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25"/>
  </p:notesMasterIdLst>
  <p:sldIdLst>
    <p:sldId id="544" r:id="rId3"/>
    <p:sldId id="587" r:id="rId4"/>
    <p:sldId id="438" r:id="rId5"/>
    <p:sldId id="578" r:id="rId6"/>
    <p:sldId id="589" r:id="rId7"/>
    <p:sldId id="582" r:id="rId8"/>
    <p:sldId id="583" r:id="rId9"/>
    <p:sldId id="584" r:id="rId10"/>
    <p:sldId id="585" r:id="rId11"/>
    <p:sldId id="586" r:id="rId12"/>
    <p:sldId id="588" r:id="rId13"/>
    <p:sldId id="598" r:id="rId14"/>
    <p:sldId id="593" r:id="rId15"/>
    <p:sldId id="594" r:id="rId16"/>
    <p:sldId id="595" r:id="rId17"/>
    <p:sldId id="599" r:id="rId18"/>
    <p:sldId id="600" r:id="rId19"/>
    <p:sldId id="603" r:id="rId20"/>
    <p:sldId id="604" r:id="rId21"/>
    <p:sldId id="601" r:id="rId22"/>
    <p:sldId id="602" r:id="rId23"/>
    <p:sldId id="5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00" autoAdjust="0"/>
    <p:restoredTop sz="94660"/>
  </p:normalViewPr>
  <p:slideViewPr>
    <p:cSldViewPr>
      <p:cViewPr varScale="1">
        <p:scale>
          <a:sx n="109" d="100"/>
          <a:sy n="109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DB4A6-20C1-48A9-977C-26FC50713DE8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4DBA7-2AE7-4128-80EE-CD265F67D6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83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6F0D555-3136-4837-A557-021E832EEDCA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Ask questions like … why are the points the same distance apart? How steep is the line?  Where does it cut the y axis?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  <p:extLst>
      <p:ext uri="{BB962C8B-B14F-4D97-AF65-F5344CB8AC3E}">
        <p14:creationId xmlns:p14="http://schemas.microsoft.com/office/powerpoint/2010/main" val="2328565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Re-cap Epsilon as the notation</a:t>
            </a:r>
            <a:r>
              <a:rPr lang="en-GB" baseline="0" dirty="0" smtClean="0"/>
              <a:t> for sum of.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C6F-262A-46E2-A6F0-2866892AF66A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373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Re-cap Epsilon as the notation</a:t>
            </a:r>
            <a:r>
              <a:rPr lang="en-GB" baseline="0" dirty="0" smtClean="0"/>
              <a:t> for sum of.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C6F-262A-46E2-A6F0-2866892AF66A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79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6F0D555-3136-4837-A557-021E832EEDCA}" type="slidenum">
              <a:rPr lang="en-US" sz="1200" smtClean="0">
                <a:latin typeface="Arial" charset="0"/>
              </a:rPr>
              <a:pPr eaLnBrk="1" hangingPunct="1"/>
              <a:t>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dirty="0" smtClean="0"/>
              <a:t>Ask questions like … why are the points the same distance apart? How steep is the line?  Where does it cut the y axis?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D74C3E-5BF0-43FA-97E1-15632B79C3B6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Alaska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5E173E-7F1A-49EF-83DC-4FB0CFD226C2}" type="datetimeFigureOut">
              <a:rPr lang="en-GB" smtClean="0"/>
              <a:pPr/>
              <a:t>09/09/2019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>
              <a:solidFill>
                <a:srgbClr val="7C3E82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F3BB3C-4250-48C8-8EDC-E6DA0F4DED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7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930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848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838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632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42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22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3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314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96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3320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6170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2142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50813"/>
            <a:ext cx="2133600" cy="5975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13" y="150813"/>
            <a:ext cx="6249987" cy="5975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61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white"/>
                </a:solidFill>
              </a:rPr>
              <a:pPr/>
              <a:t>09/09/2019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72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white"/>
                </a:solidFill>
              </a:rPr>
              <a:pPr/>
              <a:t>09/09/2019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0302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white"/>
                </a:solidFill>
              </a:rPr>
              <a:pPr/>
              <a:t>09/09/2019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3707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1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269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5E173E-7F1A-49EF-83DC-4FB0CFD226C2}" type="datetimeFigureOut">
              <a:rPr lang="en-GB" smtClean="0">
                <a:solidFill>
                  <a:prstClr val="white"/>
                </a:solidFill>
              </a:rPr>
              <a:pPr/>
              <a:t>09/09/2019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F3BB3C-4250-48C8-8EDC-E6DA0F4DEDF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839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5E173E-7F1A-49EF-83DC-4FB0CFD226C2}" type="datetimeFigureOut">
              <a:rPr lang="en-GB" smtClean="0">
                <a:solidFill>
                  <a:prstClr val="black"/>
                </a:solidFill>
              </a:rPr>
              <a:pPr/>
              <a:t>09/09/2019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F3BB3C-4250-48C8-8EDC-E6DA0F4DEDF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032625" y="6627813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smtClean="0">
                <a:solidFill>
                  <a:srgbClr val="9900CC"/>
                </a:solidFill>
              </a:rPr>
              <a:t>© Boardworks Ltd 200</a:t>
            </a:r>
            <a:r>
              <a:rPr lang="en-US" sz="1200" smtClean="0">
                <a:solidFill>
                  <a:srgbClr val="9900CC"/>
                </a:solidFill>
              </a:rPr>
              <a:t>5</a:t>
            </a:r>
            <a:endParaRPr lang="en-GB" sz="1200" smtClean="0">
              <a:solidFill>
                <a:srgbClr val="9900CC"/>
              </a:solidFill>
            </a:endParaRPr>
          </a:p>
        </p:txBody>
      </p:sp>
      <p:pic>
        <p:nvPicPr>
          <p:cNvPr id="15364" name="Picture 4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150"/>
            <a:ext cx="72358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0813" y="150813"/>
            <a:ext cx="7773987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68" name="Text Box 8"/>
          <p:cNvSpPr txBox="1">
            <a:spLocks noChangeArrowheads="1"/>
          </p:cNvSpPr>
          <p:nvPr userDrawn="1"/>
        </p:nvSpPr>
        <p:spPr bwMode="auto">
          <a:xfrm>
            <a:off x="0" y="6621463"/>
            <a:ext cx="8112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b="1" smtClean="0">
                <a:solidFill>
                  <a:srgbClr val="FFFFFF"/>
                </a:solidFill>
              </a:rPr>
              <a:t> </a:t>
            </a:r>
            <a:fld id="{BD112CA3-B3FC-450D-B552-36E3DC4C11D5}" type="slidenum">
              <a:rPr lang="en-GB" sz="1200" b="1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GB" sz="1200" b="1" smtClean="0">
                <a:solidFill>
                  <a:srgbClr val="010066"/>
                </a:solidFill>
              </a:rPr>
              <a:t> </a:t>
            </a:r>
            <a:r>
              <a:rPr lang="en-GB" sz="1200" b="1" smtClean="0">
                <a:solidFill>
                  <a:srgbClr val="FFFFFF"/>
                </a:solidFill>
              </a:rPr>
              <a:t>of 44</a:t>
            </a:r>
            <a:endParaRPr lang="en-US" sz="1200" b="1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5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01224" y="81784"/>
            <a:ext cx="8663264" cy="915696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 smtClean="0">
                <a:solidFill>
                  <a:sysClr val="windowText" lastClr="000000"/>
                </a:solidFill>
                <a:latin typeface="Comic Sans MS" pitchFamily="66" charset="0"/>
              </a:rPr>
              <a:t>Sampling</a:t>
            </a:r>
            <a:endParaRPr kumimoji="0" lang="en-GB" b="1" i="0" u="sng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3484" y="1916832"/>
            <a:ext cx="3238163" cy="584775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Census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190" y="3280341"/>
            <a:ext cx="3238163" cy="584775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Population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484" y="4725144"/>
            <a:ext cx="3238163" cy="584775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Comic Sans MS" pitchFamily="66" charset="0"/>
              </a:rPr>
              <a:t>Sample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1920" y="1239723"/>
            <a:ext cx="5112568" cy="1938992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dirty="0" smtClean="0">
                <a:latin typeface="Comic Sans MS" panose="030F0702030302020204" pitchFamily="66" charset="0"/>
              </a:rPr>
              <a:t>The </a:t>
            </a:r>
            <a:r>
              <a:rPr lang="en-GB" altLang="en-US" sz="2400" dirty="0">
                <a:latin typeface="Comic Sans MS" panose="030F0702030302020204" pitchFamily="66" charset="0"/>
              </a:rPr>
              <a:t>method of choosing a smaller, representative group of respondents  with which to conduct research instead of the whole population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7617" y="3449617"/>
            <a:ext cx="5112568" cy="83099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dirty="0" smtClean="0">
                <a:latin typeface="Comic Sans MS" panose="030F0702030302020204" pitchFamily="66" charset="0"/>
              </a:rPr>
              <a:t>A survey of 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everyone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in the country.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7617" y="4732274"/>
            <a:ext cx="5112568" cy="1200329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The </a:t>
            </a:r>
            <a:r>
              <a:rPr lang="en-GB" altLang="en-US" sz="2400" kern="0" dirty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total number of people who could be included in a particular survey</a:t>
            </a:r>
            <a:endParaRPr lang="en-GB" alt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7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Systematic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537" y="1886650"/>
            <a:ext cx="8726447" cy="523220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What do we mean by systematic sampling?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979" y="3717032"/>
            <a:ext cx="8726447" cy="523220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How could we create a systematic sample?</a:t>
            </a:r>
          </a:p>
        </p:txBody>
      </p:sp>
    </p:spTree>
    <p:extLst>
      <p:ext uri="{BB962C8B-B14F-4D97-AF65-F5344CB8AC3E}">
        <p14:creationId xmlns:p14="http://schemas.microsoft.com/office/powerpoint/2010/main" val="6969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Systematic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053" y="1412776"/>
            <a:ext cx="8726447" cy="1384995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We will look at the same class as before. What would we do if we wanted a systematic sample of 6 people?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1" t="45805" r="33874" b="25685"/>
          <a:stretch/>
        </p:blipFill>
        <p:spPr bwMode="auto">
          <a:xfrm>
            <a:off x="1187624" y="2996952"/>
            <a:ext cx="6339954" cy="30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14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467544" y="2780928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Systematic Sampling Questions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52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Convenience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086" y="1412775"/>
            <a:ext cx="8316951" cy="255454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GB" sz="3200" dirty="0" smtClean="0">
                <a:latin typeface="Comic Sans MS" pitchFamily="66" charset="0"/>
              </a:rPr>
              <a:t>is quick to organise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GB" sz="3200" dirty="0">
                <a:latin typeface="Comic Sans MS" pitchFamily="66" charset="0"/>
              </a:rPr>
              <a:t>t</a:t>
            </a:r>
            <a:r>
              <a:rPr lang="en-GB" sz="3200" dirty="0" smtClean="0">
                <a:latin typeface="Comic Sans MS" pitchFamily="66" charset="0"/>
              </a:rPr>
              <a:t>here is no need to order or number the sample frame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GB" sz="3200" dirty="0">
                <a:latin typeface="Comic Sans MS" pitchFamily="66" charset="0"/>
              </a:rPr>
              <a:t>y</a:t>
            </a:r>
            <a:r>
              <a:rPr lang="en-GB" sz="3200" dirty="0" smtClean="0">
                <a:latin typeface="Comic Sans MS" pitchFamily="66" charset="0"/>
              </a:rPr>
              <a:t>ou work with what is available to you at the time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4119720"/>
            <a:ext cx="8568952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. . . can lead to an enormous problem of bias</a:t>
            </a:r>
          </a:p>
        </p:txBody>
      </p:sp>
    </p:spTree>
    <p:extLst>
      <p:ext uri="{BB962C8B-B14F-4D97-AF65-F5344CB8AC3E}">
        <p14:creationId xmlns:p14="http://schemas.microsoft.com/office/powerpoint/2010/main" val="295264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Quota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086" y="1412775"/>
            <a:ext cx="8316951" cy="95410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This is probably the easiest method to use in the real world.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4085" y="2564904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Companies use screening </a:t>
            </a:r>
            <a:r>
              <a:rPr lang="en-GB" sz="2800" dirty="0">
                <a:latin typeface="Comic Sans MS" pitchFamily="66" charset="0"/>
              </a:rPr>
              <a:t>questions at the start of any survey </a:t>
            </a:r>
            <a:r>
              <a:rPr lang="en-GB" sz="2800" dirty="0" smtClean="0">
                <a:latin typeface="Comic Sans MS" pitchFamily="66" charset="0"/>
              </a:rPr>
              <a:t>issued to make sure they can quickly identify their target audience.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4221088"/>
            <a:ext cx="8678107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E.g.  Do you use sun care products?</a:t>
            </a:r>
          </a:p>
          <a:p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No? End of survey…   Yes?  Answer the following 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9496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Cluster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285" y="1268760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Cluster is another word for group and we use this method when the population can be put into or naturally falls into groups.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1513" y="2780928"/>
            <a:ext cx="8316951" cy="1815882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Within each cluster there must be a good mix of the different elements of the population with the numbers in each cluster spread out as equally as possible..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513" y="4725144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This means that any one cluster can be selected at random and the population of that cluster </a:t>
            </a:r>
            <a:r>
              <a:rPr lang="en-GB" sz="2800" smtClean="0">
                <a:latin typeface="Comic Sans MS" pitchFamily="66" charset="0"/>
              </a:rPr>
              <a:t>used as </a:t>
            </a:r>
            <a:r>
              <a:rPr lang="en-GB" sz="2800" dirty="0" smtClean="0">
                <a:latin typeface="Comic Sans MS" pitchFamily="66" charset="0"/>
              </a:rPr>
              <a:t>the sample set.  </a:t>
            </a:r>
          </a:p>
        </p:txBody>
      </p:sp>
    </p:spTree>
    <p:extLst>
      <p:ext uri="{BB962C8B-B14F-4D97-AF65-F5344CB8AC3E}">
        <p14:creationId xmlns:p14="http://schemas.microsoft.com/office/powerpoint/2010/main" val="14175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285" y="1268760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>
                <a:latin typeface="Comic Sans MS" pitchFamily="66" charset="0"/>
              </a:rPr>
              <a:t>A method of sampling that involves the division of a population into smaller groups known as strata.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1513" y="2780928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In stratified random sampling, the strata are formed based on members' shared attributes or characteristics (e.g. Year Group, gender, etc.)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284" y="4437112"/>
            <a:ext cx="8316951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A random sample from each stratum is taken in a number proportional to the stratum's size when compared to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372453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8680"/>
                <a:ext cx="8229600" cy="4525963"/>
              </a:xfrm>
            </p:spPr>
            <p:txBody>
              <a:bodyPr/>
              <a:lstStyle/>
              <a:p>
                <a:r>
                  <a:rPr lang="en-GB" dirty="0" smtClean="0"/>
                  <a:t>The class consists of </a:t>
                </a:r>
                <a:r>
                  <a:rPr lang="en-GB" dirty="0" smtClean="0">
                    <a:solidFill>
                      <a:srgbClr val="00B050"/>
                    </a:solidFill>
                  </a:rPr>
                  <a:t>20 </a:t>
                </a:r>
                <a:r>
                  <a:rPr lang="en-GB" dirty="0">
                    <a:solidFill>
                      <a:srgbClr val="00B050"/>
                    </a:solidFill>
                  </a:rPr>
                  <a:t>girls</a:t>
                </a:r>
                <a:r>
                  <a:rPr lang="en-GB" dirty="0"/>
                  <a:t> and </a:t>
                </a:r>
                <a:r>
                  <a:rPr lang="en-GB" dirty="0" smtClean="0">
                    <a:solidFill>
                      <a:srgbClr val="FF0000"/>
                    </a:solidFill>
                  </a:rPr>
                  <a:t>10 </a:t>
                </a:r>
                <a:r>
                  <a:rPr lang="en-GB" dirty="0">
                    <a:solidFill>
                      <a:srgbClr val="FF0000"/>
                    </a:solidFill>
                  </a:rPr>
                  <a:t>boys</a:t>
                </a:r>
                <a:r>
                  <a:rPr lang="en-GB" dirty="0"/>
                  <a:t>, </a:t>
                </a:r>
                <a:r>
                  <a:rPr lang="en-GB" dirty="0">
                    <a:solidFill>
                      <a:srgbClr val="0070C0"/>
                    </a:solidFill>
                  </a:rPr>
                  <a:t>30</a:t>
                </a:r>
                <a:r>
                  <a:rPr lang="en-GB" dirty="0"/>
                  <a:t> pupils altogether. </a:t>
                </a:r>
              </a:p>
              <a:p>
                <a:r>
                  <a:rPr lang="en-GB" dirty="0" smtClean="0"/>
                  <a:t>We </a:t>
                </a:r>
                <a:r>
                  <a:rPr lang="en-GB" dirty="0"/>
                  <a:t>want a sample of size </a:t>
                </a:r>
                <a:r>
                  <a:rPr lang="en-GB" dirty="0" smtClean="0"/>
                  <a:t>5.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sz="2800" b="1" u="sng" dirty="0">
                    <a:solidFill>
                      <a:srgbClr val="00B050"/>
                    </a:solidFill>
                  </a:rPr>
                  <a:t>Girls</a:t>
                </a:r>
                <a:r>
                  <a:rPr lang="en-GB" sz="2800" dirty="0">
                    <a:solidFill>
                      <a:srgbClr val="00B050"/>
                    </a:solidFill>
                  </a:rPr>
                  <a:t> </a:t>
                </a:r>
                <a:r>
                  <a:rPr lang="en-GB" sz="2800" dirty="0"/>
                  <a:t>= 5</a:t>
                </a:r>
                <a:r>
                  <a:rPr lang="en-GB" sz="2800" dirty="0" smtClean="0"/>
                  <a:t> </a:t>
                </a:r>
                <a:r>
                  <a:rPr lang="en-GB" sz="2800" dirty="0"/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GB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800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GB" sz="2800" dirty="0" smtClean="0"/>
                  <a:t>= 3.333   we round this down to </a:t>
                </a:r>
                <a:r>
                  <a:rPr lang="en-GB" sz="2800" dirty="0" smtClean="0">
                    <a:solidFill>
                      <a:srgbClr val="00B050"/>
                    </a:solidFill>
                  </a:rPr>
                  <a:t>3</a:t>
                </a:r>
                <a:r>
                  <a:rPr lang="en-GB" sz="2800" dirty="0" smtClean="0"/>
                  <a:t>. </a:t>
                </a:r>
              </a:p>
              <a:p>
                <a:pPr marL="0" indent="0">
                  <a:buNone/>
                </a:pPr>
                <a:endParaRPr lang="en-GB" sz="2800" b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en-GB" sz="2800" b="1" u="sng" dirty="0" smtClean="0">
                    <a:solidFill>
                      <a:srgbClr val="FF0000"/>
                    </a:solidFill>
                  </a:rPr>
                  <a:t>Boys</a:t>
                </a:r>
                <a:r>
                  <a:rPr lang="en-GB" sz="2800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GB" sz="2800" dirty="0"/>
                  <a:t>= 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rgbClr val="00B050"/>
                    </a:solidFill>
                  </a:rPr>
                  <a:t> </a:t>
                </a:r>
                <a:r>
                  <a:rPr lang="en-GB" sz="2800" dirty="0"/>
                  <a:t>= </a:t>
                </a:r>
                <a:r>
                  <a:rPr lang="en-GB" sz="2800" dirty="0" smtClean="0"/>
                  <a:t>1.6667   </a:t>
                </a:r>
                <a:r>
                  <a:rPr lang="en-GB" sz="2800" dirty="0"/>
                  <a:t>we round this </a:t>
                </a:r>
                <a:r>
                  <a:rPr lang="en-GB" sz="2800" dirty="0" smtClean="0"/>
                  <a:t>up </a:t>
                </a:r>
                <a:r>
                  <a:rPr lang="en-GB" sz="2800" dirty="0"/>
                  <a:t>to </a:t>
                </a:r>
                <a:r>
                  <a:rPr lang="en-GB" sz="28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GB" sz="2800" dirty="0" smtClean="0"/>
                  <a:t>. </a:t>
                </a:r>
                <a:endParaRPr lang="en-GB" sz="2800" dirty="0"/>
              </a:p>
              <a:p>
                <a:pPr marL="0" indent="0">
                  <a:buNone/>
                </a:pPr>
                <a:endParaRPr lang="en-GB" sz="2800" b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8680"/>
                <a:ext cx="8229600" cy="4525963"/>
              </a:xfrm>
              <a:blipFill>
                <a:blip r:embed="rId2"/>
                <a:stretch>
                  <a:fillRect l="-1481" t="-1348" r="-667" b="-2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14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40" y="1700808"/>
            <a:ext cx="7929218" cy="4752528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46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79" y="1309099"/>
            <a:ext cx="7443985" cy="528825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61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01224" y="81784"/>
            <a:ext cx="8303224" cy="915696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 smtClean="0">
                <a:solidFill>
                  <a:sysClr val="windowText" lastClr="000000"/>
                </a:solidFill>
                <a:latin typeface="Comic Sans MS" pitchFamily="66" charset="0"/>
              </a:rPr>
              <a:t>Task One: Sampling V Census</a:t>
            </a:r>
            <a:endParaRPr kumimoji="0" lang="en-GB" b="1" i="0" u="sng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1196752"/>
            <a:ext cx="8424936" cy="83099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GB" altLang="en-US" sz="2400" dirty="0" smtClean="0">
                <a:latin typeface="Comic Sans MS" panose="030F0702030302020204" pitchFamily="66" charset="0"/>
              </a:rPr>
              <a:t>Describe the 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advantages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of using a census rather than a sample.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6616" y="2276872"/>
            <a:ext cx="8532440" cy="83099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dirty="0" smtClean="0">
                <a:latin typeface="Comic Sans MS" panose="030F0702030302020204" pitchFamily="66" charset="0"/>
              </a:rPr>
              <a:t>2. Describe the </a:t>
            </a:r>
            <a:r>
              <a:rPr lang="en-GB" altLang="en-US" sz="2400" b="1" dirty="0" smtClean="0">
                <a:latin typeface="Comic Sans MS" panose="030F0702030302020204" pitchFamily="66" charset="0"/>
              </a:rPr>
              <a:t>disadvantages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of using a census rather than a sample</a:t>
            </a:r>
            <a:endParaRPr lang="en-GB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616" y="3356992"/>
            <a:ext cx="8532440" cy="1938992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3. A large school has 1800 pupils. The head teacher wants to find out how far the pupils have to travel to school. </a:t>
            </a:r>
            <a:endParaRPr lang="en-GB" altLang="en-US" sz="2400" kern="0" dirty="0">
              <a:solidFill>
                <a:srgbClr val="000000"/>
              </a:solidFill>
              <a:latin typeface="Comic Sans MS" panose="030F0702030302020204" pitchFamily="66" charset="0"/>
              <a:cs typeface="Arial"/>
            </a:endParaRPr>
          </a:p>
          <a:p>
            <a:pPr marL="457200" indent="-457200" algn="ctr">
              <a:buAutoNum type="alphaLcPeriod"/>
            </a:pP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What is the </a:t>
            </a:r>
            <a:r>
              <a:rPr lang="en-GB" altLang="en-US" sz="2400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population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 he could use?</a:t>
            </a:r>
          </a:p>
          <a:p>
            <a:pPr marL="342900" indent="-342900" algn="ctr">
              <a:buAutoNum type="alphaLcPeriod"/>
            </a:pP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Would you use a </a:t>
            </a:r>
            <a:r>
              <a:rPr lang="en-GB" altLang="en-US" sz="2400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census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 or a </a:t>
            </a:r>
            <a:r>
              <a:rPr lang="en-GB" altLang="en-US" sz="2400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sample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?</a:t>
            </a:r>
          </a:p>
          <a:p>
            <a:pPr marL="342900" indent="-342900" algn="ctr">
              <a:buAutoNum type="alphaLcPeriod"/>
            </a:pP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Explain </a:t>
            </a:r>
            <a:r>
              <a:rPr lang="en-GB" altLang="en-US" sz="2400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why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 you would give this advice.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4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40" y="1700808"/>
            <a:ext cx="7929218" cy="47525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79512" y="4581128"/>
                <a:ext cx="8532646" cy="704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Year 11 </a:t>
                </a:r>
                <a:r>
                  <a:rPr lang="en-GB" sz="2800" dirty="0"/>
                  <a:t>= </a:t>
                </a:r>
                <a:r>
                  <a:rPr lang="en-GB" sz="2800" dirty="0" smtClean="0"/>
                  <a:t>60 </a:t>
                </a:r>
                <a:r>
                  <a:rPr lang="en-GB" sz="2800" dirty="0"/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130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750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581128"/>
                <a:ext cx="8532646" cy="704295"/>
              </a:xfrm>
              <a:prstGeom prst="rect">
                <a:avLst/>
              </a:prstGeom>
              <a:blipFill rotWithShape="0">
                <a:blip r:embed="rId4"/>
                <a:stretch>
                  <a:fillRect l="-1429" b="-11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5677" y="4671665"/>
                <a:ext cx="853264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                              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/>
                  <a:t> 10.4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7" y="4671665"/>
                <a:ext cx="8532646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067944" y="4648209"/>
            <a:ext cx="4104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we </a:t>
            </a:r>
            <a:r>
              <a:rPr lang="en-GB" sz="2800" dirty="0"/>
              <a:t>round this down </a:t>
            </a:r>
            <a:r>
              <a:rPr lang="en-GB" sz="2800" dirty="0" smtClean="0"/>
              <a:t>to 10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5724128" y="5308879"/>
            <a:ext cx="1192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10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22514" y="2521955"/>
            <a:ext cx="2866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7030A0"/>
                </a:solidFill>
              </a:rPr>
              <a:t>Σ</a:t>
            </a:r>
            <a:r>
              <a:rPr lang="en-GB" dirty="0" smtClean="0">
                <a:solidFill>
                  <a:srgbClr val="7030A0"/>
                </a:solidFill>
              </a:rPr>
              <a:t> Number of students = </a:t>
            </a:r>
            <a:r>
              <a:rPr lang="en-GB" dirty="0" smtClean="0"/>
              <a:t>750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507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79" y="1309099"/>
            <a:ext cx="7443985" cy="52882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4013" y="5691117"/>
                <a:ext cx="8532646" cy="704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Year 8 Girls </a:t>
                </a:r>
                <a:r>
                  <a:rPr lang="en-GB" sz="2800" dirty="0"/>
                  <a:t>= 5</a:t>
                </a:r>
                <a:r>
                  <a:rPr lang="en-GB" sz="2800" dirty="0" smtClean="0"/>
                  <a:t>0 </a:t>
                </a:r>
                <a:r>
                  <a:rPr lang="en-GB" sz="2800" dirty="0"/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500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13" y="5691117"/>
                <a:ext cx="8532646" cy="704295"/>
              </a:xfrm>
              <a:prstGeom prst="rect">
                <a:avLst/>
              </a:prstGeom>
              <a:blipFill rotWithShape="0">
                <a:blip r:embed="rId3"/>
                <a:stretch>
                  <a:fillRect l="-1429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27584" y="5781654"/>
                <a:ext cx="853264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GB" sz="2800" b="1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                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/>
                  <a:t> 5</a:t>
                </a:r>
                <a:endParaRPr lang="en-GB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81654"/>
                <a:ext cx="8532646" cy="523220"/>
              </a:xfrm>
              <a:prstGeom prst="rect">
                <a:avLst/>
              </a:prstGeom>
              <a:blipFill rotWithShape="0">
                <a:blip r:embed="rId4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724128" y="5658543"/>
            <a:ext cx="1192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5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851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Cluster </a:t>
            </a:r>
            <a:r>
              <a:rPr kumimoji="0" lang="en-GB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vs</a:t>
            </a: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Stratified 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2638072"/>
            <a:ext cx="2808312" cy="310854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We group  together members of the population with similar characteristics (age, gender,..).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540" y="3068960"/>
            <a:ext cx="2808312" cy="2246769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We need a variety of characteristics in every cluster.</a:t>
            </a:r>
          </a:p>
        </p:txBody>
      </p:sp>
      <p:sp>
        <p:nvSpPr>
          <p:cNvPr id="7" name="Down Arrow 6"/>
          <p:cNvSpPr/>
          <p:nvPr/>
        </p:nvSpPr>
        <p:spPr>
          <a:xfrm>
            <a:off x="1619672" y="1069322"/>
            <a:ext cx="432048" cy="187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6696236" y="1069322"/>
            <a:ext cx="432048" cy="13554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16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907047" y="2564903"/>
            <a:ext cx="2725293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random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971600" y="3926410"/>
            <a:ext cx="2935387" cy="719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convenience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147469" y="3736929"/>
            <a:ext cx="2160588" cy="82477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400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5306909" y="1592733"/>
            <a:ext cx="2808312" cy="576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stratified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1673225" y="2788859"/>
            <a:ext cx="2520950" cy="666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cluster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465" name="Rectangle 17"/>
          <p:cNvSpPr>
            <a:spLocks noChangeArrowheads="1"/>
          </p:cNvSpPr>
          <p:nvPr/>
        </p:nvSpPr>
        <p:spPr bwMode="auto">
          <a:xfrm>
            <a:off x="1547812" y="1484784"/>
            <a:ext cx="2771775" cy="7921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systematic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580112" y="3789040"/>
            <a:ext cx="1491114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dirty="0" smtClean="0">
                <a:solidFill>
                  <a:prstClr val="black"/>
                </a:solidFill>
                <a:latin typeface="Comic Sans MS" pitchFamily="66" charset="0"/>
              </a:rPr>
              <a:t>quota</a:t>
            </a:r>
            <a:endParaRPr lang="en-GB" sz="4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462301" y="5013176"/>
            <a:ext cx="2935387" cy="719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800" dirty="0" smtClean="0">
                <a:solidFill>
                  <a:prstClr val="black"/>
                </a:solidFill>
                <a:latin typeface="Comic Sans MS" pitchFamily="66" charset="0"/>
              </a:rPr>
              <a:t>Self selecting</a:t>
            </a:r>
            <a:endParaRPr lang="en-GB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01224" y="81784"/>
            <a:ext cx="8663264" cy="915696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 smtClean="0">
                <a:solidFill>
                  <a:sysClr val="windowText" lastClr="000000"/>
                </a:solidFill>
                <a:latin typeface="Comic Sans MS" pitchFamily="66" charset="0"/>
              </a:rPr>
              <a:t>Keywords</a:t>
            </a:r>
            <a:endParaRPr kumimoji="0" lang="en-GB" b="1" i="0" u="sng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8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6" grpId="0" animBg="1"/>
      <p:bldP spid="5127" grpId="0" animBg="1"/>
      <p:bldP spid="19463" grpId="0" animBg="1"/>
      <p:bldP spid="5129" grpId="0" animBg="1"/>
      <p:bldP spid="19465" grpId="0" animBg="1"/>
      <p:bldP spid="513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1044174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2816" y="1340768"/>
            <a:ext cx="8726447" cy="3970318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There are </a:t>
            </a:r>
            <a:r>
              <a:rPr lang="en-GB" sz="2800" b="1" u="sng" dirty="0" smtClean="0">
                <a:latin typeface="Comic Sans MS" pitchFamily="66" charset="0"/>
              </a:rPr>
              <a:t>three</a:t>
            </a:r>
            <a:r>
              <a:rPr lang="en-GB" sz="2800" b="1" dirty="0" smtClean="0">
                <a:latin typeface="Comic Sans MS" pitchFamily="66" charset="0"/>
              </a:rPr>
              <a:t> main factors when we think about what sample we are going to take.</a:t>
            </a:r>
          </a:p>
          <a:p>
            <a:pPr algn="ctr"/>
            <a:endParaRPr lang="en-GB" sz="2800" b="1" dirty="0">
              <a:latin typeface="Comic Sans MS" pitchFamily="66" charset="0"/>
            </a:endParaRPr>
          </a:p>
          <a:p>
            <a:pPr marL="514350" indent="-514350" algn="ctr">
              <a:buAutoNum type="arabicPeriod"/>
            </a:pPr>
            <a:r>
              <a:rPr lang="en-GB" sz="2800" b="1" dirty="0" smtClean="0">
                <a:latin typeface="Comic Sans MS" pitchFamily="66" charset="0"/>
              </a:rPr>
              <a:t>What size of sample can you expect to take, given limited </a:t>
            </a:r>
            <a:r>
              <a:rPr lang="en-GB" sz="2800" b="1" u="sng" dirty="0" smtClean="0">
                <a:latin typeface="Comic Sans MS" pitchFamily="66" charset="0"/>
              </a:rPr>
              <a:t>time</a:t>
            </a:r>
            <a:r>
              <a:rPr lang="en-GB" sz="2800" b="1" dirty="0" smtClean="0">
                <a:latin typeface="Comic Sans MS" pitchFamily="66" charset="0"/>
              </a:rPr>
              <a:t>, </a:t>
            </a:r>
            <a:r>
              <a:rPr lang="en-GB" sz="2800" b="1" u="sng" dirty="0" smtClean="0">
                <a:latin typeface="Comic Sans MS" pitchFamily="66" charset="0"/>
              </a:rPr>
              <a:t>money</a:t>
            </a:r>
            <a:r>
              <a:rPr lang="en-GB" sz="2800" b="1" dirty="0" smtClean="0">
                <a:latin typeface="Comic Sans MS" pitchFamily="66" charset="0"/>
              </a:rPr>
              <a:t> and </a:t>
            </a:r>
            <a:r>
              <a:rPr lang="en-GB" sz="2800" b="1" u="sng" dirty="0" smtClean="0">
                <a:latin typeface="Comic Sans MS" pitchFamily="66" charset="0"/>
              </a:rPr>
              <a:t>resources</a:t>
            </a:r>
            <a:r>
              <a:rPr lang="en-GB" sz="2800" b="1" dirty="0" smtClean="0">
                <a:latin typeface="Comic Sans MS" pitchFamily="66" charset="0"/>
              </a:rPr>
              <a:t>?</a:t>
            </a:r>
          </a:p>
          <a:p>
            <a:pPr marL="514350" indent="-514350" algn="ctr">
              <a:buAutoNum type="arabicPeriod"/>
            </a:pPr>
            <a:r>
              <a:rPr lang="en-GB" sz="2800" b="1" dirty="0" smtClean="0">
                <a:latin typeface="Comic Sans MS" pitchFamily="66" charset="0"/>
              </a:rPr>
              <a:t>How is the sample to be </a:t>
            </a:r>
            <a:r>
              <a:rPr lang="en-GB" sz="2800" b="1" u="sng" dirty="0" smtClean="0">
                <a:latin typeface="Comic Sans MS" pitchFamily="66" charset="0"/>
              </a:rPr>
              <a:t>collected</a:t>
            </a:r>
            <a:r>
              <a:rPr lang="en-GB" sz="2800" b="1" dirty="0" smtClean="0">
                <a:latin typeface="Comic Sans MS" pitchFamily="66" charset="0"/>
              </a:rPr>
              <a:t> to avoid </a:t>
            </a:r>
            <a:r>
              <a:rPr lang="en-GB" sz="2800" b="1" u="sng" dirty="0" smtClean="0">
                <a:latin typeface="Comic Sans MS" pitchFamily="66" charset="0"/>
              </a:rPr>
              <a:t>bias</a:t>
            </a:r>
            <a:r>
              <a:rPr lang="en-GB" sz="2800" b="1" dirty="0" smtClean="0">
                <a:latin typeface="Comic Sans MS" pitchFamily="66" charset="0"/>
              </a:rPr>
              <a:t>?</a:t>
            </a:r>
          </a:p>
          <a:p>
            <a:pPr marL="514350" indent="-514350" algn="ctr">
              <a:buAutoNum type="arabicPeriod"/>
            </a:pPr>
            <a:r>
              <a:rPr lang="en-GB" sz="2800" b="1" dirty="0" smtClean="0">
                <a:latin typeface="Comic Sans MS" pitchFamily="66" charset="0"/>
              </a:rPr>
              <a:t>How is the data going to be </a:t>
            </a:r>
            <a:r>
              <a:rPr lang="en-GB" sz="2800" b="1" u="sng" dirty="0" smtClean="0">
                <a:latin typeface="Comic Sans MS" pitchFamily="66" charset="0"/>
              </a:rPr>
              <a:t>collected</a:t>
            </a:r>
            <a:r>
              <a:rPr lang="en-GB" sz="2800" b="1" dirty="0" smtClean="0">
                <a:latin typeface="Comic Sans MS" pitchFamily="66" charset="0"/>
              </a:rPr>
              <a:t> to avoid </a:t>
            </a:r>
            <a:r>
              <a:rPr lang="en-GB" sz="2800" b="1" u="sng" dirty="0" smtClean="0">
                <a:latin typeface="Comic Sans MS" pitchFamily="66" charset="0"/>
              </a:rPr>
              <a:t>bias</a:t>
            </a:r>
            <a:r>
              <a:rPr lang="en-GB" sz="2800" b="1" dirty="0" smtClean="0">
                <a:latin typeface="Comic Sans MS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727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92286" y="178931"/>
            <a:ext cx="8316951" cy="1044174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Sample Size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1187624" y="332656"/>
            <a:ext cx="1368152" cy="890449"/>
          </a:xfrm>
          <a:prstGeom prst="cloudCallout">
            <a:avLst>
              <a:gd name="adj1" fmla="val -63863"/>
              <a:gd name="adj2" fmla="val -2893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How big?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541" y="1589891"/>
            <a:ext cx="8532440" cy="83099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The </a:t>
            </a:r>
            <a:r>
              <a:rPr lang="en-GB" altLang="en-US" sz="2400" b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sample size 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needs to be considered as part of the data collection process.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4" descr="quizy-le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152128" cy="139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6407" y="2573288"/>
            <a:ext cx="8532440" cy="1200329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A large sample will cost more time, money and effort but may be more representative and may produce better results.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103" y="3933056"/>
            <a:ext cx="8532440" cy="461665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For a small population, 5-10% is a large enough sample size.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4103" y="4581128"/>
            <a:ext cx="8532440" cy="830997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For a larger population of size </a:t>
            </a:r>
            <a:r>
              <a:rPr lang="en-GB" altLang="en-US" sz="2400" b="1" i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n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, we take a sample of size </a:t>
            </a:r>
            <a:r>
              <a:rPr lang="en-GB" altLang="en-US" sz="2400" b="1" i="1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√n</a:t>
            </a:r>
            <a:r>
              <a:rPr lang="en-GB" altLang="en-US" sz="2400" kern="0" dirty="0" smtClean="0">
                <a:solidFill>
                  <a:srgbClr val="000000"/>
                </a:solidFill>
                <a:latin typeface="Comic Sans MS" panose="030F0702030302020204" pitchFamily="66" charset="0"/>
                <a:cs typeface="Arial"/>
              </a:rPr>
              <a:t>.  E.g. Population of size 400, sample size 20.</a:t>
            </a:r>
            <a:endParaRPr lang="en-GB" altLang="en-US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1044174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Random</a:t>
            </a:r>
            <a:r>
              <a:rPr kumimoji="0" lang="en-GB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Sampling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537" y="1886650"/>
            <a:ext cx="8726447" cy="523220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What do we mean by a random sample?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979" y="3717032"/>
            <a:ext cx="8726447" cy="523220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How could we create a random sample?</a:t>
            </a:r>
          </a:p>
        </p:txBody>
      </p:sp>
    </p:spTree>
    <p:extLst>
      <p:ext uri="{BB962C8B-B14F-4D97-AF65-F5344CB8AC3E}">
        <p14:creationId xmlns:p14="http://schemas.microsoft.com/office/powerpoint/2010/main" val="41198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Using a random number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3" y="1292448"/>
            <a:ext cx="8726447" cy="1815882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In a class there are 30 pupils. The teacher decides to take a random sample of 5 pupils to estimate the mean height of the pupils in the class. Select a random sample of 5 pupils from the list.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1" t="45805" r="33874" b="25685"/>
          <a:stretch/>
        </p:blipFill>
        <p:spPr bwMode="auto">
          <a:xfrm>
            <a:off x="1187624" y="3340867"/>
            <a:ext cx="6339954" cy="30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08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392286" y="178931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Using a random number table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053" y="1292448"/>
            <a:ext cx="8726447" cy="1815882"/>
          </a:xfrm>
          <a:prstGeom prst="rect">
            <a:avLst/>
          </a:prstGeom>
          <a:noFill/>
          <a:ln w="317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itchFamily="66" charset="0"/>
              </a:rPr>
              <a:t>We can now use a random number table like:</a:t>
            </a:r>
          </a:p>
          <a:p>
            <a:pPr algn="ctr"/>
            <a:endParaRPr lang="en-GB" sz="2800" dirty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3  4  5  4  7  3  0  7  7  1  4  0  2  6  0  5  8  8  8  5  6  6  4  5  5  7  6  0  2  7  8  2  7  6  1  5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51" t="45805" r="33874" b="25685"/>
          <a:stretch/>
        </p:blipFill>
        <p:spPr bwMode="auto">
          <a:xfrm>
            <a:off x="3172959" y="3654494"/>
            <a:ext cx="5749541" cy="272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50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/>
          <p:cNvSpPr txBox="1">
            <a:spLocks/>
          </p:cNvSpPr>
          <p:nvPr/>
        </p:nvSpPr>
        <p:spPr>
          <a:xfrm>
            <a:off x="467544" y="2780928"/>
            <a:ext cx="8316951" cy="945813"/>
          </a:xfrm>
          <a:prstGeom prst="rect">
            <a:avLst/>
          </a:prstGeom>
          <a:solidFill>
            <a:srgbClr val="FFFF00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Sampling Question</a:t>
            </a:r>
            <a:endParaRPr kumimoji="0" lang="en-GB" sz="4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72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Concours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7C3E82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oardworks template">
  <a:themeElements>
    <a:clrScheme name="Boardworks template 13">
      <a:dk1>
        <a:srgbClr val="000066"/>
      </a:dk1>
      <a:lt1>
        <a:srgbClr val="FFFFFF"/>
      </a:lt1>
      <a:dk2>
        <a:srgbClr val="5B0091"/>
      </a:dk2>
      <a:lt2>
        <a:srgbClr val="111111"/>
      </a:lt2>
      <a:accent1>
        <a:srgbClr val="D0B8E0"/>
      </a:accent1>
      <a:accent2>
        <a:srgbClr val="80D0E8"/>
      </a:accent2>
      <a:accent3>
        <a:srgbClr val="FFFFFF"/>
      </a:accent3>
      <a:accent4>
        <a:srgbClr val="000056"/>
      </a:accent4>
      <a:accent5>
        <a:srgbClr val="E4D8ED"/>
      </a:accent5>
      <a:accent6>
        <a:srgbClr val="73BCD2"/>
      </a:accent6>
      <a:hlink>
        <a:srgbClr val="C0E890"/>
      </a:hlink>
      <a:folHlink>
        <a:srgbClr val="FFFF90"/>
      </a:folHlink>
    </a:clrScheme>
    <a:fontScheme name="Boardwork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ardwork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3">
        <a:dk1>
          <a:srgbClr val="000066"/>
        </a:dk1>
        <a:lt1>
          <a:srgbClr val="FFFFFF"/>
        </a:lt1>
        <a:dk2>
          <a:srgbClr val="5B0091"/>
        </a:dk2>
        <a:lt2>
          <a:srgbClr val="111111"/>
        </a:lt2>
        <a:accent1>
          <a:srgbClr val="D0B8E0"/>
        </a:accent1>
        <a:accent2>
          <a:srgbClr val="80D0E8"/>
        </a:accent2>
        <a:accent3>
          <a:srgbClr val="FFFFFF"/>
        </a:accent3>
        <a:accent4>
          <a:srgbClr val="000056"/>
        </a:accent4>
        <a:accent5>
          <a:srgbClr val="E4D8ED"/>
        </a:accent5>
        <a:accent6>
          <a:srgbClr val="73BCD2"/>
        </a:accent6>
        <a:hlink>
          <a:srgbClr val="C0E890"/>
        </a:hlink>
        <a:folHlink>
          <a:srgbClr val="FFFF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11317</TotalTime>
  <Words>877</Words>
  <Application>Microsoft Office PowerPoint</Application>
  <PresentationFormat>On-screen Show (4:3)</PresentationFormat>
  <Paragraphs>114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Cambria Math</vt:lpstr>
      <vt:lpstr>Comic Sans MS</vt:lpstr>
      <vt:lpstr>Lucida Sans Unicode</vt:lpstr>
      <vt:lpstr>Verdana</vt:lpstr>
      <vt:lpstr>Wingdings</vt:lpstr>
      <vt:lpstr>Wingdings 2</vt:lpstr>
      <vt:lpstr>Wingdings 3</vt:lpstr>
      <vt:lpstr>3_Concourse</vt:lpstr>
      <vt:lpstr>1_Boardworks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Moseley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Cox</dc:creator>
  <cp:lastModifiedBy>Shane McCrink</cp:lastModifiedBy>
  <cp:revision>164</cp:revision>
  <dcterms:created xsi:type="dcterms:W3CDTF">2013-03-12T15:24:21Z</dcterms:created>
  <dcterms:modified xsi:type="dcterms:W3CDTF">2019-09-09T16:06:58Z</dcterms:modified>
</cp:coreProperties>
</file>