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7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34FE-DEBD-475E-8874-04162FFD1C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3864CDC-720B-4D4E-B12E-9606B27980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4C8B59F-AB1D-4B75-A1D5-020BCED4E3C9}"/>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5" name="Footer Placeholder 4">
            <a:extLst>
              <a:ext uri="{FF2B5EF4-FFF2-40B4-BE49-F238E27FC236}">
                <a16:creationId xmlns:a16="http://schemas.microsoft.com/office/drawing/2014/main" id="{8E8A3DC8-1608-4308-852E-D82285BCCF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4EEA58-7699-49DE-B183-957E07475730}"/>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388749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0F134-0814-40EC-9A3A-B9B2D906FE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981F4D-2C0E-48F7-98F3-B2A233CB1E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1D9C76-39BC-42BF-8809-AF963C5B6603}"/>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5" name="Footer Placeholder 4">
            <a:extLst>
              <a:ext uri="{FF2B5EF4-FFF2-40B4-BE49-F238E27FC236}">
                <a16:creationId xmlns:a16="http://schemas.microsoft.com/office/drawing/2014/main" id="{06D8E277-4FEC-4064-A5E9-49709EFD54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ACF192-C055-4078-981A-277B8A7DAFBD}"/>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273371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72C9AD-2975-47A8-A8C1-6748621940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71F23F-5FB0-4D94-9D86-4084D48896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D501E0-1996-4D26-AA41-1512B9458256}"/>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5" name="Footer Placeholder 4">
            <a:extLst>
              <a:ext uri="{FF2B5EF4-FFF2-40B4-BE49-F238E27FC236}">
                <a16:creationId xmlns:a16="http://schemas.microsoft.com/office/drawing/2014/main" id="{92763A0B-CC2B-4948-8C8A-0A9B4E8697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C7A6E-5FB3-4131-9DF5-8266E8B8ED6E}"/>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472517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4C59A-A1DF-4E66-A88A-0A3060EDB30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62E0EF-BA69-4C07-ACDE-74D8DE7C1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FD72CF-DC07-4E0D-AC52-EE6FC23DEFDA}"/>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5" name="Footer Placeholder 4">
            <a:extLst>
              <a:ext uri="{FF2B5EF4-FFF2-40B4-BE49-F238E27FC236}">
                <a16:creationId xmlns:a16="http://schemas.microsoft.com/office/drawing/2014/main" id="{750BC242-92B0-435A-96F7-13EFBE79E8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BAE51D-3F45-4CBC-94B8-8195E5491A9C}"/>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138005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2BB43-2BE0-4CF4-9AD9-D31D14E257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69BABA-6528-45C3-96B0-5A077C2C92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F32DC1-956D-4A8D-A603-1E1D07786721}"/>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5" name="Footer Placeholder 4">
            <a:extLst>
              <a:ext uri="{FF2B5EF4-FFF2-40B4-BE49-F238E27FC236}">
                <a16:creationId xmlns:a16="http://schemas.microsoft.com/office/drawing/2014/main" id="{E147A34B-8F9D-44B8-8B77-C780D3F0F7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6513B8-9F9F-4349-A232-B41CC2F3CCAC}"/>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254805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B5B0B-0AA4-40D1-A5EE-516A55125C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4B7D09-3610-4573-B0F9-541333B3F0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CCCF658-CBAF-4136-90DF-7820C5C923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3CCA04D-D0C3-4FD6-96D9-0E767BB738EB}"/>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6" name="Footer Placeholder 5">
            <a:extLst>
              <a:ext uri="{FF2B5EF4-FFF2-40B4-BE49-F238E27FC236}">
                <a16:creationId xmlns:a16="http://schemas.microsoft.com/office/drawing/2014/main" id="{E2ED51F1-C3BC-42A9-A26C-CBB1F7F5B9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C1C64B-F196-45A1-98F1-9767C66D3D49}"/>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2577331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2573-126A-432B-A6D9-FF2A4E0C778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FBE100B-F1F2-472A-97E8-FA908F8C7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251A52-2AC5-4A2D-A740-9612D634FE6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DF33B2-31CD-43F1-A6C4-C7546D8B7C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8E9C5-D3AA-4E4E-817F-E41967FF8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FE45949-4C51-405D-B315-0E41EB55D705}"/>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8" name="Footer Placeholder 7">
            <a:extLst>
              <a:ext uri="{FF2B5EF4-FFF2-40B4-BE49-F238E27FC236}">
                <a16:creationId xmlns:a16="http://schemas.microsoft.com/office/drawing/2014/main" id="{AEC1FBF9-FAD2-415D-A45C-CD49AE7BA31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6C6E7D8-159F-4D8E-944D-03EB5CE55EB3}"/>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743599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AD46-6C30-4EEF-B6EE-9C4AE82AF3E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7F3902-F513-476D-B693-832041AD7F66}"/>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4" name="Footer Placeholder 3">
            <a:extLst>
              <a:ext uri="{FF2B5EF4-FFF2-40B4-BE49-F238E27FC236}">
                <a16:creationId xmlns:a16="http://schemas.microsoft.com/office/drawing/2014/main" id="{BB410A14-5BE6-4555-9B21-F8FD5A9238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7ED694-168A-41DA-A88E-8552288762AD}"/>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374871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469771-D095-40B0-B4CC-CBDA1C8503C1}"/>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3" name="Footer Placeholder 2">
            <a:extLst>
              <a:ext uri="{FF2B5EF4-FFF2-40B4-BE49-F238E27FC236}">
                <a16:creationId xmlns:a16="http://schemas.microsoft.com/office/drawing/2014/main" id="{9ECB2C92-169B-47C0-AFED-C4F28E37867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7814939-8659-4CA7-9BF6-FAF710A3620C}"/>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41239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3D8A-D7DE-4693-8D7B-A652842767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C108F3-4D70-4CB1-AD94-85DCF18BD3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BE25EA9-9EE8-490E-BE48-2B8761382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09A4A-35CA-4DDD-A101-3A5059EE651B}"/>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6" name="Footer Placeholder 5">
            <a:extLst>
              <a:ext uri="{FF2B5EF4-FFF2-40B4-BE49-F238E27FC236}">
                <a16:creationId xmlns:a16="http://schemas.microsoft.com/office/drawing/2014/main" id="{570D48A0-6871-4E77-A140-849880F206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5155AF-6A16-432F-82F0-53C9E37E9FAB}"/>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3388456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5B7F-9736-4988-AABD-032EB9641C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E75F5A-AEA1-4E17-B184-9582504117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1781E6C-6CE4-43FC-9216-751859755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F574B-9519-4DD6-948D-D3A52E776501}"/>
              </a:ext>
            </a:extLst>
          </p:cNvPr>
          <p:cNvSpPr>
            <a:spLocks noGrp="1"/>
          </p:cNvSpPr>
          <p:nvPr>
            <p:ph type="dt" sz="half" idx="10"/>
          </p:nvPr>
        </p:nvSpPr>
        <p:spPr/>
        <p:txBody>
          <a:bodyPr/>
          <a:lstStyle/>
          <a:p>
            <a:fld id="{A69222B6-5BB4-4F80-9730-C0F0D8069CB9}" type="datetimeFigureOut">
              <a:rPr lang="en-GB" smtClean="0"/>
              <a:t>25/02/2020</a:t>
            </a:fld>
            <a:endParaRPr lang="en-GB"/>
          </a:p>
        </p:txBody>
      </p:sp>
      <p:sp>
        <p:nvSpPr>
          <p:cNvPr id="6" name="Footer Placeholder 5">
            <a:extLst>
              <a:ext uri="{FF2B5EF4-FFF2-40B4-BE49-F238E27FC236}">
                <a16:creationId xmlns:a16="http://schemas.microsoft.com/office/drawing/2014/main" id="{0728CCDD-D1B6-4F00-8F4E-E01305F9D8B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36AFE4-696B-4CB2-942F-F16E87F8BBD6}"/>
              </a:ext>
            </a:extLst>
          </p:cNvPr>
          <p:cNvSpPr>
            <a:spLocks noGrp="1"/>
          </p:cNvSpPr>
          <p:nvPr>
            <p:ph type="sldNum" sz="quarter" idx="12"/>
          </p:nvPr>
        </p:nvSpPr>
        <p:spPr/>
        <p:txBody>
          <a:bodyPr/>
          <a:lstStyle/>
          <a:p>
            <a:fld id="{2632FCDB-A778-4F6F-ABFE-063957FAAB84}" type="slidenum">
              <a:rPr lang="en-GB" smtClean="0"/>
              <a:t>‹#›</a:t>
            </a:fld>
            <a:endParaRPr lang="en-GB"/>
          </a:p>
        </p:txBody>
      </p:sp>
    </p:spTree>
    <p:extLst>
      <p:ext uri="{BB962C8B-B14F-4D97-AF65-F5344CB8AC3E}">
        <p14:creationId xmlns:p14="http://schemas.microsoft.com/office/powerpoint/2010/main" val="3153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C398C0-1D40-4F1C-A009-E8AA00166C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1889D4-00F5-4903-AC78-F1E3C0F4DE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02965C-C05C-47D7-B38E-1BFB35359C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222B6-5BB4-4F80-9730-C0F0D8069CB9}" type="datetimeFigureOut">
              <a:rPr lang="en-GB" smtClean="0"/>
              <a:t>25/02/2020</a:t>
            </a:fld>
            <a:endParaRPr lang="en-GB"/>
          </a:p>
        </p:txBody>
      </p:sp>
      <p:sp>
        <p:nvSpPr>
          <p:cNvPr id="5" name="Footer Placeholder 4">
            <a:extLst>
              <a:ext uri="{FF2B5EF4-FFF2-40B4-BE49-F238E27FC236}">
                <a16:creationId xmlns:a16="http://schemas.microsoft.com/office/drawing/2014/main" id="{3952C876-DB15-48E4-B78A-C2DE0BE6FE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B8EF3E-E872-42E9-B295-A1564C6FA7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2FCDB-A778-4F6F-ABFE-063957FAAB84}" type="slidenum">
              <a:rPr lang="en-GB" smtClean="0"/>
              <a:t>‹#›</a:t>
            </a:fld>
            <a:endParaRPr lang="en-GB"/>
          </a:p>
        </p:txBody>
      </p:sp>
    </p:spTree>
    <p:extLst>
      <p:ext uri="{BB962C8B-B14F-4D97-AF65-F5344CB8AC3E}">
        <p14:creationId xmlns:p14="http://schemas.microsoft.com/office/powerpoint/2010/main" val="130789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2.svg"/><Relationship Id="rId18" Type="http://schemas.openxmlformats.org/officeDocument/2006/relationships/image" Target="../media/image9.png"/><Relationship Id="rId3" Type="http://schemas.openxmlformats.org/officeDocument/2006/relationships/image" Target="../media/image2.png"/><Relationship Id="rId21" Type="http://schemas.openxmlformats.org/officeDocument/2006/relationships/image" Target="../media/image11.png"/><Relationship Id="rId63" Type="http://schemas.openxmlformats.org/officeDocument/2006/relationships/image" Target="../media/image14.png"/><Relationship Id="rId7" Type="http://schemas.openxmlformats.org/officeDocument/2006/relationships/image" Target="../media/image6.sv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6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4.png"/><Relationship Id="rId15" Type="http://schemas.openxmlformats.org/officeDocument/2006/relationships/image" Target="../media/image14.svg"/><Relationship Id="rId23" Type="http://schemas.openxmlformats.org/officeDocument/2006/relationships/image" Target="../media/image13.png"/><Relationship Id="rId10" Type="http://schemas.openxmlformats.org/officeDocument/2006/relationships/image" Target="../media/image6.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12.png"/><Relationship Id="rId6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FC084F8B-4964-4414-8FB7-FB0995060E7D}"/>
              </a:ext>
            </a:extLst>
          </p:cNvPr>
          <p:cNvSpPr txBox="1"/>
          <p:nvPr/>
        </p:nvSpPr>
        <p:spPr>
          <a:xfrm>
            <a:off x="25921" y="3429000"/>
            <a:ext cx="7940632" cy="3429000"/>
          </a:xfrm>
          <a:prstGeom prst="rect">
            <a:avLst/>
          </a:prstGeom>
          <a:noFill/>
          <a:ln w="57150">
            <a:solidFill>
              <a:schemeClr val="tx1"/>
            </a:solidFill>
          </a:ln>
        </p:spPr>
        <p:txBody>
          <a:bodyPr wrap="square" rtlCol="0">
            <a:spAutoFit/>
          </a:bodyPr>
          <a:lstStyle/>
          <a:p>
            <a:r>
              <a:rPr lang="en-GB" sz="1050" b="1" dirty="0" smtClean="0"/>
              <a:t>Artists</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a:p>
        </p:txBody>
      </p:sp>
      <p:pic>
        <p:nvPicPr>
          <p:cNvPr id="1026" name="Picture 1">
            <a:extLst>
              <a:ext uri="{FF2B5EF4-FFF2-40B4-BE49-F238E27FC236}">
                <a16:creationId xmlns:a16="http://schemas.microsoft.com/office/drawing/2014/main" id="{6BF8F84B-1611-43E4-BDE6-490B3E606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56" y="4392750"/>
            <a:ext cx="2000576" cy="151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a:extLst>
              <a:ext uri="{FF2B5EF4-FFF2-40B4-BE49-F238E27FC236}">
                <a16:creationId xmlns:a16="http://schemas.microsoft.com/office/drawing/2014/main" id="{B19D3BC4-BD7F-4C8D-B84C-B48746A13D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516" y="4125584"/>
            <a:ext cx="1412303" cy="177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8051F1AF-1C48-4E00-8E04-B96B771A0BE7}"/>
              </a:ext>
            </a:extLst>
          </p:cNvPr>
          <p:cNvPicPr>
            <a:picLocks noChangeAspect="1"/>
          </p:cNvPicPr>
          <p:nvPr/>
        </p:nvPicPr>
        <p:blipFill>
          <a:blip r:embed="rId4"/>
          <a:stretch>
            <a:fillRect/>
          </a:stretch>
        </p:blipFill>
        <p:spPr>
          <a:xfrm>
            <a:off x="2597135" y="4349311"/>
            <a:ext cx="1385902" cy="1558161"/>
          </a:xfrm>
          <a:prstGeom prst="rect">
            <a:avLst/>
          </a:prstGeom>
        </p:spPr>
      </p:pic>
      <p:sp>
        <p:nvSpPr>
          <p:cNvPr id="16" name="TextBox 15">
            <a:extLst>
              <a:ext uri="{FF2B5EF4-FFF2-40B4-BE49-F238E27FC236}">
                <a16:creationId xmlns:a16="http://schemas.microsoft.com/office/drawing/2014/main" id="{F7CED534-2CD0-445A-85E3-7E0B6F995D51}"/>
              </a:ext>
            </a:extLst>
          </p:cNvPr>
          <p:cNvSpPr txBox="1"/>
          <p:nvPr/>
        </p:nvSpPr>
        <p:spPr>
          <a:xfrm>
            <a:off x="4117572" y="21209"/>
            <a:ext cx="8070765" cy="3277820"/>
          </a:xfrm>
          <a:prstGeom prst="rect">
            <a:avLst/>
          </a:prstGeom>
          <a:noFill/>
          <a:ln w="57150">
            <a:solidFill>
              <a:schemeClr val="tx1"/>
            </a:solidFill>
          </a:ln>
        </p:spPr>
        <p:txBody>
          <a:bodyPr wrap="square" rtlCol="0">
            <a:spAutoFit/>
          </a:bodyPr>
          <a:lstStyle/>
          <a:p>
            <a:r>
              <a:rPr lang="en-GB" sz="900" b="1" dirty="0" smtClean="0"/>
              <a:t>Techniques (keywords are underlined) – we will cover definitions in lessons</a:t>
            </a:r>
            <a:endParaRPr lang="en-GB" sz="900" b="1" dirty="0"/>
          </a:p>
          <a:p>
            <a:endParaRPr lang="en-GB" sz="900" dirty="0"/>
          </a:p>
          <a:p>
            <a:r>
              <a:rPr lang="en-GB" sz="900" dirty="0" smtClean="0"/>
              <a:t>              Drawing </a:t>
            </a:r>
            <a:r>
              <a:rPr lang="en-GB" sz="900" dirty="0"/>
              <a:t>faces in </a:t>
            </a:r>
            <a:r>
              <a:rPr lang="en-GB" sz="900" u="sng" dirty="0" smtClean="0"/>
              <a:t>proportion</a:t>
            </a:r>
            <a:r>
              <a:rPr lang="en-GB" sz="900" dirty="0" smtClean="0"/>
              <a:t>……………………………………………………………………………………………………………………………………………………………………………………………………..</a:t>
            </a:r>
            <a:r>
              <a:rPr lang="en-GB" sz="900" dirty="0" smtClean="0"/>
              <a:t>..........</a:t>
            </a:r>
          </a:p>
          <a:p>
            <a:endParaRPr lang="en-GB" sz="900" dirty="0"/>
          </a:p>
          <a:p>
            <a:r>
              <a:rPr lang="en-GB" sz="900" dirty="0" smtClean="0"/>
              <a:t>             Tonal </a:t>
            </a:r>
            <a:r>
              <a:rPr lang="en-GB" sz="900" dirty="0"/>
              <a:t>shading to show </a:t>
            </a:r>
            <a:r>
              <a:rPr lang="en-GB" sz="900" u="sng" dirty="0" smtClean="0"/>
              <a:t>form </a:t>
            </a:r>
            <a:r>
              <a:rPr lang="en-GB" sz="900" dirty="0" smtClean="0"/>
              <a:t>………………………………………………………………………………………………………………………………………………………………………………………………………………</a:t>
            </a:r>
          </a:p>
          <a:p>
            <a:endParaRPr lang="en-GB" sz="900" dirty="0"/>
          </a:p>
          <a:p>
            <a:r>
              <a:rPr lang="en-GB" sz="900" dirty="0" smtClean="0"/>
              <a:t>     Marks </a:t>
            </a:r>
            <a:r>
              <a:rPr lang="en-GB" sz="900" dirty="0"/>
              <a:t>to convey </a:t>
            </a:r>
            <a:r>
              <a:rPr lang="en-GB" sz="900" u="sng" dirty="0"/>
              <a:t>textural</a:t>
            </a:r>
            <a:r>
              <a:rPr lang="en-GB" sz="900" dirty="0"/>
              <a:t> </a:t>
            </a:r>
            <a:r>
              <a:rPr lang="en-GB" sz="900" dirty="0"/>
              <a:t>details </a:t>
            </a:r>
            <a:r>
              <a:rPr lang="en-GB" sz="900" dirty="0" smtClean="0"/>
              <a:t>……………………………………………………………………………………………………………………………………………………………………………………………………………....</a:t>
            </a:r>
          </a:p>
          <a:p>
            <a:endParaRPr lang="en-GB" sz="900" dirty="0"/>
          </a:p>
          <a:p>
            <a:r>
              <a:rPr lang="en-GB" sz="900" dirty="0" smtClean="0"/>
              <a:t>                          </a:t>
            </a:r>
            <a:r>
              <a:rPr lang="en-GB" sz="900" dirty="0" smtClean="0"/>
              <a:t> Creating </a:t>
            </a:r>
            <a:r>
              <a:rPr lang="en-GB" sz="900" dirty="0"/>
              <a:t>stylised </a:t>
            </a:r>
            <a:r>
              <a:rPr lang="en-GB" sz="900" dirty="0" smtClean="0"/>
              <a:t>portrait </a:t>
            </a:r>
            <a:r>
              <a:rPr lang="en-GB" sz="900" u="sng" dirty="0" smtClean="0"/>
              <a:t>compositions</a:t>
            </a:r>
            <a:r>
              <a:rPr lang="en-GB" sz="900" dirty="0" smtClean="0"/>
              <a:t>…………………………………………………………………………………………………………………………………………………………………………………...</a:t>
            </a:r>
            <a:endParaRPr lang="en-GB" sz="900" dirty="0"/>
          </a:p>
          <a:p>
            <a:r>
              <a:rPr lang="en-GB" sz="900" u="sng" dirty="0"/>
              <a:t> </a:t>
            </a:r>
            <a:endParaRPr lang="en-GB" sz="900" u="sng" dirty="0" smtClean="0"/>
          </a:p>
          <a:p>
            <a:r>
              <a:rPr lang="en-GB" sz="900" dirty="0"/>
              <a:t> </a:t>
            </a:r>
            <a:r>
              <a:rPr lang="en-GB" sz="900" dirty="0" smtClean="0"/>
              <a:t>              </a:t>
            </a:r>
            <a:r>
              <a:rPr lang="en-GB" sz="900" u="sng" dirty="0" smtClean="0"/>
              <a:t>  </a:t>
            </a:r>
            <a:r>
              <a:rPr lang="en-GB" sz="900" u="sng" dirty="0" err="1" smtClean="0"/>
              <a:t>Monoprint</a:t>
            </a:r>
            <a:r>
              <a:rPr lang="en-GB" sz="900" u="sng" dirty="0" smtClean="0"/>
              <a:t> </a:t>
            </a:r>
            <a:r>
              <a:rPr lang="en-GB" sz="900" dirty="0" smtClean="0"/>
              <a:t>……………………………………………………………………………………………………………………………………………………………………………………………………………............................</a:t>
            </a:r>
            <a:endParaRPr lang="en-GB" sz="900" u="sng" dirty="0"/>
          </a:p>
          <a:p>
            <a:endParaRPr lang="en-GB" sz="900" dirty="0"/>
          </a:p>
          <a:p>
            <a:r>
              <a:rPr lang="en-GB" sz="900" u="sng" dirty="0"/>
              <a:t>Intaglio reduction </a:t>
            </a:r>
            <a:r>
              <a:rPr lang="en-GB" sz="900" dirty="0"/>
              <a:t>print </a:t>
            </a:r>
            <a:r>
              <a:rPr lang="en-GB" sz="900" dirty="0" smtClean="0"/>
              <a:t>made </a:t>
            </a:r>
            <a:r>
              <a:rPr lang="en-GB" sz="900" dirty="0" smtClean="0"/>
              <a:t>in </a:t>
            </a:r>
            <a:r>
              <a:rPr lang="en-GB" sz="900" dirty="0"/>
              <a:t>response to </a:t>
            </a:r>
            <a:r>
              <a:rPr lang="en-GB" sz="900" u="sng" dirty="0" err="1" smtClean="0"/>
              <a:t>Yakusha</a:t>
            </a:r>
            <a:r>
              <a:rPr lang="en-GB" sz="900" u="sng" dirty="0" smtClean="0"/>
              <a:t>-e</a:t>
            </a:r>
            <a:r>
              <a:rPr lang="en-GB" sz="900" dirty="0" smtClean="0"/>
              <a:t> style of </a:t>
            </a:r>
            <a:r>
              <a:rPr lang="en-GB" sz="900" u="sng" dirty="0" smtClean="0"/>
              <a:t>Kabuki </a:t>
            </a:r>
            <a:r>
              <a:rPr lang="en-GB" sz="900" dirty="0" smtClean="0"/>
              <a:t>theatre imagery.</a:t>
            </a:r>
            <a:r>
              <a:rPr lang="en-GB" sz="900" dirty="0"/>
              <a:t> </a:t>
            </a:r>
            <a:r>
              <a:rPr lang="en-GB" sz="900" dirty="0" smtClean="0"/>
              <a:t>……………………………………………………………………………………………………………………………..</a:t>
            </a:r>
          </a:p>
          <a:p>
            <a:endParaRPr lang="en-GB" sz="900" dirty="0"/>
          </a:p>
          <a:p>
            <a:r>
              <a:rPr lang="en-GB" sz="900" dirty="0" smtClean="0"/>
              <a:t>……………………………………………………………………………………………………………………………………………………………………………………………………………………………………………………………………..</a:t>
            </a:r>
            <a:endParaRPr lang="en-GB" sz="900" dirty="0"/>
          </a:p>
          <a:p>
            <a:endParaRPr lang="en-GB" sz="900" dirty="0"/>
          </a:p>
          <a:p>
            <a:r>
              <a:rPr lang="en-GB" sz="900" dirty="0" smtClean="0"/>
              <a:t>                Creating </a:t>
            </a:r>
            <a:r>
              <a:rPr lang="en-GB" sz="900" dirty="0"/>
              <a:t>pattern using </a:t>
            </a:r>
            <a:r>
              <a:rPr lang="en-GB" sz="900" u="sng" dirty="0" smtClean="0"/>
              <a:t>symbolism</a:t>
            </a:r>
            <a:r>
              <a:rPr lang="en-GB" sz="900" dirty="0" smtClean="0"/>
              <a:t>………………………………………………………………………………………………………………………………………………………………………………………………… ..                               </a:t>
            </a:r>
          </a:p>
          <a:p>
            <a:endParaRPr lang="en-GB" sz="900" u="sng" dirty="0" smtClean="0"/>
          </a:p>
          <a:p>
            <a:r>
              <a:rPr lang="en-GB" sz="900" dirty="0"/>
              <a:t> </a:t>
            </a:r>
            <a:r>
              <a:rPr lang="en-GB" sz="900" dirty="0" smtClean="0"/>
              <a:t>           </a:t>
            </a:r>
            <a:r>
              <a:rPr lang="en-GB" sz="900" u="sng" dirty="0" err="1" smtClean="0"/>
              <a:t>Notan</a:t>
            </a:r>
            <a:r>
              <a:rPr lang="en-GB" sz="900" u="sng" dirty="0" smtClean="0"/>
              <a:t> </a:t>
            </a:r>
            <a:r>
              <a:rPr lang="en-GB" sz="900" dirty="0" err="1" smtClean="0"/>
              <a:t>papercut</a:t>
            </a:r>
            <a:r>
              <a:rPr lang="en-GB" sz="900" dirty="0" smtClean="0"/>
              <a:t> </a:t>
            </a:r>
            <a:r>
              <a:rPr lang="en-GB" sz="900" dirty="0"/>
              <a:t>and collage ………………………………………………………………………………………………………………………………………………………………………………………… </a:t>
            </a:r>
            <a:r>
              <a:rPr lang="en-GB" sz="900" dirty="0" smtClean="0"/>
              <a:t>…………………..</a:t>
            </a:r>
            <a:endParaRPr lang="en-GB" sz="900" dirty="0"/>
          </a:p>
          <a:p>
            <a:r>
              <a:rPr lang="en-GB" sz="900" dirty="0"/>
              <a:t> </a:t>
            </a:r>
            <a:endParaRPr lang="en-GB" sz="900" dirty="0" smtClean="0"/>
          </a:p>
          <a:p>
            <a:r>
              <a:rPr lang="en-GB" sz="900" dirty="0"/>
              <a:t> </a:t>
            </a:r>
            <a:r>
              <a:rPr lang="en-GB" sz="900" dirty="0" smtClean="0"/>
              <a:t>                 Watercolour painting</a:t>
            </a:r>
          </a:p>
          <a:p>
            <a:endParaRPr lang="en-GB" sz="900" dirty="0"/>
          </a:p>
          <a:p>
            <a:r>
              <a:rPr lang="en-GB" sz="900" dirty="0" smtClean="0"/>
              <a:t>               Research into portraiture and the purpose of it.</a:t>
            </a:r>
            <a:endParaRPr lang="en-GB" sz="900" dirty="0"/>
          </a:p>
        </p:txBody>
      </p:sp>
      <p:sp>
        <p:nvSpPr>
          <p:cNvPr id="20" name="TextBox 19">
            <a:extLst>
              <a:ext uri="{FF2B5EF4-FFF2-40B4-BE49-F238E27FC236}">
                <a16:creationId xmlns:a16="http://schemas.microsoft.com/office/drawing/2014/main" id="{02C6D590-3E1B-4D19-8E8A-DECF5FCC397B}"/>
              </a:ext>
            </a:extLst>
          </p:cNvPr>
          <p:cNvSpPr txBox="1"/>
          <p:nvPr/>
        </p:nvSpPr>
        <p:spPr>
          <a:xfrm>
            <a:off x="0" y="0"/>
            <a:ext cx="3932721" cy="369332"/>
          </a:xfrm>
          <a:prstGeom prst="rect">
            <a:avLst/>
          </a:prstGeom>
          <a:noFill/>
          <a:ln w="57150">
            <a:solidFill>
              <a:schemeClr val="tx1"/>
            </a:solidFill>
          </a:ln>
        </p:spPr>
        <p:txBody>
          <a:bodyPr wrap="square" rtlCol="0">
            <a:spAutoFit/>
          </a:bodyPr>
          <a:lstStyle/>
          <a:p>
            <a:r>
              <a:rPr lang="en-GB" dirty="0"/>
              <a:t>Year 8   Portraiture</a:t>
            </a:r>
          </a:p>
        </p:txBody>
      </p:sp>
      <p:sp>
        <p:nvSpPr>
          <p:cNvPr id="22" name="TextBox 21">
            <a:extLst>
              <a:ext uri="{FF2B5EF4-FFF2-40B4-BE49-F238E27FC236}">
                <a16:creationId xmlns:a16="http://schemas.microsoft.com/office/drawing/2014/main" id="{828417C7-976E-4BBB-95A6-181518A5760B}"/>
              </a:ext>
            </a:extLst>
          </p:cNvPr>
          <p:cNvSpPr txBox="1"/>
          <p:nvPr/>
        </p:nvSpPr>
        <p:spPr>
          <a:xfrm>
            <a:off x="25922" y="512822"/>
            <a:ext cx="3906800" cy="2746082"/>
          </a:xfrm>
          <a:prstGeom prst="rect">
            <a:avLst/>
          </a:prstGeom>
          <a:noFill/>
          <a:ln w="57150">
            <a:solidFill>
              <a:schemeClr val="tx1"/>
            </a:solidFill>
          </a:ln>
        </p:spPr>
        <p:txBody>
          <a:bodyPr wrap="square" rtlCol="0">
            <a:spAutoFit/>
          </a:bodyPr>
          <a:lstStyle/>
          <a:p>
            <a:r>
              <a:rPr lang="en-GB" sz="900" b="1" dirty="0"/>
              <a:t>Overview</a:t>
            </a:r>
          </a:p>
          <a:p>
            <a:r>
              <a:rPr lang="en-GB" sz="900" dirty="0"/>
              <a:t>You will begin this project by exploring why humans are driven to create portraits of people and what the visual language used conveys about a person. This exploration should link to and help to inform your ‘self portrait challenge’ homework project, for which you will also be expected to do further research.</a:t>
            </a:r>
          </a:p>
          <a:p>
            <a:endParaRPr lang="en-GB" sz="900" dirty="0"/>
          </a:p>
          <a:p>
            <a:r>
              <a:rPr lang="en-GB" sz="900" dirty="0"/>
              <a:t>The practical element of the project with begin with developing your recording from observation, in particular your gridded drawing skills and use of tonal shading and textural marks in the form of a portrait study. You will then look at how you can move from realism to stylised drawing of facial features in the form of Manga drawings.  You will build your understanding of Japanese portraiture by looking at historical and contemporary approaches. You will learn intaglio reduction printing methods using your own designs that show an understanding of Japanese symbolism before developing the prints into </a:t>
            </a:r>
            <a:r>
              <a:rPr lang="en-GB" sz="900" dirty="0" err="1"/>
              <a:t>Notan</a:t>
            </a:r>
            <a:r>
              <a:rPr lang="en-GB" sz="900" dirty="0"/>
              <a:t> paper collages to be used in your final portrait piece. The final portrait will also need to showcase careful compositional planning and portrait rendering.</a:t>
            </a:r>
          </a:p>
          <a:p>
            <a:endParaRPr lang="en-GB" sz="900" dirty="0"/>
          </a:p>
          <a:p>
            <a:endParaRPr lang="en-GB" sz="900" dirty="0"/>
          </a:p>
          <a:p>
            <a:endParaRPr lang="en-GB" sz="900" dirty="0"/>
          </a:p>
        </p:txBody>
      </p:sp>
      <p:sp>
        <p:nvSpPr>
          <p:cNvPr id="24" name="TextBox 23">
            <a:extLst>
              <a:ext uri="{FF2B5EF4-FFF2-40B4-BE49-F238E27FC236}">
                <a16:creationId xmlns:a16="http://schemas.microsoft.com/office/drawing/2014/main" id="{82C27FD4-0409-4489-BE55-DCDE99E10C5F}"/>
              </a:ext>
            </a:extLst>
          </p:cNvPr>
          <p:cNvSpPr txBox="1"/>
          <p:nvPr/>
        </p:nvSpPr>
        <p:spPr>
          <a:xfrm>
            <a:off x="8116157" y="6062466"/>
            <a:ext cx="4075843" cy="784830"/>
          </a:xfrm>
          <a:prstGeom prst="rect">
            <a:avLst/>
          </a:prstGeom>
          <a:noFill/>
          <a:ln w="57150">
            <a:solidFill>
              <a:schemeClr val="tx1"/>
            </a:solidFill>
          </a:ln>
        </p:spPr>
        <p:txBody>
          <a:bodyPr wrap="square" rtlCol="0">
            <a:spAutoFit/>
          </a:bodyPr>
          <a:lstStyle/>
          <a:p>
            <a:r>
              <a:rPr lang="en-GB" sz="900" b="1" dirty="0"/>
              <a:t>Wider </a:t>
            </a:r>
            <a:r>
              <a:rPr lang="en-GB" sz="900" b="1" dirty="0" smtClean="0"/>
              <a:t>research</a:t>
            </a:r>
          </a:p>
          <a:p>
            <a:endParaRPr lang="en-GB" sz="900" b="1" dirty="0"/>
          </a:p>
          <a:p>
            <a:r>
              <a:rPr lang="en-GB" sz="900" dirty="0"/>
              <a:t>Visit the Ashmolean Museum in Oxford, it has a great array of Japanese artefacts.</a:t>
            </a:r>
          </a:p>
          <a:p>
            <a:r>
              <a:rPr lang="en-GB" sz="900" dirty="0"/>
              <a:t>Visit the National Portrait Gallery in London.</a:t>
            </a:r>
          </a:p>
          <a:p>
            <a:r>
              <a:rPr lang="en-GB" sz="900" dirty="0"/>
              <a:t>Watch Howl’s Moving Castle (U) and Spirited Away (PG), both by </a:t>
            </a:r>
            <a:r>
              <a:rPr lang="en-GB" sz="900" dirty="0" smtClean="0"/>
              <a:t>Studio </a:t>
            </a:r>
            <a:r>
              <a:rPr lang="en-GB" sz="900" dirty="0"/>
              <a:t>Ghibli.</a:t>
            </a:r>
          </a:p>
        </p:txBody>
      </p:sp>
      <p:pic>
        <p:nvPicPr>
          <p:cNvPr id="25" name="Graphic 24" descr="Pencil">
            <a:extLst>
              <a:ext uri="{FF2B5EF4-FFF2-40B4-BE49-F238E27FC236}">
                <a16:creationId xmlns:a16="http://schemas.microsoft.com/office/drawing/2014/main" id="{153CAA50-06A7-41EC-943C-ED48B543760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4260433" y="595794"/>
            <a:ext cx="273837" cy="273837"/>
          </a:xfrm>
          <a:prstGeom prst="rect">
            <a:avLst/>
          </a:prstGeom>
        </p:spPr>
      </p:pic>
      <p:pic>
        <p:nvPicPr>
          <p:cNvPr id="26" name="Graphic 25" descr="Magnifying glass">
            <a:extLst>
              <a:ext uri="{FF2B5EF4-FFF2-40B4-BE49-F238E27FC236}">
                <a16:creationId xmlns:a16="http://schemas.microsoft.com/office/drawing/2014/main" id="{86F232D2-ED7E-4526-BA79-A620F8BE9C78}"/>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4265135" y="3023061"/>
            <a:ext cx="247905" cy="247905"/>
          </a:xfrm>
          <a:prstGeom prst="rect">
            <a:avLst/>
          </a:prstGeom>
        </p:spPr>
      </p:pic>
      <p:pic>
        <p:nvPicPr>
          <p:cNvPr id="28" name="Graphic 27" descr="Palette">
            <a:extLst>
              <a:ext uri="{FF2B5EF4-FFF2-40B4-BE49-F238E27FC236}">
                <a16:creationId xmlns:a16="http://schemas.microsoft.com/office/drawing/2014/main" id="{14D3FB14-5101-41A2-A80A-1F666F06AE60}"/>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4198724" y="2710839"/>
            <a:ext cx="271014" cy="271014"/>
          </a:xfrm>
          <a:prstGeom prst="rect">
            <a:avLst/>
          </a:prstGeom>
        </p:spPr>
      </p:pic>
      <p:pic>
        <p:nvPicPr>
          <p:cNvPr id="29" name="Graphic 28" descr="Table">
            <a:extLst>
              <a:ext uri="{FF2B5EF4-FFF2-40B4-BE49-F238E27FC236}">
                <a16:creationId xmlns:a16="http://schemas.microsoft.com/office/drawing/2014/main" id="{ED2296AD-49BF-4502-A299-CEE1677020B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251194" y="233796"/>
            <a:ext cx="292317" cy="292317"/>
          </a:xfrm>
          <a:prstGeom prst="rect">
            <a:avLst/>
          </a:prstGeom>
        </p:spPr>
      </p:pic>
      <p:pic>
        <p:nvPicPr>
          <p:cNvPr id="30" name="Graphic 29" descr="Scissors">
            <a:extLst>
              <a:ext uri="{FF2B5EF4-FFF2-40B4-BE49-F238E27FC236}">
                <a16:creationId xmlns:a16="http://schemas.microsoft.com/office/drawing/2014/main" id="{67683F03-08FC-4D39-8404-9441831A1F5A}"/>
              </a:ext>
            </a:extLst>
          </p:cNvPr>
          <p:cNvPicPr>
            <a:picLocks noChangeAspect="1"/>
          </p:cNvPicPr>
          <p:nvPr/>
        </p:nvPicPr>
        <p:blipFill>
          <a:blip r:embed="rId16" cstate="hq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tretch>
            <a:fillRect/>
          </a:stretch>
        </p:blipFill>
        <p:spPr>
          <a:xfrm>
            <a:off x="4264553" y="2435590"/>
            <a:ext cx="273837" cy="273837"/>
          </a:xfrm>
          <a:prstGeom prst="rect">
            <a:avLst/>
          </a:prstGeom>
        </p:spPr>
      </p:pic>
      <p:pic>
        <p:nvPicPr>
          <p:cNvPr id="31" name="Graphic 30" descr="Lightbulb and gear">
            <a:extLst>
              <a:ext uri="{FF2B5EF4-FFF2-40B4-BE49-F238E27FC236}">
                <a16:creationId xmlns:a16="http://schemas.microsoft.com/office/drawing/2014/main" id="{41C65D46-C68F-4E79-B221-FDB7C5B39548}"/>
              </a:ext>
            </a:extLst>
          </p:cNvPr>
          <p:cNvPicPr>
            <a:picLocks noChangeAspect="1"/>
          </p:cNvPicPr>
          <p:nvPr/>
        </p:nvPicPr>
        <p:blipFill>
          <a:blip r:embed="rId18" cstate="hq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tretch>
            <a:fillRect/>
          </a:stretch>
        </p:blipFill>
        <p:spPr>
          <a:xfrm>
            <a:off x="4594785" y="1060234"/>
            <a:ext cx="292317" cy="292317"/>
          </a:xfrm>
          <a:prstGeom prst="rect">
            <a:avLst/>
          </a:prstGeom>
        </p:spPr>
      </p:pic>
      <p:pic>
        <p:nvPicPr>
          <p:cNvPr id="32" name="Picture 31">
            <a:extLst>
              <a:ext uri="{FF2B5EF4-FFF2-40B4-BE49-F238E27FC236}">
                <a16:creationId xmlns:a16="http://schemas.microsoft.com/office/drawing/2014/main" id="{0DD193E9-171D-4BB9-B8D5-7509247D5E95}"/>
              </a:ext>
            </a:extLst>
          </p:cNvPr>
          <p:cNvPicPr>
            <a:picLocks noChangeAspect="1"/>
          </p:cNvPicPr>
          <p:nvPr/>
        </p:nvPicPr>
        <p:blipFill>
          <a:blip r:embed="rId20"/>
          <a:stretch>
            <a:fillRect/>
          </a:stretch>
        </p:blipFill>
        <p:spPr>
          <a:xfrm>
            <a:off x="4273334" y="2152583"/>
            <a:ext cx="301478" cy="265123"/>
          </a:xfrm>
          <a:prstGeom prst="rect">
            <a:avLst/>
          </a:prstGeom>
        </p:spPr>
      </p:pic>
      <p:pic>
        <p:nvPicPr>
          <p:cNvPr id="34" name="Picture 33">
            <a:extLst>
              <a:ext uri="{FF2B5EF4-FFF2-40B4-BE49-F238E27FC236}">
                <a16:creationId xmlns:a16="http://schemas.microsoft.com/office/drawing/2014/main" id="{BA34D1DD-EB29-4C10-BA33-CD24B2483F33}"/>
              </a:ext>
            </a:extLst>
          </p:cNvPr>
          <p:cNvPicPr>
            <a:picLocks noChangeAspect="1"/>
          </p:cNvPicPr>
          <p:nvPr/>
        </p:nvPicPr>
        <p:blipFill>
          <a:blip r:embed="rId21"/>
          <a:stretch>
            <a:fillRect/>
          </a:stretch>
        </p:blipFill>
        <p:spPr>
          <a:xfrm>
            <a:off x="4310164" y="1399643"/>
            <a:ext cx="219562" cy="322660"/>
          </a:xfrm>
          <a:prstGeom prst="rect">
            <a:avLst/>
          </a:prstGeom>
        </p:spPr>
      </p:pic>
      <p:pic>
        <p:nvPicPr>
          <p:cNvPr id="2" name="Picture 1"/>
          <p:cNvPicPr>
            <a:picLocks noChangeAspect="1"/>
          </p:cNvPicPr>
          <p:nvPr/>
        </p:nvPicPr>
        <p:blipFill>
          <a:blip r:embed="rId22"/>
          <a:stretch>
            <a:fillRect/>
          </a:stretch>
        </p:blipFill>
        <p:spPr>
          <a:xfrm>
            <a:off x="8153419" y="3486067"/>
            <a:ext cx="4014720" cy="1449188"/>
          </a:xfrm>
          <a:prstGeom prst="rect">
            <a:avLst/>
          </a:prstGeom>
          <a:ln w="57150">
            <a:solidFill>
              <a:schemeClr val="tx1"/>
            </a:solidFill>
          </a:ln>
        </p:spPr>
      </p:pic>
      <p:pic>
        <p:nvPicPr>
          <p:cNvPr id="35" name="Graphic 28" descr="Table">
            <a:extLst>
              <a:ext uri="{FF2B5EF4-FFF2-40B4-BE49-F238E27FC236}">
                <a16:creationId xmlns:a16="http://schemas.microsoft.com/office/drawing/2014/main" id="{ED2296AD-49BF-4502-A299-CEE1677020B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4241953" y="1064889"/>
            <a:ext cx="292317" cy="292317"/>
          </a:xfrm>
          <a:prstGeom prst="rect">
            <a:avLst/>
          </a:prstGeom>
        </p:spPr>
      </p:pic>
      <p:pic>
        <p:nvPicPr>
          <p:cNvPr id="36" name="Graphic 150" descr="Paint brush">
            <a:extLst>
              <a:ext uri="{FF2B5EF4-FFF2-40B4-BE49-F238E27FC236}">
                <a16:creationId xmlns:a16="http://schemas.microsoft.com/office/drawing/2014/main" id="{931B1376-AB24-4423-BC0A-3F9D75B7068A}"/>
              </a:ext>
            </a:extLst>
          </p:cNvPr>
          <p:cNvPicPr>
            <a:picLocks noChangeAspect="1"/>
          </p:cNvPicPr>
          <p:nvPr/>
        </p:nvPicPr>
        <p: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62"/>
              </a:ext>
            </a:extLst>
          </a:blip>
          <a:stretch>
            <a:fillRect/>
          </a:stretch>
        </p:blipFill>
        <p:spPr>
          <a:xfrm>
            <a:off x="4499951" y="2765953"/>
            <a:ext cx="178061" cy="176907"/>
          </a:xfrm>
          <a:prstGeom prst="rect">
            <a:avLst/>
          </a:prstGeom>
        </p:spPr>
      </p:pic>
      <p:sp>
        <p:nvSpPr>
          <p:cNvPr id="3" name="Rectangle 2"/>
          <p:cNvSpPr/>
          <p:nvPr/>
        </p:nvSpPr>
        <p:spPr>
          <a:xfrm>
            <a:off x="114952" y="5897325"/>
            <a:ext cx="1271502" cy="369332"/>
          </a:xfrm>
          <a:prstGeom prst="rect">
            <a:avLst/>
          </a:prstGeom>
        </p:spPr>
        <p:txBody>
          <a:bodyPr wrap="none">
            <a:spAutoFit/>
          </a:bodyPr>
          <a:lstStyle/>
          <a:p>
            <a:r>
              <a:rPr lang="en-GB" sz="900" dirty="0">
                <a:latin typeface="Calibri" panose="020F0502020204030204" pitchFamily="34" charset="0"/>
                <a:ea typeface="Calibri" panose="020F0502020204030204" pitchFamily="34" charset="0"/>
                <a:cs typeface="Times New Roman" panose="02020603050405020304" pitchFamily="18" charset="0"/>
              </a:rPr>
              <a:t>Audrey </a:t>
            </a:r>
            <a:r>
              <a:rPr lang="en-GB" sz="900" dirty="0" smtClean="0">
                <a:latin typeface="Calibri" panose="020F0502020204030204" pitchFamily="34" charset="0"/>
                <a:ea typeface="Calibri" panose="020F0502020204030204" pitchFamily="34" charset="0"/>
                <a:cs typeface="Times New Roman" panose="02020603050405020304" pitchFamily="18" charset="0"/>
              </a:rPr>
              <a:t>Kawasaki 1982-</a:t>
            </a:r>
          </a:p>
          <a:p>
            <a:r>
              <a:rPr lang="en-GB" sz="900" dirty="0" smtClean="0">
                <a:latin typeface="Calibri" panose="020F0502020204030204" pitchFamily="34" charset="0"/>
                <a:cs typeface="Times New Roman" panose="02020603050405020304" pitchFamily="18" charset="0"/>
              </a:rPr>
              <a:t>Painting </a:t>
            </a:r>
            <a:endParaRPr lang="en-GB" sz="900" dirty="0"/>
          </a:p>
        </p:txBody>
      </p:sp>
      <p:sp>
        <p:nvSpPr>
          <p:cNvPr id="4" name="Rectangle 3"/>
          <p:cNvSpPr/>
          <p:nvPr/>
        </p:nvSpPr>
        <p:spPr>
          <a:xfrm>
            <a:off x="2487989" y="5879753"/>
            <a:ext cx="1872629" cy="369332"/>
          </a:xfrm>
          <a:prstGeom prst="rect">
            <a:avLst/>
          </a:prstGeom>
        </p:spPr>
        <p:txBody>
          <a:bodyPr wrap="none">
            <a:spAutoFit/>
          </a:bodyPr>
          <a:lstStyle/>
          <a:p>
            <a:r>
              <a:rPr lang="en-GB" sz="900" dirty="0" err="1">
                <a:latin typeface="Calibri" panose="020F0502020204030204" pitchFamily="34" charset="0"/>
                <a:ea typeface="Calibri" panose="020F0502020204030204" pitchFamily="34" charset="0"/>
                <a:cs typeface="Times New Roman" panose="02020603050405020304" pitchFamily="18" charset="0"/>
              </a:rPr>
              <a:t>Hayao</a:t>
            </a:r>
            <a:r>
              <a:rPr lang="en-GB" sz="900" dirty="0">
                <a:latin typeface="Calibri" panose="020F0502020204030204" pitchFamily="34" charset="0"/>
                <a:ea typeface="Calibri" panose="020F0502020204030204" pitchFamily="34" charset="0"/>
                <a:cs typeface="Times New Roman" panose="02020603050405020304" pitchFamily="18" charset="0"/>
              </a:rPr>
              <a:t> </a:t>
            </a:r>
            <a:r>
              <a:rPr lang="en-GB" sz="900" dirty="0" smtClean="0">
                <a:latin typeface="Calibri" panose="020F0502020204030204" pitchFamily="34" charset="0"/>
                <a:ea typeface="Calibri" panose="020F0502020204030204" pitchFamily="34" charset="0"/>
                <a:cs typeface="Times New Roman" panose="02020603050405020304" pitchFamily="18" charset="0"/>
              </a:rPr>
              <a:t>Miyazaki (from Studio </a:t>
            </a:r>
            <a:r>
              <a:rPr lang="en-GB" sz="900" dirty="0" err="1" smtClean="0">
                <a:latin typeface="Calibri" panose="020F0502020204030204" pitchFamily="34" charset="0"/>
                <a:ea typeface="Calibri" panose="020F0502020204030204" pitchFamily="34" charset="0"/>
                <a:cs typeface="Times New Roman" panose="02020603050405020304" pitchFamily="18" charset="0"/>
              </a:rPr>
              <a:t>Ghibli</a:t>
            </a:r>
            <a:r>
              <a:rPr lang="en-GB" sz="900" dirty="0" smtClean="0">
                <a:latin typeface="Calibri" panose="020F0502020204030204" pitchFamily="34" charset="0"/>
                <a:ea typeface="Calibri" panose="020F0502020204030204" pitchFamily="34" charset="0"/>
                <a:cs typeface="Times New Roman" panose="02020603050405020304" pitchFamily="18" charset="0"/>
              </a:rPr>
              <a:t>)</a:t>
            </a:r>
          </a:p>
          <a:p>
            <a:r>
              <a:rPr lang="en-GB" sz="900" dirty="0" smtClean="0">
                <a:latin typeface="Calibri" panose="020F0502020204030204" pitchFamily="34" charset="0"/>
                <a:ea typeface="Calibri" panose="020F0502020204030204" pitchFamily="34" charset="0"/>
                <a:cs typeface="Times New Roman" panose="02020603050405020304" pitchFamily="18" charset="0"/>
              </a:rPr>
              <a:t> 1941 -     Still from animated film</a:t>
            </a:r>
            <a:endParaRPr lang="en-GB" sz="900" dirty="0"/>
          </a:p>
        </p:txBody>
      </p:sp>
      <p:sp>
        <p:nvSpPr>
          <p:cNvPr id="5" name="Rectangle 4"/>
          <p:cNvSpPr/>
          <p:nvPr/>
        </p:nvSpPr>
        <p:spPr>
          <a:xfrm>
            <a:off x="6579480" y="5879753"/>
            <a:ext cx="1426994" cy="369332"/>
          </a:xfrm>
          <a:prstGeom prst="rect">
            <a:avLst/>
          </a:prstGeom>
        </p:spPr>
        <p:txBody>
          <a:bodyPr wrap="none">
            <a:spAutoFit/>
          </a:bodyPr>
          <a:lstStyle/>
          <a:p>
            <a:r>
              <a:rPr lang="en-GB" sz="900" dirty="0"/>
              <a:t>Natori </a:t>
            </a:r>
            <a:r>
              <a:rPr lang="en-GB" sz="900" dirty="0" err="1" smtClean="0"/>
              <a:t>Shunsen</a:t>
            </a:r>
            <a:r>
              <a:rPr lang="en-GB" sz="900" dirty="0" smtClean="0"/>
              <a:t> 1886-1960</a:t>
            </a:r>
          </a:p>
          <a:p>
            <a:r>
              <a:rPr lang="en-GB" sz="900" dirty="0" smtClean="0"/>
              <a:t>Print </a:t>
            </a:r>
            <a:endParaRPr lang="en-GB" sz="900" dirty="0"/>
          </a:p>
        </p:txBody>
      </p:sp>
      <p:pic>
        <p:nvPicPr>
          <p:cNvPr id="6" name="Picture 5"/>
          <p:cNvPicPr>
            <a:picLocks noChangeAspect="1"/>
          </p:cNvPicPr>
          <p:nvPr/>
        </p:nvPicPr>
        <p:blipFill>
          <a:blip r:embed="rId63"/>
          <a:stretch>
            <a:fillRect/>
          </a:stretch>
        </p:blipFill>
        <p:spPr>
          <a:xfrm>
            <a:off x="4588981" y="4167923"/>
            <a:ext cx="1193610" cy="1731736"/>
          </a:xfrm>
          <a:prstGeom prst="rect">
            <a:avLst/>
          </a:prstGeom>
        </p:spPr>
      </p:pic>
      <p:sp>
        <p:nvSpPr>
          <p:cNvPr id="37" name="Rectangle 36"/>
          <p:cNvSpPr/>
          <p:nvPr/>
        </p:nvSpPr>
        <p:spPr>
          <a:xfrm>
            <a:off x="4529726" y="5907472"/>
            <a:ext cx="1380506" cy="369332"/>
          </a:xfrm>
          <a:prstGeom prst="rect">
            <a:avLst/>
          </a:prstGeom>
        </p:spPr>
        <p:txBody>
          <a:bodyPr wrap="none">
            <a:spAutoFit/>
          </a:bodyPr>
          <a:lstStyle/>
          <a:p>
            <a:r>
              <a:rPr lang="en-GB" sz="900" dirty="0" smtClean="0"/>
              <a:t>Kabuki Theatre face paint</a:t>
            </a:r>
          </a:p>
          <a:p>
            <a:r>
              <a:rPr lang="en-GB" sz="900" dirty="0" smtClean="0"/>
              <a:t>Photograph </a:t>
            </a:r>
            <a:endParaRPr lang="en-GB" sz="900" dirty="0"/>
          </a:p>
        </p:txBody>
      </p:sp>
      <p:sp>
        <p:nvSpPr>
          <p:cNvPr id="38" name="TextBox 37">
            <a:extLst>
              <a:ext uri="{FF2B5EF4-FFF2-40B4-BE49-F238E27FC236}">
                <a16:creationId xmlns:a16="http://schemas.microsoft.com/office/drawing/2014/main" id="{82C27FD4-0409-4489-BE55-DCDE99E10C5F}"/>
              </a:ext>
            </a:extLst>
          </p:cNvPr>
          <p:cNvSpPr txBox="1"/>
          <p:nvPr/>
        </p:nvSpPr>
        <p:spPr>
          <a:xfrm>
            <a:off x="8106525" y="5065081"/>
            <a:ext cx="4089523" cy="784830"/>
          </a:xfrm>
          <a:prstGeom prst="rect">
            <a:avLst/>
          </a:prstGeom>
          <a:noFill/>
          <a:ln w="57150">
            <a:solidFill>
              <a:schemeClr val="tx1"/>
            </a:solidFill>
          </a:ln>
        </p:spPr>
        <p:txBody>
          <a:bodyPr wrap="square" rtlCol="0">
            <a:spAutoFit/>
          </a:bodyPr>
          <a:lstStyle/>
          <a:p>
            <a:r>
              <a:rPr lang="en-GB" sz="900" b="1" dirty="0" smtClean="0"/>
              <a:t>Pattern</a:t>
            </a:r>
            <a:endParaRPr lang="en-GB" sz="900" dirty="0" smtClean="0"/>
          </a:p>
          <a:p>
            <a:r>
              <a:rPr lang="en-GB" sz="900" dirty="0" smtClean="0"/>
              <a:t>‘</a:t>
            </a:r>
            <a:r>
              <a:rPr lang="en-GB" sz="900" dirty="0" err="1" smtClean="0"/>
              <a:t>Wagara</a:t>
            </a:r>
            <a:r>
              <a:rPr lang="en-GB" sz="900" dirty="0" smtClean="0"/>
              <a:t>’ refers to traditional Japanese patterns. </a:t>
            </a:r>
            <a:r>
              <a:rPr lang="en-US" sz="900" dirty="0"/>
              <a:t>One of the features </a:t>
            </a:r>
            <a:r>
              <a:rPr lang="en-US" sz="900" dirty="0" smtClean="0"/>
              <a:t>is </a:t>
            </a:r>
            <a:r>
              <a:rPr lang="en-US" sz="900" dirty="0"/>
              <a:t>that most </a:t>
            </a:r>
            <a:r>
              <a:rPr lang="en-US" sz="900" dirty="0" err="1"/>
              <a:t>wagara</a:t>
            </a:r>
            <a:r>
              <a:rPr lang="en-US" sz="900" dirty="0"/>
              <a:t> have ordered pattern and use natural thing as a motif.</a:t>
            </a:r>
          </a:p>
          <a:p>
            <a:r>
              <a:rPr lang="en-US" sz="900" dirty="0" err="1"/>
              <a:t>Wagara</a:t>
            </a:r>
            <a:r>
              <a:rPr lang="en-US" sz="900" dirty="0"/>
              <a:t> was originally designed in Heian period (approximately a thousand years ago</a:t>
            </a:r>
            <a:r>
              <a:rPr lang="en-US" sz="900" dirty="0" smtClean="0"/>
              <a:t>).</a:t>
            </a:r>
            <a:endParaRPr lang="en-GB" sz="900" b="1" dirty="0"/>
          </a:p>
        </p:txBody>
      </p:sp>
      <p:pic>
        <p:nvPicPr>
          <p:cNvPr id="8" name="Picture 7"/>
          <p:cNvPicPr>
            <a:picLocks noChangeAspect="1"/>
          </p:cNvPicPr>
          <p:nvPr/>
        </p:nvPicPr>
        <p:blipFill>
          <a:blip r:embed="rId64"/>
          <a:stretch>
            <a:fillRect/>
          </a:stretch>
        </p:blipFill>
        <p:spPr>
          <a:xfrm>
            <a:off x="11010378" y="5683083"/>
            <a:ext cx="1044233" cy="593721"/>
          </a:xfrm>
          <a:prstGeom prst="rect">
            <a:avLst/>
          </a:prstGeom>
        </p:spPr>
      </p:pic>
      <p:cxnSp>
        <p:nvCxnSpPr>
          <p:cNvPr id="10" name="Straight Connector 9"/>
          <p:cNvCxnSpPr/>
          <p:nvPr/>
        </p:nvCxnSpPr>
        <p:spPr>
          <a:xfrm flipH="1" flipV="1">
            <a:off x="271831" y="4143764"/>
            <a:ext cx="87549" cy="223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53311" y="3799012"/>
            <a:ext cx="159833" cy="59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673157" y="4143764"/>
            <a:ext cx="128219" cy="223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545156" y="5907472"/>
            <a:ext cx="245874" cy="54740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72246" y="6077568"/>
            <a:ext cx="0" cy="51935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a:off x="271831" y="6249085"/>
            <a:ext cx="87549" cy="205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2712027" y="4062482"/>
            <a:ext cx="75677" cy="214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258404" y="3760388"/>
            <a:ext cx="0" cy="515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667328" y="4062482"/>
            <a:ext cx="87549" cy="214741"/>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2658240" y="6181176"/>
            <a:ext cx="91625" cy="197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63233" y="6249085"/>
            <a:ext cx="0" cy="347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flipV="1">
            <a:off x="4676264" y="3874536"/>
            <a:ext cx="118670" cy="22134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5515583" y="3874536"/>
            <a:ext cx="165370" cy="187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868674" y="6187151"/>
            <a:ext cx="95772" cy="347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3754877" y="6249085"/>
            <a:ext cx="177844" cy="205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5567968" y="6207458"/>
            <a:ext cx="177844" cy="205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441404" y="6146956"/>
            <a:ext cx="177844" cy="205796"/>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4861851" y="6214338"/>
            <a:ext cx="95772" cy="347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7453878" y="3852590"/>
            <a:ext cx="165370" cy="187946"/>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6841930" y="3834764"/>
            <a:ext cx="118670" cy="2213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43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149600" cy="5355312"/>
          </a:xfrm>
          <a:prstGeom prst="rect">
            <a:avLst/>
          </a:prstGeom>
          <a:noFill/>
          <a:ln w="28575">
            <a:solidFill>
              <a:schemeClr val="tx1"/>
            </a:solidFill>
          </a:ln>
        </p:spPr>
        <p:txBody>
          <a:bodyPr wrap="square" rtlCol="0">
            <a:spAutoFit/>
          </a:bodyPr>
          <a:lstStyle/>
          <a:p>
            <a:r>
              <a:rPr lang="en-GB" dirty="0" smtClean="0"/>
              <a:t>A01 understanding artists’ work</a:t>
            </a:r>
          </a:p>
          <a:p>
            <a:endParaRPr lang="en-GB" dirty="0" smtClean="0"/>
          </a:p>
          <a:p>
            <a:endParaRPr lang="en-GB" dirty="0" smtClean="0"/>
          </a:p>
          <a:p>
            <a:r>
              <a:rPr lang="en-GB" dirty="0" smtClean="0"/>
              <a:t>1  2  3  4  5</a:t>
            </a:r>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r>
              <a:rPr lang="en-GB" dirty="0" smtClean="0"/>
              <a:t> </a:t>
            </a:r>
          </a:p>
          <a:p>
            <a:endParaRPr lang="en-GB" dirty="0"/>
          </a:p>
        </p:txBody>
      </p:sp>
    </p:spTree>
    <p:extLst>
      <p:ext uri="{BB962C8B-B14F-4D97-AF65-F5344CB8AC3E}">
        <p14:creationId xmlns:p14="http://schemas.microsoft.com/office/powerpoint/2010/main" val="13639295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401</Words>
  <Application>Microsoft Office PowerPoint</Application>
  <PresentationFormat>Widescreen</PresentationFormat>
  <Paragraphs>73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Westmore</dc:creator>
  <cp:lastModifiedBy>Alex Westmore</cp:lastModifiedBy>
  <cp:revision>21</cp:revision>
  <dcterms:created xsi:type="dcterms:W3CDTF">2020-02-23T18:00:00Z</dcterms:created>
  <dcterms:modified xsi:type="dcterms:W3CDTF">2020-02-25T17:14:35Z</dcterms:modified>
</cp:coreProperties>
</file>