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83" r:id="rId3"/>
    <p:sldId id="282" r:id="rId4"/>
    <p:sldId id="281" r:id="rId5"/>
    <p:sldId id="290" r:id="rId6"/>
    <p:sldId id="288" r:id="rId7"/>
    <p:sldId id="289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B4C8"/>
    <a:srgbClr val="FFFFFF"/>
    <a:srgbClr val="B3F3F3"/>
    <a:srgbClr val="F9A9F1"/>
    <a:srgbClr val="E0C0F6"/>
    <a:srgbClr val="F8FAB2"/>
    <a:srgbClr val="FFFFC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B166-43CA-4E03-9157-51EBF681B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CCF60-0668-4B84-918B-CC7644DCF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16D1E-4C27-470E-A26F-B7C433E2A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93DA6-6605-4D46-B432-01BC8445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8596F-89E8-40E4-997E-8F08842C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78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88BF-4797-43AD-A3C7-96175FA5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DC580-1CAB-4C58-A0A9-61F067B0E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535C3-8F3D-4BF0-A8C8-EC1EFDD65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F0C4-DAA9-442E-AE55-89DC36F83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7A42D-C9C7-4707-B722-89DBBD34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24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255E39-14A3-4C02-8AF7-0546F3F37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FC1AF-6398-400F-9572-1DF404429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1204C-EC10-4487-9ED6-23311C00D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6DE7-627E-4CE9-9442-995D2DD7F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5E9E2-2750-4EFF-906C-B0F9798F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68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EE750-3F8E-4A1B-B12A-7C0B7E248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6E0E-6E5E-42B6-A3CC-FB406172D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9D863-36E3-4B15-B5A4-0834E2DC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39487-6E41-4BE2-AAF7-22901189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1CD1B-9AAE-4F1B-9557-773923F51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1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D762E-31EB-41FA-B36E-F26651694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C39E2-CEF9-4892-9CDC-806CB25BF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9EC4A-2769-4873-8AEA-4814D098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5195B-2B89-4E45-BCE7-F350627B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0D920-5585-481E-987D-BD810184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7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8D1F-D8A7-40C2-8175-7F341629C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36DB5-C09B-4A9D-8B39-851FDB37B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6192B-8B19-4455-BD67-03D467E34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AAF03-6DF5-42A1-9C06-8605D5B0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A14BC-BA84-41B8-8F6A-2771DA51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EA3FB-6D11-4E56-B30E-3B35A9D8D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50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69A1B-9995-46C2-9AB5-D1E2B79F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63B61-3FAE-43E4-B0F4-472723E33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86954-3A00-4F88-92BE-C5FBC5E5E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C87EFC-FCF1-4F2F-AC72-7DCE7CDBB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A2402-56D3-425A-9382-C2988C2DD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09317B-C8D4-498A-A4C9-F47239B81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F1B5D-C516-4503-9811-E724B2CC4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ECB40-37EB-4739-8275-8D1E4D648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5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E4E18-BDED-46F6-86EC-04B827B87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37DC2-6C4E-470E-AEAF-20D996553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53DD9-48D4-4060-9BA0-3353FE92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9E7DF2-3A25-483F-9E20-266BB22C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4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06BD3-8B72-417A-8A33-D03464EC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75B048-9CB0-43B4-B61C-64426238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04778-C6C3-4DF0-9A0C-3A0A2F10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74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CD331-D083-410D-9FE6-7A057F34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D8DF-EBFB-404D-A3A0-001857101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9C96B-5631-447A-8ED2-29149917D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2B4C2-9B7C-4B44-BC05-DDA82D29B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43064-CCE4-48CF-AE95-2F40EE73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1E6EE-D713-4F65-9B16-F784FC5C7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08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5E0D3-8F94-448C-9152-DFECD34A5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490AC7-90BE-48CE-805F-9D33E5F4C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0942D-5B0F-4BFF-BDFF-1182BFA70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D554B-2151-44CF-A5FE-5453E50AB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C5731-5A45-4F22-9EE3-D2C619E5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20660-2721-4EC6-BAF1-3104D7F80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93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6E01FA-86FC-4948-A4BC-2BA9E8A03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E4164-5DEA-4391-AC09-B5D4D5C32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D56C6-6DBD-462B-846D-9FCF853B9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74CF1-8727-4D53-9B18-A456549B60AD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A456F-D9ED-4CDC-BC81-4DE813601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53020-8151-4167-A3CB-737D8BDF4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6FB35-0F3B-451C-A9C3-5DA35067ED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81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CF8B8-65AB-4ADD-8192-9CF0ECD749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69AA9-9A08-43DD-921A-41A0CB16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CA414B-7780-4C42-B6BE-DFCA91136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9C1CDFD-6C46-476C-A326-05AEB1948289}"/>
              </a:ext>
            </a:extLst>
          </p:cNvPr>
          <p:cNvSpPr txBox="1">
            <a:spLocks/>
          </p:cNvSpPr>
          <p:nvPr/>
        </p:nvSpPr>
        <p:spPr>
          <a:xfrm>
            <a:off x="1368949" y="3889403"/>
            <a:ext cx="9613127" cy="216849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CC00"/>
                </a:solidFill>
              </a:rPr>
              <a:t>Year 8</a:t>
            </a:r>
          </a:p>
          <a:p>
            <a:r>
              <a:rPr lang="en-GB" sz="3900" dirty="0">
                <a:solidFill>
                  <a:srgbClr val="FFCC00"/>
                </a:solidFill>
                <a:latin typeface="+mn-lt"/>
                <a:cs typeface="Times New Roman" panose="02020603050405020304" pitchFamily="18" charset="0"/>
              </a:rPr>
              <a:t>Review of Latin Grammar:</a:t>
            </a:r>
          </a:p>
          <a:p>
            <a:r>
              <a:rPr lang="en-GB" sz="3900" dirty="0">
                <a:solidFill>
                  <a:srgbClr val="FFCC00"/>
                </a:solidFill>
                <a:latin typeface="+mn-lt"/>
                <a:cs typeface="Times New Roman" panose="02020603050405020304" pitchFamily="18" charset="0"/>
              </a:rPr>
              <a:t>ALL VERBS</a:t>
            </a:r>
          </a:p>
          <a:p>
            <a:r>
              <a:rPr lang="en-GB" sz="2800" dirty="0">
                <a:solidFill>
                  <a:srgbClr val="F1CB00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912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EE538BB-7206-4D67-9529-18C1E5E6DDF5}"/>
              </a:ext>
            </a:extLst>
          </p:cNvPr>
          <p:cNvSpPr txBox="1">
            <a:spLocks/>
          </p:cNvSpPr>
          <p:nvPr/>
        </p:nvSpPr>
        <p:spPr>
          <a:xfrm>
            <a:off x="-1" y="11912"/>
            <a:ext cx="10232843" cy="716252"/>
          </a:xfrm>
          <a:prstGeom prst="rect">
            <a:avLst/>
          </a:prstGeom>
          <a:solidFill>
            <a:srgbClr val="FFEBFF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Verbs: </a:t>
            </a:r>
            <a:r>
              <a:rPr lang="en-GB" sz="2800" b="1" dirty="0">
                <a:latin typeface="+mn-lt"/>
              </a:rPr>
              <a:t>Principal Parts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5DEB74-D782-48F5-B72A-DB7B16856FF5}"/>
              </a:ext>
            </a:extLst>
          </p:cNvPr>
          <p:cNvSpPr txBox="1">
            <a:spLocks/>
          </p:cNvSpPr>
          <p:nvPr/>
        </p:nvSpPr>
        <p:spPr>
          <a:xfrm>
            <a:off x="5015784" y="2554156"/>
            <a:ext cx="2559299" cy="456212"/>
          </a:xfrm>
          <a:prstGeom prst="rect">
            <a:avLst/>
          </a:prstGeom>
          <a:solidFill>
            <a:srgbClr val="E0C0F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Perfect Stems: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087E53-443D-43C9-81A8-CD9DD392B42E}"/>
              </a:ext>
            </a:extLst>
          </p:cNvPr>
          <p:cNvSpPr txBox="1"/>
          <p:nvPr/>
        </p:nvSpPr>
        <p:spPr>
          <a:xfrm>
            <a:off x="323396" y="3890832"/>
            <a:ext cx="241705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1</a:t>
            </a:r>
            <a:r>
              <a:rPr lang="en-GB" baseline="30000" dirty="0"/>
              <a:t>st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A298B1-D033-491B-A043-B731EC8869BA}"/>
              </a:ext>
            </a:extLst>
          </p:cNvPr>
          <p:cNvSpPr txBox="1"/>
          <p:nvPr/>
        </p:nvSpPr>
        <p:spPr>
          <a:xfrm>
            <a:off x="2882695" y="3890832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am-ō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9D1301-A83E-47FE-93A3-52C360BF05BF}"/>
              </a:ext>
            </a:extLst>
          </p:cNvPr>
          <p:cNvSpPr txBox="1"/>
          <p:nvPr/>
        </p:nvSpPr>
        <p:spPr>
          <a:xfrm>
            <a:off x="4274615" y="3899722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</a:t>
            </a:r>
            <a:r>
              <a:rPr lang="en-GB" dirty="0" err="1"/>
              <a:t>āre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515E94-E5B9-4378-A360-5E172D9C9DA5}"/>
              </a:ext>
            </a:extLst>
          </p:cNvPr>
          <p:cNvSpPr txBox="1"/>
          <p:nvPr/>
        </p:nvSpPr>
        <p:spPr>
          <a:xfrm>
            <a:off x="5666535" y="3909129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amāv</a:t>
            </a:r>
            <a:r>
              <a:rPr lang="en-GB" dirty="0"/>
              <a:t>-ī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704896-B39E-4D11-A48B-49B44D065549}"/>
              </a:ext>
            </a:extLst>
          </p:cNvPr>
          <p:cNvSpPr txBox="1"/>
          <p:nvPr/>
        </p:nvSpPr>
        <p:spPr>
          <a:xfrm>
            <a:off x="312215" y="4362516"/>
            <a:ext cx="241705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2</a:t>
            </a:r>
            <a:r>
              <a:rPr lang="en-GB" baseline="30000" dirty="0"/>
              <a:t>nd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E193BF-24FF-4E41-8318-974F2115F105}"/>
              </a:ext>
            </a:extLst>
          </p:cNvPr>
          <p:cNvSpPr txBox="1"/>
          <p:nvPr/>
        </p:nvSpPr>
        <p:spPr>
          <a:xfrm>
            <a:off x="2871513" y="4362516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mone</a:t>
            </a:r>
            <a:r>
              <a:rPr lang="en-GB" dirty="0"/>
              <a:t>-ō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A694CB-EEF4-4C64-B450-B7D092C5C220}"/>
              </a:ext>
            </a:extLst>
          </p:cNvPr>
          <p:cNvSpPr txBox="1"/>
          <p:nvPr/>
        </p:nvSpPr>
        <p:spPr>
          <a:xfrm>
            <a:off x="4274615" y="4380536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mon-</a:t>
            </a:r>
            <a:r>
              <a:rPr lang="en-GB" dirty="0" err="1"/>
              <a:t>ēre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999E68-250B-430C-8357-A43D58A72F7D}"/>
              </a:ext>
            </a:extLst>
          </p:cNvPr>
          <p:cNvSpPr txBox="1"/>
          <p:nvPr/>
        </p:nvSpPr>
        <p:spPr>
          <a:xfrm>
            <a:off x="5677717" y="4380536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monu</a:t>
            </a:r>
            <a:r>
              <a:rPr lang="en-GB" dirty="0"/>
              <a:t>-ī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238C89-291F-46E2-A856-50589881F431}"/>
              </a:ext>
            </a:extLst>
          </p:cNvPr>
          <p:cNvSpPr txBox="1"/>
          <p:nvPr/>
        </p:nvSpPr>
        <p:spPr>
          <a:xfrm>
            <a:off x="312213" y="4824515"/>
            <a:ext cx="241705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3</a:t>
            </a:r>
            <a:r>
              <a:rPr lang="en-GB" baseline="30000" dirty="0"/>
              <a:t>rd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0D8F2C-A24E-403D-9106-C3A09EE9C63D}"/>
              </a:ext>
            </a:extLst>
          </p:cNvPr>
          <p:cNvSpPr txBox="1"/>
          <p:nvPr/>
        </p:nvSpPr>
        <p:spPr>
          <a:xfrm>
            <a:off x="2861863" y="4834678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reg-ō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051844-845D-47DD-B52A-D523C0948666}"/>
              </a:ext>
            </a:extLst>
          </p:cNvPr>
          <p:cNvSpPr txBox="1"/>
          <p:nvPr/>
        </p:nvSpPr>
        <p:spPr>
          <a:xfrm>
            <a:off x="4274615" y="4846824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F0FDB7-AA45-4A6B-BB11-FD70449A96C3}"/>
              </a:ext>
            </a:extLst>
          </p:cNvPr>
          <p:cNvSpPr txBox="1"/>
          <p:nvPr/>
        </p:nvSpPr>
        <p:spPr>
          <a:xfrm>
            <a:off x="5666535" y="4846824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rēx</a:t>
            </a:r>
            <a:r>
              <a:rPr lang="en-GB" dirty="0"/>
              <a:t>-ī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B90A13-00BB-4DE7-A145-B8B0F91BF1F8}"/>
              </a:ext>
            </a:extLst>
          </p:cNvPr>
          <p:cNvSpPr txBox="1"/>
          <p:nvPr/>
        </p:nvSpPr>
        <p:spPr>
          <a:xfrm>
            <a:off x="312212" y="5285570"/>
            <a:ext cx="241705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 3½  Conjugation</a:t>
            </a:r>
            <a:r>
              <a:rPr lang="en-GB" sz="1100" i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E919EE-6F11-4B87-A76B-78ACD9DDE620}"/>
              </a:ext>
            </a:extLst>
          </p:cNvPr>
          <p:cNvSpPr txBox="1"/>
          <p:nvPr/>
        </p:nvSpPr>
        <p:spPr>
          <a:xfrm>
            <a:off x="2861863" y="5285570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capi</a:t>
            </a:r>
            <a:r>
              <a:rPr lang="en-GB" dirty="0"/>
              <a:t>-ō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3884B2-943E-402F-9DDE-2CA7C9216357}"/>
              </a:ext>
            </a:extLst>
          </p:cNvPr>
          <p:cNvSpPr txBox="1"/>
          <p:nvPr/>
        </p:nvSpPr>
        <p:spPr>
          <a:xfrm>
            <a:off x="4263434" y="5299599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cap-ere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88816ED-CBFD-4A9C-90B6-272D3C3A955B}"/>
              </a:ext>
            </a:extLst>
          </p:cNvPr>
          <p:cNvSpPr txBox="1"/>
          <p:nvPr/>
        </p:nvSpPr>
        <p:spPr>
          <a:xfrm>
            <a:off x="5655354" y="5285570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cēp</a:t>
            </a:r>
            <a:r>
              <a:rPr lang="en-GB" dirty="0"/>
              <a:t>-ī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728D0F-17C1-4A7C-A01D-C803F6CD6DE9}"/>
              </a:ext>
            </a:extLst>
          </p:cNvPr>
          <p:cNvSpPr txBox="1"/>
          <p:nvPr/>
        </p:nvSpPr>
        <p:spPr>
          <a:xfrm>
            <a:off x="312215" y="5752374"/>
            <a:ext cx="24170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4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 Conjugation</a:t>
            </a:r>
            <a:r>
              <a:rPr lang="en-GB" sz="1100" b="1" i="1" dirty="0">
                <a:solidFill>
                  <a:schemeClr val="bg1"/>
                </a:solidFill>
              </a:rPr>
              <a:t> </a:t>
            </a:r>
            <a:endParaRPr lang="en-GB" sz="11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25FF91-D78A-4354-A479-DE4340817862}"/>
              </a:ext>
            </a:extLst>
          </p:cNvPr>
          <p:cNvSpPr txBox="1"/>
          <p:nvPr/>
        </p:nvSpPr>
        <p:spPr>
          <a:xfrm>
            <a:off x="2841034" y="5752374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audi</a:t>
            </a:r>
            <a:r>
              <a:rPr lang="en-GB" dirty="0"/>
              <a:t>-ō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63C4DA-0606-45C5-818A-23C7D69F4E49}"/>
              </a:ext>
            </a:extLst>
          </p:cNvPr>
          <p:cNvSpPr txBox="1"/>
          <p:nvPr/>
        </p:nvSpPr>
        <p:spPr>
          <a:xfrm>
            <a:off x="4263434" y="5752374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aud-īre</a:t>
            </a:r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BD537F-CE64-4257-AC04-06F2CA807D31}"/>
              </a:ext>
            </a:extLst>
          </p:cNvPr>
          <p:cNvSpPr txBox="1"/>
          <p:nvPr/>
        </p:nvSpPr>
        <p:spPr>
          <a:xfrm>
            <a:off x="5655354" y="5760349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audīv</a:t>
            </a:r>
            <a:r>
              <a:rPr lang="en-GB" dirty="0"/>
              <a:t>-ī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F05BBC-1E5E-453E-83FC-1F6C1491D1BC}"/>
              </a:ext>
            </a:extLst>
          </p:cNvPr>
          <p:cNvSpPr txBox="1"/>
          <p:nvPr/>
        </p:nvSpPr>
        <p:spPr>
          <a:xfrm>
            <a:off x="312215" y="3198167"/>
            <a:ext cx="24170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Principal Parts</a:t>
            </a:r>
            <a:r>
              <a:rPr lang="en-GB" sz="1100" b="1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,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A71E17-251B-4B73-A85F-C81CEC734BCB}"/>
              </a:ext>
            </a:extLst>
          </p:cNvPr>
          <p:cNvSpPr txBox="1"/>
          <p:nvPr/>
        </p:nvSpPr>
        <p:spPr>
          <a:xfrm>
            <a:off x="2871514" y="3198167"/>
            <a:ext cx="12801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First </a:t>
            </a:r>
          </a:p>
          <a:p>
            <a:pPr algn="ctr"/>
            <a:r>
              <a:rPr lang="en-GB" sz="1200" i="1" dirty="0"/>
              <a:t>Principal Part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1E25D46-5281-45B2-BDFC-AC66B532ECC6}"/>
              </a:ext>
            </a:extLst>
          </p:cNvPr>
          <p:cNvSpPr txBox="1"/>
          <p:nvPr/>
        </p:nvSpPr>
        <p:spPr>
          <a:xfrm>
            <a:off x="4263434" y="3198167"/>
            <a:ext cx="12801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Second </a:t>
            </a:r>
          </a:p>
          <a:p>
            <a:pPr algn="ctr"/>
            <a:r>
              <a:rPr lang="en-GB" sz="1200" i="1" dirty="0"/>
              <a:t>Principal Part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EE3F20-4870-4FEE-90E1-2F9D15346696}"/>
              </a:ext>
            </a:extLst>
          </p:cNvPr>
          <p:cNvSpPr txBox="1"/>
          <p:nvPr/>
        </p:nvSpPr>
        <p:spPr>
          <a:xfrm>
            <a:off x="5655354" y="3198167"/>
            <a:ext cx="1280160" cy="461665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Third</a:t>
            </a:r>
          </a:p>
          <a:p>
            <a:pPr algn="ctr"/>
            <a:r>
              <a:rPr lang="en-GB" sz="1200" b="1" i="1" dirty="0"/>
              <a:t>Principal Part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F7731D5-275C-46FD-84F0-5656B1553118}"/>
              </a:ext>
            </a:extLst>
          </p:cNvPr>
          <p:cNvSpPr/>
          <p:nvPr/>
        </p:nvSpPr>
        <p:spPr>
          <a:xfrm>
            <a:off x="2841034" y="3178836"/>
            <a:ext cx="2756331" cy="3087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ross 33">
            <a:extLst>
              <a:ext uri="{FF2B5EF4-FFF2-40B4-BE49-F238E27FC236}">
                <a16:creationId xmlns:a16="http://schemas.microsoft.com/office/drawing/2014/main" id="{36EF76DB-4D00-4142-A58D-21068E3FE9CA}"/>
              </a:ext>
            </a:extLst>
          </p:cNvPr>
          <p:cNvSpPr/>
          <p:nvPr/>
        </p:nvSpPr>
        <p:spPr>
          <a:xfrm>
            <a:off x="7478067" y="4084388"/>
            <a:ext cx="760527" cy="759975"/>
          </a:xfrm>
          <a:prstGeom prst="plus">
            <a:avLst>
              <a:gd name="adj" fmla="val 459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808115D-B1C8-47ED-B11E-5DEC8EFC6036}"/>
              </a:ext>
            </a:extLst>
          </p:cNvPr>
          <p:cNvSpPr txBox="1"/>
          <p:nvPr/>
        </p:nvSpPr>
        <p:spPr>
          <a:xfrm>
            <a:off x="8748768" y="3181185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/>
              <a:t>ī</a:t>
            </a:r>
            <a:endParaRPr lang="en-GB" sz="2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81922E-07FA-4E5A-9BD1-D487B98FE7E5}"/>
              </a:ext>
            </a:extLst>
          </p:cNvPr>
          <p:cNvSpPr txBox="1"/>
          <p:nvPr/>
        </p:nvSpPr>
        <p:spPr>
          <a:xfrm>
            <a:off x="8746232" y="3646475"/>
            <a:ext cx="97265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istī</a:t>
            </a:r>
            <a:endParaRPr lang="en-GB" sz="20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ADA99A-BAEB-45D9-9E97-A7EFD06FDF4F}"/>
              </a:ext>
            </a:extLst>
          </p:cNvPr>
          <p:cNvSpPr txBox="1"/>
          <p:nvPr/>
        </p:nvSpPr>
        <p:spPr>
          <a:xfrm>
            <a:off x="8758785" y="4120738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/>
              <a:t>it </a:t>
            </a:r>
            <a:endParaRPr lang="en-GB" sz="2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942092-C1A9-4467-8FDF-FAAECC76453D}"/>
              </a:ext>
            </a:extLst>
          </p:cNvPr>
          <p:cNvSpPr txBox="1"/>
          <p:nvPr/>
        </p:nvSpPr>
        <p:spPr>
          <a:xfrm>
            <a:off x="8758786" y="4729461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imus</a:t>
            </a:r>
            <a:endParaRPr lang="en-GB" sz="20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A6B8B9-652E-4DCF-918A-D957598525AF}"/>
              </a:ext>
            </a:extLst>
          </p:cNvPr>
          <p:cNvSpPr txBox="1"/>
          <p:nvPr/>
        </p:nvSpPr>
        <p:spPr>
          <a:xfrm>
            <a:off x="8773615" y="5224196"/>
            <a:ext cx="98895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istis</a:t>
            </a:r>
            <a:endParaRPr lang="en-GB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7E44C58-4980-4BDC-9361-A0693FB037CF}"/>
              </a:ext>
            </a:extLst>
          </p:cNvPr>
          <p:cNvSpPr txBox="1"/>
          <p:nvPr/>
        </p:nvSpPr>
        <p:spPr>
          <a:xfrm>
            <a:off x="8763790" y="5724849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ērunt</a:t>
            </a:r>
            <a:endParaRPr lang="en-GB" sz="2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2467C4-2A25-41D0-A2BD-BBB546F29D94}"/>
              </a:ext>
            </a:extLst>
          </p:cNvPr>
          <p:cNvSpPr txBox="1"/>
          <p:nvPr/>
        </p:nvSpPr>
        <p:spPr>
          <a:xfrm>
            <a:off x="8306809" y="2494176"/>
            <a:ext cx="1525975" cy="523220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Endings</a:t>
            </a:r>
            <a:endParaRPr lang="en-GB" sz="2800" i="1" dirty="0"/>
          </a:p>
        </p:txBody>
      </p:sp>
      <p:sp>
        <p:nvSpPr>
          <p:cNvPr id="56" name="Arrow: Down 55">
            <a:extLst>
              <a:ext uri="{FF2B5EF4-FFF2-40B4-BE49-F238E27FC236}">
                <a16:creationId xmlns:a16="http://schemas.microsoft.com/office/drawing/2014/main" id="{975BFFDD-275C-4BE7-B7D8-C517ECFB5CBB}"/>
              </a:ext>
            </a:extLst>
          </p:cNvPr>
          <p:cNvSpPr/>
          <p:nvPr/>
        </p:nvSpPr>
        <p:spPr>
          <a:xfrm>
            <a:off x="6052615" y="3010368"/>
            <a:ext cx="487680" cy="168468"/>
          </a:xfrm>
          <a:prstGeom prst="downArrow">
            <a:avLst/>
          </a:prstGeom>
          <a:solidFill>
            <a:srgbClr val="E0C0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EF75EC-F0E9-44A4-A809-9450C166B501}"/>
              </a:ext>
            </a:extLst>
          </p:cNvPr>
          <p:cNvSpPr/>
          <p:nvPr/>
        </p:nvSpPr>
        <p:spPr>
          <a:xfrm>
            <a:off x="11036247" y="3206142"/>
            <a:ext cx="1041485" cy="29235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These are the ‘</a:t>
            </a:r>
            <a:r>
              <a:rPr lang="en-GB" sz="1200" b="1" dirty="0"/>
              <a:t>Person</a:t>
            </a:r>
            <a:r>
              <a:rPr lang="en-GB" sz="1200" dirty="0"/>
              <a:t>’ endings to show who is doing the verb. The order is the same in all Languages.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D2D97FE-3183-448C-8DC6-2F7836EA6BEB}"/>
              </a:ext>
            </a:extLst>
          </p:cNvPr>
          <p:cNvSpPr txBox="1"/>
          <p:nvPr/>
        </p:nvSpPr>
        <p:spPr>
          <a:xfrm>
            <a:off x="9769770" y="3181185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2">
                    <a:lumMod val="75000"/>
                  </a:schemeClr>
                </a:solidFill>
              </a:rPr>
              <a:t>I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71CD667-BFFA-4618-B19F-31EAD807A8A6}"/>
              </a:ext>
            </a:extLst>
          </p:cNvPr>
          <p:cNvSpPr txBox="1"/>
          <p:nvPr/>
        </p:nvSpPr>
        <p:spPr>
          <a:xfrm>
            <a:off x="9767234" y="3646475"/>
            <a:ext cx="97265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2">
                    <a:lumMod val="75000"/>
                  </a:schemeClr>
                </a:solidFill>
              </a:rPr>
              <a:t>You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7C4496D-AF7F-43B7-880E-C880FDF808A4}"/>
              </a:ext>
            </a:extLst>
          </p:cNvPr>
          <p:cNvSpPr txBox="1"/>
          <p:nvPr/>
        </p:nvSpPr>
        <p:spPr>
          <a:xfrm>
            <a:off x="9779787" y="4120738"/>
            <a:ext cx="115044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2">
                    <a:lumMod val="75000"/>
                  </a:schemeClr>
                </a:solidFill>
              </a:rPr>
              <a:t>He/she/it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AED3F87-7A48-46C5-B451-9F2FD913AC33}"/>
              </a:ext>
            </a:extLst>
          </p:cNvPr>
          <p:cNvSpPr txBox="1"/>
          <p:nvPr/>
        </p:nvSpPr>
        <p:spPr>
          <a:xfrm>
            <a:off x="9779788" y="4729461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2">
                    <a:lumMod val="75000"/>
                  </a:schemeClr>
                </a:solidFill>
              </a:rPr>
              <a:t>We</a:t>
            </a:r>
            <a:endParaRPr lang="en-GB" sz="20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1971F76-CAA0-4CDD-AEBE-7E090CCF7A95}"/>
              </a:ext>
            </a:extLst>
          </p:cNvPr>
          <p:cNvSpPr txBox="1"/>
          <p:nvPr/>
        </p:nvSpPr>
        <p:spPr>
          <a:xfrm>
            <a:off x="9794617" y="5224196"/>
            <a:ext cx="98895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2">
                    <a:lumMod val="75000"/>
                  </a:schemeClr>
                </a:solidFill>
              </a:rPr>
              <a:t>You (pl)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998BEFB-C6B4-4C09-9CB4-15C3EB30FEDC}"/>
              </a:ext>
            </a:extLst>
          </p:cNvPr>
          <p:cNvSpPr txBox="1"/>
          <p:nvPr/>
        </p:nvSpPr>
        <p:spPr>
          <a:xfrm>
            <a:off x="9784792" y="5724849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2">
                    <a:lumMod val="75000"/>
                  </a:schemeClr>
                </a:solidFill>
              </a:rPr>
              <a:t>They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FF8300-ED38-4146-9998-FCBD07814A81}"/>
              </a:ext>
            </a:extLst>
          </p:cNvPr>
          <p:cNvSpPr txBox="1"/>
          <p:nvPr/>
        </p:nvSpPr>
        <p:spPr>
          <a:xfrm>
            <a:off x="148856" y="728164"/>
            <a:ext cx="10005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Latin Verbs have </a:t>
            </a:r>
            <a:r>
              <a:rPr lang="en-GB" b="1" dirty="0"/>
              <a:t>Three Principal Parts </a:t>
            </a:r>
            <a:r>
              <a:rPr lang="en-GB" dirty="0"/>
              <a:t>that need to be learned. (If you were learning English, it would be like having to learn that ‘</a:t>
            </a:r>
            <a:r>
              <a:rPr lang="en-GB" i="1" dirty="0"/>
              <a:t>took</a:t>
            </a:r>
            <a:r>
              <a:rPr lang="en-GB" dirty="0"/>
              <a:t>’ and ‘</a:t>
            </a:r>
            <a:r>
              <a:rPr lang="en-GB" i="1" dirty="0"/>
              <a:t>take</a:t>
            </a:r>
            <a:r>
              <a:rPr lang="en-GB" dirty="0"/>
              <a:t>’ are part of the same verb). These tell you the </a:t>
            </a:r>
            <a:r>
              <a:rPr lang="en-GB" b="1" dirty="0"/>
              <a:t>Conjugation</a:t>
            </a:r>
            <a:r>
              <a:rPr lang="en-GB" dirty="0"/>
              <a:t> and make it easy to predict accurately how to form the four </a:t>
            </a:r>
            <a:r>
              <a:rPr lang="en-GB" b="1" dirty="0"/>
              <a:t>tenses</a:t>
            </a:r>
            <a:r>
              <a:rPr lang="en-GB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BD0B51-D38A-40FA-A14A-537F1AA7AAB3}"/>
              </a:ext>
            </a:extLst>
          </p:cNvPr>
          <p:cNvSpPr txBox="1"/>
          <p:nvPr/>
        </p:nvSpPr>
        <p:spPr>
          <a:xfrm>
            <a:off x="148856" y="1578995"/>
            <a:ext cx="8406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first tense you learned in Year 7 was </a:t>
            </a:r>
            <a:r>
              <a:rPr lang="en-GB" b="1" dirty="0"/>
              <a:t>The Perfect Tense</a:t>
            </a:r>
            <a:r>
              <a:rPr lang="en-GB" dirty="0"/>
              <a:t>. It uses the </a:t>
            </a:r>
            <a:r>
              <a:rPr lang="en-GB" b="1" dirty="0"/>
              <a:t>3</a:t>
            </a:r>
            <a:r>
              <a:rPr lang="en-GB" b="1" baseline="30000" dirty="0"/>
              <a:t>rd</a:t>
            </a:r>
            <a:r>
              <a:rPr lang="en-GB" b="1" dirty="0"/>
              <a:t> Principal Part</a:t>
            </a:r>
            <a:r>
              <a:rPr lang="en-GB" dirty="0"/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233B8B-1FD2-43D3-BF71-53F222A39334}"/>
              </a:ext>
            </a:extLst>
          </p:cNvPr>
          <p:cNvSpPr txBox="1"/>
          <p:nvPr/>
        </p:nvSpPr>
        <p:spPr>
          <a:xfrm>
            <a:off x="148856" y="2040487"/>
            <a:ext cx="781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 tell who is doing the verb it is necessary to look at the </a:t>
            </a:r>
            <a:r>
              <a:rPr lang="en-GB" b="1" dirty="0"/>
              <a:t>verb ending </a:t>
            </a:r>
            <a:r>
              <a:rPr lang="en-GB" dirty="0"/>
              <a:t>in Latin.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810ABDA-F241-4414-818E-AC7E8CC6295A}"/>
              </a:ext>
            </a:extLst>
          </p:cNvPr>
          <p:cNvSpPr txBox="1"/>
          <p:nvPr/>
        </p:nvSpPr>
        <p:spPr>
          <a:xfrm>
            <a:off x="11036247" y="195012"/>
            <a:ext cx="100689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7-8</a:t>
            </a:r>
          </a:p>
        </p:txBody>
      </p:sp>
    </p:spTree>
    <p:extLst>
      <p:ext uri="{BB962C8B-B14F-4D97-AF65-F5344CB8AC3E}">
        <p14:creationId xmlns:p14="http://schemas.microsoft.com/office/powerpoint/2010/main" val="93443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200"/>
                            </p:stCondLst>
                            <p:childTnLst>
                              <p:par>
                                <p:cTn id="18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900"/>
                            </p:stCondLst>
                            <p:childTnLst>
                              <p:par>
                                <p:cTn id="18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6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1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900"/>
                            </p:stCondLst>
                            <p:childTnLst>
                              <p:par>
                                <p:cTn id="19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600"/>
                            </p:stCondLst>
                            <p:childTnLst>
                              <p:par>
                                <p:cTn id="2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100"/>
                            </p:stCondLst>
                            <p:childTnLst>
                              <p:par>
                                <p:cTn id="2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6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6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3800"/>
                            </p:stCondLst>
                            <p:childTnLst>
                              <p:par>
                                <p:cTn id="2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4300"/>
                            </p:stCondLst>
                            <p:childTnLst>
                              <p:par>
                                <p:cTn id="2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6" grpId="0" animBg="1"/>
      <p:bldP spid="2" grpId="0" animBg="1"/>
      <p:bldP spid="59" grpId="0"/>
      <p:bldP spid="60" grpId="0"/>
      <p:bldP spid="61" grpId="0"/>
      <p:bldP spid="62" grpId="0"/>
      <p:bldP spid="63" grpId="0"/>
      <p:bldP spid="64" grpId="0"/>
      <p:bldP spid="3" grpId="0"/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912"/>
            <a:ext cx="10232843" cy="716252"/>
          </a:xfrm>
          <a:solidFill>
            <a:srgbClr val="FFEBFF"/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The </a:t>
            </a:r>
            <a:r>
              <a:rPr lang="en-GB" sz="2800" b="1" dirty="0">
                <a:latin typeface="+mn-lt"/>
              </a:rPr>
              <a:t>Perfect Tense.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29" y="732537"/>
            <a:ext cx="11314146" cy="510748"/>
          </a:xfrm>
          <a:solidFill>
            <a:srgbClr val="FFFFD5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/>
              <a:t>The Perfect Tense is the normal Past Tense in Latin (‘</a:t>
            </a:r>
            <a:r>
              <a:rPr lang="en-GB" sz="1400" i="1" dirty="0"/>
              <a:t>I came, I saw, I conquered</a:t>
            </a:r>
            <a:r>
              <a:rPr lang="en-GB" sz="1400" dirty="0"/>
              <a:t>’). It is </a:t>
            </a:r>
            <a:r>
              <a:rPr lang="en-GB" sz="1400" b="1" dirty="0"/>
              <a:t>totally regular</a:t>
            </a:r>
            <a:r>
              <a:rPr lang="en-GB" sz="1400" dirty="0"/>
              <a:t>, without exception. You just need to know the Perfect stem (3</a:t>
            </a:r>
            <a:r>
              <a:rPr lang="en-GB" sz="1400" baseline="30000" dirty="0"/>
              <a:t>rd</a:t>
            </a:r>
            <a:r>
              <a:rPr lang="en-GB" sz="1400" dirty="0"/>
              <a:t> Principal Part) and add the endings. All the Conjugations, even irregular verbs, go in exactly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1737763" y="1265213"/>
            <a:ext cx="2529840" cy="4770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First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Present, Future, Imperfect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237894" y="1793298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233896" y="2103022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231821" y="2396849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239176" y="2817699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239175" y="3130013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239176" y="34291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1811035" y="179780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</a:t>
            </a:r>
            <a:r>
              <a:rPr lang="en-GB" sz="1400" b="1" dirty="0"/>
              <a:t>-ī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1811034" y="210489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1811034" y="241278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1751355" y="2811823"/>
            <a:ext cx="10676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1751354" y="3121457"/>
            <a:ext cx="106766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istis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1751356" y="3427218"/>
            <a:ext cx="1067660" cy="311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ērunt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1928888" y="3712133"/>
            <a:ext cx="21597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amō</a:t>
            </a:r>
            <a:r>
              <a:rPr lang="en-GB" sz="1400" i="1" dirty="0"/>
              <a:t>, </a:t>
            </a:r>
            <a:r>
              <a:rPr lang="en-GB" sz="1400" i="1" dirty="0" err="1"/>
              <a:t>amāre</a:t>
            </a:r>
            <a:r>
              <a:rPr lang="en-GB" sz="1400" i="1" dirty="0"/>
              <a:t>, </a:t>
            </a:r>
            <a:r>
              <a:rPr lang="en-GB" sz="1400" b="1" i="1" dirty="0" err="1"/>
              <a:t>amāvī</a:t>
            </a:r>
            <a:r>
              <a:rPr lang="en-GB" sz="1400" b="1" i="1" dirty="0"/>
              <a:t> </a:t>
            </a:r>
            <a:r>
              <a:rPr lang="en-GB" sz="1400" i="1" dirty="0"/>
              <a:t>- love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5500398" y="1281464"/>
            <a:ext cx="2424001" cy="4770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Second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Present, Future, Imperfect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6875737" y="1790565"/>
            <a:ext cx="132335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warned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6875737" y="2061759"/>
            <a:ext cx="132335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warned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6894405" y="3394341"/>
            <a:ext cx="13233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warned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6897293" y="3091540"/>
            <a:ext cx="13155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warned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6875737" y="2371207"/>
            <a:ext cx="13233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warned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6894405" y="2774576"/>
            <a:ext cx="13233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warned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233887" y="4575852"/>
            <a:ext cx="9672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231821" y="485574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231821" y="5146266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252539" y="5548814"/>
            <a:ext cx="9612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249999" y="5864697"/>
            <a:ext cx="961225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239176" y="61843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1587062" y="4029733"/>
            <a:ext cx="2625054" cy="4770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Third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Present, </a:t>
            </a:r>
            <a:r>
              <a:rPr lang="en-GB" sz="11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Sneaky</a:t>
            </a:r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Future, Imperfect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1808162" y="458095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1808162" y="488873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1807384" y="520250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1817749" y="5566775"/>
            <a:ext cx="986896" cy="3177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1813247" y="5884540"/>
            <a:ext cx="99139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istis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1814770" y="6194414"/>
            <a:ext cx="9898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ērunt</a:t>
            </a:r>
            <a:endParaRPr lang="en-GB" sz="1400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5277806" y="4037782"/>
            <a:ext cx="2345738" cy="4770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3½ 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Present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3001741" y="4596346"/>
            <a:ext cx="12609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ruled</a:t>
            </a:r>
            <a:endParaRPr lang="en-GB" sz="1200" b="1" i="1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5252254" y="4597792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3027468" y="4848561"/>
            <a:ext cx="12517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ruled</a:t>
            </a:r>
            <a:endParaRPr lang="en-GB" sz="1200" b="1" i="1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2995901" y="5174486"/>
            <a:ext cx="12594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ruled</a:t>
            </a:r>
            <a:endParaRPr lang="en-GB" sz="1200" b="1" i="1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3020361" y="5579886"/>
            <a:ext cx="1224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ruled</a:t>
            </a:r>
            <a:endParaRPr lang="en-GB" sz="1200" b="1" i="1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3013580" y="5896141"/>
            <a:ext cx="12491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ruled</a:t>
            </a:r>
            <a:endParaRPr lang="en-GB" sz="1200" b="1" i="1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3029639" y="6199494"/>
            <a:ext cx="12450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 ruled</a:t>
            </a:r>
            <a:endParaRPr lang="en-GB" sz="1200" b="1" i="1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5243261" y="4913269"/>
            <a:ext cx="10474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5243261" y="6297741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ērunt</a:t>
            </a:r>
            <a:endParaRPr lang="en-GB" sz="1400" b="1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5245126" y="598996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istis</a:t>
            </a:r>
            <a:endParaRPr lang="en-GB" sz="1400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5242483" y="5215206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5245508" y="5679263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04548BE1-D56E-4F13-B569-3E00DAD00369}"/>
              </a:ext>
            </a:extLst>
          </p:cNvPr>
          <p:cNvSpPr txBox="1"/>
          <p:nvPr/>
        </p:nvSpPr>
        <p:spPr>
          <a:xfrm>
            <a:off x="8598043" y="4033323"/>
            <a:ext cx="2415397" cy="4770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Fourth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50000"/>
                  </a:schemeClr>
                </a:solidFill>
              </a:rPr>
              <a:t>Present, Sneaky Future, Imperfect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249D164-126E-41EC-903A-3C9C63D60529}"/>
              </a:ext>
            </a:extLst>
          </p:cNvPr>
          <p:cNvSpPr txBox="1"/>
          <p:nvPr/>
        </p:nvSpPr>
        <p:spPr>
          <a:xfrm>
            <a:off x="8603536" y="461034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852AED2-153C-4B7C-A24C-8BA499FFDE94}"/>
              </a:ext>
            </a:extLst>
          </p:cNvPr>
          <p:cNvSpPr txBox="1"/>
          <p:nvPr/>
        </p:nvSpPr>
        <p:spPr>
          <a:xfrm>
            <a:off x="8604313" y="491847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istī</a:t>
            </a:r>
            <a:endParaRPr lang="en-GB" sz="1400" b="1" dirty="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D205540-DA1B-4E9F-8AB4-443892A3AAB1}"/>
              </a:ext>
            </a:extLst>
          </p:cNvPr>
          <p:cNvSpPr txBox="1"/>
          <p:nvPr/>
        </p:nvSpPr>
        <p:spPr>
          <a:xfrm>
            <a:off x="8603535" y="522377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071F4CC-9504-437D-BE92-AEB33B51B4BE}"/>
              </a:ext>
            </a:extLst>
          </p:cNvPr>
          <p:cNvSpPr txBox="1"/>
          <p:nvPr/>
        </p:nvSpPr>
        <p:spPr>
          <a:xfrm>
            <a:off x="8602690" y="5606672"/>
            <a:ext cx="1115936" cy="3055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296CF00F-3E79-4D56-8F1B-F3FC5DAA6A65}"/>
              </a:ext>
            </a:extLst>
          </p:cNvPr>
          <p:cNvSpPr txBox="1"/>
          <p:nvPr/>
        </p:nvSpPr>
        <p:spPr>
          <a:xfrm>
            <a:off x="8598043" y="5916177"/>
            <a:ext cx="1107188" cy="3055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istis</a:t>
            </a:r>
            <a:endParaRPr lang="en-GB" sz="1400" b="1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75E5F8F-BD97-4F76-8CF8-D8230D4961E2}"/>
              </a:ext>
            </a:extLst>
          </p:cNvPr>
          <p:cNvSpPr txBox="1"/>
          <p:nvPr/>
        </p:nvSpPr>
        <p:spPr>
          <a:xfrm>
            <a:off x="8602690" y="6217633"/>
            <a:ext cx="1107188" cy="31196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ērunt</a:t>
            </a:r>
            <a:endParaRPr lang="en-GB" sz="1400" b="1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1013439" y="195012"/>
            <a:ext cx="99603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7-8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5493462" y="1797615"/>
            <a:ext cx="112641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5495392" y="2106263"/>
            <a:ext cx="112448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5495839" y="2415503"/>
            <a:ext cx="112404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5484863" y="2781104"/>
            <a:ext cx="116993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5483602" y="3091260"/>
            <a:ext cx="117119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istis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5490254" y="3401142"/>
            <a:ext cx="116454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ērunt</a:t>
            </a:r>
            <a:endParaRPr lang="en-GB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6F26C99-FB4E-4980-B6FA-16DCD00BB872}"/>
              </a:ext>
            </a:extLst>
          </p:cNvPr>
          <p:cNvSpPr txBox="1"/>
          <p:nvPr/>
        </p:nvSpPr>
        <p:spPr>
          <a:xfrm>
            <a:off x="3011905" y="1800307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loved</a:t>
            </a:r>
            <a:endParaRPr lang="en-GB" sz="1200" b="1" i="1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80902331-4AE9-4F9A-B4BD-0B8A52418B9C}"/>
              </a:ext>
            </a:extLst>
          </p:cNvPr>
          <p:cNvSpPr txBox="1"/>
          <p:nvPr/>
        </p:nvSpPr>
        <p:spPr>
          <a:xfrm>
            <a:off x="3011905" y="2085008"/>
            <a:ext cx="1250822" cy="286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loved</a:t>
            </a:r>
            <a:endParaRPr lang="en-GB" sz="1200" b="1" i="1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05EFD4F-367C-4116-9698-9B85DCFCDAA5}"/>
              </a:ext>
            </a:extLst>
          </p:cNvPr>
          <p:cNvSpPr txBox="1"/>
          <p:nvPr/>
        </p:nvSpPr>
        <p:spPr>
          <a:xfrm>
            <a:off x="3007827" y="2370527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loved</a:t>
            </a:r>
            <a:endParaRPr lang="en-GB" sz="1200" b="1" i="1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B519495-15E8-4231-B3E7-10D6674CBDCA}"/>
              </a:ext>
            </a:extLst>
          </p:cNvPr>
          <p:cNvSpPr txBox="1"/>
          <p:nvPr/>
        </p:nvSpPr>
        <p:spPr>
          <a:xfrm>
            <a:off x="3013011" y="2787379"/>
            <a:ext cx="12545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loved</a:t>
            </a:r>
            <a:endParaRPr lang="en-GB" sz="1200" b="1" i="1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1DA8A5-787B-4FD3-8423-C87AAD277A32}"/>
              </a:ext>
            </a:extLst>
          </p:cNvPr>
          <p:cNvSpPr txBox="1"/>
          <p:nvPr/>
        </p:nvSpPr>
        <p:spPr>
          <a:xfrm>
            <a:off x="3005254" y="3065240"/>
            <a:ext cx="126234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loved</a:t>
            </a:r>
            <a:endParaRPr lang="en-GB" sz="1200" b="1" i="1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610B4A4-CA74-46FF-B75F-5A7CFC53D4CA}"/>
              </a:ext>
            </a:extLst>
          </p:cNvPr>
          <p:cNvSpPr txBox="1"/>
          <p:nvPr/>
        </p:nvSpPr>
        <p:spPr>
          <a:xfrm>
            <a:off x="3011904" y="3336860"/>
            <a:ext cx="124674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loved</a:t>
            </a:r>
            <a:endParaRPr lang="en-GB" sz="1200" b="1" i="1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703123-E622-43FF-8390-0AAED12B7307}"/>
              </a:ext>
            </a:extLst>
          </p:cNvPr>
          <p:cNvSpPr txBox="1"/>
          <p:nvPr/>
        </p:nvSpPr>
        <p:spPr>
          <a:xfrm>
            <a:off x="5426567" y="3732998"/>
            <a:ext cx="325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moneō</a:t>
            </a:r>
            <a:r>
              <a:rPr lang="en-GB" sz="1400" i="1" dirty="0"/>
              <a:t>, </a:t>
            </a:r>
            <a:r>
              <a:rPr lang="en-GB" sz="1400" i="1" dirty="0" err="1"/>
              <a:t>monēre</a:t>
            </a:r>
            <a:r>
              <a:rPr lang="en-GB" sz="1400" i="1" dirty="0"/>
              <a:t>, </a:t>
            </a:r>
            <a:r>
              <a:rPr lang="en-GB" sz="1400" b="1" i="1" dirty="0" err="1"/>
              <a:t>monuī</a:t>
            </a:r>
            <a:r>
              <a:rPr lang="en-GB" sz="1400" i="1" dirty="0"/>
              <a:t>  - warn, advise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6470E9-2F2F-4FEF-B339-C9CD7E146A6C}"/>
              </a:ext>
            </a:extLst>
          </p:cNvPr>
          <p:cNvSpPr txBox="1"/>
          <p:nvPr/>
        </p:nvSpPr>
        <p:spPr>
          <a:xfrm>
            <a:off x="2021869" y="6522661"/>
            <a:ext cx="1920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regō</a:t>
            </a:r>
            <a:r>
              <a:rPr lang="en-GB" sz="1400" i="1" dirty="0"/>
              <a:t>, </a:t>
            </a:r>
            <a:r>
              <a:rPr lang="en-GB" sz="1400" i="1" dirty="0" err="1"/>
              <a:t>regere</a:t>
            </a:r>
            <a:r>
              <a:rPr lang="en-GB" sz="1400" i="1" dirty="0"/>
              <a:t>, </a:t>
            </a:r>
            <a:r>
              <a:rPr lang="en-GB" sz="1400" b="1" i="1" dirty="0" err="1"/>
              <a:t>rēxī</a:t>
            </a:r>
            <a:r>
              <a:rPr lang="en-GB" sz="1400" i="1" dirty="0"/>
              <a:t>, - rule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E5B7E89-24BB-4A0E-A177-74F5E73DE73A}"/>
              </a:ext>
            </a:extLst>
          </p:cNvPr>
          <p:cNvSpPr txBox="1"/>
          <p:nvPr/>
        </p:nvSpPr>
        <p:spPr>
          <a:xfrm>
            <a:off x="5305500" y="6547986"/>
            <a:ext cx="2829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capiō</a:t>
            </a:r>
            <a:r>
              <a:rPr lang="en-GB" sz="1400" i="1" dirty="0"/>
              <a:t>, </a:t>
            </a:r>
            <a:r>
              <a:rPr lang="en-GB" sz="1400" i="1" dirty="0" err="1"/>
              <a:t>capere</a:t>
            </a:r>
            <a:r>
              <a:rPr lang="en-GB" sz="1400" i="1" dirty="0"/>
              <a:t>, </a:t>
            </a:r>
            <a:r>
              <a:rPr lang="en-GB" sz="1400" b="1" i="1" dirty="0" err="1"/>
              <a:t>cēpī</a:t>
            </a:r>
            <a:r>
              <a:rPr lang="en-GB" sz="1400" b="1" i="1" dirty="0"/>
              <a:t> </a:t>
            </a:r>
            <a:r>
              <a:rPr lang="en-GB" sz="1400" i="1" dirty="0"/>
              <a:t> - take, capture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67F028-25AD-4407-AC1A-97EE5D1D47E6}"/>
              </a:ext>
            </a:extLst>
          </p:cNvPr>
          <p:cNvSpPr txBox="1"/>
          <p:nvPr/>
        </p:nvSpPr>
        <p:spPr>
          <a:xfrm>
            <a:off x="8501493" y="6523922"/>
            <a:ext cx="2829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audiō</a:t>
            </a:r>
            <a:r>
              <a:rPr lang="en-GB" sz="1400" i="1" dirty="0"/>
              <a:t>, </a:t>
            </a:r>
            <a:r>
              <a:rPr lang="en-GB" sz="1400" i="1" dirty="0" err="1"/>
              <a:t>audīre</a:t>
            </a:r>
            <a:r>
              <a:rPr lang="en-GB" sz="1400" i="1" dirty="0"/>
              <a:t>, </a:t>
            </a:r>
            <a:r>
              <a:rPr lang="en-GB" sz="1400" b="1" i="1" dirty="0" err="1"/>
              <a:t>audīvī</a:t>
            </a:r>
            <a:r>
              <a:rPr lang="en-GB" sz="1400" i="1" dirty="0"/>
              <a:t>  - hear, listen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948C29-A203-422D-A82B-F86770EFB1B1}"/>
              </a:ext>
            </a:extLst>
          </p:cNvPr>
          <p:cNvSpPr txBox="1"/>
          <p:nvPr/>
        </p:nvSpPr>
        <p:spPr>
          <a:xfrm>
            <a:off x="2446104" y="1539705"/>
            <a:ext cx="990432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 Tense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3D60B4C-8C50-4335-A303-18B88D27E6CF}"/>
              </a:ext>
            </a:extLst>
          </p:cNvPr>
          <p:cNvSpPr txBox="1"/>
          <p:nvPr/>
        </p:nvSpPr>
        <p:spPr>
          <a:xfrm>
            <a:off x="6251038" y="1541493"/>
            <a:ext cx="849562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 Tense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37B45A3-A357-42DB-9E91-AD323FE8A74E}"/>
              </a:ext>
            </a:extLst>
          </p:cNvPr>
          <p:cNvSpPr txBox="1"/>
          <p:nvPr/>
        </p:nvSpPr>
        <p:spPr>
          <a:xfrm>
            <a:off x="6069200" y="4304080"/>
            <a:ext cx="795458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 Tense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38A6D74-EC1A-4C3A-B06A-0E2413F011CD}"/>
              </a:ext>
            </a:extLst>
          </p:cNvPr>
          <p:cNvSpPr txBox="1"/>
          <p:nvPr/>
        </p:nvSpPr>
        <p:spPr>
          <a:xfrm>
            <a:off x="9329418" y="4309279"/>
            <a:ext cx="952645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 Tense 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67EE8DD-7B3A-4ED3-88EB-B2D4F86ACCCB}"/>
              </a:ext>
            </a:extLst>
          </p:cNvPr>
          <p:cNvSpPr txBox="1"/>
          <p:nvPr/>
        </p:nvSpPr>
        <p:spPr>
          <a:xfrm>
            <a:off x="2446104" y="4284909"/>
            <a:ext cx="937180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 Tense</a:t>
            </a:r>
          </a:p>
        </p:txBody>
      </p:sp>
      <p:pic>
        <p:nvPicPr>
          <p:cNvPr id="1026" name="Picture 2" descr="Julius Caesar -- Love his looks from Asterix the most hah! (mit ...">
            <a:extLst>
              <a:ext uri="{FF2B5EF4-FFF2-40B4-BE49-F238E27FC236}">
                <a16:creationId xmlns:a16="http://schemas.microsoft.com/office/drawing/2014/main" id="{E3A905ED-21F8-41B4-95B2-0B5E7CFF90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24" r="6183" b="4890"/>
          <a:stretch/>
        </p:blipFill>
        <p:spPr bwMode="auto">
          <a:xfrm>
            <a:off x="177479" y="1479145"/>
            <a:ext cx="2466361" cy="237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Speech Bubble: Oval 38">
            <a:extLst>
              <a:ext uri="{FF2B5EF4-FFF2-40B4-BE49-F238E27FC236}">
                <a16:creationId xmlns:a16="http://schemas.microsoft.com/office/drawing/2014/main" id="{A5BB061B-7233-462D-B046-8005544C47EC}"/>
              </a:ext>
            </a:extLst>
          </p:cNvPr>
          <p:cNvSpPr/>
          <p:nvPr/>
        </p:nvSpPr>
        <p:spPr>
          <a:xfrm>
            <a:off x="11013439" y="1243285"/>
            <a:ext cx="1083127" cy="922566"/>
          </a:xfrm>
          <a:prstGeom prst="wedgeEllipseCallout">
            <a:avLst>
              <a:gd name="adj1" fmla="val -98969"/>
              <a:gd name="adj2" fmla="val 164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/>
              <a:t>ven</a:t>
            </a:r>
            <a:r>
              <a:rPr lang="en-GB" b="1" dirty="0" err="1"/>
              <a:t>i</a:t>
            </a:r>
            <a:r>
              <a:rPr lang="en-GB" dirty="0"/>
              <a:t>, </a:t>
            </a:r>
            <a:r>
              <a:rPr lang="en-GB" dirty="0" err="1"/>
              <a:t>vid</a:t>
            </a:r>
            <a:r>
              <a:rPr lang="en-GB" b="1" dirty="0" err="1"/>
              <a:t>i</a:t>
            </a:r>
            <a:r>
              <a:rPr lang="en-GB" dirty="0"/>
              <a:t>, vic</a:t>
            </a:r>
            <a:r>
              <a:rPr lang="en-GB" b="1" dirty="0"/>
              <a:t>i</a:t>
            </a:r>
          </a:p>
        </p:txBody>
      </p:sp>
      <p:sp>
        <p:nvSpPr>
          <p:cNvPr id="41" name="Thought Bubble: Cloud 40">
            <a:extLst>
              <a:ext uri="{FF2B5EF4-FFF2-40B4-BE49-F238E27FC236}">
                <a16:creationId xmlns:a16="http://schemas.microsoft.com/office/drawing/2014/main" id="{29022D9B-9003-4053-95B8-7B8ACB0EC682}"/>
              </a:ext>
            </a:extLst>
          </p:cNvPr>
          <p:cNvSpPr/>
          <p:nvPr/>
        </p:nvSpPr>
        <p:spPr>
          <a:xfrm>
            <a:off x="8850008" y="1060547"/>
            <a:ext cx="1066152" cy="981029"/>
          </a:xfrm>
          <a:prstGeom prst="cloudCallout">
            <a:avLst>
              <a:gd name="adj1" fmla="val 71230"/>
              <a:gd name="adj2" fmla="val -96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I is Perfect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46638BD-0740-4E13-A6E3-439379CB2B4B}"/>
              </a:ext>
            </a:extLst>
          </p:cNvPr>
          <p:cNvSpPr txBox="1"/>
          <p:nvPr/>
        </p:nvSpPr>
        <p:spPr>
          <a:xfrm>
            <a:off x="6538479" y="4645631"/>
            <a:ext cx="12609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took</a:t>
            </a:r>
            <a:endParaRPr lang="en-GB" sz="1200" b="1" i="1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712DA98-ECB0-4BFA-9BD3-8BA31D38963C}"/>
              </a:ext>
            </a:extLst>
          </p:cNvPr>
          <p:cNvSpPr txBox="1"/>
          <p:nvPr/>
        </p:nvSpPr>
        <p:spPr>
          <a:xfrm>
            <a:off x="6564206" y="4897846"/>
            <a:ext cx="12517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took</a:t>
            </a:r>
            <a:endParaRPr lang="en-GB" sz="1200" b="1" i="1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5E296F4-757F-4B4F-8FE4-58AC6B458330}"/>
              </a:ext>
            </a:extLst>
          </p:cNvPr>
          <p:cNvSpPr txBox="1"/>
          <p:nvPr/>
        </p:nvSpPr>
        <p:spPr>
          <a:xfrm>
            <a:off x="6532639" y="5223771"/>
            <a:ext cx="12594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took</a:t>
            </a:r>
            <a:endParaRPr lang="en-GB" sz="1200" b="1" i="1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CC311133-53EF-4012-8DCD-D7281C35CA59}"/>
              </a:ext>
            </a:extLst>
          </p:cNvPr>
          <p:cNvSpPr txBox="1"/>
          <p:nvPr/>
        </p:nvSpPr>
        <p:spPr>
          <a:xfrm>
            <a:off x="6557099" y="5629171"/>
            <a:ext cx="1224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took</a:t>
            </a:r>
            <a:endParaRPr lang="en-GB" sz="1200" b="1" i="1" dirty="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5AB5781-EE61-4B90-AA88-CF1D0C97CA95}"/>
              </a:ext>
            </a:extLst>
          </p:cNvPr>
          <p:cNvSpPr txBox="1"/>
          <p:nvPr/>
        </p:nvSpPr>
        <p:spPr>
          <a:xfrm>
            <a:off x="6550318" y="5945426"/>
            <a:ext cx="12491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took</a:t>
            </a:r>
            <a:endParaRPr lang="en-GB" sz="1200" b="1" i="1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FE906F7-839F-4160-BF82-A36FF7DF731D}"/>
              </a:ext>
            </a:extLst>
          </p:cNvPr>
          <p:cNvSpPr txBox="1"/>
          <p:nvPr/>
        </p:nvSpPr>
        <p:spPr>
          <a:xfrm>
            <a:off x="6566377" y="6248779"/>
            <a:ext cx="12450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took</a:t>
            </a:r>
            <a:endParaRPr lang="en-GB" sz="1200" b="1" i="1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835481A-A72C-4D97-AB24-292C447A7D4E}"/>
              </a:ext>
            </a:extLst>
          </p:cNvPr>
          <p:cNvSpPr txBox="1"/>
          <p:nvPr/>
        </p:nvSpPr>
        <p:spPr>
          <a:xfrm>
            <a:off x="9965912" y="4620134"/>
            <a:ext cx="12609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heard</a:t>
            </a:r>
            <a:endParaRPr lang="en-GB" sz="1200" b="1" i="1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0F653B1-1ADE-4F01-B755-B15CEAAEAE9B}"/>
              </a:ext>
            </a:extLst>
          </p:cNvPr>
          <p:cNvSpPr txBox="1"/>
          <p:nvPr/>
        </p:nvSpPr>
        <p:spPr>
          <a:xfrm>
            <a:off x="9991639" y="4872349"/>
            <a:ext cx="12517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heard</a:t>
            </a:r>
            <a:endParaRPr lang="en-GB" sz="1200" b="1" i="1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1093A8D0-5F71-49F5-9A7C-BF5581055C9D}"/>
              </a:ext>
            </a:extLst>
          </p:cNvPr>
          <p:cNvSpPr txBox="1"/>
          <p:nvPr/>
        </p:nvSpPr>
        <p:spPr>
          <a:xfrm>
            <a:off x="9960072" y="5198274"/>
            <a:ext cx="12594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heard</a:t>
            </a:r>
            <a:endParaRPr lang="en-GB" sz="1200" b="1" i="1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510E290C-E61F-4635-95B9-53F2CEDD421F}"/>
              </a:ext>
            </a:extLst>
          </p:cNvPr>
          <p:cNvSpPr txBox="1"/>
          <p:nvPr/>
        </p:nvSpPr>
        <p:spPr>
          <a:xfrm>
            <a:off x="9984532" y="5603674"/>
            <a:ext cx="1224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heard</a:t>
            </a:r>
            <a:endParaRPr lang="en-GB" sz="1200" b="1" i="1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59897B3-3E14-4512-8C2A-1F0904424752}"/>
              </a:ext>
            </a:extLst>
          </p:cNvPr>
          <p:cNvSpPr txBox="1"/>
          <p:nvPr/>
        </p:nvSpPr>
        <p:spPr>
          <a:xfrm>
            <a:off x="9977751" y="5919929"/>
            <a:ext cx="12491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heard</a:t>
            </a:r>
            <a:endParaRPr lang="en-GB" sz="1200" b="1" i="1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28C7750-A85C-4D6B-A3C6-C990F0B94B19}"/>
              </a:ext>
            </a:extLst>
          </p:cNvPr>
          <p:cNvSpPr txBox="1"/>
          <p:nvPr/>
        </p:nvSpPr>
        <p:spPr>
          <a:xfrm>
            <a:off x="9993810" y="6223282"/>
            <a:ext cx="12450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 heard</a:t>
            </a:r>
            <a:endParaRPr lang="en-GB" sz="1200" b="1" i="1" dirty="0"/>
          </a:p>
        </p:txBody>
      </p:sp>
    </p:spTree>
    <p:extLst>
      <p:ext uri="{BB962C8B-B14F-4D97-AF65-F5344CB8AC3E}">
        <p14:creationId xmlns:p14="http://schemas.microsoft.com/office/powerpoint/2010/main" val="41116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0.71029 -0.011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08" y="-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9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2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7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7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2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6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4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9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7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2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7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2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700"/>
                            </p:stCondLst>
                            <p:childTnLst>
                              <p:par>
                                <p:cTn id="17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100"/>
                            </p:stCondLst>
                            <p:childTnLst>
                              <p:par>
                                <p:cTn id="1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600"/>
                            </p:stCondLst>
                            <p:childTnLst>
                              <p:par>
                                <p:cTn id="1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2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63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32" tmFilter="0, 0; 0.125,0.2665; 0.25,0.4; 0.375,0.465; 0.5,0.5;  0.625,0.535; 0.75,0.6; 0.875,0.7335; 1,1">
                                          <p:stCondLst>
                                            <p:cond delay="23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16" tmFilter="0, 0; 0.125,0.2665; 0.25,0.4; 0.375,0.465; 0.5,0.5;  0.625,0.535; 0.75,0.6; 0.875,0.7335; 1,1">
                                          <p:stCondLst>
                                            <p:cond delay="46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7" tmFilter="0, 0; 0.125,0.2665; 0.25,0.4; 0.375,0.465; 0.5,0.5;  0.625,0.535; 0.75,0.6; 0.875,0.7335; 1,1">
                                          <p:stCondLst>
                                            <p:cond delay="58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9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58" decel="50000">
                                          <p:stCondLst>
                                            <p:cond delay="23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9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58" decel="50000">
                                          <p:stCondLst>
                                            <p:cond delay="4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9">
                                          <p:stCondLst>
                                            <p:cond delay="57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58" decel="50000">
                                          <p:stCondLst>
                                            <p:cond delay="58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9">
                                          <p:stCondLst>
                                            <p:cond delay="63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58" decel="50000">
                                          <p:stCondLst>
                                            <p:cond delay="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00"/>
                            </p:stCondLst>
                            <p:childTnLst>
                              <p:par>
                                <p:cTn id="2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2500"/>
                            </p:stCondLst>
                            <p:childTnLst>
                              <p:par>
                                <p:cTn id="2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500"/>
                            </p:stCondLst>
                            <p:childTnLst>
                              <p:par>
                                <p:cTn id="26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700"/>
                            </p:stCondLst>
                            <p:childTnLst>
                              <p:par>
                                <p:cTn id="2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320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7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700"/>
                            </p:stCondLst>
                            <p:childTnLst>
                              <p:par>
                                <p:cTn id="2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200"/>
                            </p:stCondLst>
                            <p:childTnLst>
                              <p:par>
                                <p:cTn id="2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1700"/>
                            </p:stCondLst>
                            <p:childTnLst>
                              <p:par>
                                <p:cTn id="286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3000"/>
                            </p:stCondLst>
                            <p:childTnLst>
                              <p:par>
                                <p:cTn id="2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3500"/>
                            </p:stCondLst>
                            <p:childTnLst>
                              <p:par>
                                <p:cTn id="2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3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100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36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65" tmFilter="0, 0; 0.125,0.2665; 0.25,0.4; 0.375,0.465; 0.5,0.5;  0.625,0.535; 0.75,0.6; 0.875,0.7335; 1,1">
                                          <p:stCondLst>
                                            <p:cond delay="36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83" tmFilter="0, 0; 0.125,0.2665; 0.25,0.4; 0.375,0.465; 0.5,0.5;  0.625,0.535; 0.75,0.6; 0.875,0.7335; 1,1">
                                          <p:stCondLst>
                                            <p:cond delay="72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90" tmFilter="0, 0; 0.125,0.2665; 0.25,0.4; 0.375,0.465; 0.5,0.5;  0.625,0.535; 0.75,0.6; 0.875,0.7335; 1,1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7" dur="14">
                                          <p:stCondLst>
                                            <p:cond delay="35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8" dur="91" decel="50000">
                                          <p:stCondLst>
                                            <p:cond delay="37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14">
                                          <p:stCondLst>
                                            <p:cond delay="72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0" dur="91" decel="50000">
                                          <p:stCondLst>
                                            <p:cond delay="73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14">
                                          <p:stCondLst>
                                            <p:cond delay="90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2" dur="91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14">
                                          <p:stCondLst>
                                            <p:cond delay="99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4" dur="91" decel="50000">
                                          <p:stCondLst>
                                            <p:cond delay="100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00"/>
                            </p:stCondLst>
                            <p:childTnLst>
                              <p:par>
                                <p:cTn id="3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700"/>
                            </p:stCondLst>
                            <p:childTnLst>
                              <p:par>
                                <p:cTn id="3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200"/>
                            </p:stCondLst>
                            <p:childTnLst>
                              <p:par>
                                <p:cTn id="3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700"/>
                            </p:stCondLst>
                            <p:childTnLst>
                              <p:par>
                                <p:cTn id="33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3100"/>
                            </p:stCondLst>
                            <p:childTnLst>
                              <p:par>
                                <p:cTn id="3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3600"/>
                            </p:stCondLst>
                            <p:childTnLst>
                              <p:par>
                                <p:cTn id="3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4100"/>
                            </p:stCondLst>
                            <p:childTnLst>
                              <p:par>
                                <p:cTn id="3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7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700"/>
                            </p:stCondLst>
                            <p:childTnLst>
                              <p:par>
                                <p:cTn id="3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200"/>
                            </p:stCondLst>
                            <p:childTnLst>
                              <p:par>
                                <p:cTn id="3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700"/>
                            </p:stCondLst>
                            <p:childTnLst>
                              <p:par>
                                <p:cTn id="3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7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2400"/>
                            </p:stCondLst>
                            <p:childTnLst>
                              <p:par>
                                <p:cTn id="3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2900"/>
                            </p:stCondLst>
                            <p:childTnLst>
                              <p:par>
                                <p:cTn id="3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500"/>
                            </p:stCondLst>
                            <p:childTnLst>
                              <p:par>
                                <p:cTn id="3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1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500"/>
                            </p:stCondLst>
                            <p:childTnLst>
                              <p:par>
                                <p:cTn id="4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000"/>
                            </p:stCondLst>
                            <p:childTnLst>
                              <p:par>
                                <p:cTn id="4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500"/>
                            </p:stCondLst>
                            <p:childTnLst>
                              <p:par>
                                <p:cTn id="43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6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2700"/>
                            </p:stCondLst>
                            <p:childTnLst>
                              <p:par>
                                <p:cTn id="4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3200"/>
                            </p:stCondLst>
                            <p:childTnLst>
                              <p:par>
                                <p:cTn id="4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7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700"/>
                            </p:stCondLst>
                            <p:childTnLst>
                              <p:par>
                                <p:cTn id="4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200"/>
                            </p:stCondLst>
                            <p:childTnLst>
                              <p:par>
                                <p:cTn id="4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700"/>
                            </p:stCondLst>
                            <p:childTnLst>
                              <p:par>
                                <p:cTn id="46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7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3000"/>
                            </p:stCondLst>
                            <p:childTnLst>
                              <p:par>
                                <p:cTn id="4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3500"/>
                            </p:stCondLst>
                            <p:childTnLst>
                              <p:par>
                                <p:cTn id="4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/>
      <p:bldP spid="26" grpId="0" animBg="1"/>
      <p:bldP spid="28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211" grpId="0" animBg="1"/>
      <p:bldP spid="212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83" grpId="0"/>
      <p:bldP spid="184" grpId="0"/>
      <p:bldP spid="185" grpId="0"/>
      <p:bldP spid="186" grpId="0"/>
      <p:bldP spid="40" grpId="0" animBg="1"/>
      <p:bldP spid="189" grpId="0" animBg="1"/>
      <p:bldP spid="191" grpId="0" animBg="1"/>
      <p:bldP spid="192" grpId="0" animBg="1"/>
      <p:bldP spid="190" grpId="0" animBg="1"/>
      <p:bldP spid="39" grpId="0" animBg="1"/>
      <p:bldP spid="41" grpId="0" animBg="1"/>
      <p:bldP spid="130" grpId="0" animBg="1"/>
      <p:bldP spid="132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57" grpId="0" animBg="1"/>
      <p:bldP spid="164" grpId="0" animBg="1"/>
      <p:bldP spid="165" grpId="0" animBg="1"/>
      <p:bldP spid="1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912"/>
            <a:ext cx="10232843" cy="716252"/>
          </a:xfrm>
          <a:solidFill>
            <a:srgbClr val="FFEBFF"/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2800" b="1" dirty="0">
                <a:latin typeface="+mn-lt"/>
              </a:rPr>
              <a:t>Present, Future and Imperfect Tenses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29" y="732537"/>
            <a:ext cx="11226206" cy="436185"/>
          </a:xfrm>
          <a:solidFill>
            <a:srgbClr val="FFFFD5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/>
              <a:t>There are slight differences in how the different </a:t>
            </a:r>
            <a:r>
              <a:rPr lang="en-GB" sz="1400" b="1" dirty="0" err="1"/>
              <a:t>Conjugations</a:t>
            </a:r>
            <a:r>
              <a:rPr lang="en-GB" sz="1400" dirty="0" err="1"/>
              <a:t>are</a:t>
            </a:r>
            <a:r>
              <a:rPr lang="en-GB" sz="1400" dirty="0"/>
              <a:t> formed for the Present, Future and Imperfect Tenses. The First two Principal Parts tell you which Conjugation a verb belongs to  In Year 8 you only need to know the Future Tense for the 1</a:t>
            </a:r>
            <a:r>
              <a:rPr lang="en-GB" sz="1400" baseline="30000" dirty="0"/>
              <a:t>st</a:t>
            </a:r>
            <a:r>
              <a:rPr lang="en-GB" sz="1400" dirty="0"/>
              <a:t> and 2</a:t>
            </a:r>
            <a:r>
              <a:rPr lang="en-GB" sz="1400" baseline="30000" dirty="0"/>
              <a:t>nd</a:t>
            </a:r>
            <a:r>
              <a:rPr lang="en-GB" sz="1400" dirty="0"/>
              <a:t> Conjugation.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1328341" y="1289287"/>
            <a:ext cx="3245036" cy="4770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First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Present, Future, Imperfect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237894" y="1793298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233896" y="2103022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231821" y="2396849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239176" y="2817699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239175" y="3130013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239176" y="34291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1333242" y="178678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am-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DF6B85-7655-4E80-BD49-99DAB4605C27}"/>
              </a:ext>
            </a:extLst>
          </p:cNvPr>
          <p:cNvSpPr txBox="1"/>
          <p:nvPr/>
        </p:nvSpPr>
        <p:spPr>
          <a:xfrm>
            <a:off x="2371297" y="178885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bō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1333241" y="209387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1333241" y="240176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1344740" y="280080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1348445" y="311043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1344739" y="341619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DA75B-D058-48A9-A1AF-0AAF8B6D4592}"/>
              </a:ext>
            </a:extLst>
          </p:cNvPr>
          <p:cNvSpPr txBox="1"/>
          <p:nvPr/>
        </p:nvSpPr>
        <p:spPr>
          <a:xfrm>
            <a:off x="2371297" y="209314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bis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3B1BC7-0338-4699-AC2C-62F7736CDEDC}"/>
              </a:ext>
            </a:extLst>
          </p:cNvPr>
          <p:cNvSpPr txBox="1"/>
          <p:nvPr/>
        </p:nvSpPr>
        <p:spPr>
          <a:xfrm>
            <a:off x="2371299" y="3418209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bunt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F3067-2173-43DC-B3CE-0F6E326FA396}"/>
              </a:ext>
            </a:extLst>
          </p:cNvPr>
          <p:cNvSpPr txBox="1"/>
          <p:nvPr/>
        </p:nvSpPr>
        <p:spPr>
          <a:xfrm>
            <a:off x="2371296" y="3110432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bitis</a:t>
            </a:r>
            <a:endParaRPr lang="en-GB" sz="14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5B3C19-A344-4BC4-81AA-67C0F4CFD2AD}"/>
              </a:ext>
            </a:extLst>
          </p:cNvPr>
          <p:cNvSpPr txBox="1"/>
          <p:nvPr/>
        </p:nvSpPr>
        <p:spPr>
          <a:xfrm>
            <a:off x="2371297" y="2401763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bit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4DF33B-A2D4-456D-85AA-50CC8D802D85}"/>
              </a:ext>
            </a:extLst>
          </p:cNvPr>
          <p:cNvSpPr txBox="1"/>
          <p:nvPr/>
        </p:nvSpPr>
        <p:spPr>
          <a:xfrm>
            <a:off x="2371297" y="280265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bimus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1843093" y="3699511"/>
            <a:ext cx="2191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err="1"/>
              <a:t>amō</a:t>
            </a:r>
            <a:r>
              <a:rPr lang="en-GB" sz="1400" b="1" i="1" dirty="0"/>
              <a:t>,, </a:t>
            </a:r>
            <a:r>
              <a:rPr lang="en-GB" sz="1400" b="1" i="1" dirty="0" err="1"/>
              <a:t>amāre</a:t>
            </a:r>
            <a:r>
              <a:rPr lang="en-GB" sz="1400" i="1" dirty="0"/>
              <a:t>, </a:t>
            </a:r>
            <a:r>
              <a:rPr lang="en-GB" sz="1400" i="1" dirty="0" err="1"/>
              <a:t>amāvī</a:t>
            </a:r>
            <a:r>
              <a:rPr lang="en-GB" sz="1400" i="1" dirty="0"/>
              <a:t> - love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4914728" y="1271399"/>
            <a:ext cx="3406520" cy="4770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Second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Present, Future, Imperfect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171C1-6A66-4AC3-9CB6-B8100553DDF0}"/>
              </a:ext>
            </a:extLst>
          </p:cNvPr>
          <p:cNvSpPr txBox="1"/>
          <p:nvPr/>
        </p:nvSpPr>
        <p:spPr>
          <a:xfrm>
            <a:off x="5931101" y="1805112"/>
            <a:ext cx="117273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bo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7148192" y="1809759"/>
            <a:ext cx="11730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bam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5514-F75B-43EC-A0DC-14A3B3AF30F4}"/>
              </a:ext>
            </a:extLst>
          </p:cNvPr>
          <p:cNvSpPr txBox="1"/>
          <p:nvPr/>
        </p:nvSpPr>
        <p:spPr>
          <a:xfrm>
            <a:off x="5931630" y="2119412"/>
            <a:ext cx="117220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bis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19000-49AB-403F-85F2-D1AD772ED112}"/>
              </a:ext>
            </a:extLst>
          </p:cNvPr>
          <p:cNvSpPr txBox="1"/>
          <p:nvPr/>
        </p:nvSpPr>
        <p:spPr>
          <a:xfrm>
            <a:off x="5931101" y="2420314"/>
            <a:ext cx="11687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bit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C54DF-BD70-4D0B-963B-51149AEC4C52}"/>
              </a:ext>
            </a:extLst>
          </p:cNvPr>
          <p:cNvSpPr txBox="1"/>
          <p:nvPr/>
        </p:nvSpPr>
        <p:spPr>
          <a:xfrm>
            <a:off x="5952012" y="2785529"/>
            <a:ext cx="115181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bimus</a:t>
            </a:r>
            <a:endParaRPr lang="en-GB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5F548-EC16-4097-A49A-F7F2E1F861A2}"/>
              </a:ext>
            </a:extLst>
          </p:cNvPr>
          <p:cNvSpPr txBox="1"/>
          <p:nvPr/>
        </p:nvSpPr>
        <p:spPr>
          <a:xfrm>
            <a:off x="5956001" y="3091244"/>
            <a:ext cx="1143859" cy="31352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bitis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07DD1B-EFD9-4C2B-82B0-704C013EF56D}"/>
              </a:ext>
            </a:extLst>
          </p:cNvPr>
          <p:cNvSpPr txBox="1"/>
          <p:nvPr/>
        </p:nvSpPr>
        <p:spPr>
          <a:xfrm>
            <a:off x="5959840" y="3404733"/>
            <a:ext cx="114357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bunt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7148193" y="2114527"/>
            <a:ext cx="11730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7142604" y="3404734"/>
            <a:ext cx="11642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bant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7148192" y="3089602"/>
            <a:ext cx="11630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bātis</a:t>
            </a:r>
            <a:endParaRPr lang="en-GB" sz="14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7148192" y="2431896"/>
            <a:ext cx="11730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7148192" y="2784834"/>
            <a:ext cx="11630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bāmus</a:t>
            </a:r>
            <a:endParaRPr lang="en-GB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233887" y="4575852"/>
            <a:ext cx="9672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231821" y="485574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231821" y="5146266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252539" y="5548814"/>
            <a:ext cx="9612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249999" y="5864697"/>
            <a:ext cx="961225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239176" y="61843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1331167" y="4029734"/>
            <a:ext cx="2907103" cy="4770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Third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Present, </a:t>
            </a:r>
            <a:r>
              <a:rPr lang="en-GB" sz="11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Sneaky</a:t>
            </a:r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Future, Imperfect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1344739" y="457090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1344739" y="487868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is</a:t>
            </a:r>
            <a:endParaRPr lang="en-GB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1349573" y="518918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1354326" y="5556724"/>
            <a:ext cx="986896" cy="3177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1328341" y="5874492"/>
            <a:ext cx="1012881" cy="3178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itis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1351347" y="6184363"/>
            <a:ext cx="9898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unt</a:t>
            </a:r>
            <a:endParaRPr lang="en-GB" sz="1400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6647852" y="4560958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-ē-</a:t>
            </a:r>
            <a:r>
              <a:rPr lang="en-GB" sz="1400" b="1" dirty="0"/>
              <a:t>bam</a:t>
            </a:r>
            <a:endParaRPr lang="en-GB" sz="14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6647852" y="4882759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-ē-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6647852" y="5184834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-ē-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6647851" y="5558877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-ē-</a:t>
            </a:r>
            <a:r>
              <a:rPr lang="en-GB" sz="1400" b="1" dirty="0" err="1"/>
              <a:t>bāmus</a:t>
            </a:r>
            <a:endParaRPr lang="en-GB" sz="14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6648898" y="5866654"/>
            <a:ext cx="118729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-ē-</a:t>
            </a:r>
            <a:r>
              <a:rPr lang="en-GB" sz="1400" b="1" dirty="0" err="1"/>
              <a:t>bātis</a:t>
            </a:r>
            <a:endParaRPr lang="en-GB" sz="14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6653904" y="6179315"/>
            <a:ext cx="118228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-ē-</a:t>
            </a:r>
            <a:r>
              <a:rPr lang="en-GB" sz="1400" b="1" dirty="0" err="1"/>
              <a:t>bant</a:t>
            </a:r>
            <a:endParaRPr lang="en-GB" sz="1400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4929091" y="4037782"/>
            <a:ext cx="2907103" cy="47538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3½ 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Present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3106744" y="4591627"/>
            <a:ext cx="11431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/>
              <a:t>bam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4935719" y="4581589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3097901" y="4910764"/>
            <a:ext cx="1152000" cy="31531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bās</a:t>
            </a:r>
            <a:endParaRPr lang="en-GB" sz="1400" b="1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3090144" y="5217442"/>
            <a:ext cx="11597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/>
              <a:t>bat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3105020" y="5569536"/>
            <a:ext cx="116137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bāmus</a:t>
            </a:r>
            <a:endParaRPr lang="en-GB" sz="1400" b="1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3106743" y="5877314"/>
            <a:ext cx="115252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bātis</a:t>
            </a:r>
            <a:endParaRPr lang="en-GB" sz="1400" b="1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3111647" y="6176243"/>
            <a:ext cx="115252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bant</a:t>
            </a:r>
            <a:endParaRPr lang="en-GB" sz="1400" b="1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4935719" y="4896479"/>
            <a:ext cx="10474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4935718" y="6190041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unt</a:t>
            </a:r>
            <a:endParaRPr lang="en-GB" sz="1400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4937963" y="588431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4935718" y="5203934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4937965" y="5588941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04548BE1-D56E-4F13-B569-3E00DAD00369}"/>
              </a:ext>
            </a:extLst>
          </p:cNvPr>
          <p:cNvSpPr txBox="1"/>
          <p:nvPr/>
        </p:nvSpPr>
        <p:spPr>
          <a:xfrm>
            <a:off x="8543352" y="4033769"/>
            <a:ext cx="2978504" cy="4770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Fourth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50000"/>
                  </a:schemeClr>
                </a:solidFill>
              </a:rPr>
              <a:t>Present, Sneaky Future, Imperfect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249D164-126E-41EC-903A-3C9C63D60529}"/>
              </a:ext>
            </a:extLst>
          </p:cNvPr>
          <p:cNvSpPr txBox="1"/>
          <p:nvPr/>
        </p:nvSpPr>
        <p:spPr>
          <a:xfrm>
            <a:off x="8534607" y="457507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852AED2-153C-4B7C-A24C-8BA499FFDE94}"/>
              </a:ext>
            </a:extLst>
          </p:cNvPr>
          <p:cNvSpPr txBox="1"/>
          <p:nvPr/>
        </p:nvSpPr>
        <p:spPr>
          <a:xfrm>
            <a:off x="8535384" y="488319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D205540-DA1B-4E9F-8AB4-443892A3AAB1}"/>
              </a:ext>
            </a:extLst>
          </p:cNvPr>
          <p:cNvSpPr txBox="1"/>
          <p:nvPr/>
        </p:nvSpPr>
        <p:spPr>
          <a:xfrm>
            <a:off x="8534606" y="518849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071F4CC-9504-437D-BE92-AEB33B51B4BE}"/>
              </a:ext>
            </a:extLst>
          </p:cNvPr>
          <p:cNvSpPr txBox="1"/>
          <p:nvPr/>
        </p:nvSpPr>
        <p:spPr>
          <a:xfrm>
            <a:off x="8534605" y="5581994"/>
            <a:ext cx="9833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audī-mu</a:t>
            </a:r>
            <a:r>
              <a:rPr lang="en-GB" sz="1400" b="1" dirty="0" err="1"/>
              <a:t>s</a:t>
            </a:r>
            <a:endParaRPr lang="en-GB" sz="14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296CF00F-3E79-4D56-8F1B-F3FC5DAA6A65}"/>
              </a:ext>
            </a:extLst>
          </p:cNvPr>
          <p:cNvSpPr txBox="1"/>
          <p:nvPr/>
        </p:nvSpPr>
        <p:spPr>
          <a:xfrm>
            <a:off x="8543352" y="587224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</a:t>
            </a:r>
            <a:r>
              <a:rPr lang="en-GB" sz="1400" dirty="0"/>
              <a:t>-ti</a:t>
            </a:r>
            <a:r>
              <a:rPr lang="en-GB" sz="1400" b="1" dirty="0"/>
              <a:t>s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75E5F8F-BD97-4F76-8CF8-D8230D4961E2}"/>
              </a:ext>
            </a:extLst>
          </p:cNvPr>
          <p:cNvSpPr txBox="1"/>
          <p:nvPr/>
        </p:nvSpPr>
        <p:spPr>
          <a:xfrm>
            <a:off x="8543352" y="617238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unt</a:t>
            </a:r>
            <a:endParaRPr lang="en-GB" sz="1400" b="1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972800" y="195012"/>
            <a:ext cx="88221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4917303" y="179783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4919233" y="2106478"/>
            <a:ext cx="972657" cy="31511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4923812" y="242482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4929092" y="281770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4929092" y="310153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4929092" y="342730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6F26C99-FB4E-4980-B6FA-16DCD00BB872}"/>
              </a:ext>
            </a:extLst>
          </p:cNvPr>
          <p:cNvSpPr txBox="1"/>
          <p:nvPr/>
        </p:nvSpPr>
        <p:spPr>
          <a:xfrm>
            <a:off x="3484481" y="1805113"/>
            <a:ext cx="10782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bam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80902331-4AE9-4F9A-B4BD-0B8A52418B9C}"/>
              </a:ext>
            </a:extLst>
          </p:cNvPr>
          <p:cNvSpPr txBox="1"/>
          <p:nvPr/>
        </p:nvSpPr>
        <p:spPr>
          <a:xfrm>
            <a:off x="3492857" y="2102621"/>
            <a:ext cx="1069884" cy="3070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05EFD4F-367C-4116-9698-9B85DCFCDAA5}"/>
              </a:ext>
            </a:extLst>
          </p:cNvPr>
          <p:cNvSpPr txBox="1"/>
          <p:nvPr/>
        </p:nvSpPr>
        <p:spPr>
          <a:xfrm>
            <a:off x="3493417" y="2410112"/>
            <a:ext cx="106070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B519495-15E8-4231-B3E7-10D6674CBDCA}"/>
              </a:ext>
            </a:extLst>
          </p:cNvPr>
          <p:cNvSpPr txBox="1"/>
          <p:nvPr/>
        </p:nvSpPr>
        <p:spPr>
          <a:xfrm>
            <a:off x="3512670" y="2802656"/>
            <a:ext cx="1060707" cy="31986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bamus</a:t>
            </a:r>
            <a:endParaRPr lang="en-GB" sz="1400" b="1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1DA8A5-787B-4FD3-8423-C87AAD277A32}"/>
              </a:ext>
            </a:extLst>
          </p:cNvPr>
          <p:cNvSpPr txBox="1"/>
          <p:nvPr/>
        </p:nvSpPr>
        <p:spPr>
          <a:xfrm>
            <a:off x="3504914" y="3118782"/>
            <a:ext cx="10684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batis</a:t>
            </a:r>
            <a:endParaRPr lang="en-GB" sz="1400" b="1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610B4A4-CA74-46FF-B75F-5A7CFC53D4CA}"/>
              </a:ext>
            </a:extLst>
          </p:cNvPr>
          <p:cNvSpPr txBox="1"/>
          <p:nvPr/>
        </p:nvSpPr>
        <p:spPr>
          <a:xfrm>
            <a:off x="3504915" y="3424545"/>
            <a:ext cx="10684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bant</a:t>
            </a:r>
            <a:endParaRPr lang="en-GB" sz="1400" b="1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703123-E622-43FF-8390-0AAED12B7307}"/>
              </a:ext>
            </a:extLst>
          </p:cNvPr>
          <p:cNvSpPr txBox="1"/>
          <p:nvPr/>
        </p:nvSpPr>
        <p:spPr>
          <a:xfrm>
            <a:off x="5081554" y="3670401"/>
            <a:ext cx="3192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err="1"/>
              <a:t>moneō</a:t>
            </a:r>
            <a:r>
              <a:rPr lang="en-GB" sz="1400" b="1" i="1" dirty="0"/>
              <a:t>, </a:t>
            </a:r>
            <a:r>
              <a:rPr lang="en-GB" sz="1400" b="1" i="1" dirty="0" err="1"/>
              <a:t>monēre</a:t>
            </a:r>
            <a:r>
              <a:rPr lang="en-GB" sz="1400" i="1" dirty="0"/>
              <a:t>, </a:t>
            </a:r>
            <a:r>
              <a:rPr lang="en-GB" sz="1400" i="1" dirty="0" err="1"/>
              <a:t>monuī</a:t>
            </a:r>
            <a:r>
              <a:rPr lang="en-GB" sz="1400" i="1" dirty="0"/>
              <a:t> - warn, advise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6470E9-2F2F-4FEF-B339-C9CD7E146A6C}"/>
              </a:ext>
            </a:extLst>
          </p:cNvPr>
          <p:cNvSpPr txBox="1"/>
          <p:nvPr/>
        </p:nvSpPr>
        <p:spPr>
          <a:xfrm>
            <a:off x="1786269" y="6528911"/>
            <a:ext cx="1924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err="1"/>
              <a:t>regō</a:t>
            </a:r>
            <a:r>
              <a:rPr lang="en-GB" sz="1400" b="1" i="1" dirty="0"/>
              <a:t>, </a:t>
            </a:r>
            <a:r>
              <a:rPr lang="en-GB" sz="1400" b="1" i="1" dirty="0" err="1"/>
              <a:t>regere</a:t>
            </a:r>
            <a:r>
              <a:rPr lang="en-GB" sz="1400" i="1" dirty="0"/>
              <a:t>, </a:t>
            </a:r>
            <a:r>
              <a:rPr lang="en-GB" sz="1400" i="1" dirty="0" err="1"/>
              <a:t>rēxī</a:t>
            </a:r>
            <a:r>
              <a:rPr lang="en-GB" sz="1400" i="1" dirty="0"/>
              <a:t> - rule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E5B7E89-24BB-4A0E-A177-74F5E73DE73A}"/>
              </a:ext>
            </a:extLst>
          </p:cNvPr>
          <p:cNvSpPr txBox="1"/>
          <p:nvPr/>
        </p:nvSpPr>
        <p:spPr>
          <a:xfrm>
            <a:off x="5277804" y="6544920"/>
            <a:ext cx="2829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err="1"/>
              <a:t>capiō</a:t>
            </a:r>
            <a:r>
              <a:rPr lang="en-GB" sz="1400" b="1" i="1" dirty="0"/>
              <a:t>, </a:t>
            </a:r>
            <a:r>
              <a:rPr lang="en-GB" sz="1400" b="1" i="1" dirty="0" err="1"/>
              <a:t>capere</a:t>
            </a:r>
            <a:r>
              <a:rPr lang="en-GB" sz="1400" i="1" dirty="0"/>
              <a:t>, </a:t>
            </a:r>
            <a:r>
              <a:rPr lang="en-GB" sz="1400" i="1" dirty="0" err="1"/>
              <a:t>cēpī</a:t>
            </a:r>
            <a:r>
              <a:rPr lang="en-GB" sz="1400" i="1" dirty="0"/>
              <a:t> - take, capture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67F028-25AD-4407-AC1A-97EE5D1D47E6}"/>
              </a:ext>
            </a:extLst>
          </p:cNvPr>
          <p:cNvSpPr txBox="1"/>
          <p:nvPr/>
        </p:nvSpPr>
        <p:spPr>
          <a:xfrm>
            <a:off x="9021899" y="6559617"/>
            <a:ext cx="2829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err="1"/>
              <a:t>audiō</a:t>
            </a:r>
            <a:r>
              <a:rPr lang="en-GB" sz="1400" b="1" i="1" dirty="0"/>
              <a:t>, </a:t>
            </a:r>
            <a:r>
              <a:rPr lang="en-GB" sz="1400" b="1" i="1" dirty="0" err="1"/>
              <a:t>audīre</a:t>
            </a:r>
            <a:r>
              <a:rPr lang="en-GB" sz="1400" i="1" dirty="0"/>
              <a:t>, </a:t>
            </a:r>
            <a:r>
              <a:rPr lang="en-GB" sz="1400" i="1" dirty="0" err="1"/>
              <a:t>audīvī</a:t>
            </a:r>
            <a:r>
              <a:rPr lang="en-GB" sz="1400" i="1" dirty="0"/>
              <a:t> - hear, listen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948C29-A203-422D-A82B-F86770EFB1B1}"/>
              </a:ext>
            </a:extLst>
          </p:cNvPr>
          <p:cNvSpPr txBox="1"/>
          <p:nvPr/>
        </p:nvSpPr>
        <p:spPr>
          <a:xfrm>
            <a:off x="1498041" y="1527176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EA5F889-4DFB-45AE-A4F2-AD1D4CB1D67D}"/>
              </a:ext>
            </a:extLst>
          </p:cNvPr>
          <p:cNvSpPr txBox="1"/>
          <p:nvPr/>
        </p:nvSpPr>
        <p:spPr>
          <a:xfrm>
            <a:off x="3444282" y="1547320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2F9333A-BC76-4ED5-946D-5708BC2697A4}"/>
              </a:ext>
            </a:extLst>
          </p:cNvPr>
          <p:cNvSpPr txBox="1"/>
          <p:nvPr/>
        </p:nvSpPr>
        <p:spPr>
          <a:xfrm>
            <a:off x="2499164" y="1526488"/>
            <a:ext cx="770818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3D60B4C-8C50-4335-A303-18B88D27E6CF}"/>
              </a:ext>
            </a:extLst>
          </p:cNvPr>
          <p:cNvSpPr txBox="1"/>
          <p:nvPr/>
        </p:nvSpPr>
        <p:spPr>
          <a:xfrm>
            <a:off x="5102948" y="1508877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67EE8DD-7B3A-4ED3-88EB-B2D4F86ACCCB}"/>
              </a:ext>
            </a:extLst>
          </p:cNvPr>
          <p:cNvSpPr txBox="1"/>
          <p:nvPr/>
        </p:nvSpPr>
        <p:spPr>
          <a:xfrm>
            <a:off x="1549057" y="4263130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37B45A3-A357-42DB-9E91-AD323FE8A74E}"/>
              </a:ext>
            </a:extLst>
          </p:cNvPr>
          <p:cNvSpPr txBox="1"/>
          <p:nvPr/>
        </p:nvSpPr>
        <p:spPr>
          <a:xfrm>
            <a:off x="5126973" y="4315338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38A6D74-EC1A-4C3A-B06A-0E2413F011CD}"/>
              </a:ext>
            </a:extLst>
          </p:cNvPr>
          <p:cNvSpPr txBox="1"/>
          <p:nvPr/>
        </p:nvSpPr>
        <p:spPr>
          <a:xfrm>
            <a:off x="8738924" y="4290671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95953BFE-1E20-467E-92B1-72E15ADC8D01}"/>
              </a:ext>
            </a:extLst>
          </p:cNvPr>
          <p:cNvSpPr txBox="1"/>
          <p:nvPr/>
        </p:nvSpPr>
        <p:spPr>
          <a:xfrm>
            <a:off x="6072976" y="1540815"/>
            <a:ext cx="770818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8BCC47C2-ADAE-43AB-9D77-CC577B4C4404}"/>
              </a:ext>
            </a:extLst>
          </p:cNvPr>
          <p:cNvSpPr txBox="1"/>
          <p:nvPr/>
        </p:nvSpPr>
        <p:spPr>
          <a:xfrm>
            <a:off x="7155583" y="1529770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was/were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D563540-9153-4559-81C6-7A3EF99B3B9B}"/>
              </a:ext>
            </a:extLst>
          </p:cNvPr>
          <p:cNvSpPr txBox="1"/>
          <p:nvPr/>
        </p:nvSpPr>
        <p:spPr>
          <a:xfrm rot="10800000" flipV="1">
            <a:off x="3090144" y="4318445"/>
            <a:ext cx="11597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was/were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D82CA4-BDBC-438E-AEC8-9334E07F91D2}"/>
              </a:ext>
            </a:extLst>
          </p:cNvPr>
          <p:cNvSpPr txBox="1"/>
          <p:nvPr/>
        </p:nvSpPr>
        <p:spPr>
          <a:xfrm>
            <a:off x="6674630" y="4304637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88C00F0-3757-4B1D-AE3F-B24E0710C529}"/>
              </a:ext>
            </a:extLst>
          </p:cNvPr>
          <p:cNvSpPr txBox="1"/>
          <p:nvPr/>
        </p:nvSpPr>
        <p:spPr>
          <a:xfrm>
            <a:off x="10333515" y="4550896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/>
              <a:t>bam</a:t>
            </a:r>
            <a:endParaRPr lang="en-GB" sz="14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6EA6527-6A7B-4A15-942D-94F15C39935E}"/>
              </a:ext>
            </a:extLst>
          </p:cNvPr>
          <p:cNvSpPr txBox="1"/>
          <p:nvPr/>
        </p:nvSpPr>
        <p:spPr>
          <a:xfrm>
            <a:off x="10333515" y="4872697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4E8617F-9C2B-451C-A920-95BD15DC8919}"/>
              </a:ext>
            </a:extLst>
          </p:cNvPr>
          <p:cNvSpPr txBox="1"/>
          <p:nvPr/>
        </p:nvSpPr>
        <p:spPr>
          <a:xfrm>
            <a:off x="10333515" y="5174772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6E7E7D3-20D8-4CEB-9CF5-35C56C6D4C3E}"/>
              </a:ext>
            </a:extLst>
          </p:cNvPr>
          <p:cNvSpPr txBox="1"/>
          <p:nvPr/>
        </p:nvSpPr>
        <p:spPr>
          <a:xfrm>
            <a:off x="10333514" y="5548815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bāmus</a:t>
            </a:r>
            <a:endParaRPr lang="en-GB" sz="1400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635555B-2F20-4575-BE7E-E126C47D0552}"/>
              </a:ext>
            </a:extLst>
          </p:cNvPr>
          <p:cNvSpPr txBox="1"/>
          <p:nvPr/>
        </p:nvSpPr>
        <p:spPr>
          <a:xfrm>
            <a:off x="10334561" y="5856592"/>
            <a:ext cx="118729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bātis</a:t>
            </a:r>
            <a:endParaRPr lang="en-GB" sz="1400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11974AB-1387-4BE6-8481-CF0268E3941F}"/>
              </a:ext>
            </a:extLst>
          </p:cNvPr>
          <p:cNvSpPr txBox="1"/>
          <p:nvPr/>
        </p:nvSpPr>
        <p:spPr>
          <a:xfrm>
            <a:off x="10339567" y="6169253"/>
            <a:ext cx="118228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bant</a:t>
            </a:r>
            <a:endParaRPr lang="en-GB" sz="1400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330A7F1-260D-42C2-8ADE-CF8BB214DEDF}"/>
              </a:ext>
            </a:extLst>
          </p:cNvPr>
          <p:cNvSpPr txBox="1"/>
          <p:nvPr/>
        </p:nvSpPr>
        <p:spPr>
          <a:xfrm>
            <a:off x="10360293" y="4294575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34937E-99E5-4EC9-B3A1-9840ED9A4F2E}"/>
              </a:ext>
            </a:extLst>
          </p:cNvPr>
          <p:cNvSpPr txBox="1"/>
          <p:nvPr/>
        </p:nvSpPr>
        <p:spPr>
          <a:xfrm>
            <a:off x="8910084" y="1508877"/>
            <a:ext cx="2690037" cy="369332"/>
          </a:xfrm>
          <a:prstGeom prst="rect">
            <a:avLst/>
          </a:prstGeom>
          <a:solidFill>
            <a:srgbClr val="F9A9F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Present: </a:t>
            </a:r>
            <a:r>
              <a:rPr lang="en-GB" i="1" dirty="0"/>
              <a:t>I rule, I am ruling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20D2790-1C41-4E18-907C-0D90FA5B138E}"/>
              </a:ext>
            </a:extLst>
          </p:cNvPr>
          <p:cNvSpPr txBox="1"/>
          <p:nvPr/>
        </p:nvSpPr>
        <p:spPr>
          <a:xfrm>
            <a:off x="8910084" y="2066286"/>
            <a:ext cx="315786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Future: </a:t>
            </a:r>
            <a:r>
              <a:rPr lang="en-GB" i="1" dirty="0"/>
              <a:t>I will rule, I will be ruling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7C39E05-309B-4105-BD79-88F7B0C5B956}"/>
              </a:ext>
            </a:extLst>
          </p:cNvPr>
          <p:cNvSpPr txBox="1"/>
          <p:nvPr/>
        </p:nvSpPr>
        <p:spPr>
          <a:xfrm>
            <a:off x="8910083" y="2656628"/>
            <a:ext cx="3157869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Imperfect: </a:t>
            </a:r>
            <a:r>
              <a:rPr lang="en-GB" i="1" dirty="0">
                <a:solidFill>
                  <a:schemeClr val="bg1"/>
                </a:solidFill>
              </a:rPr>
              <a:t>I was ruling, I ruled</a:t>
            </a:r>
          </a:p>
        </p:txBody>
      </p:sp>
    </p:spTree>
    <p:extLst>
      <p:ext uri="{BB962C8B-B14F-4D97-AF65-F5344CB8AC3E}">
        <p14:creationId xmlns:p14="http://schemas.microsoft.com/office/powerpoint/2010/main" val="8484816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4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6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1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600"/>
                            </p:stCondLst>
                            <p:childTnLst>
                              <p:par>
                                <p:cTn id="1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1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6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5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79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84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900"/>
                            </p:stCondLst>
                            <p:childTnLst>
                              <p:par>
                                <p:cTn id="153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94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6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32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37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2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7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32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3700"/>
                            </p:stCondLst>
                            <p:childTnLst>
                              <p:par>
                                <p:cTn id="2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4700"/>
                            </p:stCondLst>
                            <p:childTnLst>
                              <p:par>
                                <p:cTn id="243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700"/>
                            </p:stCondLst>
                            <p:childTnLst>
                              <p:par>
                                <p:cTn id="2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6200"/>
                            </p:stCondLst>
                            <p:childTnLst>
                              <p:par>
                                <p:cTn id="2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7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7900"/>
                            </p:stCondLst>
                            <p:childTnLst>
                              <p:par>
                                <p:cTn id="2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400"/>
                            </p:stCondLst>
                            <p:childTnLst>
                              <p:par>
                                <p:cTn id="2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8900"/>
                            </p:stCondLst>
                            <p:childTnLst>
                              <p:par>
                                <p:cTn id="2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9900"/>
                            </p:stCondLst>
                            <p:childTnLst>
                              <p:par>
                                <p:cTn id="27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1300"/>
                            </p:stCondLst>
                            <p:childTnLst>
                              <p:par>
                                <p:cTn id="2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18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23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3700"/>
                            </p:stCondLst>
                            <p:childTnLst>
                              <p:par>
                                <p:cTn id="2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142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500"/>
                            </p:stCondLst>
                            <p:childTnLst>
                              <p:par>
                                <p:cTn id="3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00"/>
                            </p:stCondLst>
                            <p:childTnLst>
                              <p:par>
                                <p:cTn id="3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2500"/>
                            </p:stCondLst>
                            <p:childTnLst>
                              <p:par>
                                <p:cTn id="3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500"/>
                            </p:stCondLst>
                            <p:childTnLst>
                              <p:par>
                                <p:cTn id="3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500"/>
                            </p:stCondLst>
                            <p:childTnLst>
                              <p:par>
                                <p:cTn id="3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000"/>
                            </p:stCondLst>
                            <p:childTnLst>
                              <p:par>
                                <p:cTn id="3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500"/>
                            </p:stCondLst>
                            <p:childTnLst>
                              <p:par>
                                <p:cTn id="37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2700"/>
                            </p:stCondLst>
                            <p:childTnLst>
                              <p:par>
                                <p:cTn id="3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3200"/>
                            </p:stCondLst>
                            <p:childTnLst>
                              <p:par>
                                <p:cTn id="3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3700"/>
                            </p:stCondLst>
                            <p:childTnLst>
                              <p:par>
                                <p:cTn id="383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4200"/>
                            </p:stCondLst>
                            <p:childTnLst>
                              <p:par>
                                <p:cTn id="388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7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5700"/>
                            </p:stCondLst>
                            <p:childTnLst>
                              <p:par>
                                <p:cTn id="3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6200"/>
                            </p:stCondLst>
                            <p:childTnLst>
                              <p:par>
                                <p:cTn id="3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6700"/>
                            </p:stCondLst>
                            <p:childTnLst>
                              <p:par>
                                <p:cTn id="40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2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8000"/>
                            </p:stCondLst>
                            <p:childTnLst>
                              <p:par>
                                <p:cTn id="4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8500"/>
                            </p:stCondLst>
                            <p:childTnLst>
                              <p:par>
                                <p:cTn id="4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500"/>
                            </p:stCondLst>
                            <p:childTnLst>
                              <p:par>
                                <p:cTn id="4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3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700"/>
                            </p:stCondLst>
                            <p:childTnLst>
                              <p:par>
                                <p:cTn id="4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200"/>
                            </p:stCondLst>
                            <p:childTnLst>
                              <p:par>
                                <p:cTn id="4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700"/>
                            </p:stCondLst>
                            <p:childTnLst>
                              <p:par>
                                <p:cTn id="45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5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3100"/>
                            </p:stCondLst>
                            <p:childTnLst>
                              <p:par>
                                <p:cTn id="4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3600"/>
                            </p:stCondLst>
                            <p:childTnLst>
                              <p:par>
                                <p:cTn id="4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4100"/>
                            </p:stCondLst>
                            <p:childTnLst>
                              <p:par>
                                <p:cTn id="4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8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5100"/>
                            </p:stCondLst>
                            <p:childTnLst>
                              <p:par>
                                <p:cTn id="4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5600"/>
                            </p:stCondLst>
                            <p:childTnLst>
                              <p:par>
                                <p:cTn id="4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6100"/>
                            </p:stCondLst>
                            <p:childTnLst>
                              <p:par>
                                <p:cTn id="4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6600"/>
                            </p:stCondLst>
                            <p:childTnLst>
                              <p:par>
                                <p:cTn id="48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5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>
                            <p:stCondLst>
                              <p:cond delay="7800"/>
                            </p:stCondLst>
                            <p:childTnLst>
                              <p:par>
                                <p:cTn id="4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8300"/>
                            </p:stCondLst>
                            <p:childTnLst>
                              <p:par>
                                <p:cTn id="4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7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500"/>
                            </p:stCondLst>
                            <p:childTnLst>
                              <p:par>
                                <p:cTn id="5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4" dur="1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5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500"/>
                            </p:stCondLst>
                            <p:childTnLst>
                              <p:par>
                                <p:cTn id="5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000"/>
                            </p:stCondLst>
                            <p:childTnLst>
                              <p:par>
                                <p:cTn id="5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9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1500"/>
                            </p:stCondLst>
                            <p:childTnLst>
                              <p:par>
                                <p:cTn id="54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3" dur="6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2700"/>
                            </p:stCondLst>
                            <p:childTnLst>
                              <p:par>
                                <p:cTn id="5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3200"/>
                            </p:stCondLst>
                            <p:childTnLst>
                              <p:par>
                                <p:cTn id="5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1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3700"/>
                            </p:stCondLst>
                            <p:childTnLst>
                              <p:par>
                                <p:cTn id="5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4700"/>
                            </p:stCondLst>
                            <p:childTnLst>
                              <p:par>
                                <p:cTn id="5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5200"/>
                            </p:stCondLst>
                            <p:childTnLst>
                              <p:par>
                                <p:cTn id="5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5700"/>
                            </p:stCondLst>
                            <p:childTnLst>
                              <p:par>
                                <p:cTn id="5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0" fill="hold">
                            <p:stCondLst>
                              <p:cond delay="6200"/>
                            </p:stCondLst>
                            <p:childTnLst>
                              <p:par>
                                <p:cTn id="57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3" dur="6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7400"/>
                            </p:stCondLst>
                            <p:childTnLst>
                              <p:par>
                                <p:cTn id="5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7900"/>
                            </p:stCondLst>
                            <p:childTnLst>
                              <p:par>
                                <p:cTn id="5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211" grpId="0" animBg="1"/>
      <p:bldP spid="212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83" grpId="0"/>
      <p:bldP spid="184" grpId="0"/>
      <p:bldP spid="185" grpId="0"/>
      <p:bldP spid="186" grpId="0"/>
      <p:bldP spid="40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6" grpId="0" animBg="1"/>
      <p:bldP spid="197" grpId="0" animBg="1"/>
      <p:bldP spid="227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23" grpId="0" animBg="1"/>
      <p:bldP spid="127" grpId="0" animBg="1"/>
      <p:bldP spid="1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77951-7A65-4050-9326-3D2C1AE4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834" y="365125"/>
            <a:ext cx="3476846" cy="61307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Irregular Verbs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4AC84E-4A25-4E86-BBCA-D00308BE3F7C}"/>
              </a:ext>
            </a:extLst>
          </p:cNvPr>
          <p:cNvSpPr txBox="1"/>
          <p:nvPr/>
        </p:nvSpPr>
        <p:spPr>
          <a:xfrm>
            <a:off x="1694971" y="1095691"/>
            <a:ext cx="2529840" cy="30777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sum</a:t>
            </a:r>
            <a:endParaRPr lang="en-GB" sz="11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705B1D-0C37-4F97-BC13-35D5C50B6607}"/>
              </a:ext>
            </a:extLst>
          </p:cNvPr>
          <p:cNvSpPr txBox="1"/>
          <p:nvPr/>
        </p:nvSpPr>
        <p:spPr>
          <a:xfrm>
            <a:off x="195102" y="1623776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655B0-517C-45DC-AC4E-6A979DC8FB22}"/>
              </a:ext>
            </a:extLst>
          </p:cNvPr>
          <p:cNvSpPr txBox="1"/>
          <p:nvPr/>
        </p:nvSpPr>
        <p:spPr>
          <a:xfrm>
            <a:off x="191104" y="1933500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944AD7-C1E4-40A3-98B1-FD79FD543E08}"/>
              </a:ext>
            </a:extLst>
          </p:cNvPr>
          <p:cNvSpPr txBox="1"/>
          <p:nvPr/>
        </p:nvSpPr>
        <p:spPr>
          <a:xfrm>
            <a:off x="189029" y="2227327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1EA3CF-6686-4050-B182-F13AC44A95D7}"/>
              </a:ext>
            </a:extLst>
          </p:cNvPr>
          <p:cNvSpPr txBox="1"/>
          <p:nvPr/>
        </p:nvSpPr>
        <p:spPr>
          <a:xfrm>
            <a:off x="196384" y="2648177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87ED4D-3B56-473D-B270-EF4D5F883A54}"/>
              </a:ext>
            </a:extLst>
          </p:cNvPr>
          <p:cNvSpPr txBox="1"/>
          <p:nvPr/>
        </p:nvSpPr>
        <p:spPr>
          <a:xfrm>
            <a:off x="196383" y="2960491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3CD625-A3A7-4017-8C31-1E6F9F054A53}"/>
              </a:ext>
            </a:extLst>
          </p:cNvPr>
          <p:cNvSpPr txBox="1"/>
          <p:nvPr/>
        </p:nvSpPr>
        <p:spPr>
          <a:xfrm>
            <a:off x="196384" y="3259641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FC9312-760C-4646-A399-19A913111BD3}"/>
              </a:ext>
            </a:extLst>
          </p:cNvPr>
          <p:cNvSpPr txBox="1"/>
          <p:nvPr/>
        </p:nvSpPr>
        <p:spPr>
          <a:xfrm>
            <a:off x="1768243" y="162828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su</a:t>
            </a:r>
            <a:r>
              <a:rPr lang="en-GB" sz="1400" b="1" dirty="0"/>
              <a:t>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1E7531-1C04-40CC-A4DC-53ABBA2A7A27}"/>
              </a:ext>
            </a:extLst>
          </p:cNvPr>
          <p:cNvSpPr txBox="1"/>
          <p:nvPr/>
        </p:nvSpPr>
        <p:spPr>
          <a:xfrm>
            <a:off x="1768242" y="193537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e</a:t>
            </a:r>
            <a:r>
              <a:rPr lang="en-GB" sz="1400" b="1" dirty="0"/>
              <a:t>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EAA919-DC70-4222-8B90-47BE46C1F86F}"/>
              </a:ext>
            </a:extLst>
          </p:cNvPr>
          <p:cNvSpPr txBox="1"/>
          <p:nvPr/>
        </p:nvSpPr>
        <p:spPr>
          <a:xfrm>
            <a:off x="1768242" y="224326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es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D73AD9-9A88-4244-8753-D98EBEBAC097}"/>
              </a:ext>
            </a:extLst>
          </p:cNvPr>
          <p:cNvSpPr txBox="1"/>
          <p:nvPr/>
        </p:nvSpPr>
        <p:spPr>
          <a:xfrm>
            <a:off x="1752278" y="264065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su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181E08-3248-4CEB-881D-66FBD75A84E3}"/>
              </a:ext>
            </a:extLst>
          </p:cNvPr>
          <p:cNvSpPr txBox="1"/>
          <p:nvPr/>
        </p:nvSpPr>
        <p:spPr>
          <a:xfrm>
            <a:off x="1764592" y="2941503"/>
            <a:ext cx="98123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es</a:t>
            </a:r>
            <a:r>
              <a:rPr lang="en-GB" sz="1400" b="1" dirty="0" err="1"/>
              <a:t>tis</a:t>
            </a:r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DB122B-AF42-4259-92AF-AEB77AADDE99}"/>
              </a:ext>
            </a:extLst>
          </p:cNvPr>
          <p:cNvSpPr txBox="1"/>
          <p:nvPr/>
        </p:nvSpPr>
        <p:spPr>
          <a:xfrm>
            <a:off x="1764591" y="3257750"/>
            <a:ext cx="98123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su</a:t>
            </a:r>
            <a:r>
              <a:rPr lang="en-GB" sz="1400" b="1" dirty="0"/>
              <a:t>nt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F9263E-6ACC-401E-8FE2-119C43AA4D62}"/>
              </a:ext>
            </a:extLst>
          </p:cNvPr>
          <p:cNvSpPr txBox="1"/>
          <p:nvPr/>
        </p:nvSpPr>
        <p:spPr>
          <a:xfrm>
            <a:off x="1886096" y="3542611"/>
            <a:ext cx="21597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sum, </a:t>
            </a:r>
            <a:r>
              <a:rPr lang="en-GB" sz="1400" i="1" dirty="0" err="1"/>
              <a:t>esse</a:t>
            </a:r>
            <a:r>
              <a:rPr lang="en-GB" sz="1400" i="1" dirty="0"/>
              <a:t>, </a:t>
            </a:r>
            <a:r>
              <a:rPr lang="en-GB" sz="1400" i="1" dirty="0" err="1"/>
              <a:t>fuī</a:t>
            </a:r>
            <a:r>
              <a:rPr lang="en-GB" sz="1400" i="1" dirty="0"/>
              <a:t> – to be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42C525-33F8-4481-8947-531C259ACF2E}"/>
              </a:ext>
            </a:extLst>
          </p:cNvPr>
          <p:cNvSpPr txBox="1"/>
          <p:nvPr/>
        </p:nvSpPr>
        <p:spPr>
          <a:xfrm>
            <a:off x="6747772" y="1162210"/>
            <a:ext cx="2424001" cy="307777"/>
          </a:xfrm>
          <a:prstGeom prst="rect">
            <a:avLst/>
          </a:prstGeom>
          <a:solidFill>
            <a:srgbClr val="F8FAB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possum – </a:t>
            </a:r>
            <a:r>
              <a:rPr lang="en-GB" sz="1400" i="1" dirty="0"/>
              <a:t>I am able (to), can</a:t>
            </a:r>
            <a:endParaRPr lang="en-GB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9F198F7-5FCA-4572-94AB-B3B2A77B2FE0}"/>
              </a:ext>
            </a:extLst>
          </p:cNvPr>
          <p:cNvSpPr txBox="1"/>
          <p:nvPr/>
        </p:nvSpPr>
        <p:spPr>
          <a:xfrm>
            <a:off x="8123111" y="1671311"/>
            <a:ext cx="132335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can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2DECB5-63C2-4764-96E4-3E2FCEF96A8D}"/>
              </a:ext>
            </a:extLst>
          </p:cNvPr>
          <p:cNvSpPr txBox="1"/>
          <p:nvPr/>
        </p:nvSpPr>
        <p:spPr>
          <a:xfrm>
            <a:off x="8123111" y="1942505"/>
            <a:ext cx="132335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can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96BF514-B7A6-421A-8877-96F46488357C}"/>
              </a:ext>
            </a:extLst>
          </p:cNvPr>
          <p:cNvSpPr txBox="1"/>
          <p:nvPr/>
        </p:nvSpPr>
        <p:spPr>
          <a:xfrm>
            <a:off x="8141779" y="3275087"/>
            <a:ext cx="13233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can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DACB13-9502-4FF0-A13C-752B9D271C37}"/>
              </a:ext>
            </a:extLst>
          </p:cNvPr>
          <p:cNvSpPr txBox="1"/>
          <p:nvPr/>
        </p:nvSpPr>
        <p:spPr>
          <a:xfrm>
            <a:off x="8144667" y="2972286"/>
            <a:ext cx="13155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can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DE3236-074D-43FF-8B07-D514F7DDDB9A}"/>
              </a:ext>
            </a:extLst>
          </p:cNvPr>
          <p:cNvSpPr txBox="1"/>
          <p:nvPr/>
        </p:nvSpPr>
        <p:spPr>
          <a:xfrm>
            <a:off x="8123111" y="2251953"/>
            <a:ext cx="13233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can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6D287F-D9A3-4AFD-8C51-D043011B26FF}"/>
              </a:ext>
            </a:extLst>
          </p:cNvPr>
          <p:cNvSpPr txBox="1"/>
          <p:nvPr/>
        </p:nvSpPr>
        <p:spPr>
          <a:xfrm>
            <a:off x="8141779" y="2655322"/>
            <a:ext cx="13233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can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3E5EAA-DDC2-49FF-B0C1-83F22615DAC4}"/>
              </a:ext>
            </a:extLst>
          </p:cNvPr>
          <p:cNvSpPr txBox="1"/>
          <p:nvPr/>
        </p:nvSpPr>
        <p:spPr>
          <a:xfrm>
            <a:off x="233887" y="4575852"/>
            <a:ext cx="9672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5DAAEA-7BA9-47E9-9A74-4B9F84BE2A33}"/>
              </a:ext>
            </a:extLst>
          </p:cNvPr>
          <p:cNvSpPr txBox="1"/>
          <p:nvPr/>
        </p:nvSpPr>
        <p:spPr>
          <a:xfrm>
            <a:off x="231821" y="485574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80CE1A0-ACF6-48BA-9BC6-EB29C85DD7BE}"/>
              </a:ext>
            </a:extLst>
          </p:cNvPr>
          <p:cNvSpPr txBox="1"/>
          <p:nvPr/>
        </p:nvSpPr>
        <p:spPr>
          <a:xfrm>
            <a:off x="231821" y="5146266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D462B8-78BC-462F-9D69-0FC97834CBA8}"/>
              </a:ext>
            </a:extLst>
          </p:cNvPr>
          <p:cNvSpPr txBox="1"/>
          <p:nvPr/>
        </p:nvSpPr>
        <p:spPr>
          <a:xfrm>
            <a:off x="252539" y="5548814"/>
            <a:ext cx="9612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9BD0C0-948C-418D-817A-FBE490F8E001}"/>
              </a:ext>
            </a:extLst>
          </p:cNvPr>
          <p:cNvSpPr txBox="1"/>
          <p:nvPr/>
        </p:nvSpPr>
        <p:spPr>
          <a:xfrm>
            <a:off x="249999" y="5864697"/>
            <a:ext cx="961225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B51594D-5EA4-448A-8254-02B1616F0459}"/>
              </a:ext>
            </a:extLst>
          </p:cNvPr>
          <p:cNvSpPr txBox="1"/>
          <p:nvPr/>
        </p:nvSpPr>
        <p:spPr>
          <a:xfrm>
            <a:off x="239176" y="61843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69D0849-0883-4DF5-A916-A1DEFA5B3303}"/>
              </a:ext>
            </a:extLst>
          </p:cNvPr>
          <p:cNvSpPr txBox="1"/>
          <p:nvPr/>
        </p:nvSpPr>
        <p:spPr>
          <a:xfrm>
            <a:off x="1637673" y="3997673"/>
            <a:ext cx="2625054" cy="307777"/>
          </a:xfrm>
          <a:prstGeom prst="rect">
            <a:avLst/>
          </a:prstGeom>
          <a:solidFill>
            <a:srgbClr val="B3F3F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/>
              <a:t>volō</a:t>
            </a:r>
            <a:r>
              <a:rPr lang="en-GB" sz="1400" b="1" dirty="0"/>
              <a:t> – </a:t>
            </a:r>
            <a:r>
              <a:rPr lang="en-GB" sz="1400" i="1" dirty="0"/>
              <a:t>I want (to), am willing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235151C-3877-4A5C-B617-24F3B7C5A6A4}"/>
              </a:ext>
            </a:extLst>
          </p:cNvPr>
          <p:cNvSpPr txBox="1"/>
          <p:nvPr/>
        </p:nvSpPr>
        <p:spPr>
          <a:xfrm>
            <a:off x="1808162" y="458095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vol-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49EF144-09A5-40C2-AE95-E14D131A47CD}"/>
              </a:ext>
            </a:extLst>
          </p:cNvPr>
          <p:cNvSpPr txBox="1"/>
          <p:nvPr/>
        </p:nvSpPr>
        <p:spPr>
          <a:xfrm>
            <a:off x="1808162" y="488873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v-</a:t>
            </a:r>
            <a:r>
              <a:rPr lang="en-GB" sz="1400" b="1" dirty="0" err="1"/>
              <a:t>īs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2A3826D-A1CC-4086-94EE-12262B9A413D}"/>
              </a:ext>
            </a:extLst>
          </p:cNvPr>
          <p:cNvSpPr txBox="1"/>
          <p:nvPr/>
        </p:nvSpPr>
        <p:spPr>
          <a:xfrm>
            <a:off x="1807384" y="520250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vul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6ABFF34-9E8B-40F7-BB2E-ACC6216D5036}"/>
              </a:ext>
            </a:extLst>
          </p:cNvPr>
          <p:cNvSpPr txBox="1"/>
          <p:nvPr/>
        </p:nvSpPr>
        <p:spPr>
          <a:xfrm>
            <a:off x="1817749" y="5566775"/>
            <a:ext cx="986896" cy="3177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volu-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E8E1E6D-F108-478E-A758-9FE8D9173D61}"/>
              </a:ext>
            </a:extLst>
          </p:cNvPr>
          <p:cNvSpPr txBox="1"/>
          <p:nvPr/>
        </p:nvSpPr>
        <p:spPr>
          <a:xfrm>
            <a:off x="1813247" y="5884540"/>
            <a:ext cx="99139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vul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FEB0B7D-6CA4-4493-85FE-0E0ADD8BFFED}"/>
              </a:ext>
            </a:extLst>
          </p:cNvPr>
          <p:cNvSpPr txBox="1"/>
          <p:nvPr/>
        </p:nvSpPr>
        <p:spPr>
          <a:xfrm>
            <a:off x="1814770" y="6194414"/>
            <a:ext cx="9898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vol-</a:t>
            </a:r>
            <a:r>
              <a:rPr lang="en-GB" sz="1400" b="1" dirty="0" err="1"/>
              <a:t>unt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4A3B994-F0DF-4590-B408-42742174787A}"/>
              </a:ext>
            </a:extLst>
          </p:cNvPr>
          <p:cNvSpPr txBox="1"/>
          <p:nvPr/>
        </p:nvSpPr>
        <p:spPr>
          <a:xfrm>
            <a:off x="6720073" y="3961095"/>
            <a:ext cx="4824119" cy="307777"/>
          </a:xfrm>
          <a:prstGeom prst="rect">
            <a:avLst/>
          </a:prstGeom>
          <a:solidFill>
            <a:srgbClr val="1CB4C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bg1"/>
                </a:solidFill>
              </a:rPr>
              <a:t>ferō</a:t>
            </a:r>
            <a:r>
              <a:rPr lang="en-GB" sz="1400" b="1" dirty="0">
                <a:solidFill>
                  <a:schemeClr val="bg1"/>
                </a:solidFill>
              </a:rPr>
              <a:t> – </a:t>
            </a:r>
            <a:r>
              <a:rPr lang="en-GB" sz="1400" i="1" dirty="0">
                <a:solidFill>
                  <a:schemeClr val="bg1"/>
                </a:solidFill>
              </a:rPr>
              <a:t>I carry, bring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590B4DF-F935-41D2-B00C-4C6EF84E4991}"/>
              </a:ext>
            </a:extLst>
          </p:cNvPr>
          <p:cNvSpPr txBox="1"/>
          <p:nvPr/>
        </p:nvSpPr>
        <p:spPr>
          <a:xfrm>
            <a:off x="3001741" y="4596346"/>
            <a:ext cx="12609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want</a:t>
            </a:r>
            <a:endParaRPr lang="en-GB" sz="1200" b="1" i="1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F38FC4D-5FC0-480B-AEEB-148362C89599}"/>
              </a:ext>
            </a:extLst>
          </p:cNvPr>
          <p:cNvSpPr txBox="1"/>
          <p:nvPr/>
        </p:nvSpPr>
        <p:spPr>
          <a:xfrm>
            <a:off x="9183643" y="4563846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tul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A65D736-B869-4963-9125-090D47AD5D43}"/>
              </a:ext>
            </a:extLst>
          </p:cNvPr>
          <p:cNvSpPr txBox="1"/>
          <p:nvPr/>
        </p:nvSpPr>
        <p:spPr>
          <a:xfrm>
            <a:off x="3027468" y="4848561"/>
            <a:ext cx="12517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want</a:t>
            </a:r>
            <a:endParaRPr lang="en-GB" sz="1200" b="1" i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F3047C4-60E9-4C28-90C4-C702D2F36685}"/>
              </a:ext>
            </a:extLst>
          </p:cNvPr>
          <p:cNvSpPr txBox="1"/>
          <p:nvPr/>
        </p:nvSpPr>
        <p:spPr>
          <a:xfrm>
            <a:off x="2995901" y="5174486"/>
            <a:ext cx="136101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wants</a:t>
            </a:r>
            <a:endParaRPr lang="en-GB" sz="1200" b="1" i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CCC499F-4D64-402C-B4BB-DE772EC37BA4}"/>
              </a:ext>
            </a:extLst>
          </p:cNvPr>
          <p:cNvSpPr txBox="1"/>
          <p:nvPr/>
        </p:nvSpPr>
        <p:spPr>
          <a:xfrm>
            <a:off x="3020361" y="5579886"/>
            <a:ext cx="1224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want</a:t>
            </a:r>
            <a:endParaRPr lang="en-GB" sz="1200" b="1" i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E5FB438-3E8C-41CE-9E94-FADC8AC0CB38}"/>
              </a:ext>
            </a:extLst>
          </p:cNvPr>
          <p:cNvSpPr txBox="1"/>
          <p:nvPr/>
        </p:nvSpPr>
        <p:spPr>
          <a:xfrm>
            <a:off x="3013580" y="5896141"/>
            <a:ext cx="12491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want</a:t>
            </a:r>
            <a:endParaRPr lang="en-GB" sz="1200" b="1" i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5C5B7E0-F7AF-4766-8919-471E2A9C708C}"/>
              </a:ext>
            </a:extLst>
          </p:cNvPr>
          <p:cNvSpPr txBox="1"/>
          <p:nvPr/>
        </p:nvSpPr>
        <p:spPr>
          <a:xfrm>
            <a:off x="3029639" y="6199494"/>
            <a:ext cx="12450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 want</a:t>
            </a:r>
            <a:endParaRPr lang="en-GB" sz="1200" b="1" i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4FF8C4-C677-43BD-8735-20E21DE04748}"/>
              </a:ext>
            </a:extLst>
          </p:cNvPr>
          <p:cNvSpPr txBox="1"/>
          <p:nvPr/>
        </p:nvSpPr>
        <p:spPr>
          <a:xfrm>
            <a:off x="9174650" y="4879323"/>
            <a:ext cx="10474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tul-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7EA63DA-C492-4F35-BE3E-BD5263C3BEB4}"/>
              </a:ext>
            </a:extLst>
          </p:cNvPr>
          <p:cNvSpPr txBox="1"/>
          <p:nvPr/>
        </p:nvSpPr>
        <p:spPr>
          <a:xfrm>
            <a:off x="9174650" y="6263795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tul-</a:t>
            </a:r>
            <a:r>
              <a:rPr lang="en-GB" sz="1400" b="1" dirty="0" err="1"/>
              <a:t>ērunt</a:t>
            </a:r>
            <a:endParaRPr lang="en-GB" sz="14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2568486-D53E-4AA3-9221-72268E03601D}"/>
              </a:ext>
            </a:extLst>
          </p:cNvPr>
          <p:cNvSpPr txBox="1"/>
          <p:nvPr/>
        </p:nvSpPr>
        <p:spPr>
          <a:xfrm>
            <a:off x="9176515" y="5956018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tul-</a:t>
            </a:r>
            <a:r>
              <a:rPr lang="en-GB" sz="1400" b="1" dirty="0" err="1"/>
              <a:t>istis</a:t>
            </a:r>
            <a:endParaRPr lang="en-GB" sz="14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4355C1-2CBC-4606-A763-A3AE4A8DDEB6}"/>
              </a:ext>
            </a:extLst>
          </p:cNvPr>
          <p:cNvSpPr txBox="1"/>
          <p:nvPr/>
        </p:nvSpPr>
        <p:spPr>
          <a:xfrm>
            <a:off x="9173872" y="5181260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tul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54DAFB4-5CB2-4D9C-A216-87F2232B1CE8}"/>
              </a:ext>
            </a:extLst>
          </p:cNvPr>
          <p:cNvSpPr txBox="1"/>
          <p:nvPr/>
        </p:nvSpPr>
        <p:spPr>
          <a:xfrm>
            <a:off x="9176897" y="5645317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tul-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CE520A0-7904-4F24-A6DA-AEB6E0D5396F}"/>
              </a:ext>
            </a:extLst>
          </p:cNvPr>
          <p:cNvSpPr txBox="1"/>
          <p:nvPr/>
        </p:nvSpPr>
        <p:spPr>
          <a:xfrm>
            <a:off x="6740836" y="1678361"/>
            <a:ext cx="112641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pos</a:t>
            </a:r>
            <a:r>
              <a:rPr lang="en-GB" sz="1400" dirty="0"/>
              <a:t>-</a:t>
            </a:r>
            <a:r>
              <a:rPr lang="en-GB" sz="1400" b="1" dirty="0"/>
              <a:t>sum</a:t>
            </a:r>
            <a:endParaRPr lang="en-GB" sz="14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1E1DA13-4C37-4F11-B6E3-BA8E81211224}"/>
              </a:ext>
            </a:extLst>
          </p:cNvPr>
          <p:cNvSpPr txBox="1"/>
          <p:nvPr/>
        </p:nvSpPr>
        <p:spPr>
          <a:xfrm>
            <a:off x="6742766" y="1987009"/>
            <a:ext cx="112448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/>
              <a:t>es</a:t>
            </a:r>
            <a:endParaRPr lang="en-GB" sz="14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5117C34-3E1B-4985-B049-68FCDD721C7C}"/>
              </a:ext>
            </a:extLst>
          </p:cNvPr>
          <p:cNvSpPr txBox="1"/>
          <p:nvPr/>
        </p:nvSpPr>
        <p:spPr>
          <a:xfrm>
            <a:off x="6743213" y="2296249"/>
            <a:ext cx="112404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/>
              <a:t>est</a:t>
            </a:r>
            <a:endParaRPr lang="en-GB" sz="1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666AC88-6A0D-4F96-87A6-F16CAF202FAA}"/>
              </a:ext>
            </a:extLst>
          </p:cNvPr>
          <p:cNvSpPr txBox="1"/>
          <p:nvPr/>
        </p:nvSpPr>
        <p:spPr>
          <a:xfrm>
            <a:off x="6720073" y="2671517"/>
            <a:ext cx="116993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pos-</a:t>
            </a:r>
            <a:r>
              <a:rPr lang="en-GB" sz="1400" b="1" dirty="0" err="1"/>
              <a:t>sumus</a:t>
            </a:r>
            <a:endParaRPr lang="en-GB" sz="1400" b="1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2C289D6-83A7-4AA0-A385-9CBAC759C3ED}"/>
              </a:ext>
            </a:extLst>
          </p:cNvPr>
          <p:cNvSpPr txBox="1"/>
          <p:nvPr/>
        </p:nvSpPr>
        <p:spPr>
          <a:xfrm>
            <a:off x="6730976" y="2971834"/>
            <a:ext cx="117119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 err="1"/>
              <a:t>estis</a:t>
            </a:r>
            <a:endParaRPr lang="en-GB" sz="14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9C7D189-01D5-4DB0-863D-B3F63179A801}"/>
              </a:ext>
            </a:extLst>
          </p:cNvPr>
          <p:cNvSpPr txBox="1"/>
          <p:nvPr/>
        </p:nvSpPr>
        <p:spPr>
          <a:xfrm>
            <a:off x="6734301" y="3270613"/>
            <a:ext cx="116454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pos</a:t>
            </a:r>
            <a:r>
              <a:rPr lang="en-GB" sz="1400" dirty="0"/>
              <a:t>-</a:t>
            </a:r>
            <a:r>
              <a:rPr lang="en-GB" sz="1400" b="1" dirty="0"/>
              <a:t>sunt</a:t>
            </a:r>
            <a:endParaRPr lang="en-GB" sz="14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DEA1847-ADD1-498B-AC55-D18D4B680836}"/>
              </a:ext>
            </a:extLst>
          </p:cNvPr>
          <p:cNvSpPr txBox="1"/>
          <p:nvPr/>
        </p:nvSpPr>
        <p:spPr>
          <a:xfrm>
            <a:off x="2969113" y="1630785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am</a:t>
            </a:r>
            <a:endParaRPr lang="en-GB" sz="1200" b="1" i="1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70B31D8-1EB4-408A-9557-24F220C603F8}"/>
              </a:ext>
            </a:extLst>
          </p:cNvPr>
          <p:cNvSpPr txBox="1"/>
          <p:nvPr/>
        </p:nvSpPr>
        <p:spPr>
          <a:xfrm>
            <a:off x="2969113" y="1915486"/>
            <a:ext cx="1250822" cy="286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are</a:t>
            </a:r>
            <a:endParaRPr lang="en-GB" sz="1200" b="1" i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BA8485F-EA6C-4FC7-A0B2-D34A937F1C8C}"/>
              </a:ext>
            </a:extLst>
          </p:cNvPr>
          <p:cNvSpPr txBox="1"/>
          <p:nvPr/>
        </p:nvSpPr>
        <p:spPr>
          <a:xfrm>
            <a:off x="2965035" y="2201005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is</a:t>
            </a:r>
            <a:endParaRPr lang="en-GB" sz="1200" b="1" i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A71C574-7DB6-4BBA-AE55-7C8096941BFA}"/>
              </a:ext>
            </a:extLst>
          </p:cNvPr>
          <p:cNvSpPr txBox="1"/>
          <p:nvPr/>
        </p:nvSpPr>
        <p:spPr>
          <a:xfrm>
            <a:off x="2970219" y="2617857"/>
            <a:ext cx="12545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are</a:t>
            </a:r>
            <a:endParaRPr lang="en-GB" sz="1200" b="1" i="1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46BFB18-D07B-47E7-A573-3E9F36C35CFE}"/>
              </a:ext>
            </a:extLst>
          </p:cNvPr>
          <p:cNvSpPr txBox="1"/>
          <p:nvPr/>
        </p:nvSpPr>
        <p:spPr>
          <a:xfrm>
            <a:off x="2962462" y="2895718"/>
            <a:ext cx="126234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are</a:t>
            </a:r>
            <a:endParaRPr lang="en-GB" sz="1200" b="1" i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4DE3C21-7BC0-4BD5-8F96-B9AAF9B51257}"/>
              </a:ext>
            </a:extLst>
          </p:cNvPr>
          <p:cNvSpPr txBox="1"/>
          <p:nvPr/>
        </p:nvSpPr>
        <p:spPr>
          <a:xfrm>
            <a:off x="2969112" y="3167338"/>
            <a:ext cx="124674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are</a:t>
            </a:r>
            <a:endParaRPr lang="en-GB" sz="1200" b="1" i="1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1880DA3-E5CD-4E54-9492-ECDF00580A85}"/>
              </a:ext>
            </a:extLst>
          </p:cNvPr>
          <p:cNvSpPr txBox="1"/>
          <p:nvPr/>
        </p:nvSpPr>
        <p:spPr>
          <a:xfrm>
            <a:off x="6713114" y="3582762"/>
            <a:ext cx="3253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possum, posse, </a:t>
            </a:r>
            <a:r>
              <a:rPr lang="en-GB" sz="1400" i="1" dirty="0" err="1"/>
              <a:t>potuī</a:t>
            </a:r>
            <a:r>
              <a:rPr lang="en-GB" sz="1400" i="1" dirty="0"/>
              <a:t>  - to be able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321AB91-5867-4CEC-A6C0-A224C0DDF9FA}"/>
              </a:ext>
            </a:extLst>
          </p:cNvPr>
          <p:cNvSpPr txBox="1"/>
          <p:nvPr/>
        </p:nvSpPr>
        <p:spPr>
          <a:xfrm>
            <a:off x="1318438" y="6522661"/>
            <a:ext cx="3476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volo</a:t>
            </a:r>
            <a:r>
              <a:rPr lang="en-GB" sz="1400" i="1" dirty="0"/>
              <a:t>, </a:t>
            </a:r>
            <a:r>
              <a:rPr lang="en-GB" sz="1400" i="1" dirty="0" err="1"/>
              <a:t>velle</a:t>
            </a:r>
            <a:r>
              <a:rPr lang="en-GB" sz="1400" i="1" dirty="0"/>
              <a:t>, </a:t>
            </a:r>
            <a:r>
              <a:rPr lang="en-GB" sz="1400" i="1" dirty="0" err="1"/>
              <a:t>volu</a:t>
            </a:r>
            <a:r>
              <a:rPr lang="en-GB" sz="1400" b="1" i="1" dirty="0" err="1"/>
              <a:t>ī</a:t>
            </a:r>
            <a:r>
              <a:rPr lang="en-GB" sz="1400" i="1" dirty="0"/>
              <a:t>, - want, wish, be willing (to)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E79AF0A-F7CA-4361-B398-8D3C4C150876}"/>
              </a:ext>
            </a:extLst>
          </p:cNvPr>
          <p:cNvSpPr txBox="1"/>
          <p:nvPr/>
        </p:nvSpPr>
        <p:spPr>
          <a:xfrm>
            <a:off x="8123111" y="6621662"/>
            <a:ext cx="2829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/>
              <a:t>fero</a:t>
            </a:r>
            <a:r>
              <a:rPr lang="en-GB" sz="1400" i="1" dirty="0"/>
              <a:t>. </a:t>
            </a:r>
            <a:r>
              <a:rPr lang="en-GB" sz="1400" i="1" dirty="0" err="1"/>
              <a:t>ferre</a:t>
            </a:r>
            <a:r>
              <a:rPr lang="en-GB" sz="1400" i="1" dirty="0"/>
              <a:t>, </a:t>
            </a:r>
            <a:r>
              <a:rPr lang="en-GB" sz="1400" i="1" dirty="0" err="1"/>
              <a:t>tul</a:t>
            </a:r>
            <a:r>
              <a:rPr lang="en-GB" sz="1400" b="1" i="1" dirty="0" err="1"/>
              <a:t>ī</a:t>
            </a:r>
            <a:r>
              <a:rPr lang="en-GB" sz="1400" b="1" i="1" dirty="0"/>
              <a:t> </a:t>
            </a:r>
            <a:r>
              <a:rPr lang="en-GB" sz="1400" i="1" dirty="0"/>
              <a:t> - bring, carry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646F09D-A217-4CE6-BDBD-1A4A02639AD0}"/>
              </a:ext>
            </a:extLst>
          </p:cNvPr>
          <p:cNvSpPr txBox="1"/>
          <p:nvPr/>
        </p:nvSpPr>
        <p:spPr>
          <a:xfrm>
            <a:off x="2403312" y="1370183"/>
            <a:ext cx="990432" cy="215444"/>
          </a:xfrm>
          <a:prstGeom prst="rect">
            <a:avLst/>
          </a:prstGeom>
          <a:solidFill>
            <a:srgbClr val="F9A9F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 Tense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B803292-ABC5-433A-B56A-2490F04B038B}"/>
              </a:ext>
            </a:extLst>
          </p:cNvPr>
          <p:cNvSpPr txBox="1"/>
          <p:nvPr/>
        </p:nvSpPr>
        <p:spPr>
          <a:xfrm>
            <a:off x="7498412" y="1422239"/>
            <a:ext cx="849562" cy="215444"/>
          </a:xfrm>
          <a:prstGeom prst="rect">
            <a:avLst/>
          </a:prstGeom>
          <a:solidFill>
            <a:srgbClr val="F9A9F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 Tense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7EC8BA6-669D-4462-A6DE-E7F0AD7F7D3A}"/>
              </a:ext>
            </a:extLst>
          </p:cNvPr>
          <p:cNvSpPr txBox="1"/>
          <p:nvPr/>
        </p:nvSpPr>
        <p:spPr>
          <a:xfrm>
            <a:off x="9183643" y="4282748"/>
            <a:ext cx="795458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 Tense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F3409A5-1819-4D02-9DD0-7EE7581363BD}"/>
              </a:ext>
            </a:extLst>
          </p:cNvPr>
          <p:cNvSpPr txBox="1"/>
          <p:nvPr/>
        </p:nvSpPr>
        <p:spPr>
          <a:xfrm>
            <a:off x="2446104" y="4284909"/>
            <a:ext cx="937180" cy="215444"/>
          </a:xfrm>
          <a:prstGeom prst="rect">
            <a:avLst/>
          </a:prstGeom>
          <a:solidFill>
            <a:srgbClr val="F9A9F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 Tense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A3BC8B8-086B-42C3-AE11-6AA0F40D3148}"/>
              </a:ext>
            </a:extLst>
          </p:cNvPr>
          <p:cNvSpPr txBox="1"/>
          <p:nvPr/>
        </p:nvSpPr>
        <p:spPr>
          <a:xfrm>
            <a:off x="10469868" y="4611685"/>
            <a:ext cx="12609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carried/brought</a:t>
            </a:r>
            <a:endParaRPr lang="en-GB" sz="1200" b="1" i="1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1694E24-871E-4A37-9DF1-D79ABF2C001D}"/>
              </a:ext>
            </a:extLst>
          </p:cNvPr>
          <p:cNvSpPr txBox="1"/>
          <p:nvPr/>
        </p:nvSpPr>
        <p:spPr>
          <a:xfrm>
            <a:off x="10495595" y="4863900"/>
            <a:ext cx="12517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brought</a:t>
            </a:r>
            <a:endParaRPr lang="en-GB" sz="1200" b="1" i="1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0950E1D-9DF6-4E59-B017-312F5055A809}"/>
              </a:ext>
            </a:extLst>
          </p:cNvPr>
          <p:cNvSpPr txBox="1"/>
          <p:nvPr/>
        </p:nvSpPr>
        <p:spPr>
          <a:xfrm>
            <a:off x="10464028" y="5189825"/>
            <a:ext cx="142992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brought</a:t>
            </a:r>
            <a:endParaRPr lang="en-GB" sz="1200" b="1" i="1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9502D6-BFEA-4678-8169-5943DBA78CAE}"/>
              </a:ext>
            </a:extLst>
          </p:cNvPr>
          <p:cNvSpPr txBox="1"/>
          <p:nvPr/>
        </p:nvSpPr>
        <p:spPr>
          <a:xfrm>
            <a:off x="10488488" y="5595225"/>
            <a:ext cx="1224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brought</a:t>
            </a:r>
            <a:endParaRPr lang="en-GB" sz="1200" b="1" i="1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7785AA6-A19E-419D-B750-0961A4F51BF3}"/>
              </a:ext>
            </a:extLst>
          </p:cNvPr>
          <p:cNvSpPr txBox="1"/>
          <p:nvPr/>
        </p:nvSpPr>
        <p:spPr>
          <a:xfrm>
            <a:off x="10481707" y="5911480"/>
            <a:ext cx="12491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brought</a:t>
            </a:r>
            <a:endParaRPr lang="en-GB" sz="1200" b="1" i="1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DEE70CF-D42A-4CCB-94FC-C899E8BE9128}"/>
              </a:ext>
            </a:extLst>
          </p:cNvPr>
          <p:cNvSpPr txBox="1"/>
          <p:nvPr/>
        </p:nvSpPr>
        <p:spPr>
          <a:xfrm>
            <a:off x="10497766" y="6214833"/>
            <a:ext cx="12450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brought</a:t>
            </a:r>
            <a:endParaRPr lang="en-GB" sz="1200" b="1" i="1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6E6AC33-1535-450A-A735-E009CE4DB76C}"/>
              </a:ext>
            </a:extLst>
          </p:cNvPr>
          <p:cNvSpPr txBox="1"/>
          <p:nvPr/>
        </p:nvSpPr>
        <p:spPr>
          <a:xfrm>
            <a:off x="6740585" y="4557783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ferō</a:t>
            </a:r>
            <a:endParaRPr lang="en-GB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85703C2-1F4C-47A7-B0B5-F8ED02A3567A}"/>
              </a:ext>
            </a:extLst>
          </p:cNvPr>
          <p:cNvSpPr txBox="1"/>
          <p:nvPr/>
        </p:nvSpPr>
        <p:spPr>
          <a:xfrm>
            <a:off x="6731592" y="4873260"/>
            <a:ext cx="10474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fer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5A04421-4958-4615-96CF-989A64F2D43D}"/>
              </a:ext>
            </a:extLst>
          </p:cNvPr>
          <p:cNvSpPr txBox="1"/>
          <p:nvPr/>
        </p:nvSpPr>
        <p:spPr>
          <a:xfrm>
            <a:off x="6731592" y="6257732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fer-</a:t>
            </a:r>
            <a:r>
              <a:rPr lang="en-GB" sz="1400" b="1" dirty="0" err="1"/>
              <a:t>unt</a:t>
            </a:r>
            <a:endParaRPr lang="en-GB" sz="1400" b="1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81E821E-63F8-4D33-837D-24A2C2009C6F}"/>
              </a:ext>
            </a:extLst>
          </p:cNvPr>
          <p:cNvSpPr txBox="1"/>
          <p:nvPr/>
        </p:nvSpPr>
        <p:spPr>
          <a:xfrm>
            <a:off x="6733457" y="5949955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fer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5EB95E9-EDE5-46C9-86B4-67972AC78C76}"/>
              </a:ext>
            </a:extLst>
          </p:cNvPr>
          <p:cNvSpPr txBox="1"/>
          <p:nvPr/>
        </p:nvSpPr>
        <p:spPr>
          <a:xfrm>
            <a:off x="6730814" y="5175197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fer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FD49863-95DB-470F-9651-E5CCCC52DFE2}"/>
              </a:ext>
            </a:extLst>
          </p:cNvPr>
          <p:cNvSpPr txBox="1"/>
          <p:nvPr/>
        </p:nvSpPr>
        <p:spPr>
          <a:xfrm>
            <a:off x="6733839" y="563925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fer-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C213B36-267A-492D-857D-FD192F350029}"/>
              </a:ext>
            </a:extLst>
          </p:cNvPr>
          <p:cNvSpPr txBox="1"/>
          <p:nvPr/>
        </p:nvSpPr>
        <p:spPr>
          <a:xfrm>
            <a:off x="6846560" y="4265633"/>
            <a:ext cx="795458" cy="215444"/>
          </a:xfrm>
          <a:prstGeom prst="rect">
            <a:avLst/>
          </a:prstGeom>
          <a:solidFill>
            <a:srgbClr val="F9A9F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 Tense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649A52A-B133-40FB-BA0F-42223F1E370C}"/>
              </a:ext>
            </a:extLst>
          </p:cNvPr>
          <p:cNvSpPr txBox="1"/>
          <p:nvPr/>
        </p:nvSpPr>
        <p:spPr>
          <a:xfrm>
            <a:off x="8026810" y="4605622"/>
            <a:ext cx="12609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bring</a:t>
            </a:r>
            <a:endParaRPr lang="en-GB" sz="1200" b="1" i="1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DD9D707-725D-486D-9376-881C66781239}"/>
              </a:ext>
            </a:extLst>
          </p:cNvPr>
          <p:cNvSpPr txBox="1"/>
          <p:nvPr/>
        </p:nvSpPr>
        <p:spPr>
          <a:xfrm>
            <a:off x="8052537" y="4857837"/>
            <a:ext cx="12517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bring</a:t>
            </a:r>
            <a:endParaRPr lang="en-GB" sz="1200" b="1" i="1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71C5DA8-369B-4BDC-8637-0FE6571D440B}"/>
              </a:ext>
            </a:extLst>
          </p:cNvPr>
          <p:cNvSpPr txBox="1"/>
          <p:nvPr/>
        </p:nvSpPr>
        <p:spPr>
          <a:xfrm>
            <a:off x="8020970" y="5183762"/>
            <a:ext cx="12594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brings</a:t>
            </a:r>
            <a:endParaRPr lang="en-GB" sz="1200" b="1" i="1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7ABCE1-4F3D-41D8-9B15-A1C2F3D53152}"/>
              </a:ext>
            </a:extLst>
          </p:cNvPr>
          <p:cNvSpPr txBox="1"/>
          <p:nvPr/>
        </p:nvSpPr>
        <p:spPr>
          <a:xfrm>
            <a:off x="8045430" y="5589162"/>
            <a:ext cx="1224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bring/carry</a:t>
            </a:r>
            <a:endParaRPr lang="en-GB" sz="1200" b="1" i="1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49B5169-265D-43B0-9D95-FF445CB65141}"/>
              </a:ext>
            </a:extLst>
          </p:cNvPr>
          <p:cNvSpPr txBox="1"/>
          <p:nvPr/>
        </p:nvSpPr>
        <p:spPr>
          <a:xfrm>
            <a:off x="8038649" y="5905417"/>
            <a:ext cx="12491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bring</a:t>
            </a:r>
            <a:endParaRPr lang="en-GB" sz="1200" b="1" i="1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BEFEA26-0B78-43AB-B445-D5F2492B9FBD}"/>
              </a:ext>
            </a:extLst>
          </p:cNvPr>
          <p:cNvSpPr txBox="1"/>
          <p:nvPr/>
        </p:nvSpPr>
        <p:spPr>
          <a:xfrm>
            <a:off x="8054708" y="6208770"/>
            <a:ext cx="124508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bring</a:t>
            </a:r>
            <a:endParaRPr lang="en-GB" sz="1200" b="1" i="1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9493763-26C4-4ACE-BFED-34486A13D698}"/>
              </a:ext>
            </a:extLst>
          </p:cNvPr>
          <p:cNvSpPr txBox="1"/>
          <p:nvPr/>
        </p:nvSpPr>
        <p:spPr>
          <a:xfrm>
            <a:off x="3867881" y="163210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era</a:t>
            </a:r>
            <a:r>
              <a:rPr lang="en-GB" sz="1400" b="1" dirty="0" err="1"/>
              <a:t>m</a:t>
            </a:r>
            <a:endParaRPr lang="en-GB" sz="1400" b="1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451C518-5E9D-4D5C-8678-9788F434D772}"/>
              </a:ext>
            </a:extLst>
          </p:cNvPr>
          <p:cNvSpPr txBox="1"/>
          <p:nvPr/>
        </p:nvSpPr>
        <p:spPr>
          <a:xfrm>
            <a:off x="3867880" y="193919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era</a:t>
            </a:r>
            <a:r>
              <a:rPr lang="en-GB" sz="1400" b="1" dirty="0"/>
              <a:t>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8F39AAE-DF70-43FA-A4BA-E7129BBD13DE}"/>
              </a:ext>
            </a:extLst>
          </p:cNvPr>
          <p:cNvSpPr txBox="1"/>
          <p:nvPr/>
        </p:nvSpPr>
        <p:spPr>
          <a:xfrm>
            <a:off x="3867880" y="224708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era</a:t>
            </a:r>
            <a:r>
              <a:rPr lang="en-GB" sz="1400" b="1" dirty="0" err="1"/>
              <a:t>t</a:t>
            </a:r>
            <a:endParaRPr lang="en-GB" sz="14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5861BBF-43F2-46D4-A76D-BCDCA2B74054}"/>
              </a:ext>
            </a:extLst>
          </p:cNvPr>
          <p:cNvSpPr txBox="1"/>
          <p:nvPr/>
        </p:nvSpPr>
        <p:spPr>
          <a:xfrm>
            <a:off x="3864229" y="263592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erā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65ADDAB-4B6C-4295-8B7A-A3A520C6BA98}"/>
              </a:ext>
            </a:extLst>
          </p:cNvPr>
          <p:cNvSpPr txBox="1"/>
          <p:nvPr/>
        </p:nvSpPr>
        <p:spPr>
          <a:xfrm>
            <a:off x="3864230" y="2945325"/>
            <a:ext cx="98123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erā</a:t>
            </a:r>
            <a:r>
              <a:rPr lang="en-GB" sz="1400" b="1" dirty="0" err="1"/>
              <a:t>tis</a:t>
            </a:r>
            <a:endParaRPr lang="en-GB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ABB30A2-CF43-4AD7-B5AD-DEF65C7DC294}"/>
              </a:ext>
            </a:extLst>
          </p:cNvPr>
          <p:cNvSpPr txBox="1"/>
          <p:nvPr/>
        </p:nvSpPr>
        <p:spPr>
          <a:xfrm>
            <a:off x="3864230" y="3251529"/>
            <a:ext cx="98123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era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047D5F3-E219-455F-AE27-FB57972FF636}"/>
              </a:ext>
            </a:extLst>
          </p:cNvPr>
          <p:cNvSpPr txBox="1"/>
          <p:nvPr/>
        </p:nvSpPr>
        <p:spPr>
          <a:xfrm>
            <a:off x="5068751" y="1634607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was</a:t>
            </a:r>
            <a:endParaRPr lang="en-GB" sz="1200" b="1" i="1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4A9F878-99C5-45CE-B09A-3238084B105D}"/>
              </a:ext>
            </a:extLst>
          </p:cNvPr>
          <p:cNvSpPr txBox="1"/>
          <p:nvPr/>
        </p:nvSpPr>
        <p:spPr>
          <a:xfrm>
            <a:off x="5068751" y="1919308"/>
            <a:ext cx="1250822" cy="286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were</a:t>
            </a:r>
            <a:endParaRPr lang="en-GB" sz="1200" b="1" i="1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0CDCC5B-6CC7-445A-832E-D8EA77D8500C}"/>
              </a:ext>
            </a:extLst>
          </p:cNvPr>
          <p:cNvSpPr txBox="1"/>
          <p:nvPr/>
        </p:nvSpPr>
        <p:spPr>
          <a:xfrm>
            <a:off x="5064673" y="2204827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was</a:t>
            </a:r>
            <a:endParaRPr lang="en-GB" sz="1200" b="1" i="1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A9A90E6-05AB-4F8F-ACF9-DD7E0EBCCCC1}"/>
              </a:ext>
            </a:extLst>
          </p:cNvPr>
          <p:cNvSpPr txBox="1"/>
          <p:nvPr/>
        </p:nvSpPr>
        <p:spPr>
          <a:xfrm>
            <a:off x="5069857" y="2621679"/>
            <a:ext cx="12545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were</a:t>
            </a:r>
            <a:endParaRPr lang="en-GB" sz="1200" b="1" i="1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FAF006F-79E8-49FC-9223-B8A6A2E13C6E}"/>
              </a:ext>
            </a:extLst>
          </p:cNvPr>
          <p:cNvSpPr txBox="1"/>
          <p:nvPr/>
        </p:nvSpPr>
        <p:spPr>
          <a:xfrm>
            <a:off x="5062100" y="2899540"/>
            <a:ext cx="126234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were</a:t>
            </a:r>
            <a:endParaRPr lang="en-GB" sz="1200" b="1" i="1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F1178C2-8055-4877-B7A3-47798FF28AAA}"/>
              </a:ext>
            </a:extLst>
          </p:cNvPr>
          <p:cNvSpPr txBox="1"/>
          <p:nvPr/>
        </p:nvSpPr>
        <p:spPr>
          <a:xfrm>
            <a:off x="5068750" y="3171160"/>
            <a:ext cx="124674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were</a:t>
            </a:r>
            <a:endParaRPr lang="en-GB" sz="1200" b="1" i="1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9FDBC2B-E602-4D04-A628-59E1645AFE32}"/>
              </a:ext>
            </a:extLst>
          </p:cNvPr>
          <p:cNvSpPr txBox="1"/>
          <p:nvPr/>
        </p:nvSpPr>
        <p:spPr>
          <a:xfrm>
            <a:off x="4502950" y="1374005"/>
            <a:ext cx="990432" cy="2154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Imperfect Tense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7E8FCED-3C16-4E3C-88D1-3252402ECA46}"/>
              </a:ext>
            </a:extLst>
          </p:cNvPr>
          <p:cNvSpPr txBox="1"/>
          <p:nvPr/>
        </p:nvSpPr>
        <p:spPr>
          <a:xfrm>
            <a:off x="9452987" y="166945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0BCA15C-0F73-42C1-9E4D-037E16BECD5E}"/>
              </a:ext>
            </a:extLst>
          </p:cNvPr>
          <p:cNvSpPr txBox="1"/>
          <p:nvPr/>
        </p:nvSpPr>
        <p:spPr>
          <a:xfrm>
            <a:off x="9452986" y="197654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/>
              <a:t>eras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B00A595-46F4-47FC-B4F0-79D345ED2108}"/>
              </a:ext>
            </a:extLst>
          </p:cNvPr>
          <p:cNvSpPr txBox="1"/>
          <p:nvPr/>
        </p:nvSpPr>
        <p:spPr>
          <a:xfrm>
            <a:off x="9452986" y="228443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 err="1"/>
              <a:t>erat</a:t>
            </a:r>
            <a:endParaRPr lang="en-GB" sz="1400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EB7379B-AFB9-4988-B2F5-8475D44B31C1}"/>
              </a:ext>
            </a:extLst>
          </p:cNvPr>
          <p:cNvSpPr txBox="1"/>
          <p:nvPr/>
        </p:nvSpPr>
        <p:spPr>
          <a:xfrm>
            <a:off x="9449336" y="2684011"/>
            <a:ext cx="104625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 err="1"/>
              <a:t>erāmus</a:t>
            </a:r>
            <a:endParaRPr lang="en-GB" sz="1400" b="1" dirty="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75DEA46-5DE7-4093-9F96-DF0121D1ED22}"/>
              </a:ext>
            </a:extLst>
          </p:cNvPr>
          <p:cNvSpPr txBox="1"/>
          <p:nvPr/>
        </p:nvSpPr>
        <p:spPr>
          <a:xfrm>
            <a:off x="9449336" y="2982671"/>
            <a:ext cx="98123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 err="1"/>
              <a:t>erātis</a:t>
            </a:r>
            <a:endParaRPr lang="en-GB" sz="1400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9B9FAE1-458F-43B1-B54E-3CEC4A53817E}"/>
              </a:ext>
            </a:extLst>
          </p:cNvPr>
          <p:cNvSpPr txBox="1"/>
          <p:nvPr/>
        </p:nvSpPr>
        <p:spPr>
          <a:xfrm>
            <a:off x="9460239" y="3288661"/>
            <a:ext cx="98123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pot-</a:t>
            </a:r>
            <a:r>
              <a:rPr lang="en-GB" sz="1400" b="1" dirty="0" err="1"/>
              <a:t>erant</a:t>
            </a:r>
            <a:endParaRPr lang="en-GB" sz="1400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B2BE8D5-B395-476D-861D-6F4AE3B92BA0}"/>
              </a:ext>
            </a:extLst>
          </p:cNvPr>
          <p:cNvSpPr txBox="1"/>
          <p:nvPr/>
        </p:nvSpPr>
        <p:spPr>
          <a:xfrm>
            <a:off x="10653857" y="1671953"/>
            <a:ext cx="12508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I was able, could</a:t>
            </a:r>
            <a:endParaRPr lang="en-GB" sz="1200" b="1" i="1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541776D-1CC5-4F3F-8EFC-95C4EDEACE12}"/>
              </a:ext>
            </a:extLst>
          </p:cNvPr>
          <p:cNvSpPr txBox="1"/>
          <p:nvPr/>
        </p:nvSpPr>
        <p:spPr>
          <a:xfrm>
            <a:off x="10641876" y="1988030"/>
            <a:ext cx="135944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(sg) were able</a:t>
            </a:r>
            <a:endParaRPr lang="en-GB" sz="1200" b="1" i="1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7214451-CEDA-4B77-AC11-FF7DE8BFAE2C}"/>
              </a:ext>
            </a:extLst>
          </p:cNvPr>
          <p:cNvSpPr txBox="1"/>
          <p:nvPr/>
        </p:nvSpPr>
        <p:spPr>
          <a:xfrm>
            <a:off x="10647206" y="2297454"/>
            <a:ext cx="135987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He/she/it was able</a:t>
            </a:r>
            <a:endParaRPr lang="en-GB" sz="1200" b="1" i="1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5E61281-88CB-477C-B0C0-37865D0E1C3B}"/>
              </a:ext>
            </a:extLst>
          </p:cNvPr>
          <p:cNvSpPr txBox="1"/>
          <p:nvPr/>
        </p:nvSpPr>
        <p:spPr>
          <a:xfrm>
            <a:off x="10643282" y="2681712"/>
            <a:ext cx="12545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We were able</a:t>
            </a:r>
            <a:endParaRPr lang="en-GB" sz="1200" b="1" i="1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05218C4-86C5-4B60-8B7D-F08C8357FA05}"/>
              </a:ext>
            </a:extLst>
          </p:cNvPr>
          <p:cNvSpPr txBox="1"/>
          <p:nvPr/>
        </p:nvSpPr>
        <p:spPr>
          <a:xfrm>
            <a:off x="10631602" y="2991136"/>
            <a:ext cx="13394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You (pl) were able</a:t>
            </a:r>
            <a:endParaRPr lang="en-GB" sz="1200" b="1" i="1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F003D86-7A53-4090-9B5A-CA05076CE657}"/>
              </a:ext>
            </a:extLst>
          </p:cNvPr>
          <p:cNvSpPr txBox="1"/>
          <p:nvPr/>
        </p:nvSpPr>
        <p:spPr>
          <a:xfrm>
            <a:off x="10647206" y="3303466"/>
            <a:ext cx="124674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/>
              <a:t>They were able</a:t>
            </a:r>
            <a:endParaRPr lang="en-GB" sz="1200" b="1" i="1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F10A41-4E98-42E1-A59D-08CADC58CE09}"/>
              </a:ext>
            </a:extLst>
          </p:cNvPr>
          <p:cNvSpPr txBox="1"/>
          <p:nvPr/>
        </p:nvSpPr>
        <p:spPr>
          <a:xfrm>
            <a:off x="10088056" y="1411351"/>
            <a:ext cx="990432" cy="2154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Imperfect Tense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0A7B74D-571B-4EDB-95FA-E00F2E09FE58}"/>
              </a:ext>
            </a:extLst>
          </p:cNvPr>
          <p:cNvSpPr txBox="1"/>
          <p:nvPr/>
        </p:nvSpPr>
        <p:spPr>
          <a:xfrm>
            <a:off x="11013439" y="195012"/>
            <a:ext cx="99603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7-8</a:t>
            </a:r>
          </a:p>
        </p:txBody>
      </p:sp>
    </p:spTree>
    <p:extLst>
      <p:ext uri="{BB962C8B-B14F-4D97-AF65-F5344CB8AC3E}">
        <p14:creationId xmlns:p14="http://schemas.microsoft.com/office/powerpoint/2010/main" val="18979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6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6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1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8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6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6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7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2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7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2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7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1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6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2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63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32" tmFilter="0, 0; 0.125,0.2665; 0.25,0.4; 0.375,0.465; 0.5,0.5;  0.625,0.535; 0.75,0.6; 0.875,0.7335; 1,1">
                                          <p:stCondLst>
                                            <p:cond delay="23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16" tmFilter="0, 0; 0.125,0.2665; 0.25,0.4; 0.375,0.465; 0.5,0.5;  0.625,0.535; 0.75,0.6; 0.875,0.7335; 1,1">
                                          <p:stCondLst>
                                            <p:cond delay="463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7" tmFilter="0, 0; 0.125,0.2665; 0.25,0.4; 0.375,0.465; 0.5,0.5;  0.625,0.535; 0.75,0.6; 0.875,0.7335; 1,1">
                                          <p:stCondLst>
                                            <p:cond delay="58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9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58" decel="50000">
                                          <p:stCondLst>
                                            <p:cond delay="237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9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58" decel="50000">
                                          <p:stCondLst>
                                            <p:cond delay="4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9">
                                          <p:stCondLst>
                                            <p:cond delay="57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58" decel="50000">
                                          <p:stCondLst>
                                            <p:cond delay="58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9">
                                          <p:stCondLst>
                                            <p:cond delay="633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58" decel="50000">
                                          <p:stCondLst>
                                            <p:cond delay="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200"/>
                            </p:stCondLst>
                            <p:childTnLst>
                              <p:par>
                                <p:cTn id="2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700"/>
                            </p:stCondLst>
                            <p:childTnLst>
                              <p:par>
                                <p:cTn id="2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2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6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400"/>
                            </p:stCondLst>
                            <p:childTnLst>
                              <p:par>
                                <p:cTn id="2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900"/>
                            </p:stCondLst>
                            <p:childTnLst>
                              <p:par>
                                <p:cTn id="2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400"/>
                            </p:stCondLst>
                            <p:childTnLst>
                              <p:par>
                                <p:cTn id="2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8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200"/>
                            </p:stCondLst>
                            <p:childTnLst>
                              <p:par>
                                <p:cTn id="2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700"/>
                            </p:stCondLst>
                            <p:childTnLst>
                              <p:par>
                                <p:cTn id="2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200"/>
                            </p:stCondLst>
                            <p:childTnLst>
                              <p:par>
                                <p:cTn id="23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6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7400"/>
                            </p:stCondLst>
                            <p:childTnLst>
                              <p:par>
                                <p:cTn id="2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"/>
                            </p:stCondLst>
                            <p:childTnLst>
                              <p:par>
                                <p:cTn id="2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4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400"/>
                            </p:stCondLst>
                            <p:childTnLst>
                              <p:par>
                                <p:cTn id="2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900"/>
                            </p:stCondLst>
                            <p:childTnLst>
                              <p:par>
                                <p:cTn id="2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400"/>
                            </p:stCondLst>
                            <p:childTnLst>
                              <p:par>
                                <p:cTn id="26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6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2600"/>
                            </p:stCondLst>
                            <p:childTnLst>
                              <p:par>
                                <p:cTn id="2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3100"/>
                            </p:stCondLst>
                            <p:childTnLst>
                              <p:par>
                                <p:cTn id="2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8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8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3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800"/>
                            </p:stCondLst>
                            <p:childTnLst>
                              <p:par>
                                <p:cTn id="28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6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30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35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500"/>
                            </p:stCondLst>
                            <p:childTnLst>
                              <p:par>
                                <p:cTn id="30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1000"/>
                            </p:stCondLst>
                            <p:childTnLst>
                              <p:par>
                                <p:cTn id="3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500"/>
                            </p:stCondLst>
                            <p:childTnLst>
                              <p:par>
                                <p:cTn id="3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2500"/>
                            </p:stCondLst>
                            <p:childTnLst>
                              <p:par>
                                <p:cTn id="3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500"/>
                            </p:stCondLst>
                            <p:childTnLst>
                              <p:par>
                                <p:cTn id="3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500"/>
                            </p:stCondLst>
                            <p:childTnLst>
                              <p:par>
                                <p:cTn id="3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000"/>
                            </p:stCondLst>
                            <p:childTnLst>
                              <p:par>
                                <p:cTn id="3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500"/>
                            </p:stCondLst>
                            <p:childTnLst>
                              <p:par>
                                <p:cTn id="35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6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2700"/>
                            </p:stCondLst>
                            <p:childTnLst>
                              <p:par>
                                <p:cTn id="3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3200"/>
                            </p:stCondLst>
                            <p:childTnLst>
                              <p:par>
                                <p:cTn id="3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700"/>
                            </p:stCondLst>
                            <p:childTnLst>
                              <p:par>
                                <p:cTn id="3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2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700"/>
                            </p:stCondLst>
                            <p:childTnLst>
                              <p:par>
                                <p:cTn id="38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7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3000"/>
                            </p:stCondLst>
                            <p:childTnLst>
                              <p:par>
                                <p:cTn id="3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3500"/>
                            </p:stCondLst>
                            <p:childTnLst>
                              <p:par>
                                <p:cTn id="3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4000"/>
                            </p:stCondLst>
                            <p:childTnLst>
                              <p:par>
                                <p:cTn id="3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6" dur="3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7" dur="100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36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365" tmFilter="0, 0; 0.125,0.2665; 0.25,0.4; 0.375,0.465; 0.5,0.5;  0.625,0.535; 0.75,0.6; 0.875,0.7335; 1,1">
                                          <p:stCondLst>
                                            <p:cond delay="36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183" tmFilter="0, 0; 0.125,0.2665; 0.25,0.4; 0.375,0.465; 0.5,0.5;  0.625,0.535; 0.75,0.6; 0.875,0.7335; 1,1">
                                          <p:stCondLst>
                                            <p:cond delay="72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90" tmFilter="0, 0; 0.125,0.2665; 0.25,0.4; 0.375,0.465; 0.5,0.5;  0.625,0.535; 0.75,0.6; 0.875,0.7335; 1,1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2" dur="14">
                                          <p:stCondLst>
                                            <p:cond delay="357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3" dur="91" decel="50000">
                                          <p:stCondLst>
                                            <p:cond delay="37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14">
                                          <p:stCondLst>
                                            <p:cond delay="72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5" dur="91" decel="50000">
                                          <p:stCondLst>
                                            <p:cond delay="73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6" dur="14">
                                          <p:stCondLst>
                                            <p:cond delay="903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7" dur="91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8" dur="14">
                                          <p:stCondLst>
                                            <p:cond delay="99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9" dur="91" decel="50000">
                                          <p:stCondLst>
                                            <p:cond delay="100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5" dur="7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700"/>
                            </p:stCondLst>
                            <p:childTnLst>
                              <p:par>
                                <p:cTn id="4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200"/>
                            </p:stCondLst>
                            <p:childTnLst>
                              <p:par>
                                <p:cTn id="4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700"/>
                            </p:stCondLst>
                            <p:childTnLst>
                              <p:par>
                                <p:cTn id="43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7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3100"/>
                            </p:stCondLst>
                            <p:childTnLst>
                              <p:par>
                                <p:cTn id="4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3600"/>
                            </p:stCondLst>
                            <p:childTnLst>
                              <p:par>
                                <p:cTn id="4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7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700"/>
                            </p:stCondLst>
                            <p:childTnLst>
                              <p:par>
                                <p:cTn id="4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200"/>
                            </p:stCondLst>
                            <p:childTnLst>
                              <p:par>
                                <p:cTn id="4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700"/>
                            </p:stCondLst>
                            <p:childTnLst>
                              <p:par>
                                <p:cTn id="46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2" dur="7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3000"/>
                            </p:stCondLst>
                            <p:childTnLst>
                              <p:par>
                                <p:cTn id="4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3500"/>
                            </p:stCondLst>
                            <p:childTnLst>
                              <p:par>
                                <p:cTn id="4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500"/>
                            </p:stCondLst>
                            <p:childTnLst>
                              <p:par>
                                <p:cTn id="4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7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>
                            <p:stCondLst>
                              <p:cond delay="700"/>
                            </p:stCondLst>
                            <p:childTnLst>
                              <p:par>
                                <p:cTn id="4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200"/>
                            </p:stCondLst>
                            <p:childTnLst>
                              <p:par>
                                <p:cTn id="5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700"/>
                            </p:stCondLst>
                            <p:childTnLst>
                              <p:par>
                                <p:cTn id="50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9" dur="7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3100"/>
                            </p:stCondLst>
                            <p:childTnLst>
                              <p:par>
                                <p:cTn id="5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3600"/>
                            </p:stCondLst>
                            <p:childTnLst>
                              <p:par>
                                <p:cTn id="5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2" dur="7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700"/>
                            </p:stCondLst>
                            <p:childTnLst>
                              <p:par>
                                <p:cTn id="5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200"/>
                            </p:stCondLst>
                            <p:childTnLst>
                              <p:par>
                                <p:cTn id="5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1700"/>
                            </p:stCondLst>
                            <p:childTnLst>
                              <p:par>
                                <p:cTn id="53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4" dur="7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3000"/>
                            </p:stCondLst>
                            <p:childTnLst>
                              <p:par>
                                <p:cTn id="5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3500"/>
                            </p:stCondLst>
                            <p:childTnLst>
                              <p:par>
                                <p:cTn id="5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/>
      <p:bldP spid="71" grpId="0"/>
      <p:bldP spid="72" grpId="0"/>
      <p:bldP spid="74" grpId="0" animBg="1"/>
      <p:bldP spid="75" grpId="0" animBg="1"/>
      <p:bldP spid="76" grpId="0" animBg="1"/>
      <p:bldP spid="78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2529E-6118-47A5-BDA8-282BDBC653E2}"/>
              </a:ext>
            </a:extLst>
          </p:cNvPr>
          <p:cNvSpPr txBox="1">
            <a:spLocks/>
          </p:cNvSpPr>
          <p:nvPr/>
        </p:nvSpPr>
        <p:spPr>
          <a:xfrm>
            <a:off x="200575" y="852326"/>
            <a:ext cx="11579204" cy="4195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The Infinitive means </a:t>
            </a:r>
            <a:r>
              <a:rPr lang="en-GB" sz="1800" i="1" dirty="0"/>
              <a:t>‘to love’</a:t>
            </a:r>
            <a:r>
              <a:rPr lang="en-GB" sz="1800" b="1" dirty="0"/>
              <a:t>. </a:t>
            </a:r>
            <a:r>
              <a:rPr lang="en-GB" sz="1800" dirty="0"/>
              <a:t>It usually comes after the verb possum or </a:t>
            </a:r>
            <a:r>
              <a:rPr lang="en-GB" sz="1800" dirty="0" err="1"/>
              <a:t>volo</a:t>
            </a:r>
            <a:r>
              <a:rPr lang="en-GB" sz="1800" dirty="0"/>
              <a:t>. The Infinitive</a:t>
            </a:r>
            <a:r>
              <a:rPr lang="en-GB" sz="1800" i="1" dirty="0"/>
              <a:t> </a:t>
            </a:r>
            <a:r>
              <a:rPr lang="en-GB" sz="1800" dirty="0"/>
              <a:t>is the</a:t>
            </a:r>
            <a:r>
              <a:rPr lang="en-GB" sz="1800" b="1" dirty="0"/>
              <a:t> 2</a:t>
            </a:r>
            <a:r>
              <a:rPr lang="en-GB" sz="1800" b="1" baseline="30000" dirty="0"/>
              <a:t>nd</a:t>
            </a:r>
            <a:r>
              <a:rPr lang="en-GB" sz="1800" b="1" dirty="0"/>
              <a:t> Principal Part.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986656-F9F1-4529-9718-D1520EB0FC76}"/>
              </a:ext>
            </a:extLst>
          </p:cNvPr>
          <p:cNvSpPr txBox="1"/>
          <p:nvPr/>
        </p:nvSpPr>
        <p:spPr>
          <a:xfrm>
            <a:off x="4413624" y="1484536"/>
            <a:ext cx="1698389" cy="36646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amāre</a:t>
            </a:r>
            <a:r>
              <a:rPr lang="en-GB" dirty="0"/>
              <a:t> </a:t>
            </a:r>
            <a:r>
              <a:rPr lang="en-GB" sz="1400" dirty="0"/>
              <a:t>- </a:t>
            </a:r>
            <a:r>
              <a:rPr lang="en-GB" sz="1400" i="1" dirty="0"/>
              <a:t>to love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E9C473-B20B-472D-AAC7-144B5C3BA066}"/>
              </a:ext>
            </a:extLst>
          </p:cNvPr>
          <p:cNvSpPr/>
          <p:nvPr/>
        </p:nvSpPr>
        <p:spPr>
          <a:xfrm>
            <a:off x="1" y="91524"/>
            <a:ext cx="3498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Verbs: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200" b="1" dirty="0"/>
              <a:t>INFINITIVE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0E4B0-9978-41C8-9B63-AA72E8156A9A}"/>
              </a:ext>
            </a:extLst>
          </p:cNvPr>
          <p:cNvSpPr txBox="1"/>
          <p:nvPr/>
        </p:nvSpPr>
        <p:spPr>
          <a:xfrm>
            <a:off x="720904" y="4103960"/>
            <a:ext cx="2113121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 3½  Conjugation</a:t>
            </a:r>
            <a:r>
              <a:rPr lang="en-GB" sz="1100" i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F574CD-750D-44F5-902E-BA1035E2F684}"/>
              </a:ext>
            </a:extLst>
          </p:cNvPr>
          <p:cNvSpPr txBox="1"/>
          <p:nvPr/>
        </p:nvSpPr>
        <p:spPr>
          <a:xfrm>
            <a:off x="4571626" y="3003549"/>
            <a:ext cx="961353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amāre</a:t>
            </a:r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B42BE0-6050-48F4-AEAE-E39CCD012D80}"/>
              </a:ext>
            </a:extLst>
          </p:cNvPr>
          <p:cNvSpPr txBox="1"/>
          <p:nvPr/>
        </p:nvSpPr>
        <p:spPr>
          <a:xfrm>
            <a:off x="730906" y="4477567"/>
            <a:ext cx="211311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4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 Conjugation</a:t>
            </a:r>
            <a:r>
              <a:rPr lang="en-GB" sz="1100" b="1" i="1" dirty="0">
                <a:solidFill>
                  <a:schemeClr val="bg1"/>
                </a:solidFill>
              </a:rPr>
              <a:t> </a:t>
            </a:r>
            <a:endParaRPr lang="en-GB" sz="11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C86B69-1303-487D-9201-0011FA7976E8}"/>
              </a:ext>
            </a:extLst>
          </p:cNvPr>
          <p:cNvSpPr txBox="1"/>
          <p:nvPr/>
        </p:nvSpPr>
        <p:spPr>
          <a:xfrm>
            <a:off x="4571626" y="4508345"/>
            <a:ext cx="967183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audīre</a:t>
            </a:r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263EF9-63C2-4738-A557-E6315BB1EFE2}"/>
              </a:ext>
            </a:extLst>
          </p:cNvPr>
          <p:cNvSpPr txBox="1"/>
          <p:nvPr/>
        </p:nvSpPr>
        <p:spPr>
          <a:xfrm>
            <a:off x="720904" y="3362488"/>
            <a:ext cx="210312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2</a:t>
            </a:r>
            <a:r>
              <a:rPr lang="en-GB" baseline="30000" dirty="0"/>
              <a:t>nd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73C39D-2605-4603-9404-2634CB470285}"/>
              </a:ext>
            </a:extLst>
          </p:cNvPr>
          <p:cNvSpPr txBox="1"/>
          <p:nvPr/>
        </p:nvSpPr>
        <p:spPr>
          <a:xfrm>
            <a:off x="4571627" y="3376078"/>
            <a:ext cx="961352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monēre</a:t>
            </a:r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CF174A2-5969-454E-A380-D90F11B33A46}"/>
              </a:ext>
            </a:extLst>
          </p:cNvPr>
          <p:cNvSpPr txBox="1"/>
          <p:nvPr/>
        </p:nvSpPr>
        <p:spPr>
          <a:xfrm>
            <a:off x="722076" y="3731820"/>
            <a:ext cx="210312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3</a:t>
            </a:r>
            <a:r>
              <a:rPr lang="en-GB" baseline="30000" dirty="0"/>
              <a:t>rd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C72F41-A82C-4372-A4F3-8042EECFAC60}"/>
              </a:ext>
            </a:extLst>
          </p:cNvPr>
          <p:cNvSpPr txBox="1"/>
          <p:nvPr/>
        </p:nvSpPr>
        <p:spPr>
          <a:xfrm>
            <a:off x="4571626" y="3747158"/>
            <a:ext cx="961353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regere</a:t>
            </a:r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97BA027-2750-41C2-BB14-503D451F6519}"/>
              </a:ext>
            </a:extLst>
          </p:cNvPr>
          <p:cNvSpPr txBox="1"/>
          <p:nvPr/>
        </p:nvSpPr>
        <p:spPr>
          <a:xfrm>
            <a:off x="710903" y="2991019"/>
            <a:ext cx="211312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1</a:t>
            </a:r>
            <a:r>
              <a:rPr lang="en-GB" baseline="30000" dirty="0"/>
              <a:t>st</a:t>
            </a:r>
            <a:r>
              <a:rPr lang="en-GB" dirty="0"/>
              <a:t>   Conjugation</a:t>
            </a:r>
            <a:r>
              <a:rPr lang="en-GB" sz="1100" i="1" dirty="0"/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C26DDC2-3188-49E9-8A36-ADB033EB480A}"/>
              </a:ext>
            </a:extLst>
          </p:cNvPr>
          <p:cNvSpPr txBox="1"/>
          <p:nvPr/>
        </p:nvSpPr>
        <p:spPr>
          <a:xfrm>
            <a:off x="4571626" y="4132126"/>
            <a:ext cx="961353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capere</a:t>
            </a:r>
            <a:endParaRPr lang="en-GB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02C9BFF-AB0D-4113-A09F-931EB4BC8263}"/>
              </a:ext>
            </a:extLst>
          </p:cNvPr>
          <p:cNvSpPr txBox="1"/>
          <p:nvPr/>
        </p:nvSpPr>
        <p:spPr>
          <a:xfrm>
            <a:off x="4661810" y="274320"/>
            <a:ext cx="1328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3BB0D02-DE36-4E0E-86DA-E2E7E4B636B2}"/>
              </a:ext>
            </a:extLst>
          </p:cNvPr>
          <p:cNvSpPr txBox="1"/>
          <p:nvPr/>
        </p:nvSpPr>
        <p:spPr>
          <a:xfrm>
            <a:off x="607287" y="1481664"/>
            <a:ext cx="196088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Principal Parts</a:t>
            </a:r>
            <a:r>
              <a:rPr lang="en-GB" sz="1100" b="1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,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A8751D-70E2-440B-9A08-08E5BB3EB8DF}"/>
              </a:ext>
            </a:extLst>
          </p:cNvPr>
          <p:cNvSpPr txBox="1"/>
          <p:nvPr/>
        </p:nvSpPr>
        <p:spPr>
          <a:xfrm>
            <a:off x="2844024" y="1481664"/>
            <a:ext cx="1426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amō</a:t>
            </a:r>
            <a:r>
              <a:rPr lang="en-GB" dirty="0"/>
              <a:t> </a:t>
            </a:r>
            <a:r>
              <a:rPr lang="en-GB" sz="1400" i="1" dirty="0"/>
              <a:t>– I love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C92F3-6CB4-49B4-9F94-D50F48A999EB}"/>
              </a:ext>
            </a:extLst>
          </p:cNvPr>
          <p:cNvSpPr txBox="1"/>
          <p:nvPr/>
        </p:nvSpPr>
        <p:spPr>
          <a:xfrm>
            <a:off x="6320488" y="1481664"/>
            <a:ext cx="19295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amāvī</a:t>
            </a:r>
            <a:r>
              <a:rPr lang="en-GB" dirty="0"/>
              <a:t> </a:t>
            </a:r>
            <a:r>
              <a:rPr lang="en-GB" sz="1400" i="1" dirty="0"/>
              <a:t>– I loved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E257016-B227-4A35-B830-412FAC075565}"/>
              </a:ext>
            </a:extLst>
          </p:cNvPr>
          <p:cNvSpPr txBox="1"/>
          <p:nvPr/>
        </p:nvSpPr>
        <p:spPr>
          <a:xfrm>
            <a:off x="4410621" y="2515825"/>
            <a:ext cx="123189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Infinitive</a:t>
            </a:r>
            <a:r>
              <a:rPr lang="en-GB" sz="1100" b="1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, </a:t>
            </a:r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5AD54FFB-AB60-4400-8388-660DB4F5FF25}"/>
              </a:ext>
            </a:extLst>
          </p:cNvPr>
          <p:cNvSpPr/>
          <p:nvPr/>
        </p:nvSpPr>
        <p:spPr>
          <a:xfrm>
            <a:off x="4923074" y="1857359"/>
            <a:ext cx="206987" cy="61235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640FF77-076A-4ADD-A557-EA8E110A7202}"/>
              </a:ext>
            </a:extLst>
          </p:cNvPr>
          <p:cNvSpPr txBox="1"/>
          <p:nvPr/>
        </p:nvSpPr>
        <p:spPr>
          <a:xfrm>
            <a:off x="5732219" y="2973419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to love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06259C4-3028-42B2-8C26-6422C2FCC5B4}"/>
              </a:ext>
            </a:extLst>
          </p:cNvPr>
          <p:cNvSpPr txBox="1"/>
          <p:nvPr/>
        </p:nvSpPr>
        <p:spPr>
          <a:xfrm>
            <a:off x="5732219" y="3342751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to advise/warn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41176A9-9F8B-4D5D-B23D-D0BF4B358DAE}"/>
              </a:ext>
            </a:extLst>
          </p:cNvPr>
          <p:cNvSpPr txBox="1"/>
          <p:nvPr/>
        </p:nvSpPr>
        <p:spPr>
          <a:xfrm>
            <a:off x="5723802" y="3729567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to rule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BF77148-D3E0-48B2-872F-D52E7B136A8A}"/>
              </a:ext>
            </a:extLst>
          </p:cNvPr>
          <p:cNvSpPr txBox="1"/>
          <p:nvPr/>
        </p:nvSpPr>
        <p:spPr>
          <a:xfrm>
            <a:off x="5723801" y="4116383"/>
            <a:ext cx="137960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to take/capture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4840F22-B691-4848-B7E3-6E0011CA1F5A}"/>
              </a:ext>
            </a:extLst>
          </p:cNvPr>
          <p:cNvSpPr txBox="1"/>
          <p:nvPr/>
        </p:nvSpPr>
        <p:spPr>
          <a:xfrm>
            <a:off x="5732219" y="2564050"/>
            <a:ext cx="12801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Meaning: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6348318-51FF-4AA9-8564-00FC55847579}"/>
              </a:ext>
            </a:extLst>
          </p:cNvPr>
          <p:cNvSpPr txBox="1"/>
          <p:nvPr/>
        </p:nvSpPr>
        <p:spPr>
          <a:xfrm>
            <a:off x="5681029" y="4539122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to hear/listen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271A06C-787F-479C-9DBF-28DE5B1358FD}"/>
              </a:ext>
            </a:extLst>
          </p:cNvPr>
          <p:cNvSpPr txBox="1"/>
          <p:nvPr/>
        </p:nvSpPr>
        <p:spPr>
          <a:xfrm>
            <a:off x="10983433" y="195011"/>
            <a:ext cx="98882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7-8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3C57C6E-BBAD-48E9-8B7A-634ED74EE2A9}"/>
              </a:ext>
            </a:extLst>
          </p:cNvPr>
          <p:cNvSpPr txBox="1"/>
          <p:nvPr/>
        </p:nvSpPr>
        <p:spPr>
          <a:xfrm>
            <a:off x="3142316" y="2987806"/>
            <a:ext cx="9613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amō</a:t>
            </a:r>
            <a:endParaRPr lang="en-GB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A545ADA-3F31-4C37-BB4C-D9E28B85929D}"/>
              </a:ext>
            </a:extLst>
          </p:cNvPr>
          <p:cNvSpPr txBox="1"/>
          <p:nvPr/>
        </p:nvSpPr>
        <p:spPr>
          <a:xfrm>
            <a:off x="3142316" y="4492602"/>
            <a:ext cx="9671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audiō</a:t>
            </a:r>
            <a:endParaRPr lang="en-GB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1A58B1DD-3249-4406-B47D-46EA2710CB6D}"/>
              </a:ext>
            </a:extLst>
          </p:cNvPr>
          <p:cNvSpPr txBox="1"/>
          <p:nvPr/>
        </p:nvSpPr>
        <p:spPr>
          <a:xfrm>
            <a:off x="3142317" y="3360335"/>
            <a:ext cx="9613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moneō</a:t>
            </a:r>
            <a:endParaRPr lang="en-GB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FBE1203-6F80-4167-97E1-C9AA70885E5D}"/>
              </a:ext>
            </a:extLst>
          </p:cNvPr>
          <p:cNvSpPr txBox="1"/>
          <p:nvPr/>
        </p:nvSpPr>
        <p:spPr>
          <a:xfrm>
            <a:off x="3142316" y="3731415"/>
            <a:ext cx="9613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regō</a:t>
            </a:r>
            <a:endParaRPr lang="en-GB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916A137E-3DEB-4A5E-BE88-2E4DC6CFFE4C}"/>
              </a:ext>
            </a:extLst>
          </p:cNvPr>
          <p:cNvSpPr txBox="1"/>
          <p:nvPr/>
        </p:nvSpPr>
        <p:spPr>
          <a:xfrm>
            <a:off x="3142316" y="4116383"/>
            <a:ext cx="9613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capiō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48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9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500"/>
                            </p:stCondLst>
                            <p:childTnLst>
                              <p:par>
                                <p:cTn id="1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7" grpId="0" animBg="1"/>
      <p:bldP spid="18" grpId="0" animBg="1"/>
      <p:bldP spid="21" grpId="0" animBg="1"/>
      <p:bldP spid="22" grpId="0" animBg="1"/>
      <p:bldP spid="31" grpId="0" animBg="1"/>
      <p:bldP spid="32" grpId="0" animBg="1"/>
      <p:bldP spid="35" grpId="0" animBg="1"/>
      <p:bldP spid="36" grpId="0" animBg="1"/>
      <p:bldP spid="39" grpId="0" animBg="1"/>
      <p:bldP spid="40" grpId="0" animBg="1"/>
      <p:bldP spid="65" grpId="0" animBg="1"/>
      <p:bldP spid="66" grpId="0" animBg="1"/>
      <p:bldP spid="68" grpId="0" animBg="1"/>
      <p:bldP spid="101" grpId="0" animBg="1"/>
      <p:bldP spid="71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4" grpId="0" animBg="1"/>
      <p:bldP spid="115" grpId="0" animBg="1"/>
      <p:bldP spid="116" grpId="0" animBg="1"/>
      <p:bldP spid="117" grpId="0" animBg="1"/>
      <p:bldP spid="1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7E9CD2-5753-4B4F-8FDF-A6A5C25B7BA5}"/>
              </a:ext>
            </a:extLst>
          </p:cNvPr>
          <p:cNvSpPr txBox="1"/>
          <p:nvPr/>
        </p:nvSpPr>
        <p:spPr>
          <a:xfrm>
            <a:off x="405827" y="1670357"/>
            <a:ext cx="2102694" cy="377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1</a:t>
            </a:r>
            <a:r>
              <a:rPr lang="en-GB" baseline="30000" dirty="0"/>
              <a:t>st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8423BC-6F0D-4CEA-84A2-934C448B75F9}"/>
              </a:ext>
            </a:extLst>
          </p:cNvPr>
          <p:cNvSpPr txBox="1"/>
          <p:nvPr/>
        </p:nvSpPr>
        <p:spPr>
          <a:xfrm>
            <a:off x="2567873" y="1678863"/>
            <a:ext cx="972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am-ā!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0A98F1-1663-494E-8838-8EBD9DF9936F}"/>
              </a:ext>
            </a:extLst>
          </p:cNvPr>
          <p:cNvSpPr txBox="1"/>
          <p:nvPr/>
        </p:nvSpPr>
        <p:spPr>
          <a:xfrm>
            <a:off x="3609563" y="1678863"/>
            <a:ext cx="12801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</a:t>
            </a:r>
            <a:r>
              <a:rPr lang="en-GB" dirty="0" err="1"/>
              <a:t>āte</a:t>
            </a:r>
            <a:r>
              <a:rPr lang="en-GB" dirty="0"/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B078F6-F373-491A-99CE-9C9E3AA3F408}"/>
              </a:ext>
            </a:extLst>
          </p:cNvPr>
          <p:cNvSpPr txBox="1"/>
          <p:nvPr/>
        </p:nvSpPr>
        <p:spPr>
          <a:xfrm>
            <a:off x="4965585" y="1678863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Love!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3A9547-5D23-4B34-A89F-BB46CF42D035}"/>
              </a:ext>
            </a:extLst>
          </p:cNvPr>
          <p:cNvSpPr txBox="1"/>
          <p:nvPr/>
        </p:nvSpPr>
        <p:spPr>
          <a:xfrm>
            <a:off x="405826" y="2048195"/>
            <a:ext cx="210312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2</a:t>
            </a:r>
            <a:r>
              <a:rPr lang="en-GB" baseline="30000" dirty="0"/>
              <a:t>nd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800A61-E76B-44FF-BF98-BD3513AB7A0F}"/>
              </a:ext>
            </a:extLst>
          </p:cNvPr>
          <p:cNvSpPr txBox="1"/>
          <p:nvPr/>
        </p:nvSpPr>
        <p:spPr>
          <a:xfrm>
            <a:off x="2566309" y="2048195"/>
            <a:ext cx="98120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monē</a:t>
            </a:r>
            <a:r>
              <a:rPr lang="en-GB" dirty="0"/>
              <a:t>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F0CE3B-29F5-4349-B917-C98CA99D6349}"/>
              </a:ext>
            </a:extLst>
          </p:cNvPr>
          <p:cNvSpPr txBox="1"/>
          <p:nvPr/>
        </p:nvSpPr>
        <p:spPr>
          <a:xfrm>
            <a:off x="3604533" y="2048195"/>
            <a:ext cx="12801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mon-</a:t>
            </a:r>
            <a:r>
              <a:rPr lang="en-GB" dirty="0" err="1"/>
              <a:t>ēte</a:t>
            </a:r>
            <a:r>
              <a:rPr lang="en-GB" dirty="0"/>
              <a:t>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15B551-20CA-4637-B47D-261848272658}"/>
              </a:ext>
            </a:extLst>
          </p:cNvPr>
          <p:cNvSpPr txBox="1"/>
          <p:nvPr/>
        </p:nvSpPr>
        <p:spPr>
          <a:xfrm>
            <a:off x="4965585" y="2048195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Advise!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CD3F99-5836-4432-A42B-3D4B682D89D7}"/>
              </a:ext>
            </a:extLst>
          </p:cNvPr>
          <p:cNvSpPr txBox="1"/>
          <p:nvPr/>
        </p:nvSpPr>
        <p:spPr>
          <a:xfrm>
            <a:off x="405826" y="2427970"/>
            <a:ext cx="210312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3</a:t>
            </a:r>
            <a:r>
              <a:rPr lang="en-GB" baseline="30000" dirty="0"/>
              <a:t>rd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7C1AFA-7CD7-4BD8-8158-972291596240}"/>
              </a:ext>
            </a:extLst>
          </p:cNvPr>
          <p:cNvSpPr txBox="1"/>
          <p:nvPr/>
        </p:nvSpPr>
        <p:spPr>
          <a:xfrm>
            <a:off x="2569251" y="2427969"/>
            <a:ext cx="969899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rege</a:t>
            </a:r>
            <a:r>
              <a:rPr lang="en-GB" dirty="0"/>
              <a:t>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EA9D6E-518D-4813-95ED-9CA112496D31}"/>
              </a:ext>
            </a:extLst>
          </p:cNvPr>
          <p:cNvSpPr txBox="1"/>
          <p:nvPr/>
        </p:nvSpPr>
        <p:spPr>
          <a:xfrm>
            <a:off x="3601938" y="2418079"/>
            <a:ext cx="12801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</a:t>
            </a:r>
            <a:r>
              <a:rPr lang="en-GB" dirty="0" err="1"/>
              <a:t>ite</a:t>
            </a:r>
            <a:r>
              <a:rPr lang="en-GB" dirty="0"/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5867F7-E770-4583-A5A8-949183486031}"/>
              </a:ext>
            </a:extLst>
          </p:cNvPr>
          <p:cNvSpPr txBox="1"/>
          <p:nvPr/>
        </p:nvSpPr>
        <p:spPr>
          <a:xfrm>
            <a:off x="4957168" y="2435011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Rule!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9FFAD1-0047-4B1E-8871-8D13503485F4}"/>
              </a:ext>
            </a:extLst>
          </p:cNvPr>
          <p:cNvSpPr txBox="1"/>
          <p:nvPr/>
        </p:nvSpPr>
        <p:spPr>
          <a:xfrm>
            <a:off x="405825" y="2808919"/>
            <a:ext cx="2113121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 3½  Conjugation</a:t>
            </a:r>
            <a:r>
              <a:rPr lang="en-GB" sz="1100" i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97105E-2D1A-4464-80A3-D489D1FCBBE1}"/>
              </a:ext>
            </a:extLst>
          </p:cNvPr>
          <p:cNvSpPr txBox="1"/>
          <p:nvPr/>
        </p:nvSpPr>
        <p:spPr>
          <a:xfrm>
            <a:off x="2579177" y="2799084"/>
            <a:ext cx="968334" cy="3788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cape!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4BD40C-9AE5-44DB-84B1-700E44FCD71E}"/>
              </a:ext>
            </a:extLst>
          </p:cNvPr>
          <p:cNvSpPr txBox="1"/>
          <p:nvPr/>
        </p:nvSpPr>
        <p:spPr>
          <a:xfrm>
            <a:off x="3601215" y="2784037"/>
            <a:ext cx="12801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cap-</a:t>
            </a:r>
            <a:r>
              <a:rPr lang="en-GB" dirty="0" err="1"/>
              <a:t>ite</a:t>
            </a:r>
            <a:r>
              <a:rPr lang="en-GB" dirty="0"/>
              <a:t>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D9CBDC-BB2E-441B-8C08-8A5C1B6F05A7}"/>
              </a:ext>
            </a:extLst>
          </p:cNvPr>
          <p:cNvSpPr txBox="1"/>
          <p:nvPr/>
        </p:nvSpPr>
        <p:spPr>
          <a:xfrm>
            <a:off x="4957168" y="2821827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Take!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2CFFBC-8410-4E0B-BA1C-0273983998DF}"/>
              </a:ext>
            </a:extLst>
          </p:cNvPr>
          <p:cNvSpPr txBox="1"/>
          <p:nvPr/>
        </p:nvSpPr>
        <p:spPr>
          <a:xfrm>
            <a:off x="395402" y="3197592"/>
            <a:ext cx="211311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4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 Conjugation</a:t>
            </a:r>
            <a:r>
              <a:rPr lang="en-GB" sz="1100" b="1" i="1" dirty="0">
                <a:solidFill>
                  <a:schemeClr val="bg1"/>
                </a:solidFill>
              </a:rPr>
              <a:t> </a:t>
            </a:r>
            <a:endParaRPr lang="en-GB" sz="11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37BF39-C440-43EC-8BF2-7968526C9B18}"/>
              </a:ext>
            </a:extLst>
          </p:cNvPr>
          <p:cNvSpPr txBox="1"/>
          <p:nvPr/>
        </p:nvSpPr>
        <p:spPr>
          <a:xfrm>
            <a:off x="2580328" y="3167842"/>
            <a:ext cx="96718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audī</a:t>
            </a:r>
            <a:r>
              <a:rPr lang="en-GB" dirty="0"/>
              <a:t>!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CE5DBE-7A61-4BF4-BF33-E8BEC4DF990A}"/>
              </a:ext>
            </a:extLst>
          </p:cNvPr>
          <p:cNvSpPr txBox="1"/>
          <p:nvPr/>
        </p:nvSpPr>
        <p:spPr>
          <a:xfrm>
            <a:off x="3600492" y="3149995"/>
            <a:ext cx="128016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aud-īte</a:t>
            </a:r>
            <a:r>
              <a:rPr lang="en-GB" dirty="0"/>
              <a:t>!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CD80677-A0B4-4C5E-93D6-C02D1C24FAA9}"/>
              </a:ext>
            </a:extLst>
          </p:cNvPr>
          <p:cNvSpPr txBox="1"/>
          <p:nvPr/>
        </p:nvSpPr>
        <p:spPr>
          <a:xfrm>
            <a:off x="4940614" y="3197592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Listen!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E65E6E-DEA7-488B-884C-9E4141F628D3}"/>
              </a:ext>
            </a:extLst>
          </p:cNvPr>
          <p:cNvSpPr txBox="1"/>
          <p:nvPr/>
        </p:nvSpPr>
        <p:spPr>
          <a:xfrm>
            <a:off x="601655" y="1209590"/>
            <a:ext cx="1845457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Imperatives</a:t>
            </a:r>
            <a:r>
              <a:rPr lang="en-GB" sz="1100" b="1" i="1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GB" sz="1100" b="1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E2866C-23E8-4B3F-B05B-303A69A3B0D8}"/>
              </a:ext>
            </a:extLst>
          </p:cNvPr>
          <p:cNvSpPr txBox="1"/>
          <p:nvPr/>
        </p:nvSpPr>
        <p:spPr>
          <a:xfrm>
            <a:off x="2508520" y="1265212"/>
            <a:ext cx="11032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Singular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C1FCB25-1E06-4914-B411-2058760FD243}"/>
              </a:ext>
            </a:extLst>
          </p:cNvPr>
          <p:cNvSpPr txBox="1"/>
          <p:nvPr/>
        </p:nvSpPr>
        <p:spPr>
          <a:xfrm>
            <a:off x="3659727" y="1269494"/>
            <a:ext cx="12444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  </a:t>
            </a:r>
            <a:r>
              <a:rPr lang="en-GB" sz="1200" b="1" i="1" dirty="0"/>
              <a:t>Plural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F8EE67-BF43-4896-ADB6-7E7A0A01462E}"/>
              </a:ext>
            </a:extLst>
          </p:cNvPr>
          <p:cNvSpPr txBox="1"/>
          <p:nvPr/>
        </p:nvSpPr>
        <p:spPr>
          <a:xfrm>
            <a:off x="4965585" y="1269494"/>
            <a:ext cx="12801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Meaning: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BD52443-926E-4A56-9233-9F876EA402C8}"/>
              </a:ext>
            </a:extLst>
          </p:cNvPr>
          <p:cNvSpPr/>
          <p:nvPr/>
        </p:nvSpPr>
        <p:spPr>
          <a:xfrm>
            <a:off x="59111" y="-10191"/>
            <a:ext cx="59901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Verbs: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200" b="1" dirty="0"/>
              <a:t>IMPERATIVES</a:t>
            </a:r>
          </a:p>
        </p:txBody>
      </p:sp>
      <p:pic>
        <p:nvPicPr>
          <p:cNvPr id="27" name="Picture 2" descr="cartoon walk gifs | WiffleGif">
            <a:extLst>
              <a:ext uri="{FF2B5EF4-FFF2-40B4-BE49-F238E27FC236}">
                <a16:creationId xmlns:a16="http://schemas.microsoft.com/office/drawing/2014/main" id="{4B0340E5-5A20-4AE1-8988-DD475738AD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252" y="4321254"/>
            <a:ext cx="3798638" cy="213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0FB6D0A-10F6-4DB3-AC3F-320E153E2FBF}"/>
              </a:ext>
            </a:extLst>
          </p:cNvPr>
          <p:cNvSpPr/>
          <p:nvPr/>
        </p:nvSpPr>
        <p:spPr>
          <a:xfrm>
            <a:off x="3547511" y="3806827"/>
            <a:ext cx="43116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Irregular Imperatives: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A0E41F-25D7-46CC-91B3-C2ADBAAE4296}"/>
              </a:ext>
            </a:extLst>
          </p:cNvPr>
          <p:cNvSpPr txBox="1"/>
          <p:nvPr/>
        </p:nvSpPr>
        <p:spPr>
          <a:xfrm>
            <a:off x="4546629" y="4829117"/>
            <a:ext cx="9726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dic</a:t>
            </a:r>
            <a:r>
              <a:rPr lang="en-GB" dirty="0"/>
              <a:t>!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96DB6B0-9160-4BAE-93C7-0FC08216A00C}"/>
              </a:ext>
            </a:extLst>
          </p:cNvPr>
          <p:cNvSpPr txBox="1"/>
          <p:nvPr/>
        </p:nvSpPr>
        <p:spPr>
          <a:xfrm>
            <a:off x="4545065" y="5198449"/>
            <a:ext cx="98120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duc</a:t>
            </a:r>
            <a:r>
              <a:rPr lang="en-GB" dirty="0"/>
              <a:t>!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5B25826-8914-41E0-B414-4F5EF566E261}"/>
              </a:ext>
            </a:extLst>
          </p:cNvPr>
          <p:cNvSpPr txBox="1"/>
          <p:nvPr/>
        </p:nvSpPr>
        <p:spPr>
          <a:xfrm>
            <a:off x="4550716" y="5563080"/>
            <a:ext cx="969899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fer</a:t>
            </a:r>
            <a:r>
              <a:rPr lang="en-GB" dirty="0"/>
              <a:t>!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0BF084E-134B-41A4-8BEB-88A6FF4FCEBF}"/>
              </a:ext>
            </a:extLst>
          </p:cNvPr>
          <p:cNvSpPr txBox="1"/>
          <p:nvPr/>
        </p:nvSpPr>
        <p:spPr>
          <a:xfrm>
            <a:off x="4557932" y="5906922"/>
            <a:ext cx="968334" cy="3788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fac</a:t>
            </a:r>
            <a:r>
              <a:rPr lang="en-GB" dirty="0"/>
              <a:t>!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A2E6721-9470-4B5C-8723-B5F3201A8D97}"/>
              </a:ext>
            </a:extLst>
          </p:cNvPr>
          <p:cNvSpPr txBox="1"/>
          <p:nvPr/>
        </p:nvSpPr>
        <p:spPr>
          <a:xfrm>
            <a:off x="4487276" y="4415466"/>
            <a:ext cx="11032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Singular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0A08C1D-B759-4BE5-B0EE-3CA08C856507}"/>
              </a:ext>
            </a:extLst>
          </p:cNvPr>
          <p:cNvSpPr txBox="1"/>
          <p:nvPr/>
        </p:nvSpPr>
        <p:spPr>
          <a:xfrm>
            <a:off x="5745499" y="4842997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Tell!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E2CB07-4F52-4727-8972-E179C68AAFAB}"/>
              </a:ext>
            </a:extLst>
          </p:cNvPr>
          <p:cNvSpPr txBox="1"/>
          <p:nvPr/>
        </p:nvSpPr>
        <p:spPr>
          <a:xfrm>
            <a:off x="5745499" y="5212329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Lead!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9324FDB-19C8-4DB0-B46A-5CE8FC979D3C}"/>
              </a:ext>
            </a:extLst>
          </p:cNvPr>
          <p:cNvSpPr txBox="1"/>
          <p:nvPr/>
        </p:nvSpPr>
        <p:spPr>
          <a:xfrm>
            <a:off x="5737082" y="5599145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Bring!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5B976B-C679-491C-8AFD-8D4EC0D3F86A}"/>
              </a:ext>
            </a:extLst>
          </p:cNvPr>
          <p:cNvSpPr txBox="1"/>
          <p:nvPr/>
        </p:nvSpPr>
        <p:spPr>
          <a:xfrm>
            <a:off x="5737082" y="5985961"/>
            <a:ext cx="12801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Do!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1C74C08-4C82-4EF4-9758-039FC3A08CCE}"/>
              </a:ext>
            </a:extLst>
          </p:cNvPr>
          <p:cNvSpPr txBox="1"/>
          <p:nvPr/>
        </p:nvSpPr>
        <p:spPr>
          <a:xfrm>
            <a:off x="5745499" y="4433628"/>
            <a:ext cx="12801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Meaning:</a:t>
            </a:r>
          </a:p>
        </p:txBody>
      </p:sp>
      <p:pic>
        <p:nvPicPr>
          <p:cNvPr id="3074" name="Picture 2" descr="Romani Ite Domum | material cultures blog assignment">
            <a:extLst>
              <a:ext uri="{FF2B5EF4-FFF2-40B4-BE49-F238E27FC236}">
                <a16:creationId xmlns:a16="http://schemas.microsoft.com/office/drawing/2014/main" id="{AB79A9D7-79C0-4BBD-B24A-1AD996514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870" y="521867"/>
            <a:ext cx="4658613" cy="342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561B4A5B-ECA3-4EEC-A374-E757CC6CB357}"/>
              </a:ext>
            </a:extLst>
          </p:cNvPr>
          <p:cNvSpPr txBox="1"/>
          <p:nvPr/>
        </p:nvSpPr>
        <p:spPr>
          <a:xfrm>
            <a:off x="11132289" y="101379"/>
            <a:ext cx="87157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667B14-F669-4968-973B-C1FDB7A56ADB}"/>
              </a:ext>
            </a:extLst>
          </p:cNvPr>
          <p:cNvSpPr txBox="1"/>
          <p:nvPr/>
        </p:nvSpPr>
        <p:spPr>
          <a:xfrm>
            <a:off x="0" y="594422"/>
            <a:ext cx="7671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If you want to give an order in Latin, you use a form called the Imperative.</a:t>
            </a:r>
          </a:p>
        </p:txBody>
      </p:sp>
    </p:spTree>
    <p:extLst>
      <p:ext uri="{BB962C8B-B14F-4D97-AF65-F5344CB8AC3E}">
        <p14:creationId xmlns:p14="http://schemas.microsoft.com/office/powerpoint/2010/main" val="239384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500"/>
                            </p:stCondLst>
                            <p:childTnLst>
                              <p:par>
                                <p:cTn id="1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000"/>
                            </p:stCondLst>
                            <p:childTnLst>
                              <p:par>
                                <p:cTn id="1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00"/>
                            </p:stCondLst>
                            <p:childTnLst>
                              <p:par>
                                <p:cTn id="1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000"/>
                            </p:stCondLst>
                            <p:childTnLst>
                              <p:par>
                                <p:cTn id="17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500"/>
                            </p:stCondLst>
                            <p:childTnLst>
                              <p:par>
                                <p:cTn id="18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8" grpId="0"/>
      <p:bldP spid="29" grpId="0" animBg="1"/>
      <p:bldP spid="31" grpId="0" animBg="1"/>
      <p:bldP spid="33" grpId="0" animBg="1"/>
      <p:bldP spid="35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at's All Folks! | Warner Bros. Entertainment Wiki | Fandom">
            <a:extLst>
              <a:ext uri="{FF2B5EF4-FFF2-40B4-BE49-F238E27FC236}">
                <a16:creationId xmlns:a16="http://schemas.microsoft.com/office/drawing/2014/main" id="{0A67A350-1F6D-41C3-9FFE-DE9A0ED87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79929"/>
            <a:ext cx="12192000" cy="763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671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1335</Words>
  <Application>Microsoft Office PowerPoint</Application>
  <PresentationFormat>Widescreen</PresentationFormat>
  <Paragraphs>445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Verbs: The Perfect Tense.  </vt:lpstr>
      <vt:lpstr>Verbs: Present, Future and Imperfect Tenses </vt:lpstr>
      <vt:lpstr>Irregular Verbs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Letchford</dc:creator>
  <cp:lastModifiedBy>Judith Letchford</cp:lastModifiedBy>
  <cp:revision>35</cp:revision>
  <dcterms:created xsi:type="dcterms:W3CDTF">2020-05-26T10:09:08Z</dcterms:created>
  <dcterms:modified xsi:type="dcterms:W3CDTF">2020-06-08T13:53:15Z</dcterms:modified>
</cp:coreProperties>
</file>