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B3D08-2B8C-4BA0-9828-31280351E91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12/09/2015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0EC31-3937-4C9A-8FB5-08F49CA3EE2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310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B3D08-2B8C-4BA0-9828-31280351E91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12/09/2015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0EC31-3937-4C9A-8FB5-08F49CA3EE2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385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B3D08-2B8C-4BA0-9828-31280351E91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12/09/2015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0EC31-3937-4C9A-8FB5-08F49CA3EE2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77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B3D08-2B8C-4BA0-9828-31280351E91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12/09/2015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0EC31-3937-4C9A-8FB5-08F49CA3EE2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819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B3D08-2B8C-4BA0-9828-31280351E91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12/09/2015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0EC31-3937-4C9A-8FB5-08F49CA3EE2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057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B3D08-2B8C-4BA0-9828-31280351E91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12/09/2015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0EC31-3937-4C9A-8FB5-08F49CA3EE2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391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B3D08-2B8C-4BA0-9828-31280351E91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12/09/2015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0EC31-3937-4C9A-8FB5-08F49CA3EE2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962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B3D08-2B8C-4BA0-9828-31280351E91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12/09/2015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0EC31-3937-4C9A-8FB5-08F49CA3EE2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549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B3D08-2B8C-4BA0-9828-31280351E91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12/09/2015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0EC31-3937-4C9A-8FB5-08F49CA3EE2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316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B3D08-2B8C-4BA0-9828-31280351E91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12/09/2015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0EC31-3937-4C9A-8FB5-08F49CA3EE2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473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B3D08-2B8C-4BA0-9828-31280351E91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12/09/2015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0EC31-3937-4C9A-8FB5-08F49CA3EE2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546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B3D08-2B8C-4BA0-9828-31280351E91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12/09/2015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0EC31-3937-4C9A-8FB5-08F49CA3EE2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307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5832648" cy="1188401"/>
          </a:xfrm>
          <a:solidFill>
            <a:schemeClr val="bg1"/>
          </a:solidFill>
          <a:ln w="635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sz="2000" dirty="0" smtClean="0">
                <a:latin typeface="+mn-lt"/>
              </a:rPr>
              <a:t>Title</a:t>
            </a:r>
            <a:r>
              <a:rPr lang="en-GB" sz="2800" dirty="0" smtClean="0">
                <a:latin typeface="Comic Sans MS" panose="030F0702030302020204" pitchFamily="66" charset="0"/>
              </a:rPr>
              <a:t>: What are the differences between the three types of LTM?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315736">
            <a:off x="6466614" y="2896355"/>
            <a:ext cx="2613058" cy="2088232"/>
          </a:xfrm>
        </p:spPr>
        <p:txBody>
          <a:bodyPr>
            <a:normAutofit fontScale="92500" lnSpcReduction="20000"/>
          </a:bodyPr>
          <a:lstStyle/>
          <a:p>
            <a:r>
              <a:rPr lang="en-GB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Starter: </a:t>
            </a:r>
            <a:r>
              <a:rPr lang="en-GB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Match each study to the correct description</a:t>
            </a:r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627074"/>
            <a:ext cx="9144000" cy="1200329"/>
          </a:xfrm>
          <a:prstGeom prst="rect">
            <a:avLst/>
          </a:prstGeom>
          <a:solidFill>
            <a:sysClr val="windowText" lastClr="000000"/>
          </a:solidFill>
          <a:ln w="254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i="1" u="sng" kern="0" dirty="0">
                <a:solidFill>
                  <a:srgbClr val="FFFFFF"/>
                </a:solidFill>
                <a:latin typeface="Comic Sans MS"/>
              </a:rPr>
              <a:t>Learning objectives: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kern="0" dirty="0" smtClean="0">
                <a:solidFill>
                  <a:srgbClr val="FFFFFF"/>
                </a:solidFill>
                <a:latin typeface="Comic Sans MS"/>
              </a:rPr>
              <a:t>To KNOW the differences episodic, semantic and procedural types of LTM.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kern="0" dirty="0" smtClean="0">
                <a:solidFill>
                  <a:srgbClr val="FFFFFF"/>
                </a:solidFill>
                <a:latin typeface="Comic Sans MS"/>
              </a:rPr>
              <a:t>To UNDERSTAND </a:t>
            </a:r>
            <a:r>
              <a:rPr lang="en-GB" kern="0" dirty="0" err="1" smtClean="0">
                <a:solidFill>
                  <a:srgbClr val="FFFFFF"/>
                </a:solidFill>
                <a:latin typeface="Comic Sans MS"/>
              </a:rPr>
              <a:t>Tulving’s</a:t>
            </a:r>
            <a:r>
              <a:rPr lang="en-GB" kern="0" dirty="0" smtClean="0">
                <a:solidFill>
                  <a:srgbClr val="FFFFFF"/>
                </a:solidFill>
                <a:latin typeface="Comic Sans MS"/>
              </a:rPr>
              <a:t> (1989) and </a:t>
            </a:r>
            <a:r>
              <a:rPr lang="en-GB" kern="0" dirty="0" err="1" smtClean="0">
                <a:solidFill>
                  <a:srgbClr val="FFFFFF"/>
                </a:solidFill>
                <a:latin typeface="Comic Sans MS"/>
              </a:rPr>
              <a:t>Hassibis</a:t>
            </a:r>
            <a:r>
              <a:rPr lang="en-GB" kern="0" dirty="0" smtClean="0">
                <a:solidFill>
                  <a:srgbClr val="FFFFFF"/>
                </a:solidFill>
                <a:latin typeface="Comic Sans MS"/>
              </a:rPr>
              <a:t> et al. (2007) research into LTM and to EVALUATE this research and the practical applications of it.</a:t>
            </a:r>
            <a:endParaRPr lang="en-GB" kern="0" dirty="0">
              <a:solidFill>
                <a:srgbClr val="FFFFFF"/>
              </a:solidFill>
              <a:latin typeface="Comic Sans MS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81012">
            <a:off x="6151550" y="358817"/>
            <a:ext cx="2417092" cy="20364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1547349"/>
              </p:ext>
            </p:extLst>
          </p:nvPr>
        </p:nvGraphicFramePr>
        <p:xfrm>
          <a:off x="179512" y="1772816"/>
          <a:ext cx="6264696" cy="364181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12168"/>
                <a:gridCol w="4752528"/>
              </a:tblGrid>
              <a:tr h="53285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Researcher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Study</a:t>
                      </a:r>
                      <a:endParaRPr lang="en-GB" dirty="0"/>
                    </a:p>
                  </a:txBody>
                  <a:tcPr/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Baddeley</a:t>
                      </a:r>
                      <a:r>
                        <a:rPr lang="en-GB" baseline="0" dirty="0" smtClean="0"/>
                        <a:t> (1966)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Investigated the</a:t>
                      </a:r>
                      <a:r>
                        <a:rPr lang="en-GB" baseline="0" dirty="0" smtClean="0"/>
                        <a:t> SR by flashing 3X4 grid of letters to participants and asking them to recall a row.</a:t>
                      </a:r>
                      <a:endParaRPr lang="en-GB" dirty="0"/>
                    </a:p>
                  </a:txBody>
                  <a:tcPr/>
                </a:tc>
              </a:tr>
              <a:tr h="532859"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Bahrick</a:t>
                      </a:r>
                      <a:r>
                        <a:rPr lang="en-GB" dirty="0" smtClean="0"/>
                        <a:t> et al. (1975)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Investigated the duration of LTM</a:t>
                      </a:r>
                      <a:r>
                        <a:rPr lang="en-GB" baseline="0" dirty="0" smtClean="0"/>
                        <a:t> by showing participants a yearbook of school colleagues up to 48 years after they had left and asking them to recall names.</a:t>
                      </a:r>
                      <a:endParaRPr lang="en-GB" dirty="0"/>
                    </a:p>
                  </a:txBody>
                  <a:tcPr/>
                </a:tc>
              </a:tr>
              <a:tr h="532859">
                <a:tc>
                  <a:txBody>
                    <a:bodyPr/>
                    <a:lstStyle/>
                    <a:p>
                      <a:r>
                        <a:rPr lang="en-GB" dirty="0" smtClean="0"/>
                        <a:t>Sperling (1960)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Investigated semantic encoding</a:t>
                      </a:r>
                      <a:r>
                        <a:rPr lang="en-GB" baseline="0" dirty="0" smtClean="0"/>
                        <a:t> in the LTM store.</a:t>
                      </a:r>
                      <a:endParaRPr lang="en-GB" dirty="0"/>
                    </a:p>
                  </a:txBody>
                  <a:tcPr/>
                </a:tc>
              </a:tr>
              <a:tr h="532859">
                <a:tc>
                  <a:txBody>
                    <a:bodyPr/>
                    <a:lstStyle/>
                    <a:p>
                      <a:r>
                        <a:rPr lang="en-GB" dirty="0" smtClean="0"/>
                        <a:t>Clive Wearing</a:t>
                      </a:r>
                      <a:r>
                        <a:rPr lang="en-GB" baseline="0" dirty="0" smtClean="0"/>
                        <a:t> Case study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Virus </a:t>
                      </a:r>
                      <a:r>
                        <a:rPr lang="en-GB" smtClean="0"/>
                        <a:t>damaged </a:t>
                      </a:r>
                      <a:r>
                        <a:rPr lang="en-GB" smtClean="0"/>
                        <a:t>STM </a:t>
                      </a:r>
                      <a:r>
                        <a:rPr lang="en-GB" dirty="0" smtClean="0"/>
                        <a:t>and LTM stores, but left his procedural memory</a:t>
                      </a:r>
                      <a:r>
                        <a:rPr lang="en-GB" baseline="0" dirty="0" smtClean="0"/>
                        <a:t> intact.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856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548680"/>
            <a:ext cx="4618856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The MSM and WMM model suggest that LTM is </a:t>
            </a:r>
            <a:r>
              <a:rPr lang="en-GB" b="1" dirty="0" smtClean="0"/>
              <a:t>unitary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r>
              <a:rPr lang="en-GB" dirty="0" smtClean="0"/>
              <a:t>However, research suggests there are a number of </a:t>
            </a:r>
            <a:r>
              <a:rPr lang="en-GB" i="1" dirty="0" smtClean="0"/>
              <a:t>different types </a:t>
            </a:r>
            <a:r>
              <a:rPr lang="en-GB" dirty="0" smtClean="0"/>
              <a:t>of LTM.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0" y="5627074"/>
            <a:ext cx="9144000" cy="1200329"/>
          </a:xfrm>
          <a:prstGeom prst="rect">
            <a:avLst/>
          </a:prstGeom>
          <a:solidFill>
            <a:sysClr val="windowText" lastClr="000000"/>
          </a:solidFill>
          <a:ln w="254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i="1" u="sng" kern="0" dirty="0">
                <a:solidFill>
                  <a:srgbClr val="FFFFFF"/>
                </a:solidFill>
                <a:latin typeface="Comic Sans MS"/>
              </a:rPr>
              <a:t>Learning objectives: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kern="0" dirty="0" smtClean="0">
                <a:solidFill>
                  <a:srgbClr val="FFFFFF"/>
                </a:solidFill>
                <a:latin typeface="Comic Sans MS"/>
              </a:rPr>
              <a:t>To KNOW the differences episodic, semantic and procedural types of LTM.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kern="0" dirty="0" smtClean="0">
                <a:solidFill>
                  <a:srgbClr val="FFFFFF"/>
                </a:solidFill>
                <a:latin typeface="Comic Sans MS"/>
              </a:rPr>
              <a:t>To UNDERSTAND </a:t>
            </a:r>
            <a:r>
              <a:rPr lang="en-GB" kern="0" dirty="0" err="1" smtClean="0">
                <a:solidFill>
                  <a:srgbClr val="FFFFFF"/>
                </a:solidFill>
                <a:latin typeface="Comic Sans MS"/>
              </a:rPr>
              <a:t>Tulving’s</a:t>
            </a:r>
            <a:r>
              <a:rPr lang="en-GB" kern="0" dirty="0" smtClean="0">
                <a:solidFill>
                  <a:srgbClr val="FFFFFF"/>
                </a:solidFill>
                <a:latin typeface="Comic Sans MS"/>
              </a:rPr>
              <a:t> (1989) and </a:t>
            </a:r>
            <a:r>
              <a:rPr lang="en-GB" kern="0" dirty="0" err="1" smtClean="0">
                <a:solidFill>
                  <a:srgbClr val="FFFFFF"/>
                </a:solidFill>
                <a:latin typeface="Comic Sans MS"/>
              </a:rPr>
              <a:t>Hassibis</a:t>
            </a:r>
            <a:r>
              <a:rPr lang="en-GB" kern="0" dirty="0" smtClean="0">
                <a:solidFill>
                  <a:srgbClr val="FFFFFF"/>
                </a:solidFill>
                <a:latin typeface="Comic Sans MS"/>
              </a:rPr>
              <a:t> et al. (2007) research into LTM and to EVALUATE this research and the practical applications of it.</a:t>
            </a:r>
            <a:endParaRPr lang="en-GB" kern="0" dirty="0">
              <a:solidFill>
                <a:srgbClr val="FFFFFF"/>
              </a:solidFill>
              <a:latin typeface="Comic Sans M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67" r="22117"/>
          <a:stretch/>
        </p:blipFill>
        <p:spPr bwMode="auto">
          <a:xfrm>
            <a:off x="4572000" y="186808"/>
            <a:ext cx="4572000" cy="5192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895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01111"/>
            <a:ext cx="91440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Use the coloured paper, and the textbook to help you create an A3 </a:t>
            </a:r>
            <a:r>
              <a:rPr lang="en-GB" i="1" dirty="0" smtClean="0"/>
              <a:t>ANNOTATED</a:t>
            </a:r>
            <a:r>
              <a:rPr lang="en-GB" dirty="0" smtClean="0"/>
              <a:t> diagram of the different types of LTM. 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Your diagram must include the following in some way:</a:t>
            </a:r>
          </a:p>
          <a:p>
            <a:pPr marL="514350" indent="-514350">
              <a:buAutoNum type="arabicPeriod"/>
            </a:pPr>
            <a:r>
              <a:rPr lang="en-GB" dirty="0" smtClean="0"/>
              <a:t>A diagram of how LTM memory is broken down into </a:t>
            </a:r>
            <a:r>
              <a:rPr lang="en-GB" b="1" dirty="0" smtClean="0"/>
              <a:t>explicit and implicit</a:t>
            </a:r>
            <a:r>
              <a:rPr lang="en-GB" dirty="0" smtClean="0"/>
              <a:t> memories (and their subdivision types).</a:t>
            </a:r>
          </a:p>
          <a:p>
            <a:pPr marL="514350" indent="-514350">
              <a:buAutoNum type="arabicPeriod"/>
            </a:pPr>
            <a:r>
              <a:rPr lang="en-GB" dirty="0" smtClean="0"/>
              <a:t>An explanation of what </a:t>
            </a:r>
            <a:r>
              <a:rPr lang="en-GB" b="1" dirty="0" smtClean="0"/>
              <a:t>episodic, semantic and procedural </a:t>
            </a:r>
            <a:r>
              <a:rPr lang="en-GB" dirty="0" smtClean="0"/>
              <a:t>memories are (possibly with picture if you’re artistic…)</a:t>
            </a:r>
          </a:p>
          <a:p>
            <a:pPr marL="514350" indent="-514350">
              <a:buAutoNum type="arabicPeriod"/>
            </a:pPr>
            <a:r>
              <a:rPr lang="en-GB" dirty="0" smtClean="0"/>
              <a:t>Details of research evidence supporting the existence of different types of LTM (</a:t>
            </a:r>
            <a:r>
              <a:rPr lang="en-GB" b="1" dirty="0" err="1" smtClean="0"/>
              <a:t>Tulving</a:t>
            </a:r>
            <a:r>
              <a:rPr lang="en-GB" b="1" dirty="0" smtClean="0"/>
              <a:t> and </a:t>
            </a:r>
            <a:r>
              <a:rPr lang="en-GB" b="1" dirty="0" err="1" smtClean="0"/>
              <a:t>Hassibis</a:t>
            </a:r>
            <a:r>
              <a:rPr lang="en-GB" b="1" dirty="0" smtClean="0"/>
              <a:t> et al</a:t>
            </a:r>
            <a:r>
              <a:rPr lang="en-GB" dirty="0" smtClean="0"/>
              <a:t>.)</a:t>
            </a:r>
          </a:p>
          <a:p>
            <a:pPr marL="514350" indent="-514350">
              <a:buAutoNum type="arabicPeriod"/>
            </a:pPr>
            <a:r>
              <a:rPr lang="en-GB" b="1" dirty="0" smtClean="0"/>
              <a:t>Evaluative comments </a:t>
            </a:r>
            <a:r>
              <a:rPr lang="en-GB" dirty="0" smtClean="0"/>
              <a:t>about a) the quality of the research, b) the idea that LTM can be broken down into different types.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5627074"/>
            <a:ext cx="9144000" cy="1200329"/>
          </a:xfrm>
          <a:prstGeom prst="rect">
            <a:avLst/>
          </a:prstGeom>
          <a:solidFill>
            <a:sysClr val="windowText" lastClr="000000"/>
          </a:solidFill>
          <a:ln w="254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i="1" u="sng" kern="0" dirty="0">
                <a:solidFill>
                  <a:srgbClr val="FFFFFF"/>
                </a:solidFill>
                <a:latin typeface="Comic Sans MS"/>
              </a:rPr>
              <a:t>Learning objectives: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kern="0" dirty="0" smtClean="0">
                <a:solidFill>
                  <a:srgbClr val="FFFFFF"/>
                </a:solidFill>
                <a:latin typeface="Comic Sans MS"/>
              </a:rPr>
              <a:t>To KNOW the differences episodic, semantic and procedural types of LTM.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kern="0" dirty="0" smtClean="0">
                <a:solidFill>
                  <a:srgbClr val="FFFFFF"/>
                </a:solidFill>
                <a:latin typeface="Comic Sans MS"/>
              </a:rPr>
              <a:t>To UNDERSTAND </a:t>
            </a:r>
            <a:r>
              <a:rPr lang="en-GB" kern="0" dirty="0" err="1" smtClean="0">
                <a:solidFill>
                  <a:srgbClr val="FFFFFF"/>
                </a:solidFill>
                <a:latin typeface="Comic Sans MS"/>
              </a:rPr>
              <a:t>Tulving’s</a:t>
            </a:r>
            <a:r>
              <a:rPr lang="en-GB" kern="0" dirty="0" smtClean="0">
                <a:solidFill>
                  <a:srgbClr val="FFFFFF"/>
                </a:solidFill>
                <a:latin typeface="Comic Sans MS"/>
              </a:rPr>
              <a:t> (1989) and </a:t>
            </a:r>
            <a:r>
              <a:rPr lang="en-GB" kern="0" dirty="0" err="1" smtClean="0">
                <a:solidFill>
                  <a:srgbClr val="FFFFFF"/>
                </a:solidFill>
                <a:latin typeface="Comic Sans MS"/>
              </a:rPr>
              <a:t>Hassibis</a:t>
            </a:r>
            <a:r>
              <a:rPr lang="en-GB" kern="0" dirty="0" smtClean="0">
                <a:solidFill>
                  <a:srgbClr val="FFFFFF"/>
                </a:solidFill>
                <a:latin typeface="Comic Sans MS"/>
              </a:rPr>
              <a:t> et al. (2007) research into LTM and to EVALUATE this research and the practical applications of it.</a:t>
            </a:r>
            <a:endParaRPr lang="en-GB" kern="0" dirty="0">
              <a:solidFill>
                <a:srgbClr val="FFFFFF"/>
              </a:solidFill>
              <a:latin typeface="Comic Sans M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23528" y="156706"/>
            <a:ext cx="8352928" cy="828361"/>
          </a:xfrm>
          <a:prstGeom prst="rect">
            <a:avLst/>
          </a:prstGeom>
          <a:solidFill>
            <a:schemeClr val="bg1"/>
          </a:solidFill>
          <a:ln w="635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dirty="0" smtClean="0">
                <a:latin typeface="Comic Sans MS" panose="030F0702030302020204" pitchFamily="66" charset="0"/>
              </a:rPr>
              <a:t>Task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52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389</Words>
  <Application>Microsoft Office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1_Office Theme</vt:lpstr>
      <vt:lpstr>Title: What are the differences between the three types of LTM?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Title: What are the differences between the three types of LTM?</dc:title>
  <dc:creator>Kirsty</dc:creator>
  <cp:lastModifiedBy>Kirsty</cp:lastModifiedBy>
  <cp:revision>13</cp:revision>
  <dcterms:created xsi:type="dcterms:W3CDTF">2015-06-29T12:56:46Z</dcterms:created>
  <dcterms:modified xsi:type="dcterms:W3CDTF">2015-09-12T19:12:09Z</dcterms:modified>
</cp:coreProperties>
</file>