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7" r:id="rId4"/>
    <p:sldId id="270" r:id="rId5"/>
    <p:sldId id="271" r:id="rId6"/>
    <p:sldId id="268" r:id="rId7"/>
    <p:sldId id="269" r:id="rId8"/>
    <p:sldId id="275" r:id="rId9"/>
    <p:sldId id="277" r:id="rId10"/>
    <p:sldId id="278" r:id="rId11"/>
    <p:sldId id="266" r:id="rId12"/>
    <p:sldId id="276" r:id="rId13"/>
    <p:sldId id="27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5C864A3-0984-4B83-8300-BC63054C0E43}">
          <p14:sldIdLst>
            <p14:sldId id="257"/>
            <p14:sldId id="258"/>
            <p14:sldId id="267"/>
            <p14:sldId id="270"/>
            <p14:sldId id="271"/>
            <p14:sldId id="268"/>
            <p14:sldId id="269"/>
            <p14:sldId id="275"/>
            <p14:sldId id="277"/>
            <p14:sldId id="278"/>
            <p14:sldId id="266"/>
            <p14:sldId id="276"/>
            <p14:sldId id="274"/>
          </p14:sldIdLst>
        </p14:section>
        <p14:section name="Untitled Section" id="{8C34B7A1-8E53-4F5A-9910-C5B1B74E988C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62E50-F122-4525-8B6E-267F3F3DE20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22/02/2016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BCA8-F9A0-4AD5-BFE7-1647E26821B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927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62E50-F122-4525-8B6E-267F3F3DE20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22/02/2016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BCA8-F9A0-4AD5-BFE7-1647E26821B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396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62E50-F122-4525-8B6E-267F3F3DE20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22/02/2016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BCA8-F9A0-4AD5-BFE7-1647E26821B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436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62E50-F122-4525-8B6E-267F3F3DE20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22/02/2016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BCA8-F9A0-4AD5-BFE7-1647E26821B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726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62E50-F122-4525-8B6E-267F3F3DE20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22/02/2016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BCA8-F9A0-4AD5-BFE7-1647E26821B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207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62E50-F122-4525-8B6E-267F3F3DE20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22/02/2016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BCA8-F9A0-4AD5-BFE7-1647E26821B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751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62E50-F122-4525-8B6E-267F3F3DE20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22/02/2016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BCA8-F9A0-4AD5-BFE7-1647E26821B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231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62E50-F122-4525-8B6E-267F3F3DE20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22/02/2016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BCA8-F9A0-4AD5-BFE7-1647E26821B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374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62E50-F122-4525-8B6E-267F3F3DE20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22/02/2016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BCA8-F9A0-4AD5-BFE7-1647E26821B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155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62E50-F122-4525-8B6E-267F3F3DE20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22/02/2016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BCA8-F9A0-4AD5-BFE7-1647E26821B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19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62E50-F122-4525-8B6E-267F3F3DE20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22/02/2016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BCA8-F9A0-4AD5-BFE7-1647E26821B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138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62E50-F122-4525-8B6E-267F3F3DE20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22/02/2016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1BCA8-F9A0-4AD5-BFE7-1647E26821B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943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pzXGEbZht0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981" y="260648"/>
            <a:ext cx="6408712" cy="2088232"/>
          </a:xfrm>
          <a:solidFill>
            <a:schemeClr val="accent4">
              <a:lumMod val="20000"/>
              <a:lumOff val="80000"/>
            </a:schemeClr>
          </a:solidFill>
          <a:ln w="635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What is an ‘</a:t>
            </a:r>
            <a:r>
              <a:rPr lang="en-GB" b="1" dirty="0" smtClean="0">
                <a:latin typeface="Comic Sans MS" panose="030F0702030302020204" pitchFamily="66" charset="0"/>
              </a:rPr>
              <a:t>attachment</a:t>
            </a:r>
            <a:r>
              <a:rPr lang="en-GB" dirty="0" smtClean="0">
                <a:latin typeface="Comic Sans MS" panose="030F0702030302020204" pitchFamily="66" charset="0"/>
              </a:rPr>
              <a:t>’? And </a:t>
            </a:r>
            <a:r>
              <a:rPr lang="en-GB" dirty="0" smtClean="0">
                <a:latin typeface="Comic Sans MS" panose="030F0702030302020204" pitchFamily="66" charset="0"/>
              </a:rPr>
              <a:t>how do </a:t>
            </a:r>
            <a:r>
              <a:rPr lang="en-GB" b="1" dirty="0" smtClean="0">
                <a:latin typeface="Comic Sans MS" panose="030F0702030302020204" pitchFamily="66" charset="0"/>
              </a:rPr>
              <a:t>caregivers and infants interact</a:t>
            </a:r>
            <a:r>
              <a:rPr lang="en-GB" dirty="0" smtClean="0">
                <a:latin typeface="Comic Sans MS" panose="030F0702030302020204" pitchFamily="66" charset="0"/>
              </a:rPr>
              <a:t>?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35337" y="5575375"/>
            <a:ext cx="5808663" cy="1213622"/>
          </a:xfrm>
        </p:spPr>
        <p:txBody>
          <a:bodyPr>
            <a:normAutofit fontScale="92500"/>
          </a:bodyPr>
          <a:lstStyle/>
          <a:p>
            <a:r>
              <a:rPr lang="en-GB" b="1" dirty="0" smtClean="0">
                <a:solidFill>
                  <a:schemeClr val="tx1"/>
                </a:solidFill>
              </a:rPr>
              <a:t>Starter</a:t>
            </a:r>
            <a:r>
              <a:rPr lang="en-GB" dirty="0" smtClean="0">
                <a:solidFill>
                  <a:schemeClr val="tx1"/>
                </a:solidFill>
              </a:rPr>
              <a:t>: How are these two photos linked in psychological terms?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2600"/>
            <a:ext cx="3335337" cy="284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5" y="2636912"/>
            <a:ext cx="3382963" cy="293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 rot="850403">
            <a:off x="5962783" y="461839"/>
            <a:ext cx="3300268" cy="29970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u="sng" dirty="0">
                <a:solidFill>
                  <a:prstClr val="white"/>
                </a:solidFill>
                <a:latin typeface="Comic Sans MS" panose="030F0702030302020204" pitchFamily="66" charset="0"/>
              </a:rPr>
              <a:t>Developmental psychology </a:t>
            </a:r>
            <a:r>
              <a:rPr lang="en-GB" sz="2000" dirty="0">
                <a:solidFill>
                  <a:prstClr val="white"/>
                </a:solidFill>
                <a:latin typeface="Comic Sans MS" panose="030F0702030302020204" pitchFamily="66" charset="0"/>
              </a:rPr>
              <a:t>– the study of changes that take place as people develop from infancy.</a:t>
            </a:r>
          </a:p>
        </p:txBody>
      </p:sp>
    </p:spTree>
    <p:extLst>
      <p:ext uri="{BB962C8B-B14F-4D97-AF65-F5344CB8AC3E}">
        <p14:creationId xmlns:p14="http://schemas.microsoft.com/office/powerpoint/2010/main" val="58764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0751" y="590437"/>
            <a:ext cx="7617087" cy="505650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i="1" dirty="0" smtClean="0"/>
              <a:t>Practical applications of research?</a:t>
            </a:r>
          </a:p>
          <a:p>
            <a:r>
              <a:rPr lang="en-GB" dirty="0" smtClean="0"/>
              <a:t>Mothers and babies no longer separated in hospitals after birth. </a:t>
            </a:r>
          </a:p>
          <a:p>
            <a:r>
              <a:rPr lang="en-GB" dirty="0" smtClean="0"/>
              <a:t>Adoptive parents take child immediately.</a:t>
            </a:r>
          </a:p>
          <a:p>
            <a:r>
              <a:rPr lang="en-GB" dirty="0" smtClean="0"/>
              <a:t>Importance </a:t>
            </a:r>
            <a:r>
              <a:rPr lang="en-GB" dirty="0"/>
              <a:t>of trying to minimise the effects of caregiver depression on infants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i="1" dirty="0" smtClean="0"/>
              <a:t>Is cargiverese unique to ‘own’ children?</a:t>
            </a:r>
          </a:p>
          <a:p>
            <a:r>
              <a:rPr lang="en-GB" dirty="0" smtClean="0"/>
              <a:t>Some research suggests adults talk to all infants in this manner.</a:t>
            </a:r>
          </a:p>
          <a:p>
            <a:endParaRPr lang="en-GB" i="1" dirty="0"/>
          </a:p>
          <a:p>
            <a:pPr marL="0" indent="0">
              <a:buNone/>
            </a:pPr>
            <a:r>
              <a:rPr lang="en-GB" i="1" dirty="0" smtClean="0"/>
              <a:t>Is three cultures truly ‘cross-cultural’ research?</a:t>
            </a:r>
          </a:p>
          <a:p>
            <a:r>
              <a:rPr lang="en-GB" dirty="0" smtClean="0"/>
              <a:t>Later research has demonstrated cultures where intera</a:t>
            </a:r>
            <a:r>
              <a:rPr lang="en-GB" dirty="0"/>
              <a:t>c</a:t>
            </a:r>
            <a:r>
              <a:rPr lang="en-GB" dirty="0" smtClean="0"/>
              <a:t>tional synchrony is not found e.g. Kenya, casting doubt on the innate nature of it.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646939"/>
            <a:ext cx="9144000" cy="1200329"/>
          </a:xfrm>
          <a:prstGeom prst="rect">
            <a:avLst/>
          </a:prstGeom>
          <a:solidFill>
            <a:sysClr val="windowText" lastClr="00000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DEFINE attachment, and features of caregiver-infant interactions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UNDERSTAND why attachments develop, and Schaffer’s key stages.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OUTLINE and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EVALUATE 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research in caregiver-infant interactions.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</p:txBody>
      </p:sp>
      <p:sp>
        <p:nvSpPr>
          <p:cNvPr id="5" name="TextBox 4"/>
          <p:cNvSpPr txBox="1"/>
          <p:nvPr/>
        </p:nvSpPr>
        <p:spPr>
          <a:xfrm rot="508122">
            <a:off x="7308749" y="4439011"/>
            <a:ext cx="1800200" cy="1631216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i="1" u="sng" dirty="0">
                <a:solidFill>
                  <a:srgbClr val="000000"/>
                </a:solidFill>
                <a:latin typeface="Comic Sans MS" panose="030F0702030302020204" pitchFamily="66" charset="0"/>
              </a:rPr>
              <a:t>Keywords</a:t>
            </a:r>
          </a:p>
          <a:p>
            <a:r>
              <a:rPr lang="en-GB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Attachment</a:t>
            </a:r>
          </a:p>
          <a:p>
            <a:r>
              <a:rPr lang="en-GB" sz="20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Altricial</a:t>
            </a:r>
            <a:endParaRPr lang="en-GB" sz="20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en-GB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Reciprocity</a:t>
            </a:r>
          </a:p>
          <a:p>
            <a:r>
              <a:rPr lang="en-GB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Mimicry</a:t>
            </a:r>
            <a:endParaRPr lang="en-GB" sz="20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5715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 smtClean="0">
                <a:latin typeface="Comic Sans MS" panose="030F0702030302020204" pitchFamily="66" charset="0"/>
              </a:rPr>
              <a:t>Evaluation – A02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52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45"/>
          <a:stretch/>
        </p:blipFill>
        <p:spPr bwMode="auto">
          <a:xfrm>
            <a:off x="0" y="578978"/>
            <a:ext cx="6544212" cy="512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0" y="0"/>
            <a:ext cx="9135260" cy="548680"/>
          </a:xfrm>
          <a:solidFill>
            <a:schemeClr val="accent4">
              <a:lumMod val="20000"/>
              <a:lumOff val="80000"/>
            </a:schemeClr>
          </a:solidFill>
          <a:ln w="635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What </a:t>
            </a:r>
            <a:r>
              <a:rPr lang="en-GB" dirty="0" smtClean="0">
                <a:latin typeface="Comic Sans MS" panose="030F0702030302020204" pitchFamily="66" charset="0"/>
              </a:rPr>
              <a:t>are the </a:t>
            </a:r>
            <a:r>
              <a:rPr lang="en-GB" i="1" dirty="0" smtClean="0">
                <a:latin typeface="Comic Sans MS" panose="030F0702030302020204" pitchFamily="66" charset="0"/>
              </a:rPr>
              <a:t>stages</a:t>
            </a:r>
            <a:r>
              <a:rPr lang="en-GB" dirty="0" smtClean="0">
                <a:latin typeface="Comic Sans MS" panose="030F0702030302020204" pitchFamily="66" charset="0"/>
              </a:rPr>
              <a:t> of attachment</a:t>
            </a:r>
            <a:r>
              <a:rPr lang="en-GB" dirty="0" smtClean="0">
                <a:latin typeface="Comic Sans MS" panose="030F0702030302020204" pitchFamily="66" charset="0"/>
              </a:rPr>
              <a:t>?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9671">
            <a:off x="6809678" y="1823451"/>
            <a:ext cx="1748043" cy="1178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2154">
            <a:off x="6870217" y="3089411"/>
            <a:ext cx="1706563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 rot="508122">
            <a:off x="7308749" y="4439011"/>
            <a:ext cx="1800200" cy="1631216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i="1" u="sng" dirty="0">
                <a:solidFill>
                  <a:srgbClr val="000000"/>
                </a:solidFill>
                <a:latin typeface="Comic Sans MS" panose="030F0702030302020204" pitchFamily="66" charset="0"/>
              </a:rPr>
              <a:t>Keywords</a:t>
            </a:r>
          </a:p>
          <a:p>
            <a:r>
              <a:rPr lang="en-GB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Attachment</a:t>
            </a:r>
          </a:p>
          <a:p>
            <a:r>
              <a:rPr lang="en-GB" sz="20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Altricial</a:t>
            </a:r>
            <a:endParaRPr lang="en-GB" sz="20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en-GB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Reciprocity</a:t>
            </a:r>
          </a:p>
          <a:p>
            <a:r>
              <a:rPr lang="en-GB" sz="20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Mimickry</a:t>
            </a:r>
            <a:endParaRPr lang="en-GB" sz="20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46939"/>
            <a:ext cx="9144000" cy="1200329"/>
          </a:xfrm>
          <a:prstGeom prst="rect">
            <a:avLst/>
          </a:prstGeom>
          <a:solidFill>
            <a:sysClr val="windowText" lastClr="00000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DEFINE attachment, and features of caregiver-infant interactions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UNDERSTAND why attachments develop, and Schaffer’s key stages.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OUTLINE and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EVALUATE 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research in caregiver-infant interactions.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91848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Complete the APFC of Schaffer and Emerson’s research.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646939"/>
            <a:ext cx="9144000" cy="1200329"/>
          </a:xfrm>
          <a:prstGeom prst="rect">
            <a:avLst/>
          </a:prstGeom>
          <a:solidFill>
            <a:sysClr val="windowText" lastClr="00000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DEFINE attachment, and features of caregiver-infant interactions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UNDERSTAND why attachments develop, and Schaffer’s key stages.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OUTLINE and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EVALUATE 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research in caregiver-infant interactions.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Schaffer and Emerson</a:t>
            </a:r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45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1703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dirty="0" smtClean="0"/>
              <a:t>Use page 110 in textbook, and phone research to answer the following: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What did Lorenz (1935) do? And what did he find?</a:t>
            </a:r>
          </a:p>
          <a:p>
            <a:r>
              <a:rPr lang="en-GB" dirty="0" smtClean="0"/>
              <a:t>What does this suggest about the underlying nature vs. nurture debate surrounding attachment?</a:t>
            </a:r>
          </a:p>
          <a:p>
            <a:r>
              <a:rPr lang="en-GB" dirty="0" smtClean="0"/>
              <a:t>However, what criticisms are there of his research? How might this affect the validity of the research?</a:t>
            </a:r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Do we find similar behaviours in animals?</a:t>
            </a:r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646939"/>
            <a:ext cx="9144000" cy="1200329"/>
          </a:xfrm>
          <a:prstGeom prst="rect">
            <a:avLst/>
          </a:prstGeom>
          <a:solidFill>
            <a:sysClr val="windowText" lastClr="00000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DEFINE attachment, and features of caregiver-infant interactions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UNDERSTAND why attachments develop, and Schaffer’s key stages.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OUTLINE and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EVALUATE 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research in caregiver-infant interactions.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769" y="4660853"/>
            <a:ext cx="1561331" cy="1434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126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  <a:ln w="63500">
            <a:solidFill>
              <a:schemeClr val="tx1"/>
            </a:solidFill>
          </a:ln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What is an attachment?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47" y="1670276"/>
            <a:ext cx="6702393" cy="4525963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>
                <a:latin typeface="Comic Sans MS" panose="030F0702030302020204" pitchFamily="66" charset="0"/>
              </a:rPr>
              <a:t>“Attachment is an </a:t>
            </a:r>
            <a:r>
              <a:rPr lang="en-GB" sz="2800" b="1" dirty="0" smtClean="0">
                <a:latin typeface="Comic Sans MS" panose="030F0702030302020204" pitchFamily="66" charset="0"/>
              </a:rPr>
              <a:t>emotional bond </a:t>
            </a:r>
            <a:r>
              <a:rPr lang="en-GB" sz="2800" dirty="0" smtClean="0">
                <a:latin typeface="Comic Sans MS" panose="030F0702030302020204" pitchFamily="66" charset="0"/>
              </a:rPr>
              <a:t>between two people. It is a two-way process that </a:t>
            </a:r>
            <a:r>
              <a:rPr lang="en-GB" sz="2800" b="1" dirty="0" smtClean="0">
                <a:latin typeface="Comic Sans MS" panose="030F0702030302020204" pitchFamily="66" charset="0"/>
              </a:rPr>
              <a:t>endures over </a:t>
            </a:r>
            <a:r>
              <a:rPr lang="en-GB" sz="2800" b="1" dirty="0" smtClean="0">
                <a:latin typeface="Comic Sans MS" panose="030F0702030302020204" pitchFamily="66" charset="0"/>
              </a:rPr>
              <a:t>time</a:t>
            </a:r>
            <a:r>
              <a:rPr lang="en-GB" sz="2800" dirty="0" smtClean="0">
                <a:latin typeface="Comic Sans MS" panose="030F0702030302020204" pitchFamily="66" charset="0"/>
              </a:rPr>
              <a:t>, and develops in set stages within a fairly set timescale.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r>
              <a:rPr lang="en-GB" sz="2800" dirty="0" smtClean="0">
                <a:latin typeface="Comic Sans MS" panose="030F0702030302020204" pitchFamily="66" charset="0"/>
              </a:rPr>
              <a:t>It leads to certain behaviours such as clinging and proximity-seeking, and serves the </a:t>
            </a:r>
            <a:r>
              <a:rPr lang="en-GB" sz="2800" b="1" dirty="0" smtClean="0">
                <a:latin typeface="Comic Sans MS" panose="030F0702030302020204" pitchFamily="66" charset="0"/>
              </a:rPr>
              <a:t>function of protecting </a:t>
            </a:r>
            <a:r>
              <a:rPr lang="en-GB" sz="2800" dirty="0" smtClean="0">
                <a:latin typeface="Comic Sans MS" panose="030F0702030302020204" pitchFamily="66" charset="0"/>
              </a:rPr>
              <a:t>an infant.”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646939"/>
            <a:ext cx="9144000" cy="1200329"/>
          </a:xfrm>
          <a:prstGeom prst="rect">
            <a:avLst/>
          </a:prstGeom>
          <a:solidFill>
            <a:sysClr val="windowText" lastClr="00000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DEFINE attachment, and features of caregiver-infant interactions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UNDERSTAND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why attachments develop, and Schaffer’s key stages.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OUTLINE and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EVALUATE 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research in caregiver-infant interactions.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9671">
            <a:off x="6809678" y="1823451"/>
            <a:ext cx="1748043" cy="1178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2154">
            <a:off x="6870217" y="3089411"/>
            <a:ext cx="1706563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0" y="1666702"/>
            <a:ext cx="6937145" cy="3850530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100" dirty="0">
                <a:solidFill>
                  <a:prstClr val="white"/>
                </a:solidFill>
                <a:latin typeface="Comic Sans MS" panose="030F0702030302020204" pitchFamily="66" charset="0"/>
              </a:rPr>
              <a:t>Babies demonstrate attachment behaviours from </a:t>
            </a:r>
            <a:r>
              <a:rPr lang="en-GB" sz="2100" b="1" dirty="0">
                <a:solidFill>
                  <a:prstClr val="white"/>
                </a:solidFill>
                <a:latin typeface="Comic Sans MS" panose="030F0702030302020204" pitchFamily="66" charset="0"/>
              </a:rPr>
              <a:t>around 6 months </a:t>
            </a:r>
            <a:r>
              <a:rPr lang="en-GB" sz="2100" dirty="0">
                <a:solidFill>
                  <a:prstClr val="white"/>
                </a:solidFill>
                <a:latin typeface="Comic Sans MS" panose="030F0702030302020204" pitchFamily="66" charset="0"/>
              </a:rPr>
              <a:t>of age.</a:t>
            </a:r>
          </a:p>
          <a:p>
            <a:endParaRPr lang="en-GB" sz="2100" dirty="0">
              <a:solidFill>
                <a:prstClr val="white"/>
              </a:solidFill>
              <a:latin typeface="Comic Sans MS" panose="030F0702030302020204" pitchFamily="66" charset="0"/>
            </a:endParaRPr>
          </a:p>
          <a:p>
            <a:r>
              <a:rPr lang="en-GB" sz="2100" dirty="0">
                <a:solidFill>
                  <a:prstClr val="white"/>
                </a:solidFill>
                <a:latin typeface="Comic Sans MS" panose="030F0702030302020204" pitchFamily="66" charset="0"/>
              </a:rPr>
              <a:t>You can tell a baby has formed an attachment through the demonstration of two key behaviours:</a:t>
            </a:r>
          </a:p>
          <a:p>
            <a:pPr algn="ctr"/>
            <a:endParaRPr lang="en-GB" sz="2100" dirty="0">
              <a:solidFill>
                <a:prstClr val="white"/>
              </a:solidFill>
              <a:latin typeface="Comic Sans MS" panose="030F0702030302020204" pitchFamily="66" charset="0"/>
            </a:endParaRP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n-GB" sz="2100" i="1" dirty="0">
                <a:solidFill>
                  <a:prstClr val="white"/>
                </a:solidFill>
                <a:latin typeface="Comic Sans MS" panose="030F0702030302020204" pitchFamily="66" charset="0"/>
              </a:rPr>
              <a:t>Separation anxiety </a:t>
            </a:r>
            <a:r>
              <a:rPr lang="en-GB" sz="2100" dirty="0">
                <a:solidFill>
                  <a:prstClr val="white"/>
                </a:solidFill>
                <a:latin typeface="Comic Sans MS" panose="030F0702030302020204" pitchFamily="66" charset="0"/>
              </a:rPr>
              <a:t>– distress when separated from the attachment figure, even to another known person.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n-GB" sz="2100" i="1" dirty="0">
                <a:solidFill>
                  <a:prstClr val="white"/>
                </a:solidFill>
                <a:latin typeface="Comic Sans MS" panose="030F0702030302020204" pitchFamily="66" charset="0"/>
              </a:rPr>
              <a:t>Stranger distress</a:t>
            </a:r>
            <a:r>
              <a:rPr lang="en-GB" sz="2100" dirty="0">
                <a:solidFill>
                  <a:prstClr val="white"/>
                </a:solidFill>
                <a:latin typeface="Comic Sans MS" panose="030F0702030302020204" pitchFamily="66" charset="0"/>
              </a:rPr>
              <a:t> – fear of unknown new people</a:t>
            </a:r>
            <a:r>
              <a:rPr lang="en-GB" dirty="0">
                <a:solidFill>
                  <a:prstClr val="white"/>
                </a:solidFill>
              </a:rPr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145" y="4149080"/>
            <a:ext cx="2116137" cy="19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831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600201"/>
            <a:ext cx="4114800" cy="355699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 smtClean="0"/>
              <a:t>Humans are </a:t>
            </a:r>
            <a:r>
              <a:rPr lang="en-GB" b="1" dirty="0" err="1" smtClean="0">
                <a:solidFill>
                  <a:schemeClr val="accent1">
                    <a:lumMod val="75000"/>
                  </a:schemeClr>
                </a:solidFill>
              </a:rPr>
              <a:t>altricial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smtClean="0"/>
              <a:t>animals (as opposed to </a:t>
            </a:r>
            <a:r>
              <a:rPr lang="en-GB" dirty="0" err="1" smtClean="0"/>
              <a:t>precocial</a:t>
            </a:r>
            <a:r>
              <a:rPr lang="en-GB" dirty="0" smtClean="0"/>
              <a:t> e.g. horses). 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Means they are born </a:t>
            </a:r>
            <a:r>
              <a:rPr lang="en-GB" i="1" dirty="0" smtClean="0"/>
              <a:t>very early in development, </a:t>
            </a:r>
            <a:r>
              <a:rPr lang="en-GB" dirty="0" smtClean="0"/>
              <a:t>(as a result consequence of bipedalism) and </a:t>
            </a:r>
            <a:r>
              <a:rPr lang="en-GB" b="1" dirty="0" smtClean="0"/>
              <a:t>cannot survive without protection and nurturing </a:t>
            </a:r>
            <a:r>
              <a:rPr lang="en-GB" dirty="0" smtClean="0"/>
              <a:t>for significant periods of time.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25"/>
          <a:stretch/>
        </p:blipFill>
        <p:spPr bwMode="auto">
          <a:xfrm>
            <a:off x="161192" y="2203764"/>
            <a:ext cx="4410808" cy="2444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Comic Sans MS" panose="030F0702030302020204" pitchFamily="66" charset="0"/>
              </a:rPr>
              <a:t>Why?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646939"/>
            <a:ext cx="9144000" cy="1200329"/>
          </a:xfrm>
          <a:prstGeom prst="rect">
            <a:avLst/>
          </a:prstGeom>
          <a:solidFill>
            <a:sysClr val="windowText" lastClr="00000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DEFINE attachment, and features of caregiver-infant interactions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UNDERSTAND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why attachments develop, and Schaffer’s key stages.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OUTLINE and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EVALUATE 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research in caregiver-infant interactions.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596760"/>
            <a:ext cx="1607494" cy="1472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554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 descr="C:\Users\Janey\AppData\Local\Microsoft\Windows\Temporary Internet Files\Content.IE5\5NJ5YK1N\MP90044442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7" y="549605"/>
            <a:ext cx="7675660" cy="510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316" y="0"/>
            <a:ext cx="9144000" cy="584775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Who do we form attachments with?     </a:t>
            </a:r>
            <a:r>
              <a:rPr lang="en-GB" sz="3200" i="1" dirty="0">
                <a:solidFill>
                  <a:prstClr val="black"/>
                </a:solidFill>
                <a:latin typeface="Comic Sans MS" panose="030F0702030302020204" pitchFamily="66" charset="0"/>
              </a:rPr>
              <a:t>T-P-S</a:t>
            </a:r>
          </a:p>
        </p:txBody>
      </p:sp>
      <p:sp>
        <p:nvSpPr>
          <p:cNvPr id="2" name="Rectangle 1"/>
          <p:cNvSpPr/>
          <p:nvPr/>
        </p:nvSpPr>
        <p:spPr>
          <a:xfrm>
            <a:off x="30089" y="908720"/>
            <a:ext cx="360580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Are infants attached to just one person? ?</a:t>
            </a:r>
          </a:p>
          <a:p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Who would you expect that person to be? ?</a:t>
            </a:r>
          </a:p>
          <a:p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Can infants have multiple attachments? ?</a:t>
            </a:r>
          </a:p>
          <a:p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Do they behave differently towards different people?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646939"/>
            <a:ext cx="9144000" cy="1200329"/>
          </a:xfrm>
          <a:prstGeom prst="rect">
            <a:avLst/>
          </a:prstGeom>
          <a:solidFill>
            <a:sysClr val="windowText" lastClr="00000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DEFINE attachment, and features of caregiver-infant interactions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UNDERSTAND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why attachments develop, and Schaffer’s key stages.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OUTLINE and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EVALUATE 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research in caregiver-infant interactions.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59045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-324544" y="3653848"/>
            <a:ext cx="4386243" cy="83978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b="0" kern="1200">
                <a:solidFill>
                  <a:srgbClr val="660066"/>
                </a:solidFill>
                <a:latin typeface="Romana BT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800" b="0" kern="1200">
                <a:solidFill>
                  <a:srgbClr val="CC00CC"/>
                </a:solidFill>
                <a:latin typeface="Romana BT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0" kern="1200">
                <a:solidFill>
                  <a:srgbClr val="FF00FF"/>
                </a:solidFill>
                <a:latin typeface="Romana BT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000" b="0" kern="1200">
                <a:solidFill>
                  <a:srgbClr val="FF66FF"/>
                </a:solidFill>
                <a:latin typeface="Romana BT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b="0" kern="1200">
                <a:solidFill>
                  <a:srgbClr val="FF99FF"/>
                </a:solidFill>
                <a:latin typeface="Romana BT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457200" lvl="1" indent="0">
              <a:buFont typeface="Courier New" pitchFamily="49" charset="0"/>
              <a:buNone/>
            </a:pPr>
            <a:r>
              <a:rPr lang="en-US" dirty="0" smtClean="0"/>
              <a:t>Not necessarily the person who fed, changed, washed or spent most time with us….</a:t>
            </a:r>
          </a:p>
          <a:p>
            <a:endParaRPr lang="en-US" dirty="0" smtClean="0"/>
          </a:p>
        </p:txBody>
      </p:sp>
      <p:pic>
        <p:nvPicPr>
          <p:cNvPr id="7" name="Picture 5" descr="http://www.impactlab.com/wp-content/uploads/2008/11/mother-holding-bab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2736"/>
            <a:ext cx="1576388" cy="2363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641165" y="1754410"/>
            <a:ext cx="1568772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lvl="1"/>
            <a:r>
              <a:rPr lang="en-US" sz="2800" dirty="0">
                <a:solidFill>
                  <a:srgbClr val="7030A0"/>
                </a:solidFill>
                <a:latin typeface="Romana BT" pitchFamily="18" charset="0"/>
                <a:cs typeface="Andalus" pitchFamily="2" charset="-78"/>
              </a:rPr>
              <a:t>65% mother only</a:t>
            </a:r>
          </a:p>
          <a:p>
            <a:endParaRPr lang="en-GB" dirty="0">
              <a:solidFill>
                <a:prstClr val="black"/>
              </a:solidFill>
              <a:latin typeface="Romana BT" pitchFamily="18" charset="0"/>
            </a:endParaRPr>
          </a:p>
        </p:txBody>
      </p:sp>
      <p:pic>
        <p:nvPicPr>
          <p:cNvPr id="9" name="Picture 7" descr="http://linnealenkus.com/image/babblerLLS0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1" r="10120"/>
          <a:stretch/>
        </p:blipFill>
        <p:spPr bwMode="auto">
          <a:xfrm>
            <a:off x="5056075" y="1150616"/>
            <a:ext cx="1749898" cy="2273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948264" y="1143000"/>
            <a:ext cx="2195736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lvl="1"/>
            <a:r>
              <a:rPr lang="en-US" sz="2800" dirty="0">
                <a:solidFill>
                  <a:srgbClr val="7030A0"/>
                </a:solidFill>
                <a:latin typeface="Romana BT" pitchFamily="18" charset="0"/>
                <a:cs typeface="Andalus" pitchFamily="2" charset="-78"/>
              </a:rPr>
              <a:t>30% mother </a:t>
            </a:r>
            <a:r>
              <a:rPr lang="en-US" sz="2800" dirty="0" smtClean="0">
                <a:solidFill>
                  <a:srgbClr val="7030A0"/>
                </a:solidFill>
                <a:latin typeface="Romana BT" pitchFamily="18" charset="0"/>
                <a:cs typeface="Andalus" pitchFamily="2" charset="-78"/>
              </a:rPr>
              <a:t>and </a:t>
            </a:r>
            <a:r>
              <a:rPr lang="en-US" sz="2800" dirty="0">
                <a:solidFill>
                  <a:srgbClr val="7030A0"/>
                </a:solidFill>
                <a:latin typeface="Romana BT" pitchFamily="18" charset="0"/>
                <a:cs typeface="Andalus" pitchFamily="2" charset="-78"/>
              </a:rPr>
              <a:t>another (often father)</a:t>
            </a:r>
          </a:p>
          <a:p>
            <a:endParaRPr lang="en-GB" dirty="0">
              <a:solidFill>
                <a:prstClr val="black"/>
              </a:solidFill>
              <a:latin typeface="Romana BT" pitchFamily="18" charset="0"/>
            </a:endParaRPr>
          </a:p>
        </p:txBody>
      </p:sp>
      <p:pic>
        <p:nvPicPr>
          <p:cNvPr id="11" name="Picture 9" descr="http://www.romance-fire.com/pictures/father%20and%20baby%2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301" y="3667125"/>
            <a:ext cx="1800225" cy="1800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217279" y="4093295"/>
            <a:ext cx="2286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742950" lvl="1" indent="-285750">
              <a:spcBef>
                <a:spcPct val="20000"/>
              </a:spcBef>
            </a:pPr>
            <a:r>
              <a:rPr lang="en-US" sz="2800" dirty="0">
                <a:solidFill>
                  <a:srgbClr val="7030A0"/>
                </a:solidFill>
                <a:latin typeface="Romana BT" pitchFamily="18" charset="0"/>
                <a:cs typeface="Andalus" pitchFamily="2" charset="-78"/>
              </a:rPr>
              <a:t>3% father only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260648"/>
            <a:ext cx="9144000" cy="584775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Who do we form attachments with?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5646939"/>
            <a:ext cx="9144000" cy="1200329"/>
          </a:xfrm>
          <a:prstGeom prst="rect">
            <a:avLst/>
          </a:prstGeom>
          <a:solidFill>
            <a:sysClr val="windowText" lastClr="00000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DEFINE attachment, and features of caregiver-infant interactions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UNDERSTAND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why attachments develop, and Schaffer’s key stages.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OUTLINE and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EVALUATE 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research in caregiver-infant interactions.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</p:txBody>
      </p:sp>
      <p:sp>
        <p:nvSpPr>
          <p:cNvPr id="2" name="Oval 1"/>
          <p:cNvSpPr/>
          <p:nvPr/>
        </p:nvSpPr>
        <p:spPr>
          <a:xfrm rot="446499">
            <a:off x="6816293" y="2881096"/>
            <a:ext cx="2202491" cy="1056055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Can have multiple attachments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769539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/>
      <p:bldP spid="10" grpId="0"/>
      <p:bldP spid="12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  <a:ln w="63500">
            <a:solidFill>
              <a:schemeClr val="tx1"/>
            </a:solidFill>
          </a:ln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How do attachment form</a:t>
            </a:r>
            <a:r>
              <a:rPr lang="en-GB" dirty="0" smtClean="0">
                <a:latin typeface="Comic Sans MS" panose="030F0702030302020204" pitchFamily="66" charset="0"/>
              </a:rPr>
              <a:t>?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646939"/>
            <a:ext cx="9144000" cy="1200329"/>
          </a:xfrm>
          <a:prstGeom prst="rect">
            <a:avLst/>
          </a:prstGeom>
          <a:solidFill>
            <a:sysClr val="windowText" lastClr="00000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DEFINE attachment, and features of caregiver-infant interactions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UNDERSTAND why attachments develop, and Schaffer’s key stages.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OUTLINE and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EVALUATE 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research in caregiver-infant interactions.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9671">
            <a:off x="6809678" y="1823451"/>
            <a:ext cx="1748043" cy="1178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2154">
            <a:off x="6870217" y="3089411"/>
            <a:ext cx="1706563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323528" y="1666702"/>
            <a:ext cx="6581926" cy="385053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i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Attachments are NOT present at birth.</a:t>
            </a:r>
          </a:p>
          <a:p>
            <a:endParaRPr lang="en-GB" sz="2800" b="1" i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r>
              <a:rPr lang="en-GB" sz="2800" b="1" i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T-P-S</a:t>
            </a:r>
            <a:endParaRPr lang="en-GB" sz="2800" b="1" i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</a:t>
            </a:r>
            <a:r>
              <a:rPr lang="en-GB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things might help a care-giver and child to form a strong attachment? </a:t>
            </a:r>
            <a:endParaRPr lang="en-GB" sz="28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</a:t>
            </a:r>
            <a:r>
              <a:rPr lang="en-GB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things </a:t>
            </a:r>
            <a:r>
              <a:rPr lang="en-GB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might hinder </a:t>
            </a:r>
            <a:r>
              <a:rPr lang="en-GB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an </a:t>
            </a:r>
            <a:r>
              <a:rPr lang="en-GB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attachment forming?</a:t>
            </a:r>
            <a:endParaRPr lang="en-GB" sz="28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508122">
            <a:off x="7308749" y="4439011"/>
            <a:ext cx="1800200" cy="1631216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i="1" u="sng" dirty="0">
                <a:solidFill>
                  <a:srgbClr val="000000"/>
                </a:solidFill>
                <a:latin typeface="Comic Sans MS" panose="030F0702030302020204" pitchFamily="66" charset="0"/>
              </a:rPr>
              <a:t>Keywords</a:t>
            </a:r>
          </a:p>
          <a:p>
            <a:r>
              <a:rPr lang="en-GB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Attachment</a:t>
            </a:r>
          </a:p>
          <a:p>
            <a:r>
              <a:rPr lang="en-GB" sz="20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Altricial</a:t>
            </a:r>
            <a:endParaRPr lang="en-GB" sz="20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en-GB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Reciprocity</a:t>
            </a:r>
          </a:p>
          <a:p>
            <a:r>
              <a:rPr lang="en-GB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Mimicry</a:t>
            </a:r>
            <a:endParaRPr lang="en-GB" sz="20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84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90437"/>
            <a:ext cx="9144000" cy="505650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 smtClean="0"/>
              <a:t>Interactions between a carer and an infant serve to develop and maintain an attachment. Infants cannot talk, but they can </a:t>
            </a:r>
            <a:r>
              <a:rPr lang="en-GB" i="1" dirty="0" smtClean="0"/>
              <a:t>communicate</a:t>
            </a:r>
            <a:r>
              <a:rPr lang="en-GB" dirty="0" smtClean="0"/>
              <a:t> to caregivers in several ways which help develop proximity, and eventually an attachment: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b="1" dirty="0" err="1" smtClean="0"/>
              <a:t>Caregiverese</a:t>
            </a:r>
            <a:r>
              <a:rPr lang="en-GB" dirty="0" smtClean="0"/>
              <a:t> (originally ‘</a:t>
            </a:r>
            <a:r>
              <a:rPr lang="en-GB" dirty="0" err="1" smtClean="0"/>
              <a:t>motherese</a:t>
            </a:r>
            <a:r>
              <a:rPr lang="en-GB" dirty="0" smtClean="0"/>
              <a:t>’) – A type of high-pitched, slow, soft verbal interaction with infants.</a:t>
            </a:r>
          </a:p>
          <a:p>
            <a:r>
              <a:rPr lang="en-GB" b="1" dirty="0" smtClean="0"/>
              <a:t>Bodily contact </a:t>
            </a:r>
            <a:r>
              <a:rPr lang="en-GB" dirty="0" smtClean="0"/>
              <a:t>– Infants interact physically with caregiver e.g. clasping fingers, arms around neck etc.</a:t>
            </a:r>
          </a:p>
          <a:p>
            <a:r>
              <a:rPr lang="en-GB" b="1" dirty="0" smtClean="0"/>
              <a:t>Interactional </a:t>
            </a:r>
            <a:r>
              <a:rPr lang="en-GB" b="1" dirty="0"/>
              <a:t>synchrony </a:t>
            </a:r>
            <a:r>
              <a:rPr lang="en-GB" dirty="0" smtClean="0"/>
              <a:t>- adults </a:t>
            </a:r>
            <a:r>
              <a:rPr lang="en-GB" dirty="0"/>
              <a:t>and babies respond </a:t>
            </a:r>
            <a:r>
              <a:rPr lang="en-GB" dirty="0" smtClean="0"/>
              <a:t>to each other in a turn-taking, rhythmic style </a:t>
            </a:r>
            <a:r>
              <a:rPr lang="en-GB" dirty="0"/>
              <a:t>to </a:t>
            </a:r>
            <a:r>
              <a:rPr lang="en-GB" dirty="0" smtClean="0"/>
              <a:t>sustain communication.</a:t>
            </a:r>
          </a:p>
          <a:p>
            <a:r>
              <a:rPr lang="en-GB" b="1" dirty="0" smtClean="0"/>
              <a:t>Reciprocity</a:t>
            </a:r>
            <a:r>
              <a:rPr lang="en-GB" dirty="0" smtClean="0"/>
              <a:t> - interaction </a:t>
            </a:r>
            <a:r>
              <a:rPr lang="en-GB" dirty="0"/>
              <a:t>flows </a:t>
            </a:r>
            <a:r>
              <a:rPr lang="en-GB" dirty="0" smtClean="0"/>
              <a:t>both </a:t>
            </a:r>
            <a:r>
              <a:rPr lang="en-GB" dirty="0"/>
              <a:t>ways between adult and </a:t>
            </a:r>
            <a:r>
              <a:rPr lang="en-GB" dirty="0" smtClean="0"/>
              <a:t>infant.</a:t>
            </a:r>
          </a:p>
          <a:p>
            <a:r>
              <a:rPr lang="en-GB" b="1" dirty="0" smtClean="0"/>
              <a:t>Mimicry</a:t>
            </a:r>
            <a:r>
              <a:rPr lang="en-GB" dirty="0" smtClean="0"/>
              <a:t> – Infants mimic (copy) </a:t>
            </a:r>
            <a:r>
              <a:rPr lang="en-GB" dirty="0"/>
              <a:t>the </a:t>
            </a:r>
            <a:r>
              <a:rPr lang="en-GB" dirty="0" smtClean="0"/>
              <a:t>adult’s facial expressions.</a:t>
            </a:r>
          </a:p>
          <a:p>
            <a:r>
              <a:rPr lang="en-GB" b="1" dirty="0" smtClean="0"/>
              <a:t>Sensitive </a:t>
            </a:r>
            <a:r>
              <a:rPr lang="en-GB" b="1" dirty="0"/>
              <a:t>responsiveness </a:t>
            </a:r>
            <a:r>
              <a:rPr lang="en-GB" dirty="0" smtClean="0"/>
              <a:t>– caregiver adults attend particularly </a:t>
            </a:r>
            <a:r>
              <a:rPr lang="en-GB" dirty="0"/>
              <a:t>sensitively to </a:t>
            </a:r>
            <a:r>
              <a:rPr lang="en-GB" dirty="0" smtClean="0"/>
              <a:t>infant’s communications. E.g. be aware of needs, and meet them quickly and sufficiently.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646939"/>
            <a:ext cx="9144000" cy="1200329"/>
          </a:xfrm>
          <a:prstGeom prst="rect">
            <a:avLst/>
          </a:prstGeom>
          <a:solidFill>
            <a:sysClr val="windowText" lastClr="00000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DEFINE attachment, and features of caregiver-infant interactions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UNDERSTAND why attachments develop, and Schaffer’s key stages.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OUTLINE and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EVALUATE 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research in caregiver-infant interactions.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5715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latin typeface="Comic Sans MS" panose="030F0702030302020204" pitchFamily="66" charset="0"/>
              </a:rPr>
              <a:t>How do attachment form?</a:t>
            </a:r>
            <a:endParaRPr lang="en-GB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96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Watch the </a:t>
            </a:r>
            <a:r>
              <a:rPr lang="en-GB" dirty="0" smtClean="0">
                <a:hlinkClick r:id="rId2"/>
              </a:rPr>
              <a:t>video</a:t>
            </a:r>
            <a:r>
              <a:rPr lang="en-GB" dirty="0" smtClean="0"/>
              <a:t> about </a:t>
            </a:r>
            <a:r>
              <a:rPr lang="en-GB" dirty="0" err="1" smtClean="0"/>
              <a:t>Tronick</a:t>
            </a:r>
            <a:r>
              <a:rPr lang="en-GB" dirty="0" smtClean="0"/>
              <a:t> (1975) research into communication between infants and caregivers.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What did he do?</a:t>
            </a:r>
          </a:p>
          <a:p>
            <a:pPr marL="0" indent="0">
              <a:buNone/>
            </a:pPr>
            <a:r>
              <a:rPr lang="en-GB" dirty="0" smtClean="0"/>
              <a:t>What did he find?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646939"/>
            <a:ext cx="9144000" cy="1200329"/>
          </a:xfrm>
          <a:prstGeom prst="rect">
            <a:avLst/>
          </a:prstGeom>
          <a:solidFill>
            <a:sysClr val="windowText" lastClr="00000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DEFINE attachment, and features of caregiver-infant interactions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UNDERSTAND why attachments develop, and Schaffer’s key stages.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OUTLINE and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EVALUATE 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research in caregiver-infant interactions.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5715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latin typeface="Comic Sans MS" panose="030F0702030302020204" pitchFamily="66" charset="0"/>
              </a:rPr>
              <a:t>Evidence for caregiver-infant interactions?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508122">
            <a:off x="7308749" y="4439011"/>
            <a:ext cx="1800200" cy="1631216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i="1" u="sng" dirty="0">
                <a:solidFill>
                  <a:srgbClr val="000000"/>
                </a:solidFill>
                <a:latin typeface="Comic Sans MS" panose="030F0702030302020204" pitchFamily="66" charset="0"/>
              </a:rPr>
              <a:t>Keywords</a:t>
            </a:r>
          </a:p>
          <a:p>
            <a:r>
              <a:rPr lang="en-GB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Attachment</a:t>
            </a:r>
          </a:p>
          <a:p>
            <a:r>
              <a:rPr lang="en-GB" sz="20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Altricial</a:t>
            </a:r>
            <a:endParaRPr lang="en-GB" sz="20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en-GB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Reciprocity</a:t>
            </a:r>
          </a:p>
          <a:p>
            <a:r>
              <a:rPr lang="en-GB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Mimicry</a:t>
            </a:r>
            <a:endParaRPr lang="en-GB" sz="20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43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546" y="782782"/>
            <a:ext cx="6665702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b="1" dirty="0" err="1" smtClean="0">
                <a:solidFill>
                  <a:srgbClr val="00B0F0"/>
                </a:solidFill>
              </a:rPr>
              <a:t>Papousek</a:t>
            </a:r>
            <a:r>
              <a:rPr lang="en-GB" b="1" dirty="0" smtClean="0">
                <a:solidFill>
                  <a:srgbClr val="00B0F0"/>
                </a:solidFill>
              </a:rPr>
              <a:t> et al. (1991) </a:t>
            </a:r>
            <a:r>
              <a:rPr lang="en-GB" dirty="0" smtClean="0"/>
              <a:t>looked at </a:t>
            </a:r>
            <a:r>
              <a:rPr lang="en-GB" dirty="0" err="1" smtClean="0"/>
              <a:t>caregiverese</a:t>
            </a:r>
            <a:r>
              <a:rPr lang="en-GB" dirty="0" smtClean="0"/>
              <a:t> across cultures.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Found that the classic rising tone to indicate to infant it was their ‘turn’ to respond, and song-like rhythmic speech was the </a:t>
            </a:r>
            <a:r>
              <a:rPr lang="en-GB" b="1" dirty="0" smtClean="0"/>
              <a:t>same</a:t>
            </a:r>
            <a:r>
              <a:rPr lang="en-GB" dirty="0" smtClean="0"/>
              <a:t> in </a:t>
            </a:r>
            <a:r>
              <a:rPr lang="en-GB" i="1" dirty="0" smtClean="0"/>
              <a:t>US, Chinese and German </a:t>
            </a:r>
            <a:r>
              <a:rPr lang="en-GB" dirty="0" smtClean="0"/>
              <a:t>mothers – suggesting this is an innate. Biological device to forma attachments.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646939"/>
            <a:ext cx="9144000" cy="1200329"/>
          </a:xfrm>
          <a:prstGeom prst="rect">
            <a:avLst/>
          </a:prstGeom>
          <a:solidFill>
            <a:sysClr val="windowText" lastClr="00000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DEFINE attachment, and features of caregiver-infant interactions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UNDERSTAND why attachments develop, and Schaffer’s key stages.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OUTLINE and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EVALUATE 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research in caregiver-infant interactions.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5715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 smtClean="0">
                <a:latin typeface="Comic Sans MS" panose="030F0702030302020204" pitchFamily="66" charset="0"/>
              </a:rPr>
              <a:t>Further evidence for caregiver-infant interactions?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508122">
            <a:off x="7308749" y="4439011"/>
            <a:ext cx="1800200" cy="1631216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i="1" u="sng" dirty="0">
                <a:solidFill>
                  <a:srgbClr val="000000"/>
                </a:solidFill>
                <a:latin typeface="Comic Sans MS" panose="030F0702030302020204" pitchFamily="66" charset="0"/>
              </a:rPr>
              <a:t>Keywords</a:t>
            </a:r>
          </a:p>
          <a:p>
            <a:r>
              <a:rPr lang="en-GB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Attachment</a:t>
            </a:r>
          </a:p>
          <a:p>
            <a:r>
              <a:rPr lang="en-GB" sz="20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Altricial</a:t>
            </a:r>
            <a:endParaRPr lang="en-GB" sz="20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en-GB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Reciprocity</a:t>
            </a:r>
          </a:p>
          <a:p>
            <a:r>
              <a:rPr lang="en-GB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Mimicry</a:t>
            </a:r>
            <a:endParaRPr lang="en-GB" sz="20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892">
            <a:off x="6732240" y="908720"/>
            <a:ext cx="20955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6821">
            <a:off x="6727800" y="1846334"/>
            <a:ext cx="18573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753" y="2924944"/>
            <a:ext cx="1920214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699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1156</Words>
  <Application>Microsoft Office PowerPoint</Application>
  <PresentationFormat>On-screen Show (4:3)</PresentationFormat>
  <Paragraphs>145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1_Office Theme</vt:lpstr>
      <vt:lpstr>What is an ‘attachment’? And how do caregivers and infants interact?</vt:lpstr>
      <vt:lpstr>What is an attachment?</vt:lpstr>
      <vt:lpstr>PowerPoint Presentation</vt:lpstr>
      <vt:lpstr>PowerPoint Presentation</vt:lpstr>
      <vt:lpstr>PowerPoint Presentation</vt:lpstr>
      <vt:lpstr>How do attachment form?</vt:lpstr>
      <vt:lpstr>PowerPoint Presentation</vt:lpstr>
      <vt:lpstr>PowerPoint Presentation</vt:lpstr>
      <vt:lpstr>PowerPoint Presentation</vt:lpstr>
      <vt:lpstr>PowerPoint Presentation</vt:lpstr>
      <vt:lpstr>What are the stages of attachment?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an ‘attachment’? And what are the different types?</dc:title>
  <dc:creator>Kirsty</dc:creator>
  <cp:lastModifiedBy>Kirsty</cp:lastModifiedBy>
  <cp:revision>18</cp:revision>
  <dcterms:created xsi:type="dcterms:W3CDTF">2015-12-17T12:11:18Z</dcterms:created>
  <dcterms:modified xsi:type="dcterms:W3CDTF">2016-02-22T15:38:27Z</dcterms:modified>
</cp:coreProperties>
</file>