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handoutMasterIdLst>
    <p:handoutMasterId r:id="rId15"/>
  </p:handout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Lst>
  <p:sldSz cx="12192000" cy="6858000"/>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1451" y="0"/>
            <a:ext cx="2938780" cy="498056"/>
          </a:xfrm>
          <a:prstGeom prst="rect">
            <a:avLst/>
          </a:prstGeom>
        </p:spPr>
        <p:txBody>
          <a:bodyPr vert="horz" lIns="91440" tIns="45720" rIns="91440" bIns="45720" rtlCol="0"/>
          <a:lstStyle>
            <a:lvl1pPr algn="r">
              <a:defRPr sz="1200"/>
            </a:lvl1pPr>
          </a:lstStyle>
          <a:p>
            <a:fld id="{144716A1-62F6-4841-9B09-FB102AA392E6}" type="datetimeFigureOut">
              <a:rPr lang="en-GB" smtClean="0"/>
              <a:t>22/04/2020</a:t>
            </a:fld>
            <a:endParaRPr lang="en-GB"/>
          </a:p>
        </p:txBody>
      </p:sp>
      <p:sp>
        <p:nvSpPr>
          <p:cNvPr id="4" name="Footer Placeholder 3"/>
          <p:cNvSpPr>
            <a:spLocks noGrp="1"/>
          </p:cNvSpPr>
          <p:nvPr>
            <p:ph type="ftr" sz="quarter" idx="2"/>
          </p:nvPr>
        </p:nvSpPr>
        <p:spPr>
          <a:xfrm>
            <a:off x="0" y="9428584"/>
            <a:ext cx="2938780"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1451" y="9428584"/>
            <a:ext cx="2938780" cy="498055"/>
          </a:xfrm>
          <a:prstGeom prst="rect">
            <a:avLst/>
          </a:prstGeom>
        </p:spPr>
        <p:txBody>
          <a:bodyPr vert="horz" lIns="91440" tIns="45720" rIns="91440" bIns="45720" rtlCol="0" anchor="b"/>
          <a:lstStyle>
            <a:lvl1pPr algn="r">
              <a:defRPr sz="1200"/>
            </a:lvl1pPr>
          </a:lstStyle>
          <a:p>
            <a:fld id="{089E4045-4003-493C-B378-BDD460508E35}" type="slidenum">
              <a:rPr lang="en-GB" smtClean="0"/>
              <a:t>‹#›</a:t>
            </a:fld>
            <a:endParaRPr lang="en-GB"/>
          </a:p>
        </p:txBody>
      </p:sp>
    </p:spTree>
    <p:extLst>
      <p:ext uri="{BB962C8B-B14F-4D97-AF65-F5344CB8AC3E}">
        <p14:creationId xmlns:p14="http://schemas.microsoft.com/office/powerpoint/2010/main" val="34983657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322774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9912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544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241325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570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897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331534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56541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55370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A66C3-584E-40AE-9357-0729C4DD064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110458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9A66C3-584E-40AE-9357-0729C4DD064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189360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9A66C3-584E-40AE-9357-0729C4DD0644}"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94154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9A66C3-584E-40AE-9357-0729C4DD0644}"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368947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A66C3-584E-40AE-9357-0729C4DD0644}"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76664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66C3-584E-40AE-9357-0729C4DD064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381146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A66C3-584E-40AE-9357-0729C4DD064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6A052-495E-448D-B8B6-F7ABC943BE4A}" type="slidenum">
              <a:rPr lang="en-GB" smtClean="0"/>
              <a:t>‹#›</a:t>
            </a:fld>
            <a:endParaRPr lang="en-GB"/>
          </a:p>
        </p:txBody>
      </p:sp>
    </p:spTree>
    <p:extLst>
      <p:ext uri="{BB962C8B-B14F-4D97-AF65-F5344CB8AC3E}">
        <p14:creationId xmlns:p14="http://schemas.microsoft.com/office/powerpoint/2010/main" val="12770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9A66C3-584E-40AE-9357-0729C4DD0644}" type="datetimeFigureOut">
              <a:rPr lang="en-GB" smtClean="0"/>
              <a:t>22/04/2020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A6A052-495E-448D-B8B6-F7ABC943BE4A}" type="slidenum">
              <a:rPr lang="en-GB" smtClean="0"/>
              <a:t>‹#›</a:t>
            </a:fld>
            <a:endParaRPr lang="en-GB"/>
          </a:p>
        </p:txBody>
      </p:sp>
    </p:spTree>
    <p:extLst>
      <p:ext uri="{BB962C8B-B14F-4D97-AF65-F5344CB8AC3E}">
        <p14:creationId xmlns:p14="http://schemas.microsoft.com/office/powerpoint/2010/main" val="4225193383"/>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LEVEL PE </a:t>
            </a:r>
          </a:p>
        </p:txBody>
      </p:sp>
      <p:sp>
        <p:nvSpPr>
          <p:cNvPr id="3" name="Subtitle 2"/>
          <p:cNvSpPr>
            <a:spLocks noGrp="1"/>
          </p:cNvSpPr>
          <p:nvPr>
            <p:ph type="subTitle" idx="1"/>
          </p:nvPr>
        </p:nvSpPr>
        <p:spPr/>
        <p:txBody>
          <a:bodyPr/>
          <a:lstStyle/>
          <a:p>
            <a:r>
              <a:rPr lang="en-GB" dirty="0"/>
              <a:t>Pre-A-Level PE: Course content overview and 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7921" y="364523"/>
            <a:ext cx="1481070" cy="1493949"/>
          </a:xfrm>
          <a:prstGeom prst="rect">
            <a:avLst/>
          </a:prstGeom>
        </p:spPr>
      </p:pic>
    </p:spTree>
    <p:extLst>
      <p:ext uri="{BB962C8B-B14F-4D97-AF65-F5344CB8AC3E}">
        <p14:creationId xmlns:p14="http://schemas.microsoft.com/office/powerpoint/2010/main" val="358917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Biomechanics</a:t>
            </a:r>
          </a:p>
        </p:txBody>
      </p:sp>
      <p:sp>
        <p:nvSpPr>
          <p:cNvPr id="3" name="Text Placeholder 2"/>
          <p:cNvSpPr>
            <a:spLocks noGrp="1"/>
          </p:cNvSpPr>
          <p:nvPr>
            <p:ph type="body" idx="1"/>
          </p:nvPr>
        </p:nvSpPr>
        <p:spPr/>
        <p:txBody>
          <a:bodyPr/>
          <a:lstStyle/>
          <a:p>
            <a:endParaRPr lang="en-GB"/>
          </a:p>
        </p:txBody>
      </p:sp>
      <p:pic>
        <p:nvPicPr>
          <p:cNvPr id="7" name="Content Placeholder 6"/>
          <p:cNvPicPr>
            <a:picLocks noGrp="1" noChangeAspect="1"/>
          </p:cNvPicPr>
          <p:nvPr>
            <p:ph sz="half" idx="2"/>
          </p:nvPr>
        </p:nvPicPr>
        <p:blipFill>
          <a:blip r:embed="rId2"/>
          <a:stretch>
            <a:fillRect/>
          </a:stretch>
        </p:blipFill>
        <p:spPr>
          <a:xfrm>
            <a:off x="675744" y="2140061"/>
            <a:ext cx="3814725" cy="2857362"/>
          </a:xfrm>
          <a:prstGeom prst="rect">
            <a:avLst/>
          </a:prstGeom>
        </p:spPr>
      </p:pic>
      <p:sp>
        <p:nvSpPr>
          <p:cNvPr id="5" name="Text Placeholder 4"/>
          <p:cNvSpPr>
            <a:spLocks noGrp="1"/>
          </p:cNvSpPr>
          <p:nvPr>
            <p:ph type="body" sz="quarter" idx="3"/>
          </p:nvPr>
        </p:nvSpPr>
        <p:spPr/>
        <p:txBody>
          <a:bodyPr/>
          <a:lstStyle/>
          <a:p>
            <a:endParaRPr lang="en-GB"/>
          </a:p>
        </p:txBody>
      </p:sp>
      <p:pic>
        <p:nvPicPr>
          <p:cNvPr id="8" name="Content Placeholder 7"/>
          <p:cNvPicPr>
            <a:picLocks noGrp="1" noChangeAspect="1"/>
          </p:cNvPicPr>
          <p:nvPr>
            <p:ph sz="quarter" idx="4"/>
          </p:nvPr>
        </p:nvPicPr>
        <p:blipFill>
          <a:blip r:embed="rId3"/>
          <a:stretch>
            <a:fillRect/>
          </a:stretch>
        </p:blipFill>
        <p:spPr>
          <a:xfrm>
            <a:off x="5123742" y="1005827"/>
            <a:ext cx="4150259" cy="2310311"/>
          </a:xfrm>
          <a:prstGeom prst="rect">
            <a:avLst/>
          </a:prstGeom>
        </p:spPr>
      </p:pic>
      <p:pic>
        <p:nvPicPr>
          <p:cNvPr id="9" name="Picture 8"/>
          <p:cNvPicPr>
            <a:picLocks noChangeAspect="1"/>
          </p:cNvPicPr>
          <p:nvPr/>
        </p:nvPicPr>
        <p:blipFill>
          <a:blip r:embed="rId4"/>
          <a:stretch>
            <a:fillRect/>
          </a:stretch>
        </p:blipFill>
        <p:spPr>
          <a:xfrm>
            <a:off x="6221730" y="3882182"/>
            <a:ext cx="3983005" cy="223048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5683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and society and the role of technology</a:t>
            </a:r>
          </a:p>
        </p:txBody>
      </p:sp>
      <p:sp>
        <p:nvSpPr>
          <p:cNvPr id="3" name="Text Placeholder 2"/>
          <p:cNvSpPr>
            <a:spLocks noGrp="1"/>
          </p:cNvSpPr>
          <p:nvPr>
            <p:ph type="body" idx="1"/>
          </p:nvPr>
        </p:nvSpPr>
        <p:spPr/>
        <p:txBody>
          <a:bodyPr/>
          <a:lstStyle/>
          <a:p>
            <a:endParaRPr lang="en-GB"/>
          </a:p>
        </p:txBody>
      </p:sp>
      <p:pic>
        <p:nvPicPr>
          <p:cNvPr id="7" name="Content Placeholder 6"/>
          <p:cNvPicPr>
            <a:picLocks noGrp="1" noChangeAspect="1"/>
          </p:cNvPicPr>
          <p:nvPr>
            <p:ph sz="half" idx="2"/>
          </p:nvPr>
        </p:nvPicPr>
        <p:blipFill>
          <a:blip r:embed="rId2"/>
          <a:stretch>
            <a:fillRect/>
          </a:stretch>
        </p:blipFill>
        <p:spPr>
          <a:xfrm>
            <a:off x="282969" y="2160983"/>
            <a:ext cx="4805413" cy="2691031"/>
          </a:xfrm>
          <a:prstGeom prst="rect">
            <a:avLst/>
          </a:prstGeom>
        </p:spPr>
      </p:pic>
      <p:sp>
        <p:nvSpPr>
          <p:cNvPr id="5" name="Text Placeholder 4"/>
          <p:cNvSpPr>
            <a:spLocks noGrp="1"/>
          </p:cNvSpPr>
          <p:nvPr>
            <p:ph type="body" sz="quarter" idx="3"/>
          </p:nvPr>
        </p:nvSpPr>
        <p:spPr>
          <a:xfrm>
            <a:off x="5254144" y="2305295"/>
            <a:ext cx="4185618" cy="576262"/>
          </a:xfrm>
        </p:spPr>
        <p:txBody>
          <a:bodyPr/>
          <a:lstStyle/>
          <a:p>
            <a:r>
              <a:rPr lang="en-GB" dirty="0"/>
              <a:t>Do we see less of this in professional sport in the modern era?</a:t>
            </a:r>
          </a:p>
        </p:txBody>
      </p:sp>
      <p:pic>
        <p:nvPicPr>
          <p:cNvPr id="9" name="Picture 8"/>
          <p:cNvPicPr>
            <a:picLocks noChangeAspect="1"/>
          </p:cNvPicPr>
          <p:nvPr/>
        </p:nvPicPr>
        <p:blipFill>
          <a:blip r:embed="rId3"/>
          <a:stretch>
            <a:fillRect/>
          </a:stretch>
        </p:blipFill>
        <p:spPr>
          <a:xfrm>
            <a:off x="5766026" y="3124672"/>
            <a:ext cx="4618317" cy="3073280"/>
          </a:xfrm>
          <a:prstGeom prst="rect">
            <a:avLst/>
          </a:prstGeom>
        </p:spPr>
      </p:pic>
      <p:sp>
        <p:nvSpPr>
          <p:cNvPr id="10" name="TextBox 9"/>
          <p:cNvSpPr txBox="1"/>
          <p:nvPr/>
        </p:nvSpPr>
        <p:spPr>
          <a:xfrm>
            <a:off x="1828800" y="5421086"/>
            <a:ext cx="3425344" cy="923330"/>
          </a:xfrm>
          <a:prstGeom prst="rect">
            <a:avLst/>
          </a:prstGeom>
          <a:noFill/>
        </p:spPr>
        <p:txBody>
          <a:bodyPr wrap="square" rtlCol="0">
            <a:spAutoFit/>
          </a:bodyPr>
          <a:lstStyle/>
          <a:p>
            <a:r>
              <a:rPr lang="en-GB" dirty="0"/>
              <a:t>Is the introduction of VAR a positive for all people involved?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292159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13" name="Content Placeholder 12">
            <a:extLst>
              <a:ext uri="{FF2B5EF4-FFF2-40B4-BE49-F238E27FC236}">
                <a16:creationId xmlns:a16="http://schemas.microsoft.com/office/drawing/2014/main" id="{6ED47A85-D971-4221-A404-468DDE1E7D09}"/>
              </a:ext>
            </a:extLst>
          </p:cNvPr>
          <p:cNvSpPr>
            <a:spLocks noGrp="1"/>
          </p:cNvSpPr>
          <p:nvPr>
            <p:ph idx="1"/>
          </p:nvPr>
        </p:nvSpPr>
        <p:spPr>
          <a:xfrm>
            <a:off x="677334" y="816747"/>
            <a:ext cx="8596668" cy="5224616"/>
          </a:xfrm>
        </p:spPr>
        <p:txBody>
          <a:bodyPr/>
          <a:lstStyle/>
          <a:p>
            <a:r>
              <a:rPr lang="en-GB" b="1" u="sng" dirty="0"/>
              <a:t>What next?</a:t>
            </a:r>
          </a:p>
          <a:p>
            <a:r>
              <a:rPr lang="en-GB" dirty="0"/>
              <a:t>I would like you to have a look at the additional resources within this subsection of the Pre-A-Level course.</a:t>
            </a:r>
          </a:p>
          <a:p>
            <a:r>
              <a:rPr lang="en-GB" dirty="0"/>
              <a:t>There is the </a:t>
            </a:r>
            <a:r>
              <a:rPr lang="en-GB" b="1" u="sng" dirty="0"/>
              <a:t>specification</a:t>
            </a:r>
            <a:r>
              <a:rPr lang="en-GB" dirty="0"/>
              <a:t>; a massive document that is central to our learning. Included in here is the course content in far more detail, with information about what you will learn in each section.</a:t>
            </a:r>
          </a:p>
          <a:p>
            <a:r>
              <a:rPr lang="en-GB" dirty="0"/>
              <a:t>Your main focus should be </a:t>
            </a:r>
            <a:r>
              <a:rPr lang="en-GB" u="sng" dirty="0"/>
              <a:t>Section 3 ‘Subject Content’ pages 9-28</a:t>
            </a:r>
            <a:r>
              <a:rPr lang="en-GB" dirty="0"/>
              <a:t>.</a:t>
            </a:r>
          </a:p>
          <a:p>
            <a:endParaRPr lang="en-GB" dirty="0"/>
          </a:p>
          <a:p>
            <a:r>
              <a:rPr lang="en-GB" b="1" dirty="0">
                <a:solidFill>
                  <a:srgbClr val="FFFF00"/>
                </a:solidFill>
              </a:rPr>
              <a:t>Task:</a:t>
            </a:r>
          </a:p>
          <a:p>
            <a:r>
              <a:rPr lang="en-GB" dirty="0">
                <a:solidFill>
                  <a:srgbClr val="FFFF00"/>
                </a:solidFill>
              </a:rPr>
              <a:t>Have a look through the subject content pages. I would like you to write a summary in Microsoft word/</a:t>
            </a:r>
            <a:r>
              <a:rPr lang="en-GB" dirty="0" err="1">
                <a:solidFill>
                  <a:srgbClr val="FFFF00"/>
                </a:solidFill>
              </a:rPr>
              <a:t>powerpoint</a:t>
            </a:r>
            <a:r>
              <a:rPr lang="en-GB" dirty="0">
                <a:solidFill>
                  <a:srgbClr val="FFFF00"/>
                </a:solidFill>
              </a:rPr>
              <a:t> format of the 3 sections of the course that you are looking forward to learning about most and why?</a:t>
            </a:r>
          </a:p>
          <a:p>
            <a:endParaRPr lang="en-GB" dirty="0">
              <a:solidFill>
                <a:srgbClr val="FFFF00"/>
              </a:solidFill>
            </a:endParaRPr>
          </a:p>
          <a:p>
            <a:r>
              <a:rPr lang="en-GB" dirty="0">
                <a:solidFill>
                  <a:srgbClr val="FFFF00"/>
                </a:solidFill>
              </a:rPr>
              <a:t>E.g. “I am really excited to learn about the different types of leadership styles that I will study in Sports Psychology because……”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407" y="482088"/>
            <a:ext cx="1481070" cy="1493949"/>
          </a:xfrm>
          <a:prstGeom prst="rect">
            <a:avLst/>
          </a:prstGeom>
        </p:spPr>
      </p:pic>
    </p:spTree>
    <p:extLst>
      <p:ext uri="{BB962C8B-B14F-4D97-AF65-F5344CB8AC3E}">
        <p14:creationId xmlns:p14="http://schemas.microsoft.com/office/powerpoint/2010/main" val="315709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3CA0-C955-4287-8318-9DA60BA1FC4A}"/>
              </a:ext>
            </a:extLst>
          </p:cNvPr>
          <p:cNvSpPr>
            <a:spLocks noGrp="1"/>
          </p:cNvSpPr>
          <p:nvPr>
            <p:ph type="title"/>
          </p:nvPr>
        </p:nvSpPr>
        <p:spPr>
          <a:xfrm>
            <a:off x="677334" y="609600"/>
            <a:ext cx="8596668" cy="668784"/>
          </a:xfrm>
        </p:spPr>
        <p:txBody>
          <a:bodyPr/>
          <a:lstStyle/>
          <a:p>
            <a:r>
              <a:rPr lang="en-GB" dirty="0"/>
              <a:t>Closing Thoughts</a:t>
            </a:r>
          </a:p>
        </p:txBody>
      </p:sp>
      <p:sp>
        <p:nvSpPr>
          <p:cNvPr id="3" name="Content Placeholder 2">
            <a:extLst>
              <a:ext uri="{FF2B5EF4-FFF2-40B4-BE49-F238E27FC236}">
                <a16:creationId xmlns:a16="http://schemas.microsoft.com/office/drawing/2014/main" id="{76CFFD15-0727-445F-99E3-BFDABCD3B4D7}"/>
              </a:ext>
            </a:extLst>
          </p:cNvPr>
          <p:cNvSpPr>
            <a:spLocks noGrp="1"/>
          </p:cNvSpPr>
          <p:nvPr>
            <p:ph idx="1"/>
          </p:nvPr>
        </p:nvSpPr>
        <p:spPr>
          <a:xfrm>
            <a:off x="677334" y="1500325"/>
            <a:ext cx="8596668" cy="4541037"/>
          </a:xfrm>
        </p:spPr>
        <p:txBody>
          <a:bodyPr/>
          <a:lstStyle/>
          <a:p>
            <a:r>
              <a:rPr lang="en-GB" dirty="0"/>
              <a:t>The PE staff at K.E.S Stratford emphasise the need for good organisational skills for A Level PE.</a:t>
            </a:r>
          </a:p>
          <a:p>
            <a:r>
              <a:rPr lang="en-GB" dirty="0"/>
              <a:t>A central part of that is that the students need to have a good understanding of how the course is structured.</a:t>
            </a:r>
          </a:p>
          <a:p>
            <a:r>
              <a:rPr lang="en-GB" dirty="0"/>
              <a:t>We are not asking you to know off by heart the finest details about the course design but the greater appreciation you have for the outlines and the specification content, the better.</a:t>
            </a:r>
          </a:p>
          <a:p>
            <a:endParaRPr lang="en-GB" dirty="0"/>
          </a:p>
          <a:p>
            <a:r>
              <a:rPr lang="en-GB" dirty="0"/>
              <a:t>You have an opportunity this summer to get a head-start on </a:t>
            </a:r>
            <a:r>
              <a:rPr lang="en-GB" b="1" dirty="0"/>
              <a:t>understanding what A Level PE will look like</a:t>
            </a:r>
            <a:r>
              <a:rPr lang="en-GB" dirty="0"/>
              <a:t> for you from September.</a:t>
            </a:r>
          </a:p>
          <a:p>
            <a:endParaRPr lang="en-GB" dirty="0"/>
          </a:p>
          <a:p>
            <a:r>
              <a:rPr lang="en-GB" dirty="0"/>
              <a:t>In your next section, you will go on to look at the NEA </a:t>
            </a:r>
            <a:r>
              <a:rPr lang="en-GB"/>
              <a:t>(coursework)</a:t>
            </a:r>
            <a:endParaRPr lang="en-GB" dirty="0"/>
          </a:p>
        </p:txBody>
      </p:sp>
    </p:spTree>
    <p:extLst>
      <p:ext uri="{BB962C8B-B14F-4D97-AF65-F5344CB8AC3E}">
        <p14:creationId xmlns:p14="http://schemas.microsoft.com/office/powerpoint/2010/main" val="302588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I learn?</a:t>
            </a:r>
          </a:p>
        </p:txBody>
      </p:sp>
      <p:sp>
        <p:nvSpPr>
          <p:cNvPr id="6" name="Text Placeholder 5"/>
          <p:cNvSpPr>
            <a:spLocks noGrp="1"/>
          </p:cNvSpPr>
          <p:nvPr>
            <p:ph type="body" idx="1"/>
          </p:nvPr>
        </p:nvSpPr>
        <p:spPr/>
        <p:txBody>
          <a:bodyPr/>
          <a:lstStyle/>
          <a:p>
            <a:endParaRPr lang="en-GB"/>
          </a:p>
        </p:txBody>
      </p:sp>
      <p:sp>
        <p:nvSpPr>
          <p:cNvPr id="7" name="Content Placeholder 6"/>
          <p:cNvSpPr>
            <a:spLocks noGrp="1"/>
          </p:cNvSpPr>
          <p:nvPr>
            <p:ph sz="half" idx="2"/>
          </p:nvPr>
        </p:nvSpPr>
        <p:spPr/>
        <p:txBody>
          <a:bodyPr/>
          <a:lstStyle/>
          <a:p>
            <a:endParaRPr lang="en-GB"/>
          </a:p>
        </p:txBody>
      </p:sp>
      <p:sp>
        <p:nvSpPr>
          <p:cNvPr id="8" name="Text Placeholder 7"/>
          <p:cNvSpPr>
            <a:spLocks noGrp="1"/>
          </p:cNvSpPr>
          <p:nvPr>
            <p:ph type="body" sz="quarter" idx="3"/>
          </p:nvPr>
        </p:nvSpPr>
        <p:spPr>
          <a:xfrm>
            <a:off x="5217937" y="1092881"/>
            <a:ext cx="4591194" cy="1068102"/>
          </a:xfrm>
        </p:spPr>
        <p:txBody>
          <a:bodyPr/>
          <a:lstStyle/>
          <a:p>
            <a:r>
              <a:rPr lang="en-GB" dirty="0"/>
              <a:t>How will I be assessed?</a:t>
            </a:r>
          </a:p>
        </p:txBody>
      </p:sp>
      <p:sp>
        <p:nvSpPr>
          <p:cNvPr id="9" name="Content Placeholder 8"/>
          <p:cNvSpPr>
            <a:spLocks noGrp="1"/>
          </p:cNvSpPr>
          <p:nvPr>
            <p:ph sz="quarter" idx="4"/>
          </p:nvPr>
        </p:nvSpPr>
        <p:spPr>
          <a:xfrm>
            <a:off x="5323516" y="2327867"/>
            <a:ext cx="4185617" cy="3304117"/>
          </a:xfrm>
        </p:spPr>
        <p:txBody>
          <a:bodyPr/>
          <a:lstStyle/>
          <a:p>
            <a:r>
              <a:rPr lang="en-GB" dirty="0"/>
              <a:t>There will be two exams.</a:t>
            </a:r>
          </a:p>
          <a:p>
            <a:r>
              <a:rPr lang="en-GB" dirty="0"/>
              <a:t>Both exams are worth 35% of the A Level</a:t>
            </a:r>
          </a:p>
          <a:p>
            <a:r>
              <a:rPr lang="en-GB" dirty="0"/>
              <a:t>Paper 1 = Blue</a:t>
            </a:r>
          </a:p>
          <a:p>
            <a:r>
              <a:rPr lang="en-GB" dirty="0"/>
              <a:t>Paper 2 = Red</a:t>
            </a:r>
          </a:p>
          <a:p>
            <a:endParaRPr lang="en-GB" dirty="0"/>
          </a:p>
          <a:p>
            <a:endParaRPr lang="en-GB" dirty="0"/>
          </a:p>
          <a:p>
            <a:r>
              <a:rPr lang="en-GB" dirty="0"/>
              <a:t>What about the other 30%?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131" y="436451"/>
            <a:ext cx="1481070" cy="14939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61807075"/>
              </p:ext>
            </p:extLst>
          </p:nvPr>
        </p:nvGraphicFramePr>
        <p:xfrm>
          <a:off x="675744" y="1669143"/>
          <a:ext cx="4185624" cy="4372218"/>
        </p:xfrm>
        <a:graphic>
          <a:graphicData uri="http://schemas.openxmlformats.org/drawingml/2006/table">
            <a:tbl>
              <a:tblPr firstRow="1" bandRow="1">
                <a:tableStyleId>{5C22544A-7EE6-4342-B048-85BDC9FD1C3A}</a:tableStyleId>
              </a:tblPr>
              <a:tblGrid>
                <a:gridCol w="4185624">
                  <a:extLst>
                    <a:ext uri="{9D8B030D-6E8A-4147-A177-3AD203B41FA5}">
                      <a16:colId xmlns:a16="http://schemas.microsoft.com/office/drawing/2014/main" val="662085265"/>
                    </a:ext>
                  </a:extLst>
                </a:gridCol>
              </a:tblGrid>
              <a:tr h="485939">
                <a:tc>
                  <a:txBody>
                    <a:bodyPr/>
                    <a:lstStyle/>
                    <a:p>
                      <a:r>
                        <a:rPr lang="en-GB" dirty="0"/>
                        <a:t>Topic</a:t>
                      </a:r>
                    </a:p>
                  </a:txBody>
                  <a:tcPr/>
                </a:tc>
                <a:extLst>
                  <a:ext uri="{0D108BD9-81ED-4DB2-BD59-A6C34878D82A}">
                    <a16:rowId xmlns:a16="http://schemas.microsoft.com/office/drawing/2014/main" val="2217379580"/>
                  </a:ext>
                </a:extLst>
              </a:tr>
              <a:tr h="485939">
                <a:tc>
                  <a:txBody>
                    <a:bodyPr/>
                    <a:lstStyle/>
                    <a:p>
                      <a:r>
                        <a:rPr lang="en-GB" dirty="0">
                          <a:solidFill>
                            <a:srgbClr val="002060"/>
                          </a:solidFill>
                        </a:rPr>
                        <a:t>1.Applied anatomy and physiology</a:t>
                      </a:r>
                    </a:p>
                  </a:txBody>
                  <a:tcPr/>
                </a:tc>
                <a:extLst>
                  <a:ext uri="{0D108BD9-81ED-4DB2-BD59-A6C34878D82A}">
                    <a16:rowId xmlns:a16="http://schemas.microsoft.com/office/drawing/2014/main" val="3476067064"/>
                  </a:ext>
                </a:extLst>
              </a:tr>
              <a:tr h="485939">
                <a:tc>
                  <a:txBody>
                    <a:bodyPr/>
                    <a:lstStyle/>
                    <a:p>
                      <a:r>
                        <a:rPr lang="en-GB" dirty="0">
                          <a:solidFill>
                            <a:srgbClr val="002060"/>
                          </a:solidFill>
                        </a:rPr>
                        <a:t>2.Skill Acquisition</a:t>
                      </a:r>
                    </a:p>
                  </a:txBody>
                  <a:tcPr/>
                </a:tc>
                <a:extLst>
                  <a:ext uri="{0D108BD9-81ED-4DB2-BD59-A6C34878D82A}">
                    <a16:rowId xmlns:a16="http://schemas.microsoft.com/office/drawing/2014/main" val="1391331405"/>
                  </a:ext>
                </a:extLst>
              </a:tr>
              <a:tr h="485939">
                <a:tc>
                  <a:txBody>
                    <a:bodyPr/>
                    <a:lstStyle/>
                    <a:p>
                      <a:r>
                        <a:rPr lang="en-GB" dirty="0">
                          <a:solidFill>
                            <a:srgbClr val="002060"/>
                          </a:solidFill>
                        </a:rPr>
                        <a:t>3.Sport and Society</a:t>
                      </a:r>
                    </a:p>
                  </a:txBody>
                  <a:tcPr/>
                </a:tc>
                <a:extLst>
                  <a:ext uri="{0D108BD9-81ED-4DB2-BD59-A6C34878D82A}">
                    <a16:rowId xmlns:a16="http://schemas.microsoft.com/office/drawing/2014/main" val="2510089173"/>
                  </a:ext>
                </a:extLst>
              </a:tr>
              <a:tr h="485939">
                <a:tc>
                  <a:txBody>
                    <a:bodyPr/>
                    <a:lstStyle/>
                    <a:p>
                      <a:r>
                        <a:rPr lang="en-GB" dirty="0">
                          <a:solidFill>
                            <a:srgbClr val="FF0000"/>
                          </a:solidFill>
                        </a:rPr>
                        <a:t>4.Exercise Physiology</a:t>
                      </a:r>
                    </a:p>
                  </a:txBody>
                  <a:tcPr/>
                </a:tc>
                <a:extLst>
                  <a:ext uri="{0D108BD9-81ED-4DB2-BD59-A6C34878D82A}">
                    <a16:rowId xmlns:a16="http://schemas.microsoft.com/office/drawing/2014/main" val="4284619682"/>
                  </a:ext>
                </a:extLst>
              </a:tr>
              <a:tr h="485939">
                <a:tc>
                  <a:txBody>
                    <a:bodyPr/>
                    <a:lstStyle/>
                    <a:p>
                      <a:r>
                        <a:rPr lang="en-GB" dirty="0">
                          <a:solidFill>
                            <a:srgbClr val="FF0000"/>
                          </a:solidFill>
                        </a:rPr>
                        <a:t>5.Biomechanical Movement</a:t>
                      </a:r>
                    </a:p>
                  </a:txBody>
                  <a:tcPr/>
                </a:tc>
                <a:extLst>
                  <a:ext uri="{0D108BD9-81ED-4DB2-BD59-A6C34878D82A}">
                    <a16:rowId xmlns:a16="http://schemas.microsoft.com/office/drawing/2014/main" val="1876531240"/>
                  </a:ext>
                </a:extLst>
              </a:tr>
              <a:tr h="485939">
                <a:tc>
                  <a:txBody>
                    <a:bodyPr/>
                    <a:lstStyle/>
                    <a:p>
                      <a:r>
                        <a:rPr lang="en-GB" dirty="0">
                          <a:solidFill>
                            <a:srgbClr val="FF0000"/>
                          </a:solidFill>
                        </a:rPr>
                        <a:t>6.Sport Psychology</a:t>
                      </a:r>
                    </a:p>
                  </a:txBody>
                  <a:tcPr/>
                </a:tc>
                <a:extLst>
                  <a:ext uri="{0D108BD9-81ED-4DB2-BD59-A6C34878D82A}">
                    <a16:rowId xmlns:a16="http://schemas.microsoft.com/office/drawing/2014/main" val="3253097049"/>
                  </a:ext>
                </a:extLst>
              </a:tr>
              <a:tr h="970645">
                <a:tc>
                  <a:txBody>
                    <a:bodyPr/>
                    <a:lstStyle/>
                    <a:p>
                      <a:r>
                        <a:rPr lang="en-GB" dirty="0">
                          <a:solidFill>
                            <a:srgbClr val="FF0000"/>
                          </a:solidFill>
                        </a:rPr>
                        <a:t>7.Sport</a:t>
                      </a:r>
                      <a:r>
                        <a:rPr lang="en-GB" baseline="0" dirty="0">
                          <a:solidFill>
                            <a:srgbClr val="FF0000"/>
                          </a:solidFill>
                        </a:rPr>
                        <a:t> and society and the role of technology in physical activity and sport</a:t>
                      </a:r>
                      <a:endParaRPr lang="en-GB" dirty="0">
                        <a:solidFill>
                          <a:srgbClr val="FF0000"/>
                        </a:solidFill>
                      </a:endParaRPr>
                    </a:p>
                  </a:txBody>
                  <a:tcPr/>
                </a:tc>
                <a:extLst>
                  <a:ext uri="{0D108BD9-81ED-4DB2-BD59-A6C34878D82A}">
                    <a16:rowId xmlns:a16="http://schemas.microsoft.com/office/drawing/2014/main" val="2807065110"/>
                  </a:ext>
                </a:extLst>
              </a:tr>
            </a:tbl>
          </a:graphicData>
        </a:graphic>
      </p:graphicFrame>
    </p:spTree>
    <p:extLst>
      <p:ext uri="{BB962C8B-B14F-4D97-AF65-F5344CB8AC3E}">
        <p14:creationId xmlns:p14="http://schemas.microsoft.com/office/powerpoint/2010/main" val="418844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NEA – Non Exam Assessment</a:t>
            </a:r>
          </a:p>
        </p:txBody>
      </p:sp>
      <p:sp>
        <p:nvSpPr>
          <p:cNvPr id="3" name="Content Placeholder 2"/>
          <p:cNvSpPr>
            <a:spLocks noGrp="1"/>
          </p:cNvSpPr>
          <p:nvPr>
            <p:ph idx="1"/>
          </p:nvPr>
        </p:nvSpPr>
        <p:spPr>
          <a:xfrm>
            <a:off x="677334" y="1592133"/>
            <a:ext cx="8596668" cy="4449230"/>
          </a:xfrm>
        </p:spPr>
        <p:txBody>
          <a:bodyPr>
            <a:normAutofit/>
          </a:bodyPr>
          <a:lstStyle/>
          <a:p>
            <a:pPr marL="0" indent="0">
              <a:buNone/>
            </a:pPr>
            <a:r>
              <a:rPr lang="en-GB" dirty="0"/>
              <a:t>Pick a sport of your choice;</a:t>
            </a:r>
          </a:p>
          <a:p>
            <a:pPr marL="0" indent="0">
              <a:buNone/>
            </a:pPr>
            <a:endParaRPr lang="en-GB" dirty="0"/>
          </a:p>
          <a:p>
            <a:r>
              <a:rPr lang="en-GB" b="1" u="sng" dirty="0">
                <a:solidFill>
                  <a:srgbClr val="00B0F0"/>
                </a:solidFill>
              </a:rPr>
              <a:t>Perform – 15% </a:t>
            </a:r>
            <a:r>
              <a:rPr lang="en-GB" dirty="0"/>
              <a:t>- Practically assessed on your sporting ability. Video footage can be used to help here. Only </a:t>
            </a:r>
            <a:r>
              <a:rPr lang="en-GB" b="1" dirty="0"/>
              <a:t>ONE</a:t>
            </a:r>
            <a:r>
              <a:rPr lang="en-GB" dirty="0"/>
              <a:t> Sport</a:t>
            </a:r>
          </a:p>
          <a:p>
            <a:endParaRPr lang="en-GB" dirty="0"/>
          </a:p>
          <a:p>
            <a:r>
              <a:rPr lang="en-GB" b="1" u="sng" dirty="0">
                <a:solidFill>
                  <a:srgbClr val="00B0F0"/>
                </a:solidFill>
              </a:rPr>
              <a:t>Analyse </a:t>
            </a:r>
          </a:p>
          <a:p>
            <a:r>
              <a:rPr lang="en-GB" b="1" u="sng" dirty="0">
                <a:solidFill>
                  <a:srgbClr val="00B0F0"/>
                </a:solidFill>
              </a:rPr>
              <a:t>Evaluate</a:t>
            </a:r>
          </a:p>
          <a:p>
            <a:r>
              <a:rPr lang="en-GB" b="1" u="sng" dirty="0">
                <a:solidFill>
                  <a:srgbClr val="00B0F0"/>
                </a:solidFill>
              </a:rPr>
              <a:t>15%</a:t>
            </a:r>
          </a:p>
          <a:p>
            <a:pPr marL="0" indent="0">
              <a:buNone/>
            </a:pPr>
            <a:endParaRPr lang="en-GB" dirty="0"/>
          </a:p>
          <a:p>
            <a:pPr marL="0" indent="0">
              <a:buNone/>
            </a:pPr>
            <a:r>
              <a:rPr lang="en-GB" dirty="0"/>
              <a:t>We will go into more detail about this in section 2 of the Pre-A-Level PE course. (see Moodle section 2 “NEA”)</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322" y="436451"/>
            <a:ext cx="1481070" cy="1493949"/>
          </a:xfrm>
          <a:prstGeom prst="rect">
            <a:avLst/>
          </a:prstGeom>
        </p:spPr>
      </p:pic>
      <p:sp>
        <p:nvSpPr>
          <p:cNvPr id="5" name="TextBox 4"/>
          <p:cNvSpPr txBox="1"/>
          <p:nvPr/>
        </p:nvSpPr>
        <p:spPr>
          <a:xfrm>
            <a:off x="2309904" y="3493582"/>
            <a:ext cx="7199857" cy="646331"/>
          </a:xfrm>
          <a:prstGeom prst="rect">
            <a:avLst/>
          </a:prstGeom>
          <a:noFill/>
        </p:spPr>
        <p:txBody>
          <a:bodyPr wrap="square" rtlCol="0">
            <a:spAutoFit/>
          </a:bodyPr>
          <a:lstStyle/>
          <a:p>
            <a:r>
              <a:rPr lang="en-GB" dirty="0"/>
              <a:t>written assessment – ability to evaluate your strengths and weaknesses in certain skills and situations </a:t>
            </a:r>
          </a:p>
        </p:txBody>
      </p:sp>
    </p:spTree>
    <p:extLst>
      <p:ext uri="{BB962C8B-B14F-4D97-AF65-F5344CB8AC3E}">
        <p14:creationId xmlns:p14="http://schemas.microsoft.com/office/powerpoint/2010/main" val="8724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25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24CE-90E9-4C6D-B6B0-F2A3B366A78B}"/>
              </a:ext>
            </a:extLst>
          </p:cNvPr>
          <p:cNvSpPr>
            <a:spLocks noGrp="1"/>
          </p:cNvSpPr>
          <p:nvPr>
            <p:ph type="title"/>
          </p:nvPr>
        </p:nvSpPr>
        <p:spPr/>
        <p:txBody>
          <a:bodyPr/>
          <a:lstStyle/>
          <a:p>
            <a:r>
              <a:rPr lang="en-GB" dirty="0"/>
              <a:t>Course Content</a:t>
            </a:r>
          </a:p>
        </p:txBody>
      </p:sp>
      <p:sp>
        <p:nvSpPr>
          <p:cNvPr id="3" name="Content Placeholder 2">
            <a:extLst>
              <a:ext uri="{FF2B5EF4-FFF2-40B4-BE49-F238E27FC236}">
                <a16:creationId xmlns:a16="http://schemas.microsoft.com/office/drawing/2014/main" id="{9D3309F9-5100-4E96-B9DC-4648CDBB3150}"/>
              </a:ext>
            </a:extLst>
          </p:cNvPr>
          <p:cNvSpPr>
            <a:spLocks noGrp="1"/>
          </p:cNvSpPr>
          <p:nvPr>
            <p:ph idx="1"/>
          </p:nvPr>
        </p:nvSpPr>
        <p:spPr/>
        <p:txBody>
          <a:bodyPr/>
          <a:lstStyle/>
          <a:p>
            <a:r>
              <a:rPr lang="en-GB" dirty="0"/>
              <a:t>The following slides are taken from our sixth form open evening &amp; Year 11 subject assembly, so you may recognise them.</a:t>
            </a:r>
          </a:p>
          <a:p>
            <a:endParaRPr lang="en-GB" dirty="0"/>
          </a:p>
          <a:p>
            <a:r>
              <a:rPr lang="en-GB" dirty="0"/>
              <a:t>There are some questions attached to them, and some images to hopefully prompt thoughts about what I am trying to convey.</a:t>
            </a:r>
          </a:p>
          <a:p>
            <a:r>
              <a:rPr lang="en-GB" dirty="0"/>
              <a:t>E.g. – the following slide shows two cyclists, with very different body types. In ‘Anatomy and Physiology’, we would explore why that might be.</a:t>
            </a:r>
          </a:p>
        </p:txBody>
      </p:sp>
    </p:spTree>
    <p:extLst>
      <p:ext uri="{BB962C8B-B14F-4D97-AF65-F5344CB8AC3E}">
        <p14:creationId xmlns:p14="http://schemas.microsoft.com/office/powerpoint/2010/main" val="413831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Applied anatomy and physiology</a:t>
            </a:r>
          </a:p>
        </p:txBody>
      </p:sp>
      <p:sp>
        <p:nvSpPr>
          <p:cNvPr id="4" name="Text Placeholder 3"/>
          <p:cNvSpPr>
            <a:spLocks noGrp="1"/>
          </p:cNvSpPr>
          <p:nvPr>
            <p:ph type="body" idx="1"/>
          </p:nvPr>
        </p:nvSpPr>
        <p:spPr>
          <a:xfrm>
            <a:off x="499042" y="5465100"/>
            <a:ext cx="4185623" cy="576262"/>
          </a:xfrm>
        </p:spPr>
        <p:txBody>
          <a:bodyPr/>
          <a:lstStyle/>
          <a:p>
            <a:r>
              <a:rPr lang="en-GB" dirty="0"/>
              <a:t>Why does the person sat next to me have a higher/lower resting heart rate than me?</a:t>
            </a:r>
          </a:p>
        </p:txBody>
      </p:sp>
      <p:pic>
        <p:nvPicPr>
          <p:cNvPr id="8" name="Content Placeholder 7"/>
          <p:cNvPicPr>
            <a:picLocks noGrp="1" noChangeAspect="1"/>
          </p:cNvPicPr>
          <p:nvPr>
            <p:ph sz="half" idx="2"/>
          </p:nvPr>
        </p:nvPicPr>
        <p:blipFill>
          <a:blip r:embed="rId2"/>
          <a:stretch>
            <a:fillRect/>
          </a:stretch>
        </p:blipFill>
        <p:spPr>
          <a:xfrm>
            <a:off x="499042" y="2115839"/>
            <a:ext cx="2143125" cy="2143125"/>
          </a:xfrm>
          <a:prstGeom prst="rect">
            <a:avLst/>
          </a:prstGeom>
        </p:spPr>
      </p:pic>
      <p:pic>
        <p:nvPicPr>
          <p:cNvPr id="9" name="Picture 8"/>
          <p:cNvPicPr>
            <a:picLocks noChangeAspect="1"/>
          </p:cNvPicPr>
          <p:nvPr/>
        </p:nvPicPr>
        <p:blipFill>
          <a:blip r:embed="rId3"/>
          <a:stretch>
            <a:fillRect/>
          </a:stretch>
        </p:blipFill>
        <p:spPr>
          <a:xfrm>
            <a:off x="8467589" y="1564407"/>
            <a:ext cx="2849016" cy="4188824"/>
          </a:xfrm>
          <a:prstGeom prst="rect">
            <a:avLst/>
          </a:prstGeom>
        </p:spPr>
      </p:pic>
      <p:pic>
        <p:nvPicPr>
          <p:cNvPr id="10" name="Picture 9"/>
          <p:cNvPicPr>
            <a:picLocks noChangeAspect="1"/>
          </p:cNvPicPr>
          <p:nvPr/>
        </p:nvPicPr>
        <p:blipFill>
          <a:blip r:embed="rId4"/>
          <a:stretch>
            <a:fillRect/>
          </a:stretch>
        </p:blipFill>
        <p:spPr>
          <a:xfrm>
            <a:off x="5433468" y="1564407"/>
            <a:ext cx="2787472" cy="41888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293420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 Acquisition</a:t>
            </a:r>
          </a:p>
        </p:txBody>
      </p:sp>
      <p:sp>
        <p:nvSpPr>
          <p:cNvPr id="4" name="Content Placeholder 3"/>
          <p:cNvSpPr>
            <a:spLocks noGrp="1"/>
          </p:cNvSpPr>
          <p:nvPr>
            <p:ph sz="half" idx="2"/>
          </p:nvPr>
        </p:nvSpPr>
        <p:spPr>
          <a:xfrm>
            <a:off x="571242" y="1976696"/>
            <a:ext cx="4185623" cy="3304117"/>
          </a:xfrm>
        </p:spPr>
        <p:txBody>
          <a:bodyPr>
            <a:noAutofit/>
          </a:bodyPr>
          <a:lstStyle/>
          <a:p>
            <a:r>
              <a:rPr lang="en-GB" sz="2000" dirty="0"/>
              <a:t>Why does it take me longer to learn fine motor skills that involve intricate movements and muscles?</a:t>
            </a:r>
          </a:p>
          <a:p>
            <a:endParaRPr lang="en-GB" sz="2000" dirty="0"/>
          </a:p>
          <a:p>
            <a:endParaRPr lang="en-GB" sz="2000" dirty="0"/>
          </a:p>
          <a:p>
            <a:endParaRPr lang="en-GB" sz="2000" dirty="0"/>
          </a:p>
          <a:p>
            <a:r>
              <a:rPr lang="en-GB" sz="2000" dirty="0"/>
              <a:t>Once I learn to ride a bike, how am I able to remember how to do it so many years later?</a:t>
            </a:r>
          </a:p>
        </p:txBody>
      </p:sp>
      <p:sp>
        <p:nvSpPr>
          <p:cNvPr id="6" name="Content Placeholder 5"/>
          <p:cNvSpPr>
            <a:spLocks noGrp="1"/>
          </p:cNvSpPr>
          <p:nvPr>
            <p:ph sz="quarter" idx="4"/>
          </p:nvPr>
        </p:nvSpPr>
        <p:spPr>
          <a:xfrm>
            <a:off x="5480270" y="2319233"/>
            <a:ext cx="4185617" cy="3304117"/>
          </a:xfrm>
        </p:spPr>
        <p:txBody>
          <a:bodyPr>
            <a:normAutofit/>
          </a:bodyPr>
          <a:lstStyle/>
          <a:p>
            <a:r>
              <a:rPr lang="en-GB" sz="2000" dirty="0"/>
              <a:t>Are all practice methods equal?</a:t>
            </a:r>
          </a:p>
          <a:p>
            <a:pPr marL="0" indent="0">
              <a:buNone/>
            </a:pPr>
            <a:endParaRPr lang="en-GB" sz="2000" dirty="0"/>
          </a:p>
          <a:p>
            <a:endParaRPr lang="en-GB" sz="2000" dirty="0"/>
          </a:p>
          <a:p>
            <a:r>
              <a:rPr lang="en-GB" sz="2000" dirty="0"/>
              <a:t>Should I always practice the whole skill or just portions of a skill?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789" y="292760"/>
            <a:ext cx="1260232" cy="1271191"/>
          </a:xfrm>
          <a:prstGeom prst="rect">
            <a:avLst/>
          </a:prstGeom>
        </p:spPr>
      </p:pic>
    </p:spTree>
    <p:extLst>
      <p:ext uri="{BB962C8B-B14F-4D97-AF65-F5344CB8AC3E}">
        <p14:creationId xmlns:p14="http://schemas.microsoft.com/office/powerpoint/2010/main" val="311834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and Society</a:t>
            </a:r>
          </a:p>
        </p:txBody>
      </p:sp>
      <p:pic>
        <p:nvPicPr>
          <p:cNvPr id="7" name="Content Placeholder 6"/>
          <p:cNvPicPr>
            <a:picLocks noGrp="1" noChangeAspect="1"/>
          </p:cNvPicPr>
          <p:nvPr>
            <p:ph sz="half" idx="2"/>
          </p:nvPr>
        </p:nvPicPr>
        <p:blipFill>
          <a:blip r:embed="rId2"/>
          <a:stretch>
            <a:fillRect/>
          </a:stretch>
        </p:blipFill>
        <p:spPr>
          <a:xfrm>
            <a:off x="545115" y="1856048"/>
            <a:ext cx="4162077" cy="2820455"/>
          </a:xfrm>
          <a:prstGeom prst="rect">
            <a:avLst/>
          </a:prstGeom>
        </p:spPr>
      </p:pic>
      <p:pic>
        <p:nvPicPr>
          <p:cNvPr id="8" name="Picture 7"/>
          <p:cNvPicPr>
            <a:picLocks noChangeAspect="1"/>
          </p:cNvPicPr>
          <p:nvPr/>
        </p:nvPicPr>
        <p:blipFill>
          <a:blip r:embed="rId3"/>
          <a:stretch>
            <a:fillRect/>
          </a:stretch>
        </p:blipFill>
        <p:spPr>
          <a:xfrm>
            <a:off x="5436059" y="875504"/>
            <a:ext cx="3970162" cy="2230726"/>
          </a:xfrm>
          <a:prstGeom prst="rect">
            <a:avLst/>
          </a:prstGeom>
        </p:spPr>
      </p:pic>
      <p:pic>
        <p:nvPicPr>
          <p:cNvPr id="9" name="Picture 8"/>
          <p:cNvPicPr>
            <a:picLocks noChangeAspect="1"/>
          </p:cNvPicPr>
          <p:nvPr/>
        </p:nvPicPr>
        <p:blipFill>
          <a:blip r:embed="rId4"/>
          <a:stretch>
            <a:fillRect/>
          </a:stretch>
        </p:blipFill>
        <p:spPr>
          <a:xfrm>
            <a:off x="6593365" y="3439008"/>
            <a:ext cx="4230502" cy="24749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55552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Physiology</a:t>
            </a:r>
          </a:p>
        </p:txBody>
      </p:sp>
      <p:sp>
        <p:nvSpPr>
          <p:cNvPr id="3" name="Text Placeholder 2"/>
          <p:cNvSpPr>
            <a:spLocks noGrp="1"/>
          </p:cNvSpPr>
          <p:nvPr>
            <p:ph type="body" idx="1"/>
          </p:nvPr>
        </p:nvSpPr>
        <p:spPr>
          <a:xfrm>
            <a:off x="675740" y="1528440"/>
            <a:ext cx="4185623" cy="576262"/>
          </a:xfrm>
        </p:spPr>
        <p:txBody>
          <a:bodyPr/>
          <a:lstStyle/>
          <a:p>
            <a:r>
              <a:rPr lang="en-GB" dirty="0"/>
              <a:t>Why do I need to eat these?</a:t>
            </a:r>
          </a:p>
        </p:txBody>
      </p:sp>
      <p:pic>
        <p:nvPicPr>
          <p:cNvPr id="7" name="Content Placeholder 6"/>
          <p:cNvPicPr>
            <a:picLocks noGrp="1" noChangeAspect="1"/>
          </p:cNvPicPr>
          <p:nvPr>
            <p:ph sz="half" idx="2"/>
          </p:nvPr>
        </p:nvPicPr>
        <p:blipFill>
          <a:blip r:embed="rId2"/>
          <a:stretch>
            <a:fillRect/>
          </a:stretch>
        </p:blipFill>
        <p:spPr>
          <a:xfrm>
            <a:off x="675740" y="2536264"/>
            <a:ext cx="3458517" cy="2293147"/>
          </a:xfrm>
          <a:prstGeom prst="rect">
            <a:avLst/>
          </a:prstGeom>
        </p:spPr>
      </p:pic>
      <p:sp>
        <p:nvSpPr>
          <p:cNvPr id="5" name="Text Placeholder 4"/>
          <p:cNvSpPr>
            <a:spLocks noGrp="1"/>
          </p:cNvSpPr>
          <p:nvPr>
            <p:ph type="body" sz="quarter" idx="3"/>
          </p:nvPr>
        </p:nvSpPr>
        <p:spPr>
          <a:xfrm>
            <a:off x="675745" y="5609578"/>
            <a:ext cx="4185618" cy="576262"/>
          </a:xfrm>
        </p:spPr>
        <p:txBody>
          <a:bodyPr/>
          <a:lstStyle/>
          <a:p>
            <a:r>
              <a:rPr lang="en-GB" dirty="0"/>
              <a:t>Why do some athletes need to eat more of these than other athletes?</a:t>
            </a:r>
          </a:p>
        </p:txBody>
      </p:sp>
      <p:sp>
        <p:nvSpPr>
          <p:cNvPr id="6" name="Content Placeholder 5"/>
          <p:cNvSpPr>
            <a:spLocks noGrp="1"/>
          </p:cNvSpPr>
          <p:nvPr>
            <p:ph sz="quarter" idx="4"/>
          </p:nvPr>
        </p:nvSpPr>
        <p:spPr>
          <a:xfrm>
            <a:off x="5780715" y="3037691"/>
            <a:ext cx="4185617" cy="3304117"/>
          </a:xfrm>
        </p:spPr>
        <p:txBody>
          <a:bodyPr/>
          <a:lstStyle/>
          <a:p>
            <a:r>
              <a:rPr lang="en-GB" dirty="0"/>
              <a:t>How can I get bigger/faster/stronger?</a:t>
            </a:r>
          </a:p>
          <a:p>
            <a:endParaRPr lang="en-GB" dirty="0"/>
          </a:p>
          <a:p>
            <a:endParaRPr lang="en-GB" dirty="0"/>
          </a:p>
        </p:txBody>
      </p:sp>
      <p:pic>
        <p:nvPicPr>
          <p:cNvPr id="8" name="Picture 7"/>
          <p:cNvPicPr>
            <a:picLocks noChangeAspect="1"/>
          </p:cNvPicPr>
          <p:nvPr/>
        </p:nvPicPr>
        <p:blipFill>
          <a:blip r:embed="rId3"/>
          <a:stretch>
            <a:fillRect/>
          </a:stretch>
        </p:blipFill>
        <p:spPr>
          <a:xfrm>
            <a:off x="5627528" y="719593"/>
            <a:ext cx="4003372" cy="2001686"/>
          </a:xfrm>
          <a:prstGeom prst="rect">
            <a:avLst/>
          </a:prstGeom>
        </p:spPr>
      </p:pic>
      <p:pic>
        <p:nvPicPr>
          <p:cNvPr id="9" name="Picture 8"/>
          <p:cNvPicPr>
            <a:picLocks noChangeAspect="1"/>
          </p:cNvPicPr>
          <p:nvPr/>
        </p:nvPicPr>
        <p:blipFill>
          <a:blip r:embed="rId4"/>
          <a:stretch>
            <a:fillRect/>
          </a:stretch>
        </p:blipFill>
        <p:spPr>
          <a:xfrm>
            <a:off x="5383921" y="3898385"/>
            <a:ext cx="2489602" cy="228745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343086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Psychology</a:t>
            </a:r>
          </a:p>
        </p:txBody>
      </p:sp>
      <p:sp>
        <p:nvSpPr>
          <p:cNvPr id="3" name="Text Placeholder 2"/>
          <p:cNvSpPr>
            <a:spLocks noGrp="1"/>
          </p:cNvSpPr>
          <p:nvPr>
            <p:ph type="body" idx="1"/>
          </p:nvPr>
        </p:nvSpPr>
        <p:spPr/>
        <p:txBody>
          <a:bodyPr/>
          <a:lstStyle/>
          <a:p>
            <a:r>
              <a:rPr lang="en-GB" dirty="0"/>
              <a:t>What may have caused this terrible behaviour on the field?</a:t>
            </a:r>
          </a:p>
        </p:txBody>
      </p:sp>
      <p:pic>
        <p:nvPicPr>
          <p:cNvPr id="7" name="Content Placeholder 6"/>
          <p:cNvPicPr>
            <a:picLocks noGrp="1" noChangeAspect="1"/>
          </p:cNvPicPr>
          <p:nvPr>
            <p:ph sz="half" idx="2"/>
          </p:nvPr>
        </p:nvPicPr>
        <p:blipFill>
          <a:blip r:embed="rId2"/>
          <a:stretch>
            <a:fillRect/>
          </a:stretch>
        </p:blipFill>
        <p:spPr>
          <a:xfrm>
            <a:off x="675745" y="2967828"/>
            <a:ext cx="3691989" cy="2067514"/>
          </a:xfrm>
          <a:prstGeom prst="rect">
            <a:avLst/>
          </a:prstGeom>
        </p:spPr>
      </p:pic>
      <p:pic>
        <p:nvPicPr>
          <p:cNvPr id="8" name="Picture 7"/>
          <p:cNvPicPr>
            <a:picLocks noChangeAspect="1"/>
          </p:cNvPicPr>
          <p:nvPr/>
        </p:nvPicPr>
        <p:blipFill>
          <a:blip r:embed="rId3"/>
          <a:stretch>
            <a:fillRect/>
          </a:stretch>
        </p:blipFill>
        <p:spPr>
          <a:xfrm>
            <a:off x="6123006" y="943429"/>
            <a:ext cx="4237407" cy="2819802"/>
          </a:xfrm>
          <a:prstGeom prst="rect">
            <a:avLst/>
          </a:prstGeom>
        </p:spPr>
      </p:pic>
      <p:pic>
        <p:nvPicPr>
          <p:cNvPr id="9" name="Picture 8"/>
          <p:cNvPicPr>
            <a:picLocks noChangeAspect="1"/>
          </p:cNvPicPr>
          <p:nvPr/>
        </p:nvPicPr>
        <p:blipFill>
          <a:blip r:embed="rId4"/>
          <a:stretch>
            <a:fillRect/>
          </a:stretch>
        </p:blipFill>
        <p:spPr>
          <a:xfrm>
            <a:off x="5152072" y="4097060"/>
            <a:ext cx="3351848" cy="22305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77" y="201320"/>
            <a:ext cx="1260232" cy="1271191"/>
          </a:xfrm>
          <a:prstGeom prst="rect">
            <a:avLst/>
          </a:prstGeom>
        </p:spPr>
      </p:pic>
    </p:spTree>
    <p:extLst>
      <p:ext uri="{BB962C8B-B14F-4D97-AF65-F5344CB8AC3E}">
        <p14:creationId xmlns:p14="http://schemas.microsoft.com/office/powerpoint/2010/main" val="131883049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11960</TotalTime>
  <Words>694</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A LEVEL PE </vt:lpstr>
      <vt:lpstr>What will I learn?</vt:lpstr>
      <vt:lpstr>NEA – Non Exam Assessment</vt:lpstr>
      <vt:lpstr>Course Content</vt:lpstr>
      <vt:lpstr>Applied anatomy and physiology</vt:lpstr>
      <vt:lpstr>Skill Acquisition</vt:lpstr>
      <vt:lpstr>Sport and Society</vt:lpstr>
      <vt:lpstr>Exercise Physiology</vt:lpstr>
      <vt:lpstr>Sport Psychology</vt:lpstr>
      <vt:lpstr>Biomechanics</vt:lpstr>
      <vt:lpstr>Sport and society and the role of technology</vt:lpstr>
      <vt:lpstr> </vt:lpstr>
      <vt:lpstr>Closing Thoughts</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PE</dc:title>
  <dc:creator>Robert Cook</dc:creator>
  <cp:lastModifiedBy>lukewarwickgardiner@outlook.com</cp:lastModifiedBy>
  <cp:revision>34</cp:revision>
  <cp:lastPrinted>2017-10-19T07:04:44Z</cp:lastPrinted>
  <dcterms:created xsi:type="dcterms:W3CDTF">2016-10-10T08:33:45Z</dcterms:created>
  <dcterms:modified xsi:type="dcterms:W3CDTF">2020-04-22T14:31:54Z</dcterms:modified>
</cp:coreProperties>
</file>