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1" r:id="rId3"/>
    <p:sldId id="291" r:id="rId4"/>
    <p:sldId id="280" r:id="rId5"/>
    <p:sldId id="279" r:id="rId6"/>
    <p:sldId id="297" r:id="rId7"/>
    <p:sldId id="283" r:id="rId8"/>
    <p:sldId id="282" r:id="rId9"/>
    <p:sldId id="286" r:id="rId10"/>
    <p:sldId id="285" r:id="rId11"/>
    <p:sldId id="29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EC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89856-C6F1-4134-9AA2-D3FAA82EDD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C9FE3A-D687-47BA-9F3E-DC692689E2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AE0553-225F-4A76-BED5-D39BDC5C1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914B3-B3F3-4635-A92E-257F51B166F9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BF399-0055-4B32-8CF9-8E21ACC14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799A87-B4A2-4E4A-B4E4-79E48C7CF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DE0-0BDD-4AD5-B530-2F8059B833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77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C2E96-B0DF-4F82-A629-31E03DA5D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13E036-BD83-4331-8507-D9413776B5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C4EA7-D566-4D7E-9C73-D726D2CED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914B3-B3F3-4635-A92E-257F51B166F9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5EFAD3-95C9-41D1-BC8B-0AE806687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338A3-22E2-4C0A-A854-B47E81AB6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DE0-0BDD-4AD5-B530-2F8059B833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93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F43359-65E4-4A73-B6AD-13081EE020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E7D85E-0611-4B7C-89BF-D540AA6537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1A57B-7A39-49E1-81F5-32E0CCEDA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914B3-B3F3-4635-A92E-257F51B166F9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CFAFC6-A793-40AA-8E35-FAE9FF568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1BF00-D7E8-4E88-82D4-B4D3B73E6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DE0-0BDD-4AD5-B530-2F8059B833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904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5B676-A527-47A5-9E23-EA0884D2F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B18880-EB67-4B54-99F2-F42148D681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3EFECD-E38D-4495-BB79-080D9897A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914B3-B3F3-4635-A92E-257F51B166F9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72028-1D38-40F5-8616-F67D102E3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BB622-3D87-4627-8A3A-F3531A803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DE0-0BDD-4AD5-B530-2F8059B833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481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92756-EDD5-4096-8318-42AC11227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97637C-B485-4E9E-8298-7B90A8A753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46CFEB-EC24-4BD1-B97C-165A2C9BA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914B3-B3F3-4635-A92E-257F51B166F9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FB3AE-D389-473B-86BD-318669CD4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09B6C3-B0A8-4315-817F-D78BAC064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DE0-0BDD-4AD5-B530-2F8059B833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4619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D7A57-BE6F-4FBA-9D17-D948DE249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7E434-E9D1-4A20-A9ED-FC45DC1998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4727CA-AB85-4B13-9546-28677FC57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373ADA-38DD-496B-A6C4-0A235DF58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914B3-B3F3-4635-A92E-257F51B166F9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8C3D0A-189E-4268-87DD-315182895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DA7A98-BB6C-428E-8B68-76453FBEB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DE0-0BDD-4AD5-B530-2F8059B833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406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F63BC-E6B7-42D1-A127-E77655F82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FE59B9-B273-4A99-BB24-FC00E3F90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273205-3CA4-4190-83A3-6029558040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C4019A-0D03-4AF9-A8DA-ACF99E778D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9AC905-492A-4A59-ABE5-3E43F01A2F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3BCF7C-07F9-4A43-8018-12D06D23B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914B3-B3F3-4635-A92E-257F51B166F9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B2F692-79B1-4365-9680-03E9A9BA6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6C6539-6F33-46A6-9AE6-D3357C405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DE0-0BDD-4AD5-B530-2F8059B833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347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44728-F38C-45F9-9158-999AE51E7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B22718-C47E-45C1-AEDD-2A4101196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914B3-B3F3-4635-A92E-257F51B166F9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EE29F0-7B7F-4A5A-94B2-CC6F8A09C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1A6DBF-81CD-4656-A6C9-685C148A5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DE0-0BDD-4AD5-B530-2F8059B833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6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DB8371-5B30-43B3-BAB3-DF0B21D17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914B3-B3F3-4635-A92E-257F51B166F9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936C7D-92F7-43CE-9098-81EA0C394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DFD434-B4EA-4682-BA49-438A8CFD3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DE0-0BDD-4AD5-B530-2F8059B833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2634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BB509-73E0-403F-8EFD-319F03714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B2B19-C72E-498B-B96C-2F1C3631A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FF00F9-67E9-4992-A833-BD252E2BB9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271D0D-C7D3-49D9-8055-0582E7A84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914B3-B3F3-4635-A92E-257F51B166F9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6D2497-FE6A-4F05-B082-6796D5D3F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2D0B03-A081-415D-89DF-4565C4BC4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DE0-0BDD-4AD5-B530-2F8059B833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674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EAD63-2726-4C55-A9FD-DFDFCBA47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7F79B3-7F94-4D6D-AD86-9E41383E20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1C0E9-24C7-4B9F-9AD0-7A0E69FBCB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4F2FB6-EFEE-49A3-9E76-612D4EE66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914B3-B3F3-4635-A92E-257F51B166F9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27F5AE-CB9D-4293-9916-EACF3D12B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83E353-A4F8-4B77-B8DF-9B68D9B5F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DE0-0BDD-4AD5-B530-2F8059B833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468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F12808-2BE6-4DE6-97A9-729108750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F55661-BFCF-4DF4-B657-CF94AA844A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2AC737-3509-4C51-8DA3-9D248C3A1D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914B3-B3F3-4635-A92E-257F51B166F9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9519B-0D4E-4F55-94B0-C3D496BC1D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4561D5-A0FB-4608-BD54-CE33780BED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44DE0-0BDD-4AD5-B530-2F8059B833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4887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5F2A7-01CE-4956-A685-890B0A9C0E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9250" y="2123420"/>
            <a:ext cx="9144000" cy="2387600"/>
          </a:xfrm>
        </p:spPr>
        <p:txBody>
          <a:bodyPr>
            <a:normAutofit/>
          </a:bodyPr>
          <a:lstStyle/>
          <a:p>
            <a:r>
              <a:rPr lang="en-GB" sz="8000" b="1" dirty="0">
                <a:solidFill>
                  <a:srgbClr val="FFC000"/>
                </a:solidFill>
                <a:latin typeface="Arial Black" panose="020B0A04020102020204" pitchFamily="34" charset="0"/>
              </a:rPr>
              <a:t>VERB TENSE Review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C7C9FE-448D-4113-A593-DADE276E33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8750" y="4500840"/>
            <a:ext cx="9144000" cy="533400"/>
          </a:xfrm>
        </p:spPr>
        <p:txBody>
          <a:bodyPr>
            <a:noAutofit/>
          </a:bodyPr>
          <a:lstStyle/>
          <a:p>
            <a:r>
              <a:rPr lang="en-GB" sz="4000" b="1" dirty="0">
                <a:solidFill>
                  <a:srgbClr val="FFC000"/>
                </a:solidFill>
              </a:rPr>
              <a:t>Reviewing Active and Passive Forms in the five tenses: Present, Future, Imperfect, Perfect and Pluperfect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9441358-4ACC-4AFE-8724-306D857B0246}"/>
              </a:ext>
            </a:extLst>
          </p:cNvPr>
          <p:cNvSpPr/>
          <p:nvPr/>
        </p:nvSpPr>
        <p:spPr>
          <a:xfrm>
            <a:off x="5059820" y="1600200"/>
            <a:ext cx="25667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>
                <a:solidFill>
                  <a:srgbClr val="FFC000"/>
                </a:solidFill>
              </a:rPr>
              <a:t>Year 10-11 Latin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BE4CA0-DF3A-494A-A749-57F2603D3D5F}"/>
              </a:ext>
            </a:extLst>
          </p:cNvPr>
          <p:cNvSpPr txBox="1"/>
          <p:nvPr/>
        </p:nvSpPr>
        <p:spPr>
          <a:xfrm>
            <a:off x="2476500" y="6191250"/>
            <a:ext cx="7429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Plus the Imperfect and Pluperfect Subjunctives</a:t>
            </a:r>
          </a:p>
        </p:txBody>
      </p:sp>
    </p:spTree>
    <p:extLst>
      <p:ext uri="{BB962C8B-B14F-4D97-AF65-F5344CB8AC3E}">
        <p14:creationId xmlns:p14="http://schemas.microsoft.com/office/powerpoint/2010/main" val="2548556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BBD36-313A-4B60-B15D-2F143CCAF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1912"/>
            <a:ext cx="10232843" cy="71625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4000" b="1" dirty="0">
                <a:latin typeface="+mn-lt"/>
              </a:rPr>
              <a:t>Verbs: </a:t>
            </a:r>
            <a:r>
              <a:rPr lang="en-GB" sz="3200" b="1" dirty="0">
                <a:latin typeface="+mn-lt"/>
              </a:rPr>
              <a:t>Indicative Passive: </a:t>
            </a:r>
            <a:r>
              <a:rPr lang="en-GB" sz="2800" b="1" dirty="0">
                <a:latin typeface="+mn-lt"/>
              </a:rPr>
              <a:t>Perfect and Pluperfect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E5B4A-EDA6-496B-9668-F01BC9A05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732537"/>
            <a:ext cx="10145486" cy="367946"/>
          </a:xfrm>
          <a:solidFill>
            <a:srgbClr val="FFFFD5"/>
          </a:solidFill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1400" dirty="0"/>
              <a:t>Again, there is no difference between the Conjugations, once you’ve identified the Perfect Passive Participle.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98C98F-1AE7-4D64-872E-22B6B991FAD3}"/>
              </a:ext>
            </a:extLst>
          </p:cNvPr>
          <p:cNvSpPr txBox="1"/>
          <p:nvPr/>
        </p:nvSpPr>
        <p:spPr>
          <a:xfrm>
            <a:off x="869206" y="1341813"/>
            <a:ext cx="4764367" cy="4770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 First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Present, Future, Imperfect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0310B1-527E-4D85-B492-F9B999804FE3}"/>
              </a:ext>
            </a:extLst>
          </p:cNvPr>
          <p:cNvSpPr txBox="1"/>
          <p:nvPr/>
        </p:nvSpPr>
        <p:spPr>
          <a:xfrm>
            <a:off x="-14677" y="1784625"/>
            <a:ext cx="726716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5E1BFA-704A-4DED-BF53-E797C7E02E2F}"/>
              </a:ext>
            </a:extLst>
          </p:cNvPr>
          <p:cNvSpPr txBox="1"/>
          <p:nvPr/>
        </p:nvSpPr>
        <p:spPr>
          <a:xfrm>
            <a:off x="-5877" y="2106540"/>
            <a:ext cx="717916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8316DC-F743-41AD-9590-F67703E611B2}"/>
              </a:ext>
            </a:extLst>
          </p:cNvPr>
          <p:cNvSpPr txBox="1"/>
          <p:nvPr/>
        </p:nvSpPr>
        <p:spPr>
          <a:xfrm>
            <a:off x="-18820" y="2397062"/>
            <a:ext cx="72671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He/she/it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EC3C39-3BD2-417B-AA1E-3BA9739B1962}"/>
              </a:ext>
            </a:extLst>
          </p:cNvPr>
          <p:cNvSpPr txBox="1"/>
          <p:nvPr/>
        </p:nvSpPr>
        <p:spPr>
          <a:xfrm>
            <a:off x="-11594" y="2791403"/>
            <a:ext cx="717917" cy="317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We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FEE521-1956-46DD-9E67-8D0F2DD998EA}"/>
              </a:ext>
            </a:extLst>
          </p:cNvPr>
          <p:cNvSpPr txBox="1"/>
          <p:nvPr/>
        </p:nvSpPr>
        <p:spPr>
          <a:xfrm>
            <a:off x="-7355" y="3100832"/>
            <a:ext cx="713678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555070-DE2B-4D96-B894-7C3B7757D0C1}"/>
              </a:ext>
            </a:extLst>
          </p:cNvPr>
          <p:cNvSpPr txBox="1"/>
          <p:nvPr/>
        </p:nvSpPr>
        <p:spPr>
          <a:xfrm>
            <a:off x="-6537" y="3419974"/>
            <a:ext cx="718575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C7A8C8-0C13-4E17-A291-473E9236C0B0}"/>
              </a:ext>
            </a:extLst>
          </p:cNvPr>
          <p:cNvSpPr txBox="1"/>
          <p:nvPr/>
        </p:nvSpPr>
        <p:spPr>
          <a:xfrm>
            <a:off x="878141" y="1786785"/>
            <a:ext cx="1554272" cy="309646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amātus</a:t>
            </a:r>
            <a:r>
              <a:rPr lang="en-GB" sz="1400" b="1" dirty="0"/>
              <a:t>, </a:t>
            </a:r>
            <a:r>
              <a:rPr lang="en-GB" sz="1000" dirty="0"/>
              <a:t>-a, -um</a:t>
            </a:r>
            <a:r>
              <a:rPr lang="en-GB" sz="1400" b="1" dirty="0"/>
              <a:t> sum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83583F-79E0-4708-BF99-FEDFD21D791F}"/>
              </a:ext>
            </a:extLst>
          </p:cNvPr>
          <p:cNvSpPr txBox="1"/>
          <p:nvPr/>
        </p:nvSpPr>
        <p:spPr>
          <a:xfrm>
            <a:off x="885274" y="2103504"/>
            <a:ext cx="1547140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amātus</a:t>
            </a:r>
            <a:r>
              <a:rPr lang="en-GB" sz="1400" b="1" dirty="0"/>
              <a:t>, </a:t>
            </a:r>
            <a:r>
              <a:rPr lang="en-GB" sz="1000" dirty="0"/>
              <a:t>-a, -um</a:t>
            </a:r>
            <a:r>
              <a:rPr lang="en-GB" sz="1400" b="1" dirty="0"/>
              <a:t> 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754E305-F00F-4F29-8204-CD1F57E55203}"/>
              </a:ext>
            </a:extLst>
          </p:cNvPr>
          <p:cNvSpPr txBox="1"/>
          <p:nvPr/>
        </p:nvSpPr>
        <p:spPr>
          <a:xfrm>
            <a:off x="884811" y="2412332"/>
            <a:ext cx="153435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amātus</a:t>
            </a:r>
            <a:r>
              <a:rPr lang="en-GB" sz="1400" dirty="0"/>
              <a:t>,</a:t>
            </a:r>
            <a:r>
              <a:rPr lang="en-GB" sz="1400" b="1" dirty="0"/>
              <a:t> </a:t>
            </a:r>
            <a:r>
              <a:rPr lang="en-GB" sz="1000" dirty="0"/>
              <a:t>-a, -um</a:t>
            </a:r>
            <a:r>
              <a:rPr lang="en-GB" sz="1400" b="1" dirty="0"/>
              <a:t> est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97C4855-9DA3-4273-95A2-7845073E57C7}"/>
              </a:ext>
            </a:extLst>
          </p:cNvPr>
          <p:cNvSpPr txBox="1"/>
          <p:nvPr/>
        </p:nvSpPr>
        <p:spPr>
          <a:xfrm>
            <a:off x="869206" y="2782341"/>
            <a:ext cx="154996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amātī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400" b="1" dirty="0" err="1"/>
              <a:t>sumus</a:t>
            </a:r>
            <a:endParaRPr lang="en-GB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790698-D5F3-42C9-AFC4-26B2086070CE}"/>
              </a:ext>
            </a:extLst>
          </p:cNvPr>
          <p:cNvSpPr txBox="1"/>
          <p:nvPr/>
        </p:nvSpPr>
        <p:spPr>
          <a:xfrm>
            <a:off x="869206" y="3092256"/>
            <a:ext cx="1533871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amātī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400" b="1" dirty="0" err="1"/>
              <a:t>estis</a:t>
            </a:r>
            <a:endParaRPr lang="en-GB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9647CF5-87A1-40F0-AADA-1D7570EE0CE9}"/>
              </a:ext>
            </a:extLst>
          </p:cNvPr>
          <p:cNvSpPr txBox="1"/>
          <p:nvPr/>
        </p:nvSpPr>
        <p:spPr>
          <a:xfrm>
            <a:off x="875950" y="3394508"/>
            <a:ext cx="1528290" cy="314806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amātī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400" b="1" dirty="0"/>
              <a:t>sunt</a:t>
            </a:r>
            <a:endParaRPr lang="en-GB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9862640-B2B6-4DE8-82B0-F258BF3B210E}"/>
              </a:ext>
            </a:extLst>
          </p:cNvPr>
          <p:cNvSpPr txBox="1"/>
          <p:nvPr/>
        </p:nvSpPr>
        <p:spPr>
          <a:xfrm>
            <a:off x="2190629" y="3774601"/>
            <a:ext cx="20536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i="1" dirty="0" err="1"/>
              <a:t>amō</a:t>
            </a:r>
            <a:r>
              <a:rPr lang="en-GB" sz="1000" i="1" dirty="0"/>
              <a:t>,, </a:t>
            </a:r>
            <a:r>
              <a:rPr lang="en-GB" sz="1000" i="1" dirty="0" err="1"/>
              <a:t>amāre</a:t>
            </a:r>
            <a:r>
              <a:rPr lang="en-GB" sz="1000" i="1" dirty="0"/>
              <a:t>, </a:t>
            </a:r>
            <a:r>
              <a:rPr lang="en-GB" sz="1000" i="1" dirty="0" err="1"/>
              <a:t>amāvī</a:t>
            </a:r>
            <a:r>
              <a:rPr lang="en-GB" sz="1000" i="1" dirty="0"/>
              <a:t>, </a:t>
            </a:r>
            <a:r>
              <a:rPr lang="en-GB" sz="1000" b="1" i="1" dirty="0" err="1"/>
              <a:t>amātus</a:t>
            </a:r>
            <a:r>
              <a:rPr lang="en-GB" sz="1000" i="1" dirty="0"/>
              <a:t>  - love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2570078-7B5D-45A5-B4DB-383481675A6E}"/>
              </a:ext>
            </a:extLst>
          </p:cNvPr>
          <p:cNvSpPr txBox="1"/>
          <p:nvPr/>
        </p:nvSpPr>
        <p:spPr>
          <a:xfrm>
            <a:off x="6106306" y="1261988"/>
            <a:ext cx="5129928" cy="47705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 Second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Present, Future, Imperfect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9838A88-35FF-4928-A12C-AA796D659CC6}"/>
              </a:ext>
            </a:extLst>
          </p:cNvPr>
          <p:cNvSpPr txBox="1"/>
          <p:nvPr/>
        </p:nvSpPr>
        <p:spPr>
          <a:xfrm>
            <a:off x="9068024" y="1810537"/>
            <a:ext cx="1647913" cy="31993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monītus</a:t>
            </a:r>
            <a:r>
              <a:rPr lang="en-GB" sz="1400" dirty="0"/>
              <a:t>,</a:t>
            </a:r>
            <a:r>
              <a:rPr lang="en-GB" sz="1000" dirty="0"/>
              <a:t> -a, -um </a:t>
            </a:r>
            <a:r>
              <a:rPr lang="en-GB" sz="1400" b="1" dirty="0" err="1"/>
              <a:t>eram</a:t>
            </a:r>
            <a:endParaRPr lang="en-GB" sz="14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3852CC-BC64-4E19-B0BF-DA65A01301F6}"/>
              </a:ext>
            </a:extLst>
          </p:cNvPr>
          <p:cNvSpPr txBox="1"/>
          <p:nvPr/>
        </p:nvSpPr>
        <p:spPr>
          <a:xfrm>
            <a:off x="9079486" y="2135410"/>
            <a:ext cx="1648781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monītus</a:t>
            </a:r>
            <a:r>
              <a:rPr lang="en-GB" sz="1400" dirty="0"/>
              <a:t>,</a:t>
            </a:r>
            <a:r>
              <a:rPr lang="en-GB" sz="1000" dirty="0"/>
              <a:t> -a, -um </a:t>
            </a:r>
            <a:r>
              <a:rPr lang="en-GB" sz="1400" b="1" dirty="0" err="1"/>
              <a:t>eram</a:t>
            </a:r>
            <a:endParaRPr lang="en-GB" sz="14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250F1F4-18FD-49E8-B3F5-F15899AA673A}"/>
              </a:ext>
            </a:extLst>
          </p:cNvPr>
          <p:cNvSpPr txBox="1"/>
          <p:nvPr/>
        </p:nvSpPr>
        <p:spPr>
          <a:xfrm>
            <a:off x="9073855" y="3414222"/>
            <a:ext cx="1648780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monītī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400" b="1" dirty="0" err="1"/>
              <a:t>erant</a:t>
            </a:r>
            <a:endParaRPr lang="en-GB" sz="14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B223F11-8D8A-4F59-9E32-1AAC42BA40EF}"/>
              </a:ext>
            </a:extLst>
          </p:cNvPr>
          <p:cNvSpPr txBox="1"/>
          <p:nvPr/>
        </p:nvSpPr>
        <p:spPr>
          <a:xfrm>
            <a:off x="9080356" y="3111798"/>
            <a:ext cx="164791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monītī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400" b="1" dirty="0" err="1"/>
              <a:t>erātis</a:t>
            </a:r>
            <a:endParaRPr lang="en-GB" sz="14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AB0604D-FB48-47A6-88A7-E71D03C872E7}"/>
              </a:ext>
            </a:extLst>
          </p:cNvPr>
          <p:cNvSpPr txBox="1"/>
          <p:nvPr/>
        </p:nvSpPr>
        <p:spPr>
          <a:xfrm>
            <a:off x="9079487" y="2443964"/>
            <a:ext cx="1648780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monītus</a:t>
            </a:r>
            <a:r>
              <a:rPr lang="en-GB" sz="1400" dirty="0"/>
              <a:t>,</a:t>
            </a:r>
            <a:r>
              <a:rPr lang="en-GB" sz="1000" dirty="0"/>
              <a:t> -a, -um </a:t>
            </a:r>
            <a:r>
              <a:rPr lang="en-GB" sz="1400" b="1" dirty="0" err="1"/>
              <a:t>eram</a:t>
            </a:r>
            <a:endParaRPr lang="en-GB" sz="14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FE9BDBA-D1C9-457F-B9BB-0184F701BABA}"/>
              </a:ext>
            </a:extLst>
          </p:cNvPr>
          <p:cNvSpPr txBox="1"/>
          <p:nvPr/>
        </p:nvSpPr>
        <p:spPr>
          <a:xfrm>
            <a:off x="9073274" y="2804811"/>
            <a:ext cx="1648780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monītī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400" b="1" dirty="0" err="1"/>
              <a:t>erāmus</a:t>
            </a:r>
            <a:endParaRPr lang="en-GB" sz="1400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B0E2A2F-22D0-42A6-8DD2-EB33D2AA1417}"/>
              </a:ext>
            </a:extLst>
          </p:cNvPr>
          <p:cNvSpPr txBox="1"/>
          <p:nvPr/>
        </p:nvSpPr>
        <p:spPr>
          <a:xfrm>
            <a:off x="-11884" y="4581993"/>
            <a:ext cx="723922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I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035347F4-6BE7-471B-A8BF-BD3E0064B9B3}"/>
              </a:ext>
            </a:extLst>
          </p:cNvPr>
          <p:cNvSpPr txBox="1"/>
          <p:nvPr/>
        </p:nvSpPr>
        <p:spPr>
          <a:xfrm>
            <a:off x="-11884" y="4899405"/>
            <a:ext cx="723922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41F8FB7-23B6-4BFC-A89D-30D71C602B06}"/>
              </a:ext>
            </a:extLst>
          </p:cNvPr>
          <p:cNvSpPr txBox="1"/>
          <p:nvPr/>
        </p:nvSpPr>
        <p:spPr>
          <a:xfrm>
            <a:off x="-4127" y="5189182"/>
            <a:ext cx="709184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He/she/it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DA953C9-614F-455A-81F6-855BD2522EA9}"/>
              </a:ext>
            </a:extLst>
          </p:cNvPr>
          <p:cNvSpPr txBox="1"/>
          <p:nvPr/>
        </p:nvSpPr>
        <p:spPr>
          <a:xfrm>
            <a:off x="-4014" y="5578315"/>
            <a:ext cx="709071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We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BC392F8-192F-4551-988D-A2414F60D1EE}"/>
              </a:ext>
            </a:extLst>
          </p:cNvPr>
          <p:cNvSpPr txBox="1"/>
          <p:nvPr/>
        </p:nvSpPr>
        <p:spPr>
          <a:xfrm>
            <a:off x="1756" y="5854524"/>
            <a:ext cx="710282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6D7120E-9E28-4CC8-8C3F-3D3C8F4E1EEE}"/>
              </a:ext>
            </a:extLst>
          </p:cNvPr>
          <p:cNvSpPr txBox="1"/>
          <p:nvPr/>
        </p:nvSpPr>
        <p:spPr>
          <a:xfrm>
            <a:off x="-5483" y="6175869"/>
            <a:ext cx="717522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They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259CDB3B-054C-4204-AB58-BF47E6A4CB06}"/>
              </a:ext>
            </a:extLst>
          </p:cNvPr>
          <p:cNvSpPr txBox="1"/>
          <p:nvPr/>
        </p:nvSpPr>
        <p:spPr>
          <a:xfrm>
            <a:off x="764085" y="4029734"/>
            <a:ext cx="3480148" cy="47705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 Third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Present, </a:t>
            </a:r>
            <a:r>
              <a:rPr lang="en-GB" sz="1100" b="1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Sneaky</a:t>
            </a:r>
            <a:r>
              <a:rPr lang="en-GB" sz="11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Future, Imperfect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C970877-8D60-451C-B220-DB0368C40D77}"/>
              </a:ext>
            </a:extLst>
          </p:cNvPr>
          <p:cNvSpPr txBox="1"/>
          <p:nvPr/>
        </p:nvSpPr>
        <p:spPr>
          <a:xfrm>
            <a:off x="764607" y="4570908"/>
            <a:ext cx="1426023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rēctus</a:t>
            </a:r>
            <a:r>
              <a:rPr lang="en-GB" sz="1400" dirty="0"/>
              <a:t>, </a:t>
            </a:r>
            <a:r>
              <a:rPr lang="en-GB" sz="1000" dirty="0"/>
              <a:t>-a, -um </a:t>
            </a:r>
            <a:r>
              <a:rPr lang="en-GB" sz="1400" b="1" dirty="0"/>
              <a:t>sum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08B8B5FA-E8ED-40B9-964A-C9287FE53801}"/>
              </a:ext>
            </a:extLst>
          </p:cNvPr>
          <p:cNvSpPr txBox="1"/>
          <p:nvPr/>
        </p:nvSpPr>
        <p:spPr>
          <a:xfrm>
            <a:off x="760532" y="4879656"/>
            <a:ext cx="1431690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rēctus</a:t>
            </a:r>
            <a:r>
              <a:rPr lang="en-GB" sz="1400" dirty="0"/>
              <a:t>, </a:t>
            </a:r>
            <a:r>
              <a:rPr lang="en-GB" sz="1000" dirty="0"/>
              <a:t>-a, -um </a:t>
            </a:r>
            <a:r>
              <a:rPr lang="en-GB" sz="1400" b="1" dirty="0"/>
              <a:t>es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84EE4646-E75F-49AD-82B8-9A2970E70C97}"/>
              </a:ext>
            </a:extLst>
          </p:cNvPr>
          <p:cNvSpPr txBox="1"/>
          <p:nvPr/>
        </p:nvSpPr>
        <p:spPr>
          <a:xfrm>
            <a:off x="764606" y="5187433"/>
            <a:ext cx="1426023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rēctus</a:t>
            </a:r>
            <a:r>
              <a:rPr lang="en-GB" sz="1400" dirty="0"/>
              <a:t>, </a:t>
            </a:r>
            <a:r>
              <a:rPr lang="en-GB" sz="1000" dirty="0"/>
              <a:t>-a, -um </a:t>
            </a:r>
            <a:r>
              <a:rPr lang="en-GB" sz="1400" b="1" dirty="0"/>
              <a:t>est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62503CC-8B85-4AD1-9D0D-6D4C598B5A96}"/>
              </a:ext>
            </a:extLst>
          </p:cNvPr>
          <p:cNvSpPr txBox="1"/>
          <p:nvPr/>
        </p:nvSpPr>
        <p:spPr>
          <a:xfrm>
            <a:off x="764084" y="5556782"/>
            <a:ext cx="1431690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rēctī</a:t>
            </a:r>
            <a:r>
              <a:rPr lang="en-GB" sz="1400" dirty="0"/>
              <a:t>, </a:t>
            </a:r>
            <a:r>
              <a:rPr lang="en-GB" sz="1000" dirty="0"/>
              <a:t>-ae, -a </a:t>
            </a:r>
            <a:r>
              <a:rPr lang="en-GB" sz="1400" b="1" dirty="0" err="1"/>
              <a:t>sumus</a:t>
            </a:r>
            <a:endParaRPr lang="en-GB" sz="1400" b="1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55DC131-6AD7-4161-B5CA-AC8EB02C9650}"/>
              </a:ext>
            </a:extLst>
          </p:cNvPr>
          <p:cNvSpPr txBox="1"/>
          <p:nvPr/>
        </p:nvSpPr>
        <p:spPr>
          <a:xfrm>
            <a:off x="764607" y="5874492"/>
            <a:ext cx="1439634" cy="319684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rēctī</a:t>
            </a:r>
            <a:r>
              <a:rPr lang="en-GB" sz="1400" dirty="0"/>
              <a:t>, </a:t>
            </a:r>
            <a:r>
              <a:rPr lang="en-GB" sz="1000" dirty="0"/>
              <a:t>-ae, -a </a:t>
            </a:r>
            <a:r>
              <a:rPr lang="en-GB" sz="1400" b="1" dirty="0" err="1"/>
              <a:t>estis</a:t>
            </a:r>
            <a:endParaRPr lang="en-GB" sz="1400" b="1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38237E1-FEBF-4DC3-852D-AC11951EC4F3}"/>
              </a:ext>
            </a:extLst>
          </p:cNvPr>
          <p:cNvSpPr txBox="1"/>
          <p:nvPr/>
        </p:nvSpPr>
        <p:spPr>
          <a:xfrm>
            <a:off x="764084" y="6204111"/>
            <a:ext cx="1439634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rēctī</a:t>
            </a:r>
            <a:r>
              <a:rPr lang="en-GB" sz="1400" dirty="0"/>
              <a:t>, </a:t>
            </a:r>
            <a:r>
              <a:rPr lang="en-GB" sz="1000" dirty="0"/>
              <a:t>-ae, -a </a:t>
            </a:r>
            <a:r>
              <a:rPr lang="en-GB" sz="1400" b="1" dirty="0"/>
              <a:t>sunt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DBAE0A0F-C314-4E37-B610-438F9657C4F1}"/>
              </a:ext>
            </a:extLst>
          </p:cNvPr>
          <p:cNvSpPr txBox="1"/>
          <p:nvPr/>
        </p:nvSpPr>
        <p:spPr>
          <a:xfrm>
            <a:off x="10257682" y="4543153"/>
            <a:ext cx="174808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audītus</a:t>
            </a:r>
            <a:r>
              <a:rPr lang="en-GB" sz="1000" dirty="0"/>
              <a:t>, -a, -um </a:t>
            </a:r>
            <a:r>
              <a:rPr lang="en-GB" sz="1400" b="1" dirty="0" err="1"/>
              <a:t>eram</a:t>
            </a:r>
            <a:endParaRPr lang="en-GB" sz="1400" b="1" dirty="0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827958AD-0A6F-4F69-A3E1-E0329A5CDE57}"/>
              </a:ext>
            </a:extLst>
          </p:cNvPr>
          <p:cNvSpPr txBox="1"/>
          <p:nvPr/>
        </p:nvSpPr>
        <p:spPr>
          <a:xfrm>
            <a:off x="10257681" y="4838157"/>
            <a:ext cx="174808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audītus</a:t>
            </a:r>
            <a:r>
              <a:rPr lang="en-GB" sz="1000" dirty="0"/>
              <a:t>, -a, -um </a:t>
            </a:r>
            <a:r>
              <a:rPr lang="en-GB" sz="1400" b="1" dirty="0" err="1"/>
              <a:t>erās</a:t>
            </a:r>
            <a:endParaRPr lang="en-GB" sz="1400" b="1" dirty="0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BC4AED70-A228-4F44-8B9B-30F317755F06}"/>
              </a:ext>
            </a:extLst>
          </p:cNvPr>
          <p:cNvSpPr txBox="1"/>
          <p:nvPr/>
        </p:nvSpPr>
        <p:spPr>
          <a:xfrm>
            <a:off x="10257681" y="5143909"/>
            <a:ext cx="1747076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audītus</a:t>
            </a:r>
            <a:r>
              <a:rPr lang="en-GB" sz="1000" dirty="0"/>
              <a:t>, -a, -um </a:t>
            </a:r>
            <a:r>
              <a:rPr lang="en-GB" sz="1400" b="1" dirty="0" err="1"/>
              <a:t>erat</a:t>
            </a:r>
            <a:endParaRPr lang="en-GB" sz="1400" b="1" dirty="0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F6D12415-B0E0-444D-BA5A-CE98265073DF}"/>
              </a:ext>
            </a:extLst>
          </p:cNvPr>
          <p:cNvSpPr txBox="1"/>
          <p:nvPr/>
        </p:nvSpPr>
        <p:spPr>
          <a:xfrm>
            <a:off x="10257681" y="5518107"/>
            <a:ext cx="1747076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audītī</a:t>
            </a:r>
            <a:r>
              <a:rPr lang="en-GB" sz="1000" dirty="0"/>
              <a:t>, -ae, -a </a:t>
            </a:r>
            <a:r>
              <a:rPr lang="en-GB" sz="1400" b="1" dirty="0" err="1"/>
              <a:t>erāmus</a:t>
            </a:r>
            <a:endParaRPr lang="en-GB" sz="1400" b="1" dirty="0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DD8D5CD4-A092-4F6D-AD01-F147CB9FC8CC}"/>
              </a:ext>
            </a:extLst>
          </p:cNvPr>
          <p:cNvSpPr txBox="1"/>
          <p:nvPr/>
        </p:nvSpPr>
        <p:spPr>
          <a:xfrm>
            <a:off x="10257157" y="5826431"/>
            <a:ext cx="1747076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audītī</a:t>
            </a:r>
            <a:r>
              <a:rPr lang="en-GB" sz="1000" dirty="0"/>
              <a:t>, -ae, -a </a:t>
            </a:r>
            <a:r>
              <a:rPr lang="en-GB" sz="1400" b="1" dirty="0" err="1"/>
              <a:t>erātis</a:t>
            </a:r>
            <a:endParaRPr lang="en-GB" sz="1400" b="1" dirty="0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9BFED903-6EC1-4BCB-8E03-8F25948659E8}"/>
              </a:ext>
            </a:extLst>
          </p:cNvPr>
          <p:cNvSpPr txBox="1"/>
          <p:nvPr/>
        </p:nvSpPr>
        <p:spPr>
          <a:xfrm>
            <a:off x="10253721" y="6131636"/>
            <a:ext cx="174707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audītī</a:t>
            </a:r>
            <a:r>
              <a:rPr lang="en-GB" sz="1000" dirty="0"/>
              <a:t>, -ae, -a </a:t>
            </a:r>
            <a:r>
              <a:rPr lang="en-GB" sz="1400" b="1" dirty="0" err="1"/>
              <a:t>erant</a:t>
            </a:r>
            <a:endParaRPr lang="en-GB" sz="1400" b="1" dirty="0"/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BB50B2FF-3CA9-49DA-A977-5CA3E4B5DB25}"/>
              </a:ext>
            </a:extLst>
          </p:cNvPr>
          <p:cNvSpPr txBox="1"/>
          <p:nvPr/>
        </p:nvSpPr>
        <p:spPr>
          <a:xfrm>
            <a:off x="4593023" y="4039905"/>
            <a:ext cx="3354745" cy="47705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The 3½ 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75000"/>
                  </a:schemeClr>
                </a:solidFill>
              </a:rPr>
              <a:t>Present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59FF8AFC-83F3-4F06-812E-34581A663AAB}"/>
              </a:ext>
            </a:extLst>
          </p:cNvPr>
          <p:cNvSpPr txBox="1"/>
          <p:nvPr/>
        </p:nvSpPr>
        <p:spPr>
          <a:xfrm>
            <a:off x="2668570" y="4586161"/>
            <a:ext cx="1556419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rēctus</a:t>
            </a:r>
            <a:r>
              <a:rPr lang="en-GB" sz="1400" dirty="0"/>
              <a:t>, </a:t>
            </a:r>
            <a:r>
              <a:rPr lang="en-GB" sz="1000" dirty="0"/>
              <a:t>-a, </a:t>
            </a:r>
            <a:r>
              <a:rPr lang="en-GB" sz="1000" b="1" dirty="0"/>
              <a:t>-um </a:t>
            </a:r>
            <a:r>
              <a:rPr lang="en-GB" sz="1400" b="1" dirty="0" err="1"/>
              <a:t>eram</a:t>
            </a:r>
            <a:endParaRPr lang="en-GB" sz="1400" b="1" dirty="0"/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496F5E48-D906-41E8-B98E-1316F4287AD8}"/>
              </a:ext>
            </a:extLst>
          </p:cNvPr>
          <p:cNvSpPr txBox="1"/>
          <p:nvPr/>
        </p:nvSpPr>
        <p:spPr>
          <a:xfrm>
            <a:off x="4632845" y="4580003"/>
            <a:ext cx="1454777" cy="30551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captus</a:t>
            </a:r>
            <a:r>
              <a:rPr lang="en-GB" sz="1400" dirty="0"/>
              <a:t>,-</a:t>
            </a:r>
            <a:r>
              <a:rPr lang="en-GB" sz="1000" dirty="0"/>
              <a:t>a, -um  </a:t>
            </a:r>
            <a:r>
              <a:rPr lang="en-GB" sz="1400" b="1" dirty="0"/>
              <a:t>sum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6173DD31-1F7E-461A-8E5F-CA854B177C72}"/>
              </a:ext>
            </a:extLst>
          </p:cNvPr>
          <p:cNvSpPr txBox="1"/>
          <p:nvPr/>
        </p:nvSpPr>
        <p:spPr>
          <a:xfrm>
            <a:off x="2668569" y="4894333"/>
            <a:ext cx="1560129" cy="31284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rēctus</a:t>
            </a:r>
            <a:r>
              <a:rPr lang="en-GB" sz="1400" dirty="0"/>
              <a:t>, </a:t>
            </a:r>
            <a:r>
              <a:rPr lang="en-GB" sz="1000" dirty="0"/>
              <a:t>-a, </a:t>
            </a:r>
            <a:r>
              <a:rPr lang="en-GB" sz="1000" b="1" dirty="0"/>
              <a:t>-um </a:t>
            </a:r>
            <a:r>
              <a:rPr lang="en-GB" sz="1400" b="1" dirty="0" err="1"/>
              <a:t>erās</a:t>
            </a:r>
            <a:endParaRPr lang="en-GB" sz="1400" b="1" dirty="0"/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DE4CAE04-510A-4763-9C5B-4BBAB02C092F}"/>
              </a:ext>
            </a:extLst>
          </p:cNvPr>
          <p:cNvSpPr txBox="1"/>
          <p:nvPr/>
        </p:nvSpPr>
        <p:spPr>
          <a:xfrm>
            <a:off x="2666052" y="5201012"/>
            <a:ext cx="1560128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rēctus</a:t>
            </a:r>
            <a:r>
              <a:rPr lang="en-GB" sz="1400" dirty="0"/>
              <a:t>, </a:t>
            </a:r>
            <a:r>
              <a:rPr lang="en-GB" sz="1000" dirty="0"/>
              <a:t>-a, </a:t>
            </a:r>
            <a:r>
              <a:rPr lang="en-GB" sz="1000" b="1" dirty="0"/>
              <a:t>-um </a:t>
            </a:r>
            <a:r>
              <a:rPr lang="en-GB" sz="1400" b="1" dirty="0" err="1"/>
              <a:t>erat</a:t>
            </a:r>
            <a:endParaRPr lang="en-GB" sz="1400" b="1" dirty="0"/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B511A423-3115-4700-8B8E-AE42E260702D}"/>
              </a:ext>
            </a:extLst>
          </p:cNvPr>
          <p:cNvSpPr txBox="1"/>
          <p:nvPr/>
        </p:nvSpPr>
        <p:spPr>
          <a:xfrm>
            <a:off x="2679004" y="5552954"/>
            <a:ext cx="1545984" cy="30586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rēctī</a:t>
            </a:r>
            <a:r>
              <a:rPr lang="en-GB" sz="1400" dirty="0"/>
              <a:t>, </a:t>
            </a:r>
            <a:r>
              <a:rPr lang="en-GB" sz="1000" dirty="0"/>
              <a:t>-ae, -a </a:t>
            </a:r>
            <a:r>
              <a:rPr lang="en-GB" sz="1400" b="1" dirty="0" err="1"/>
              <a:t>erāmus</a:t>
            </a:r>
            <a:endParaRPr lang="en-GB" sz="1400" b="1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D05F84BF-D48D-4B9B-ABBF-6300DAE4D3DF}"/>
              </a:ext>
            </a:extLst>
          </p:cNvPr>
          <p:cNvSpPr txBox="1"/>
          <p:nvPr/>
        </p:nvSpPr>
        <p:spPr>
          <a:xfrm>
            <a:off x="2682042" y="5862955"/>
            <a:ext cx="154676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rēctī</a:t>
            </a:r>
            <a:r>
              <a:rPr lang="en-GB" sz="1400" dirty="0"/>
              <a:t>, </a:t>
            </a:r>
            <a:r>
              <a:rPr lang="en-GB" sz="1000" dirty="0"/>
              <a:t>-ae, -a </a:t>
            </a:r>
            <a:r>
              <a:rPr lang="en-GB" sz="1400" b="1" dirty="0" err="1"/>
              <a:t>erātis</a:t>
            </a:r>
            <a:endParaRPr lang="en-GB" sz="1400" b="1" dirty="0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59DF1A58-B7F1-4D71-9C10-C3F6DD045E2C}"/>
              </a:ext>
            </a:extLst>
          </p:cNvPr>
          <p:cNvSpPr txBox="1"/>
          <p:nvPr/>
        </p:nvSpPr>
        <p:spPr>
          <a:xfrm>
            <a:off x="2676391" y="6168659"/>
            <a:ext cx="1548598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rēctī</a:t>
            </a:r>
            <a:r>
              <a:rPr lang="en-GB" sz="1400" dirty="0"/>
              <a:t>, </a:t>
            </a:r>
            <a:r>
              <a:rPr lang="en-GB" sz="1000" dirty="0"/>
              <a:t>-ae, -a </a:t>
            </a:r>
            <a:r>
              <a:rPr lang="en-GB" sz="1400" b="1" dirty="0" err="1"/>
              <a:t>erant</a:t>
            </a:r>
            <a:endParaRPr lang="en-GB" sz="1400" b="1" dirty="0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F3C6208C-410F-466F-853C-58EAAC339FF9}"/>
              </a:ext>
            </a:extLst>
          </p:cNvPr>
          <p:cNvSpPr txBox="1"/>
          <p:nvPr/>
        </p:nvSpPr>
        <p:spPr>
          <a:xfrm>
            <a:off x="4632846" y="4888113"/>
            <a:ext cx="1454776" cy="30551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captus</a:t>
            </a:r>
            <a:r>
              <a:rPr lang="en-GB" sz="1400" dirty="0"/>
              <a:t>, </a:t>
            </a:r>
            <a:r>
              <a:rPr lang="en-GB" sz="1000" dirty="0"/>
              <a:t>-a, -um </a:t>
            </a:r>
            <a:r>
              <a:rPr lang="en-GB" sz="1400" b="1" dirty="0"/>
              <a:t>es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98DEEE22-2797-48DD-89F6-CE7C1425BFB7}"/>
              </a:ext>
            </a:extLst>
          </p:cNvPr>
          <p:cNvSpPr txBox="1"/>
          <p:nvPr/>
        </p:nvSpPr>
        <p:spPr>
          <a:xfrm>
            <a:off x="4643756" y="6199053"/>
            <a:ext cx="1440181" cy="30551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captī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400" b="1" dirty="0"/>
              <a:t>sunt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EBF023DD-4282-401B-A6B6-3FB2AE258EF8}"/>
              </a:ext>
            </a:extLst>
          </p:cNvPr>
          <p:cNvSpPr txBox="1"/>
          <p:nvPr/>
        </p:nvSpPr>
        <p:spPr>
          <a:xfrm>
            <a:off x="4648660" y="5891277"/>
            <a:ext cx="1447430" cy="30551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captī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400" b="1" dirty="0" err="1"/>
              <a:t>estis</a:t>
            </a:r>
            <a:endParaRPr lang="en-GB" sz="1400" b="1" dirty="0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0141EEA5-9B92-4C45-A2D4-24A8D3E15323}"/>
              </a:ext>
            </a:extLst>
          </p:cNvPr>
          <p:cNvSpPr txBox="1"/>
          <p:nvPr/>
        </p:nvSpPr>
        <p:spPr>
          <a:xfrm>
            <a:off x="4631633" y="5195568"/>
            <a:ext cx="1454776" cy="30551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captus</a:t>
            </a:r>
            <a:r>
              <a:rPr lang="en-GB" sz="1400" dirty="0"/>
              <a:t>,</a:t>
            </a:r>
            <a:r>
              <a:rPr lang="en-GB" sz="1000" dirty="0"/>
              <a:t> -a, -um </a:t>
            </a:r>
            <a:r>
              <a:rPr lang="en-GB" sz="1400" b="1" dirty="0"/>
              <a:t>est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37BB5B4B-759D-4983-9B8B-E7BF42FF3A3B}"/>
              </a:ext>
            </a:extLst>
          </p:cNvPr>
          <p:cNvSpPr txBox="1"/>
          <p:nvPr/>
        </p:nvSpPr>
        <p:spPr>
          <a:xfrm>
            <a:off x="4643756" y="5580575"/>
            <a:ext cx="1452244" cy="30551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captī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400" b="1" dirty="0" err="1"/>
              <a:t>sumus</a:t>
            </a:r>
            <a:endParaRPr lang="en-GB" sz="1400" b="1" dirty="0"/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04548BE1-D56E-4F13-B569-3E00DAD00369}"/>
              </a:ext>
            </a:extLst>
          </p:cNvPr>
          <p:cNvSpPr txBox="1"/>
          <p:nvPr/>
        </p:nvSpPr>
        <p:spPr>
          <a:xfrm>
            <a:off x="8380729" y="4033769"/>
            <a:ext cx="3602744" cy="47705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The Fourth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50000"/>
                  </a:schemeClr>
                </a:solidFill>
              </a:rPr>
              <a:t>Present, Sneaky Future, Imperfect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1249D164-126E-41EC-903A-3C9C63D60529}"/>
              </a:ext>
            </a:extLst>
          </p:cNvPr>
          <p:cNvSpPr txBox="1"/>
          <p:nvPr/>
        </p:nvSpPr>
        <p:spPr>
          <a:xfrm>
            <a:off x="8380730" y="4583118"/>
            <a:ext cx="1512064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audītus</a:t>
            </a:r>
            <a:r>
              <a:rPr lang="en-GB" sz="1000" dirty="0"/>
              <a:t>, -a, -um </a:t>
            </a:r>
            <a:r>
              <a:rPr lang="en-GB" sz="1400" b="1" dirty="0"/>
              <a:t>sum</a:t>
            </a: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A852AED2-153C-4B7C-A24C-8BA499FFDE94}"/>
              </a:ext>
            </a:extLst>
          </p:cNvPr>
          <p:cNvSpPr txBox="1"/>
          <p:nvPr/>
        </p:nvSpPr>
        <p:spPr>
          <a:xfrm>
            <a:off x="8387312" y="4890895"/>
            <a:ext cx="1512063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audītus</a:t>
            </a:r>
            <a:r>
              <a:rPr lang="en-GB" sz="1000" dirty="0"/>
              <a:t>, -a, -um </a:t>
            </a:r>
            <a:r>
              <a:rPr lang="en-GB" sz="1400" b="1" dirty="0"/>
              <a:t>es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DD205540-DA1B-4E9F-8AB4-443892A3AAB1}"/>
              </a:ext>
            </a:extLst>
          </p:cNvPr>
          <p:cNvSpPr txBox="1"/>
          <p:nvPr/>
        </p:nvSpPr>
        <p:spPr>
          <a:xfrm>
            <a:off x="8387312" y="5203252"/>
            <a:ext cx="1512063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audītus</a:t>
            </a:r>
            <a:r>
              <a:rPr lang="en-GB" sz="1000" dirty="0"/>
              <a:t>, -a, -um </a:t>
            </a:r>
            <a:r>
              <a:rPr lang="en-GB" sz="1400" b="1" dirty="0"/>
              <a:t>est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E071F4CC-9504-437D-BE92-AEB33B51B4BE}"/>
              </a:ext>
            </a:extLst>
          </p:cNvPr>
          <p:cNvSpPr txBox="1"/>
          <p:nvPr/>
        </p:nvSpPr>
        <p:spPr>
          <a:xfrm>
            <a:off x="8380729" y="5579172"/>
            <a:ext cx="1518646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audītī</a:t>
            </a:r>
            <a:r>
              <a:rPr lang="en-GB" sz="1000" dirty="0"/>
              <a:t>, -ae, -a </a:t>
            </a:r>
            <a:r>
              <a:rPr lang="en-GB" sz="1400" b="1" dirty="0" err="1"/>
              <a:t>sumus</a:t>
            </a:r>
            <a:endParaRPr lang="en-GB" sz="1400" b="1" dirty="0"/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296CF00F-3E79-4D56-8F1B-F3FC5DAA6A65}"/>
              </a:ext>
            </a:extLst>
          </p:cNvPr>
          <p:cNvSpPr txBox="1"/>
          <p:nvPr/>
        </p:nvSpPr>
        <p:spPr>
          <a:xfrm>
            <a:off x="8387312" y="5886949"/>
            <a:ext cx="1512063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audītī</a:t>
            </a:r>
            <a:r>
              <a:rPr lang="en-GB" sz="1000" dirty="0"/>
              <a:t>, -ae, -a </a:t>
            </a:r>
            <a:r>
              <a:rPr lang="en-GB" sz="1400" b="1" dirty="0" err="1"/>
              <a:t>estis</a:t>
            </a:r>
            <a:endParaRPr lang="en-GB" sz="1400" b="1" dirty="0"/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F75E5F8F-BD97-4F76-8CF8-D8230D4961E2}"/>
              </a:ext>
            </a:extLst>
          </p:cNvPr>
          <p:cNvSpPr txBox="1"/>
          <p:nvPr/>
        </p:nvSpPr>
        <p:spPr>
          <a:xfrm>
            <a:off x="8387312" y="6190047"/>
            <a:ext cx="1512063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audītī</a:t>
            </a:r>
            <a:r>
              <a:rPr lang="en-GB" sz="1000" dirty="0"/>
              <a:t>, -ae, -a </a:t>
            </a:r>
            <a:r>
              <a:rPr lang="en-GB" sz="1400" b="1" dirty="0"/>
              <a:t>sunt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11379DBC-AD01-4B01-BC7F-CB08AF99D3BD}"/>
              </a:ext>
            </a:extLst>
          </p:cNvPr>
          <p:cNvSpPr txBox="1"/>
          <p:nvPr/>
        </p:nvSpPr>
        <p:spPr>
          <a:xfrm>
            <a:off x="10696353" y="195012"/>
            <a:ext cx="1158657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Year 9-13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E1F287C2-691D-4608-A681-29DCFF151321}"/>
              </a:ext>
            </a:extLst>
          </p:cNvPr>
          <p:cNvSpPr txBox="1"/>
          <p:nvPr/>
        </p:nvSpPr>
        <p:spPr>
          <a:xfrm>
            <a:off x="6110586" y="1806495"/>
            <a:ext cx="1618388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monītus</a:t>
            </a:r>
            <a:r>
              <a:rPr lang="en-GB" sz="1400" dirty="0"/>
              <a:t>,</a:t>
            </a:r>
            <a:r>
              <a:rPr lang="en-GB" sz="1000" dirty="0"/>
              <a:t> -a, -um </a:t>
            </a:r>
            <a:r>
              <a:rPr lang="en-GB" sz="1400" b="1" dirty="0"/>
              <a:t>sum</a:t>
            </a:r>
            <a:endParaRPr lang="en-GB" sz="1400" dirty="0"/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C6C08F00-24D0-4559-9DBB-C61871C68F52}"/>
              </a:ext>
            </a:extLst>
          </p:cNvPr>
          <p:cNvSpPr txBox="1"/>
          <p:nvPr/>
        </p:nvSpPr>
        <p:spPr>
          <a:xfrm>
            <a:off x="6107565" y="2115734"/>
            <a:ext cx="1621844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monītus</a:t>
            </a:r>
            <a:r>
              <a:rPr lang="en-GB" sz="1400" dirty="0"/>
              <a:t>,</a:t>
            </a:r>
            <a:r>
              <a:rPr lang="en-GB" sz="1000" dirty="0"/>
              <a:t> -a, -um </a:t>
            </a:r>
            <a:r>
              <a:rPr lang="en-GB" sz="1400" b="1" dirty="0"/>
              <a:t>es</a:t>
            </a:r>
            <a:endParaRPr lang="en-GB" sz="1400" dirty="0"/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AFFDE957-C97F-47D0-8115-539C6826CE45}"/>
              </a:ext>
            </a:extLst>
          </p:cNvPr>
          <p:cNvSpPr txBox="1"/>
          <p:nvPr/>
        </p:nvSpPr>
        <p:spPr>
          <a:xfrm>
            <a:off x="6106304" y="2426881"/>
            <a:ext cx="1620970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monītus</a:t>
            </a:r>
            <a:r>
              <a:rPr lang="en-GB" sz="1400" dirty="0"/>
              <a:t>,</a:t>
            </a:r>
            <a:r>
              <a:rPr lang="en-GB" sz="1000" dirty="0"/>
              <a:t> -a, -um </a:t>
            </a:r>
            <a:r>
              <a:rPr lang="en-GB" sz="1400" b="1" dirty="0"/>
              <a:t>est</a:t>
            </a:r>
            <a:endParaRPr lang="en-GB" sz="1400" dirty="0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86685A6-F8A2-4327-9BC4-C6A8635EC5ED}"/>
              </a:ext>
            </a:extLst>
          </p:cNvPr>
          <p:cNvSpPr txBox="1"/>
          <p:nvPr/>
        </p:nvSpPr>
        <p:spPr>
          <a:xfrm>
            <a:off x="6107564" y="2808448"/>
            <a:ext cx="1620969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monītī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400" b="1" dirty="0" err="1"/>
              <a:t>sumus</a:t>
            </a:r>
            <a:endParaRPr lang="en-GB" sz="1400" dirty="0"/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E3E5AAFF-3143-4818-AC2C-6334D240865D}"/>
              </a:ext>
            </a:extLst>
          </p:cNvPr>
          <p:cNvSpPr txBox="1"/>
          <p:nvPr/>
        </p:nvSpPr>
        <p:spPr>
          <a:xfrm>
            <a:off x="6106305" y="3121223"/>
            <a:ext cx="1620969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monītī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400" b="1" dirty="0" err="1"/>
              <a:t>estis</a:t>
            </a:r>
            <a:endParaRPr lang="en-GB" sz="1400" dirty="0"/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6FDF9F62-1F9A-4294-9940-92676A0B50EF}"/>
              </a:ext>
            </a:extLst>
          </p:cNvPr>
          <p:cNvSpPr txBox="1"/>
          <p:nvPr/>
        </p:nvSpPr>
        <p:spPr>
          <a:xfrm>
            <a:off x="6106749" y="3419145"/>
            <a:ext cx="162052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monītī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400" b="1" dirty="0"/>
              <a:t>sunt</a:t>
            </a:r>
            <a:endParaRPr lang="en-GB" sz="1400" dirty="0"/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A6F26C99-FB4E-4980-B6FA-16DCD00BB872}"/>
              </a:ext>
            </a:extLst>
          </p:cNvPr>
          <p:cNvSpPr txBox="1"/>
          <p:nvPr/>
        </p:nvSpPr>
        <p:spPr>
          <a:xfrm>
            <a:off x="4033225" y="1775219"/>
            <a:ext cx="1618388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amātus</a:t>
            </a:r>
            <a:r>
              <a:rPr lang="en-GB" sz="1400" b="1" dirty="0"/>
              <a:t>, </a:t>
            </a:r>
            <a:r>
              <a:rPr lang="en-GB" sz="1000" dirty="0"/>
              <a:t>-a, -um</a:t>
            </a:r>
            <a:r>
              <a:rPr lang="en-GB" sz="1400" b="1" dirty="0"/>
              <a:t> </a:t>
            </a:r>
            <a:r>
              <a:rPr lang="en-GB" sz="1400" b="1" dirty="0" err="1"/>
              <a:t>eram</a:t>
            </a:r>
            <a:endParaRPr lang="en-GB" sz="1400" b="1" dirty="0"/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80902331-4AE9-4F9A-B4BD-0B8A52418B9C}"/>
              </a:ext>
            </a:extLst>
          </p:cNvPr>
          <p:cNvSpPr txBox="1"/>
          <p:nvPr/>
        </p:nvSpPr>
        <p:spPr>
          <a:xfrm>
            <a:off x="4028142" y="2082835"/>
            <a:ext cx="1627610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amātus</a:t>
            </a:r>
            <a:r>
              <a:rPr lang="en-GB" sz="1400" b="1" dirty="0"/>
              <a:t>, </a:t>
            </a:r>
            <a:r>
              <a:rPr lang="en-GB" sz="1000" dirty="0"/>
              <a:t>-a, -um</a:t>
            </a:r>
            <a:r>
              <a:rPr lang="en-GB" sz="1400" b="1" dirty="0"/>
              <a:t> eras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405EFD4F-367C-4116-9698-9B85DCFCDAA5}"/>
              </a:ext>
            </a:extLst>
          </p:cNvPr>
          <p:cNvSpPr txBox="1"/>
          <p:nvPr/>
        </p:nvSpPr>
        <p:spPr>
          <a:xfrm>
            <a:off x="4034811" y="2390617"/>
            <a:ext cx="1616802" cy="31892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amātus</a:t>
            </a:r>
            <a:r>
              <a:rPr lang="en-GB" sz="1400" b="1" dirty="0"/>
              <a:t>, </a:t>
            </a:r>
            <a:r>
              <a:rPr lang="en-GB" sz="1000" dirty="0"/>
              <a:t>-a, -um</a:t>
            </a:r>
            <a:r>
              <a:rPr lang="en-GB" sz="1400" b="1" dirty="0"/>
              <a:t> </a:t>
            </a:r>
            <a:r>
              <a:rPr lang="en-GB" sz="1400" b="1" dirty="0" err="1"/>
              <a:t>erat</a:t>
            </a:r>
            <a:endParaRPr lang="en-GB" sz="1400" b="1" dirty="0"/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5B519495-15E8-4231-B3E7-10D6674CBDCA}"/>
              </a:ext>
            </a:extLst>
          </p:cNvPr>
          <p:cNvSpPr txBox="1"/>
          <p:nvPr/>
        </p:nvSpPr>
        <p:spPr>
          <a:xfrm>
            <a:off x="4028142" y="2767245"/>
            <a:ext cx="161680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amātī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400" b="1" dirty="0" err="1"/>
              <a:t>erāmus</a:t>
            </a:r>
            <a:endParaRPr lang="en-GB" sz="1400" dirty="0"/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B51DA8A5-787B-4FD3-8423-C87AAD277A32}"/>
              </a:ext>
            </a:extLst>
          </p:cNvPr>
          <p:cNvSpPr txBox="1"/>
          <p:nvPr/>
        </p:nvSpPr>
        <p:spPr>
          <a:xfrm>
            <a:off x="4038168" y="3079035"/>
            <a:ext cx="1595406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amātī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400" b="1" dirty="0" err="1"/>
              <a:t>erātis</a:t>
            </a:r>
            <a:endParaRPr lang="en-GB" sz="1400" dirty="0"/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6610B4A4-CA74-46FF-B75F-5A7CFC53D4CA}"/>
              </a:ext>
            </a:extLst>
          </p:cNvPr>
          <p:cNvSpPr txBox="1"/>
          <p:nvPr/>
        </p:nvSpPr>
        <p:spPr>
          <a:xfrm>
            <a:off x="4038282" y="3385157"/>
            <a:ext cx="1595291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amātī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400" b="1" dirty="0" err="1"/>
              <a:t>erant</a:t>
            </a:r>
            <a:endParaRPr lang="en-GB" sz="1400" dirty="0"/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04703123-E622-43FF-8390-0AAED12B7307}"/>
              </a:ext>
            </a:extLst>
          </p:cNvPr>
          <p:cNvSpPr txBox="1"/>
          <p:nvPr/>
        </p:nvSpPr>
        <p:spPr>
          <a:xfrm>
            <a:off x="7134326" y="3765251"/>
            <a:ext cx="28293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i="1" dirty="0" err="1"/>
              <a:t>moneō</a:t>
            </a:r>
            <a:r>
              <a:rPr lang="en-GB" sz="1000" i="1" dirty="0"/>
              <a:t>, </a:t>
            </a:r>
            <a:r>
              <a:rPr lang="en-GB" sz="1000" i="1" dirty="0" err="1"/>
              <a:t>monēre</a:t>
            </a:r>
            <a:r>
              <a:rPr lang="en-GB" sz="1000" i="1" dirty="0"/>
              <a:t>, </a:t>
            </a:r>
            <a:r>
              <a:rPr lang="en-GB" sz="1000" i="1" dirty="0" err="1"/>
              <a:t>monuī</a:t>
            </a:r>
            <a:r>
              <a:rPr lang="en-GB" sz="1000" i="1" dirty="0"/>
              <a:t>, </a:t>
            </a:r>
            <a:r>
              <a:rPr lang="en-GB" sz="1000" b="1" i="1" dirty="0" err="1"/>
              <a:t>monītus</a:t>
            </a:r>
            <a:r>
              <a:rPr lang="en-GB" sz="1000" i="1" dirty="0"/>
              <a:t>  - warn, advise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256470E9-2F2F-4FEF-B339-C9CD7E146A6C}"/>
              </a:ext>
            </a:extLst>
          </p:cNvPr>
          <p:cNvSpPr txBox="1"/>
          <p:nvPr/>
        </p:nvSpPr>
        <p:spPr>
          <a:xfrm>
            <a:off x="1587875" y="6576724"/>
            <a:ext cx="28293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i="1" dirty="0" err="1"/>
              <a:t>regō</a:t>
            </a:r>
            <a:r>
              <a:rPr lang="en-GB" sz="1000" i="1" dirty="0"/>
              <a:t>, </a:t>
            </a:r>
            <a:r>
              <a:rPr lang="en-GB" sz="1000" i="1" dirty="0" err="1"/>
              <a:t>regere</a:t>
            </a:r>
            <a:r>
              <a:rPr lang="en-GB" sz="1000" i="1" dirty="0"/>
              <a:t>, </a:t>
            </a:r>
            <a:r>
              <a:rPr lang="en-GB" sz="1000" i="1" dirty="0" err="1"/>
              <a:t>rēxī</a:t>
            </a:r>
            <a:r>
              <a:rPr lang="en-GB" sz="1000" i="1" dirty="0"/>
              <a:t>, </a:t>
            </a:r>
            <a:r>
              <a:rPr lang="en-GB" sz="1000" b="1" i="1" dirty="0"/>
              <a:t>rectus</a:t>
            </a:r>
            <a:r>
              <a:rPr lang="en-GB" sz="1000" i="1" dirty="0"/>
              <a:t>  - rule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DE5B7E89-24BB-4A0E-A177-74F5E73DE73A}"/>
              </a:ext>
            </a:extLst>
          </p:cNvPr>
          <p:cNvSpPr txBox="1"/>
          <p:nvPr/>
        </p:nvSpPr>
        <p:spPr>
          <a:xfrm>
            <a:off x="5387261" y="6543575"/>
            <a:ext cx="28293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i="1" dirty="0" err="1"/>
              <a:t>capiō</a:t>
            </a:r>
            <a:r>
              <a:rPr lang="en-GB" sz="1000" i="1" dirty="0"/>
              <a:t>, </a:t>
            </a:r>
            <a:r>
              <a:rPr lang="en-GB" sz="1000" i="1" dirty="0" err="1"/>
              <a:t>capere</a:t>
            </a:r>
            <a:r>
              <a:rPr lang="en-GB" sz="1000" i="1" dirty="0"/>
              <a:t>, </a:t>
            </a:r>
            <a:r>
              <a:rPr lang="en-GB" sz="1000" i="1" dirty="0" err="1"/>
              <a:t>cēpī</a:t>
            </a:r>
            <a:r>
              <a:rPr lang="en-GB" sz="1000" i="1" dirty="0"/>
              <a:t>, </a:t>
            </a:r>
            <a:r>
              <a:rPr lang="en-GB" sz="1000" b="1" i="1" dirty="0" err="1"/>
              <a:t>captus</a:t>
            </a:r>
            <a:r>
              <a:rPr lang="en-GB" sz="1000" i="1" dirty="0"/>
              <a:t>  - take, capture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1367F028-25AD-4407-AC1A-97EE5D1D47E6}"/>
              </a:ext>
            </a:extLst>
          </p:cNvPr>
          <p:cNvSpPr txBox="1"/>
          <p:nvPr/>
        </p:nvSpPr>
        <p:spPr>
          <a:xfrm>
            <a:off x="9051105" y="6575226"/>
            <a:ext cx="27539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i="1" dirty="0" err="1"/>
              <a:t>audiō</a:t>
            </a:r>
            <a:r>
              <a:rPr lang="en-GB" sz="1000" i="1" dirty="0"/>
              <a:t>, </a:t>
            </a:r>
            <a:r>
              <a:rPr lang="en-GB" sz="1000" i="1" dirty="0" err="1"/>
              <a:t>audīre</a:t>
            </a:r>
            <a:r>
              <a:rPr lang="en-GB" sz="1000" i="1" dirty="0"/>
              <a:t>, </a:t>
            </a:r>
            <a:r>
              <a:rPr lang="en-GB" sz="1000" i="1" dirty="0" err="1"/>
              <a:t>audīvī</a:t>
            </a:r>
            <a:r>
              <a:rPr lang="en-GB" sz="1000" i="1" dirty="0"/>
              <a:t>, </a:t>
            </a:r>
            <a:r>
              <a:rPr lang="en-GB" sz="1000" b="1" i="1" dirty="0" err="1"/>
              <a:t>audītus</a:t>
            </a:r>
            <a:r>
              <a:rPr lang="en-GB" sz="1000" i="1" dirty="0"/>
              <a:t>  - hear, listen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1948C29-A203-422D-A82B-F86770EFB1B1}"/>
              </a:ext>
            </a:extLst>
          </p:cNvPr>
          <p:cNvSpPr txBox="1"/>
          <p:nvPr/>
        </p:nvSpPr>
        <p:spPr>
          <a:xfrm>
            <a:off x="887939" y="1584949"/>
            <a:ext cx="1516751" cy="215444"/>
          </a:xfrm>
          <a:prstGeom prst="rect">
            <a:avLst/>
          </a:prstGeom>
          <a:solidFill>
            <a:srgbClr val="E0C0F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Perfect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0EA5F889-4DFB-45AE-A4F2-AD1D4CB1D67D}"/>
              </a:ext>
            </a:extLst>
          </p:cNvPr>
          <p:cNvSpPr txBox="1"/>
          <p:nvPr/>
        </p:nvSpPr>
        <p:spPr>
          <a:xfrm>
            <a:off x="4034811" y="1567190"/>
            <a:ext cx="1598762" cy="21544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Pluperfect – </a:t>
            </a:r>
            <a:r>
              <a:rPr lang="en-GB" sz="800" i="1" dirty="0">
                <a:solidFill>
                  <a:schemeClr val="bg1"/>
                </a:solidFill>
              </a:rPr>
              <a:t>had been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63D60B4C-8C50-4335-A303-18B88D27E6CF}"/>
              </a:ext>
            </a:extLst>
          </p:cNvPr>
          <p:cNvSpPr txBox="1"/>
          <p:nvPr/>
        </p:nvSpPr>
        <p:spPr>
          <a:xfrm>
            <a:off x="6136929" y="1517821"/>
            <a:ext cx="1641302" cy="215444"/>
          </a:xfrm>
          <a:prstGeom prst="rect">
            <a:avLst/>
          </a:prstGeom>
          <a:solidFill>
            <a:srgbClr val="E0C0F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Perfect</a:t>
            </a: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237B45A3-A357-42DB-9E91-AD323FE8A74E}"/>
              </a:ext>
            </a:extLst>
          </p:cNvPr>
          <p:cNvSpPr txBox="1"/>
          <p:nvPr/>
        </p:nvSpPr>
        <p:spPr>
          <a:xfrm>
            <a:off x="4592265" y="4306970"/>
            <a:ext cx="1589992" cy="213862"/>
          </a:xfrm>
          <a:prstGeom prst="rect">
            <a:avLst/>
          </a:prstGeom>
          <a:solidFill>
            <a:srgbClr val="E0C0F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 err="1"/>
              <a:t>Perfectt</a:t>
            </a:r>
            <a:endParaRPr lang="en-GB" sz="800" dirty="0"/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238A6D74-EC1A-4C3A-B06A-0E2413F011CD}"/>
              </a:ext>
            </a:extLst>
          </p:cNvPr>
          <p:cNvSpPr txBox="1"/>
          <p:nvPr/>
        </p:nvSpPr>
        <p:spPr>
          <a:xfrm>
            <a:off x="8444239" y="4307985"/>
            <a:ext cx="1522258" cy="215444"/>
          </a:xfrm>
          <a:prstGeom prst="rect">
            <a:avLst/>
          </a:prstGeom>
          <a:solidFill>
            <a:srgbClr val="E0C0F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Perfect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8BCC47C2-ADAE-43AB-9D77-CC577B4C4404}"/>
              </a:ext>
            </a:extLst>
          </p:cNvPr>
          <p:cNvSpPr txBox="1"/>
          <p:nvPr/>
        </p:nvSpPr>
        <p:spPr>
          <a:xfrm>
            <a:off x="9024800" y="1533200"/>
            <a:ext cx="1720613" cy="21544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Pluperfect – </a:t>
            </a:r>
            <a:r>
              <a:rPr lang="en-GB" sz="800" i="1" dirty="0">
                <a:solidFill>
                  <a:schemeClr val="bg1"/>
                </a:solidFill>
              </a:rPr>
              <a:t>had been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5D563540-9153-4559-81C6-7A3EF99B3B9B}"/>
              </a:ext>
            </a:extLst>
          </p:cNvPr>
          <p:cNvSpPr txBox="1"/>
          <p:nvPr/>
        </p:nvSpPr>
        <p:spPr>
          <a:xfrm rot="10800000" flipV="1">
            <a:off x="2704342" y="4294560"/>
            <a:ext cx="1520646" cy="21544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Pluperfect – </a:t>
            </a:r>
            <a:r>
              <a:rPr lang="en-GB" sz="800" i="1" dirty="0">
                <a:solidFill>
                  <a:schemeClr val="bg1"/>
                </a:solidFill>
              </a:rPr>
              <a:t>had been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E3D82CA4-BDBC-438E-AEC8-9334E07F91D2}"/>
              </a:ext>
            </a:extLst>
          </p:cNvPr>
          <p:cNvSpPr txBox="1"/>
          <p:nvPr/>
        </p:nvSpPr>
        <p:spPr>
          <a:xfrm>
            <a:off x="10287194" y="4294497"/>
            <a:ext cx="1645605" cy="21544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Pluperfect – </a:t>
            </a:r>
            <a:r>
              <a:rPr lang="en-GB" sz="800" i="1" dirty="0">
                <a:solidFill>
                  <a:schemeClr val="bg1"/>
                </a:solidFill>
              </a:rPr>
              <a:t> had been</a:t>
            </a:r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241ED8F-7333-4CC6-A75E-A89C16D724A8}"/>
              </a:ext>
            </a:extLst>
          </p:cNvPr>
          <p:cNvSpPr/>
          <p:nvPr/>
        </p:nvSpPr>
        <p:spPr>
          <a:xfrm>
            <a:off x="2542534" y="1596376"/>
            <a:ext cx="1387167" cy="2177830"/>
          </a:xfrm>
          <a:prstGeom prst="rect">
            <a:avLst/>
          </a:prstGeom>
          <a:solidFill>
            <a:srgbClr val="FFFFD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The 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</a:rPr>
              <a:t>–us, -a, -um 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</a:rPr>
              <a:t>endings are to agree with a </a:t>
            </a:r>
          </a:p>
          <a:p>
            <a:pPr algn="ctr"/>
            <a:r>
              <a:rPr lang="en-GB" sz="1200" b="1" dirty="0">
                <a:solidFill>
                  <a:schemeClr val="tx1"/>
                </a:solidFill>
              </a:rPr>
              <a:t>m</a:t>
            </a:r>
            <a:r>
              <a:rPr lang="en-GB" sz="1200" dirty="0">
                <a:solidFill>
                  <a:schemeClr val="tx1"/>
                </a:solidFill>
              </a:rPr>
              <a:t>, </a:t>
            </a:r>
            <a:r>
              <a:rPr lang="en-GB" sz="1200" b="1" dirty="0">
                <a:solidFill>
                  <a:schemeClr val="tx1"/>
                </a:solidFill>
              </a:rPr>
              <a:t>f</a:t>
            </a:r>
            <a:r>
              <a:rPr lang="en-GB" sz="1200" dirty="0">
                <a:solidFill>
                  <a:schemeClr val="tx1"/>
                </a:solidFill>
              </a:rPr>
              <a:t> or </a:t>
            </a:r>
            <a:r>
              <a:rPr lang="en-GB" sz="1200" b="1" dirty="0">
                <a:solidFill>
                  <a:schemeClr val="tx1"/>
                </a:solidFill>
              </a:rPr>
              <a:t>n</a:t>
            </a:r>
            <a:r>
              <a:rPr lang="en-GB" sz="1200" dirty="0">
                <a:solidFill>
                  <a:schemeClr val="tx1"/>
                </a:solidFill>
              </a:rPr>
              <a:t> subject</a:t>
            </a:r>
            <a:r>
              <a:rPr lang="en-GB" sz="1400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</a:rPr>
              <a:t>In the plural forms these will be 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</a:rPr>
              <a:t>–</a:t>
            </a:r>
            <a:r>
              <a:rPr lang="en-GB" sz="1400" b="1" dirty="0" err="1">
                <a:solidFill>
                  <a:schemeClr val="tx1"/>
                </a:solidFill>
              </a:rPr>
              <a:t>i</a:t>
            </a:r>
            <a:r>
              <a:rPr lang="en-GB" sz="1400" b="1" dirty="0">
                <a:solidFill>
                  <a:schemeClr val="tx1"/>
                </a:solidFill>
              </a:rPr>
              <a:t>, -ae or –a.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F67EE8DD-7B3A-4ED3-88EB-B2D4F86ACCCB}"/>
              </a:ext>
            </a:extLst>
          </p:cNvPr>
          <p:cNvSpPr txBox="1"/>
          <p:nvPr/>
        </p:nvSpPr>
        <p:spPr>
          <a:xfrm>
            <a:off x="772551" y="4292454"/>
            <a:ext cx="1431690" cy="220880"/>
          </a:xfrm>
          <a:prstGeom prst="rect">
            <a:avLst/>
          </a:prstGeom>
          <a:solidFill>
            <a:srgbClr val="E0C0F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Perfect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D403A0E-9C3A-4A06-9908-61681CA00CB8}"/>
              </a:ext>
            </a:extLst>
          </p:cNvPr>
          <p:cNvSpPr txBox="1"/>
          <p:nvPr/>
        </p:nvSpPr>
        <p:spPr>
          <a:xfrm>
            <a:off x="7831203" y="1786130"/>
            <a:ext cx="1105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/>
              <a:t>I was warned etc. 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673B1444-8769-4D8A-8E32-1E70142F5E7C}"/>
              </a:ext>
            </a:extLst>
          </p:cNvPr>
          <p:cNvSpPr txBox="1"/>
          <p:nvPr/>
        </p:nvSpPr>
        <p:spPr>
          <a:xfrm>
            <a:off x="10739729" y="1861323"/>
            <a:ext cx="1452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/>
              <a:t>I had been warned etc. 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DC49C8A-24EE-41E1-AE77-C94930BD4175}"/>
              </a:ext>
            </a:extLst>
          </p:cNvPr>
          <p:cNvSpPr txBox="1"/>
          <p:nvPr/>
        </p:nvSpPr>
        <p:spPr>
          <a:xfrm>
            <a:off x="6413147" y="4568926"/>
            <a:ext cx="1512934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captus</a:t>
            </a:r>
            <a:r>
              <a:rPr lang="en-GB" sz="1000" dirty="0"/>
              <a:t>, -a, -um </a:t>
            </a:r>
            <a:r>
              <a:rPr lang="en-GB" sz="1400" b="1" dirty="0" err="1"/>
              <a:t>eram</a:t>
            </a:r>
            <a:endParaRPr lang="en-GB" sz="1400" b="1" dirty="0"/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D9257C6F-7A92-48B7-AD6E-E79CF7EB508C}"/>
              </a:ext>
            </a:extLst>
          </p:cNvPr>
          <p:cNvSpPr txBox="1"/>
          <p:nvPr/>
        </p:nvSpPr>
        <p:spPr>
          <a:xfrm>
            <a:off x="6413146" y="4863930"/>
            <a:ext cx="1512934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captus</a:t>
            </a:r>
            <a:r>
              <a:rPr lang="en-GB" sz="1000" dirty="0"/>
              <a:t>, -a, -um </a:t>
            </a:r>
            <a:r>
              <a:rPr lang="en-GB" sz="1400" b="1" dirty="0" err="1"/>
              <a:t>erās</a:t>
            </a:r>
            <a:endParaRPr lang="en-GB" sz="1400" b="1" dirty="0"/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28C155FD-3646-4D54-885A-C616C98EE4A0}"/>
              </a:ext>
            </a:extLst>
          </p:cNvPr>
          <p:cNvSpPr txBox="1"/>
          <p:nvPr/>
        </p:nvSpPr>
        <p:spPr>
          <a:xfrm>
            <a:off x="6413146" y="5169682"/>
            <a:ext cx="1512063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captus</a:t>
            </a:r>
            <a:r>
              <a:rPr lang="en-GB" sz="1000" dirty="0"/>
              <a:t>, -a, -um </a:t>
            </a:r>
            <a:r>
              <a:rPr lang="en-GB" sz="1400" b="1" dirty="0" err="1"/>
              <a:t>erat</a:t>
            </a:r>
            <a:endParaRPr lang="en-GB" sz="1400" b="1" dirty="0"/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089866F9-0CA8-406F-99FE-D8D27437E861}"/>
              </a:ext>
            </a:extLst>
          </p:cNvPr>
          <p:cNvSpPr txBox="1"/>
          <p:nvPr/>
        </p:nvSpPr>
        <p:spPr>
          <a:xfrm>
            <a:off x="6413146" y="5543880"/>
            <a:ext cx="1512063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captī</a:t>
            </a:r>
            <a:r>
              <a:rPr lang="en-GB" sz="1000" dirty="0"/>
              <a:t>, -ae, -a </a:t>
            </a:r>
            <a:r>
              <a:rPr lang="en-GB" sz="1400" b="1" dirty="0" err="1"/>
              <a:t>erāmus</a:t>
            </a:r>
            <a:endParaRPr lang="en-GB" sz="1400" b="1" dirty="0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FF46226F-E54E-47AA-A905-F23F76692760}"/>
              </a:ext>
            </a:extLst>
          </p:cNvPr>
          <p:cNvSpPr txBox="1"/>
          <p:nvPr/>
        </p:nvSpPr>
        <p:spPr>
          <a:xfrm>
            <a:off x="6412622" y="5852204"/>
            <a:ext cx="1512063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captī</a:t>
            </a:r>
            <a:r>
              <a:rPr lang="en-GB" sz="1000" dirty="0"/>
              <a:t>, -ae, -a </a:t>
            </a:r>
            <a:r>
              <a:rPr lang="en-GB" sz="1400" b="1" dirty="0" err="1"/>
              <a:t>erātis</a:t>
            </a:r>
            <a:endParaRPr lang="en-GB" sz="1400" b="1" dirty="0"/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7DD73817-2984-4852-A743-DEFA684B835F}"/>
              </a:ext>
            </a:extLst>
          </p:cNvPr>
          <p:cNvSpPr txBox="1"/>
          <p:nvPr/>
        </p:nvSpPr>
        <p:spPr>
          <a:xfrm>
            <a:off x="6409187" y="6157409"/>
            <a:ext cx="151206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captī</a:t>
            </a:r>
            <a:r>
              <a:rPr lang="en-GB" sz="1000" dirty="0"/>
              <a:t>, -ae, -a </a:t>
            </a:r>
            <a:r>
              <a:rPr lang="en-GB" sz="1400" b="1" dirty="0" err="1"/>
              <a:t>erant</a:t>
            </a:r>
            <a:endParaRPr lang="en-GB" sz="1400" b="1" dirty="0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73CD807F-781A-422B-BF4C-69539295E007}"/>
              </a:ext>
            </a:extLst>
          </p:cNvPr>
          <p:cNvSpPr txBox="1"/>
          <p:nvPr/>
        </p:nvSpPr>
        <p:spPr>
          <a:xfrm>
            <a:off x="6442660" y="4310378"/>
            <a:ext cx="1424242" cy="21544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Pluperfect – </a:t>
            </a:r>
            <a:r>
              <a:rPr lang="en-GB" sz="800" i="1" dirty="0">
                <a:solidFill>
                  <a:schemeClr val="bg1"/>
                </a:solidFill>
              </a:rPr>
              <a:t> had been</a:t>
            </a:r>
            <a:endParaRPr lang="en-GB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756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4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9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4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9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6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1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6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8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8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3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480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6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600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65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7000"/>
                            </p:stCondLst>
                            <p:childTnLst>
                              <p:par>
                                <p:cTn id="10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9000"/>
                            </p:stCondLst>
                            <p:childTnLst>
                              <p:par>
                                <p:cTn id="11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9500"/>
                            </p:stCondLst>
                            <p:childTnLst>
                              <p:par>
                                <p:cTn id="1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500"/>
                            </p:stCondLst>
                            <p:childTnLst>
                              <p:par>
                                <p:cTn id="130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1600"/>
                            </p:stCondLst>
                            <p:childTnLst>
                              <p:par>
                                <p:cTn id="1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2100"/>
                            </p:stCondLst>
                            <p:childTnLst>
                              <p:par>
                                <p:cTn id="1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2600"/>
                            </p:stCondLst>
                            <p:childTnLst>
                              <p:par>
                                <p:cTn id="142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6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3800"/>
                            </p:stCondLst>
                            <p:childTnLst>
                              <p:par>
                                <p:cTn id="1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4300"/>
                            </p:stCondLst>
                            <p:childTnLst>
                              <p:par>
                                <p:cTn id="1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4800"/>
                            </p:stCondLst>
                            <p:childTnLst>
                              <p:par>
                                <p:cTn id="15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6800"/>
                            </p:stCondLst>
                            <p:childTnLst>
                              <p:par>
                                <p:cTn id="1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7800"/>
                            </p:stCondLst>
                            <p:childTnLst>
                              <p:par>
                                <p:cTn id="177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7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19200"/>
                            </p:stCondLst>
                            <p:childTnLst>
                              <p:par>
                                <p:cTn id="1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19700"/>
                            </p:stCondLst>
                            <p:childTnLst>
                              <p:par>
                                <p:cTn id="1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20200"/>
                            </p:stCondLst>
                            <p:childTnLst>
                              <p:par>
                                <p:cTn id="189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7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21600"/>
                            </p:stCondLst>
                            <p:childTnLst>
                              <p:par>
                                <p:cTn id="1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22100"/>
                            </p:stCondLst>
                            <p:childTnLst>
                              <p:par>
                                <p:cTn id="1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22600"/>
                            </p:stCondLst>
                            <p:childTnLst>
                              <p:par>
                                <p:cTn id="20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24600"/>
                            </p:stCondLst>
                            <p:childTnLst>
                              <p:par>
                                <p:cTn id="21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0" dur="20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" dur="63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2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232" tmFilter="0, 0; 0.125,0.2665; 0.25,0.4; 0.375,0.465; 0.5,0.5;  0.625,0.535; 0.75,0.6; 0.875,0.7335; 1,1">
                                          <p:stCondLst>
                                            <p:cond delay="232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16" tmFilter="0, 0; 0.125,0.2665; 0.25,0.4; 0.375,0.465; 0.5,0.5;  0.625,0.535; 0.75,0.6; 0.875,0.7335; 1,1">
                                          <p:stCondLst>
                                            <p:cond delay="463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57" tmFilter="0, 0; 0.125,0.2665; 0.25,0.4; 0.375,0.465; 0.5,0.5;  0.625,0.535; 0.75,0.6; 0.875,0.7335; 1,1">
                                          <p:stCondLst>
                                            <p:cond delay="58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6" dur="9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7" dur="58" decel="50000">
                                          <p:stCondLst>
                                            <p:cond delay="23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8" dur="9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9" dur="58" decel="50000">
                                          <p:stCondLst>
                                            <p:cond delay="46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0" dur="9">
                                          <p:stCondLst>
                                            <p:cond delay="57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1" dur="58" decel="50000">
                                          <p:stCondLst>
                                            <p:cond delay="58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2" dur="9">
                                          <p:stCondLst>
                                            <p:cond delay="633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3" dur="58" decel="50000">
                                          <p:stCondLst>
                                            <p:cond delay="642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25300"/>
                            </p:stCondLst>
                            <p:childTnLst>
                              <p:par>
                                <p:cTn id="2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25800"/>
                            </p:stCondLst>
                            <p:childTnLst>
                              <p:par>
                                <p:cTn id="2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26300"/>
                            </p:stCondLst>
                            <p:childTnLst>
                              <p:par>
                                <p:cTn id="24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26800"/>
                            </p:stCondLst>
                            <p:childTnLst>
                              <p:par>
                                <p:cTn id="2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7300"/>
                            </p:stCondLst>
                            <p:childTnLst>
                              <p:par>
                                <p:cTn id="2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27800"/>
                            </p:stCondLst>
                            <p:childTnLst>
                              <p:par>
                                <p:cTn id="2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28300"/>
                            </p:stCondLst>
                            <p:childTnLst>
                              <p:par>
                                <p:cTn id="26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28800"/>
                            </p:stCondLst>
                            <p:childTnLst>
                              <p:par>
                                <p:cTn id="27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3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29800"/>
                            </p:stCondLst>
                            <p:childTnLst>
                              <p:par>
                                <p:cTn id="2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30300"/>
                            </p:stCondLst>
                            <p:childTnLst>
                              <p:par>
                                <p:cTn id="2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30800"/>
                            </p:stCondLst>
                            <p:childTnLst>
                              <p:par>
                                <p:cTn id="2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31300"/>
                            </p:stCondLst>
                            <p:childTnLst>
                              <p:par>
                                <p:cTn id="288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6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>
                            <p:stCondLst>
                              <p:cond delay="32500"/>
                            </p:stCondLst>
                            <p:childTnLst>
                              <p:par>
                                <p:cTn id="2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33000"/>
                            </p:stCondLst>
                            <p:childTnLst>
                              <p:par>
                                <p:cTn id="2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33500"/>
                            </p:stCondLst>
                            <p:childTnLst>
                              <p:par>
                                <p:cTn id="30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2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3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34000"/>
                            </p:stCondLst>
                            <p:childTnLst>
                              <p:par>
                                <p:cTn id="305" presetID="10" presetClass="entr" presetSubtype="0" fill="hold" grpId="0" nodeType="after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7" dur="7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35500"/>
                            </p:stCondLst>
                            <p:childTnLst>
                              <p:par>
                                <p:cTn id="3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1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>
                            <p:stCondLst>
                              <p:cond delay="36000"/>
                            </p:stCondLst>
                            <p:childTnLst>
                              <p:par>
                                <p:cTn id="3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5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36500"/>
                            </p:stCondLst>
                            <p:childTnLst>
                              <p:par>
                                <p:cTn id="317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9" dur="7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37800"/>
                            </p:stCondLst>
                            <p:childTnLst>
                              <p:par>
                                <p:cTn id="3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3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>
                            <p:stCondLst>
                              <p:cond delay="38300"/>
                            </p:stCondLst>
                            <p:childTnLst>
                              <p:par>
                                <p:cTn id="3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7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38800"/>
                            </p:stCondLst>
                            <p:childTnLst>
                              <p:par>
                                <p:cTn id="32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1" dur="3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2" dur="100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365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365" tmFilter="0, 0; 0.125,0.2665; 0.25,0.4; 0.375,0.465; 0.5,0.5;  0.625,0.535; 0.75,0.6; 0.875,0.7335; 1,1">
                                          <p:stCondLst>
                                            <p:cond delay="36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183" tmFilter="0, 0; 0.125,0.2665; 0.25,0.4; 0.375,0.465; 0.5,0.5;  0.625,0.535; 0.75,0.6; 0.875,0.7335; 1,1">
                                          <p:stCondLst>
                                            <p:cond delay="72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90" tmFilter="0, 0; 0.125,0.2665; 0.25,0.4; 0.375,0.465; 0.5,0.5;  0.625,0.535; 0.75,0.6; 0.875,0.7335; 1,1">
                                          <p:stCondLst>
                                            <p:cond delay="911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7" dur="14">
                                          <p:stCondLst>
                                            <p:cond delay="35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8" dur="91" decel="50000">
                                          <p:stCondLst>
                                            <p:cond delay="372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14">
                                          <p:stCondLst>
                                            <p:cond delay="722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0" dur="91" decel="50000">
                                          <p:stCondLst>
                                            <p:cond delay="73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1" dur="14">
                                          <p:stCondLst>
                                            <p:cond delay="903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2" dur="91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3" dur="14">
                                          <p:stCondLst>
                                            <p:cond delay="99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4" dur="91" decel="50000">
                                          <p:stCondLst>
                                            <p:cond delay="100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5" fill="hold">
                            <p:stCondLst>
                              <p:cond delay="39900"/>
                            </p:stCondLst>
                            <p:childTnLst>
                              <p:par>
                                <p:cTn id="346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8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9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0" fill="hold">
                            <p:stCondLst>
                              <p:cond delay="40400"/>
                            </p:stCondLst>
                            <p:childTnLst>
                              <p:par>
                                <p:cTn id="3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3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4" fill="hold">
                            <p:stCondLst>
                              <p:cond delay="40900"/>
                            </p:stCondLst>
                            <p:childTnLst>
                              <p:par>
                                <p:cTn id="35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7" dur="7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>
                            <p:stCondLst>
                              <p:cond delay="42000"/>
                            </p:stCondLst>
                            <p:childTnLst>
                              <p:par>
                                <p:cTn id="3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1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42500"/>
                            </p:stCondLst>
                            <p:childTnLst>
                              <p:par>
                                <p:cTn id="3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5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>
                            <p:stCondLst>
                              <p:cond delay="43000"/>
                            </p:stCondLst>
                            <p:childTnLst>
                              <p:par>
                                <p:cTn id="367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9" dur="7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0" fill="hold">
                            <p:stCondLst>
                              <p:cond delay="44400"/>
                            </p:stCondLst>
                            <p:childTnLst>
                              <p:par>
                                <p:cTn id="3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3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>
                            <p:stCondLst>
                              <p:cond delay="44900"/>
                            </p:stCondLst>
                            <p:childTnLst>
                              <p:par>
                                <p:cTn id="3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7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8" fill="hold">
                            <p:stCondLst>
                              <p:cond delay="45400"/>
                            </p:stCondLst>
                            <p:childTnLst>
                              <p:par>
                                <p:cTn id="37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5" fill="hold">
                            <p:stCondLst>
                              <p:cond delay="46400"/>
                            </p:stCondLst>
                            <p:childTnLst>
                              <p:par>
                                <p:cTn id="39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8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9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0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1" fill="hold">
                            <p:stCondLst>
                              <p:cond delay="47400"/>
                            </p:stCondLst>
                            <p:childTnLst>
                              <p:par>
                                <p:cTn id="4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5" fill="hold">
                            <p:stCondLst>
                              <p:cond delay="47900"/>
                            </p:stCondLst>
                            <p:childTnLst>
                              <p:par>
                                <p:cTn id="40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8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9" fill="hold">
                            <p:stCondLst>
                              <p:cond delay="48400"/>
                            </p:stCondLst>
                            <p:childTnLst>
                              <p:par>
                                <p:cTn id="4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3" fill="hold">
                            <p:stCondLst>
                              <p:cond delay="48900"/>
                            </p:stCondLst>
                            <p:childTnLst>
                              <p:par>
                                <p:cTn id="414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6" dur="6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7" fill="hold">
                            <p:stCondLst>
                              <p:cond delay="50100"/>
                            </p:stCondLst>
                            <p:childTnLst>
                              <p:par>
                                <p:cTn id="4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1" fill="hold">
                            <p:stCondLst>
                              <p:cond delay="50600"/>
                            </p:stCondLst>
                            <p:childTnLst>
                              <p:par>
                                <p:cTn id="4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4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5" fill="hold">
                            <p:stCondLst>
                              <p:cond delay="51100"/>
                            </p:stCondLst>
                            <p:childTnLst>
                              <p:par>
                                <p:cTn id="426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8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9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0" fill="hold">
                            <p:stCondLst>
                              <p:cond delay="51600"/>
                            </p:stCondLst>
                            <p:childTnLst>
                              <p:par>
                                <p:cTn id="4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3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6" dur="1000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7" dur="1000" fill="hold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8" dur="1000" fill="hold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>
                            <p:stCondLst>
                              <p:cond delay="52600"/>
                            </p:stCondLst>
                            <p:childTnLst>
                              <p:par>
                                <p:cTn id="4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2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>
                            <p:stCondLst>
                              <p:cond delay="53100"/>
                            </p:stCondLst>
                            <p:childTnLst>
                              <p:par>
                                <p:cTn id="4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6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>
                            <p:stCondLst>
                              <p:cond delay="53600"/>
                            </p:stCondLst>
                            <p:childTnLst>
                              <p:par>
                                <p:cTn id="4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0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>
                            <p:stCondLst>
                              <p:cond delay="54100"/>
                            </p:stCondLst>
                            <p:childTnLst>
                              <p:par>
                                <p:cTn id="452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4" dur="6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>
                            <p:stCondLst>
                              <p:cond delay="55300"/>
                            </p:stCondLst>
                            <p:childTnLst>
                              <p:par>
                                <p:cTn id="4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8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9" fill="hold">
                            <p:stCondLst>
                              <p:cond delay="55800"/>
                            </p:stCondLst>
                            <p:childTnLst>
                              <p:par>
                                <p:cTn id="4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2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3" fill="hold">
                            <p:stCondLst>
                              <p:cond delay="56300"/>
                            </p:stCondLst>
                            <p:childTnLst>
                              <p:par>
                                <p:cTn id="4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7" fill="hold">
                            <p:stCondLst>
                              <p:cond delay="56800"/>
                            </p:stCondLst>
                            <p:childTnLst>
                              <p:par>
                                <p:cTn id="46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0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1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2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3" fill="hold">
                            <p:stCondLst>
                              <p:cond delay="57800"/>
                            </p:stCondLst>
                            <p:childTnLst>
                              <p:par>
                                <p:cTn id="4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6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7" fill="hold">
                            <p:stCondLst>
                              <p:cond delay="58300"/>
                            </p:stCondLst>
                            <p:childTnLst>
                              <p:par>
                                <p:cTn id="4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0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1" fill="hold">
                            <p:stCondLst>
                              <p:cond delay="58800"/>
                            </p:stCondLst>
                            <p:childTnLst>
                              <p:par>
                                <p:cTn id="482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4" dur="6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5" fill="hold">
                            <p:stCondLst>
                              <p:cond delay="60000"/>
                            </p:stCondLst>
                            <p:childTnLst>
                              <p:par>
                                <p:cTn id="4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8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9" fill="hold">
                            <p:stCondLst>
                              <p:cond delay="60500"/>
                            </p:stCondLst>
                            <p:childTnLst>
                              <p:par>
                                <p:cTn id="4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3" fill="hold">
                            <p:stCondLst>
                              <p:cond delay="61000"/>
                            </p:stCondLst>
                            <p:childTnLst>
                              <p:par>
                                <p:cTn id="49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4" grpId="0"/>
      <p:bldP spid="26" grpId="0" animBg="1"/>
      <p:bldP spid="28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82" grpId="0" animBg="1"/>
      <p:bldP spid="83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131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211" grpId="0" animBg="1"/>
      <p:bldP spid="212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83" grpId="0"/>
      <p:bldP spid="184" grpId="0"/>
      <p:bldP spid="185" grpId="0"/>
      <p:bldP spid="186" grpId="0"/>
      <p:bldP spid="40" grpId="0" animBg="1"/>
      <p:bldP spid="187" grpId="0" animBg="1"/>
      <p:bldP spid="189" grpId="0" animBg="1"/>
      <p:bldP spid="191" grpId="0" animBg="1"/>
      <p:bldP spid="192" grpId="0" animBg="1"/>
      <p:bldP spid="196" grpId="0" animBg="1"/>
      <p:bldP spid="197" grpId="0" animBg="1"/>
      <p:bldP spid="227" grpId="0" animBg="1"/>
      <p:bldP spid="23" grpId="0" animBg="1"/>
      <p:bldP spid="190" grpId="0" animBg="1"/>
      <p:bldP spid="25" grpId="0"/>
      <p:bldP spid="123" grpId="0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BBD36-313A-4B60-B15D-2F143CCAF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912"/>
            <a:ext cx="8471552" cy="716252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GB" sz="4000" b="1" dirty="0">
                <a:latin typeface="+mn-lt"/>
              </a:rPr>
              <a:t>Verbs: </a:t>
            </a:r>
            <a:r>
              <a:rPr lang="en-GB" sz="3200" b="1" dirty="0">
                <a:latin typeface="+mn-lt"/>
              </a:rPr>
              <a:t>Subjunctive: The Pluperfect Subjunctive</a:t>
            </a:r>
            <a:endParaRPr lang="en-GB" sz="28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E5B4A-EDA6-496B-9668-F01BC9A05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731909"/>
            <a:ext cx="6593841" cy="342569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1400" dirty="0">
                <a:solidFill>
                  <a:schemeClr val="bg1"/>
                </a:solidFill>
              </a:rPr>
              <a:t>To form the Perfect Active Subjunctive add the normal endings to the Perfect Infinitive.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0310B1-527E-4D85-B492-F9B999804FE3}"/>
              </a:ext>
            </a:extLst>
          </p:cNvPr>
          <p:cNvSpPr txBox="1"/>
          <p:nvPr/>
        </p:nvSpPr>
        <p:spPr>
          <a:xfrm>
            <a:off x="237894" y="1793298"/>
            <a:ext cx="970444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5E1BFA-704A-4DED-BF53-E797C7E02E2F}"/>
              </a:ext>
            </a:extLst>
          </p:cNvPr>
          <p:cNvSpPr txBox="1"/>
          <p:nvPr/>
        </p:nvSpPr>
        <p:spPr>
          <a:xfrm>
            <a:off x="233896" y="2103022"/>
            <a:ext cx="972512" cy="3133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8316DC-F743-41AD-9590-F67703E611B2}"/>
              </a:ext>
            </a:extLst>
          </p:cNvPr>
          <p:cNvSpPr txBox="1"/>
          <p:nvPr/>
        </p:nvSpPr>
        <p:spPr>
          <a:xfrm>
            <a:off x="231821" y="2396849"/>
            <a:ext cx="974587" cy="3134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He/she/it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EC3C39-3BD2-417B-AA1E-3BA9739B1962}"/>
              </a:ext>
            </a:extLst>
          </p:cNvPr>
          <p:cNvSpPr txBox="1"/>
          <p:nvPr/>
        </p:nvSpPr>
        <p:spPr>
          <a:xfrm>
            <a:off x="239176" y="2817699"/>
            <a:ext cx="967232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We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FEE521-1956-46DD-9E67-8D0F2DD998EA}"/>
              </a:ext>
            </a:extLst>
          </p:cNvPr>
          <p:cNvSpPr txBox="1"/>
          <p:nvPr/>
        </p:nvSpPr>
        <p:spPr>
          <a:xfrm>
            <a:off x="239175" y="3130013"/>
            <a:ext cx="974587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555070-DE2B-4D96-B894-7C3B7757D0C1}"/>
              </a:ext>
            </a:extLst>
          </p:cNvPr>
          <p:cNvSpPr txBox="1"/>
          <p:nvPr/>
        </p:nvSpPr>
        <p:spPr>
          <a:xfrm>
            <a:off x="239176" y="3429163"/>
            <a:ext cx="97458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They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2570078-7B5D-45A5-B4DB-383481675A6E}"/>
              </a:ext>
            </a:extLst>
          </p:cNvPr>
          <p:cNvSpPr txBox="1"/>
          <p:nvPr/>
        </p:nvSpPr>
        <p:spPr>
          <a:xfrm>
            <a:off x="1368888" y="1242396"/>
            <a:ext cx="6554378" cy="523220"/>
          </a:xfrm>
          <a:prstGeom prst="rect">
            <a:avLst/>
          </a:prstGeom>
          <a:solidFill>
            <a:srgbClr val="FFEB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 Pluperfect Subjunctive</a:t>
            </a:r>
          </a:p>
          <a:p>
            <a:pPr algn="ctr"/>
            <a:r>
              <a:rPr lang="en-GB" sz="1400" b="1" dirty="0"/>
              <a:t>All Conjugations: Active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5A171C1-6A66-4AC3-9CB6-B8100553DDF0}"/>
              </a:ext>
            </a:extLst>
          </p:cNvPr>
          <p:cNvSpPr txBox="1"/>
          <p:nvPr/>
        </p:nvSpPr>
        <p:spPr>
          <a:xfrm>
            <a:off x="4181030" y="1838998"/>
            <a:ext cx="1030719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rēxisse</a:t>
            </a:r>
            <a:r>
              <a:rPr lang="en-GB" sz="1400" dirty="0"/>
              <a:t>-</a:t>
            </a:r>
            <a:r>
              <a:rPr lang="en-GB" sz="1400" b="1" dirty="0"/>
              <a:t>m</a:t>
            </a:r>
            <a:endParaRPr lang="en-GB" sz="14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9838A88-35FF-4928-A12C-AA796D659CC6}"/>
              </a:ext>
            </a:extLst>
          </p:cNvPr>
          <p:cNvSpPr txBox="1"/>
          <p:nvPr/>
        </p:nvSpPr>
        <p:spPr>
          <a:xfrm>
            <a:off x="5345900" y="1841585"/>
            <a:ext cx="117305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cēpisse</a:t>
            </a:r>
            <a:r>
              <a:rPr lang="en-GB" sz="1400" dirty="0"/>
              <a:t>-</a:t>
            </a:r>
            <a:r>
              <a:rPr lang="en-GB" sz="1400" b="1" dirty="0"/>
              <a:t>m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84C5514-F75B-43EC-A0DC-14A3B3AF30F4}"/>
              </a:ext>
            </a:extLst>
          </p:cNvPr>
          <p:cNvSpPr txBox="1"/>
          <p:nvPr/>
        </p:nvSpPr>
        <p:spPr>
          <a:xfrm>
            <a:off x="4188288" y="2140817"/>
            <a:ext cx="103196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rēxissē</a:t>
            </a:r>
            <a:r>
              <a:rPr lang="en-GB" sz="1400" dirty="0"/>
              <a:t>-</a:t>
            </a:r>
            <a:r>
              <a:rPr lang="en-GB" sz="1400" b="1" dirty="0"/>
              <a:t>s</a:t>
            </a:r>
            <a:endParaRPr lang="en-GB" sz="14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4A19000-49AB-403F-85F2-D1AD772ED112}"/>
              </a:ext>
            </a:extLst>
          </p:cNvPr>
          <p:cNvSpPr txBox="1"/>
          <p:nvPr/>
        </p:nvSpPr>
        <p:spPr>
          <a:xfrm>
            <a:off x="4190869" y="2450770"/>
            <a:ext cx="103196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rēxisse</a:t>
            </a:r>
            <a:r>
              <a:rPr lang="en-GB" sz="1400" dirty="0"/>
              <a:t>-</a:t>
            </a:r>
            <a:r>
              <a:rPr lang="en-GB" sz="1400" b="1" dirty="0"/>
              <a:t>t</a:t>
            </a:r>
            <a:endParaRPr lang="en-GB" sz="14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1DC54DF-BD70-4D0B-963B-51149AEC4C52}"/>
              </a:ext>
            </a:extLst>
          </p:cNvPr>
          <p:cNvSpPr txBox="1"/>
          <p:nvPr/>
        </p:nvSpPr>
        <p:spPr>
          <a:xfrm>
            <a:off x="4183330" y="2817699"/>
            <a:ext cx="1051298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rēxissē-</a:t>
            </a:r>
            <a:r>
              <a:rPr lang="en-GB" sz="1400" b="1" dirty="0" err="1"/>
              <a:t>mus</a:t>
            </a:r>
            <a:endParaRPr lang="en-GB" sz="14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285F548-EC16-4097-A49A-F7F2E1F861A2}"/>
              </a:ext>
            </a:extLst>
          </p:cNvPr>
          <p:cNvSpPr txBox="1"/>
          <p:nvPr/>
        </p:nvSpPr>
        <p:spPr>
          <a:xfrm>
            <a:off x="4183327" y="3131981"/>
            <a:ext cx="105130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rēxissē</a:t>
            </a:r>
            <a:r>
              <a:rPr lang="en-GB" sz="1400" dirty="0"/>
              <a:t>-</a:t>
            </a:r>
            <a:r>
              <a:rPr lang="en-GB" sz="1400" b="1" dirty="0"/>
              <a:t>tis</a:t>
            </a:r>
            <a:endParaRPr lang="en-GB" sz="14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607DD1B-EFD9-4C2B-82B0-704C013EF56D}"/>
              </a:ext>
            </a:extLst>
          </p:cNvPr>
          <p:cNvSpPr txBox="1"/>
          <p:nvPr/>
        </p:nvSpPr>
        <p:spPr>
          <a:xfrm>
            <a:off x="4181200" y="3428955"/>
            <a:ext cx="105130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rēxisse-</a:t>
            </a:r>
            <a:r>
              <a:rPr lang="en-GB" sz="1400" b="1" dirty="0" err="1"/>
              <a:t>nt</a:t>
            </a:r>
            <a:endParaRPr lang="en-GB" sz="14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3852CC-BC64-4E19-B0BF-DA65A01301F6}"/>
              </a:ext>
            </a:extLst>
          </p:cNvPr>
          <p:cNvSpPr txBox="1"/>
          <p:nvPr/>
        </p:nvSpPr>
        <p:spPr>
          <a:xfrm>
            <a:off x="5345899" y="2156747"/>
            <a:ext cx="117666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cēpissē</a:t>
            </a:r>
            <a:r>
              <a:rPr lang="en-GB" sz="1400" dirty="0"/>
              <a:t>-</a:t>
            </a:r>
            <a:r>
              <a:rPr lang="en-GB" sz="1400" b="1" dirty="0"/>
              <a:t>s</a:t>
            </a:r>
            <a:endParaRPr lang="en-GB" sz="14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250F1F4-18FD-49E8-B3F5-F15899AA673A}"/>
              </a:ext>
            </a:extLst>
          </p:cNvPr>
          <p:cNvSpPr txBox="1"/>
          <p:nvPr/>
        </p:nvSpPr>
        <p:spPr>
          <a:xfrm>
            <a:off x="5345899" y="3455929"/>
            <a:ext cx="117246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cēpisse-</a:t>
            </a:r>
            <a:r>
              <a:rPr lang="en-GB" sz="1400" b="1" dirty="0" err="1"/>
              <a:t>nt</a:t>
            </a:r>
            <a:endParaRPr lang="en-GB" sz="14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B223F11-8D8A-4F59-9E32-1AAC42BA40EF}"/>
              </a:ext>
            </a:extLst>
          </p:cNvPr>
          <p:cNvSpPr txBox="1"/>
          <p:nvPr/>
        </p:nvSpPr>
        <p:spPr>
          <a:xfrm>
            <a:off x="5353390" y="3143914"/>
            <a:ext cx="116914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cēpissē</a:t>
            </a:r>
            <a:r>
              <a:rPr lang="en-GB" sz="1400" dirty="0"/>
              <a:t>-</a:t>
            </a:r>
            <a:r>
              <a:rPr lang="en-GB" sz="1400" b="1" dirty="0"/>
              <a:t>tis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AB0604D-FB48-47A6-88A7-E71D03C872E7}"/>
              </a:ext>
            </a:extLst>
          </p:cNvPr>
          <p:cNvSpPr txBox="1"/>
          <p:nvPr/>
        </p:nvSpPr>
        <p:spPr>
          <a:xfrm>
            <a:off x="5345899" y="2444200"/>
            <a:ext cx="117305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cēpisse</a:t>
            </a:r>
            <a:r>
              <a:rPr lang="en-GB" sz="1400" dirty="0"/>
              <a:t>-</a:t>
            </a:r>
            <a:r>
              <a:rPr lang="en-GB" sz="1400" b="1" dirty="0"/>
              <a:t>t</a:t>
            </a:r>
            <a:endParaRPr lang="en-GB" sz="14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FE9BDBA-D1C9-457F-B9BB-0184F701BABA}"/>
              </a:ext>
            </a:extLst>
          </p:cNvPr>
          <p:cNvSpPr txBox="1"/>
          <p:nvPr/>
        </p:nvSpPr>
        <p:spPr>
          <a:xfrm>
            <a:off x="5357883" y="2829680"/>
            <a:ext cx="116307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cēpissē-</a:t>
            </a:r>
            <a:r>
              <a:rPr lang="en-GB" sz="1400" b="1" dirty="0" err="1"/>
              <a:t>mus</a:t>
            </a:r>
            <a:endParaRPr lang="en-GB" sz="1400" dirty="0"/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C3532699-7BBE-41B6-B6BA-41AC06517D9C}"/>
              </a:ext>
            </a:extLst>
          </p:cNvPr>
          <p:cNvSpPr txBox="1"/>
          <p:nvPr/>
        </p:nvSpPr>
        <p:spPr>
          <a:xfrm>
            <a:off x="6690188" y="1856413"/>
            <a:ext cx="1233078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audīvisse</a:t>
            </a:r>
            <a:r>
              <a:rPr lang="en-GB" sz="1400" dirty="0"/>
              <a:t>-</a:t>
            </a:r>
            <a:r>
              <a:rPr lang="en-GB" sz="1400" b="1" dirty="0"/>
              <a:t>m</a:t>
            </a:r>
            <a:endParaRPr lang="en-GB" sz="1400" dirty="0"/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F8AE2571-50CA-4B05-889A-B7CFBFA3B23D}"/>
              </a:ext>
            </a:extLst>
          </p:cNvPr>
          <p:cNvSpPr txBox="1"/>
          <p:nvPr/>
        </p:nvSpPr>
        <p:spPr>
          <a:xfrm>
            <a:off x="6682833" y="2151677"/>
            <a:ext cx="124043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audīvissē</a:t>
            </a:r>
            <a:r>
              <a:rPr lang="en-GB" sz="1400" dirty="0"/>
              <a:t>-</a:t>
            </a:r>
            <a:r>
              <a:rPr lang="en-GB" sz="1400" b="1" dirty="0"/>
              <a:t>s</a:t>
            </a:r>
            <a:endParaRPr lang="en-GB" sz="1400" dirty="0"/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0686A6F0-31CB-4AEE-8312-56EDF35C8B2B}"/>
              </a:ext>
            </a:extLst>
          </p:cNvPr>
          <p:cNvSpPr txBox="1"/>
          <p:nvPr/>
        </p:nvSpPr>
        <p:spPr>
          <a:xfrm>
            <a:off x="6682833" y="3426362"/>
            <a:ext cx="1254662" cy="31791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audīvisse-</a:t>
            </a:r>
            <a:r>
              <a:rPr lang="en-GB" sz="1400" b="1" dirty="0" err="1"/>
              <a:t>nt</a:t>
            </a:r>
            <a:endParaRPr lang="en-GB" sz="1400" dirty="0"/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CE5172EC-15F1-4699-ABDD-2FE60E371117}"/>
              </a:ext>
            </a:extLst>
          </p:cNvPr>
          <p:cNvSpPr txBox="1"/>
          <p:nvPr/>
        </p:nvSpPr>
        <p:spPr>
          <a:xfrm>
            <a:off x="6683148" y="3123738"/>
            <a:ext cx="125466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audīvissē</a:t>
            </a:r>
            <a:r>
              <a:rPr lang="en-GB" sz="1400" dirty="0"/>
              <a:t>-</a:t>
            </a:r>
            <a:r>
              <a:rPr lang="en-GB" sz="1400" b="1" dirty="0"/>
              <a:t>tis</a:t>
            </a:r>
            <a:endParaRPr lang="en-GB" sz="1400" dirty="0"/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FAA76552-3E33-4B59-97A4-F02AAF0E7AB6}"/>
              </a:ext>
            </a:extLst>
          </p:cNvPr>
          <p:cNvSpPr txBox="1"/>
          <p:nvPr/>
        </p:nvSpPr>
        <p:spPr>
          <a:xfrm>
            <a:off x="6690187" y="2431304"/>
            <a:ext cx="1234613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audīvisse</a:t>
            </a:r>
            <a:r>
              <a:rPr lang="en-GB" sz="1400" dirty="0"/>
              <a:t>-</a:t>
            </a:r>
            <a:r>
              <a:rPr lang="en-GB" sz="1400" b="1" dirty="0"/>
              <a:t>t</a:t>
            </a:r>
            <a:endParaRPr lang="en-GB" sz="1400" dirty="0"/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98D1ABAF-B138-43FD-92EC-0790710513D1}"/>
              </a:ext>
            </a:extLst>
          </p:cNvPr>
          <p:cNvSpPr txBox="1"/>
          <p:nvPr/>
        </p:nvSpPr>
        <p:spPr>
          <a:xfrm>
            <a:off x="6683149" y="2827936"/>
            <a:ext cx="125466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audīvissē-</a:t>
            </a:r>
            <a:r>
              <a:rPr lang="en-GB" sz="1400" b="1" dirty="0" err="1"/>
              <a:t>mus</a:t>
            </a:r>
            <a:endParaRPr lang="en-GB" sz="1400" dirty="0"/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11379DBC-AD01-4B01-BC7F-CB08AF99D3BD}"/>
              </a:ext>
            </a:extLst>
          </p:cNvPr>
          <p:cNvSpPr txBox="1"/>
          <p:nvPr/>
        </p:nvSpPr>
        <p:spPr>
          <a:xfrm>
            <a:off x="10001048" y="185372"/>
            <a:ext cx="131311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Year 10-13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E1F287C2-691D-4608-A681-29DCFF151321}"/>
              </a:ext>
            </a:extLst>
          </p:cNvPr>
          <p:cNvSpPr txBox="1"/>
          <p:nvPr/>
        </p:nvSpPr>
        <p:spPr>
          <a:xfrm>
            <a:off x="2845064" y="1841000"/>
            <a:ext cx="123295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monuisse</a:t>
            </a:r>
            <a:r>
              <a:rPr lang="en-GB" sz="1400" dirty="0"/>
              <a:t>-</a:t>
            </a:r>
            <a:r>
              <a:rPr lang="en-GB" sz="1400" b="1" dirty="0"/>
              <a:t>m</a:t>
            </a:r>
            <a:endParaRPr lang="en-GB" sz="1400" dirty="0"/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C6C08F00-24D0-4559-9DBB-C61871C68F52}"/>
              </a:ext>
            </a:extLst>
          </p:cNvPr>
          <p:cNvSpPr txBox="1"/>
          <p:nvPr/>
        </p:nvSpPr>
        <p:spPr>
          <a:xfrm>
            <a:off x="2843529" y="2128452"/>
            <a:ext cx="1227233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monuissē</a:t>
            </a:r>
            <a:r>
              <a:rPr lang="en-GB" sz="1400" dirty="0"/>
              <a:t>-</a:t>
            </a:r>
            <a:r>
              <a:rPr lang="en-GB" sz="1400" b="1" dirty="0"/>
              <a:t>s</a:t>
            </a:r>
            <a:endParaRPr lang="en-GB" sz="1400" dirty="0"/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AFFDE957-C97F-47D0-8115-539C6826CE45}"/>
              </a:ext>
            </a:extLst>
          </p:cNvPr>
          <p:cNvSpPr txBox="1"/>
          <p:nvPr/>
        </p:nvSpPr>
        <p:spPr>
          <a:xfrm>
            <a:off x="2841994" y="2432126"/>
            <a:ext cx="123602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monuisse</a:t>
            </a:r>
            <a:r>
              <a:rPr lang="en-GB" sz="1400" dirty="0"/>
              <a:t>-</a:t>
            </a:r>
            <a:r>
              <a:rPr lang="en-GB" sz="1400" b="1" dirty="0"/>
              <a:t>t</a:t>
            </a:r>
            <a:endParaRPr lang="en-GB" sz="1400" dirty="0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86685A6-F8A2-4327-9BC4-C6A8635EC5ED}"/>
              </a:ext>
            </a:extLst>
          </p:cNvPr>
          <p:cNvSpPr txBox="1"/>
          <p:nvPr/>
        </p:nvSpPr>
        <p:spPr>
          <a:xfrm>
            <a:off x="2851880" y="2830418"/>
            <a:ext cx="124253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monuissē-</a:t>
            </a:r>
            <a:r>
              <a:rPr lang="en-GB" sz="1400" b="1" dirty="0" err="1"/>
              <a:t>mus</a:t>
            </a:r>
            <a:endParaRPr lang="en-GB" sz="1400" b="1" dirty="0"/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E3E5AAFF-3143-4818-AC2C-6334D240865D}"/>
              </a:ext>
            </a:extLst>
          </p:cNvPr>
          <p:cNvSpPr txBox="1"/>
          <p:nvPr/>
        </p:nvSpPr>
        <p:spPr>
          <a:xfrm>
            <a:off x="2851881" y="3135958"/>
            <a:ext cx="1251664" cy="319035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monuissē</a:t>
            </a:r>
            <a:r>
              <a:rPr lang="en-GB" sz="1400" dirty="0"/>
              <a:t>-</a:t>
            </a:r>
            <a:r>
              <a:rPr lang="en-GB" sz="1400" b="1" dirty="0"/>
              <a:t>tis</a:t>
            </a:r>
            <a:endParaRPr lang="en-GB" sz="1400" dirty="0"/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6FDF9F62-1F9A-4294-9940-92676A0B50EF}"/>
              </a:ext>
            </a:extLst>
          </p:cNvPr>
          <p:cNvSpPr txBox="1"/>
          <p:nvPr/>
        </p:nvSpPr>
        <p:spPr>
          <a:xfrm>
            <a:off x="2855502" y="3441913"/>
            <a:ext cx="1250128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monuisse-</a:t>
            </a:r>
            <a:r>
              <a:rPr lang="en-GB" sz="1400" b="1" dirty="0" err="1"/>
              <a:t>nt</a:t>
            </a:r>
            <a:endParaRPr lang="en-GB" sz="1400" b="1" dirty="0"/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6720CB6E-8EAF-4CA8-B71F-8E96831E4562}"/>
              </a:ext>
            </a:extLst>
          </p:cNvPr>
          <p:cNvSpPr txBox="1"/>
          <p:nvPr/>
        </p:nvSpPr>
        <p:spPr>
          <a:xfrm>
            <a:off x="1394195" y="4295510"/>
            <a:ext cx="8947644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 Pluperfect Subjunctive</a:t>
            </a:r>
          </a:p>
          <a:p>
            <a:pPr algn="ctr"/>
            <a:r>
              <a:rPr lang="en-GB" sz="1400" b="1" dirty="0"/>
              <a:t>All Conjugations: Passive</a:t>
            </a: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F31AB714-825F-40A7-9A3B-E3B5BA715877}"/>
              </a:ext>
            </a:extLst>
          </p:cNvPr>
          <p:cNvSpPr txBox="1"/>
          <p:nvPr/>
        </p:nvSpPr>
        <p:spPr>
          <a:xfrm>
            <a:off x="230539" y="4789575"/>
            <a:ext cx="970444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I</a:t>
            </a: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C2920336-CB8E-4926-B940-99523F0894A1}"/>
              </a:ext>
            </a:extLst>
          </p:cNvPr>
          <p:cNvSpPr txBox="1"/>
          <p:nvPr/>
        </p:nvSpPr>
        <p:spPr>
          <a:xfrm>
            <a:off x="226541" y="5099299"/>
            <a:ext cx="972512" cy="3133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E41FC4C2-E375-4668-AA10-3C1B65F9CE6F}"/>
              </a:ext>
            </a:extLst>
          </p:cNvPr>
          <p:cNvSpPr txBox="1"/>
          <p:nvPr/>
        </p:nvSpPr>
        <p:spPr>
          <a:xfrm>
            <a:off x="224466" y="5393126"/>
            <a:ext cx="974587" cy="3134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He/she/it</a:t>
            </a: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A11BA805-2544-4898-B7AA-5550FD1E6657}"/>
              </a:ext>
            </a:extLst>
          </p:cNvPr>
          <p:cNvSpPr txBox="1"/>
          <p:nvPr/>
        </p:nvSpPr>
        <p:spPr>
          <a:xfrm>
            <a:off x="231821" y="5813976"/>
            <a:ext cx="967232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We</a:t>
            </a: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D824590F-ED35-49DF-BD36-69E6A4DE4901}"/>
              </a:ext>
            </a:extLst>
          </p:cNvPr>
          <p:cNvSpPr txBox="1"/>
          <p:nvPr/>
        </p:nvSpPr>
        <p:spPr>
          <a:xfrm>
            <a:off x="231820" y="6126290"/>
            <a:ext cx="974587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2B143C97-3077-4160-8987-9F4767214E47}"/>
              </a:ext>
            </a:extLst>
          </p:cNvPr>
          <p:cNvSpPr txBox="1"/>
          <p:nvPr/>
        </p:nvSpPr>
        <p:spPr>
          <a:xfrm>
            <a:off x="231821" y="6425440"/>
            <a:ext cx="97458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They</a:t>
            </a:r>
          </a:p>
        </p:txBody>
      </p:sp>
      <p:sp>
        <p:nvSpPr>
          <p:cNvPr id="86" name="Content Placeholder 2">
            <a:extLst>
              <a:ext uri="{FF2B5EF4-FFF2-40B4-BE49-F238E27FC236}">
                <a16:creationId xmlns:a16="http://schemas.microsoft.com/office/drawing/2014/main" id="{C6B353E1-CC8D-471D-8A9A-C7657D655748}"/>
              </a:ext>
            </a:extLst>
          </p:cNvPr>
          <p:cNvSpPr txBox="1">
            <a:spLocks/>
          </p:cNvSpPr>
          <p:nvPr/>
        </p:nvSpPr>
        <p:spPr>
          <a:xfrm>
            <a:off x="0" y="3869703"/>
            <a:ext cx="11877040" cy="339960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GB" sz="1400" dirty="0">
                <a:solidFill>
                  <a:schemeClr val="bg1"/>
                </a:solidFill>
              </a:rPr>
              <a:t>To form the Pluperfect Passive Subjunctive, take the PPP, make it agree and add the Imperfect Subjunctive of sum (</a:t>
            </a:r>
            <a:r>
              <a:rPr lang="en-GB" sz="1400" b="1" dirty="0" err="1">
                <a:solidFill>
                  <a:schemeClr val="bg1"/>
                </a:solidFill>
              </a:rPr>
              <a:t>essem</a:t>
            </a:r>
            <a:r>
              <a:rPr lang="en-GB" sz="1400" b="1" dirty="0">
                <a:solidFill>
                  <a:schemeClr val="bg1"/>
                </a:solidFill>
              </a:rPr>
              <a:t>, </a:t>
            </a:r>
            <a:r>
              <a:rPr lang="en-GB" sz="1400" b="1" dirty="0" err="1">
                <a:solidFill>
                  <a:schemeClr val="bg1"/>
                </a:solidFill>
              </a:rPr>
              <a:t>esses</a:t>
            </a:r>
            <a:r>
              <a:rPr lang="en-GB" sz="1400" b="1" dirty="0">
                <a:solidFill>
                  <a:schemeClr val="bg1"/>
                </a:solidFill>
              </a:rPr>
              <a:t>, </a:t>
            </a:r>
            <a:r>
              <a:rPr lang="en-GB" sz="1400" b="1" dirty="0" err="1">
                <a:solidFill>
                  <a:schemeClr val="bg1"/>
                </a:solidFill>
              </a:rPr>
              <a:t>esset</a:t>
            </a:r>
            <a:r>
              <a:rPr lang="en-GB" sz="1400" b="1" dirty="0">
                <a:solidFill>
                  <a:schemeClr val="bg1"/>
                </a:solidFill>
              </a:rPr>
              <a:t>, </a:t>
            </a:r>
            <a:r>
              <a:rPr lang="en-GB" sz="1400" b="1" dirty="0" err="1">
                <a:solidFill>
                  <a:schemeClr val="bg1"/>
                </a:solidFill>
              </a:rPr>
              <a:t>essemus</a:t>
            </a:r>
            <a:r>
              <a:rPr lang="en-GB" sz="1400" b="1" dirty="0">
                <a:solidFill>
                  <a:schemeClr val="bg1"/>
                </a:solidFill>
              </a:rPr>
              <a:t>, </a:t>
            </a:r>
            <a:r>
              <a:rPr lang="en-GB" sz="1400" b="1" dirty="0" err="1">
                <a:solidFill>
                  <a:schemeClr val="bg1"/>
                </a:solidFill>
              </a:rPr>
              <a:t>essetis</a:t>
            </a:r>
            <a:r>
              <a:rPr lang="en-GB" sz="1400" b="1" dirty="0">
                <a:solidFill>
                  <a:schemeClr val="bg1"/>
                </a:solidFill>
              </a:rPr>
              <a:t>, </a:t>
            </a:r>
            <a:r>
              <a:rPr lang="en-GB" sz="1400" b="1" dirty="0" err="1">
                <a:solidFill>
                  <a:schemeClr val="bg1"/>
                </a:solidFill>
              </a:rPr>
              <a:t>essent</a:t>
            </a:r>
            <a:r>
              <a:rPr lang="en-GB" sz="1400" dirty="0">
                <a:solidFill>
                  <a:schemeClr val="bg1"/>
                </a:solidFill>
              </a:rPr>
              <a:t>).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BF908B87-552C-4D04-8092-6440A0B2B78C}"/>
              </a:ext>
            </a:extLst>
          </p:cNvPr>
          <p:cNvSpPr txBox="1"/>
          <p:nvPr/>
        </p:nvSpPr>
        <p:spPr>
          <a:xfrm>
            <a:off x="3221969" y="4813342"/>
            <a:ext cx="173693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monītus</a:t>
            </a:r>
            <a:r>
              <a:rPr lang="en-GB" sz="1400" dirty="0"/>
              <a:t>,</a:t>
            </a:r>
            <a:r>
              <a:rPr lang="en-GB" sz="1000" dirty="0"/>
              <a:t> -a, -um </a:t>
            </a:r>
            <a:r>
              <a:rPr lang="en-GB" sz="1400" b="1" dirty="0" err="1"/>
              <a:t>essem</a:t>
            </a:r>
            <a:endParaRPr lang="en-GB" sz="1400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3EE5D4D3-A224-475D-B800-D0D629226290}"/>
              </a:ext>
            </a:extLst>
          </p:cNvPr>
          <p:cNvSpPr txBox="1"/>
          <p:nvPr/>
        </p:nvSpPr>
        <p:spPr>
          <a:xfrm>
            <a:off x="3221304" y="5113068"/>
            <a:ext cx="173984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monītus</a:t>
            </a:r>
            <a:r>
              <a:rPr lang="en-GB" sz="1400" dirty="0"/>
              <a:t>,</a:t>
            </a:r>
            <a:r>
              <a:rPr lang="en-GB" sz="1000" dirty="0"/>
              <a:t> -a, -um </a:t>
            </a:r>
            <a:r>
              <a:rPr lang="en-GB" sz="1400" b="1" dirty="0" err="1"/>
              <a:t>essēs</a:t>
            </a:r>
            <a:endParaRPr lang="en-GB" sz="1400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974FD599-923B-4028-9C3F-CAFDDFEC1C12}"/>
              </a:ext>
            </a:extLst>
          </p:cNvPr>
          <p:cNvSpPr txBox="1"/>
          <p:nvPr/>
        </p:nvSpPr>
        <p:spPr>
          <a:xfrm>
            <a:off x="3222378" y="5423425"/>
            <a:ext cx="173915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monītus</a:t>
            </a:r>
            <a:r>
              <a:rPr lang="en-GB" sz="1400" dirty="0"/>
              <a:t>,</a:t>
            </a:r>
            <a:r>
              <a:rPr lang="en-GB" sz="1000" dirty="0"/>
              <a:t> -a, -um </a:t>
            </a:r>
            <a:r>
              <a:rPr lang="en-GB" sz="1400" b="1" dirty="0" err="1"/>
              <a:t>esset</a:t>
            </a:r>
            <a:endParaRPr lang="en-GB" sz="1400" dirty="0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319B6E13-46BD-4804-BC76-64021FEE3352}"/>
              </a:ext>
            </a:extLst>
          </p:cNvPr>
          <p:cNvSpPr txBox="1"/>
          <p:nvPr/>
        </p:nvSpPr>
        <p:spPr>
          <a:xfrm>
            <a:off x="3222378" y="5816552"/>
            <a:ext cx="173693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monītī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400" b="1" dirty="0" err="1"/>
              <a:t>essēmus</a:t>
            </a:r>
            <a:endParaRPr lang="en-GB" sz="1400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9A502DDE-F187-42AB-B4CA-19E3B1AE680B}"/>
              </a:ext>
            </a:extLst>
          </p:cNvPr>
          <p:cNvSpPr txBox="1"/>
          <p:nvPr/>
        </p:nvSpPr>
        <p:spPr>
          <a:xfrm>
            <a:off x="3216538" y="6119855"/>
            <a:ext cx="174143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monītī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000" dirty="0" err="1"/>
              <a:t>a</a:t>
            </a:r>
            <a:r>
              <a:rPr lang="en-GB" sz="1000" dirty="0"/>
              <a:t> </a:t>
            </a:r>
            <a:r>
              <a:rPr lang="en-GB" sz="1400" b="1" dirty="0" err="1"/>
              <a:t>essētis</a:t>
            </a:r>
            <a:endParaRPr lang="en-GB" sz="14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35045C59-A276-4A89-9649-62EAF91483F6}"/>
              </a:ext>
            </a:extLst>
          </p:cNvPr>
          <p:cNvSpPr txBox="1"/>
          <p:nvPr/>
        </p:nvSpPr>
        <p:spPr>
          <a:xfrm>
            <a:off x="3221304" y="6418197"/>
            <a:ext cx="1736663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monītī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000" dirty="0" err="1"/>
              <a:t>a</a:t>
            </a:r>
            <a:r>
              <a:rPr lang="en-GB" sz="1000" dirty="0"/>
              <a:t> </a:t>
            </a:r>
            <a:r>
              <a:rPr lang="en-GB" sz="1400" b="1" dirty="0" err="1"/>
              <a:t>essent</a:t>
            </a:r>
            <a:endParaRPr lang="en-GB" sz="1400" dirty="0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5B72DFDD-9768-4DA9-A7F9-E53813FC3459}"/>
              </a:ext>
            </a:extLst>
          </p:cNvPr>
          <p:cNvSpPr txBox="1"/>
          <p:nvPr/>
        </p:nvSpPr>
        <p:spPr>
          <a:xfrm>
            <a:off x="10473535" y="4979244"/>
            <a:ext cx="1681263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For </a:t>
            </a:r>
            <a:r>
              <a:rPr lang="en-GB" sz="1200" b="1" dirty="0"/>
              <a:t>all </a:t>
            </a:r>
            <a:r>
              <a:rPr lang="en-GB" sz="1200" dirty="0"/>
              <a:t>Perfect Passives: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Take the PPP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Make it agree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Add some ‘sum’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625F0ECE-0CD5-4CC3-BC86-CDADF8933C71}"/>
              </a:ext>
            </a:extLst>
          </p:cNvPr>
          <p:cNvSpPr txBox="1"/>
          <p:nvPr/>
        </p:nvSpPr>
        <p:spPr>
          <a:xfrm>
            <a:off x="1368888" y="1826727"/>
            <a:ext cx="137163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amāvisse</a:t>
            </a:r>
            <a:r>
              <a:rPr lang="en-GB" sz="1400" dirty="0"/>
              <a:t>-</a:t>
            </a:r>
            <a:r>
              <a:rPr lang="en-GB" sz="1400" b="1" dirty="0"/>
              <a:t>m</a:t>
            </a:r>
            <a:endParaRPr lang="en-GB" sz="1400" dirty="0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31E48F96-BFC7-447B-98F5-4D353227FF4D}"/>
              </a:ext>
            </a:extLst>
          </p:cNvPr>
          <p:cNvSpPr txBox="1"/>
          <p:nvPr/>
        </p:nvSpPr>
        <p:spPr>
          <a:xfrm>
            <a:off x="1394196" y="2121310"/>
            <a:ext cx="1344787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amāvissē</a:t>
            </a:r>
            <a:r>
              <a:rPr lang="en-GB" sz="1400" dirty="0"/>
              <a:t>-</a:t>
            </a:r>
            <a:r>
              <a:rPr lang="en-GB" sz="1400" b="1" dirty="0"/>
              <a:t>s</a:t>
            </a:r>
            <a:endParaRPr lang="en-GB" sz="1400" dirty="0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BE58E4A0-BE93-44D3-9546-7CDCAE04C0E2}"/>
              </a:ext>
            </a:extLst>
          </p:cNvPr>
          <p:cNvSpPr txBox="1"/>
          <p:nvPr/>
        </p:nvSpPr>
        <p:spPr>
          <a:xfrm>
            <a:off x="1394198" y="3448544"/>
            <a:ext cx="1327893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amāvisse-</a:t>
            </a:r>
            <a:r>
              <a:rPr lang="en-GB" sz="1400" b="1" dirty="0" err="1"/>
              <a:t>nt</a:t>
            </a:r>
            <a:endParaRPr lang="en-GB" sz="1400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D95C1762-F06F-4897-B65C-578BA2368DD2}"/>
              </a:ext>
            </a:extLst>
          </p:cNvPr>
          <p:cNvSpPr txBox="1"/>
          <p:nvPr/>
        </p:nvSpPr>
        <p:spPr>
          <a:xfrm>
            <a:off x="1394195" y="3142879"/>
            <a:ext cx="133057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amāvissē</a:t>
            </a:r>
            <a:r>
              <a:rPr lang="en-GB" sz="1400" dirty="0"/>
              <a:t>-</a:t>
            </a:r>
            <a:r>
              <a:rPr lang="en-GB" sz="1400" b="1" dirty="0"/>
              <a:t>tis</a:t>
            </a:r>
            <a:endParaRPr lang="en-GB" sz="1400" dirty="0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6041758-A4D9-475C-AED7-964F24E2B326}"/>
              </a:ext>
            </a:extLst>
          </p:cNvPr>
          <p:cNvSpPr txBox="1"/>
          <p:nvPr/>
        </p:nvSpPr>
        <p:spPr>
          <a:xfrm>
            <a:off x="1394196" y="2419246"/>
            <a:ext cx="1344787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amāvisse</a:t>
            </a:r>
            <a:r>
              <a:rPr lang="en-GB" sz="1400" dirty="0"/>
              <a:t>-</a:t>
            </a:r>
            <a:r>
              <a:rPr lang="en-GB" sz="1400" b="1" dirty="0"/>
              <a:t>t</a:t>
            </a:r>
            <a:endParaRPr lang="en-GB" sz="1400" dirty="0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2A4EFD83-9F34-4BAE-AA21-7D5676F50969}"/>
              </a:ext>
            </a:extLst>
          </p:cNvPr>
          <p:cNvSpPr txBox="1"/>
          <p:nvPr/>
        </p:nvSpPr>
        <p:spPr>
          <a:xfrm>
            <a:off x="1394195" y="2828869"/>
            <a:ext cx="134061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amāvissē-</a:t>
            </a:r>
            <a:r>
              <a:rPr lang="en-GB" sz="1400" b="1" dirty="0" err="1"/>
              <a:t>mus</a:t>
            </a:r>
            <a:endParaRPr lang="en-GB" sz="1400" dirty="0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A4689A58-3F0D-4A1C-9CB4-C75045530148}"/>
              </a:ext>
            </a:extLst>
          </p:cNvPr>
          <p:cNvSpPr txBox="1"/>
          <p:nvPr/>
        </p:nvSpPr>
        <p:spPr>
          <a:xfrm>
            <a:off x="1399474" y="4805291"/>
            <a:ext cx="1779513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amātus</a:t>
            </a:r>
            <a:r>
              <a:rPr lang="en-GB" sz="1400" b="1" dirty="0"/>
              <a:t>, </a:t>
            </a:r>
            <a:r>
              <a:rPr lang="en-GB" sz="1000" dirty="0"/>
              <a:t>-a, -um</a:t>
            </a:r>
            <a:r>
              <a:rPr lang="en-GB" sz="1400" b="1" dirty="0"/>
              <a:t> </a:t>
            </a:r>
            <a:r>
              <a:rPr lang="en-GB" sz="1000" dirty="0"/>
              <a:t>a </a:t>
            </a:r>
            <a:r>
              <a:rPr lang="en-GB" sz="1400" b="1" dirty="0" err="1"/>
              <a:t>essem</a:t>
            </a:r>
            <a:endParaRPr lang="en-GB" sz="1400" b="1" dirty="0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27DC4C86-41DD-4F9B-99A5-3F27079201EB}"/>
              </a:ext>
            </a:extLst>
          </p:cNvPr>
          <p:cNvSpPr txBox="1"/>
          <p:nvPr/>
        </p:nvSpPr>
        <p:spPr>
          <a:xfrm>
            <a:off x="1404757" y="5113313"/>
            <a:ext cx="177951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amātus</a:t>
            </a:r>
            <a:r>
              <a:rPr lang="en-GB" sz="1400" b="1" dirty="0"/>
              <a:t>, </a:t>
            </a:r>
            <a:r>
              <a:rPr lang="en-GB" sz="1000" dirty="0"/>
              <a:t>-a, -um</a:t>
            </a:r>
            <a:r>
              <a:rPr lang="en-GB" sz="1400" b="1" dirty="0"/>
              <a:t> </a:t>
            </a:r>
            <a:r>
              <a:rPr lang="en-GB" sz="1000" dirty="0"/>
              <a:t>a </a:t>
            </a:r>
            <a:r>
              <a:rPr lang="en-GB" sz="1400" b="1" dirty="0" err="1"/>
              <a:t>essēs</a:t>
            </a:r>
            <a:endParaRPr lang="en-GB" sz="1400" b="1" dirty="0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9CF1C836-0EEC-406F-8A52-FF7A38C7884E}"/>
              </a:ext>
            </a:extLst>
          </p:cNvPr>
          <p:cNvSpPr txBox="1"/>
          <p:nvPr/>
        </p:nvSpPr>
        <p:spPr>
          <a:xfrm>
            <a:off x="1405817" y="5420846"/>
            <a:ext cx="177845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amātus</a:t>
            </a:r>
            <a:r>
              <a:rPr lang="en-GB" sz="1400" dirty="0"/>
              <a:t>,</a:t>
            </a:r>
            <a:r>
              <a:rPr lang="en-GB" sz="1400" b="1" dirty="0"/>
              <a:t> </a:t>
            </a:r>
            <a:r>
              <a:rPr lang="en-GB" sz="1000" dirty="0"/>
              <a:t>-a, -um</a:t>
            </a:r>
            <a:r>
              <a:rPr lang="en-GB" sz="1400" b="1" dirty="0"/>
              <a:t> </a:t>
            </a:r>
            <a:r>
              <a:rPr lang="en-GB" sz="1000" dirty="0"/>
              <a:t>a </a:t>
            </a:r>
            <a:r>
              <a:rPr lang="en-GB" sz="1400" b="1" dirty="0" err="1"/>
              <a:t>esset</a:t>
            </a:r>
            <a:endParaRPr lang="en-GB" sz="1400" b="1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C619F3F4-1EC6-4D07-9D1C-257739639CEC}"/>
              </a:ext>
            </a:extLst>
          </p:cNvPr>
          <p:cNvSpPr txBox="1"/>
          <p:nvPr/>
        </p:nvSpPr>
        <p:spPr>
          <a:xfrm>
            <a:off x="1410418" y="5812081"/>
            <a:ext cx="178245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amātī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400" b="1" dirty="0" err="1"/>
              <a:t>essēmus</a:t>
            </a:r>
            <a:endParaRPr lang="en-GB" sz="1400" dirty="0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DADD14D8-65AB-4C94-ADCD-72A81F1A454A}"/>
              </a:ext>
            </a:extLst>
          </p:cNvPr>
          <p:cNvSpPr txBox="1"/>
          <p:nvPr/>
        </p:nvSpPr>
        <p:spPr>
          <a:xfrm>
            <a:off x="1405957" y="6119856"/>
            <a:ext cx="177831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amātī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000" dirty="0" err="1"/>
              <a:t>a</a:t>
            </a:r>
            <a:r>
              <a:rPr lang="en-GB" sz="1000" dirty="0"/>
              <a:t> </a:t>
            </a:r>
            <a:r>
              <a:rPr lang="en-GB" sz="1400" b="1" dirty="0" err="1"/>
              <a:t>essētis</a:t>
            </a:r>
            <a:endParaRPr lang="en-GB" sz="1400" dirty="0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E30DB9B9-9588-475E-B5AE-3675EEC9EA4B}"/>
              </a:ext>
            </a:extLst>
          </p:cNvPr>
          <p:cNvSpPr txBox="1"/>
          <p:nvPr/>
        </p:nvSpPr>
        <p:spPr>
          <a:xfrm>
            <a:off x="1394195" y="6427633"/>
            <a:ext cx="1790073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amātī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000" dirty="0" err="1"/>
              <a:t>a</a:t>
            </a:r>
            <a:r>
              <a:rPr lang="en-GB" sz="1000" dirty="0"/>
              <a:t> </a:t>
            </a:r>
            <a:r>
              <a:rPr lang="en-GB" sz="1400" b="1" dirty="0" err="1"/>
              <a:t>essent</a:t>
            </a:r>
            <a:endParaRPr lang="en-GB" sz="1400" dirty="0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AAEEBF1A-0064-4C24-9AC8-357CCFBCB568}"/>
              </a:ext>
            </a:extLst>
          </p:cNvPr>
          <p:cNvSpPr txBox="1"/>
          <p:nvPr/>
        </p:nvSpPr>
        <p:spPr>
          <a:xfrm>
            <a:off x="6861833" y="4825356"/>
            <a:ext cx="1609718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captus</a:t>
            </a:r>
            <a:r>
              <a:rPr lang="en-GB" sz="1400" dirty="0"/>
              <a:t>,</a:t>
            </a:r>
            <a:r>
              <a:rPr lang="en-GB" sz="1000" dirty="0"/>
              <a:t> -a, -um </a:t>
            </a:r>
            <a:r>
              <a:rPr lang="en-GB" sz="1400" b="1" dirty="0" err="1"/>
              <a:t>essem</a:t>
            </a:r>
            <a:endParaRPr lang="en-GB" sz="1400" dirty="0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1969395E-346E-4768-A504-BD56164F880E}"/>
              </a:ext>
            </a:extLst>
          </p:cNvPr>
          <p:cNvSpPr txBox="1"/>
          <p:nvPr/>
        </p:nvSpPr>
        <p:spPr>
          <a:xfrm>
            <a:off x="6853454" y="5133276"/>
            <a:ext cx="1622894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captus</a:t>
            </a:r>
            <a:r>
              <a:rPr lang="en-GB" sz="1400" dirty="0"/>
              <a:t>,</a:t>
            </a:r>
            <a:r>
              <a:rPr lang="en-GB" sz="1000" dirty="0"/>
              <a:t> -a, -um </a:t>
            </a:r>
            <a:r>
              <a:rPr lang="en-GB" sz="1400" b="1" dirty="0" err="1"/>
              <a:t>essēs</a:t>
            </a:r>
            <a:endParaRPr lang="en-GB" sz="1400" dirty="0"/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F5B67550-422A-4179-A7A1-AED7BC4A469A}"/>
              </a:ext>
            </a:extLst>
          </p:cNvPr>
          <p:cNvSpPr txBox="1"/>
          <p:nvPr/>
        </p:nvSpPr>
        <p:spPr>
          <a:xfrm>
            <a:off x="6854416" y="5446854"/>
            <a:ext cx="162097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captus</a:t>
            </a:r>
            <a:r>
              <a:rPr lang="en-GB" sz="1400" dirty="0"/>
              <a:t>,</a:t>
            </a:r>
            <a:r>
              <a:rPr lang="en-GB" sz="1000" dirty="0"/>
              <a:t> -a, -um </a:t>
            </a:r>
            <a:r>
              <a:rPr lang="en-GB" sz="1400" b="1" dirty="0" err="1"/>
              <a:t>esset</a:t>
            </a:r>
            <a:endParaRPr lang="en-GB" sz="1400" dirty="0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1C30F3C2-0608-4292-891B-A49EC387EC79}"/>
              </a:ext>
            </a:extLst>
          </p:cNvPr>
          <p:cNvSpPr txBox="1"/>
          <p:nvPr/>
        </p:nvSpPr>
        <p:spPr>
          <a:xfrm>
            <a:off x="6854418" y="5835233"/>
            <a:ext cx="1620969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captī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400" b="1" dirty="0" err="1"/>
              <a:t>essēmus</a:t>
            </a:r>
            <a:endParaRPr lang="en-GB" sz="1400" dirty="0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6DB0B3BA-8E85-4587-AFB9-CA5DF1652632}"/>
              </a:ext>
            </a:extLst>
          </p:cNvPr>
          <p:cNvSpPr txBox="1"/>
          <p:nvPr/>
        </p:nvSpPr>
        <p:spPr>
          <a:xfrm>
            <a:off x="6859252" y="6133294"/>
            <a:ext cx="1620969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captī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000" dirty="0" err="1"/>
              <a:t>a</a:t>
            </a:r>
            <a:r>
              <a:rPr lang="en-GB" sz="1000" dirty="0"/>
              <a:t> </a:t>
            </a:r>
            <a:r>
              <a:rPr lang="en-GB" sz="1400" b="1" dirty="0" err="1"/>
              <a:t>essētis</a:t>
            </a:r>
            <a:endParaRPr lang="en-GB" sz="1400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919590C9-E32E-4C9D-A270-C1F85FC800FC}"/>
              </a:ext>
            </a:extLst>
          </p:cNvPr>
          <p:cNvSpPr txBox="1"/>
          <p:nvPr/>
        </p:nvSpPr>
        <p:spPr>
          <a:xfrm>
            <a:off x="6854639" y="6427632"/>
            <a:ext cx="162052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captī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000" dirty="0" err="1"/>
              <a:t>a</a:t>
            </a:r>
            <a:r>
              <a:rPr lang="en-GB" sz="1000" dirty="0"/>
              <a:t> </a:t>
            </a:r>
            <a:r>
              <a:rPr lang="en-GB" sz="1400" b="1" dirty="0" err="1"/>
              <a:t>essent</a:t>
            </a:r>
            <a:endParaRPr lang="en-GB" sz="1400" dirty="0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03A6F9DB-86D6-4EAF-A81B-617A4260E700}"/>
              </a:ext>
            </a:extLst>
          </p:cNvPr>
          <p:cNvSpPr txBox="1"/>
          <p:nvPr/>
        </p:nvSpPr>
        <p:spPr>
          <a:xfrm>
            <a:off x="5094623" y="4808724"/>
            <a:ext cx="163732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rēctus</a:t>
            </a:r>
            <a:r>
              <a:rPr lang="en-GB" sz="1400" b="1" dirty="0"/>
              <a:t>, </a:t>
            </a:r>
            <a:r>
              <a:rPr lang="en-GB" sz="1000" dirty="0"/>
              <a:t>-a, -um</a:t>
            </a:r>
            <a:r>
              <a:rPr lang="en-GB" sz="1400" b="1" dirty="0"/>
              <a:t> </a:t>
            </a:r>
            <a:r>
              <a:rPr lang="en-GB" sz="1400" b="1" dirty="0" err="1"/>
              <a:t>essem</a:t>
            </a:r>
            <a:endParaRPr lang="en-GB" sz="1400" b="1" dirty="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D166EE0-A669-42A8-AAC1-58F3229C105D}"/>
              </a:ext>
            </a:extLst>
          </p:cNvPr>
          <p:cNvSpPr txBox="1"/>
          <p:nvPr/>
        </p:nvSpPr>
        <p:spPr>
          <a:xfrm>
            <a:off x="5090483" y="5127096"/>
            <a:ext cx="1659085" cy="30500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rēctus</a:t>
            </a:r>
            <a:r>
              <a:rPr lang="en-GB" sz="1400" b="1" dirty="0"/>
              <a:t>, </a:t>
            </a:r>
            <a:r>
              <a:rPr lang="en-GB" sz="1000" dirty="0"/>
              <a:t>-a, -um</a:t>
            </a:r>
            <a:r>
              <a:rPr lang="en-GB" sz="1400" b="1" dirty="0"/>
              <a:t> </a:t>
            </a:r>
            <a:r>
              <a:rPr lang="en-GB" sz="1400" b="1" dirty="0" err="1"/>
              <a:t>essēs</a:t>
            </a:r>
            <a:endParaRPr lang="en-GB" sz="1400" b="1" dirty="0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91A75E53-2CCB-40A3-A0F6-48DCAC0962E4}"/>
              </a:ext>
            </a:extLst>
          </p:cNvPr>
          <p:cNvSpPr txBox="1"/>
          <p:nvPr/>
        </p:nvSpPr>
        <p:spPr>
          <a:xfrm>
            <a:off x="5091544" y="5433217"/>
            <a:ext cx="165908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rēctus</a:t>
            </a:r>
            <a:r>
              <a:rPr lang="en-GB" sz="1400" dirty="0"/>
              <a:t>,</a:t>
            </a:r>
            <a:r>
              <a:rPr lang="en-GB" sz="1400" b="1" dirty="0"/>
              <a:t> </a:t>
            </a:r>
            <a:r>
              <a:rPr lang="en-GB" sz="1000" dirty="0"/>
              <a:t>-a, -um</a:t>
            </a:r>
            <a:r>
              <a:rPr lang="en-GB" sz="1400" b="1" dirty="0"/>
              <a:t> </a:t>
            </a:r>
            <a:r>
              <a:rPr lang="en-GB" sz="1400" b="1" dirty="0" err="1"/>
              <a:t>esset</a:t>
            </a:r>
            <a:endParaRPr lang="en-GB" sz="1400" b="1" dirty="0"/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3B969C0D-AC12-4517-9589-B016FAF9085C}"/>
              </a:ext>
            </a:extLst>
          </p:cNvPr>
          <p:cNvSpPr txBox="1"/>
          <p:nvPr/>
        </p:nvSpPr>
        <p:spPr>
          <a:xfrm>
            <a:off x="5081785" y="5824402"/>
            <a:ext cx="165016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rēctī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400" b="1" dirty="0" err="1"/>
              <a:t>essēmus</a:t>
            </a:r>
            <a:endParaRPr lang="en-GB" sz="1400" dirty="0"/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C5A79C2B-636B-4C4D-B9AB-B261FA0680FE}"/>
              </a:ext>
            </a:extLst>
          </p:cNvPr>
          <p:cNvSpPr txBox="1"/>
          <p:nvPr/>
        </p:nvSpPr>
        <p:spPr>
          <a:xfrm>
            <a:off x="5081785" y="6133293"/>
            <a:ext cx="165016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rēctī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000" dirty="0" err="1"/>
              <a:t>a</a:t>
            </a:r>
            <a:r>
              <a:rPr lang="en-GB" sz="1000" dirty="0"/>
              <a:t> </a:t>
            </a:r>
            <a:r>
              <a:rPr lang="en-GB" sz="1400" b="1" dirty="0" err="1"/>
              <a:t>essētis</a:t>
            </a:r>
            <a:endParaRPr lang="en-GB" sz="1400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865F036B-C951-4BAA-B390-FA84DEEAB12A}"/>
              </a:ext>
            </a:extLst>
          </p:cNvPr>
          <p:cNvSpPr txBox="1"/>
          <p:nvPr/>
        </p:nvSpPr>
        <p:spPr>
          <a:xfrm>
            <a:off x="5077472" y="6432061"/>
            <a:ext cx="165908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rēctī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000" dirty="0" err="1"/>
              <a:t>a</a:t>
            </a:r>
            <a:r>
              <a:rPr lang="en-GB" sz="1000" dirty="0"/>
              <a:t> </a:t>
            </a:r>
            <a:r>
              <a:rPr lang="en-GB" sz="1400" b="1" dirty="0" err="1"/>
              <a:t>essent</a:t>
            </a:r>
            <a:endParaRPr lang="en-GB" sz="1400" dirty="0"/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CF94B016-57F2-4A5A-BC03-F19E7F5D9307}"/>
              </a:ext>
            </a:extLst>
          </p:cNvPr>
          <p:cNvSpPr txBox="1"/>
          <p:nvPr/>
        </p:nvSpPr>
        <p:spPr>
          <a:xfrm>
            <a:off x="8536094" y="4845774"/>
            <a:ext cx="1832178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audītus</a:t>
            </a:r>
            <a:r>
              <a:rPr lang="en-GB" sz="1400" b="1" dirty="0"/>
              <a:t>, </a:t>
            </a:r>
            <a:r>
              <a:rPr lang="en-GB" sz="1000" dirty="0"/>
              <a:t>-a, -um</a:t>
            </a:r>
            <a:r>
              <a:rPr lang="en-GB" sz="1400" b="1" dirty="0"/>
              <a:t> </a:t>
            </a:r>
            <a:r>
              <a:rPr lang="en-GB" sz="1000" dirty="0"/>
              <a:t>a </a:t>
            </a:r>
            <a:r>
              <a:rPr lang="en-GB" sz="1400" b="1" dirty="0" err="1"/>
              <a:t>essem</a:t>
            </a:r>
            <a:endParaRPr lang="en-GB" sz="1400" b="1" dirty="0"/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AA49FE15-316A-4774-A02A-FB04DFE46A99}"/>
              </a:ext>
            </a:extLst>
          </p:cNvPr>
          <p:cNvSpPr txBox="1"/>
          <p:nvPr/>
        </p:nvSpPr>
        <p:spPr>
          <a:xfrm>
            <a:off x="8535656" y="5153551"/>
            <a:ext cx="1832177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audītus</a:t>
            </a:r>
            <a:r>
              <a:rPr lang="en-GB" sz="1400" b="1" dirty="0"/>
              <a:t>, </a:t>
            </a:r>
            <a:r>
              <a:rPr lang="en-GB" sz="1000" dirty="0"/>
              <a:t>-a, -um</a:t>
            </a:r>
            <a:r>
              <a:rPr lang="en-GB" sz="1400" b="1" dirty="0"/>
              <a:t> </a:t>
            </a:r>
            <a:r>
              <a:rPr lang="en-GB" sz="1000" dirty="0"/>
              <a:t>a </a:t>
            </a:r>
            <a:r>
              <a:rPr lang="en-GB" sz="1400" b="1" dirty="0" err="1"/>
              <a:t>essēs</a:t>
            </a:r>
            <a:endParaRPr lang="en-GB" sz="1400" b="1" dirty="0"/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A99B3DC5-2EA7-4A93-B309-B2105E847314}"/>
              </a:ext>
            </a:extLst>
          </p:cNvPr>
          <p:cNvSpPr txBox="1"/>
          <p:nvPr/>
        </p:nvSpPr>
        <p:spPr>
          <a:xfrm>
            <a:off x="8535220" y="5452052"/>
            <a:ext cx="1832177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audītus</a:t>
            </a:r>
            <a:r>
              <a:rPr lang="en-GB" sz="1400" dirty="0"/>
              <a:t>,</a:t>
            </a:r>
            <a:r>
              <a:rPr lang="en-GB" sz="1400" b="1" dirty="0"/>
              <a:t> </a:t>
            </a:r>
            <a:r>
              <a:rPr lang="en-GB" sz="1000" dirty="0"/>
              <a:t>-a, -um</a:t>
            </a:r>
            <a:r>
              <a:rPr lang="en-GB" sz="1400" b="1" dirty="0"/>
              <a:t> </a:t>
            </a:r>
            <a:r>
              <a:rPr lang="en-GB" sz="1000" dirty="0"/>
              <a:t>a </a:t>
            </a:r>
            <a:r>
              <a:rPr lang="en-GB" sz="1400" b="1" dirty="0" err="1"/>
              <a:t>esset</a:t>
            </a:r>
            <a:endParaRPr lang="en-GB" sz="1400" b="1" dirty="0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46D9BCE3-1B44-445F-8C91-7E6EF277250F}"/>
              </a:ext>
            </a:extLst>
          </p:cNvPr>
          <p:cNvSpPr txBox="1"/>
          <p:nvPr/>
        </p:nvSpPr>
        <p:spPr>
          <a:xfrm>
            <a:off x="8544739" y="5824402"/>
            <a:ext cx="1822658" cy="307775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audītī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400" b="1" dirty="0" err="1"/>
              <a:t>essēmus</a:t>
            </a:r>
            <a:endParaRPr lang="en-GB" sz="1400" dirty="0"/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A1984365-8734-443B-BF57-DE60790A1A0D}"/>
              </a:ext>
            </a:extLst>
          </p:cNvPr>
          <p:cNvSpPr txBox="1"/>
          <p:nvPr/>
        </p:nvSpPr>
        <p:spPr>
          <a:xfrm>
            <a:off x="8539904" y="6133295"/>
            <a:ext cx="1822658" cy="307775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audītī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000" dirty="0" err="1"/>
              <a:t>a</a:t>
            </a:r>
            <a:r>
              <a:rPr lang="en-GB" sz="1000" dirty="0"/>
              <a:t> </a:t>
            </a:r>
            <a:r>
              <a:rPr lang="en-GB" sz="1400" b="1" dirty="0" err="1"/>
              <a:t>essētis</a:t>
            </a:r>
            <a:endParaRPr lang="en-GB" sz="1400" dirty="0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3BB6EA72-D209-4F45-897E-07C96496533F}"/>
              </a:ext>
            </a:extLst>
          </p:cNvPr>
          <p:cNvSpPr txBox="1"/>
          <p:nvPr/>
        </p:nvSpPr>
        <p:spPr>
          <a:xfrm>
            <a:off x="8544738" y="6430741"/>
            <a:ext cx="1817823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audītī</a:t>
            </a:r>
            <a:r>
              <a:rPr lang="en-GB" sz="1400" dirty="0"/>
              <a:t>,</a:t>
            </a:r>
            <a:r>
              <a:rPr lang="en-GB" sz="1000" dirty="0"/>
              <a:t> -ae, -a </a:t>
            </a:r>
            <a:r>
              <a:rPr lang="en-GB" sz="1000" dirty="0" err="1"/>
              <a:t>a</a:t>
            </a:r>
            <a:r>
              <a:rPr lang="en-GB" sz="1000" dirty="0"/>
              <a:t> </a:t>
            </a:r>
            <a:r>
              <a:rPr lang="en-GB" sz="1400" b="1" dirty="0" err="1"/>
              <a:t>essent</a:t>
            </a:r>
            <a:endParaRPr lang="en-GB" sz="1400" dirty="0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9BEA87D4-CCF9-49DB-8946-23DD7E878C5F}"/>
              </a:ext>
            </a:extLst>
          </p:cNvPr>
          <p:cNvSpPr txBox="1"/>
          <p:nvPr/>
        </p:nvSpPr>
        <p:spPr>
          <a:xfrm>
            <a:off x="8310880" y="1011951"/>
            <a:ext cx="3403599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The Pluperfect Subjunctive Active</a:t>
            </a:r>
          </a:p>
          <a:p>
            <a:pPr algn="ctr"/>
            <a:r>
              <a:rPr lang="en-GB" dirty="0"/>
              <a:t>is formed by adding the normal endings to the </a:t>
            </a:r>
            <a:r>
              <a:rPr lang="en-GB" b="1" dirty="0"/>
              <a:t>Perfect Infinitive.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5999ECDC-74E3-4416-92B6-E182D6E65A1F}"/>
              </a:ext>
            </a:extLst>
          </p:cNvPr>
          <p:cNvSpPr txBox="1"/>
          <p:nvPr/>
        </p:nvSpPr>
        <p:spPr>
          <a:xfrm>
            <a:off x="8299248" y="2171513"/>
            <a:ext cx="3403599" cy="135421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The </a:t>
            </a:r>
            <a:r>
              <a:rPr lang="en-GB" sz="1600" b="1" dirty="0"/>
              <a:t>Perfect Infinitive </a:t>
            </a:r>
            <a:r>
              <a:rPr lang="en-GB" sz="1600" dirty="0"/>
              <a:t>(‘</a:t>
            </a:r>
            <a:r>
              <a:rPr lang="en-GB" sz="1600" i="1" dirty="0"/>
              <a:t>to have loved</a:t>
            </a:r>
            <a:r>
              <a:rPr lang="en-GB" sz="1600" dirty="0"/>
              <a:t>’) is formed by adding </a:t>
            </a:r>
            <a:r>
              <a:rPr lang="en-GB" sz="1600" b="1" dirty="0"/>
              <a:t>–</a:t>
            </a:r>
            <a:r>
              <a:rPr lang="en-GB" sz="1600" b="1" dirty="0" err="1"/>
              <a:t>isse</a:t>
            </a:r>
            <a:r>
              <a:rPr lang="en-GB" sz="1600" b="1" dirty="0"/>
              <a:t> </a:t>
            </a:r>
            <a:r>
              <a:rPr lang="en-GB" sz="1600" dirty="0"/>
              <a:t>to the Perfect Stem </a:t>
            </a:r>
          </a:p>
          <a:p>
            <a:pPr algn="ctr"/>
            <a:r>
              <a:rPr lang="en-GB" sz="1600" dirty="0"/>
              <a:t>(</a:t>
            </a:r>
            <a:r>
              <a:rPr lang="en-GB" sz="1200" dirty="0"/>
              <a:t>i.e. </a:t>
            </a:r>
            <a:r>
              <a:rPr lang="en-GB" sz="1600" dirty="0"/>
              <a:t>3</a:t>
            </a:r>
            <a:r>
              <a:rPr lang="en-GB" sz="1600" baseline="30000" dirty="0"/>
              <a:t>rd</a:t>
            </a:r>
            <a:r>
              <a:rPr lang="en-GB" sz="1600" dirty="0"/>
              <a:t> Principal Part + </a:t>
            </a:r>
            <a:r>
              <a:rPr lang="en-GB" sz="1600" b="1" dirty="0"/>
              <a:t>-</a:t>
            </a:r>
            <a:r>
              <a:rPr lang="en-GB" sz="1600" b="1" dirty="0" err="1"/>
              <a:t>sse</a:t>
            </a:r>
            <a:r>
              <a:rPr lang="en-GB" sz="1600" dirty="0"/>
              <a:t>)</a:t>
            </a:r>
          </a:p>
          <a:p>
            <a:pPr algn="ctr"/>
            <a:r>
              <a:rPr lang="en-GB" sz="1600" b="1" dirty="0"/>
              <a:t>e.g. </a:t>
            </a:r>
            <a:r>
              <a:rPr lang="en-GB" b="1" dirty="0" err="1"/>
              <a:t>amāvisse</a:t>
            </a:r>
            <a:r>
              <a:rPr lang="en-GB" sz="16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5642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7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4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9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4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6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7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2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7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6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87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92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97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6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9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14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19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7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3300"/>
                            </p:stCondLst>
                            <p:childTnLst>
                              <p:par>
                                <p:cTn id="1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38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4300"/>
                            </p:stCondLst>
                            <p:childTnLst>
                              <p:par>
                                <p:cTn id="125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7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570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62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6700"/>
                            </p:stCondLst>
                            <p:childTnLst>
                              <p:par>
                                <p:cTn id="137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7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8100"/>
                            </p:stCondLst>
                            <p:childTnLst>
                              <p:par>
                                <p:cTn id="1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8600"/>
                            </p:stCondLst>
                            <p:childTnLst>
                              <p:par>
                                <p:cTn id="1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9100"/>
                            </p:stCondLst>
                            <p:childTnLst>
                              <p:par>
                                <p:cTn id="149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7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0500"/>
                            </p:stCondLst>
                            <p:childTnLst>
                              <p:par>
                                <p:cTn id="1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21000"/>
                            </p:stCondLst>
                            <p:childTnLst>
                              <p:par>
                                <p:cTn id="1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00"/>
                            </p:stCondLst>
                            <p:childTnLst>
                              <p:par>
                                <p:cTn id="17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000"/>
                            </p:stCondLst>
                            <p:childTnLst>
                              <p:par>
                                <p:cTn id="17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500"/>
                            </p:stCondLst>
                            <p:childTnLst>
                              <p:par>
                                <p:cTn id="18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2500"/>
                            </p:stCondLst>
                            <p:childTnLst>
                              <p:par>
                                <p:cTn id="19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4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400"/>
                            </p:stCondLst>
                            <p:childTnLst>
                              <p:par>
                                <p:cTn id="2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900"/>
                            </p:stCondLst>
                            <p:childTnLst>
                              <p:par>
                                <p:cTn id="2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1400"/>
                            </p:stCondLst>
                            <p:childTnLst>
                              <p:par>
                                <p:cTn id="229" presetID="10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6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2100"/>
                            </p:stCondLst>
                            <p:childTnLst>
                              <p:par>
                                <p:cTn id="2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2600"/>
                            </p:stCondLst>
                            <p:childTnLst>
                              <p:par>
                                <p:cTn id="2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3100"/>
                            </p:stCondLst>
                            <p:childTnLst>
                              <p:par>
                                <p:cTn id="241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4200"/>
                            </p:stCondLst>
                            <p:childTnLst>
                              <p:par>
                                <p:cTn id="2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4700"/>
                            </p:stCondLst>
                            <p:childTnLst>
                              <p:par>
                                <p:cTn id="2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5200"/>
                            </p:stCondLst>
                            <p:childTnLst>
                              <p:par>
                                <p:cTn id="253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6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6400"/>
                            </p:stCondLst>
                            <p:childTnLst>
                              <p:par>
                                <p:cTn id="2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6900"/>
                            </p:stCondLst>
                            <p:childTnLst>
                              <p:par>
                                <p:cTn id="2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7400"/>
                            </p:stCondLst>
                            <p:childTnLst>
                              <p:par>
                                <p:cTn id="2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4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7800"/>
                            </p:stCondLst>
                            <p:childTnLst>
                              <p:par>
                                <p:cTn id="2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8300"/>
                            </p:stCondLst>
                            <p:childTnLst>
                              <p:par>
                                <p:cTn id="2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8800"/>
                            </p:stCondLst>
                            <p:childTnLst>
                              <p:par>
                                <p:cTn id="277" presetID="10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6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9500"/>
                            </p:stCondLst>
                            <p:childTnLst>
                              <p:par>
                                <p:cTn id="2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3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289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11600"/>
                            </p:stCondLst>
                            <p:childTnLst>
                              <p:par>
                                <p:cTn id="2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12100"/>
                            </p:stCondLst>
                            <p:childTnLst>
                              <p:par>
                                <p:cTn id="2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>
                            <p:stCondLst>
                              <p:cond delay="12600"/>
                            </p:stCondLst>
                            <p:childTnLst>
                              <p:par>
                                <p:cTn id="301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3" dur="6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13800"/>
                            </p:stCondLst>
                            <p:childTnLst>
                              <p:par>
                                <p:cTn id="3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14300"/>
                            </p:stCondLst>
                            <p:childTnLst>
                              <p:par>
                                <p:cTn id="3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>
                            <p:stCondLst>
                              <p:cond delay="14800"/>
                            </p:stCondLst>
                            <p:childTnLst>
                              <p:par>
                                <p:cTn id="3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5" dur="4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15700"/>
                            </p:stCondLst>
                            <p:childTnLst>
                              <p:par>
                                <p:cTn id="3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16200"/>
                            </p:stCondLst>
                            <p:childTnLst>
                              <p:par>
                                <p:cTn id="3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>
                            <p:stCondLst>
                              <p:cond delay="16700"/>
                            </p:stCondLst>
                            <p:childTnLst>
                              <p:par>
                                <p:cTn id="325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7" dur="6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17900"/>
                            </p:stCondLst>
                            <p:childTnLst>
                              <p:par>
                                <p:cTn id="3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18400"/>
                            </p:stCondLst>
                            <p:childTnLst>
                              <p:par>
                                <p:cTn id="3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5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>
                      <p:stCondLst>
                        <p:cond delay="indefinite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8" fill="hold">
                      <p:stCondLst>
                        <p:cond delay="indefinite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213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20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54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83" grpId="0" animBg="1"/>
      <p:bldP spid="8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BBD36-313A-4B60-B15D-2F143CCAF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1912"/>
            <a:ext cx="10232843" cy="716252"/>
          </a:xfrm>
          <a:solidFill>
            <a:srgbClr val="FFEBFF"/>
          </a:solidFill>
        </p:spPr>
        <p:txBody>
          <a:bodyPr>
            <a:normAutofit/>
          </a:bodyPr>
          <a:lstStyle/>
          <a:p>
            <a:r>
              <a:rPr lang="en-GB" sz="4000" b="1" dirty="0">
                <a:latin typeface="+mn-lt"/>
              </a:rPr>
              <a:t>Verbs: </a:t>
            </a:r>
            <a:r>
              <a:rPr lang="en-GB" sz="3200" b="1" dirty="0">
                <a:latin typeface="+mn-lt"/>
              </a:rPr>
              <a:t>Indicative Active: </a:t>
            </a:r>
            <a:r>
              <a:rPr lang="en-GB" sz="2800" b="1" dirty="0">
                <a:latin typeface="+mn-lt"/>
              </a:rPr>
              <a:t>Present, Future and Imperfect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E5B4A-EDA6-496B-9668-F01BC9A05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529" y="732537"/>
            <a:ext cx="8293395" cy="510748"/>
          </a:xfrm>
          <a:solidFill>
            <a:srgbClr val="FFFFD5"/>
          </a:solidFill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1400" dirty="0"/>
              <a:t>Indicative verbs forms have a </a:t>
            </a:r>
            <a:r>
              <a:rPr lang="en-GB" sz="1400" b="1" dirty="0"/>
              <a:t>Person</a:t>
            </a:r>
            <a:r>
              <a:rPr lang="en-GB" sz="1400" dirty="0"/>
              <a:t> (1</a:t>
            </a:r>
            <a:r>
              <a:rPr lang="en-GB" sz="1400" baseline="30000" dirty="0"/>
              <a:t>st</a:t>
            </a:r>
            <a:r>
              <a:rPr lang="en-GB" sz="1400" dirty="0"/>
              <a:t>, 2</a:t>
            </a:r>
            <a:r>
              <a:rPr lang="en-GB" sz="1400" baseline="30000" dirty="0"/>
              <a:t>nd</a:t>
            </a:r>
            <a:r>
              <a:rPr lang="en-GB" sz="1400" dirty="0"/>
              <a:t> or 3</a:t>
            </a:r>
            <a:r>
              <a:rPr lang="en-GB" sz="1400" baseline="30000" dirty="0"/>
              <a:t>rd</a:t>
            </a:r>
            <a:r>
              <a:rPr lang="en-GB" sz="1400" dirty="0"/>
              <a:t>, Singular or Plural) and </a:t>
            </a:r>
            <a:r>
              <a:rPr lang="en-GB" sz="1400" b="1" dirty="0"/>
              <a:t>Tense</a:t>
            </a:r>
            <a:r>
              <a:rPr lang="en-GB" sz="1400" dirty="0"/>
              <a:t>. They can be Active or Passive Latin Verbs come in groups or </a:t>
            </a:r>
            <a:r>
              <a:rPr lang="en-GB" sz="1400" b="1" dirty="0"/>
              <a:t>Conjugations, </a:t>
            </a:r>
            <a:r>
              <a:rPr lang="en-GB" sz="1400" dirty="0"/>
              <a:t>with slight differences in how they are formed.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98C98F-1AE7-4D64-872E-22B6B991FAD3}"/>
              </a:ext>
            </a:extLst>
          </p:cNvPr>
          <p:cNvSpPr txBox="1"/>
          <p:nvPr/>
        </p:nvSpPr>
        <p:spPr>
          <a:xfrm>
            <a:off x="1328341" y="1289287"/>
            <a:ext cx="3245036" cy="4770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 First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Present, Future, Imperfect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0310B1-527E-4D85-B492-F9B999804FE3}"/>
              </a:ext>
            </a:extLst>
          </p:cNvPr>
          <p:cNvSpPr txBox="1"/>
          <p:nvPr/>
        </p:nvSpPr>
        <p:spPr>
          <a:xfrm>
            <a:off x="237894" y="1793298"/>
            <a:ext cx="970444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5E1BFA-704A-4DED-BF53-E797C7E02E2F}"/>
              </a:ext>
            </a:extLst>
          </p:cNvPr>
          <p:cNvSpPr txBox="1"/>
          <p:nvPr/>
        </p:nvSpPr>
        <p:spPr>
          <a:xfrm>
            <a:off x="233896" y="2103022"/>
            <a:ext cx="972512" cy="3133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8316DC-F743-41AD-9590-F67703E611B2}"/>
              </a:ext>
            </a:extLst>
          </p:cNvPr>
          <p:cNvSpPr txBox="1"/>
          <p:nvPr/>
        </p:nvSpPr>
        <p:spPr>
          <a:xfrm>
            <a:off x="231821" y="2396849"/>
            <a:ext cx="974587" cy="3134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He/she/it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EC3C39-3BD2-417B-AA1E-3BA9739B1962}"/>
              </a:ext>
            </a:extLst>
          </p:cNvPr>
          <p:cNvSpPr txBox="1"/>
          <p:nvPr/>
        </p:nvSpPr>
        <p:spPr>
          <a:xfrm>
            <a:off x="239176" y="2817699"/>
            <a:ext cx="967232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We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FEE521-1956-46DD-9E67-8D0F2DD998EA}"/>
              </a:ext>
            </a:extLst>
          </p:cNvPr>
          <p:cNvSpPr txBox="1"/>
          <p:nvPr/>
        </p:nvSpPr>
        <p:spPr>
          <a:xfrm>
            <a:off x="239175" y="3130013"/>
            <a:ext cx="974587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555070-DE2B-4D96-B894-7C3B7757D0C1}"/>
              </a:ext>
            </a:extLst>
          </p:cNvPr>
          <p:cNvSpPr txBox="1"/>
          <p:nvPr/>
        </p:nvSpPr>
        <p:spPr>
          <a:xfrm>
            <a:off x="239176" y="3429163"/>
            <a:ext cx="97458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C7A8C8-0C13-4E17-A291-473E9236C0B0}"/>
              </a:ext>
            </a:extLst>
          </p:cNvPr>
          <p:cNvSpPr txBox="1"/>
          <p:nvPr/>
        </p:nvSpPr>
        <p:spPr>
          <a:xfrm>
            <a:off x="1333242" y="1786785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am-</a:t>
            </a:r>
            <a:r>
              <a:rPr lang="en-GB" sz="1400" b="1" dirty="0"/>
              <a:t>ō</a:t>
            </a:r>
            <a:endParaRPr lang="en-GB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3DF6B85-7655-4E80-BD49-99DAB4605C27}"/>
              </a:ext>
            </a:extLst>
          </p:cNvPr>
          <p:cNvSpPr txBox="1"/>
          <p:nvPr/>
        </p:nvSpPr>
        <p:spPr>
          <a:xfrm>
            <a:off x="2371297" y="1788856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bō</a:t>
            </a:r>
            <a:endParaRPr lang="en-GB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83583F-79E0-4708-BF99-FEDFD21D791F}"/>
              </a:ext>
            </a:extLst>
          </p:cNvPr>
          <p:cNvSpPr txBox="1"/>
          <p:nvPr/>
        </p:nvSpPr>
        <p:spPr>
          <a:xfrm>
            <a:off x="1333241" y="2093872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</a:t>
            </a:r>
            <a:r>
              <a:rPr lang="en-GB" sz="1400" dirty="0"/>
              <a:t>-</a:t>
            </a:r>
            <a:r>
              <a:rPr lang="en-GB" sz="1400" b="1" dirty="0"/>
              <a:t>s</a:t>
            </a:r>
            <a:endParaRPr lang="en-GB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754E305-F00F-4F29-8204-CD1F57E55203}"/>
              </a:ext>
            </a:extLst>
          </p:cNvPr>
          <p:cNvSpPr txBox="1"/>
          <p:nvPr/>
        </p:nvSpPr>
        <p:spPr>
          <a:xfrm>
            <a:off x="1333241" y="2401762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</a:t>
            </a:r>
            <a:r>
              <a:rPr lang="en-GB" sz="1400" dirty="0"/>
              <a:t>-</a:t>
            </a:r>
            <a:r>
              <a:rPr lang="en-GB" sz="1400" b="1" dirty="0"/>
              <a:t>t</a:t>
            </a:r>
            <a:endParaRPr lang="en-GB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97C4855-9DA3-4273-95A2-7845073E57C7}"/>
              </a:ext>
            </a:extLst>
          </p:cNvPr>
          <p:cNvSpPr txBox="1"/>
          <p:nvPr/>
        </p:nvSpPr>
        <p:spPr>
          <a:xfrm>
            <a:off x="1344740" y="2800800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mus</a:t>
            </a:r>
            <a:endParaRPr lang="en-GB" sz="14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790698-D5F3-42C9-AFC4-26B2086070CE}"/>
              </a:ext>
            </a:extLst>
          </p:cNvPr>
          <p:cNvSpPr txBox="1"/>
          <p:nvPr/>
        </p:nvSpPr>
        <p:spPr>
          <a:xfrm>
            <a:off x="1348445" y="3110433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</a:t>
            </a:r>
            <a:r>
              <a:rPr lang="en-GB" sz="1400" dirty="0"/>
              <a:t>-</a:t>
            </a:r>
            <a:r>
              <a:rPr lang="en-GB" sz="1400" b="1" dirty="0"/>
              <a:t>tis</a:t>
            </a:r>
            <a:endParaRPr lang="en-GB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9647CF5-87A1-40F0-AADA-1D7570EE0CE9}"/>
              </a:ext>
            </a:extLst>
          </p:cNvPr>
          <p:cNvSpPr txBox="1"/>
          <p:nvPr/>
        </p:nvSpPr>
        <p:spPr>
          <a:xfrm>
            <a:off x="1344739" y="3416195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nt</a:t>
            </a:r>
            <a:endParaRPr lang="en-GB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6ADA75B-D058-48A9-A1AF-0AAF8B6D4592}"/>
              </a:ext>
            </a:extLst>
          </p:cNvPr>
          <p:cNvSpPr txBox="1"/>
          <p:nvPr/>
        </p:nvSpPr>
        <p:spPr>
          <a:xfrm>
            <a:off x="2371297" y="2093146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</a:t>
            </a:r>
            <a:r>
              <a:rPr lang="en-GB" sz="1400" dirty="0"/>
              <a:t>-</a:t>
            </a:r>
            <a:r>
              <a:rPr lang="en-GB" sz="1400" b="1" dirty="0"/>
              <a:t>bis</a:t>
            </a:r>
            <a:endParaRPr lang="en-GB" sz="1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D3B1BC7-0338-4699-AC2C-62F7736CDEDC}"/>
              </a:ext>
            </a:extLst>
          </p:cNvPr>
          <p:cNvSpPr txBox="1"/>
          <p:nvPr/>
        </p:nvSpPr>
        <p:spPr>
          <a:xfrm>
            <a:off x="2371299" y="3418209"/>
            <a:ext cx="102655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</a:t>
            </a:r>
            <a:r>
              <a:rPr lang="en-GB" sz="1400" dirty="0"/>
              <a:t>-</a:t>
            </a:r>
            <a:r>
              <a:rPr lang="en-GB" sz="1400" b="1" dirty="0"/>
              <a:t>bunt</a:t>
            </a:r>
            <a:endParaRPr lang="en-GB" sz="1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4CF3067-2173-43DC-B3CE-0F6E326FA396}"/>
              </a:ext>
            </a:extLst>
          </p:cNvPr>
          <p:cNvSpPr txBox="1"/>
          <p:nvPr/>
        </p:nvSpPr>
        <p:spPr>
          <a:xfrm>
            <a:off x="2371296" y="3110432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bitis</a:t>
            </a:r>
            <a:endParaRPr lang="en-GB" sz="1400" b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D5B3C19-A344-4BC4-81AA-67C0F4CFD2AD}"/>
              </a:ext>
            </a:extLst>
          </p:cNvPr>
          <p:cNvSpPr txBox="1"/>
          <p:nvPr/>
        </p:nvSpPr>
        <p:spPr>
          <a:xfrm>
            <a:off x="2371297" y="2401763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</a:t>
            </a:r>
            <a:r>
              <a:rPr lang="en-GB" sz="1400" dirty="0"/>
              <a:t>-</a:t>
            </a:r>
            <a:r>
              <a:rPr lang="en-GB" sz="1400" b="1" dirty="0"/>
              <a:t>bit</a:t>
            </a:r>
            <a:endParaRPr lang="en-GB" sz="1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04DF33B-A2D4-456D-85AA-50CC8D802D85}"/>
              </a:ext>
            </a:extLst>
          </p:cNvPr>
          <p:cNvSpPr txBox="1"/>
          <p:nvPr/>
        </p:nvSpPr>
        <p:spPr>
          <a:xfrm>
            <a:off x="2371297" y="2802656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bimus</a:t>
            </a:r>
            <a:endParaRPr lang="en-GB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9862640-B2B6-4DE8-82B0-F258BF3B210E}"/>
              </a:ext>
            </a:extLst>
          </p:cNvPr>
          <p:cNvSpPr txBox="1"/>
          <p:nvPr/>
        </p:nvSpPr>
        <p:spPr>
          <a:xfrm>
            <a:off x="1924057" y="3741978"/>
            <a:ext cx="20536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i="1" dirty="0" err="1"/>
              <a:t>amō</a:t>
            </a:r>
            <a:r>
              <a:rPr lang="en-GB" sz="1000" b="1" i="1" dirty="0"/>
              <a:t>,, </a:t>
            </a:r>
            <a:r>
              <a:rPr lang="en-GB" sz="1000" b="1" i="1" dirty="0" err="1"/>
              <a:t>amāre</a:t>
            </a:r>
            <a:r>
              <a:rPr lang="en-GB" sz="1000" i="1" dirty="0"/>
              <a:t>, </a:t>
            </a:r>
            <a:r>
              <a:rPr lang="en-GB" sz="1000" i="1" dirty="0" err="1"/>
              <a:t>amāvī</a:t>
            </a:r>
            <a:r>
              <a:rPr lang="en-GB" sz="1000" i="1" dirty="0"/>
              <a:t>, </a:t>
            </a:r>
            <a:r>
              <a:rPr lang="en-GB" sz="1000" i="1" dirty="0" err="1"/>
              <a:t>amātus</a:t>
            </a:r>
            <a:r>
              <a:rPr lang="en-GB" sz="1000" i="1" dirty="0"/>
              <a:t>  - love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2570078-7B5D-45A5-B4DB-383481675A6E}"/>
              </a:ext>
            </a:extLst>
          </p:cNvPr>
          <p:cNvSpPr txBox="1"/>
          <p:nvPr/>
        </p:nvSpPr>
        <p:spPr>
          <a:xfrm>
            <a:off x="4914728" y="1271399"/>
            <a:ext cx="3406520" cy="47705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 Second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Present, Future, Imperfect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5A171C1-6A66-4AC3-9CB6-B8100553DDF0}"/>
              </a:ext>
            </a:extLst>
          </p:cNvPr>
          <p:cNvSpPr txBox="1"/>
          <p:nvPr/>
        </p:nvSpPr>
        <p:spPr>
          <a:xfrm>
            <a:off x="5931101" y="1805112"/>
            <a:ext cx="1172730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bo</a:t>
            </a:r>
            <a:endParaRPr lang="en-GB" sz="14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9838A88-35FF-4928-A12C-AA796D659CC6}"/>
              </a:ext>
            </a:extLst>
          </p:cNvPr>
          <p:cNvSpPr txBox="1"/>
          <p:nvPr/>
        </p:nvSpPr>
        <p:spPr>
          <a:xfrm>
            <a:off x="7148192" y="1809759"/>
            <a:ext cx="1173056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</a:t>
            </a:r>
            <a:r>
              <a:rPr lang="en-GB" sz="1400" dirty="0"/>
              <a:t>-</a:t>
            </a:r>
            <a:r>
              <a:rPr lang="en-GB" sz="1400" b="1" dirty="0"/>
              <a:t>bam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84C5514-F75B-43EC-A0DC-14A3B3AF30F4}"/>
              </a:ext>
            </a:extLst>
          </p:cNvPr>
          <p:cNvSpPr txBox="1"/>
          <p:nvPr/>
        </p:nvSpPr>
        <p:spPr>
          <a:xfrm>
            <a:off x="5931630" y="2119412"/>
            <a:ext cx="1172200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</a:t>
            </a:r>
            <a:r>
              <a:rPr lang="en-GB" sz="1400" dirty="0"/>
              <a:t>-</a:t>
            </a:r>
            <a:r>
              <a:rPr lang="en-GB" sz="1400" b="1" dirty="0"/>
              <a:t>bis</a:t>
            </a:r>
            <a:endParaRPr lang="en-GB" sz="14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4A19000-49AB-403F-85F2-D1AD772ED112}"/>
              </a:ext>
            </a:extLst>
          </p:cNvPr>
          <p:cNvSpPr txBox="1"/>
          <p:nvPr/>
        </p:nvSpPr>
        <p:spPr>
          <a:xfrm>
            <a:off x="5931101" y="2420314"/>
            <a:ext cx="1168760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</a:t>
            </a:r>
            <a:r>
              <a:rPr lang="en-GB" sz="1400" dirty="0"/>
              <a:t>-</a:t>
            </a:r>
            <a:r>
              <a:rPr lang="en-GB" sz="1400" b="1" dirty="0"/>
              <a:t>bit</a:t>
            </a:r>
            <a:endParaRPr lang="en-GB" sz="14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1DC54DF-BD70-4D0B-963B-51149AEC4C52}"/>
              </a:ext>
            </a:extLst>
          </p:cNvPr>
          <p:cNvSpPr txBox="1"/>
          <p:nvPr/>
        </p:nvSpPr>
        <p:spPr>
          <a:xfrm>
            <a:off x="5952012" y="2785529"/>
            <a:ext cx="115181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bimus</a:t>
            </a:r>
            <a:endParaRPr lang="en-GB" sz="14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285F548-EC16-4097-A49A-F7F2E1F861A2}"/>
              </a:ext>
            </a:extLst>
          </p:cNvPr>
          <p:cNvSpPr txBox="1"/>
          <p:nvPr/>
        </p:nvSpPr>
        <p:spPr>
          <a:xfrm>
            <a:off x="5956001" y="3091244"/>
            <a:ext cx="1143859" cy="31352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bitis</a:t>
            </a:r>
            <a:endParaRPr lang="en-GB" sz="14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607DD1B-EFD9-4C2B-82B0-704C013EF56D}"/>
              </a:ext>
            </a:extLst>
          </p:cNvPr>
          <p:cNvSpPr txBox="1"/>
          <p:nvPr/>
        </p:nvSpPr>
        <p:spPr>
          <a:xfrm>
            <a:off x="5959840" y="3404733"/>
            <a:ext cx="1143579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</a:t>
            </a:r>
            <a:r>
              <a:rPr lang="en-GB" sz="1400" dirty="0"/>
              <a:t>-</a:t>
            </a:r>
            <a:r>
              <a:rPr lang="en-GB" sz="1400" b="1" dirty="0"/>
              <a:t>bunt</a:t>
            </a:r>
            <a:endParaRPr lang="en-GB" sz="14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3852CC-BC64-4E19-B0BF-DA65A01301F6}"/>
              </a:ext>
            </a:extLst>
          </p:cNvPr>
          <p:cNvSpPr txBox="1"/>
          <p:nvPr/>
        </p:nvSpPr>
        <p:spPr>
          <a:xfrm>
            <a:off x="7148193" y="2114527"/>
            <a:ext cx="11730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bās</a:t>
            </a:r>
            <a:endParaRPr lang="en-GB" sz="14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250F1F4-18FD-49E8-B3F5-F15899AA673A}"/>
              </a:ext>
            </a:extLst>
          </p:cNvPr>
          <p:cNvSpPr txBox="1"/>
          <p:nvPr/>
        </p:nvSpPr>
        <p:spPr>
          <a:xfrm>
            <a:off x="7142604" y="3404734"/>
            <a:ext cx="116426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bant</a:t>
            </a:r>
            <a:endParaRPr lang="en-GB" sz="14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B223F11-8D8A-4F59-9E32-1AAC42BA40EF}"/>
              </a:ext>
            </a:extLst>
          </p:cNvPr>
          <p:cNvSpPr txBox="1"/>
          <p:nvPr/>
        </p:nvSpPr>
        <p:spPr>
          <a:xfrm>
            <a:off x="7148192" y="3089602"/>
            <a:ext cx="1163071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bātis</a:t>
            </a:r>
            <a:endParaRPr lang="en-GB" sz="1400" b="1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AB0604D-FB48-47A6-88A7-E71D03C872E7}"/>
              </a:ext>
            </a:extLst>
          </p:cNvPr>
          <p:cNvSpPr txBox="1"/>
          <p:nvPr/>
        </p:nvSpPr>
        <p:spPr>
          <a:xfrm>
            <a:off x="7148192" y="2431896"/>
            <a:ext cx="1173056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</a:t>
            </a:r>
            <a:r>
              <a:rPr lang="en-GB" sz="1400" dirty="0"/>
              <a:t>-</a:t>
            </a:r>
            <a:r>
              <a:rPr lang="en-GB" sz="1400" b="1" dirty="0"/>
              <a:t>bat</a:t>
            </a:r>
            <a:endParaRPr lang="en-GB" sz="14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FE9BDBA-D1C9-457F-B9BB-0184F701BABA}"/>
              </a:ext>
            </a:extLst>
          </p:cNvPr>
          <p:cNvSpPr txBox="1"/>
          <p:nvPr/>
        </p:nvSpPr>
        <p:spPr>
          <a:xfrm>
            <a:off x="7148192" y="2784834"/>
            <a:ext cx="1163071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bāmus</a:t>
            </a:r>
            <a:endParaRPr lang="en-GB" sz="1400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B0E2A2F-22D0-42A6-8DD2-EB33D2AA1417}"/>
              </a:ext>
            </a:extLst>
          </p:cNvPr>
          <p:cNvSpPr txBox="1"/>
          <p:nvPr/>
        </p:nvSpPr>
        <p:spPr>
          <a:xfrm>
            <a:off x="233887" y="4575852"/>
            <a:ext cx="967231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I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035347F4-6BE7-471B-A8BF-BD3E0064B9B3}"/>
              </a:ext>
            </a:extLst>
          </p:cNvPr>
          <p:cNvSpPr txBox="1"/>
          <p:nvPr/>
        </p:nvSpPr>
        <p:spPr>
          <a:xfrm>
            <a:off x="231821" y="4855742"/>
            <a:ext cx="974587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41F8FB7-23B6-4BFC-A89D-30D71C602B06}"/>
              </a:ext>
            </a:extLst>
          </p:cNvPr>
          <p:cNvSpPr txBox="1"/>
          <p:nvPr/>
        </p:nvSpPr>
        <p:spPr>
          <a:xfrm>
            <a:off x="231821" y="5146266"/>
            <a:ext cx="97458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He/she/it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DA953C9-614F-455A-81F6-855BD2522EA9}"/>
              </a:ext>
            </a:extLst>
          </p:cNvPr>
          <p:cNvSpPr txBox="1"/>
          <p:nvPr/>
        </p:nvSpPr>
        <p:spPr>
          <a:xfrm>
            <a:off x="252539" y="5548814"/>
            <a:ext cx="961225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We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BC392F8-192F-4551-988D-A2414F60D1EE}"/>
              </a:ext>
            </a:extLst>
          </p:cNvPr>
          <p:cNvSpPr txBox="1"/>
          <p:nvPr/>
        </p:nvSpPr>
        <p:spPr>
          <a:xfrm>
            <a:off x="249999" y="5864697"/>
            <a:ext cx="961225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6D7120E-9E28-4CC8-8C3F-3D3C8F4E1EEE}"/>
              </a:ext>
            </a:extLst>
          </p:cNvPr>
          <p:cNvSpPr txBox="1"/>
          <p:nvPr/>
        </p:nvSpPr>
        <p:spPr>
          <a:xfrm>
            <a:off x="239176" y="6184363"/>
            <a:ext cx="97458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They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259CDB3B-054C-4204-AB58-BF47E6A4CB06}"/>
              </a:ext>
            </a:extLst>
          </p:cNvPr>
          <p:cNvSpPr txBox="1"/>
          <p:nvPr/>
        </p:nvSpPr>
        <p:spPr>
          <a:xfrm>
            <a:off x="1331167" y="4029734"/>
            <a:ext cx="3341148" cy="47705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 Third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Present, </a:t>
            </a:r>
            <a:r>
              <a:rPr lang="en-GB" sz="1100" b="1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Sneaky</a:t>
            </a:r>
            <a:r>
              <a:rPr lang="en-GB" sz="11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Future, Imperfect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C970877-8D60-451C-B220-DB0368C40D77}"/>
              </a:ext>
            </a:extLst>
          </p:cNvPr>
          <p:cNvSpPr txBox="1"/>
          <p:nvPr/>
        </p:nvSpPr>
        <p:spPr>
          <a:xfrm>
            <a:off x="1344739" y="4570907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/>
              <a:t>ō</a:t>
            </a:r>
            <a:endParaRPr lang="en-GB" sz="1400" dirty="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65719F55-3315-4EAE-BAEC-73D1E0179E1A}"/>
              </a:ext>
            </a:extLst>
          </p:cNvPr>
          <p:cNvSpPr txBox="1"/>
          <p:nvPr/>
        </p:nvSpPr>
        <p:spPr>
          <a:xfrm>
            <a:off x="2403305" y="4570906"/>
            <a:ext cx="1026555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/>
              <a:t>am</a:t>
            </a:r>
            <a:endParaRPr lang="en-GB" sz="1400" dirty="0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08B8B5FA-E8ED-40B9-964A-C9287FE53801}"/>
              </a:ext>
            </a:extLst>
          </p:cNvPr>
          <p:cNvSpPr txBox="1"/>
          <p:nvPr/>
        </p:nvSpPr>
        <p:spPr>
          <a:xfrm>
            <a:off x="1344739" y="4878684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/>
              <a:t>is</a:t>
            </a:r>
            <a:endParaRPr lang="en-GB" sz="1400" dirty="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84EE4646-E75F-49AD-82B8-9A2970E70C97}"/>
              </a:ext>
            </a:extLst>
          </p:cNvPr>
          <p:cNvSpPr txBox="1"/>
          <p:nvPr/>
        </p:nvSpPr>
        <p:spPr>
          <a:xfrm>
            <a:off x="1349573" y="5189183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/>
              <a:t>it</a:t>
            </a:r>
            <a:endParaRPr lang="en-GB" sz="1400" dirty="0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62503CC-8B85-4AD1-9D0D-6D4C598B5A96}"/>
              </a:ext>
            </a:extLst>
          </p:cNvPr>
          <p:cNvSpPr txBox="1"/>
          <p:nvPr/>
        </p:nvSpPr>
        <p:spPr>
          <a:xfrm>
            <a:off x="1354326" y="5556724"/>
            <a:ext cx="986896" cy="317768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 err="1"/>
              <a:t>imus</a:t>
            </a:r>
            <a:endParaRPr lang="en-GB" sz="1400" b="1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55DC131-6AD7-4161-B5CA-AC8EB02C9650}"/>
              </a:ext>
            </a:extLst>
          </p:cNvPr>
          <p:cNvSpPr txBox="1"/>
          <p:nvPr/>
        </p:nvSpPr>
        <p:spPr>
          <a:xfrm>
            <a:off x="1328341" y="5874492"/>
            <a:ext cx="1012881" cy="31789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/>
              <a:t>itis</a:t>
            </a:r>
            <a:endParaRPr lang="en-GB" sz="1400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38237E1-FEBF-4DC3-852D-AC11951EC4F3}"/>
              </a:ext>
            </a:extLst>
          </p:cNvPr>
          <p:cNvSpPr txBox="1"/>
          <p:nvPr/>
        </p:nvSpPr>
        <p:spPr>
          <a:xfrm>
            <a:off x="1351347" y="6184363"/>
            <a:ext cx="98987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 err="1"/>
              <a:t>unt</a:t>
            </a:r>
            <a:endParaRPr lang="en-GB" sz="1400" dirty="0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858054C4-F868-47CA-BA20-537805F878A9}"/>
              </a:ext>
            </a:extLst>
          </p:cNvPr>
          <p:cNvSpPr txBox="1"/>
          <p:nvPr/>
        </p:nvSpPr>
        <p:spPr>
          <a:xfrm>
            <a:off x="2403304" y="4889645"/>
            <a:ext cx="1026555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/>
              <a:t>es</a:t>
            </a:r>
            <a:endParaRPr lang="en-GB" sz="1400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4B8F2C8-6CC0-4214-89C6-924F58EE6128}"/>
              </a:ext>
            </a:extLst>
          </p:cNvPr>
          <p:cNvSpPr txBox="1"/>
          <p:nvPr/>
        </p:nvSpPr>
        <p:spPr>
          <a:xfrm>
            <a:off x="2416912" y="6164369"/>
            <a:ext cx="1032087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 err="1"/>
              <a:t>ent</a:t>
            </a:r>
            <a:endParaRPr lang="en-GB" sz="14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2F3E7902-EA04-4CC2-A3FB-F7309B63EA51}"/>
              </a:ext>
            </a:extLst>
          </p:cNvPr>
          <p:cNvSpPr txBox="1"/>
          <p:nvPr/>
        </p:nvSpPr>
        <p:spPr>
          <a:xfrm>
            <a:off x="2411249" y="5864623"/>
            <a:ext cx="1032088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 err="1"/>
              <a:t>ētis</a:t>
            </a:r>
            <a:endParaRPr lang="en-GB" sz="1400" b="1" dirty="0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5D8A16C-6925-4FF2-A4BE-32A2E2CFE782}"/>
              </a:ext>
            </a:extLst>
          </p:cNvPr>
          <p:cNvSpPr txBox="1"/>
          <p:nvPr/>
        </p:nvSpPr>
        <p:spPr>
          <a:xfrm>
            <a:off x="2403305" y="5197819"/>
            <a:ext cx="1026555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/>
              <a:t>et</a:t>
            </a:r>
            <a:endParaRPr lang="en-GB" sz="1400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4468BA93-F377-4A1C-B567-8A63FDF995C4}"/>
              </a:ext>
            </a:extLst>
          </p:cNvPr>
          <p:cNvSpPr txBox="1"/>
          <p:nvPr/>
        </p:nvSpPr>
        <p:spPr>
          <a:xfrm>
            <a:off x="2412012" y="5556449"/>
            <a:ext cx="1032300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 err="1"/>
              <a:t>ēmus</a:t>
            </a:r>
            <a:endParaRPr lang="en-GB" sz="1400" dirty="0"/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DBAE0A0F-C314-4E37-B610-438F9657C4F1}"/>
              </a:ext>
            </a:extLst>
          </p:cNvPr>
          <p:cNvSpPr txBox="1"/>
          <p:nvPr/>
        </p:nvSpPr>
        <p:spPr>
          <a:xfrm>
            <a:off x="10333515" y="4550896"/>
            <a:ext cx="11883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</a:t>
            </a:r>
            <a:r>
              <a:rPr lang="en-GB" sz="1400" dirty="0"/>
              <a:t>-ē-</a:t>
            </a:r>
            <a:r>
              <a:rPr lang="en-GB" sz="1400" b="1" dirty="0"/>
              <a:t>bam</a:t>
            </a:r>
            <a:endParaRPr lang="en-GB" sz="1400" dirty="0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827958AD-0A6F-4F69-A3E1-E0329A5CDE57}"/>
              </a:ext>
            </a:extLst>
          </p:cNvPr>
          <p:cNvSpPr txBox="1"/>
          <p:nvPr/>
        </p:nvSpPr>
        <p:spPr>
          <a:xfrm>
            <a:off x="10333515" y="4872697"/>
            <a:ext cx="11883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</a:t>
            </a:r>
            <a:r>
              <a:rPr lang="en-GB" sz="1400" dirty="0"/>
              <a:t>-ē-</a:t>
            </a:r>
            <a:r>
              <a:rPr lang="en-GB" sz="1400" b="1" dirty="0" err="1"/>
              <a:t>bās</a:t>
            </a:r>
            <a:endParaRPr lang="en-GB" sz="1400" dirty="0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BC4AED70-A228-4F44-8B9B-30F317755F06}"/>
              </a:ext>
            </a:extLst>
          </p:cNvPr>
          <p:cNvSpPr txBox="1"/>
          <p:nvPr/>
        </p:nvSpPr>
        <p:spPr>
          <a:xfrm>
            <a:off x="10333515" y="5174772"/>
            <a:ext cx="11883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</a:t>
            </a:r>
            <a:r>
              <a:rPr lang="en-GB" sz="1400" dirty="0"/>
              <a:t>-ē-</a:t>
            </a:r>
            <a:r>
              <a:rPr lang="en-GB" sz="1400" b="1" dirty="0"/>
              <a:t>bat</a:t>
            </a:r>
            <a:endParaRPr lang="en-GB" sz="1400" dirty="0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F6D12415-B0E0-444D-BA5A-CE98265073DF}"/>
              </a:ext>
            </a:extLst>
          </p:cNvPr>
          <p:cNvSpPr txBox="1"/>
          <p:nvPr/>
        </p:nvSpPr>
        <p:spPr>
          <a:xfrm>
            <a:off x="10333514" y="5548815"/>
            <a:ext cx="11883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</a:t>
            </a:r>
            <a:r>
              <a:rPr lang="en-GB" sz="1400" dirty="0"/>
              <a:t>-ē-</a:t>
            </a:r>
            <a:r>
              <a:rPr lang="en-GB" sz="1400" b="1" dirty="0" err="1"/>
              <a:t>bāmus</a:t>
            </a:r>
            <a:endParaRPr lang="en-GB" sz="1400" dirty="0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DD8D5CD4-A092-4F6D-AD01-F147CB9FC8CC}"/>
              </a:ext>
            </a:extLst>
          </p:cNvPr>
          <p:cNvSpPr txBox="1"/>
          <p:nvPr/>
        </p:nvSpPr>
        <p:spPr>
          <a:xfrm>
            <a:off x="10334561" y="5856592"/>
            <a:ext cx="118729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</a:t>
            </a:r>
            <a:r>
              <a:rPr lang="en-GB" sz="1400" dirty="0"/>
              <a:t>-ē-</a:t>
            </a:r>
            <a:r>
              <a:rPr lang="en-GB" sz="1400" b="1" dirty="0" err="1"/>
              <a:t>bātis</a:t>
            </a:r>
            <a:endParaRPr lang="en-GB" sz="1400" dirty="0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9BFED903-6EC1-4BCB-8E03-8F25948659E8}"/>
              </a:ext>
            </a:extLst>
          </p:cNvPr>
          <p:cNvSpPr txBox="1"/>
          <p:nvPr/>
        </p:nvSpPr>
        <p:spPr>
          <a:xfrm>
            <a:off x="10339567" y="6169253"/>
            <a:ext cx="1182289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</a:t>
            </a:r>
            <a:r>
              <a:rPr lang="en-GB" sz="1400" dirty="0"/>
              <a:t>-ē-</a:t>
            </a:r>
            <a:r>
              <a:rPr lang="en-GB" sz="1400" b="1" dirty="0" err="1"/>
              <a:t>bant</a:t>
            </a:r>
            <a:endParaRPr lang="en-GB" sz="1400" dirty="0"/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BB50B2FF-3CA9-49DA-A977-5CA3E4B5DB25}"/>
              </a:ext>
            </a:extLst>
          </p:cNvPr>
          <p:cNvSpPr txBox="1"/>
          <p:nvPr/>
        </p:nvSpPr>
        <p:spPr>
          <a:xfrm>
            <a:off x="5277806" y="4037782"/>
            <a:ext cx="1728758" cy="47705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</a:rPr>
              <a:t>The 3½ 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75000"/>
                  </a:schemeClr>
                </a:solidFill>
              </a:rPr>
              <a:t>Present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59FF8AFC-83F3-4F06-812E-34581A663AAB}"/>
              </a:ext>
            </a:extLst>
          </p:cNvPr>
          <p:cNvSpPr txBox="1"/>
          <p:nvPr/>
        </p:nvSpPr>
        <p:spPr>
          <a:xfrm>
            <a:off x="3521513" y="4570905"/>
            <a:ext cx="114315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reg-ē-</a:t>
            </a:r>
            <a:r>
              <a:rPr lang="en-GB" sz="1400" b="1" dirty="0"/>
              <a:t>bam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496F5E48-D906-41E8-B98E-1316F4287AD8}"/>
              </a:ext>
            </a:extLst>
          </p:cNvPr>
          <p:cNvSpPr txBox="1"/>
          <p:nvPr/>
        </p:nvSpPr>
        <p:spPr>
          <a:xfrm>
            <a:off x="5701181" y="4561498"/>
            <a:ext cx="1047442" cy="31489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</a:t>
            </a:r>
            <a:r>
              <a:rPr lang="en-GB" sz="1400" dirty="0"/>
              <a:t>-</a:t>
            </a:r>
            <a:r>
              <a:rPr lang="en-GB" sz="1400" b="1" dirty="0"/>
              <a:t>ō</a:t>
            </a:r>
            <a:endParaRPr lang="en-GB" sz="1400" dirty="0"/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6173DD31-1F7E-461A-8E5F-CA854B177C72}"/>
              </a:ext>
            </a:extLst>
          </p:cNvPr>
          <p:cNvSpPr txBox="1"/>
          <p:nvPr/>
        </p:nvSpPr>
        <p:spPr>
          <a:xfrm>
            <a:off x="3512670" y="4890042"/>
            <a:ext cx="1152000" cy="315319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reg-ē-</a:t>
            </a:r>
            <a:r>
              <a:rPr lang="en-GB" sz="1400" b="1" dirty="0" err="1"/>
              <a:t>bās</a:t>
            </a:r>
            <a:endParaRPr lang="en-GB" sz="1400" b="1" dirty="0"/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DE4CAE04-510A-4763-9C5B-4BBAB02C092F}"/>
              </a:ext>
            </a:extLst>
          </p:cNvPr>
          <p:cNvSpPr txBox="1"/>
          <p:nvPr/>
        </p:nvSpPr>
        <p:spPr>
          <a:xfrm>
            <a:off x="3504913" y="5196720"/>
            <a:ext cx="115975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reg-ē-</a:t>
            </a:r>
            <a:r>
              <a:rPr lang="en-GB" sz="1400" b="1" dirty="0"/>
              <a:t>bat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B511A423-3115-4700-8B8E-AE42E260702D}"/>
              </a:ext>
            </a:extLst>
          </p:cNvPr>
          <p:cNvSpPr txBox="1"/>
          <p:nvPr/>
        </p:nvSpPr>
        <p:spPr>
          <a:xfrm>
            <a:off x="3519789" y="5548814"/>
            <a:ext cx="1161370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reg-ē-</a:t>
            </a:r>
            <a:r>
              <a:rPr lang="en-GB" sz="1400" b="1" dirty="0" err="1"/>
              <a:t>bāmus</a:t>
            </a:r>
            <a:endParaRPr lang="en-GB" sz="1400" b="1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D05F84BF-D48D-4B9B-ABBF-6300DAE4D3DF}"/>
              </a:ext>
            </a:extLst>
          </p:cNvPr>
          <p:cNvSpPr txBox="1"/>
          <p:nvPr/>
        </p:nvSpPr>
        <p:spPr>
          <a:xfrm>
            <a:off x="3521512" y="5856592"/>
            <a:ext cx="115252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reg-ē-</a:t>
            </a:r>
            <a:r>
              <a:rPr lang="en-GB" sz="1400" b="1" dirty="0" err="1"/>
              <a:t>bātis</a:t>
            </a:r>
            <a:endParaRPr lang="en-GB" sz="1400" b="1" dirty="0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59DF1A58-B7F1-4D71-9C10-C3F6DD045E2C}"/>
              </a:ext>
            </a:extLst>
          </p:cNvPr>
          <p:cNvSpPr txBox="1"/>
          <p:nvPr/>
        </p:nvSpPr>
        <p:spPr>
          <a:xfrm>
            <a:off x="3526416" y="6155521"/>
            <a:ext cx="1152526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reg-ē-</a:t>
            </a:r>
            <a:r>
              <a:rPr lang="en-GB" sz="1400" b="1" dirty="0" err="1"/>
              <a:t>bant</a:t>
            </a:r>
            <a:endParaRPr lang="en-GB" sz="1400" b="1" dirty="0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F3C6208C-410F-466F-853C-58EAAC339FF9}"/>
              </a:ext>
            </a:extLst>
          </p:cNvPr>
          <p:cNvSpPr txBox="1"/>
          <p:nvPr/>
        </p:nvSpPr>
        <p:spPr>
          <a:xfrm>
            <a:off x="5701181" y="4876388"/>
            <a:ext cx="10474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</a:t>
            </a:r>
            <a:r>
              <a:rPr lang="en-GB" sz="1400" dirty="0"/>
              <a:t>-</a:t>
            </a:r>
            <a:r>
              <a:rPr lang="en-GB" sz="1400" b="1" dirty="0"/>
              <a:t>s</a:t>
            </a:r>
            <a:endParaRPr lang="en-GB" sz="1400" dirty="0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98DEEE22-2797-48DD-89F6-CE7C1425BFB7}"/>
              </a:ext>
            </a:extLst>
          </p:cNvPr>
          <p:cNvSpPr txBox="1"/>
          <p:nvPr/>
        </p:nvSpPr>
        <p:spPr>
          <a:xfrm>
            <a:off x="5701180" y="6169950"/>
            <a:ext cx="102655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capi-</a:t>
            </a:r>
            <a:r>
              <a:rPr lang="en-GB" sz="1400" b="1" dirty="0" err="1"/>
              <a:t>unt</a:t>
            </a:r>
            <a:endParaRPr lang="en-GB" sz="1400" dirty="0"/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EBF023DD-4282-401B-A6B6-3FB2AE258EF8}"/>
              </a:ext>
            </a:extLst>
          </p:cNvPr>
          <p:cNvSpPr txBox="1"/>
          <p:nvPr/>
        </p:nvSpPr>
        <p:spPr>
          <a:xfrm>
            <a:off x="5703425" y="5864226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</a:t>
            </a:r>
            <a:r>
              <a:rPr lang="en-GB" sz="1400" dirty="0"/>
              <a:t>-</a:t>
            </a:r>
            <a:r>
              <a:rPr lang="en-GB" sz="1400" b="1" dirty="0"/>
              <a:t>tis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0141EEA5-9B92-4C45-A2D4-24A8D3E15323}"/>
              </a:ext>
            </a:extLst>
          </p:cNvPr>
          <p:cNvSpPr txBox="1"/>
          <p:nvPr/>
        </p:nvSpPr>
        <p:spPr>
          <a:xfrm>
            <a:off x="5701180" y="5183843"/>
            <a:ext cx="105417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</a:t>
            </a:r>
            <a:r>
              <a:rPr lang="en-GB" sz="1400" dirty="0"/>
              <a:t>-</a:t>
            </a:r>
            <a:r>
              <a:rPr lang="en-GB" sz="1400" b="1" dirty="0"/>
              <a:t>t</a:t>
            </a:r>
            <a:endParaRPr lang="en-GB" sz="1400" dirty="0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37BB5B4B-759D-4983-9B8B-E7BF42FF3A3B}"/>
              </a:ext>
            </a:extLst>
          </p:cNvPr>
          <p:cNvSpPr txBox="1"/>
          <p:nvPr/>
        </p:nvSpPr>
        <p:spPr>
          <a:xfrm>
            <a:off x="5703427" y="5568850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capi-</a:t>
            </a:r>
            <a:r>
              <a:rPr lang="en-GB" sz="1400" b="1" dirty="0" err="1"/>
              <a:t>mus</a:t>
            </a:r>
            <a:endParaRPr lang="en-GB" sz="1400" dirty="0"/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04548BE1-D56E-4F13-B569-3E00DAD00369}"/>
              </a:ext>
            </a:extLst>
          </p:cNvPr>
          <p:cNvSpPr txBox="1"/>
          <p:nvPr/>
        </p:nvSpPr>
        <p:spPr>
          <a:xfrm>
            <a:off x="7979885" y="4033769"/>
            <a:ext cx="3541971" cy="47705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The Fourth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50000"/>
                  </a:schemeClr>
                </a:solidFill>
              </a:rPr>
              <a:t>Present, Sneaky Future, Imperfect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1249D164-126E-41EC-903A-3C9C63D60529}"/>
              </a:ext>
            </a:extLst>
          </p:cNvPr>
          <p:cNvSpPr txBox="1"/>
          <p:nvPr/>
        </p:nvSpPr>
        <p:spPr>
          <a:xfrm>
            <a:off x="7979886" y="4567051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</a:t>
            </a:r>
            <a:r>
              <a:rPr lang="en-GB" sz="1400" dirty="0"/>
              <a:t>-</a:t>
            </a:r>
            <a:r>
              <a:rPr lang="en-GB" sz="1400" b="1" dirty="0"/>
              <a:t>ō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C3532699-7BBE-41B6-B6BA-41AC06517D9C}"/>
              </a:ext>
            </a:extLst>
          </p:cNvPr>
          <p:cNvSpPr txBox="1"/>
          <p:nvPr/>
        </p:nvSpPr>
        <p:spPr>
          <a:xfrm>
            <a:off x="9209715" y="4550765"/>
            <a:ext cx="1026555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</a:t>
            </a:r>
            <a:r>
              <a:rPr lang="en-GB" sz="1400" dirty="0"/>
              <a:t>-</a:t>
            </a:r>
            <a:r>
              <a:rPr lang="en-GB" sz="1400" b="1" dirty="0"/>
              <a:t>am</a:t>
            </a:r>
            <a:endParaRPr lang="en-GB" sz="1400" dirty="0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A852AED2-153C-4B7C-A24C-8BA499FFDE94}"/>
              </a:ext>
            </a:extLst>
          </p:cNvPr>
          <p:cNvSpPr txBox="1"/>
          <p:nvPr/>
        </p:nvSpPr>
        <p:spPr>
          <a:xfrm>
            <a:off x="7980663" y="4875177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</a:t>
            </a:r>
            <a:r>
              <a:rPr lang="en-GB" sz="1400" dirty="0"/>
              <a:t>-</a:t>
            </a:r>
            <a:r>
              <a:rPr lang="en-GB" sz="1400" b="1" dirty="0"/>
              <a:t>s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DD205540-DA1B-4E9F-8AB4-443892A3AAB1}"/>
              </a:ext>
            </a:extLst>
          </p:cNvPr>
          <p:cNvSpPr txBox="1"/>
          <p:nvPr/>
        </p:nvSpPr>
        <p:spPr>
          <a:xfrm>
            <a:off x="7979885" y="5180473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</a:t>
            </a:r>
            <a:r>
              <a:rPr lang="en-GB" sz="1400" dirty="0"/>
              <a:t>-</a:t>
            </a:r>
            <a:r>
              <a:rPr lang="en-GB" sz="1400" b="1" dirty="0"/>
              <a:t>t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E071F4CC-9504-437D-BE92-AEB33B51B4BE}"/>
              </a:ext>
            </a:extLst>
          </p:cNvPr>
          <p:cNvSpPr txBox="1"/>
          <p:nvPr/>
        </p:nvSpPr>
        <p:spPr>
          <a:xfrm>
            <a:off x="7979884" y="5573973"/>
            <a:ext cx="983334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audī-mu</a:t>
            </a:r>
            <a:r>
              <a:rPr lang="en-GB" sz="1400" b="1" dirty="0" err="1"/>
              <a:t>s</a:t>
            </a:r>
            <a:endParaRPr lang="en-GB" sz="1400" b="1" dirty="0"/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296CF00F-3E79-4D56-8F1B-F3FC5DAA6A65}"/>
              </a:ext>
            </a:extLst>
          </p:cNvPr>
          <p:cNvSpPr txBox="1"/>
          <p:nvPr/>
        </p:nvSpPr>
        <p:spPr>
          <a:xfrm>
            <a:off x="7988631" y="5864225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</a:t>
            </a:r>
            <a:r>
              <a:rPr lang="en-GB" sz="1400" dirty="0"/>
              <a:t>-ti</a:t>
            </a:r>
            <a:r>
              <a:rPr lang="en-GB" sz="1400" b="1" dirty="0"/>
              <a:t>s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F75E5F8F-BD97-4F76-8CF8-D8230D4961E2}"/>
              </a:ext>
            </a:extLst>
          </p:cNvPr>
          <p:cNvSpPr txBox="1"/>
          <p:nvPr/>
        </p:nvSpPr>
        <p:spPr>
          <a:xfrm>
            <a:off x="7988631" y="6164368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audi-</a:t>
            </a:r>
            <a:r>
              <a:rPr lang="en-GB" sz="1400" b="1" dirty="0" err="1"/>
              <a:t>unt</a:t>
            </a:r>
            <a:endParaRPr lang="en-GB" sz="1400" b="1" dirty="0"/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F8AE2571-50CA-4B05-889A-B7CFBFA3B23D}"/>
              </a:ext>
            </a:extLst>
          </p:cNvPr>
          <p:cNvSpPr txBox="1"/>
          <p:nvPr/>
        </p:nvSpPr>
        <p:spPr>
          <a:xfrm>
            <a:off x="9206287" y="4861053"/>
            <a:ext cx="1026555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audi-</a:t>
            </a:r>
            <a:r>
              <a:rPr lang="en-GB" sz="1400" b="1" dirty="0" err="1"/>
              <a:t>ēs</a:t>
            </a:r>
            <a:endParaRPr lang="en-GB" sz="1400" dirty="0"/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0686A6F0-31CB-4AEE-8312-56EDF35C8B2B}"/>
              </a:ext>
            </a:extLst>
          </p:cNvPr>
          <p:cNvSpPr txBox="1"/>
          <p:nvPr/>
        </p:nvSpPr>
        <p:spPr>
          <a:xfrm>
            <a:off x="9206290" y="6169890"/>
            <a:ext cx="1026552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audi-</a:t>
            </a:r>
            <a:r>
              <a:rPr lang="en-GB" sz="1400" b="1" dirty="0" err="1"/>
              <a:t>ent</a:t>
            </a:r>
            <a:endParaRPr lang="en-GB" sz="1400" dirty="0"/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CE5172EC-15F1-4699-ABDD-2FE60E371117}"/>
              </a:ext>
            </a:extLst>
          </p:cNvPr>
          <p:cNvSpPr txBox="1"/>
          <p:nvPr/>
        </p:nvSpPr>
        <p:spPr>
          <a:xfrm>
            <a:off x="9206287" y="5864225"/>
            <a:ext cx="1026555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audi-</a:t>
            </a:r>
            <a:r>
              <a:rPr lang="en-GB" sz="1400" b="1" dirty="0" err="1"/>
              <a:t>ētis</a:t>
            </a:r>
            <a:endParaRPr lang="en-GB" sz="1400" dirty="0"/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FAA76552-3E33-4B59-97A4-F02AAF0E7AB6}"/>
              </a:ext>
            </a:extLst>
          </p:cNvPr>
          <p:cNvSpPr txBox="1"/>
          <p:nvPr/>
        </p:nvSpPr>
        <p:spPr>
          <a:xfrm>
            <a:off x="9206287" y="5161851"/>
            <a:ext cx="1026555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</a:t>
            </a:r>
            <a:r>
              <a:rPr lang="en-GB" sz="1400" dirty="0"/>
              <a:t>-</a:t>
            </a:r>
            <a:r>
              <a:rPr lang="en-GB" sz="1400" b="1" dirty="0"/>
              <a:t>et</a:t>
            </a:r>
            <a:endParaRPr lang="en-GB" sz="1400" dirty="0"/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98D1ABAF-B138-43FD-92EC-0790710513D1}"/>
              </a:ext>
            </a:extLst>
          </p:cNvPr>
          <p:cNvSpPr txBox="1"/>
          <p:nvPr/>
        </p:nvSpPr>
        <p:spPr>
          <a:xfrm>
            <a:off x="9206287" y="5560391"/>
            <a:ext cx="1026555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audi-</a:t>
            </a:r>
            <a:r>
              <a:rPr lang="en-GB" sz="1400" b="1" dirty="0" err="1"/>
              <a:t>ēmus</a:t>
            </a:r>
            <a:endParaRPr lang="en-GB" sz="1400" dirty="0"/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11379DBC-AD01-4B01-BC7F-CB08AF99D3BD}"/>
              </a:ext>
            </a:extLst>
          </p:cNvPr>
          <p:cNvSpPr txBox="1"/>
          <p:nvPr/>
        </p:nvSpPr>
        <p:spPr>
          <a:xfrm>
            <a:off x="10696353" y="195012"/>
            <a:ext cx="1158657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Year 9-13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E1F287C2-691D-4608-A681-29DCFF151321}"/>
              </a:ext>
            </a:extLst>
          </p:cNvPr>
          <p:cNvSpPr txBox="1"/>
          <p:nvPr/>
        </p:nvSpPr>
        <p:spPr>
          <a:xfrm>
            <a:off x="4917303" y="1797831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mone</a:t>
            </a:r>
            <a:r>
              <a:rPr lang="en-GB" sz="1400" dirty="0"/>
              <a:t>-</a:t>
            </a:r>
            <a:r>
              <a:rPr lang="en-GB" sz="1400" b="1" dirty="0"/>
              <a:t>ō</a:t>
            </a:r>
            <a:endParaRPr lang="en-GB" sz="1400" dirty="0"/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C6C08F00-24D0-4559-9DBB-C61871C68F52}"/>
              </a:ext>
            </a:extLst>
          </p:cNvPr>
          <p:cNvSpPr txBox="1"/>
          <p:nvPr/>
        </p:nvSpPr>
        <p:spPr>
          <a:xfrm>
            <a:off x="4919233" y="2106478"/>
            <a:ext cx="972657" cy="315113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</a:t>
            </a:r>
            <a:r>
              <a:rPr lang="en-GB" sz="1400" dirty="0"/>
              <a:t>-</a:t>
            </a:r>
            <a:r>
              <a:rPr lang="en-GB" sz="1400" b="1" dirty="0"/>
              <a:t>s</a:t>
            </a:r>
            <a:endParaRPr lang="en-GB" sz="1400" dirty="0"/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AFFDE957-C97F-47D0-8115-539C6826CE45}"/>
              </a:ext>
            </a:extLst>
          </p:cNvPr>
          <p:cNvSpPr txBox="1"/>
          <p:nvPr/>
        </p:nvSpPr>
        <p:spPr>
          <a:xfrm>
            <a:off x="4923812" y="2424821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mone</a:t>
            </a:r>
            <a:r>
              <a:rPr lang="en-GB" sz="1400" dirty="0"/>
              <a:t>-</a:t>
            </a:r>
            <a:r>
              <a:rPr lang="en-GB" sz="1400" b="1" dirty="0"/>
              <a:t>t</a:t>
            </a:r>
            <a:endParaRPr lang="en-GB" sz="1400" dirty="0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86685A6-F8A2-4327-9BC4-C6A8635EC5ED}"/>
              </a:ext>
            </a:extLst>
          </p:cNvPr>
          <p:cNvSpPr txBox="1"/>
          <p:nvPr/>
        </p:nvSpPr>
        <p:spPr>
          <a:xfrm>
            <a:off x="4929092" y="2817700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mus</a:t>
            </a:r>
            <a:endParaRPr lang="en-GB" sz="1400" b="1" dirty="0"/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E3E5AAFF-3143-4818-AC2C-6334D240865D}"/>
              </a:ext>
            </a:extLst>
          </p:cNvPr>
          <p:cNvSpPr txBox="1"/>
          <p:nvPr/>
        </p:nvSpPr>
        <p:spPr>
          <a:xfrm>
            <a:off x="4929092" y="3101536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</a:t>
            </a:r>
            <a:r>
              <a:rPr lang="en-GB" sz="1400" dirty="0"/>
              <a:t>-</a:t>
            </a:r>
            <a:r>
              <a:rPr lang="en-GB" sz="1400" b="1" dirty="0"/>
              <a:t>tis</a:t>
            </a:r>
            <a:endParaRPr lang="en-GB" sz="1400" dirty="0"/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6FDF9F62-1F9A-4294-9940-92676A0B50EF}"/>
              </a:ext>
            </a:extLst>
          </p:cNvPr>
          <p:cNvSpPr txBox="1"/>
          <p:nvPr/>
        </p:nvSpPr>
        <p:spPr>
          <a:xfrm>
            <a:off x="4929092" y="3427301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mone-</a:t>
            </a:r>
            <a:r>
              <a:rPr lang="en-GB" sz="1400" b="1" dirty="0" err="1"/>
              <a:t>nt</a:t>
            </a:r>
            <a:endParaRPr lang="en-GB" sz="1400" dirty="0"/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A6F26C99-FB4E-4980-B6FA-16DCD00BB872}"/>
              </a:ext>
            </a:extLst>
          </p:cNvPr>
          <p:cNvSpPr txBox="1"/>
          <p:nvPr/>
        </p:nvSpPr>
        <p:spPr>
          <a:xfrm>
            <a:off x="3484481" y="1805113"/>
            <a:ext cx="1078260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</a:t>
            </a:r>
            <a:r>
              <a:rPr lang="en-GB" sz="1400" dirty="0"/>
              <a:t>-</a:t>
            </a:r>
            <a:r>
              <a:rPr lang="en-GB" sz="1400" b="1" dirty="0"/>
              <a:t>bam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80902331-4AE9-4F9A-B4BD-0B8A52418B9C}"/>
              </a:ext>
            </a:extLst>
          </p:cNvPr>
          <p:cNvSpPr txBox="1"/>
          <p:nvPr/>
        </p:nvSpPr>
        <p:spPr>
          <a:xfrm>
            <a:off x="3492857" y="2102621"/>
            <a:ext cx="1069884" cy="30709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bās</a:t>
            </a:r>
            <a:endParaRPr lang="en-GB" sz="1400" dirty="0"/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405EFD4F-367C-4116-9698-9B85DCFCDAA5}"/>
              </a:ext>
            </a:extLst>
          </p:cNvPr>
          <p:cNvSpPr txBox="1"/>
          <p:nvPr/>
        </p:nvSpPr>
        <p:spPr>
          <a:xfrm>
            <a:off x="3493417" y="2410112"/>
            <a:ext cx="106070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</a:t>
            </a:r>
            <a:r>
              <a:rPr lang="en-GB" sz="1400" dirty="0"/>
              <a:t>-</a:t>
            </a:r>
            <a:r>
              <a:rPr lang="en-GB" sz="1400" b="1" dirty="0"/>
              <a:t>bat</a:t>
            </a:r>
            <a:endParaRPr lang="en-GB" sz="1400" dirty="0"/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5B519495-15E8-4231-B3E7-10D6674CBDCA}"/>
              </a:ext>
            </a:extLst>
          </p:cNvPr>
          <p:cNvSpPr txBox="1"/>
          <p:nvPr/>
        </p:nvSpPr>
        <p:spPr>
          <a:xfrm>
            <a:off x="3512670" y="2802656"/>
            <a:ext cx="1060707" cy="319864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bamus</a:t>
            </a:r>
            <a:endParaRPr lang="en-GB" sz="1400" b="1" dirty="0"/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B51DA8A5-787B-4FD3-8423-C87AAD277A32}"/>
              </a:ext>
            </a:extLst>
          </p:cNvPr>
          <p:cNvSpPr txBox="1"/>
          <p:nvPr/>
        </p:nvSpPr>
        <p:spPr>
          <a:xfrm>
            <a:off x="3504914" y="3118782"/>
            <a:ext cx="1068463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batis</a:t>
            </a:r>
            <a:endParaRPr lang="en-GB" sz="1400" b="1" dirty="0"/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6610B4A4-CA74-46FF-B75F-5A7CFC53D4CA}"/>
              </a:ext>
            </a:extLst>
          </p:cNvPr>
          <p:cNvSpPr txBox="1"/>
          <p:nvPr/>
        </p:nvSpPr>
        <p:spPr>
          <a:xfrm>
            <a:off x="3504915" y="3424545"/>
            <a:ext cx="106846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bant</a:t>
            </a:r>
            <a:endParaRPr lang="en-GB" sz="1400" b="1" dirty="0"/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04703123-E622-43FF-8390-0AAED12B7307}"/>
              </a:ext>
            </a:extLst>
          </p:cNvPr>
          <p:cNvSpPr txBox="1"/>
          <p:nvPr/>
        </p:nvSpPr>
        <p:spPr>
          <a:xfrm>
            <a:off x="5277805" y="3724233"/>
            <a:ext cx="28293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i="1" dirty="0" err="1"/>
              <a:t>moneō</a:t>
            </a:r>
            <a:r>
              <a:rPr lang="en-GB" sz="1000" b="1" i="1" dirty="0"/>
              <a:t>, </a:t>
            </a:r>
            <a:r>
              <a:rPr lang="en-GB" sz="1000" b="1" i="1" dirty="0" err="1"/>
              <a:t>monēre</a:t>
            </a:r>
            <a:r>
              <a:rPr lang="en-GB" sz="1000" i="1" dirty="0"/>
              <a:t>, </a:t>
            </a:r>
            <a:r>
              <a:rPr lang="en-GB" sz="1000" i="1" dirty="0" err="1"/>
              <a:t>monuī</a:t>
            </a:r>
            <a:r>
              <a:rPr lang="en-GB" sz="1000" i="1" dirty="0"/>
              <a:t>, </a:t>
            </a:r>
            <a:r>
              <a:rPr lang="en-GB" sz="1000" i="1" dirty="0" err="1"/>
              <a:t>monītus</a:t>
            </a:r>
            <a:r>
              <a:rPr lang="en-GB" sz="1000" i="1" dirty="0"/>
              <a:t>  - warn, advise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256470E9-2F2F-4FEF-B339-C9CD7E146A6C}"/>
              </a:ext>
            </a:extLst>
          </p:cNvPr>
          <p:cNvSpPr txBox="1"/>
          <p:nvPr/>
        </p:nvSpPr>
        <p:spPr>
          <a:xfrm>
            <a:off x="1764070" y="6439412"/>
            <a:ext cx="28293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i="1" dirty="0" err="1"/>
              <a:t>regō</a:t>
            </a:r>
            <a:r>
              <a:rPr lang="en-GB" sz="1000" b="1" i="1" dirty="0"/>
              <a:t>, </a:t>
            </a:r>
            <a:r>
              <a:rPr lang="en-GB" sz="1000" b="1" i="1" dirty="0" err="1"/>
              <a:t>regere</a:t>
            </a:r>
            <a:r>
              <a:rPr lang="en-GB" sz="1000" i="1" dirty="0"/>
              <a:t>, </a:t>
            </a:r>
            <a:r>
              <a:rPr lang="en-GB" sz="1000" i="1" dirty="0" err="1"/>
              <a:t>rēxī</a:t>
            </a:r>
            <a:r>
              <a:rPr lang="en-GB" sz="1000" i="1" dirty="0"/>
              <a:t>, rectus  - rule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DE5B7E89-24BB-4A0E-A177-74F5E73DE73A}"/>
              </a:ext>
            </a:extLst>
          </p:cNvPr>
          <p:cNvSpPr txBox="1"/>
          <p:nvPr/>
        </p:nvSpPr>
        <p:spPr>
          <a:xfrm>
            <a:off x="5113253" y="6421498"/>
            <a:ext cx="28293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i="1" dirty="0" err="1"/>
              <a:t>capiō</a:t>
            </a:r>
            <a:r>
              <a:rPr lang="en-GB" sz="1000" b="1" i="1" dirty="0"/>
              <a:t>, </a:t>
            </a:r>
            <a:r>
              <a:rPr lang="en-GB" sz="1000" b="1" i="1" dirty="0" err="1"/>
              <a:t>capere</a:t>
            </a:r>
            <a:r>
              <a:rPr lang="en-GB" sz="1000" i="1" dirty="0"/>
              <a:t>, </a:t>
            </a:r>
            <a:r>
              <a:rPr lang="en-GB" sz="1000" i="1" dirty="0" err="1"/>
              <a:t>cēpī</a:t>
            </a:r>
            <a:r>
              <a:rPr lang="en-GB" sz="1000" i="1" dirty="0"/>
              <a:t>, </a:t>
            </a:r>
            <a:r>
              <a:rPr lang="en-GB" sz="1000" i="1" dirty="0" err="1"/>
              <a:t>captus</a:t>
            </a:r>
            <a:r>
              <a:rPr lang="en-GB" sz="1000" i="1" dirty="0"/>
              <a:t>  - take, capture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1367F028-25AD-4407-AC1A-97EE5D1D47E6}"/>
              </a:ext>
            </a:extLst>
          </p:cNvPr>
          <p:cNvSpPr txBox="1"/>
          <p:nvPr/>
        </p:nvSpPr>
        <p:spPr>
          <a:xfrm>
            <a:off x="8471551" y="6452436"/>
            <a:ext cx="28293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i="1" dirty="0" err="1"/>
              <a:t>audiō</a:t>
            </a:r>
            <a:r>
              <a:rPr lang="en-GB" sz="1000" b="1" i="1" dirty="0"/>
              <a:t>, </a:t>
            </a:r>
            <a:r>
              <a:rPr lang="en-GB" sz="1000" b="1" i="1" dirty="0" err="1"/>
              <a:t>audīre</a:t>
            </a:r>
            <a:r>
              <a:rPr lang="en-GB" sz="1000" i="1" dirty="0"/>
              <a:t>, </a:t>
            </a:r>
            <a:r>
              <a:rPr lang="en-GB" sz="1000" i="1" dirty="0" err="1"/>
              <a:t>audīvī</a:t>
            </a:r>
            <a:r>
              <a:rPr lang="en-GB" sz="1000" i="1" dirty="0"/>
              <a:t>, </a:t>
            </a:r>
            <a:r>
              <a:rPr lang="en-GB" sz="1000" i="1" dirty="0" err="1"/>
              <a:t>audītus</a:t>
            </a:r>
            <a:r>
              <a:rPr lang="en-GB" sz="1000" i="1" dirty="0"/>
              <a:t>  - hear, listen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12E5C10-1C4E-4EAB-A2CF-AA4E199A4901}"/>
              </a:ext>
            </a:extLst>
          </p:cNvPr>
          <p:cNvSpPr txBox="1"/>
          <p:nvPr/>
        </p:nvSpPr>
        <p:spPr>
          <a:xfrm>
            <a:off x="6944548" y="4855742"/>
            <a:ext cx="840190" cy="1015663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Future and Imperfect tenses are the same as for the 4</a:t>
            </a:r>
            <a:r>
              <a:rPr lang="en-GB" sz="1000" baseline="30000" dirty="0"/>
              <a:t>th</a:t>
            </a:r>
            <a:r>
              <a:rPr lang="en-GB" sz="1000" dirty="0"/>
              <a:t> Conjugation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1948C29-A203-422D-A82B-F86770EFB1B1}"/>
              </a:ext>
            </a:extLst>
          </p:cNvPr>
          <p:cNvSpPr txBox="1"/>
          <p:nvPr/>
        </p:nvSpPr>
        <p:spPr>
          <a:xfrm>
            <a:off x="1498041" y="1527176"/>
            <a:ext cx="565950" cy="215444"/>
          </a:xfrm>
          <a:prstGeom prst="rect">
            <a:avLst/>
          </a:prstGeom>
          <a:solidFill>
            <a:srgbClr val="FFB7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Present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0EA5F889-4DFB-45AE-A4F2-AD1D4CB1D67D}"/>
              </a:ext>
            </a:extLst>
          </p:cNvPr>
          <p:cNvSpPr txBox="1"/>
          <p:nvPr/>
        </p:nvSpPr>
        <p:spPr>
          <a:xfrm>
            <a:off x="3444282" y="1547320"/>
            <a:ext cx="1158657" cy="21544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Imperfect – </a:t>
            </a:r>
            <a:r>
              <a:rPr lang="en-GB" sz="800" i="1" dirty="0">
                <a:solidFill>
                  <a:schemeClr val="bg1"/>
                </a:solidFill>
              </a:rPr>
              <a:t>was/were</a:t>
            </a:r>
            <a:r>
              <a:rPr lang="en-GB" sz="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12F9333A-BC76-4ED5-946D-5708BC2697A4}"/>
              </a:ext>
            </a:extLst>
          </p:cNvPr>
          <p:cNvSpPr txBox="1"/>
          <p:nvPr/>
        </p:nvSpPr>
        <p:spPr>
          <a:xfrm>
            <a:off x="2499164" y="1526488"/>
            <a:ext cx="770818" cy="21544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Future - </a:t>
            </a:r>
            <a:r>
              <a:rPr lang="en-GB" sz="800" i="1" dirty="0"/>
              <a:t>will</a:t>
            </a:r>
            <a:endParaRPr lang="en-GB" sz="800" dirty="0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63D60B4C-8C50-4335-A303-18B88D27E6CF}"/>
              </a:ext>
            </a:extLst>
          </p:cNvPr>
          <p:cNvSpPr txBox="1"/>
          <p:nvPr/>
        </p:nvSpPr>
        <p:spPr>
          <a:xfrm>
            <a:off x="5102948" y="1508877"/>
            <a:ext cx="565950" cy="215444"/>
          </a:xfrm>
          <a:prstGeom prst="rect">
            <a:avLst/>
          </a:prstGeom>
          <a:solidFill>
            <a:srgbClr val="FFB7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Present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F67EE8DD-7B3A-4ED3-88EB-B2D4F86ACCCB}"/>
              </a:ext>
            </a:extLst>
          </p:cNvPr>
          <p:cNvSpPr txBox="1"/>
          <p:nvPr/>
        </p:nvSpPr>
        <p:spPr>
          <a:xfrm>
            <a:off x="1549057" y="4263130"/>
            <a:ext cx="565950" cy="215444"/>
          </a:xfrm>
          <a:prstGeom prst="rect">
            <a:avLst/>
          </a:prstGeom>
          <a:solidFill>
            <a:srgbClr val="FFB7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Present</a:t>
            </a: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237B45A3-A357-42DB-9E91-AD323FE8A74E}"/>
              </a:ext>
            </a:extLst>
          </p:cNvPr>
          <p:cNvSpPr txBox="1"/>
          <p:nvPr/>
        </p:nvSpPr>
        <p:spPr>
          <a:xfrm>
            <a:off x="5892435" y="4295247"/>
            <a:ext cx="565950" cy="215444"/>
          </a:xfrm>
          <a:prstGeom prst="rect">
            <a:avLst/>
          </a:prstGeom>
          <a:solidFill>
            <a:srgbClr val="FFB7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Present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238A6D74-EC1A-4C3A-B06A-0E2413F011CD}"/>
              </a:ext>
            </a:extLst>
          </p:cNvPr>
          <p:cNvSpPr txBox="1"/>
          <p:nvPr/>
        </p:nvSpPr>
        <p:spPr>
          <a:xfrm>
            <a:off x="8184203" y="4282650"/>
            <a:ext cx="565950" cy="215444"/>
          </a:xfrm>
          <a:prstGeom prst="rect">
            <a:avLst/>
          </a:prstGeom>
          <a:solidFill>
            <a:srgbClr val="FFB7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Present</a:t>
            </a: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95953BFE-1E20-467E-92B1-72E15ADC8D01}"/>
              </a:ext>
            </a:extLst>
          </p:cNvPr>
          <p:cNvSpPr txBox="1"/>
          <p:nvPr/>
        </p:nvSpPr>
        <p:spPr>
          <a:xfrm>
            <a:off x="6072976" y="1540815"/>
            <a:ext cx="770818" cy="21544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Future - </a:t>
            </a:r>
            <a:r>
              <a:rPr lang="en-GB" sz="800" i="1" dirty="0"/>
              <a:t>will</a:t>
            </a:r>
            <a:endParaRPr lang="en-GB" sz="800" dirty="0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F8022389-3F80-468B-9053-65CB80ABDD74}"/>
              </a:ext>
            </a:extLst>
          </p:cNvPr>
          <p:cNvSpPr txBox="1"/>
          <p:nvPr/>
        </p:nvSpPr>
        <p:spPr>
          <a:xfrm>
            <a:off x="2412604" y="4283671"/>
            <a:ext cx="1026555" cy="21544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b="1" i="1" dirty="0"/>
              <a:t>Sneaky</a:t>
            </a:r>
            <a:r>
              <a:rPr lang="en-GB" sz="800" dirty="0"/>
              <a:t> Future - </a:t>
            </a:r>
            <a:r>
              <a:rPr lang="en-GB" sz="800" i="1" dirty="0"/>
              <a:t>will</a:t>
            </a:r>
            <a:endParaRPr lang="en-GB" sz="800" dirty="0"/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F87C07E9-397B-4EFD-BCD3-B1286B755E5F}"/>
              </a:ext>
            </a:extLst>
          </p:cNvPr>
          <p:cNvSpPr txBox="1"/>
          <p:nvPr/>
        </p:nvSpPr>
        <p:spPr>
          <a:xfrm>
            <a:off x="9206286" y="4297890"/>
            <a:ext cx="1026555" cy="21544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b="1" i="1" dirty="0"/>
              <a:t>Sneaky </a:t>
            </a:r>
            <a:r>
              <a:rPr lang="en-GB" sz="800" dirty="0"/>
              <a:t>Future - </a:t>
            </a:r>
            <a:r>
              <a:rPr lang="en-GB" sz="800" i="1" dirty="0"/>
              <a:t>will</a:t>
            </a:r>
            <a:endParaRPr lang="en-GB" sz="800" dirty="0"/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8BCC47C2-ADAE-43AB-9D77-CC577B4C4404}"/>
              </a:ext>
            </a:extLst>
          </p:cNvPr>
          <p:cNvSpPr txBox="1"/>
          <p:nvPr/>
        </p:nvSpPr>
        <p:spPr>
          <a:xfrm>
            <a:off x="7155583" y="1529770"/>
            <a:ext cx="1158657" cy="21544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Imperfect – was/were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5D563540-9153-4559-81C6-7A3EF99B3B9B}"/>
              </a:ext>
            </a:extLst>
          </p:cNvPr>
          <p:cNvSpPr txBox="1"/>
          <p:nvPr/>
        </p:nvSpPr>
        <p:spPr>
          <a:xfrm rot="10800000" flipV="1">
            <a:off x="3504913" y="4297723"/>
            <a:ext cx="1159757" cy="21544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Imperfect – was/were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E3D82CA4-BDBC-438E-AEC8-9334E07F91D2}"/>
              </a:ext>
            </a:extLst>
          </p:cNvPr>
          <p:cNvSpPr txBox="1"/>
          <p:nvPr/>
        </p:nvSpPr>
        <p:spPr>
          <a:xfrm>
            <a:off x="10360293" y="4294575"/>
            <a:ext cx="1158657" cy="21544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Imperfect – </a:t>
            </a:r>
            <a:r>
              <a:rPr lang="en-GB" sz="800" i="1" dirty="0">
                <a:solidFill>
                  <a:schemeClr val="bg1"/>
                </a:solidFill>
              </a:rPr>
              <a:t>was/were</a:t>
            </a:r>
            <a:r>
              <a:rPr lang="en-GB" sz="8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48481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4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9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4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9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6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1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6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100"/>
                            </p:stCondLst>
                            <p:childTnLst>
                              <p:par>
                                <p:cTn id="6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6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7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0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5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80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7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940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90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400"/>
                            </p:stCondLst>
                            <p:childTnLst>
                              <p:par>
                                <p:cTn id="98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9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6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4700"/>
                            </p:stCondLst>
                            <p:childTnLst>
                              <p:par>
                                <p:cTn id="1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5200"/>
                            </p:stCondLst>
                            <p:childTnLst>
                              <p:par>
                                <p:cTn id="1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"/>
                            </p:stCondLst>
                            <p:childTnLst>
                              <p:par>
                                <p:cTn id="15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500"/>
                            </p:stCondLst>
                            <p:childTnLst>
                              <p:par>
                                <p:cTn id="157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600"/>
                            </p:stCondLst>
                            <p:childTnLst>
                              <p:par>
                                <p:cTn id="1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3100"/>
                            </p:stCondLst>
                            <p:childTnLst>
                              <p:par>
                                <p:cTn id="1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3600"/>
                            </p:stCondLst>
                            <p:childTnLst>
                              <p:par>
                                <p:cTn id="169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6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4800"/>
                            </p:stCondLst>
                            <p:childTnLst>
                              <p:par>
                                <p:cTn id="1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300"/>
                            </p:stCondLst>
                            <p:childTnLst>
                              <p:par>
                                <p:cTn id="1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5800"/>
                            </p:stCondLst>
                            <p:childTnLst>
                              <p:par>
                                <p:cTn id="18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6800"/>
                            </p:stCondLst>
                            <p:childTnLst>
                              <p:par>
                                <p:cTn id="187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6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7800"/>
                            </p:stCondLst>
                            <p:childTnLst>
                              <p:par>
                                <p:cTn id="1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8300"/>
                            </p:stCondLst>
                            <p:childTnLst>
                              <p:par>
                                <p:cTn id="1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8800"/>
                            </p:stCondLst>
                            <p:childTnLst>
                              <p:par>
                                <p:cTn id="199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6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10000"/>
                            </p:stCondLst>
                            <p:childTnLst>
                              <p:par>
                                <p:cTn id="2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10500"/>
                            </p:stCondLst>
                            <p:childTnLst>
                              <p:par>
                                <p:cTn id="2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11000"/>
                            </p:stCondLst>
                            <p:childTnLst>
                              <p:par>
                                <p:cTn id="2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12000"/>
                            </p:stCondLst>
                            <p:childTnLst>
                              <p:par>
                                <p:cTn id="217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7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13400"/>
                            </p:stCondLst>
                            <p:childTnLst>
                              <p:par>
                                <p:cTn id="2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13900"/>
                            </p:stCondLst>
                            <p:childTnLst>
                              <p:par>
                                <p:cTn id="2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14400"/>
                            </p:stCondLst>
                            <p:childTnLst>
                              <p:par>
                                <p:cTn id="229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7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15800"/>
                            </p:stCondLst>
                            <p:childTnLst>
                              <p:par>
                                <p:cTn id="2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16300"/>
                            </p:stCondLst>
                            <p:childTnLst>
                              <p:par>
                                <p:cTn id="2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500"/>
                            </p:stCondLst>
                            <p:childTnLst>
                              <p:par>
                                <p:cTn id="26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1000"/>
                            </p:stCondLst>
                            <p:childTnLst>
                              <p:par>
                                <p:cTn id="27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1500"/>
                            </p:stCondLst>
                            <p:childTnLst>
                              <p:par>
                                <p:cTn id="2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2000"/>
                            </p:stCondLst>
                            <p:childTnLst>
                              <p:par>
                                <p:cTn id="28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2500"/>
                            </p:stCondLst>
                            <p:childTnLst>
                              <p:par>
                                <p:cTn id="28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500"/>
                            </p:stCondLst>
                            <p:childTnLst>
                              <p:par>
                                <p:cTn id="29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8"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9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1500"/>
                            </p:stCondLst>
                            <p:childTnLst>
                              <p:par>
                                <p:cTn id="3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2000"/>
                            </p:stCondLst>
                            <p:childTnLst>
                              <p:par>
                                <p:cTn id="30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2500"/>
                            </p:stCondLst>
                            <p:childTnLst>
                              <p:par>
                                <p:cTn id="3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3000"/>
                            </p:stCondLst>
                            <p:childTnLst>
                              <p:par>
                                <p:cTn id="314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6" dur="6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4200"/>
                            </p:stCondLst>
                            <p:childTnLst>
                              <p:par>
                                <p:cTn id="3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1" fill="hold">
                            <p:stCondLst>
                              <p:cond delay="4700"/>
                            </p:stCondLst>
                            <p:childTnLst>
                              <p:par>
                                <p:cTn id="3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5" fill="hold">
                            <p:stCondLst>
                              <p:cond delay="5200"/>
                            </p:stCondLst>
                            <p:childTnLst>
                              <p:par>
                                <p:cTn id="326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0" dur="1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6200"/>
                            </p:stCondLst>
                            <p:childTnLst>
                              <p:par>
                                <p:cTn id="332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4" dur="7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7600"/>
                            </p:stCondLst>
                            <p:childTnLst>
                              <p:par>
                                <p:cTn id="3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9" fill="hold">
                            <p:stCondLst>
                              <p:cond delay="8100"/>
                            </p:stCondLst>
                            <p:childTnLst>
                              <p:par>
                                <p:cTn id="3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>
                            <p:stCondLst>
                              <p:cond delay="8600"/>
                            </p:stCondLst>
                            <p:childTnLst>
                              <p:par>
                                <p:cTn id="344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6" dur="7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1" fill="hold">
                            <p:stCondLst>
                              <p:cond delay="10500"/>
                            </p:stCondLst>
                            <p:childTnLst>
                              <p:par>
                                <p:cTn id="3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5" fill="hold">
                            <p:stCondLst>
                              <p:cond delay="12000"/>
                            </p:stCondLst>
                            <p:childTnLst>
                              <p:par>
                                <p:cTn id="356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8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9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>
                            <p:stCondLst>
                              <p:cond delay="12500"/>
                            </p:stCondLst>
                            <p:childTnLst>
                              <p:par>
                                <p:cTn id="361" presetID="10" presetClass="entr" presetSubtype="0" fill="hold" grpId="0" nodeType="after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3" dur="7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>
                            <p:stCondLst>
                              <p:cond delay="14000"/>
                            </p:stCondLst>
                            <p:childTnLst>
                              <p:par>
                                <p:cTn id="3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>
                            <p:stCondLst>
                              <p:cond delay="14500"/>
                            </p:stCondLst>
                            <p:childTnLst>
                              <p:par>
                                <p:cTn id="3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1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>
                            <p:stCondLst>
                              <p:cond delay="15000"/>
                            </p:stCondLst>
                            <p:childTnLst>
                              <p:par>
                                <p:cTn id="373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5" dur="7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>
                            <p:stCondLst>
                              <p:cond delay="16300"/>
                            </p:stCondLst>
                            <p:childTnLst>
                              <p:par>
                                <p:cTn id="3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9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16800"/>
                            </p:stCondLst>
                            <p:childTnLst>
                              <p:par>
                                <p:cTn id="3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3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2" fill="hold">
                      <p:stCondLst>
                        <p:cond delay="indefinite"/>
                      </p:stCondLst>
                      <p:childTnLst>
                        <p:par>
                          <p:cTn id="403" fill="hold">
                            <p:stCondLst>
                              <p:cond delay="0"/>
                            </p:stCondLst>
                            <p:childTnLst>
                              <p:par>
                                <p:cTn id="404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6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7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8" fill="hold">
                            <p:stCondLst>
                              <p:cond delay="500"/>
                            </p:stCondLst>
                            <p:childTnLst>
                              <p:par>
                                <p:cTn id="40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1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2" fill="hold">
                            <p:stCondLst>
                              <p:cond delay="1000"/>
                            </p:stCondLst>
                            <p:childTnLst>
                              <p:par>
                                <p:cTn id="413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5" dur="7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6" fill="hold">
                            <p:stCondLst>
                              <p:cond delay="2100"/>
                            </p:stCondLst>
                            <p:childTnLst>
                              <p:par>
                                <p:cTn id="4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9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0" fill="hold">
                            <p:stCondLst>
                              <p:cond delay="2600"/>
                            </p:stCondLst>
                            <p:childTnLst>
                              <p:par>
                                <p:cTn id="4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3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4" fill="hold">
                            <p:stCondLst>
                              <p:cond delay="3100"/>
                            </p:stCondLst>
                            <p:childTnLst>
                              <p:par>
                                <p:cTn id="425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7" dur="7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>
                            <p:stCondLst>
                              <p:cond delay="4500"/>
                            </p:stCondLst>
                            <p:childTnLst>
                              <p:par>
                                <p:cTn id="4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1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5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6" fill="hold">
                      <p:stCondLst>
                        <p:cond delay="indefinite"/>
                      </p:stCondLst>
                      <p:childTnLst>
                        <p:par>
                          <p:cTn id="437" fill="hold">
                            <p:stCondLst>
                              <p:cond delay="0"/>
                            </p:stCondLst>
                            <p:childTnLst>
                              <p:par>
                                <p:cTn id="4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0" fill="hold">
                      <p:stCondLst>
                        <p:cond delay="indefinite"/>
                      </p:stCondLst>
                      <p:childTnLst>
                        <p:par>
                          <p:cTn id="461" fill="hold">
                            <p:stCondLst>
                              <p:cond delay="0"/>
                            </p:stCondLst>
                            <p:childTnLst>
                              <p:par>
                                <p:cTn id="46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4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5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>
                            <p:stCondLst>
                              <p:cond delay="500"/>
                            </p:stCondLst>
                            <p:childTnLst>
                              <p:par>
                                <p:cTn id="4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9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2" dur="1000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3" dur="1000" fill="hold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4" dur="1000" fill="hold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5" fill="hold">
                            <p:stCondLst>
                              <p:cond delay="1500"/>
                            </p:stCondLst>
                            <p:childTnLst>
                              <p:par>
                                <p:cTn id="4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8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9" fill="hold">
                            <p:stCondLst>
                              <p:cond delay="2000"/>
                            </p:stCondLst>
                            <p:childTnLst>
                              <p:par>
                                <p:cTn id="4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2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3" fill="hold">
                            <p:stCondLst>
                              <p:cond delay="2500"/>
                            </p:stCondLst>
                            <p:childTnLst>
                              <p:par>
                                <p:cTn id="4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6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8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0" dur="6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1" fill="hold">
                            <p:stCondLst>
                              <p:cond delay="4200"/>
                            </p:stCondLst>
                            <p:childTnLst>
                              <p:par>
                                <p:cTn id="4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4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5" fill="hold">
                            <p:stCondLst>
                              <p:cond delay="4700"/>
                            </p:stCondLst>
                            <p:childTnLst>
                              <p:par>
                                <p:cTn id="4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8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9" fill="hold">
                            <p:stCondLst>
                              <p:cond delay="5200"/>
                            </p:stCondLst>
                            <p:childTnLst>
                              <p:par>
                                <p:cTn id="500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0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04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5" fill="hold">
                            <p:stCondLst>
                              <p:cond delay="6200"/>
                            </p:stCondLst>
                            <p:childTnLst>
                              <p:par>
                                <p:cTn id="506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8" dur="7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9" fill="hold">
                            <p:stCondLst>
                              <p:cond delay="7600"/>
                            </p:stCondLst>
                            <p:childTnLst>
                              <p:par>
                                <p:cTn id="5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2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3" fill="hold">
                            <p:stCondLst>
                              <p:cond delay="8100"/>
                            </p:stCondLst>
                            <p:childTnLst>
                              <p:par>
                                <p:cTn id="5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6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7" fill="hold">
                            <p:stCondLst>
                              <p:cond delay="8600"/>
                            </p:stCondLst>
                            <p:childTnLst>
                              <p:par>
                                <p:cTn id="518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0" dur="7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1" fill="hold">
                            <p:stCondLst>
                              <p:cond delay="10000"/>
                            </p:stCondLst>
                            <p:childTnLst>
                              <p:par>
                                <p:cTn id="5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4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5" fill="hold">
                            <p:stCondLst>
                              <p:cond delay="10500"/>
                            </p:stCondLst>
                            <p:childTnLst>
                              <p:par>
                                <p:cTn id="5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8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9" fill="hold">
                            <p:stCondLst>
                              <p:cond delay="11000"/>
                            </p:stCondLst>
                            <p:childTnLst>
                              <p:par>
                                <p:cTn id="5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2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3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4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5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8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9" fill="hold">
                            <p:stCondLst>
                              <p:cond delay="12500"/>
                            </p:stCondLst>
                            <p:childTnLst>
                              <p:par>
                                <p:cTn id="5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3" fill="hold">
                            <p:stCondLst>
                              <p:cond delay="13000"/>
                            </p:stCondLst>
                            <p:childTnLst>
                              <p:par>
                                <p:cTn id="5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6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7" fill="hold">
                            <p:stCondLst>
                              <p:cond delay="13500"/>
                            </p:stCondLst>
                            <p:childTnLst>
                              <p:par>
                                <p:cTn id="548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0" dur="6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1" fill="hold">
                            <p:stCondLst>
                              <p:cond delay="14700"/>
                            </p:stCondLst>
                            <p:childTnLst>
                              <p:par>
                                <p:cTn id="5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4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5" fill="hold">
                            <p:stCondLst>
                              <p:cond delay="15200"/>
                            </p:stCondLst>
                            <p:childTnLst>
                              <p:par>
                                <p:cTn id="5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8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9" fill="hold">
                      <p:stCondLst>
                        <p:cond delay="indefinite"/>
                      </p:stCondLst>
                      <p:childTnLst>
                        <p:par>
                          <p:cTn id="560" fill="hold">
                            <p:stCondLst>
                              <p:cond delay="0"/>
                            </p:stCondLst>
                            <p:childTnLst>
                              <p:par>
                                <p:cTn id="5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4" grpId="0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131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83" grpId="0"/>
      <p:bldP spid="184" grpId="0"/>
      <p:bldP spid="185" grpId="0"/>
      <p:bldP spid="186" grpId="0"/>
      <p:bldP spid="25" grpId="0" animBg="1"/>
      <p:bldP spid="40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2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FAE6319-9D7B-4FEC-88E0-E3B18F8561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526" t="8421" r="21184" b="39181"/>
          <a:stretch/>
        </p:blipFill>
        <p:spPr>
          <a:xfrm>
            <a:off x="2727158" y="889158"/>
            <a:ext cx="7106653" cy="359343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844377A-D065-48DB-9E67-52734692D18D}"/>
              </a:ext>
            </a:extLst>
          </p:cNvPr>
          <p:cNvSpPr txBox="1"/>
          <p:nvPr/>
        </p:nvSpPr>
        <p:spPr>
          <a:xfrm>
            <a:off x="2907632" y="4592053"/>
            <a:ext cx="2630904" cy="400110"/>
          </a:xfrm>
          <a:prstGeom prst="rect">
            <a:avLst/>
          </a:prstGeom>
          <a:solidFill>
            <a:srgbClr val="FFEBFF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servī </a:t>
            </a:r>
            <a:r>
              <a:rPr lang="en-GB" sz="2000" dirty="0" err="1"/>
              <a:t>Iūlium</a:t>
            </a:r>
            <a:r>
              <a:rPr lang="en-GB" sz="2000" dirty="0"/>
              <a:t> </a:t>
            </a:r>
            <a:r>
              <a:rPr lang="en-GB" sz="2000" dirty="0" err="1"/>
              <a:t>portant</a:t>
            </a:r>
            <a:r>
              <a:rPr lang="en-GB" dirty="0"/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86E91F-6475-424C-8DE4-D527A28D58A4}"/>
              </a:ext>
            </a:extLst>
          </p:cNvPr>
          <p:cNvSpPr txBox="1"/>
          <p:nvPr/>
        </p:nvSpPr>
        <p:spPr>
          <a:xfrm>
            <a:off x="2907632" y="5366084"/>
            <a:ext cx="2630905" cy="400110"/>
          </a:xfrm>
          <a:prstGeom prst="rect">
            <a:avLst/>
          </a:prstGeom>
          <a:solidFill>
            <a:srgbClr val="FFEBFF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servī </a:t>
            </a:r>
            <a:r>
              <a:rPr lang="en-GB" sz="2000" dirty="0" err="1"/>
              <a:t>sacculōs</a:t>
            </a:r>
            <a:r>
              <a:rPr lang="en-GB" sz="2000" dirty="0"/>
              <a:t> </a:t>
            </a:r>
            <a:r>
              <a:rPr lang="en-GB" sz="2000" dirty="0" err="1"/>
              <a:t>portant</a:t>
            </a:r>
            <a:r>
              <a:rPr lang="en-GB" dirty="0"/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308F76-71D8-4D1B-87A3-37D22CBFC822}"/>
              </a:ext>
            </a:extLst>
          </p:cNvPr>
          <p:cNvSpPr txBox="1"/>
          <p:nvPr/>
        </p:nvSpPr>
        <p:spPr>
          <a:xfrm>
            <a:off x="6653464" y="4643718"/>
            <a:ext cx="2630904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Iūlius ā servīs </a:t>
            </a:r>
            <a:r>
              <a:rPr lang="en-GB" sz="2000" dirty="0" err="1"/>
              <a:t>portā</a:t>
            </a:r>
            <a:r>
              <a:rPr lang="en-GB" sz="2000" b="1" dirty="0" err="1"/>
              <a:t>tur</a:t>
            </a:r>
            <a:r>
              <a:rPr lang="en-GB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5C32A73-5939-4AA3-B321-B8B84E50CEE9}"/>
              </a:ext>
            </a:extLst>
          </p:cNvPr>
          <p:cNvSpPr txBox="1"/>
          <p:nvPr/>
        </p:nvSpPr>
        <p:spPr>
          <a:xfrm>
            <a:off x="6653464" y="5366084"/>
            <a:ext cx="2831433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 err="1"/>
              <a:t>sacculī</a:t>
            </a:r>
            <a:r>
              <a:rPr lang="en-GB" sz="2000" dirty="0"/>
              <a:t> ā servīs </a:t>
            </a:r>
            <a:r>
              <a:rPr lang="en-GB" sz="2000" dirty="0" err="1"/>
              <a:t>porta</a:t>
            </a:r>
            <a:r>
              <a:rPr lang="en-GB" sz="2000" b="1" dirty="0" err="1"/>
              <a:t>ntur</a:t>
            </a:r>
            <a:r>
              <a:rPr lang="en-GB" dirty="0"/>
              <a:t>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8B5305-1ACE-450B-ADFC-F6E739014879}"/>
              </a:ext>
            </a:extLst>
          </p:cNvPr>
          <p:cNvSpPr txBox="1"/>
          <p:nvPr/>
        </p:nvSpPr>
        <p:spPr>
          <a:xfrm>
            <a:off x="3509210" y="222849"/>
            <a:ext cx="1427748" cy="584775"/>
          </a:xfrm>
          <a:prstGeom prst="rect">
            <a:avLst/>
          </a:prstGeom>
          <a:solidFill>
            <a:srgbClr val="FFEBFF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b="1" dirty="0"/>
              <a:t>ACTIVE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D1C0CC-5A42-461A-AE4B-4D5C3B12399D}"/>
              </a:ext>
            </a:extLst>
          </p:cNvPr>
          <p:cNvSpPr txBox="1"/>
          <p:nvPr/>
        </p:nvSpPr>
        <p:spPr>
          <a:xfrm>
            <a:off x="7255044" y="222849"/>
            <a:ext cx="1752601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PASSIVE</a:t>
            </a:r>
          </a:p>
        </p:txBody>
      </p:sp>
    </p:spTree>
    <p:extLst>
      <p:ext uri="{BB962C8B-B14F-4D97-AF65-F5344CB8AC3E}">
        <p14:creationId xmlns:p14="http://schemas.microsoft.com/office/powerpoint/2010/main" val="1649587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5B928BB-5442-4A03-B2E5-AF38FFEE0F88}"/>
              </a:ext>
            </a:extLst>
          </p:cNvPr>
          <p:cNvSpPr txBox="1">
            <a:spLocks/>
          </p:cNvSpPr>
          <p:nvPr/>
        </p:nvSpPr>
        <p:spPr>
          <a:xfrm>
            <a:off x="334929" y="965200"/>
            <a:ext cx="10607391" cy="436881"/>
          </a:xfrm>
          <a:prstGeom prst="rect">
            <a:avLst/>
          </a:prstGeom>
          <a:solidFill>
            <a:srgbClr val="FFFFD5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1800" dirty="0"/>
              <a:t>To change from Active to Passive for any of these three tenses, simply switch the ending from Active to Passive: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D9ACF58-2537-4C10-9BCB-51D277F0FB23}"/>
              </a:ext>
            </a:extLst>
          </p:cNvPr>
          <p:cNvSpPr/>
          <p:nvPr/>
        </p:nvSpPr>
        <p:spPr>
          <a:xfrm>
            <a:off x="71120" y="-1"/>
            <a:ext cx="92557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/>
              <a:t>Passive:</a:t>
            </a:r>
            <a:r>
              <a:rPr lang="en-GB" sz="2800" b="1" dirty="0"/>
              <a:t> Present, Future and Imperfect </a:t>
            </a:r>
            <a:endParaRPr lang="en-GB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622AD98-ACCB-4E24-A136-ABAAD6B99664}"/>
              </a:ext>
            </a:extLst>
          </p:cNvPr>
          <p:cNvSpPr/>
          <p:nvPr/>
        </p:nvSpPr>
        <p:spPr>
          <a:xfrm>
            <a:off x="2560321" y="1590485"/>
            <a:ext cx="1290319" cy="680720"/>
          </a:xfrm>
          <a:prstGeom prst="rect">
            <a:avLst/>
          </a:prstGeom>
          <a:solidFill>
            <a:srgbClr val="FFB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-ō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9C9FF0-B5FC-4CAE-97ED-EAB94B12EB7C}"/>
              </a:ext>
            </a:extLst>
          </p:cNvPr>
          <p:cNvSpPr txBox="1"/>
          <p:nvPr/>
        </p:nvSpPr>
        <p:spPr>
          <a:xfrm>
            <a:off x="237893" y="1623068"/>
            <a:ext cx="1306425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15B9C9-1D5F-4C4A-8AAF-63001FF9E51D}"/>
              </a:ext>
            </a:extLst>
          </p:cNvPr>
          <p:cNvSpPr txBox="1"/>
          <p:nvPr/>
        </p:nvSpPr>
        <p:spPr>
          <a:xfrm>
            <a:off x="224466" y="2321578"/>
            <a:ext cx="1312498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9D2264-128B-4A13-95A0-4D39DB621874}"/>
              </a:ext>
            </a:extLst>
          </p:cNvPr>
          <p:cNvSpPr txBox="1"/>
          <p:nvPr/>
        </p:nvSpPr>
        <p:spPr>
          <a:xfrm>
            <a:off x="224466" y="3081318"/>
            <a:ext cx="1312498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He/she/it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642911-DEC1-488C-8687-E6492DA41C26}"/>
              </a:ext>
            </a:extLst>
          </p:cNvPr>
          <p:cNvSpPr txBox="1"/>
          <p:nvPr/>
        </p:nvSpPr>
        <p:spPr>
          <a:xfrm>
            <a:off x="224466" y="3962079"/>
            <a:ext cx="1305144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We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2422554-672C-42CD-9918-5B510C57496A}"/>
              </a:ext>
            </a:extLst>
          </p:cNvPr>
          <p:cNvSpPr txBox="1"/>
          <p:nvPr/>
        </p:nvSpPr>
        <p:spPr>
          <a:xfrm>
            <a:off x="239175" y="4698655"/>
            <a:ext cx="1305144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AC89AFF-F1E8-46B9-AA8D-166391ABAC45}"/>
              </a:ext>
            </a:extLst>
          </p:cNvPr>
          <p:cNvSpPr txBox="1"/>
          <p:nvPr/>
        </p:nvSpPr>
        <p:spPr>
          <a:xfrm>
            <a:off x="231820" y="5458395"/>
            <a:ext cx="1305144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D189B85-ADDA-42E9-B580-190C9070AA01}"/>
              </a:ext>
            </a:extLst>
          </p:cNvPr>
          <p:cNvSpPr/>
          <p:nvPr/>
        </p:nvSpPr>
        <p:spPr>
          <a:xfrm>
            <a:off x="2560321" y="2271205"/>
            <a:ext cx="1290319" cy="680720"/>
          </a:xfrm>
          <a:prstGeom prst="rect">
            <a:avLst/>
          </a:prstGeom>
          <a:solidFill>
            <a:srgbClr val="FFEB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-s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3C2F802-7BBD-4667-9323-231A3D0ADCE2}"/>
              </a:ext>
            </a:extLst>
          </p:cNvPr>
          <p:cNvSpPr/>
          <p:nvPr/>
        </p:nvSpPr>
        <p:spPr>
          <a:xfrm>
            <a:off x="2560320" y="2951925"/>
            <a:ext cx="1290319" cy="680720"/>
          </a:xfrm>
          <a:prstGeom prst="rect">
            <a:avLst/>
          </a:prstGeom>
          <a:solidFill>
            <a:srgbClr val="FFF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-t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F357F91-D989-4F58-9B60-40125B6245E9}"/>
              </a:ext>
            </a:extLst>
          </p:cNvPr>
          <p:cNvSpPr/>
          <p:nvPr/>
        </p:nvSpPr>
        <p:spPr>
          <a:xfrm>
            <a:off x="2560321" y="3821049"/>
            <a:ext cx="1305144" cy="680720"/>
          </a:xfrm>
          <a:prstGeom prst="rect">
            <a:avLst/>
          </a:prstGeom>
          <a:solidFill>
            <a:srgbClr val="FFB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-</a:t>
            </a:r>
            <a:r>
              <a:rPr lang="en-GB" sz="4000" dirty="0" err="1">
                <a:solidFill>
                  <a:schemeClr val="tx1"/>
                </a:solidFill>
              </a:rPr>
              <a:t>mus</a:t>
            </a:r>
            <a:endParaRPr lang="en-GB" sz="4000" dirty="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4A3BEE4-4842-4E08-B68A-04CBFC26AD3A}"/>
              </a:ext>
            </a:extLst>
          </p:cNvPr>
          <p:cNvSpPr/>
          <p:nvPr/>
        </p:nvSpPr>
        <p:spPr>
          <a:xfrm>
            <a:off x="2560321" y="4501769"/>
            <a:ext cx="1305144" cy="680720"/>
          </a:xfrm>
          <a:prstGeom prst="rect">
            <a:avLst/>
          </a:prstGeom>
          <a:solidFill>
            <a:srgbClr val="FFEB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-tis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1467DD7-E118-4297-9A9A-4BEACF67FDFC}"/>
              </a:ext>
            </a:extLst>
          </p:cNvPr>
          <p:cNvSpPr/>
          <p:nvPr/>
        </p:nvSpPr>
        <p:spPr>
          <a:xfrm>
            <a:off x="2560321" y="5182489"/>
            <a:ext cx="1305144" cy="680720"/>
          </a:xfrm>
          <a:prstGeom prst="rect">
            <a:avLst/>
          </a:prstGeom>
          <a:solidFill>
            <a:srgbClr val="FFF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-</a:t>
            </a:r>
            <a:r>
              <a:rPr lang="en-GB" sz="4000" dirty="0" err="1">
                <a:solidFill>
                  <a:schemeClr val="tx1"/>
                </a:solidFill>
              </a:rPr>
              <a:t>nt</a:t>
            </a:r>
            <a:endParaRPr lang="en-GB" sz="4000" dirty="0">
              <a:solidFill>
                <a:schemeClr val="tx1"/>
              </a:solidFill>
            </a:endParaRP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1C4BEC02-2C47-42FD-BB7A-7C65C07B6F99}"/>
              </a:ext>
            </a:extLst>
          </p:cNvPr>
          <p:cNvSpPr/>
          <p:nvPr/>
        </p:nvSpPr>
        <p:spPr>
          <a:xfrm>
            <a:off x="4439920" y="1696719"/>
            <a:ext cx="812800" cy="436881"/>
          </a:xfrm>
          <a:prstGeom prst="rightArrow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C3ACA39F-E16B-4896-8AFF-99126E4507D0}"/>
              </a:ext>
            </a:extLst>
          </p:cNvPr>
          <p:cNvSpPr/>
          <p:nvPr/>
        </p:nvSpPr>
        <p:spPr>
          <a:xfrm>
            <a:off x="4439920" y="2410914"/>
            <a:ext cx="812800" cy="436881"/>
          </a:xfrm>
          <a:prstGeom prst="rightArrow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0F273E34-E7C7-4634-9FCB-7BB018EF80FD}"/>
              </a:ext>
            </a:extLst>
          </p:cNvPr>
          <p:cNvSpPr/>
          <p:nvPr/>
        </p:nvSpPr>
        <p:spPr>
          <a:xfrm>
            <a:off x="4439920" y="3096576"/>
            <a:ext cx="812800" cy="436881"/>
          </a:xfrm>
          <a:prstGeom prst="rightArrow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24FAA6A-2D96-458B-BF55-89AD7DBF8946}"/>
              </a:ext>
            </a:extLst>
          </p:cNvPr>
          <p:cNvSpPr/>
          <p:nvPr/>
        </p:nvSpPr>
        <p:spPr>
          <a:xfrm>
            <a:off x="5842000" y="1624062"/>
            <a:ext cx="1305144" cy="6807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-r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EFFE745-9B7F-4B55-BE88-298D3E5CE808}"/>
              </a:ext>
            </a:extLst>
          </p:cNvPr>
          <p:cNvSpPr/>
          <p:nvPr/>
        </p:nvSpPr>
        <p:spPr>
          <a:xfrm>
            <a:off x="5842000" y="2304782"/>
            <a:ext cx="1305144" cy="6807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-</a:t>
            </a:r>
            <a:r>
              <a:rPr lang="en-GB" sz="4000" dirty="0" err="1">
                <a:solidFill>
                  <a:schemeClr val="tx1"/>
                </a:solidFill>
              </a:rPr>
              <a:t>ris</a:t>
            </a:r>
            <a:endParaRPr lang="en-GB" sz="4000" dirty="0">
              <a:solidFill>
                <a:schemeClr val="tx1"/>
              </a:solidFill>
            </a:endParaRP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820226CB-D828-4AC7-90E1-44191157B8CB}"/>
              </a:ext>
            </a:extLst>
          </p:cNvPr>
          <p:cNvSpPr/>
          <p:nvPr/>
        </p:nvSpPr>
        <p:spPr>
          <a:xfrm>
            <a:off x="4439920" y="3872498"/>
            <a:ext cx="812800" cy="436881"/>
          </a:xfrm>
          <a:prstGeom prst="rightArrow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FF594F19-5677-4D39-92DB-8F4231C07C43}"/>
              </a:ext>
            </a:extLst>
          </p:cNvPr>
          <p:cNvSpPr/>
          <p:nvPr/>
        </p:nvSpPr>
        <p:spPr>
          <a:xfrm>
            <a:off x="4439920" y="4586693"/>
            <a:ext cx="812800" cy="436881"/>
          </a:xfrm>
          <a:prstGeom prst="rightArrow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892DCA50-4E09-4F8D-870F-B76DB7762712}"/>
              </a:ext>
            </a:extLst>
          </p:cNvPr>
          <p:cNvSpPr/>
          <p:nvPr/>
        </p:nvSpPr>
        <p:spPr>
          <a:xfrm>
            <a:off x="4439920" y="5272355"/>
            <a:ext cx="812800" cy="436881"/>
          </a:xfrm>
          <a:prstGeom prst="rightArrow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E0B3896-AD90-4073-A190-A6E60CFEA956}"/>
              </a:ext>
            </a:extLst>
          </p:cNvPr>
          <p:cNvSpPr/>
          <p:nvPr/>
        </p:nvSpPr>
        <p:spPr>
          <a:xfrm>
            <a:off x="5842000" y="3799841"/>
            <a:ext cx="1305144" cy="6807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-</a:t>
            </a:r>
            <a:r>
              <a:rPr lang="en-GB" sz="4000" dirty="0" err="1">
                <a:solidFill>
                  <a:schemeClr val="tx1"/>
                </a:solidFill>
              </a:rPr>
              <a:t>mur</a:t>
            </a:r>
            <a:endParaRPr lang="en-GB" sz="4000" dirty="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CBFE441-EF53-40CA-B4D3-4D68D15ED493}"/>
              </a:ext>
            </a:extLst>
          </p:cNvPr>
          <p:cNvSpPr/>
          <p:nvPr/>
        </p:nvSpPr>
        <p:spPr>
          <a:xfrm>
            <a:off x="5842000" y="4480561"/>
            <a:ext cx="1305144" cy="6807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-</a:t>
            </a:r>
            <a:r>
              <a:rPr lang="en-GB" sz="4000" dirty="0" err="1">
                <a:solidFill>
                  <a:schemeClr val="tx1"/>
                </a:solidFill>
              </a:rPr>
              <a:t>minī</a:t>
            </a:r>
            <a:endParaRPr lang="en-GB" sz="4000" dirty="0"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382358D-3861-46FA-B0B4-7DBD9412F6C9}"/>
              </a:ext>
            </a:extLst>
          </p:cNvPr>
          <p:cNvSpPr/>
          <p:nvPr/>
        </p:nvSpPr>
        <p:spPr>
          <a:xfrm>
            <a:off x="5842000" y="2985502"/>
            <a:ext cx="1305144" cy="6807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-tur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224BB56-8A02-4C4C-A37C-64C6DAB691F9}"/>
              </a:ext>
            </a:extLst>
          </p:cNvPr>
          <p:cNvSpPr/>
          <p:nvPr/>
        </p:nvSpPr>
        <p:spPr>
          <a:xfrm>
            <a:off x="5842000" y="5150435"/>
            <a:ext cx="1305144" cy="6807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-</a:t>
            </a:r>
            <a:r>
              <a:rPr lang="en-GB" sz="4000" dirty="0" err="1">
                <a:solidFill>
                  <a:schemeClr val="tx1"/>
                </a:solidFill>
              </a:rPr>
              <a:t>ntur</a:t>
            </a:r>
            <a:endParaRPr lang="en-GB" sz="4000" dirty="0">
              <a:solidFill>
                <a:schemeClr val="tx1"/>
              </a:solidFill>
            </a:endParaRPr>
          </a:p>
        </p:txBody>
      </p:sp>
      <p:pic>
        <p:nvPicPr>
          <p:cNvPr id="3074" name="Picture 2" descr="Romulus and Remus - Ancient History Encyclopedia">
            <a:extLst>
              <a:ext uri="{FF2B5EF4-FFF2-40B4-BE49-F238E27FC236}">
                <a16:creationId xmlns:a16="http://schemas.microsoft.com/office/drawing/2014/main" id="{25185413-EF7D-4BA8-9115-BBEF3A5057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9" t="13169" r="14148" b="4780"/>
          <a:stretch/>
        </p:blipFill>
        <p:spPr bwMode="auto">
          <a:xfrm>
            <a:off x="8133347" y="1696719"/>
            <a:ext cx="3384886" cy="375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E409DED3-EA21-4820-BEE8-C64EFB6D8FD6}"/>
              </a:ext>
            </a:extLst>
          </p:cNvPr>
          <p:cNvSpPr txBox="1"/>
          <p:nvPr/>
        </p:nvSpPr>
        <p:spPr>
          <a:xfrm>
            <a:off x="8040171" y="5490795"/>
            <a:ext cx="38268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Romulus and Remus </a:t>
            </a:r>
            <a:r>
              <a:rPr lang="en-GB" sz="1400" b="1" u="sng" dirty="0"/>
              <a:t>are being fed </a:t>
            </a:r>
            <a:r>
              <a:rPr lang="en-GB" sz="1400" dirty="0"/>
              <a:t>by the wolf</a:t>
            </a:r>
          </a:p>
        </p:txBody>
      </p:sp>
    </p:spTree>
    <p:extLst>
      <p:ext uri="{BB962C8B-B14F-4D97-AF65-F5344CB8AC3E}">
        <p14:creationId xmlns:p14="http://schemas.microsoft.com/office/powerpoint/2010/main" val="3765354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500"/>
                            </p:stCondLst>
                            <p:childTnLst>
                              <p:par>
                                <p:cTn id="5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500"/>
                            </p:stCondLst>
                            <p:childTnLst>
                              <p:par>
                                <p:cTn id="6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500"/>
                            </p:stCondLst>
                            <p:childTnLst>
                              <p:par>
                                <p:cTn id="7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000"/>
                            </p:stCondLst>
                            <p:childTnLst>
                              <p:par>
                                <p:cTn id="8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7000"/>
                            </p:stCondLst>
                            <p:childTnLst>
                              <p:par>
                                <p:cTn id="8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8000"/>
                            </p:stCondLst>
                            <p:childTnLst>
                              <p:par>
                                <p:cTn id="9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90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9500"/>
                            </p:stCondLst>
                            <p:childTnLst>
                              <p:par>
                                <p:cTn id="10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500"/>
                            </p:stCondLst>
                            <p:childTnLst>
                              <p:par>
                                <p:cTn id="11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10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1500"/>
                            </p:stCondLst>
                            <p:childTnLst>
                              <p:par>
                                <p:cTn id="12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33" grpId="0" animBg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BBD36-313A-4B60-B15D-2F143CCAF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1912"/>
            <a:ext cx="10232843" cy="71625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4000" b="1" dirty="0">
                <a:latin typeface="+mn-lt"/>
              </a:rPr>
              <a:t>Verbs: </a:t>
            </a:r>
            <a:r>
              <a:rPr lang="en-GB" sz="3200" b="1" dirty="0">
                <a:latin typeface="+mn-lt"/>
              </a:rPr>
              <a:t>Indicative Passive: </a:t>
            </a:r>
            <a:r>
              <a:rPr lang="en-GB" sz="2800" b="1" dirty="0">
                <a:latin typeface="+mn-lt"/>
              </a:rPr>
              <a:t>Present, Future and Imperfect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98C98F-1AE7-4D64-872E-22B6B991FAD3}"/>
              </a:ext>
            </a:extLst>
          </p:cNvPr>
          <p:cNvSpPr txBox="1"/>
          <p:nvPr/>
        </p:nvSpPr>
        <p:spPr>
          <a:xfrm>
            <a:off x="1333284" y="1060925"/>
            <a:ext cx="3245036" cy="4770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 First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Present, Future, Imperfect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0310B1-527E-4D85-B492-F9B999804FE3}"/>
              </a:ext>
            </a:extLst>
          </p:cNvPr>
          <p:cNvSpPr txBox="1"/>
          <p:nvPr/>
        </p:nvSpPr>
        <p:spPr>
          <a:xfrm>
            <a:off x="231821" y="1584574"/>
            <a:ext cx="970444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5E1BFA-704A-4DED-BF53-E797C7E02E2F}"/>
              </a:ext>
            </a:extLst>
          </p:cNvPr>
          <p:cNvSpPr txBox="1"/>
          <p:nvPr/>
        </p:nvSpPr>
        <p:spPr>
          <a:xfrm>
            <a:off x="238839" y="1874660"/>
            <a:ext cx="972512" cy="3133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8316DC-F743-41AD-9590-F67703E611B2}"/>
              </a:ext>
            </a:extLst>
          </p:cNvPr>
          <p:cNvSpPr txBox="1"/>
          <p:nvPr/>
        </p:nvSpPr>
        <p:spPr>
          <a:xfrm>
            <a:off x="236764" y="2168487"/>
            <a:ext cx="974587" cy="3134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He/she/it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EC3C39-3BD2-417B-AA1E-3BA9739B1962}"/>
              </a:ext>
            </a:extLst>
          </p:cNvPr>
          <p:cNvSpPr txBox="1"/>
          <p:nvPr/>
        </p:nvSpPr>
        <p:spPr>
          <a:xfrm>
            <a:off x="244119" y="2609241"/>
            <a:ext cx="967232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We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FEE521-1956-46DD-9E67-8D0F2DD998EA}"/>
              </a:ext>
            </a:extLst>
          </p:cNvPr>
          <p:cNvSpPr txBox="1"/>
          <p:nvPr/>
        </p:nvSpPr>
        <p:spPr>
          <a:xfrm>
            <a:off x="244120" y="2889130"/>
            <a:ext cx="974587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555070-DE2B-4D96-B894-7C3B7757D0C1}"/>
              </a:ext>
            </a:extLst>
          </p:cNvPr>
          <p:cNvSpPr txBox="1"/>
          <p:nvPr/>
        </p:nvSpPr>
        <p:spPr>
          <a:xfrm>
            <a:off x="244119" y="3189847"/>
            <a:ext cx="97458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C7A8C8-0C13-4E17-A291-473E9236C0B0}"/>
              </a:ext>
            </a:extLst>
          </p:cNvPr>
          <p:cNvSpPr txBox="1"/>
          <p:nvPr/>
        </p:nvSpPr>
        <p:spPr>
          <a:xfrm>
            <a:off x="1338184" y="1558741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am-</a:t>
            </a:r>
            <a:r>
              <a:rPr lang="en-GB" sz="1400" b="1" dirty="0"/>
              <a:t>or</a:t>
            </a:r>
            <a:endParaRPr lang="en-GB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3DF6B85-7655-4E80-BD49-99DAB4605C27}"/>
              </a:ext>
            </a:extLst>
          </p:cNvPr>
          <p:cNvSpPr txBox="1"/>
          <p:nvPr/>
        </p:nvSpPr>
        <p:spPr>
          <a:xfrm>
            <a:off x="2376240" y="1560494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bor</a:t>
            </a:r>
            <a:endParaRPr lang="en-GB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83583F-79E0-4708-BF99-FEDFD21D791F}"/>
              </a:ext>
            </a:extLst>
          </p:cNvPr>
          <p:cNvSpPr txBox="1"/>
          <p:nvPr/>
        </p:nvSpPr>
        <p:spPr>
          <a:xfrm>
            <a:off x="1338184" y="1865510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amā-ri</a:t>
            </a:r>
            <a:r>
              <a:rPr lang="en-GB" sz="1400" b="1" dirty="0" err="1"/>
              <a:t>s</a:t>
            </a:r>
            <a:endParaRPr lang="en-GB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754E305-F00F-4F29-8204-CD1F57E55203}"/>
              </a:ext>
            </a:extLst>
          </p:cNvPr>
          <p:cNvSpPr txBox="1"/>
          <p:nvPr/>
        </p:nvSpPr>
        <p:spPr>
          <a:xfrm>
            <a:off x="1338184" y="2173400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</a:t>
            </a:r>
            <a:r>
              <a:rPr lang="en-GB" sz="1400" dirty="0"/>
              <a:t>-</a:t>
            </a:r>
            <a:r>
              <a:rPr lang="en-GB" sz="1400" b="1" dirty="0"/>
              <a:t>tur</a:t>
            </a:r>
            <a:endParaRPr lang="en-GB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97C4855-9DA3-4273-95A2-7845073E57C7}"/>
              </a:ext>
            </a:extLst>
          </p:cNvPr>
          <p:cNvSpPr txBox="1"/>
          <p:nvPr/>
        </p:nvSpPr>
        <p:spPr>
          <a:xfrm>
            <a:off x="1349683" y="2572438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mur</a:t>
            </a:r>
            <a:endParaRPr lang="en-GB" sz="14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790698-D5F3-42C9-AFC4-26B2086070CE}"/>
              </a:ext>
            </a:extLst>
          </p:cNvPr>
          <p:cNvSpPr txBox="1"/>
          <p:nvPr/>
        </p:nvSpPr>
        <p:spPr>
          <a:xfrm>
            <a:off x="1353388" y="2882071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minī</a:t>
            </a:r>
            <a:endParaRPr lang="en-GB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9647CF5-87A1-40F0-AADA-1D7570EE0CE9}"/>
              </a:ext>
            </a:extLst>
          </p:cNvPr>
          <p:cNvSpPr txBox="1"/>
          <p:nvPr/>
        </p:nvSpPr>
        <p:spPr>
          <a:xfrm>
            <a:off x="1349682" y="3187833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ama-</a:t>
            </a:r>
            <a:r>
              <a:rPr lang="en-GB" sz="1400" b="1" dirty="0" err="1"/>
              <a:t>ntur</a:t>
            </a:r>
            <a:endParaRPr lang="en-GB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6ADA75B-D058-48A9-A1AF-0AAF8B6D4592}"/>
              </a:ext>
            </a:extLst>
          </p:cNvPr>
          <p:cNvSpPr txBox="1"/>
          <p:nvPr/>
        </p:nvSpPr>
        <p:spPr>
          <a:xfrm>
            <a:off x="2376240" y="1864784"/>
            <a:ext cx="1026555" cy="307777"/>
          </a:xfrm>
          <a:prstGeom prst="rect">
            <a:avLst/>
          </a:prstGeom>
          <a:solidFill>
            <a:srgbClr val="FFFFD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beris</a:t>
            </a:r>
            <a:endParaRPr lang="en-GB" sz="1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D3B1BC7-0338-4699-AC2C-62F7736CDEDC}"/>
              </a:ext>
            </a:extLst>
          </p:cNvPr>
          <p:cNvSpPr txBox="1"/>
          <p:nvPr/>
        </p:nvSpPr>
        <p:spPr>
          <a:xfrm>
            <a:off x="2376242" y="3189847"/>
            <a:ext cx="1058560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buntur</a:t>
            </a:r>
            <a:endParaRPr lang="en-GB" sz="1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4CF3067-2173-43DC-B3CE-0F6E326FA396}"/>
              </a:ext>
            </a:extLst>
          </p:cNvPr>
          <p:cNvSpPr txBox="1"/>
          <p:nvPr/>
        </p:nvSpPr>
        <p:spPr>
          <a:xfrm>
            <a:off x="2376239" y="2882070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biminī</a:t>
            </a:r>
            <a:endParaRPr lang="en-GB" sz="1400" b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D5B3C19-A344-4BC4-81AA-67C0F4CFD2AD}"/>
              </a:ext>
            </a:extLst>
          </p:cNvPr>
          <p:cNvSpPr txBox="1"/>
          <p:nvPr/>
        </p:nvSpPr>
        <p:spPr>
          <a:xfrm>
            <a:off x="2376240" y="2173401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bitur</a:t>
            </a:r>
            <a:endParaRPr lang="en-GB" sz="1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04DF33B-A2D4-456D-85AA-50CC8D802D85}"/>
              </a:ext>
            </a:extLst>
          </p:cNvPr>
          <p:cNvSpPr txBox="1"/>
          <p:nvPr/>
        </p:nvSpPr>
        <p:spPr>
          <a:xfrm>
            <a:off x="2376240" y="2574294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bimur</a:t>
            </a:r>
            <a:endParaRPr lang="en-GB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9862640-B2B6-4DE8-82B0-F258BF3B210E}"/>
              </a:ext>
            </a:extLst>
          </p:cNvPr>
          <p:cNvSpPr txBox="1"/>
          <p:nvPr/>
        </p:nvSpPr>
        <p:spPr>
          <a:xfrm>
            <a:off x="1875212" y="3494133"/>
            <a:ext cx="20536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i="1" dirty="0" err="1"/>
              <a:t>amō</a:t>
            </a:r>
            <a:r>
              <a:rPr lang="en-GB" sz="1000" b="1" i="1" dirty="0"/>
              <a:t>,, </a:t>
            </a:r>
            <a:r>
              <a:rPr lang="en-GB" sz="1000" b="1" i="1" dirty="0" err="1"/>
              <a:t>amāre</a:t>
            </a:r>
            <a:r>
              <a:rPr lang="en-GB" sz="1000" i="1" dirty="0"/>
              <a:t>, </a:t>
            </a:r>
            <a:r>
              <a:rPr lang="en-GB" sz="1000" i="1" dirty="0" err="1"/>
              <a:t>amāvī</a:t>
            </a:r>
            <a:r>
              <a:rPr lang="en-GB" sz="1000" i="1" dirty="0"/>
              <a:t>, </a:t>
            </a:r>
            <a:r>
              <a:rPr lang="en-GB" sz="1000" i="1" dirty="0" err="1"/>
              <a:t>amātus</a:t>
            </a:r>
            <a:r>
              <a:rPr lang="en-GB" sz="1000" i="1" dirty="0"/>
              <a:t>  - love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2570078-7B5D-45A5-B4DB-383481675A6E}"/>
              </a:ext>
            </a:extLst>
          </p:cNvPr>
          <p:cNvSpPr txBox="1"/>
          <p:nvPr/>
        </p:nvSpPr>
        <p:spPr>
          <a:xfrm>
            <a:off x="4919671" y="1043037"/>
            <a:ext cx="3406520" cy="47705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 Second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Present, Future, Imperfect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5A171C1-6A66-4AC3-9CB6-B8100553DDF0}"/>
              </a:ext>
            </a:extLst>
          </p:cNvPr>
          <p:cNvSpPr txBox="1"/>
          <p:nvPr/>
        </p:nvSpPr>
        <p:spPr>
          <a:xfrm>
            <a:off x="5936044" y="1576750"/>
            <a:ext cx="1172730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bor</a:t>
            </a:r>
            <a:endParaRPr lang="en-GB" sz="14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9838A88-35FF-4928-A12C-AA796D659CC6}"/>
              </a:ext>
            </a:extLst>
          </p:cNvPr>
          <p:cNvSpPr txBox="1"/>
          <p:nvPr/>
        </p:nvSpPr>
        <p:spPr>
          <a:xfrm>
            <a:off x="7153135" y="1581397"/>
            <a:ext cx="1173056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</a:t>
            </a:r>
            <a:r>
              <a:rPr lang="en-GB" sz="1400" dirty="0"/>
              <a:t>-</a:t>
            </a:r>
            <a:r>
              <a:rPr lang="en-GB" sz="1400" b="1" dirty="0"/>
              <a:t>bar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84C5514-F75B-43EC-A0DC-14A3B3AF30F4}"/>
              </a:ext>
            </a:extLst>
          </p:cNvPr>
          <p:cNvSpPr txBox="1"/>
          <p:nvPr/>
        </p:nvSpPr>
        <p:spPr>
          <a:xfrm>
            <a:off x="5936573" y="1891050"/>
            <a:ext cx="1172200" cy="307777"/>
          </a:xfrm>
          <a:prstGeom prst="rect">
            <a:avLst/>
          </a:prstGeom>
          <a:solidFill>
            <a:srgbClr val="FFFFD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beris</a:t>
            </a:r>
            <a:endParaRPr lang="en-GB" sz="14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4A19000-49AB-403F-85F2-D1AD772ED112}"/>
              </a:ext>
            </a:extLst>
          </p:cNvPr>
          <p:cNvSpPr txBox="1"/>
          <p:nvPr/>
        </p:nvSpPr>
        <p:spPr>
          <a:xfrm>
            <a:off x="5936044" y="2191952"/>
            <a:ext cx="1168760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bitur</a:t>
            </a:r>
            <a:endParaRPr lang="en-GB" sz="14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1DC54DF-BD70-4D0B-963B-51149AEC4C52}"/>
              </a:ext>
            </a:extLst>
          </p:cNvPr>
          <p:cNvSpPr txBox="1"/>
          <p:nvPr/>
        </p:nvSpPr>
        <p:spPr>
          <a:xfrm>
            <a:off x="5956955" y="2557167"/>
            <a:ext cx="115181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bimur</a:t>
            </a:r>
            <a:endParaRPr lang="en-GB" sz="14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285F548-EC16-4097-A49A-F7F2E1F861A2}"/>
              </a:ext>
            </a:extLst>
          </p:cNvPr>
          <p:cNvSpPr txBox="1"/>
          <p:nvPr/>
        </p:nvSpPr>
        <p:spPr>
          <a:xfrm>
            <a:off x="5960944" y="2862882"/>
            <a:ext cx="115181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biminī</a:t>
            </a:r>
            <a:endParaRPr lang="en-GB" sz="14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607DD1B-EFD9-4C2B-82B0-704C013EF56D}"/>
              </a:ext>
            </a:extLst>
          </p:cNvPr>
          <p:cNvSpPr txBox="1"/>
          <p:nvPr/>
        </p:nvSpPr>
        <p:spPr>
          <a:xfrm>
            <a:off x="5964783" y="3176371"/>
            <a:ext cx="116426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buntur</a:t>
            </a:r>
            <a:endParaRPr lang="en-GB" sz="14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3852CC-BC64-4E19-B0BF-DA65A01301F6}"/>
              </a:ext>
            </a:extLst>
          </p:cNvPr>
          <p:cNvSpPr txBox="1"/>
          <p:nvPr/>
        </p:nvSpPr>
        <p:spPr>
          <a:xfrm>
            <a:off x="7153136" y="1886165"/>
            <a:ext cx="11730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bāris</a:t>
            </a:r>
            <a:endParaRPr lang="en-GB" sz="14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250F1F4-18FD-49E8-B3F5-F15899AA673A}"/>
              </a:ext>
            </a:extLst>
          </p:cNvPr>
          <p:cNvSpPr txBox="1"/>
          <p:nvPr/>
        </p:nvSpPr>
        <p:spPr>
          <a:xfrm>
            <a:off x="7147547" y="3176372"/>
            <a:ext cx="1178644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bantur</a:t>
            </a:r>
            <a:endParaRPr lang="en-GB" sz="14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B223F11-8D8A-4F59-9E32-1AAC42BA40EF}"/>
              </a:ext>
            </a:extLst>
          </p:cNvPr>
          <p:cNvSpPr txBox="1"/>
          <p:nvPr/>
        </p:nvSpPr>
        <p:spPr>
          <a:xfrm>
            <a:off x="7153135" y="2861240"/>
            <a:ext cx="1166048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bāminī</a:t>
            </a:r>
            <a:endParaRPr lang="en-GB" sz="1400" b="1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AB0604D-FB48-47A6-88A7-E71D03C872E7}"/>
              </a:ext>
            </a:extLst>
          </p:cNvPr>
          <p:cNvSpPr txBox="1"/>
          <p:nvPr/>
        </p:nvSpPr>
        <p:spPr>
          <a:xfrm>
            <a:off x="7153135" y="2203534"/>
            <a:ext cx="1173056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bātur</a:t>
            </a:r>
            <a:endParaRPr lang="en-GB" sz="14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FE9BDBA-D1C9-457F-B9BB-0184F701BABA}"/>
              </a:ext>
            </a:extLst>
          </p:cNvPr>
          <p:cNvSpPr txBox="1"/>
          <p:nvPr/>
        </p:nvSpPr>
        <p:spPr>
          <a:xfrm>
            <a:off x="7153135" y="2556472"/>
            <a:ext cx="1163071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bāmur</a:t>
            </a:r>
            <a:endParaRPr lang="en-GB" sz="1400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B0E2A2F-22D0-42A6-8DD2-EB33D2AA1417}"/>
              </a:ext>
            </a:extLst>
          </p:cNvPr>
          <p:cNvSpPr txBox="1"/>
          <p:nvPr/>
        </p:nvSpPr>
        <p:spPr>
          <a:xfrm>
            <a:off x="233887" y="4575852"/>
            <a:ext cx="967231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I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035347F4-6BE7-471B-A8BF-BD3E0064B9B3}"/>
              </a:ext>
            </a:extLst>
          </p:cNvPr>
          <p:cNvSpPr txBox="1"/>
          <p:nvPr/>
        </p:nvSpPr>
        <p:spPr>
          <a:xfrm>
            <a:off x="231821" y="4855742"/>
            <a:ext cx="974587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41F8FB7-23B6-4BFC-A89D-30D71C602B06}"/>
              </a:ext>
            </a:extLst>
          </p:cNvPr>
          <p:cNvSpPr txBox="1"/>
          <p:nvPr/>
        </p:nvSpPr>
        <p:spPr>
          <a:xfrm>
            <a:off x="231821" y="5146266"/>
            <a:ext cx="97458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He/she/it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DA953C9-614F-455A-81F6-855BD2522EA9}"/>
              </a:ext>
            </a:extLst>
          </p:cNvPr>
          <p:cNvSpPr txBox="1"/>
          <p:nvPr/>
        </p:nvSpPr>
        <p:spPr>
          <a:xfrm>
            <a:off x="252539" y="5548814"/>
            <a:ext cx="961225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We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BC392F8-192F-4551-988D-A2414F60D1EE}"/>
              </a:ext>
            </a:extLst>
          </p:cNvPr>
          <p:cNvSpPr txBox="1"/>
          <p:nvPr/>
        </p:nvSpPr>
        <p:spPr>
          <a:xfrm>
            <a:off x="249999" y="5864697"/>
            <a:ext cx="961225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6D7120E-9E28-4CC8-8C3F-3D3C8F4E1EEE}"/>
              </a:ext>
            </a:extLst>
          </p:cNvPr>
          <p:cNvSpPr txBox="1"/>
          <p:nvPr/>
        </p:nvSpPr>
        <p:spPr>
          <a:xfrm>
            <a:off x="239176" y="6184363"/>
            <a:ext cx="97458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They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259CDB3B-054C-4204-AB58-BF47E6A4CB06}"/>
              </a:ext>
            </a:extLst>
          </p:cNvPr>
          <p:cNvSpPr txBox="1"/>
          <p:nvPr/>
        </p:nvSpPr>
        <p:spPr>
          <a:xfrm>
            <a:off x="1331167" y="4029734"/>
            <a:ext cx="3341148" cy="47705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 Third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Present, </a:t>
            </a:r>
            <a:r>
              <a:rPr lang="en-GB" sz="1100" b="1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Sneaky</a:t>
            </a:r>
            <a:r>
              <a:rPr lang="en-GB" sz="11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Future, Imperfect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C970877-8D60-451C-B220-DB0368C40D77}"/>
              </a:ext>
            </a:extLst>
          </p:cNvPr>
          <p:cNvSpPr txBox="1"/>
          <p:nvPr/>
        </p:nvSpPr>
        <p:spPr>
          <a:xfrm>
            <a:off x="1344739" y="4570907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/>
              <a:t>or</a:t>
            </a:r>
            <a:endParaRPr lang="en-GB" sz="1400" dirty="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65719F55-3315-4EAE-BAEC-73D1E0179E1A}"/>
              </a:ext>
            </a:extLst>
          </p:cNvPr>
          <p:cNvSpPr txBox="1"/>
          <p:nvPr/>
        </p:nvSpPr>
        <p:spPr>
          <a:xfrm>
            <a:off x="2403305" y="4570906"/>
            <a:ext cx="1026555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 err="1"/>
              <a:t>ar</a:t>
            </a:r>
            <a:endParaRPr lang="en-GB" sz="1400" dirty="0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08B8B5FA-E8ED-40B9-964A-C9287FE53801}"/>
              </a:ext>
            </a:extLst>
          </p:cNvPr>
          <p:cNvSpPr txBox="1"/>
          <p:nvPr/>
        </p:nvSpPr>
        <p:spPr>
          <a:xfrm>
            <a:off x="1344739" y="4878684"/>
            <a:ext cx="974587" cy="307777"/>
          </a:xfrm>
          <a:prstGeom prst="rect">
            <a:avLst/>
          </a:prstGeom>
          <a:solidFill>
            <a:srgbClr val="FFFFD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 err="1"/>
              <a:t>eris</a:t>
            </a:r>
            <a:endParaRPr lang="en-GB" sz="1400" dirty="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84EE4646-E75F-49AD-82B8-9A2970E70C97}"/>
              </a:ext>
            </a:extLst>
          </p:cNvPr>
          <p:cNvSpPr txBox="1"/>
          <p:nvPr/>
        </p:nvSpPr>
        <p:spPr>
          <a:xfrm>
            <a:off x="1349573" y="5189183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 err="1"/>
              <a:t>itur</a:t>
            </a:r>
            <a:endParaRPr lang="en-GB" sz="1400" dirty="0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62503CC-8B85-4AD1-9D0D-6D4C598B5A96}"/>
              </a:ext>
            </a:extLst>
          </p:cNvPr>
          <p:cNvSpPr txBox="1"/>
          <p:nvPr/>
        </p:nvSpPr>
        <p:spPr>
          <a:xfrm>
            <a:off x="1354326" y="5556724"/>
            <a:ext cx="986896" cy="317768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 err="1"/>
              <a:t>imur</a:t>
            </a:r>
            <a:endParaRPr lang="en-GB" sz="1400" b="1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55DC131-6AD7-4161-B5CA-AC8EB02C9650}"/>
              </a:ext>
            </a:extLst>
          </p:cNvPr>
          <p:cNvSpPr txBox="1"/>
          <p:nvPr/>
        </p:nvSpPr>
        <p:spPr>
          <a:xfrm>
            <a:off x="1366635" y="5874492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 err="1"/>
              <a:t>iminī</a:t>
            </a:r>
            <a:endParaRPr lang="en-GB" sz="1400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38237E1-FEBF-4DC3-852D-AC11951EC4F3}"/>
              </a:ext>
            </a:extLst>
          </p:cNvPr>
          <p:cNvSpPr txBox="1"/>
          <p:nvPr/>
        </p:nvSpPr>
        <p:spPr>
          <a:xfrm>
            <a:off x="1351347" y="6184363"/>
            <a:ext cx="98987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 err="1"/>
              <a:t>untur</a:t>
            </a:r>
            <a:endParaRPr lang="en-GB" sz="1400" dirty="0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858054C4-F868-47CA-BA20-537805F878A9}"/>
              </a:ext>
            </a:extLst>
          </p:cNvPr>
          <p:cNvSpPr txBox="1"/>
          <p:nvPr/>
        </p:nvSpPr>
        <p:spPr>
          <a:xfrm>
            <a:off x="2403304" y="4889645"/>
            <a:ext cx="1026555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 err="1"/>
              <a:t>ēris</a:t>
            </a:r>
            <a:endParaRPr lang="en-GB" sz="1400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4B8F2C8-6CC0-4214-89C6-924F58EE6128}"/>
              </a:ext>
            </a:extLst>
          </p:cNvPr>
          <p:cNvSpPr txBox="1"/>
          <p:nvPr/>
        </p:nvSpPr>
        <p:spPr>
          <a:xfrm>
            <a:off x="2416912" y="6164369"/>
            <a:ext cx="1032087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 err="1"/>
              <a:t>entur</a:t>
            </a:r>
            <a:endParaRPr lang="en-GB" sz="14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2F3E7902-EA04-4CC2-A3FB-F7309B63EA51}"/>
              </a:ext>
            </a:extLst>
          </p:cNvPr>
          <p:cNvSpPr txBox="1"/>
          <p:nvPr/>
        </p:nvSpPr>
        <p:spPr>
          <a:xfrm>
            <a:off x="2411249" y="5864623"/>
            <a:ext cx="1032088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 err="1"/>
              <a:t>ēminī</a:t>
            </a:r>
            <a:endParaRPr lang="en-GB" sz="1400" b="1" dirty="0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5D8A16C-6925-4FF2-A4BE-32A2E2CFE782}"/>
              </a:ext>
            </a:extLst>
          </p:cNvPr>
          <p:cNvSpPr txBox="1"/>
          <p:nvPr/>
        </p:nvSpPr>
        <p:spPr>
          <a:xfrm>
            <a:off x="2403305" y="5197819"/>
            <a:ext cx="1026555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 err="1"/>
              <a:t>ētur</a:t>
            </a:r>
            <a:endParaRPr lang="en-GB" sz="1400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4468BA93-F377-4A1C-B567-8A63FDF995C4}"/>
              </a:ext>
            </a:extLst>
          </p:cNvPr>
          <p:cNvSpPr txBox="1"/>
          <p:nvPr/>
        </p:nvSpPr>
        <p:spPr>
          <a:xfrm>
            <a:off x="2412012" y="5556449"/>
            <a:ext cx="1032300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</a:t>
            </a:r>
            <a:r>
              <a:rPr lang="en-GB" sz="1400" b="1" dirty="0" err="1"/>
              <a:t>ēmur</a:t>
            </a:r>
            <a:endParaRPr lang="en-GB" sz="1400" dirty="0"/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DBAE0A0F-C314-4E37-B610-438F9657C4F1}"/>
              </a:ext>
            </a:extLst>
          </p:cNvPr>
          <p:cNvSpPr txBox="1"/>
          <p:nvPr/>
        </p:nvSpPr>
        <p:spPr>
          <a:xfrm>
            <a:off x="10333515" y="4550896"/>
            <a:ext cx="11883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</a:t>
            </a:r>
            <a:r>
              <a:rPr lang="en-GB" sz="1400" dirty="0"/>
              <a:t>-ē-</a:t>
            </a:r>
            <a:r>
              <a:rPr lang="en-GB" sz="1400" b="1" dirty="0"/>
              <a:t>bar</a:t>
            </a:r>
            <a:endParaRPr lang="en-GB" sz="1400" dirty="0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827958AD-0A6F-4F69-A3E1-E0329A5CDE57}"/>
              </a:ext>
            </a:extLst>
          </p:cNvPr>
          <p:cNvSpPr txBox="1"/>
          <p:nvPr/>
        </p:nvSpPr>
        <p:spPr>
          <a:xfrm>
            <a:off x="10333515" y="4872697"/>
            <a:ext cx="11883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</a:t>
            </a:r>
            <a:r>
              <a:rPr lang="en-GB" sz="1400" dirty="0"/>
              <a:t>-ē-</a:t>
            </a:r>
            <a:r>
              <a:rPr lang="en-GB" sz="1400" b="1" dirty="0" err="1"/>
              <a:t>bāris</a:t>
            </a:r>
            <a:endParaRPr lang="en-GB" sz="1400" dirty="0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BC4AED70-A228-4F44-8B9B-30F317755F06}"/>
              </a:ext>
            </a:extLst>
          </p:cNvPr>
          <p:cNvSpPr txBox="1"/>
          <p:nvPr/>
        </p:nvSpPr>
        <p:spPr>
          <a:xfrm>
            <a:off x="10333515" y="5174772"/>
            <a:ext cx="11883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</a:t>
            </a:r>
            <a:r>
              <a:rPr lang="en-GB" sz="1400" dirty="0"/>
              <a:t>-ē-</a:t>
            </a:r>
            <a:r>
              <a:rPr lang="en-GB" sz="1400" b="1" dirty="0" err="1"/>
              <a:t>bātur</a:t>
            </a:r>
            <a:endParaRPr lang="en-GB" sz="1400" dirty="0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F6D12415-B0E0-444D-BA5A-CE98265073DF}"/>
              </a:ext>
            </a:extLst>
          </p:cNvPr>
          <p:cNvSpPr txBox="1"/>
          <p:nvPr/>
        </p:nvSpPr>
        <p:spPr>
          <a:xfrm>
            <a:off x="10333513" y="5548815"/>
            <a:ext cx="128796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</a:t>
            </a:r>
            <a:r>
              <a:rPr lang="en-GB" sz="1400" dirty="0"/>
              <a:t>-ē-</a:t>
            </a:r>
            <a:r>
              <a:rPr lang="en-GB" sz="1400" b="1" dirty="0" err="1"/>
              <a:t>bāmur</a:t>
            </a:r>
            <a:endParaRPr lang="en-GB" sz="1400" dirty="0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DD8D5CD4-A092-4F6D-AD01-F147CB9FC8CC}"/>
              </a:ext>
            </a:extLst>
          </p:cNvPr>
          <p:cNvSpPr txBox="1"/>
          <p:nvPr/>
        </p:nvSpPr>
        <p:spPr>
          <a:xfrm>
            <a:off x="10334561" y="5856591"/>
            <a:ext cx="128796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</a:t>
            </a:r>
            <a:r>
              <a:rPr lang="en-GB" sz="1400" dirty="0"/>
              <a:t>-ē-</a:t>
            </a:r>
            <a:r>
              <a:rPr lang="en-GB" sz="1400" b="1" dirty="0" err="1"/>
              <a:t>bāminī</a:t>
            </a:r>
            <a:endParaRPr lang="en-GB" sz="1400" dirty="0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9BFED903-6EC1-4BCB-8E03-8F25948659E8}"/>
              </a:ext>
            </a:extLst>
          </p:cNvPr>
          <p:cNvSpPr txBox="1"/>
          <p:nvPr/>
        </p:nvSpPr>
        <p:spPr>
          <a:xfrm>
            <a:off x="10339566" y="6169253"/>
            <a:ext cx="1281913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</a:t>
            </a:r>
            <a:r>
              <a:rPr lang="en-GB" sz="1400" dirty="0"/>
              <a:t>-ē-</a:t>
            </a:r>
            <a:r>
              <a:rPr lang="en-GB" sz="1400" b="1" dirty="0" err="1"/>
              <a:t>bantur</a:t>
            </a:r>
            <a:endParaRPr lang="en-GB" sz="1400" dirty="0"/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BB50B2FF-3CA9-49DA-A977-5CA3E4B5DB25}"/>
              </a:ext>
            </a:extLst>
          </p:cNvPr>
          <p:cNvSpPr txBox="1"/>
          <p:nvPr/>
        </p:nvSpPr>
        <p:spPr>
          <a:xfrm>
            <a:off x="5277806" y="4037782"/>
            <a:ext cx="1728758" cy="47705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</a:rPr>
              <a:t>The 3½ 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75000"/>
                  </a:schemeClr>
                </a:solidFill>
              </a:rPr>
              <a:t>Present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59FF8AFC-83F3-4F06-812E-34581A663AAB}"/>
              </a:ext>
            </a:extLst>
          </p:cNvPr>
          <p:cNvSpPr txBox="1"/>
          <p:nvPr/>
        </p:nvSpPr>
        <p:spPr>
          <a:xfrm>
            <a:off x="3521513" y="4570905"/>
            <a:ext cx="114315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reg-ē-</a:t>
            </a:r>
            <a:r>
              <a:rPr lang="en-GB" sz="1400" b="1" dirty="0"/>
              <a:t>bar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496F5E48-D906-41E8-B98E-1316F4287AD8}"/>
              </a:ext>
            </a:extLst>
          </p:cNvPr>
          <p:cNvSpPr txBox="1"/>
          <p:nvPr/>
        </p:nvSpPr>
        <p:spPr>
          <a:xfrm>
            <a:off x="5701181" y="4561498"/>
            <a:ext cx="1047442" cy="31489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</a:t>
            </a:r>
            <a:r>
              <a:rPr lang="en-GB" sz="1400" dirty="0"/>
              <a:t>-</a:t>
            </a:r>
            <a:r>
              <a:rPr lang="en-GB" sz="1400" b="1" dirty="0"/>
              <a:t>or</a:t>
            </a:r>
            <a:endParaRPr lang="en-GB" sz="1400" dirty="0"/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6173DD31-1F7E-461A-8E5F-CA854B177C72}"/>
              </a:ext>
            </a:extLst>
          </p:cNvPr>
          <p:cNvSpPr txBox="1"/>
          <p:nvPr/>
        </p:nvSpPr>
        <p:spPr>
          <a:xfrm>
            <a:off x="3512670" y="4890042"/>
            <a:ext cx="1152000" cy="315319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reg-ē-</a:t>
            </a:r>
            <a:r>
              <a:rPr lang="en-GB" sz="1400" b="1" dirty="0" err="1"/>
              <a:t>bāris</a:t>
            </a:r>
            <a:endParaRPr lang="en-GB" sz="1400" b="1" dirty="0"/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DE4CAE04-510A-4763-9C5B-4BBAB02C092F}"/>
              </a:ext>
            </a:extLst>
          </p:cNvPr>
          <p:cNvSpPr txBox="1"/>
          <p:nvPr/>
        </p:nvSpPr>
        <p:spPr>
          <a:xfrm>
            <a:off x="3504913" y="5196720"/>
            <a:ext cx="115975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reg-ē-</a:t>
            </a:r>
            <a:r>
              <a:rPr lang="en-GB" sz="1400" b="1" dirty="0" err="1"/>
              <a:t>bātur</a:t>
            </a:r>
            <a:endParaRPr lang="en-GB" sz="1400" b="1" dirty="0"/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B511A423-3115-4700-8B8E-AE42E260702D}"/>
              </a:ext>
            </a:extLst>
          </p:cNvPr>
          <p:cNvSpPr txBox="1"/>
          <p:nvPr/>
        </p:nvSpPr>
        <p:spPr>
          <a:xfrm>
            <a:off x="3519789" y="5548814"/>
            <a:ext cx="1161370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reg-ē-</a:t>
            </a:r>
            <a:r>
              <a:rPr lang="en-GB" sz="1400" b="1" dirty="0" err="1"/>
              <a:t>bāmur</a:t>
            </a:r>
            <a:endParaRPr lang="en-GB" sz="1400" b="1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D05F84BF-D48D-4B9B-ABBF-6300DAE4D3DF}"/>
              </a:ext>
            </a:extLst>
          </p:cNvPr>
          <p:cNvSpPr txBox="1"/>
          <p:nvPr/>
        </p:nvSpPr>
        <p:spPr>
          <a:xfrm>
            <a:off x="3521512" y="5856592"/>
            <a:ext cx="115252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reg-ē-</a:t>
            </a:r>
            <a:r>
              <a:rPr lang="en-GB" sz="1400" b="1" dirty="0" err="1"/>
              <a:t>bāminī</a:t>
            </a:r>
            <a:endParaRPr lang="en-GB" sz="1400" b="1" dirty="0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59DF1A58-B7F1-4D71-9C10-C3F6DD045E2C}"/>
              </a:ext>
            </a:extLst>
          </p:cNvPr>
          <p:cNvSpPr txBox="1"/>
          <p:nvPr/>
        </p:nvSpPr>
        <p:spPr>
          <a:xfrm>
            <a:off x="3526416" y="6155521"/>
            <a:ext cx="1152526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reg-ē-</a:t>
            </a:r>
            <a:r>
              <a:rPr lang="en-GB" sz="1400" b="1" dirty="0" err="1"/>
              <a:t>bantur</a:t>
            </a:r>
            <a:endParaRPr lang="en-GB" sz="1400" b="1" dirty="0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F3C6208C-410F-466F-853C-58EAAC339FF9}"/>
              </a:ext>
            </a:extLst>
          </p:cNvPr>
          <p:cNvSpPr txBox="1"/>
          <p:nvPr/>
        </p:nvSpPr>
        <p:spPr>
          <a:xfrm>
            <a:off x="5701181" y="4876388"/>
            <a:ext cx="1047442" cy="307777"/>
          </a:xfrm>
          <a:prstGeom prst="rect">
            <a:avLst/>
          </a:prstGeom>
          <a:solidFill>
            <a:srgbClr val="FFFFD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cap-</a:t>
            </a:r>
            <a:r>
              <a:rPr lang="en-GB" sz="1400" b="1" dirty="0" err="1"/>
              <a:t>eris</a:t>
            </a:r>
            <a:endParaRPr lang="en-GB" sz="1400" dirty="0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98DEEE22-2797-48DD-89F6-CE7C1425BFB7}"/>
              </a:ext>
            </a:extLst>
          </p:cNvPr>
          <p:cNvSpPr txBox="1"/>
          <p:nvPr/>
        </p:nvSpPr>
        <p:spPr>
          <a:xfrm>
            <a:off x="5701180" y="6169950"/>
            <a:ext cx="102655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capi-</a:t>
            </a:r>
            <a:r>
              <a:rPr lang="en-GB" sz="1400" b="1" dirty="0" err="1"/>
              <a:t>untur</a:t>
            </a:r>
            <a:endParaRPr lang="en-GB" sz="1400" dirty="0"/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EBF023DD-4282-401B-A6B6-3FB2AE258EF8}"/>
              </a:ext>
            </a:extLst>
          </p:cNvPr>
          <p:cNvSpPr txBox="1"/>
          <p:nvPr/>
        </p:nvSpPr>
        <p:spPr>
          <a:xfrm>
            <a:off x="5703425" y="5864226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capi-</a:t>
            </a:r>
            <a:r>
              <a:rPr lang="en-GB" sz="1400" b="1" dirty="0" err="1"/>
              <a:t>minī</a:t>
            </a:r>
            <a:endParaRPr lang="en-GB" sz="1400" b="1" dirty="0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0141EEA5-9B92-4C45-A2D4-24A8D3E15323}"/>
              </a:ext>
            </a:extLst>
          </p:cNvPr>
          <p:cNvSpPr txBox="1"/>
          <p:nvPr/>
        </p:nvSpPr>
        <p:spPr>
          <a:xfrm>
            <a:off x="5701180" y="5183843"/>
            <a:ext cx="105417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</a:t>
            </a:r>
            <a:r>
              <a:rPr lang="en-GB" sz="1400" dirty="0"/>
              <a:t>-</a:t>
            </a:r>
            <a:r>
              <a:rPr lang="en-GB" sz="1400" b="1" dirty="0"/>
              <a:t>tur</a:t>
            </a:r>
            <a:endParaRPr lang="en-GB" sz="1400" dirty="0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37BB5B4B-759D-4983-9B8B-E7BF42FF3A3B}"/>
              </a:ext>
            </a:extLst>
          </p:cNvPr>
          <p:cNvSpPr txBox="1"/>
          <p:nvPr/>
        </p:nvSpPr>
        <p:spPr>
          <a:xfrm>
            <a:off x="5703427" y="5568850"/>
            <a:ext cx="102655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capi-</a:t>
            </a:r>
            <a:r>
              <a:rPr lang="en-GB" sz="1400" b="1" dirty="0" err="1"/>
              <a:t>mur</a:t>
            </a:r>
            <a:endParaRPr lang="en-GB" sz="1400" dirty="0"/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04548BE1-D56E-4F13-B569-3E00DAD00369}"/>
              </a:ext>
            </a:extLst>
          </p:cNvPr>
          <p:cNvSpPr txBox="1"/>
          <p:nvPr/>
        </p:nvSpPr>
        <p:spPr>
          <a:xfrm>
            <a:off x="7979885" y="4033769"/>
            <a:ext cx="3541971" cy="47705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The Fourth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50000"/>
                  </a:schemeClr>
                </a:solidFill>
              </a:rPr>
              <a:t>Present, Sneaky Future, Imperfect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1249D164-126E-41EC-903A-3C9C63D60529}"/>
              </a:ext>
            </a:extLst>
          </p:cNvPr>
          <p:cNvSpPr txBox="1"/>
          <p:nvPr/>
        </p:nvSpPr>
        <p:spPr>
          <a:xfrm>
            <a:off x="7979886" y="4567051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</a:t>
            </a:r>
            <a:r>
              <a:rPr lang="en-GB" sz="1400" dirty="0"/>
              <a:t>-</a:t>
            </a:r>
            <a:r>
              <a:rPr lang="en-GB" sz="1400" b="1" dirty="0"/>
              <a:t>or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C3532699-7BBE-41B6-B6BA-41AC06517D9C}"/>
              </a:ext>
            </a:extLst>
          </p:cNvPr>
          <p:cNvSpPr txBox="1"/>
          <p:nvPr/>
        </p:nvSpPr>
        <p:spPr>
          <a:xfrm>
            <a:off x="9209715" y="4550765"/>
            <a:ext cx="1026555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audi-</a:t>
            </a:r>
            <a:r>
              <a:rPr lang="en-GB" sz="1400" b="1" dirty="0" err="1"/>
              <a:t>ar</a:t>
            </a:r>
            <a:endParaRPr lang="en-GB" sz="1400" dirty="0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A852AED2-153C-4B7C-A24C-8BA499FFDE94}"/>
              </a:ext>
            </a:extLst>
          </p:cNvPr>
          <p:cNvSpPr txBox="1"/>
          <p:nvPr/>
        </p:nvSpPr>
        <p:spPr>
          <a:xfrm>
            <a:off x="7980663" y="4875177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audī-</a:t>
            </a:r>
            <a:r>
              <a:rPr lang="en-GB" sz="1400" b="1" dirty="0" err="1"/>
              <a:t>ris</a:t>
            </a:r>
            <a:endParaRPr lang="en-GB" sz="1400" b="1" dirty="0"/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DD205540-DA1B-4E9F-8AB4-443892A3AAB1}"/>
              </a:ext>
            </a:extLst>
          </p:cNvPr>
          <p:cNvSpPr txBox="1"/>
          <p:nvPr/>
        </p:nvSpPr>
        <p:spPr>
          <a:xfrm>
            <a:off x="7979885" y="5180473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</a:t>
            </a:r>
            <a:r>
              <a:rPr lang="en-GB" sz="1400" dirty="0"/>
              <a:t>-</a:t>
            </a:r>
            <a:r>
              <a:rPr lang="en-GB" sz="1400" b="1" dirty="0"/>
              <a:t>tur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E071F4CC-9504-437D-BE92-AEB33B51B4BE}"/>
              </a:ext>
            </a:extLst>
          </p:cNvPr>
          <p:cNvSpPr txBox="1"/>
          <p:nvPr/>
        </p:nvSpPr>
        <p:spPr>
          <a:xfrm>
            <a:off x="7979884" y="5573973"/>
            <a:ext cx="983334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audī-</a:t>
            </a:r>
            <a:r>
              <a:rPr lang="en-GB" sz="1400" b="1" dirty="0" err="1"/>
              <a:t>mur</a:t>
            </a:r>
            <a:endParaRPr lang="en-GB" sz="1400" b="1" dirty="0"/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296CF00F-3E79-4D56-8F1B-F3FC5DAA6A65}"/>
              </a:ext>
            </a:extLst>
          </p:cNvPr>
          <p:cNvSpPr txBox="1"/>
          <p:nvPr/>
        </p:nvSpPr>
        <p:spPr>
          <a:xfrm>
            <a:off x="7988631" y="5864225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audī-</a:t>
            </a:r>
            <a:r>
              <a:rPr lang="en-GB" sz="1400" b="1" dirty="0" err="1"/>
              <a:t>minī</a:t>
            </a:r>
            <a:endParaRPr lang="en-GB" sz="1400" b="1" dirty="0"/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F75E5F8F-BD97-4F76-8CF8-D8230D4961E2}"/>
              </a:ext>
            </a:extLst>
          </p:cNvPr>
          <p:cNvSpPr txBox="1"/>
          <p:nvPr/>
        </p:nvSpPr>
        <p:spPr>
          <a:xfrm>
            <a:off x="7988631" y="6164368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audi-</a:t>
            </a:r>
            <a:r>
              <a:rPr lang="en-GB" sz="1400" b="1" dirty="0" err="1"/>
              <a:t>untur</a:t>
            </a:r>
            <a:endParaRPr lang="en-GB" sz="1400" b="1" dirty="0"/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F8AE2571-50CA-4B05-889A-B7CFBFA3B23D}"/>
              </a:ext>
            </a:extLst>
          </p:cNvPr>
          <p:cNvSpPr txBox="1"/>
          <p:nvPr/>
        </p:nvSpPr>
        <p:spPr>
          <a:xfrm>
            <a:off x="9206287" y="4861053"/>
            <a:ext cx="1026555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audi-</a:t>
            </a:r>
            <a:r>
              <a:rPr lang="en-GB" sz="1400" b="1" dirty="0" err="1"/>
              <a:t>ēris</a:t>
            </a:r>
            <a:endParaRPr lang="en-GB" sz="1400" dirty="0"/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0686A6F0-31CB-4AEE-8312-56EDF35C8B2B}"/>
              </a:ext>
            </a:extLst>
          </p:cNvPr>
          <p:cNvSpPr txBox="1"/>
          <p:nvPr/>
        </p:nvSpPr>
        <p:spPr>
          <a:xfrm>
            <a:off x="9206290" y="6169890"/>
            <a:ext cx="1026552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audi-</a:t>
            </a:r>
            <a:r>
              <a:rPr lang="en-GB" sz="1400" b="1" dirty="0" err="1"/>
              <a:t>entur</a:t>
            </a:r>
            <a:endParaRPr lang="en-GB" sz="1400" dirty="0"/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CE5172EC-15F1-4699-ABDD-2FE60E371117}"/>
              </a:ext>
            </a:extLst>
          </p:cNvPr>
          <p:cNvSpPr txBox="1"/>
          <p:nvPr/>
        </p:nvSpPr>
        <p:spPr>
          <a:xfrm>
            <a:off x="9206287" y="5864225"/>
            <a:ext cx="1026555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audi-</a:t>
            </a:r>
            <a:r>
              <a:rPr lang="en-GB" sz="1400" b="1" dirty="0" err="1"/>
              <a:t>ēminī</a:t>
            </a:r>
            <a:endParaRPr lang="en-GB" sz="1400" dirty="0"/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FAA76552-3E33-4B59-97A4-F02AAF0E7AB6}"/>
              </a:ext>
            </a:extLst>
          </p:cNvPr>
          <p:cNvSpPr txBox="1"/>
          <p:nvPr/>
        </p:nvSpPr>
        <p:spPr>
          <a:xfrm>
            <a:off x="9206287" y="5161851"/>
            <a:ext cx="1026555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audi-</a:t>
            </a:r>
            <a:r>
              <a:rPr lang="en-GB" sz="1400" b="1" dirty="0" err="1"/>
              <a:t>ētur</a:t>
            </a:r>
            <a:endParaRPr lang="en-GB" sz="1400" dirty="0"/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98D1ABAF-B138-43FD-92EC-0790710513D1}"/>
              </a:ext>
            </a:extLst>
          </p:cNvPr>
          <p:cNvSpPr txBox="1"/>
          <p:nvPr/>
        </p:nvSpPr>
        <p:spPr>
          <a:xfrm>
            <a:off x="9206287" y="5560391"/>
            <a:ext cx="1026555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audi-</a:t>
            </a:r>
            <a:r>
              <a:rPr lang="en-GB" sz="1400" b="1" dirty="0" err="1"/>
              <a:t>ēmur</a:t>
            </a:r>
            <a:endParaRPr lang="en-GB" sz="1400" dirty="0"/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11379DBC-AD01-4B01-BC7F-CB08AF99D3BD}"/>
              </a:ext>
            </a:extLst>
          </p:cNvPr>
          <p:cNvSpPr txBox="1"/>
          <p:nvPr/>
        </p:nvSpPr>
        <p:spPr>
          <a:xfrm>
            <a:off x="10696353" y="195012"/>
            <a:ext cx="1158657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Year 9-13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E1F287C2-691D-4608-A681-29DCFF151321}"/>
              </a:ext>
            </a:extLst>
          </p:cNvPr>
          <p:cNvSpPr txBox="1"/>
          <p:nvPr/>
        </p:nvSpPr>
        <p:spPr>
          <a:xfrm>
            <a:off x="4922246" y="1569469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mone</a:t>
            </a:r>
            <a:r>
              <a:rPr lang="en-GB" sz="1400" dirty="0"/>
              <a:t>-</a:t>
            </a:r>
            <a:r>
              <a:rPr lang="en-GB" sz="1400" b="1" dirty="0"/>
              <a:t>or</a:t>
            </a:r>
            <a:endParaRPr lang="en-GB" sz="1400" dirty="0"/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C6C08F00-24D0-4559-9DBB-C61871C68F52}"/>
              </a:ext>
            </a:extLst>
          </p:cNvPr>
          <p:cNvSpPr txBox="1"/>
          <p:nvPr/>
        </p:nvSpPr>
        <p:spPr>
          <a:xfrm>
            <a:off x="4924176" y="1878116"/>
            <a:ext cx="972657" cy="315113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ris</a:t>
            </a:r>
            <a:endParaRPr lang="en-GB" sz="1400" dirty="0"/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AFFDE957-C97F-47D0-8115-539C6826CE45}"/>
              </a:ext>
            </a:extLst>
          </p:cNvPr>
          <p:cNvSpPr txBox="1"/>
          <p:nvPr/>
        </p:nvSpPr>
        <p:spPr>
          <a:xfrm>
            <a:off x="4928755" y="2196459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</a:t>
            </a:r>
            <a:r>
              <a:rPr lang="en-GB" sz="1400" dirty="0"/>
              <a:t>-</a:t>
            </a:r>
            <a:r>
              <a:rPr lang="en-GB" sz="1400" b="1" dirty="0"/>
              <a:t>tur</a:t>
            </a:r>
            <a:endParaRPr lang="en-GB" sz="1400" dirty="0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86685A6-F8A2-4327-9BC4-C6A8635EC5ED}"/>
              </a:ext>
            </a:extLst>
          </p:cNvPr>
          <p:cNvSpPr txBox="1"/>
          <p:nvPr/>
        </p:nvSpPr>
        <p:spPr>
          <a:xfrm>
            <a:off x="4934035" y="2589338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mur</a:t>
            </a:r>
            <a:endParaRPr lang="en-GB" sz="1400" b="1" dirty="0"/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E3E5AAFF-3143-4818-AC2C-6334D240865D}"/>
              </a:ext>
            </a:extLst>
          </p:cNvPr>
          <p:cNvSpPr txBox="1"/>
          <p:nvPr/>
        </p:nvSpPr>
        <p:spPr>
          <a:xfrm>
            <a:off x="4919671" y="2873174"/>
            <a:ext cx="988951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monē-</a:t>
            </a:r>
            <a:r>
              <a:rPr lang="en-GB" sz="1400" b="1" dirty="0" err="1"/>
              <a:t>minī</a:t>
            </a:r>
            <a:endParaRPr lang="en-GB" sz="1400" dirty="0"/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6FDF9F62-1F9A-4294-9940-92676A0B50EF}"/>
              </a:ext>
            </a:extLst>
          </p:cNvPr>
          <p:cNvSpPr txBox="1"/>
          <p:nvPr/>
        </p:nvSpPr>
        <p:spPr>
          <a:xfrm>
            <a:off x="4934035" y="3198939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mone-</a:t>
            </a:r>
            <a:r>
              <a:rPr lang="en-GB" sz="1400" b="1" dirty="0" err="1"/>
              <a:t>ntur</a:t>
            </a:r>
            <a:endParaRPr lang="en-GB" sz="1400" dirty="0"/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A6F26C99-FB4E-4980-B6FA-16DCD00BB872}"/>
              </a:ext>
            </a:extLst>
          </p:cNvPr>
          <p:cNvSpPr txBox="1"/>
          <p:nvPr/>
        </p:nvSpPr>
        <p:spPr>
          <a:xfrm>
            <a:off x="3489424" y="1576751"/>
            <a:ext cx="1078260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</a:t>
            </a:r>
            <a:r>
              <a:rPr lang="en-GB" sz="1400" dirty="0"/>
              <a:t>-</a:t>
            </a:r>
            <a:r>
              <a:rPr lang="en-GB" sz="1400" b="1" dirty="0"/>
              <a:t>bar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80902331-4AE9-4F9A-B4BD-0B8A52418B9C}"/>
              </a:ext>
            </a:extLst>
          </p:cNvPr>
          <p:cNvSpPr txBox="1"/>
          <p:nvPr/>
        </p:nvSpPr>
        <p:spPr>
          <a:xfrm>
            <a:off x="3497800" y="1874259"/>
            <a:ext cx="1069884" cy="30709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bāris</a:t>
            </a:r>
            <a:endParaRPr lang="en-GB" sz="1400" dirty="0"/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405EFD4F-367C-4116-9698-9B85DCFCDAA5}"/>
              </a:ext>
            </a:extLst>
          </p:cNvPr>
          <p:cNvSpPr txBox="1"/>
          <p:nvPr/>
        </p:nvSpPr>
        <p:spPr>
          <a:xfrm>
            <a:off x="3498360" y="2181750"/>
            <a:ext cx="106070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bātur</a:t>
            </a:r>
            <a:endParaRPr lang="en-GB" sz="1400" dirty="0"/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5B519495-15E8-4231-B3E7-10D6674CBDCA}"/>
              </a:ext>
            </a:extLst>
          </p:cNvPr>
          <p:cNvSpPr txBox="1"/>
          <p:nvPr/>
        </p:nvSpPr>
        <p:spPr>
          <a:xfrm>
            <a:off x="3517613" y="2574294"/>
            <a:ext cx="1060707" cy="319864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bāmur</a:t>
            </a:r>
            <a:endParaRPr lang="en-GB" sz="1400" b="1" dirty="0"/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B51DA8A5-787B-4FD3-8423-C87AAD277A32}"/>
              </a:ext>
            </a:extLst>
          </p:cNvPr>
          <p:cNvSpPr txBox="1"/>
          <p:nvPr/>
        </p:nvSpPr>
        <p:spPr>
          <a:xfrm>
            <a:off x="3509857" y="2890420"/>
            <a:ext cx="1068463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bāminī</a:t>
            </a:r>
            <a:endParaRPr lang="en-GB" sz="1400" b="1" dirty="0"/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6610B4A4-CA74-46FF-B75F-5A7CFC53D4CA}"/>
              </a:ext>
            </a:extLst>
          </p:cNvPr>
          <p:cNvSpPr txBox="1"/>
          <p:nvPr/>
        </p:nvSpPr>
        <p:spPr>
          <a:xfrm>
            <a:off x="3509858" y="3196183"/>
            <a:ext cx="106846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amā-</a:t>
            </a:r>
            <a:r>
              <a:rPr lang="en-GB" sz="1400" b="1" dirty="0" err="1"/>
              <a:t>bantur</a:t>
            </a:r>
            <a:endParaRPr lang="en-GB" sz="1400" b="1" dirty="0"/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04703123-E622-43FF-8390-0AAED12B7307}"/>
              </a:ext>
            </a:extLst>
          </p:cNvPr>
          <p:cNvSpPr txBox="1"/>
          <p:nvPr/>
        </p:nvSpPr>
        <p:spPr>
          <a:xfrm>
            <a:off x="5282748" y="3495871"/>
            <a:ext cx="28293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i="1" dirty="0" err="1"/>
              <a:t>moneō</a:t>
            </a:r>
            <a:r>
              <a:rPr lang="en-GB" sz="1000" b="1" i="1" dirty="0"/>
              <a:t>, </a:t>
            </a:r>
            <a:r>
              <a:rPr lang="en-GB" sz="1000" b="1" i="1" dirty="0" err="1"/>
              <a:t>monēre</a:t>
            </a:r>
            <a:r>
              <a:rPr lang="en-GB" sz="1000" i="1" dirty="0"/>
              <a:t>, </a:t>
            </a:r>
            <a:r>
              <a:rPr lang="en-GB" sz="1000" i="1" dirty="0" err="1"/>
              <a:t>monuī</a:t>
            </a:r>
            <a:r>
              <a:rPr lang="en-GB" sz="1000" i="1" dirty="0"/>
              <a:t>, </a:t>
            </a:r>
            <a:r>
              <a:rPr lang="en-GB" sz="1000" i="1" dirty="0" err="1"/>
              <a:t>monītus</a:t>
            </a:r>
            <a:r>
              <a:rPr lang="en-GB" sz="1000" i="1" dirty="0"/>
              <a:t>  - warn, advise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256470E9-2F2F-4FEF-B339-C9CD7E146A6C}"/>
              </a:ext>
            </a:extLst>
          </p:cNvPr>
          <p:cNvSpPr txBox="1"/>
          <p:nvPr/>
        </p:nvSpPr>
        <p:spPr>
          <a:xfrm>
            <a:off x="1764070" y="6439412"/>
            <a:ext cx="28293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i="1" dirty="0" err="1"/>
              <a:t>regō</a:t>
            </a:r>
            <a:r>
              <a:rPr lang="en-GB" sz="1000" b="1" i="1" dirty="0"/>
              <a:t>, </a:t>
            </a:r>
            <a:r>
              <a:rPr lang="en-GB" sz="1000" b="1" i="1" dirty="0" err="1"/>
              <a:t>regere</a:t>
            </a:r>
            <a:r>
              <a:rPr lang="en-GB" sz="1000" i="1" dirty="0"/>
              <a:t>, </a:t>
            </a:r>
            <a:r>
              <a:rPr lang="en-GB" sz="1000" i="1" dirty="0" err="1"/>
              <a:t>rēxī</a:t>
            </a:r>
            <a:r>
              <a:rPr lang="en-GB" sz="1000" i="1" dirty="0"/>
              <a:t>, rectus  - rule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DE5B7E89-24BB-4A0E-A177-74F5E73DE73A}"/>
              </a:ext>
            </a:extLst>
          </p:cNvPr>
          <p:cNvSpPr txBox="1"/>
          <p:nvPr/>
        </p:nvSpPr>
        <p:spPr>
          <a:xfrm>
            <a:off x="5113253" y="6421498"/>
            <a:ext cx="28293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i="1" dirty="0" err="1"/>
              <a:t>capiō</a:t>
            </a:r>
            <a:r>
              <a:rPr lang="en-GB" sz="1000" b="1" i="1" dirty="0"/>
              <a:t>, </a:t>
            </a:r>
            <a:r>
              <a:rPr lang="en-GB" sz="1000" b="1" i="1" dirty="0" err="1"/>
              <a:t>capere</a:t>
            </a:r>
            <a:r>
              <a:rPr lang="en-GB" sz="1000" i="1" dirty="0"/>
              <a:t>, </a:t>
            </a:r>
            <a:r>
              <a:rPr lang="en-GB" sz="1000" i="1" dirty="0" err="1"/>
              <a:t>cēpī</a:t>
            </a:r>
            <a:r>
              <a:rPr lang="en-GB" sz="1000" i="1" dirty="0"/>
              <a:t>, </a:t>
            </a:r>
            <a:r>
              <a:rPr lang="en-GB" sz="1000" i="1" dirty="0" err="1"/>
              <a:t>captus</a:t>
            </a:r>
            <a:r>
              <a:rPr lang="en-GB" sz="1000" i="1" dirty="0"/>
              <a:t>  - take, capture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1367F028-25AD-4407-AC1A-97EE5D1D47E6}"/>
              </a:ext>
            </a:extLst>
          </p:cNvPr>
          <p:cNvSpPr txBox="1"/>
          <p:nvPr/>
        </p:nvSpPr>
        <p:spPr>
          <a:xfrm>
            <a:off x="8471551" y="6452436"/>
            <a:ext cx="28293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i="1" dirty="0" err="1"/>
              <a:t>audiō</a:t>
            </a:r>
            <a:r>
              <a:rPr lang="en-GB" sz="1000" b="1" i="1" dirty="0"/>
              <a:t>, </a:t>
            </a:r>
            <a:r>
              <a:rPr lang="en-GB" sz="1000" b="1" i="1" dirty="0" err="1"/>
              <a:t>audīre</a:t>
            </a:r>
            <a:r>
              <a:rPr lang="en-GB" sz="1000" i="1" dirty="0"/>
              <a:t>, </a:t>
            </a:r>
            <a:r>
              <a:rPr lang="en-GB" sz="1000" i="1" dirty="0" err="1"/>
              <a:t>audīvī</a:t>
            </a:r>
            <a:r>
              <a:rPr lang="en-GB" sz="1000" i="1" dirty="0"/>
              <a:t>, </a:t>
            </a:r>
            <a:r>
              <a:rPr lang="en-GB" sz="1000" i="1" dirty="0" err="1"/>
              <a:t>audītus</a:t>
            </a:r>
            <a:r>
              <a:rPr lang="en-GB" sz="1000" i="1" dirty="0"/>
              <a:t>  - hear, listen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12E5C10-1C4E-4EAB-A2CF-AA4E199A4901}"/>
              </a:ext>
            </a:extLst>
          </p:cNvPr>
          <p:cNvSpPr txBox="1"/>
          <p:nvPr/>
        </p:nvSpPr>
        <p:spPr>
          <a:xfrm>
            <a:off x="6944548" y="4855742"/>
            <a:ext cx="840190" cy="1015663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Future and Imperfect tenses are the same as for the 4</a:t>
            </a:r>
            <a:r>
              <a:rPr lang="en-GB" sz="1000" baseline="30000" dirty="0"/>
              <a:t>th</a:t>
            </a:r>
            <a:r>
              <a:rPr lang="en-GB" sz="1000" dirty="0"/>
              <a:t> Conjugation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1948C29-A203-422D-A82B-F86770EFB1B1}"/>
              </a:ext>
            </a:extLst>
          </p:cNvPr>
          <p:cNvSpPr txBox="1"/>
          <p:nvPr/>
        </p:nvSpPr>
        <p:spPr>
          <a:xfrm>
            <a:off x="1502984" y="1298814"/>
            <a:ext cx="565950" cy="215444"/>
          </a:xfrm>
          <a:prstGeom prst="rect">
            <a:avLst/>
          </a:prstGeom>
          <a:solidFill>
            <a:srgbClr val="FFB7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Present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0EA5F889-4DFB-45AE-A4F2-AD1D4CB1D67D}"/>
              </a:ext>
            </a:extLst>
          </p:cNvPr>
          <p:cNvSpPr txBox="1"/>
          <p:nvPr/>
        </p:nvSpPr>
        <p:spPr>
          <a:xfrm>
            <a:off x="3449225" y="1318958"/>
            <a:ext cx="1158657" cy="21544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Imperfect – </a:t>
            </a:r>
            <a:r>
              <a:rPr lang="en-GB" sz="800" i="1" dirty="0">
                <a:solidFill>
                  <a:schemeClr val="bg1"/>
                </a:solidFill>
              </a:rPr>
              <a:t>was/were</a:t>
            </a:r>
            <a:r>
              <a:rPr lang="en-GB" sz="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12F9333A-BC76-4ED5-946D-5708BC2697A4}"/>
              </a:ext>
            </a:extLst>
          </p:cNvPr>
          <p:cNvSpPr txBox="1"/>
          <p:nvPr/>
        </p:nvSpPr>
        <p:spPr>
          <a:xfrm>
            <a:off x="2504107" y="1298126"/>
            <a:ext cx="770818" cy="21544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Future - </a:t>
            </a:r>
            <a:r>
              <a:rPr lang="en-GB" sz="800" i="1" dirty="0"/>
              <a:t>will</a:t>
            </a:r>
            <a:endParaRPr lang="en-GB" sz="800" dirty="0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63D60B4C-8C50-4335-A303-18B88D27E6CF}"/>
              </a:ext>
            </a:extLst>
          </p:cNvPr>
          <p:cNvSpPr txBox="1"/>
          <p:nvPr/>
        </p:nvSpPr>
        <p:spPr>
          <a:xfrm>
            <a:off x="5107891" y="1280515"/>
            <a:ext cx="565950" cy="215444"/>
          </a:xfrm>
          <a:prstGeom prst="rect">
            <a:avLst/>
          </a:prstGeom>
          <a:solidFill>
            <a:srgbClr val="FFB7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Present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F67EE8DD-7B3A-4ED3-88EB-B2D4F86ACCCB}"/>
              </a:ext>
            </a:extLst>
          </p:cNvPr>
          <p:cNvSpPr txBox="1"/>
          <p:nvPr/>
        </p:nvSpPr>
        <p:spPr>
          <a:xfrm>
            <a:off x="1549057" y="4263130"/>
            <a:ext cx="565950" cy="215444"/>
          </a:xfrm>
          <a:prstGeom prst="rect">
            <a:avLst/>
          </a:prstGeom>
          <a:solidFill>
            <a:srgbClr val="FFB7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Present</a:t>
            </a: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237B45A3-A357-42DB-9E91-AD323FE8A74E}"/>
              </a:ext>
            </a:extLst>
          </p:cNvPr>
          <p:cNvSpPr txBox="1"/>
          <p:nvPr/>
        </p:nvSpPr>
        <p:spPr>
          <a:xfrm>
            <a:off x="5892435" y="4295247"/>
            <a:ext cx="565950" cy="215444"/>
          </a:xfrm>
          <a:prstGeom prst="rect">
            <a:avLst/>
          </a:prstGeom>
          <a:solidFill>
            <a:srgbClr val="FFB7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Present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238A6D74-EC1A-4C3A-B06A-0E2413F011CD}"/>
              </a:ext>
            </a:extLst>
          </p:cNvPr>
          <p:cNvSpPr txBox="1"/>
          <p:nvPr/>
        </p:nvSpPr>
        <p:spPr>
          <a:xfrm>
            <a:off x="8184203" y="4282650"/>
            <a:ext cx="565950" cy="215444"/>
          </a:xfrm>
          <a:prstGeom prst="rect">
            <a:avLst/>
          </a:prstGeom>
          <a:solidFill>
            <a:srgbClr val="FFB7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Present</a:t>
            </a: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95953BFE-1E20-467E-92B1-72E15ADC8D01}"/>
              </a:ext>
            </a:extLst>
          </p:cNvPr>
          <p:cNvSpPr txBox="1"/>
          <p:nvPr/>
        </p:nvSpPr>
        <p:spPr>
          <a:xfrm>
            <a:off x="6077919" y="1312453"/>
            <a:ext cx="770818" cy="21544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Future - </a:t>
            </a:r>
            <a:r>
              <a:rPr lang="en-GB" sz="800" i="1" dirty="0"/>
              <a:t>will</a:t>
            </a:r>
            <a:endParaRPr lang="en-GB" sz="800" dirty="0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F8022389-3F80-468B-9053-65CB80ABDD74}"/>
              </a:ext>
            </a:extLst>
          </p:cNvPr>
          <p:cNvSpPr txBox="1"/>
          <p:nvPr/>
        </p:nvSpPr>
        <p:spPr>
          <a:xfrm>
            <a:off x="2412604" y="4283671"/>
            <a:ext cx="1026555" cy="21544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b="1" i="1" dirty="0"/>
              <a:t>Sneaky</a:t>
            </a:r>
            <a:r>
              <a:rPr lang="en-GB" sz="800" dirty="0"/>
              <a:t> Future - </a:t>
            </a:r>
            <a:r>
              <a:rPr lang="en-GB" sz="800" i="1" dirty="0"/>
              <a:t>will</a:t>
            </a:r>
            <a:endParaRPr lang="en-GB" sz="800" dirty="0"/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F87C07E9-397B-4EFD-BCD3-B1286B755E5F}"/>
              </a:ext>
            </a:extLst>
          </p:cNvPr>
          <p:cNvSpPr txBox="1"/>
          <p:nvPr/>
        </p:nvSpPr>
        <p:spPr>
          <a:xfrm>
            <a:off x="9206286" y="4297890"/>
            <a:ext cx="1026555" cy="21544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b="1" i="1" dirty="0"/>
              <a:t>Sneaky </a:t>
            </a:r>
            <a:r>
              <a:rPr lang="en-GB" sz="800" dirty="0"/>
              <a:t>Future - </a:t>
            </a:r>
            <a:r>
              <a:rPr lang="en-GB" sz="800" i="1" dirty="0"/>
              <a:t>will</a:t>
            </a:r>
            <a:endParaRPr lang="en-GB" sz="800" dirty="0"/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8BCC47C2-ADAE-43AB-9D77-CC577B4C4404}"/>
              </a:ext>
            </a:extLst>
          </p:cNvPr>
          <p:cNvSpPr txBox="1"/>
          <p:nvPr/>
        </p:nvSpPr>
        <p:spPr>
          <a:xfrm>
            <a:off x="7160526" y="1301408"/>
            <a:ext cx="1158657" cy="21544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Imperfect – was/were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5D563540-9153-4559-81C6-7A3EF99B3B9B}"/>
              </a:ext>
            </a:extLst>
          </p:cNvPr>
          <p:cNvSpPr txBox="1"/>
          <p:nvPr/>
        </p:nvSpPr>
        <p:spPr>
          <a:xfrm rot="10800000" flipV="1">
            <a:off x="3504913" y="4297723"/>
            <a:ext cx="1159757" cy="21544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Imperfect – was/were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E3D82CA4-BDBC-438E-AEC8-9334E07F91D2}"/>
              </a:ext>
            </a:extLst>
          </p:cNvPr>
          <p:cNvSpPr txBox="1"/>
          <p:nvPr/>
        </p:nvSpPr>
        <p:spPr>
          <a:xfrm>
            <a:off x="10360293" y="4294575"/>
            <a:ext cx="1158657" cy="21544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Imperfect – </a:t>
            </a:r>
            <a:r>
              <a:rPr lang="en-GB" sz="800" i="1" dirty="0">
                <a:solidFill>
                  <a:schemeClr val="bg1"/>
                </a:solidFill>
              </a:rPr>
              <a:t>was/were</a:t>
            </a:r>
            <a:r>
              <a:rPr lang="en-GB" sz="8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5029C59-DE7D-463B-A1FB-482B86B383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861" t="8229" r="24513" b="37299"/>
          <a:stretch/>
        </p:blipFill>
        <p:spPr>
          <a:xfrm>
            <a:off x="8990564" y="1418306"/>
            <a:ext cx="2964672" cy="1693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743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4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9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4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9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6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1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6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100"/>
                            </p:stCondLst>
                            <p:childTnLst>
                              <p:par>
                                <p:cTn id="6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6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7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0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5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80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7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940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90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400"/>
                            </p:stCondLst>
                            <p:childTnLst>
                              <p:par>
                                <p:cTn id="98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9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6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4700"/>
                            </p:stCondLst>
                            <p:childTnLst>
                              <p:par>
                                <p:cTn id="1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5200"/>
                            </p:stCondLst>
                            <p:childTnLst>
                              <p:par>
                                <p:cTn id="1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"/>
                            </p:stCondLst>
                            <p:childTnLst>
                              <p:par>
                                <p:cTn id="15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500"/>
                            </p:stCondLst>
                            <p:childTnLst>
                              <p:par>
                                <p:cTn id="157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600"/>
                            </p:stCondLst>
                            <p:childTnLst>
                              <p:par>
                                <p:cTn id="1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3100"/>
                            </p:stCondLst>
                            <p:childTnLst>
                              <p:par>
                                <p:cTn id="1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3600"/>
                            </p:stCondLst>
                            <p:childTnLst>
                              <p:par>
                                <p:cTn id="169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6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4800"/>
                            </p:stCondLst>
                            <p:childTnLst>
                              <p:par>
                                <p:cTn id="1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300"/>
                            </p:stCondLst>
                            <p:childTnLst>
                              <p:par>
                                <p:cTn id="1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5800"/>
                            </p:stCondLst>
                            <p:childTnLst>
                              <p:par>
                                <p:cTn id="18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6800"/>
                            </p:stCondLst>
                            <p:childTnLst>
                              <p:par>
                                <p:cTn id="187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6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7800"/>
                            </p:stCondLst>
                            <p:childTnLst>
                              <p:par>
                                <p:cTn id="1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8300"/>
                            </p:stCondLst>
                            <p:childTnLst>
                              <p:par>
                                <p:cTn id="1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8800"/>
                            </p:stCondLst>
                            <p:childTnLst>
                              <p:par>
                                <p:cTn id="199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6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10000"/>
                            </p:stCondLst>
                            <p:childTnLst>
                              <p:par>
                                <p:cTn id="2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10500"/>
                            </p:stCondLst>
                            <p:childTnLst>
                              <p:par>
                                <p:cTn id="2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11000"/>
                            </p:stCondLst>
                            <p:childTnLst>
                              <p:par>
                                <p:cTn id="2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12000"/>
                            </p:stCondLst>
                            <p:childTnLst>
                              <p:par>
                                <p:cTn id="217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7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13400"/>
                            </p:stCondLst>
                            <p:childTnLst>
                              <p:par>
                                <p:cTn id="2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13900"/>
                            </p:stCondLst>
                            <p:childTnLst>
                              <p:par>
                                <p:cTn id="2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14400"/>
                            </p:stCondLst>
                            <p:childTnLst>
                              <p:par>
                                <p:cTn id="229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7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15800"/>
                            </p:stCondLst>
                            <p:childTnLst>
                              <p:par>
                                <p:cTn id="2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16300"/>
                            </p:stCondLst>
                            <p:childTnLst>
                              <p:par>
                                <p:cTn id="2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500"/>
                            </p:stCondLst>
                            <p:childTnLst>
                              <p:par>
                                <p:cTn id="26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1000"/>
                            </p:stCondLst>
                            <p:childTnLst>
                              <p:par>
                                <p:cTn id="27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1500"/>
                            </p:stCondLst>
                            <p:childTnLst>
                              <p:par>
                                <p:cTn id="2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2000"/>
                            </p:stCondLst>
                            <p:childTnLst>
                              <p:par>
                                <p:cTn id="28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2500"/>
                            </p:stCondLst>
                            <p:childTnLst>
                              <p:par>
                                <p:cTn id="28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500"/>
                            </p:stCondLst>
                            <p:childTnLst>
                              <p:par>
                                <p:cTn id="29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8"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9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1500"/>
                            </p:stCondLst>
                            <p:childTnLst>
                              <p:par>
                                <p:cTn id="3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2000"/>
                            </p:stCondLst>
                            <p:childTnLst>
                              <p:par>
                                <p:cTn id="30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2500"/>
                            </p:stCondLst>
                            <p:childTnLst>
                              <p:par>
                                <p:cTn id="3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3000"/>
                            </p:stCondLst>
                            <p:childTnLst>
                              <p:par>
                                <p:cTn id="314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6" dur="6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4200"/>
                            </p:stCondLst>
                            <p:childTnLst>
                              <p:par>
                                <p:cTn id="3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1" fill="hold">
                            <p:stCondLst>
                              <p:cond delay="4700"/>
                            </p:stCondLst>
                            <p:childTnLst>
                              <p:par>
                                <p:cTn id="3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5" fill="hold">
                            <p:stCondLst>
                              <p:cond delay="5200"/>
                            </p:stCondLst>
                            <p:childTnLst>
                              <p:par>
                                <p:cTn id="326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0" dur="1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6200"/>
                            </p:stCondLst>
                            <p:childTnLst>
                              <p:par>
                                <p:cTn id="332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4" dur="7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7600"/>
                            </p:stCondLst>
                            <p:childTnLst>
                              <p:par>
                                <p:cTn id="3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9" fill="hold">
                            <p:stCondLst>
                              <p:cond delay="8100"/>
                            </p:stCondLst>
                            <p:childTnLst>
                              <p:par>
                                <p:cTn id="3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>
                            <p:stCondLst>
                              <p:cond delay="8600"/>
                            </p:stCondLst>
                            <p:childTnLst>
                              <p:par>
                                <p:cTn id="344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6" dur="7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1" fill="hold">
                            <p:stCondLst>
                              <p:cond delay="10500"/>
                            </p:stCondLst>
                            <p:childTnLst>
                              <p:par>
                                <p:cTn id="3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5" fill="hold">
                            <p:stCondLst>
                              <p:cond delay="12000"/>
                            </p:stCondLst>
                            <p:childTnLst>
                              <p:par>
                                <p:cTn id="356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8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9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>
                            <p:stCondLst>
                              <p:cond delay="12500"/>
                            </p:stCondLst>
                            <p:childTnLst>
                              <p:par>
                                <p:cTn id="361" presetID="10" presetClass="entr" presetSubtype="0" fill="hold" grpId="0" nodeType="after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3" dur="7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>
                            <p:stCondLst>
                              <p:cond delay="14000"/>
                            </p:stCondLst>
                            <p:childTnLst>
                              <p:par>
                                <p:cTn id="3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>
                            <p:stCondLst>
                              <p:cond delay="14500"/>
                            </p:stCondLst>
                            <p:childTnLst>
                              <p:par>
                                <p:cTn id="3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1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>
                            <p:stCondLst>
                              <p:cond delay="15000"/>
                            </p:stCondLst>
                            <p:childTnLst>
                              <p:par>
                                <p:cTn id="373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5" dur="7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>
                            <p:stCondLst>
                              <p:cond delay="16300"/>
                            </p:stCondLst>
                            <p:childTnLst>
                              <p:par>
                                <p:cTn id="3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9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16800"/>
                            </p:stCondLst>
                            <p:childTnLst>
                              <p:par>
                                <p:cTn id="3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3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2" fill="hold">
                      <p:stCondLst>
                        <p:cond delay="indefinite"/>
                      </p:stCondLst>
                      <p:childTnLst>
                        <p:par>
                          <p:cTn id="403" fill="hold">
                            <p:stCondLst>
                              <p:cond delay="0"/>
                            </p:stCondLst>
                            <p:childTnLst>
                              <p:par>
                                <p:cTn id="404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6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7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8" fill="hold">
                            <p:stCondLst>
                              <p:cond delay="500"/>
                            </p:stCondLst>
                            <p:childTnLst>
                              <p:par>
                                <p:cTn id="40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1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2" fill="hold">
                            <p:stCondLst>
                              <p:cond delay="1000"/>
                            </p:stCondLst>
                            <p:childTnLst>
                              <p:par>
                                <p:cTn id="413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5" dur="7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6" fill="hold">
                            <p:stCondLst>
                              <p:cond delay="2100"/>
                            </p:stCondLst>
                            <p:childTnLst>
                              <p:par>
                                <p:cTn id="4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9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0" fill="hold">
                            <p:stCondLst>
                              <p:cond delay="2600"/>
                            </p:stCondLst>
                            <p:childTnLst>
                              <p:par>
                                <p:cTn id="4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3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4" fill="hold">
                            <p:stCondLst>
                              <p:cond delay="3100"/>
                            </p:stCondLst>
                            <p:childTnLst>
                              <p:par>
                                <p:cTn id="425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7" dur="7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>
                            <p:stCondLst>
                              <p:cond delay="4500"/>
                            </p:stCondLst>
                            <p:childTnLst>
                              <p:par>
                                <p:cTn id="4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1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5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6" fill="hold">
                      <p:stCondLst>
                        <p:cond delay="indefinite"/>
                      </p:stCondLst>
                      <p:childTnLst>
                        <p:par>
                          <p:cTn id="437" fill="hold">
                            <p:stCondLst>
                              <p:cond delay="0"/>
                            </p:stCondLst>
                            <p:childTnLst>
                              <p:par>
                                <p:cTn id="4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0" fill="hold">
                      <p:stCondLst>
                        <p:cond delay="indefinite"/>
                      </p:stCondLst>
                      <p:childTnLst>
                        <p:par>
                          <p:cTn id="461" fill="hold">
                            <p:stCondLst>
                              <p:cond delay="0"/>
                            </p:stCondLst>
                            <p:childTnLst>
                              <p:par>
                                <p:cTn id="46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4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5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>
                            <p:stCondLst>
                              <p:cond delay="500"/>
                            </p:stCondLst>
                            <p:childTnLst>
                              <p:par>
                                <p:cTn id="4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9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2" dur="1000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3" dur="1000" fill="hold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4" dur="1000" fill="hold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5" fill="hold">
                            <p:stCondLst>
                              <p:cond delay="1500"/>
                            </p:stCondLst>
                            <p:childTnLst>
                              <p:par>
                                <p:cTn id="4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8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9" fill="hold">
                            <p:stCondLst>
                              <p:cond delay="2000"/>
                            </p:stCondLst>
                            <p:childTnLst>
                              <p:par>
                                <p:cTn id="4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2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3" fill="hold">
                            <p:stCondLst>
                              <p:cond delay="2500"/>
                            </p:stCondLst>
                            <p:childTnLst>
                              <p:par>
                                <p:cTn id="4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6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8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0" dur="6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1" fill="hold">
                            <p:stCondLst>
                              <p:cond delay="4200"/>
                            </p:stCondLst>
                            <p:childTnLst>
                              <p:par>
                                <p:cTn id="4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4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5" fill="hold">
                            <p:stCondLst>
                              <p:cond delay="4700"/>
                            </p:stCondLst>
                            <p:childTnLst>
                              <p:par>
                                <p:cTn id="4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8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9" fill="hold">
                            <p:stCondLst>
                              <p:cond delay="5200"/>
                            </p:stCondLst>
                            <p:childTnLst>
                              <p:par>
                                <p:cTn id="500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0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04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5" fill="hold">
                            <p:stCondLst>
                              <p:cond delay="6200"/>
                            </p:stCondLst>
                            <p:childTnLst>
                              <p:par>
                                <p:cTn id="506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8" dur="7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9" fill="hold">
                            <p:stCondLst>
                              <p:cond delay="7600"/>
                            </p:stCondLst>
                            <p:childTnLst>
                              <p:par>
                                <p:cTn id="5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2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3" fill="hold">
                            <p:stCondLst>
                              <p:cond delay="8100"/>
                            </p:stCondLst>
                            <p:childTnLst>
                              <p:par>
                                <p:cTn id="5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6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7" fill="hold">
                            <p:stCondLst>
                              <p:cond delay="8600"/>
                            </p:stCondLst>
                            <p:childTnLst>
                              <p:par>
                                <p:cTn id="518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0" dur="7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1" fill="hold">
                            <p:stCondLst>
                              <p:cond delay="10000"/>
                            </p:stCondLst>
                            <p:childTnLst>
                              <p:par>
                                <p:cTn id="5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4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5" fill="hold">
                            <p:stCondLst>
                              <p:cond delay="10500"/>
                            </p:stCondLst>
                            <p:childTnLst>
                              <p:par>
                                <p:cTn id="5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8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9" fill="hold">
                            <p:stCondLst>
                              <p:cond delay="11000"/>
                            </p:stCondLst>
                            <p:childTnLst>
                              <p:par>
                                <p:cTn id="5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2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3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4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5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8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9" fill="hold">
                            <p:stCondLst>
                              <p:cond delay="12500"/>
                            </p:stCondLst>
                            <p:childTnLst>
                              <p:par>
                                <p:cTn id="5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3" fill="hold">
                            <p:stCondLst>
                              <p:cond delay="13000"/>
                            </p:stCondLst>
                            <p:childTnLst>
                              <p:par>
                                <p:cTn id="5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6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7" fill="hold">
                            <p:stCondLst>
                              <p:cond delay="13500"/>
                            </p:stCondLst>
                            <p:childTnLst>
                              <p:par>
                                <p:cTn id="548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0" dur="6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1" fill="hold">
                            <p:stCondLst>
                              <p:cond delay="14700"/>
                            </p:stCondLst>
                            <p:childTnLst>
                              <p:par>
                                <p:cTn id="5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4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5" fill="hold">
                            <p:stCondLst>
                              <p:cond delay="15200"/>
                            </p:stCondLst>
                            <p:childTnLst>
                              <p:par>
                                <p:cTn id="5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8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9" fill="hold">
                      <p:stCondLst>
                        <p:cond delay="indefinite"/>
                      </p:stCondLst>
                      <p:childTnLst>
                        <p:par>
                          <p:cTn id="560" fill="hold">
                            <p:stCondLst>
                              <p:cond delay="0"/>
                            </p:stCondLst>
                            <p:childTnLst>
                              <p:par>
                                <p:cTn id="5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4" grpId="0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131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83" grpId="0"/>
      <p:bldP spid="184" grpId="0"/>
      <p:bldP spid="185" grpId="0"/>
      <p:bldP spid="186" grpId="0"/>
      <p:bldP spid="25" grpId="0" animBg="1"/>
      <p:bldP spid="40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2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BBD36-313A-4B60-B15D-2F143CCAF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3266"/>
            <a:ext cx="8471552" cy="716252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GB" sz="4000" b="1" dirty="0">
                <a:latin typeface="+mn-lt"/>
              </a:rPr>
              <a:t>Verbs: </a:t>
            </a:r>
            <a:r>
              <a:rPr lang="en-GB" sz="3200" b="1" dirty="0">
                <a:latin typeface="+mn-lt"/>
              </a:rPr>
              <a:t>Subjunctive: The Imperfect Subjunctive</a:t>
            </a:r>
            <a:endParaRPr lang="en-GB" sz="28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E5B4A-EDA6-496B-9668-F01BC9A05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56859"/>
            <a:ext cx="6145589" cy="309077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1400" dirty="0">
                <a:solidFill>
                  <a:schemeClr val="bg1"/>
                </a:solidFill>
              </a:rPr>
              <a:t>To form the Imperfect Subjunctive add the normal person endings to the Infinitive.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11379DBC-AD01-4B01-BC7F-CB08AF99D3BD}"/>
              </a:ext>
            </a:extLst>
          </p:cNvPr>
          <p:cNvSpPr txBox="1"/>
          <p:nvPr/>
        </p:nvSpPr>
        <p:spPr>
          <a:xfrm>
            <a:off x="10020078" y="185372"/>
            <a:ext cx="131311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Year 10-13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C7772D0-CE16-4408-B413-9ACA07A46BD3}"/>
              </a:ext>
            </a:extLst>
          </p:cNvPr>
          <p:cNvSpPr txBox="1"/>
          <p:nvPr/>
        </p:nvSpPr>
        <p:spPr>
          <a:xfrm>
            <a:off x="8471552" y="1805396"/>
            <a:ext cx="2861644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The </a:t>
            </a:r>
            <a:r>
              <a:rPr lang="en-GB" b="1" dirty="0"/>
              <a:t>Imperfect Subjunctive</a:t>
            </a:r>
          </a:p>
          <a:p>
            <a:pPr algn="ctr"/>
            <a:r>
              <a:rPr lang="en-GB" dirty="0"/>
              <a:t>is formed by adding the </a:t>
            </a:r>
            <a:r>
              <a:rPr lang="en-GB" b="1" dirty="0"/>
              <a:t>normal endings </a:t>
            </a:r>
            <a:r>
              <a:rPr lang="en-GB" dirty="0"/>
              <a:t>to the </a:t>
            </a:r>
            <a:r>
              <a:rPr lang="en-GB" b="1" dirty="0"/>
              <a:t>Infinitive</a:t>
            </a:r>
            <a:r>
              <a:rPr lang="en-GB" dirty="0"/>
              <a:t>.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F3902792-C87A-4CB9-8176-19A49C1BA81B}"/>
              </a:ext>
            </a:extLst>
          </p:cNvPr>
          <p:cNvSpPr txBox="1"/>
          <p:nvPr/>
        </p:nvSpPr>
        <p:spPr>
          <a:xfrm>
            <a:off x="302062" y="1990755"/>
            <a:ext cx="970444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I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5F1183A7-906D-48C0-8F76-DD4A30D398DF}"/>
              </a:ext>
            </a:extLst>
          </p:cNvPr>
          <p:cNvSpPr txBox="1"/>
          <p:nvPr/>
        </p:nvSpPr>
        <p:spPr>
          <a:xfrm>
            <a:off x="298064" y="2300479"/>
            <a:ext cx="972512" cy="3133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51713239-C802-456F-BCDF-25B2F71FF72C}"/>
              </a:ext>
            </a:extLst>
          </p:cNvPr>
          <p:cNvSpPr txBox="1"/>
          <p:nvPr/>
        </p:nvSpPr>
        <p:spPr>
          <a:xfrm>
            <a:off x="295989" y="2594306"/>
            <a:ext cx="974587" cy="3134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He/she/it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304CD372-1F05-4729-83BD-485132D519B5}"/>
              </a:ext>
            </a:extLst>
          </p:cNvPr>
          <p:cNvSpPr txBox="1"/>
          <p:nvPr/>
        </p:nvSpPr>
        <p:spPr>
          <a:xfrm>
            <a:off x="303344" y="3015156"/>
            <a:ext cx="967232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We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2E830D5-7B0F-4F9B-8004-026566630F7B}"/>
              </a:ext>
            </a:extLst>
          </p:cNvPr>
          <p:cNvSpPr txBox="1"/>
          <p:nvPr/>
        </p:nvSpPr>
        <p:spPr>
          <a:xfrm>
            <a:off x="303343" y="3327470"/>
            <a:ext cx="974587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F5B8927B-A0AA-4459-A189-823542D4399F}"/>
              </a:ext>
            </a:extLst>
          </p:cNvPr>
          <p:cNvSpPr txBox="1"/>
          <p:nvPr/>
        </p:nvSpPr>
        <p:spPr>
          <a:xfrm>
            <a:off x="303344" y="3626620"/>
            <a:ext cx="97458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They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1FA3147C-28F5-4D3E-B34A-676A76CD9AFF}"/>
              </a:ext>
            </a:extLst>
          </p:cNvPr>
          <p:cNvSpPr txBox="1"/>
          <p:nvPr/>
        </p:nvSpPr>
        <p:spPr>
          <a:xfrm>
            <a:off x="1433056" y="1439853"/>
            <a:ext cx="6247860" cy="523220"/>
          </a:xfrm>
          <a:prstGeom prst="rect">
            <a:avLst/>
          </a:prstGeom>
          <a:solidFill>
            <a:srgbClr val="FFEB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 Imperfect Subjunctive</a:t>
            </a:r>
          </a:p>
          <a:p>
            <a:pPr algn="ctr"/>
            <a:r>
              <a:rPr lang="en-GB" sz="1400" b="1" dirty="0"/>
              <a:t>All Conjugations: Active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A9FDC1A8-6645-47E1-87F4-32F71B268885}"/>
              </a:ext>
            </a:extLst>
          </p:cNvPr>
          <p:cNvSpPr txBox="1"/>
          <p:nvPr/>
        </p:nvSpPr>
        <p:spPr>
          <a:xfrm>
            <a:off x="4049120" y="2026670"/>
            <a:ext cx="102362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regere</a:t>
            </a:r>
            <a:r>
              <a:rPr lang="en-GB" sz="1400" dirty="0"/>
              <a:t>-</a:t>
            </a:r>
            <a:r>
              <a:rPr lang="en-GB" sz="1400" b="1" dirty="0"/>
              <a:t>m</a:t>
            </a:r>
            <a:endParaRPr lang="en-GB" sz="14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B846F482-659F-46E4-BB49-818499E9936F}"/>
              </a:ext>
            </a:extLst>
          </p:cNvPr>
          <p:cNvSpPr txBox="1"/>
          <p:nvPr/>
        </p:nvSpPr>
        <p:spPr>
          <a:xfrm>
            <a:off x="5152087" y="2019938"/>
            <a:ext cx="117305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capere</a:t>
            </a:r>
            <a:r>
              <a:rPr lang="en-GB" sz="1400" dirty="0"/>
              <a:t>-</a:t>
            </a:r>
            <a:r>
              <a:rPr lang="en-GB" sz="1400" b="1" dirty="0"/>
              <a:t>m</a:t>
            </a:r>
            <a:endParaRPr lang="en-GB" sz="1400" dirty="0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5339A78D-53B0-451F-98F2-A1BB00173678}"/>
              </a:ext>
            </a:extLst>
          </p:cNvPr>
          <p:cNvSpPr txBox="1"/>
          <p:nvPr/>
        </p:nvSpPr>
        <p:spPr>
          <a:xfrm>
            <a:off x="4049120" y="2328718"/>
            <a:ext cx="103196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regerē</a:t>
            </a:r>
            <a:r>
              <a:rPr lang="en-GB" sz="1400" dirty="0"/>
              <a:t>-</a:t>
            </a:r>
            <a:r>
              <a:rPr lang="en-GB" sz="1400" b="1" dirty="0"/>
              <a:t>s</a:t>
            </a:r>
            <a:endParaRPr lang="en-GB" sz="1400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DC23AED8-9F00-470D-BC5F-A067EC13D5EF}"/>
              </a:ext>
            </a:extLst>
          </p:cNvPr>
          <p:cNvSpPr txBox="1"/>
          <p:nvPr/>
        </p:nvSpPr>
        <p:spPr>
          <a:xfrm>
            <a:off x="4051905" y="2636496"/>
            <a:ext cx="103196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regere</a:t>
            </a:r>
            <a:r>
              <a:rPr lang="en-GB" sz="1400" dirty="0"/>
              <a:t>-</a:t>
            </a:r>
            <a:r>
              <a:rPr lang="en-GB" sz="1400" b="1" dirty="0"/>
              <a:t>t</a:t>
            </a:r>
            <a:endParaRPr lang="en-GB" sz="1400" dirty="0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803F7D3E-3E2E-4EF2-9B21-C45808CFA422}"/>
              </a:ext>
            </a:extLst>
          </p:cNvPr>
          <p:cNvSpPr txBox="1"/>
          <p:nvPr/>
        </p:nvSpPr>
        <p:spPr>
          <a:xfrm>
            <a:off x="4032569" y="3025394"/>
            <a:ext cx="1051298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regerē-</a:t>
            </a:r>
            <a:r>
              <a:rPr lang="en-GB" sz="1400" b="1" dirty="0" err="1"/>
              <a:t>mus</a:t>
            </a:r>
            <a:endParaRPr lang="en-GB" sz="1400" dirty="0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4691214-F271-4B93-9EBF-BA53F2326D96}"/>
              </a:ext>
            </a:extLst>
          </p:cNvPr>
          <p:cNvSpPr txBox="1"/>
          <p:nvPr/>
        </p:nvSpPr>
        <p:spPr>
          <a:xfrm>
            <a:off x="4032566" y="3330887"/>
            <a:ext cx="105130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regerē</a:t>
            </a:r>
            <a:r>
              <a:rPr lang="en-GB" sz="1400" dirty="0"/>
              <a:t>-</a:t>
            </a:r>
            <a:r>
              <a:rPr lang="en-GB" sz="1400" b="1" dirty="0"/>
              <a:t>tis</a:t>
            </a:r>
            <a:endParaRPr lang="en-GB" sz="1400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3B560115-F11C-4DF3-9D80-B9784DA34531}"/>
              </a:ext>
            </a:extLst>
          </p:cNvPr>
          <p:cNvSpPr txBox="1"/>
          <p:nvPr/>
        </p:nvSpPr>
        <p:spPr>
          <a:xfrm>
            <a:off x="4032565" y="3635179"/>
            <a:ext cx="105130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regere-</a:t>
            </a:r>
            <a:r>
              <a:rPr lang="en-GB" sz="1400" b="1" dirty="0" err="1"/>
              <a:t>nt</a:t>
            </a:r>
            <a:endParaRPr lang="en-GB" sz="1400" dirty="0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59B3BEE-D995-4E32-9113-106D46D6A2EF}"/>
              </a:ext>
            </a:extLst>
          </p:cNvPr>
          <p:cNvSpPr txBox="1"/>
          <p:nvPr/>
        </p:nvSpPr>
        <p:spPr>
          <a:xfrm>
            <a:off x="5152089" y="2334449"/>
            <a:ext cx="1173054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caperē</a:t>
            </a:r>
            <a:r>
              <a:rPr lang="en-GB" sz="1400" dirty="0"/>
              <a:t>-</a:t>
            </a:r>
            <a:r>
              <a:rPr lang="en-GB" sz="1400" b="1" dirty="0"/>
              <a:t>s</a:t>
            </a:r>
            <a:endParaRPr lang="en-GB" sz="1400" dirty="0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E00BD1E3-8351-474E-8994-E19623646776}"/>
              </a:ext>
            </a:extLst>
          </p:cNvPr>
          <p:cNvSpPr txBox="1"/>
          <p:nvPr/>
        </p:nvSpPr>
        <p:spPr>
          <a:xfrm>
            <a:off x="5176342" y="3656141"/>
            <a:ext cx="116426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capere-</a:t>
            </a:r>
            <a:r>
              <a:rPr lang="en-GB" sz="1400" b="1" dirty="0" err="1"/>
              <a:t>nt</a:t>
            </a:r>
            <a:endParaRPr lang="en-GB" sz="1400" dirty="0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FD40B497-CD77-4730-804A-B0F6072FBBB6}"/>
              </a:ext>
            </a:extLst>
          </p:cNvPr>
          <p:cNvSpPr txBox="1"/>
          <p:nvPr/>
        </p:nvSpPr>
        <p:spPr>
          <a:xfrm>
            <a:off x="5177533" y="3340335"/>
            <a:ext cx="116307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caperē</a:t>
            </a:r>
            <a:r>
              <a:rPr lang="en-GB" sz="1400" dirty="0"/>
              <a:t>-</a:t>
            </a:r>
            <a:r>
              <a:rPr lang="en-GB" sz="1400" b="1" dirty="0"/>
              <a:t>tis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C8EB5CFA-1DAA-42B9-B40E-8CD247B00800}"/>
              </a:ext>
            </a:extLst>
          </p:cNvPr>
          <p:cNvSpPr txBox="1"/>
          <p:nvPr/>
        </p:nvSpPr>
        <p:spPr>
          <a:xfrm>
            <a:off x="5157658" y="2631105"/>
            <a:ext cx="117305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capere</a:t>
            </a:r>
            <a:r>
              <a:rPr lang="en-GB" sz="1400" dirty="0"/>
              <a:t>-</a:t>
            </a:r>
            <a:r>
              <a:rPr lang="en-GB" sz="1400" b="1" dirty="0"/>
              <a:t>t</a:t>
            </a:r>
            <a:endParaRPr lang="en-GB" sz="1400" dirty="0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D42D6468-30DB-4D02-A5C5-75DA6CF68578}"/>
              </a:ext>
            </a:extLst>
          </p:cNvPr>
          <p:cNvSpPr txBox="1"/>
          <p:nvPr/>
        </p:nvSpPr>
        <p:spPr>
          <a:xfrm>
            <a:off x="5176937" y="3025825"/>
            <a:ext cx="116307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caperē-</a:t>
            </a:r>
            <a:r>
              <a:rPr lang="en-GB" sz="1400" b="1" dirty="0" err="1"/>
              <a:t>mus</a:t>
            </a:r>
            <a:endParaRPr lang="en-GB" sz="1400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99D22AE8-F480-4BA9-953E-D83F65E57BF9}"/>
              </a:ext>
            </a:extLst>
          </p:cNvPr>
          <p:cNvSpPr txBox="1"/>
          <p:nvPr/>
        </p:nvSpPr>
        <p:spPr>
          <a:xfrm>
            <a:off x="6493373" y="2037707"/>
            <a:ext cx="117305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audīre</a:t>
            </a:r>
            <a:r>
              <a:rPr lang="en-GB" sz="1400" dirty="0"/>
              <a:t>-</a:t>
            </a:r>
            <a:r>
              <a:rPr lang="en-GB" sz="1400" b="1" dirty="0"/>
              <a:t>m</a:t>
            </a:r>
            <a:endParaRPr lang="en-GB" sz="1400" dirty="0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0FDB030F-4A76-4AA9-9CF5-98AF8E9F5D4C}"/>
              </a:ext>
            </a:extLst>
          </p:cNvPr>
          <p:cNvSpPr txBox="1"/>
          <p:nvPr/>
        </p:nvSpPr>
        <p:spPr>
          <a:xfrm>
            <a:off x="6493373" y="2326924"/>
            <a:ext cx="1173055" cy="31103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audīrē</a:t>
            </a:r>
            <a:r>
              <a:rPr lang="en-GB" sz="1400" dirty="0"/>
              <a:t>-</a:t>
            </a:r>
            <a:r>
              <a:rPr lang="en-GB" sz="1400" b="1" dirty="0"/>
              <a:t>s</a:t>
            </a:r>
            <a:endParaRPr lang="en-GB" sz="1400" dirty="0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07B6168C-DBF0-4761-9D53-174D1CD2FF03}"/>
              </a:ext>
            </a:extLst>
          </p:cNvPr>
          <p:cNvSpPr txBox="1"/>
          <p:nvPr/>
        </p:nvSpPr>
        <p:spPr>
          <a:xfrm>
            <a:off x="6492964" y="3645456"/>
            <a:ext cx="118795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audīre-</a:t>
            </a:r>
            <a:r>
              <a:rPr lang="en-GB" sz="1400" b="1" dirty="0" err="1"/>
              <a:t>nt</a:t>
            </a:r>
            <a:endParaRPr lang="en-GB" sz="1400" dirty="0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D62209EC-82CA-4618-8F2A-F109C1CCD5A7}"/>
              </a:ext>
            </a:extLst>
          </p:cNvPr>
          <p:cNvSpPr txBox="1"/>
          <p:nvPr/>
        </p:nvSpPr>
        <p:spPr>
          <a:xfrm>
            <a:off x="6493373" y="3331157"/>
            <a:ext cx="1187543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audīrē</a:t>
            </a:r>
            <a:r>
              <a:rPr lang="en-GB" sz="1400" dirty="0"/>
              <a:t>-</a:t>
            </a:r>
            <a:r>
              <a:rPr lang="en-GB" sz="1400" b="1" dirty="0"/>
              <a:t>tis</a:t>
            </a:r>
            <a:endParaRPr lang="en-GB" sz="1400" dirty="0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52E800C-0C6D-469D-98B1-F084AF50CB9C}"/>
              </a:ext>
            </a:extLst>
          </p:cNvPr>
          <p:cNvSpPr txBox="1"/>
          <p:nvPr/>
        </p:nvSpPr>
        <p:spPr>
          <a:xfrm>
            <a:off x="6493373" y="2639046"/>
            <a:ext cx="1173055" cy="31477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audīre</a:t>
            </a:r>
            <a:r>
              <a:rPr lang="en-GB" sz="1400" dirty="0"/>
              <a:t>-</a:t>
            </a:r>
            <a:r>
              <a:rPr lang="en-GB" sz="1400" b="1" dirty="0"/>
              <a:t>t</a:t>
            </a:r>
            <a:endParaRPr lang="en-GB" sz="1400" dirty="0"/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608F753B-0BAD-4A6F-BADA-6E67A025EDF8}"/>
              </a:ext>
            </a:extLst>
          </p:cNvPr>
          <p:cNvSpPr txBox="1"/>
          <p:nvPr/>
        </p:nvSpPr>
        <p:spPr>
          <a:xfrm>
            <a:off x="6494852" y="3026051"/>
            <a:ext cx="118795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audīrē-</a:t>
            </a:r>
            <a:r>
              <a:rPr lang="en-GB" sz="1400" b="1" dirty="0" err="1"/>
              <a:t>mus</a:t>
            </a:r>
            <a:endParaRPr lang="en-GB" sz="1400" dirty="0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9F1BDADD-2430-4BCA-953C-DD28BF188209}"/>
              </a:ext>
            </a:extLst>
          </p:cNvPr>
          <p:cNvSpPr txBox="1"/>
          <p:nvPr/>
        </p:nvSpPr>
        <p:spPr>
          <a:xfrm>
            <a:off x="2767796" y="2038448"/>
            <a:ext cx="1195001" cy="3056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monēre</a:t>
            </a:r>
            <a:r>
              <a:rPr lang="en-GB" sz="1400" dirty="0"/>
              <a:t>-</a:t>
            </a:r>
            <a:r>
              <a:rPr lang="en-GB" sz="1400" b="1" dirty="0"/>
              <a:t>m</a:t>
            </a:r>
            <a:endParaRPr lang="en-GB" sz="1400" dirty="0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24BC1EF4-75D8-479F-8F25-C842D5CE6DA1}"/>
              </a:ext>
            </a:extLst>
          </p:cNvPr>
          <p:cNvSpPr txBox="1"/>
          <p:nvPr/>
        </p:nvSpPr>
        <p:spPr>
          <a:xfrm>
            <a:off x="2767797" y="2336371"/>
            <a:ext cx="119500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monērē</a:t>
            </a:r>
            <a:r>
              <a:rPr lang="en-GB" sz="1400" dirty="0"/>
              <a:t>-</a:t>
            </a:r>
            <a:r>
              <a:rPr lang="en-GB" sz="1400" b="1" dirty="0"/>
              <a:t>s</a:t>
            </a:r>
            <a:endParaRPr lang="en-GB" sz="1400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D2D18A35-F73A-4DEB-B730-5D29C4ECDC84}"/>
              </a:ext>
            </a:extLst>
          </p:cNvPr>
          <p:cNvSpPr txBox="1"/>
          <p:nvPr/>
        </p:nvSpPr>
        <p:spPr>
          <a:xfrm>
            <a:off x="2766325" y="2653676"/>
            <a:ext cx="1196473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monēre</a:t>
            </a:r>
            <a:r>
              <a:rPr lang="en-GB" sz="1400" dirty="0"/>
              <a:t>-</a:t>
            </a:r>
            <a:r>
              <a:rPr lang="en-GB" sz="1400" b="1" dirty="0"/>
              <a:t>t</a:t>
            </a:r>
            <a:endParaRPr lang="en-GB" sz="1400" dirty="0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4662D1D7-F788-4DB9-97A3-363FED844BC0}"/>
              </a:ext>
            </a:extLst>
          </p:cNvPr>
          <p:cNvSpPr txBox="1"/>
          <p:nvPr/>
        </p:nvSpPr>
        <p:spPr>
          <a:xfrm>
            <a:off x="2758060" y="3039088"/>
            <a:ext cx="1204738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monērē-</a:t>
            </a:r>
            <a:r>
              <a:rPr lang="en-GB" sz="1400" b="1" dirty="0" err="1"/>
              <a:t>mus</a:t>
            </a:r>
            <a:endParaRPr lang="en-GB" sz="1400" b="1" dirty="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B10EE0A4-2B26-44E9-B639-02D6D3546019}"/>
              </a:ext>
            </a:extLst>
          </p:cNvPr>
          <p:cNvSpPr txBox="1"/>
          <p:nvPr/>
        </p:nvSpPr>
        <p:spPr>
          <a:xfrm>
            <a:off x="2756173" y="3342505"/>
            <a:ext cx="120662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monērē</a:t>
            </a:r>
            <a:r>
              <a:rPr lang="en-GB" sz="1400" dirty="0"/>
              <a:t>-</a:t>
            </a:r>
            <a:r>
              <a:rPr lang="en-GB" sz="1400" b="1" dirty="0"/>
              <a:t>tis</a:t>
            </a:r>
            <a:endParaRPr lang="en-GB" sz="1400" dirty="0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93262B7D-0622-4CAC-94EA-206900515FF4}"/>
              </a:ext>
            </a:extLst>
          </p:cNvPr>
          <p:cNvSpPr txBox="1"/>
          <p:nvPr/>
        </p:nvSpPr>
        <p:spPr>
          <a:xfrm>
            <a:off x="2756173" y="3650282"/>
            <a:ext cx="1204139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monēre-</a:t>
            </a:r>
            <a:r>
              <a:rPr lang="en-GB" sz="1400" b="1" dirty="0" err="1"/>
              <a:t>nt</a:t>
            </a:r>
            <a:endParaRPr lang="en-GB" sz="1400" b="1" dirty="0"/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6E3169D8-39D3-4B91-BEEF-E10466FA6519}"/>
              </a:ext>
            </a:extLst>
          </p:cNvPr>
          <p:cNvSpPr txBox="1"/>
          <p:nvPr/>
        </p:nvSpPr>
        <p:spPr>
          <a:xfrm>
            <a:off x="1461792" y="2026876"/>
            <a:ext cx="1203199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amāre</a:t>
            </a:r>
            <a:r>
              <a:rPr lang="en-GB" sz="1400" dirty="0"/>
              <a:t>-</a:t>
            </a:r>
            <a:r>
              <a:rPr lang="en-GB" sz="1400" b="1" dirty="0"/>
              <a:t>m</a:t>
            </a:r>
            <a:endParaRPr lang="en-GB" sz="1400" dirty="0"/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C6D09879-330A-4545-A29A-F1BA6EB58606}"/>
              </a:ext>
            </a:extLst>
          </p:cNvPr>
          <p:cNvSpPr txBox="1"/>
          <p:nvPr/>
        </p:nvSpPr>
        <p:spPr>
          <a:xfrm>
            <a:off x="1458364" y="2337165"/>
            <a:ext cx="1206627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amārē</a:t>
            </a:r>
            <a:r>
              <a:rPr lang="en-GB" sz="1400" dirty="0"/>
              <a:t>-</a:t>
            </a:r>
            <a:r>
              <a:rPr lang="en-GB" sz="1400" b="1" dirty="0"/>
              <a:t>s</a:t>
            </a:r>
            <a:endParaRPr lang="en-GB" sz="1400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31E31E59-D0B4-4973-94B5-8B2BC06FE416}"/>
              </a:ext>
            </a:extLst>
          </p:cNvPr>
          <p:cNvSpPr txBox="1"/>
          <p:nvPr/>
        </p:nvSpPr>
        <p:spPr>
          <a:xfrm>
            <a:off x="1458366" y="3646001"/>
            <a:ext cx="1204139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amāre-</a:t>
            </a:r>
            <a:r>
              <a:rPr lang="en-GB" sz="1400" b="1" dirty="0" err="1"/>
              <a:t>nt</a:t>
            </a:r>
            <a:endParaRPr lang="en-GB" sz="1400" dirty="0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D885BF82-708C-4B1E-89A9-8459A3A154EF}"/>
              </a:ext>
            </a:extLst>
          </p:cNvPr>
          <p:cNvSpPr txBox="1"/>
          <p:nvPr/>
        </p:nvSpPr>
        <p:spPr>
          <a:xfrm>
            <a:off x="1458364" y="3340336"/>
            <a:ext cx="120414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amārē</a:t>
            </a:r>
            <a:r>
              <a:rPr lang="en-GB" sz="1400" dirty="0"/>
              <a:t>-</a:t>
            </a:r>
            <a:r>
              <a:rPr lang="en-GB" sz="1400" b="1" dirty="0"/>
              <a:t>tis</a:t>
            </a:r>
            <a:endParaRPr lang="en-GB" sz="1400" dirty="0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232AD311-385B-4A85-9F3D-4C430BB33506}"/>
              </a:ext>
            </a:extLst>
          </p:cNvPr>
          <p:cNvSpPr txBox="1"/>
          <p:nvPr/>
        </p:nvSpPr>
        <p:spPr>
          <a:xfrm>
            <a:off x="1458364" y="2637962"/>
            <a:ext cx="1206627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amāre</a:t>
            </a:r>
            <a:r>
              <a:rPr lang="en-GB" sz="1400" dirty="0"/>
              <a:t>-</a:t>
            </a:r>
            <a:r>
              <a:rPr lang="en-GB" sz="1400" b="1" dirty="0"/>
              <a:t>t</a:t>
            </a:r>
            <a:endParaRPr lang="en-GB" sz="1400" dirty="0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D56F3004-AED1-491D-811B-1A1F169B7FC5}"/>
              </a:ext>
            </a:extLst>
          </p:cNvPr>
          <p:cNvSpPr txBox="1"/>
          <p:nvPr/>
        </p:nvSpPr>
        <p:spPr>
          <a:xfrm>
            <a:off x="1458364" y="3036503"/>
            <a:ext cx="1206627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amārē-</a:t>
            </a:r>
            <a:r>
              <a:rPr lang="en-GB" sz="1400" b="1" dirty="0" err="1"/>
              <a:t>mus</a:t>
            </a:r>
            <a:endParaRPr lang="en-GB" sz="1400" dirty="0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AD77BBE2-F5CA-49B7-A678-7DF73DA666E6}"/>
              </a:ext>
            </a:extLst>
          </p:cNvPr>
          <p:cNvSpPr txBox="1"/>
          <p:nvPr/>
        </p:nvSpPr>
        <p:spPr>
          <a:xfrm>
            <a:off x="302062" y="4707087"/>
            <a:ext cx="970444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I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9F2976B4-9268-49B9-BF1C-F8AB3501C9A9}"/>
              </a:ext>
            </a:extLst>
          </p:cNvPr>
          <p:cNvSpPr txBox="1"/>
          <p:nvPr/>
        </p:nvSpPr>
        <p:spPr>
          <a:xfrm>
            <a:off x="298064" y="5016811"/>
            <a:ext cx="972512" cy="3133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EF003AF1-D504-469A-8E1A-F42940A1A5B3}"/>
              </a:ext>
            </a:extLst>
          </p:cNvPr>
          <p:cNvSpPr txBox="1"/>
          <p:nvPr/>
        </p:nvSpPr>
        <p:spPr>
          <a:xfrm>
            <a:off x="295989" y="5310638"/>
            <a:ext cx="974587" cy="3134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He/she/it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5167A12B-2903-4CA5-B807-8F3542DB4836}"/>
              </a:ext>
            </a:extLst>
          </p:cNvPr>
          <p:cNvSpPr txBox="1"/>
          <p:nvPr/>
        </p:nvSpPr>
        <p:spPr>
          <a:xfrm>
            <a:off x="303344" y="5731488"/>
            <a:ext cx="967232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We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924B54F7-5787-4079-A443-5D3EC12946DC}"/>
              </a:ext>
            </a:extLst>
          </p:cNvPr>
          <p:cNvSpPr txBox="1"/>
          <p:nvPr/>
        </p:nvSpPr>
        <p:spPr>
          <a:xfrm>
            <a:off x="303343" y="6043802"/>
            <a:ext cx="974587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CBE645E1-F4AE-4544-823E-5AEDBD1A151F}"/>
              </a:ext>
            </a:extLst>
          </p:cNvPr>
          <p:cNvSpPr txBox="1"/>
          <p:nvPr/>
        </p:nvSpPr>
        <p:spPr>
          <a:xfrm>
            <a:off x="303344" y="6342952"/>
            <a:ext cx="97458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They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2C00DFD4-7FB2-4DDC-B6A4-D14BEB7075FE}"/>
              </a:ext>
            </a:extLst>
          </p:cNvPr>
          <p:cNvSpPr txBox="1"/>
          <p:nvPr/>
        </p:nvSpPr>
        <p:spPr>
          <a:xfrm>
            <a:off x="1433056" y="4156185"/>
            <a:ext cx="6247860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 </a:t>
            </a:r>
            <a:r>
              <a:rPr lang="en-GB" sz="1400" b="1" dirty="0" err="1"/>
              <a:t>Imerfect</a:t>
            </a:r>
            <a:r>
              <a:rPr lang="en-GB" sz="1400" b="1" dirty="0"/>
              <a:t> Subjunctive</a:t>
            </a:r>
          </a:p>
          <a:p>
            <a:pPr algn="ctr"/>
            <a:r>
              <a:rPr lang="en-GB" sz="1400" b="1" dirty="0"/>
              <a:t>All Conjugations: Passive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A9177B4F-F89B-442B-911F-A0A0F1892AC4}"/>
              </a:ext>
            </a:extLst>
          </p:cNvPr>
          <p:cNvSpPr txBox="1"/>
          <p:nvPr/>
        </p:nvSpPr>
        <p:spPr>
          <a:xfrm>
            <a:off x="4049120" y="4743002"/>
            <a:ext cx="102362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regere</a:t>
            </a:r>
            <a:r>
              <a:rPr lang="en-GB" sz="1400" dirty="0"/>
              <a:t>-</a:t>
            </a:r>
            <a:r>
              <a:rPr lang="en-GB" sz="1400" b="1" dirty="0"/>
              <a:t>r</a:t>
            </a:r>
            <a:endParaRPr lang="en-GB" sz="1400" dirty="0"/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FE6733AF-7224-4CF7-B0BD-D78161282E87}"/>
              </a:ext>
            </a:extLst>
          </p:cNvPr>
          <p:cNvSpPr txBox="1"/>
          <p:nvPr/>
        </p:nvSpPr>
        <p:spPr>
          <a:xfrm>
            <a:off x="5152087" y="4736270"/>
            <a:ext cx="117305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capere</a:t>
            </a:r>
            <a:r>
              <a:rPr lang="en-GB" sz="1400" dirty="0"/>
              <a:t>-</a:t>
            </a:r>
            <a:r>
              <a:rPr lang="en-GB" sz="1400" b="1" dirty="0"/>
              <a:t>r</a:t>
            </a:r>
            <a:endParaRPr lang="en-GB" sz="1400" dirty="0"/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A463253C-9253-4F81-8F2F-D659B5AB1B30}"/>
              </a:ext>
            </a:extLst>
          </p:cNvPr>
          <p:cNvSpPr txBox="1"/>
          <p:nvPr/>
        </p:nvSpPr>
        <p:spPr>
          <a:xfrm>
            <a:off x="4049120" y="5045050"/>
            <a:ext cx="103196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regerē-</a:t>
            </a:r>
            <a:r>
              <a:rPr lang="en-GB" sz="1400" b="1" dirty="0" err="1"/>
              <a:t>ris</a:t>
            </a:r>
            <a:endParaRPr lang="en-GB" sz="1400" dirty="0"/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161195A0-936E-4E7C-B986-E1DDF5114DEA}"/>
              </a:ext>
            </a:extLst>
          </p:cNvPr>
          <p:cNvSpPr txBox="1"/>
          <p:nvPr/>
        </p:nvSpPr>
        <p:spPr>
          <a:xfrm>
            <a:off x="4051905" y="5352828"/>
            <a:ext cx="103196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regerē</a:t>
            </a:r>
            <a:r>
              <a:rPr lang="en-GB" sz="1400" dirty="0"/>
              <a:t>-</a:t>
            </a:r>
            <a:r>
              <a:rPr lang="en-GB" sz="1400" b="1" dirty="0"/>
              <a:t>tur</a:t>
            </a:r>
            <a:endParaRPr lang="en-GB" sz="1400" dirty="0"/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077F1074-E7C4-4048-BD53-4D6B5A31834C}"/>
              </a:ext>
            </a:extLst>
          </p:cNvPr>
          <p:cNvSpPr txBox="1"/>
          <p:nvPr/>
        </p:nvSpPr>
        <p:spPr>
          <a:xfrm>
            <a:off x="4032569" y="5741726"/>
            <a:ext cx="1051298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regerē-</a:t>
            </a:r>
            <a:r>
              <a:rPr lang="en-GB" sz="1400" b="1" dirty="0" err="1"/>
              <a:t>mur</a:t>
            </a:r>
            <a:endParaRPr lang="en-GB" sz="1400" dirty="0"/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60F27A6C-0055-413A-8955-941A68D5992B}"/>
              </a:ext>
            </a:extLst>
          </p:cNvPr>
          <p:cNvSpPr txBox="1"/>
          <p:nvPr/>
        </p:nvSpPr>
        <p:spPr>
          <a:xfrm>
            <a:off x="4032566" y="6047219"/>
            <a:ext cx="105130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regerē-</a:t>
            </a:r>
            <a:r>
              <a:rPr lang="en-GB" sz="1400" b="1" dirty="0" err="1"/>
              <a:t>minī</a:t>
            </a:r>
            <a:endParaRPr lang="en-GB" sz="1400" dirty="0"/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36C275F2-EB4B-44AB-97AD-072768FEB5D5}"/>
              </a:ext>
            </a:extLst>
          </p:cNvPr>
          <p:cNvSpPr txBox="1"/>
          <p:nvPr/>
        </p:nvSpPr>
        <p:spPr>
          <a:xfrm>
            <a:off x="4032565" y="6351511"/>
            <a:ext cx="105130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regere-</a:t>
            </a:r>
            <a:r>
              <a:rPr lang="en-GB" sz="1400" b="1" dirty="0" err="1"/>
              <a:t>ntur</a:t>
            </a:r>
            <a:endParaRPr lang="en-GB" sz="1400" dirty="0"/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D368DD38-77F4-4628-A1EC-3CEC5521BE90}"/>
              </a:ext>
            </a:extLst>
          </p:cNvPr>
          <p:cNvSpPr txBox="1"/>
          <p:nvPr/>
        </p:nvSpPr>
        <p:spPr>
          <a:xfrm>
            <a:off x="5152089" y="5050781"/>
            <a:ext cx="1173054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caperē-</a:t>
            </a:r>
            <a:r>
              <a:rPr lang="en-GB" sz="1400" b="1" dirty="0" err="1"/>
              <a:t>ris</a:t>
            </a:r>
            <a:endParaRPr lang="en-GB" sz="1400" dirty="0"/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63428EAF-671B-4D44-B40C-9660B4C40C17}"/>
              </a:ext>
            </a:extLst>
          </p:cNvPr>
          <p:cNvSpPr txBox="1"/>
          <p:nvPr/>
        </p:nvSpPr>
        <p:spPr>
          <a:xfrm>
            <a:off x="5176342" y="6372473"/>
            <a:ext cx="116426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capere-</a:t>
            </a:r>
            <a:r>
              <a:rPr lang="en-GB" sz="1400" b="1" dirty="0" err="1"/>
              <a:t>ntur</a:t>
            </a:r>
            <a:endParaRPr lang="en-GB" sz="1400" dirty="0"/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E46631D5-1635-42CB-912E-8E3129D8D87C}"/>
              </a:ext>
            </a:extLst>
          </p:cNvPr>
          <p:cNvSpPr txBox="1"/>
          <p:nvPr/>
        </p:nvSpPr>
        <p:spPr>
          <a:xfrm>
            <a:off x="5177533" y="6056667"/>
            <a:ext cx="116307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caperē-</a:t>
            </a:r>
            <a:r>
              <a:rPr lang="en-GB" sz="1400" b="1" dirty="0" err="1"/>
              <a:t>minī</a:t>
            </a:r>
            <a:endParaRPr lang="en-GB" sz="1400" b="1" dirty="0"/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F4A1A865-BD18-40A8-A703-0F4F41CD7E92}"/>
              </a:ext>
            </a:extLst>
          </p:cNvPr>
          <p:cNvSpPr txBox="1"/>
          <p:nvPr/>
        </p:nvSpPr>
        <p:spPr>
          <a:xfrm>
            <a:off x="5157658" y="5347437"/>
            <a:ext cx="117305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caperē</a:t>
            </a:r>
            <a:r>
              <a:rPr lang="en-GB" sz="1400" dirty="0"/>
              <a:t>-</a:t>
            </a:r>
            <a:r>
              <a:rPr lang="en-GB" sz="1400" b="1" dirty="0"/>
              <a:t>tur</a:t>
            </a:r>
            <a:endParaRPr lang="en-GB" sz="1400" dirty="0"/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4A03E915-B4AA-4AAF-8E2E-DDD65C517B65}"/>
              </a:ext>
            </a:extLst>
          </p:cNvPr>
          <p:cNvSpPr txBox="1"/>
          <p:nvPr/>
        </p:nvSpPr>
        <p:spPr>
          <a:xfrm>
            <a:off x="5176937" y="5742157"/>
            <a:ext cx="116307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caperē-</a:t>
            </a:r>
            <a:r>
              <a:rPr lang="en-GB" sz="1400" b="1" dirty="0" err="1"/>
              <a:t>mur</a:t>
            </a:r>
            <a:endParaRPr lang="en-GB" sz="1400" dirty="0"/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C658F593-D630-46F7-A2A9-3B6A5EC4E4B8}"/>
              </a:ext>
            </a:extLst>
          </p:cNvPr>
          <p:cNvSpPr txBox="1"/>
          <p:nvPr/>
        </p:nvSpPr>
        <p:spPr>
          <a:xfrm>
            <a:off x="6493373" y="4754039"/>
            <a:ext cx="117305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audīre</a:t>
            </a:r>
            <a:r>
              <a:rPr lang="en-GB" sz="1400" dirty="0"/>
              <a:t>-</a:t>
            </a:r>
            <a:r>
              <a:rPr lang="en-GB" sz="1400" b="1" dirty="0"/>
              <a:t>r</a:t>
            </a:r>
            <a:endParaRPr lang="en-GB" sz="1400" dirty="0"/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C759D52F-7C08-4313-8388-4793F9BCC739}"/>
              </a:ext>
            </a:extLst>
          </p:cNvPr>
          <p:cNvSpPr txBox="1"/>
          <p:nvPr/>
        </p:nvSpPr>
        <p:spPr>
          <a:xfrm>
            <a:off x="6493373" y="5043256"/>
            <a:ext cx="1173055" cy="31103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audīrē-</a:t>
            </a:r>
            <a:r>
              <a:rPr lang="en-GB" sz="1400" b="1" dirty="0" err="1"/>
              <a:t>ris</a:t>
            </a:r>
            <a:endParaRPr lang="en-GB" sz="1400" dirty="0"/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817F5586-5B30-4B49-84F9-37D7304CB47E}"/>
              </a:ext>
            </a:extLst>
          </p:cNvPr>
          <p:cNvSpPr txBox="1"/>
          <p:nvPr/>
        </p:nvSpPr>
        <p:spPr>
          <a:xfrm>
            <a:off x="6492964" y="6361788"/>
            <a:ext cx="118795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audīre-</a:t>
            </a:r>
            <a:r>
              <a:rPr lang="en-GB" sz="1400" b="1" dirty="0" err="1"/>
              <a:t>ntur</a:t>
            </a:r>
            <a:endParaRPr lang="en-GB" sz="1400" dirty="0"/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F98D7EB8-0C21-4548-8AB3-8E801244C351}"/>
              </a:ext>
            </a:extLst>
          </p:cNvPr>
          <p:cNvSpPr txBox="1"/>
          <p:nvPr/>
        </p:nvSpPr>
        <p:spPr>
          <a:xfrm>
            <a:off x="6493373" y="6047489"/>
            <a:ext cx="1187543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audīrē-</a:t>
            </a:r>
            <a:r>
              <a:rPr lang="en-GB" sz="1400" b="1" dirty="0" err="1"/>
              <a:t>minī</a:t>
            </a:r>
            <a:endParaRPr lang="en-GB" sz="1400" dirty="0"/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45950680-7D97-4321-8537-5F589B3D1FF0}"/>
              </a:ext>
            </a:extLst>
          </p:cNvPr>
          <p:cNvSpPr txBox="1"/>
          <p:nvPr/>
        </p:nvSpPr>
        <p:spPr>
          <a:xfrm>
            <a:off x="6493373" y="5355378"/>
            <a:ext cx="1173055" cy="31477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audīrē</a:t>
            </a:r>
            <a:r>
              <a:rPr lang="en-GB" sz="1400" dirty="0"/>
              <a:t>-</a:t>
            </a:r>
            <a:r>
              <a:rPr lang="en-GB" sz="1400" b="1" dirty="0"/>
              <a:t>tur</a:t>
            </a:r>
            <a:endParaRPr lang="en-GB" sz="1400" dirty="0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9E14BBD3-B05A-489C-BC44-EB21F3EB0F69}"/>
              </a:ext>
            </a:extLst>
          </p:cNvPr>
          <p:cNvSpPr txBox="1"/>
          <p:nvPr/>
        </p:nvSpPr>
        <p:spPr>
          <a:xfrm>
            <a:off x="6494852" y="5742383"/>
            <a:ext cx="118795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audīrē-</a:t>
            </a:r>
            <a:r>
              <a:rPr lang="en-GB" sz="1400" b="1" dirty="0" err="1"/>
              <a:t>mur</a:t>
            </a:r>
            <a:endParaRPr lang="en-GB" sz="1400" dirty="0"/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29B98F00-1A53-49FA-90F3-3A55193EE11D}"/>
              </a:ext>
            </a:extLst>
          </p:cNvPr>
          <p:cNvSpPr txBox="1"/>
          <p:nvPr/>
        </p:nvSpPr>
        <p:spPr>
          <a:xfrm>
            <a:off x="2758060" y="4744066"/>
            <a:ext cx="121031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monēre</a:t>
            </a:r>
            <a:r>
              <a:rPr lang="en-GB" sz="1400" dirty="0"/>
              <a:t>-</a:t>
            </a:r>
            <a:r>
              <a:rPr lang="en-GB" sz="1400" b="1" dirty="0"/>
              <a:t>r</a:t>
            </a:r>
            <a:endParaRPr lang="en-GB" sz="1400" dirty="0"/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21C975E7-D104-4A03-850C-4965EBEA0D32}"/>
              </a:ext>
            </a:extLst>
          </p:cNvPr>
          <p:cNvSpPr txBox="1"/>
          <p:nvPr/>
        </p:nvSpPr>
        <p:spPr>
          <a:xfrm>
            <a:off x="2767797" y="5052703"/>
            <a:ext cx="119500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monērē-</a:t>
            </a:r>
            <a:r>
              <a:rPr lang="en-GB" sz="1400" b="1" dirty="0" err="1"/>
              <a:t>ris</a:t>
            </a:r>
            <a:endParaRPr lang="en-GB" sz="1400" dirty="0"/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E980BADA-D6F0-41DD-AC14-711D08E23F3B}"/>
              </a:ext>
            </a:extLst>
          </p:cNvPr>
          <p:cNvSpPr txBox="1"/>
          <p:nvPr/>
        </p:nvSpPr>
        <p:spPr>
          <a:xfrm>
            <a:off x="2766325" y="5370008"/>
            <a:ext cx="1196473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monērē</a:t>
            </a:r>
            <a:r>
              <a:rPr lang="en-GB" sz="1400" dirty="0"/>
              <a:t>-</a:t>
            </a:r>
            <a:r>
              <a:rPr lang="en-GB" sz="1400" b="1" dirty="0"/>
              <a:t>tur</a:t>
            </a:r>
            <a:endParaRPr lang="en-GB" sz="1400" dirty="0"/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AF0943D8-FE28-41F4-8982-48C9AB580063}"/>
              </a:ext>
            </a:extLst>
          </p:cNvPr>
          <p:cNvSpPr txBox="1"/>
          <p:nvPr/>
        </p:nvSpPr>
        <p:spPr>
          <a:xfrm>
            <a:off x="2758061" y="5743825"/>
            <a:ext cx="1204738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monērē-</a:t>
            </a:r>
            <a:r>
              <a:rPr lang="en-GB" sz="1400" b="1" dirty="0" err="1"/>
              <a:t>mur</a:t>
            </a:r>
            <a:endParaRPr lang="en-GB" sz="1400" b="1" dirty="0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675B2B98-2245-4F45-ADA4-34E36B953706}"/>
              </a:ext>
            </a:extLst>
          </p:cNvPr>
          <p:cNvSpPr txBox="1"/>
          <p:nvPr/>
        </p:nvSpPr>
        <p:spPr>
          <a:xfrm>
            <a:off x="2756173" y="6058837"/>
            <a:ext cx="120662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monērē-</a:t>
            </a:r>
            <a:r>
              <a:rPr lang="en-GB" sz="1400" b="1" dirty="0" err="1"/>
              <a:t>minī</a:t>
            </a:r>
            <a:endParaRPr lang="en-GB" sz="1400" dirty="0"/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DDDAACDD-BB78-4AEC-A913-E06933DD40E1}"/>
              </a:ext>
            </a:extLst>
          </p:cNvPr>
          <p:cNvSpPr txBox="1"/>
          <p:nvPr/>
        </p:nvSpPr>
        <p:spPr>
          <a:xfrm>
            <a:off x="2756173" y="6352426"/>
            <a:ext cx="121318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monēre-</a:t>
            </a:r>
            <a:r>
              <a:rPr lang="en-GB" sz="1400" b="1" dirty="0" err="1"/>
              <a:t>ntur</a:t>
            </a:r>
            <a:endParaRPr lang="en-GB" sz="1400" b="1" dirty="0"/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701A5C17-885B-4013-9303-C568DB433734}"/>
              </a:ext>
            </a:extLst>
          </p:cNvPr>
          <p:cNvSpPr txBox="1"/>
          <p:nvPr/>
        </p:nvSpPr>
        <p:spPr>
          <a:xfrm>
            <a:off x="1461792" y="4743208"/>
            <a:ext cx="1203199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amāre</a:t>
            </a:r>
            <a:r>
              <a:rPr lang="en-GB" sz="1400" dirty="0"/>
              <a:t>-</a:t>
            </a:r>
            <a:r>
              <a:rPr lang="en-GB" sz="1400" b="1" dirty="0"/>
              <a:t>r</a:t>
            </a:r>
            <a:endParaRPr lang="en-GB" sz="1400" dirty="0"/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139404EE-E721-4D57-8BF5-F671FBC2D63A}"/>
              </a:ext>
            </a:extLst>
          </p:cNvPr>
          <p:cNvSpPr txBox="1"/>
          <p:nvPr/>
        </p:nvSpPr>
        <p:spPr>
          <a:xfrm>
            <a:off x="1458364" y="5053497"/>
            <a:ext cx="1206627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amārē-</a:t>
            </a:r>
            <a:r>
              <a:rPr lang="en-GB" sz="1400" b="1" dirty="0" err="1"/>
              <a:t>ris</a:t>
            </a:r>
            <a:endParaRPr lang="en-GB" sz="1400" dirty="0"/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C3FFCFB5-5492-4CF5-888B-DA4F934988F9}"/>
              </a:ext>
            </a:extLst>
          </p:cNvPr>
          <p:cNvSpPr txBox="1"/>
          <p:nvPr/>
        </p:nvSpPr>
        <p:spPr>
          <a:xfrm>
            <a:off x="1458366" y="6362333"/>
            <a:ext cx="1204139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amāre-</a:t>
            </a:r>
            <a:r>
              <a:rPr lang="en-GB" sz="1400" b="1" dirty="0" err="1"/>
              <a:t>ntur</a:t>
            </a:r>
            <a:endParaRPr lang="en-GB" sz="1400" dirty="0"/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8E83314E-4AAA-4C45-BC32-CDEEA9BCA1E6}"/>
              </a:ext>
            </a:extLst>
          </p:cNvPr>
          <p:cNvSpPr txBox="1"/>
          <p:nvPr/>
        </p:nvSpPr>
        <p:spPr>
          <a:xfrm>
            <a:off x="1458364" y="6056668"/>
            <a:ext cx="120414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amārē-</a:t>
            </a:r>
            <a:r>
              <a:rPr lang="en-GB" sz="1400" b="1" dirty="0" err="1"/>
              <a:t>minī</a:t>
            </a:r>
            <a:endParaRPr lang="en-GB" sz="1400" dirty="0"/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774DBFCF-F68C-432D-8FE7-99C0F455ED19}"/>
              </a:ext>
            </a:extLst>
          </p:cNvPr>
          <p:cNvSpPr txBox="1"/>
          <p:nvPr/>
        </p:nvSpPr>
        <p:spPr>
          <a:xfrm>
            <a:off x="1458364" y="5354294"/>
            <a:ext cx="1206627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amārē</a:t>
            </a:r>
            <a:r>
              <a:rPr lang="en-GB" sz="1400" dirty="0"/>
              <a:t>-</a:t>
            </a:r>
            <a:r>
              <a:rPr lang="en-GB" sz="1400" b="1" dirty="0"/>
              <a:t>tur</a:t>
            </a:r>
            <a:endParaRPr lang="en-GB" sz="1400" dirty="0"/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24682D8E-7492-4C5A-9866-6D8977D05EFB}"/>
              </a:ext>
            </a:extLst>
          </p:cNvPr>
          <p:cNvSpPr txBox="1"/>
          <p:nvPr/>
        </p:nvSpPr>
        <p:spPr>
          <a:xfrm>
            <a:off x="1458364" y="5752835"/>
            <a:ext cx="1206627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amārē-</a:t>
            </a:r>
            <a:r>
              <a:rPr lang="en-GB" sz="1400" b="1" dirty="0" err="1"/>
              <a:t>mur</a:t>
            </a:r>
            <a:endParaRPr lang="en-GB" sz="1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91EB5C-F9FC-4EB1-A7E1-74D3F2B38E05}"/>
              </a:ext>
            </a:extLst>
          </p:cNvPr>
          <p:cNvSpPr txBox="1"/>
          <p:nvPr/>
        </p:nvSpPr>
        <p:spPr>
          <a:xfrm>
            <a:off x="8440967" y="3993534"/>
            <a:ext cx="3409950" cy="584775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This rule applies even to the verbs with irregular infinitives: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F802CF-01CE-4506-8577-F5C29CD72437}"/>
              </a:ext>
            </a:extLst>
          </p:cNvPr>
          <p:cNvSpPr txBox="1"/>
          <p:nvPr/>
        </p:nvSpPr>
        <p:spPr>
          <a:xfrm>
            <a:off x="8995849" y="4629992"/>
            <a:ext cx="1173055" cy="4770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err="1"/>
              <a:t>esse</a:t>
            </a:r>
            <a:r>
              <a:rPr lang="en-GB" sz="1600" dirty="0"/>
              <a:t>–m</a:t>
            </a:r>
            <a:r>
              <a:rPr lang="en-GB" sz="1600" b="1" dirty="0"/>
              <a:t> </a:t>
            </a:r>
          </a:p>
          <a:p>
            <a:pPr algn="ctr"/>
            <a:r>
              <a:rPr lang="en-GB" sz="900" dirty="0"/>
              <a:t>(</a:t>
            </a:r>
            <a:r>
              <a:rPr lang="en-GB" sz="900" i="1" dirty="0"/>
              <a:t>be</a:t>
            </a:r>
            <a:r>
              <a:rPr lang="en-GB" sz="900" dirty="0"/>
              <a:t>)</a:t>
            </a:r>
            <a:endParaRPr lang="en-GB" sz="1050" dirty="0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49CF5596-F18D-46A3-8515-8E542484FDF7}"/>
              </a:ext>
            </a:extLst>
          </p:cNvPr>
          <p:cNvSpPr txBox="1"/>
          <p:nvPr/>
        </p:nvSpPr>
        <p:spPr>
          <a:xfrm>
            <a:off x="8995847" y="5705761"/>
            <a:ext cx="1173055" cy="4770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err="1"/>
              <a:t>ferre</a:t>
            </a:r>
            <a:r>
              <a:rPr lang="en-GB" sz="1600" dirty="0"/>
              <a:t>–m</a:t>
            </a:r>
          </a:p>
          <a:p>
            <a:pPr algn="ctr"/>
            <a:r>
              <a:rPr lang="en-GB" sz="900" dirty="0"/>
              <a:t>(</a:t>
            </a:r>
            <a:r>
              <a:rPr lang="en-GB" sz="900" i="1" dirty="0"/>
              <a:t>bring, carry, bear</a:t>
            </a:r>
            <a:r>
              <a:rPr lang="en-GB" sz="900" dirty="0"/>
              <a:t>)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54CF9B64-72E9-4DC9-8E0B-2DDA33775BD4}"/>
              </a:ext>
            </a:extLst>
          </p:cNvPr>
          <p:cNvSpPr txBox="1"/>
          <p:nvPr/>
        </p:nvSpPr>
        <p:spPr>
          <a:xfrm>
            <a:off x="8995847" y="5158133"/>
            <a:ext cx="1173055" cy="4770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posse</a:t>
            </a:r>
            <a:r>
              <a:rPr lang="en-GB" sz="1600" dirty="0"/>
              <a:t>–m</a:t>
            </a:r>
          </a:p>
          <a:p>
            <a:pPr algn="ctr"/>
            <a:r>
              <a:rPr lang="en-GB" sz="900" dirty="0"/>
              <a:t>(</a:t>
            </a:r>
            <a:r>
              <a:rPr lang="en-GB" sz="900" i="1" dirty="0"/>
              <a:t>be able</a:t>
            </a:r>
            <a:r>
              <a:rPr lang="en-GB" sz="900" dirty="0"/>
              <a:t>)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904DA250-5687-4E00-86D4-C2E72CB5C87E}"/>
              </a:ext>
            </a:extLst>
          </p:cNvPr>
          <p:cNvSpPr txBox="1"/>
          <p:nvPr/>
        </p:nvSpPr>
        <p:spPr>
          <a:xfrm>
            <a:off x="10248282" y="4629992"/>
            <a:ext cx="1173055" cy="4770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err="1"/>
              <a:t>velle</a:t>
            </a:r>
            <a:r>
              <a:rPr lang="en-GB" sz="1600" dirty="0"/>
              <a:t>–m</a:t>
            </a:r>
          </a:p>
          <a:p>
            <a:pPr algn="ctr"/>
            <a:r>
              <a:rPr lang="en-GB" sz="900" dirty="0"/>
              <a:t>(</a:t>
            </a:r>
            <a:r>
              <a:rPr lang="en-GB" sz="900" i="1" dirty="0"/>
              <a:t>want</a:t>
            </a:r>
            <a:r>
              <a:rPr lang="en-GB" sz="900" dirty="0"/>
              <a:t>)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6DD30582-2F0E-49C3-B217-8B2290291D15}"/>
              </a:ext>
            </a:extLst>
          </p:cNvPr>
          <p:cNvSpPr txBox="1"/>
          <p:nvPr/>
        </p:nvSpPr>
        <p:spPr>
          <a:xfrm>
            <a:off x="10248281" y="5166336"/>
            <a:ext cx="1173055" cy="4770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err="1"/>
              <a:t>nōlle</a:t>
            </a:r>
            <a:r>
              <a:rPr lang="en-GB" sz="1600" dirty="0"/>
              <a:t>–m</a:t>
            </a:r>
          </a:p>
          <a:p>
            <a:pPr algn="ctr"/>
            <a:r>
              <a:rPr lang="en-GB" sz="900" dirty="0"/>
              <a:t>(</a:t>
            </a:r>
            <a:r>
              <a:rPr lang="en-GB" sz="900" i="1" dirty="0"/>
              <a:t>not want/refuse</a:t>
            </a:r>
            <a:r>
              <a:rPr lang="en-GB" sz="900" dirty="0"/>
              <a:t>)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F7E99960-2E6D-42A4-8C9D-6093633743D9}"/>
              </a:ext>
            </a:extLst>
          </p:cNvPr>
          <p:cNvSpPr txBox="1"/>
          <p:nvPr/>
        </p:nvSpPr>
        <p:spPr>
          <a:xfrm>
            <a:off x="10248281" y="5703912"/>
            <a:ext cx="1173055" cy="4770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err="1"/>
              <a:t>mālle</a:t>
            </a:r>
            <a:r>
              <a:rPr lang="en-GB" sz="1600" dirty="0"/>
              <a:t>–m</a:t>
            </a:r>
          </a:p>
          <a:p>
            <a:pPr algn="ctr"/>
            <a:r>
              <a:rPr lang="en-GB" sz="900" dirty="0"/>
              <a:t>(</a:t>
            </a:r>
            <a:r>
              <a:rPr lang="en-GB" sz="900" i="1" dirty="0"/>
              <a:t>prefer</a:t>
            </a:r>
            <a:r>
              <a:rPr lang="en-GB" sz="900" dirty="0"/>
              <a:t>)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681131B6-AEAD-437A-A7FC-8AE2694092E4}"/>
              </a:ext>
            </a:extLst>
          </p:cNvPr>
          <p:cNvSpPr txBox="1"/>
          <p:nvPr/>
        </p:nvSpPr>
        <p:spPr>
          <a:xfrm>
            <a:off x="9582374" y="6245185"/>
            <a:ext cx="1173055" cy="4770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err="1"/>
              <a:t>īre</a:t>
            </a:r>
            <a:r>
              <a:rPr lang="en-GB" sz="1600" dirty="0"/>
              <a:t>–m</a:t>
            </a:r>
          </a:p>
          <a:p>
            <a:pPr algn="ctr"/>
            <a:r>
              <a:rPr lang="en-GB" sz="900" dirty="0"/>
              <a:t>(</a:t>
            </a:r>
            <a:r>
              <a:rPr lang="en-GB" sz="900" i="1" dirty="0"/>
              <a:t>go</a:t>
            </a:r>
            <a:r>
              <a:rPr lang="en-GB" sz="9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9749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2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7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4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9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4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5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6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67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72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77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6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87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92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97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6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900"/>
                            </p:stCondLst>
                            <p:childTnLst>
                              <p:par>
                                <p:cTn id="1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14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1900"/>
                            </p:stCondLst>
                            <p:childTnLst>
                              <p:par>
                                <p:cTn id="125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7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330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38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4300"/>
                            </p:stCondLst>
                            <p:childTnLst>
                              <p:par>
                                <p:cTn id="137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7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5700"/>
                            </p:stCondLst>
                            <p:childTnLst>
                              <p:par>
                                <p:cTn id="1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6200"/>
                            </p:stCondLst>
                            <p:childTnLst>
                              <p:par>
                                <p:cTn id="1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6700"/>
                            </p:stCondLst>
                            <p:childTnLst>
                              <p:par>
                                <p:cTn id="149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7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8100"/>
                            </p:stCondLst>
                            <p:childTnLst>
                              <p:par>
                                <p:cTn id="1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8600"/>
                            </p:stCondLst>
                            <p:childTnLst>
                              <p:par>
                                <p:cTn id="1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9100"/>
                            </p:stCondLst>
                            <p:childTnLst>
                              <p:par>
                                <p:cTn id="161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7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20500"/>
                            </p:stCondLst>
                            <p:childTnLst>
                              <p:par>
                                <p:cTn id="1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21000"/>
                            </p:stCondLst>
                            <p:childTnLst>
                              <p:par>
                                <p:cTn id="1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00"/>
                            </p:stCondLst>
                            <p:childTnLst>
                              <p:par>
                                <p:cTn id="17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1000"/>
                            </p:stCondLst>
                            <p:childTnLst>
                              <p:par>
                                <p:cTn id="18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1500"/>
                            </p:stCondLst>
                            <p:childTnLst>
                              <p:par>
                                <p:cTn id="18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2000"/>
                            </p:stCondLst>
                            <p:childTnLst>
                              <p:par>
                                <p:cTn id="19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3000"/>
                            </p:stCondLst>
                            <p:childTnLst>
                              <p:par>
                                <p:cTn id="20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7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700"/>
                            </p:stCondLst>
                            <p:childTnLst>
                              <p:par>
                                <p:cTn id="2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1200"/>
                            </p:stCondLst>
                            <p:childTnLst>
                              <p:par>
                                <p:cTn id="2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1700"/>
                            </p:stCondLst>
                            <p:childTnLst>
                              <p:par>
                                <p:cTn id="2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7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2400"/>
                            </p:stCondLst>
                            <p:childTnLst>
                              <p:par>
                                <p:cTn id="2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2900"/>
                            </p:stCondLst>
                            <p:childTnLst>
                              <p:par>
                                <p:cTn id="2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3400"/>
                            </p:stCondLst>
                            <p:childTnLst>
                              <p:par>
                                <p:cTn id="234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4500"/>
                            </p:stCondLst>
                            <p:childTnLst>
                              <p:par>
                                <p:cTn id="2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5000"/>
                            </p:stCondLst>
                            <p:childTnLst>
                              <p:par>
                                <p:cTn id="2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5500"/>
                            </p:stCondLst>
                            <p:childTnLst>
                              <p:par>
                                <p:cTn id="246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8" dur="6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6700"/>
                            </p:stCondLst>
                            <p:childTnLst>
                              <p:par>
                                <p:cTn id="2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7200"/>
                            </p:stCondLst>
                            <p:childTnLst>
                              <p:par>
                                <p:cTn id="2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6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7700"/>
                            </p:stCondLst>
                            <p:childTnLst>
                              <p:par>
                                <p:cTn id="258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6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8700"/>
                            </p:stCondLst>
                            <p:childTnLst>
                              <p:par>
                                <p:cTn id="2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9200"/>
                            </p:stCondLst>
                            <p:childTnLst>
                              <p:par>
                                <p:cTn id="2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9700"/>
                            </p:stCondLst>
                            <p:childTnLst>
                              <p:par>
                                <p:cTn id="270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6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10900"/>
                            </p:stCondLst>
                            <p:childTnLst>
                              <p:par>
                                <p:cTn id="2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11400"/>
                            </p:stCondLst>
                            <p:childTnLst>
                              <p:par>
                                <p:cTn id="2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0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11900"/>
                            </p:stCondLst>
                            <p:childTnLst>
                              <p:par>
                                <p:cTn id="282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7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13300"/>
                            </p:stCondLst>
                            <p:childTnLst>
                              <p:par>
                                <p:cTn id="2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8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13800"/>
                            </p:stCondLst>
                            <p:childTnLst>
                              <p:par>
                                <p:cTn id="2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2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14300"/>
                            </p:stCondLst>
                            <p:childTnLst>
                              <p:par>
                                <p:cTn id="294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6" dur="7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>
                            <p:stCondLst>
                              <p:cond delay="15700"/>
                            </p:stCondLst>
                            <p:childTnLst>
                              <p:par>
                                <p:cTn id="2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0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16200"/>
                            </p:stCondLst>
                            <p:childTnLst>
                              <p:par>
                                <p:cTn id="3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4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16700"/>
                            </p:stCondLst>
                            <p:childTnLst>
                              <p:par>
                                <p:cTn id="306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8" dur="7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18100"/>
                            </p:stCondLst>
                            <p:childTnLst>
                              <p:par>
                                <p:cTn id="3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2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18600"/>
                            </p:stCondLst>
                            <p:childTnLst>
                              <p:par>
                                <p:cTn id="3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6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19100"/>
                            </p:stCondLst>
                            <p:childTnLst>
                              <p:par>
                                <p:cTn id="318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0" dur="7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1" fill="hold">
                            <p:stCondLst>
                              <p:cond delay="20500"/>
                            </p:stCondLst>
                            <p:childTnLst>
                              <p:par>
                                <p:cTn id="3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4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5" fill="hold">
                            <p:stCondLst>
                              <p:cond delay="21000"/>
                            </p:stCondLst>
                            <p:childTnLst>
                              <p:par>
                                <p:cTn id="3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8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>
                      <p:stCondLst>
                        <p:cond delay="indefinite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7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8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0" fill="hold">
                      <p:stCondLst>
                        <p:cond delay="indefinite"/>
                      </p:stCondLst>
                      <p:childTnLst>
                        <p:par>
                          <p:cTn id="351" fill="hold">
                            <p:stCondLst>
                              <p:cond delay="0"/>
                            </p:stCondLst>
                            <p:childTnLst>
                              <p:par>
                                <p:cTn id="3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4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5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>
                      <p:stCondLst>
                        <p:cond delay="indefinite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1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4" fill="hold">
                      <p:stCondLst>
                        <p:cond delay="indefinite"/>
                      </p:stCondLst>
                      <p:childTnLst>
                        <p:par>
                          <p:cTn id="365" fill="hold">
                            <p:stCondLst>
                              <p:cond delay="0"/>
                            </p:stCondLst>
                            <p:childTnLst>
                              <p:par>
                                <p:cTn id="3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8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9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0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>
                      <p:stCondLst>
                        <p:cond delay="indefinite"/>
                      </p:stCondLst>
                      <p:childTnLst>
                        <p:par>
                          <p:cTn id="372" fill="hold">
                            <p:stCondLst>
                              <p:cond delay="0"/>
                            </p:stCondLst>
                            <p:childTnLst>
                              <p:par>
                                <p:cTn id="3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5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6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8" fill="hold">
                      <p:stCondLst>
                        <p:cond delay="indefinite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2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3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11" grpId="0" animBg="1"/>
      <p:bldP spid="4" grpId="0" animBg="1"/>
      <p:bldP spid="5" grpId="0" animBg="1"/>
      <p:bldP spid="83" grpId="0" animBg="1"/>
      <p:bldP spid="121" grpId="0" animBg="1"/>
      <p:bldP spid="122" grpId="0" animBg="1"/>
      <p:bldP spid="123" grpId="0" animBg="1"/>
      <p:bldP spid="124" grpId="0" animBg="1"/>
      <p:bldP spid="1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EE538BB-7206-4D67-9529-18C1E5E6DDF5}"/>
              </a:ext>
            </a:extLst>
          </p:cNvPr>
          <p:cNvSpPr txBox="1">
            <a:spLocks/>
          </p:cNvSpPr>
          <p:nvPr/>
        </p:nvSpPr>
        <p:spPr>
          <a:xfrm>
            <a:off x="-1" y="11912"/>
            <a:ext cx="10232843" cy="716252"/>
          </a:xfrm>
          <a:prstGeom prst="rect">
            <a:avLst/>
          </a:prstGeom>
          <a:solidFill>
            <a:srgbClr val="FFEBFF"/>
          </a:solidFill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>
                <a:latin typeface="+mn-lt"/>
              </a:rPr>
              <a:t>Verbs: </a:t>
            </a:r>
            <a:r>
              <a:rPr lang="en-GB" sz="3200" b="1" dirty="0">
                <a:latin typeface="+mn-lt"/>
              </a:rPr>
              <a:t>Indicative Active: </a:t>
            </a:r>
            <a:r>
              <a:rPr lang="en-GB" sz="2800" b="1" dirty="0">
                <a:latin typeface="+mn-lt"/>
              </a:rPr>
              <a:t>Perfect and Pluperfect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E6E6E14-CC0D-4F8A-8162-C5A122732092}"/>
              </a:ext>
            </a:extLst>
          </p:cNvPr>
          <p:cNvSpPr txBox="1">
            <a:spLocks/>
          </p:cNvSpPr>
          <p:nvPr/>
        </p:nvSpPr>
        <p:spPr>
          <a:xfrm>
            <a:off x="114956" y="839646"/>
            <a:ext cx="10232843" cy="2106754"/>
          </a:xfrm>
          <a:prstGeom prst="rect">
            <a:avLst/>
          </a:prstGeom>
          <a:solidFill>
            <a:srgbClr val="FFFFD5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1400" dirty="0"/>
              <a:t>These are much simpler than the forms you have just studied.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400" b="1" dirty="0"/>
              <a:t>Once you know the Perfect Active stem</a:t>
            </a:r>
            <a:r>
              <a:rPr lang="en-GB" sz="1400" dirty="0"/>
              <a:t>, you add the same sets of endings for each of the three tenses, so it makes no difference which Conjugation the verbs belongs to.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400" dirty="0"/>
              <a:t>The Perfect Active stem is taken from the </a:t>
            </a:r>
            <a:r>
              <a:rPr lang="en-GB" sz="1400" b="1" dirty="0"/>
              <a:t>Third Principal Part</a:t>
            </a:r>
            <a:r>
              <a:rPr lang="en-GB" sz="1400" dirty="0"/>
              <a:t>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400" dirty="0"/>
              <a:t>These are very predictable for the 1</a:t>
            </a:r>
            <a:r>
              <a:rPr lang="en-GB" sz="1400" baseline="30000" dirty="0"/>
              <a:t>st</a:t>
            </a:r>
            <a:r>
              <a:rPr lang="en-GB" sz="1400" dirty="0"/>
              <a:t> Conjugation,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400" dirty="0"/>
              <a:t>and quite predictable for the 2</a:t>
            </a:r>
            <a:r>
              <a:rPr lang="en-GB" sz="1400" baseline="30000" dirty="0"/>
              <a:t>nd</a:t>
            </a:r>
            <a:r>
              <a:rPr lang="en-GB" sz="1400" dirty="0"/>
              <a:t> and 4</a:t>
            </a:r>
            <a:r>
              <a:rPr lang="en-GB" sz="1400" baseline="30000" dirty="0"/>
              <a:t>th</a:t>
            </a:r>
            <a:r>
              <a:rPr lang="en-GB" sz="1400" dirty="0"/>
              <a:t> Conjugation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400" dirty="0"/>
              <a:t>– but always need to be learned for each verb, especially those in the 3</a:t>
            </a:r>
            <a:r>
              <a:rPr lang="en-GB" sz="1400" baseline="30000" dirty="0"/>
              <a:t>rd</a:t>
            </a:r>
            <a:r>
              <a:rPr lang="en-GB" sz="1400" dirty="0"/>
              <a:t> and 3 ½ Conjugation.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D5DEB74-D782-48F5-B72A-DB7B16856FF5}"/>
              </a:ext>
            </a:extLst>
          </p:cNvPr>
          <p:cNvSpPr txBox="1">
            <a:spLocks/>
          </p:cNvSpPr>
          <p:nvPr/>
        </p:nvSpPr>
        <p:spPr>
          <a:xfrm>
            <a:off x="4703569" y="3134200"/>
            <a:ext cx="2559299" cy="456212"/>
          </a:xfrm>
          <a:prstGeom prst="rect">
            <a:avLst/>
          </a:prstGeom>
          <a:solidFill>
            <a:srgbClr val="E0C0F6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Perfect Stems: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087E53-443D-43C9-81A8-CD9DD392B42E}"/>
              </a:ext>
            </a:extLst>
          </p:cNvPr>
          <p:cNvSpPr txBox="1"/>
          <p:nvPr/>
        </p:nvSpPr>
        <p:spPr>
          <a:xfrm>
            <a:off x="11181" y="4470876"/>
            <a:ext cx="2417059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The 1</a:t>
            </a:r>
            <a:r>
              <a:rPr lang="en-GB" baseline="30000" dirty="0"/>
              <a:t>st</a:t>
            </a:r>
            <a:r>
              <a:rPr lang="en-GB" dirty="0"/>
              <a:t>  Conjugation</a:t>
            </a:r>
            <a:r>
              <a:rPr lang="en-GB" sz="1100" i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A298B1-D033-491B-A043-B731EC8869BA}"/>
              </a:ext>
            </a:extLst>
          </p:cNvPr>
          <p:cNvSpPr txBox="1"/>
          <p:nvPr/>
        </p:nvSpPr>
        <p:spPr>
          <a:xfrm>
            <a:off x="2570480" y="4470876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am-ō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9D1301-A83E-47FE-93A3-52C360BF05BF}"/>
              </a:ext>
            </a:extLst>
          </p:cNvPr>
          <p:cNvSpPr txBox="1"/>
          <p:nvPr/>
        </p:nvSpPr>
        <p:spPr>
          <a:xfrm>
            <a:off x="3962400" y="4479766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am-</a:t>
            </a:r>
            <a:r>
              <a:rPr lang="en-GB" dirty="0" err="1"/>
              <a:t>āre</a:t>
            </a:r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5515E94-E5B9-4378-A360-5E172D9C9DA5}"/>
              </a:ext>
            </a:extLst>
          </p:cNvPr>
          <p:cNvSpPr txBox="1"/>
          <p:nvPr/>
        </p:nvSpPr>
        <p:spPr>
          <a:xfrm>
            <a:off x="5354320" y="4489173"/>
            <a:ext cx="1280160" cy="369332"/>
          </a:xfrm>
          <a:prstGeom prst="rect">
            <a:avLst/>
          </a:prstGeom>
          <a:solidFill>
            <a:srgbClr val="EDDAFA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amāv</a:t>
            </a:r>
            <a:r>
              <a:rPr lang="en-GB" dirty="0"/>
              <a:t>-ī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1704896-B39E-4D11-A48B-49B44D065549}"/>
              </a:ext>
            </a:extLst>
          </p:cNvPr>
          <p:cNvSpPr txBox="1"/>
          <p:nvPr/>
        </p:nvSpPr>
        <p:spPr>
          <a:xfrm>
            <a:off x="0" y="4942560"/>
            <a:ext cx="2417059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The 2</a:t>
            </a:r>
            <a:r>
              <a:rPr lang="en-GB" baseline="30000" dirty="0"/>
              <a:t>nd</a:t>
            </a:r>
            <a:r>
              <a:rPr lang="en-GB" dirty="0"/>
              <a:t>  Conjugation</a:t>
            </a:r>
            <a:r>
              <a:rPr lang="en-GB" sz="1100" i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EE193BF-24FF-4E41-8318-974F2115F105}"/>
              </a:ext>
            </a:extLst>
          </p:cNvPr>
          <p:cNvSpPr txBox="1"/>
          <p:nvPr/>
        </p:nvSpPr>
        <p:spPr>
          <a:xfrm>
            <a:off x="2559298" y="4942560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mone</a:t>
            </a:r>
            <a:r>
              <a:rPr lang="en-GB" dirty="0"/>
              <a:t>-ō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EA694CB-EEF4-4C64-B450-B7D092C5C220}"/>
              </a:ext>
            </a:extLst>
          </p:cNvPr>
          <p:cNvSpPr txBox="1"/>
          <p:nvPr/>
        </p:nvSpPr>
        <p:spPr>
          <a:xfrm>
            <a:off x="3962400" y="4960580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mon-</a:t>
            </a:r>
            <a:r>
              <a:rPr lang="en-GB" dirty="0" err="1"/>
              <a:t>ēre</a:t>
            </a:r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8999E68-250B-430C-8357-A43D58A72F7D}"/>
              </a:ext>
            </a:extLst>
          </p:cNvPr>
          <p:cNvSpPr txBox="1"/>
          <p:nvPr/>
        </p:nvSpPr>
        <p:spPr>
          <a:xfrm>
            <a:off x="5365502" y="4960580"/>
            <a:ext cx="1280160" cy="369332"/>
          </a:xfrm>
          <a:prstGeom prst="rect">
            <a:avLst/>
          </a:prstGeom>
          <a:solidFill>
            <a:srgbClr val="EDDAFA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monu</a:t>
            </a:r>
            <a:r>
              <a:rPr lang="en-GB" dirty="0"/>
              <a:t>-ī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5238C89-291F-46E2-A856-50589881F431}"/>
              </a:ext>
            </a:extLst>
          </p:cNvPr>
          <p:cNvSpPr txBox="1"/>
          <p:nvPr/>
        </p:nvSpPr>
        <p:spPr>
          <a:xfrm>
            <a:off x="-2" y="5404559"/>
            <a:ext cx="2417059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The 3</a:t>
            </a:r>
            <a:r>
              <a:rPr lang="en-GB" baseline="30000" dirty="0"/>
              <a:t>rd</a:t>
            </a:r>
            <a:r>
              <a:rPr lang="en-GB" dirty="0"/>
              <a:t>  Conjugation</a:t>
            </a:r>
            <a:r>
              <a:rPr lang="en-GB" sz="1100" i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50D8F2C-A24E-403D-9106-C3A09EE9C63D}"/>
              </a:ext>
            </a:extLst>
          </p:cNvPr>
          <p:cNvSpPr txBox="1"/>
          <p:nvPr/>
        </p:nvSpPr>
        <p:spPr>
          <a:xfrm>
            <a:off x="2549648" y="5414722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reg-ō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9051844-845D-47DD-B52A-D523C0948666}"/>
              </a:ext>
            </a:extLst>
          </p:cNvPr>
          <p:cNvSpPr txBox="1"/>
          <p:nvPr/>
        </p:nvSpPr>
        <p:spPr>
          <a:xfrm>
            <a:off x="3962400" y="5426868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reg-ere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DF0FDB7-AA45-4A6B-BB11-FD70449A96C3}"/>
              </a:ext>
            </a:extLst>
          </p:cNvPr>
          <p:cNvSpPr txBox="1"/>
          <p:nvPr/>
        </p:nvSpPr>
        <p:spPr>
          <a:xfrm>
            <a:off x="5354320" y="5426868"/>
            <a:ext cx="1280160" cy="369332"/>
          </a:xfrm>
          <a:prstGeom prst="rect">
            <a:avLst/>
          </a:prstGeom>
          <a:solidFill>
            <a:srgbClr val="EDDAFA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rēx</a:t>
            </a:r>
            <a:r>
              <a:rPr lang="en-GB" dirty="0"/>
              <a:t>-ī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DB90A13-00BB-4DE7-A145-B8B0F91BF1F8}"/>
              </a:ext>
            </a:extLst>
          </p:cNvPr>
          <p:cNvSpPr txBox="1"/>
          <p:nvPr/>
        </p:nvSpPr>
        <p:spPr>
          <a:xfrm>
            <a:off x="-3" y="5865614"/>
            <a:ext cx="2417059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The 3½  Conjugation</a:t>
            </a:r>
            <a:r>
              <a:rPr lang="en-GB" sz="1100" i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2E919EE-6F11-4B87-A76B-78ACD9DDE620}"/>
              </a:ext>
            </a:extLst>
          </p:cNvPr>
          <p:cNvSpPr txBox="1"/>
          <p:nvPr/>
        </p:nvSpPr>
        <p:spPr>
          <a:xfrm>
            <a:off x="2549648" y="5865614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capi</a:t>
            </a:r>
            <a:r>
              <a:rPr lang="en-GB" dirty="0"/>
              <a:t>-ō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B3884B2-943E-402F-9DDE-2CA7C9216357}"/>
              </a:ext>
            </a:extLst>
          </p:cNvPr>
          <p:cNvSpPr txBox="1"/>
          <p:nvPr/>
        </p:nvSpPr>
        <p:spPr>
          <a:xfrm>
            <a:off x="3951219" y="5879643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cap-ere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88816ED-CBFD-4A9C-90B6-272D3C3A955B}"/>
              </a:ext>
            </a:extLst>
          </p:cNvPr>
          <p:cNvSpPr txBox="1"/>
          <p:nvPr/>
        </p:nvSpPr>
        <p:spPr>
          <a:xfrm>
            <a:off x="5343139" y="5865614"/>
            <a:ext cx="1280160" cy="369332"/>
          </a:xfrm>
          <a:prstGeom prst="rect">
            <a:avLst/>
          </a:prstGeom>
          <a:solidFill>
            <a:srgbClr val="EDDAFA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cēp</a:t>
            </a:r>
            <a:r>
              <a:rPr lang="en-GB" dirty="0"/>
              <a:t>-ī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C728D0F-17C1-4A7C-A01D-C803F6CD6DE9}"/>
              </a:ext>
            </a:extLst>
          </p:cNvPr>
          <p:cNvSpPr txBox="1"/>
          <p:nvPr/>
        </p:nvSpPr>
        <p:spPr>
          <a:xfrm>
            <a:off x="0" y="6332418"/>
            <a:ext cx="241705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The 4</a:t>
            </a:r>
            <a:r>
              <a:rPr lang="en-GB" b="1" baseline="30000" dirty="0">
                <a:solidFill>
                  <a:schemeClr val="bg1"/>
                </a:solidFill>
              </a:rPr>
              <a:t>th</a:t>
            </a:r>
            <a:r>
              <a:rPr lang="en-GB" b="1" dirty="0">
                <a:solidFill>
                  <a:schemeClr val="bg1"/>
                </a:solidFill>
              </a:rPr>
              <a:t>  Conjugation</a:t>
            </a:r>
            <a:r>
              <a:rPr lang="en-GB" sz="1100" b="1" i="1" dirty="0">
                <a:solidFill>
                  <a:schemeClr val="bg1"/>
                </a:solidFill>
              </a:rPr>
              <a:t> </a:t>
            </a:r>
            <a:endParaRPr lang="en-GB" sz="1100" i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625FF91-D78A-4354-A479-DE4340817862}"/>
              </a:ext>
            </a:extLst>
          </p:cNvPr>
          <p:cNvSpPr txBox="1"/>
          <p:nvPr/>
        </p:nvSpPr>
        <p:spPr>
          <a:xfrm>
            <a:off x="2528819" y="6332418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audi</a:t>
            </a:r>
            <a:r>
              <a:rPr lang="en-GB" dirty="0"/>
              <a:t>-ō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C63C4DA-0606-45C5-818A-23C7D69F4E49}"/>
              </a:ext>
            </a:extLst>
          </p:cNvPr>
          <p:cNvSpPr txBox="1"/>
          <p:nvPr/>
        </p:nvSpPr>
        <p:spPr>
          <a:xfrm>
            <a:off x="3951219" y="6332418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aud-īre</a:t>
            </a:r>
            <a:endParaRPr lang="en-GB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FBD537F-CE64-4257-AC04-06F2CA807D31}"/>
              </a:ext>
            </a:extLst>
          </p:cNvPr>
          <p:cNvSpPr txBox="1"/>
          <p:nvPr/>
        </p:nvSpPr>
        <p:spPr>
          <a:xfrm>
            <a:off x="5343139" y="6340393"/>
            <a:ext cx="1280160" cy="369332"/>
          </a:xfrm>
          <a:prstGeom prst="rect">
            <a:avLst/>
          </a:prstGeom>
          <a:solidFill>
            <a:srgbClr val="EDDAFA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audīv</a:t>
            </a:r>
            <a:r>
              <a:rPr lang="en-GB" dirty="0"/>
              <a:t>-ī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DF05BBC-1E5E-453E-83FC-1F6C1491D1BC}"/>
              </a:ext>
            </a:extLst>
          </p:cNvPr>
          <p:cNvSpPr txBox="1"/>
          <p:nvPr/>
        </p:nvSpPr>
        <p:spPr>
          <a:xfrm>
            <a:off x="0" y="3778211"/>
            <a:ext cx="24170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Principal Parts</a:t>
            </a:r>
            <a:r>
              <a:rPr lang="en-GB" sz="1100" b="1" i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,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3A71E17-251B-4B73-A85F-C81CEC734BCB}"/>
              </a:ext>
            </a:extLst>
          </p:cNvPr>
          <p:cNvSpPr txBox="1"/>
          <p:nvPr/>
        </p:nvSpPr>
        <p:spPr>
          <a:xfrm>
            <a:off x="2559299" y="3778211"/>
            <a:ext cx="128016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/>
              <a:t>First </a:t>
            </a:r>
          </a:p>
          <a:p>
            <a:pPr algn="ctr"/>
            <a:r>
              <a:rPr lang="en-GB" sz="1200" i="1" dirty="0"/>
              <a:t>Principal Part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1E25D46-5281-45B2-BDFC-AC66B532ECC6}"/>
              </a:ext>
            </a:extLst>
          </p:cNvPr>
          <p:cNvSpPr txBox="1"/>
          <p:nvPr/>
        </p:nvSpPr>
        <p:spPr>
          <a:xfrm>
            <a:off x="3951219" y="3778211"/>
            <a:ext cx="128016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/>
              <a:t>Second </a:t>
            </a:r>
          </a:p>
          <a:p>
            <a:pPr algn="ctr"/>
            <a:r>
              <a:rPr lang="en-GB" sz="1200" i="1" dirty="0"/>
              <a:t>Principal Part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0EE3F20-4870-4FEE-90E1-2F9D15346696}"/>
              </a:ext>
            </a:extLst>
          </p:cNvPr>
          <p:cNvSpPr txBox="1"/>
          <p:nvPr/>
        </p:nvSpPr>
        <p:spPr>
          <a:xfrm>
            <a:off x="5343139" y="3778211"/>
            <a:ext cx="1280160" cy="461665"/>
          </a:xfrm>
          <a:prstGeom prst="rect">
            <a:avLst/>
          </a:prstGeom>
          <a:solidFill>
            <a:srgbClr val="EDDAFA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i="1" dirty="0"/>
              <a:t>Third</a:t>
            </a:r>
          </a:p>
          <a:p>
            <a:pPr algn="ctr"/>
            <a:r>
              <a:rPr lang="en-GB" sz="1200" b="1" i="1" dirty="0"/>
              <a:t>Principal Part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F7731D5-275C-46FD-84F0-5656B1553118}"/>
              </a:ext>
            </a:extLst>
          </p:cNvPr>
          <p:cNvSpPr/>
          <p:nvPr/>
        </p:nvSpPr>
        <p:spPr>
          <a:xfrm>
            <a:off x="2528819" y="3758880"/>
            <a:ext cx="2756331" cy="3087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Cross 33">
            <a:extLst>
              <a:ext uri="{FF2B5EF4-FFF2-40B4-BE49-F238E27FC236}">
                <a16:creationId xmlns:a16="http://schemas.microsoft.com/office/drawing/2014/main" id="{36EF76DB-4D00-4142-A58D-21068E3FE9CA}"/>
              </a:ext>
            </a:extLst>
          </p:cNvPr>
          <p:cNvSpPr/>
          <p:nvPr/>
        </p:nvSpPr>
        <p:spPr>
          <a:xfrm>
            <a:off x="7165852" y="4664432"/>
            <a:ext cx="760527" cy="759975"/>
          </a:xfrm>
          <a:prstGeom prst="plus">
            <a:avLst>
              <a:gd name="adj" fmla="val 459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E9C2225-5000-471B-89D1-9E172BF2B9F6}"/>
              </a:ext>
            </a:extLst>
          </p:cNvPr>
          <p:cNvSpPr txBox="1"/>
          <p:nvPr/>
        </p:nvSpPr>
        <p:spPr>
          <a:xfrm>
            <a:off x="10667442" y="3782858"/>
            <a:ext cx="942970" cy="4001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b="1" dirty="0"/>
              <a:t>-</a:t>
            </a:r>
            <a:r>
              <a:rPr lang="en-GB" sz="2000" b="1" dirty="0" err="1"/>
              <a:t>eram</a:t>
            </a:r>
            <a:endParaRPr lang="en-GB" sz="20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DF1D06A-73CC-4D77-AE10-09747B33AA9F}"/>
              </a:ext>
            </a:extLst>
          </p:cNvPr>
          <p:cNvSpPr txBox="1"/>
          <p:nvPr/>
        </p:nvSpPr>
        <p:spPr>
          <a:xfrm>
            <a:off x="10657917" y="4242455"/>
            <a:ext cx="93693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b="1" dirty="0"/>
              <a:t>-</a:t>
            </a:r>
            <a:r>
              <a:rPr lang="en-GB" sz="2000" b="1" dirty="0" err="1"/>
              <a:t>erās</a:t>
            </a:r>
            <a:endParaRPr lang="en-GB" sz="2000" b="1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1DA23E4-4DC0-4D9B-9814-336B8FE39DA0}"/>
              </a:ext>
            </a:extLst>
          </p:cNvPr>
          <p:cNvSpPr txBox="1"/>
          <p:nvPr/>
        </p:nvSpPr>
        <p:spPr>
          <a:xfrm>
            <a:off x="10647357" y="6309615"/>
            <a:ext cx="97458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-</a:t>
            </a:r>
            <a:r>
              <a:rPr lang="en-GB" sz="2000" b="1" dirty="0" err="1"/>
              <a:t>erant</a:t>
            </a:r>
            <a:endParaRPr lang="en-GB" sz="20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CE04873-D2C0-4D68-9255-5209FC0E7231}"/>
              </a:ext>
            </a:extLst>
          </p:cNvPr>
          <p:cNvSpPr txBox="1"/>
          <p:nvPr/>
        </p:nvSpPr>
        <p:spPr>
          <a:xfrm>
            <a:off x="10623080" y="5816255"/>
            <a:ext cx="98733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-</a:t>
            </a:r>
            <a:r>
              <a:rPr lang="en-GB" sz="2000" b="1" dirty="0" err="1"/>
              <a:t>erātis</a:t>
            </a:r>
            <a:endParaRPr lang="en-GB" sz="2000" b="1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0A2A2E8-8934-4823-8359-FAD9AFCACD7F}"/>
              </a:ext>
            </a:extLst>
          </p:cNvPr>
          <p:cNvSpPr txBox="1"/>
          <p:nvPr/>
        </p:nvSpPr>
        <p:spPr>
          <a:xfrm>
            <a:off x="10657918" y="4700782"/>
            <a:ext cx="93693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-</a:t>
            </a:r>
            <a:r>
              <a:rPr lang="en-GB" sz="2000" b="1" dirty="0" err="1"/>
              <a:t>erat</a:t>
            </a:r>
            <a:endParaRPr lang="en-GB" sz="20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825DCE0-E533-404B-8223-D44DAB0F6896}"/>
              </a:ext>
            </a:extLst>
          </p:cNvPr>
          <p:cNvSpPr txBox="1"/>
          <p:nvPr/>
        </p:nvSpPr>
        <p:spPr>
          <a:xfrm>
            <a:off x="10647357" y="5329912"/>
            <a:ext cx="116307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-</a:t>
            </a:r>
            <a:r>
              <a:rPr lang="en-GB" sz="2000" b="1" dirty="0" err="1"/>
              <a:t>erāmus</a:t>
            </a:r>
            <a:endParaRPr lang="en-GB" sz="20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808115D-B1C8-47ED-B11E-5DEC8EFC6036}"/>
              </a:ext>
            </a:extLst>
          </p:cNvPr>
          <p:cNvSpPr txBox="1"/>
          <p:nvPr/>
        </p:nvSpPr>
        <p:spPr>
          <a:xfrm>
            <a:off x="8436553" y="3761229"/>
            <a:ext cx="97458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-</a:t>
            </a:r>
            <a:r>
              <a:rPr lang="en-GB" sz="2000" b="1" dirty="0"/>
              <a:t>ī</a:t>
            </a:r>
            <a:endParaRPr lang="en-GB" sz="20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481922E-07FA-4E5A-9BD1-D487B98FE7E5}"/>
              </a:ext>
            </a:extLst>
          </p:cNvPr>
          <p:cNvSpPr txBox="1"/>
          <p:nvPr/>
        </p:nvSpPr>
        <p:spPr>
          <a:xfrm>
            <a:off x="8434017" y="4226519"/>
            <a:ext cx="97265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-</a:t>
            </a:r>
            <a:r>
              <a:rPr lang="en-GB" sz="2000" b="1" dirty="0" err="1"/>
              <a:t>istī</a:t>
            </a:r>
            <a:endParaRPr lang="en-GB" sz="20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2ADA99A-BAEB-45D9-9E97-A7EFD06FDF4F}"/>
              </a:ext>
            </a:extLst>
          </p:cNvPr>
          <p:cNvSpPr txBox="1"/>
          <p:nvPr/>
        </p:nvSpPr>
        <p:spPr>
          <a:xfrm>
            <a:off x="8446570" y="4700782"/>
            <a:ext cx="97458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-</a:t>
            </a:r>
            <a:r>
              <a:rPr lang="en-GB" sz="2000" b="1" dirty="0"/>
              <a:t>it </a:t>
            </a:r>
            <a:endParaRPr lang="en-GB" sz="2000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7942092-C1A9-4467-8FDF-FAAECC76453D}"/>
              </a:ext>
            </a:extLst>
          </p:cNvPr>
          <p:cNvSpPr txBox="1"/>
          <p:nvPr/>
        </p:nvSpPr>
        <p:spPr>
          <a:xfrm>
            <a:off x="8446571" y="5309505"/>
            <a:ext cx="97458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-</a:t>
            </a:r>
            <a:r>
              <a:rPr lang="en-GB" sz="2000" b="1" dirty="0" err="1"/>
              <a:t>imus</a:t>
            </a:r>
            <a:endParaRPr lang="en-GB" sz="2000" b="1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2A6B8B9-652E-4DCF-918A-D957598525AF}"/>
              </a:ext>
            </a:extLst>
          </p:cNvPr>
          <p:cNvSpPr txBox="1"/>
          <p:nvPr/>
        </p:nvSpPr>
        <p:spPr>
          <a:xfrm>
            <a:off x="8461400" y="5804240"/>
            <a:ext cx="98895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-</a:t>
            </a:r>
            <a:r>
              <a:rPr lang="en-GB" sz="2000" b="1" dirty="0" err="1"/>
              <a:t>istis</a:t>
            </a:r>
            <a:endParaRPr lang="en-GB" sz="2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7E44C58-4980-4BDC-9361-A0693FB037CF}"/>
              </a:ext>
            </a:extLst>
          </p:cNvPr>
          <p:cNvSpPr txBox="1"/>
          <p:nvPr/>
        </p:nvSpPr>
        <p:spPr>
          <a:xfrm>
            <a:off x="8451575" y="6304893"/>
            <a:ext cx="97458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-</a:t>
            </a:r>
            <a:r>
              <a:rPr lang="en-GB" sz="2000" b="1" dirty="0" err="1"/>
              <a:t>ērunt</a:t>
            </a:r>
            <a:endParaRPr lang="en-GB" sz="20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62467C4-2A25-41D0-A2BD-BBB546F29D94}"/>
              </a:ext>
            </a:extLst>
          </p:cNvPr>
          <p:cNvSpPr txBox="1"/>
          <p:nvPr/>
        </p:nvSpPr>
        <p:spPr>
          <a:xfrm>
            <a:off x="8514118" y="3134200"/>
            <a:ext cx="795956" cy="523220"/>
          </a:xfrm>
          <a:prstGeom prst="rect">
            <a:avLst/>
          </a:prstGeom>
          <a:solidFill>
            <a:srgbClr val="E0C0F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Perfect</a:t>
            </a:r>
          </a:p>
          <a:p>
            <a:pPr algn="ctr"/>
            <a:r>
              <a:rPr lang="en-GB" sz="1400" i="1" dirty="0"/>
              <a:t>I …. -ed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47A197D-0A02-4609-8C21-3720488E86A5}"/>
              </a:ext>
            </a:extLst>
          </p:cNvPr>
          <p:cNvSpPr txBox="1"/>
          <p:nvPr/>
        </p:nvSpPr>
        <p:spPr>
          <a:xfrm>
            <a:off x="10741257" y="3125993"/>
            <a:ext cx="891944" cy="55399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Pluperfect </a:t>
            </a:r>
          </a:p>
          <a:p>
            <a:pPr algn="ctr"/>
            <a:r>
              <a:rPr lang="en-GB" sz="1200" i="1" dirty="0">
                <a:solidFill>
                  <a:schemeClr val="bg1"/>
                </a:solidFill>
              </a:rPr>
              <a:t>I had …</a:t>
            </a:r>
          </a:p>
          <a:p>
            <a:pPr algn="ctr"/>
            <a:endParaRPr lang="en-GB" sz="600" i="1" dirty="0">
              <a:solidFill>
                <a:schemeClr val="bg1"/>
              </a:solidFill>
            </a:endParaRPr>
          </a:p>
        </p:txBody>
      </p:sp>
      <p:sp>
        <p:nvSpPr>
          <p:cNvPr id="56" name="Arrow: Down 55">
            <a:extLst>
              <a:ext uri="{FF2B5EF4-FFF2-40B4-BE49-F238E27FC236}">
                <a16:creationId xmlns:a16="http://schemas.microsoft.com/office/drawing/2014/main" id="{975BFFDD-275C-4BE7-B7D8-C517ECFB5CBB}"/>
              </a:ext>
            </a:extLst>
          </p:cNvPr>
          <p:cNvSpPr/>
          <p:nvPr/>
        </p:nvSpPr>
        <p:spPr>
          <a:xfrm>
            <a:off x="5740400" y="3590412"/>
            <a:ext cx="487680" cy="168468"/>
          </a:xfrm>
          <a:prstGeom prst="downArrow">
            <a:avLst/>
          </a:prstGeom>
          <a:solidFill>
            <a:srgbClr val="E0C0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431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500"/>
                            </p:stCondLst>
                            <p:childTnLst>
                              <p:par>
                                <p:cTn id="4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000"/>
                            </p:stCondLst>
                            <p:childTnLst>
                              <p:par>
                                <p:cTn id="5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500"/>
                            </p:stCondLst>
                            <p:childTnLst>
                              <p:par>
                                <p:cTn id="5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0"/>
                            </p:stCondLst>
                            <p:childTnLst>
                              <p:par>
                                <p:cTn id="64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2000"/>
                            </p:stCondLst>
                            <p:childTnLst>
                              <p:par>
                                <p:cTn id="68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2500"/>
                            </p:stCondLst>
                            <p:childTnLst>
                              <p:par>
                                <p:cTn id="7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3000"/>
                            </p:stCondLst>
                            <p:childTnLst>
                              <p:par>
                                <p:cTn id="7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3500"/>
                            </p:stCondLst>
                            <p:childTnLst>
                              <p:par>
                                <p:cTn id="8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8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500"/>
                            </p:stCondLst>
                            <p:childTnLst>
                              <p:par>
                                <p:cTn id="87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6000"/>
                            </p:stCondLst>
                            <p:childTnLst>
                              <p:par>
                                <p:cTn id="9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6500"/>
                            </p:stCondLst>
                            <p:childTnLst>
                              <p:par>
                                <p:cTn id="9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7000"/>
                            </p:stCondLst>
                            <p:childTnLst>
                              <p:par>
                                <p:cTn id="102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9000"/>
                            </p:stCondLst>
                            <p:childTnLst>
                              <p:par>
                                <p:cTn id="106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9500"/>
                            </p:stCondLst>
                            <p:childTnLst>
                              <p:par>
                                <p:cTn id="11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0000"/>
                            </p:stCondLst>
                            <p:childTnLst>
                              <p:par>
                                <p:cTn id="1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0500"/>
                            </p:stCondLst>
                            <p:childTnLst>
                              <p:par>
                                <p:cTn id="12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000"/>
                            </p:stCondLst>
                            <p:childTnLst>
                              <p:par>
                                <p:cTn id="160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2100"/>
                            </p:stCondLst>
                            <p:childTnLst>
                              <p:par>
                                <p:cTn id="1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2600"/>
                            </p:stCondLst>
                            <p:childTnLst>
                              <p:par>
                                <p:cTn id="1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3100"/>
                            </p:stCondLst>
                            <p:childTnLst>
                              <p:par>
                                <p:cTn id="172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6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4300"/>
                            </p:stCondLst>
                            <p:childTnLst>
                              <p:par>
                                <p:cTn id="1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4800"/>
                            </p:stCondLst>
                            <p:childTnLst>
                              <p:par>
                                <p:cTn id="1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5300"/>
                            </p:stCondLst>
                            <p:childTnLst>
                              <p:par>
                                <p:cTn id="18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6300"/>
                            </p:stCondLst>
                            <p:childTnLst>
                              <p:par>
                                <p:cTn id="190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7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7700"/>
                            </p:stCondLst>
                            <p:childTnLst>
                              <p:par>
                                <p:cTn id="1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8200"/>
                            </p:stCondLst>
                            <p:childTnLst>
                              <p:par>
                                <p:cTn id="1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8700"/>
                            </p:stCondLst>
                            <p:childTnLst>
                              <p:par>
                                <p:cTn id="202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7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10100"/>
                            </p:stCondLst>
                            <p:childTnLst>
                              <p:par>
                                <p:cTn id="20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10600"/>
                            </p:stCondLst>
                            <p:childTnLst>
                              <p:par>
                                <p:cTn id="2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6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5" grpId="0" animBg="1"/>
      <p:bldP spid="5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BBD36-313A-4B60-B15D-2F143CCAF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1912"/>
            <a:ext cx="10232843" cy="716252"/>
          </a:xfrm>
          <a:solidFill>
            <a:srgbClr val="FFEBFF"/>
          </a:solidFill>
        </p:spPr>
        <p:txBody>
          <a:bodyPr>
            <a:normAutofit/>
          </a:bodyPr>
          <a:lstStyle/>
          <a:p>
            <a:r>
              <a:rPr lang="en-GB" sz="4000" b="1" dirty="0">
                <a:latin typeface="+mn-lt"/>
              </a:rPr>
              <a:t>Verbs: </a:t>
            </a:r>
            <a:r>
              <a:rPr lang="en-GB" sz="3200" b="1" dirty="0">
                <a:latin typeface="+mn-lt"/>
              </a:rPr>
              <a:t>Indicative Active: </a:t>
            </a:r>
            <a:r>
              <a:rPr lang="en-GB" sz="2800" b="1" dirty="0">
                <a:latin typeface="+mn-lt"/>
              </a:rPr>
              <a:t>Perfect and Pluperfect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E5B4A-EDA6-496B-9668-F01BC9A05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732538"/>
            <a:ext cx="10232842" cy="306640"/>
          </a:xfrm>
          <a:solidFill>
            <a:srgbClr val="FFFFD5"/>
          </a:solidFill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1400" dirty="0"/>
              <a:t>These are </a:t>
            </a:r>
            <a:r>
              <a:rPr lang="en-GB" sz="1400" b="1" dirty="0"/>
              <a:t>totally regular</a:t>
            </a:r>
            <a:r>
              <a:rPr lang="en-GB" sz="1400" dirty="0"/>
              <a:t>, with no difference between the Conjugations, apart from identifying the Perfect Stem.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98C98F-1AE7-4D64-872E-22B6B991FAD3}"/>
              </a:ext>
            </a:extLst>
          </p:cNvPr>
          <p:cNvSpPr txBox="1"/>
          <p:nvPr/>
        </p:nvSpPr>
        <p:spPr>
          <a:xfrm>
            <a:off x="1344739" y="1267869"/>
            <a:ext cx="3396355" cy="4770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 First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Present, Future, Imperfect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0310B1-527E-4D85-B492-F9B999804FE3}"/>
              </a:ext>
            </a:extLst>
          </p:cNvPr>
          <p:cNvSpPr txBox="1"/>
          <p:nvPr/>
        </p:nvSpPr>
        <p:spPr>
          <a:xfrm>
            <a:off x="237894" y="1793298"/>
            <a:ext cx="970444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5E1BFA-704A-4DED-BF53-E797C7E02E2F}"/>
              </a:ext>
            </a:extLst>
          </p:cNvPr>
          <p:cNvSpPr txBox="1"/>
          <p:nvPr/>
        </p:nvSpPr>
        <p:spPr>
          <a:xfrm>
            <a:off x="233896" y="2103022"/>
            <a:ext cx="972512" cy="3133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8316DC-F743-41AD-9590-F67703E611B2}"/>
              </a:ext>
            </a:extLst>
          </p:cNvPr>
          <p:cNvSpPr txBox="1"/>
          <p:nvPr/>
        </p:nvSpPr>
        <p:spPr>
          <a:xfrm>
            <a:off x="231821" y="2396849"/>
            <a:ext cx="974587" cy="3134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He/she/it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EC3C39-3BD2-417B-AA1E-3BA9739B1962}"/>
              </a:ext>
            </a:extLst>
          </p:cNvPr>
          <p:cNvSpPr txBox="1"/>
          <p:nvPr/>
        </p:nvSpPr>
        <p:spPr>
          <a:xfrm>
            <a:off x="239176" y="2817699"/>
            <a:ext cx="967232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We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FEE521-1956-46DD-9E67-8D0F2DD998EA}"/>
              </a:ext>
            </a:extLst>
          </p:cNvPr>
          <p:cNvSpPr txBox="1"/>
          <p:nvPr/>
        </p:nvSpPr>
        <p:spPr>
          <a:xfrm>
            <a:off x="239175" y="3130013"/>
            <a:ext cx="974587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555070-DE2B-4D96-B894-7C3B7757D0C1}"/>
              </a:ext>
            </a:extLst>
          </p:cNvPr>
          <p:cNvSpPr txBox="1"/>
          <p:nvPr/>
        </p:nvSpPr>
        <p:spPr>
          <a:xfrm>
            <a:off x="239176" y="3429163"/>
            <a:ext cx="97458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C7A8C8-0C13-4E17-A291-473E9236C0B0}"/>
              </a:ext>
            </a:extLst>
          </p:cNvPr>
          <p:cNvSpPr txBox="1"/>
          <p:nvPr/>
        </p:nvSpPr>
        <p:spPr>
          <a:xfrm>
            <a:off x="1333242" y="1786786"/>
            <a:ext cx="1056436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amāv</a:t>
            </a:r>
            <a:r>
              <a:rPr lang="en-GB" sz="1400" b="1" dirty="0"/>
              <a:t>-ī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83583F-79E0-4708-BF99-FEDFD21D791F}"/>
              </a:ext>
            </a:extLst>
          </p:cNvPr>
          <p:cNvSpPr txBox="1"/>
          <p:nvPr/>
        </p:nvSpPr>
        <p:spPr>
          <a:xfrm>
            <a:off x="1333241" y="2093872"/>
            <a:ext cx="1056436" cy="31338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amāv-</a:t>
            </a:r>
            <a:r>
              <a:rPr lang="en-GB" sz="1400" b="1" dirty="0" err="1"/>
              <a:t>istī</a:t>
            </a:r>
            <a:endParaRPr lang="en-GB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754E305-F00F-4F29-8204-CD1F57E55203}"/>
              </a:ext>
            </a:extLst>
          </p:cNvPr>
          <p:cNvSpPr txBox="1"/>
          <p:nvPr/>
        </p:nvSpPr>
        <p:spPr>
          <a:xfrm>
            <a:off x="1333241" y="2412250"/>
            <a:ext cx="1056436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amāv</a:t>
            </a:r>
            <a:r>
              <a:rPr lang="en-GB" sz="1400" dirty="0"/>
              <a:t>-</a:t>
            </a:r>
            <a:r>
              <a:rPr lang="en-GB" sz="1400" b="1" dirty="0"/>
              <a:t>it</a:t>
            </a:r>
            <a:endParaRPr lang="en-GB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97C4855-9DA3-4273-95A2-7845073E57C7}"/>
              </a:ext>
            </a:extLst>
          </p:cNvPr>
          <p:cNvSpPr txBox="1"/>
          <p:nvPr/>
        </p:nvSpPr>
        <p:spPr>
          <a:xfrm>
            <a:off x="1322018" y="2819609"/>
            <a:ext cx="1067660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amāv-</a:t>
            </a:r>
            <a:r>
              <a:rPr lang="en-GB" sz="1400" b="1" dirty="0" err="1"/>
              <a:t>imus</a:t>
            </a:r>
            <a:endParaRPr lang="en-GB" sz="14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790698-D5F3-42C9-AFC4-26B2086070CE}"/>
              </a:ext>
            </a:extLst>
          </p:cNvPr>
          <p:cNvSpPr txBox="1"/>
          <p:nvPr/>
        </p:nvSpPr>
        <p:spPr>
          <a:xfrm>
            <a:off x="1322018" y="3120168"/>
            <a:ext cx="1067661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amāv-</a:t>
            </a:r>
            <a:r>
              <a:rPr lang="en-GB" sz="1400" b="1" dirty="0" err="1"/>
              <a:t>istis</a:t>
            </a:r>
            <a:endParaRPr lang="en-GB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9647CF5-87A1-40F0-AADA-1D7570EE0CE9}"/>
              </a:ext>
            </a:extLst>
          </p:cNvPr>
          <p:cNvSpPr txBox="1"/>
          <p:nvPr/>
        </p:nvSpPr>
        <p:spPr>
          <a:xfrm>
            <a:off x="1322018" y="3426249"/>
            <a:ext cx="1067660" cy="31188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amāv-</a:t>
            </a:r>
            <a:r>
              <a:rPr lang="en-GB" sz="1400" b="1" dirty="0" err="1"/>
              <a:t>ērunt</a:t>
            </a:r>
            <a:endParaRPr lang="en-GB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9862640-B2B6-4DE8-82B0-F258BF3B210E}"/>
              </a:ext>
            </a:extLst>
          </p:cNvPr>
          <p:cNvSpPr txBox="1"/>
          <p:nvPr/>
        </p:nvSpPr>
        <p:spPr>
          <a:xfrm>
            <a:off x="1960812" y="3702361"/>
            <a:ext cx="20536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i="1" dirty="0" err="1"/>
              <a:t>amō</a:t>
            </a:r>
            <a:r>
              <a:rPr lang="en-GB" sz="1000" i="1" dirty="0"/>
              <a:t>,, </a:t>
            </a:r>
            <a:r>
              <a:rPr lang="en-GB" sz="1000" i="1" dirty="0" err="1"/>
              <a:t>amāre</a:t>
            </a:r>
            <a:r>
              <a:rPr lang="en-GB" sz="1000" i="1" dirty="0"/>
              <a:t>, </a:t>
            </a:r>
            <a:r>
              <a:rPr lang="en-GB" sz="1000" b="1" i="1" dirty="0" err="1"/>
              <a:t>amāvī</a:t>
            </a:r>
            <a:r>
              <a:rPr lang="en-GB" sz="1000" i="1" dirty="0"/>
              <a:t>, </a:t>
            </a:r>
            <a:r>
              <a:rPr lang="en-GB" sz="1000" i="1" dirty="0" err="1"/>
              <a:t>amātus</a:t>
            </a:r>
            <a:r>
              <a:rPr lang="en-GB" sz="1000" i="1" dirty="0"/>
              <a:t>  - love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2570078-7B5D-45A5-B4DB-383481675A6E}"/>
              </a:ext>
            </a:extLst>
          </p:cNvPr>
          <p:cNvSpPr txBox="1"/>
          <p:nvPr/>
        </p:nvSpPr>
        <p:spPr>
          <a:xfrm>
            <a:off x="5069403" y="1281464"/>
            <a:ext cx="3680749" cy="47705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 Second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Present, Future, Imperfect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9838A88-35FF-4928-A12C-AA796D659CC6}"/>
              </a:ext>
            </a:extLst>
          </p:cNvPr>
          <p:cNvSpPr txBox="1"/>
          <p:nvPr/>
        </p:nvSpPr>
        <p:spPr>
          <a:xfrm>
            <a:off x="7426793" y="1799778"/>
            <a:ext cx="1323359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monu-</a:t>
            </a:r>
            <a:r>
              <a:rPr lang="en-GB" sz="1400" b="1" dirty="0" err="1"/>
              <a:t>eram</a:t>
            </a:r>
            <a:endParaRPr lang="en-GB" sz="14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3852CC-BC64-4E19-B0BF-DA65A01301F6}"/>
              </a:ext>
            </a:extLst>
          </p:cNvPr>
          <p:cNvSpPr txBox="1"/>
          <p:nvPr/>
        </p:nvSpPr>
        <p:spPr>
          <a:xfrm>
            <a:off x="7426792" y="2105008"/>
            <a:ext cx="132335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monu-</a:t>
            </a:r>
            <a:r>
              <a:rPr lang="en-GB" sz="1400" b="1" dirty="0" err="1"/>
              <a:t>erās</a:t>
            </a:r>
            <a:endParaRPr lang="en-GB" sz="14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250F1F4-18FD-49E8-B3F5-F15899AA673A}"/>
              </a:ext>
            </a:extLst>
          </p:cNvPr>
          <p:cNvSpPr txBox="1"/>
          <p:nvPr/>
        </p:nvSpPr>
        <p:spPr>
          <a:xfrm>
            <a:off x="7445460" y="3414004"/>
            <a:ext cx="131557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monu-</a:t>
            </a:r>
            <a:r>
              <a:rPr lang="en-GB" sz="1400" b="1" dirty="0" err="1"/>
              <a:t>erant</a:t>
            </a:r>
            <a:endParaRPr lang="en-GB" sz="14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B223F11-8D8A-4F59-9E32-1AAC42BA40EF}"/>
              </a:ext>
            </a:extLst>
          </p:cNvPr>
          <p:cNvSpPr txBox="1"/>
          <p:nvPr/>
        </p:nvSpPr>
        <p:spPr>
          <a:xfrm>
            <a:off x="7449352" y="3100776"/>
            <a:ext cx="131557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monu-</a:t>
            </a:r>
            <a:r>
              <a:rPr lang="en-GB" sz="1400" b="1" dirty="0" err="1"/>
              <a:t>erātis</a:t>
            </a:r>
            <a:endParaRPr lang="en-GB" sz="1400" b="1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AB0604D-FB48-47A6-88A7-E71D03C872E7}"/>
              </a:ext>
            </a:extLst>
          </p:cNvPr>
          <p:cNvSpPr txBox="1"/>
          <p:nvPr/>
        </p:nvSpPr>
        <p:spPr>
          <a:xfrm>
            <a:off x="7426793" y="2423295"/>
            <a:ext cx="1323356" cy="314716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monu-</a:t>
            </a:r>
            <a:r>
              <a:rPr lang="en-GB" sz="1400" b="1" dirty="0" err="1"/>
              <a:t>erat</a:t>
            </a:r>
            <a:endParaRPr lang="en-GB" sz="14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FE9BDBA-D1C9-457F-B9BB-0184F701BABA}"/>
              </a:ext>
            </a:extLst>
          </p:cNvPr>
          <p:cNvSpPr txBox="1"/>
          <p:nvPr/>
        </p:nvSpPr>
        <p:spPr>
          <a:xfrm>
            <a:off x="7445460" y="2794239"/>
            <a:ext cx="1323356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monu-</a:t>
            </a:r>
            <a:r>
              <a:rPr lang="en-GB" sz="1400" b="1" dirty="0" err="1"/>
              <a:t>erāmus</a:t>
            </a:r>
            <a:endParaRPr lang="en-GB" sz="1400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B0E2A2F-22D0-42A6-8DD2-EB33D2AA1417}"/>
              </a:ext>
            </a:extLst>
          </p:cNvPr>
          <p:cNvSpPr txBox="1"/>
          <p:nvPr/>
        </p:nvSpPr>
        <p:spPr>
          <a:xfrm>
            <a:off x="233887" y="4575852"/>
            <a:ext cx="967231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I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035347F4-6BE7-471B-A8BF-BD3E0064B9B3}"/>
              </a:ext>
            </a:extLst>
          </p:cNvPr>
          <p:cNvSpPr txBox="1"/>
          <p:nvPr/>
        </p:nvSpPr>
        <p:spPr>
          <a:xfrm>
            <a:off x="231821" y="4855742"/>
            <a:ext cx="974587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41F8FB7-23B6-4BFC-A89D-30D71C602B06}"/>
              </a:ext>
            </a:extLst>
          </p:cNvPr>
          <p:cNvSpPr txBox="1"/>
          <p:nvPr/>
        </p:nvSpPr>
        <p:spPr>
          <a:xfrm>
            <a:off x="231821" y="5146266"/>
            <a:ext cx="97458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He/she/it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DA953C9-614F-455A-81F6-855BD2522EA9}"/>
              </a:ext>
            </a:extLst>
          </p:cNvPr>
          <p:cNvSpPr txBox="1"/>
          <p:nvPr/>
        </p:nvSpPr>
        <p:spPr>
          <a:xfrm>
            <a:off x="252539" y="5548814"/>
            <a:ext cx="961225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We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BC392F8-192F-4551-988D-A2414F60D1EE}"/>
              </a:ext>
            </a:extLst>
          </p:cNvPr>
          <p:cNvSpPr txBox="1"/>
          <p:nvPr/>
        </p:nvSpPr>
        <p:spPr>
          <a:xfrm>
            <a:off x="249999" y="5864697"/>
            <a:ext cx="961225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You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6D7120E-9E28-4CC8-8C3F-3D3C8F4E1EEE}"/>
              </a:ext>
            </a:extLst>
          </p:cNvPr>
          <p:cNvSpPr txBox="1"/>
          <p:nvPr/>
        </p:nvSpPr>
        <p:spPr>
          <a:xfrm>
            <a:off x="239176" y="6184363"/>
            <a:ext cx="97458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They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259CDB3B-054C-4204-AB58-BF47E6A4CB06}"/>
              </a:ext>
            </a:extLst>
          </p:cNvPr>
          <p:cNvSpPr txBox="1"/>
          <p:nvPr/>
        </p:nvSpPr>
        <p:spPr>
          <a:xfrm>
            <a:off x="1331167" y="4029734"/>
            <a:ext cx="3341148" cy="47705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The Third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Present, </a:t>
            </a:r>
            <a:r>
              <a:rPr lang="en-GB" sz="1100" b="1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Sneaky</a:t>
            </a:r>
            <a:r>
              <a:rPr lang="en-GB" sz="11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Future, Imperfect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C970877-8D60-451C-B220-DB0368C40D77}"/>
              </a:ext>
            </a:extLst>
          </p:cNvPr>
          <p:cNvSpPr txBox="1"/>
          <p:nvPr/>
        </p:nvSpPr>
        <p:spPr>
          <a:xfrm>
            <a:off x="1344739" y="4570907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rēx</a:t>
            </a:r>
            <a:r>
              <a:rPr lang="en-GB" sz="1400" dirty="0"/>
              <a:t>-</a:t>
            </a:r>
            <a:r>
              <a:rPr lang="en-GB" sz="1400" b="1" dirty="0"/>
              <a:t>ī</a:t>
            </a:r>
            <a:endParaRPr lang="en-GB" sz="1400" dirty="0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08B8B5FA-E8ED-40B9-964A-C9287FE53801}"/>
              </a:ext>
            </a:extLst>
          </p:cNvPr>
          <p:cNvSpPr txBox="1"/>
          <p:nvPr/>
        </p:nvSpPr>
        <p:spPr>
          <a:xfrm>
            <a:off x="1344739" y="4878684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rēx-</a:t>
            </a:r>
            <a:r>
              <a:rPr lang="en-GB" sz="1400" b="1" dirty="0" err="1"/>
              <a:t>istī</a:t>
            </a:r>
            <a:endParaRPr lang="en-GB" sz="1400" dirty="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84EE4646-E75F-49AD-82B8-9A2970E70C97}"/>
              </a:ext>
            </a:extLst>
          </p:cNvPr>
          <p:cNvSpPr txBox="1"/>
          <p:nvPr/>
        </p:nvSpPr>
        <p:spPr>
          <a:xfrm>
            <a:off x="1349573" y="5189183"/>
            <a:ext cx="97458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rēx</a:t>
            </a:r>
            <a:r>
              <a:rPr lang="en-GB" sz="1400" dirty="0"/>
              <a:t>-</a:t>
            </a:r>
            <a:r>
              <a:rPr lang="en-GB" sz="1400" b="1" dirty="0"/>
              <a:t>it</a:t>
            </a:r>
            <a:endParaRPr lang="en-GB" sz="1400" dirty="0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62503CC-8B85-4AD1-9D0D-6D4C598B5A96}"/>
              </a:ext>
            </a:extLst>
          </p:cNvPr>
          <p:cNvSpPr txBox="1"/>
          <p:nvPr/>
        </p:nvSpPr>
        <p:spPr>
          <a:xfrm>
            <a:off x="1354326" y="5556724"/>
            <a:ext cx="986896" cy="317768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rēx-</a:t>
            </a:r>
            <a:r>
              <a:rPr lang="en-GB" sz="1400" b="1" dirty="0" err="1"/>
              <a:t>imus</a:t>
            </a:r>
            <a:endParaRPr lang="en-GB" sz="1400" b="1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55DC131-6AD7-4161-B5CA-AC8EB02C9650}"/>
              </a:ext>
            </a:extLst>
          </p:cNvPr>
          <p:cNvSpPr txBox="1"/>
          <p:nvPr/>
        </p:nvSpPr>
        <p:spPr>
          <a:xfrm>
            <a:off x="1349824" y="5874489"/>
            <a:ext cx="99139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rēx-</a:t>
            </a:r>
            <a:r>
              <a:rPr lang="en-GB" sz="1400" b="1" dirty="0" err="1"/>
              <a:t>istis</a:t>
            </a:r>
            <a:endParaRPr lang="en-GB" sz="1400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38237E1-FEBF-4DC3-852D-AC11951EC4F3}"/>
              </a:ext>
            </a:extLst>
          </p:cNvPr>
          <p:cNvSpPr txBox="1"/>
          <p:nvPr/>
        </p:nvSpPr>
        <p:spPr>
          <a:xfrm>
            <a:off x="1351347" y="6184363"/>
            <a:ext cx="98987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rēx-</a:t>
            </a:r>
            <a:r>
              <a:rPr lang="en-GB" sz="1400" b="1" dirty="0" err="1"/>
              <a:t>ērunt</a:t>
            </a:r>
            <a:endParaRPr lang="en-GB" sz="1400" dirty="0"/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DBAE0A0F-C314-4E37-B610-438F9657C4F1}"/>
              </a:ext>
            </a:extLst>
          </p:cNvPr>
          <p:cNvSpPr txBox="1"/>
          <p:nvPr/>
        </p:nvSpPr>
        <p:spPr>
          <a:xfrm>
            <a:off x="10566778" y="4543152"/>
            <a:ext cx="11883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audīv-</a:t>
            </a:r>
            <a:r>
              <a:rPr lang="en-GB" sz="1400" b="1" dirty="0" err="1"/>
              <a:t>eram</a:t>
            </a:r>
            <a:endParaRPr lang="en-GB" sz="1400" dirty="0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827958AD-0A6F-4F69-A3E1-E0329A5CDE57}"/>
              </a:ext>
            </a:extLst>
          </p:cNvPr>
          <p:cNvSpPr txBox="1"/>
          <p:nvPr/>
        </p:nvSpPr>
        <p:spPr>
          <a:xfrm>
            <a:off x="10566778" y="4831247"/>
            <a:ext cx="11883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audīv-</a:t>
            </a:r>
            <a:r>
              <a:rPr lang="en-GB" sz="1400" b="1" dirty="0" err="1"/>
              <a:t>erās</a:t>
            </a:r>
            <a:endParaRPr lang="en-GB" sz="1400" dirty="0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BC4AED70-A228-4F44-8B9B-30F317755F06}"/>
              </a:ext>
            </a:extLst>
          </p:cNvPr>
          <p:cNvSpPr txBox="1"/>
          <p:nvPr/>
        </p:nvSpPr>
        <p:spPr>
          <a:xfrm>
            <a:off x="10566778" y="5143908"/>
            <a:ext cx="11883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audīv-</a:t>
            </a:r>
            <a:r>
              <a:rPr lang="en-GB" sz="1400" b="1" dirty="0" err="1"/>
              <a:t>erat</a:t>
            </a:r>
            <a:endParaRPr lang="en-GB" sz="1400" dirty="0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F6D12415-B0E0-444D-BA5A-CE98265073DF}"/>
              </a:ext>
            </a:extLst>
          </p:cNvPr>
          <p:cNvSpPr txBox="1"/>
          <p:nvPr/>
        </p:nvSpPr>
        <p:spPr>
          <a:xfrm>
            <a:off x="10566778" y="5518107"/>
            <a:ext cx="11883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audīv-</a:t>
            </a:r>
            <a:r>
              <a:rPr lang="en-GB" sz="1400" b="1" dirty="0" err="1"/>
              <a:t>erāmus</a:t>
            </a:r>
            <a:endParaRPr lang="en-GB" sz="1400" dirty="0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DD8D5CD4-A092-4F6D-AD01-F147CB9FC8CC}"/>
              </a:ext>
            </a:extLst>
          </p:cNvPr>
          <p:cNvSpPr txBox="1"/>
          <p:nvPr/>
        </p:nvSpPr>
        <p:spPr>
          <a:xfrm>
            <a:off x="10567301" y="5826430"/>
            <a:ext cx="118729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audi-</a:t>
            </a:r>
            <a:r>
              <a:rPr lang="en-GB" sz="1400" b="1" dirty="0" err="1"/>
              <a:t>erātis</a:t>
            </a:r>
            <a:endParaRPr lang="en-GB" sz="1400" dirty="0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9BFED903-6EC1-4BCB-8E03-8F25948659E8}"/>
              </a:ext>
            </a:extLst>
          </p:cNvPr>
          <p:cNvSpPr txBox="1"/>
          <p:nvPr/>
        </p:nvSpPr>
        <p:spPr>
          <a:xfrm>
            <a:off x="10571784" y="6131635"/>
            <a:ext cx="1182289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audīv-</a:t>
            </a:r>
            <a:r>
              <a:rPr lang="en-GB" sz="1400" b="1" dirty="0" err="1"/>
              <a:t>erant</a:t>
            </a:r>
            <a:endParaRPr lang="en-GB" sz="1400" dirty="0"/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BB50B2FF-3CA9-49DA-A977-5CA3E4B5DB25}"/>
              </a:ext>
            </a:extLst>
          </p:cNvPr>
          <p:cNvSpPr txBox="1"/>
          <p:nvPr/>
        </p:nvSpPr>
        <p:spPr>
          <a:xfrm>
            <a:off x="5102947" y="4037782"/>
            <a:ext cx="2851647" cy="47705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</a:rPr>
              <a:t>The 3½ 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75000"/>
                  </a:schemeClr>
                </a:solidFill>
              </a:rPr>
              <a:t>Present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59FF8AFC-83F3-4F06-812E-34581A663AAB}"/>
              </a:ext>
            </a:extLst>
          </p:cNvPr>
          <p:cNvSpPr txBox="1"/>
          <p:nvPr/>
        </p:nvSpPr>
        <p:spPr>
          <a:xfrm>
            <a:off x="3521513" y="4570905"/>
            <a:ext cx="114315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rēx-</a:t>
            </a:r>
            <a:r>
              <a:rPr lang="en-GB" sz="1400" b="1" dirty="0" err="1"/>
              <a:t>eram</a:t>
            </a:r>
            <a:endParaRPr lang="en-GB" sz="1400" b="1" dirty="0"/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496F5E48-D906-41E8-B98E-1316F4287AD8}"/>
              </a:ext>
            </a:extLst>
          </p:cNvPr>
          <p:cNvSpPr txBox="1"/>
          <p:nvPr/>
        </p:nvSpPr>
        <p:spPr>
          <a:xfrm>
            <a:off x="5088732" y="4602966"/>
            <a:ext cx="1047442" cy="31489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cēp</a:t>
            </a:r>
            <a:r>
              <a:rPr lang="en-GB" sz="1400" dirty="0"/>
              <a:t>-</a:t>
            </a:r>
            <a:r>
              <a:rPr lang="en-GB" sz="1400" b="1" dirty="0"/>
              <a:t>ī</a:t>
            </a:r>
            <a:endParaRPr lang="en-GB" sz="1400" dirty="0"/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6173DD31-1F7E-461A-8E5F-CA854B177C72}"/>
              </a:ext>
            </a:extLst>
          </p:cNvPr>
          <p:cNvSpPr txBox="1"/>
          <p:nvPr/>
        </p:nvSpPr>
        <p:spPr>
          <a:xfrm>
            <a:off x="3512670" y="4890042"/>
            <a:ext cx="1152000" cy="315319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rēx-</a:t>
            </a:r>
            <a:r>
              <a:rPr lang="en-GB" sz="1400" b="1" dirty="0" err="1"/>
              <a:t>erās</a:t>
            </a:r>
            <a:endParaRPr lang="en-GB" sz="1400" b="1" dirty="0"/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DE4CAE04-510A-4763-9C5B-4BBAB02C092F}"/>
              </a:ext>
            </a:extLst>
          </p:cNvPr>
          <p:cNvSpPr txBox="1"/>
          <p:nvPr/>
        </p:nvSpPr>
        <p:spPr>
          <a:xfrm>
            <a:off x="3504913" y="5196720"/>
            <a:ext cx="115975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rēx-</a:t>
            </a:r>
            <a:r>
              <a:rPr lang="en-GB" sz="1400" b="1" dirty="0" err="1"/>
              <a:t>erat</a:t>
            </a:r>
            <a:endParaRPr lang="en-GB" sz="1400" b="1" dirty="0"/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B511A423-3115-4700-8B8E-AE42E260702D}"/>
              </a:ext>
            </a:extLst>
          </p:cNvPr>
          <p:cNvSpPr txBox="1"/>
          <p:nvPr/>
        </p:nvSpPr>
        <p:spPr>
          <a:xfrm>
            <a:off x="3519789" y="5548814"/>
            <a:ext cx="1161370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rēx-</a:t>
            </a:r>
            <a:r>
              <a:rPr lang="en-GB" sz="1400" b="1" dirty="0" err="1"/>
              <a:t>erāmus</a:t>
            </a:r>
            <a:endParaRPr lang="en-GB" sz="1400" b="1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D05F84BF-D48D-4B9B-ABBF-6300DAE4D3DF}"/>
              </a:ext>
            </a:extLst>
          </p:cNvPr>
          <p:cNvSpPr txBox="1"/>
          <p:nvPr/>
        </p:nvSpPr>
        <p:spPr>
          <a:xfrm>
            <a:off x="3521512" y="5856592"/>
            <a:ext cx="1152527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rēx-</a:t>
            </a:r>
            <a:r>
              <a:rPr lang="en-GB" sz="1400" b="1" dirty="0" err="1"/>
              <a:t>erātis</a:t>
            </a:r>
            <a:endParaRPr lang="en-GB" sz="1400" b="1" dirty="0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59DF1A58-B7F1-4D71-9C10-C3F6DD045E2C}"/>
              </a:ext>
            </a:extLst>
          </p:cNvPr>
          <p:cNvSpPr txBox="1"/>
          <p:nvPr/>
        </p:nvSpPr>
        <p:spPr>
          <a:xfrm>
            <a:off x="3526416" y="6155521"/>
            <a:ext cx="1152526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rēx-</a:t>
            </a:r>
            <a:r>
              <a:rPr lang="en-GB" sz="1400" b="1" dirty="0" err="1"/>
              <a:t>erant</a:t>
            </a:r>
            <a:endParaRPr lang="en-GB" sz="1400" b="1" dirty="0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F3C6208C-410F-466F-853C-58EAAC339FF9}"/>
              </a:ext>
            </a:extLst>
          </p:cNvPr>
          <p:cNvSpPr txBox="1"/>
          <p:nvPr/>
        </p:nvSpPr>
        <p:spPr>
          <a:xfrm>
            <a:off x="5088732" y="4917856"/>
            <a:ext cx="10474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cēp-</a:t>
            </a:r>
            <a:r>
              <a:rPr lang="en-GB" sz="1400" b="1" dirty="0" err="1"/>
              <a:t>istī</a:t>
            </a:r>
            <a:endParaRPr lang="en-GB" sz="1400" dirty="0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98DEEE22-2797-48DD-89F6-CE7C1425BFB7}"/>
              </a:ext>
            </a:extLst>
          </p:cNvPr>
          <p:cNvSpPr txBox="1"/>
          <p:nvPr/>
        </p:nvSpPr>
        <p:spPr>
          <a:xfrm>
            <a:off x="5084868" y="6225054"/>
            <a:ext cx="105417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 err="1"/>
              <a:t>cēp-ērunt</a:t>
            </a:r>
            <a:endParaRPr lang="en-GB" sz="1400" b="1" dirty="0"/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EBF023DD-4282-401B-A6B6-3FB2AE258EF8}"/>
              </a:ext>
            </a:extLst>
          </p:cNvPr>
          <p:cNvSpPr txBox="1"/>
          <p:nvPr/>
        </p:nvSpPr>
        <p:spPr>
          <a:xfrm>
            <a:off x="5084869" y="5916830"/>
            <a:ext cx="1069984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cēp-</a:t>
            </a:r>
            <a:r>
              <a:rPr lang="en-GB" sz="1400" b="1" dirty="0" err="1"/>
              <a:t>istis</a:t>
            </a:r>
            <a:endParaRPr lang="en-GB" sz="1400" b="1" dirty="0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0141EEA5-9B92-4C45-A2D4-24A8D3E15323}"/>
              </a:ext>
            </a:extLst>
          </p:cNvPr>
          <p:cNvSpPr txBox="1"/>
          <p:nvPr/>
        </p:nvSpPr>
        <p:spPr>
          <a:xfrm>
            <a:off x="5088731" y="5225311"/>
            <a:ext cx="105417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 err="1"/>
              <a:t>cēp</a:t>
            </a:r>
            <a:r>
              <a:rPr lang="en-GB" sz="1400" b="1" dirty="0"/>
              <a:t>-it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37BB5B4B-759D-4983-9B8B-E7BF42FF3A3B}"/>
              </a:ext>
            </a:extLst>
          </p:cNvPr>
          <p:cNvSpPr txBox="1"/>
          <p:nvPr/>
        </p:nvSpPr>
        <p:spPr>
          <a:xfrm>
            <a:off x="5090978" y="5600593"/>
            <a:ext cx="1063874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 err="1"/>
              <a:t>cēp-imus</a:t>
            </a:r>
            <a:endParaRPr lang="en-GB" sz="1400" b="1" dirty="0"/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04548BE1-D56E-4F13-B569-3E00DAD00369}"/>
              </a:ext>
            </a:extLst>
          </p:cNvPr>
          <p:cNvSpPr txBox="1"/>
          <p:nvPr/>
        </p:nvSpPr>
        <p:spPr>
          <a:xfrm>
            <a:off x="8409603" y="4033769"/>
            <a:ext cx="3345517" cy="47705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The Fourth Conjugation</a:t>
            </a:r>
          </a:p>
          <a:p>
            <a:pPr algn="ctr"/>
            <a:r>
              <a:rPr lang="en-GB" sz="1100" i="1" dirty="0">
                <a:solidFill>
                  <a:schemeClr val="accent5">
                    <a:lumMod val="50000"/>
                  </a:schemeClr>
                </a:solidFill>
              </a:rPr>
              <a:t>Present, Sneaky Future, Imperfect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1249D164-126E-41EC-903A-3C9C63D60529}"/>
              </a:ext>
            </a:extLst>
          </p:cNvPr>
          <p:cNvSpPr txBox="1"/>
          <p:nvPr/>
        </p:nvSpPr>
        <p:spPr>
          <a:xfrm>
            <a:off x="8441994" y="4596908"/>
            <a:ext cx="1098594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audīv</a:t>
            </a:r>
            <a:r>
              <a:rPr lang="en-GB" sz="1400" dirty="0"/>
              <a:t>-</a:t>
            </a:r>
            <a:r>
              <a:rPr lang="en-GB" sz="1400" b="1" dirty="0"/>
              <a:t>ī</a:t>
            </a: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A852AED2-153C-4B7C-A24C-8BA499FFDE94}"/>
              </a:ext>
            </a:extLst>
          </p:cNvPr>
          <p:cNvSpPr txBox="1"/>
          <p:nvPr/>
        </p:nvSpPr>
        <p:spPr>
          <a:xfrm>
            <a:off x="8442771" y="4905034"/>
            <a:ext cx="1098594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audīv-</a:t>
            </a:r>
            <a:r>
              <a:rPr lang="en-GB" sz="1400" b="1" dirty="0" err="1"/>
              <a:t>istī</a:t>
            </a:r>
            <a:endParaRPr lang="en-GB" sz="1400" b="1" dirty="0"/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DD205540-DA1B-4E9F-8AB4-443892A3AAB1}"/>
              </a:ext>
            </a:extLst>
          </p:cNvPr>
          <p:cNvSpPr txBox="1"/>
          <p:nvPr/>
        </p:nvSpPr>
        <p:spPr>
          <a:xfrm>
            <a:off x="8441993" y="5210330"/>
            <a:ext cx="109937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audīv</a:t>
            </a:r>
            <a:r>
              <a:rPr lang="en-GB" sz="1400" dirty="0"/>
              <a:t>-</a:t>
            </a:r>
            <a:r>
              <a:rPr lang="en-GB" sz="1400" b="1" dirty="0"/>
              <a:t>it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E071F4CC-9504-437D-BE92-AEB33B51B4BE}"/>
              </a:ext>
            </a:extLst>
          </p:cNvPr>
          <p:cNvSpPr txBox="1"/>
          <p:nvPr/>
        </p:nvSpPr>
        <p:spPr>
          <a:xfrm>
            <a:off x="8438824" y="5601818"/>
            <a:ext cx="1102541" cy="30559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audīv-</a:t>
            </a:r>
            <a:r>
              <a:rPr lang="en-GB" sz="1400" b="1" dirty="0" err="1"/>
              <a:t>imus</a:t>
            </a:r>
            <a:endParaRPr lang="en-GB" sz="1400" b="1" dirty="0"/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296CF00F-3E79-4D56-8F1B-F3FC5DAA6A65}"/>
              </a:ext>
            </a:extLst>
          </p:cNvPr>
          <p:cNvSpPr txBox="1"/>
          <p:nvPr/>
        </p:nvSpPr>
        <p:spPr>
          <a:xfrm>
            <a:off x="8436501" y="5902736"/>
            <a:ext cx="1107188" cy="30559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audīv-</a:t>
            </a:r>
            <a:r>
              <a:rPr lang="en-GB" sz="1400" b="1" dirty="0" err="1"/>
              <a:t>istis</a:t>
            </a:r>
            <a:endParaRPr lang="en-GB" sz="1400" b="1" dirty="0"/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F75E5F8F-BD97-4F76-8CF8-D8230D4961E2}"/>
              </a:ext>
            </a:extLst>
          </p:cNvPr>
          <p:cNvSpPr txBox="1"/>
          <p:nvPr/>
        </p:nvSpPr>
        <p:spPr>
          <a:xfrm>
            <a:off x="8442771" y="6211063"/>
            <a:ext cx="1107188" cy="311966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audīv-</a:t>
            </a:r>
            <a:r>
              <a:rPr lang="en-GB" sz="1400" b="1" dirty="0" err="1"/>
              <a:t>ērunt</a:t>
            </a:r>
            <a:endParaRPr lang="en-GB" sz="1400" b="1" dirty="0"/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11379DBC-AD01-4B01-BC7F-CB08AF99D3BD}"/>
              </a:ext>
            </a:extLst>
          </p:cNvPr>
          <p:cNvSpPr txBox="1"/>
          <p:nvPr/>
        </p:nvSpPr>
        <p:spPr>
          <a:xfrm>
            <a:off x="10696353" y="195012"/>
            <a:ext cx="1158657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Year 9-13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E1F287C2-691D-4608-A681-29DCFF151321}"/>
              </a:ext>
            </a:extLst>
          </p:cNvPr>
          <p:cNvSpPr txBox="1"/>
          <p:nvPr/>
        </p:nvSpPr>
        <p:spPr>
          <a:xfrm>
            <a:off x="4917303" y="1797831"/>
            <a:ext cx="1040846" cy="30519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monu</a:t>
            </a:r>
            <a:r>
              <a:rPr lang="en-GB" sz="1400" dirty="0"/>
              <a:t>-</a:t>
            </a:r>
            <a:r>
              <a:rPr lang="en-GB" sz="1400" b="1" dirty="0"/>
              <a:t>ī</a:t>
            </a:r>
            <a:endParaRPr lang="en-GB" sz="1400" dirty="0"/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C6C08F00-24D0-4559-9DBB-C61871C68F52}"/>
              </a:ext>
            </a:extLst>
          </p:cNvPr>
          <p:cNvSpPr txBox="1"/>
          <p:nvPr/>
        </p:nvSpPr>
        <p:spPr>
          <a:xfrm>
            <a:off x="4919233" y="2106479"/>
            <a:ext cx="1040846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monu-</a:t>
            </a:r>
            <a:r>
              <a:rPr lang="en-GB" sz="1400" b="1" dirty="0" err="1"/>
              <a:t>istī</a:t>
            </a:r>
            <a:endParaRPr lang="en-GB" sz="1400" dirty="0"/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AFFDE957-C97F-47D0-8115-539C6826CE45}"/>
              </a:ext>
            </a:extLst>
          </p:cNvPr>
          <p:cNvSpPr txBox="1"/>
          <p:nvPr/>
        </p:nvSpPr>
        <p:spPr>
          <a:xfrm>
            <a:off x="4919680" y="2413724"/>
            <a:ext cx="1040399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monu</a:t>
            </a:r>
            <a:r>
              <a:rPr lang="en-GB" sz="1400" dirty="0"/>
              <a:t>-</a:t>
            </a:r>
            <a:r>
              <a:rPr lang="en-GB" sz="1400" b="1" dirty="0"/>
              <a:t>it</a:t>
            </a:r>
            <a:endParaRPr lang="en-GB" sz="1400" dirty="0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86685A6-F8A2-4327-9BC4-C6A8635EC5ED}"/>
              </a:ext>
            </a:extLst>
          </p:cNvPr>
          <p:cNvSpPr txBox="1"/>
          <p:nvPr/>
        </p:nvSpPr>
        <p:spPr>
          <a:xfrm>
            <a:off x="4908703" y="2790574"/>
            <a:ext cx="1093571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monu-</a:t>
            </a:r>
            <a:r>
              <a:rPr lang="en-GB" sz="1400" b="1" dirty="0" err="1"/>
              <a:t>imus</a:t>
            </a:r>
            <a:endParaRPr lang="en-GB" sz="1400" b="1" dirty="0"/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E3E5AAFF-3143-4818-AC2C-6334D240865D}"/>
              </a:ext>
            </a:extLst>
          </p:cNvPr>
          <p:cNvSpPr txBox="1"/>
          <p:nvPr/>
        </p:nvSpPr>
        <p:spPr>
          <a:xfrm>
            <a:off x="4907444" y="3091476"/>
            <a:ext cx="1094830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monu-</a:t>
            </a:r>
            <a:r>
              <a:rPr lang="en-GB" sz="1400" b="1" dirty="0" err="1"/>
              <a:t>istis</a:t>
            </a:r>
            <a:endParaRPr lang="en-GB" sz="1400" dirty="0"/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6FDF9F62-1F9A-4294-9940-92676A0B50EF}"/>
              </a:ext>
            </a:extLst>
          </p:cNvPr>
          <p:cNvSpPr txBox="1"/>
          <p:nvPr/>
        </p:nvSpPr>
        <p:spPr>
          <a:xfrm>
            <a:off x="4907444" y="3399093"/>
            <a:ext cx="1100373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monu-</a:t>
            </a:r>
            <a:r>
              <a:rPr lang="en-GB" sz="1400" b="1" dirty="0" err="1"/>
              <a:t>ērunt</a:t>
            </a:r>
            <a:endParaRPr lang="en-GB" sz="1400" dirty="0"/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A6F26C99-FB4E-4980-B6FA-16DCD00BB872}"/>
              </a:ext>
            </a:extLst>
          </p:cNvPr>
          <p:cNvSpPr txBox="1"/>
          <p:nvPr/>
        </p:nvSpPr>
        <p:spPr>
          <a:xfrm>
            <a:off x="3592866" y="1774612"/>
            <a:ext cx="1171234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amāv-</a:t>
            </a:r>
            <a:r>
              <a:rPr lang="en-GB" sz="1400" b="1" dirty="0" err="1"/>
              <a:t>eram</a:t>
            </a:r>
            <a:endParaRPr lang="en-GB" sz="1400" b="1" dirty="0"/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80902331-4AE9-4F9A-B4BD-0B8A52418B9C}"/>
              </a:ext>
            </a:extLst>
          </p:cNvPr>
          <p:cNvSpPr txBox="1"/>
          <p:nvPr/>
        </p:nvSpPr>
        <p:spPr>
          <a:xfrm>
            <a:off x="3583644" y="2083934"/>
            <a:ext cx="1182623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amāv-</a:t>
            </a:r>
            <a:r>
              <a:rPr lang="en-GB" sz="1400" b="1" dirty="0" err="1"/>
              <a:t>erās</a:t>
            </a:r>
            <a:endParaRPr lang="en-GB" sz="1400" dirty="0"/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405EFD4F-367C-4116-9698-9B85DCFCDAA5}"/>
              </a:ext>
            </a:extLst>
          </p:cNvPr>
          <p:cNvSpPr txBox="1"/>
          <p:nvPr/>
        </p:nvSpPr>
        <p:spPr>
          <a:xfrm>
            <a:off x="3583114" y="2390612"/>
            <a:ext cx="1180985" cy="31349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amāv-</a:t>
            </a:r>
            <a:r>
              <a:rPr lang="en-GB" sz="1400" b="1" dirty="0" err="1"/>
              <a:t>erat</a:t>
            </a:r>
            <a:endParaRPr lang="en-GB" sz="1400" dirty="0"/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5B519495-15E8-4231-B3E7-10D6674CBDCA}"/>
              </a:ext>
            </a:extLst>
          </p:cNvPr>
          <p:cNvSpPr txBox="1"/>
          <p:nvPr/>
        </p:nvSpPr>
        <p:spPr>
          <a:xfrm>
            <a:off x="3593972" y="2797604"/>
            <a:ext cx="1204008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amāv-</a:t>
            </a:r>
            <a:r>
              <a:rPr lang="en-GB" sz="1400" b="1" dirty="0" err="1"/>
              <a:t>erāmus</a:t>
            </a:r>
            <a:endParaRPr lang="en-GB" sz="1400" b="1" dirty="0"/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B51DA8A5-787B-4FD3-8423-C87AAD277A32}"/>
              </a:ext>
            </a:extLst>
          </p:cNvPr>
          <p:cNvSpPr txBox="1"/>
          <p:nvPr/>
        </p:nvSpPr>
        <p:spPr>
          <a:xfrm>
            <a:off x="3586216" y="3108577"/>
            <a:ext cx="1211764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amāv-</a:t>
            </a:r>
            <a:r>
              <a:rPr lang="en-GB" sz="1400" b="1" dirty="0" err="1"/>
              <a:t>erātis</a:t>
            </a:r>
            <a:endParaRPr lang="en-GB" sz="1400" b="1" dirty="0"/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6610B4A4-CA74-46FF-B75F-5A7CFC53D4CA}"/>
              </a:ext>
            </a:extLst>
          </p:cNvPr>
          <p:cNvSpPr txBox="1"/>
          <p:nvPr/>
        </p:nvSpPr>
        <p:spPr>
          <a:xfrm>
            <a:off x="3592866" y="3424314"/>
            <a:ext cx="1211764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amāv-</a:t>
            </a:r>
            <a:r>
              <a:rPr lang="en-GB" sz="1400" b="1" dirty="0" err="1"/>
              <a:t>erant</a:t>
            </a:r>
            <a:endParaRPr lang="en-GB" sz="1400" b="1" dirty="0"/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04703123-E622-43FF-8390-0AAED12B7307}"/>
              </a:ext>
            </a:extLst>
          </p:cNvPr>
          <p:cNvSpPr txBox="1"/>
          <p:nvPr/>
        </p:nvSpPr>
        <p:spPr>
          <a:xfrm>
            <a:off x="5277805" y="3724233"/>
            <a:ext cx="28293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i="1" dirty="0" err="1"/>
              <a:t>moneō</a:t>
            </a:r>
            <a:r>
              <a:rPr lang="en-GB" sz="1000" i="1" dirty="0"/>
              <a:t>, </a:t>
            </a:r>
            <a:r>
              <a:rPr lang="en-GB" sz="1000" i="1" dirty="0" err="1"/>
              <a:t>monēre</a:t>
            </a:r>
            <a:r>
              <a:rPr lang="en-GB" sz="1000" i="1" dirty="0"/>
              <a:t>, </a:t>
            </a:r>
            <a:r>
              <a:rPr lang="en-GB" sz="1000" b="1" i="1" dirty="0" err="1"/>
              <a:t>monuī</a:t>
            </a:r>
            <a:r>
              <a:rPr lang="en-GB" sz="1000" i="1" dirty="0"/>
              <a:t>, </a:t>
            </a:r>
            <a:r>
              <a:rPr lang="en-GB" sz="1000" i="1" dirty="0" err="1"/>
              <a:t>monītus</a:t>
            </a:r>
            <a:r>
              <a:rPr lang="en-GB" sz="1000" i="1" dirty="0"/>
              <a:t>  - warn, advise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256470E9-2F2F-4FEF-B339-C9CD7E146A6C}"/>
              </a:ext>
            </a:extLst>
          </p:cNvPr>
          <p:cNvSpPr txBox="1"/>
          <p:nvPr/>
        </p:nvSpPr>
        <p:spPr>
          <a:xfrm>
            <a:off x="1764070" y="6439412"/>
            <a:ext cx="28293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i="1" dirty="0" err="1"/>
              <a:t>regō</a:t>
            </a:r>
            <a:r>
              <a:rPr lang="en-GB" sz="1000" i="1" dirty="0"/>
              <a:t>, </a:t>
            </a:r>
            <a:r>
              <a:rPr lang="en-GB" sz="1000" i="1" dirty="0" err="1"/>
              <a:t>regere</a:t>
            </a:r>
            <a:r>
              <a:rPr lang="en-GB" sz="1000" i="1" dirty="0"/>
              <a:t>, </a:t>
            </a:r>
            <a:r>
              <a:rPr lang="en-GB" sz="1000" b="1" i="1" dirty="0" err="1"/>
              <a:t>rēxī</a:t>
            </a:r>
            <a:r>
              <a:rPr lang="en-GB" sz="1000" i="1" dirty="0"/>
              <a:t>, rectus  - rule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DE5B7E89-24BB-4A0E-A177-74F5E73DE73A}"/>
              </a:ext>
            </a:extLst>
          </p:cNvPr>
          <p:cNvSpPr txBox="1"/>
          <p:nvPr/>
        </p:nvSpPr>
        <p:spPr>
          <a:xfrm>
            <a:off x="5125262" y="6608794"/>
            <a:ext cx="28293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i="1" dirty="0" err="1"/>
              <a:t>capiō</a:t>
            </a:r>
            <a:r>
              <a:rPr lang="en-GB" sz="1000" i="1" dirty="0"/>
              <a:t>, </a:t>
            </a:r>
            <a:r>
              <a:rPr lang="en-GB" sz="1000" i="1" dirty="0" err="1"/>
              <a:t>capere</a:t>
            </a:r>
            <a:r>
              <a:rPr lang="en-GB" sz="1000" i="1" dirty="0"/>
              <a:t>, </a:t>
            </a:r>
            <a:r>
              <a:rPr lang="en-GB" sz="1000" b="1" i="1" dirty="0" err="1"/>
              <a:t>cēpī</a:t>
            </a:r>
            <a:r>
              <a:rPr lang="en-GB" sz="1000" b="1" i="1" dirty="0"/>
              <a:t>,</a:t>
            </a:r>
            <a:r>
              <a:rPr lang="en-GB" sz="1000" i="1" dirty="0"/>
              <a:t> </a:t>
            </a:r>
            <a:r>
              <a:rPr lang="en-GB" sz="1000" i="1" dirty="0" err="1"/>
              <a:t>captus</a:t>
            </a:r>
            <a:r>
              <a:rPr lang="en-GB" sz="1000" i="1" dirty="0"/>
              <a:t>  - take, capture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1367F028-25AD-4407-AC1A-97EE5D1D47E6}"/>
              </a:ext>
            </a:extLst>
          </p:cNvPr>
          <p:cNvSpPr txBox="1"/>
          <p:nvPr/>
        </p:nvSpPr>
        <p:spPr>
          <a:xfrm>
            <a:off x="9363390" y="6599867"/>
            <a:ext cx="28293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i="1" dirty="0" err="1"/>
              <a:t>audiō</a:t>
            </a:r>
            <a:r>
              <a:rPr lang="en-GB" sz="1000" i="1" dirty="0"/>
              <a:t>, </a:t>
            </a:r>
            <a:r>
              <a:rPr lang="en-GB" sz="1000" i="1" dirty="0" err="1"/>
              <a:t>audīre</a:t>
            </a:r>
            <a:r>
              <a:rPr lang="en-GB" sz="1000" i="1" dirty="0"/>
              <a:t>, </a:t>
            </a:r>
            <a:r>
              <a:rPr lang="en-GB" sz="1000" b="1" i="1" dirty="0" err="1"/>
              <a:t>audīvī</a:t>
            </a:r>
            <a:r>
              <a:rPr lang="en-GB" sz="1000" i="1" dirty="0"/>
              <a:t>, </a:t>
            </a:r>
            <a:r>
              <a:rPr lang="en-GB" sz="1000" i="1" dirty="0" err="1"/>
              <a:t>audītus</a:t>
            </a:r>
            <a:r>
              <a:rPr lang="en-GB" sz="1000" i="1" dirty="0"/>
              <a:t>  - hear, listen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12E5C10-1C4E-4EAB-A2CF-AA4E199A4901}"/>
              </a:ext>
            </a:extLst>
          </p:cNvPr>
          <p:cNvSpPr txBox="1"/>
          <p:nvPr/>
        </p:nvSpPr>
        <p:spPr>
          <a:xfrm>
            <a:off x="9801215" y="2333613"/>
            <a:ext cx="1324529" cy="861774"/>
          </a:xfrm>
          <a:prstGeom prst="rect">
            <a:avLst/>
          </a:prstGeom>
          <a:solidFill>
            <a:srgbClr val="FFFF00"/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Perfect and Pluperfect tenses are the same for </a:t>
            </a:r>
            <a:r>
              <a:rPr lang="en-GB" sz="1000" b="1" dirty="0"/>
              <a:t>all</a:t>
            </a:r>
            <a:r>
              <a:rPr lang="en-GB" sz="1000" dirty="0"/>
              <a:t> </a:t>
            </a:r>
            <a:r>
              <a:rPr lang="en-GB" sz="1000" b="1" dirty="0"/>
              <a:t>verbs</a:t>
            </a:r>
            <a:r>
              <a:rPr lang="en-GB" sz="1000" dirty="0"/>
              <a:t>, even irregular ones.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1948C29-A203-422D-A82B-F86770EFB1B1}"/>
              </a:ext>
            </a:extLst>
          </p:cNvPr>
          <p:cNvSpPr txBox="1"/>
          <p:nvPr/>
        </p:nvSpPr>
        <p:spPr>
          <a:xfrm>
            <a:off x="1351347" y="1527176"/>
            <a:ext cx="891112" cy="215444"/>
          </a:xfrm>
          <a:prstGeom prst="rect">
            <a:avLst/>
          </a:prstGeom>
          <a:solidFill>
            <a:srgbClr val="E0C0F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Perfect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0EA5F889-4DFB-45AE-A4F2-AD1D4CB1D67D}"/>
              </a:ext>
            </a:extLst>
          </p:cNvPr>
          <p:cNvSpPr txBox="1"/>
          <p:nvPr/>
        </p:nvSpPr>
        <p:spPr>
          <a:xfrm>
            <a:off x="3616263" y="1537561"/>
            <a:ext cx="1182623" cy="22274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Pluperfect - </a:t>
            </a:r>
            <a:r>
              <a:rPr lang="en-GB" sz="800" i="1" dirty="0">
                <a:solidFill>
                  <a:schemeClr val="bg1"/>
                </a:solidFill>
              </a:rPr>
              <a:t>had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63D60B4C-8C50-4335-A303-18B88D27E6CF}"/>
              </a:ext>
            </a:extLst>
          </p:cNvPr>
          <p:cNvSpPr txBox="1"/>
          <p:nvPr/>
        </p:nvSpPr>
        <p:spPr>
          <a:xfrm>
            <a:off x="5102948" y="1508877"/>
            <a:ext cx="849562" cy="215444"/>
          </a:xfrm>
          <a:prstGeom prst="rect">
            <a:avLst/>
          </a:prstGeom>
          <a:solidFill>
            <a:srgbClr val="E0C0F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Perfect</a:t>
            </a: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237B45A3-A357-42DB-9E91-AD323FE8A74E}"/>
              </a:ext>
            </a:extLst>
          </p:cNvPr>
          <p:cNvSpPr txBox="1"/>
          <p:nvPr/>
        </p:nvSpPr>
        <p:spPr>
          <a:xfrm>
            <a:off x="5110593" y="4312772"/>
            <a:ext cx="1044259" cy="215444"/>
          </a:xfrm>
          <a:prstGeom prst="rect">
            <a:avLst/>
          </a:prstGeom>
          <a:solidFill>
            <a:srgbClr val="E0C0F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 err="1"/>
              <a:t>Perfectt</a:t>
            </a:r>
            <a:endParaRPr lang="en-GB" sz="800" dirty="0"/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238A6D74-EC1A-4C3A-B06A-0E2413F011CD}"/>
              </a:ext>
            </a:extLst>
          </p:cNvPr>
          <p:cNvSpPr txBox="1"/>
          <p:nvPr/>
        </p:nvSpPr>
        <p:spPr>
          <a:xfrm>
            <a:off x="8390948" y="4312506"/>
            <a:ext cx="1149640" cy="215444"/>
          </a:xfrm>
          <a:prstGeom prst="rect">
            <a:avLst/>
          </a:prstGeom>
          <a:solidFill>
            <a:srgbClr val="E0C0F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Perfect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8BCC47C2-ADAE-43AB-9D77-CC577B4C4404}"/>
              </a:ext>
            </a:extLst>
          </p:cNvPr>
          <p:cNvSpPr txBox="1"/>
          <p:nvPr/>
        </p:nvSpPr>
        <p:spPr>
          <a:xfrm>
            <a:off x="7478879" y="1529565"/>
            <a:ext cx="1271270" cy="21544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Pluperfect – </a:t>
            </a:r>
            <a:r>
              <a:rPr lang="en-GB" sz="800" i="1" dirty="0">
                <a:solidFill>
                  <a:schemeClr val="bg1"/>
                </a:solidFill>
              </a:rPr>
              <a:t>had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5D563540-9153-4559-81C6-7A3EF99B3B9B}"/>
              </a:ext>
            </a:extLst>
          </p:cNvPr>
          <p:cNvSpPr txBox="1"/>
          <p:nvPr/>
        </p:nvSpPr>
        <p:spPr>
          <a:xfrm rot="10800000" flipV="1">
            <a:off x="3504913" y="4297723"/>
            <a:ext cx="1159757" cy="21544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Pluperfect – </a:t>
            </a:r>
            <a:r>
              <a:rPr lang="en-GB" sz="800" i="1" dirty="0">
                <a:solidFill>
                  <a:schemeClr val="bg1"/>
                </a:solidFill>
              </a:rPr>
              <a:t>had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E3D82CA4-BDBC-438E-AEC8-9334E07F91D2}"/>
              </a:ext>
            </a:extLst>
          </p:cNvPr>
          <p:cNvSpPr txBox="1"/>
          <p:nvPr/>
        </p:nvSpPr>
        <p:spPr>
          <a:xfrm>
            <a:off x="10581619" y="4294497"/>
            <a:ext cx="1158657" cy="21544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Pluperfect – </a:t>
            </a:r>
            <a:r>
              <a:rPr lang="en-GB" sz="800" i="1" dirty="0">
                <a:solidFill>
                  <a:schemeClr val="bg1"/>
                </a:solidFill>
              </a:rPr>
              <a:t> had</a:t>
            </a:r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F67EE8DD-7B3A-4ED3-88EB-B2D4F86ACCCB}"/>
              </a:ext>
            </a:extLst>
          </p:cNvPr>
          <p:cNvSpPr txBox="1"/>
          <p:nvPr/>
        </p:nvSpPr>
        <p:spPr>
          <a:xfrm>
            <a:off x="1351346" y="4263130"/>
            <a:ext cx="937180" cy="215444"/>
          </a:xfrm>
          <a:prstGeom prst="rect">
            <a:avLst/>
          </a:prstGeom>
          <a:solidFill>
            <a:srgbClr val="E0C0F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Perfect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C7DADC87-17DB-4ABD-944B-B9202E42F3F5}"/>
              </a:ext>
            </a:extLst>
          </p:cNvPr>
          <p:cNvSpPr txBox="1"/>
          <p:nvPr/>
        </p:nvSpPr>
        <p:spPr>
          <a:xfrm>
            <a:off x="6759527" y="4616110"/>
            <a:ext cx="11883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cēp-</a:t>
            </a:r>
            <a:r>
              <a:rPr lang="en-GB" sz="1400" b="1" dirty="0" err="1"/>
              <a:t>eram</a:t>
            </a:r>
            <a:endParaRPr lang="en-GB" sz="1400" dirty="0"/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400F7EF6-DBE2-4BCC-BB0A-C18DB2F1F9A6}"/>
              </a:ext>
            </a:extLst>
          </p:cNvPr>
          <p:cNvSpPr txBox="1"/>
          <p:nvPr/>
        </p:nvSpPr>
        <p:spPr>
          <a:xfrm>
            <a:off x="6761947" y="4922246"/>
            <a:ext cx="11883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cēp-</a:t>
            </a:r>
            <a:r>
              <a:rPr lang="en-GB" sz="1400" b="1" dirty="0" err="1"/>
              <a:t>erās</a:t>
            </a:r>
            <a:endParaRPr lang="en-GB" sz="1400" dirty="0"/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2380C71A-BCEB-4374-BA10-A40E966924E1}"/>
              </a:ext>
            </a:extLst>
          </p:cNvPr>
          <p:cNvSpPr txBox="1"/>
          <p:nvPr/>
        </p:nvSpPr>
        <p:spPr>
          <a:xfrm>
            <a:off x="6759527" y="5225311"/>
            <a:ext cx="11883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cēp-</a:t>
            </a:r>
            <a:r>
              <a:rPr lang="en-GB" sz="1400" b="1" dirty="0" err="1"/>
              <a:t>erat</a:t>
            </a:r>
            <a:endParaRPr lang="en-GB" sz="1400" dirty="0"/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D6A21276-557D-4171-B671-96E36E56CF65}"/>
              </a:ext>
            </a:extLst>
          </p:cNvPr>
          <p:cNvSpPr txBox="1"/>
          <p:nvPr/>
        </p:nvSpPr>
        <p:spPr>
          <a:xfrm>
            <a:off x="6761947" y="5609106"/>
            <a:ext cx="1188342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cēp-</a:t>
            </a:r>
            <a:r>
              <a:rPr lang="en-GB" sz="1400" b="1" dirty="0" err="1"/>
              <a:t>erāmus</a:t>
            </a:r>
            <a:endParaRPr lang="en-GB" sz="1400" dirty="0"/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44587FA9-70FB-4EF3-BC5F-2251CB055197}"/>
              </a:ext>
            </a:extLst>
          </p:cNvPr>
          <p:cNvSpPr txBox="1"/>
          <p:nvPr/>
        </p:nvSpPr>
        <p:spPr>
          <a:xfrm>
            <a:off x="6762470" y="5917429"/>
            <a:ext cx="1187295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cēp-</a:t>
            </a:r>
            <a:r>
              <a:rPr lang="en-GB" sz="1400" b="1" dirty="0" err="1"/>
              <a:t>erātis</a:t>
            </a:r>
            <a:endParaRPr lang="en-GB" sz="1400" dirty="0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CEBEDC72-D6E4-4170-86F3-B23AC5421BFB}"/>
              </a:ext>
            </a:extLst>
          </p:cNvPr>
          <p:cNvSpPr txBox="1"/>
          <p:nvPr/>
        </p:nvSpPr>
        <p:spPr>
          <a:xfrm>
            <a:off x="6767476" y="6230554"/>
            <a:ext cx="1182289" cy="3077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cēp-</a:t>
            </a:r>
            <a:r>
              <a:rPr lang="en-GB" sz="1400" b="1" dirty="0" err="1"/>
              <a:t>erant</a:t>
            </a:r>
            <a:endParaRPr lang="en-GB" sz="1400" dirty="0"/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70A9A76B-A978-4A9C-A22D-DA78F99537FC}"/>
              </a:ext>
            </a:extLst>
          </p:cNvPr>
          <p:cNvSpPr txBox="1"/>
          <p:nvPr/>
        </p:nvSpPr>
        <p:spPr>
          <a:xfrm>
            <a:off x="6539929" y="4301284"/>
            <a:ext cx="1158657" cy="21544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Pluperfect – </a:t>
            </a:r>
            <a:r>
              <a:rPr lang="en-GB" sz="800" i="1" dirty="0">
                <a:solidFill>
                  <a:schemeClr val="bg1"/>
                </a:solidFill>
              </a:rPr>
              <a:t> had</a:t>
            </a:r>
            <a:endParaRPr lang="en-GB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69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4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9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4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9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6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1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6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8100"/>
                            </p:stCondLst>
                            <p:childTnLst>
                              <p:par>
                                <p:cTn id="68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6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8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9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4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9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6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21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26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3100"/>
                            </p:stCondLst>
                            <p:childTnLst>
                              <p:par>
                                <p:cTn id="9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5100"/>
                            </p:stCondLst>
                            <p:childTnLst>
                              <p:par>
                                <p:cTn id="11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5600"/>
                            </p:stCondLst>
                            <p:childTnLst>
                              <p:par>
                                <p:cTn id="1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6600"/>
                            </p:stCondLst>
                            <p:childTnLst>
                              <p:par>
                                <p:cTn id="125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770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82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8700"/>
                            </p:stCondLst>
                            <p:childTnLst>
                              <p:par>
                                <p:cTn id="137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6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9900"/>
                            </p:stCondLst>
                            <p:childTnLst>
                              <p:par>
                                <p:cTn id="1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0400"/>
                            </p:stCondLst>
                            <p:childTnLst>
                              <p:par>
                                <p:cTn id="1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20900"/>
                            </p:stCondLst>
                            <p:childTnLst>
                              <p:par>
                                <p:cTn id="14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21900"/>
                            </p:stCondLst>
                            <p:childTnLst>
                              <p:par>
                                <p:cTn id="155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7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3300"/>
                            </p:stCondLst>
                            <p:childTnLst>
                              <p:par>
                                <p:cTn id="1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23800"/>
                            </p:stCondLst>
                            <p:childTnLst>
                              <p:par>
                                <p:cTn id="1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24300"/>
                            </p:stCondLst>
                            <p:childTnLst>
                              <p:par>
                                <p:cTn id="167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7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5700"/>
                            </p:stCondLst>
                            <p:childTnLst>
                              <p:par>
                                <p:cTn id="1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6200"/>
                            </p:stCondLst>
                            <p:childTnLst>
                              <p:par>
                                <p:cTn id="1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26700"/>
                            </p:stCondLst>
                            <p:childTnLst>
                              <p:par>
                                <p:cTn id="17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20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63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2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232" tmFilter="0, 0; 0.125,0.2665; 0.25,0.4; 0.375,0.465; 0.5,0.5;  0.625,0.535; 0.75,0.6; 0.875,0.7335; 1,1">
                                          <p:stCondLst>
                                            <p:cond delay="232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16" tmFilter="0, 0; 0.125,0.2665; 0.25,0.4; 0.375,0.465; 0.5,0.5;  0.625,0.535; 0.75,0.6; 0.875,0.7335; 1,1">
                                          <p:stCondLst>
                                            <p:cond delay="463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7" tmFilter="0, 0; 0.125,0.2665; 0.25,0.4; 0.375,0.465; 0.5,0.5;  0.625,0.535; 0.75,0.6; 0.875,0.7335; 1,1">
                                          <p:stCondLst>
                                            <p:cond delay="58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7" dur="9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8" dur="58" decel="50000">
                                          <p:stCondLst>
                                            <p:cond delay="237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9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0" dur="58" decel="50000">
                                          <p:stCondLst>
                                            <p:cond delay="46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9">
                                          <p:stCondLst>
                                            <p:cond delay="575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2" dur="58" decel="50000">
                                          <p:stCondLst>
                                            <p:cond delay="58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9">
                                          <p:stCondLst>
                                            <p:cond delay="633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4" dur="58" decel="50000">
                                          <p:stCondLst>
                                            <p:cond delay="642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27400"/>
                            </p:stCondLst>
                            <p:childTnLst>
                              <p:par>
                                <p:cTn id="19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27900"/>
                            </p:stCondLst>
                            <p:childTnLst>
                              <p:par>
                                <p:cTn id="20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28400"/>
                            </p:stCondLst>
                            <p:childTnLst>
                              <p:par>
                                <p:cTn id="20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28900"/>
                            </p:stCondLst>
                            <p:childTnLst>
                              <p:par>
                                <p:cTn id="2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29400"/>
                            </p:stCondLst>
                            <p:childTnLst>
                              <p:par>
                                <p:cTn id="2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29900"/>
                            </p:stCondLst>
                            <p:childTnLst>
                              <p:par>
                                <p:cTn id="2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30400"/>
                            </p:stCondLst>
                            <p:childTnLst>
                              <p:par>
                                <p:cTn id="226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30900"/>
                            </p:stCondLst>
                            <p:childTnLst>
                              <p:par>
                                <p:cTn id="23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31900"/>
                            </p:stCondLst>
                            <p:childTnLst>
                              <p:par>
                                <p:cTn id="2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32400"/>
                            </p:stCondLst>
                            <p:childTnLst>
                              <p:par>
                                <p:cTn id="2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32900"/>
                            </p:stCondLst>
                            <p:childTnLst>
                              <p:par>
                                <p:cTn id="2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33400"/>
                            </p:stCondLst>
                            <p:childTnLst>
                              <p:par>
                                <p:cTn id="249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6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34600"/>
                            </p:stCondLst>
                            <p:childTnLst>
                              <p:par>
                                <p:cTn id="2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35100"/>
                            </p:stCondLst>
                            <p:childTnLst>
                              <p:par>
                                <p:cTn id="2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35600"/>
                            </p:stCondLst>
                            <p:childTnLst>
                              <p:par>
                                <p:cTn id="261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3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4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36100"/>
                            </p:stCondLst>
                            <p:childTnLst>
                              <p:par>
                                <p:cTn id="266" presetID="10" presetClass="entr" presetSubtype="0" fill="hold" grpId="0" nodeType="after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7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37600"/>
                            </p:stCondLst>
                            <p:childTnLst>
                              <p:par>
                                <p:cTn id="2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38100"/>
                            </p:stCondLst>
                            <p:childTnLst>
                              <p:par>
                                <p:cTn id="2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38600"/>
                            </p:stCondLst>
                            <p:childTnLst>
                              <p:par>
                                <p:cTn id="278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0" dur="7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39900"/>
                            </p:stCondLst>
                            <p:childTnLst>
                              <p:par>
                                <p:cTn id="2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40400"/>
                            </p:stCondLst>
                            <p:childTnLst>
                              <p:par>
                                <p:cTn id="2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8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40900"/>
                            </p:stCondLst>
                            <p:childTnLst>
                              <p:par>
                                <p:cTn id="29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2" dur="3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3" dur="100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365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365" tmFilter="0, 0; 0.125,0.2665; 0.25,0.4; 0.375,0.465; 0.5,0.5;  0.625,0.535; 0.75,0.6; 0.875,0.7335; 1,1">
                                          <p:stCondLst>
                                            <p:cond delay="365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83" tmFilter="0, 0; 0.125,0.2665; 0.25,0.4; 0.375,0.465; 0.5,0.5;  0.625,0.535; 0.75,0.6; 0.875,0.7335; 1,1">
                                          <p:stCondLst>
                                            <p:cond delay="72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90" tmFilter="0, 0; 0.125,0.2665; 0.25,0.4; 0.375,0.465; 0.5,0.5;  0.625,0.535; 0.75,0.6; 0.875,0.7335; 1,1">
                                          <p:stCondLst>
                                            <p:cond delay="911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8" dur="14">
                                          <p:stCondLst>
                                            <p:cond delay="35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9" dur="91" decel="50000">
                                          <p:stCondLst>
                                            <p:cond delay="372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0" dur="14">
                                          <p:stCondLst>
                                            <p:cond delay="722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1" dur="91" decel="50000">
                                          <p:stCondLst>
                                            <p:cond delay="73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2" dur="14">
                                          <p:stCondLst>
                                            <p:cond delay="903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3" dur="91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4" dur="14">
                                          <p:stCondLst>
                                            <p:cond delay="99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5" dur="91" decel="50000">
                                          <p:stCondLst>
                                            <p:cond delay="100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>
                            <p:stCondLst>
                              <p:cond delay="42000"/>
                            </p:stCondLst>
                            <p:childTnLst>
                              <p:par>
                                <p:cTn id="307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9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0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>
                            <p:stCondLst>
                              <p:cond delay="42500"/>
                            </p:stCondLst>
                            <p:childTnLst>
                              <p:par>
                                <p:cTn id="3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4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5" fill="hold">
                            <p:stCondLst>
                              <p:cond delay="43000"/>
                            </p:stCondLst>
                            <p:childTnLst>
                              <p:par>
                                <p:cTn id="316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8" dur="7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>
                            <p:stCondLst>
                              <p:cond delay="44100"/>
                            </p:stCondLst>
                            <p:childTnLst>
                              <p:par>
                                <p:cTn id="3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2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>
                            <p:stCondLst>
                              <p:cond delay="44600"/>
                            </p:stCondLst>
                            <p:childTnLst>
                              <p:par>
                                <p:cTn id="3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6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7" fill="hold">
                            <p:stCondLst>
                              <p:cond delay="45100"/>
                            </p:stCondLst>
                            <p:childTnLst>
                              <p:par>
                                <p:cTn id="328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0" dur="7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46500"/>
                            </p:stCondLst>
                            <p:childTnLst>
                              <p:par>
                                <p:cTn id="3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47000"/>
                            </p:stCondLst>
                            <p:childTnLst>
                              <p:par>
                                <p:cTn id="3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8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9" fill="hold">
                            <p:stCondLst>
                              <p:cond delay="47500"/>
                            </p:stCondLst>
                            <p:childTnLst>
                              <p:par>
                                <p:cTn id="34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>
                            <p:stCondLst>
                              <p:cond delay="48500"/>
                            </p:stCondLst>
                            <p:childTnLst>
                              <p:par>
                                <p:cTn id="357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9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0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1" fill="hold">
                            <p:stCondLst>
                              <p:cond delay="49000"/>
                            </p:stCondLst>
                            <p:childTnLst>
                              <p:par>
                                <p:cTn id="3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5" fill="hold">
                            <p:stCondLst>
                              <p:cond delay="49500"/>
                            </p:stCondLst>
                            <p:childTnLst>
                              <p:par>
                                <p:cTn id="3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9" fill="hold">
                            <p:stCondLst>
                              <p:cond delay="50000"/>
                            </p:stCondLst>
                            <p:childTnLst>
                              <p:par>
                                <p:cTn id="3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3" fill="hold">
                            <p:stCondLst>
                              <p:cond delay="50500"/>
                            </p:stCondLst>
                            <p:childTnLst>
                              <p:par>
                                <p:cTn id="374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6" dur="6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7" fill="hold">
                            <p:stCondLst>
                              <p:cond delay="51700"/>
                            </p:stCondLst>
                            <p:childTnLst>
                              <p:par>
                                <p:cTn id="3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1" fill="hold">
                            <p:stCondLst>
                              <p:cond delay="52200"/>
                            </p:stCondLst>
                            <p:childTnLst>
                              <p:par>
                                <p:cTn id="3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4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5" fill="hold">
                            <p:stCondLst>
                              <p:cond delay="52700"/>
                            </p:stCondLst>
                            <p:childTnLst>
                              <p:par>
                                <p:cTn id="38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8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1" dur="1000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2" dur="1000" fill="hold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3" dur="1000" fill="hold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4" fill="hold">
                            <p:stCondLst>
                              <p:cond delay="53700"/>
                            </p:stCondLst>
                            <p:childTnLst>
                              <p:par>
                                <p:cTn id="3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7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8" fill="hold">
                            <p:stCondLst>
                              <p:cond delay="54200"/>
                            </p:stCondLst>
                            <p:childTnLst>
                              <p:par>
                                <p:cTn id="3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1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2" fill="hold">
                            <p:stCondLst>
                              <p:cond delay="54700"/>
                            </p:stCondLst>
                            <p:childTnLst>
                              <p:par>
                                <p:cTn id="4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5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6" fill="hold">
                            <p:stCondLst>
                              <p:cond delay="55200"/>
                            </p:stCondLst>
                            <p:childTnLst>
                              <p:par>
                                <p:cTn id="407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9" dur="6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0" fill="hold">
                            <p:stCondLst>
                              <p:cond delay="56400"/>
                            </p:stCondLst>
                            <p:childTnLst>
                              <p:par>
                                <p:cTn id="4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3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4" fill="hold">
                            <p:stCondLst>
                              <p:cond delay="56900"/>
                            </p:stCondLst>
                            <p:childTnLst>
                              <p:par>
                                <p:cTn id="4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7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8" fill="hold">
                            <p:stCondLst>
                              <p:cond delay="57400"/>
                            </p:stCondLst>
                            <p:childTnLst>
                              <p:par>
                                <p:cTn id="4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2" fill="hold">
                            <p:stCondLst>
                              <p:cond delay="57900"/>
                            </p:stCondLst>
                            <p:childTnLst>
                              <p:par>
                                <p:cTn id="4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5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6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>
                            <p:stCondLst>
                              <p:cond delay="58900"/>
                            </p:stCondLst>
                            <p:childTnLst>
                              <p:par>
                                <p:cTn id="4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2" fill="hold">
                            <p:stCondLst>
                              <p:cond delay="59400"/>
                            </p:stCondLst>
                            <p:childTnLst>
                              <p:par>
                                <p:cTn id="4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5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6" fill="hold">
                            <p:stCondLst>
                              <p:cond delay="59900"/>
                            </p:stCondLst>
                            <p:childTnLst>
                              <p:par>
                                <p:cTn id="437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9" dur="6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0" fill="hold">
                            <p:stCondLst>
                              <p:cond delay="61100"/>
                            </p:stCondLst>
                            <p:childTnLst>
                              <p:par>
                                <p:cTn id="4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3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4" fill="hold">
                            <p:stCondLst>
                              <p:cond delay="61600"/>
                            </p:stCondLst>
                            <p:childTnLst>
                              <p:par>
                                <p:cTn id="4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8" fill="hold">
                            <p:stCondLst>
                              <p:cond delay="62100"/>
                            </p:stCondLst>
                            <p:childTnLst>
                              <p:par>
                                <p:cTn id="44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5" fill="hold">
                            <p:stCondLst>
                              <p:cond delay="64100"/>
                            </p:stCondLst>
                            <p:childTnLst>
                              <p:par>
                                <p:cTn id="46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8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9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0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4" grpId="0"/>
      <p:bldP spid="26" grpId="0" animBg="1"/>
      <p:bldP spid="28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82" grpId="0" animBg="1"/>
      <p:bldP spid="83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131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211" grpId="0" animBg="1"/>
      <p:bldP spid="212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83" grpId="0"/>
      <p:bldP spid="184" grpId="0"/>
      <p:bldP spid="185" grpId="0"/>
      <p:bldP spid="186" grpId="0"/>
      <p:bldP spid="40" grpId="0" animBg="1"/>
      <p:bldP spid="187" grpId="0" animBg="1"/>
      <p:bldP spid="189" grpId="0" animBg="1"/>
      <p:bldP spid="191" grpId="0" animBg="1"/>
      <p:bldP spid="192" grpId="0" animBg="1"/>
      <p:bldP spid="196" grpId="0" animBg="1"/>
      <p:bldP spid="197" grpId="0" animBg="1"/>
      <p:bldP spid="227" grpId="0" animBg="1"/>
      <p:bldP spid="190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EE538BB-7206-4D67-9529-18C1E5E6DDF5}"/>
              </a:ext>
            </a:extLst>
          </p:cNvPr>
          <p:cNvSpPr txBox="1">
            <a:spLocks/>
          </p:cNvSpPr>
          <p:nvPr/>
        </p:nvSpPr>
        <p:spPr>
          <a:xfrm>
            <a:off x="-1" y="11912"/>
            <a:ext cx="10232843" cy="7162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>
                <a:latin typeface="+mn-lt"/>
              </a:rPr>
              <a:t>Verbs: </a:t>
            </a:r>
            <a:r>
              <a:rPr lang="en-GB" sz="3200" b="1" dirty="0">
                <a:latin typeface="+mn-lt"/>
              </a:rPr>
              <a:t>Indicative Passive: </a:t>
            </a:r>
            <a:r>
              <a:rPr lang="en-GB" sz="2800" b="1" dirty="0">
                <a:latin typeface="+mn-lt"/>
              </a:rPr>
              <a:t>Perfect and Pluperfect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E6E6E14-CC0D-4F8A-8162-C5A122732092}"/>
              </a:ext>
            </a:extLst>
          </p:cNvPr>
          <p:cNvSpPr txBox="1">
            <a:spLocks/>
          </p:cNvSpPr>
          <p:nvPr/>
        </p:nvSpPr>
        <p:spPr>
          <a:xfrm>
            <a:off x="114956" y="839646"/>
            <a:ext cx="11579204" cy="397942"/>
          </a:xfrm>
          <a:prstGeom prst="rect">
            <a:avLst/>
          </a:prstGeom>
          <a:solidFill>
            <a:srgbClr val="FFFFD5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b="1" dirty="0"/>
              <a:t>Take the P.P.P. </a:t>
            </a:r>
            <a:r>
              <a:rPr lang="en-GB" sz="1800" dirty="0"/>
              <a:t>(The Perfect Passive Participle, 4</a:t>
            </a:r>
            <a:r>
              <a:rPr lang="en-GB" sz="1800" baseline="30000" dirty="0"/>
              <a:t>th</a:t>
            </a:r>
            <a:r>
              <a:rPr lang="en-GB" sz="1800" dirty="0"/>
              <a:t> Principal Part).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D5DEB74-D782-48F5-B72A-DB7B16856FF5}"/>
              </a:ext>
            </a:extLst>
          </p:cNvPr>
          <p:cNvSpPr txBox="1">
            <a:spLocks/>
          </p:cNvSpPr>
          <p:nvPr/>
        </p:nvSpPr>
        <p:spPr>
          <a:xfrm>
            <a:off x="6522721" y="3124428"/>
            <a:ext cx="1056640" cy="4562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P.P.P.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087E53-443D-43C9-81A8-CD9DD392B42E}"/>
              </a:ext>
            </a:extLst>
          </p:cNvPr>
          <p:cNvSpPr txBox="1"/>
          <p:nvPr/>
        </p:nvSpPr>
        <p:spPr>
          <a:xfrm>
            <a:off x="11182" y="4470876"/>
            <a:ext cx="206238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The 1</a:t>
            </a:r>
            <a:r>
              <a:rPr lang="en-GB" baseline="30000" dirty="0"/>
              <a:t>st</a:t>
            </a:r>
            <a:r>
              <a:rPr lang="en-GB" dirty="0"/>
              <a:t>  Conjugation</a:t>
            </a:r>
            <a:r>
              <a:rPr lang="en-GB" sz="1100" i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A298B1-D033-491B-A043-B731EC8869BA}"/>
              </a:ext>
            </a:extLst>
          </p:cNvPr>
          <p:cNvSpPr txBox="1"/>
          <p:nvPr/>
        </p:nvSpPr>
        <p:spPr>
          <a:xfrm>
            <a:off x="2162047" y="4470876"/>
            <a:ext cx="97265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am-ō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9D1301-A83E-47FE-93A3-52C360BF05BF}"/>
              </a:ext>
            </a:extLst>
          </p:cNvPr>
          <p:cNvSpPr txBox="1"/>
          <p:nvPr/>
        </p:nvSpPr>
        <p:spPr>
          <a:xfrm>
            <a:off x="3203737" y="4470876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am-</a:t>
            </a:r>
            <a:r>
              <a:rPr lang="en-GB" dirty="0" err="1"/>
              <a:t>āre</a:t>
            </a:r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5515E94-E5B9-4378-A360-5E172D9C9DA5}"/>
              </a:ext>
            </a:extLst>
          </p:cNvPr>
          <p:cNvSpPr txBox="1"/>
          <p:nvPr/>
        </p:nvSpPr>
        <p:spPr>
          <a:xfrm>
            <a:off x="4573108" y="4479631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amāv</a:t>
            </a:r>
            <a:r>
              <a:rPr lang="en-GB" dirty="0"/>
              <a:t>-ī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1704896-B39E-4D11-A48B-49B44D065549}"/>
              </a:ext>
            </a:extLst>
          </p:cNvPr>
          <p:cNvSpPr txBox="1"/>
          <p:nvPr/>
        </p:nvSpPr>
        <p:spPr>
          <a:xfrm>
            <a:off x="0" y="4960580"/>
            <a:ext cx="2103120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The 2</a:t>
            </a:r>
            <a:r>
              <a:rPr lang="en-GB" baseline="30000" dirty="0"/>
              <a:t>nd</a:t>
            </a:r>
            <a:r>
              <a:rPr lang="en-GB" dirty="0"/>
              <a:t>  Conjugation</a:t>
            </a:r>
            <a:r>
              <a:rPr lang="en-GB" sz="1100" i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EE193BF-24FF-4E41-8318-974F2115F105}"/>
              </a:ext>
            </a:extLst>
          </p:cNvPr>
          <p:cNvSpPr txBox="1"/>
          <p:nvPr/>
        </p:nvSpPr>
        <p:spPr>
          <a:xfrm>
            <a:off x="2162048" y="4942799"/>
            <a:ext cx="98120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mone</a:t>
            </a:r>
            <a:r>
              <a:rPr lang="en-GB" dirty="0"/>
              <a:t>-ō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EA694CB-EEF4-4C64-B450-B7D092C5C220}"/>
              </a:ext>
            </a:extLst>
          </p:cNvPr>
          <p:cNvSpPr txBox="1"/>
          <p:nvPr/>
        </p:nvSpPr>
        <p:spPr>
          <a:xfrm>
            <a:off x="3199379" y="4942799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mon-</a:t>
            </a:r>
            <a:r>
              <a:rPr lang="en-GB" dirty="0" err="1"/>
              <a:t>ēre</a:t>
            </a:r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8999E68-250B-430C-8357-A43D58A72F7D}"/>
              </a:ext>
            </a:extLst>
          </p:cNvPr>
          <p:cNvSpPr txBox="1"/>
          <p:nvPr/>
        </p:nvSpPr>
        <p:spPr>
          <a:xfrm>
            <a:off x="4559759" y="4952089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monu</a:t>
            </a:r>
            <a:r>
              <a:rPr lang="en-GB" dirty="0"/>
              <a:t>-ī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5238C89-291F-46E2-A856-50589881F431}"/>
              </a:ext>
            </a:extLst>
          </p:cNvPr>
          <p:cNvSpPr txBox="1"/>
          <p:nvPr/>
        </p:nvSpPr>
        <p:spPr>
          <a:xfrm>
            <a:off x="-2" y="5424407"/>
            <a:ext cx="2103121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The 3</a:t>
            </a:r>
            <a:r>
              <a:rPr lang="en-GB" baseline="30000" dirty="0"/>
              <a:t>rd</a:t>
            </a:r>
            <a:r>
              <a:rPr lang="en-GB" dirty="0"/>
              <a:t>  Conjugation</a:t>
            </a:r>
            <a:r>
              <a:rPr lang="en-GB" sz="1100" i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50D8F2C-A24E-403D-9106-C3A09EE9C63D}"/>
              </a:ext>
            </a:extLst>
          </p:cNvPr>
          <p:cNvSpPr txBox="1"/>
          <p:nvPr/>
        </p:nvSpPr>
        <p:spPr>
          <a:xfrm>
            <a:off x="2173351" y="5413910"/>
            <a:ext cx="9613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reg-ō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9051844-845D-47DD-B52A-D523C0948666}"/>
              </a:ext>
            </a:extLst>
          </p:cNvPr>
          <p:cNvSpPr txBox="1"/>
          <p:nvPr/>
        </p:nvSpPr>
        <p:spPr>
          <a:xfrm>
            <a:off x="3196112" y="5395979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reg-ere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DF0FDB7-AA45-4A6B-BB11-FD70449A96C3}"/>
              </a:ext>
            </a:extLst>
          </p:cNvPr>
          <p:cNvSpPr txBox="1"/>
          <p:nvPr/>
        </p:nvSpPr>
        <p:spPr>
          <a:xfrm>
            <a:off x="4559759" y="5398139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rēx</a:t>
            </a:r>
            <a:r>
              <a:rPr lang="en-GB" dirty="0"/>
              <a:t>-ī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DB90A13-00BB-4DE7-A145-B8B0F91BF1F8}"/>
              </a:ext>
            </a:extLst>
          </p:cNvPr>
          <p:cNvSpPr txBox="1"/>
          <p:nvPr/>
        </p:nvSpPr>
        <p:spPr>
          <a:xfrm>
            <a:off x="-3" y="5865614"/>
            <a:ext cx="2113121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The 3½  Conjugation</a:t>
            </a:r>
            <a:r>
              <a:rPr lang="en-GB" sz="1100" i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2E919EE-6F11-4B87-A76B-78ACD9DDE620}"/>
              </a:ext>
            </a:extLst>
          </p:cNvPr>
          <p:cNvSpPr txBox="1"/>
          <p:nvPr/>
        </p:nvSpPr>
        <p:spPr>
          <a:xfrm>
            <a:off x="2173351" y="5865614"/>
            <a:ext cx="9613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capi</a:t>
            </a:r>
            <a:r>
              <a:rPr lang="en-GB" dirty="0"/>
              <a:t>-ō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B3884B2-943E-402F-9DDE-2CA7C9216357}"/>
              </a:ext>
            </a:extLst>
          </p:cNvPr>
          <p:cNvSpPr txBox="1"/>
          <p:nvPr/>
        </p:nvSpPr>
        <p:spPr>
          <a:xfrm>
            <a:off x="3196112" y="5841069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cap-ere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88816ED-CBFD-4A9C-90B6-272D3C3A955B}"/>
              </a:ext>
            </a:extLst>
          </p:cNvPr>
          <p:cNvSpPr txBox="1"/>
          <p:nvPr/>
        </p:nvSpPr>
        <p:spPr>
          <a:xfrm>
            <a:off x="4559759" y="5836781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cēp</a:t>
            </a:r>
            <a:r>
              <a:rPr lang="en-GB" dirty="0"/>
              <a:t>-ī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C728D0F-17C1-4A7C-A01D-C803F6CD6DE9}"/>
              </a:ext>
            </a:extLst>
          </p:cNvPr>
          <p:cNvSpPr txBox="1"/>
          <p:nvPr/>
        </p:nvSpPr>
        <p:spPr>
          <a:xfrm>
            <a:off x="1" y="6301640"/>
            <a:ext cx="2113118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The 4</a:t>
            </a:r>
            <a:r>
              <a:rPr lang="en-GB" b="1" baseline="30000" dirty="0">
                <a:solidFill>
                  <a:schemeClr val="bg1"/>
                </a:solidFill>
              </a:rPr>
              <a:t>th</a:t>
            </a:r>
            <a:r>
              <a:rPr lang="en-GB" b="1" dirty="0">
                <a:solidFill>
                  <a:schemeClr val="bg1"/>
                </a:solidFill>
              </a:rPr>
              <a:t>  Conjugation</a:t>
            </a:r>
            <a:r>
              <a:rPr lang="en-GB" sz="1100" b="1" i="1" dirty="0">
                <a:solidFill>
                  <a:schemeClr val="bg1"/>
                </a:solidFill>
              </a:rPr>
              <a:t> </a:t>
            </a:r>
            <a:endParaRPr lang="en-GB" sz="1100" i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625FF91-D78A-4354-A479-DE4340817862}"/>
              </a:ext>
            </a:extLst>
          </p:cNvPr>
          <p:cNvSpPr txBox="1"/>
          <p:nvPr/>
        </p:nvSpPr>
        <p:spPr>
          <a:xfrm>
            <a:off x="2185801" y="6304893"/>
            <a:ext cx="948903" cy="3660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audi</a:t>
            </a:r>
            <a:r>
              <a:rPr lang="en-GB" dirty="0"/>
              <a:t>-ō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C63C4DA-0606-45C5-818A-23C7D69F4E49}"/>
              </a:ext>
            </a:extLst>
          </p:cNvPr>
          <p:cNvSpPr txBox="1"/>
          <p:nvPr/>
        </p:nvSpPr>
        <p:spPr>
          <a:xfrm>
            <a:off x="3203737" y="6284452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aud-īre</a:t>
            </a:r>
            <a:endParaRPr lang="en-GB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FBD537F-CE64-4257-AC04-06F2CA807D31}"/>
              </a:ext>
            </a:extLst>
          </p:cNvPr>
          <p:cNvSpPr txBox="1"/>
          <p:nvPr/>
        </p:nvSpPr>
        <p:spPr>
          <a:xfrm>
            <a:off x="4559759" y="6284452"/>
            <a:ext cx="128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audīv</a:t>
            </a:r>
            <a:r>
              <a:rPr lang="en-GB" dirty="0"/>
              <a:t>-ī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DF05BBC-1E5E-453E-83FC-1F6C1491D1BC}"/>
              </a:ext>
            </a:extLst>
          </p:cNvPr>
          <p:cNvSpPr txBox="1"/>
          <p:nvPr/>
        </p:nvSpPr>
        <p:spPr>
          <a:xfrm>
            <a:off x="1" y="3778211"/>
            <a:ext cx="196088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Principal Parts</a:t>
            </a:r>
            <a:r>
              <a:rPr lang="en-GB" sz="1100" b="1" i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,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3A71E17-251B-4B73-A85F-C81CEC734BCB}"/>
              </a:ext>
            </a:extLst>
          </p:cNvPr>
          <p:cNvSpPr txBox="1"/>
          <p:nvPr/>
        </p:nvSpPr>
        <p:spPr>
          <a:xfrm>
            <a:off x="2113118" y="3806807"/>
            <a:ext cx="103562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/>
              <a:t>First </a:t>
            </a:r>
          </a:p>
          <a:p>
            <a:pPr algn="ctr"/>
            <a:r>
              <a:rPr lang="en-GB" sz="1200" i="1" dirty="0"/>
              <a:t>Principal Part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1E25D46-5281-45B2-BDFC-AC66B532ECC6}"/>
              </a:ext>
            </a:extLst>
          </p:cNvPr>
          <p:cNvSpPr txBox="1"/>
          <p:nvPr/>
        </p:nvSpPr>
        <p:spPr>
          <a:xfrm>
            <a:off x="3263820" y="3806805"/>
            <a:ext cx="1082994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/>
              <a:t>Second </a:t>
            </a:r>
          </a:p>
          <a:p>
            <a:pPr algn="ctr"/>
            <a:r>
              <a:rPr lang="en-GB" sz="1200" i="1" dirty="0"/>
              <a:t>Principal Part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0EE3F20-4870-4FEE-90E1-2F9D15346696}"/>
              </a:ext>
            </a:extLst>
          </p:cNvPr>
          <p:cNvSpPr txBox="1"/>
          <p:nvPr/>
        </p:nvSpPr>
        <p:spPr>
          <a:xfrm>
            <a:off x="4538717" y="3825164"/>
            <a:ext cx="128016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i="1" dirty="0"/>
              <a:t>Third</a:t>
            </a:r>
          </a:p>
          <a:p>
            <a:pPr algn="ctr"/>
            <a:r>
              <a:rPr lang="en-GB" sz="1200" b="1" i="1" dirty="0"/>
              <a:t>Principal Part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F7731D5-275C-46FD-84F0-5656B1553118}"/>
              </a:ext>
            </a:extLst>
          </p:cNvPr>
          <p:cNvSpPr/>
          <p:nvPr/>
        </p:nvSpPr>
        <p:spPr>
          <a:xfrm>
            <a:off x="2109679" y="3599154"/>
            <a:ext cx="3822469" cy="3087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Cross 33">
            <a:extLst>
              <a:ext uri="{FF2B5EF4-FFF2-40B4-BE49-F238E27FC236}">
                <a16:creationId xmlns:a16="http://schemas.microsoft.com/office/drawing/2014/main" id="{36EF76DB-4D00-4142-A58D-21068E3FE9CA}"/>
              </a:ext>
            </a:extLst>
          </p:cNvPr>
          <p:cNvSpPr/>
          <p:nvPr/>
        </p:nvSpPr>
        <p:spPr>
          <a:xfrm>
            <a:off x="8051774" y="4696214"/>
            <a:ext cx="760527" cy="759975"/>
          </a:xfrm>
          <a:prstGeom prst="plus">
            <a:avLst>
              <a:gd name="adj" fmla="val 459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E9C2225-5000-471B-89D1-9E172BF2B9F6}"/>
              </a:ext>
            </a:extLst>
          </p:cNvPr>
          <p:cNvSpPr txBox="1"/>
          <p:nvPr/>
        </p:nvSpPr>
        <p:spPr>
          <a:xfrm>
            <a:off x="11056781" y="3781612"/>
            <a:ext cx="942970" cy="4001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b="1" dirty="0" err="1"/>
              <a:t>eram</a:t>
            </a:r>
            <a:endParaRPr lang="en-GB" sz="20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DF1D06A-73CC-4D77-AE10-09747B33AA9F}"/>
              </a:ext>
            </a:extLst>
          </p:cNvPr>
          <p:cNvSpPr txBox="1"/>
          <p:nvPr/>
        </p:nvSpPr>
        <p:spPr>
          <a:xfrm>
            <a:off x="11084875" y="4226519"/>
            <a:ext cx="93693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b="1" dirty="0" err="1"/>
              <a:t>erās</a:t>
            </a:r>
            <a:endParaRPr lang="en-GB" sz="2000" b="1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1DA23E4-4DC0-4D9B-9814-336B8FE39DA0}"/>
              </a:ext>
            </a:extLst>
          </p:cNvPr>
          <p:cNvSpPr txBox="1"/>
          <p:nvPr/>
        </p:nvSpPr>
        <p:spPr>
          <a:xfrm>
            <a:off x="11093373" y="6299592"/>
            <a:ext cx="97458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b="1" dirty="0" err="1"/>
              <a:t>erant</a:t>
            </a:r>
            <a:endParaRPr lang="en-GB" sz="20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CE04873-D2C0-4D68-9255-5209FC0E7231}"/>
              </a:ext>
            </a:extLst>
          </p:cNvPr>
          <p:cNvSpPr txBox="1"/>
          <p:nvPr/>
        </p:nvSpPr>
        <p:spPr>
          <a:xfrm>
            <a:off x="11084500" y="5806926"/>
            <a:ext cx="98733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b="1" dirty="0" err="1"/>
              <a:t>erātis</a:t>
            </a:r>
            <a:endParaRPr lang="en-GB" sz="2000" b="1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0A2A2E8-8934-4823-8359-FAD9AFCACD7F}"/>
              </a:ext>
            </a:extLst>
          </p:cNvPr>
          <p:cNvSpPr txBox="1"/>
          <p:nvPr/>
        </p:nvSpPr>
        <p:spPr>
          <a:xfrm>
            <a:off x="11069621" y="4696214"/>
            <a:ext cx="93693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b="1" dirty="0" err="1"/>
              <a:t>erat</a:t>
            </a:r>
            <a:endParaRPr lang="en-GB" sz="20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825DCE0-E533-404B-8223-D44DAB0F6896}"/>
              </a:ext>
            </a:extLst>
          </p:cNvPr>
          <p:cNvSpPr txBox="1"/>
          <p:nvPr/>
        </p:nvSpPr>
        <p:spPr>
          <a:xfrm>
            <a:off x="11018917" y="5302859"/>
            <a:ext cx="116307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b="1" dirty="0" err="1"/>
              <a:t>erāmus</a:t>
            </a:r>
            <a:endParaRPr lang="en-GB" sz="20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808115D-B1C8-47ED-B11E-5DEC8EFC6036}"/>
              </a:ext>
            </a:extLst>
          </p:cNvPr>
          <p:cNvSpPr txBox="1"/>
          <p:nvPr/>
        </p:nvSpPr>
        <p:spPr>
          <a:xfrm>
            <a:off x="9017857" y="3786473"/>
            <a:ext cx="78239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b="1" dirty="0"/>
              <a:t>sum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481922E-07FA-4E5A-9BD1-D487B98FE7E5}"/>
              </a:ext>
            </a:extLst>
          </p:cNvPr>
          <p:cNvSpPr txBox="1"/>
          <p:nvPr/>
        </p:nvSpPr>
        <p:spPr>
          <a:xfrm>
            <a:off x="9112722" y="4226519"/>
            <a:ext cx="4583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b="1" dirty="0"/>
              <a:t>es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2ADA99A-BAEB-45D9-9E97-A7EFD06FDF4F}"/>
              </a:ext>
            </a:extLst>
          </p:cNvPr>
          <p:cNvSpPr txBox="1"/>
          <p:nvPr/>
        </p:nvSpPr>
        <p:spPr>
          <a:xfrm>
            <a:off x="9092947" y="4727355"/>
            <a:ext cx="76052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b="1" dirty="0"/>
              <a:t>est </a:t>
            </a:r>
            <a:endParaRPr lang="en-GB" sz="2000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7942092-C1A9-4467-8FDF-FAAECC76453D}"/>
              </a:ext>
            </a:extLst>
          </p:cNvPr>
          <p:cNvSpPr txBox="1"/>
          <p:nvPr/>
        </p:nvSpPr>
        <p:spPr>
          <a:xfrm>
            <a:off x="8912103" y="5319893"/>
            <a:ext cx="87721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b="1" dirty="0" err="1"/>
              <a:t>sumus</a:t>
            </a:r>
            <a:endParaRPr lang="en-GB" sz="2000" b="1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2A6B8B9-652E-4DCF-918A-D957598525AF}"/>
              </a:ext>
            </a:extLst>
          </p:cNvPr>
          <p:cNvSpPr txBox="1"/>
          <p:nvPr/>
        </p:nvSpPr>
        <p:spPr>
          <a:xfrm>
            <a:off x="8952913" y="5822448"/>
            <a:ext cx="79442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b="1" dirty="0" err="1"/>
              <a:t>estis</a:t>
            </a:r>
            <a:endParaRPr lang="en-GB" sz="2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7E44C58-4980-4BDC-9361-A0693FB037CF}"/>
              </a:ext>
            </a:extLst>
          </p:cNvPr>
          <p:cNvSpPr txBox="1"/>
          <p:nvPr/>
        </p:nvSpPr>
        <p:spPr>
          <a:xfrm>
            <a:off x="9002263" y="6303159"/>
            <a:ext cx="74507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b="1" dirty="0"/>
              <a:t>sunt</a:t>
            </a:r>
            <a:endParaRPr lang="en-GB" sz="20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62467C4-2A25-41D0-A2BD-BBB546F29D94}"/>
              </a:ext>
            </a:extLst>
          </p:cNvPr>
          <p:cNvSpPr txBox="1"/>
          <p:nvPr/>
        </p:nvSpPr>
        <p:spPr>
          <a:xfrm>
            <a:off x="8884620" y="3125150"/>
            <a:ext cx="904694" cy="477054"/>
          </a:xfrm>
          <a:prstGeom prst="rect">
            <a:avLst/>
          </a:prstGeom>
          <a:solidFill>
            <a:srgbClr val="E0C0F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Perfect</a:t>
            </a:r>
          </a:p>
          <a:p>
            <a:pPr algn="ctr"/>
            <a:r>
              <a:rPr lang="en-GB" sz="1100" i="1" dirty="0"/>
              <a:t>I was …. -ed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47A197D-0A02-4609-8C21-3720488E86A5}"/>
              </a:ext>
            </a:extLst>
          </p:cNvPr>
          <p:cNvSpPr txBox="1"/>
          <p:nvPr/>
        </p:nvSpPr>
        <p:spPr>
          <a:xfrm>
            <a:off x="11022390" y="3134364"/>
            <a:ext cx="984169" cy="44627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Pluperfect </a:t>
            </a:r>
          </a:p>
          <a:p>
            <a:pPr algn="ctr"/>
            <a:r>
              <a:rPr lang="en-GB" sz="1100" i="1" dirty="0">
                <a:solidFill>
                  <a:schemeClr val="bg1"/>
                </a:solidFill>
              </a:rPr>
              <a:t>I had been …</a:t>
            </a:r>
          </a:p>
        </p:txBody>
      </p:sp>
      <p:sp>
        <p:nvSpPr>
          <p:cNvPr id="56" name="Arrow: Down 55">
            <a:extLst>
              <a:ext uri="{FF2B5EF4-FFF2-40B4-BE49-F238E27FC236}">
                <a16:creationId xmlns:a16="http://schemas.microsoft.com/office/drawing/2014/main" id="{975BFFDD-275C-4BE7-B7D8-C517ECFB5CBB}"/>
              </a:ext>
            </a:extLst>
          </p:cNvPr>
          <p:cNvSpPr/>
          <p:nvPr/>
        </p:nvSpPr>
        <p:spPr>
          <a:xfrm>
            <a:off x="6807201" y="3581616"/>
            <a:ext cx="487680" cy="168468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33C2E51-DB33-4095-B21C-D0BE1C2DEF6C}"/>
              </a:ext>
            </a:extLst>
          </p:cNvPr>
          <p:cNvSpPr txBox="1"/>
          <p:nvPr/>
        </p:nvSpPr>
        <p:spPr>
          <a:xfrm>
            <a:off x="6350153" y="4506438"/>
            <a:ext cx="1548393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amātus</a:t>
            </a:r>
            <a:r>
              <a:rPr lang="en-GB" dirty="0"/>
              <a:t>, </a:t>
            </a:r>
            <a:r>
              <a:rPr lang="en-GB" sz="1200" dirty="0"/>
              <a:t>-a, -um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5030823-83DB-4446-B099-4759DD72E642}"/>
              </a:ext>
            </a:extLst>
          </p:cNvPr>
          <p:cNvSpPr txBox="1"/>
          <p:nvPr/>
        </p:nvSpPr>
        <p:spPr>
          <a:xfrm>
            <a:off x="6343302" y="4952089"/>
            <a:ext cx="1555622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monītus</a:t>
            </a:r>
            <a:r>
              <a:rPr lang="en-GB" dirty="0"/>
              <a:t>, </a:t>
            </a:r>
            <a:r>
              <a:rPr lang="en-GB" sz="1200" dirty="0"/>
              <a:t>-a, -um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ABE9687-F0B5-4668-89F5-9A465D3F1DB0}"/>
              </a:ext>
            </a:extLst>
          </p:cNvPr>
          <p:cNvSpPr txBox="1"/>
          <p:nvPr/>
        </p:nvSpPr>
        <p:spPr>
          <a:xfrm>
            <a:off x="6360122" y="5424407"/>
            <a:ext cx="1538802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rēctus</a:t>
            </a:r>
            <a:r>
              <a:rPr lang="en-GB" dirty="0"/>
              <a:t>, </a:t>
            </a:r>
            <a:r>
              <a:rPr lang="en-GB" sz="1200" dirty="0"/>
              <a:t>-a, -um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658614B-5E0A-4A62-9746-482D4EF9AA60}"/>
              </a:ext>
            </a:extLst>
          </p:cNvPr>
          <p:cNvSpPr txBox="1"/>
          <p:nvPr/>
        </p:nvSpPr>
        <p:spPr>
          <a:xfrm>
            <a:off x="6360498" y="5865614"/>
            <a:ext cx="1538425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captus</a:t>
            </a:r>
            <a:r>
              <a:rPr lang="en-GB" dirty="0"/>
              <a:t>, </a:t>
            </a:r>
            <a:r>
              <a:rPr lang="en-GB" sz="1200" dirty="0"/>
              <a:t>-a, -um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64A399B6-041B-4C4F-9884-60E44FE7662C}"/>
              </a:ext>
            </a:extLst>
          </p:cNvPr>
          <p:cNvSpPr txBox="1"/>
          <p:nvPr/>
        </p:nvSpPr>
        <p:spPr>
          <a:xfrm>
            <a:off x="6360121" y="6284452"/>
            <a:ext cx="1538425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audītus</a:t>
            </a:r>
            <a:r>
              <a:rPr lang="en-GB" dirty="0"/>
              <a:t>, </a:t>
            </a:r>
            <a:r>
              <a:rPr lang="en-GB" sz="1200" dirty="0"/>
              <a:t>-a, -um 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869CC7E3-AE33-40C7-BC2B-7A8EDB7395BD}"/>
              </a:ext>
            </a:extLst>
          </p:cNvPr>
          <p:cNvSpPr txBox="1"/>
          <p:nvPr/>
        </p:nvSpPr>
        <p:spPr>
          <a:xfrm>
            <a:off x="6360499" y="3812707"/>
            <a:ext cx="1280160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i="1" dirty="0"/>
              <a:t>Fourth</a:t>
            </a:r>
          </a:p>
          <a:p>
            <a:pPr algn="ctr"/>
            <a:r>
              <a:rPr lang="en-GB" sz="1200" b="1" i="1" dirty="0"/>
              <a:t>Principal Part</a:t>
            </a:r>
          </a:p>
        </p:txBody>
      </p:sp>
      <p:sp>
        <p:nvSpPr>
          <p:cNvPr id="65" name="Content Placeholder 2">
            <a:extLst>
              <a:ext uri="{FF2B5EF4-FFF2-40B4-BE49-F238E27FC236}">
                <a16:creationId xmlns:a16="http://schemas.microsoft.com/office/drawing/2014/main" id="{B901D17D-6DFC-447F-AC35-1E15462365AE}"/>
              </a:ext>
            </a:extLst>
          </p:cNvPr>
          <p:cNvSpPr txBox="1">
            <a:spLocks/>
          </p:cNvSpPr>
          <p:nvPr/>
        </p:nvSpPr>
        <p:spPr>
          <a:xfrm>
            <a:off x="114956" y="1226639"/>
            <a:ext cx="11579204" cy="400110"/>
          </a:xfrm>
          <a:prstGeom prst="rect">
            <a:avLst/>
          </a:prstGeom>
          <a:solidFill>
            <a:srgbClr val="FFFFD5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b="1" dirty="0"/>
              <a:t>Make it agree </a:t>
            </a:r>
            <a:r>
              <a:rPr lang="en-GB" sz="1800" dirty="0"/>
              <a:t>(with the subject of the sentence). (e.g. </a:t>
            </a:r>
            <a:r>
              <a:rPr lang="en-GB" sz="1800" b="1" dirty="0"/>
              <a:t>She</a:t>
            </a:r>
            <a:r>
              <a:rPr lang="en-GB" sz="1800" dirty="0"/>
              <a:t> was loved = </a:t>
            </a:r>
            <a:r>
              <a:rPr lang="en-GB" sz="1800" dirty="0" err="1"/>
              <a:t>amat</a:t>
            </a:r>
            <a:r>
              <a:rPr lang="en-GB" sz="1800" b="1" dirty="0" err="1"/>
              <a:t>a</a:t>
            </a:r>
            <a:r>
              <a:rPr lang="en-GB" sz="1800" dirty="0"/>
              <a:t> est.)</a:t>
            </a:r>
          </a:p>
        </p:txBody>
      </p:sp>
      <p:sp>
        <p:nvSpPr>
          <p:cNvPr id="66" name="Content Placeholder 2">
            <a:extLst>
              <a:ext uri="{FF2B5EF4-FFF2-40B4-BE49-F238E27FC236}">
                <a16:creationId xmlns:a16="http://schemas.microsoft.com/office/drawing/2014/main" id="{E89DC8AC-A19D-43E5-8D4F-D0EAF9290127}"/>
              </a:ext>
            </a:extLst>
          </p:cNvPr>
          <p:cNvSpPr txBox="1">
            <a:spLocks/>
          </p:cNvSpPr>
          <p:nvPr/>
        </p:nvSpPr>
        <p:spPr>
          <a:xfrm>
            <a:off x="114956" y="1619291"/>
            <a:ext cx="11579204" cy="759975"/>
          </a:xfrm>
          <a:prstGeom prst="rect">
            <a:avLst/>
          </a:prstGeom>
          <a:solidFill>
            <a:srgbClr val="FFFFD5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b="1" dirty="0"/>
              <a:t>Add some ‘sum’ </a:t>
            </a:r>
            <a:r>
              <a:rPr lang="en-GB" sz="1800" dirty="0"/>
              <a:t>(Present or Imperfect). </a:t>
            </a:r>
          </a:p>
          <a:p>
            <a:pPr marL="0" indent="0">
              <a:buNone/>
            </a:pPr>
            <a:r>
              <a:rPr lang="en-GB" sz="1800" dirty="0"/>
              <a:t>This converts the Participle from a 2-1-2 adjective (‘</a:t>
            </a:r>
            <a:r>
              <a:rPr lang="en-GB" sz="1800" i="1" dirty="0"/>
              <a:t>loved</a:t>
            </a:r>
            <a:r>
              <a:rPr lang="en-GB" sz="1800" dirty="0"/>
              <a:t>’) into a </a:t>
            </a:r>
            <a:r>
              <a:rPr lang="en-GB" sz="1800" b="1" dirty="0"/>
              <a:t>verb</a:t>
            </a:r>
            <a:r>
              <a:rPr lang="en-GB" sz="1800" dirty="0"/>
              <a:t> (‘</a:t>
            </a:r>
            <a:r>
              <a:rPr lang="en-GB" sz="1800" b="1" i="1" dirty="0"/>
              <a:t>was</a:t>
            </a:r>
            <a:r>
              <a:rPr lang="en-GB" sz="1800" i="1" dirty="0"/>
              <a:t> loved</a:t>
            </a:r>
            <a:r>
              <a:rPr lang="en-GB" sz="1800" dirty="0"/>
              <a:t>’).</a:t>
            </a:r>
          </a:p>
        </p:txBody>
      </p:sp>
    </p:spTree>
    <p:extLst>
      <p:ext uri="{BB962C8B-B14F-4D97-AF65-F5344CB8AC3E}">
        <p14:creationId xmlns:p14="http://schemas.microsoft.com/office/powerpoint/2010/main" val="3368418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9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9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9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8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7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7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7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7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6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000"/>
                            </p:stCondLst>
                            <p:childTnLst>
                              <p:par>
                                <p:cTn id="77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4500"/>
                            </p:stCondLst>
                            <p:childTnLst>
                              <p:par>
                                <p:cTn id="8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0"/>
                            </p:stCondLst>
                            <p:childTnLst>
                              <p:par>
                                <p:cTn id="8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500"/>
                            </p:stCondLst>
                            <p:childTnLst>
                              <p:par>
                                <p:cTn id="9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6000"/>
                            </p:stCondLst>
                            <p:childTnLst>
                              <p:par>
                                <p:cTn id="9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99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8000"/>
                            </p:stCondLst>
                            <p:childTnLst>
                              <p:par>
                                <p:cTn id="101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8500"/>
                            </p:stCondLst>
                            <p:childTnLst>
                              <p:par>
                                <p:cTn id="10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9000"/>
                            </p:stCondLst>
                            <p:childTnLst>
                              <p:par>
                                <p:cTn id="11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9500"/>
                            </p:stCondLst>
                            <p:childTnLst>
                              <p:par>
                                <p:cTn id="1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2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3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2000"/>
                            </p:stCondLst>
                            <p:childTnLst>
                              <p:par>
                                <p:cTn id="12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2500"/>
                            </p:stCondLst>
                            <p:childTnLst>
                              <p:par>
                                <p:cTn id="1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3000"/>
                            </p:stCondLst>
                            <p:childTnLst>
                              <p:par>
                                <p:cTn id="1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3500"/>
                            </p:stCondLst>
                            <p:childTnLst>
                              <p:par>
                                <p:cTn id="1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4000"/>
                            </p:stCondLst>
                            <p:childTnLst>
                              <p:par>
                                <p:cTn id="14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6000"/>
                            </p:stCondLst>
                            <p:childTnLst>
                              <p:par>
                                <p:cTn id="14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6500"/>
                            </p:stCondLst>
                            <p:childTnLst>
                              <p:par>
                                <p:cTn id="15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15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7500"/>
                            </p:stCondLst>
                            <p:childTnLst>
                              <p:par>
                                <p:cTn id="16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18000"/>
                            </p:stCondLst>
                            <p:childTnLst>
                              <p:par>
                                <p:cTn id="16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1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00"/>
                            </p:stCondLst>
                            <p:childTnLst>
                              <p:par>
                                <p:cTn id="17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1000"/>
                            </p:stCondLst>
                            <p:childTnLst>
                              <p:par>
                                <p:cTn id="202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2100"/>
                            </p:stCondLst>
                            <p:childTnLst>
                              <p:par>
                                <p:cTn id="20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2600"/>
                            </p:stCondLst>
                            <p:childTnLst>
                              <p:par>
                                <p:cTn id="2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3100"/>
                            </p:stCondLst>
                            <p:childTnLst>
                              <p:par>
                                <p:cTn id="214" presetID="10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6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4300"/>
                            </p:stCondLst>
                            <p:childTnLst>
                              <p:par>
                                <p:cTn id="2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4800"/>
                            </p:stCondLst>
                            <p:childTnLst>
                              <p:par>
                                <p:cTn id="2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5300"/>
                            </p:stCondLst>
                            <p:childTnLst>
                              <p:par>
                                <p:cTn id="22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6300"/>
                            </p:stCondLst>
                            <p:childTnLst>
                              <p:par>
                                <p:cTn id="232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7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7700"/>
                            </p:stCondLst>
                            <p:childTnLst>
                              <p:par>
                                <p:cTn id="2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8200"/>
                            </p:stCondLst>
                            <p:childTnLst>
                              <p:par>
                                <p:cTn id="2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8700"/>
                            </p:stCondLst>
                            <p:childTnLst>
                              <p:par>
                                <p:cTn id="244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7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10100"/>
                            </p:stCondLst>
                            <p:childTnLst>
                              <p:par>
                                <p:cTn id="2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10600"/>
                            </p:stCondLst>
                            <p:childTnLst>
                              <p:par>
                                <p:cTn id="2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6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5" grpId="0" animBg="1"/>
      <p:bldP spid="56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2603</Words>
  <Application>Microsoft Office PowerPoint</Application>
  <PresentationFormat>Widescreen</PresentationFormat>
  <Paragraphs>776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Office Theme</vt:lpstr>
      <vt:lpstr>VERB TENSE Review </vt:lpstr>
      <vt:lpstr>Verbs: Indicative Active: Present, Future and Imperfect </vt:lpstr>
      <vt:lpstr>PowerPoint Presentation</vt:lpstr>
      <vt:lpstr>PowerPoint Presentation</vt:lpstr>
      <vt:lpstr>Verbs: Indicative Passive: Present, Future and Imperfect </vt:lpstr>
      <vt:lpstr>Verbs: Subjunctive: The Imperfect Subjunctive</vt:lpstr>
      <vt:lpstr>PowerPoint Presentation</vt:lpstr>
      <vt:lpstr>Verbs: Indicative Active: Perfect and Pluperfect </vt:lpstr>
      <vt:lpstr>PowerPoint Presentation</vt:lpstr>
      <vt:lpstr>Verbs: Indicative Passive: Perfect and Pluperfect </vt:lpstr>
      <vt:lpstr>Verbs: Subjunctive: The Pluperfect Subjunctive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DEPONENT VERBS Part 2</dc:title>
  <dc:creator>Judith Letchford</dc:creator>
  <cp:lastModifiedBy>Judith Affleck</cp:lastModifiedBy>
  <cp:revision>19</cp:revision>
  <dcterms:created xsi:type="dcterms:W3CDTF">2020-06-15T06:58:36Z</dcterms:created>
  <dcterms:modified xsi:type="dcterms:W3CDTF">2021-01-12T14:08:42Z</dcterms:modified>
</cp:coreProperties>
</file>