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8" r:id="rId3"/>
    <p:sldId id="269" r:id="rId4"/>
    <p:sldId id="257" r:id="rId5"/>
    <p:sldId id="258" r:id="rId6"/>
    <p:sldId id="259" r:id="rId7"/>
    <p:sldId id="260" r:id="rId8"/>
    <p:sldId id="261" r:id="rId9"/>
    <p:sldId id="262" r:id="rId10"/>
    <p:sldId id="263" r:id="rId11"/>
    <p:sldId id="265" r:id="rId12"/>
    <p:sldId id="279" r:id="rId13"/>
    <p:sldId id="278" r:id="rId14"/>
    <p:sldId id="272" r:id="rId15"/>
    <p:sldId id="270" r:id="rId16"/>
    <p:sldId id="271" r:id="rId17"/>
    <p:sldId id="282" r:id="rId18"/>
    <p:sldId id="267" r:id="rId19"/>
    <p:sldId id="277" r:id="rId20"/>
    <p:sldId id="281" r:id="rId21"/>
    <p:sldId id="266" r:id="rId22"/>
    <p:sldId id="274" r:id="rId23"/>
    <p:sldId id="273" r:id="rId24"/>
    <p:sldId id="276" r:id="rId25"/>
    <p:sldId id="275"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FF"/>
    <a:srgbClr val="DAFCFA"/>
    <a:srgbClr val="F4FE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B3D64-7CC6-47AF-85F1-1EAD9FA49A1B}" type="datetimeFigureOut">
              <a:rPr lang="en-GB" smtClean="0"/>
              <a:t>22/04/2020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CC648-D99C-43B2-8B9A-751381FBE503}" type="slidenum">
              <a:rPr lang="en-GB" smtClean="0"/>
              <a:t>‹#›</a:t>
            </a:fld>
            <a:endParaRPr lang="en-GB"/>
          </a:p>
        </p:txBody>
      </p:sp>
    </p:spTree>
    <p:extLst>
      <p:ext uri="{BB962C8B-B14F-4D97-AF65-F5344CB8AC3E}">
        <p14:creationId xmlns:p14="http://schemas.microsoft.com/office/powerpoint/2010/main" val="380646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53D85-AAB1-4B16-8330-2FF7439859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14235-9F35-4B38-98BA-CBA7A934F6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10055D-ECE8-49ED-95A2-C2176FBD042C}"/>
              </a:ext>
            </a:extLst>
          </p:cNvPr>
          <p:cNvSpPr>
            <a:spLocks noGrp="1"/>
          </p:cNvSpPr>
          <p:nvPr>
            <p:ph type="dt" sz="half" idx="10"/>
          </p:nvPr>
        </p:nvSpPr>
        <p:spPr/>
        <p:txBody>
          <a:bodyPr/>
          <a:lstStyle/>
          <a:p>
            <a:fld id="{27BA6EB4-827C-4F0F-AA1D-4D35BED346A7}" type="datetime1">
              <a:rPr lang="en-GB" smtClean="0"/>
              <a:t>22/04/2020</a:t>
            </a:fld>
            <a:endParaRPr lang="en-GB"/>
          </a:p>
        </p:txBody>
      </p:sp>
      <p:sp>
        <p:nvSpPr>
          <p:cNvPr id="5" name="Footer Placeholder 4">
            <a:extLst>
              <a:ext uri="{FF2B5EF4-FFF2-40B4-BE49-F238E27FC236}">
                <a16:creationId xmlns:a16="http://schemas.microsoft.com/office/drawing/2014/main" id="{1C1D0DF8-F07C-483A-BCC3-A0A15D2A7F03}"/>
              </a:ext>
            </a:extLst>
          </p:cNvPr>
          <p:cNvSpPr>
            <a:spLocks noGrp="1"/>
          </p:cNvSpPr>
          <p:nvPr>
            <p:ph type="ftr" sz="quarter" idx="11"/>
          </p:nvPr>
        </p:nvSpPr>
        <p:spPr/>
        <p:txBody>
          <a:bodyPr/>
          <a:lstStyle/>
          <a:p>
            <a:r>
              <a:rPr lang="en-GB"/>
              <a:t>Prescribed debate: The causes of the Peloponnesian War in 431BC</a:t>
            </a:r>
          </a:p>
        </p:txBody>
      </p:sp>
      <p:sp>
        <p:nvSpPr>
          <p:cNvPr id="6" name="Slide Number Placeholder 5">
            <a:extLst>
              <a:ext uri="{FF2B5EF4-FFF2-40B4-BE49-F238E27FC236}">
                <a16:creationId xmlns:a16="http://schemas.microsoft.com/office/drawing/2014/main" id="{557363DD-6FB3-4E19-B546-FC1A514B6F32}"/>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3613809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6E3D-6EEB-466F-AA80-5999A6A384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222434-D935-4EF1-8F6D-F228D0599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E5F0B-6200-40C6-948F-7DC4BD815531}"/>
              </a:ext>
            </a:extLst>
          </p:cNvPr>
          <p:cNvSpPr>
            <a:spLocks noGrp="1"/>
          </p:cNvSpPr>
          <p:nvPr>
            <p:ph type="dt" sz="half" idx="10"/>
          </p:nvPr>
        </p:nvSpPr>
        <p:spPr/>
        <p:txBody>
          <a:bodyPr/>
          <a:lstStyle/>
          <a:p>
            <a:fld id="{A671E86F-ADA7-423E-B6F3-9C0444949034}" type="datetime1">
              <a:rPr lang="en-GB" smtClean="0"/>
              <a:t>22/04/2020</a:t>
            </a:fld>
            <a:endParaRPr lang="en-GB"/>
          </a:p>
        </p:txBody>
      </p:sp>
      <p:sp>
        <p:nvSpPr>
          <p:cNvPr id="5" name="Footer Placeholder 4">
            <a:extLst>
              <a:ext uri="{FF2B5EF4-FFF2-40B4-BE49-F238E27FC236}">
                <a16:creationId xmlns:a16="http://schemas.microsoft.com/office/drawing/2014/main" id="{82D6948C-3BEB-45F6-955C-45BC65C9E881}"/>
              </a:ext>
            </a:extLst>
          </p:cNvPr>
          <p:cNvSpPr>
            <a:spLocks noGrp="1"/>
          </p:cNvSpPr>
          <p:nvPr>
            <p:ph type="ftr" sz="quarter" idx="11"/>
          </p:nvPr>
        </p:nvSpPr>
        <p:spPr/>
        <p:txBody>
          <a:bodyPr/>
          <a:lstStyle/>
          <a:p>
            <a:r>
              <a:rPr lang="en-GB"/>
              <a:t>Prescribed debate: The causes of the Peloponnesian War in 431BC</a:t>
            </a:r>
          </a:p>
        </p:txBody>
      </p:sp>
      <p:sp>
        <p:nvSpPr>
          <p:cNvPr id="6" name="Slide Number Placeholder 5">
            <a:extLst>
              <a:ext uri="{FF2B5EF4-FFF2-40B4-BE49-F238E27FC236}">
                <a16:creationId xmlns:a16="http://schemas.microsoft.com/office/drawing/2014/main" id="{F0C4531D-5501-4044-B988-F41ED776EEC6}"/>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1945847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A83360-3E92-4355-8C29-611C42979E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93759A-09F5-4251-8BC5-36A217FFFD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8CD50E-0715-4CB1-B217-21DA699D3305}"/>
              </a:ext>
            </a:extLst>
          </p:cNvPr>
          <p:cNvSpPr>
            <a:spLocks noGrp="1"/>
          </p:cNvSpPr>
          <p:nvPr>
            <p:ph type="dt" sz="half" idx="10"/>
          </p:nvPr>
        </p:nvSpPr>
        <p:spPr/>
        <p:txBody>
          <a:bodyPr/>
          <a:lstStyle/>
          <a:p>
            <a:fld id="{80AEE8DA-D10D-49FA-A665-9F2E296227C6}" type="datetime1">
              <a:rPr lang="en-GB" smtClean="0"/>
              <a:t>22/04/2020</a:t>
            </a:fld>
            <a:endParaRPr lang="en-GB"/>
          </a:p>
        </p:txBody>
      </p:sp>
      <p:sp>
        <p:nvSpPr>
          <p:cNvPr id="5" name="Footer Placeholder 4">
            <a:extLst>
              <a:ext uri="{FF2B5EF4-FFF2-40B4-BE49-F238E27FC236}">
                <a16:creationId xmlns:a16="http://schemas.microsoft.com/office/drawing/2014/main" id="{B284EF02-54CE-4A63-9DB4-12331820C6B1}"/>
              </a:ext>
            </a:extLst>
          </p:cNvPr>
          <p:cNvSpPr>
            <a:spLocks noGrp="1"/>
          </p:cNvSpPr>
          <p:nvPr>
            <p:ph type="ftr" sz="quarter" idx="11"/>
          </p:nvPr>
        </p:nvSpPr>
        <p:spPr/>
        <p:txBody>
          <a:bodyPr/>
          <a:lstStyle/>
          <a:p>
            <a:r>
              <a:rPr lang="en-GB"/>
              <a:t>Prescribed debate: The causes of the Peloponnesian War in 431BC</a:t>
            </a:r>
          </a:p>
        </p:txBody>
      </p:sp>
      <p:sp>
        <p:nvSpPr>
          <p:cNvPr id="6" name="Slide Number Placeholder 5">
            <a:extLst>
              <a:ext uri="{FF2B5EF4-FFF2-40B4-BE49-F238E27FC236}">
                <a16:creationId xmlns:a16="http://schemas.microsoft.com/office/drawing/2014/main" id="{EAEEC4FF-60CC-401B-93C7-19B68166536E}"/>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179326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2DF1-7308-4F4C-980B-BEC1566B44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9EFD1C-1B78-4130-96C7-18218E819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E63ABB-C93B-4429-8A0F-6FB79A285D6C}"/>
              </a:ext>
            </a:extLst>
          </p:cNvPr>
          <p:cNvSpPr>
            <a:spLocks noGrp="1"/>
          </p:cNvSpPr>
          <p:nvPr>
            <p:ph type="dt" sz="half" idx="10"/>
          </p:nvPr>
        </p:nvSpPr>
        <p:spPr/>
        <p:txBody>
          <a:bodyPr/>
          <a:lstStyle/>
          <a:p>
            <a:fld id="{F654C0B7-108D-47E5-BED2-DBAEC80862CB}" type="datetime1">
              <a:rPr lang="en-GB" smtClean="0"/>
              <a:t>22/04/2020</a:t>
            </a:fld>
            <a:endParaRPr lang="en-GB"/>
          </a:p>
        </p:txBody>
      </p:sp>
      <p:sp>
        <p:nvSpPr>
          <p:cNvPr id="5" name="Footer Placeholder 4">
            <a:extLst>
              <a:ext uri="{FF2B5EF4-FFF2-40B4-BE49-F238E27FC236}">
                <a16:creationId xmlns:a16="http://schemas.microsoft.com/office/drawing/2014/main" id="{3773A3BA-4FE1-41F2-8217-D99B4E309355}"/>
              </a:ext>
            </a:extLst>
          </p:cNvPr>
          <p:cNvSpPr>
            <a:spLocks noGrp="1"/>
          </p:cNvSpPr>
          <p:nvPr>
            <p:ph type="ftr" sz="quarter" idx="11"/>
          </p:nvPr>
        </p:nvSpPr>
        <p:spPr/>
        <p:txBody>
          <a:bodyPr/>
          <a:lstStyle/>
          <a:p>
            <a:r>
              <a:rPr lang="en-GB"/>
              <a:t>Prescribed debate: The causes of the Peloponnesian War in 431BC</a:t>
            </a:r>
          </a:p>
        </p:txBody>
      </p:sp>
      <p:sp>
        <p:nvSpPr>
          <p:cNvPr id="6" name="Slide Number Placeholder 5">
            <a:extLst>
              <a:ext uri="{FF2B5EF4-FFF2-40B4-BE49-F238E27FC236}">
                <a16:creationId xmlns:a16="http://schemas.microsoft.com/office/drawing/2014/main" id="{3C5903D6-EFA4-4F3D-BCF7-877629FD41B1}"/>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3346889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94E99-6CC7-42A4-A4CF-6E18EB392B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60B96F-5A83-4825-A660-6112671706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90356-7D7F-4D4C-BAC2-ED707C38D431}"/>
              </a:ext>
            </a:extLst>
          </p:cNvPr>
          <p:cNvSpPr>
            <a:spLocks noGrp="1"/>
          </p:cNvSpPr>
          <p:nvPr>
            <p:ph type="dt" sz="half" idx="10"/>
          </p:nvPr>
        </p:nvSpPr>
        <p:spPr/>
        <p:txBody>
          <a:bodyPr/>
          <a:lstStyle/>
          <a:p>
            <a:fld id="{584C9239-E2D2-4701-B1E9-31A514EB8202}" type="datetime1">
              <a:rPr lang="en-GB" smtClean="0"/>
              <a:t>22/04/2020</a:t>
            </a:fld>
            <a:endParaRPr lang="en-GB"/>
          </a:p>
        </p:txBody>
      </p:sp>
      <p:sp>
        <p:nvSpPr>
          <p:cNvPr id="5" name="Footer Placeholder 4">
            <a:extLst>
              <a:ext uri="{FF2B5EF4-FFF2-40B4-BE49-F238E27FC236}">
                <a16:creationId xmlns:a16="http://schemas.microsoft.com/office/drawing/2014/main" id="{BF1DB432-F12D-43EA-92FA-DCB5BC28C1B9}"/>
              </a:ext>
            </a:extLst>
          </p:cNvPr>
          <p:cNvSpPr>
            <a:spLocks noGrp="1"/>
          </p:cNvSpPr>
          <p:nvPr>
            <p:ph type="ftr" sz="quarter" idx="11"/>
          </p:nvPr>
        </p:nvSpPr>
        <p:spPr/>
        <p:txBody>
          <a:bodyPr/>
          <a:lstStyle/>
          <a:p>
            <a:r>
              <a:rPr lang="en-GB"/>
              <a:t>Prescribed debate: The causes of the Peloponnesian War in 431BC</a:t>
            </a:r>
          </a:p>
        </p:txBody>
      </p:sp>
      <p:sp>
        <p:nvSpPr>
          <p:cNvPr id="6" name="Slide Number Placeholder 5">
            <a:extLst>
              <a:ext uri="{FF2B5EF4-FFF2-40B4-BE49-F238E27FC236}">
                <a16:creationId xmlns:a16="http://schemas.microsoft.com/office/drawing/2014/main" id="{1F130E6D-2ACC-4F80-A384-FB185F8B15EF}"/>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144294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FAC6-E8F4-4E36-912B-54A04FAABA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3EE80E-A8D3-41AB-8247-C6CD9F77A4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75427B-FE55-45FA-B203-BB783EF10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FDD5B9-62B7-4967-846B-5E65BBCBF227}"/>
              </a:ext>
            </a:extLst>
          </p:cNvPr>
          <p:cNvSpPr>
            <a:spLocks noGrp="1"/>
          </p:cNvSpPr>
          <p:nvPr>
            <p:ph type="dt" sz="half" idx="10"/>
          </p:nvPr>
        </p:nvSpPr>
        <p:spPr/>
        <p:txBody>
          <a:bodyPr/>
          <a:lstStyle/>
          <a:p>
            <a:fld id="{2F8888D4-71B4-46C3-9D71-4945D0472601}" type="datetime1">
              <a:rPr lang="en-GB" smtClean="0"/>
              <a:t>22/04/2020</a:t>
            </a:fld>
            <a:endParaRPr lang="en-GB"/>
          </a:p>
        </p:txBody>
      </p:sp>
      <p:sp>
        <p:nvSpPr>
          <p:cNvPr id="6" name="Footer Placeholder 5">
            <a:extLst>
              <a:ext uri="{FF2B5EF4-FFF2-40B4-BE49-F238E27FC236}">
                <a16:creationId xmlns:a16="http://schemas.microsoft.com/office/drawing/2014/main" id="{196B4AC2-1C5C-4BE8-8C72-1FF28C36EB60}"/>
              </a:ext>
            </a:extLst>
          </p:cNvPr>
          <p:cNvSpPr>
            <a:spLocks noGrp="1"/>
          </p:cNvSpPr>
          <p:nvPr>
            <p:ph type="ftr" sz="quarter" idx="11"/>
          </p:nvPr>
        </p:nvSpPr>
        <p:spPr/>
        <p:txBody>
          <a:bodyPr/>
          <a:lstStyle/>
          <a:p>
            <a:r>
              <a:rPr lang="en-GB"/>
              <a:t>Prescribed debate: The causes of the Peloponnesian War in 431BC</a:t>
            </a:r>
          </a:p>
        </p:txBody>
      </p:sp>
      <p:sp>
        <p:nvSpPr>
          <p:cNvPr id="7" name="Slide Number Placeholder 6">
            <a:extLst>
              <a:ext uri="{FF2B5EF4-FFF2-40B4-BE49-F238E27FC236}">
                <a16:creationId xmlns:a16="http://schemas.microsoft.com/office/drawing/2014/main" id="{506CF6CE-7CA9-4770-8723-F6F3C4A5BCD7}"/>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138188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3C13-DB1D-4B9E-9212-58EE8C87E2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91AF3A-6CF6-4F73-AF64-003352626D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B0CC2-1C1F-4554-9B88-99DA37213B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F6C875-90D5-461A-B50E-EF1AF6F01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ECF30C-B571-4F42-B4ED-F5F82494EA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86CEC9-C173-4A02-9EF2-2A6F7FD26CEE}"/>
              </a:ext>
            </a:extLst>
          </p:cNvPr>
          <p:cNvSpPr>
            <a:spLocks noGrp="1"/>
          </p:cNvSpPr>
          <p:nvPr>
            <p:ph type="dt" sz="half" idx="10"/>
          </p:nvPr>
        </p:nvSpPr>
        <p:spPr/>
        <p:txBody>
          <a:bodyPr/>
          <a:lstStyle/>
          <a:p>
            <a:fld id="{C5C9EAE0-24A8-4344-9EC7-9AB289798CBA}" type="datetime1">
              <a:rPr lang="en-GB" smtClean="0"/>
              <a:t>22/04/2020</a:t>
            </a:fld>
            <a:endParaRPr lang="en-GB"/>
          </a:p>
        </p:txBody>
      </p:sp>
      <p:sp>
        <p:nvSpPr>
          <p:cNvPr id="8" name="Footer Placeholder 7">
            <a:extLst>
              <a:ext uri="{FF2B5EF4-FFF2-40B4-BE49-F238E27FC236}">
                <a16:creationId xmlns:a16="http://schemas.microsoft.com/office/drawing/2014/main" id="{D277DE97-9228-40AE-9179-EC8FFAD4AB14}"/>
              </a:ext>
            </a:extLst>
          </p:cNvPr>
          <p:cNvSpPr>
            <a:spLocks noGrp="1"/>
          </p:cNvSpPr>
          <p:nvPr>
            <p:ph type="ftr" sz="quarter" idx="11"/>
          </p:nvPr>
        </p:nvSpPr>
        <p:spPr/>
        <p:txBody>
          <a:bodyPr/>
          <a:lstStyle/>
          <a:p>
            <a:r>
              <a:rPr lang="en-GB"/>
              <a:t>Prescribed debate: The causes of the Peloponnesian War in 431BC</a:t>
            </a:r>
          </a:p>
        </p:txBody>
      </p:sp>
      <p:sp>
        <p:nvSpPr>
          <p:cNvPr id="9" name="Slide Number Placeholder 8">
            <a:extLst>
              <a:ext uri="{FF2B5EF4-FFF2-40B4-BE49-F238E27FC236}">
                <a16:creationId xmlns:a16="http://schemas.microsoft.com/office/drawing/2014/main" id="{1D6CB01D-6F51-4A10-9031-B87AD251E2C9}"/>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182046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B5C7-FA62-4CD5-AD5C-87D3F8775A0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EA3F9A5-7B58-49F4-BFD5-CDBCEA0D1EAB}"/>
              </a:ext>
            </a:extLst>
          </p:cNvPr>
          <p:cNvSpPr>
            <a:spLocks noGrp="1"/>
          </p:cNvSpPr>
          <p:nvPr>
            <p:ph type="dt" sz="half" idx="10"/>
          </p:nvPr>
        </p:nvSpPr>
        <p:spPr/>
        <p:txBody>
          <a:bodyPr/>
          <a:lstStyle/>
          <a:p>
            <a:fld id="{742C51E2-B929-4384-B3E9-653FC637993E}" type="datetime1">
              <a:rPr lang="en-GB" smtClean="0"/>
              <a:t>22/04/2020</a:t>
            </a:fld>
            <a:endParaRPr lang="en-GB"/>
          </a:p>
        </p:txBody>
      </p:sp>
      <p:sp>
        <p:nvSpPr>
          <p:cNvPr id="4" name="Footer Placeholder 3">
            <a:extLst>
              <a:ext uri="{FF2B5EF4-FFF2-40B4-BE49-F238E27FC236}">
                <a16:creationId xmlns:a16="http://schemas.microsoft.com/office/drawing/2014/main" id="{2FF2A165-DA8B-4147-BCC9-01E872CB4337}"/>
              </a:ext>
            </a:extLst>
          </p:cNvPr>
          <p:cNvSpPr>
            <a:spLocks noGrp="1"/>
          </p:cNvSpPr>
          <p:nvPr>
            <p:ph type="ftr" sz="quarter" idx="11"/>
          </p:nvPr>
        </p:nvSpPr>
        <p:spPr/>
        <p:txBody>
          <a:bodyPr/>
          <a:lstStyle/>
          <a:p>
            <a:r>
              <a:rPr lang="en-GB"/>
              <a:t>Prescribed debate: The causes of the Peloponnesian War in 431BC</a:t>
            </a:r>
          </a:p>
        </p:txBody>
      </p:sp>
      <p:sp>
        <p:nvSpPr>
          <p:cNvPr id="5" name="Slide Number Placeholder 4">
            <a:extLst>
              <a:ext uri="{FF2B5EF4-FFF2-40B4-BE49-F238E27FC236}">
                <a16:creationId xmlns:a16="http://schemas.microsoft.com/office/drawing/2014/main" id="{077A6A61-5FEA-4766-A237-EC98A33E9A10}"/>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1061982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ED9843-91AB-4361-80AD-19C864A0B5DC}"/>
              </a:ext>
            </a:extLst>
          </p:cNvPr>
          <p:cNvSpPr>
            <a:spLocks noGrp="1"/>
          </p:cNvSpPr>
          <p:nvPr>
            <p:ph type="dt" sz="half" idx="10"/>
          </p:nvPr>
        </p:nvSpPr>
        <p:spPr/>
        <p:txBody>
          <a:bodyPr/>
          <a:lstStyle/>
          <a:p>
            <a:fld id="{B0663626-BB98-42DE-8954-750662A0D617}" type="datetime1">
              <a:rPr lang="en-GB" smtClean="0"/>
              <a:t>22/04/2020</a:t>
            </a:fld>
            <a:endParaRPr lang="en-GB"/>
          </a:p>
        </p:txBody>
      </p:sp>
      <p:sp>
        <p:nvSpPr>
          <p:cNvPr id="3" name="Footer Placeholder 2">
            <a:extLst>
              <a:ext uri="{FF2B5EF4-FFF2-40B4-BE49-F238E27FC236}">
                <a16:creationId xmlns:a16="http://schemas.microsoft.com/office/drawing/2014/main" id="{6EF7DAC6-7BA6-4BE4-B822-F64A32922C14}"/>
              </a:ext>
            </a:extLst>
          </p:cNvPr>
          <p:cNvSpPr>
            <a:spLocks noGrp="1"/>
          </p:cNvSpPr>
          <p:nvPr>
            <p:ph type="ftr" sz="quarter" idx="11"/>
          </p:nvPr>
        </p:nvSpPr>
        <p:spPr/>
        <p:txBody>
          <a:bodyPr/>
          <a:lstStyle/>
          <a:p>
            <a:r>
              <a:rPr lang="en-GB"/>
              <a:t>Prescribed debate: The causes of the Peloponnesian War in 431BC</a:t>
            </a:r>
          </a:p>
        </p:txBody>
      </p:sp>
      <p:sp>
        <p:nvSpPr>
          <p:cNvPr id="4" name="Slide Number Placeholder 3">
            <a:extLst>
              <a:ext uri="{FF2B5EF4-FFF2-40B4-BE49-F238E27FC236}">
                <a16:creationId xmlns:a16="http://schemas.microsoft.com/office/drawing/2014/main" id="{0BF1D91D-D721-43C7-8294-36CA798CDCED}"/>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4229933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8C4F-5749-406D-9C59-DC4F3C10E0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6430BEE-265A-48CC-AD01-1312F28807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C8E9FB-C000-4198-AFC5-549ABE50F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6DC16B-2674-4694-88A4-71C3E14623C0}"/>
              </a:ext>
            </a:extLst>
          </p:cNvPr>
          <p:cNvSpPr>
            <a:spLocks noGrp="1"/>
          </p:cNvSpPr>
          <p:nvPr>
            <p:ph type="dt" sz="half" idx="10"/>
          </p:nvPr>
        </p:nvSpPr>
        <p:spPr/>
        <p:txBody>
          <a:bodyPr/>
          <a:lstStyle/>
          <a:p>
            <a:fld id="{6B953D43-2A9E-408C-ACD5-F788155178EC}" type="datetime1">
              <a:rPr lang="en-GB" smtClean="0"/>
              <a:t>22/04/2020</a:t>
            </a:fld>
            <a:endParaRPr lang="en-GB"/>
          </a:p>
        </p:txBody>
      </p:sp>
      <p:sp>
        <p:nvSpPr>
          <p:cNvPr id="6" name="Footer Placeholder 5">
            <a:extLst>
              <a:ext uri="{FF2B5EF4-FFF2-40B4-BE49-F238E27FC236}">
                <a16:creationId xmlns:a16="http://schemas.microsoft.com/office/drawing/2014/main" id="{27082339-B0CD-4186-A131-8D11B5AE34F9}"/>
              </a:ext>
            </a:extLst>
          </p:cNvPr>
          <p:cNvSpPr>
            <a:spLocks noGrp="1"/>
          </p:cNvSpPr>
          <p:nvPr>
            <p:ph type="ftr" sz="quarter" idx="11"/>
          </p:nvPr>
        </p:nvSpPr>
        <p:spPr/>
        <p:txBody>
          <a:bodyPr/>
          <a:lstStyle/>
          <a:p>
            <a:r>
              <a:rPr lang="en-GB"/>
              <a:t>Prescribed debate: The causes of the Peloponnesian War in 431BC</a:t>
            </a:r>
          </a:p>
        </p:txBody>
      </p:sp>
      <p:sp>
        <p:nvSpPr>
          <p:cNvPr id="7" name="Slide Number Placeholder 6">
            <a:extLst>
              <a:ext uri="{FF2B5EF4-FFF2-40B4-BE49-F238E27FC236}">
                <a16:creationId xmlns:a16="http://schemas.microsoft.com/office/drawing/2014/main" id="{1AFE301E-42AD-4D94-AD10-7F49197F4FC1}"/>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2902279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858D-6B72-4FB2-8189-6E87AE0E06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9F61BA-0147-4C64-B382-74C94A1E2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C692AE-B1BB-43C2-BA79-3869682A9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A35D6-E085-4B35-BF88-44A9421A1C54}"/>
              </a:ext>
            </a:extLst>
          </p:cNvPr>
          <p:cNvSpPr>
            <a:spLocks noGrp="1"/>
          </p:cNvSpPr>
          <p:nvPr>
            <p:ph type="dt" sz="half" idx="10"/>
          </p:nvPr>
        </p:nvSpPr>
        <p:spPr/>
        <p:txBody>
          <a:bodyPr/>
          <a:lstStyle/>
          <a:p>
            <a:fld id="{0A77DFE5-AE42-4C74-8B44-82B3481C1995}" type="datetime1">
              <a:rPr lang="en-GB" smtClean="0"/>
              <a:t>22/04/2020</a:t>
            </a:fld>
            <a:endParaRPr lang="en-GB"/>
          </a:p>
        </p:txBody>
      </p:sp>
      <p:sp>
        <p:nvSpPr>
          <p:cNvPr id="6" name="Footer Placeholder 5">
            <a:extLst>
              <a:ext uri="{FF2B5EF4-FFF2-40B4-BE49-F238E27FC236}">
                <a16:creationId xmlns:a16="http://schemas.microsoft.com/office/drawing/2014/main" id="{258A08A3-75AE-4A94-93C2-1EF237DA419E}"/>
              </a:ext>
            </a:extLst>
          </p:cNvPr>
          <p:cNvSpPr>
            <a:spLocks noGrp="1"/>
          </p:cNvSpPr>
          <p:nvPr>
            <p:ph type="ftr" sz="quarter" idx="11"/>
          </p:nvPr>
        </p:nvSpPr>
        <p:spPr/>
        <p:txBody>
          <a:bodyPr/>
          <a:lstStyle/>
          <a:p>
            <a:r>
              <a:rPr lang="en-GB"/>
              <a:t>Prescribed debate: The causes of the Peloponnesian War in 431BC</a:t>
            </a:r>
          </a:p>
        </p:txBody>
      </p:sp>
      <p:sp>
        <p:nvSpPr>
          <p:cNvPr id="7" name="Slide Number Placeholder 6">
            <a:extLst>
              <a:ext uri="{FF2B5EF4-FFF2-40B4-BE49-F238E27FC236}">
                <a16:creationId xmlns:a16="http://schemas.microsoft.com/office/drawing/2014/main" id="{32AA930B-2EBB-4FAE-A2FB-3254AE07DD35}"/>
              </a:ext>
            </a:extLst>
          </p:cNvPr>
          <p:cNvSpPr>
            <a:spLocks noGrp="1"/>
          </p:cNvSpPr>
          <p:nvPr>
            <p:ph type="sldNum" sz="quarter" idx="12"/>
          </p:nvPr>
        </p:nvSpPr>
        <p:spPr/>
        <p:txBody>
          <a:bodyPr/>
          <a:lstStyle/>
          <a:p>
            <a:fld id="{2E218609-41BC-44E7-8C55-53A6424685F6}" type="slidenum">
              <a:rPr lang="en-GB" smtClean="0"/>
              <a:t>‹#›</a:t>
            </a:fld>
            <a:endParaRPr lang="en-GB"/>
          </a:p>
        </p:txBody>
      </p:sp>
    </p:spTree>
    <p:extLst>
      <p:ext uri="{BB962C8B-B14F-4D97-AF65-F5344CB8AC3E}">
        <p14:creationId xmlns:p14="http://schemas.microsoft.com/office/powerpoint/2010/main" val="2763301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CB4F04-8D11-4B00-A758-51BBEFA47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A94D03-8CD5-4367-9307-0EB5D29D7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3C499-0135-4A50-A6C4-831EF8688C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5075E-0F1B-4543-9907-99382A0CFBEE}" type="datetime1">
              <a:rPr lang="en-GB" smtClean="0"/>
              <a:t>22/04/2020</a:t>
            </a:fld>
            <a:endParaRPr lang="en-GB"/>
          </a:p>
        </p:txBody>
      </p:sp>
      <p:sp>
        <p:nvSpPr>
          <p:cNvPr id="5" name="Footer Placeholder 4">
            <a:extLst>
              <a:ext uri="{FF2B5EF4-FFF2-40B4-BE49-F238E27FC236}">
                <a16:creationId xmlns:a16="http://schemas.microsoft.com/office/drawing/2014/main" id="{500D5E08-29E6-47DB-996C-8752917BAB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Prescribed debate: The causes of the Peloponnesian War in 431BC</a:t>
            </a:r>
          </a:p>
        </p:txBody>
      </p:sp>
      <p:sp>
        <p:nvSpPr>
          <p:cNvPr id="6" name="Slide Number Placeholder 5">
            <a:extLst>
              <a:ext uri="{FF2B5EF4-FFF2-40B4-BE49-F238E27FC236}">
                <a16:creationId xmlns:a16="http://schemas.microsoft.com/office/drawing/2014/main" id="{EACA4AA7-04AE-4DE9-A75B-3635640FD7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18609-41BC-44E7-8C55-53A6424685F6}" type="slidenum">
              <a:rPr lang="en-GB" smtClean="0"/>
              <a:t>‹#›</a:t>
            </a:fld>
            <a:endParaRPr lang="en-GB"/>
          </a:p>
        </p:txBody>
      </p:sp>
    </p:spTree>
    <p:extLst>
      <p:ext uri="{BB962C8B-B14F-4D97-AF65-F5344CB8AC3E}">
        <p14:creationId xmlns:p14="http://schemas.microsoft.com/office/powerpoint/2010/main" val="19439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en.wikipedia.org/wiki/Peloponnesian_War" TargetMode="Externa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audio" Target="../media/media21.m4a"/><Relationship Id="rId3" Type="http://schemas.microsoft.com/office/2007/relationships/media" Target="../media/media19.m4a"/><Relationship Id="rId7" Type="http://schemas.microsoft.com/office/2007/relationships/media" Target="../media/media21.m4a"/><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audio" Target="../media/media20.m4a"/><Relationship Id="rId11" Type="http://schemas.openxmlformats.org/officeDocument/2006/relationships/image" Target="../media/image8.png"/><Relationship Id="rId5" Type="http://schemas.microsoft.com/office/2007/relationships/media" Target="../media/media20.m4a"/><Relationship Id="rId10" Type="http://schemas.openxmlformats.org/officeDocument/2006/relationships/image" Target="../media/image2.png"/><Relationship Id="rId4" Type="http://schemas.openxmlformats.org/officeDocument/2006/relationships/audio" Target="../media/media19.m4a"/><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slideLayout" Target="../slideLayouts/slideLayout2.xml"/><Relationship Id="rId3" Type="http://schemas.microsoft.com/office/2007/relationships/media" Target="../media/media6.m4a"/><Relationship Id="rId7" Type="http://schemas.microsoft.com/office/2007/relationships/media" Target="../media/media8.m4a"/><Relationship Id="rId12" Type="http://schemas.openxmlformats.org/officeDocument/2006/relationships/audio" Target="../media/media10.m4a"/><Relationship Id="rId2" Type="http://schemas.openxmlformats.org/officeDocument/2006/relationships/audio" Target="../media/media5.m4a"/><Relationship Id="rId16" Type="http://schemas.openxmlformats.org/officeDocument/2006/relationships/image" Target="../media/image2.png"/><Relationship Id="rId1" Type="http://schemas.microsoft.com/office/2007/relationships/media" Target="../media/media5.m4a"/><Relationship Id="rId6" Type="http://schemas.openxmlformats.org/officeDocument/2006/relationships/audio" Target="../media/media7.m4a"/><Relationship Id="rId11" Type="http://schemas.microsoft.com/office/2007/relationships/media" Target="../media/media10.m4a"/><Relationship Id="rId5" Type="http://schemas.microsoft.com/office/2007/relationships/media" Target="../media/media7.m4a"/><Relationship Id="rId15" Type="http://schemas.microsoft.com/office/2007/relationships/hdphoto" Target="../media/hdphoto1.wdp"/><Relationship Id="rId10" Type="http://schemas.openxmlformats.org/officeDocument/2006/relationships/audio" Target="../media/media9.m4a"/><Relationship Id="rId4" Type="http://schemas.openxmlformats.org/officeDocument/2006/relationships/audio" Target="../media/media6.m4a"/><Relationship Id="rId9" Type="http://schemas.microsoft.com/office/2007/relationships/media" Target="../media/media9.m4a"/><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audio" Target="../media/media14.m4a"/><Relationship Id="rId13" Type="http://schemas.microsoft.com/office/2007/relationships/hdphoto" Target="../media/hdphoto1.wdp"/><Relationship Id="rId3" Type="http://schemas.microsoft.com/office/2007/relationships/media" Target="../media/media12.m4a"/><Relationship Id="rId7" Type="http://schemas.microsoft.com/office/2007/relationships/media" Target="../media/media14.m4a"/><Relationship Id="rId12"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slideLayout" Target="../slideLayouts/slideLayout2.xml"/><Relationship Id="rId5" Type="http://schemas.microsoft.com/office/2007/relationships/media" Target="../media/media13.m4a"/><Relationship Id="rId10" Type="http://schemas.openxmlformats.org/officeDocument/2006/relationships/audio" Target="../media/media15.m4a"/><Relationship Id="rId4" Type="http://schemas.openxmlformats.org/officeDocument/2006/relationships/audio" Target="../media/media12.m4a"/><Relationship Id="rId9" Type="http://schemas.microsoft.com/office/2007/relationships/media" Target="../media/media15.m4a"/><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837473B0-CC2E-450A-ABE3-18F120FF3D39}">
                <a1611:picAttrSrcUrl xmlns:a1611="http://schemas.microsoft.com/office/drawing/2016/11/main" r:id="rId5"/>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FDBF-C907-4C4E-A720-2410D0833D10}"/>
              </a:ext>
            </a:extLst>
          </p:cNvPr>
          <p:cNvSpPr>
            <a:spLocks noGrp="1"/>
          </p:cNvSpPr>
          <p:nvPr>
            <p:ph type="ctrTitle"/>
          </p:nvPr>
        </p:nvSpPr>
        <p:spPr>
          <a:xfrm>
            <a:off x="1524000" y="1989055"/>
            <a:ext cx="9144000" cy="2387600"/>
          </a:xfrm>
        </p:spPr>
        <p:txBody>
          <a:bodyPr>
            <a:normAutofit/>
          </a:bodyPr>
          <a:lstStyle/>
          <a:p>
            <a:r>
              <a:rPr lang="en-GB" sz="8000" dirty="0">
                <a:latin typeface="Palatino Linotype" panose="02040502050505030304" pitchFamily="18" charset="0"/>
              </a:rPr>
              <a:t>The Origins of the Peloponnesian War</a:t>
            </a:r>
          </a:p>
        </p:txBody>
      </p:sp>
      <p:pic>
        <p:nvPicPr>
          <p:cNvPr id="4" name="Audio 3">
            <a:hlinkClick r:id="" action="ppaction://media"/>
            <a:extLst>
              <a:ext uri="{FF2B5EF4-FFF2-40B4-BE49-F238E27FC236}">
                <a16:creationId xmlns:a16="http://schemas.microsoft.com/office/drawing/2014/main" id="{B6843EF0-8D27-407D-AD4D-2587687131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3" name="Footer Placeholder 2">
            <a:extLst>
              <a:ext uri="{FF2B5EF4-FFF2-40B4-BE49-F238E27FC236}">
                <a16:creationId xmlns:a16="http://schemas.microsoft.com/office/drawing/2014/main" id="{F8B472E4-BAD0-4501-81AA-9CE5D61EE516}"/>
              </a:ext>
            </a:extLst>
          </p:cNvPr>
          <p:cNvSpPr>
            <a:spLocks noGrp="1"/>
          </p:cNvSpPr>
          <p:nvPr>
            <p:ph type="ftr" sz="quarter" idx="11"/>
          </p:nvPr>
        </p:nvSpPr>
        <p:spPr/>
        <p:txBody>
          <a:bodyPr/>
          <a:lstStyle/>
          <a:p>
            <a:r>
              <a:rPr lang="en-GB"/>
              <a:t>Prescribed debate: The causes of the Peloponnesian War in 431BC</a:t>
            </a:r>
          </a:p>
        </p:txBody>
      </p:sp>
    </p:spTree>
    <p:extLst>
      <p:ext uri="{BB962C8B-B14F-4D97-AF65-F5344CB8AC3E}">
        <p14:creationId xmlns:p14="http://schemas.microsoft.com/office/powerpoint/2010/main" val="2735858923"/>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44CC-790A-42B7-9E58-DF841E357DA1}"/>
              </a:ext>
            </a:extLst>
          </p:cNvPr>
          <p:cNvSpPr>
            <a:spLocks noGrp="1"/>
          </p:cNvSpPr>
          <p:nvPr>
            <p:ph type="title"/>
          </p:nvPr>
        </p:nvSpPr>
        <p:spPr/>
        <p:txBody>
          <a:bodyPr/>
          <a:lstStyle/>
          <a:p>
            <a:r>
              <a:rPr lang="en-GB" dirty="0"/>
              <a:t>6. The Megarian Decree</a:t>
            </a:r>
          </a:p>
        </p:txBody>
      </p:sp>
      <p:pic>
        <p:nvPicPr>
          <p:cNvPr id="4" name="Audio 3">
            <a:hlinkClick r:id="" action="ppaction://media"/>
            <a:extLst>
              <a:ext uri="{FF2B5EF4-FFF2-40B4-BE49-F238E27FC236}">
                <a16:creationId xmlns:a16="http://schemas.microsoft.com/office/drawing/2014/main" id="{7DFDB3B9-A61B-4483-B514-CE25F2301A7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
        <p:nvSpPr>
          <p:cNvPr id="5" name="Footer Placeholder 4">
            <a:extLst>
              <a:ext uri="{FF2B5EF4-FFF2-40B4-BE49-F238E27FC236}">
                <a16:creationId xmlns:a16="http://schemas.microsoft.com/office/drawing/2014/main" id="{E9E2C66A-7141-4F2A-AA74-2826C1383E61}"/>
              </a:ext>
            </a:extLst>
          </p:cNvPr>
          <p:cNvSpPr>
            <a:spLocks noGrp="1"/>
          </p:cNvSpPr>
          <p:nvPr>
            <p:ph type="ftr" sz="quarter" idx="11"/>
          </p:nvPr>
        </p:nvSpPr>
        <p:spPr>
          <a:xfrm>
            <a:off x="4038599" y="6492875"/>
            <a:ext cx="4410075" cy="228600"/>
          </a:xfrm>
        </p:spPr>
        <p:txBody>
          <a:bodyPr/>
          <a:lstStyle/>
          <a:p>
            <a:r>
              <a:rPr lang="en-GB" dirty="0"/>
              <a:t>Prescribed debate: The causes of the Peloponnesian War in 431BC</a:t>
            </a:r>
          </a:p>
        </p:txBody>
      </p:sp>
      <p:sp>
        <p:nvSpPr>
          <p:cNvPr id="6" name="Rectangle 5">
            <a:extLst>
              <a:ext uri="{FF2B5EF4-FFF2-40B4-BE49-F238E27FC236}">
                <a16:creationId xmlns:a16="http://schemas.microsoft.com/office/drawing/2014/main" id="{74C5264B-6EDF-47B6-8359-2720586957D2}"/>
              </a:ext>
            </a:extLst>
          </p:cNvPr>
          <p:cNvSpPr/>
          <p:nvPr/>
        </p:nvSpPr>
        <p:spPr>
          <a:xfrm>
            <a:off x="495300" y="1490007"/>
            <a:ext cx="5600700" cy="4278094"/>
          </a:xfrm>
          <a:prstGeom prst="rect">
            <a:avLst/>
          </a:prstGeom>
          <a:solidFill>
            <a:schemeClr val="accent6">
              <a:lumMod val="20000"/>
              <a:lumOff val="80000"/>
            </a:schemeClr>
          </a:solidFill>
        </p:spPr>
        <p:txBody>
          <a:bodyPr wrap="square">
            <a:spAutoFit/>
          </a:bodyPr>
          <a:lstStyle/>
          <a:p>
            <a:endParaRPr lang="en-GB" sz="800" b="1" dirty="0"/>
          </a:p>
          <a:p>
            <a:r>
              <a:rPr lang="en-GB" sz="1400" b="1" i="1" dirty="0"/>
              <a:t>A complaint barely unattested</a:t>
            </a:r>
          </a:p>
          <a:p>
            <a:r>
              <a:rPr lang="en-GB" sz="1400" i="1" dirty="0"/>
              <a:t>In contrast to the two complaints just mentioned (i.e. Corcyra and Potidaea), to which Thucydides gives more </a:t>
            </a:r>
            <a:r>
              <a:rPr lang="en-GB" sz="1400" b="1" i="1" dirty="0"/>
              <a:t>than forty chapters</a:t>
            </a:r>
            <a:r>
              <a:rPr lang="en-GB" sz="1400" i="1" dirty="0"/>
              <a:t>, he also adds the following </a:t>
            </a:r>
            <a:r>
              <a:rPr lang="en-GB" sz="1400" b="1" i="1" dirty="0"/>
              <a:t>single sentence</a:t>
            </a:r>
            <a:r>
              <a:rPr lang="en-GB" sz="1400" i="1" dirty="0"/>
              <a:t>:</a:t>
            </a:r>
          </a:p>
          <a:p>
            <a:endParaRPr lang="en-GB" sz="1400" i="1" dirty="0"/>
          </a:p>
          <a:p>
            <a:pPr algn="ctr"/>
            <a:r>
              <a:rPr lang="en-GB" sz="1400" b="1" dirty="0"/>
              <a:t>Thucydides </a:t>
            </a:r>
            <a:r>
              <a:rPr lang="en-GB" sz="1400" i="1" dirty="0"/>
              <a:t>1.67</a:t>
            </a:r>
          </a:p>
          <a:p>
            <a:endParaRPr lang="en-GB" sz="1400" i="1" dirty="0"/>
          </a:p>
          <a:p>
            <a:r>
              <a:rPr lang="en-GB" sz="1400" i="1" dirty="0"/>
              <a:t>This is seemingly a minor issue in Thucydides’ narrative. Later, however, when another Spartan embassy sought to avoid war, Thucydides reports:</a:t>
            </a:r>
          </a:p>
          <a:p>
            <a:pPr algn="ctr"/>
            <a:r>
              <a:rPr lang="en-GB" sz="1400" i="1" dirty="0"/>
              <a:t> </a:t>
            </a:r>
          </a:p>
          <a:p>
            <a:pPr algn="ctr"/>
            <a:r>
              <a:rPr lang="en-GB" sz="1400" b="1" dirty="0"/>
              <a:t>Thucydides </a:t>
            </a:r>
            <a:r>
              <a:rPr lang="en-GB" sz="1400" i="1" dirty="0"/>
              <a:t>1.139</a:t>
            </a:r>
          </a:p>
          <a:p>
            <a:endParaRPr lang="en-GB" sz="1400" i="1" dirty="0"/>
          </a:p>
          <a:p>
            <a:r>
              <a:rPr lang="en-GB" sz="1400" i="1" dirty="0"/>
              <a:t>The suggestion of revoking the Megarian Decree was vigorously opposed by Pericles. </a:t>
            </a:r>
          </a:p>
          <a:p>
            <a:pPr algn="ctr"/>
            <a:r>
              <a:rPr lang="en-GB" sz="1400" b="1" dirty="0"/>
              <a:t>Thucydides </a:t>
            </a:r>
            <a:r>
              <a:rPr lang="en-GB" sz="1400" i="1" dirty="0"/>
              <a:t>1.140</a:t>
            </a:r>
          </a:p>
          <a:p>
            <a:pPr algn="ctr"/>
            <a:endParaRPr lang="en-GB" sz="1400" i="1" dirty="0"/>
          </a:p>
          <a:p>
            <a:r>
              <a:rPr lang="en-GB" sz="1400" b="1" i="1" dirty="0"/>
              <a:t>The importance of this decree has exercised scholars since antiquity.</a:t>
            </a:r>
          </a:p>
          <a:p>
            <a:endParaRPr lang="en-GB" sz="1400" i="1" dirty="0"/>
          </a:p>
          <a:p>
            <a:pPr algn="r"/>
            <a:r>
              <a:rPr lang="en-GB" sz="1200" b="1" dirty="0"/>
              <a:t>OCR Bloomsbury Textbook p.40-2</a:t>
            </a:r>
          </a:p>
        </p:txBody>
      </p:sp>
      <p:pic>
        <p:nvPicPr>
          <p:cNvPr id="9" name="Megara's complaints">
            <a:hlinkClick r:id="" action="ppaction://media"/>
            <a:extLst>
              <a:ext uri="{FF2B5EF4-FFF2-40B4-BE49-F238E27FC236}">
                <a16:creationId xmlns:a16="http://schemas.microsoft.com/office/drawing/2014/main" id="{AF48FFD8-23BC-4C7D-B2E5-914F790CEC7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038599" y="2612370"/>
            <a:ext cx="406400" cy="406400"/>
          </a:xfrm>
          <a:prstGeom prst="rect">
            <a:avLst/>
          </a:prstGeom>
        </p:spPr>
      </p:pic>
      <p:pic>
        <p:nvPicPr>
          <p:cNvPr id="10" name="The Second Embassy">
            <a:hlinkClick r:id="" action="ppaction://media"/>
            <a:extLst>
              <a:ext uri="{FF2B5EF4-FFF2-40B4-BE49-F238E27FC236}">
                <a16:creationId xmlns:a16="http://schemas.microsoft.com/office/drawing/2014/main" id="{211FC3D6-15A6-4884-B5B4-6767D655595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040873" y="3678405"/>
            <a:ext cx="406400" cy="406400"/>
          </a:xfrm>
          <a:prstGeom prst="rect">
            <a:avLst/>
          </a:prstGeom>
        </p:spPr>
      </p:pic>
      <p:pic>
        <p:nvPicPr>
          <p:cNvPr id="11" name="Pericles' response">
            <a:hlinkClick r:id="" action="ppaction://media"/>
            <a:extLst>
              <a:ext uri="{FF2B5EF4-FFF2-40B4-BE49-F238E27FC236}">
                <a16:creationId xmlns:a16="http://schemas.microsoft.com/office/drawing/2014/main" id="{492C6A35-6231-4290-811B-E825A496262E}"/>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4038599" y="4581037"/>
            <a:ext cx="406400" cy="406400"/>
          </a:xfrm>
          <a:prstGeom prst="rect">
            <a:avLst/>
          </a:prstGeom>
        </p:spPr>
      </p:pic>
      <p:pic>
        <p:nvPicPr>
          <p:cNvPr id="12" name="Picture 2" descr="The Peloponnesian War - The End of the Golden Age - mrdowling.com ...">
            <a:extLst>
              <a:ext uri="{FF2B5EF4-FFF2-40B4-BE49-F238E27FC236}">
                <a16:creationId xmlns:a16="http://schemas.microsoft.com/office/drawing/2014/main" id="{6A374689-2B9F-4C35-B778-8C3FE3BC42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7525" y="125580"/>
            <a:ext cx="3720344" cy="5642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7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6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7839"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24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9"/>
                </p:tgtEl>
              </p:cMediaNode>
            </p:audio>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F366-0FCA-4EB6-8220-16FE03CB8898}"/>
              </a:ext>
            </a:extLst>
          </p:cNvPr>
          <p:cNvSpPr>
            <a:spLocks noGrp="1"/>
          </p:cNvSpPr>
          <p:nvPr>
            <p:ph type="title"/>
          </p:nvPr>
        </p:nvSpPr>
        <p:spPr>
          <a:xfrm>
            <a:off x="0" y="-4208"/>
            <a:ext cx="10515600" cy="1325563"/>
          </a:xfrm>
        </p:spPr>
        <p:txBody>
          <a:bodyPr/>
          <a:lstStyle/>
          <a:p>
            <a:r>
              <a:rPr lang="en-GB" dirty="0"/>
              <a:t>8. Aspasia’s part?</a:t>
            </a:r>
          </a:p>
        </p:txBody>
      </p:sp>
      <p:sp>
        <p:nvSpPr>
          <p:cNvPr id="3" name="Content Placeholder 2">
            <a:extLst>
              <a:ext uri="{FF2B5EF4-FFF2-40B4-BE49-F238E27FC236}">
                <a16:creationId xmlns:a16="http://schemas.microsoft.com/office/drawing/2014/main" id="{596FBD36-89D1-4BD7-B686-B9ECC85D582A}"/>
              </a:ext>
            </a:extLst>
          </p:cNvPr>
          <p:cNvSpPr>
            <a:spLocks noGrp="1"/>
          </p:cNvSpPr>
          <p:nvPr>
            <p:ph idx="1"/>
          </p:nvPr>
        </p:nvSpPr>
        <p:spPr>
          <a:xfrm>
            <a:off x="81779" y="1221833"/>
            <a:ext cx="5518150" cy="5020985"/>
          </a:xfrm>
        </p:spPr>
        <p:txBody>
          <a:bodyPr>
            <a:normAutofit fontScale="85000" lnSpcReduction="20000"/>
          </a:bodyPr>
          <a:lstStyle/>
          <a:p>
            <a:pPr marL="0" indent="0">
              <a:lnSpc>
                <a:spcPct val="120000"/>
              </a:lnSpc>
              <a:buNone/>
            </a:pPr>
            <a:r>
              <a:rPr lang="en-GB" sz="1600" i="1" dirty="0"/>
              <a:t>The causes of the Peloponnesian War are explained in simple terms by </a:t>
            </a:r>
            <a:r>
              <a:rPr lang="en-GB" sz="1600" i="1" dirty="0" err="1"/>
              <a:t>Dicaeopolis</a:t>
            </a:r>
            <a:r>
              <a:rPr lang="en-GB" sz="1600" i="1" dirty="0"/>
              <a:t>, an Athenian citizen who is fed up with war. He blames Pericles (and Pericles’ lover Aspasia) for the Megarian Decree and its effects. </a:t>
            </a:r>
          </a:p>
          <a:p>
            <a:pPr marL="0" indent="0">
              <a:lnSpc>
                <a:spcPct val="100000"/>
              </a:lnSpc>
              <a:buNone/>
            </a:pPr>
            <a:endParaRPr lang="en-GB" sz="1600" b="1" dirty="0"/>
          </a:p>
          <a:p>
            <a:pPr marL="0" indent="0">
              <a:lnSpc>
                <a:spcPct val="100000"/>
              </a:lnSpc>
              <a:buNone/>
            </a:pPr>
            <a:r>
              <a:rPr lang="en-GB" sz="1600" b="1" dirty="0" err="1"/>
              <a:t>Dikaiopolis</a:t>
            </a:r>
            <a:r>
              <a:rPr lang="en-GB" sz="1600" b="1" dirty="0"/>
              <a:t>:	</a:t>
            </a:r>
          </a:p>
          <a:p>
            <a:pPr marL="0" indent="0">
              <a:lnSpc>
                <a:spcPct val="150000"/>
              </a:lnSpc>
              <a:buNone/>
            </a:pPr>
            <a:r>
              <a:rPr lang="en-GB" sz="1600" dirty="0"/>
              <a:t>Some drunken young men from a party went off to Megara and </a:t>
            </a:r>
            <a:r>
              <a:rPr lang="en-GB" sz="1600" b="1" dirty="0"/>
              <a:t>kidnapped a prostitute named </a:t>
            </a:r>
            <a:r>
              <a:rPr lang="en-GB" sz="1600" b="1" dirty="0" err="1"/>
              <a:t>Simaitha</a:t>
            </a:r>
            <a:r>
              <a:rPr lang="en-GB" sz="1600" dirty="0"/>
              <a:t>. Then the Megarians, their anger fuelled with garlic, </a:t>
            </a:r>
            <a:r>
              <a:rPr lang="en-GB" sz="1600" b="1" dirty="0"/>
              <a:t>came and kidnapped two prostitutes belonging to Aspasia in return</a:t>
            </a:r>
            <a:r>
              <a:rPr lang="en-GB" sz="1600" dirty="0"/>
              <a:t>. </a:t>
            </a:r>
            <a:r>
              <a:rPr lang="en-GB" sz="1600" b="1" dirty="0"/>
              <a:t>It was as a result that the war broke out for the whole of Greece</a:t>
            </a:r>
            <a:r>
              <a:rPr lang="en-GB" sz="1600" dirty="0"/>
              <a:t> – over three prostitutes. It was that that caused angry Olympian Pericles to thunder and lighten and stir Greece up: he made laws that were written like drinking songs and said that </a:t>
            </a:r>
            <a:r>
              <a:rPr lang="en-GB" sz="1600" b="1" dirty="0"/>
              <a:t>the Megarians should be banned </a:t>
            </a:r>
            <a:r>
              <a:rPr lang="en-GB" sz="1600" dirty="0"/>
              <a:t>from the earth, from the Agora, from the sea and from heaven. It was this that made the Megarians, who were dying by inches, ask the Spartans to get the decree repealed – the decree over the prostitutes. But we were not willing, even when they begged us. And it was that that brought about the din of shields.</a:t>
            </a:r>
            <a:endParaRPr lang="en-GB" dirty="0"/>
          </a:p>
          <a:p>
            <a:pPr marL="0" indent="0">
              <a:buNone/>
            </a:pPr>
            <a:endParaRPr lang="en-GB" dirty="0"/>
          </a:p>
        </p:txBody>
      </p:sp>
      <p:pic>
        <p:nvPicPr>
          <p:cNvPr id="4" name="Audio 3">
            <a:hlinkClick r:id="" action="ppaction://media"/>
            <a:extLst>
              <a:ext uri="{FF2B5EF4-FFF2-40B4-BE49-F238E27FC236}">
                <a16:creationId xmlns:a16="http://schemas.microsoft.com/office/drawing/2014/main" id="{64330FF2-DB00-4D0F-8EEC-4B1576C9D0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5" name="Footer Placeholder 4">
            <a:extLst>
              <a:ext uri="{FF2B5EF4-FFF2-40B4-BE49-F238E27FC236}">
                <a16:creationId xmlns:a16="http://schemas.microsoft.com/office/drawing/2014/main" id="{0D339E0E-CA75-490E-B7D8-E36FF85393E0}"/>
              </a:ext>
            </a:extLst>
          </p:cNvPr>
          <p:cNvSpPr>
            <a:spLocks noGrp="1"/>
          </p:cNvSpPr>
          <p:nvPr>
            <p:ph type="ftr" sz="quarter" idx="11"/>
          </p:nvPr>
        </p:nvSpPr>
        <p:spPr>
          <a:xfrm>
            <a:off x="4003674" y="6383287"/>
            <a:ext cx="4410075" cy="320675"/>
          </a:xfrm>
        </p:spPr>
        <p:txBody>
          <a:bodyPr/>
          <a:lstStyle/>
          <a:p>
            <a:r>
              <a:rPr lang="en-GB" dirty="0"/>
              <a:t>Prescribed debate: The causes of the Peloponnesian War in 431BC</a:t>
            </a:r>
          </a:p>
        </p:txBody>
      </p:sp>
      <p:sp>
        <p:nvSpPr>
          <p:cNvPr id="6" name="Rectangle 5">
            <a:extLst>
              <a:ext uri="{FF2B5EF4-FFF2-40B4-BE49-F238E27FC236}">
                <a16:creationId xmlns:a16="http://schemas.microsoft.com/office/drawing/2014/main" id="{3DC34A1D-D227-4AFF-813B-4D5AD826CE81}"/>
              </a:ext>
            </a:extLst>
          </p:cNvPr>
          <p:cNvSpPr/>
          <p:nvPr/>
        </p:nvSpPr>
        <p:spPr>
          <a:xfrm>
            <a:off x="7566026" y="136525"/>
            <a:ext cx="4625974" cy="6601807"/>
          </a:xfrm>
          <a:prstGeom prst="rect">
            <a:avLst/>
          </a:prstGeom>
        </p:spPr>
        <p:txBody>
          <a:bodyPr wrap="square">
            <a:spAutoFit/>
          </a:bodyPr>
          <a:lstStyle/>
          <a:p>
            <a:pPr>
              <a:lnSpc>
                <a:spcPct val="150000"/>
              </a:lnSpc>
            </a:pPr>
            <a:r>
              <a:rPr lang="en-GB" b="1" dirty="0"/>
              <a:t>Herodotus 1.1-4</a:t>
            </a:r>
          </a:p>
          <a:p>
            <a:pPr>
              <a:lnSpc>
                <a:spcPct val="150000"/>
              </a:lnSpc>
            </a:pPr>
            <a:r>
              <a:rPr lang="en-GB" sz="1400" b="1" dirty="0"/>
              <a:t>‘… </a:t>
            </a:r>
            <a:r>
              <a:rPr lang="en-GB" sz="1400" b="1" i="1" dirty="0"/>
              <a:t>and especially to show why the two peoples fought with each other</a:t>
            </a:r>
            <a:r>
              <a:rPr lang="en-GB" sz="1400" b="1" dirty="0"/>
              <a:t>.’</a:t>
            </a:r>
          </a:p>
          <a:p>
            <a:pPr marL="342900" indent="-342900">
              <a:lnSpc>
                <a:spcPct val="150000"/>
              </a:lnSpc>
              <a:buAutoNum type="arabicPeriod"/>
            </a:pPr>
            <a:r>
              <a:rPr lang="en-GB" sz="1400" dirty="0"/>
              <a:t>Phoenicians carry off </a:t>
            </a:r>
            <a:r>
              <a:rPr lang="en-GB" sz="1400" b="1" dirty="0"/>
              <a:t>Io</a:t>
            </a:r>
            <a:r>
              <a:rPr lang="en-GB" sz="1400" dirty="0"/>
              <a:t> from Argos to Egypt.</a:t>
            </a:r>
          </a:p>
          <a:p>
            <a:pPr marL="342900" indent="-342900">
              <a:lnSpc>
                <a:spcPct val="150000"/>
              </a:lnSpc>
              <a:buAutoNum type="arabicPeriod"/>
            </a:pPr>
            <a:r>
              <a:rPr lang="en-GB" sz="1400" dirty="0"/>
              <a:t>Greeks (Cretans?) put into the Phoenician port of Tyre and abduct </a:t>
            </a:r>
            <a:r>
              <a:rPr lang="en-GB" sz="1400" b="1" dirty="0"/>
              <a:t>Europa</a:t>
            </a:r>
            <a:r>
              <a:rPr lang="en-GB" sz="1400" dirty="0"/>
              <a:t>.</a:t>
            </a:r>
          </a:p>
          <a:p>
            <a:pPr marL="342900" indent="-342900">
              <a:lnSpc>
                <a:spcPct val="150000"/>
              </a:lnSpc>
              <a:buAutoNum type="arabicPeriod"/>
            </a:pPr>
            <a:r>
              <a:rPr lang="en-GB" sz="1400" dirty="0"/>
              <a:t>Greeks (i.e. Jason and the Argonauts) sail to Colchis on the river </a:t>
            </a:r>
            <a:r>
              <a:rPr lang="en-GB" sz="1400" dirty="0" err="1"/>
              <a:t>Phasis</a:t>
            </a:r>
            <a:r>
              <a:rPr lang="en-GB" sz="1400" dirty="0"/>
              <a:t> and abduct </a:t>
            </a:r>
            <a:r>
              <a:rPr lang="en-GB" sz="1400" b="1" dirty="0"/>
              <a:t>Medea</a:t>
            </a:r>
            <a:r>
              <a:rPr lang="en-GB" sz="1400" dirty="0"/>
              <a:t>.</a:t>
            </a:r>
          </a:p>
          <a:p>
            <a:pPr>
              <a:lnSpc>
                <a:spcPct val="150000"/>
              </a:lnSpc>
            </a:pPr>
            <a:r>
              <a:rPr lang="en-GB" sz="1400" dirty="0"/>
              <a:t>‘</a:t>
            </a:r>
            <a:r>
              <a:rPr lang="en-GB" sz="1400" i="1" dirty="0"/>
              <a:t>The king sent to Greece demanding reparations and his daughter’s return, but the only answer he got was that the Greeks had no intention of offering reparation, having received none themselves for the abduction of Io from Argos</a:t>
            </a:r>
            <a:r>
              <a:rPr lang="en-GB" sz="1400" dirty="0"/>
              <a:t>.’</a:t>
            </a:r>
          </a:p>
          <a:p>
            <a:pPr>
              <a:lnSpc>
                <a:spcPct val="150000"/>
              </a:lnSpc>
            </a:pPr>
            <a:r>
              <a:rPr lang="en-GB" sz="1400" dirty="0"/>
              <a:t>4. Paris abducts </a:t>
            </a:r>
            <a:r>
              <a:rPr lang="en-GB" sz="1400" b="1" dirty="0"/>
              <a:t>Helen</a:t>
            </a:r>
            <a:r>
              <a:rPr lang="en-GB" sz="1400" dirty="0"/>
              <a:t> from Sparta.</a:t>
            </a:r>
          </a:p>
          <a:p>
            <a:pPr>
              <a:lnSpc>
                <a:spcPct val="150000"/>
              </a:lnSpc>
            </a:pPr>
            <a:r>
              <a:rPr lang="en-GB" sz="1400" dirty="0"/>
              <a:t>‘</a:t>
            </a:r>
            <a:r>
              <a:rPr lang="en-GB" sz="1400" i="1" dirty="0"/>
              <a:t>The demand was met by a reference to the seizure of Medea and the injustice of expecting satisfaction from people to whom they themselves had refused it.’</a:t>
            </a:r>
          </a:p>
          <a:p>
            <a:pPr>
              <a:lnSpc>
                <a:spcPct val="150000"/>
              </a:lnSpc>
            </a:pPr>
            <a:r>
              <a:rPr lang="en-GB" sz="1400" b="1" i="1" dirty="0"/>
              <a:t>Thus far there had been nothing worse than woman-staling on both sides; but for what happened next the Greeks, they say were seriously to blame</a:t>
            </a:r>
            <a:r>
              <a:rPr lang="en-GB" sz="1400" dirty="0"/>
              <a:t>….’ Herodotus 1.4</a:t>
            </a:r>
          </a:p>
          <a:p>
            <a:endParaRPr lang="en-GB" b="1" dirty="0"/>
          </a:p>
        </p:txBody>
      </p:sp>
      <p:pic>
        <p:nvPicPr>
          <p:cNvPr id="6146" name="Picture 2" descr="The Comic Body as Costume (Two) - Costume in the Comedies of ...">
            <a:extLst>
              <a:ext uri="{FF2B5EF4-FFF2-40B4-BE49-F238E27FC236}">
                <a16:creationId xmlns:a16="http://schemas.microsoft.com/office/drawing/2014/main" id="{B86E3EF0-CAB9-419E-8C5C-82C5983E2C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37" t="11634" r="25735" b="-1"/>
          <a:stretch/>
        </p:blipFill>
        <p:spPr bwMode="auto">
          <a:xfrm>
            <a:off x="5759494" y="2680240"/>
            <a:ext cx="1487402" cy="34221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mazon.com: Herodotus: The Father of History: Professor Elizabeth ...">
            <a:extLst>
              <a:ext uri="{FF2B5EF4-FFF2-40B4-BE49-F238E27FC236}">
                <a16:creationId xmlns:a16="http://schemas.microsoft.com/office/drawing/2014/main" id="{FB4FBD3F-699A-4A9D-9F8C-63C9AA66FF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24" y="38"/>
            <a:ext cx="2239962" cy="223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5836"/>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AF21F3-718B-47F6-9383-21F4AEEC58C1}"/>
              </a:ext>
            </a:extLst>
          </p:cNvPr>
          <p:cNvSpPr>
            <a:spLocks noGrp="1"/>
          </p:cNvSpPr>
          <p:nvPr>
            <p:ph type="ftr" sz="quarter" idx="11"/>
          </p:nvPr>
        </p:nvSpPr>
        <p:spPr/>
        <p:txBody>
          <a:bodyPr/>
          <a:lstStyle/>
          <a:p>
            <a:r>
              <a:rPr lang="en-GB"/>
              <a:t>Prescribed debate: The causes of the Peloponnesian War in 431BC</a:t>
            </a:r>
          </a:p>
        </p:txBody>
      </p:sp>
      <p:sp>
        <p:nvSpPr>
          <p:cNvPr id="5" name="Rectangle 4">
            <a:extLst>
              <a:ext uri="{FF2B5EF4-FFF2-40B4-BE49-F238E27FC236}">
                <a16:creationId xmlns:a16="http://schemas.microsoft.com/office/drawing/2014/main" id="{493E46A6-5AD4-4DBC-9E31-CDF4A27942F2}"/>
              </a:ext>
            </a:extLst>
          </p:cNvPr>
          <p:cNvSpPr/>
          <p:nvPr/>
        </p:nvSpPr>
        <p:spPr>
          <a:xfrm>
            <a:off x="571500" y="136525"/>
            <a:ext cx="10229850" cy="6124754"/>
          </a:xfrm>
          <a:prstGeom prst="rect">
            <a:avLst/>
          </a:prstGeom>
        </p:spPr>
        <p:txBody>
          <a:bodyPr wrap="square">
            <a:spAutoFit/>
          </a:bodyPr>
          <a:lstStyle/>
          <a:p>
            <a:pPr algn="ctr">
              <a:spcAft>
                <a:spcPts val="1200"/>
              </a:spcAft>
            </a:pPr>
            <a:r>
              <a:rPr lang="en-GB" sz="1600" b="1" u="sng" dirty="0">
                <a:solidFill>
                  <a:srgbClr val="000000"/>
                </a:solidFill>
                <a:latin typeface="Calibri" panose="020F0502020204030204" pitchFamily="34" charset="0"/>
                <a:ea typeface="Calibri" panose="020F0502020204030204" pitchFamily="34" charset="0"/>
                <a:cs typeface="Arial" panose="020B0604020202020204" pitchFamily="34" charset="0"/>
              </a:rPr>
              <a:t>The Megarian Decree c.432BC</a:t>
            </a:r>
            <a:endParaRPr lang="en-GB" dirty="0">
              <a:solidFill>
                <a:srgbClr val="000000"/>
              </a:solidFill>
              <a:latin typeface="Arial" panose="020B0604020202020204" pitchFamily="34" charset="0"/>
              <a:ea typeface="Calibri" panose="020F0502020204030204" pitchFamily="34" charset="0"/>
            </a:endParaRPr>
          </a:p>
          <a:p>
            <a:pPr>
              <a:spcAft>
                <a:spcPts val="0"/>
              </a:spcAft>
            </a:pPr>
            <a:r>
              <a:rPr lang="en-GB" sz="1600" b="1" dirty="0">
                <a:solidFill>
                  <a:srgbClr val="000000"/>
                </a:solidFill>
                <a:latin typeface="Calibri" panose="020F0502020204030204" pitchFamily="34" charset="0"/>
                <a:ea typeface="Calibri" panose="020F0502020204030204" pitchFamily="34" charset="0"/>
                <a:cs typeface="Arial" panose="020B0604020202020204" pitchFamily="34" charset="0"/>
              </a:rPr>
              <a:t>Plutarch</a:t>
            </a:r>
            <a:r>
              <a:rPr lang="en-GB" sz="1600"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sz="1600" i="1" dirty="0">
                <a:solidFill>
                  <a:srgbClr val="000000"/>
                </a:solidFill>
                <a:latin typeface="Calibri" panose="020F0502020204030204" pitchFamily="34" charset="0"/>
                <a:ea typeface="Calibri" panose="020F0502020204030204" pitchFamily="34" charset="0"/>
                <a:cs typeface="Arial" panose="020B0604020202020204" pitchFamily="34" charset="0"/>
              </a:rPr>
              <a:t>Pericles </a:t>
            </a:r>
            <a:r>
              <a:rPr lang="en-GB" sz="1600" dirty="0">
                <a:solidFill>
                  <a:srgbClr val="000000"/>
                </a:solidFill>
                <a:latin typeface="Calibri" panose="020F0502020204030204" pitchFamily="34" charset="0"/>
                <a:ea typeface="Calibri" panose="020F0502020204030204" pitchFamily="34" charset="0"/>
                <a:cs typeface="Arial" panose="020B0604020202020204" pitchFamily="34" charset="0"/>
              </a:rPr>
              <a:t>30-31 (Penguin Classics))</a:t>
            </a:r>
            <a:endParaRPr lang="en-GB" dirty="0">
              <a:solidFill>
                <a:srgbClr val="000000"/>
              </a:solidFill>
              <a:latin typeface="Arial" panose="020B0604020202020204" pitchFamily="34" charset="0"/>
              <a:ea typeface="Calibri" panose="020F0502020204030204" pitchFamily="34" charset="0"/>
            </a:endParaRPr>
          </a:p>
          <a:p>
            <a:pPr>
              <a:spcAft>
                <a:spcPts val="1200"/>
              </a:spcAft>
            </a:pPr>
            <a:r>
              <a:rPr lang="en-GB" sz="1050" dirty="0">
                <a:solidFill>
                  <a:srgbClr val="000000"/>
                </a:solidFill>
                <a:latin typeface="Calibri" panose="020F0502020204030204" pitchFamily="34" charset="0"/>
                <a:ea typeface="Calibri" panose="020F0502020204030204" pitchFamily="34" charset="0"/>
                <a:cs typeface="Arial" panose="020B0604020202020204" pitchFamily="34" charset="0"/>
              </a:rPr>
              <a:t>29. A succession of embassies was sent to Athens, and </a:t>
            </a:r>
            <a:r>
              <a:rPr lang="en-GB" sz="1050" dirty="0" err="1">
                <a:solidFill>
                  <a:srgbClr val="000000"/>
                </a:solidFill>
                <a:latin typeface="Calibri" panose="020F0502020204030204" pitchFamily="34" charset="0"/>
                <a:ea typeface="Calibri" panose="020F0502020204030204" pitchFamily="34" charset="0"/>
                <a:cs typeface="Arial" panose="020B0604020202020204" pitchFamily="34" charset="0"/>
              </a:rPr>
              <a:t>Archidamus</a:t>
            </a:r>
            <a:r>
              <a:rPr lang="en-GB" sz="1050" dirty="0">
                <a:solidFill>
                  <a:srgbClr val="000000"/>
                </a:solidFill>
                <a:latin typeface="Calibri" panose="020F0502020204030204" pitchFamily="34" charset="0"/>
                <a:ea typeface="Calibri" panose="020F0502020204030204" pitchFamily="34" charset="0"/>
                <a:cs typeface="Arial" panose="020B0604020202020204" pitchFamily="34" charset="0"/>
              </a:rPr>
              <a:t>, the Spartan king, strove to placate his allies and bring about a peaceful settlement of most of their grievances. In fact, it seems likely that the Athenians might have avoided war on any of the other issues, if only they could have been persuaded to lift their embargo against the Megarians and come to terms with them. And since it was Pericles who opposed this solution more strongly than anyone else and urged the people to persist in their hostility towards the Megarians, it was he alone who was held responsible for the war.</a:t>
            </a:r>
            <a:endParaRPr lang="en-GB" dirty="0">
              <a:solidFill>
                <a:srgbClr val="000000"/>
              </a:solidFill>
              <a:latin typeface="Arial" panose="020B0604020202020204" pitchFamily="34" charset="0"/>
              <a:ea typeface="Calibri" panose="020F0502020204030204" pitchFamily="34" charset="0"/>
            </a:endParaRPr>
          </a:p>
          <a:p>
            <a:pPr algn="just">
              <a:spcAft>
                <a:spcPts val="1200"/>
              </a:spcAft>
            </a:pP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It is said that a Spartan mission arrived in Athens to discuss this very subject and that Pericles took refuge in the pretext that there was a law which forbade the tablet on which the Megarian decree was inscribed to be taken down. ‘Very well, then,’ one of the envoys named </a:t>
            </a:r>
            <a:r>
              <a:rPr lang="en-GB" dirty="0" err="1">
                <a:solidFill>
                  <a:srgbClr val="000000"/>
                </a:solidFill>
                <a:latin typeface="Calibri" panose="020F0502020204030204" pitchFamily="34" charset="0"/>
                <a:ea typeface="Calibri" panose="020F0502020204030204" pitchFamily="34" charset="0"/>
                <a:cs typeface="Arial" panose="020B0604020202020204" pitchFamily="34" charset="0"/>
              </a:rPr>
              <a:t>Polyalces</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suggested, ‘there is no need to take it down. Just turn its face to the wall!’ This was neatly put, but it had no effect on Pericles, who seems to have harboured some private grudge against the Megarians. </a:t>
            </a:r>
            <a:endParaRPr lang="en-GB" dirty="0">
              <a:solidFill>
                <a:srgbClr val="000000"/>
              </a:solidFill>
              <a:latin typeface="Arial" panose="020B0604020202020204" pitchFamily="34" charset="0"/>
              <a:ea typeface="Calibri" panose="020F0502020204030204" pitchFamily="34" charset="0"/>
            </a:endParaRPr>
          </a:p>
          <a:p>
            <a:pPr algn="just">
              <a:spcAft>
                <a:spcPts val="1200"/>
              </a:spcAft>
            </a:pP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However, the charge which he brought against them in public was that they had appropriated for their own profane use the territory of Eleusis, which was consecrated to Demeter and Persephone, and he proposed that a herald should be sent first to them and should then proceed to Sparta to complain of their conduct. Pericles was certainly responsible for this decree, which sets out to justify his action in humane and reasonable terms. But then the herald who was sent, </a:t>
            </a:r>
            <a:r>
              <a:rPr lang="en-GB" dirty="0" err="1">
                <a:solidFill>
                  <a:srgbClr val="000000"/>
                </a:solidFill>
                <a:latin typeface="Calibri" panose="020F0502020204030204" pitchFamily="34" charset="0"/>
                <a:ea typeface="Calibri" panose="020F0502020204030204" pitchFamily="34" charset="0"/>
                <a:cs typeface="Arial" panose="020B0604020202020204" pitchFamily="34" charset="0"/>
              </a:rPr>
              <a:t>Anthemocritus</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met his death at the hands of the Megarians, so it was believed, and thereupon </a:t>
            </a:r>
            <a:r>
              <a:rPr lang="en-GB" dirty="0" err="1">
                <a:solidFill>
                  <a:srgbClr val="000000"/>
                </a:solidFill>
                <a:latin typeface="Calibri" panose="020F0502020204030204" pitchFamily="34" charset="0"/>
                <a:ea typeface="Calibri" panose="020F0502020204030204" pitchFamily="34" charset="0"/>
                <a:cs typeface="Arial" panose="020B0604020202020204" pitchFamily="34" charset="0"/>
              </a:rPr>
              <a:t>Charinus</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proposed a decree against them. This laid it down that henceforth Athens should be the irreconcilable and implacable enemy of Megara, that any Megarian setting foot in Attica should be put to death, and that the generals, whenever they took the traditional oath of office, should swear besides this that they would invade the </a:t>
            </a:r>
            <a:r>
              <a:rPr lang="en-GB" dirty="0" err="1">
                <a:solidFill>
                  <a:srgbClr val="000000"/>
                </a:solidFill>
                <a:latin typeface="Calibri" panose="020F0502020204030204" pitchFamily="34" charset="0"/>
                <a:ea typeface="Calibri" panose="020F0502020204030204" pitchFamily="34" charset="0"/>
                <a:cs typeface="Arial" panose="020B0604020202020204" pitchFamily="34" charset="0"/>
              </a:rPr>
              <a:t>Megarid</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twice each year, and that </a:t>
            </a:r>
            <a:r>
              <a:rPr lang="en-GB" dirty="0" err="1">
                <a:solidFill>
                  <a:srgbClr val="000000"/>
                </a:solidFill>
                <a:latin typeface="Calibri" panose="020F0502020204030204" pitchFamily="34" charset="0"/>
                <a:ea typeface="Calibri" panose="020F0502020204030204" pitchFamily="34" charset="0"/>
                <a:cs typeface="Arial" panose="020B0604020202020204" pitchFamily="34" charset="0"/>
              </a:rPr>
              <a:t>Anthemocritus</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should be buried with honours beside the </a:t>
            </a:r>
            <a:r>
              <a:rPr lang="en-GB" dirty="0" err="1">
                <a:solidFill>
                  <a:srgbClr val="000000"/>
                </a:solidFill>
                <a:latin typeface="Calibri" panose="020F0502020204030204" pitchFamily="34" charset="0"/>
                <a:ea typeface="Calibri" panose="020F0502020204030204" pitchFamily="34" charset="0"/>
                <a:cs typeface="Arial" panose="020B0604020202020204" pitchFamily="34" charset="0"/>
              </a:rPr>
              <a:t>Thriasian</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gates, which are now known as the </a:t>
            </a:r>
            <a:r>
              <a:rPr lang="en-GB" dirty="0" err="1">
                <a:solidFill>
                  <a:srgbClr val="000000"/>
                </a:solidFill>
                <a:latin typeface="Calibri" panose="020F0502020204030204" pitchFamily="34" charset="0"/>
                <a:ea typeface="Calibri" panose="020F0502020204030204" pitchFamily="34" charset="0"/>
                <a:cs typeface="Arial" panose="020B0604020202020204" pitchFamily="34" charset="0"/>
              </a:rPr>
              <a:t>Dipylon</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a:t>
            </a:r>
            <a:endParaRPr lang="en-GB" dirty="0">
              <a:solidFill>
                <a:srgbClr val="0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256339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2827A51-3C5A-44B8-9A55-591098A9D160}"/>
              </a:ext>
            </a:extLst>
          </p:cNvPr>
          <p:cNvSpPr>
            <a:spLocks noGrp="1"/>
          </p:cNvSpPr>
          <p:nvPr>
            <p:ph type="ftr" sz="quarter" idx="11"/>
          </p:nvPr>
        </p:nvSpPr>
        <p:spPr/>
        <p:txBody>
          <a:bodyPr/>
          <a:lstStyle/>
          <a:p>
            <a:r>
              <a:rPr lang="en-GB"/>
              <a:t>Prescribed debate: The causes of the Peloponnesian War in 431BC</a:t>
            </a:r>
          </a:p>
        </p:txBody>
      </p:sp>
      <p:sp>
        <p:nvSpPr>
          <p:cNvPr id="5" name="Rectangle 4">
            <a:extLst>
              <a:ext uri="{FF2B5EF4-FFF2-40B4-BE49-F238E27FC236}">
                <a16:creationId xmlns:a16="http://schemas.microsoft.com/office/drawing/2014/main" id="{4223E4D0-3170-41B7-B770-FF44E6934A74}"/>
              </a:ext>
            </a:extLst>
          </p:cNvPr>
          <p:cNvSpPr/>
          <p:nvPr/>
        </p:nvSpPr>
        <p:spPr>
          <a:xfrm>
            <a:off x="333376" y="1091059"/>
            <a:ext cx="11658600" cy="4231928"/>
          </a:xfrm>
          <a:prstGeom prst="rect">
            <a:avLst/>
          </a:prstGeom>
        </p:spPr>
        <p:txBody>
          <a:bodyPr wrap="square">
            <a:spAutoFit/>
          </a:bodyPr>
          <a:lstStyle/>
          <a:p>
            <a:pPr algn="just">
              <a:spcAft>
                <a:spcPts val="0"/>
              </a:spcAft>
            </a:pP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On their side the Megarians denied that they had murdered </a:t>
            </a:r>
            <a:r>
              <a:rPr lang="en-GB" dirty="0" err="1">
                <a:solidFill>
                  <a:srgbClr val="000000"/>
                </a:solidFill>
                <a:latin typeface="Calibri" panose="020F0502020204030204" pitchFamily="34" charset="0"/>
                <a:ea typeface="Calibri" panose="020F0502020204030204" pitchFamily="34" charset="0"/>
                <a:cs typeface="Arial" panose="020B0604020202020204" pitchFamily="34" charset="0"/>
              </a:rPr>
              <a:t>Anthemocritus</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and threw the blame for the Athenians’ actions upon Pericles and Aspasia, quoting those famous and hackneyed lines from Aristophanes’ </a:t>
            </a:r>
            <a:r>
              <a:rPr lang="en-GB" i="1" dirty="0" err="1">
                <a:solidFill>
                  <a:srgbClr val="000000"/>
                </a:solidFill>
                <a:latin typeface="Calibri" panose="020F0502020204030204" pitchFamily="34" charset="0"/>
                <a:ea typeface="Calibri" panose="020F0502020204030204" pitchFamily="34" charset="0"/>
                <a:cs typeface="Arial" panose="020B0604020202020204" pitchFamily="34" charset="0"/>
              </a:rPr>
              <a:t>Acharnians</a:t>
            </a:r>
            <a:r>
              <a:rPr lang="en-GB" i="1"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a:t>
            </a:r>
            <a:endParaRPr lang="en-GB" dirty="0">
              <a:solidFill>
                <a:srgbClr val="000000"/>
              </a:solidFill>
              <a:latin typeface="Arial" panose="020B0604020202020204" pitchFamily="34" charset="0"/>
              <a:ea typeface="Calibri" panose="020F0502020204030204" pitchFamily="34" charset="0"/>
            </a:endParaRPr>
          </a:p>
          <a:p>
            <a:pPr algn="just">
              <a:spcAft>
                <a:spcPts val="0"/>
              </a:spcAft>
            </a:pPr>
            <a:r>
              <a:rPr lang="en-GB" sz="700" dirty="0">
                <a:solidFill>
                  <a:srgbClr val="000000"/>
                </a:solidFill>
                <a:latin typeface="Calibri" panose="020F0502020204030204" pitchFamily="34" charset="0"/>
                <a:ea typeface="Calibri" panose="020F0502020204030204" pitchFamily="34" charset="0"/>
                <a:cs typeface="Arial" panose="020B0604020202020204" pitchFamily="34" charset="0"/>
              </a:rPr>
              <a:t> </a:t>
            </a:r>
            <a:endParaRPr lang="en-GB" dirty="0">
              <a:solidFill>
                <a:srgbClr val="000000"/>
              </a:solidFill>
              <a:latin typeface="Arial" panose="020B0604020202020204" pitchFamily="34" charset="0"/>
              <a:ea typeface="Calibri" panose="020F0502020204030204" pitchFamily="34" charset="0"/>
            </a:endParaRPr>
          </a:p>
          <a:p>
            <a:pPr indent="630555" algn="just">
              <a:spcAft>
                <a:spcPts val="0"/>
              </a:spcAft>
            </a:pPr>
            <a:r>
              <a:rPr lang="en-GB" sz="1600" dirty="0">
                <a:solidFill>
                  <a:srgbClr val="000000"/>
                </a:solidFill>
                <a:latin typeface="Calibri" panose="020F0502020204030204" pitchFamily="34" charset="0"/>
                <a:ea typeface="Calibri" panose="020F0502020204030204" pitchFamily="34" charset="0"/>
                <a:cs typeface="Arial" panose="020B0604020202020204" pitchFamily="34" charset="0"/>
              </a:rPr>
              <a:t>Some young Athenians in a drunken frolic</a:t>
            </a:r>
            <a:endParaRPr lang="en-GB" dirty="0">
              <a:solidFill>
                <a:srgbClr val="000000"/>
              </a:solidFill>
              <a:latin typeface="Arial" panose="020B0604020202020204" pitchFamily="34" charset="0"/>
              <a:ea typeface="Calibri" panose="020F0502020204030204" pitchFamily="34" charset="0"/>
            </a:endParaRPr>
          </a:p>
          <a:p>
            <a:pPr indent="630555" algn="just">
              <a:spcAft>
                <a:spcPts val="0"/>
              </a:spcAft>
            </a:pPr>
            <a:r>
              <a:rPr lang="en-GB" sz="1600" dirty="0">
                <a:solidFill>
                  <a:srgbClr val="000000"/>
                </a:solidFill>
                <a:latin typeface="Calibri" panose="020F0502020204030204" pitchFamily="34" charset="0"/>
                <a:ea typeface="Calibri" panose="020F0502020204030204" pitchFamily="34" charset="0"/>
                <a:cs typeface="Arial" panose="020B0604020202020204" pitchFamily="34" charset="0"/>
              </a:rPr>
              <a:t>Kidnapped </a:t>
            </a:r>
            <a:r>
              <a:rPr lang="en-GB" sz="1600" dirty="0" err="1">
                <a:solidFill>
                  <a:srgbClr val="000000"/>
                </a:solidFill>
                <a:latin typeface="Calibri" panose="020F0502020204030204" pitchFamily="34" charset="0"/>
                <a:ea typeface="Calibri" panose="020F0502020204030204" pitchFamily="34" charset="0"/>
                <a:cs typeface="Arial" panose="020B0604020202020204" pitchFamily="34" charset="0"/>
              </a:rPr>
              <a:t>Simaetha</a:t>
            </a:r>
            <a:r>
              <a:rPr lang="en-GB" sz="1600" dirty="0">
                <a:solidFill>
                  <a:srgbClr val="000000"/>
                </a:solidFill>
                <a:latin typeface="Calibri" panose="020F0502020204030204" pitchFamily="34" charset="0"/>
                <a:ea typeface="Calibri" panose="020F0502020204030204" pitchFamily="34" charset="0"/>
                <a:cs typeface="Arial" panose="020B0604020202020204" pitchFamily="34" charset="0"/>
              </a:rPr>
              <a:t>, the courtesan, from Megara.</a:t>
            </a:r>
            <a:endParaRPr lang="en-GB" dirty="0">
              <a:solidFill>
                <a:srgbClr val="000000"/>
              </a:solidFill>
              <a:latin typeface="Arial" panose="020B0604020202020204" pitchFamily="34" charset="0"/>
              <a:ea typeface="Calibri" panose="020F0502020204030204" pitchFamily="34" charset="0"/>
            </a:endParaRPr>
          </a:p>
          <a:p>
            <a:pPr indent="630555" algn="just">
              <a:spcAft>
                <a:spcPts val="0"/>
              </a:spcAft>
            </a:pPr>
            <a:r>
              <a:rPr lang="en-GB" sz="1600" dirty="0">
                <a:solidFill>
                  <a:srgbClr val="000000"/>
                </a:solidFill>
                <a:latin typeface="Calibri" panose="020F0502020204030204" pitchFamily="34" charset="0"/>
                <a:ea typeface="Calibri" panose="020F0502020204030204" pitchFamily="34" charset="0"/>
                <a:cs typeface="Arial" panose="020B0604020202020204" pitchFamily="34" charset="0"/>
              </a:rPr>
              <a:t>The Megarians were furious, primed themselves with garlic</a:t>
            </a:r>
            <a:endParaRPr lang="en-GB" dirty="0">
              <a:solidFill>
                <a:srgbClr val="000000"/>
              </a:solidFill>
              <a:latin typeface="Arial" panose="020B0604020202020204" pitchFamily="34" charset="0"/>
              <a:ea typeface="Calibri" panose="020F0502020204030204" pitchFamily="34" charset="0"/>
            </a:endParaRPr>
          </a:p>
          <a:p>
            <a:pPr indent="630555" algn="just">
              <a:spcAft>
                <a:spcPts val="0"/>
              </a:spcAft>
            </a:pPr>
            <a:r>
              <a:rPr lang="en-GB" sz="1600" dirty="0">
                <a:solidFill>
                  <a:srgbClr val="000000"/>
                </a:solidFill>
                <a:latin typeface="Calibri" panose="020F0502020204030204" pitchFamily="34" charset="0"/>
                <a:ea typeface="Calibri" panose="020F0502020204030204" pitchFamily="34" charset="0"/>
                <a:cs typeface="Arial" panose="020B0604020202020204" pitchFamily="34" charset="0"/>
              </a:rPr>
              <a:t>Just like their fighting cocks, then came and stole </a:t>
            </a:r>
            <a:endParaRPr lang="en-GB" dirty="0">
              <a:solidFill>
                <a:srgbClr val="000000"/>
              </a:solidFill>
              <a:latin typeface="Arial" panose="020B0604020202020204" pitchFamily="34" charset="0"/>
              <a:ea typeface="Calibri" panose="020F0502020204030204" pitchFamily="34" charset="0"/>
            </a:endParaRPr>
          </a:p>
          <a:p>
            <a:pPr indent="630555" algn="just">
              <a:spcAft>
                <a:spcPts val="1200"/>
              </a:spcAft>
            </a:pPr>
            <a:r>
              <a:rPr lang="en-GB" sz="1600" dirty="0">
                <a:solidFill>
                  <a:srgbClr val="000000"/>
                </a:solidFill>
                <a:latin typeface="Calibri" panose="020F0502020204030204" pitchFamily="34" charset="0"/>
                <a:ea typeface="Calibri" panose="020F0502020204030204" pitchFamily="34" charset="0"/>
                <a:cs typeface="Arial" panose="020B0604020202020204" pitchFamily="34" charset="0"/>
              </a:rPr>
              <a:t>Two of Aspasia’s girls to get their own back.</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sz="1100" dirty="0" err="1">
                <a:latin typeface="Calibri" panose="020F0502020204030204" pitchFamily="34" charset="0"/>
                <a:ea typeface="Calibri" panose="020F0502020204030204" pitchFamily="34" charset="0"/>
                <a:cs typeface="Times New Roman" panose="02020603050405020304" pitchFamily="18" charset="0"/>
              </a:rPr>
              <a:t>Acharnians</a:t>
            </a:r>
            <a:r>
              <a:rPr lang="en-GB" sz="1100" dirty="0">
                <a:latin typeface="Calibri" panose="020F0502020204030204" pitchFamily="34" charset="0"/>
                <a:ea typeface="Calibri" panose="020F0502020204030204" pitchFamily="34" charset="0"/>
                <a:cs typeface="Times New Roman" panose="02020603050405020304" pitchFamily="18" charset="0"/>
              </a:rPr>
              <a:t> 524ff.</a:t>
            </a:r>
          </a:p>
          <a:p>
            <a:pPr indent="630555" algn="just">
              <a:spcAft>
                <a:spcPts val="1200"/>
              </a:spcAft>
            </a:pPr>
            <a:endParaRPr lang="en-GB" dirty="0">
              <a:solidFill>
                <a:srgbClr val="000000"/>
              </a:solidFill>
              <a:latin typeface="Arial" panose="020B0604020202020204" pitchFamily="34" charset="0"/>
              <a:ea typeface="Calibri" panose="020F0502020204030204" pitchFamily="34" charset="0"/>
            </a:endParaRPr>
          </a:p>
          <a:p>
            <a:pPr algn="just">
              <a:spcAft>
                <a:spcPts val="1200"/>
              </a:spcAft>
            </a:pP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31. </a:t>
            </a:r>
            <a:r>
              <a:rPr lang="en-GB" b="1" dirty="0">
                <a:solidFill>
                  <a:srgbClr val="000000"/>
                </a:solidFill>
                <a:latin typeface="Calibri" panose="020F0502020204030204" pitchFamily="34" charset="0"/>
                <a:ea typeface="Calibri" panose="020F0502020204030204" pitchFamily="34" charset="0"/>
                <a:cs typeface="Arial" panose="020B0604020202020204" pitchFamily="34" charset="0"/>
              </a:rPr>
              <a:t>The real reasons which caused the decree to be passed are extremely hard to discover</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but all writers agree in blaming Pericles for the fact that it was not revoked. Some of them, however, say that his firm stand on this point was based on the highest motives combined with a shrewd appreciation of where Athens’ best interests lay, since he believed that the demand had been made to test his resistance, and that to have complied would have been regarded simply as an admission of weakness. But there are others who consider that he defied the Spartans out of an aggressive arrogance and a desire to demonstrate his own strength.</a:t>
            </a:r>
            <a:endParaRPr lang="en-GB" dirty="0">
              <a:solidFill>
                <a:srgbClr val="0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04664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A001FA-9346-46F4-B3CE-E7F1B1A7B095}"/>
              </a:ext>
            </a:extLst>
          </p:cNvPr>
          <p:cNvSpPr>
            <a:spLocks noGrp="1"/>
          </p:cNvSpPr>
          <p:nvPr>
            <p:ph idx="1"/>
          </p:nvPr>
        </p:nvSpPr>
        <p:spPr>
          <a:xfrm>
            <a:off x="3866736" y="4092156"/>
            <a:ext cx="7610060" cy="2264194"/>
          </a:xfrm>
        </p:spPr>
        <p:txBody>
          <a:bodyPr>
            <a:normAutofit/>
          </a:bodyPr>
          <a:lstStyle/>
          <a:p>
            <a:pPr marL="0" indent="0">
              <a:buNone/>
            </a:pPr>
            <a:r>
              <a:rPr lang="en-GB" sz="2000" dirty="0"/>
              <a:t>1.118 Though the Spartans had already decided that the truce had been broken by Athenian aggression, they also sent to Delphi to inquire from the god whether it would be wise for them to go to war. </a:t>
            </a:r>
          </a:p>
          <a:p>
            <a:pPr marL="0" indent="0">
              <a:buNone/>
            </a:pPr>
            <a:r>
              <a:rPr lang="en-GB" sz="2000" dirty="0"/>
              <a:t>It is said that the god replied that if they fought with all their might victory would be theirs, and that he himself would be on their side, whether they invoked him or not.</a:t>
            </a:r>
          </a:p>
          <a:p>
            <a:pPr marL="0" indent="0">
              <a:buNone/>
            </a:pPr>
            <a:endParaRPr lang="en-GB" dirty="0"/>
          </a:p>
        </p:txBody>
      </p:sp>
      <p:sp>
        <p:nvSpPr>
          <p:cNvPr id="4" name="Footer Placeholder 3">
            <a:extLst>
              <a:ext uri="{FF2B5EF4-FFF2-40B4-BE49-F238E27FC236}">
                <a16:creationId xmlns:a16="http://schemas.microsoft.com/office/drawing/2014/main" id="{9DABA5A5-A479-4441-BBC9-30BF77E5EA2E}"/>
              </a:ext>
            </a:extLst>
          </p:cNvPr>
          <p:cNvSpPr>
            <a:spLocks noGrp="1"/>
          </p:cNvSpPr>
          <p:nvPr>
            <p:ph type="ftr" sz="quarter" idx="11"/>
          </p:nvPr>
        </p:nvSpPr>
        <p:spPr>
          <a:xfrm>
            <a:off x="4038599" y="6482993"/>
            <a:ext cx="4499225" cy="238482"/>
          </a:xfrm>
        </p:spPr>
        <p:txBody>
          <a:bodyPr/>
          <a:lstStyle/>
          <a:p>
            <a:r>
              <a:rPr lang="en-GB" dirty="0"/>
              <a:t>Prescribed debate: The causes of the Peloponnesian War in 431BC</a:t>
            </a:r>
          </a:p>
        </p:txBody>
      </p:sp>
      <p:pic>
        <p:nvPicPr>
          <p:cNvPr id="1028" name="Picture 4" descr="Delphi, the Land of Apollo - Greeking.me">
            <a:extLst>
              <a:ext uri="{FF2B5EF4-FFF2-40B4-BE49-F238E27FC236}">
                <a16:creationId xmlns:a16="http://schemas.microsoft.com/office/drawing/2014/main" id="{5BB66236-1220-4424-B3E0-044C1E5E4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38" y="3797559"/>
            <a:ext cx="3323398" cy="237385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626C2ACE-431F-4112-BB6B-918FE7512B8D}"/>
              </a:ext>
            </a:extLst>
          </p:cNvPr>
          <p:cNvSpPr txBox="1">
            <a:spLocks/>
          </p:cNvSpPr>
          <p:nvPr/>
        </p:nvSpPr>
        <p:spPr>
          <a:xfrm>
            <a:off x="543338" y="598708"/>
            <a:ext cx="11105321" cy="1004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t>Meet the Spartans</a:t>
            </a:r>
          </a:p>
          <a:p>
            <a:pPr marL="0" indent="0" algn="ctr">
              <a:buFont typeface="Arial" panose="020B0604020202020204" pitchFamily="34" charset="0"/>
              <a:buNone/>
            </a:pPr>
            <a:r>
              <a:rPr lang="en-GB" sz="2000" b="1" dirty="0"/>
              <a:t>Thucydides 1.86-88       </a:t>
            </a:r>
            <a:r>
              <a:rPr lang="en-GB" sz="2000" b="1" dirty="0" err="1"/>
              <a:t>Archidamus</a:t>
            </a:r>
            <a:r>
              <a:rPr lang="en-GB" sz="2000" b="1" dirty="0"/>
              <a:t> </a:t>
            </a:r>
            <a:r>
              <a:rPr lang="en-GB" sz="2000" dirty="0"/>
              <a:t>outmanoeuvred by </a:t>
            </a:r>
            <a:r>
              <a:rPr lang="en-GB" sz="2000" b="1" dirty="0" err="1"/>
              <a:t>Sthenalaidas</a:t>
            </a:r>
            <a:r>
              <a:rPr lang="en-GB" sz="2000" b="1" dirty="0"/>
              <a:t> </a:t>
            </a:r>
            <a:r>
              <a:rPr lang="en-GB" sz="2000" dirty="0"/>
              <a:t>the Ephor </a:t>
            </a:r>
            <a:r>
              <a:rPr lang="en-GB" sz="1200" dirty="0"/>
              <a:t>(see also OCR Bloomsbury p. 110)</a:t>
            </a:r>
          </a:p>
          <a:p>
            <a:pPr marL="0" indent="0">
              <a:buFont typeface="Arial" panose="020B0604020202020204" pitchFamily="34" charset="0"/>
              <a:buNone/>
            </a:pPr>
            <a:endParaRPr lang="en-GB" dirty="0"/>
          </a:p>
        </p:txBody>
      </p:sp>
      <p:pic>
        <p:nvPicPr>
          <p:cNvPr id="8" name="Picture 7" descr="Related image">
            <a:extLst>
              <a:ext uri="{FF2B5EF4-FFF2-40B4-BE49-F238E27FC236}">
                <a16:creationId xmlns:a16="http://schemas.microsoft.com/office/drawing/2014/main" id="{9A2D7C90-01D3-4D24-B8E5-20F7DC3CC55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66736" y="1543219"/>
            <a:ext cx="1599116" cy="2254340"/>
          </a:xfrm>
          <a:prstGeom prst="rect">
            <a:avLst/>
          </a:prstGeom>
          <a:noFill/>
          <a:ln>
            <a:noFill/>
          </a:ln>
        </p:spPr>
      </p:pic>
      <p:pic>
        <p:nvPicPr>
          <p:cNvPr id="9" name="Picture 8" descr="Image result for Spartan Ephors">
            <a:extLst>
              <a:ext uri="{FF2B5EF4-FFF2-40B4-BE49-F238E27FC236}">
                <a16:creationId xmlns:a16="http://schemas.microsoft.com/office/drawing/2014/main" id="{CB3ECD3B-68F6-4055-B863-43939055C444}"/>
              </a:ext>
            </a:extLst>
          </p:cNvPr>
          <p:cNvPicPr/>
          <p:nvPr/>
        </p:nvPicPr>
        <p:blipFill rotWithShape="1">
          <a:blip r:embed="rId4" cstate="print">
            <a:extLst>
              <a:ext uri="{28A0092B-C50C-407E-A947-70E740481C1C}">
                <a14:useLocalDpi xmlns:a14="http://schemas.microsoft.com/office/drawing/2010/main" val="0"/>
              </a:ext>
            </a:extLst>
          </a:blip>
          <a:srcRect l="1" r="-302" b="9944"/>
          <a:stretch/>
        </p:blipFill>
        <p:spPr bwMode="auto">
          <a:xfrm>
            <a:off x="5702157" y="1565825"/>
            <a:ext cx="3128605" cy="21612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4707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7205-8494-4696-8EB1-4671B7BF8548}"/>
              </a:ext>
            </a:extLst>
          </p:cNvPr>
          <p:cNvSpPr>
            <a:spLocks noGrp="1"/>
          </p:cNvSpPr>
          <p:nvPr>
            <p:ph type="title"/>
          </p:nvPr>
        </p:nvSpPr>
        <p:spPr>
          <a:xfrm>
            <a:off x="0" y="0"/>
            <a:ext cx="10515600" cy="1325563"/>
          </a:xfrm>
        </p:spPr>
        <p:txBody>
          <a:bodyPr/>
          <a:lstStyle/>
          <a:p>
            <a:pPr algn="ctr"/>
            <a:r>
              <a:rPr lang="en-GB" b="1" dirty="0"/>
              <a:t>The Three Delegations from Sparta</a:t>
            </a:r>
          </a:p>
        </p:txBody>
      </p:sp>
      <p:sp>
        <p:nvSpPr>
          <p:cNvPr id="3" name="Content Placeholder 2">
            <a:extLst>
              <a:ext uri="{FF2B5EF4-FFF2-40B4-BE49-F238E27FC236}">
                <a16:creationId xmlns:a16="http://schemas.microsoft.com/office/drawing/2014/main" id="{42A6F809-83D3-46B7-BDA3-FF3EB6B08684}"/>
              </a:ext>
            </a:extLst>
          </p:cNvPr>
          <p:cNvSpPr>
            <a:spLocks noGrp="1"/>
          </p:cNvSpPr>
          <p:nvPr>
            <p:ph idx="1"/>
          </p:nvPr>
        </p:nvSpPr>
        <p:spPr>
          <a:xfrm>
            <a:off x="226031" y="1160980"/>
            <a:ext cx="11537879" cy="2702103"/>
          </a:xfrm>
        </p:spPr>
        <p:txBody>
          <a:bodyPr>
            <a:normAutofit fontScale="77500" lnSpcReduction="20000"/>
          </a:bodyPr>
          <a:lstStyle/>
          <a:p>
            <a:pPr marL="0" indent="0">
              <a:lnSpc>
                <a:spcPct val="170000"/>
              </a:lnSpc>
              <a:buNone/>
            </a:pPr>
            <a:r>
              <a:rPr lang="en-GB" sz="1700" dirty="0"/>
              <a:t>1.126 The period before the outbreak of war was spent in sending embassies to Athens with various complaints, </a:t>
            </a:r>
            <a:r>
              <a:rPr lang="en-GB" sz="1700" b="1" dirty="0"/>
              <a:t>so that there should be a good pretext </a:t>
            </a:r>
            <a:r>
              <a:rPr lang="en-GB" sz="1700" dirty="0"/>
              <a:t>for making war if the Athenians paid no attention to them. </a:t>
            </a:r>
            <a:endParaRPr lang="en-GB" sz="900" dirty="0"/>
          </a:p>
          <a:p>
            <a:pPr marL="0" indent="0">
              <a:lnSpc>
                <a:spcPct val="170000"/>
              </a:lnSpc>
              <a:buNone/>
            </a:pPr>
            <a:r>
              <a:rPr lang="en-GB" sz="1900" dirty="0"/>
              <a:t>1. </a:t>
            </a:r>
            <a:r>
              <a:rPr lang="en-GB" sz="1900" b="1" dirty="0"/>
              <a:t>First Embassy </a:t>
            </a:r>
            <a:r>
              <a:rPr lang="en-GB" sz="1900" dirty="0"/>
              <a:t>(Thucydides 1.126  and 1.139)</a:t>
            </a:r>
          </a:p>
          <a:p>
            <a:pPr marL="0" indent="0">
              <a:lnSpc>
                <a:spcPct val="170000"/>
              </a:lnSpc>
              <a:buNone/>
            </a:pPr>
            <a:r>
              <a:rPr lang="en-GB" sz="1900" dirty="0"/>
              <a:t>The first embassy of the Spartans was as I have described (1.126): they demanded that </a:t>
            </a:r>
            <a:r>
              <a:rPr lang="en-GB" sz="1900" b="1" dirty="0"/>
              <a:t>those under the curse should be driven out</a:t>
            </a:r>
            <a:r>
              <a:rPr lang="en-GB" sz="1900" dirty="0"/>
              <a:t>, and they received a counter demand from Athens in the same terms. (as Thucydides explains in 1.26, , this was a covert attack on</a:t>
            </a:r>
            <a:r>
              <a:rPr lang="en-GB" sz="1900" b="1" dirty="0"/>
              <a:t> Pericles: if it didn’t get rid of him, it might</a:t>
            </a:r>
            <a:r>
              <a:rPr lang="en-GB" sz="1900" dirty="0"/>
              <a:t> undermine support for him).</a:t>
            </a:r>
          </a:p>
          <a:p>
            <a:pPr marL="0" indent="0">
              <a:lnSpc>
                <a:spcPct val="170000"/>
              </a:lnSpc>
              <a:buNone/>
            </a:pPr>
            <a:r>
              <a:rPr lang="en-GB" sz="1400" dirty="0"/>
              <a:t> </a:t>
            </a:r>
          </a:p>
          <a:p>
            <a:pPr marL="0" indent="0">
              <a:lnSpc>
                <a:spcPct val="170000"/>
              </a:lnSpc>
              <a:buNone/>
            </a:pPr>
            <a:endParaRPr lang="en-GB" dirty="0"/>
          </a:p>
        </p:txBody>
      </p:sp>
      <p:sp>
        <p:nvSpPr>
          <p:cNvPr id="4" name="Footer Placeholder 3">
            <a:extLst>
              <a:ext uri="{FF2B5EF4-FFF2-40B4-BE49-F238E27FC236}">
                <a16:creationId xmlns:a16="http://schemas.microsoft.com/office/drawing/2014/main" id="{D093A41E-2B54-471D-881A-EB0D8AF169E6}"/>
              </a:ext>
            </a:extLst>
          </p:cNvPr>
          <p:cNvSpPr>
            <a:spLocks noGrp="1"/>
          </p:cNvSpPr>
          <p:nvPr>
            <p:ph type="ftr" sz="quarter" idx="11"/>
          </p:nvPr>
        </p:nvSpPr>
        <p:spPr>
          <a:xfrm>
            <a:off x="4038600" y="6492875"/>
            <a:ext cx="4376530" cy="228600"/>
          </a:xfrm>
        </p:spPr>
        <p:txBody>
          <a:bodyPr/>
          <a:lstStyle/>
          <a:p>
            <a:r>
              <a:rPr lang="en-GB" dirty="0"/>
              <a:t>Prescribed debate: The causes of the Peloponnesian War in 431BC</a:t>
            </a:r>
          </a:p>
        </p:txBody>
      </p:sp>
      <p:pic>
        <p:nvPicPr>
          <p:cNvPr id="5" name="The curses 1.126">
            <a:hlinkClick r:id="" action="ppaction://media"/>
            <a:extLst>
              <a:ext uri="{FF2B5EF4-FFF2-40B4-BE49-F238E27FC236}">
                <a16:creationId xmlns:a16="http://schemas.microsoft.com/office/drawing/2014/main" id="{170380B4-F45A-49DF-8602-C94E8CBD1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51400" y="2246740"/>
            <a:ext cx="406400" cy="406400"/>
          </a:xfrm>
          <a:prstGeom prst="rect">
            <a:avLst/>
          </a:prstGeom>
        </p:spPr>
      </p:pic>
      <p:sp>
        <p:nvSpPr>
          <p:cNvPr id="6" name="Content Placeholder 2">
            <a:extLst>
              <a:ext uri="{FF2B5EF4-FFF2-40B4-BE49-F238E27FC236}">
                <a16:creationId xmlns:a16="http://schemas.microsoft.com/office/drawing/2014/main" id="{985CD79F-5547-4DAB-A72E-628815FCDB02}"/>
              </a:ext>
            </a:extLst>
          </p:cNvPr>
          <p:cNvSpPr txBox="1">
            <a:spLocks/>
          </p:cNvSpPr>
          <p:nvPr/>
        </p:nvSpPr>
        <p:spPr>
          <a:xfrm>
            <a:off x="226030" y="3574318"/>
            <a:ext cx="11965970" cy="289948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GB" sz="6400" dirty="0"/>
              <a:t>2. </a:t>
            </a:r>
            <a:r>
              <a:rPr lang="en-GB" sz="6400" b="1" dirty="0"/>
              <a:t>Second Embassy</a:t>
            </a:r>
            <a:r>
              <a:rPr lang="en-GB" sz="6400" dirty="0"/>
              <a:t> 1.139</a:t>
            </a:r>
          </a:p>
          <a:p>
            <a:pPr marL="0" indent="0">
              <a:lnSpc>
                <a:spcPct val="120000"/>
              </a:lnSpc>
              <a:buNone/>
            </a:pPr>
            <a:r>
              <a:rPr lang="en-GB" sz="6400" dirty="0"/>
              <a:t>Later they sent another embassy to demand that Athens should:</a:t>
            </a:r>
          </a:p>
          <a:p>
            <a:pPr>
              <a:lnSpc>
                <a:spcPct val="120000"/>
              </a:lnSpc>
            </a:pPr>
            <a:r>
              <a:rPr lang="en-GB" sz="6400" dirty="0"/>
              <a:t>abandon the siege of Potidaea </a:t>
            </a:r>
          </a:p>
          <a:p>
            <a:pPr>
              <a:lnSpc>
                <a:spcPct val="120000"/>
              </a:lnSpc>
            </a:pPr>
            <a:r>
              <a:rPr lang="en-GB" sz="6400" dirty="0"/>
              <a:t>and should give Aegina her independence. </a:t>
            </a:r>
          </a:p>
          <a:p>
            <a:pPr>
              <a:lnSpc>
                <a:spcPct val="120000"/>
              </a:lnSpc>
            </a:pPr>
            <a:r>
              <a:rPr lang="en-GB" sz="6400" dirty="0"/>
              <a:t>But the chief point and the one that they made most clear was that war could be avoided if Athens would revoke the Megarian decree which excluded the Megarians from all ports in the Athenian Empire and from the market in Attica itself. </a:t>
            </a:r>
          </a:p>
          <a:p>
            <a:pPr marL="0" indent="0">
              <a:lnSpc>
                <a:spcPct val="120000"/>
              </a:lnSpc>
              <a:buNone/>
            </a:pPr>
            <a:r>
              <a:rPr lang="en-GB" sz="6400" dirty="0"/>
              <a:t>The Athenians would not give in on the first points, nor would they revoke the decree. They accused Megara of cultivating consecrated ground, of cultivating land that did not belong to them, and of giving shelter to slaves who had escaped from Athens. </a:t>
            </a:r>
          </a:p>
          <a:p>
            <a:pPr marL="0" indent="0">
              <a:lnSpc>
                <a:spcPct val="170000"/>
              </a:lnSpc>
              <a:buFont typeface="Arial" panose="020B0604020202020204" pitchFamily="34" charset="0"/>
              <a:buNone/>
            </a:pPr>
            <a:endParaRPr lang="en-GB" dirty="0"/>
          </a:p>
        </p:txBody>
      </p:sp>
    </p:spTree>
    <p:extLst>
      <p:ext uri="{BB962C8B-B14F-4D97-AF65-F5344CB8AC3E}">
        <p14:creationId xmlns:p14="http://schemas.microsoft.com/office/powerpoint/2010/main" val="33824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CB3D-9F1A-4E3C-A61D-9574AA4C9EC0}"/>
              </a:ext>
            </a:extLst>
          </p:cNvPr>
          <p:cNvSpPr>
            <a:spLocks noGrp="1"/>
          </p:cNvSpPr>
          <p:nvPr>
            <p:ph type="title"/>
          </p:nvPr>
        </p:nvSpPr>
        <p:spPr>
          <a:xfrm>
            <a:off x="766281" y="862594"/>
            <a:ext cx="10515600" cy="1325563"/>
          </a:xfrm>
        </p:spPr>
        <p:txBody>
          <a:bodyPr>
            <a:normAutofit fontScale="90000"/>
          </a:bodyPr>
          <a:lstStyle/>
          <a:p>
            <a:br>
              <a:rPr lang="en-GB" dirty="0"/>
            </a:br>
            <a:br>
              <a:rPr lang="en-GB" dirty="0"/>
            </a:br>
            <a:endParaRPr lang="en-GB" dirty="0"/>
          </a:p>
        </p:txBody>
      </p:sp>
      <p:sp>
        <p:nvSpPr>
          <p:cNvPr id="4" name="Footer Placeholder 3">
            <a:extLst>
              <a:ext uri="{FF2B5EF4-FFF2-40B4-BE49-F238E27FC236}">
                <a16:creationId xmlns:a16="http://schemas.microsoft.com/office/drawing/2014/main" id="{218E687E-FE8B-40CF-80AB-B4085DFC2D84}"/>
              </a:ext>
            </a:extLst>
          </p:cNvPr>
          <p:cNvSpPr>
            <a:spLocks noGrp="1"/>
          </p:cNvSpPr>
          <p:nvPr>
            <p:ph type="ftr" sz="quarter" idx="11"/>
          </p:nvPr>
        </p:nvSpPr>
        <p:spPr>
          <a:xfrm>
            <a:off x="4038600" y="6466093"/>
            <a:ext cx="4560870" cy="255382"/>
          </a:xfrm>
        </p:spPr>
        <p:txBody>
          <a:bodyPr/>
          <a:lstStyle/>
          <a:p>
            <a:r>
              <a:rPr lang="en-GB" dirty="0"/>
              <a:t>Prescribed debate: The causes of the Peloponnesian War in 431BC</a:t>
            </a:r>
          </a:p>
        </p:txBody>
      </p:sp>
      <p:sp>
        <p:nvSpPr>
          <p:cNvPr id="9" name="Content Placeholder 7">
            <a:extLst>
              <a:ext uri="{FF2B5EF4-FFF2-40B4-BE49-F238E27FC236}">
                <a16:creationId xmlns:a16="http://schemas.microsoft.com/office/drawing/2014/main" id="{E9933C4B-A819-4F8A-9FAB-857CC4A360AD}"/>
              </a:ext>
            </a:extLst>
          </p:cNvPr>
          <p:cNvSpPr>
            <a:spLocks noGrp="1"/>
          </p:cNvSpPr>
          <p:nvPr>
            <p:ph idx="1"/>
          </p:nvPr>
        </p:nvSpPr>
        <p:spPr>
          <a:xfrm>
            <a:off x="678094" y="667821"/>
            <a:ext cx="10962526" cy="5106256"/>
          </a:xfrm>
        </p:spPr>
        <p:txBody>
          <a:bodyPr>
            <a:normAutofit fontScale="32500" lnSpcReduction="20000"/>
          </a:bodyPr>
          <a:lstStyle/>
          <a:p>
            <a:pPr marL="0" indent="0">
              <a:buNone/>
            </a:pPr>
            <a:r>
              <a:rPr lang="en-GB" sz="6200" b="1" dirty="0"/>
              <a:t>3. The Ultimatum</a:t>
            </a:r>
          </a:p>
          <a:p>
            <a:pPr marL="0" indent="0">
              <a:buNone/>
            </a:pPr>
            <a:endParaRPr lang="en-GB" dirty="0"/>
          </a:p>
          <a:p>
            <a:pPr marL="0" indent="0">
              <a:lnSpc>
                <a:spcPct val="170000"/>
              </a:lnSpc>
              <a:buNone/>
            </a:pPr>
            <a:r>
              <a:rPr lang="en-GB" sz="4900" dirty="0"/>
              <a:t>1.139  Finally an embassy arrived with the Spartan ultimatum. The Spartan representatives were </a:t>
            </a:r>
            <a:r>
              <a:rPr lang="en-GB" sz="4900" dirty="0" err="1"/>
              <a:t>Ramphias</a:t>
            </a:r>
            <a:r>
              <a:rPr lang="en-GB" sz="4900" dirty="0"/>
              <a:t>, </a:t>
            </a:r>
            <a:r>
              <a:rPr lang="en-GB" sz="4900" dirty="0" err="1"/>
              <a:t>Melesippus</a:t>
            </a:r>
            <a:r>
              <a:rPr lang="en-GB" sz="4900" dirty="0"/>
              <a:t>, and </a:t>
            </a:r>
            <a:r>
              <a:rPr lang="en-GB" sz="4900" dirty="0" err="1"/>
              <a:t>Agesander</a:t>
            </a:r>
            <a:r>
              <a:rPr lang="en-GB" sz="4900" dirty="0"/>
              <a:t>. They made no reference to any of the usual subjects that had been spoken of before, but said simply:</a:t>
            </a:r>
          </a:p>
          <a:p>
            <a:pPr marL="0" indent="0">
              <a:lnSpc>
                <a:spcPct val="170000"/>
              </a:lnSpc>
              <a:buNone/>
            </a:pPr>
            <a:endParaRPr lang="en-GB" sz="4900" dirty="0"/>
          </a:p>
          <a:p>
            <a:pPr marL="0" indent="0">
              <a:lnSpc>
                <a:spcPct val="170000"/>
              </a:lnSpc>
              <a:buNone/>
            </a:pPr>
            <a:endParaRPr lang="en-GB" sz="4900" dirty="0"/>
          </a:p>
          <a:p>
            <a:pPr marL="0" indent="0">
              <a:lnSpc>
                <a:spcPct val="170000"/>
              </a:lnSpc>
              <a:buNone/>
            </a:pPr>
            <a:endParaRPr lang="en-GB" sz="4900" dirty="0"/>
          </a:p>
          <a:p>
            <a:pPr marL="0" indent="0">
              <a:lnSpc>
                <a:spcPct val="170000"/>
              </a:lnSpc>
              <a:buNone/>
            </a:pPr>
            <a:r>
              <a:rPr lang="en-GB" sz="4900" dirty="0"/>
              <a:t>The Athenians then held an assembly in order to debate the matter, and decided to look into the whole question once and for all and then to give Sparta her answer. Many speakers came forward and opinions were expressed on both sides, some maintaining that war was necessary and others saying that the Megarian decree should be revoked and should not be allowed to stand in the way of peace. Among the speakers was Pericles, the son of Xanthippus, the leading man of his time among the Athenians and the most powerful both in action and in debate. His advice was as follows:</a:t>
            </a:r>
          </a:p>
        </p:txBody>
      </p:sp>
      <p:sp>
        <p:nvSpPr>
          <p:cNvPr id="10" name="Rectangle 9">
            <a:extLst>
              <a:ext uri="{FF2B5EF4-FFF2-40B4-BE49-F238E27FC236}">
                <a16:creationId xmlns:a16="http://schemas.microsoft.com/office/drawing/2014/main" id="{485D7532-2D8D-4E03-BDDB-9C9E0173F590}"/>
              </a:ext>
            </a:extLst>
          </p:cNvPr>
          <p:cNvSpPr/>
          <p:nvPr/>
        </p:nvSpPr>
        <p:spPr>
          <a:xfrm>
            <a:off x="-80636" y="2003010"/>
            <a:ext cx="12209433" cy="1754326"/>
          </a:xfrm>
          <a:prstGeom prst="rect">
            <a:avLst/>
          </a:prstGeom>
          <a:noFill/>
        </p:spPr>
        <p:txBody>
          <a:bodyPr wrap="none" lIns="91440" tIns="45720" rIns="91440" bIns="45720">
            <a:spAutoFit/>
          </a:bodyPr>
          <a:lstStyle/>
          <a:p>
            <a:pPr algn="ctr"/>
            <a:r>
              <a:rPr lang="en-GB" sz="5400" dirty="0"/>
              <a:t>‘Sparta wants peace. Peace is still possible </a:t>
            </a:r>
          </a:p>
          <a:p>
            <a:pPr algn="ctr"/>
            <a:r>
              <a:rPr lang="en-GB" sz="5400" dirty="0"/>
              <a:t>if you will give the Hellenes their freedom.’</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9871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6000" fill="hold"/>
                                        <p:tgtEl>
                                          <p:spTgt spid="10"/>
                                        </p:tgtEl>
                                        <p:attrNameLst>
                                          <p:attrName>ppt_w</p:attrName>
                                        </p:attrNameLst>
                                      </p:cBhvr>
                                      <p:tavLst>
                                        <p:tav tm="0">
                                          <p:val>
                                            <p:fltVal val="0"/>
                                          </p:val>
                                        </p:tav>
                                        <p:tav tm="100000">
                                          <p:val>
                                            <p:strVal val="#ppt_w"/>
                                          </p:val>
                                        </p:tav>
                                      </p:tavLst>
                                    </p:anim>
                                    <p:anim calcmode="lin" valueType="num">
                                      <p:cBhvr>
                                        <p:cTn id="8" dur="6000" fill="hold"/>
                                        <p:tgtEl>
                                          <p:spTgt spid="10"/>
                                        </p:tgtEl>
                                        <p:attrNameLst>
                                          <p:attrName>ppt_h</p:attrName>
                                        </p:attrNameLst>
                                      </p:cBhvr>
                                      <p:tavLst>
                                        <p:tav tm="0">
                                          <p:val>
                                            <p:fltVal val="0"/>
                                          </p:val>
                                        </p:tav>
                                        <p:tav tm="100000">
                                          <p:val>
                                            <p:strVal val="#ppt_h"/>
                                          </p:val>
                                        </p:tav>
                                      </p:tavLst>
                                    </p:anim>
                                    <p:anim calcmode="lin" valueType="num">
                                      <p:cBhvr>
                                        <p:cTn id="9" dur="6000" fill="hold"/>
                                        <p:tgtEl>
                                          <p:spTgt spid="10"/>
                                        </p:tgtEl>
                                        <p:attrNameLst>
                                          <p:attrName>style.rotation</p:attrName>
                                        </p:attrNameLst>
                                      </p:cBhvr>
                                      <p:tavLst>
                                        <p:tav tm="0">
                                          <p:val>
                                            <p:fltVal val="90"/>
                                          </p:val>
                                        </p:tav>
                                        <p:tav tm="100000">
                                          <p:val>
                                            <p:fltVal val="0"/>
                                          </p:val>
                                        </p:tav>
                                      </p:tavLst>
                                    </p:anim>
                                    <p:animEffect transition="in" filter="fade">
                                      <p:cBhvr>
                                        <p:cTn id="10" dur="6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0B33A9-8FA3-418C-99F9-4D97F5468CB5}"/>
              </a:ext>
            </a:extLst>
          </p:cNvPr>
          <p:cNvSpPr>
            <a:spLocks noGrp="1"/>
          </p:cNvSpPr>
          <p:nvPr>
            <p:ph idx="1"/>
          </p:nvPr>
        </p:nvSpPr>
        <p:spPr>
          <a:xfrm>
            <a:off x="838200" y="359596"/>
            <a:ext cx="10515600" cy="5817367"/>
          </a:xfrm>
        </p:spPr>
        <p:txBody>
          <a:bodyPr>
            <a:normAutofit fontScale="62500" lnSpcReduction="20000"/>
          </a:bodyPr>
          <a:lstStyle/>
          <a:p>
            <a:pPr marL="0" indent="0">
              <a:buNone/>
            </a:pPr>
            <a:r>
              <a:rPr lang="en-GB" sz="4400" b="1" dirty="0"/>
              <a:t>The Spartans in retrospect:</a:t>
            </a:r>
          </a:p>
          <a:p>
            <a:pPr marL="0" indent="0">
              <a:buNone/>
            </a:pPr>
            <a:endParaRPr lang="en-GB" b="1" dirty="0"/>
          </a:p>
          <a:p>
            <a:pPr marL="0" indent="0">
              <a:buNone/>
            </a:pPr>
            <a:endParaRPr lang="en-GB" b="1" dirty="0"/>
          </a:p>
          <a:p>
            <a:pPr marL="0" indent="0">
              <a:buNone/>
            </a:pPr>
            <a:r>
              <a:rPr lang="en-GB" b="1" dirty="0"/>
              <a:t>Thucydides </a:t>
            </a:r>
            <a:endParaRPr lang="en-GB" dirty="0"/>
          </a:p>
          <a:p>
            <a:pPr marL="0" indent="0">
              <a:buNone/>
            </a:pPr>
            <a:r>
              <a:rPr lang="en-GB" b="1" dirty="0"/>
              <a:t>Book 7.18 </a:t>
            </a:r>
            <a:r>
              <a:rPr lang="en-GB" dirty="0"/>
              <a:t> </a:t>
            </a:r>
          </a:p>
          <a:p>
            <a:pPr marL="0" indent="0">
              <a:lnSpc>
                <a:spcPct val="160000"/>
              </a:lnSpc>
              <a:buNone/>
            </a:pPr>
            <a:r>
              <a:rPr lang="en-GB" baseline="30000" dirty="0"/>
              <a:t>414/3BC  </a:t>
            </a:r>
            <a:r>
              <a:rPr lang="en-GB" dirty="0"/>
              <a:t>In the first war </a:t>
            </a:r>
            <a:r>
              <a:rPr lang="en-GB" b="1" dirty="0"/>
              <a:t>the Spartans thought that the fault had been more on their side</a:t>
            </a:r>
            <a:r>
              <a:rPr lang="en-GB" dirty="0"/>
              <a:t>, partly because </a:t>
            </a:r>
            <a:r>
              <a:rPr lang="en-GB" b="1" dirty="0"/>
              <a:t>the Thebans had entered Plataea in peace time</a:t>
            </a:r>
            <a:r>
              <a:rPr lang="en-GB" dirty="0"/>
              <a:t> and partly because, in spite of the provision in the previous treaty that there should be no recourse to arms if arbitration were offered, </a:t>
            </a:r>
            <a:r>
              <a:rPr lang="en-GB" b="1" dirty="0"/>
              <a:t>they themselves had not accepted the Athenian offer of arbitration. </a:t>
            </a:r>
            <a:r>
              <a:rPr lang="en-GB" dirty="0"/>
              <a:t>They therefore thought that there was some justice in the misfortunes they had suffered and took to heart the disaster of Pylos and their other defeats. </a:t>
            </a:r>
          </a:p>
          <a:p>
            <a:pPr marL="0" indent="0">
              <a:buNone/>
            </a:pPr>
            <a:r>
              <a:rPr lang="en-GB" b="1" dirty="0"/>
              <a:t> </a:t>
            </a:r>
            <a:endParaRPr lang="en-GB" dirty="0"/>
          </a:p>
          <a:p>
            <a:pPr marL="0" indent="0">
              <a:buNone/>
            </a:pPr>
            <a:r>
              <a:rPr lang="en-GB" b="1" dirty="0"/>
              <a:t> </a:t>
            </a:r>
            <a:endParaRPr lang="en-GB" dirty="0"/>
          </a:p>
          <a:p>
            <a:pPr marL="0" indent="0">
              <a:buNone/>
            </a:pPr>
            <a:r>
              <a:rPr lang="en-GB" b="1" dirty="0"/>
              <a:t>Book 5.14 </a:t>
            </a:r>
            <a:endParaRPr lang="en-GB" dirty="0"/>
          </a:p>
          <a:p>
            <a:pPr marL="0" indent="0">
              <a:lnSpc>
                <a:spcPct val="170000"/>
              </a:lnSpc>
              <a:buNone/>
            </a:pPr>
            <a:r>
              <a:rPr lang="en-GB" baseline="30000" dirty="0"/>
              <a:t> 422BC </a:t>
            </a:r>
            <a:r>
              <a:rPr lang="en-GB" dirty="0"/>
              <a:t>The Spartans on their side had found that the war had gone very differently from what they had imagined when they believed that they could destroy the power of Athens in a few years simply by laying waste her land. </a:t>
            </a:r>
          </a:p>
          <a:p>
            <a:pPr marL="0" indent="0">
              <a:buNone/>
            </a:pPr>
            <a:endParaRPr lang="en-GB" dirty="0"/>
          </a:p>
        </p:txBody>
      </p:sp>
      <p:sp>
        <p:nvSpPr>
          <p:cNvPr id="4" name="Footer Placeholder 3">
            <a:extLst>
              <a:ext uri="{FF2B5EF4-FFF2-40B4-BE49-F238E27FC236}">
                <a16:creationId xmlns:a16="http://schemas.microsoft.com/office/drawing/2014/main" id="{5F94A7EA-D585-41A8-BC5E-8D4D2F2B51AE}"/>
              </a:ext>
            </a:extLst>
          </p:cNvPr>
          <p:cNvSpPr>
            <a:spLocks noGrp="1"/>
          </p:cNvSpPr>
          <p:nvPr>
            <p:ph type="ftr" sz="quarter" idx="11"/>
          </p:nvPr>
        </p:nvSpPr>
        <p:spPr/>
        <p:txBody>
          <a:bodyPr/>
          <a:lstStyle/>
          <a:p>
            <a:r>
              <a:rPr lang="en-GB"/>
              <a:t>Prescribed debate: The causes of the Peloponnesian War in 431BC</a:t>
            </a:r>
          </a:p>
        </p:txBody>
      </p:sp>
    </p:spTree>
    <p:extLst>
      <p:ext uri="{BB962C8B-B14F-4D97-AF65-F5344CB8AC3E}">
        <p14:creationId xmlns:p14="http://schemas.microsoft.com/office/powerpoint/2010/main" val="3353129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FDBF-C907-4C4E-A720-2410D0833D10}"/>
              </a:ext>
            </a:extLst>
          </p:cNvPr>
          <p:cNvSpPr>
            <a:spLocks noGrp="1"/>
          </p:cNvSpPr>
          <p:nvPr>
            <p:ph type="ctrTitle"/>
          </p:nvPr>
        </p:nvSpPr>
        <p:spPr/>
        <p:txBody>
          <a:bodyPr/>
          <a:lstStyle/>
          <a:p>
            <a:r>
              <a:rPr lang="en-GB" dirty="0"/>
              <a:t>Sample Debate Questions:</a:t>
            </a:r>
          </a:p>
        </p:txBody>
      </p:sp>
      <p:pic>
        <p:nvPicPr>
          <p:cNvPr id="3" name="Audio 2">
            <a:hlinkClick r:id="" action="ppaction://media"/>
            <a:extLst>
              <a:ext uri="{FF2B5EF4-FFF2-40B4-BE49-F238E27FC236}">
                <a16:creationId xmlns:a16="http://schemas.microsoft.com/office/drawing/2014/main" id="{F34B21F2-CCA5-49E2-9ABE-05A1F3B26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4" name="Footer Placeholder 3">
            <a:extLst>
              <a:ext uri="{FF2B5EF4-FFF2-40B4-BE49-F238E27FC236}">
                <a16:creationId xmlns:a16="http://schemas.microsoft.com/office/drawing/2014/main" id="{39031533-B0A7-48FA-9BBA-565C726B7580}"/>
              </a:ext>
            </a:extLst>
          </p:cNvPr>
          <p:cNvSpPr>
            <a:spLocks noGrp="1"/>
          </p:cNvSpPr>
          <p:nvPr>
            <p:ph type="ftr" sz="quarter" idx="11"/>
          </p:nvPr>
        </p:nvSpPr>
        <p:spPr>
          <a:xfrm>
            <a:off x="4038599" y="6315076"/>
            <a:ext cx="4410075" cy="406400"/>
          </a:xfrm>
        </p:spPr>
        <p:txBody>
          <a:bodyPr/>
          <a:lstStyle/>
          <a:p>
            <a:r>
              <a:rPr lang="en-GB" dirty="0"/>
              <a:t>Prescribed debate: The causes of the Peloponnesian War in 431BC</a:t>
            </a:r>
          </a:p>
        </p:txBody>
      </p:sp>
    </p:spTree>
    <p:extLst>
      <p:ext uri="{BB962C8B-B14F-4D97-AF65-F5344CB8AC3E}">
        <p14:creationId xmlns:p14="http://schemas.microsoft.com/office/powerpoint/2010/main" val="2428308266"/>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ABE77C-65B6-4F88-9BCB-B5AC08851A91}"/>
              </a:ext>
            </a:extLst>
          </p:cNvPr>
          <p:cNvSpPr>
            <a:spLocks noGrp="1"/>
          </p:cNvSpPr>
          <p:nvPr>
            <p:ph idx="1"/>
          </p:nvPr>
        </p:nvSpPr>
        <p:spPr>
          <a:xfrm>
            <a:off x="0" y="0"/>
            <a:ext cx="12192000" cy="6858000"/>
          </a:xfrm>
          <a:solidFill>
            <a:schemeClr val="accent6">
              <a:lumMod val="20000"/>
              <a:lumOff val="80000"/>
            </a:schemeClr>
          </a:solidFill>
        </p:spPr>
        <p:txBody>
          <a:bodyPr>
            <a:normAutofit/>
          </a:bodyPr>
          <a:lstStyle/>
          <a:p>
            <a:pPr marL="0" indent="0">
              <a:buNone/>
            </a:pPr>
            <a:r>
              <a:rPr lang="en-GB" sz="1800" dirty="0"/>
              <a:t>‘</a:t>
            </a:r>
            <a:r>
              <a:rPr lang="en-GB" sz="1800" i="1" dirty="0"/>
              <a:t>The 30 Year Peace was a valiant attempt at reasonableness that recognised the relative spheres of influence of both parties. Yet, soon afterwards, both sides were discussing war again, which indicates that there were pro-war parties in both states. </a:t>
            </a:r>
          </a:p>
          <a:p>
            <a:pPr marL="0" indent="0">
              <a:buNone/>
            </a:pPr>
            <a:r>
              <a:rPr lang="en-GB" sz="1800" i="1" dirty="0"/>
              <a:t>Thucydides was in no doubt that it was Spartan fear of Athenian expansion that caused the war. </a:t>
            </a:r>
          </a:p>
          <a:p>
            <a:pPr marL="0" indent="0">
              <a:buNone/>
            </a:pPr>
            <a:r>
              <a:rPr lang="en-GB" sz="1800" i="1" dirty="0"/>
              <a:t>However, were the Spartans at fault for fearing Athens, or were the Athenians at fault for their imperialistic expansion?</a:t>
            </a:r>
          </a:p>
          <a:p>
            <a:pPr marL="0" indent="0">
              <a:buNone/>
            </a:pPr>
            <a:r>
              <a:rPr lang="en-GB" sz="1800" i="1" dirty="0"/>
              <a:t>Here are some of the most common views:</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lgn="r">
              <a:lnSpc>
                <a:spcPct val="100000"/>
              </a:lnSpc>
              <a:buNone/>
            </a:pPr>
            <a:r>
              <a:rPr lang="en-GB" sz="1600" b="1" dirty="0"/>
              <a:t>Thucydides 7.18</a:t>
            </a:r>
          </a:p>
          <a:p>
            <a:pPr marL="0" indent="0" algn="r">
              <a:lnSpc>
                <a:spcPct val="100000"/>
              </a:lnSpc>
              <a:buNone/>
            </a:pPr>
            <a:r>
              <a:rPr lang="en-GB" sz="1600" i="1" dirty="0"/>
              <a:t>In the first war the Spartans thought that the fault had been more on their side</a:t>
            </a:r>
          </a:p>
          <a:p>
            <a:pPr marL="0" indent="0">
              <a:lnSpc>
                <a:spcPct val="150000"/>
              </a:lnSpc>
              <a:buNone/>
            </a:pPr>
            <a:r>
              <a:rPr lang="en-GB" sz="1600" i="1" dirty="0"/>
              <a:t>In addition, modern historians dispute the relative importance of the complaints attested as causes of the war: </a:t>
            </a:r>
            <a:r>
              <a:rPr lang="en-GB" sz="1600" i="1" dirty="0" err="1"/>
              <a:t>Epidamnus</a:t>
            </a:r>
            <a:r>
              <a:rPr lang="en-GB" sz="1600" i="1" dirty="0"/>
              <a:t>-Corcyra, Potidaea, Megara, Aegina and the </a:t>
            </a:r>
            <a:r>
              <a:rPr lang="en-GB" sz="1600" i="1" dirty="0" err="1"/>
              <a:t>Ambraciot</a:t>
            </a:r>
            <a:r>
              <a:rPr lang="en-GB" sz="1600" i="1" dirty="0"/>
              <a:t> Gulf. One particular are of disagreement is whether the Megarian Decree was intended to provoke war or to avoid it. The events of Corcyra and the </a:t>
            </a:r>
            <a:r>
              <a:rPr lang="en-GB" sz="1600" i="1" dirty="0" err="1"/>
              <a:t>Ambracian</a:t>
            </a:r>
            <a:r>
              <a:rPr lang="en-GB" sz="1600" i="1" dirty="0"/>
              <a:t> Gulf may suggest a desire for westward expansion, but these were only really worrying Corinth</a:t>
            </a:r>
            <a:r>
              <a:rPr lang="en-GB" sz="1600" dirty="0"/>
              <a:t>.</a:t>
            </a:r>
          </a:p>
          <a:p>
            <a:pPr marL="0" indent="0">
              <a:buNone/>
            </a:pPr>
            <a:endParaRPr lang="en-GB" sz="1600" dirty="0"/>
          </a:p>
        </p:txBody>
      </p:sp>
      <p:sp>
        <p:nvSpPr>
          <p:cNvPr id="4" name="Footer Placeholder 3">
            <a:extLst>
              <a:ext uri="{FF2B5EF4-FFF2-40B4-BE49-F238E27FC236}">
                <a16:creationId xmlns:a16="http://schemas.microsoft.com/office/drawing/2014/main" id="{414C0013-581D-4E98-8E25-04CCA7A43A4F}"/>
              </a:ext>
            </a:extLst>
          </p:cNvPr>
          <p:cNvSpPr>
            <a:spLocks noGrp="1"/>
          </p:cNvSpPr>
          <p:nvPr>
            <p:ph type="ftr" sz="quarter" idx="11"/>
          </p:nvPr>
        </p:nvSpPr>
        <p:spPr/>
        <p:txBody>
          <a:bodyPr/>
          <a:lstStyle/>
          <a:p>
            <a:r>
              <a:rPr lang="en-GB"/>
              <a:t>Prescribed debate: The causes of the Peloponnesian War in 431BC</a:t>
            </a:r>
          </a:p>
        </p:txBody>
      </p:sp>
      <p:graphicFrame>
        <p:nvGraphicFramePr>
          <p:cNvPr id="5" name="Table 5">
            <a:extLst>
              <a:ext uri="{FF2B5EF4-FFF2-40B4-BE49-F238E27FC236}">
                <a16:creationId xmlns:a16="http://schemas.microsoft.com/office/drawing/2014/main" id="{389A9AA4-8DA0-4A51-9C3C-9190849B06A4}"/>
              </a:ext>
            </a:extLst>
          </p:cNvPr>
          <p:cNvGraphicFramePr>
            <a:graphicFrameLocks noGrp="1"/>
          </p:cNvGraphicFramePr>
          <p:nvPr>
            <p:extLst>
              <p:ext uri="{D42A27DB-BD31-4B8C-83A1-F6EECF244321}">
                <p14:modId xmlns:p14="http://schemas.microsoft.com/office/powerpoint/2010/main" val="4092989526"/>
              </p:ext>
            </p:extLst>
          </p:nvPr>
        </p:nvGraphicFramePr>
        <p:xfrm>
          <a:off x="2525194" y="1683567"/>
          <a:ext cx="8128000" cy="320548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172890833"/>
                    </a:ext>
                  </a:extLst>
                </a:gridCol>
                <a:gridCol w="4064000">
                  <a:extLst>
                    <a:ext uri="{9D8B030D-6E8A-4147-A177-3AD203B41FA5}">
                      <a16:colId xmlns:a16="http://schemas.microsoft.com/office/drawing/2014/main" val="1319132137"/>
                    </a:ext>
                  </a:extLst>
                </a:gridCol>
              </a:tblGrid>
              <a:tr h="370840">
                <a:tc>
                  <a:txBody>
                    <a:bodyPr/>
                    <a:lstStyle/>
                    <a:p>
                      <a:pPr algn="ctr"/>
                      <a:r>
                        <a:rPr lang="en-GB" dirty="0"/>
                        <a:t>ATHENS WAS AT FAULT</a:t>
                      </a:r>
                    </a:p>
                  </a:txBody>
                  <a:tcPr>
                    <a:solidFill>
                      <a:srgbClr val="FF0000"/>
                    </a:solidFill>
                  </a:tcPr>
                </a:tc>
                <a:tc>
                  <a:txBody>
                    <a:bodyPr/>
                    <a:lstStyle/>
                    <a:p>
                      <a:pPr algn="ctr"/>
                      <a:r>
                        <a:rPr lang="en-GB" dirty="0"/>
                        <a:t>SPARTA WAS AT FAULT</a:t>
                      </a:r>
                    </a:p>
                  </a:txBody>
                  <a:tcPr/>
                </a:tc>
                <a:extLst>
                  <a:ext uri="{0D108BD9-81ED-4DB2-BD59-A6C34878D82A}">
                    <a16:rowId xmlns:a16="http://schemas.microsoft.com/office/drawing/2014/main" val="2914264924"/>
                  </a:ext>
                </a:extLst>
              </a:tr>
              <a:tr h="370840">
                <a:tc>
                  <a:txBody>
                    <a:bodyPr/>
                    <a:lstStyle/>
                    <a:p>
                      <a:pPr marL="285750" indent="-285750">
                        <a:buFont typeface="Arial" panose="020B0604020202020204" pitchFamily="34" charset="0"/>
                        <a:buChar char="•"/>
                      </a:pPr>
                      <a:r>
                        <a:rPr lang="en-GB" dirty="0"/>
                        <a:t>Their expansionist moves into the west impacted upon Corinth’s interests.</a:t>
                      </a:r>
                    </a:p>
                    <a:p>
                      <a:pPr marL="285750" indent="-285750">
                        <a:buFont typeface="Arial" panose="020B0604020202020204" pitchFamily="34" charset="0"/>
                        <a:buChar char="•"/>
                      </a:pPr>
                      <a:r>
                        <a:rPr lang="en-GB" dirty="0"/>
                        <a:t>The Megarian Decree and Pericles’ intransigence at rescinding it.</a:t>
                      </a:r>
                    </a:p>
                    <a:p>
                      <a:pPr marL="0" indent="0">
                        <a:buFont typeface="Arial" panose="020B0604020202020204" pitchFamily="34" charset="0"/>
                        <a:buNone/>
                      </a:pPr>
                      <a:endParaRPr lang="en-GB" sz="1000" dirty="0"/>
                    </a:p>
                    <a:p>
                      <a:pPr marL="0" indent="0">
                        <a:buFont typeface="Arial" panose="020B0604020202020204" pitchFamily="34" charset="0"/>
                        <a:buNone/>
                      </a:pPr>
                      <a:r>
                        <a:rPr lang="en-GB" dirty="0"/>
                        <a:t>These actions pushed Sparta to war to support allies and preserve their hegemony of the Peloponnesian League.</a:t>
                      </a:r>
                    </a:p>
                    <a:p>
                      <a:endParaRPr lang="en-GB" dirty="0"/>
                    </a:p>
                  </a:txBody>
                  <a:tcPr/>
                </a:tc>
                <a:tc>
                  <a:txBody>
                    <a:bodyPr/>
                    <a:lstStyle/>
                    <a:p>
                      <a:pPr marL="285750" indent="-285750">
                        <a:buFont typeface="Arial" panose="020B0604020202020204" pitchFamily="34" charset="0"/>
                        <a:buChar char="•"/>
                      </a:pPr>
                      <a:r>
                        <a:rPr lang="en-GB" dirty="0"/>
                        <a:t>They were actively looking for an excuse to fight because of their fear of Athenian power.</a:t>
                      </a:r>
                    </a:p>
                    <a:p>
                      <a:pPr marL="285750" indent="-285750">
                        <a:buFont typeface="Arial" panose="020B0604020202020204" pitchFamily="34" charset="0"/>
                        <a:buChar char="•"/>
                      </a:pPr>
                      <a:r>
                        <a:rPr lang="en-GB" dirty="0"/>
                        <a:t>They had seemingly voted for war over Samos in 440BC.</a:t>
                      </a:r>
                    </a:p>
                    <a:p>
                      <a:pPr marL="285750" indent="-285750">
                        <a:buFont typeface="Arial" panose="020B0604020202020204" pitchFamily="34" charset="0"/>
                        <a:buChar char="•"/>
                      </a:pPr>
                      <a:r>
                        <a:rPr lang="en-GB" dirty="0"/>
                        <a:t>The Ephors had agreed to invade Attica if Potidaea revolted.</a:t>
                      </a:r>
                    </a:p>
                    <a:p>
                      <a:pPr marL="0" indent="0">
                        <a:buFont typeface="Arial" panose="020B0604020202020204" pitchFamily="34" charset="0"/>
                        <a:buNone/>
                      </a:pPr>
                      <a:r>
                        <a:rPr lang="en-GB" dirty="0"/>
                        <a:t>They made more of the Megarian Decree than was necessary. Sparta did not submit to arbitration.</a:t>
                      </a:r>
                    </a:p>
                  </a:txBody>
                  <a:tcPr/>
                </a:tc>
                <a:extLst>
                  <a:ext uri="{0D108BD9-81ED-4DB2-BD59-A6C34878D82A}">
                    <a16:rowId xmlns:a16="http://schemas.microsoft.com/office/drawing/2014/main" val="678848296"/>
                  </a:ext>
                </a:extLst>
              </a:tr>
            </a:tbl>
          </a:graphicData>
        </a:graphic>
      </p:graphicFrame>
      <p:sp>
        <p:nvSpPr>
          <p:cNvPr id="7" name="Arrow: Left 6">
            <a:extLst>
              <a:ext uri="{FF2B5EF4-FFF2-40B4-BE49-F238E27FC236}">
                <a16:creationId xmlns:a16="http://schemas.microsoft.com/office/drawing/2014/main" id="{D7BFDE70-83EF-4447-BB3A-0DA15FC6C65D}"/>
              </a:ext>
            </a:extLst>
          </p:cNvPr>
          <p:cNvSpPr/>
          <p:nvPr/>
        </p:nvSpPr>
        <p:spPr>
          <a:xfrm>
            <a:off x="164387" y="2917861"/>
            <a:ext cx="2360807" cy="92467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F15CB28D-FE98-4E45-9F58-D67E31B0C021}"/>
              </a:ext>
            </a:extLst>
          </p:cNvPr>
          <p:cNvSpPr/>
          <p:nvPr/>
        </p:nvSpPr>
        <p:spPr>
          <a:xfrm>
            <a:off x="10653194" y="2691829"/>
            <a:ext cx="1264828" cy="137673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131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06EF-591A-47DB-BDAF-784021FD2CAC}"/>
              </a:ext>
            </a:extLst>
          </p:cNvPr>
          <p:cNvSpPr>
            <a:spLocks noGrp="1"/>
          </p:cNvSpPr>
          <p:nvPr>
            <p:ph type="title"/>
          </p:nvPr>
        </p:nvSpPr>
        <p:spPr>
          <a:xfrm>
            <a:off x="838199" y="267293"/>
            <a:ext cx="10956533" cy="1325563"/>
          </a:xfrm>
        </p:spPr>
        <p:txBody>
          <a:bodyPr>
            <a:normAutofit/>
          </a:bodyPr>
          <a:lstStyle/>
          <a:p>
            <a:r>
              <a:rPr lang="en-GB" b="1" dirty="0"/>
              <a:t>The causes of the Peloponnesian War in 431BC.</a:t>
            </a:r>
          </a:p>
        </p:txBody>
      </p:sp>
      <p:pic>
        <p:nvPicPr>
          <p:cNvPr id="1028" name="Picture 4" descr="Peloponnesian war map Diagram | Quizlet">
            <a:extLst>
              <a:ext uri="{FF2B5EF4-FFF2-40B4-BE49-F238E27FC236}">
                <a16:creationId xmlns:a16="http://schemas.microsoft.com/office/drawing/2014/main" id="{E10B2EE6-151B-4529-AE0D-8F835829C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380532"/>
            <a:ext cx="9753600" cy="5210175"/>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78DF1774-FC0E-4453-A6CB-076E996783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3" name="Footer Placeholder 2">
            <a:extLst>
              <a:ext uri="{FF2B5EF4-FFF2-40B4-BE49-F238E27FC236}">
                <a16:creationId xmlns:a16="http://schemas.microsoft.com/office/drawing/2014/main" id="{C5CF5F3A-C5DE-44AE-8173-BF30997DD5CF}"/>
              </a:ext>
            </a:extLst>
          </p:cNvPr>
          <p:cNvSpPr>
            <a:spLocks noGrp="1"/>
          </p:cNvSpPr>
          <p:nvPr>
            <p:ph type="ftr" sz="quarter" idx="11"/>
          </p:nvPr>
        </p:nvSpPr>
        <p:spPr>
          <a:xfrm>
            <a:off x="3938587" y="6461126"/>
            <a:ext cx="4314825" cy="406399"/>
          </a:xfrm>
        </p:spPr>
        <p:txBody>
          <a:bodyPr/>
          <a:lstStyle/>
          <a:p>
            <a:r>
              <a:rPr lang="en-GB" dirty="0"/>
              <a:t>Prescribed debate: The causes of the Peloponnesian War in 431BC</a:t>
            </a:r>
          </a:p>
        </p:txBody>
      </p:sp>
    </p:spTree>
    <p:extLst>
      <p:ext uri="{BB962C8B-B14F-4D97-AF65-F5344CB8AC3E}">
        <p14:creationId xmlns:p14="http://schemas.microsoft.com/office/powerpoint/2010/main" val="1323682174"/>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AF445-7A86-4B19-8771-5F0918DBC489}"/>
              </a:ext>
            </a:extLst>
          </p:cNvPr>
          <p:cNvSpPr>
            <a:spLocks noGrp="1"/>
          </p:cNvSpPr>
          <p:nvPr>
            <p:ph idx="1"/>
          </p:nvPr>
        </p:nvSpPr>
        <p:spPr>
          <a:xfrm>
            <a:off x="0" y="0"/>
            <a:ext cx="12192000" cy="3780890"/>
          </a:xfrm>
          <a:solidFill>
            <a:schemeClr val="accent6">
              <a:lumMod val="20000"/>
              <a:lumOff val="80000"/>
            </a:schemeClr>
          </a:solidFill>
        </p:spPr>
        <p:txBody>
          <a:bodyPr/>
          <a:lstStyle/>
          <a:p>
            <a:pPr marL="0" indent="0">
              <a:buNone/>
            </a:pPr>
            <a:endParaRPr lang="en-GB" dirty="0"/>
          </a:p>
          <a:p>
            <a:pPr lvl="1"/>
            <a:r>
              <a:rPr lang="en-GB" sz="1600" dirty="0"/>
              <a:t>Analyse he extent to which each any party had just cause for war.</a:t>
            </a:r>
          </a:p>
          <a:p>
            <a:pPr lvl="1"/>
            <a:r>
              <a:rPr lang="en-GB" sz="1600" dirty="0"/>
              <a:t>Consider why the 30 year peace did not last.</a:t>
            </a:r>
          </a:p>
          <a:p>
            <a:pPr lvl="1"/>
            <a:r>
              <a:rPr lang="en-GB" sz="1600" dirty="0"/>
              <a:t>Assess ow influential the Corinthians were in foreign affairs.</a:t>
            </a:r>
          </a:p>
          <a:p>
            <a:pPr lvl="1"/>
            <a:r>
              <a:rPr lang="en-GB" sz="1600" dirty="0"/>
              <a:t>Make an appraisal of Pericles’ responsibility for the outbreak of the war.</a:t>
            </a:r>
          </a:p>
          <a:p>
            <a:pPr marL="0" indent="0">
              <a:buNone/>
            </a:pPr>
            <a:endParaRPr lang="en-GB" sz="800" dirty="0"/>
          </a:p>
          <a:p>
            <a:pPr marL="457200" lvl="1" indent="0">
              <a:buNone/>
            </a:pPr>
            <a:r>
              <a:rPr lang="en-GB" sz="1600" dirty="0"/>
              <a:t>Can you identify the views of any of the following modern historians? </a:t>
            </a:r>
            <a:endParaRPr lang="en-GB" sz="2000" dirty="0"/>
          </a:p>
          <a:p>
            <a:pPr marL="457200" lvl="1" indent="0">
              <a:buNone/>
            </a:pPr>
            <a:r>
              <a:rPr lang="en-GB" sz="1600" dirty="0"/>
              <a:t>T. Buckley 2010 (</a:t>
            </a:r>
            <a:r>
              <a:rPr lang="en-GB" sz="1600" i="1" dirty="0"/>
              <a:t>Aspects of Greek History 750-323BC</a:t>
            </a:r>
            <a:r>
              <a:rPr lang="en-GB" sz="1600" dirty="0"/>
              <a:t>, Routledge)</a:t>
            </a:r>
          </a:p>
          <a:p>
            <a:pPr marL="457200" lvl="1" indent="0">
              <a:buNone/>
            </a:pPr>
            <a:r>
              <a:rPr lang="en-GB" sz="1600" dirty="0"/>
              <a:t>G. </a:t>
            </a:r>
            <a:r>
              <a:rPr lang="en-GB" sz="1600" dirty="0" err="1"/>
              <a:t>Cawkwell</a:t>
            </a:r>
            <a:r>
              <a:rPr lang="en-GB" sz="1600" dirty="0"/>
              <a:t> 1997 (</a:t>
            </a:r>
            <a:r>
              <a:rPr lang="en-GB" sz="1600" i="1" dirty="0"/>
              <a:t>Thucydides and the Peloponnesian War</a:t>
            </a:r>
            <a:r>
              <a:rPr lang="en-GB" sz="1600" dirty="0"/>
              <a:t>, Penguin)</a:t>
            </a:r>
          </a:p>
          <a:p>
            <a:pPr marL="457200" lvl="1" indent="0">
              <a:buNone/>
            </a:pPr>
            <a:r>
              <a:rPr lang="en-GB" sz="1600" dirty="0"/>
              <a:t>D. Kagan 2009 (</a:t>
            </a:r>
            <a:r>
              <a:rPr lang="en-GB" sz="1600" i="1" dirty="0"/>
              <a:t>Thucydides: the Reinvention of History</a:t>
            </a:r>
            <a:r>
              <a:rPr lang="en-GB" sz="1600" dirty="0"/>
              <a:t>, Penguin)</a:t>
            </a:r>
          </a:p>
          <a:p>
            <a:pPr marL="457200" lvl="1" indent="0">
              <a:buNone/>
            </a:pPr>
            <a:r>
              <a:rPr lang="en-GB" sz="1600" dirty="0"/>
              <a:t>A.  Powell 2016 (</a:t>
            </a:r>
            <a:r>
              <a:rPr lang="en-GB" sz="1600" i="1" dirty="0"/>
              <a:t>Athens and Sparta </a:t>
            </a:r>
            <a:r>
              <a:rPr lang="en-GB" sz="1600" dirty="0"/>
              <a:t>– Routledge)</a:t>
            </a:r>
          </a:p>
          <a:p>
            <a:pPr marL="457200" lvl="1" indent="0">
              <a:buNone/>
            </a:pPr>
            <a:r>
              <a:rPr lang="en-GB" sz="1600" dirty="0"/>
              <a:t>L A </a:t>
            </a:r>
            <a:r>
              <a:rPr lang="en-GB" sz="1600" dirty="0" err="1"/>
              <a:t>Tritle</a:t>
            </a:r>
            <a:r>
              <a:rPr lang="en-GB" sz="1600" dirty="0"/>
              <a:t> 2010 (</a:t>
            </a:r>
            <a:r>
              <a:rPr lang="en-GB" sz="1600" i="1" dirty="0"/>
              <a:t>A New History of the Peloponnesian War</a:t>
            </a:r>
            <a:r>
              <a:rPr lang="en-GB" sz="1600" dirty="0"/>
              <a:t> – Wiley-Blackwell)</a:t>
            </a:r>
          </a:p>
          <a:p>
            <a:pPr marL="457200" lvl="1" indent="0">
              <a:buNone/>
            </a:pPr>
            <a:endParaRPr lang="en-GB" sz="1600" dirty="0"/>
          </a:p>
        </p:txBody>
      </p:sp>
      <p:sp>
        <p:nvSpPr>
          <p:cNvPr id="4" name="Footer Placeholder 3">
            <a:extLst>
              <a:ext uri="{FF2B5EF4-FFF2-40B4-BE49-F238E27FC236}">
                <a16:creationId xmlns:a16="http://schemas.microsoft.com/office/drawing/2014/main" id="{2180D1ED-1A7B-4C73-A1C3-C58C2CA50248}"/>
              </a:ext>
            </a:extLst>
          </p:cNvPr>
          <p:cNvSpPr>
            <a:spLocks noGrp="1"/>
          </p:cNvSpPr>
          <p:nvPr>
            <p:ph type="ftr" sz="quarter" idx="11"/>
          </p:nvPr>
        </p:nvSpPr>
        <p:spPr/>
        <p:txBody>
          <a:bodyPr/>
          <a:lstStyle/>
          <a:p>
            <a:r>
              <a:rPr lang="en-GB"/>
              <a:t>Prescribed debate: The causes of the Peloponnesian War in 431BC</a:t>
            </a:r>
          </a:p>
        </p:txBody>
      </p:sp>
      <p:sp>
        <p:nvSpPr>
          <p:cNvPr id="5" name="Rectangle 4">
            <a:extLst>
              <a:ext uri="{FF2B5EF4-FFF2-40B4-BE49-F238E27FC236}">
                <a16:creationId xmlns:a16="http://schemas.microsoft.com/office/drawing/2014/main" id="{36C976AB-78E7-44E3-A310-551ED1CECD9A}"/>
              </a:ext>
            </a:extLst>
          </p:cNvPr>
          <p:cNvSpPr/>
          <p:nvPr/>
        </p:nvSpPr>
        <p:spPr>
          <a:xfrm>
            <a:off x="-2" y="3924915"/>
            <a:ext cx="12192001" cy="2431435"/>
          </a:xfrm>
          <a:prstGeom prst="rect">
            <a:avLst/>
          </a:prstGeom>
          <a:pattFill prst="ltHorz">
            <a:fgClr>
              <a:srgbClr val="FFEBFF"/>
            </a:fgClr>
            <a:bgClr>
              <a:schemeClr val="bg1"/>
            </a:bgClr>
          </a:pattFill>
        </p:spPr>
        <p:txBody>
          <a:bodyPr wrap="square">
            <a:spAutoFit/>
          </a:bodyPr>
          <a:lstStyle/>
          <a:p>
            <a:pPr lvl="1"/>
            <a:r>
              <a:rPr lang="en-GB" sz="1600" dirty="0"/>
              <a:t>Read the following passage and answer the question below:</a:t>
            </a:r>
          </a:p>
          <a:p>
            <a:pPr lvl="1"/>
            <a:endParaRPr lang="en-GB" sz="800" dirty="0"/>
          </a:p>
          <a:p>
            <a:pPr lvl="1"/>
            <a:r>
              <a:rPr lang="en-GB" sz="1600" dirty="0"/>
              <a:t>‘The Megarians, being aware of Athenian sensitivities over the issue, may have been urged on by the Corinthians to cultivate the sacred land in order to provoke the Athenians into a hostile reaction, and thus give cause for complaint. For these reasons </a:t>
            </a:r>
            <a:r>
              <a:rPr lang="en-GB" sz="1600" b="1" dirty="0"/>
              <a:t>de </a:t>
            </a:r>
            <a:r>
              <a:rPr lang="en-GB" sz="1600" b="1" dirty="0" err="1"/>
              <a:t>Ste.</a:t>
            </a:r>
            <a:r>
              <a:rPr lang="en-GB" sz="1600" b="1" dirty="0"/>
              <a:t> Croix </a:t>
            </a:r>
            <a:r>
              <a:rPr lang="en-GB" sz="1600" dirty="0"/>
              <a:t>believes that the Athenians should be absolved from blame, but the Megarians (to a smaller extent) and the Spartans in particular should be blamed for exploiting the issue and making it a pretext to war.’                        </a:t>
            </a:r>
            <a:r>
              <a:rPr lang="en-GB" sz="1600" b="1" dirty="0"/>
              <a:t>T. Buckley 2010 </a:t>
            </a:r>
            <a:r>
              <a:rPr lang="en-GB" sz="1600" dirty="0"/>
              <a:t>(</a:t>
            </a:r>
            <a:r>
              <a:rPr lang="en-GB" sz="1600" i="1" dirty="0"/>
              <a:t>Aspects of Greek History 750-323BC</a:t>
            </a:r>
            <a:r>
              <a:rPr lang="en-GB" sz="1600" dirty="0"/>
              <a:t>, Routledge)</a:t>
            </a:r>
          </a:p>
          <a:p>
            <a:pPr lvl="1"/>
            <a:endParaRPr lang="en-GB" sz="1600" dirty="0"/>
          </a:p>
          <a:p>
            <a:pPr lvl="1"/>
            <a:r>
              <a:rPr lang="en-GB" sz="1600" dirty="0"/>
              <a:t>How convincing do you find this interpretation of </a:t>
            </a:r>
            <a:r>
              <a:rPr lang="en-GB" sz="1600" b="1" dirty="0"/>
              <a:t>de </a:t>
            </a:r>
            <a:r>
              <a:rPr lang="en-GB" sz="1600" b="1" dirty="0" err="1"/>
              <a:t>Ste.</a:t>
            </a:r>
            <a:r>
              <a:rPr lang="en-GB" sz="1600" b="1" dirty="0"/>
              <a:t> Croix </a:t>
            </a:r>
            <a:r>
              <a:rPr lang="en-GB" sz="1600" dirty="0"/>
              <a:t>(as reported by Buckley) that the Spartans and Megarians exploited the Megarian Decree in order to go to war? You must use your knowledge of the historical period and the ancient sources you have studied to analyse and </a:t>
            </a:r>
            <a:r>
              <a:rPr lang="en-GB" sz="1600" dirty="0" err="1"/>
              <a:t>evlaute</a:t>
            </a:r>
            <a:r>
              <a:rPr lang="en-GB" sz="1600" dirty="0"/>
              <a:t> the interpretation of </a:t>
            </a:r>
            <a:r>
              <a:rPr lang="en-GB" sz="1600" b="1" dirty="0"/>
              <a:t>De </a:t>
            </a:r>
            <a:r>
              <a:rPr lang="en-GB" sz="1600" b="1" dirty="0" err="1"/>
              <a:t>Ste.</a:t>
            </a:r>
            <a:r>
              <a:rPr lang="en-GB" sz="1600" b="1" dirty="0"/>
              <a:t> Croix</a:t>
            </a:r>
            <a:r>
              <a:rPr lang="en-GB" sz="1600" dirty="0"/>
              <a:t>.</a:t>
            </a:r>
          </a:p>
        </p:txBody>
      </p:sp>
    </p:spTree>
    <p:extLst>
      <p:ext uri="{BB962C8B-B14F-4D97-AF65-F5344CB8AC3E}">
        <p14:creationId xmlns:p14="http://schemas.microsoft.com/office/powerpoint/2010/main" val="2578305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93D3-5C40-4E71-82CC-E9C33CE21CA2}"/>
              </a:ext>
            </a:extLst>
          </p:cNvPr>
          <p:cNvSpPr>
            <a:spLocks noGrp="1"/>
          </p:cNvSpPr>
          <p:nvPr>
            <p:ph type="title"/>
          </p:nvPr>
        </p:nvSpPr>
        <p:spPr>
          <a:xfrm>
            <a:off x="405517" y="-155577"/>
            <a:ext cx="10881608" cy="1010445"/>
          </a:xfrm>
        </p:spPr>
        <p:txBody>
          <a:bodyPr>
            <a:normAutofit/>
          </a:bodyPr>
          <a:lstStyle/>
          <a:p>
            <a:r>
              <a:rPr lang="en-GB" sz="2000" b="1" dirty="0"/>
              <a:t>Simon Hornblower 1983</a:t>
            </a:r>
          </a:p>
        </p:txBody>
      </p:sp>
      <p:sp>
        <p:nvSpPr>
          <p:cNvPr id="3" name="Content Placeholder 2">
            <a:extLst>
              <a:ext uri="{FF2B5EF4-FFF2-40B4-BE49-F238E27FC236}">
                <a16:creationId xmlns:a16="http://schemas.microsoft.com/office/drawing/2014/main" id="{754298D9-44A4-4953-8DFC-30B5974D2230}"/>
              </a:ext>
            </a:extLst>
          </p:cNvPr>
          <p:cNvSpPr>
            <a:spLocks noGrp="1"/>
          </p:cNvSpPr>
          <p:nvPr>
            <p:ph idx="1"/>
          </p:nvPr>
        </p:nvSpPr>
        <p:spPr>
          <a:xfrm>
            <a:off x="295275" y="481156"/>
            <a:ext cx="11601450" cy="5148263"/>
          </a:xfrm>
        </p:spPr>
        <p:txBody>
          <a:bodyPr>
            <a:normAutofit fontScale="25000" lnSpcReduction="20000"/>
          </a:bodyPr>
          <a:lstStyle/>
          <a:p>
            <a:pPr marL="0" indent="0">
              <a:lnSpc>
                <a:spcPct val="170000"/>
              </a:lnSpc>
              <a:buNone/>
            </a:pPr>
            <a:r>
              <a:rPr lang="en-GB" sz="6400" dirty="0"/>
              <a:t>The problem of the origins of the Peloponnesian War is partly a problem about Thucydides, on whose account we rely so heavily – and for the most part rightly. But did he tilt his account of the causes of the war in favour of Athens and to the disadvantage of Sparta? Thucydides’ History is a subtle and complex work of art, in which both the speeches (more obviously) and the narrative (less obviously) are composed according to rhetorical principles … for the purposes of forensic persuasion. Let us note a simple narrative feature which we may call the Great Gap, roughly 439-434BC. </a:t>
            </a:r>
          </a:p>
          <a:p>
            <a:pPr marL="0" indent="0">
              <a:lnSpc>
                <a:spcPct val="170000"/>
              </a:lnSpc>
              <a:buNone/>
            </a:pPr>
            <a:r>
              <a:rPr lang="en-GB" sz="6400" dirty="0"/>
              <a:t>The first ‘Great Gap’ item is an Athenian alliance with Akarnania (2.68). Now the general area in which Akarnania was situated was full of Corinthian colonies even though Akarnania itself was not a Corinthian colony. This alliance can be dated to approximately 438. </a:t>
            </a:r>
          </a:p>
          <a:p>
            <a:pPr marL="0" indent="0">
              <a:lnSpc>
                <a:spcPct val="170000"/>
              </a:lnSpc>
              <a:buNone/>
            </a:pPr>
            <a:r>
              <a:rPr lang="en-GB" sz="6400" dirty="0"/>
              <a:t>The second is Pericles’ ‘Pontic Expedition’ of 436, that is his expedition to the Black Sea, known from Plutarch (Pericles 20), not from Thucydides at all. So arrogant a gesture will surely not have gone down well at Megara because </a:t>
            </a:r>
            <a:r>
              <a:rPr lang="en-GB" sz="6400" dirty="0" err="1"/>
              <a:t>Herakleia</a:t>
            </a:r>
            <a:r>
              <a:rPr lang="en-GB" sz="6400" dirty="0"/>
              <a:t> </a:t>
            </a:r>
            <a:r>
              <a:rPr lang="en-GB" sz="6400" dirty="0" err="1"/>
              <a:t>Pontica</a:t>
            </a:r>
            <a:r>
              <a:rPr lang="en-GB" sz="6400" dirty="0"/>
              <a:t> and Byzantium were both Megarian colonies. </a:t>
            </a:r>
          </a:p>
          <a:p>
            <a:pPr marL="0" indent="0">
              <a:lnSpc>
                <a:spcPct val="170000"/>
              </a:lnSpc>
              <a:buNone/>
            </a:pPr>
            <a:r>
              <a:rPr lang="en-GB" sz="6400" dirty="0"/>
              <a:t>The third is the founding of Amphipolis in 437, mentioned by Thucydides but only in Book 4 (102). Amphipolis as we have seen was a large place of great economic and strategic value to Athens during the short period (437-winter 424/3) during which they actually possessed it. The new foundation, controlling as it did the lower </a:t>
            </a:r>
            <a:r>
              <a:rPr lang="en-GB" sz="6400" dirty="0" err="1"/>
              <a:t>Strymon</a:t>
            </a:r>
            <a:r>
              <a:rPr lang="en-GB" sz="6400" dirty="0"/>
              <a:t> river and the best way to the Thracian interior, will surely have annoyed the </a:t>
            </a:r>
            <a:r>
              <a:rPr lang="en-GB" sz="6400" dirty="0" err="1"/>
              <a:t>Potidaeans</a:t>
            </a:r>
            <a:r>
              <a:rPr lang="en-GB" sz="6400" dirty="0"/>
              <a:t>, Corinthian colonists, who were only 80km away; that is, it was an Athenian encroachment on the Corinthian sphere of influence, but Thucydides does not say so.</a:t>
            </a:r>
          </a:p>
          <a:p>
            <a:pPr marL="0" indent="0">
              <a:lnSpc>
                <a:spcPct val="170000"/>
              </a:lnSpc>
              <a:buNone/>
            </a:pPr>
            <a:r>
              <a:rPr lang="en-GB" sz="4000" dirty="0"/>
              <a:t>    </a:t>
            </a:r>
            <a:r>
              <a:rPr lang="en-GB" sz="4000" b="1" dirty="0"/>
              <a:t>Simon Hornblower</a:t>
            </a:r>
            <a:r>
              <a:rPr lang="en-GB" sz="4000" dirty="0"/>
              <a:t>, </a:t>
            </a:r>
            <a:r>
              <a:rPr lang="en-GB" sz="4000" i="1" dirty="0"/>
              <a:t>The Greek World</a:t>
            </a:r>
            <a:r>
              <a:rPr lang="en-GB" sz="4000" dirty="0"/>
              <a:t> 1983 p. 103-5</a:t>
            </a:r>
          </a:p>
          <a:p>
            <a:pPr marL="0" indent="0">
              <a:buNone/>
            </a:pPr>
            <a:r>
              <a:rPr lang="en-GB" sz="4000" dirty="0"/>
              <a:t> </a:t>
            </a:r>
          </a:p>
          <a:p>
            <a:pPr marL="0" indent="0">
              <a:buNone/>
            </a:pPr>
            <a:r>
              <a:rPr lang="en-GB" sz="4000" dirty="0"/>
              <a:t> </a:t>
            </a:r>
          </a:p>
          <a:p>
            <a:r>
              <a:rPr lang="en-GB" dirty="0"/>
              <a:t>How convincing do you find Simon Hornblower’s interpretation of the origin of the Peloponnesian War? </a:t>
            </a:r>
          </a:p>
          <a:p>
            <a:r>
              <a:rPr lang="en-GB" dirty="0"/>
              <a:t>You must use your knowledge of the historical period and the ancient sources you have studied to analyse and evaluate Hornblower’s interpretation (20 marks).</a:t>
            </a:r>
          </a:p>
          <a:p>
            <a:pPr lvl="0"/>
            <a:r>
              <a:rPr lang="en-GB" i="1" dirty="0"/>
              <a:t>Identify the argument</a:t>
            </a:r>
            <a:endParaRPr lang="en-GB" dirty="0"/>
          </a:p>
          <a:p>
            <a:pPr lvl="0"/>
            <a:r>
              <a:rPr lang="en-GB" i="1" dirty="0"/>
              <a:t>Analyse its constituent parts.</a:t>
            </a:r>
            <a:endParaRPr lang="en-GB" dirty="0"/>
          </a:p>
          <a:p>
            <a:pPr lvl="0"/>
            <a:r>
              <a:rPr lang="en-GB" i="1" dirty="0"/>
              <a:t>Place it in the context of wider debate.</a:t>
            </a:r>
            <a:endParaRPr lang="en-GB" dirty="0"/>
          </a:p>
          <a:p>
            <a:pPr lvl="0"/>
            <a:r>
              <a:rPr lang="en-GB" i="1" dirty="0"/>
              <a:t>How accurately does the argument represent the evidence?</a:t>
            </a:r>
            <a:endParaRPr lang="en-GB" dirty="0"/>
          </a:p>
          <a:p>
            <a:endParaRPr lang="en-GB" dirty="0"/>
          </a:p>
        </p:txBody>
      </p:sp>
      <p:sp>
        <p:nvSpPr>
          <p:cNvPr id="5" name="Footer Placeholder 4">
            <a:extLst>
              <a:ext uri="{FF2B5EF4-FFF2-40B4-BE49-F238E27FC236}">
                <a16:creationId xmlns:a16="http://schemas.microsoft.com/office/drawing/2014/main" id="{0F71590D-AC16-45B3-AFFB-610198DA7DE1}"/>
              </a:ext>
            </a:extLst>
          </p:cNvPr>
          <p:cNvSpPr>
            <a:spLocks noGrp="1"/>
          </p:cNvSpPr>
          <p:nvPr>
            <p:ph type="ftr" sz="quarter" idx="11"/>
          </p:nvPr>
        </p:nvSpPr>
        <p:spPr>
          <a:xfrm>
            <a:off x="4038600" y="6356351"/>
            <a:ext cx="4419600" cy="285750"/>
          </a:xfrm>
        </p:spPr>
        <p:txBody>
          <a:bodyPr/>
          <a:lstStyle/>
          <a:p>
            <a:r>
              <a:rPr lang="en-GB" dirty="0"/>
              <a:t>Prescribed debate: The causes of the Peloponnesian War in 431BC</a:t>
            </a:r>
          </a:p>
        </p:txBody>
      </p:sp>
    </p:spTree>
    <p:extLst>
      <p:ext uri="{BB962C8B-B14F-4D97-AF65-F5344CB8AC3E}">
        <p14:creationId xmlns:p14="http://schemas.microsoft.com/office/powerpoint/2010/main" val="3856495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615D4-C873-48AE-BF67-1E6C709CF39E}"/>
              </a:ext>
            </a:extLst>
          </p:cNvPr>
          <p:cNvSpPr>
            <a:spLocks noGrp="1"/>
          </p:cNvSpPr>
          <p:nvPr>
            <p:ph idx="1"/>
          </p:nvPr>
        </p:nvSpPr>
        <p:spPr>
          <a:xfrm>
            <a:off x="782540" y="680637"/>
            <a:ext cx="10515600" cy="4351338"/>
          </a:xfrm>
        </p:spPr>
        <p:txBody>
          <a:bodyPr/>
          <a:lstStyle/>
          <a:p>
            <a:pPr marL="0" indent="0">
              <a:buNone/>
            </a:pPr>
            <a:r>
              <a:rPr lang="en-GB" dirty="0"/>
              <a:t>How convincing do you find Simon Hornblower’s interpretation of the origin of the Peloponnesian War? </a:t>
            </a:r>
          </a:p>
          <a:p>
            <a:pPr marL="0" indent="0">
              <a:buNone/>
            </a:pPr>
            <a:r>
              <a:rPr lang="en-GB" sz="1600" dirty="0"/>
              <a:t>You must use your knowledge of the historical period and the ancient sources you have studied to analyse and evaluate Hornblower’s interpretation (20 marks).</a:t>
            </a:r>
          </a:p>
          <a:p>
            <a:pPr marL="0" indent="0">
              <a:buNone/>
            </a:pPr>
            <a:endParaRPr lang="en-GB" sz="1600" dirty="0"/>
          </a:p>
          <a:p>
            <a:pPr lvl="0"/>
            <a:r>
              <a:rPr lang="en-GB" i="1" dirty="0"/>
              <a:t>Identify the argument</a:t>
            </a:r>
            <a:endParaRPr lang="en-GB" dirty="0"/>
          </a:p>
          <a:p>
            <a:pPr lvl="0"/>
            <a:r>
              <a:rPr lang="en-GB" i="1" dirty="0"/>
              <a:t>Analyse its constituent parts.</a:t>
            </a:r>
            <a:endParaRPr lang="en-GB" dirty="0"/>
          </a:p>
          <a:p>
            <a:pPr lvl="0"/>
            <a:r>
              <a:rPr lang="en-GB" i="1" dirty="0"/>
              <a:t>Place it in the context of wider debate.</a:t>
            </a:r>
            <a:endParaRPr lang="en-GB" dirty="0"/>
          </a:p>
          <a:p>
            <a:pPr lvl="0"/>
            <a:r>
              <a:rPr lang="en-GB" i="1" dirty="0"/>
              <a:t>How accurately does the argument represent the evidence?</a:t>
            </a:r>
            <a:endParaRPr lang="en-GB" dirty="0"/>
          </a:p>
          <a:p>
            <a:pPr marL="0" indent="0">
              <a:buNone/>
            </a:pPr>
            <a:endParaRPr lang="en-GB" dirty="0"/>
          </a:p>
        </p:txBody>
      </p:sp>
      <p:sp>
        <p:nvSpPr>
          <p:cNvPr id="4" name="Footer Placeholder 3">
            <a:extLst>
              <a:ext uri="{FF2B5EF4-FFF2-40B4-BE49-F238E27FC236}">
                <a16:creationId xmlns:a16="http://schemas.microsoft.com/office/drawing/2014/main" id="{1E3CA1A8-3690-4E6F-A185-FA43A704B188}"/>
              </a:ext>
            </a:extLst>
          </p:cNvPr>
          <p:cNvSpPr>
            <a:spLocks noGrp="1"/>
          </p:cNvSpPr>
          <p:nvPr>
            <p:ph type="ftr" sz="quarter" idx="11"/>
          </p:nvPr>
        </p:nvSpPr>
        <p:spPr/>
        <p:txBody>
          <a:bodyPr/>
          <a:lstStyle/>
          <a:p>
            <a:r>
              <a:rPr lang="en-GB"/>
              <a:t>Prescribed debate: The causes of the Peloponnesian War in 431BC</a:t>
            </a:r>
          </a:p>
        </p:txBody>
      </p:sp>
      <p:sp>
        <p:nvSpPr>
          <p:cNvPr id="5" name="Arrow: Left 4">
            <a:extLst>
              <a:ext uri="{FF2B5EF4-FFF2-40B4-BE49-F238E27FC236}">
                <a16:creationId xmlns:a16="http://schemas.microsoft.com/office/drawing/2014/main" id="{63DC9092-BB7A-400F-9AA5-BCEE390D4BC5}"/>
              </a:ext>
            </a:extLst>
          </p:cNvPr>
          <p:cNvSpPr/>
          <p:nvPr/>
        </p:nvSpPr>
        <p:spPr>
          <a:xfrm>
            <a:off x="666750" y="5031975"/>
            <a:ext cx="4276725" cy="5401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20B883F8-E773-4715-AF1A-26DC137A6E5A}"/>
              </a:ext>
            </a:extLst>
          </p:cNvPr>
          <p:cNvSpPr/>
          <p:nvPr/>
        </p:nvSpPr>
        <p:spPr>
          <a:xfrm>
            <a:off x="5791199" y="5191125"/>
            <a:ext cx="4581525" cy="54015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C6AE715-E2D4-44A2-A8D3-BCB3EBFE361D}"/>
              </a:ext>
            </a:extLst>
          </p:cNvPr>
          <p:cNvSpPr/>
          <p:nvPr/>
        </p:nvSpPr>
        <p:spPr>
          <a:xfrm>
            <a:off x="4552949" y="4782737"/>
            <a:ext cx="1238250" cy="128587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3D5AC081-D821-42B0-9BA7-3542DBF0E89D}"/>
              </a:ext>
            </a:extLst>
          </p:cNvPr>
          <p:cNvSpPr/>
          <p:nvPr/>
        </p:nvSpPr>
        <p:spPr>
          <a:xfrm rot="964836">
            <a:off x="5247529" y="4804940"/>
            <a:ext cx="971550" cy="484632"/>
          </a:xfrm>
          <a:prstGeom prst="rightArrow">
            <a:avLst>
              <a:gd name="adj1" fmla="val 50000"/>
              <a:gd name="adj2" fmla="val 5786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725FD370-20B5-415D-9132-11975D9967B6}"/>
              </a:ext>
            </a:extLst>
          </p:cNvPr>
          <p:cNvSpPr/>
          <p:nvPr/>
        </p:nvSpPr>
        <p:spPr>
          <a:xfrm rot="11393597">
            <a:off x="3766286" y="5472013"/>
            <a:ext cx="971550" cy="370074"/>
          </a:xfrm>
          <a:prstGeom prst="rightArrow">
            <a:avLst>
              <a:gd name="adj1" fmla="val 50000"/>
              <a:gd name="adj2" fmla="val 5786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Curved Down 9">
            <a:extLst>
              <a:ext uri="{FF2B5EF4-FFF2-40B4-BE49-F238E27FC236}">
                <a16:creationId xmlns:a16="http://schemas.microsoft.com/office/drawing/2014/main" id="{AC5D0EE8-C17A-4BDA-8407-10CE220382C4}"/>
              </a:ext>
            </a:extLst>
          </p:cNvPr>
          <p:cNvSpPr/>
          <p:nvPr/>
        </p:nvSpPr>
        <p:spPr>
          <a:xfrm>
            <a:off x="4943475" y="4494999"/>
            <a:ext cx="2971799" cy="7862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4879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wdDnDiag">
          <a:fgClr>
            <a:srgbClr val="DAFCFA"/>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93D3-5C40-4E71-82CC-E9C33CE21CA2}"/>
              </a:ext>
            </a:extLst>
          </p:cNvPr>
          <p:cNvSpPr>
            <a:spLocks noGrp="1"/>
          </p:cNvSpPr>
          <p:nvPr>
            <p:ph type="title"/>
          </p:nvPr>
        </p:nvSpPr>
        <p:spPr>
          <a:xfrm>
            <a:off x="405517" y="-155577"/>
            <a:ext cx="10881608" cy="1010445"/>
          </a:xfrm>
        </p:spPr>
        <p:txBody>
          <a:bodyPr>
            <a:normAutofit/>
          </a:bodyPr>
          <a:lstStyle/>
          <a:p>
            <a:r>
              <a:rPr lang="en-GB" sz="2000" b="1" dirty="0"/>
              <a:t>Simon Hornblower 1983</a:t>
            </a:r>
          </a:p>
        </p:txBody>
      </p:sp>
      <p:sp>
        <p:nvSpPr>
          <p:cNvPr id="3" name="Content Placeholder 2">
            <a:extLst>
              <a:ext uri="{FF2B5EF4-FFF2-40B4-BE49-F238E27FC236}">
                <a16:creationId xmlns:a16="http://schemas.microsoft.com/office/drawing/2014/main" id="{754298D9-44A4-4953-8DFC-30B5974D2230}"/>
              </a:ext>
            </a:extLst>
          </p:cNvPr>
          <p:cNvSpPr>
            <a:spLocks noGrp="1"/>
          </p:cNvSpPr>
          <p:nvPr>
            <p:ph idx="1"/>
          </p:nvPr>
        </p:nvSpPr>
        <p:spPr>
          <a:xfrm>
            <a:off x="295275" y="481156"/>
            <a:ext cx="11601450" cy="5148263"/>
          </a:xfrm>
        </p:spPr>
        <p:txBody>
          <a:bodyPr>
            <a:normAutofit fontScale="25000" lnSpcReduction="20000"/>
          </a:bodyPr>
          <a:lstStyle/>
          <a:p>
            <a:pPr marL="0" indent="0">
              <a:lnSpc>
                <a:spcPct val="170000"/>
              </a:lnSpc>
              <a:buNone/>
            </a:pPr>
            <a:r>
              <a:rPr lang="en-GB" sz="6400" dirty="0"/>
              <a:t>The problem of the origins of the Peloponnesian War is partly a problem about Thucydides, on whose account we rely so heavily – and for the most part rightly. But did he </a:t>
            </a:r>
            <a:r>
              <a:rPr lang="en-GB" sz="6400" b="1" dirty="0"/>
              <a:t>tilt his account </a:t>
            </a:r>
            <a:r>
              <a:rPr lang="en-GB" sz="6400" dirty="0"/>
              <a:t>of the causes of the war in favour of Athens and </a:t>
            </a:r>
            <a:r>
              <a:rPr lang="en-GB" sz="6400" b="1" dirty="0"/>
              <a:t>to the disadvantage of Sparta</a:t>
            </a:r>
            <a:r>
              <a:rPr lang="en-GB" sz="6400" dirty="0"/>
              <a:t>? Thucydides’ History is a subtle and complex work of art, in which both the speeches (more obviously) and the narrative (less obviously) are composed according to rhetorical principles … for the purposes of forensic persuasion. Let us note a simple narrative feature which we may call </a:t>
            </a:r>
            <a:r>
              <a:rPr lang="en-GB" sz="6400" b="1" dirty="0"/>
              <a:t>the Great Gap</a:t>
            </a:r>
            <a:r>
              <a:rPr lang="en-GB" sz="6400" dirty="0"/>
              <a:t>, roughly </a:t>
            </a:r>
            <a:r>
              <a:rPr lang="en-GB" sz="6400" b="1" dirty="0"/>
              <a:t>439-434BC</a:t>
            </a:r>
            <a:r>
              <a:rPr lang="en-GB" sz="6400" dirty="0"/>
              <a:t>. </a:t>
            </a:r>
          </a:p>
          <a:p>
            <a:pPr marL="0" indent="0">
              <a:lnSpc>
                <a:spcPct val="170000"/>
              </a:lnSpc>
              <a:buNone/>
            </a:pPr>
            <a:r>
              <a:rPr lang="en-GB" sz="6400" dirty="0"/>
              <a:t>The first ‘Great Gap’ item is an </a:t>
            </a:r>
            <a:r>
              <a:rPr lang="en-GB" sz="6400" b="1" dirty="0"/>
              <a:t>Athenian alliance with Akarnania </a:t>
            </a:r>
            <a:r>
              <a:rPr lang="en-GB" sz="6400" dirty="0"/>
              <a:t>(2.68). Now the general area in which Akarnania was situated was full of Corinthian colonies even though Akarnania itself was not a Corinthian colony. This alliance can be dated to approximately </a:t>
            </a:r>
            <a:r>
              <a:rPr lang="en-GB" sz="6400" b="1" dirty="0"/>
              <a:t>438</a:t>
            </a:r>
            <a:r>
              <a:rPr lang="en-GB" sz="6400" dirty="0"/>
              <a:t>. </a:t>
            </a:r>
          </a:p>
          <a:p>
            <a:pPr marL="0" indent="0">
              <a:lnSpc>
                <a:spcPct val="170000"/>
              </a:lnSpc>
              <a:buNone/>
            </a:pPr>
            <a:r>
              <a:rPr lang="en-GB" sz="6400" dirty="0"/>
              <a:t>The second is Pericles’ ‘</a:t>
            </a:r>
            <a:r>
              <a:rPr lang="en-GB" sz="6400" b="1" dirty="0"/>
              <a:t>Pontic Expedition’ of 436</a:t>
            </a:r>
            <a:r>
              <a:rPr lang="en-GB" sz="6400" dirty="0"/>
              <a:t>, that is his expedition to the Black Sea, known from Plutarch (Pericles 20), </a:t>
            </a:r>
            <a:r>
              <a:rPr lang="en-GB" sz="6400" b="1" dirty="0"/>
              <a:t>not from Thucydides at all</a:t>
            </a:r>
            <a:r>
              <a:rPr lang="en-GB" sz="6400" dirty="0"/>
              <a:t>. So arrogant a gesture will surely not have gone down well at Megara because </a:t>
            </a:r>
            <a:r>
              <a:rPr lang="en-GB" sz="6400" dirty="0" err="1"/>
              <a:t>Herakleia</a:t>
            </a:r>
            <a:r>
              <a:rPr lang="en-GB" sz="6400" dirty="0"/>
              <a:t> </a:t>
            </a:r>
            <a:r>
              <a:rPr lang="en-GB" sz="6400" dirty="0" err="1"/>
              <a:t>Pontica</a:t>
            </a:r>
            <a:r>
              <a:rPr lang="en-GB" sz="6400" dirty="0"/>
              <a:t> and Byzantium were both Megarian colonies. </a:t>
            </a:r>
          </a:p>
          <a:p>
            <a:pPr marL="0" indent="0">
              <a:lnSpc>
                <a:spcPct val="170000"/>
              </a:lnSpc>
              <a:buNone/>
            </a:pPr>
            <a:r>
              <a:rPr lang="en-GB" sz="6400" dirty="0"/>
              <a:t>The third is the </a:t>
            </a:r>
            <a:r>
              <a:rPr lang="en-GB" sz="6400" b="1" dirty="0"/>
              <a:t>founding of Amphipolis in 437</a:t>
            </a:r>
            <a:r>
              <a:rPr lang="en-GB" sz="6400" dirty="0"/>
              <a:t>, mentioned by Thucydides but only in Book 4 (102). Amphipolis as we have seen was a large place of great economic and strategic value to Athens during the short period (437-winter 424/3) during which they actually possessed it. The new foundation, controlling as it did the lower </a:t>
            </a:r>
            <a:r>
              <a:rPr lang="en-GB" sz="6400" dirty="0" err="1"/>
              <a:t>Strymon</a:t>
            </a:r>
            <a:r>
              <a:rPr lang="en-GB" sz="6400" dirty="0"/>
              <a:t> river and the best way to the Thracian interior, will surely have annoyed the </a:t>
            </a:r>
            <a:r>
              <a:rPr lang="en-GB" sz="6400" dirty="0" err="1"/>
              <a:t>Potidaeans</a:t>
            </a:r>
            <a:r>
              <a:rPr lang="en-GB" sz="6400" dirty="0"/>
              <a:t>, Corinthian colonists, who were only 80km away; that is, it was an </a:t>
            </a:r>
            <a:r>
              <a:rPr lang="en-GB" sz="6400" b="1" dirty="0"/>
              <a:t>Athenian encroachment </a:t>
            </a:r>
            <a:r>
              <a:rPr lang="en-GB" sz="6400" dirty="0"/>
              <a:t>on the Corinthian sphere of influence, but </a:t>
            </a:r>
            <a:r>
              <a:rPr lang="en-GB" sz="6400" b="1" dirty="0"/>
              <a:t>Thucydides does not say so</a:t>
            </a:r>
            <a:r>
              <a:rPr lang="en-GB" sz="6400" dirty="0"/>
              <a:t>.</a:t>
            </a:r>
          </a:p>
          <a:p>
            <a:pPr marL="0" indent="0">
              <a:lnSpc>
                <a:spcPct val="170000"/>
              </a:lnSpc>
              <a:buNone/>
            </a:pPr>
            <a:r>
              <a:rPr lang="en-GB" sz="4000" dirty="0"/>
              <a:t>    </a:t>
            </a:r>
            <a:r>
              <a:rPr lang="en-GB" sz="4000" b="1" dirty="0"/>
              <a:t>Simon Hornblower</a:t>
            </a:r>
            <a:r>
              <a:rPr lang="en-GB" sz="4000" dirty="0"/>
              <a:t>, </a:t>
            </a:r>
            <a:r>
              <a:rPr lang="en-GB" sz="4000" i="1" dirty="0"/>
              <a:t>The Greek World</a:t>
            </a:r>
            <a:r>
              <a:rPr lang="en-GB" sz="4000" dirty="0"/>
              <a:t> 1983 p. 103-5</a:t>
            </a:r>
          </a:p>
          <a:p>
            <a:pPr marL="0" indent="0">
              <a:buNone/>
            </a:pPr>
            <a:r>
              <a:rPr lang="en-GB" sz="4000" dirty="0"/>
              <a:t> </a:t>
            </a:r>
          </a:p>
          <a:p>
            <a:pPr marL="0" indent="0">
              <a:buNone/>
            </a:pPr>
            <a:r>
              <a:rPr lang="en-GB" sz="4000" dirty="0"/>
              <a:t> </a:t>
            </a:r>
          </a:p>
          <a:p>
            <a:endParaRPr lang="en-GB" dirty="0"/>
          </a:p>
        </p:txBody>
      </p:sp>
      <p:sp>
        <p:nvSpPr>
          <p:cNvPr id="5" name="Footer Placeholder 4">
            <a:extLst>
              <a:ext uri="{FF2B5EF4-FFF2-40B4-BE49-F238E27FC236}">
                <a16:creationId xmlns:a16="http://schemas.microsoft.com/office/drawing/2014/main" id="{0F71590D-AC16-45B3-AFFB-610198DA7DE1}"/>
              </a:ext>
            </a:extLst>
          </p:cNvPr>
          <p:cNvSpPr>
            <a:spLocks noGrp="1"/>
          </p:cNvSpPr>
          <p:nvPr>
            <p:ph type="ftr" sz="quarter" idx="11"/>
          </p:nvPr>
        </p:nvSpPr>
        <p:spPr>
          <a:xfrm>
            <a:off x="4038600" y="6356351"/>
            <a:ext cx="4419600" cy="285750"/>
          </a:xfrm>
        </p:spPr>
        <p:txBody>
          <a:bodyPr/>
          <a:lstStyle/>
          <a:p>
            <a:r>
              <a:rPr lang="en-GB" dirty="0"/>
              <a:t>Prescribed debate: The causes of the Peloponnesian War in 431BC</a:t>
            </a:r>
          </a:p>
        </p:txBody>
      </p:sp>
    </p:spTree>
    <p:extLst>
      <p:ext uri="{BB962C8B-B14F-4D97-AF65-F5344CB8AC3E}">
        <p14:creationId xmlns:p14="http://schemas.microsoft.com/office/powerpoint/2010/main" val="310093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dashDnDiag">
          <a:fgClr>
            <a:srgbClr val="F4FEFE"/>
          </a:fgClr>
          <a:bgClr>
            <a:schemeClr val="bg1"/>
          </a:bgClr>
        </a:patt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B6FBC6-2C73-4958-8153-D105A21C707B}"/>
              </a:ext>
            </a:extLst>
          </p:cNvPr>
          <p:cNvSpPr>
            <a:spLocks noGrp="1"/>
          </p:cNvSpPr>
          <p:nvPr>
            <p:ph type="ftr" sz="quarter" idx="11"/>
          </p:nvPr>
        </p:nvSpPr>
        <p:spPr/>
        <p:txBody>
          <a:bodyPr/>
          <a:lstStyle/>
          <a:p>
            <a:r>
              <a:rPr lang="en-GB"/>
              <a:t>Prescribed debate: The causes of the Peloponnesian War in 431BC</a:t>
            </a:r>
          </a:p>
        </p:txBody>
      </p:sp>
      <p:sp>
        <p:nvSpPr>
          <p:cNvPr id="5" name="Rectangle 4">
            <a:extLst>
              <a:ext uri="{FF2B5EF4-FFF2-40B4-BE49-F238E27FC236}">
                <a16:creationId xmlns:a16="http://schemas.microsoft.com/office/drawing/2014/main" id="{426AB517-5684-46D3-B2FD-1ABC0C23C469}"/>
              </a:ext>
            </a:extLst>
          </p:cNvPr>
          <p:cNvSpPr/>
          <p:nvPr/>
        </p:nvSpPr>
        <p:spPr>
          <a:xfrm>
            <a:off x="508884" y="165834"/>
            <a:ext cx="10774018" cy="6555641"/>
          </a:xfrm>
          <a:prstGeom prst="rect">
            <a:avLst/>
          </a:prstGeom>
        </p:spPr>
        <p:txBody>
          <a:bodyPr wrap="square">
            <a:spAutoFit/>
          </a:bodyPr>
          <a:lstStyle/>
          <a:p>
            <a:pPr>
              <a:lnSpc>
                <a:spcPct val="150000"/>
              </a:lnSpc>
            </a:pPr>
            <a:r>
              <a:rPr lang="en-GB" sz="2000" b="1" dirty="0"/>
              <a:t> LJ </a:t>
            </a:r>
            <a:r>
              <a:rPr lang="en-GB" sz="2000" b="1" dirty="0" err="1"/>
              <a:t>Samons</a:t>
            </a:r>
            <a:r>
              <a:rPr lang="en-GB" sz="2000" b="1" dirty="0"/>
              <a:t> II</a:t>
            </a:r>
            <a:r>
              <a:rPr lang="en-GB" sz="2000" dirty="0"/>
              <a:t>, </a:t>
            </a:r>
            <a:r>
              <a:rPr lang="en-GB" sz="2000" i="1" dirty="0"/>
              <a:t>Pericles and the Conquest of History </a:t>
            </a:r>
            <a:r>
              <a:rPr lang="en-GB" sz="2000" dirty="0"/>
              <a:t>(adapted)</a:t>
            </a:r>
          </a:p>
          <a:p>
            <a:pPr>
              <a:lnSpc>
                <a:spcPct val="150000"/>
              </a:lnSpc>
            </a:pPr>
            <a:r>
              <a:rPr lang="en-GB" sz="2000" dirty="0"/>
              <a:t>The success of Pericles’ policy in 432/1 relied in part on the Athenians’ recent inexperience in the field of hoplite warfare, on Athenian resentment over the terms of the peace treaty of 446/5, on a generational change that had removed many of Sparta’s old allies in Athens, and on a general Athenian enthusiasm and lust for power that had been unchecked in the last fifteen or so years. </a:t>
            </a:r>
          </a:p>
          <a:p>
            <a:pPr>
              <a:lnSpc>
                <a:spcPct val="150000"/>
              </a:lnSpc>
            </a:pPr>
            <a:r>
              <a:rPr lang="en-GB" sz="2000" dirty="0"/>
              <a:t>We must add to this the great wealth Athens had amassed over these years, a factor necessary for successful warfare, as Pericles himself emphasised in a speech just before the outbreak of war. </a:t>
            </a:r>
          </a:p>
          <a:p>
            <a:pPr>
              <a:lnSpc>
                <a:spcPct val="150000"/>
              </a:lnSpc>
            </a:pPr>
            <a:r>
              <a:rPr lang="en-GB" sz="2000" dirty="0"/>
              <a:t>The Athenians, Pericles must have seen, by 432/1 were ripe for the renewal of open hostilities with Sparta and for the final rejection of any notion of joint rule of Greece. Pericles’ message of Athenian superiority and no concessions to Sparta thus found rich soil for growth. In consequence, the Athenians voted to enter the greatest war in their history.              </a:t>
            </a:r>
          </a:p>
          <a:p>
            <a:endParaRPr lang="en-GB" dirty="0"/>
          </a:p>
          <a:p>
            <a:r>
              <a:rPr lang="en-GB" dirty="0"/>
              <a:t>How convincing do you find LJ </a:t>
            </a:r>
            <a:r>
              <a:rPr lang="en-GB" dirty="0" err="1"/>
              <a:t>Samons</a:t>
            </a:r>
            <a:r>
              <a:rPr lang="en-GB" dirty="0"/>
              <a:t>’ interpretation of the Athenian attitude towards war with Sparta in 432/1? </a:t>
            </a:r>
          </a:p>
          <a:p>
            <a:r>
              <a:rPr lang="en-GB" sz="1400" dirty="0"/>
              <a:t>You must use your knowledge of the historical period and the ancient sources you have studied to analyse and evaluate LJ </a:t>
            </a:r>
            <a:r>
              <a:rPr lang="en-GB" sz="1400" dirty="0" err="1"/>
              <a:t>Samons</a:t>
            </a:r>
            <a:r>
              <a:rPr lang="en-GB" sz="1400" dirty="0"/>
              <a:t>’ interpretation.</a:t>
            </a:r>
            <a:r>
              <a:rPr lang="en-GB" dirty="0"/>
              <a:t> </a:t>
            </a:r>
          </a:p>
          <a:p>
            <a:pPr algn="r"/>
            <a:r>
              <a:rPr lang="en-GB" dirty="0"/>
              <a:t>[20]</a:t>
            </a:r>
          </a:p>
          <a:p>
            <a:pPr algn="r"/>
            <a:endParaRPr lang="en-GB" dirty="0"/>
          </a:p>
        </p:txBody>
      </p:sp>
    </p:spTree>
    <p:extLst>
      <p:ext uri="{BB962C8B-B14F-4D97-AF65-F5344CB8AC3E}">
        <p14:creationId xmlns:p14="http://schemas.microsoft.com/office/powerpoint/2010/main" val="1497200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wave">
          <a:fgClr>
            <a:srgbClr val="FFEBFF"/>
          </a:fgClr>
          <a:bgClr>
            <a:schemeClr val="bg1"/>
          </a:bgClr>
        </a:patt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D1B473-C600-435F-A90C-7E3097FE2FF0}"/>
              </a:ext>
            </a:extLst>
          </p:cNvPr>
          <p:cNvSpPr>
            <a:spLocks noGrp="1"/>
          </p:cNvSpPr>
          <p:nvPr>
            <p:ph type="ftr" sz="quarter" idx="11"/>
          </p:nvPr>
        </p:nvSpPr>
        <p:spPr/>
        <p:txBody>
          <a:bodyPr/>
          <a:lstStyle/>
          <a:p>
            <a:r>
              <a:rPr lang="en-GB"/>
              <a:t>Prescribed debate: The causes of the Peloponnesian War in 431BC</a:t>
            </a:r>
          </a:p>
        </p:txBody>
      </p:sp>
      <p:sp>
        <p:nvSpPr>
          <p:cNvPr id="5" name="Rectangle 4">
            <a:extLst>
              <a:ext uri="{FF2B5EF4-FFF2-40B4-BE49-F238E27FC236}">
                <a16:creationId xmlns:a16="http://schemas.microsoft.com/office/drawing/2014/main" id="{24A90D08-0342-4791-BAC3-6728EB3F86F8}"/>
              </a:ext>
            </a:extLst>
          </p:cNvPr>
          <p:cNvSpPr/>
          <p:nvPr/>
        </p:nvSpPr>
        <p:spPr>
          <a:xfrm>
            <a:off x="548639" y="612845"/>
            <a:ext cx="10750163" cy="6092437"/>
          </a:xfrm>
          <a:prstGeom prst="rect">
            <a:avLst/>
          </a:prstGeom>
        </p:spPr>
        <p:txBody>
          <a:bodyPr wrap="square">
            <a:spAutoFit/>
          </a:bodyPr>
          <a:lstStyle/>
          <a:p>
            <a:pPr>
              <a:lnSpc>
                <a:spcPct val="150000"/>
              </a:lnSpc>
            </a:pPr>
            <a:r>
              <a:rPr lang="en-GB" sz="2000" dirty="0"/>
              <a:t>R. </a:t>
            </a:r>
            <a:r>
              <a:rPr lang="en-GB" sz="2000" dirty="0" err="1"/>
              <a:t>Meiggs</a:t>
            </a:r>
            <a:r>
              <a:rPr lang="en-GB" sz="2000" dirty="0"/>
              <a:t>, The Athenian Empire</a:t>
            </a:r>
          </a:p>
          <a:p>
            <a:pPr>
              <a:lnSpc>
                <a:spcPct val="150000"/>
              </a:lnSpc>
            </a:pPr>
            <a:endParaRPr lang="en-GB" sz="800" dirty="0"/>
          </a:p>
          <a:p>
            <a:pPr>
              <a:lnSpc>
                <a:spcPct val="150000"/>
              </a:lnSpc>
            </a:pPr>
            <a:r>
              <a:rPr lang="en-GB" sz="2000" dirty="0"/>
              <a:t>The Spartans had declared in their final ultimatum that if the Athenians let the Greeks go free there could be peace; but the allies had no grounds for confidence in their liberators. They knew that Sparta had ignored them in the Thirty Years’ Peace, that she had failed to support the Samian revolt, and discouraged Mytilene from coming out into the open. Nor could democratic parties relish liberation by Spartans who maintained their leadership of the Peloponnesian League by encouraging oligarchies. Even those who might have welcomed Spartan garrisons will have realised Sparta’s military helplessness. The Old Oligarch was not the only one who understood the importance of sea power. Without a strong fleet Sparta would find most of the Athenian allies inaccessible.</a:t>
            </a:r>
          </a:p>
          <a:p>
            <a:pPr>
              <a:lnSpc>
                <a:spcPct val="150000"/>
              </a:lnSpc>
            </a:pPr>
            <a:r>
              <a:rPr lang="en-GB" sz="1000" dirty="0"/>
              <a:t> </a:t>
            </a:r>
          </a:p>
          <a:p>
            <a:pPr algn="r">
              <a:lnSpc>
                <a:spcPct val="150000"/>
              </a:lnSpc>
            </a:pPr>
            <a:r>
              <a:rPr lang="en-GB" sz="2000" dirty="0"/>
              <a:t> </a:t>
            </a:r>
            <a:r>
              <a:rPr lang="en-GB" dirty="0"/>
              <a:t>How convincing do you find R. </a:t>
            </a:r>
            <a:r>
              <a:rPr lang="en-GB" dirty="0" err="1"/>
              <a:t>Meiggs</a:t>
            </a:r>
            <a:r>
              <a:rPr lang="en-GB" dirty="0"/>
              <a:t>’ interpretation of Sparta’s position at the start of the Peloponnesian War? </a:t>
            </a:r>
            <a:r>
              <a:rPr lang="en-GB" sz="1400" dirty="0"/>
              <a:t>You must use your knowledge of the historical period and the ancient sources you have studied to analyse and evaluate R. </a:t>
            </a:r>
            <a:r>
              <a:rPr lang="en-GB" sz="1400" dirty="0" err="1"/>
              <a:t>Meiggs</a:t>
            </a:r>
            <a:r>
              <a:rPr lang="en-GB" sz="1400" dirty="0"/>
              <a:t>’ interpretation. </a:t>
            </a:r>
            <a:r>
              <a:rPr lang="en-GB" sz="2000" dirty="0"/>
              <a:t>[20]</a:t>
            </a:r>
          </a:p>
        </p:txBody>
      </p:sp>
    </p:spTree>
    <p:extLst>
      <p:ext uri="{BB962C8B-B14F-4D97-AF65-F5344CB8AC3E}">
        <p14:creationId xmlns:p14="http://schemas.microsoft.com/office/powerpoint/2010/main" val="1074965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370DE5-CF09-405F-8FA4-D5F461152B17}"/>
              </a:ext>
            </a:extLst>
          </p:cNvPr>
          <p:cNvSpPr>
            <a:spLocks noGrp="1"/>
          </p:cNvSpPr>
          <p:nvPr>
            <p:ph type="ftr" sz="quarter" idx="11"/>
          </p:nvPr>
        </p:nvSpPr>
        <p:spPr/>
        <p:txBody>
          <a:bodyPr/>
          <a:lstStyle/>
          <a:p>
            <a:r>
              <a:rPr lang="en-GB"/>
              <a:t>Prescribed debate: The causes of the Peloponnesian War in 431BC</a:t>
            </a:r>
          </a:p>
        </p:txBody>
      </p:sp>
      <p:sp>
        <p:nvSpPr>
          <p:cNvPr id="3" name="Rectangle 2">
            <a:extLst>
              <a:ext uri="{FF2B5EF4-FFF2-40B4-BE49-F238E27FC236}">
                <a16:creationId xmlns:a16="http://schemas.microsoft.com/office/drawing/2014/main" id="{574589D9-7217-4E41-A198-28A3FD49DBC2}"/>
              </a:ext>
            </a:extLst>
          </p:cNvPr>
          <p:cNvSpPr/>
          <p:nvPr/>
        </p:nvSpPr>
        <p:spPr>
          <a:xfrm>
            <a:off x="1219199" y="1847850"/>
            <a:ext cx="10125075" cy="2677656"/>
          </a:xfrm>
          <a:prstGeom prst="rect">
            <a:avLst/>
          </a:prstGeom>
        </p:spPr>
        <p:txBody>
          <a:bodyPr wrap="square">
            <a:spAutoFit/>
          </a:bodyPr>
          <a:lstStyle/>
          <a:p>
            <a:r>
              <a:rPr lang="en-GB" sz="2800" dirty="0"/>
              <a:t>OCR A-level 2019 Essay Question</a:t>
            </a:r>
          </a:p>
          <a:p>
            <a:endParaRPr lang="en-GB" sz="2800" dirty="0"/>
          </a:p>
          <a:p>
            <a:r>
              <a:rPr lang="en-GB" sz="2800" dirty="0"/>
              <a:t>1* ‘Athens’ allies quickly learned that Athenians always tried to dominate the Greek world.’ To what extent do the sources support this view? You must use and analyse the ancient sources you have studied as well as your own knowledge to support your answer. [30]</a:t>
            </a:r>
          </a:p>
        </p:txBody>
      </p:sp>
    </p:spTree>
    <p:extLst>
      <p:ext uri="{BB962C8B-B14F-4D97-AF65-F5344CB8AC3E}">
        <p14:creationId xmlns:p14="http://schemas.microsoft.com/office/powerpoint/2010/main" val="400153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329B-0FB4-4546-A22C-5DD7FF90E74F}"/>
              </a:ext>
            </a:extLst>
          </p:cNvPr>
          <p:cNvSpPr>
            <a:spLocks noGrp="1"/>
          </p:cNvSpPr>
          <p:nvPr>
            <p:ph type="ctrTitle"/>
          </p:nvPr>
        </p:nvSpPr>
        <p:spPr>
          <a:xfrm>
            <a:off x="1542553" y="135171"/>
            <a:ext cx="8449586" cy="1840189"/>
          </a:xfrm>
        </p:spPr>
        <p:txBody>
          <a:bodyPr>
            <a:normAutofit/>
          </a:bodyPr>
          <a:lstStyle/>
          <a:p>
            <a:r>
              <a:rPr lang="en-GB" b="1" dirty="0"/>
              <a:t>PERIOD STUDY</a:t>
            </a:r>
            <a:br>
              <a:rPr lang="en-GB" b="1" dirty="0"/>
            </a:br>
            <a:r>
              <a:rPr lang="en-GB" sz="4800" b="1" dirty="0"/>
              <a:t>Interpretations Questions</a:t>
            </a:r>
            <a:endParaRPr lang="en-GB" sz="4800" dirty="0"/>
          </a:p>
        </p:txBody>
      </p:sp>
      <p:sp>
        <p:nvSpPr>
          <p:cNvPr id="3" name="Subtitle 2">
            <a:extLst>
              <a:ext uri="{FF2B5EF4-FFF2-40B4-BE49-F238E27FC236}">
                <a16:creationId xmlns:a16="http://schemas.microsoft.com/office/drawing/2014/main" id="{0A47173E-D1A4-471B-B0C7-218A209874C2}"/>
              </a:ext>
            </a:extLst>
          </p:cNvPr>
          <p:cNvSpPr>
            <a:spLocks noGrp="1"/>
          </p:cNvSpPr>
          <p:nvPr>
            <p:ph type="subTitle" idx="1"/>
          </p:nvPr>
        </p:nvSpPr>
        <p:spPr>
          <a:xfrm>
            <a:off x="654657" y="2349611"/>
            <a:ext cx="10493072" cy="4373218"/>
          </a:xfrm>
        </p:spPr>
        <p:txBody>
          <a:bodyPr>
            <a:normAutofit fontScale="70000" lnSpcReduction="20000"/>
          </a:bodyPr>
          <a:lstStyle/>
          <a:p>
            <a:r>
              <a:rPr lang="en-GB" sz="2600" i="1" dirty="0"/>
              <a:t>In the exam you will be given an extract from an academic historian which will relate to one of three debates.</a:t>
            </a:r>
          </a:p>
          <a:p>
            <a:r>
              <a:rPr lang="en-GB" sz="2600" i="1" dirty="0"/>
              <a:t> </a:t>
            </a:r>
          </a:p>
          <a:p>
            <a:pPr marL="457200" indent="-457200" algn="l">
              <a:buFont typeface="+mj-lt"/>
              <a:buAutoNum type="arabicPeriod"/>
            </a:pPr>
            <a:r>
              <a:rPr lang="en-GB" sz="3800" dirty="0"/>
              <a:t>The reasons for the victory over the Persians in 480-479BC</a:t>
            </a:r>
          </a:p>
          <a:p>
            <a:pPr marL="457200" indent="-457200" algn="l">
              <a:buFont typeface="+mj-lt"/>
              <a:buAutoNum type="arabicPeriod"/>
            </a:pPr>
            <a:r>
              <a:rPr lang="en-GB" sz="3800" dirty="0"/>
              <a:t>The causes of the Peloponnesian War in 431BC. </a:t>
            </a:r>
          </a:p>
          <a:p>
            <a:pPr marL="457200" indent="-457200" algn="l">
              <a:buFont typeface="+mj-lt"/>
              <a:buAutoNum type="arabicPeriod"/>
            </a:pPr>
            <a:r>
              <a:rPr lang="en-GB" sz="3800" dirty="0"/>
              <a:t>The reasons for Athenian failure in the Peloponnesian War</a:t>
            </a:r>
          </a:p>
          <a:p>
            <a:pPr algn="l"/>
            <a:endParaRPr lang="en-GB" dirty="0"/>
          </a:p>
          <a:p>
            <a:r>
              <a:rPr lang="en-GB" sz="2300" i="1" dirty="0"/>
              <a:t>You will be asked a question relating to the extract.</a:t>
            </a:r>
          </a:p>
          <a:p>
            <a:r>
              <a:rPr lang="en-GB" dirty="0"/>
              <a:t>e.g. ‘How convincing do you find X’s….. interpretation that …..?’</a:t>
            </a:r>
          </a:p>
          <a:p>
            <a:endParaRPr lang="en-GB" dirty="0"/>
          </a:p>
          <a:p>
            <a:pPr marL="342900" indent="-342900" algn="l">
              <a:buFont typeface="Arial" panose="020B0604020202020204" pitchFamily="34" charset="0"/>
              <a:buChar char="•"/>
            </a:pPr>
            <a:r>
              <a:rPr lang="en-GB" sz="1900" b="1" i="1" dirty="0"/>
              <a:t>5 marks </a:t>
            </a:r>
            <a:r>
              <a:rPr lang="en-GB" sz="1900" i="1" dirty="0"/>
              <a:t>for demonstrating your </a:t>
            </a:r>
            <a:r>
              <a:rPr lang="en-GB" sz="1900" b="1" i="1" dirty="0"/>
              <a:t>knowledge and understanding </a:t>
            </a:r>
            <a:r>
              <a:rPr lang="en-GB" sz="1900" i="1" dirty="0"/>
              <a:t>of the key features and characteristics of the period </a:t>
            </a:r>
            <a:r>
              <a:rPr lang="en-GB" sz="1900" dirty="0"/>
              <a:t>(AO1 ).</a:t>
            </a:r>
          </a:p>
          <a:p>
            <a:pPr marL="342900" indent="-342900" algn="l">
              <a:buFont typeface="Arial" panose="020B0604020202020204" pitchFamily="34" charset="0"/>
              <a:buChar char="•"/>
            </a:pPr>
            <a:r>
              <a:rPr lang="en-GB" sz="1900" b="1" i="1" dirty="0"/>
              <a:t>15 marks </a:t>
            </a:r>
            <a:r>
              <a:rPr lang="en-GB" sz="1900" i="1" dirty="0"/>
              <a:t>for </a:t>
            </a:r>
            <a:r>
              <a:rPr lang="en-GB" sz="1900" b="1" i="1" dirty="0"/>
              <a:t>analysing and evaluating modern historians’ interpretations </a:t>
            </a:r>
            <a:r>
              <a:rPr lang="en-GB" sz="1900" i="1" dirty="0"/>
              <a:t>of the historical events and topics studied </a:t>
            </a:r>
            <a:r>
              <a:rPr lang="en-GB" sz="1900" dirty="0"/>
              <a:t>(AO4)</a:t>
            </a:r>
          </a:p>
          <a:p>
            <a:r>
              <a:rPr lang="en-GB" b="1" dirty="0"/>
              <a:t>20 marks  </a:t>
            </a:r>
          </a:p>
          <a:p>
            <a:r>
              <a:rPr lang="en-GB" b="1" dirty="0"/>
              <a:t>You should aim to spend approximately 30 minutes on the Interpretations Question.</a:t>
            </a:r>
          </a:p>
          <a:p>
            <a:endParaRPr lang="en-GB" dirty="0"/>
          </a:p>
        </p:txBody>
      </p:sp>
      <p:sp>
        <p:nvSpPr>
          <p:cNvPr id="4" name="Footer Placeholder 3">
            <a:extLst>
              <a:ext uri="{FF2B5EF4-FFF2-40B4-BE49-F238E27FC236}">
                <a16:creationId xmlns:a16="http://schemas.microsoft.com/office/drawing/2014/main" id="{5916997A-75D9-4B28-8969-BA038D940AFB}"/>
              </a:ext>
            </a:extLst>
          </p:cNvPr>
          <p:cNvSpPr>
            <a:spLocks noGrp="1"/>
          </p:cNvSpPr>
          <p:nvPr>
            <p:ph type="ftr" sz="quarter" idx="11"/>
          </p:nvPr>
        </p:nvSpPr>
        <p:spPr>
          <a:xfrm>
            <a:off x="3752850" y="6491521"/>
            <a:ext cx="4419600" cy="366479"/>
          </a:xfrm>
        </p:spPr>
        <p:txBody>
          <a:bodyPr/>
          <a:lstStyle/>
          <a:p>
            <a:r>
              <a:rPr lang="en-GB" dirty="0"/>
              <a:t>Prescribed debate: The </a:t>
            </a:r>
            <a:r>
              <a:rPr lang="en-GB" dirty="0" err="1"/>
              <a:t>auses</a:t>
            </a:r>
            <a:r>
              <a:rPr lang="en-GB" dirty="0"/>
              <a:t> of the Peloponnesian War in 431BC</a:t>
            </a:r>
          </a:p>
        </p:txBody>
      </p:sp>
    </p:spTree>
    <p:extLst>
      <p:ext uri="{BB962C8B-B14F-4D97-AF65-F5344CB8AC3E}">
        <p14:creationId xmlns:p14="http://schemas.microsoft.com/office/powerpoint/2010/main" val="133688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3">
                                            <p:txEl>
                                              <p:pRg st="3" end="3"/>
                                            </p:txEl>
                                          </p:spTgt>
                                        </p:tgtEl>
                                        <p:attrNameLst>
                                          <p:attrName>style.color</p:attrName>
                                        </p:attrNameLst>
                                      </p:cBhvr>
                                      <p:to>
                                        <a:schemeClr val="hlink"/>
                                      </p:to>
                                    </p:animClr>
                                    <p:animClr clrSpc="rgb" dir="cw">
                                      <p:cBhvr>
                                        <p:cTn id="7" dur="1000" fill="hold"/>
                                        <p:tgtEl>
                                          <p:spTgt spid="3">
                                            <p:txEl>
                                              <p:pRg st="3" end="3"/>
                                            </p:txEl>
                                          </p:spTgt>
                                        </p:tgtEl>
                                        <p:attrNameLst>
                                          <p:attrName>fillcolor</p:attrName>
                                        </p:attrNameLst>
                                      </p:cBhvr>
                                      <p:to>
                                        <a:schemeClr val="hlink"/>
                                      </p:to>
                                    </p:animClr>
                                    <p:set>
                                      <p:cBhvr>
                                        <p:cTn id="8" dur="1000" fill="hold"/>
                                        <p:tgtEl>
                                          <p:spTgt spid="3">
                                            <p:txEl>
                                              <p:pRg st="3" end="3"/>
                                            </p:txEl>
                                          </p:spTgt>
                                        </p:tgtEl>
                                        <p:attrNameLst>
                                          <p:attrName>fill.type</p:attrName>
                                        </p:attrNameLst>
                                      </p:cBhvr>
                                      <p:to>
                                        <p:strVal val="solid"/>
                                      </p:to>
                                    </p:set>
                                    <p:set>
                                      <p:cBhvr>
                                        <p:cTn id="9" dur="10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FA0C-B9A4-4908-9CB8-A09C6ECAC8FE}"/>
              </a:ext>
            </a:extLst>
          </p:cNvPr>
          <p:cNvSpPr>
            <a:spLocks noGrp="1"/>
          </p:cNvSpPr>
          <p:nvPr>
            <p:ph type="title"/>
          </p:nvPr>
        </p:nvSpPr>
        <p:spPr>
          <a:xfrm>
            <a:off x="965200" y="1240431"/>
            <a:ext cx="10515600" cy="913806"/>
          </a:xfrm>
        </p:spPr>
        <p:txBody>
          <a:bodyPr>
            <a:normAutofit/>
          </a:bodyPr>
          <a:lstStyle/>
          <a:p>
            <a:r>
              <a:rPr lang="en-GB" sz="2400" dirty="0"/>
              <a:t>Meet the prime candidates:</a:t>
            </a:r>
          </a:p>
        </p:txBody>
      </p:sp>
      <p:sp>
        <p:nvSpPr>
          <p:cNvPr id="3" name="Content Placeholder 2">
            <a:extLst>
              <a:ext uri="{FF2B5EF4-FFF2-40B4-BE49-F238E27FC236}">
                <a16:creationId xmlns:a16="http://schemas.microsoft.com/office/drawing/2014/main" id="{18D5521E-2BB2-414C-978C-EB85E7B8C77F}"/>
              </a:ext>
            </a:extLst>
          </p:cNvPr>
          <p:cNvSpPr>
            <a:spLocks noGrp="1"/>
          </p:cNvSpPr>
          <p:nvPr>
            <p:ph idx="1"/>
          </p:nvPr>
        </p:nvSpPr>
        <p:spPr>
          <a:xfrm>
            <a:off x="990600" y="1963738"/>
            <a:ext cx="10515600" cy="4351338"/>
          </a:xfrm>
        </p:spPr>
        <p:txBody>
          <a:bodyPr/>
          <a:lstStyle/>
          <a:p>
            <a:pPr marL="514350" indent="-514350">
              <a:buFont typeface="+mj-lt"/>
              <a:buAutoNum type="arabicPeriod"/>
            </a:pPr>
            <a:r>
              <a:rPr lang="en-GB" dirty="0"/>
              <a:t>Thucydides’ verdict:</a:t>
            </a:r>
          </a:p>
          <a:p>
            <a:pPr marL="514350" indent="-514350">
              <a:buFont typeface="+mj-lt"/>
              <a:buAutoNum type="arabicPeriod"/>
            </a:pPr>
            <a:r>
              <a:rPr lang="en-GB" dirty="0"/>
              <a:t>The </a:t>
            </a:r>
            <a:r>
              <a:rPr lang="en-GB" dirty="0" err="1"/>
              <a:t>Corcyraean</a:t>
            </a:r>
            <a:r>
              <a:rPr lang="en-GB" dirty="0"/>
              <a:t> Dispute</a:t>
            </a:r>
          </a:p>
          <a:p>
            <a:pPr marL="514350" indent="-514350">
              <a:buFont typeface="+mj-lt"/>
              <a:buAutoNum type="arabicPeriod"/>
            </a:pPr>
            <a:r>
              <a:rPr lang="en-GB" dirty="0"/>
              <a:t>The Dispute over Potidaea</a:t>
            </a:r>
          </a:p>
          <a:p>
            <a:pPr marL="514350" indent="-514350">
              <a:buFont typeface="+mj-lt"/>
              <a:buAutoNum type="arabicPeriod"/>
            </a:pPr>
            <a:r>
              <a:rPr lang="en-GB" dirty="0" err="1"/>
              <a:t>Ambraciot</a:t>
            </a:r>
            <a:r>
              <a:rPr lang="en-GB" dirty="0"/>
              <a:t> Gulf</a:t>
            </a:r>
          </a:p>
          <a:p>
            <a:pPr marL="514350" indent="-514350">
              <a:buFont typeface="+mj-lt"/>
              <a:buAutoNum type="arabicPeriod"/>
            </a:pPr>
            <a:r>
              <a:rPr lang="en-GB" dirty="0"/>
              <a:t>Aegina</a:t>
            </a:r>
          </a:p>
          <a:p>
            <a:pPr marL="514350" indent="-514350">
              <a:buFont typeface="+mj-lt"/>
              <a:buAutoNum type="arabicPeriod"/>
            </a:pPr>
            <a:r>
              <a:rPr lang="en-GB" dirty="0"/>
              <a:t>The Megarian Decree</a:t>
            </a:r>
          </a:p>
          <a:p>
            <a:pPr marL="514350" indent="-514350">
              <a:buFont typeface="+mj-lt"/>
              <a:buAutoNum type="arabicPeriod"/>
            </a:pPr>
            <a:r>
              <a:rPr lang="en-GB" dirty="0"/>
              <a:t>Pericles’ position</a:t>
            </a:r>
          </a:p>
          <a:p>
            <a:pPr marL="514350" indent="-514350">
              <a:buFont typeface="+mj-lt"/>
              <a:buAutoNum type="arabicPeriod"/>
            </a:pPr>
            <a:r>
              <a:rPr lang="en-GB" dirty="0"/>
              <a:t>Aspasia’s part</a:t>
            </a:r>
          </a:p>
          <a:p>
            <a:endParaRPr lang="en-GB" dirty="0"/>
          </a:p>
          <a:p>
            <a:endParaRPr lang="en-GB" dirty="0"/>
          </a:p>
        </p:txBody>
      </p:sp>
      <p:pic>
        <p:nvPicPr>
          <p:cNvPr id="5" name="Audio 4">
            <a:hlinkClick r:id="" action="ppaction://media"/>
            <a:extLst>
              <a:ext uri="{FF2B5EF4-FFF2-40B4-BE49-F238E27FC236}">
                <a16:creationId xmlns:a16="http://schemas.microsoft.com/office/drawing/2014/main" id="{13729D2B-D6DA-4087-A9B0-CBF5906037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6" name="Title 1">
            <a:extLst>
              <a:ext uri="{FF2B5EF4-FFF2-40B4-BE49-F238E27FC236}">
                <a16:creationId xmlns:a16="http://schemas.microsoft.com/office/drawing/2014/main" id="{C831F76B-21A7-489E-98F4-9D5BF42AF822}"/>
              </a:ext>
            </a:extLst>
          </p:cNvPr>
          <p:cNvSpPr txBox="1">
            <a:spLocks/>
          </p:cNvSpPr>
          <p:nvPr/>
        </p:nvSpPr>
        <p:spPr>
          <a:xfrm>
            <a:off x="838200" y="267293"/>
            <a:ext cx="109565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The causes of the Peloponnesian War in 431BC.</a:t>
            </a:r>
          </a:p>
        </p:txBody>
      </p:sp>
      <p:sp>
        <p:nvSpPr>
          <p:cNvPr id="7" name="Footer Placeholder 6">
            <a:extLst>
              <a:ext uri="{FF2B5EF4-FFF2-40B4-BE49-F238E27FC236}">
                <a16:creationId xmlns:a16="http://schemas.microsoft.com/office/drawing/2014/main" id="{D9E190CC-C145-4D0C-B70C-8166905337C3}"/>
              </a:ext>
            </a:extLst>
          </p:cNvPr>
          <p:cNvSpPr>
            <a:spLocks noGrp="1"/>
          </p:cNvSpPr>
          <p:nvPr>
            <p:ph type="ftr" sz="quarter" idx="11"/>
          </p:nvPr>
        </p:nvSpPr>
        <p:spPr>
          <a:xfrm>
            <a:off x="4038600" y="6315076"/>
            <a:ext cx="4419600" cy="406400"/>
          </a:xfrm>
        </p:spPr>
        <p:txBody>
          <a:bodyPr/>
          <a:lstStyle/>
          <a:p>
            <a:r>
              <a:rPr lang="en-GB" dirty="0"/>
              <a:t>Prescribed debate: The causes of the Peloponnesian War in 431BC</a:t>
            </a:r>
          </a:p>
        </p:txBody>
      </p:sp>
    </p:spTree>
    <p:extLst>
      <p:ext uri="{BB962C8B-B14F-4D97-AF65-F5344CB8AC3E}">
        <p14:creationId xmlns:p14="http://schemas.microsoft.com/office/powerpoint/2010/main" val="258734558"/>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EBF6-7C34-4063-9F14-761D0F9CCFB2}"/>
              </a:ext>
            </a:extLst>
          </p:cNvPr>
          <p:cNvSpPr>
            <a:spLocks noGrp="1"/>
          </p:cNvSpPr>
          <p:nvPr>
            <p:ph type="title"/>
          </p:nvPr>
        </p:nvSpPr>
        <p:spPr>
          <a:xfrm>
            <a:off x="202096" y="-8789"/>
            <a:ext cx="10515600" cy="1325563"/>
          </a:xfrm>
        </p:spPr>
        <p:txBody>
          <a:bodyPr/>
          <a:lstStyle/>
          <a:p>
            <a:r>
              <a:rPr lang="en-GB" dirty="0"/>
              <a:t>1. Thucydides’ verdict</a:t>
            </a:r>
          </a:p>
        </p:txBody>
      </p:sp>
      <p:sp>
        <p:nvSpPr>
          <p:cNvPr id="3" name="Content Placeholder 2">
            <a:extLst>
              <a:ext uri="{FF2B5EF4-FFF2-40B4-BE49-F238E27FC236}">
                <a16:creationId xmlns:a16="http://schemas.microsoft.com/office/drawing/2014/main" id="{165E40C2-55A4-4E82-8A36-EB37A62773B4}"/>
              </a:ext>
            </a:extLst>
          </p:cNvPr>
          <p:cNvSpPr>
            <a:spLocks noGrp="1"/>
          </p:cNvSpPr>
          <p:nvPr>
            <p:ph idx="1"/>
          </p:nvPr>
        </p:nvSpPr>
        <p:spPr>
          <a:xfrm>
            <a:off x="7451087" y="366047"/>
            <a:ext cx="4688882" cy="6491953"/>
          </a:xfrm>
        </p:spPr>
        <p:txBody>
          <a:bodyPr>
            <a:normAutofit fontScale="47500" lnSpcReduction="20000"/>
          </a:bodyPr>
          <a:lstStyle/>
          <a:p>
            <a:pPr marL="0" indent="0">
              <a:lnSpc>
                <a:spcPct val="170000"/>
              </a:lnSpc>
              <a:buNone/>
            </a:pPr>
            <a:r>
              <a:rPr lang="en-GB" sz="3600" b="1" dirty="0">
                <a:cs typeface="Times New Roman" panose="02020603050405020304" pitchFamily="18" charset="0"/>
              </a:rPr>
              <a:t>Thucydides 1.23</a:t>
            </a:r>
          </a:p>
          <a:p>
            <a:pPr marL="0" indent="0">
              <a:lnSpc>
                <a:spcPct val="170000"/>
              </a:lnSpc>
              <a:buNone/>
            </a:pPr>
            <a:r>
              <a:rPr lang="en-GB" sz="3600" dirty="0">
                <a:cs typeface="Times New Roman" panose="02020603050405020304" pitchFamily="18" charset="0"/>
              </a:rPr>
              <a:t>‘</a:t>
            </a:r>
            <a:r>
              <a:rPr lang="en-GB" sz="3400" i="1" dirty="0">
                <a:cs typeface="Times New Roman" panose="02020603050405020304" pitchFamily="18" charset="0"/>
              </a:rPr>
              <a:t>As to the reasons why they broke the truce, I propose first to give an account of the causes of complaint which they had against each other and of the specific instances where their interests clashed: this is in order that there should be no doubt in anyone’s mind about what led to this great war falling upon the Hellenes. </a:t>
            </a:r>
          </a:p>
          <a:p>
            <a:pPr marL="0" indent="0">
              <a:lnSpc>
                <a:spcPct val="170000"/>
              </a:lnSpc>
              <a:buNone/>
            </a:pPr>
            <a:r>
              <a:rPr lang="en-GB" sz="3400" i="1" dirty="0">
                <a:cs typeface="Times New Roman" panose="02020603050405020304" pitchFamily="18" charset="0"/>
              </a:rPr>
              <a:t>But the real reason for the war is likely, in my opinion, to be disguised by such an argument. </a:t>
            </a:r>
            <a:r>
              <a:rPr lang="en-GB" sz="3400" b="1" i="1" dirty="0">
                <a:cs typeface="Times New Roman" panose="02020603050405020304" pitchFamily="18" charset="0"/>
              </a:rPr>
              <a:t>What made war inevitable was the growth of Athenian power and the fear which this caused in Sparta. </a:t>
            </a:r>
            <a:r>
              <a:rPr lang="en-GB" sz="3400" i="1" dirty="0">
                <a:cs typeface="Times New Roman" panose="02020603050405020304" pitchFamily="18" charset="0"/>
              </a:rPr>
              <a:t>As for the reasons for breaking the truce and declaring war which were openly expressed by each side, they are as follows:’</a:t>
            </a:r>
          </a:p>
        </p:txBody>
      </p:sp>
      <p:pic>
        <p:nvPicPr>
          <p:cNvPr id="2050" name="Picture 2" descr="A detailed map of the Peloponnesian War in the 5th century BC ...">
            <a:extLst>
              <a:ext uri="{FF2B5EF4-FFF2-40B4-BE49-F238E27FC236}">
                <a16:creationId xmlns:a16="http://schemas.microsoft.com/office/drawing/2014/main" id="{1EDCFEB9-3FAD-46B4-9546-CB79901D2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108" y="1122914"/>
            <a:ext cx="7026979" cy="536903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06EF258-A8AD-425F-9E12-833FCEEDF0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6" name="Footer Placeholder 5">
            <a:extLst>
              <a:ext uri="{FF2B5EF4-FFF2-40B4-BE49-F238E27FC236}">
                <a16:creationId xmlns:a16="http://schemas.microsoft.com/office/drawing/2014/main" id="{274ADD33-41A7-40A8-8C81-CE4E6804E5CF}"/>
              </a:ext>
            </a:extLst>
          </p:cNvPr>
          <p:cNvSpPr>
            <a:spLocks noGrp="1"/>
          </p:cNvSpPr>
          <p:nvPr>
            <p:ph type="ftr" sz="quarter" idx="11"/>
          </p:nvPr>
        </p:nvSpPr>
        <p:spPr>
          <a:xfrm>
            <a:off x="3752850" y="6583695"/>
            <a:ext cx="4514850" cy="182562"/>
          </a:xfrm>
        </p:spPr>
        <p:txBody>
          <a:bodyPr/>
          <a:lstStyle/>
          <a:p>
            <a:r>
              <a:rPr lang="en-GB" dirty="0"/>
              <a:t>Prescribed debate: The causes of the Peloponnesian War in 431BC</a:t>
            </a:r>
          </a:p>
        </p:txBody>
      </p:sp>
    </p:spTree>
    <p:extLst>
      <p:ext uri="{BB962C8B-B14F-4D97-AF65-F5344CB8AC3E}">
        <p14:creationId xmlns:p14="http://schemas.microsoft.com/office/powerpoint/2010/main" val="2495388884"/>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EBF6-7C34-4063-9F14-761D0F9CCFB2}"/>
              </a:ext>
            </a:extLst>
          </p:cNvPr>
          <p:cNvSpPr>
            <a:spLocks noGrp="1"/>
          </p:cNvSpPr>
          <p:nvPr>
            <p:ph type="title"/>
          </p:nvPr>
        </p:nvSpPr>
        <p:spPr>
          <a:xfrm>
            <a:off x="0" y="0"/>
            <a:ext cx="10515600" cy="1325563"/>
          </a:xfrm>
        </p:spPr>
        <p:txBody>
          <a:bodyPr/>
          <a:lstStyle/>
          <a:p>
            <a:r>
              <a:rPr lang="en-GB" dirty="0"/>
              <a:t>2. Corcyra</a:t>
            </a:r>
          </a:p>
        </p:txBody>
      </p:sp>
      <p:pic>
        <p:nvPicPr>
          <p:cNvPr id="10" name="Content Placeholder 9">
            <a:extLst>
              <a:ext uri="{FF2B5EF4-FFF2-40B4-BE49-F238E27FC236}">
                <a16:creationId xmlns:a16="http://schemas.microsoft.com/office/drawing/2014/main" id="{67D01C01-61A6-4DB4-B867-2DD1F402C5D9}"/>
              </a:ext>
            </a:extLst>
          </p:cNvPr>
          <p:cNvPicPr>
            <a:picLocks noGrp="1" noChangeAspect="1"/>
          </p:cNvPicPr>
          <p:nvPr>
            <p:ph idx="1"/>
          </p:nvPr>
        </p:nvPicPr>
        <p:blipFill rotWithShape="1">
          <a:blip r:embed="rId14">
            <a:extLst>
              <a:ext uri="{BEBA8EAE-BF5A-486C-A8C5-ECC9F3942E4B}">
                <a14:imgProps xmlns:a14="http://schemas.microsoft.com/office/drawing/2010/main">
                  <a14:imgLayer r:embed="rId15">
                    <a14:imgEffect>
                      <a14:brightnessContrast bright="50000"/>
                    </a14:imgEffect>
                  </a14:imgLayer>
                </a14:imgProps>
              </a:ext>
              <a:ext uri="{28A0092B-C50C-407E-A947-70E740481C1C}">
                <a14:useLocalDpi xmlns:a14="http://schemas.microsoft.com/office/drawing/2010/main" val="0"/>
              </a:ext>
            </a:extLst>
          </a:blip>
          <a:srcRect l="13657" t="1506" r="13683" b="-1306"/>
          <a:stretch/>
        </p:blipFill>
        <p:spPr>
          <a:xfrm>
            <a:off x="229298" y="1129111"/>
            <a:ext cx="5090951" cy="5244305"/>
          </a:xfrm>
        </p:spPr>
      </p:pic>
      <p:sp>
        <p:nvSpPr>
          <p:cNvPr id="6" name="Footer Placeholder 5">
            <a:extLst>
              <a:ext uri="{FF2B5EF4-FFF2-40B4-BE49-F238E27FC236}">
                <a16:creationId xmlns:a16="http://schemas.microsoft.com/office/drawing/2014/main" id="{24EC7258-4088-4B06-B2F0-5949C700A33D}"/>
              </a:ext>
            </a:extLst>
          </p:cNvPr>
          <p:cNvSpPr>
            <a:spLocks noGrp="1"/>
          </p:cNvSpPr>
          <p:nvPr>
            <p:ph type="ftr" sz="quarter" idx="11"/>
          </p:nvPr>
        </p:nvSpPr>
        <p:spPr>
          <a:xfrm>
            <a:off x="4038600" y="6315076"/>
            <a:ext cx="4400550" cy="406400"/>
          </a:xfrm>
        </p:spPr>
        <p:txBody>
          <a:bodyPr/>
          <a:lstStyle/>
          <a:p>
            <a:r>
              <a:rPr lang="en-GB" dirty="0"/>
              <a:t>Prescribed debate: The causes of the Peloponnesian War in 431BC</a:t>
            </a:r>
          </a:p>
        </p:txBody>
      </p:sp>
      <p:sp>
        <p:nvSpPr>
          <p:cNvPr id="13" name="Content Placeholder 2">
            <a:extLst>
              <a:ext uri="{FF2B5EF4-FFF2-40B4-BE49-F238E27FC236}">
                <a16:creationId xmlns:a16="http://schemas.microsoft.com/office/drawing/2014/main" id="{9DEB5F1D-C865-49D4-AA83-51CFBF8C6122}"/>
              </a:ext>
            </a:extLst>
          </p:cNvPr>
          <p:cNvSpPr txBox="1">
            <a:spLocks/>
          </p:cNvSpPr>
          <p:nvPr/>
        </p:nvSpPr>
        <p:spPr>
          <a:xfrm>
            <a:off x="5549547" y="317034"/>
            <a:ext cx="6365875" cy="3176748"/>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1600" b="1" dirty="0"/>
              <a:t>A complaint attested </a:t>
            </a:r>
          </a:p>
          <a:p>
            <a:pPr marL="0" indent="0">
              <a:lnSpc>
                <a:spcPct val="100000"/>
              </a:lnSpc>
              <a:buFont typeface="Arial" panose="020B0604020202020204" pitchFamily="34" charset="0"/>
              <a:buNone/>
            </a:pPr>
            <a:r>
              <a:rPr lang="en-GB" sz="1600" i="1" dirty="0"/>
              <a:t>‘</a:t>
            </a:r>
            <a:r>
              <a:rPr lang="en-GB" sz="1600" i="1" dirty="0" err="1"/>
              <a:t>Epidamnus</a:t>
            </a:r>
            <a:r>
              <a:rPr lang="en-GB" sz="1600" i="1" dirty="0"/>
              <a:t> was a </a:t>
            </a:r>
            <a:r>
              <a:rPr lang="en-GB" sz="1600" b="1" i="1" dirty="0"/>
              <a:t>colony</a:t>
            </a:r>
            <a:r>
              <a:rPr lang="en-GB" sz="1600" i="1" dirty="0"/>
              <a:t> of Corcyra, which itself was a colony of Corinth. In 435BC a local conflict in </a:t>
            </a:r>
            <a:r>
              <a:rPr lang="en-GB" sz="1600" i="1" dirty="0" err="1"/>
              <a:t>Epidamnus</a:t>
            </a:r>
            <a:r>
              <a:rPr lang="en-GB" sz="1600" i="1" dirty="0"/>
              <a:t> led to the democratic party there asking for help from Corcyra. When this was not forthcoming, a request was sent to Corinth. The Corinthians … were happy to interfere. This resulted in a </a:t>
            </a:r>
            <a:r>
              <a:rPr lang="en-GB" sz="1600" b="1" i="1" dirty="0"/>
              <a:t>naval battle off </a:t>
            </a:r>
            <a:r>
              <a:rPr lang="en-GB" sz="1600" b="1" i="1" dirty="0" err="1"/>
              <a:t>Leucimme</a:t>
            </a:r>
            <a:r>
              <a:rPr lang="en-GB" sz="1600" b="1" i="1" dirty="0"/>
              <a:t> in 435BC where the </a:t>
            </a:r>
            <a:r>
              <a:rPr lang="en-GB" sz="1600" b="1" i="1" dirty="0" err="1"/>
              <a:t>Corcyraeans</a:t>
            </a:r>
            <a:r>
              <a:rPr lang="en-GB" sz="1600" b="1" i="1" dirty="0"/>
              <a:t> defeated the Corinthians</a:t>
            </a:r>
            <a:r>
              <a:rPr lang="en-GB" sz="1600" i="1" dirty="0"/>
              <a:t>.</a:t>
            </a:r>
          </a:p>
          <a:p>
            <a:pPr marL="0" indent="0">
              <a:lnSpc>
                <a:spcPct val="100000"/>
              </a:lnSpc>
              <a:buFont typeface="Arial" panose="020B0604020202020204" pitchFamily="34" charset="0"/>
              <a:buNone/>
            </a:pPr>
            <a:r>
              <a:rPr lang="en-GB" sz="1600" i="1" dirty="0"/>
              <a:t>In 433BC Corcyra, an accomplished naval power with 120 ships, appealed to Athens for help. Since it was a neutral state, it was free to ally with Athens according to the terms of the </a:t>
            </a:r>
            <a:r>
              <a:rPr lang="en-GB" sz="1600" b="1" i="1" dirty="0"/>
              <a:t>30 Year Peace</a:t>
            </a:r>
            <a:r>
              <a:rPr lang="en-GB" sz="1600" i="1" dirty="0"/>
              <a:t> (see p.35).’</a:t>
            </a:r>
          </a:p>
          <a:p>
            <a:pPr marL="0" indent="0" algn="r">
              <a:lnSpc>
                <a:spcPct val="100000"/>
              </a:lnSpc>
              <a:buFont typeface="Arial" panose="020B0604020202020204" pitchFamily="34" charset="0"/>
              <a:buNone/>
            </a:pPr>
            <a:r>
              <a:rPr lang="en-GB" sz="1100" b="1" dirty="0"/>
              <a:t>OCR Bloomsbury Textbook p.38</a:t>
            </a:r>
          </a:p>
        </p:txBody>
      </p:sp>
      <p:sp>
        <p:nvSpPr>
          <p:cNvPr id="11" name="Rectangle 10">
            <a:extLst>
              <a:ext uri="{FF2B5EF4-FFF2-40B4-BE49-F238E27FC236}">
                <a16:creationId xmlns:a16="http://schemas.microsoft.com/office/drawing/2014/main" id="{1E81FB68-E534-4BD2-86A1-5F35D63ABC6D}"/>
              </a:ext>
            </a:extLst>
          </p:cNvPr>
          <p:cNvSpPr/>
          <p:nvPr/>
        </p:nvSpPr>
        <p:spPr>
          <a:xfrm>
            <a:off x="5351473" y="3493782"/>
            <a:ext cx="6776501" cy="2550185"/>
          </a:xfrm>
          <a:prstGeom prst="rect">
            <a:avLst/>
          </a:prstGeom>
        </p:spPr>
        <p:txBody>
          <a:bodyPr wrap="square">
            <a:spAutoFit/>
          </a:bodyPr>
          <a:lstStyle/>
          <a:p>
            <a:pPr algn="ctr">
              <a:lnSpc>
                <a:spcPct val="110000"/>
              </a:lnSpc>
            </a:pPr>
            <a:r>
              <a:rPr lang="en-GB" sz="1600" b="1" dirty="0"/>
              <a:t>Thucydides’ detailed and extensive account </a:t>
            </a:r>
            <a:r>
              <a:rPr lang="en-GB" sz="1600" dirty="0"/>
              <a:t>(1.24-55) </a:t>
            </a:r>
            <a:r>
              <a:rPr lang="en-GB" sz="1400" dirty="0"/>
              <a:t>includes</a:t>
            </a:r>
            <a:r>
              <a:rPr lang="en-GB" sz="1600" dirty="0"/>
              <a:t>: </a:t>
            </a:r>
          </a:p>
          <a:p>
            <a:pPr marL="285750" indent="-285750">
              <a:lnSpc>
                <a:spcPct val="110000"/>
              </a:lnSpc>
              <a:buFont typeface="Arial" panose="020B0604020202020204" pitchFamily="34" charset="0"/>
              <a:buChar char="•"/>
            </a:pPr>
            <a:r>
              <a:rPr lang="en-GB" sz="1400" b="1" dirty="0"/>
              <a:t>A pair of long speeches </a:t>
            </a:r>
            <a:r>
              <a:rPr lang="en-GB" sz="1400" dirty="0"/>
              <a:t>from representatives of the </a:t>
            </a:r>
            <a:r>
              <a:rPr lang="en-GB" sz="1400" b="1" dirty="0" err="1"/>
              <a:t>Corcyraeans</a:t>
            </a:r>
            <a:r>
              <a:rPr lang="en-GB" sz="1400" b="1" dirty="0"/>
              <a:t> </a:t>
            </a:r>
            <a:r>
              <a:rPr lang="en-GB" sz="1400" dirty="0"/>
              <a:t>(1.32-36)</a:t>
            </a:r>
            <a:r>
              <a:rPr lang="en-GB" sz="1400" b="1" dirty="0"/>
              <a:t>,  Corinthians </a:t>
            </a:r>
            <a:r>
              <a:rPr lang="en-GB" sz="1400" dirty="0"/>
              <a:t>(1.37-43). </a:t>
            </a:r>
          </a:p>
          <a:p>
            <a:pPr>
              <a:lnSpc>
                <a:spcPct val="110000"/>
              </a:lnSpc>
            </a:pPr>
            <a:endParaRPr lang="en-GB" sz="800" dirty="0"/>
          </a:p>
          <a:p>
            <a:pPr marL="285750" indent="-285750">
              <a:lnSpc>
                <a:spcPct val="110000"/>
              </a:lnSpc>
              <a:buFont typeface="Arial" panose="020B0604020202020204" pitchFamily="34" charset="0"/>
              <a:buChar char="•"/>
            </a:pPr>
            <a:r>
              <a:rPr lang="en-GB" sz="1400" dirty="0"/>
              <a:t>An account of how the Athenians voted to send 10 ships under command of </a:t>
            </a:r>
            <a:r>
              <a:rPr lang="en-GB" sz="1400" dirty="0" err="1"/>
              <a:t>Lacedaimonius</a:t>
            </a:r>
            <a:r>
              <a:rPr lang="en-GB" sz="1400" dirty="0"/>
              <a:t>, but later reinforced this with a further 20 ships. He describes how the Athenian ships were drawn into the action and how the Corinthians were victorious in </a:t>
            </a:r>
            <a:r>
              <a:rPr lang="en-GB" sz="1400" b="1" dirty="0"/>
              <a:t>the Battle of </a:t>
            </a:r>
            <a:r>
              <a:rPr lang="en-GB" sz="1400" b="1" dirty="0" err="1"/>
              <a:t>Sybota</a:t>
            </a:r>
            <a:r>
              <a:rPr lang="en-GB" sz="1400" dirty="0"/>
              <a:t>, but that </a:t>
            </a:r>
            <a:r>
              <a:rPr lang="en-GB" sz="1400" b="1" dirty="0"/>
              <a:t>both sides claimed victory and set up trophies </a:t>
            </a:r>
            <a:r>
              <a:rPr lang="en-GB" sz="1400" dirty="0"/>
              <a:t>because the arrival of reinforcements led to the Corinthian </a:t>
            </a:r>
            <a:r>
              <a:rPr lang="en-GB" sz="1400" dirty="0" err="1"/>
              <a:t>withdrawl</a:t>
            </a:r>
            <a:r>
              <a:rPr lang="en-GB" sz="1400" dirty="0"/>
              <a:t>. </a:t>
            </a:r>
            <a:endParaRPr lang="en-GB" sz="1400" b="1" dirty="0"/>
          </a:p>
          <a:p>
            <a:pPr>
              <a:lnSpc>
                <a:spcPct val="110000"/>
              </a:lnSpc>
            </a:pPr>
            <a:endParaRPr lang="en-GB" sz="800" b="1" dirty="0"/>
          </a:p>
          <a:p>
            <a:pPr marL="285750" indent="-285750">
              <a:lnSpc>
                <a:spcPct val="110000"/>
              </a:lnSpc>
              <a:buFont typeface="Arial" panose="020B0604020202020204" pitchFamily="34" charset="0"/>
              <a:buChar char="•"/>
            </a:pPr>
            <a:r>
              <a:rPr lang="en-GB" sz="1400" b="1" dirty="0"/>
              <a:t>a pair of short speeches </a:t>
            </a:r>
            <a:r>
              <a:rPr lang="en-GB" sz="1400" dirty="0"/>
              <a:t>by the </a:t>
            </a:r>
            <a:r>
              <a:rPr lang="en-GB" sz="1400" b="1" dirty="0"/>
              <a:t>Corinthians</a:t>
            </a:r>
            <a:r>
              <a:rPr lang="en-GB" sz="1400" dirty="0"/>
              <a:t> (1.53)</a:t>
            </a:r>
            <a:r>
              <a:rPr lang="en-GB" sz="1400" b="1" dirty="0"/>
              <a:t> </a:t>
            </a:r>
            <a:r>
              <a:rPr lang="en-GB" sz="1400" dirty="0"/>
              <a:t>and </a:t>
            </a:r>
            <a:r>
              <a:rPr lang="en-GB" sz="1400" b="1" dirty="0"/>
              <a:t>Athenians </a:t>
            </a:r>
            <a:r>
              <a:rPr lang="en-GB" sz="1400" dirty="0"/>
              <a:t>(1.53).</a:t>
            </a:r>
            <a:endParaRPr lang="en-GB" sz="1400" i="1" dirty="0"/>
          </a:p>
        </p:txBody>
      </p:sp>
      <p:pic>
        <p:nvPicPr>
          <p:cNvPr id="12" name="Corcyreans 1.32, 33 + 36">
            <a:hlinkClick r:id="" action="ppaction://media"/>
            <a:extLst>
              <a:ext uri="{FF2B5EF4-FFF2-40B4-BE49-F238E27FC236}">
                <a16:creationId xmlns:a16="http://schemas.microsoft.com/office/drawing/2014/main" id="{465A2611-27BA-47E4-9727-0FB7595B338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086747" y="3713003"/>
            <a:ext cx="406400" cy="406400"/>
          </a:xfrm>
          <a:prstGeom prst="rect">
            <a:avLst/>
          </a:prstGeom>
        </p:spPr>
      </p:pic>
      <p:pic>
        <p:nvPicPr>
          <p:cNvPr id="14" name="Corinthians 1.37-43 ext">
            <a:hlinkClick r:id="" action="ppaction://media"/>
            <a:extLst>
              <a:ext uri="{FF2B5EF4-FFF2-40B4-BE49-F238E27FC236}">
                <a16:creationId xmlns:a16="http://schemas.microsoft.com/office/drawing/2014/main" id="{B74D36E1-2516-4AD7-8F62-2777B33BDB1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292449" y="3916042"/>
            <a:ext cx="406400" cy="406400"/>
          </a:xfrm>
          <a:prstGeom prst="rect">
            <a:avLst/>
          </a:prstGeom>
        </p:spPr>
      </p:pic>
      <p:pic>
        <p:nvPicPr>
          <p:cNvPr id="15" name="Recorded Sound">
            <a:hlinkClick r:id="" action="ppaction://media"/>
            <a:extLst>
              <a:ext uri="{FF2B5EF4-FFF2-40B4-BE49-F238E27FC236}">
                <a16:creationId xmlns:a16="http://schemas.microsoft.com/office/drawing/2014/main" id="{2E0C8C04-2368-430E-90FB-240B37BAED40}"/>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134773" y="5255601"/>
            <a:ext cx="406400" cy="406400"/>
          </a:xfrm>
          <a:prstGeom prst="rect">
            <a:avLst/>
          </a:prstGeom>
        </p:spPr>
      </p:pic>
      <p:pic>
        <p:nvPicPr>
          <p:cNvPr id="16" name="Recorded Sound">
            <a:hlinkClick r:id="" action="ppaction://media"/>
            <a:extLst>
              <a:ext uri="{FF2B5EF4-FFF2-40B4-BE49-F238E27FC236}">
                <a16:creationId xmlns:a16="http://schemas.microsoft.com/office/drawing/2014/main" id="{338899A6-3A82-4312-B4C3-E504C42A19C5}"/>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8766358" y="5680347"/>
            <a:ext cx="406400" cy="406400"/>
          </a:xfrm>
          <a:prstGeom prst="rect">
            <a:avLst/>
          </a:prstGeom>
        </p:spPr>
      </p:pic>
      <p:pic>
        <p:nvPicPr>
          <p:cNvPr id="17" name="Recorded Sound">
            <a:hlinkClick r:id="" action="ppaction://media"/>
            <a:extLst>
              <a:ext uri="{FF2B5EF4-FFF2-40B4-BE49-F238E27FC236}">
                <a16:creationId xmlns:a16="http://schemas.microsoft.com/office/drawing/2014/main" id="{C57061D3-6DA4-4B7D-9645-F2739A3079CA}"/>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928173" y="5662001"/>
            <a:ext cx="406400" cy="406400"/>
          </a:xfrm>
          <a:prstGeom prst="rect">
            <a:avLst/>
          </a:prstGeom>
        </p:spPr>
      </p:pic>
      <p:pic>
        <p:nvPicPr>
          <p:cNvPr id="18" name="The battle of Sybota">
            <a:hlinkClick r:id="" action="ppaction://media"/>
            <a:extLst>
              <a:ext uri="{FF2B5EF4-FFF2-40B4-BE49-F238E27FC236}">
                <a16:creationId xmlns:a16="http://schemas.microsoft.com/office/drawing/2014/main" id="{A3F7A6B7-40C8-4946-A00C-F7E20C6BADAA}"/>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587500" y="3287514"/>
            <a:ext cx="406400" cy="406400"/>
          </a:xfrm>
          <a:prstGeom prst="rect">
            <a:avLst/>
          </a:prstGeom>
        </p:spPr>
      </p:pic>
    </p:spTree>
    <p:extLst>
      <p:ext uri="{BB962C8B-B14F-4D97-AF65-F5344CB8AC3E}">
        <p14:creationId xmlns:p14="http://schemas.microsoft.com/office/powerpoint/2010/main" val="18694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6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audio>
              <p:cMediaNode vol="80000">
                <p:cTn id="8" fill="hold" display="0">
                  <p:stCondLst>
                    <p:cond delay="indefinite"/>
                  </p:stCondLst>
                  <p:endCondLst>
                    <p:cond evt="onStopAudio" delay="0">
                      <p:tgtEl>
                        <p:sldTgt/>
                      </p:tgtEl>
                    </p:cond>
                  </p:endCondLst>
                </p:cTn>
                <p:tgtEl>
                  <p:spTgt spid="14"/>
                </p:tgtEl>
              </p:cMediaNode>
            </p:audio>
            <p:audio>
              <p:cMediaNode vol="80000">
                <p:cTn id="9" fill="remove" display="0">
                  <p:stCondLst>
                    <p:cond delay="indefinite"/>
                  </p:stCondLst>
                  <p:endCondLst>
                    <p:cond evt="onStopAudio" delay="0">
                      <p:tgtEl>
                        <p:sldTgt/>
                      </p:tgtEl>
                    </p:cond>
                  </p:endCondLst>
                </p:cTn>
                <p:tgtEl>
                  <p:spTgt spid="15"/>
                </p:tgtEl>
              </p:cMediaNode>
            </p:audio>
            <p:audio>
              <p:cMediaNode vol="80000">
                <p:cTn id="10" fill="remove" display="0">
                  <p:stCondLst>
                    <p:cond delay="indefinite"/>
                  </p:stCondLst>
                  <p:endCondLst>
                    <p:cond evt="onStopAudio" delay="0">
                      <p:tgtEl>
                        <p:sldTgt/>
                      </p:tgtEl>
                    </p:cond>
                  </p:endCondLst>
                </p:cTn>
                <p:tgtEl>
                  <p:spTgt spid="16"/>
                </p:tgtEl>
              </p:cMediaNode>
            </p:audio>
            <p:audio>
              <p:cMediaNode vol="80000">
                <p:cTn id="11" fill="remove"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9839"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74584" fill="hold"/>
                                        <p:tgtEl>
                                          <p:spTgt spid="14"/>
                                        </p:tgtEl>
                                      </p:cBhvr>
                                    </p:cmd>
                                  </p:childTnLst>
                                </p:cTn>
                              </p:par>
                            </p:childTnLst>
                          </p:cTn>
                        </p:par>
                      </p:childTnLst>
                    </p:cTn>
                  </p:par>
                </p:childTnLst>
              </p:cTn>
              <p:nextCondLst>
                <p:cond evt="onClick" delay="0">
                  <p:tgtEl>
                    <p:spTgt spid="2"/>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9837" fill="hold"/>
                                        <p:tgtEl>
                                          <p:spTgt spid="15"/>
                                        </p:tgtEl>
                                      </p:cBhvr>
                                    </p:cmd>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2629" fill="hold"/>
                                        <p:tgtEl>
                                          <p:spTgt spid="16"/>
                                        </p:tgtEl>
                                      </p:cBhvr>
                                    </p:cmd>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5338" fill="hold"/>
                                        <p:tgtEl>
                                          <p:spTgt spid="17"/>
                                        </p:tgtEl>
                                      </p:cBhvr>
                                    </p:cmd>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EBF6-7C34-4063-9F14-761D0F9CCFB2}"/>
              </a:ext>
            </a:extLst>
          </p:cNvPr>
          <p:cNvSpPr>
            <a:spLocks noGrp="1"/>
          </p:cNvSpPr>
          <p:nvPr>
            <p:ph type="title"/>
          </p:nvPr>
        </p:nvSpPr>
        <p:spPr>
          <a:xfrm>
            <a:off x="0" y="17463"/>
            <a:ext cx="10515600" cy="1325563"/>
          </a:xfrm>
        </p:spPr>
        <p:txBody>
          <a:bodyPr/>
          <a:lstStyle/>
          <a:p>
            <a:r>
              <a:rPr lang="en-GB" dirty="0"/>
              <a:t>3. Potidaea</a:t>
            </a:r>
          </a:p>
        </p:txBody>
      </p:sp>
      <p:sp>
        <p:nvSpPr>
          <p:cNvPr id="6" name="Footer Placeholder 5">
            <a:extLst>
              <a:ext uri="{FF2B5EF4-FFF2-40B4-BE49-F238E27FC236}">
                <a16:creationId xmlns:a16="http://schemas.microsoft.com/office/drawing/2014/main" id="{2CB452E7-7189-47CD-B619-A2A075A1195E}"/>
              </a:ext>
            </a:extLst>
          </p:cNvPr>
          <p:cNvSpPr>
            <a:spLocks noGrp="1"/>
          </p:cNvSpPr>
          <p:nvPr>
            <p:ph type="ftr" sz="quarter" idx="11"/>
          </p:nvPr>
        </p:nvSpPr>
        <p:spPr>
          <a:xfrm>
            <a:off x="304800" y="6213475"/>
            <a:ext cx="4343400" cy="492125"/>
          </a:xfrm>
        </p:spPr>
        <p:txBody>
          <a:bodyPr/>
          <a:lstStyle/>
          <a:p>
            <a:r>
              <a:rPr lang="en-GB" dirty="0"/>
              <a:t>Prescribed debate: The causes of the Peloponnesian War in 431BC</a:t>
            </a:r>
          </a:p>
        </p:txBody>
      </p:sp>
      <p:pic>
        <p:nvPicPr>
          <p:cNvPr id="7" name="Content Placeholder 9">
            <a:extLst>
              <a:ext uri="{FF2B5EF4-FFF2-40B4-BE49-F238E27FC236}">
                <a16:creationId xmlns:a16="http://schemas.microsoft.com/office/drawing/2014/main" id="{5A360ECF-B2C6-4701-AFA3-3035C67FB5C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50000"/>
                    </a14:imgEffect>
                  </a14:imgLayer>
                </a14:imgProps>
              </a:ext>
              <a:ext uri="{28A0092B-C50C-407E-A947-70E740481C1C}">
                <a14:useLocalDpi xmlns:a14="http://schemas.microsoft.com/office/drawing/2010/main" val="0"/>
              </a:ext>
            </a:extLst>
          </a:blip>
          <a:srcRect l="13657" t="1506" r="13683" b="-1306"/>
          <a:stretch/>
        </p:blipFill>
        <p:spPr>
          <a:xfrm>
            <a:off x="215900" y="1054895"/>
            <a:ext cx="5090951" cy="5244305"/>
          </a:xfrm>
          <a:prstGeom prst="rect">
            <a:avLst/>
          </a:prstGeom>
        </p:spPr>
      </p:pic>
      <p:sp>
        <p:nvSpPr>
          <p:cNvPr id="9" name="Content Placeholder 2">
            <a:extLst>
              <a:ext uri="{FF2B5EF4-FFF2-40B4-BE49-F238E27FC236}">
                <a16:creationId xmlns:a16="http://schemas.microsoft.com/office/drawing/2014/main" id="{D415C383-CAAB-45CF-8567-2AC9544946E8}"/>
              </a:ext>
            </a:extLst>
          </p:cNvPr>
          <p:cNvSpPr txBox="1">
            <a:spLocks/>
          </p:cNvSpPr>
          <p:nvPr/>
        </p:nvSpPr>
        <p:spPr>
          <a:xfrm>
            <a:off x="5381625" y="182699"/>
            <a:ext cx="6594475" cy="3176748"/>
          </a:xfrm>
          <a:prstGeom prst="rect">
            <a:avLst/>
          </a:prstGeom>
          <a:solidFill>
            <a:schemeClr val="accent6">
              <a:lumMod val="20000"/>
              <a:lumOff val="8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1600" b="1" dirty="0"/>
              <a:t>A complaint attested </a:t>
            </a:r>
          </a:p>
          <a:p>
            <a:pPr marL="0" indent="0">
              <a:lnSpc>
                <a:spcPct val="100000"/>
              </a:lnSpc>
              <a:buFont typeface="Arial" panose="020B0604020202020204" pitchFamily="34" charset="0"/>
              <a:buNone/>
            </a:pPr>
            <a:r>
              <a:rPr lang="en-GB" sz="1600" i="1" dirty="0"/>
              <a:t>‘Potidaea sat on the Isthmus of Pallene in Chalcidice. It was a subject state of Athens, but also a Corinthian colony, from which it still received its annual magistrates.</a:t>
            </a:r>
          </a:p>
          <a:p>
            <a:pPr marL="0" indent="0">
              <a:lnSpc>
                <a:spcPct val="100000"/>
              </a:lnSpc>
              <a:buFont typeface="Arial" panose="020B0604020202020204" pitchFamily="34" charset="0"/>
              <a:buNone/>
            </a:pPr>
            <a:r>
              <a:rPr lang="en-GB" sz="1600" i="1" dirty="0"/>
              <a:t>By early 432BC, Athens … ordered the </a:t>
            </a:r>
            <a:r>
              <a:rPr lang="en-GB" sz="1600" i="1" dirty="0" err="1"/>
              <a:t>Potidaeans</a:t>
            </a:r>
            <a:r>
              <a:rPr lang="en-GB" sz="1600" i="1" dirty="0"/>
              <a:t> to tear down their defences </a:t>
            </a:r>
            <a:r>
              <a:rPr lang="en-GB" sz="1600" dirty="0"/>
              <a:t>(1.56-8)</a:t>
            </a:r>
            <a:r>
              <a:rPr lang="en-GB" sz="1600" i="1" dirty="0"/>
              <a:t>. The </a:t>
            </a:r>
            <a:r>
              <a:rPr lang="en-GB" sz="1600" i="1" dirty="0" err="1"/>
              <a:t>Potidaeans</a:t>
            </a:r>
            <a:r>
              <a:rPr lang="en-GB" sz="1600" i="1" dirty="0"/>
              <a:t> sent an embassy to the Spartans, whose ephors agreed to invade Attica if Potidaea was attacked. This would clearly have been in contravention of the 30 Year Peace. However, the agreement was not fulfilled. </a:t>
            </a:r>
          </a:p>
          <a:p>
            <a:pPr marL="0" indent="0">
              <a:lnSpc>
                <a:spcPct val="100000"/>
              </a:lnSpc>
              <a:buFont typeface="Arial" panose="020B0604020202020204" pitchFamily="34" charset="0"/>
              <a:buNone/>
            </a:pPr>
            <a:r>
              <a:rPr lang="en-GB" sz="1600" i="1" dirty="0"/>
              <a:t>The </a:t>
            </a:r>
            <a:r>
              <a:rPr lang="en-GB" sz="1600" i="1" dirty="0" err="1"/>
              <a:t>Potidaeans</a:t>
            </a:r>
            <a:r>
              <a:rPr lang="en-GB" sz="1600" i="1" dirty="0"/>
              <a:t> revolted and the Corinthians sent an army to support them. Athens besieged the city. The siege was to go on for 3 years and this formed the second complaint raised by the Corinthians against Athens.’</a:t>
            </a:r>
          </a:p>
          <a:p>
            <a:pPr marL="0" indent="0" algn="r">
              <a:lnSpc>
                <a:spcPct val="100000"/>
              </a:lnSpc>
              <a:buFont typeface="Arial" panose="020B0604020202020204" pitchFamily="34" charset="0"/>
              <a:buNone/>
            </a:pPr>
            <a:r>
              <a:rPr lang="en-GB" sz="1100" b="1" dirty="0"/>
              <a:t>OCR Bloomsbury Textbook p.39</a:t>
            </a:r>
          </a:p>
        </p:txBody>
      </p:sp>
      <p:sp>
        <p:nvSpPr>
          <p:cNvPr id="10" name="Rectangle 9">
            <a:extLst>
              <a:ext uri="{FF2B5EF4-FFF2-40B4-BE49-F238E27FC236}">
                <a16:creationId xmlns:a16="http://schemas.microsoft.com/office/drawing/2014/main" id="{EC3DF29F-9CA3-4AB2-80B0-9B77E60DC61C}"/>
              </a:ext>
            </a:extLst>
          </p:cNvPr>
          <p:cNvSpPr/>
          <p:nvPr/>
        </p:nvSpPr>
        <p:spPr>
          <a:xfrm>
            <a:off x="5306851" y="3400858"/>
            <a:ext cx="6957476" cy="3364447"/>
          </a:xfrm>
          <a:prstGeom prst="rect">
            <a:avLst/>
          </a:prstGeom>
        </p:spPr>
        <p:txBody>
          <a:bodyPr wrap="square">
            <a:spAutoFit/>
          </a:bodyPr>
          <a:lstStyle/>
          <a:p>
            <a:pPr algn="ctr">
              <a:lnSpc>
                <a:spcPct val="110000"/>
              </a:lnSpc>
            </a:pPr>
            <a:r>
              <a:rPr lang="en-GB" sz="1600" b="1" dirty="0"/>
              <a:t>Thucydides writes a detailed  narrative of these events </a:t>
            </a:r>
            <a:r>
              <a:rPr lang="en-GB" sz="1600" dirty="0"/>
              <a:t>(1. 56-65).</a:t>
            </a:r>
          </a:p>
          <a:p>
            <a:pPr>
              <a:lnSpc>
                <a:spcPct val="110000"/>
              </a:lnSpc>
            </a:pPr>
            <a:endParaRPr lang="en-GB" sz="800" b="1" dirty="0"/>
          </a:p>
          <a:p>
            <a:pPr>
              <a:lnSpc>
                <a:spcPct val="110000"/>
              </a:lnSpc>
            </a:pPr>
            <a:r>
              <a:rPr lang="en-GB" sz="1400" dirty="0"/>
              <a:t>His account of events in Potidaea is followed by The Debate at Sparta, in which the </a:t>
            </a:r>
            <a:r>
              <a:rPr lang="en-GB" sz="1400" b="1" dirty="0"/>
              <a:t>Corinthians</a:t>
            </a:r>
            <a:r>
              <a:rPr lang="en-GB" sz="1400" dirty="0"/>
              <a:t> air this grievance, along with others, in a long speech (1.68-71). </a:t>
            </a:r>
          </a:p>
          <a:p>
            <a:pPr>
              <a:lnSpc>
                <a:spcPct val="110000"/>
              </a:lnSpc>
            </a:pPr>
            <a:endParaRPr lang="en-GB" sz="800" dirty="0"/>
          </a:p>
          <a:p>
            <a:pPr>
              <a:lnSpc>
                <a:spcPct val="110000"/>
              </a:lnSpc>
            </a:pPr>
            <a:r>
              <a:rPr lang="en-GB" sz="1400" dirty="0"/>
              <a:t>Some</a:t>
            </a:r>
            <a:r>
              <a:rPr lang="en-GB" sz="1400" b="1" dirty="0"/>
              <a:t> Athenians </a:t>
            </a:r>
            <a:r>
              <a:rPr lang="en-GB" sz="1400" dirty="0"/>
              <a:t>in Sparta ‘</a:t>
            </a:r>
            <a:r>
              <a:rPr lang="en-GB" sz="1400" i="1" dirty="0"/>
              <a:t>on other business</a:t>
            </a:r>
            <a:r>
              <a:rPr lang="en-GB" sz="1400" dirty="0"/>
              <a:t>’ respond in another major speech (1.73-78). </a:t>
            </a:r>
          </a:p>
          <a:p>
            <a:pPr>
              <a:lnSpc>
                <a:spcPct val="110000"/>
              </a:lnSpc>
            </a:pPr>
            <a:endParaRPr lang="en-GB" sz="800" dirty="0"/>
          </a:p>
          <a:p>
            <a:pPr>
              <a:lnSpc>
                <a:spcPct val="110000"/>
              </a:lnSpc>
            </a:pPr>
            <a:r>
              <a:rPr lang="en-GB" sz="1400" b="1" dirty="0"/>
              <a:t>King </a:t>
            </a:r>
            <a:r>
              <a:rPr lang="en-GB" sz="1400" b="1" dirty="0" err="1"/>
              <a:t>Archidamus</a:t>
            </a:r>
            <a:r>
              <a:rPr lang="en-GB" sz="1400" b="1" dirty="0"/>
              <a:t> </a:t>
            </a:r>
            <a:r>
              <a:rPr lang="en-GB" sz="1400" dirty="0"/>
              <a:t>then gives a measured response advocating arbitration. (1.80-85), </a:t>
            </a:r>
          </a:p>
          <a:p>
            <a:pPr>
              <a:lnSpc>
                <a:spcPct val="110000"/>
              </a:lnSpc>
            </a:pPr>
            <a:endParaRPr lang="en-GB" sz="800" dirty="0"/>
          </a:p>
          <a:p>
            <a:pPr>
              <a:lnSpc>
                <a:spcPct val="110000"/>
              </a:lnSpc>
            </a:pPr>
            <a:r>
              <a:rPr lang="en-GB" sz="1400" dirty="0"/>
              <a:t>but the Ephor </a:t>
            </a:r>
            <a:r>
              <a:rPr lang="en-GB" sz="1400" b="1" dirty="0" err="1"/>
              <a:t>Sthenelaidas</a:t>
            </a:r>
            <a:r>
              <a:rPr lang="en-GB" sz="1400" dirty="0"/>
              <a:t>, after a brief aggressive speech (1.86 and 87), stirs the Spartans to vote for war. </a:t>
            </a:r>
          </a:p>
          <a:p>
            <a:pPr>
              <a:lnSpc>
                <a:spcPct val="110000"/>
              </a:lnSpc>
            </a:pPr>
            <a:r>
              <a:rPr lang="en-GB" sz="1400" dirty="0"/>
              <a:t>‘</a:t>
            </a:r>
            <a:r>
              <a:rPr lang="en-GB" sz="1400" b="1" i="1" u="sng" dirty="0"/>
              <a:t>The Spartans voted that the treaty had been broken and that war should be declared</a:t>
            </a:r>
            <a:r>
              <a:rPr lang="en-GB" sz="1400" b="1" i="1" dirty="0"/>
              <a:t> not so much because they were influenced by the speeches of their allies as because they were afraid of any further growth of Athenian power, seeing, as they did, that the greater part of Hellas was already under Athenian control.’ </a:t>
            </a:r>
            <a:r>
              <a:rPr lang="en-GB" sz="1400" dirty="0"/>
              <a:t>1.88. </a:t>
            </a:r>
            <a:r>
              <a:rPr lang="en-GB" sz="1200" dirty="0"/>
              <a:t>(</a:t>
            </a:r>
            <a:r>
              <a:rPr lang="en-GB" sz="1000" dirty="0"/>
              <a:t>The </a:t>
            </a:r>
            <a:r>
              <a:rPr lang="en-GB" sz="1000" b="1" dirty="0" err="1"/>
              <a:t>Pentecontaetia</a:t>
            </a:r>
            <a:r>
              <a:rPr lang="en-GB" sz="1000" b="1" dirty="0"/>
              <a:t> 1.89-118 </a:t>
            </a:r>
            <a:r>
              <a:rPr lang="en-GB" sz="1000" dirty="0"/>
              <a:t>follows these words</a:t>
            </a:r>
            <a:r>
              <a:rPr lang="en-GB" sz="1200" dirty="0"/>
              <a:t>).</a:t>
            </a:r>
            <a:endParaRPr lang="en-GB" sz="1200" b="1" i="1" dirty="0"/>
          </a:p>
        </p:txBody>
      </p:sp>
      <p:pic>
        <p:nvPicPr>
          <p:cNvPr id="11" name="Potidaea">
            <a:hlinkClick r:id="" action="ppaction://media"/>
            <a:extLst>
              <a:ext uri="{FF2B5EF4-FFF2-40B4-BE49-F238E27FC236}">
                <a16:creationId xmlns:a16="http://schemas.microsoft.com/office/drawing/2014/main" id="{B35AF996-2E9F-403F-86A2-D66403F4F6C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730625" y="1465156"/>
            <a:ext cx="406400" cy="406400"/>
          </a:xfrm>
          <a:prstGeom prst="rect">
            <a:avLst/>
          </a:prstGeom>
        </p:spPr>
      </p:pic>
      <p:pic>
        <p:nvPicPr>
          <p:cNvPr id="12" name="Corinthian to Sparta">
            <a:hlinkClick r:id="" action="ppaction://media"/>
            <a:extLst>
              <a:ext uri="{FF2B5EF4-FFF2-40B4-BE49-F238E27FC236}">
                <a16:creationId xmlns:a16="http://schemas.microsoft.com/office/drawing/2014/main" id="{A325728A-D90A-4C8A-80E4-925A6E17742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817225" y="4084477"/>
            <a:ext cx="406400" cy="406400"/>
          </a:xfrm>
          <a:prstGeom prst="rect">
            <a:avLst/>
          </a:prstGeom>
        </p:spPr>
      </p:pic>
      <p:pic>
        <p:nvPicPr>
          <p:cNvPr id="13" name="Athenian justification">
            <a:hlinkClick r:id="" action="ppaction://media"/>
            <a:extLst>
              <a:ext uri="{FF2B5EF4-FFF2-40B4-BE49-F238E27FC236}">
                <a16:creationId xmlns:a16="http://schemas.microsoft.com/office/drawing/2014/main" id="{9A37A5E6-0D8F-4779-8BE0-CF26BEC79C5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403549" y="4490877"/>
            <a:ext cx="406400" cy="406400"/>
          </a:xfrm>
          <a:prstGeom prst="rect">
            <a:avLst/>
          </a:prstGeom>
        </p:spPr>
      </p:pic>
      <p:pic>
        <p:nvPicPr>
          <p:cNvPr id="14" name="Archidamus">
            <a:hlinkClick r:id="" action="ppaction://media"/>
            <a:extLst>
              <a:ext uri="{FF2B5EF4-FFF2-40B4-BE49-F238E27FC236}">
                <a16:creationId xmlns:a16="http://schemas.microsoft.com/office/drawing/2014/main" id="{7C3E3315-38B7-43A0-9E1D-58528FC9F3E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359525" y="4910427"/>
            <a:ext cx="406400" cy="406400"/>
          </a:xfrm>
          <a:prstGeom prst="rect">
            <a:avLst/>
          </a:prstGeom>
        </p:spPr>
      </p:pic>
      <p:pic>
        <p:nvPicPr>
          <p:cNvPr id="15" name="Sthenelaidas the ephor">
            <a:hlinkClick r:id="" action="ppaction://media"/>
            <a:extLst>
              <a:ext uri="{FF2B5EF4-FFF2-40B4-BE49-F238E27FC236}">
                <a16:creationId xmlns:a16="http://schemas.microsoft.com/office/drawing/2014/main" id="{A8660AC8-F23D-427E-8665-E92F85A9D945}"/>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6507326" y="5485644"/>
            <a:ext cx="406400" cy="406400"/>
          </a:xfrm>
          <a:prstGeom prst="rect">
            <a:avLst/>
          </a:prstGeom>
        </p:spPr>
      </p:pic>
    </p:spTree>
    <p:extLst>
      <p:ext uri="{BB962C8B-B14F-4D97-AF65-F5344CB8AC3E}">
        <p14:creationId xmlns:p14="http://schemas.microsoft.com/office/powerpoint/2010/main" val="291112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28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6460"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8610"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9647"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789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12"/>
                </p:tgtEl>
              </p:cMediaNode>
            </p:audio>
            <p:audio>
              <p:cMediaNode vol="80000">
                <p:cTn id="25" fill="hold" display="0">
                  <p:stCondLst>
                    <p:cond delay="indefinite"/>
                  </p:stCondLst>
                  <p:endCondLst>
                    <p:cond evt="onStopAudio" delay="0">
                      <p:tgtEl>
                        <p:sldTgt/>
                      </p:tgtEl>
                    </p:cond>
                  </p:endCondLst>
                </p:cTn>
                <p:tgtEl>
                  <p:spTgt spid="13"/>
                </p:tgtEl>
              </p:cMediaNode>
            </p:audio>
            <p:audio>
              <p:cMediaNode vol="80000">
                <p:cTn id="26" fill="hold" display="0">
                  <p:stCondLst>
                    <p:cond delay="indefinite"/>
                  </p:stCondLst>
                  <p:endCondLst>
                    <p:cond evt="onStopAudio" delay="0">
                      <p:tgtEl>
                        <p:sldTgt/>
                      </p:tgtEl>
                    </p:cond>
                  </p:endCondLst>
                </p:cTn>
                <p:tgtEl>
                  <p:spTgt spid="14"/>
                </p:tgtEl>
              </p:cMediaNode>
            </p:audio>
            <p:audio>
              <p:cMediaNode vol="80000">
                <p:cTn id="2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9045-044C-4D33-9467-EC9CEF2A3F87}"/>
              </a:ext>
            </a:extLst>
          </p:cNvPr>
          <p:cNvSpPr>
            <a:spLocks noGrp="1"/>
          </p:cNvSpPr>
          <p:nvPr>
            <p:ph type="title"/>
          </p:nvPr>
        </p:nvSpPr>
        <p:spPr>
          <a:xfrm>
            <a:off x="0" y="0"/>
            <a:ext cx="10515600" cy="1325563"/>
          </a:xfrm>
        </p:spPr>
        <p:txBody>
          <a:bodyPr/>
          <a:lstStyle/>
          <a:p>
            <a:r>
              <a:rPr lang="en-GB" dirty="0"/>
              <a:t>4. The </a:t>
            </a:r>
            <a:r>
              <a:rPr lang="en-GB" dirty="0" err="1"/>
              <a:t>Ambraciot</a:t>
            </a:r>
            <a:r>
              <a:rPr lang="en-GB" dirty="0"/>
              <a:t> Gulf</a:t>
            </a:r>
          </a:p>
        </p:txBody>
      </p:sp>
      <p:pic>
        <p:nvPicPr>
          <p:cNvPr id="4" name="Audio 3">
            <a:hlinkClick r:id="" action="ppaction://media"/>
            <a:extLst>
              <a:ext uri="{FF2B5EF4-FFF2-40B4-BE49-F238E27FC236}">
                <a16:creationId xmlns:a16="http://schemas.microsoft.com/office/drawing/2014/main" id="{76FAC488-FFC7-48C7-9BC2-3ED598C759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5" name="Footer Placeholder 4">
            <a:extLst>
              <a:ext uri="{FF2B5EF4-FFF2-40B4-BE49-F238E27FC236}">
                <a16:creationId xmlns:a16="http://schemas.microsoft.com/office/drawing/2014/main" id="{BEC3C4AB-062D-4046-A7F0-35ACEDCC3089}"/>
              </a:ext>
            </a:extLst>
          </p:cNvPr>
          <p:cNvSpPr>
            <a:spLocks noGrp="1"/>
          </p:cNvSpPr>
          <p:nvPr>
            <p:ph type="ftr" sz="quarter" idx="11"/>
          </p:nvPr>
        </p:nvSpPr>
        <p:spPr>
          <a:xfrm>
            <a:off x="4038600" y="6400800"/>
            <a:ext cx="4362450" cy="320675"/>
          </a:xfrm>
        </p:spPr>
        <p:txBody>
          <a:bodyPr/>
          <a:lstStyle/>
          <a:p>
            <a:r>
              <a:rPr lang="en-GB" dirty="0"/>
              <a:t>Prescribed debate: The causes of the Peloponnesian War in 431BC</a:t>
            </a:r>
          </a:p>
        </p:txBody>
      </p:sp>
      <p:pic>
        <p:nvPicPr>
          <p:cNvPr id="8" name="Content Placeholder 9">
            <a:extLst>
              <a:ext uri="{FF2B5EF4-FFF2-40B4-BE49-F238E27FC236}">
                <a16:creationId xmlns:a16="http://schemas.microsoft.com/office/drawing/2014/main" id="{A4A5468D-8CAB-4310-9B7C-990888929CA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val="0"/>
              </a:ext>
            </a:extLst>
          </a:blip>
          <a:srcRect l="13657" t="1506" r="13683" b="-1306"/>
          <a:stretch/>
        </p:blipFill>
        <p:spPr>
          <a:xfrm>
            <a:off x="229298" y="1241029"/>
            <a:ext cx="5090951" cy="5244305"/>
          </a:xfrm>
          <a:prstGeom prst="rect">
            <a:avLst/>
          </a:prstGeom>
        </p:spPr>
      </p:pic>
      <p:sp>
        <p:nvSpPr>
          <p:cNvPr id="9" name="Content Placeholder 2">
            <a:extLst>
              <a:ext uri="{FF2B5EF4-FFF2-40B4-BE49-F238E27FC236}">
                <a16:creationId xmlns:a16="http://schemas.microsoft.com/office/drawing/2014/main" id="{975AB6D0-EF31-4E5F-9BA7-CA8DEC40B6D2}"/>
              </a:ext>
            </a:extLst>
          </p:cNvPr>
          <p:cNvSpPr>
            <a:spLocks noGrp="1"/>
          </p:cNvSpPr>
          <p:nvPr>
            <p:ph idx="1"/>
          </p:nvPr>
        </p:nvSpPr>
        <p:spPr>
          <a:xfrm>
            <a:off x="5597349" y="375840"/>
            <a:ext cx="6378751" cy="2638424"/>
          </a:xfrm>
          <a:solidFill>
            <a:schemeClr val="accent6">
              <a:lumMod val="20000"/>
              <a:lumOff val="80000"/>
            </a:schemeClr>
          </a:solidFill>
        </p:spPr>
        <p:txBody>
          <a:bodyPr>
            <a:normAutofit/>
          </a:bodyPr>
          <a:lstStyle/>
          <a:p>
            <a:pPr marL="0" indent="0">
              <a:lnSpc>
                <a:spcPct val="100000"/>
              </a:lnSpc>
              <a:buNone/>
            </a:pPr>
            <a:r>
              <a:rPr lang="en-GB" sz="1600" b="1" i="1" dirty="0"/>
              <a:t>A complaint unattested</a:t>
            </a:r>
          </a:p>
          <a:p>
            <a:pPr marL="0" indent="0">
              <a:lnSpc>
                <a:spcPct val="100000"/>
              </a:lnSpc>
              <a:buNone/>
            </a:pPr>
            <a:r>
              <a:rPr lang="en-GB" sz="1400" i="1" dirty="0"/>
              <a:t>‘There was a final irritation to the Corinthians that is </a:t>
            </a:r>
            <a:r>
              <a:rPr lang="en-GB" sz="1400" b="1" i="1" dirty="0"/>
              <a:t>not reported by Thucydides </a:t>
            </a:r>
            <a:r>
              <a:rPr lang="en-GB" sz="1400" i="1" dirty="0"/>
              <a:t>as a complaint, but appears later at 2.68. Late in the 430s on the </a:t>
            </a:r>
            <a:r>
              <a:rPr lang="en-GB" sz="1400" i="1" dirty="0" err="1"/>
              <a:t>Ambraciot</a:t>
            </a:r>
            <a:r>
              <a:rPr lang="en-GB" sz="1400" i="1" dirty="0"/>
              <a:t> Gulf in the West of Greece, there was a local conflict between three communities:</a:t>
            </a:r>
          </a:p>
          <a:p>
            <a:pPr lvl="1">
              <a:lnSpc>
                <a:spcPct val="100000"/>
              </a:lnSpc>
            </a:pPr>
            <a:r>
              <a:rPr lang="en-GB" sz="1400" i="1" dirty="0" err="1"/>
              <a:t>Ambracia</a:t>
            </a:r>
            <a:r>
              <a:rPr lang="en-GB" sz="1400" i="1" dirty="0"/>
              <a:t> (Corinthian connections)</a:t>
            </a:r>
          </a:p>
          <a:p>
            <a:pPr lvl="1">
              <a:lnSpc>
                <a:spcPct val="100000"/>
              </a:lnSpc>
            </a:pPr>
            <a:r>
              <a:rPr lang="en-GB" sz="1400" i="1" dirty="0" err="1"/>
              <a:t>Amphilochian</a:t>
            </a:r>
            <a:r>
              <a:rPr lang="en-GB" sz="1400" i="1" dirty="0"/>
              <a:t> Argos</a:t>
            </a:r>
          </a:p>
          <a:p>
            <a:pPr lvl="1">
              <a:lnSpc>
                <a:spcPct val="100000"/>
              </a:lnSpc>
            </a:pPr>
            <a:r>
              <a:rPr lang="en-GB" sz="1400" i="1" dirty="0"/>
              <a:t>The Acarnanians</a:t>
            </a:r>
          </a:p>
          <a:p>
            <a:pPr marL="0" indent="0">
              <a:lnSpc>
                <a:spcPct val="100000"/>
              </a:lnSpc>
              <a:buNone/>
            </a:pPr>
            <a:r>
              <a:rPr lang="en-GB" sz="1400" i="1" dirty="0"/>
              <a:t>The two latter appealed for, and received, Athenian military help. This was another example of Athens dabbling in Corinthian affairs.’                   </a:t>
            </a:r>
            <a:r>
              <a:rPr lang="en-GB" sz="1100" b="1" dirty="0"/>
              <a:t>OCR Bloomsbury Textbook p.42</a:t>
            </a:r>
          </a:p>
        </p:txBody>
      </p:sp>
      <p:sp>
        <p:nvSpPr>
          <p:cNvPr id="10" name="Rectangle 9">
            <a:extLst>
              <a:ext uri="{FF2B5EF4-FFF2-40B4-BE49-F238E27FC236}">
                <a16:creationId xmlns:a16="http://schemas.microsoft.com/office/drawing/2014/main" id="{CD8F999F-F06B-4B77-A28F-E6453332F6A2}"/>
              </a:ext>
            </a:extLst>
          </p:cNvPr>
          <p:cNvSpPr/>
          <p:nvPr/>
        </p:nvSpPr>
        <p:spPr>
          <a:xfrm>
            <a:off x="5320249" y="3015908"/>
            <a:ext cx="6871751" cy="3610668"/>
          </a:xfrm>
          <a:prstGeom prst="rect">
            <a:avLst/>
          </a:prstGeom>
        </p:spPr>
        <p:txBody>
          <a:bodyPr wrap="square">
            <a:spAutoFit/>
          </a:bodyPr>
          <a:lstStyle/>
          <a:p>
            <a:pPr algn="ctr">
              <a:lnSpc>
                <a:spcPct val="120000"/>
              </a:lnSpc>
            </a:pPr>
            <a:r>
              <a:rPr lang="en-GB" sz="1400" dirty="0"/>
              <a:t>‘</a:t>
            </a:r>
            <a:r>
              <a:rPr lang="en-GB" sz="1400" i="1" dirty="0"/>
              <a:t>Towards the end of the summer (430BC) the </a:t>
            </a:r>
            <a:r>
              <a:rPr lang="en-GB" sz="1400" i="1" dirty="0" err="1"/>
              <a:t>Ambraciots</a:t>
            </a:r>
            <a:r>
              <a:rPr lang="en-GB" sz="1400" i="1" dirty="0"/>
              <a:t> … marched against </a:t>
            </a:r>
            <a:r>
              <a:rPr lang="en-GB" sz="1400" i="1" dirty="0" err="1"/>
              <a:t>Amphilochian</a:t>
            </a:r>
            <a:r>
              <a:rPr lang="en-GB" sz="1400" i="1" dirty="0"/>
              <a:t> Argos and the rest of </a:t>
            </a:r>
            <a:r>
              <a:rPr lang="en-GB" sz="1400" i="1" dirty="0" err="1"/>
              <a:t>Amphilochia</a:t>
            </a:r>
            <a:r>
              <a:rPr lang="en-GB" sz="1400" i="1" dirty="0"/>
              <a:t>…</a:t>
            </a:r>
            <a:r>
              <a:rPr lang="en-GB" sz="1400" dirty="0"/>
              <a:t>.’</a:t>
            </a:r>
            <a:r>
              <a:rPr lang="en-GB" sz="1400" b="1" dirty="0"/>
              <a:t> Thucydides 2.68</a:t>
            </a:r>
            <a:endParaRPr lang="en-GB" sz="1400" dirty="0"/>
          </a:p>
          <a:p>
            <a:endParaRPr lang="en-GB" sz="800" dirty="0"/>
          </a:p>
          <a:p>
            <a:r>
              <a:rPr lang="en-GB" sz="1400" dirty="0"/>
              <a:t>The </a:t>
            </a:r>
            <a:r>
              <a:rPr lang="en-GB" sz="1400" dirty="0" err="1"/>
              <a:t>Ambraciots</a:t>
            </a:r>
            <a:r>
              <a:rPr lang="en-GB" sz="1400" dirty="0"/>
              <a:t> attacked this city in 430BC because of the following sequence of events:</a:t>
            </a:r>
          </a:p>
          <a:p>
            <a:endParaRPr lang="en-GB" sz="800" dirty="0"/>
          </a:p>
          <a:p>
            <a:r>
              <a:rPr lang="en-GB" sz="1400" dirty="0"/>
              <a:t>a) The city was originally founded by </a:t>
            </a:r>
            <a:r>
              <a:rPr lang="en-GB" sz="1400" dirty="0" err="1"/>
              <a:t>Amphilochus</a:t>
            </a:r>
            <a:r>
              <a:rPr lang="en-GB" sz="1400" dirty="0"/>
              <a:t>, a Greek who had fought at Troy, who named it Argos. It grew very prosperous.</a:t>
            </a:r>
          </a:p>
          <a:p>
            <a:endParaRPr lang="en-GB" sz="800" dirty="0"/>
          </a:p>
          <a:p>
            <a:r>
              <a:rPr lang="en-GB" sz="1400" dirty="0"/>
              <a:t>b) The </a:t>
            </a:r>
            <a:r>
              <a:rPr lang="en-GB" sz="1400" dirty="0" err="1"/>
              <a:t>Ambraciots</a:t>
            </a:r>
            <a:r>
              <a:rPr lang="en-GB" sz="1400" dirty="0"/>
              <a:t> drove the Argives out and held the city themselves.</a:t>
            </a:r>
          </a:p>
          <a:p>
            <a:r>
              <a:rPr lang="en-GB" sz="800" dirty="0"/>
              <a:t> </a:t>
            </a:r>
          </a:p>
          <a:p>
            <a:pPr>
              <a:lnSpc>
                <a:spcPct val="110000"/>
              </a:lnSpc>
            </a:pPr>
            <a:r>
              <a:rPr lang="en-GB" sz="1400" dirty="0"/>
              <a:t>c) </a:t>
            </a:r>
            <a:r>
              <a:rPr lang="en-GB" sz="1400" i="1" dirty="0"/>
              <a:t>The </a:t>
            </a:r>
            <a:r>
              <a:rPr lang="en-GB" sz="1400" i="1" dirty="0" err="1"/>
              <a:t>Amphilochians</a:t>
            </a:r>
            <a:r>
              <a:rPr lang="en-GB" sz="1400" i="1" dirty="0"/>
              <a:t> then went to the Acarnanians and together  called in the help of Athens. </a:t>
            </a:r>
            <a:r>
              <a:rPr lang="en-GB" sz="1400" b="1" i="1" dirty="0"/>
              <a:t>The Athenians sent them </a:t>
            </a:r>
            <a:r>
              <a:rPr lang="en-GB" sz="1400" b="1" i="1" dirty="0" err="1"/>
              <a:t>Phormio</a:t>
            </a:r>
            <a:r>
              <a:rPr lang="en-GB" sz="1400" b="1" i="1" dirty="0"/>
              <a:t> as general with a fleet of 30 ships. When he arrived he took Argos by storm and made slaves of the </a:t>
            </a:r>
            <a:r>
              <a:rPr lang="en-GB" sz="1400" b="1" i="1" dirty="0" err="1"/>
              <a:t>Ambraciots</a:t>
            </a:r>
            <a:r>
              <a:rPr lang="en-GB" sz="1400" b="1" i="1" dirty="0"/>
              <a:t> who were there. </a:t>
            </a:r>
            <a:r>
              <a:rPr lang="en-GB" sz="1400" i="1" dirty="0"/>
              <a:t>The </a:t>
            </a:r>
            <a:r>
              <a:rPr lang="en-GB" sz="1400" i="1" dirty="0" err="1"/>
              <a:t>Amphilochians</a:t>
            </a:r>
            <a:r>
              <a:rPr lang="en-GB" sz="1400" i="1" dirty="0"/>
              <a:t> and Acarnanians then inhabited the city together.</a:t>
            </a:r>
            <a:r>
              <a:rPr lang="en-GB" sz="1400" dirty="0"/>
              <a:t> </a:t>
            </a:r>
          </a:p>
          <a:p>
            <a:pPr algn="ctr">
              <a:lnSpc>
                <a:spcPct val="110000"/>
              </a:lnSpc>
            </a:pPr>
            <a:r>
              <a:rPr lang="en-GB" sz="1400" b="1" dirty="0"/>
              <a:t>Thucydides does not mention </a:t>
            </a:r>
            <a:r>
              <a:rPr lang="en-GB" sz="1400" b="1" dirty="0" err="1"/>
              <a:t>Phormio’s</a:t>
            </a:r>
            <a:r>
              <a:rPr lang="en-GB" sz="1400" b="1" dirty="0"/>
              <a:t> expedition.</a:t>
            </a:r>
          </a:p>
          <a:p>
            <a:pPr algn="ctr">
              <a:lnSpc>
                <a:spcPct val="110000"/>
              </a:lnSpc>
            </a:pPr>
            <a:endParaRPr lang="en-GB" sz="800" b="1" i="1" dirty="0"/>
          </a:p>
          <a:p>
            <a:pPr>
              <a:lnSpc>
                <a:spcPct val="110000"/>
              </a:lnSpc>
            </a:pPr>
            <a:r>
              <a:rPr lang="en-GB" sz="1400" dirty="0"/>
              <a:t>d) 430BC The </a:t>
            </a:r>
            <a:r>
              <a:rPr lang="en-GB" sz="1400" dirty="0" err="1"/>
              <a:t>Ambraciots</a:t>
            </a:r>
            <a:r>
              <a:rPr lang="en-GB" sz="1400" dirty="0"/>
              <a:t> attempt to take back the city.  Thucydides 2.68</a:t>
            </a:r>
          </a:p>
        </p:txBody>
      </p:sp>
    </p:spTree>
    <p:extLst>
      <p:ext uri="{BB962C8B-B14F-4D97-AF65-F5344CB8AC3E}">
        <p14:creationId xmlns:p14="http://schemas.microsoft.com/office/powerpoint/2010/main" val="1124374694"/>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A635-9D71-4D9D-87F7-88EACE160E44}"/>
              </a:ext>
            </a:extLst>
          </p:cNvPr>
          <p:cNvSpPr>
            <a:spLocks noGrp="1"/>
          </p:cNvSpPr>
          <p:nvPr>
            <p:ph type="title"/>
          </p:nvPr>
        </p:nvSpPr>
        <p:spPr>
          <a:xfrm>
            <a:off x="0" y="0"/>
            <a:ext cx="10515600" cy="1325563"/>
          </a:xfrm>
        </p:spPr>
        <p:txBody>
          <a:bodyPr/>
          <a:lstStyle/>
          <a:p>
            <a:r>
              <a:rPr lang="en-GB" dirty="0"/>
              <a:t>5. Aegina</a:t>
            </a:r>
          </a:p>
        </p:txBody>
      </p:sp>
      <p:sp>
        <p:nvSpPr>
          <p:cNvPr id="4" name="Footer Placeholder 3">
            <a:extLst>
              <a:ext uri="{FF2B5EF4-FFF2-40B4-BE49-F238E27FC236}">
                <a16:creationId xmlns:a16="http://schemas.microsoft.com/office/drawing/2014/main" id="{35F85C86-AAED-47C2-80D8-6A687D95C7BE}"/>
              </a:ext>
            </a:extLst>
          </p:cNvPr>
          <p:cNvSpPr>
            <a:spLocks noGrp="1"/>
          </p:cNvSpPr>
          <p:nvPr>
            <p:ph type="ftr" sz="quarter" idx="11"/>
          </p:nvPr>
        </p:nvSpPr>
        <p:spPr>
          <a:xfrm>
            <a:off x="4038600" y="6492875"/>
            <a:ext cx="4305300" cy="228600"/>
          </a:xfrm>
        </p:spPr>
        <p:txBody>
          <a:bodyPr/>
          <a:lstStyle/>
          <a:p>
            <a:r>
              <a:rPr lang="en-GB" dirty="0"/>
              <a:t>Prescribed debate: The causes of the Peloponnesian War in 431BC</a:t>
            </a:r>
          </a:p>
        </p:txBody>
      </p:sp>
      <p:sp>
        <p:nvSpPr>
          <p:cNvPr id="5" name="Rectangle 4">
            <a:extLst>
              <a:ext uri="{FF2B5EF4-FFF2-40B4-BE49-F238E27FC236}">
                <a16:creationId xmlns:a16="http://schemas.microsoft.com/office/drawing/2014/main" id="{89726E0E-1B16-40FC-B72A-5DF71400EA27}"/>
              </a:ext>
            </a:extLst>
          </p:cNvPr>
          <p:cNvSpPr/>
          <p:nvPr/>
        </p:nvSpPr>
        <p:spPr>
          <a:xfrm>
            <a:off x="4623372" y="264635"/>
            <a:ext cx="7568628" cy="2723823"/>
          </a:xfrm>
          <a:prstGeom prst="rect">
            <a:avLst/>
          </a:prstGeom>
          <a:solidFill>
            <a:schemeClr val="accent6">
              <a:lumMod val="20000"/>
              <a:lumOff val="80000"/>
            </a:schemeClr>
          </a:solidFill>
        </p:spPr>
        <p:txBody>
          <a:bodyPr wrap="square">
            <a:spAutoFit/>
          </a:bodyPr>
          <a:lstStyle/>
          <a:p>
            <a:r>
              <a:rPr lang="en-GB" sz="1600" b="1" i="1" dirty="0"/>
              <a:t>A complaint barely unattested</a:t>
            </a:r>
          </a:p>
          <a:p>
            <a:r>
              <a:rPr lang="en-GB" sz="1600" i="1" dirty="0"/>
              <a:t>Without elaborating, Thucydides reports that the people of Aegina sided with Corinth when they brought their complaints to Sparta because they (the </a:t>
            </a:r>
            <a:r>
              <a:rPr lang="en-GB" sz="1600" i="1" dirty="0" err="1"/>
              <a:t>Aeginetans</a:t>
            </a:r>
            <a:r>
              <a:rPr lang="en-GB" sz="1600" i="1" dirty="0"/>
              <a:t>) had been denied their independence in contravention to a treaty (</a:t>
            </a:r>
            <a:r>
              <a:rPr lang="en-GB" sz="1600" i="1" dirty="0" err="1"/>
              <a:t>Thuc</a:t>
            </a:r>
            <a:r>
              <a:rPr lang="en-GB" sz="1600" i="1" dirty="0"/>
              <a:t>. 1.67).</a:t>
            </a:r>
          </a:p>
          <a:p>
            <a:endParaRPr lang="en-GB" sz="1600" i="1" dirty="0"/>
          </a:p>
          <a:p>
            <a:r>
              <a:rPr lang="en-GB" sz="1600" i="1" dirty="0"/>
              <a:t>Aegina had been defeated in the First Peloponnesian War in 457BC and was subject to Athens. However the terms of any treaty between Athens and Aegina remain unknown.</a:t>
            </a:r>
          </a:p>
          <a:p>
            <a:r>
              <a:rPr lang="en-GB" sz="1600" i="1" dirty="0"/>
              <a:t>The importance of Aegina’s complaint remains uncertain, but it is generally felt by modern historians to have been less significant than the two complaints Thucydides did report and the Megarian decree.</a:t>
            </a:r>
          </a:p>
          <a:p>
            <a:pPr algn="r"/>
            <a:r>
              <a:rPr lang="en-GB" sz="1100" b="1" dirty="0"/>
              <a:t>OCR Bloomsbury Textbook p.42</a:t>
            </a:r>
          </a:p>
        </p:txBody>
      </p:sp>
      <p:pic>
        <p:nvPicPr>
          <p:cNvPr id="7" name="Picture 6">
            <a:extLst>
              <a:ext uri="{FF2B5EF4-FFF2-40B4-BE49-F238E27FC236}">
                <a16:creationId xmlns:a16="http://schemas.microsoft.com/office/drawing/2014/main" id="{A9582B38-DF71-4677-AB00-B8D3EAFB4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9" y="1017676"/>
            <a:ext cx="4476750" cy="4162425"/>
          </a:xfrm>
          <a:prstGeom prst="rect">
            <a:avLst/>
          </a:prstGeom>
        </p:spPr>
      </p:pic>
      <p:sp>
        <p:nvSpPr>
          <p:cNvPr id="8" name="Rectangle 7">
            <a:extLst>
              <a:ext uri="{FF2B5EF4-FFF2-40B4-BE49-F238E27FC236}">
                <a16:creationId xmlns:a16="http://schemas.microsoft.com/office/drawing/2014/main" id="{E4B8623E-6459-4028-AEE7-FCF5CDAB7B11}"/>
              </a:ext>
            </a:extLst>
          </p:cNvPr>
          <p:cNvSpPr/>
          <p:nvPr/>
        </p:nvSpPr>
        <p:spPr>
          <a:xfrm>
            <a:off x="4673885" y="2957491"/>
            <a:ext cx="7340029" cy="3501600"/>
          </a:xfrm>
          <a:prstGeom prst="rect">
            <a:avLst/>
          </a:prstGeom>
        </p:spPr>
        <p:txBody>
          <a:bodyPr wrap="square">
            <a:spAutoFit/>
          </a:bodyPr>
          <a:lstStyle/>
          <a:p>
            <a:pPr algn="ctr">
              <a:lnSpc>
                <a:spcPct val="110000"/>
              </a:lnSpc>
            </a:pPr>
            <a:r>
              <a:rPr lang="en-GB" sz="1400" b="1" dirty="0"/>
              <a:t>Thucydides’ </a:t>
            </a:r>
            <a:r>
              <a:rPr lang="en-GB" sz="1400" b="1" dirty="0" err="1"/>
              <a:t>Pentacontaetia</a:t>
            </a:r>
            <a:r>
              <a:rPr lang="en-GB" sz="1400" b="1" dirty="0"/>
              <a:t> </a:t>
            </a:r>
            <a:r>
              <a:rPr lang="en-GB" sz="1400" dirty="0"/>
              <a:t>1.105 and 108</a:t>
            </a:r>
          </a:p>
          <a:p>
            <a:pPr>
              <a:lnSpc>
                <a:spcPct val="110000"/>
              </a:lnSpc>
            </a:pPr>
            <a:r>
              <a:rPr lang="en-GB" sz="1400" i="1" dirty="0"/>
              <a:t>‘After this (</a:t>
            </a:r>
            <a:r>
              <a:rPr lang="en-GB" sz="1400" b="1" dirty="0"/>
              <a:t>c.460BC</a:t>
            </a:r>
            <a:r>
              <a:rPr lang="en-GB" sz="1400" i="1" dirty="0"/>
              <a:t>) war broke out between Athens and Aegina, and there was a big sea battle off Aegina between the Athenians and the </a:t>
            </a:r>
            <a:r>
              <a:rPr lang="en-GB" sz="1400" i="1" dirty="0" err="1"/>
              <a:t>Aeginetans</a:t>
            </a:r>
            <a:r>
              <a:rPr lang="en-GB" sz="1400" i="1" dirty="0"/>
              <a:t>, with the support of allies on both sides. The battle was won by the Athenians, who captured 70 enemy ships. They then landed on Aegina and started to besiege the place. At this point the Peloponnesians, wishing to relieve Aegina, made a landing in the island with 300 hoplites who had previously been serving with the Corinthians and </a:t>
            </a:r>
            <a:r>
              <a:rPr lang="en-GB" sz="1400" i="1" dirty="0" err="1"/>
              <a:t>Epidaurians</a:t>
            </a:r>
            <a:r>
              <a:rPr lang="en-GB" sz="1400" i="1" dirty="0"/>
              <a:t>.’</a:t>
            </a:r>
          </a:p>
          <a:p>
            <a:pPr>
              <a:lnSpc>
                <a:spcPct val="110000"/>
              </a:lnSpc>
            </a:pPr>
            <a:r>
              <a:rPr lang="en-GB" sz="1400" b="1" dirty="0"/>
              <a:t>457BC</a:t>
            </a:r>
            <a:r>
              <a:rPr lang="en-GB" sz="1400" i="1" dirty="0"/>
              <a:t> ‘Shortly afterwards Aegina surrendered, and was forced to destroy her fortifications, to hand over her fleet, and to agree to pay tribute in the future.’</a:t>
            </a:r>
          </a:p>
          <a:p>
            <a:pPr>
              <a:lnSpc>
                <a:spcPct val="110000"/>
              </a:lnSpc>
            </a:pPr>
            <a:endParaRPr lang="en-GB" sz="800" dirty="0"/>
          </a:p>
          <a:p>
            <a:pPr algn="ctr">
              <a:lnSpc>
                <a:spcPct val="110000"/>
              </a:lnSpc>
            </a:pPr>
            <a:r>
              <a:rPr lang="en-GB" sz="1400" dirty="0"/>
              <a:t> </a:t>
            </a:r>
            <a:r>
              <a:rPr lang="en-GB" sz="1400" b="1" dirty="0"/>
              <a:t>Thucydides’ </a:t>
            </a:r>
            <a:r>
              <a:rPr lang="en-GB" sz="1400" dirty="0"/>
              <a:t>1.67 </a:t>
            </a:r>
          </a:p>
          <a:p>
            <a:pPr>
              <a:lnSpc>
                <a:spcPct val="110000"/>
              </a:lnSpc>
            </a:pPr>
            <a:r>
              <a:rPr lang="en-GB" sz="1400" i="1" dirty="0"/>
              <a:t>‘The people of Aegina were  on their (the Corinthians’) side. Out of fear of Athens they had not sent a formal delegation, but behind the scenes they played a considerable part in fomenting the war, saying that they had not been given the independence promised to them by the treaty.’</a:t>
            </a:r>
            <a:endParaRPr lang="en-GB" sz="1400" dirty="0"/>
          </a:p>
          <a:p>
            <a:pPr>
              <a:lnSpc>
                <a:spcPct val="110000"/>
              </a:lnSpc>
            </a:pPr>
            <a:endParaRPr lang="en-GB" sz="1200" b="1" i="1" dirty="0"/>
          </a:p>
        </p:txBody>
      </p:sp>
      <p:sp>
        <p:nvSpPr>
          <p:cNvPr id="10" name="Rectangle 9">
            <a:extLst>
              <a:ext uri="{FF2B5EF4-FFF2-40B4-BE49-F238E27FC236}">
                <a16:creationId xmlns:a16="http://schemas.microsoft.com/office/drawing/2014/main" id="{AFBD63C3-E8B0-4AA2-861C-88591BAED807}"/>
              </a:ext>
            </a:extLst>
          </p:cNvPr>
          <p:cNvSpPr/>
          <p:nvPr/>
        </p:nvSpPr>
        <p:spPr>
          <a:xfrm>
            <a:off x="0" y="5237799"/>
            <a:ext cx="4772025" cy="1452449"/>
          </a:xfrm>
          <a:prstGeom prst="rect">
            <a:avLst/>
          </a:prstGeom>
        </p:spPr>
        <p:txBody>
          <a:bodyPr wrap="square">
            <a:spAutoFit/>
          </a:bodyPr>
          <a:lstStyle/>
          <a:p>
            <a:pPr algn="ctr">
              <a:lnSpc>
                <a:spcPct val="110000"/>
              </a:lnSpc>
            </a:pPr>
            <a:r>
              <a:rPr lang="en-GB" sz="1400" b="1" dirty="0"/>
              <a:t>Thucydides 2.27 </a:t>
            </a:r>
            <a:r>
              <a:rPr lang="en-GB" sz="1000" dirty="0"/>
              <a:t>(and see Plutarch, Pericles 27 + 34)</a:t>
            </a:r>
          </a:p>
          <a:p>
            <a:pPr>
              <a:lnSpc>
                <a:spcPct val="110000"/>
              </a:lnSpc>
            </a:pPr>
            <a:r>
              <a:rPr lang="en-GB" sz="1300" dirty="0"/>
              <a:t>‘</a:t>
            </a:r>
            <a:r>
              <a:rPr lang="en-GB" sz="1300" b="1" dirty="0"/>
              <a:t>431BC </a:t>
            </a:r>
            <a:r>
              <a:rPr lang="en-GB" sz="1300" i="1" dirty="0"/>
              <a:t>In the same summer the Athenians expelled the </a:t>
            </a:r>
            <a:r>
              <a:rPr lang="en-GB" sz="1300" i="1" dirty="0" err="1"/>
              <a:t>Aeginetans</a:t>
            </a:r>
            <a:r>
              <a:rPr lang="en-GB" sz="1300" i="1" dirty="0"/>
              <a:t> with their wives and children from Aegina, </a:t>
            </a:r>
            <a:r>
              <a:rPr lang="en-GB" sz="1400" b="1" i="1" dirty="0"/>
              <a:t>accusing them of having been largely responsible for the war</a:t>
            </a:r>
            <a:r>
              <a:rPr lang="en-GB" sz="1300" i="1" dirty="0"/>
              <a:t>. Also, since Aegina lies off the Peloponnesian coast, they thought that it would be safer if they sent out colonists to hold it</a:t>
            </a:r>
            <a:r>
              <a:rPr lang="en-GB" sz="1300" dirty="0"/>
              <a:t>.’</a:t>
            </a:r>
          </a:p>
        </p:txBody>
      </p:sp>
      <p:pic>
        <p:nvPicPr>
          <p:cNvPr id="11" name="Pericles and Aegina P.34">
            <a:hlinkClick r:id="" action="ppaction://media"/>
            <a:extLst>
              <a:ext uri="{FF2B5EF4-FFF2-40B4-BE49-F238E27FC236}">
                <a16:creationId xmlns:a16="http://schemas.microsoft.com/office/drawing/2014/main" id="{338D6485-61A4-4BFF-9CCD-B0DEDD07F2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25750" y="4412658"/>
            <a:ext cx="406400" cy="406400"/>
          </a:xfrm>
          <a:prstGeom prst="rect">
            <a:avLst/>
          </a:prstGeom>
        </p:spPr>
      </p:pic>
    </p:spTree>
    <p:extLst>
      <p:ext uri="{BB962C8B-B14F-4D97-AF65-F5344CB8AC3E}">
        <p14:creationId xmlns:p14="http://schemas.microsoft.com/office/powerpoint/2010/main" val="142813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1602</TotalTime>
  <Words>5512</Words>
  <Application>Microsoft Office PowerPoint</Application>
  <PresentationFormat>Widescreen</PresentationFormat>
  <Paragraphs>285</Paragraphs>
  <Slides>26</Slides>
  <Notes>0</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Palatino Linotype</vt:lpstr>
      <vt:lpstr>Office Theme</vt:lpstr>
      <vt:lpstr>The Origins of the Peloponnesian War</vt:lpstr>
      <vt:lpstr>The causes of the Peloponnesian War in 431BC.</vt:lpstr>
      <vt:lpstr>PERIOD STUDY Interpretations Questions</vt:lpstr>
      <vt:lpstr>Meet the prime candidates:</vt:lpstr>
      <vt:lpstr>1. Thucydides’ verdict</vt:lpstr>
      <vt:lpstr>2. Corcyra</vt:lpstr>
      <vt:lpstr>3. Potidaea</vt:lpstr>
      <vt:lpstr>4. The Ambraciot Gulf</vt:lpstr>
      <vt:lpstr>5. Aegina</vt:lpstr>
      <vt:lpstr>6. The Megarian Decree</vt:lpstr>
      <vt:lpstr>8. Aspasia’s part?</vt:lpstr>
      <vt:lpstr>PowerPoint Presentation</vt:lpstr>
      <vt:lpstr>PowerPoint Presentation</vt:lpstr>
      <vt:lpstr>PowerPoint Presentation</vt:lpstr>
      <vt:lpstr>The Three Delegations from Sparta</vt:lpstr>
      <vt:lpstr>  </vt:lpstr>
      <vt:lpstr>PowerPoint Presentation</vt:lpstr>
      <vt:lpstr>Sample Debate Questions:</vt:lpstr>
      <vt:lpstr>PowerPoint Presentation</vt:lpstr>
      <vt:lpstr>PowerPoint Presentation</vt:lpstr>
      <vt:lpstr>Simon Hornblower 1983</vt:lpstr>
      <vt:lpstr>PowerPoint Presentation</vt:lpstr>
      <vt:lpstr>Simon Hornblower 1983</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Letchford</dc:creator>
  <cp:lastModifiedBy>Judith Letchford</cp:lastModifiedBy>
  <cp:revision>65</cp:revision>
  <dcterms:created xsi:type="dcterms:W3CDTF">2020-04-22T13:33:51Z</dcterms:created>
  <dcterms:modified xsi:type="dcterms:W3CDTF">2020-04-23T16:27:26Z</dcterms:modified>
</cp:coreProperties>
</file>