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7" r:id="rId3"/>
    <p:sldId id="258" r:id="rId4"/>
    <p:sldId id="267" r:id="rId5"/>
    <p:sldId id="278" r:id="rId6"/>
    <p:sldId id="268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5" r:id="rId15"/>
    <p:sldId id="266" r:id="rId16"/>
    <p:sldId id="280" r:id="rId17"/>
    <p:sldId id="279" r:id="rId18"/>
    <p:sldId id="282" r:id="rId19"/>
    <p:sldId id="264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C303F-AB5E-41B5-93B6-42A32219B055}" type="datetimeFigureOut">
              <a:rPr lang="en-GB" smtClean="0"/>
              <a:t>31/01/2016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A527E-7CE4-4DAC-86CE-95468C854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5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Handout</a:t>
            </a:r>
            <a:r>
              <a:rPr lang="en-GB" dirty="0" smtClean="0"/>
              <a:t> 172 in handbook (match up activity)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A527E-7CE4-4DAC-86CE-95468C85450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950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Handout</a:t>
            </a:r>
            <a:r>
              <a:rPr lang="en-GB" dirty="0" smtClean="0"/>
              <a:t> 179 for extension (Qualitative crossword)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A527E-7CE4-4DAC-86CE-95468C85450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39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CCDA1F2-4CC4-4966-9544-B72733BBEB98}" type="datetimeFigureOut">
              <a:rPr lang="en-GB" smtClean="0">
                <a:solidFill>
                  <a:srgbClr val="A63212"/>
                </a:solidFill>
              </a:rPr>
              <a:pPr/>
              <a:t>31/01/2016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A52EC30-115B-404A-857E-78E9297528EE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42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9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41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007-069D-48A3-8BA7-618460E2282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036B-4AC2-4C74-9553-9FC34F1F2F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39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007-069D-48A3-8BA7-618460E2282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036B-4AC2-4C74-9553-9FC34F1F2F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53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007-069D-48A3-8BA7-618460E2282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036B-4AC2-4C74-9553-9FC34F1F2F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93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007-069D-48A3-8BA7-618460E2282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036B-4AC2-4C74-9553-9FC34F1F2F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75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007-069D-48A3-8BA7-618460E2282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036B-4AC2-4C74-9553-9FC34F1F2F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76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007-069D-48A3-8BA7-618460E2282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036B-4AC2-4C74-9553-9FC34F1F2F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63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007-069D-48A3-8BA7-618460E2282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036B-4AC2-4C74-9553-9FC34F1F2F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40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007-069D-48A3-8BA7-618460E2282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036B-4AC2-4C74-9553-9FC34F1F2F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1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0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007-069D-48A3-8BA7-618460E2282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036B-4AC2-4C74-9553-9FC34F1F2F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1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007-069D-48A3-8BA7-618460E2282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036B-4AC2-4C74-9553-9FC34F1F2F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12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F007-069D-48A3-8BA7-618460E2282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D036B-4AC2-4C74-9553-9FC34F1F2F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4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1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0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3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7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3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CCDA1F2-4CC4-4966-9544-B72733BBEB98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A52EC30-115B-404A-857E-78E9297528EE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8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3F007-069D-48A3-8BA7-618460E2282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D036B-4AC2-4C74-9553-9FC34F1F2F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5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228085" y="645603"/>
            <a:ext cx="8827173" cy="1599722"/>
          </a:xfrm>
        </p:spPr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</a:rPr>
              <a:t>How do we analyse and interpret </a:t>
            </a:r>
            <a:r>
              <a:rPr lang="en-GB" sz="4000" b="1" i="1" dirty="0" smtClean="0">
                <a:solidFill>
                  <a:schemeClr val="bg1"/>
                </a:solidFill>
              </a:rPr>
              <a:t>qualitative</a:t>
            </a:r>
            <a:r>
              <a:rPr lang="en-GB" sz="4000" dirty="0" smtClean="0">
                <a:solidFill>
                  <a:schemeClr val="bg1"/>
                </a:solidFill>
              </a:rPr>
              <a:t> data?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057352" y="2677014"/>
            <a:ext cx="4844395" cy="3245189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Starter</a:t>
            </a:r>
            <a:r>
              <a:rPr lang="en-GB" sz="2400" dirty="0" smtClean="0"/>
              <a:t>: Match up the key terms with the correct definition to create a glossary.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 rot="20556344">
            <a:off x="636985" y="3976492"/>
            <a:ext cx="24482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u="sng" dirty="0">
                <a:solidFill>
                  <a:prstClr val="black"/>
                </a:solidFill>
              </a:rPr>
              <a:t>Key </a:t>
            </a:r>
            <a:r>
              <a:rPr lang="en-GB" sz="2000" b="1" i="1" u="sng" dirty="0" smtClean="0">
                <a:solidFill>
                  <a:prstClr val="black"/>
                </a:solidFill>
              </a:rPr>
              <a:t>words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Thematic analysis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Inductive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4000" dirty="0" smtClean="0">
                <a:latin typeface="Cooper Std Black" pitchFamily="18" charset="0"/>
              </a:rPr>
              <a:t>Students compare how many hours of revision they do for their exams with the amount of hours they spent in the classroom.</a:t>
            </a:r>
            <a:endParaRPr lang="en-GB" dirty="0">
              <a:latin typeface="Cooper Std Black" pitchFamily="18" charset="0"/>
            </a:endParaRPr>
          </a:p>
        </p:txBody>
      </p:sp>
      <p:sp>
        <p:nvSpPr>
          <p:cNvPr id="4" name="12-Point Star 3"/>
          <p:cNvSpPr/>
          <p:nvPr/>
        </p:nvSpPr>
        <p:spPr>
          <a:xfrm>
            <a:off x="4644008" y="4653136"/>
            <a:ext cx="3888432" cy="1296144"/>
          </a:xfrm>
          <a:prstGeom prst="star1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01317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oper Std Black" pitchFamily="18" charset="0"/>
              </a:rPr>
              <a:t>Quantitative!</a:t>
            </a:r>
            <a:endParaRPr lang="en-GB" sz="2800" dirty="0">
              <a:solidFill>
                <a:prstClr val="black"/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4000" dirty="0" smtClean="0">
                <a:latin typeface="Cooper Std Black" pitchFamily="18" charset="0"/>
              </a:rPr>
              <a:t>A researcher observes children in a nursery setting and writes a detailed report on the aggression level of the children.</a:t>
            </a:r>
            <a:endParaRPr lang="en-GB" dirty="0">
              <a:latin typeface="Cooper Std Black" pitchFamily="18" charset="0"/>
            </a:endParaRPr>
          </a:p>
        </p:txBody>
      </p:sp>
      <p:sp>
        <p:nvSpPr>
          <p:cNvPr id="4" name="12-Point Star 3"/>
          <p:cNvSpPr/>
          <p:nvPr/>
        </p:nvSpPr>
        <p:spPr>
          <a:xfrm>
            <a:off x="4644008" y="4653136"/>
            <a:ext cx="3888432" cy="1296144"/>
          </a:xfrm>
          <a:prstGeom prst="star1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01317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oper Std Black" pitchFamily="18" charset="0"/>
              </a:rPr>
              <a:t>  Qualitative!</a:t>
            </a:r>
            <a:endParaRPr lang="en-GB" sz="2800" dirty="0">
              <a:solidFill>
                <a:prstClr val="black"/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4000" dirty="0" smtClean="0">
                <a:latin typeface="Cooper Std Black" pitchFamily="18" charset="0"/>
              </a:rPr>
              <a:t>A doctor asks a patient how many sleepless nights they have had since their episode of depression.</a:t>
            </a:r>
            <a:endParaRPr lang="en-GB" dirty="0">
              <a:latin typeface="Cooper Std Black" pitchFamily="18" charset="0"/>
            </a:endParaRPr>
          </a:p>
        </p:txBody>
      </p:sp>
      <p:sp>
        <p:nvSpPr>
          <p:cNvPr id="4" name="12-Point Star 3"/>
          <p:cNvSpPr/>
          <p:nvPr/>
        </p:nvSpPr>
        <p:spPr>
          <a:xfrm>
            <a:off x="4644008" y="4653136"/>
            <a:ext cx="3888432" cy="1296144"/>
          </a:xfrm>
          <a:prstGeom prst="star1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01317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oper Std Black" pitchFamily="18" charset="0"/>
              </a:rPr>
              <a:t>Quantitative!</a:t>
            </a:r>
            <a:endParaRPr lang="en-GB" sz="2800" dirty="0">
              <a:solidFill>
                <a:prstClr val="black"/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27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04" y="80628"/>
            <a:ext cx="8041440" cy="1260139"/>
          </a:xfr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en-GB" sz="3600" dirty="0" smtClean="0"/>
              <a:t>Qualitative data – Good points…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550950" cy="3951337"/>
          </a:xfrm>
          <a:solidFill>
            <a:schemeClr val="accent6">
              <a:lumMod val="20000"/>
              <a:lumOff val="80000"/>
              <a:alpha val="51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+ Qualitative research methods can potentially yield results that are </a:t>
            </a:r>
            <a:r>
              <a:rPr lang="en-GB" b="1" i="1" dirty="0" smtClean="0"/>
              <a:t>more applicable to real life.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+ Gain more </a:t>
            </a:r>
            <a:r>
              <a:rPr lang="en-GB" b="1" i="1" dirty="0" smtClean="0"/>
              <a:t>depth</a:t>
            </a:r>
            <a:r>
              <a:rPr lang="en-GB" b="1" dirty="0" smtClean="0"/>
              <a:t> in data, and therefore potentially gain more meaningful insights.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360" y="5623581"/>
            <a:ext cx="9155296" cy="1200329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prstClr val="black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KNOW the difference between quantitative  and qualitative data.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advantages and disadvantages of using qualitative data.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be ABLE TO use ‘content analysis’ and ‘thematic analysis’.</a:t>
            </a:r>
            <a:endParaRPr lang="en-GB" kern="0" dirty="0">
              <a:solidFill>
                <a:prstClr val="black"/>
              </a:solidFill>
              <a:latin typeface="Comic Sans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69379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56376" y="144960"/>
            <a:ext cx="93610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 smtClean="0">
                <a:solidFill>
                  <a:srgbClr val="00B050"/>
                </a:solidFill>
              </a:rPr>
              <a:t>+</a:t>
            </a:r>
            <a:endParaRPr lang="en-GB" sz="1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04" y="80628"/>
            <a:ext cx="8041440" cy="1260139"/>
          </a:xfr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en-GB" sz="3600" dirty="0" smtClean="0"/>
              <a:t>Qualitative data – Bad points…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550950" cy="3951337"/>
          </a:xfrm>
          <a:solidFill>
            <a:schemeClr val="accent6">
              <a:lumMod val="20000"/>
              <a:lumOff val="80000"/>
              <a:alpha val="51000"/>
            </a:schemeClr>
          </a:solidFill>
        </p:spPr>
        <p:txBody>
          <a:bodyPr/>
          <a:lstStyle/>
          <a:p>
            <a:pPr>
              <a:buFontTx/>
              <a:buChar char="-"/>
            </a:pPr>
            <a:r>
              <a:rPr lang="en-GB" b="1" dirty="0" smtClean="0"/>
              <a:t>Subjective. </a:t>
            </a:r>
            <a:r>
              <a:rPr lang="en-GB" i="1" dirty="0" smtClean="0"/>
              <a:t>However, qualitative researchers acknowledge that this is part of research and embrace it</a:t>
            </a:r>
            <a:r>
              <a:rPr lang="en-GB" dirty="0"/>
              <a:t>  </a:t>
            </a:r>
            <a:r>
              <a:rPr lang="en-GB" dirty="0" smtClean="0"/>
              <a:t>(</a:t>
            </a:r>
            <a:r>
              <a:rPr lang="en-GB" i="1" u="sng" dirty="0" smtClean="0"/>
              <a:t>reflexivity. )</a:t>
            </a:r>
          </a:p>
          <a:p>
            <a:pPr>
              <a:buFontTx/>
              <a:buChar char="-"/>
            </a:pPr>
            <a:r>
              <a:rPr lang="en-GB" b="1" dirty="0" smtClean="0"/>
              <a:t>Validity tends to be lower than quants</a:t>
            </a:r>
            <a:r>
              <a:rPr lang="en-GB" dirty="0" smtClean="0"/>
              <a:t>. </a:t>
            </a:r>
            <a:r>
              <a:rPr lang="en-GB" i="1" dirty="0" smtClean="0"/>
              <a:t>However, qualitative research can use ‘triangulation’ to support validity.</a:t>
            </a:r>
          </a:p>
          <a:p>
            <a:pPr>
              <a:buFontTx/>
              <a:buChar char="-"/>
            </a:pPr>
            <a:r>
              <a:rPr lang="en-GB" b="1" dirty="0" smtClean="0"/>
              <a:t>Qualitative data is difficult to summarise</a:t>
            </a:r>
            <a:r>
              <a:rPr lang="en-GB" dirty="0"/>
              <a:t>.</a:t>
            </a:r>
            <a:endParaRPr lang="en-GB" i="1" dirty="0" smtClean="0"/>
          </a:p>
          <a:p>
            <a:pPr>
              <a:buFontTx/>
              <a:buChar char="-"/>
            </a:pPr>
            <a:r>
              <a:rPr lang="en-GB" b="1" dirty="0" smtClean="0"/>
              <a:t>Data analysis iterative </a:t>
            </a:r>
            <a:r>
              <a:rPr lang="en-GB" dirty="0" smtClean="0"/>
              <a:t>(lengthy process as have to go through the data repeatedly).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6360" y="5623581"/>
            <a:ext cx="9155296" cy="1200329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prstClr val="black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KNOW the difference between quantitative  and qualitative data.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advantages and disadvantages of using qualitative data.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be ABLE TO use ‘content analysis’ and ‘thematic analysis’.</a:t>
            </a:r>
            <a:endParaRPr lang="en-GB" kern="0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56376" y="144960"/>
            <a:ext cx="93610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b="1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755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04" y="80628"/>
            <a:ext cx="8041440" cy="1260139"/>
          </a:xfr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en-GB" sz="3600" dirty="0" smtClean="0"/>
              <a:t>How do we analyse qualitative data?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550950" cy="3951337"/>
          </a:xfrm>
          <a:solidFill>
            <a:schemeClr val="accent6">
              <a:lumMod val="20000"/>
              <a:lumOff val="80000"/>
              <a:alpha val="51000"/>
            </a:schemeClr>
          </a:solidFill>
        </p:spPr>
        <p:txBody>
          <a:bodyPr/>
          <a:lstStyle/>
          <a:p>
            <a:r>
              <a:rPr lang="en-GB" sz="3200" b="1" u="sng" dirty="0" smtClean="0"/>
              <a:t> Content analysis </a:t>
            </a:r>
            <a:r>
              <a:rPr lang="en-GB" sz="2800" dirty="0" smtClean="0"/>
              <a:t>is </a:t>
            </a:r>
            <a:r>
              <a:rPr lang="en-GB" sz="2800" dirty="0"/>
              <a:t>a technique for analysing qualitative data of various kinds. Data can be placed into categories and counted </a:t>
            </a:r>
            <a:r>
              <a:rPr lang="en-GB" sz="2800" dirty="0" smtClean="0"/>
              <a:t>(to make it quantitative).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6360" y="5623581"/>
            <a:ext cx="9155296" cy="1200329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prstClr val="black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KNOW the difference between quantitative  and qualitative data.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advantages and disadvantages of using qualitative data.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be ABLE TO use ‘content analysis’ and ‘thematic analysis’.</a:t>
            </a:r>
            <a:endParaRPr lang="en-GB" kern="0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3356992"/>
            <a:ext cx="8640960" cy="237626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prstClr val="white"/>
                </a:solidFill>
              </a:rPr>
              <a:t>How to do it:</a:t>
            </a:r>
          </a:p>
          <a:p>
            <a:pPr marL="342900" indent="-342900" algn="ctr">
              <a:buFontTx/>
              <a:buAutoNum type="arabicPeriod"/>
            </a:pPr>
            <a:r>
              <a:rPr lang="en-GB" sz="2000" dirty="0" smtClean="0">
                <a:solidFill>
                  <a:prstClr val="white"/>
                </a:solidFill>
              </a:rPr>
              <a:t>Identify </a:t>
            </a:r>
            <a:r>
              <a:rPr lang="en-GB" sz="2000" dirty="0">
                <a:solidFill>
                  <a:prstClr val="white"/>
                </a:solidFill>
              </a:rPr>
              <a:t>important categories </a:t>
            </a:r>
            <a:r>
              <a:rPr lang="en-GB" sz="2000" dirty="0" smtClean="0">
                <a:solidFill>
                  <a:prstClr val="white"/>
                </a:solidFill>
              </a:rPr>
              <a:t>from your data (E.g. look at a sub sample of interview responses and identify key </a:t>
            </a:r>
            <a:r>
              <a:rPr lang="en-GB" sz="2000" dirty="0">
                <a:solidFill>
                  <a:prstClr val="white"/>
                </a:solidFill>
              </a:rPr>
              <a:t>references to </a:t>
            </a:r>
            <a:r>
              <a:rPr lang="en-GB" sz="2000" dirty="0" smtClean="0">
                <a:solidFill>
                  <a:prstClr val="white"/>
                </a:solidFill>
              </a:rPr>
              <a:t>certain things – A kind of pilot study). </a:t>
            </a:r>
          </a:p>
          <a:p>
            <a:pPr marL="342900" indent="-342900" algn="ctr">
              <a:buFontTx/>
              <a:buAutoNum type="arabicPeriod"/>
            </a:pPr>
            <a:r>
              <a:rPr lang="en-GB" sz="2000" dirty="0" smtClean="0">
                <a:solidFill>
                  <a:prstClr val="white"/>
                </a:solidFill>
              </a:rPr>
              <a:t>Work </a:t>
            </a:r>
            <a:r>
              <a:rPr lang="en-GB" sz="2000" dirty="0">
                <a:solidFill>
                  <a:prstClr val="white"/>
                </a:solidFill>
              </a:rPr>
              <a:t>through the written data, counting the number of occurrences of each of the categories to produce quantitative </a:t>
            </a:r>
            <a:r>
              <a:rPr lang="en-GB" sz="2000" dirty="0" smtClean="0">
                <a:solidFill>
                  <a:prstClr val="white"/>
                </a:solidFill>
              </a:rPr>
              <a:t>data.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7218" y="3247317"/>
            <a:ext cx="8640960" cy="23762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Strengths?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+ A clear summary of a large amount of data can be gained.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+ Leads to a conversion to quantitative data so more objective in comparisons, and possible to do tests of significance.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7218" y="3247317"/>
            <a:ext cx="8640960" cy="237626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Weaknesses?</a:t>
            </a:r>
            <a:endParaRPr lang="en-GB" sz="2400" dirty="0" smtClean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en-GB" sz="2400" dirty="0" smtClean="0">
                <a:solidFill>
                  <a:schemeClr val="bg1"/>
                </a:solidFill>
              </a:rPr>
              <a:t>Subjective judgements still used to define the ‘coding units’.</a:t>
            </a:r>
          </a:p>
          <a:p>
            <a:pPr marL="342900" indent="-342900" algn="ctr">
              <a:buFontTx/>
              <a:buChar char="-"/>
            </a:pPr>
            <a:r>
              <a:rPr lang="en-GB" sz="2400" dirty="0" smtClean="0">
                <a:solidFill>
                  <a:schemeClr val="bg1"/>
                </a:solidFill>
              </a:rPr>
              <a:t>Reducing the data to quants may mean the detail, depth and meaning is lost.</a:t>
            </a:r>
          </a:p>
        </p:txBody>
      </p:sp>
    </p:spTree>
    <p:extLst>
      <p:ext uri="{BB962C8B-B14F-4D97-AF65-F5344CB8AC3E}">
        <p14:creationId xmlns:p14="http://schemas.microsoft.com/office/powerpoint/2010/main" val="110919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04" y="80628"/>
            <a:ext cx="8041440" cy="1260139"/>
          </a:xfr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en-GB" sz="3600" dirty="0" smtClean="0"/>
              <a:t>How do we analyse qualitative data?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550950" cy="3951337"/>
          </a:xfrm>
          <a:solidFill>
            <a:schemeClr val="accent6">
              <a:lumMod val="20000"/>
              <a:lumOff val="80000"/>
              <a:alpha val="51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b="1" u="sng" dirty="0" smtClean="0"/>
              <a:t>Thematic </a:t>
            </a:r>
            <a:r>
              <a:rPr lang="en-GB" sz="3200" b="1" u="sng" dirty="0"/>
              <a:t>analysis </a:t>
            </a:r>
            <a:r>
              <a:rPr lang="en-GB" sz="3200" b="1" u="sng" dirty="0" smtClean="0"/>
              <a:t> - </a:t>
            </a:r>
            <a:r>
              <a:rPr lang="en-GB" sz="3200" dirty="0" smtClean="0"/>
              <a:t>A  more ‘top down’ approach as the codes used are from a previous theory, rather than being created by the researcher.</a:t>
            </a:r>
            <a:r>
              <a:rPr lang="en-GB" sz="3200" b="1" dirty="0"/>
              <a:t> </a:t>
            </a:r>
            <a:r>
              <a:rPr lang="en-GB" sz="3200" dirty="0" smtClean="0"/>
              <a:t>The </a:t>
            </a:r>
            <a:r>
              <a:rPr lang="en-GB" sz="3200" dirty="0"/>
              <a:t>data would </a:t>
            </a:r>
            <a:r>
              <a:rPr lang="en-GB" sz="3200" i="1" dirty="0"/>
              <a:t>stay in qualitative format</a:t>
            </a:r>
            <a:r>
              <a:rPr lang="en-GB" sz="3200" dirty="0"/>
              <a:t> and would not be reduced to </a:t>
            </a:r>
            <a:r>
              <a:rPr lang="en-GB" sz="3200" dirty="0" smtClean="0"/>
              <a:t>numbers, as the researcher tries to interpret whether these previous codes (or themes) are generally present in the data.</a:t>
            </a:r>
            <a:endParaRPr lang="en-GB" sz="32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6360" y="5623581"/>
            <a:ext cx="9155296" cy="1200329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prstClr val="black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KNOW the difference between quantitative  and qualitative data.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advantages and disadvantages of using qualitative data.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be ABLE TO use ‘content analysis’ and ‘thematic analysis’.</a:t>
            </a:r>
            <a:endParaRPr lang="en-GB" kern="0" dirty="0">
              <a:solidFill>
                <a:prstClr val="black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435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 sz="4000" dirty="0"/>
          </a:p>
        </p:txBody>
      </p:sp>
      <p:graphicFrame>
        <p:nvGraphicFramePr>
          <p:cNvPr id="13344" name="Group 3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1158954"/>
              </p:ext>
            </p:extLst>
          </p:nvPr>
        </p:nvGraphicFramePr>
        <p:xfrm>
          <a:off x="3995936" y="1052736"/>
          <a:ext cx="4691062" cy="4525964"/>
        </p:xfrm>
        <a:graphic>
          <a:graphicData uri="http://schemas.openxmlformats.org/drawingml/2006/table">
            <a:tbl>
              <a:tblPr/>
              <a:tblGrid>
                <a:gridCol w="2376487"/>
                <a:gridCol w="2314575"/>
              </a:tblGrid>
              <a:tr h="1054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Swear Words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Crude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Violent Scenes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221 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41" name="Picture 29" descr="southpark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412776"/>
            <a:ext cx="3127375" cy="3127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80629"/>
            <a:ext cx="8712968" cy="828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dirty="0"/>
              <a:t>Example of content analysis of </a:t>
            </a:r>
            <a:r>
              <a:rPr lang="en-GB" sz="2800" dirty="0" smtClean="0"/>
              <a:t>the South </a:t>
            </a:r>
            <a:r>
              <a:rPr lang="en-GB" sz="2800" dirty="0"/>
              <a:t>Park Movie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60" y="5623581"/>
            <a:ext cx="9155296" cy="1200329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prstClr val="black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KNOW the difference between quantitative  and qualitative data.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advantages and disadvantages of using qualitative data.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be ABLE TO use ‘content analysis’ and ‘thematic analysis’.</a:t>
            </a:r>
            <a:endParaRPr lang="en-GB" kern="0" dirty="0">
              <a:solidFill>
                <a:prstClr val="black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8990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272" y="692697"/>
            <a:ext cx="8712968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 an observational study, 100 cars were fitted with video cameras to record the </a:t>
            </a:r>
            <a:r>
              <a:rPr lang="en-GB" dirty="0" smtClean="0"/>
              <a:t>driver’s behaviour</a:t>
            </a:r>
            <a:r>
              <a:rPr lang="en-GB" dirty="0"/>
              <a:t>. Two psychologists used content </a:t>
            </a:r>
            <a:r>
              <a:rPr lang="en-GB" dirty="0" smtClean="0"/>
              <a:t> analysis </a:t>
            </a:r>
            <a:r>
              <a:rPr lang="en-GB" dirty="0"/>
              <a:t>to analyse the data from the films.</a:t>
            </a:r>
          </a:p>
          <a:p>
            <a:pPr marL="0" indent="0">
              <a:buNone/>
            </a:pPr>
            <a:r>
              <a:rPr lang="en-GB" dirty="0"/>
              <a:t>They found that 75% of accidents involved a lack of attention by the driver. The </a:t>
            </a:r>
            <a:r>
              <a:rPr lang="en-GB" dirty="0" smtClean="0"/>
              <a:t>most common </a:t>
            </a:r>
            <a:r>
              <a:rPr lang="en-GB" dirty="0"/>
              <a:t>distractions were using a hands-free phone or talking to a passenger. </a:t>
            </a:r>
            <a:r>
              <a:rPr lang="en-GB" dirty="0" smtClean="0"/>
              <a:t>Other distractions </a:t>
            </a:r>
            <a:r>
              <a:rPr lang="en-GB" dirty="0"/>
              <a:t>included looking at the scenery, smoking, </a:t>
            </a:r>
            <a:r>
              <a:rPr lang="en-GB" dirty="0" smtClean="0"/>
              <a:t>eating and trying </a:t>
            </a:r>
            <a:r>
              <a:rPr lang="en-GB" dirty="0"/>
              <a:t>to reach something within the car.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499"/>
            <a:ext cx="9144000" cy="6951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dirty="0" smtClean="0"/>
              <a:t>Apply your knowledge… </a:t>
            </a:r>
            <a:r>
              <a:rPr lang="en-GB" sz="2800" b="1" dirty="0" smtClean="0"/>
              <a:t>(remember to use the stem!)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51520" y="4065701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Explain how the psychologists might have carried out content analysis to analyse the </a:t>
            </a:r>
            <a:r>
              <a:rPr lang="en-GB" b="1" dirty="0" smtClean="0"/>
              <a:t>film clips </a:t>
            </a:r>
            <a:r>
              <a:rPr lang="en-GB" b="1" dirty="0"/>
              <a:t>of driver behaviour</a:t>
            </a:r>
            <a:r>
              <a:rPr lang="en-GB" b="1" dirty="0" smtClean="0"/>
              <a:t>.     </a:t>
            </a:r>
            <a:r>
              <a:rPr lang="en-GB" b="1" i="1" dirty="0"/>
              <a:t>(4 marks)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360" y="5623581"/>
            <a:ext cx="9155296" cy="1200329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prstClr val="black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KNOW the difference between quantitative  and qualitative data.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advantages and disadvantages of using qualitative data.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be ABLE TO use ‘content analysis’ and ‘thematic analysis’.</a:t>
            </a:r>
            <a:endParaRPr lang="en-GB" kern="0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 rot="21376997">
            <a:off x="465414" y="1165613"/>
            <a:ext cx="8036758" cy="341632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The psychologist could have begun by watching some of the film clips of driver behaviour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This </a:t>
            </a:r>
            <a:r>
              <a:rPr lang="en-GB" dirty="0">
                <a:latin typeface="Comic Sans MS" panose="030F0702030302020204" pitchFamily="66" charset="0"/>
              </a:rPr>
              <a:t>would enable the psychologist to identify potential categories which emerged from the data of the different types of distractions seen in the </a:t>
            </a:r>
            <a:r>
              <a:rPr lang="en-GB" dirty="0" smtClean="0">
                <a:latin typeface="Comic Sans MS" panose="030F0702030302020204" pitchFamily="66" charset="0"/>
              </a:rPr>
              <a:t>film.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Such </a:t>
            </a:r>
            <a:r>
              <a:rPr lang="en-GB" dirty="0">
                <a:latin typeface="Comic Sans MS" panose="030F0702030302020204" pitchFamily="66" charset="0"/>
              </a:rPr>
              <a:t>categories/themes might include: passenger distractions, gadget distractions, </a:t>
            </a:r>
            <a:r>
              <a:rPr lang="en-GB" dirty="0" smtClean="0">
                <a:latin typeface="Comic Sans MS" panose="030F0702030302020204" pitchFamily="66" charset="0"/>
              </a:rPr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The psychologist </a:t>
            </a:r>
            <a:r>
              <a:rPr lang="en-GB" dirty="0">
                <a:latin typeface="Comic Sans MS" panose="030F0702030302020204" pitchFamily="66" charset="0"/>
              </a:rPr>
              <a:t>would then have watched the films again and counted the number of examples which fell into each category to provide quantitative data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Note: maximum 1 mark if no engagement with the stem.</a:t>
            </a:r>
          </a:p>
        </p:txBody>
      </p:sp>
    </p:spTree>
    <p:extLst>
      <p:ext uri="{BB962C8B-B14F-4D97-AF65-F5344CB8AC3E}">
        <p14:creationId xmlns:p14="http://schemas.microsoft.com/office/powerpoint/2010/main" val="219259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04" y="80628"/>
            <a:ext cx="8041440" cy="1260139"/>
          </a:xfr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en-GB" sz="3600" dirty="0" smtClean="0"/>
              <a:t>Tasks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550950" cy="3951337"/>
          </a:xfrm>
          <a:solidFill>
            <a:schemeClr val="accent6">
              <a:lumMod val="20000"/>
              <a:lumOff val="80000"/>
              <a:alpha val="51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Complete the three qualitative data tasks in order to familiarise yourself with how to use qualitative data analysis techniques and the key terminology involved.</a:t>
            </a:r>
          </a:p>
          <a:p>
            <a:pPr marL="457200" indent="-457200">
              <a:buAutoNum type="arabicPeriod"/>
            </a:pPr>
            <a:r>
              <a:rPr lang="en-GB" dirty="0" smtClean="0"/>
              <a:t>Conduct a content analysis on the class’ opinion on the two paintings you have been given.</a:t>
            </a:r>
          </a:p>
          <a:p>
            <a:pPr marL="457200" indent="-457200">
              <a:buAutoNum type="arabicPeriod"/>
            </a:pPr>
            <a:r>
              <a:rPr lang="en-GB" dirty="0" smtClean="0"/>
              <a:t>Use either thematic analysis or content analysis to determine whether or not the patient has OCD.</a:t>
            </a:r>
          </a:p>
          <a:p>
            <a:pPr marL="457200" indent="-457200">
              <a:buAutoNum type="arabicPeriod"/>
            </a:pPr>
            <a:r>
              <a:rPr lang="en-GB" dirty="0" smtClean="0"/>
              <a:t>Complete the ‘qualitative crossword’.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6360" y="5623581"/>
            <a:ext cx="9155296" cy="1200329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prstClr val="black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KNOW the difference between quantitative  and qualitative data.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advantages and disadvantages of using qualitative data.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be ABLE TO use ‘content analysis’ and ‘thematic analysis’.</a:t>
            </a:r>
            <a:endParaRPr lang="en-GB" kern="0" dirty="0">
              <a:solidFill>
                <a:prstClr val="black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145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04" y="80628"/>
            <a:ext cx="8041440" cy="1260139"/>
          </a:xfr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en-GB" sz="3600" dirty="0" smtClean="0"/>
              <a:t>What is the difference between qualitative and quantitative data?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550950" cy="3951337"/>
          </a:xfrm>
          <a:solidFill>
            <a:schemeClr val="accent6">
              <a:lumMod val="20000"/>
              <a:lumOff val="80000"/>
              <a:alpha val="51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Come up with a definition in pairs: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Quantitative data =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Qualitative data =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6360" y="5623581"/>
            <a:ext cx="9155296" cy="1200329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prstClr val="black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KNOW the difference between quantitative  and qualitative data.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advantages and disadvantages of using qualitative data.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be ABLE TO use ‘content analysis’ and ‘thematic analysis’.</a:t>
            </a:r>
            <a:endParaRPr lang="en-GB" kern="0" dirty="0">
              <a:solidFill>
                <a:prstClr val="black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800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04" y="80628"/>
            <a:ext cx="8041440" cy="1260139"/>
          </a:xfr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/>
          <a:lstStyle/>
          <a:p>
            <a:r>
              <a:rPr lang="en-GB" sz="3600" dirty="0" smtClean="0"/>
              <a:t>What is the difference between qualitative and quantitative data?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550950" cy="3951337"/>
          </a:xfrm>
          <a:solidFill>
            <a:schemeClr val="accent6">
              <a:lumMod val="20000"/>
              <a:lumOff val="80000"/>
              <a:alpha val="51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Qualitative data is gained by asking broad questions which allow a </a:t>
            </a:r>
            <a:r>
              <a:rPr lang="en-GB" dirty="0" err="1"/>
              <a:t>ppt</a:t>
            </a:r>
            <a:r>
              <a:rPr lang="en-GB" dirty="0"/>
              <a:t> to respond in their own words or through observations.</a:t>
            </a:r>
          </a:p>
          <a:p>
            <a:pPr marL="0" indent="0">
              <a:buNone/>
            </a:pPr>
            <a:r>
              <a:rPr lang="en-GB" b="1" dirty="0" smtClean="0"/>
              <a:t>Examples of qualitative based research methods?</a:t>
            </a:r>
          </a:p>
          <a:p>
            <a:r>
              <a:rPr lang="en-GB" dirty="0" smtClean="0"/>
              <a:t>Unstructured </a:t>
            </a:r>
            <a:r>
              <a:rPr lang="en-GB" dirty="0"/>
              <a:t>interview</a:t>
            </a:r>
          </a:p>
          <a:p>
            <a:pPr lvl="0"/>
            <a:r>
              <a:rPr lang="en-GB" dirty="0"/>
              <a:t>Open ended questions</a:t>
            </a:r>
          </a:p>
          <a:p>
            <a:pPr lvl="0"/>
            <a:r>
              <a:rPr lang="en-GB" dirty="0"/>
              <a:t>Unstructured free flow observations</a:t>
            </a:r>
          </a:p>
          <a:p>
            <a:pPr marL="0" indent="0">
              <a:buNone/>
            </a:pPr>
            <a:endParaRPr lang="en-GB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6360" y="5623581"/>
            <a:ext cx="9155296" cy="1200329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prstClr val="black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KNOW the difference between quantitative  and qualitative data.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advantages and disadvantages of using qualitative data.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be ABLE TO use ‘content analysis’ and ‘thematic analysis’.</a:t>
            </a:r>
            <a:endParaRPr lang="en-GB" kern="0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63888" y="4437111"/>
            <a:ext cx="5615314" cy="1512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prstClr val="white"/>
                </a:solidFill>
              </a:rPr>
              <a:t>Inferential statistics are ways of analysing quantitative data only.</a:t>
            </a:r>
          </a:p>
          <a:p>
            <a:pPr algn="ctr"/>
            <a:endParaRPr lang="en-GB" sz="2000" b="1" dirty="0">
              <a:solidFill>
                <a:prstClr val="white"/>
              </a:solidFill>
            </a:endParaRPr>
          </a:p>
          <a:p>
            <a:pPr algn="ctr"/>
            <a:r>
              <a:rPr lang="en-GB" sz="2000" b="1" dirty="0" smtClean="0">
                <a:solidFill>
                  <a:prstClr val="white"/>
                </a:solidFill>
              </a:rPr>
              <a:t>Qualitative analysis methods are concerned with interpreting the meaning of data. </a:t>
            </a:r>
            <a:endParaRPr lang="en-GB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3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-10972"/>
            <a:ext cx="8041440" cy="1442674"/>
          </a:xfrm>
        </p:spPr>
        <p:txBody>
          <a:bodyPr/>
          <a:lstStyle/>
          <a:p>
            <a:endParaRPr lang="en-GB" altLang="en-US" sz="2800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268760"/>
            <a:ext cx="2738438" cy="4419600"/>
          </a:xfrm>
          <a:prstGeom prst="rect">
            <a:avLst/>
          </a:prstGeo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dirty="0"/>
              <a:t>Experiment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en-US" dirty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dirty="0"/>
              <a:t>Self Report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en-US" dirty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dirty="0"/>
              <a:t>Observation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en-US" dirty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dirty="0"/>
              <a:t>Correlation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en-US" dirty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dirty="0"/>
              <a:t>Case Study</a:t>
            </a:r>
          </a:p>
          <a:p>
            <a:pPr marL="533400" indent="-533400"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31840" y="1268760"/>
            <a:ext cx="5402262" cy="4419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003366"/>
                </a:solidFill>
              </a:rPr>
              <a:t>Quantitative: </a:t>
            </a:r>
            <a:r>
              <a:rPr lang="en-US" altLang="en-US" sz="2400" dirty="0"/>
              <a:t>DV is measured to establish cause and effect.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altLang="en-US" sz="12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400" dirty="0"/>
              <a:t>Closed Questions: </a:t>
            </a:r>
            <a:r>
              <a:rPr lang="en-US" altLang="en-US" sz="2400" dirty="0">
                <a:solidFill>
                  <a:srgbClr val="003366"/>
                </a:solidFill>
              </a:rPr>
              <a:t>Quantitative. </a:t>
            </a:r>
            <a:r>
              <a:rPr lang="en-US" altLang="en-US" sz="2400" dirty="0"/>
              <a:t>Open questions: </a:t>
            </a:r>
            <a:r>
              <a:rPr lang="en-US" altLang="en-US" sz="2400" dirty="0">
                <a:solidFill>
                  <a:srgbClr val="FF0000"/>
                </a:solidFill>
              </a:rPr>
              <a:t>Qualitative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altLang="en-US" sz="1200" dirty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/>
              <a:t>Structured: </a:t>
            </a:r>
            <a:r>
              <a:rPr lang="en-US" altLang="en-US" sz="2400" dirty="0">
                <a:solidFill>
                  <a:srgbClr val="003366"/>
                </a:solidFill>
              </a:rPr>
              <a:t>Quantitative. </a:t>
            </a:r>
            <a:r>
              <a:rPr lang="en-US" altLang="en-US" sz="2400" dirty="0"/>
              <a:t>Description of observed: </a:t>
            </a:r>
            <a:r>
              <a:rPr lang="en-US" altLang="en-US" sz="2400" dirty="0">
                <a:solidFill>
                  <a:srgbClr val="FF0000"/>
                </a:solidFill>
              </a:rPr>
              <a:t>Qualitative</a:t>
            </a:r>
            <a:endParaRPr lang="en-US" altLang="en-US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altLang="en-US" sz="1200" dirty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003366"/>
                </a:solidFill>
              </a:rPr>
              <a:t>Quantitative: </a:t>
            </a:r>
            <a:r>
              <a:rPr lang="en-US" altLang="en-US" sz="2400" dirty="0"/>
              <a:t>two scores correlated.</a:t>
            </a:r>
            <a:endParaRPr lang="en-US" altLang="en-US" sz="2400" dirty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altLang="en-US" sz="3200" dirty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FF0000"/>
                </a:solidFill>
              </a:rPr>
              <a:t>Qualitative: </a:t>
            </a:r>
            <a:r>
              <a:rPr lang="en-US" altLang="en-US" sz="2400" dirty="0"/>
              <a:t>in-depth, detailed.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altLang="en-US" sz="2400" dirty="0">
              <a:solidFill>
                <a:srgbClr val="0033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60" y="5623581"/>
            <a:ext cx="9155296" cy="1200329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prstClr val="black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prstClr val="black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KNOW the difference between quantitative  and qualitative data.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UNDERSTAND advantages and disadvantages of using qualitative data.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/>
              </a:rPr>
              <a:t>To be ABLE TO use ‘content analysis’ and ‘thematic analysis’.</a:t>
            </a:r>
            <a:endParaRPr lang="en-GB" kern="0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360" y="116633"/>
            <a:ext cx="8970136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dirty="0" smtClean="0"/>
              <a:t>Overview of data </a:t>
            </a:r>
            <a:r>
              <a:rPr lang="en-GB" sz="2800" dirty="0"/>
              <a:t>produced by the different methods</a:t>
            </a:r>
          </a:p>
        </p:txBody>
      </p:sp>
    </p:spTree>
    <p:extLst>
      <p:ext uri="{BB962C8B-B14F-4D97-AF65-F5344CB8AC3E}">
        <p14:creationId xmlns:p14="http://schemas.microsoft.com/office/powerpoint/2010/main" val="22813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-Point Star 4"/>
          <p:cNvSpPr/>
          <p:nvPr/>
        </p:nvSpPr>
        <p:spPr>
          <a:xfrm>
            <a:off x="4644008" y="4653136"/>
            <a:ext cx="3888432" cy="1296144"/>
          </a:xfrm>
          <a:prstGeom prst="star1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3600" dirty="0" smtClean="0">
                <a:latin typeface="Cooper Std Black" pitchFamily="18" charset="0"/>
              </a:rPr>
              <a:t>	Students rate how much they have enjoyed their first lesson on Research Methods using a rating scale.</a:t>
            </a:r>
            <a:endParaRPr lang="en-GB" sz="3600" dirty="0">
              <a:latin typeface="Cooper Std Blac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501317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oper Std Black" pitchFamily="18" charset="0"/>
              </a:rPr>
              <a:t>Quantitative!</a:t>
            </a:r>
            <a:endParaRPr lang="en-GB" sz="2800" dirty="0">
              <a:solidFill>
                <a:prstClr val="black"/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4000" dirty="0" smtClean="0">
                <a:latin typeface="Cooper Std Black" pitchFamily="18" charset="0"/>
              </a:rPr>
              <a:t>A doctor asks a patient how they are feeling after an episode of depression in an interview.</a:t>
            </a:r>
            <a:endParaRPr lang="en-GB" dirty="0">
              <a:latin typeface="Cooper Std Black" pitchFamily="18" charset="0"/>
            </a:endParaRPr>
          </a:p>
        </p:txBody>
      </p:sp>
      <p:sp>
        <p:nvSpPr>
          <p:cNvPr id="4" name="12-Point Star 3"/>
          <p:cNvSpPr/>
          <p:nvPr/>
        </p:nvSpPr>
        <p:spPr>
          <a:xfrm>
            <a:off x="4644008" y="4653136"/>
            <a:ext cx="3888432" cy="1296144"/>
          </a:xfrm>
          <a:prstGeom prst="star1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01317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oper Std Black" pitchFamily="18" charset="0"/>
              </a:rPr>
              <a:t>  Qualitative!</a:t>
            </a:r>
            <a:endParaRPr lang="en-GB" sz="2800" dirty="0">
              <a:solidFill>
                <a:prstClr val="black"/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4000" dirty="0" smtClean="0">
                <a:latin typeface="Cooper Std Black" pitchFamily="18" charset="0"/>
              </a:rPr>
              <a:t>Students are asked to complete a questionnaire with open questions about uniform code.</a:t>
            </a:r>
            <a:endParaRPr lang="en-GB" dirty="0">
              <a:latin typeface="Cooper Std Black" pitchFamily="18" charset="0"/>
            </a:endParaRPr>
          </a:p>
        </p:txBody>
      </p:sp>
      <p:sp>
        <p:nvSpPr>
          <p:cNvPr id="4" name="12-Point Star 3"/>
          <p:cNvSpPr/>
          <p:nvPr/>
        </p:nvSpPr>
        <p:spPr>
          <a:xfrm>
            <a:off x="4644008" y="4653136"/>
            <a:ext cx="3888432" cy="1296144"/>
          </a:xfrm>
          <a:prstGeom prst="star1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01317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oper Std Black" pitchFamily="18" charset="0"/>
              </a:rPr>
              <a:t>  Qualitative!</a:t>
            </a:r>
            <a:endParaRPr lang="en-GB" sz="2800" dirty="0">
              <a:solidFill>
                <a:prstClr val="black"/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2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4000" dirty="0" smtClean="0">
                <a:latin typeface="Cooper Std Black" pitchFamily="18" charset="0"/>
              </a:rPr>
              <a:t>A researcher categorises the behaviour of children in a nursery into different types of aggression.</a:t>
            </a:r>
            <a:endParaRPr lang="en-GB" dirty="0">
              <a:latin typeface="Cooper Std Black" pitchFamily="18" charset="0"/>
            </a:endParaRPr>
          </a:p>
        </p:txBody>
      </p:sp>
      <p:sp>
        <p:nvSpPr>
          <p:cNvPr id="4" name="12-Point Star 3"/>
          <p:cNvSpPr/>
          <p:nvPr/>
        </p:nvSpPr>
        <p:spPr>
          <a:xfrm>
            <a:off x="4644008" y="4653136"/>
            <a:ext cx="3888432" cy="1296144"/>
          </a:xfrm>
          <a:prstGeom prst="star1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01317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oper Std Black" pitchFamily="18" charset="0"/>
              </a:rPr>
              <a:t>Quantitative!</a:t>
            </a:r>
            <a:endParaRPr lang="en-GB" sz="2800" dirty="0">
              <a:solidFill>
                <a:prstClr val="black"/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8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4000" dirty="0" smtClean="0">
                <a:latin typeface="Cooper Std Black" pitchFamily="18" charset="0"/>
              </a:rPr>
              <a:t>A teacher asks students how much they enjoyed their first lesson on Research Methods.</a:t>
            </a:r>
            <a:endParaRPr lang="en-GB" dirty="0">
              <a:latin typeface="Cooper Std Black" pitchFamily="18" charset="0"/>
            </a:endParaRPr>
          </a:p>
        </p:txBody>
      </p:sp>
      <p:sp>
        <p:nvSpPr>
          <p:cNvPr id="4" name="12-Point Star 3"/>
          <p:cNvSpPr/>
          <p:nvPr/>
        </p:nvSpPr>
        <p:spPr>
          <a:xfrm>
            <a:off x="4644008" y="4653136"/>
            <a:ext cx="3888432" cy="1296144"/>
          </a:xfrm>
          <a:prstGeom prst="star1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01317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  <a:latin typeface="Cooper Std Black" pitchFamily="18" charset="0"/>
              </a:rPr>
              <a:t>  Qualitative!</a:t>
            </a:r>
            <a:endParaRPr lang="en-GB" sz="2800" dirty="0">
              <a:solidFill>
                <a:prstClr val="black"/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9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5548</TotalTime>
  <Words>1221</Words>
  <Application>Microsoft Office PowerPoint</Application>
  <PresentationFormat>On-screen Show (4:3)</PresentationFormat>
  <Paragraphs>149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Sketchbook</vt:lpstr>
      <vt:lpstr>Office Theme</vt:lpstr>
      <vt:lpstr>How do we analyse and interpret qualitative data?</vt:lpstr>
      <vt:lpstr>What is the difference between qualitative and quantitative data?</vt:lpstr>
      <vt:lpstr>What is the difference between qualitative and quantitative data?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Qualitative data – Good points…</vt:lpstr>
      <vt:lpstr>Qualitative data – Bad points…</vt:lpstr>
      <vt:lpstr>How do we analyse qualitative data?</vt:lpstr>
      <vt:lpstr>How do we analyse qualitative data?</vt:lpstr>
      <vt:lpstr>PowerPoint Presentation</vt:lpstr>
      <vt:lpstr>PowerPoint Presentation</vt:lpstr>
      <vt:lpstr>Tasks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</dc:creator>
  <cp:lastModifiedBy>Kirsty</cp:lastModifiedBy>
  <cp:revision>28</cp:revision>
  <dcterms:created xsi:type="dcterms:W3CDTF">2014-09-21T08:17:14Z</dcterms:created>
  <dcterms:modified xsi:type="dcterms:W3CDTF">2016-01-31T09:49:09Z</dcterms:modified>
</cp:coreProperties>
</file>