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7" r:id="rId4"/>
    <p:sldId id="258" r:id="rId5"/>
    <p:sldId id="259" r:id="rId6"/>
    <p:sldId id="260" r:id="rId7"/>
    <p:sldId id="288"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9" r:id="rId35"/>
    <p:sldId id="290" r:id="rId36"/>
    <p:sldId id="2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63" autoAdjust="0"/>
    <p:restoredTop sz="94660"/>
  </p:normalViewPr>
  <p:slideViewPr>
    <p:cSldViewPr snapToGrid="0">
      <p:cViewPr varScale="1">
        <p:scale>
          <a:sx n="59" d="100"/>
          <a:sy n="59" d="100"/>
        </p:scale>
        <p:origin x="56" y="5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9B111-459A-46C9-BCE5-18AF94CFD3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A3EB902-956C-414B-B297-16AF513E45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15DCEFA-288D-4A4C-BCAA-BD93F8A955A2}"/>
              </a:ext>
            </a:extLst>
          </p:cNvPr>
          <p:cNvSpPr>
            <a:spLocks noGrp="1"/>
          </p:cNvSpPr>
          <p:nvPr>
            <p:ph type="dt" sz="half" idx="10"/>
          </p:nvPr>
        </p:nvSpPr>
        <p:spPr/>
        <p:txBody>
          <a:bodyPr/>
          <a:lstStyle/>
          <a:p>
            <a:fld id="{C41C5D72-9E3F-4991-A771-A6BBD198840B}" type="datetimeFigureOut">
              <a:rPr lang="en-GB" smtClean="0"/>
              <a:t>12/05/2020</a:t>
            </a:fld>
            <a:endParaRPr lang="en-GB"/>
          </a:p>
        </p:txBody>
      </p:sp>
      <p:sp>
        <p:nvSpPr>
          <p:cNvPr id="5" name="Footer Placeholder 4">
            <a:extLst>
              <a:ext uri="{FF2B5EF4-FFF2-40B4-BE49-F238E27FC236}">
                <a16:creationId xmlns:a16="http://schemas.microsoft.com/office/drawing/2014/main" id="{AE4C5432-A399-45EF-AAD8-9744E1A0CD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409641-7444-48AB-8F6A-A2935BC7CE49}"/>
              </a:ext>
            </a:extLst>
          </p:cNvPr>
          <p:cNvSpPr>
            <a:spLocks noGrp="1"/>
          </p:cNvSpPr>
          <p:nvPr>
            <p:ph type="sldNum" sz="quarter" idx="12"/>
          </p:nvPr>
        </p:nvSpPr>
        <p:spPr/>
        <p:txBody>
          <a:bodyPr/>
          <a:lstStyle/>
          <a:p>
            <a:fld id="{CE2D45A9-38B3-40CC-8DFC-0492AE9657CE}" type="slidenum">
              <a:rPr lang="en-GB" smtClean="0"/>
              <a:t>‹#›</a:t>
            </a:fld>
            <a:endParaRPr lang="en-GB"/>
          </a:p>
        </p:txBody>
      </p:sp>
    </p:spTree>
    <p:extLst>
      <p:ext uri="{BB962C8B-B14F-4D97-AF65-F5344CB8AC3E}">
        <p14:creationId xmlns:p14="http://schemas.microsoft.com/office/powerpoint/2010/main" val="3928031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C3DD2-45BC-4959-81A4-ACAA4673C05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CCBB60F-E9C0-48A2-AF50-D7F3F67B3E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61134A-E02E-4A2C-B581-B5B8227EF046}"/>
              </a:ext>
            </a:extLst>
          </p:cNvPr>
          <p:cNvSpPr>
            <a:spLocks noGrp="1"/>
          </p:cNvSpPr>
          <p:nvPr>
            <p:ph type="dt" sz="half" idx="10"/>
          </p:nvPr>
        </p:nvSpPr>
        <p:spPr/>
        <p:txBody>
          <a:bodyPr/>
          <a:lstStyle/>
          <a:p>
            <a:fld id="{C41C5D72-9E3F-4991-A771-A6BBD198840B}" type="datetimeFigureOut">
              <a:rPr lang="en-GB" smtClean="0"/>
              <a:t>12/05/2020</a:t>
            </a:fld>
            <a:endParaRPr lang="en-GB"/>
          </a:p>
        </p:txBody>
      </p:sp>
      <p:sp>
        <p:nvSpPr>
          <p:cNvPr id="5" name="Footer Placeholder 4">
            <a:extLst>
              <a:ext uri="{FF2B5EF4-FFF2-40B4-BE49-F238E27FC236}">
                <a16:creationId xmlns:a16="http://schemas.microsoft.com/office/drawing/2014/main" id="{E1964A97-A447-40DA-81E8-C2F197E27B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F7ACCB-67FF-447B-A2D7-E754C68D4862}"/>
              </a:ext>
            </a:extLst>
          </p:cNvPr>
          <p:cNvSpPr>
            <a:spLocks noGrp="1"/>
          </p:cNvSpPr>
          <p:nvPr>
            <p:ph type="sldNum" sz="quarter" idx="12"/>
          </p:nvPr>
        </p:nvSpPr>
        <p:spPr/>
        <p:txBody>
          <a:bodyPr/>
          <a:lstStyle/>
          <a:p>
            <a:fld id="{CE2D45A9-38B3-40CC-8DFC-0492AE9657CE}" type="slidenum">
              <a:rPr lang="en-GB" smtClean="0"/>
              <a:t>‹#›</a:t>
            </a:fld>
            <a:endParaRPr lang="en-GB"/>
          </a:p>
        </p:txBody>
      </p:sp>
    </p:spTree>
    <p:extLst>
      <p:ext uri="{BB962C8B-B14F-4D97-AF65-F5344CB8AC3E}">
        <p14:creationId xmlns:p14="http://schemas.microsoft.com/office/powerpoint/2010/main" val="2135577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CA8018-7BB9-43F3-BDAC-9DD7DC1150E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0DCDF0-2C2B-4218-9F73-14697FC30A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8E922E-8EAC-40BD-A596-0B9199AD3B73}"/>
              </a:ext>
            </a:extLst>
          </p:cNvPr>
          <p:cNvSpPr>
            <a:spLocks noGrp="1"/>
          </p:cNvSpPr>
          <p:nvPr>
            <p:ph type="dt" sz="half" idx="10"/>
          </p:nvPr>
        </p:nvSpPr>
        <p:spPr/>
        <p:txBody>
          <a:bodyPr/>
          <a:lstStyle/>
          <a:p>
            <a:fld id="{C41C5D72-9E3F-4991-A771-A6BBD198840B}" type="datetimeFigureOut">
              <a:rPr lang="en-GB" smtClean="0"/>
              <a:t>12/05/2020</a:t>
            </a:fld>
            <a:endParaRPr lang="en-GB"/>
          </a:p>
        </p:txBody>
      </p:sp>
      <p:sp>
        <p:nvSpPr>
          <p:cNvPr id="5" name="Footer Placeholder 4">
            <a:extLst>
              <a:ext uri="{FF2B5EF4-FFF2-40B4-BE49-F238E27FC236}">
                <a16:creationId xmlns:a16="http://schemas.microsoft.com/office/drawing/2014/main" id="{77015076-4768-457E-A41D-52DF70CB6A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252060-6FA5-49D9-B30C-38FE8822B78B}"/>
              </a:ext>
            </a:extLst>
          </p:cNvPr>
          <p:cNvSpPr>
            <a:spLocks noGrp="1"/>
          </p:cNvSpPr>
          <p:nvPr>
            <p:ph type="sldNum" sz="quarter" idx="12"/>
          </p:nvPr>
        </p:nvSpPr>
        <p:spPr/>
        <p:txBody>
          <a:bodyPr/>
          <a:lstStyle/>
          <a:p>
            <a:fld id="{CE2D45A9-38B3-40CC-8DFC-0492AE9657CE}" type="slidenum">
              <a:rPr lang="en-GB" smtClean="0"/>
              <a:t>‹#›</a:t>
            </a:fld>
            <a:endParaRPr lang="en-GB"/>
          </a:p>
        </p:txBody>
      </p:sp>
    </p:spTree>
    <p:extLst>
      <p:ext uri="{BB962C8B-B14F-4D97-AF65-F5344CB8AC3E}">
        <p14:creationId xmlns:p14="http://schemas.microsoft.com/office/powerpoint/2010/main" val="3665243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675A-CF80-4CB5-9B9C-1B69921A92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EE4438-12D4-4EFA-947B-F7135EC61D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5DE601-FA45-4FD5-8E21-510F439E4782}"/>
              </a:ext>
            </a:extLst>
          </p:cNvPr>
          <p:cNvSpPr>
            <a:spLocks noGrp="1"/>
          </p:cNvSpPr>
          <p:nvPr>
            <p:ph type="dt" sz="half" idx="10"/>
          </p:nvPr>
        </p:nvSpPr>
        <p:spPr/>
        <p:txBody>
          <a:bodyPr/>
          <a:lstStyle/>
          <a:p>
            <a:fld id="{C41C5D72-9E3F-4991-A771-A6BBD198840B}" type="datetimeFigureOut">
              <a:rPr lang="en-GB" smtClean="0"/>
              <a:t>12/05/2020</a:t>
            </a:fld>
            <a:endParaRPr lang="en-GB"/>
          </a:p>
        </p:txBody>
      </p:sp>
      <p:sp>
        <p:nvSpPr>
          <p:cNvPr id="5" name="Footer Placeholder 4">
            <a:extLst>
              <a:ext uri="{FF2B5EF4-FFF2-40B4-BE49-F238E27FC236}">
                <a16:creationId xmlns:a16="http://schemas.microsoft.com/office/drawing/2014/main" id="{E2E9F00D-38BC-4000-8B4E-7CDA93EEF9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73C4D8-4479-41A0-B0C0-932908E41453}"/>
              </a:ext>
            </a:extLst>
          </p:cNvPr>
          <p:cNvSpPr>
            <a:spLocks noGrp="1"/>
          </p:cNvSpPr>
          <p:nvPr>
            <p:ph type="sldNum" sz="quarter" idx="12"/>
          </p:nvPr>
        </p:nvSpPr>
        <p:spPr/>
        <p:txBody>
          <a:bodyPr/>
          <a:lstStyle/>
          <a:p>
            <a:fld id="{CE2D45A9-38B3-40CC-8DFC-0492AE9657CE}" type="slidenum">
              <a:rPr lang="en-GB" smtClean="0"/>
              <a:t>‹#›</a:t>
            </a:fld>
            <a:endParaRPr lang="en-GB"/>
          </a:p>
        </p:txBody>
      </p:sp>
    </p:spTree>
    <p:extLst>
      <p:ext uri="{BB962C8B-B14F-4D97-AF65-F5344CB8AC3E}">
        <p14:creationId xmlns:p14="http://schemas.microsoft.com/office/powerpoint/2010/main" val="2509193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9E495-3CA4-4B67-A1AE-4B49820488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41E47D3-5C14-4974-962F-1BB226AB65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BF36AE-482B-4C36-8226-FD32C320970E}"/>
              </a:ext>
            </a:extLst>
          </p:cNvPr>
          <p:cNvSpPr>
            <a:spLocks noGrp="1"/>
          </p:cNvSpPr>
          <p:nvPr>
            <p:ph type="dt" sz="half" idx="10"/>
          </p:nvPr>
        </p:nvSpPr>
        <p:spPr/>
        <p:txBody>
          <a:bodyPr/>
          <a:lstStyle/>
          <a:p>
            <a:fld id="{C41C5D72-9E3F-4991-A771-A6BBD198840B}" type="datetimeFigureOut">
              <a:rPr lang="en-GB" smtClean="0"/>
              <a:t>12/05/2020</a:t>
            </a:fld>
            <a:endParaRPr lang="en-GB"/>
          </a:p>
        </p:txBody>
      </p:sp>
      <p:sp>
        <p:nvSpPr>
          <p:cNvPr id="5" name="Footer Placeholder 4">
            <a:extLst>
              <a:ext uri="{FF2B5EF4-FFF2-40B4-BE49-F238E27FC236}">
                <a16:creationId xmlns:a16="http://schemas.microsoft.com/office/drawing/2014/main" id="{2EDA8764-AA62-494A-B4E8-52D483479C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432B0B-1CA7-4CB3-8F75-ABEFEB32AE4C}"/>
              </a:ext>
            </a:extLst>
          </p:cNvPr>
          <p:cNvSpPr>
            <a:spLocks noGrp="1"/>
          </p:cNvSpPr>
          <p:nvPr>
            <p:ph type="sldNum" sz="quarter" idx="12"/>
          </p:nvPr>
        </p:nvSpPr>
        <p:spPr/>
        <p:txBody>
          <a:bodyPr/>
          <a:lstStyle/>
          <a:p>
            <a:fld id="{CE2D45A9-38B3-40CC-8DFC-0492AE9657CE}" type="slidenum">
              <a:rPr lang="en-GB" smtClean="0"/>
              <a:t>‹#›</a:t>
            </a:fld>
            <a:endParaRPr lang="en-GB"/>
          </a:p>
        </p:txBody>
      </p:sp>
    </p:spTree>
    <p:extLst>
      <p:ext uri="{BB962C8B-B14F-4D97-AF65-F5344CB8AC3E}">
        <p14:creationId xmlns:p14="http://schemas.microsoft.com/office/powerpoint/2010/main" val="3956789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320A6-FB5D-47CD-95B2-478771BE81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316493-6BBF-478B-BD74-47ECA88B49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7D94738-C188-474F-9013-3D62F95D75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0B03262-EC67-4CFC-86A0-E2FB4FACF14A}"/>
              </a:ext>
            </a:extLst>
          </p:cNvPr>
          <p:cNvSpPr>
            <a:spLocks noGrp="1"/>
          </p:cNvSpPr>
          <p:nvPr>
            <p:ph type="dt" sz="half" idx="10"/>
          </p:nvPr>
        </p:nvSpPr>
        <p:spPr/>
        <p:txBody>
          <a:bodyPr/>
          <a:lstStyle/>
          <a:p>
            <a:fld id="{C41C5D72-9E3F-4991-A771-A6BBD198840B}" type="datetimeFigureOut">
              <a:rPr lang="en-GB" smtClean="0"/>
              <a:t>12/05/2020</a:t>
            </a:fld>
            <a:endParaRPr lang="en-GB"/>
          </a:p>
        </p:txBody>
      </p:sp>
      <p:sp>
        <p:nvSpPr>
          <p:cNvPr id="6" name="Footer Placeholder 5">
            <a:extLst>
              <a:ext uri="{FF2B5EF4-FFF2-40B4-BE49-F238E27FC236}">
                <a16:creationId xmlns:a16="http://schemas.microsoft.com/office/drawing/2014/main" id="{96DB1784-5114-4E21-B65B-E028F61E26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A7103A-9B68-45C4-B6DD-F38297C630B0}"/>
              </a:ext>
            </a:extLst>
          </p:cNvPr>
          <p:cNvSpPr>
            <a:spLocks noGrp="1"/>
          </p:cNvSpPr>
          <p:nvPr>
            <p:ph type="sldNum" sz="quarter" idx="12"/>
          </p:nvPr>
        </p:nvSpPr>
        <p:spPr/>
        <p:txBody>
          <a:bodyPr/>
          <a:lstStyle/>
          <a:p>
            <a:fld id="{CE2D45A9-38B3-40CC-8DFC-0492AE9657CE}" type="slidenum">
              <a:rPr lang="en-GB" smtClean="0"/>
              <a:t>‹#›</a:t>
            </a:fld>
            <a:endParaRPr lang="en-GB"/>
          </a:p>
        </p:txBody>
      </p:sp>
    </p:spTree>
    <p:extLst>
      <p:ext uri="{BB962C8B-B14F-4D97-AF65-F5344CB8AC3E}">
        <p14:creationId xmlns:p14="http://schemas.microsoft.com/office/powerpoint/2010/main" val="2870718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6E94E-9ABA-477A-BFA1-A4F3CE7BA3F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F941137-ED2A-4C40-8A7F-5CD98AAAA3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8A8065-A758-4498-A09C-A1BD2AA9F3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F9FEB86-A0EF-4943-9BA0-AC59C87EE6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FD6F2B-E644-44F2-9E0B-9897FD4A6D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2C69E1D-E555-4628-BFD6-45A29635354B}"/>
              </a:ext>
            </a:extLst>
          </p:cNvPr>
          <p:cNvSpPr>
            <a:spLocks noGrp="1"/>
          </p:cNvSpPr>
          <p:nvPr>
            <p:ph type="dt" sz="half" idx="10"/>
          </p:nvPr>
        </p:nvSpPr>
        <p:spPr/>
        <p:txBody>
          <a:bodyPr/>
          <a:lstStyle/>
          <a:p>
            <a:fld id="{C41C5D72-9E3F-4991-A771-A6BBD198840B}" type="datetimeFigureOut">
              <a:rPr lang="en-GB" smtClean="0"/>
              <a:t>12/05/2020</a:t>
            </a:fld>
            <a:endParaRPr lang="en-GB"/>
          </a:p>
        </p:txBody>
      </p:sp>
      <p:sp>
        <p:nvSpPr>
          <p:cNvPr id="8" name="Footer Placeholder 7">
            <a:extLst>
              <a:ext uri="{FF2B5EF4-FFF2-40B4-BE49-F238E27FC236}">
                <a16:creationId xmlns:a16="http://schemas.microsoft.com/office/drawing/2014/main" id="{B6BAEFF9-93E1-400D-B27F-A6FA7DC3984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7892C2C-AC8A-4C63-8556-56AB819F2F4B}"/>
              </a:ext>
            </a:extLst>
          </p:cNvPr>
          <p:cNvSpPr>
            <a:spLocks noGrp="1"/>
          </p:cNvSpPr>
          <p:nvPr>
            <p:ph type="sldNum" sz="quarter" idx="12"/>
          </p:nvPr>
        </p:nvSpPr>
        <p:spPr/>
        <p:txBody>
          <a:bodyPr/>
          <a:lstStyle/>
          <a:p>
            <a:fld id="{CE2D45A9-38B3-40CC-8DFC-0492AE9657CE}" type="slidenum">
              <a:rPr lang="en-GB" smtClean="0"/>
              <a:t>‹#›</a:t>
            </a:fld>
            <a:endParaRPr lang="en-GB"/>
          </a:p>
        </p:txBody>
      </p:sp>
    </p:spTree>
    <p:extLst>
      <p:ext uri="{BB962C8B-B14F-4D97-AF65-F5344CB8AC3E}">
        <p14:creationId xmlns:p14="http://schemas.microsoft.com/office/powerpoint/2010/main" val="4028150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61CE-A819-494D-B4B1-301EEC40F93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C79F49C-42BD-4506-9E94-EE54741C59F7}"/>
              </a:ext>
            </a:extLst>
          </p:cNvPr>
          <p:cNvSpPr>
            <a:spLocks noGrp="1"/>
          </p:cNvSpPr>
          <p:nvPr>
            <p:ph type="dt" sz="half" idx="10"/>
          </p:nvPr>
        </p:nvSpPr>
        <p:spPr/>
        <p:txBody>
          <a:bodyPr/>
          <a:lstStyle/>
          <a:p>
            <a:fld id="{C41C5D72-9E3F-4991-A771-A6BBD198840B}" type="datetimeFigureOut">
              <a:rPr lang="en-GB" smtClean="0"/>
              <a:t>12/05/2020</a:t>
            </a:fld>
            <a:endParaRPr lang="en-GB"/>
          </a:p>
        </p:txBody>
      </p:sp>
      <p:sp>
        <p:nvSpPr>
          <p:cNvPr id="4" name="Footer Placeholder 3">
            <a:extLst>
              <a:ext uri="{FF2B5EF4-FFF2-40B4-BE49-F238E27FC236}">
                <a16:creationId xmlns:a16="http://schemas.microsoft.com/office/drawing/2014/main" id="{48E74A07-4D80-43DF-9947-2837C73C8B2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31EE61D-9397-499C-8B68-96D22C9AD517}"/>
              </a:ext>
            </a:extLst>
          </p:cNvPr>
          <p:cNvSpPr>
            <a:spLocks noGrp="1"/>
          </p:cNvSpPr>
          <p:nvPr>
            <p:ph type="sldNum" sz="quarter" idx="12"/>
          </p:nvPr>
        </p:nvSpPr>
        <p:spPr/>
        <p:txBody>
          <a:bodyPr/>
          <a:lstStyle/>
          <a:p>
            <a:fld id="{CE2D45A9-38B3-40CC-8DFC-0492AE9657CE}" type="slidenum">
              <a:rPr lang="en-GB" smtClean="0"/>
              <a:t>‹#›</a:t>
            </a:fld>
            <a:endParaRPr lang="en-GB"/>
          </a:p>
        </p:txBody>
      </p:sp>
    </p:spTree>
    <p:extLst>
      <p:ext uri="{BB962C8B-B14F-4D97-AF65-F5344CB8AC3E}">
        <p14:creationId xmlns:p14="http://schemas.microsoft.com/office/powerpoint/2010/main" val="1390577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346BD4-D3A4-4010-B9A1-BF1CFE89B0B8}"/>
              </a:ext>
            </a:extLst>
          </p:cNvPr>
          <p:cNvSpPr>
            <a:spLocks noGrp="1"/>
          </p:cNvSpPr>
          <p:nvPr>
            <p:ph type="dt" sz="half" idx="10"/>
          </p:nvPr>
        </p:nvSpPr>
        <p:spPr/>
        <p:txBody>
          <a:bodyPr/>
          <a:lstStyle/>
          <a:p>
            <a:fld id="{C41C5D72-9E3F-4991-A771-A6BBD198840B}" type="datetimeFigureOut">
              <a:rPr lang="en-GB" smtClean="0"/>
              <a:t>12/05/2020</a:t>
            </a:fld>
            <a:endParaRPr lang="en-GB"/>
          </a:p>
        </p:txBody>
      </p:sp>
      <p:sp>
        <p:nvSpPr>
          <p:cNvPr id="3" name="Footer Placeholder 2">
            <a:extLst>
              <a:ext uri="{FF2B5EF4-FFF2-40B4-BE49-F238E27FC236}">
                <a16:creationId xmlns:a16="http://schemas.microsoft.com/office/drawing/2014/main" id="{10A11F70-30DA-4359-B248-D138EAF7FEC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B0E7D63-48C9-473A-AEF0-850F791A07FF}"/>
              </a:ext>
            </a:extLst>
          </p:cNvPr>
          <p:cNvSpPr>
            <a:spLocks noGrp="1"/>
          </p:cNvSpPr>
          <p:nvPr>
            <p:ph type="sldNum" sz="quarter" idx="12"/>
          </p:nvPr>
        </p:nvSpPr>
        <p:spPr/>
        <p:txBody>
          <a:bodyPr/>
          <a:lstStyle/>
          <a:p>
            <a:fld id="{CE2D45A9-38B3-40CC-8DFC-0492AE9657CE}" type="slidenum">
              <a:rPr lang="en-GB" smtClean="0"/>
              <a:t>‹#›</a:t>
            </a:fld>
            <a:endParaRPr lang="en-GB"/>
          </a:p>
        </p:txBody>
      </p:sp>
    </p:spTree>
    <p:extLst>
      <p:ext uri="{BB962C8B-B14F-4D97-AF65-F5344CB8AC3E}">
        <p14:creationId xmlns:p14="http://schemas.microsoft.com/office/powerpoint/2010/main" val="1293022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E422-5BAE-42AC-A757-A7596F181D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70FB03-F1E6-4A32-BFAD-5E6C4D6CB9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043AA72-E668-4DAE-9D69-BCD21AB7BD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45BEBA-CAFA-4C2D-94C8-2E4ED4103168}"/>
              </a:ext>
            </a:extLst>
          </p:cNvPr>
          <p:cNvSpPr>
            <a:spLocks noGrp="1"/>
          </p:cNvSpPr>
          <p:nvPr>
            <p:ph type="dt" sz="half" idx="10"/>
          </p:nvPr>
        </p:nvSpPr>
        <p:spPr/>
        <p:txBody>
          <a:bodyPr/>
          <a:lstStyle/>
          <a:p>
            <a:fld id="{C41C5D72-9E3F-4991-A771-A6BBD198840B}" type="datetimeFigureOut">
              <a:rPr lang="en-GB" smtClean="0"/>
              <a:t>12/05/2020</a:t>
            </a:fld>
            <a:endParaRPr lang="en-GB"/>
          </a:p>
        </p:txBody>
      </p:sp>
      <p:sp>
        <p:nvSpPr>
          <p:cNvPr id="6" name="Footer Placeholder 5">
            <a:extLst>
              <a:ext uri="{FF2B5EF4-FFF2-40B4-BE49-F238E27FC236}">
                <a16:creationId xmlns:a16="http://schemas.microsoft.com/office/drawing/2014/main" id="{B6926BA6-8B80-4E2A-A185-513A82ABDF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9AF962-B965-496F-84CA-5D817BE9263A}"/>
              </a:ext>
            </a:extLst>
          </p:cNvPr>
          <p:cNvSpPr>
            <a:spLocks noGrp="1"/>
          </p:cNvSpPr>
          <p:nvPr>
            <p:ph type="sldNum" sz="quarter" idx="12"/>
          </p:nvPr>
        </p:nvSpPr>
        <p:spPr/>
        <p:txBody>
          <a:bodyPr/>
          <a:lstStyle/>
          <a:p>
            <a:fld id="{CE2D45A9-38B3-40CC-8DFC-0492AE9657CE}" type="slidenum">
              <a:rPr lang="en-GB" smtClean="0"/>
              <a:t>‹#›</a:t>
            </a:fld>
            <a:endParaRPr lang="en-GB"/>
          </a:p>
        </p:txBody>
      </p:sp>
    </p:spTree>
    <p:extLst>
      <p:ext uri="{BB962C8B-B14F-4D97-AF65-F5344CB8AC3E}">
        <p14:creationId xmlns:p14="http://schemas.microsoft.com/office/powerpoint/2010/main" val="359283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367F1-FF49-43C1-ACF1-882256C4AD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D364011-9317-416C-97DE-7CBDCA2851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2F43616-C1A1-44C0-817F-1E660C72FA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4EDD76-B3C5-47BA-B8BF-F78DEB8480F4}"/>
              </a:ext>
            </a:extLst>
          </p:cNvPr>
          <p:cNvSpPr>
            <a:spLocks noGrp="1"/>
          </p:cNvSpPr>
          <p:nvPr>
            <p:ph type="dt" sz="half" idx="10"/>
          </p:nvPr>
        </p:nvSpPr>
        <p:spPr/>
        <p:txBody>
          <a:bodyPr/>
          <a:lstStyle/>
          <a:p>
            <a:fld id="{C41C5D72-9E3F-4991-A771-A6BBD198840B}" type="datetimeFigureOut">
              <a:rPr lang="en-GB" smtClean="0"/>
              <a:t>12/05/2020</a:t>
            </a:fld>
            <a:endParaRPr lang="en-GB"/>
          </a:p>
        </p:txBody>
      </p:sp>
      <p:sp>
        <p:nvSpPr>
          <p:cNvPr id="6" name="Footer Placeholder 5">
            <a:extLst>
              <a:ext uri="{FF2B5EF4-FFF2-40B4-BE49-F238E27FC236}">
                <a16:creationId xmlns:a16="http://schemas.microsoft.com/office/drawing/2014/main" id="{D47CB3C7-514B-492E-B8B6-B778A24C47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065459-72E4-44D5-8537-1D52E79BD92A}"/>
              </a:ext>
            </a:extLst>
          </p:cNvPr>
          <p:cNvSpPr>
            <a:spLocks noGrp="1"/>
          </p:cNvSpPr>
          <p:nvPr>
            <p:ph type="sldNum" sz="quarter" idx="12"/>
          </p:nvPr>
        </p:nvSpPr>
        <p:spPr/>
        <p:txBody>
          <a:bodyPr/>
          <a:lstStyle/>
          <a:p>
            <a:fld id="{CE2D45A9-38B3-40CC-8DFC-0492AE9657CE}" type="slidenum">
              <a:rPr lang="en-GB" smtClean="0"/>
              <a:t>‹#›</a:t>
            </a:fld>
            <a:endParaRPr lang="en-GB"/>
          </a:p>
        </p:txBody>
      </p:sp>
    </p:spTree>
    <p:extLst>
      <p:ext uri="{BB962C8B-B14F-4D97-AF65-F5344CB8AC3E}">
        <p14:creationId xmlns:p14="http://schemas.microsoft.com/office/powerpoint/2010/main" val="2222739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EA11DC-CE75-4FB3-A17F-158B986D2C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6BA06E-2753-446A-A7F3-7E27DCFB2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9CCA93-F517-49A9-AD85-384C2FB629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1C5D72-9E3F-4991-A771-A6BBD198840B}" type="datetimeFigureOut">
              <a:rPr lang="en-GB" smtClean="0"/>
              <a:t>12/05/2020</a:t>
            </a:fld>
            <a:endParaRPr lang="en-GB"/>
          </a:p>
        </p:txBody>
      </p:sp>
      <p:sp>
        <p:nvSpPr>
          <p:cNvPr id="5" name="Footer Placeholder 4">
            <a:extLst>
              <a:ext uri="{FF2B5EF4-FFF2-40B4-BE49-F238E27FC236}">
                <a16:creationId xmlns:a16="http://schemas.microsoft.com/office/drawing/2014/main" id="{172718D3-E699-4853-B1CB-EE7B9A4157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51D7BC5-1034-453E-A73A-C7C27929F2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D45A9-38B3-40CC-8DFC-0492AE9657CE}" type="slidenum">
              <a:rPr lang="en-GB" smtClean="0"/>
              <a:t>‹#›</a:t>
            </a:fld>
            <a:endParaRPr lang="en-GB"/>
          </a:p>
        </p:txBody>
      </p:sp>
    </p:spTree>
    <p:extLst>
      <p:ext uri="{BB962C8B-B14F-4D97-AF65-F5344CB8AC3E}">
        <p14:creationId xmlns:p14="http://schemas.microsoft.com/office/powerpoint/2010/main" val="3640812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lickr.com/photos/askeholst/5592923075/"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uyVx7fhvTxI"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hyperlink" Target="https://www.youtube.com/watch?v=hACpLj0_EiA" TargetMode="External"/><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hyperlink" Target="https://kosmossociety.chs.harvard.edu/" TargetMode="Externa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hyperlink" Target="https://www.youtube.com/watch?v=tAtbzV8CTV0" TargetMode="External"/><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jpe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gif"/><Relationship Id="rId5" Type="http://schemas.openxmlformats.org/officeDocument/2006/relationships/image" Target="../media/image101.png"/><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hyperlink" Target="https://www.pablopicasso.org/the-rape-of-the-sabine-women.jsp" TargetMode="External"/><Relationship Id="rId5" Type="http://schemas.openxmlformats.org/officeDocument/2006/relationships/image" Target="../media/image106.png"/><Relationship Id="rId4" Type="http://schemas.openxmlformats.org/officeDocument/2006/relationships/image" Target="../media/image105.png"/></Relationships>
</file>

<file path=ppt/slides/_rels/slide2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jpe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png"/><Relationship Id="rId4" Type="http://schemas.openxmlformats.org/officeDocument/2006/relationships/image" Target="../media/image110.png"/></Relationships>
</file>

<file path=ppt/slides/_rels/slide2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png"/></Relationships>
</file>

<file path=ppt/slides/_rels/slide3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png"/></Relationships>
</file>

<file path=ppt/slides/_rels/slide32.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jpe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png"/></Relationships>
</file>

<file path=ppt/slides/_rels/slide3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136.jpeg"/><Relationship Id="rId4" Type="http://schemas.openxmlformats.org/officeDocument/2006/relationships/image" Target="../media/image135.png"/></Relationships>
</file>

<file path=ppt/slides/_rels/slide34.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jpeg"/><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png"/><Relationship Id="rId9" Type="http://schemas.openxmlformats.org/officeDocument/2006/relationships/image" Target="../media/image144.png"/></Relationships>
</file>

<file path=ppt/slides/_rels/slide35.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49.jpe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48.jpeg"/><Relationship Id="rId5" Type="http://schemas.openxmlformats.org/officeDocument/2006/relationships/image" Target="../media/image131.jpeg"/><Relationship Id="rId4" Type="http://schemas.openxmlformats.org/officeDocument/2006/relationships/image" Target="../media/image147.png"/></Relationships>
</file>

<file path=ppt/slides/_rels/slide3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84032-41AE-4438-9ABB-A70D6046A01E}"/>
              </a:ext>
            </a:extLst>
          </p:cNvPr>
          <p:cNvSpPr>
            <a:spLocks noGrp="1"/>
          </p:cNvSpPr>
          <p:nvPr>
            <p:ph type="ctrTitle"/>
          </p:nvPr>
        </p:nvSpPr>
        <p:spPr>
          <a:xfrm>
            <a:off x="1872343" y="1688420"/>
            <a:ext cx="9144000" cy="2387600"/>
          </a:xfrm>
        </p:spPr>
        <p:txBody>
          <a:bodyPr>
            <a:noAutofit/>
          </a:bodyPr>
          <a:lstStyle/>
          <a:p>
            <a:r>
              <a:rPr lang="en-GB" sz="9000" dirty="0">
                <a:latin typeface="Rockwell Extra Bold" panose="02060903040505020403" pitchFamily="18" charset="0"/>
              </a:rPr>
              <a:t>LATIN </a:t>
            </a:r>
            <a:br>
              <a:rPr lang="en-GB" sz="9000" dirty="0">
                <a:latin typeface="Rockwell Extra Bold" panose="02060903040505020403" pitchFamily="18" charset="0"/>
              </a:rPr>
            </a:br>
            <a:r>
              <a:rPr lang="en-GB" sz="9000" dirty="0">
                <a:latin typeface="Rockwell Extra Bold" panose="02060903040505020403" pitchFamily="18" charset="0"/>
              </a:rPr>
              <a:t>STORIES</a:t>
            </a:r>
            <a:endParaRPr lang="en-GB" sz="9000" dirty="0"/>
          </a:p>
        </p:txBody>
      </p:sp>
      <p:sp>
        <p:nvSpPr>
          <p:cNvPr id="4" name="Subtitle 2">
            <a:extLst>
              <a:ext uri="{FF2B5EF4-FFF2-40B4-BE49-F238E27FC236}">
                <a16:creationId xmlns:a16="http://schemas.microsoft.com/office/drawing/2014/main" id="{9CDEA8AF-EE4C-4989-BB56-ECB19DC314F6}"/>
              </a:ext>
            </a:extLst>
          </p:cNvPr>
          <p:cNvSpPr>
            <a:spLocks noGrp="1"/>
          </p:cNvSpPr>
          <p:nvPr>
            <p:ph type="subTitle" idx="1"/>
          </p:nvPr>
        </p:nvSpPr>
        <p:spPr>
          <a:xfrm>
            <a:off x="1524000" y="4076020"/>
            <a:ext cx="9144000" cy="1655762"/>
          </a:xfrm>
        </p:spPr>
        <p:txBody>
          <a:bodyPr/>
          <a:lstStyle/>
          <a:p>
            <a:r>
              <a:rPr lang="en-GB" dirty="0">
                <a:solidFill>
                  <a:schemeClr val="bg1"/>
                </a:solidFill>
              </a:rPr>
              <a:t>by John Taylor</a:t>
            </a:r>
          </a:p>
          <a:p>
            <a:endParaRPr lang="en-GB" dirty="0">
              <a:solidFill>
                <a:schemeClr val="bg1"/>
              </a:solidFill>
            </a:endParaRPr>
          </a:p>
          <a:p>
            <a:r>
              <a:rPr lang="en-GB" dirty="0">
                <a:solidFill>
                  <a:schemeClr val="bg1"/>
                </a:solidFill>
                <a:latin typeface="Rockwell Extra Bold" panose="02060903040505020403" pitchFamily="18" charset="0"/>
              </a:rPr>
              <a:t>PART I: 1-30</a:t>
            </a:r>
          </a:p>
        </p:txBody>
      </p:sp>
    </p:spTree>
    <p:extLst>
      <p:ext uri="{BB962C8B-B14F-4D97-AF65-F5344CB8AC3E}">
        <p14:creationId xmlns:p14="http://schemas.microsoft.com/office/powerpoint/2010/main" val="2637674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F2A0A8-4278-4C61-B488-58FBF468A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43" y="0"/>
            <a:ext cx="10515600" cy="6835139"/>
          </a:xfrm>
          <a:prstGeom prst="rect">
            <a:avLst/>
          </a:prstGeom>
        </p:spPr>
      </p:pic>
      <p:sp>
        <p:nvSpPr>
          <p:cNvPr id="3" name="TextBox 2">
            <a:extLst>
              <a:ext uri="{FF2B5EF4-FFF2-40B4-BE49-F238E27FC236}">
                <a16:creationId xmlns:a16="http://schemas.microsoft.com/office/drawing/2014/main" id="{E4328FB9-A4D5-4B72-9C49-C6D69B2962A3}"/>
              </a:ext>
            </a:extLst>
          </p:cNvPr>
          <p:cNvSpPr txBox="1"/>
          <p:nvPr/>
        </p:nvSpPr>
        <p:spPr>
          <a:xfrm>
            <a:off x="10951029" y="2917372"/>
            <a:ext cx="1099457" cy="707886"/>
          </a:xfrm>
          <a:prstGeom prst="rect">
            <a:avLst/>
          </a:prstGeom>
          <a:noFill/>
        </p:spPr>
        <p:txBody>
          <a:bodyPr wrap="square" rtlCol="0">
            <a:spAutoFit/>
          </a:bodyPr>
          <a:lstStyle/>
          <a:p>
            <a:r>
              <a:rPr lang="en-GB" sz="1000" dirty="0"/>
              <a:t>Click here to see a film version of the assassination of </a:t>
            </a:r>
            <a:r>
              <a:rPr lang="en-GB" sz="1000" i="1" dirty="0">
                <a:hlinkClick r:id="rId3"/>
              </a:rPr>
              <a:t> Julius Caesar</a:t>
            </a:r>
            <a:endParaRPr lang="en-GB" sz="1000" dirty="0"/>
          </a:p>
        </p:txBody>
      </p:sp>
    </p:spTree>
    <p:extLst>
      <p:ext uri="{BB962C8B-B14F-4D97-AF65-F5344CB8AC3E}">
        <p14:creationId xmlns:p14="http://schemas.microsoft.com/office/powerpoint/2010/main" val="2782803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C27607-6784-4DB6-BE3D-C9306CFE6EFA}"/>
              </a:ext>
            </a:extLst>
          </p:cNvPr>
          <p:cNvPicPr>
            <a:picLocks noChangeAspect="1"/>
          </p:cNvPicPr>
          <p:nvPr/>
        </p:nvPicPr>
        <p:blipFill>
          <a:blip r:embed="rId2"/>
          <a:stretch>
            <a:fillRect/>
          </a:stretch>
        </p:blipFill>
        <p:spPr>
          <a:xfrm>
            <a:off x="156143" y="141514"/>
            <a:ext cx="8032705" cy="3928024"/>
          </a:xfrm>
          <a:prstGeom prst="rect">
            <a:avLst/>
          </a:prstGeom>
          <a:scene3d>
            <a:camera prst="orthographicFront">
              <a:rot lat="0" lon="0" rev="60000"/>
            </a:camera>
            <a:lightRig rig="threePt" dir="t"/>
          </a:scene3d>
        </p:spPr>
      </p:pic>
      <p:pic>
        <p:nvPicPr>
          <p:cNvPr id="9218" name="Picture 2" descr="Battle of Actium - Ancient History Encyclopedia">
            <a:extLst>
              <a:ext uri="{FF2B5EF4-FFF2-40B4-BE49-F238E27FC236}">
                <a16:creationId xmlns:a16="http://schemas.microsoft.com/office/drawing/2014/main" id="{189F95E1-E741-4883-BEC7-41C8449F7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57" y="4108676"/>
            <a:ext cx="5261865" cy="274932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Augustus of Prima Porta - Ancient World Magazine">
            <a:extLst>
              <a:ext uri="{FF2B5EF4-FFF2-40B4-BE49-F238E27FC236}">
                <a16:creationId xmlns:a16="http://schemas.microsoft.com/office/drawing/2014/main" id="{0365E91E-9AB6-454D-A983-6FA1A615E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171" y="4108677"/>
            <a:ext cx="4887686" cy="27493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6FC12F7-629A-47D8-B7C0-4B97973345BA}"/>
              </a:ext>
            </a:extLst>
          </p:cNvPr>
          <p:cNvPicPr>
            <a:picLocks noChangeAspect="1"/>
          </p:cNvPicPr>
          <p:nvPr/>
        </p:nvPicPr>
        <p:blipFill>
          <a:blip r:embed="rId5"/>
          <a:stretch>
            <a:fillRect/>
          </a:stretch>
        </p:blipFill>
        <p:spPr>
          <a:xfrm>
            <a:off x="8188848" y="178755"/>
            <a:ext cx="4013395" cy="1970314"/>
          </a:xfrm>
          <a:prstGeom prst="rect">
            <a:avLst/>
          </a:prstGeom>
          <a:scene3d>
            <a:camera prst="orthographicFront">
              <a:rot lat="0" lon="0" rev="60000"/>
            </a:camera>
            <a:lightRig rig="threePt" dir="t"/>
          </a:scene3d>
        </p:spPr>
      </p:pic>
      <p:pic>
        <p:nvPicPr>
          <p:cNvPr id="4" name="Picture 3">
            <a:extLst>
              <a:ext uri="{FF2B5EF4-FFF2-40B4-BE49-F238E27FC236}">
                <a16:creationId xmlns:a16="http://schemas.microsoft.com/office/drawing/2014/main" id="{8F127F85-D252-4B8B-B2AA-9FCF116B3AC2}"/>
              </a:ext>
            </a:extLst>
          </p:cNvPr>
          <p:cNvPicPr>
            <a:picLocks noChangeAspect="1"/>
          </p:cNvPicPr>
          <p:nvPr/>
        </p:nvPicPr>
        <p:blipFill>
          <a:blip r:embed="rId6"/>
          <a:stretch>
            <a:fillRect/>
          </a:stretch>
        </p:blipFill>
        <p:spPr>
          <a:xfrm>
            <a:off x="8346808" y="2328253"/>
            <a:ext cx="3386682" cy="1530804"/>
          </a:xfrm>
          <a:prstGeom prst="rect">
            <a:avLst/>
          </a:prstGeom>
        </p:spPr>
      </p:pic>
    </p:spTree>
    <p:extLst>
      <p:ext uri="{BB962C8B-B14F-4D97-AF65-F5344CB8AC3E}">
        <p14:creationId xmlns:p14="http://schemas.microsoft.com/office/powerpoint/2010/main" val="2014021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35064A-221C-46D8-BA25-70015BB6ED6C}"/>
              </a:ext>
            </a:extLst>
          </p:cNvPr>
          <p:cNvPicPr>
            <a:picLocks noChangeAspect="1"/>
          </p:cNvPicPr>
          <p:nvPr/>
        </p:nvPicPr>
        <p:blipFill>
          <a:blip r:embed="rId2"/>
          <a:stretch>
            <a:fillRect/>
          </a:stretch>
        </p:blipFill>
        <p:spPr>
          <a:xfrm rot="10800000">
            <a:off x="7441564" y="3837746"/>
            <a:ext cx="4800600" cy="3017798"/>
          </a:xfrm>
          <a:prstGeom prst="rect">
            <a:avLst/>
          </a:prstGeom>
        </p:spPr>
      </p:pic>
      <p:pic>
        <p:nvPicPr>
          <p:cNvPr id="3" name="Picture 2">
            <a:extLst>
              <a:ext uri="{FF2B5EF4-FFF2-40B4-BE49-F238E27FC236}">
                <a16:creationId xmlns:a16="http://schemas.microsoft.com/office/drawing/2014/main" id="{ADAE8A93-D5E0-4D78-9066-CDCCC11BA894}"/>
              </a:ext>
            </a:extLst>
          </p:cNvPr>
          <p:cNvPicPr>
            <a:picLocks noChangeAspect="1"/>
          </p:cNvPicPr>
          <p:nvPr/>
        </p:nvPicPr>
        <p:blipFill>
          <a:blip r:embed="rId3"/>
          <a:stretch>
            <a:fillRect/>
          </a:stretch>
        </p:blipFill>
        <p:spPr>
          <a:xfrm rot="10800000">
            <a:off x="3394978" y="1156556"/>
            <a:ext cx="4103914" cy="1464281"/>
          </a:xfrm>
          <a:prstGeom prst="rect">
            <a:avLst/>
          </a:prstGeom>
        </p:spPr>
      </p:pic>
      <p:pic>
        <p:nvPicPr>
          <p:cNvPr id="4" name="Picture 3">
            <a:extLst>
              <a:ext uri="{FF2B5EF4-FFF2-40B4-BE49-F238E27FC236}">
                <a16:creationId xmlns:a16="http://schemas.microsoft.com/office/drawing/2014/main" id="{8AFFFEB8-B6F9-4C95-9E30-3661B8D31FFF}"/>
              </a:ext>
            </a:extLst>
          </p:cNvPr>
          <p:cNvPicPr>
            <a:picLocks noChangeAspect="1"/>
          </p:cNvPicPr>
          <p:nvPr/>
        </p:nvPicPr>
        <p:blipFill>
          <a:blip r:embed="rId4"/>
          <a:stretch>
            <a:fillRect/>
          </a:stretch>
        </p:blipFill>
        <p:spPr>
          <a:xfrm rot="10800000">
            <a:off x="0" y="2901247"/>
            <a:ext cx="7498892" cy="3956753"/>
          </a:xfrm>
          <a:prstGeom prst="rect">
            <a:avLst/>
          </a:prstGeom>
        </p:spPr>
      </p:pic>
      <p:pic>
        <p:nvPicPr>
          <p:cNvPr id="11266" name="Picture 2">
            <a:extLst>
              <a:ext uri="{FF2B5EF4-FFF2-40B4-BE49-F238E27FC236}">
                <a16:creationId xmlns:a16="http://schemas.microsoft.com/office/drawing/2014/main" id="{8BDAEB7D-B541-43BE-9E9D-69107BA281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8564" y="187513"/>
            <a:ext cx="4793436"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nnunciation, a great feast for Orthodoxy | Neos Kosmos">
            <a:extLst>
              <a:ext uri="{FF2B5EF4-FFF2-40B4-BE49-F238E27FC236}">
                <a16:creationId xmlns:a16="http://schemas.microsoft.com/office/drawing/2014/main" id="{EF4F0191-C893-47C8-8F82-AD1F0EDCA4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416"/>
            <a:ext cx="3357684" cy="18886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5DDBA2-90FE-417C-99A6-BE0E459190F0}"/>
              </a:ext>
            </a:extLst>
          </p:cNvPr>
          <p:cNvSpPr txBox="1"/>
          <p:nvPr/>
        </p:nvSpPr>
        <p:spPr>
          <a:xfrm>
            <a:off x="3297829" y="187513"/>
            <a:ext cx="4143735" cy="400110"/>
          </a:xfrm>
          <a:prstGeom prst="rect">
            <a:avLst/>
          </a:prstGeom>
          <a:noFill/>
        </p:spPr>
        <p:txBody>
          <a:bodyPr wrap="square" rtlCol="0">
            <a:spAutoFit/>
          </a:bodyPr>
          <a:lstStyle/>
          <a:p>
            <a:r>
              <a:rPr lang="en-GB" sz="1000" dirty="0"/>
              <a:t>Simone Martini – </a:t>
            </a:r>
            <a:r>
              <a:rPr lang="en-GB" sz="1000" i="1" dirty="0"/>
              <a:t>The Annunciation </a:t>
            </a:r>
            <a:r>
              <a:rPr lang="en-GB" sz="1000" dirty="0"/>
              <a:t>c.1333</a:t>
            </a:r>
          </a:p>
          <a:p>
            <a:pPr algn="r"/>
            <a:r>
              <a:rPr lang="en-GB" sz="1000" dirty="0"/>
              <a:t>Lorenzo Costa </a:t>
            </a:r>
            <a:r>
              <a:rPr lang="en-GB" sz="1000" i="1" dirty="0"/>
              <a:t>The Nativity </a:t>
            </a:r>
            <a:r>
              <a:rPr lang="en-GB" sz="1000" dirty="0"/>
              <a:t>c.1490</a:t>
            </a:r>
          </a:p>
        </p:txBody>
      </p:sp>
    </p:spTree>
    <p:extLst>
      <p:ext uri="{BB962C8B-B14F-4D97-AF65-F5344CB8AC3E}">
        <p14:creationId xmlns:p14="http://schemas.microsoft.com/office/powerpoint/2010/main" val="2943775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CF28C-B8A4-4A59-8113-E73A4AF03AFC}"/>
              </a:ext>
            </a:extLst>
          </p:cNvPr>
          <p:cNvPicPr>
            <a:picLocks noChangeAspect="1"/>
          </p:cNvPicPr>
          <p:nvPr/>
        </p:nvPicPr>
        <p:blipFill>
          <a:blip r:embed="rId2"/>
          <a:stretch>
            <a:fillRect/>
          </a:stretch>
        </p:blipFill>
        <p:spPr>
          <a:xfrm>
            <a:off x="4898571" y="131477"/>
            <a:ext cx="7293429" cy="3981275"/>
          </a:xfrm>
          <a:prstGeom prst="rect">
            <a:avLst/>
          </a:prstGeom>
        </p:spPr>
      </p:pic>
      <p:pic>
        <p:nvPicPr>
          <p:cNvPr id="3" name="Picture 2">
            <a:extLst>
              <a:ext uri="{FF2B5EF4-FFF2-40B4-BE49-F238E27FC236}">
                <a16:creationId xmlns:a16="http://schemas.microsoft.com/office/drawing/2014/main" id="{AC33BDFA-7480-4204-B403-39A8001906EA}"/>
              </a:ext>
            </a:extLst>
          </p:cNvPr>
          <p:cNvPicPr>
            <a:picLocks noChangeAspect="1"/>
          </p:cNvPicPr>
          <p:nvPr/>
        </p:nvPicPr>
        <p:blipFill>
          <a:blip r:embed="rId3"/>
          <a:stretch>
            <a:fillRect/>
          </a:stretch>
        </p:blipFill>
        <p:spPr>
          <a:xfrm>
            <a:off x="8175172" y="4112752"/>
            <a:ext cx="3485892" cy="2625506"/>
          </a:xfrm>
          <a:prstGeom prst="rect">
            <a:avLst/>
          </a:prstGeom>
        </p:spPr>
      </p:pic>
      <p:pic>
        <p:nvPicPr>
          <p:cNvPr id="12290" name="Picture 2" descr="The Lernaean Hydra &amp; Hercules Explained - Greek Mythology - YouTube">
            <a:extLst>
              <a:ext uri="{FF2B5EF4-FFF2-40B4-BE49-F238E27FC236}">
                <a16:creationId xmlns:a16="http://schemas.microsoft.com/office/drawing/2014/main" id="{87EF57A9-C488-4A12-B84B-287C9D00C5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903513"/>
            <a:ext cx="4973561" cy="279762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ercules' Second Labor: the Lernean Hydra">
            <a:extLst>
              <a:ext uri="{FF2B5EF4-FFF2-40B4-BE49-F238E27FC236}">
                <a16:creationId xmlns:a16="http://schemas.microsoft.com/office/drawing/2014/main" id="{85A8DF7B-AE09-4742-893D-8E08F16C55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6715" y="4345447"/>
            <a:ext cx="3768830" cy="251255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ydra (mythology) - Simple English Wikipedia, the free encyclopedia">
            <a:extLst>
              <a:ext uri="{FF2B5EF4-FFF2-40B4-BE49-F238E27FC236}">
                <a16:creationId xmlns:a16="http://schemas.microsoft.com/office/drawing/2014/main" id="{46C6D9D0-99E9-4F0F-AEAE-DDFEED0D20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874" y="4345447"/>
            <a:ext cx="3124407" cy="2512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772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360AE8-E784-45E9-9EC0-CC6ED734E0B6}"/>
              </a:ext>
            </a:extLst>
          </p:cNvPr>
          <p:cNvPicPr>
            <a:picLocks noChangeAspect="1"/>
          </p:cNvPicPr>
          <p:nvPr/>
        </p:nvPicPr>
        <p:blipFill>
          <a:blip r:embed="rId2"/>
          <a:stretch>
            <a:fillRect/>
          </a:stretch>
        </p:blipFill>
        <p:spPr>
          <a:xfrm rot="10800000">
            <a:off x="6738257" y="3856982"/>
            <a:ext cx="4503514" cy="3001018"/>
          </a:xfrm>
          <a:prstGeom prst="rect">
            <a:avLst/>
          </a:prstGeom>
        </p:spPr>
      </p:pic>
      <p:pic>
        <p:nvPicPr>
          <p:cNvPr id="3" name="Picture 2">
            <a:extLst>
              <a:ext uri="{FF2B5EF4-FFF2-40B4-BE49-F238E27FC236}">
                <a16:creationId xmlns:a16="http://schemas.microsoft.com/office/drawing/2014/main" id="{9897554E-17A5-4151-969C-59410B1A95EA}"/>
              </a:ext>
            </a:extLst>
          </p:cNvPr>
          <p:cNvPicPr>
            <a:picLocks noChangeAspect="1"/>
          </p:cNvPicPr>
          <p:nvPr/>
        </p:nvPicPr>
        <p:blipFill>
          <a:blip r:embed="rId3"/>
          <a:stretch>
            <a:fillRect/>
          </a:stretch>
        </p:blipFill>
        <p:spPr>
          <a:xfrm rot="10800000">
            <a:off x="0" y="152400"/>
            <a:ext cx="7627873" cy="3516086"/>
          </a:xfrm>
          <a:prstGeom prst="rect">
            <a:avLst/>
          </a:prstGeom>
        </p:spPr>
      </p:pic>
      <p:pic>
        <p:nvPicPr>
          <p:cNvPr id="13314" name="Picture 2" descr="The Fox and the Crow (Aesop's Fables) - YouTube">
            <a:extLst>
              <a:ext uri="{FF2B5EF4-FFF2-40B4-BE49-F238E27FC236}">
                <a16:creationId xmlns:a16="http://schemas.microsoft.com/office/drawing/2014/main" id="{7F4FE9D9-ED6E-48BC-95F9-9B9DF4445F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870592F-7D6B-462D-A38B-D9108155CBBE}"/>
              </a:ext>
            </a:extLst>
          </p:cNvPr>
          <p:cNvSpPr/>
          <p:nvPr/>
        </p:nvSpPr>
        <p:spPr>
          <a:xfrm>
            <a:off x="8066314" y="3429000"/>
            <a:ext cx="2841172" cy="246221"/>
          </a:xfrm>
          <a:prstGeom prst="rect">
            <a:avLst/>
          </a:prstGeom>
        </p:spPr>
        <p:txBody>
          <a:bodyPr wrap="square">
            <a:spAutoFit/>
          </a:bodyPr>
          <a:lstStyle/>
          <a:p>
            <a:r>
              <a:rPr lang="en-GB" sz="1000" dirty="0">
                <a:hlinkClick r:id="rId5"/>
              </a:rPr>
              <a:t>https://www.youtube.com/watch?v=hACpLj0_EiA</a:t>
            </a:r>
            <a:endParaRPr lang="en-GB" sz="1000" dirty="0"/>
          </a:p>
        </p:txBody>
      </p:sp>
      <p:pic>
        <p:nvPicPr>
          <p:cNvPr id="13316" name="Picture 4" descr="Aesop's Fables: The Fox and The Crow | Aesops fables, Crow, Aesop">
            <a:extLst>
              <a:ext uri="{FF2B5EF4-FFF2-40B4-BE49-F238E27FC236}">
                <a16:creationId xmlns:a16="http://schemas.microsoft.com/office/drawing/2014/main" id="{E096F4E0-EBFA-48A5-90DE-442DD1B9458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37" t="44603" b="476"/>
          <a:stretch/>
        </p:blipFill>
        <p:spPr bwMode="auto">
          <a:xfrm>
            <a:off x="1734611" y="3552110"/>
            <a:ext cx="3338131" cy="326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770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E4735C-82F9-4B71-A4A1-1F319C379A36}"/>
              </a:ext>
            </a:extLst>
          </p:cNvPr>
          <p:cNvPicPr>
            <a:picLocks noChangeAspect="1"/>
          </p:cNvPicPr>
          <p:nvPr/>
        </p:nvPicPr>
        <p:blipFill>
          <a:blip r:embed="rId2"/>
          <a:stretch>
            <a:fillRect/>
          </a:stretch>
        </p:blipFill>
        <p:spPr>
          <a:xfrm>
            <a:off x="4064371" y="268602"/>
            <a:ext cx="8127629" cy="3661141"/>
          </a:xfrm>
          <a:prstGeom prst="rect">
            <a:avLst/>
          </a:prstGeom>
          <a:scene3d>
            <a:camera prst="orthographicFront">
              <a:rot lat="0" lon="0" rev="60000"/>
            </a:camera>
            <a:lightRig rig="threePt" dir="t"/>
          </a:scene3d>
        </p:spPr>
      </p:pic>
      <p:pic>
        <p:nvPicPr>
          <p:cNvPr id="3" name="Picture 2">
            <a:extLst>
              <a:ext uri="{FF2B5EF4-FFF2-40B4-BE49-F238E27FC236}">
                <a16:creationId xmlns:a16="http://schemas.microsoft.com/office/drawing/2014/main" id="{CAA1E485-B337-475F-853B-B38726781D1D}"/>
              </a:ext>
            </a:extLst>
          </p:cNvPr>
          <p:cNvPicPr>
            <a:picLocks noChangeAspect="1"/>
          </p:cNvPicPr>
          <p:nvPr/>
        </p:nvPicPr>
        <p:blipFill>
          <a:blip r:embed="rId3"/>
          <a:stretch>
            <a:fillRect/>
          </a:stretch>
        </p:blipFill>
        <p:spPr>
          <a:xfrm>
            <a:off x="291714" y="268602"/>
            <a:ext cx="3540057" cy="2722658"/>
          </a:xfrm>
          <a:prstGeom prst="rect">
            <a:avLst/>
          </a:prstGeom>
          <a:scene3d>
            <a:camera prst="orthographicFront">
              <a:rot lat="0" lon="0" rev="60000"/>
            </a:camera>
            <a:lightRig rig="threePt" dir="t"/>
          </a:scene3d>
        </p:spPr>
      </p:pic>
      <p:pic>
        <p:nvPicPr>
          <p:cNvPr id="14340" name="Picture 4" descr="Assassination of Julius Caesar - Wikipedia">
            <a:extLst>
              <a:ext uri="{FF2B5EF4-FFF2-40B4-BE49-F238E27FC236}">
                <a16:creationId xmlns:a16="http://schemas.microsoft.com/office/drawing/2014/main" id="{5E1F38A8-68AF-4324-995A-B3A9C3190D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216" b="22756"/>
          <a:stretch/>
        </p:blipFill>
        <p:spPr bwMode="auto">
          <a:xfrm>
            <a:off x="9424485" y="3929743"/>
            <a:ext cx="2049059" cy="292825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Julius Caesar (Asterix Comics)&quot; Metal Print by anitapicoteando ...">
            <a:extLst>
              <a:ext uri="{FF2B5EF4-FFF2-40B4-BE49-F238E27FC236}">
                <a16:creationId xmlns:a16="http://schemas.microsoft.com/office/drawing/2014/main" id="{91BA9CD5-5E20-4B0C-A1EA-3A3685B325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219" b="4076"/>
          <a:stretch/>
        </p:blipFill>
        <p:spPr bwMode="auto">
          <a:xfrm>
            <a:off x="408014" y="2991260"/>
            <a:ext cx="3540057" cy="3790113"/>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a:extLst>
              <a:ext uri="{FF2B5EF4-FFF2-40B4-BE49-F238E27FC236}">
                <a16:creationId xmlns:a16="http://schemas.microsoft.com/office/drawing/2014/main" id="{6F052A11-33C1-401E-BB3D-157B29BF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3874" y="4135549"/>
            <a:ext cx="3540057" cy="2645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496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58C293-9381-4496-A2A8-8486B0673EC3}"/>
              </a:ext>
            </a:extLst>
          </p:cNvPr>
          <p:cNvPicPr>
            <a:picLocks noChangeAspect="1"/>
          </p:cNvPicPr>
          <p:nvPr/>
        </p:nvPicPr>
        <p:blipFill>
          <a:blip r:embed="rId2"/>
          <a:stretch>
            <a:fillRect/>
          </a:stretch>
        </p:blipFill>
        <p:spPr>
          <a:xfrm rot="10800000">
            <a:off x="0" y="87086"/>
            <a:ext cx="7903028" cy="4265456"/>
          </a:xfrm>
          <a:prstGeom prst="rect">
            <a:avLst/>
          </a:prstGeom>
        </p:spPr>
      </p:pic>
      <p:pic>
        <p:nvPicPr>
          <p:cNvPr id="15362" name="Picture 2" descr="An Encounter to Remember | The Kosmos Society">
            <a:extLst>
              <a:ext uri="{FF2B5EF4-FFF2-40B4-BE49-F238E27FC236}">
                <a16:creationId xmlns:a16="http://schemas.microsoft.com/office/drawing/2014/main" id="{A086B586-DB74-4047-836C-24CDF8795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1514" y="595685"/>
            <a:ext cx="4430486" cy="36329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0A706AF-1B11-472A-937F-1911AF957059}"/>
              </a:ext>
            </a:extLst>
          </p:cNvPr>
          <p:cNvPicPr>
            <a:picLocks noChangeAspect="1"/>
          </p:cNvPicPr>
          <p:nvPr/>
        </p:nvPicPr>
        <p:blipFill>
          <a:blip r:embed="rId4"/>
          <a:stretch>
            <a:fillRect/>
          </a:stretch>
        </p:blipFill>
        <p:spPr>
          <a:xfrm rot="10800000">
            <a:off x="7761514" y="4357572"/>
            <a:ext cx="3692846" cy="2412184"/>
          </a:xfrm>
          <a:prstGeom prst="rect">
            <a:avLst/>
          </a:prstGeom>
        </p:spPr>
      </p:pic>
      <p:sp>
        <p:nvSpPr>
          <p:cNvPr id="4" name="TextBox 3">
            <a:extLst>
              <a:ext uri="{FF2B5EF4-FFF2-40B4-BE49-F238E27FC236}">
                <a16:creationId xmlns:a16="http://schemas.microsoft.com/office/drawing/2014/main" id="{ADA639A5-AD50-4B9B-AAF3-B86478D0A14D}"/>
              </a:ext>
            </a:extLst>
          </p:cNvPr>
          <p:cNvSpPr txBox="1"/>
          <p:nvPr/>
        </p:nvSpPr>
        <p:spPr>
          <a:xfrm>
            <a:off x="119743" y="6524693"/>
            <a:ext cx="2296885" cy="246221"/>
          </a:xfrm>
          <a:prstGeom prst="rect">
            <a:avLst/>
          </a:prstGeom>
          <a:noFill/>
        </p:spPr>
        <p:txBody>
          <a:bodyPr wrap="square" rtlCol="0">
            <a:spAutoFit/>
          </a:bodyPr>
          <a:lstStyle/>
          <a:p>
            <a:r>
              <a:rPr lang="en-GB" sz="1000" dirty="0">
                <a:hlinkClick r:id="rId5"/>
              </a:rPr>
              <a:t>https://kosmossociety.chs.harvard.edu/</a:t>
            </a:r>
            <a:endParaRPr lang="en-GB" sz="1000" dirty="0"/>
          </a:p>
        </p:txBody>
      </p:sp>
      <p:pic>
        <p:nvPicPr>
          <p:cNvPr id="15364" name="Picture 4">
            <a:extLst>
              <a:ext uri="{FF2B5EF4-FFF2-40B4-BE49-F238E27FC236}">
                <a16:creationId xmlns:a16="http://schemas.microsoft.com/office/drawing/2014/main" id="{24C3E5CE-4D5F-4218-986E-E96B8D017A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1392" y="4534060"/>
            <a:ext cx="2864237" cy="223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763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28DF69-1A93-4D9B-8A1E-1B5374B42830}"/>
              </a:ext>
            </a:extLst>
          </p:cNvPr>
          <p:cNvPicPr>
            <a:picLocks noChangeAspect="1"/>
          </p:cNvPicPr>
          <p:nvPr/>
        </p:nvPicPr>
        <p:blipFill>
          <a:blip r:embed="rId2"/>
          <a:stretch>
            <a:fillRect/>
          </a:stretch>
        </p:blipFill>
        <p:spPr>
          <a:xfrm>
            <a:off x="87085" y="177037"/>
            <a:ext cx="7544843" cy="4416733"/>
          </a:xfrm>
          <a:prstGeom prst="rect">
            <a:avLst/>
          </a:prstGeom>
          <a:scene3d>
            <a:camera prst="orthographicFront">
              <a:rot lat="0" lon="0" rev="60000"/>
            </a:camera>
            <a:lightRig rig="threePt" dir="t"/>
          </a:scene3d>
        </p:spPr>
      </p:pic>
      <p:pic>
        <p:nvPicPr>
          <p:cNvPr id="16386" name="Picture 2" descr="London Games and 'Sicilian Games' - Medieval manuscripts blog">
            <a:extLst>
              <a:ext uri="{FF2B5EF4-FFF2-40B4-BE49-F238E27FC236}">
                <a16:creationId xmlns:a16="http://schemas.microsoft.com/office/drawing/2014/main" id="{9B6C2862-0D6C-472D-80C2-1313DB836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0" y="1005567"/>
            <a:ext cx="4762500" cy="315277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Unified Korea team wins dragon boat race at Asian Games ...">
            <a:extLst>
              <a:ext uri="{FF2B5EF4-FFF2-40B4-BE49-F238E27FC236}">
                <a16:creationId xmlns:a16="http://schemas.microsoft.com/office/drawing/2014/main" id="{B7F34BBE-546A-4895-81FA-DE8A11BA1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167" r="1493" b="11498"/>
          <a:stretch/>
        </p:blipFill>
        <p:spPr bwMode="auto">
          <a:xfrm>
            <a:off x="1203391" y="4668755"/>
            <a:ext cx="5312229" cy="20122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3AFCA76-70C8-493D-926F-A9858A2A2450}"/>
              </a:ext>
            </a:extLst>
          </p:cNvPr>
          <p:cNvPicPr>
            <a:picLocks noChangeAspect="1"/>
          </p:cNvPicPr>
          <p:nvPr/>
        </p:nvPicPr>
        <p:blipFill>
          <a:blip r:embed="rId5"/>
          <a:stretch>
            <a:fillRect/>
          </a:stretch>
        </p:blipFill>
        <p:spPr>
          <a:xfrm>
            <a:off x="7631928" y="4158342"/>
            <a:ext cx="4548955" cy="2699658"/>
          </a:xfrm>
          <a:prstGeom prst="rect">
            <a:avLst/>
          </a:prstGeom>
        </p:spPr>
      </p:pic>
    </p:spTree>
    <p:extLst>
      <p:ext uri="{BB962C8B-B14F-4D97-AF65-F5344CB8AC3E}">
        <p14:creationId xmlns:p14="http://schemas.microsoft.com/office/powerpoint/2010/main" val="1333978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B9D55F-E767-4E82-90E7-4D7B8910407C}"/>
              </a:ext>
            </a:extLst>
          </p:cNvPr>
          <p:cNvPicPr>
            <a:picLocks noChangeAspect="1"/>
          </p:cNvPicPr>
          <p:nvPr/>
        </p:nvPicPr>
        <p:blipFill rotWithShape="1">
          <a:blip r:embed="rId2"/>
          <a:srcRect l="16998" r="1" b="68075"/>
          <a:stretch/>
        </p:blipFill>
        <p:spPr>
          <a:xfrm rot="10800000">
            <a:off x="8316682" y="5724123"/>
            <a:ext cx="3755573" cy="1054151"/>
          </a:xfrm>
          <a:prstGeom prst="rect">
            <a:avLst/>
          </a:prstGeom>
        </p:spPr>
      </p:pic>
      <p:pic>
        <p:nvPicPr>
          <p:cNvPr id="3" name="Picture 2">
            <a:extLst>
              <a:ext uri="{FF2B5EF4-FFF2-40B4-BE49-F238E27FC236}">
                <a16:creationId xmlns:a16="http://schemas.microsoft.com/office/drawing/2014/main" id="{25D631B8-0C77-4A6F-BED7-9EC215CF0650}"/>
              </a:ext>
            </a:extLst>
          </p:cNvPr>
          <p:cNvPicPr>
            <a:picLocks noChangeAspect="1"/>
          </p:cNvPicPr>
          <p:nvPr/>
        </p:nvPicPr>
        <p:blipFill>
          <a:blip r:embed="rId3"/>
          <a:stretch>
            <a:fillRect/>
          </a:stretch>
        </p:blipFill>
        <p:spPr>
          <a:xfrm rot="10800000">
            <a:off x="-1" y="4359247"/>
            <a:ext cx="5040087" cy="995176"/>
          </a:xfrm>
          <a:prstGeom prst="rect">
            <a:avLst/>
          </a:prstGeom>
        </p:spPr>
      </p:pic>
      <p:pic>
        <p:nvPicPr>
          <p:cNvPr id="4" name="Picture 3">
            <a:extLst>
              <a:ext uri="{FF2B5EF4-FFF2-40B4-BE49-F238E27FC236}">
                <a16:creationId xmlns:a16="http://schemas.microsoft.com/office/drawing/2014/main" id="{2988E5C0-669E-4795-950B-3B5937159430}"/>
              </a:ext>
            </a:extLst>
          </p:cNvPr>
          <p:cNvPicPr>
            <a:picLocks noChangeAspect="1"/>
          </p:cNvPicPr>
          <p:nvPr/>
        </p:nvPicPr>
        <p:blipFill rotWithShape="1">
          <a:blip r:embed="rId2"/>
          <a:srcRect l="-9" t="61478" r="9" b="502"/>
          <a:stretch/>
        </p:blipFill>
        <p:spPr>
          <a:xfrm rot="10800000">
            <a:off x="0" y="5540829"/>
            <a:ext cx="4524688" cy="1255384"/>
          </a:xfrm>
          <a:prstGeom prst="rect">
            <a:avLst/>
          </a:prstGeom>
        </p:spPr>
      </p:pic>
      <p:pic>
        <p:nvPicPr>
          <p:cNvPr id="5" name="Picture 4">
            <a:extLst>
              <a:ext uri="{FF2B5EF4-FFF2-40B4-BE49-F238E27FC236}">
                <a16:creationId xmlns:a16="http://schemas.microsoft.com/office/drawing/2014/main" id="{3288F1A5-4BEF-4590-96A2-E6B32DF79A26}"/>
              </a:ext>
            </a:extLst>
          </p:cNvPr>
          <p:cNvPicPr>
            <a:picLocks noChangeAspect="1"/>
          </p:cNvPicPr>
          <p:nvPr/>
        </p:nvPicPr>
        <p:blipFill>
          <a:blip r:embed="rId4"/>
          <a:stretch>
            <a:fillRect/>
          </a:stretch>
        </p:blipFill>
        <p:spPr>
          <a:xfrm rot="10800000">
            <a:off x="-2" y="-3651"/>
            <a:ext cx="7909056" cy="4031365"/>
          </a:xfrm>
          <a:prstGeom prst="rect">
            <a:avLst/>
          </a:prstGeom>
        </p:spPr>
      </p:pic>
      <p:pic>
        <p:nvPicPr>
          <p:cNvPr id="17410" name="Picture 2" descr="Changing Stories: Ovid's Metamorphoses on canvas, 53 – Pygmalion ...">
            <a:extLst>
              <a:ext uri="{FF2B5EF4-FFF2-40B4-BE49-F238E27FC236}">
                <a16:creationId xmlns:a16="http://schemas.microsoft.com/office/drawing/2014/main" id="{B02850E4-2759-43E5-8B1C-8DB025A33B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5771" y="98359"/>
            <a:ext cx="4376229" cy="55408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8471C74-EF8E-4104-AD9B-1200CA40FDC0}"/>
              </a:ext>
            </a:extLst>
          </p:cNvPr>
          <p:cNvPicPr>
            <a:picLocks noChangeAspect="1"/>
          </p:cNvPicPr>
          <p:nvPr/>
        </p:nvPicPr>
        <p:blipFill>
          <a:blip r:embed="rId6"/>
          <a:stretch>
            <a:fillRect/>
          </a:stretch>
        </p:blipFill>
        <p:spPr>
          <a:xfrm rot="10800000">
            <a:off x="3709986" y="5853728"/>
            <a:ext cx="4376229" cy="989221"/>
          </a:xfrm>
          <a:prstGeom prst="rect">
            <a:avLst/>
          </a:prstGeom>
        </p:spPr>
      </p:pic>
    </p:spTree>
    <p:extLst>
      <p:ext uri="{BB962C8B-B14F-4D97-AF65-F5344CB8AC3E}">
        <p14:creationId xmlns:p14="http://schemas.microsoft.com/office/powerpoint/2010/main" val="3197742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FE3C78-F388-441C-8F99-956FCC668639}"/>
              </a:ext>
            </a:extLst>
          </p:cNvPr>
          <p:cNvPicPr>
            <a:picLocks noChangeAspect="1"/>
          </p:cNvPicPr>
          <p:nvPr/>
        </p:nvPicPr>
        <p:blipFill>
          <a:blip r:embed="rId2"/>
          <a:stretch>
            <a:fillRect/>
          </a:stretch>
        </p:blipFill>
        <p:spPr>
          <a:xfrm>
            <a:off x="0" y="184305"/>
            <a:ext cx="7226904" cy="4485665"/>
          </a:xfrm>
          <a:prstGeom prst="rect">
            <a:avLst/>
          </a:prstGeom>
          <a:scene3d>
            <a:camera prst="orthographicFront">
              <a:rot lat="0" lon="0" rev="0"/>
            </a:camera>
            <a:lightRig rig="threePt" dir="t"/>
          </a:scene3d>
        </p:spPr>
      </p:pic>
      <p:pic>
        <p:nvPicPr>
          <p:cNvPr id="6" name="Picture 5">
            <a:extLst>
              <a:ext uri="{FF2B5EF4-FFF2-40B4-BE49-F238E27FC236}">
                <a16:creationId xmlns:a16="http://schemas.microsoft.com/office/drawing/2014/main" id="{B7D0E8C9-0412-4655-8D5F-89B39250BB61}"/>
              </a:ext>
            </a:extLst>
          </p:cNvPr>
          <p:cNvPicPr>
            <a:picLocks noChangeAspect="1"/>
          </p:cNvPicPr>
          <p:nvPr/>
        </p:nvPicPr>
        <p:blipFill rotWithShape="1">
          <a:blip r:embed="rId3"/>
          <a:srcRect r="56567"/>
          <a:stretch/>
        </p:blipFill>
        <p:spPr>
          <a:xfrm>
            <a:off x="283029" y="5287552"/>
            <a:ext cx="1872342" cy="1219383"/>
          </a:xfrm>
          <a:prstGeom prst="rect">
            <a:avLst/>
          </a:prstGeom>
        </p:spPr>
      </p:pic>
      <p:pic>
        <p:nvPicPr>
          <p:cNvPr id="8" name="Picture 7">
            <a:extLst>
              <a:ext uri="{FF2B5EF4-FFF2-40B4-BE49-F238E27FC236}">
                <a16:creationId xmlns:a16="http://schemas.microsoft.com/office/drawing/2014/main" id="{E02F4D16-11A5-43EF-8FA2-78139DE7E4BA}"/>
              </a:ext>
            </a:extLst>
          </p:cNvPr>
          <p:cNvPicPr>
            <a:picLocks noChangeAspect="1"/>
          </p:cNvPicPr>
          <p:nvPr/>
        </p:nvPicPr>
        <p:blipFill rotWithShape="1">
          <a:blip r:embed="rId3"/>
          <a:srcRect l="69972" t="26522"/>
          <a:stretch/>
        </p:blipFill>
        <p:spPr>
          <a:xfrm>
            <a:off x="2242456" y="5635939"/>
            <a:ext cx="1258359" cy="870996"/>
          </a:xfrm>
          <a:prstGeom prst="rect">
            <a:avLst/>
          </a:prstGeom>
        </p:spPr>
      </p:pic>
      <p:pic>
        <p:nvPicPr>
          <p:cNvPr id="7" name="Picture 6">
            <a:extLst>
              <a:ext uri="{FF2B5EF4-FFF2-40B4-BE49-F238E27FC236}">
                <a16:creationId xmlns:a16="http://schemas.microsoft.com/office/drawing/2014/main" id="{45E7EC88-1A48-42C3-A150-C8D10E2B8C6D}"/>
              </a:ext>
            </a:extLst>
          </p:cNvPr>
          <p:cNvPicPr>
            <a:picLocks noChangeAspect="1"/>
          </p:cNvPicPr>
          <p:nvPr/>
        </p:nvPicPr>
        <p:blipFill>
          <a:blip r:embed="rId4"/>
          <a:stretch>
            <a:fillRect/>
          </a:stretch>
        </p:blipFill>
        <p:spPr>
          <a:xfrm>
            <a:off x="4016376" y="5151204"/>
            <a:ext cx="4016375" cy="1706796"/>
          </a:xfrm>
          <a:prstGeom prst="rect">
            <a:avLst/>
          </a:prstGeom>
        </p:spPr>
      </p:pic>
      <p:sp>
        <p:nvSpPr>
          <p:cNvPr id="9" name="Rectangle 8">
            <a:extLst>
              <a:ext uri="{FF2B5EF4-FFF2-40B4-BE49-F238E27FC236}">
                <a16:creationId xmlns:a16="http://schemas.microsoft.com/office/drawing/2014/main" id="{D9629403-8C5E-4B0C-9447-9001DF13D7A0}"/>
              </a:ext>
            </a:extLst>
          </p:cNvPr>
          <p:cNvSpPr/>
          <p:nvPr/>
        </p:nvSpPr>
        <p:spPr>
          <a:xfrm>
            <a:off x="7033595" y="2352187"/>
            <a:ext cx="1417740" cy="2800767"/>
          </a:xfrm>
          <a:prstGeom prst="rect">
            <a:avLst/>
          </a:prstGeom>
          <a:solidFill>
            <a:schemeClr val="accent4">
              <a:lumMod val="20000"/>
              <a:lumOff val="80000"/>
            </a:schemeClr>
          </a:solidFill>
        </p:spPr>
        <p:txBody>
          <a:bodyPr wrap="square">
            <a:spAutoFit/>
          </a:bodyPr>
          <a:lstStyle/>
          <a:p>
            <a:r>
              <a:rPr lang="en-GB" sz="1100" b="0" i="1" dirty="0">
                <a:solidFill>
                  <a:srgbClr val="000000"/>
                </a:solidFill>
                <a:effectLst/>
              </a:rPr>
              <a:t>In Augustine’s </a:t>
            </a:r>
          </a:p>
          <a:p>
            <a:r>
              <a:rPr lang="en-GB" sz="1100" b="0" i="1" dirty="0">
                <a:solidFill>
                  <a:srgbClr val="000000"/>
                </a:solidFill>
                <a:effectLst/>
              </a:rPr>
              <a:t>Confessions, he hears a boy chanting </a:t>
            </a:r>
          </a:p>
          <a:p>
            <a:r>
              <a:rPr lang="en-GB" sz="1100" b="0" i="1" dirty="0" err="1">
                <a:solidFill>
                  <a:srgbClr val="000000"/>
                </a:solidFill>
                <a:effectLst/>
              </a:rPr>
              <a:t>tolle</a:t>
            </a:r>
            <a:r>
              <a:rPr lang="en-GB" sz="1100" b="0" i="1" dirty="0">
                <a:solidFill>
                  <a:srgbClr val="000000"/>
                </a:solidFill>
                <a:effectLst/>
              </a:rPr>
              <a:t>, </a:t>
            </a:r>
            <a:r>
              <a:rPr lang="en-GB" sz="1100" b="0" i="1" dirty="0" err="1">
                <a:solidFill>
                  <a:srgbClr val="000000"/>
                </a:solidFill>
                <a:effectLst/>
              </a:rPr>
              <a:t>lege</a:t>
            </a:r>
            <a:r>
              <a:rPr lang="en-GB" sz="1100" b="0" i="1" dirty="0">
                <a:solidFill>
                  <a:srgbClr val="000000"/>
                </a:solidFill>
                <a:effectLst/>
              </a:rPr>
              <a:t>, </a:t>
            </a:r>
            <a:r>
              <a:rPr lang="en-GB" sz="1100" b="0" i="1" dirty="0" err="1">
                <a:solidFill>
                  <a:srgbClr val="000000"/>
                </a:solidFill>
                <a:effectLst/>
              </a:rPr>
              <a:t>tolle</a:t>
            </a:r>
            <a:r>
              <a:rPr lang="en-GB" sz="1100" b="0" i="1" dirty="0">
                <a:solidFill>
                  <a:srgbClr val="000000"/>
                </a:solidFill>
                <a:effectLst/>
              </a:rPr>
              <a:t>, </a:t>
            </a:r>
            <a:r>
              <a:rPr lang="en-GB" sz="1100" b="0" i="1" dirty="0" err="1">
                <a:solidFill>
                  <a:srgbClr val="000000"/>
                </a:solidFill>
                <a:effectLst/>
              </a:rPr>
              <a:t>lege</a:t>
            </a:r>
            <a:r>
              <a:rPr lang="en-GB" sz="1100" b="0" i="1" dirty="0">
                <a:solidFill>
                  <a:srgbClr val="000000"/>
                </a:solidFill>
                <a:effectLst/>
              </a:rPr>
              <a:t> </a:t>
            </a:r>
          </a:p>
          <a:p>
            <a:r>
              <a:rPr lang="en-GB" sz="1100" b="0" i="1" dirty="0">
                <a:solidFill>
                  <a:srgbClr val="000000"/>
                </a:solidFill>
                <a:effectLst/>
              </a:rPr>
              <a:t>("take and read," "take and read"). </a:t>
            </a:r>
          </a:p>
          <a:p>
            <a:r>
              <a:rPr lang="en-GB" sz="1100" b="0" i="1" dirty="0">
                <a:solidFill>
                  <a:srgbClr val="000000"/>
                </a:solidFill>
                <a:effectLst/>
              </a:rPr>
              <a:t>He opens the Bible to Romans 13:14, </a:t>
            </a:r>
          </a:p>
          <a:p>
            <a:r>
              <a:rPr lang="en-GB" sz="1100" b="0" i="1" dirty="0">
                <a:solidFill>
                  <a:srgbClr val="000000"/>
                </a:solidFill>
                <a:effectLst/>
              </a:rPr>
              <a:t>"Put ye on the Lord Jesus Christ, and make not provision for the flesh, to fulfil the lusts thereof." </a:t>
            </a:r>
          </a:p>
          <a:p>
            <a:r>
              <a:rPr lang="en-GB" sz="1100" b="0" i="1" dirty="0">
                <a:solidFill>
                  <a:srgbClr val="000000"/>
                </a:solidFill>
                <a:effectLst/>
              </a:rPr>
              <a:t>This led him to his final decision to become a Christian. </a:t>
            </a:r>
            <a:endParaRPr lang="en-GB" sz="1100" i="1" dirty="0"/>
          </a:p>
        </p:txBody>
      </p:sp>
      <p:pic>
        <p:nvPicPr>
          <p:cNvPr id="18434" name="Picture 2">
            <a:extLst>
              <a:ext uri="{FF2B5EF4-FFF2-40B4-BE49-F238E27FC236}">
                <a16:creationId xmlns:a16="http://schemas.microsoft.com/office/drawing/2014/main" id="{3E7D92CA-E2BB-4D7A-A4ED-E770189824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2197" y="184305"/>
            <a:ext cx="3829681" cy="65392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BB6B4AE-E02F-4EB1-B2AF-FA5280382A12}"/>
              </a:ext>
            </a:extLst>
          </p:cNvPr>
          <p:cNvSpPr txBox="1"/>
          <p:nvPr/>
        </p:nvSpPr>
        <p:spPr>
          <a:xfrm>
            <a:off x="9579429" y="6673694"/>
            <a:ext cx="1926772" cy="246221"/>
          </a:xfrm>
          <a:prstGeom prst="rect">
            <a:avLst/>
          </a:prstGeom>
          <a:noFill/>
        </p:spPr>
        <p:txBody>
          <a:bodyPr wrap="square" rtlCol="0">
            <a:spAutoFit/>
          </a:bodyPr>
          <a:lstStyle/>
          <a:p>
            <a:r>
              <a:rPr lang="en-GB" sz="1000" i="1" dirty="0"/>
              <a:t>St Augustine </a:t>
            </a:r>
            <a:r>
              <a:rPr lang="en-GB" sz="1000" dirty="0"/>
              <a:t>by </a:t>
            </a:r>
            <a:r>
              <a:rPr lang="en-GB" sz="1000" dirty="0" err="1"/>
              <a:t>Benozzo</a:t>
            </a:r>
            <a:r>
              <a:rPr lang="en-GB" sz="1000" dirty="0"/>
              <a:t> Gozzoli</a:t>
            </a:r>
          </a:p>
        </p:txBody>
      </p:sp>
    </p:spTree>
    <p:extLst>
      <p:ext uri="{BB962C8B-B14F-4D97-AF65-F5344CB8AC3E}">
        <p14:creationId xmlns:p14="http://schemas.microsoft.com/office/powerpoint/2010/main" val="2702599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C4F88B-B760-4931-8308-2F117F08F4C7}"/>
              </a:ext>
            </a:extLst>
          </p:cNvPr>
          <p:cNvPicPr>
            <a:picLocks noChangeAspect="1"/>
          </p:cNvPicPr>
          <p:nvPr/>
        </p:nvPicPr>
        <p:blipFill>
          <a:blip r:embed="rId2"/>
          <a:stretch>
            <a:fillRect/>
          </a:stretch>
        </p:blipFill>
        <p:spPr>
          <a:xfrm>
            <a:off x="-78769" y="0"/>
            <a:ext cx="9089204" cy="4480757"/>
          </a:xfrm>
          <a:prstGeom prst="rect">
            <a:avLst/>
          </a:prstGeom>
        </p:spPr>
      </p:pic>
      <p:pic>
        <p:nvPicPr>
          <p:cNvPr id="5" name="Picture 4">
            <a:extLst>
              <a:ext uri="{FF2B5EF4-FFF2-40B4-BE49-F238E27FC236}">
                <a16:creationId xmlns:a16="http://schemas.microsoft.com/office/drawing/2014/main" id="{AC1CC5F9-7898-4AA4-B60B-44372D68AB2D}"/>
              </a:ext>
            </a:extLst>
          </p:cNvPr>
          <p:cNvPicPr>
            <a:picLocks noChangeAspect="1"/>
          </p:cNvPicPr>
          <p:nvPr/>
        </p:nvPicPr>
        <p:blipFill>
          <a:blip r:embed="rId3"/>
          <a:stretch>
            <a:fillRect/>
          </a:stretch>
        </p:blipFill>
        <p:spPr>
          <a:xfrm>
            <a:off x="410966" y="4929413"/>
            <a:ext cx="4054867" cy="1592779"/>
          </a:xfrm>
          <a:prstGeom prst="rect">
            <a:avLst/>
          </a:prstGeom>
        </p:spPr>
      </p:pic>
      <p:pic>
        <p:nvPicPr>
          <p:cNvPr id="6" name="Picture 5">
            <a:extLst>
              <a:ext uri="{FF2B5EF4-FFF2-40B4-BE49-F238E27FC236}">
                <a16:creationId xmlns:a16="http://schemas.microsoft.com/office/drawing/2014/main" id="{2A8C7CA3-82CF-4E51-B3C9-C9057DFDFA56}"/>
              </a:ext>
            </a:extLst>
          </p:cNvPr>
          <p:cNvPicPr>
            <a:picLocks noChangeAspect="1"/>
          </p:cNvPicPr>
          <p:nvPr/>
        </p:nvPicPr>
        <p:blipFill>
          <a:blip r:embed="rId4"/>
          <a:stretch>
            <a:fillRect/>
          </a:stretch>
        </p:blipFill>
        <p:spPr>
          <a:xfrm>
            <a:off x="4538742" y="5917741"/>
            <a:ext cx="3114515" cy="604451"/>
          </a:xfrm>
          <a:prstGeom prst="rect">
            <a:avLst/>
          </a:prstGeom>
        </p:spPr>
      </p:pic>
      <p:pic>
        <p:nvPicPr>
          <p:cNvPr id="1026" name="Picture 2" descr="Troy': Innovative Effects on an Epic Scale | Animation World Network">
            <a:extLst>
              <a:ext uri="{FF2B5EF4-FFF2-40B4-BE49-F238E27FC236}">
                <a16:creationId xmlns:a16="http://schemas.microsoft.com/office/drawing/2014/main" id="{4F36718D-9C22-4921-9BB3-C112670BF3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2513" y="4136633"/>
            <a:ext cx="4089487" cy="27213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len of Troy - Wikipedia">
            <a:extLst>
              <a:ext uri="{FF2B5EF4-FFF2-40B4-BE49-F238E27FC236}">
                <a16:creationId xmlns:a16="http://schemas.microsoft.com/office/drawing/2014/main" id="{8C6A5ADB-8E61-42E0-9642-046AF5BB7E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4205" y="1"/>
            <a:ext cx="3117795" cy="4136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988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4A99E9-D9CB-4DA5-8491-FE69F8269127}"/>
              </a:ext>
            </a:extLst>
          </p:cNvPr>
          <p:cNvPicPr>
            <a:picLocks noChangeAspect="1"/>
          </p:cNvPicPr>
          <p:nvPr/>
        </p:nvPicPr>
        <p:blipFill>
          <a:blip r:embed="rId2"/>
          <a:stretch>
            <a:fillRect/>
          </a:stretch>
        </p:blipFill>
        <p:spPr>
          <a:xfrm rot="10800000">
            <a:off x="3540155" y="4868456"/>
            <a:ext cx="3749879" cy="1989544"/>
          </a:xfrm>
          <a:prstGeom prst="rect">
            <a:avLst/>
          </a:prstGeom>
        </p:spPr>
      </p:pic>
      <p:pic>
        <p:nvPicPr>
          <p:cNvPr id="3" name="Picture 2">
            <a:extLst>
              <a:ext uri="{FF2B5EF4-FFF2-40B4-BE49-F238E27FC236}">
                <a16:creationId xmlns:a16="http://schemas.microsoft.com/office/drawing/2014/main" id="{408E3461-57EA-4621-B033-65F9A4AFD521}"/>
              </a:ext>
            </a:extLst>
          </p:cNvPr>
          <p:cNvPicPr>
            <a:picLocks noChangeAspect="1"/>
          </p:cNvPicPr>
          <p:nvPr/>
        </p:nvPicPr>
        <p:blipFill>
          <a:blip r:embed="rId3"/>
          <a:stretch>
            <a:fillRect/>
          </a:stretch>
        </p:blipFill>
        <p:spPr>
          <a:xfrm rot="10800000">
            <a:off x="0" y="4911006"/>
            <a:ext cx="3540154" cy="1856541"/>
          </a:xfrm>
          <a:prstGeom prst="rect">
            <a:avLst/>
          </a:prstGeom>
        </p:spPr>
      </p:pic>
      <p:pic>
        <p:nvPicPr>
          <p:cNvPr id="4" name="Picture 3">
            <a:extLst>
              <a:ext uri="{FF2B5EF4-FFF2-40B4-BE49-F238E27FC236}">
                <a16:creationId xmlns:a16="http://schemas.microsoft.com/office/drawing/2014/main" id="{51872F4F-1A05-4DC2-9FA6-4D6337D07277}"/>
              </a:ext>
            </a:extLst>
          </p:cNvPr>
          <p:cNvPicPr>
            <a:picLocks noChangeAspect="1"/>
          </p:cNvPicPr>
          <p:nvPr/>
        </p:nvPicPr>
        <p:blipFill>
          <a:blip r:embed="rId4"/>
          <a:stretch>
            <a:fillRect/>
          </a:stretch>
        </p:blipFill>
        <p:spPr>
          <a:xfrm rot="10800000">
            <a:off x="4916159" y="201335"/>
            <a:ext cx="7164484" cy="3867220"/>
          </a:xfrm>
          <a:prstGeom prst="rect">
            <a:avLst/>
          </a:prstGeom>
        </p:spPr>
      </p:pic>
      <p:pic>
        <p:nvPicPr>
          <p:cNvPr id="19458" name="Picture 2" descr="attic black figure amphora exekias ajax achilles body | The Berlin ...">
            <a:extLst>
              <a:ext uri="{FF2B5EF4-FFF2-40B4-BE49-F238E27FC236}">
                <a16:creationId xmlns:a16="http://schemas.microsoft.com/office/drawing/2014/main" id="{DC924A1A-386C-48E4-905B-22E8BD394B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t="26846" r="816" b="-2550"/>
          <a:stretch/>
        </p:blipFill>
        <p:spPr bwMode="auto">
          <a:xfrm>
            <a:off x="7380733" y="4488111"/>
            <a:ext cx="4811267" cy="2448186"/>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The Duel Of Achilles And Hector In Troy – What About Drinks?">
            <a:extLst>
              <a:ext uri="{FF2B5EF4-FFF2-40B4-BE49-F238E27FC236}">
                <a16:creationId xmlns:a16="http://schemas.microsoft.com/office/drawing/2014/main" id="{16617A83-BD7F-48F4-B531-B5AD6DE52D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45438"/>
            <a:ext cx="4770540" cy="35779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725AE4-6F43-4149-98F9-3923E763F175}"/>
              </a:ext>
            </a:extLst>
          </p:cNvPr>
          <p:cNvSpPr txBox="1"/>
          <p:nvPr/>
        </p:nvSpPr>
        <p:spPr>
          <a:xfrm>
            <a:off x="805343" y="4165893"/>
            <a:ext cx="2583811" cy="246221"/>
          </a:xfrm>
          <a:prstGeom prst="rect">
            <a:avLst/>
          </a:prstGeom>
          <a:noFill/>
        </p:spPr>
        <p:txBody>
          <a:bodyPr wrap="square" rtlCol="0">
            <a:spAutoFit/>
          </a:bodyPr>
          <a:lstStyle/>
          <a:p>
            <a:r>
              <a:rPr lang="en-GB" sz="1000" dirty="0">
                <a:hlinkClick r:id="rId7"/>
              </a:rPr>
              <a:t>Troy 2004</a:t>
            </a:r>
            <a:r>
              <a:rPr lang="en-GB" sz="1000" dirty="0"/>
              <a:t> Starring Brad Pitt and Eric Bana</a:t>
            </a:r>
          </a:p>
        </p:txBody>
      </p:sp>
    </p:spTree>
    <p:extLst>
      <p:ext uri="{BB962C8B-B14F-4D97-AF65-F5344CB8AC3E}">
        <p14:creationId xmlns:p14="http://schemas.microsoft.com/office/powerpoint/2010/main" val="2003627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529EFC-B559-4828-8928-8951E96BA82B}"/>
              </a:ext>
            </a:extLst>
          </p:cNvPr>
          <p:cNvPicPr>
            <a:picLocks noChangeAspect="1"/>
          </p:cNvPicPr>
          <p:nvPr/>
        </p:nvPicPr>
        <p:blipFill>
          <a:blip r:embed="rId2"/>
          <a:stretch>
            <a:fillRect/>
          </a:stretch>
        </p:blipFill>
        <p:spPr>
          <a:xfrm>
            <a:off x="0" y="157666"/>
            <a:ext cx="6326852" cy="3839688"/>
          </a:xfrm>
          <a:prstGeom prst="rect">
            <a:avLst/>
          </a:prstGeom>
        </p:spPr>
      </p:pic>
      <p:pic>
        <p:nvPicPr>
          <p:cNvPr id="3" name="Picture 2">
            <a:extLst>
              <a:ext uri="{FF2B5EF4-FFF2-40B4-BE49-F238E27FC236}">
                <a16:creationId xmlns:a16="http://schemas.microsoft.com/office/drawing/2014/main" id="{85DD00C8-3271-44E9-9D66-1FBE491465B9}"/>
              </a:ext>
            </a:extLst>
          </p:cNvPr>
          <p:cNvPicPr>
            <a:picLocks noChangeAspect="1"/>
          </p:cNvPicPr>
          <p:nvPr/>
        </p:nvPicPr>
        <p:blipFill>
          <a:blip r:embed="rId3"/>
          <a:stretch>
            <a:fillRect/>
          </a:stretch>
        </p:blipFill>
        <p:spPr>
          <a:xfrm>
            <a:off x="3858936" y="3869349"/>
            <a:ext cx="3549023" cy="2988651"/>
          </a:xfrm>
          <a:prstGeom prst="rect">
            <a:avLst/>
          </a:prstGeom>
        </p:spPr>
      </p:pic>
      <p:pic>
        <p:nvPicPr>
          <p:cNvPr id="20482" name="Picture 2" descr="death, greece, greek, poison, athens, ancient, athenian, humans ...">
            <a:extLst>
              <a:ext uri="{FF2B5EF4-FFF2-40B4-BE49-F238E27FC236}">
                <a16:creationId xmlns:a16="http://schemas.microsoft.com/office/drawing/2014/main" id="{E4EBF2E3-F921-4640-BD2A-355CF3CF6A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0" b="9724"/>
          <a:stretch/>
        </p:blipFill>
        <p:spPr bwMode="auto">
          <a:xfrm>
            <a:off x="6326852" y="0"/>
            <a:ext cx="5900027" cy="3869349"/>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Socrates Bust Sculpture - Identical Reproduction">
            <a:extLst>
              <a:ext uri="{FF2B5EF4-FFF2-40B4-BE49-F238E27FC236}">
                <a16:creationId xmlns:a16="http://schemas.microsoft.com/office/drawing/2014/main" id="{78409F3F-3973-4518-9CD6-BAFA807D1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103469" y="3891007"/>
            <a:ext cx="2966993" cy="29669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43535FD-997D-4CF3-A804-FA8E2C500A26}"/>
              </a:ext>
            </a:extLst>
          </p:cNvPr>
          <p:cNvSpPr txBox="1"/>
          <p:nvPr/>
        </p:nvSpPr>
        <p:spPr>
          <a:xfrm>
            <a:off x="1003874" y="5949802"/>
            <a:ext cx="2068286" cy="400110"/>
          </a:xfrm>
          <a:prstGeom prst="rect">
            <a:avLst/>
          </a:prstGeom>
          <a:noFill/>
        </p:spPr>
        <p:txBody>
          <a:bodyPr wrap="square" rtlCol="0">
            <a:spAutoFit/>
          </a:bodyPr>
          <a:lstStyle/>
          <a:p>
            <a:r>
              <a:rPr lang="en-GB" sz="1000" dirty="0"/>
              <a:t>Small vessels for hemlock found in excavations in the Athenian Agora.</a:t>
            </a:r>
          </a:p>
        </p:txBody>
      </p:sp>
      <p:pic>
        <p:nvPicPr>
          <p:cNvPr id="20488" name="Picture 8" descr="Hemlock cups from The Greeks documentary">
            <a:extLst>
              <a:ext uri="{FF2B5EF4-FFF2-40B4-BE49-F238E27FC236}">
                <a16:creationId xmlns:a16="http://schemas.microsoft.com/office/drawing/2014/main" id="{5BDBF4BA-5800-4A4A-BB34-76EAD5095B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743" y="4424755"/>
            <a:ext cx="2440788" cy="1497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642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D5873F-265F-4314-B9FE-6927A195CD8F}"/>
              </a:ext>
            </a:extLst>
          </p:cNvPr>
          <p:cNvPicPr>
            <a:picLocks noChangeAspect="1"/>
          </p:cNvPicPr>
          <p:nvPr/>
        </p:nvPicPr>
        <p:blipFill>
          <a:blip r:embed="rId2"/>
          <a:stretch>
            <a:fillRect/>
          </a:stretch>
        </p:blipFill>
        <p:spPr>
          <a:xfrm rot="10800000">
            <a:off x="407770" y="4035177"/>
            <a:ext cx="4055372" cy="2822823"/>
          </a:xfrm>
          <a:prstGeom prst="rect">
            <a:avLst/>
          </a:prstGeom>
        </p:spPr>
      </p:pic>
      <p:pic>
        <p:nvPicPr>
          <p:cNvPr id="3" name="Picture 2">
            <a:extLst>
              <a:ext uri="{FF2B5EF4-FFF2-40B4-BE49-F238E27FC236}">
                <a16:creationId xmlns:a16="http://schemas.microsoft.com/office/drawing/2014/main" id="{C5033DC0-8D16-4433-8615-7E693AD28274}"/>
              </a:ext>
            </a:extLst>
          </p:cNvPr>
          <p:cNvPicPr>
            <a:picLocks noChangeAspect="1"/>
          </p:cNvPicPr>
          <p:nvPr/>
        </p:nvPicPr>
        <p:blipFill>
          <a:blip r:embed="rId3"/>
          <a:stretch>
            <a:fillRect/>
          </a:stretch>
        </p:blipFill>
        <p:spPr>
          <a:xfrm rot="10800000">
            <a:off x="127982" y="0"/>
            <a:ext cx="7448474" cy="4076658"/>
          </a:xfrm>
          <a:prstGeom prst="rect">
            <a:avLst/>
          </a:prstGeom>
        </p:spPr>
      </p:pic>
      <p:pic>
        <p:nvPicPr>
          <p:cNvPr id="21506" name="Picture 2" descr="The Path to Enlightenment: Plato's Allegory of the Cave">
            <a:extLst>
              <a:ext uri="{FF2B5EF4-FFF2-40B4-BE49-F238E27FC236}">
                <a16:creationId xmlns:a16="http://schemas.microsoft.com/office/drawing/2014/main" id="{61B7C3C8-3B49-4509-A18D-926089F5C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5924" y="3766456"/>
            <a:ext cx="5496076" cy="309154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Plato's Allegory of the Cave: the Eye-Opening Ancient Version of ...">
            <a:extLst>
              <a:ext uri="{FF2B5EF4-FFF2-40B4-BE49-F238E27FC236}">
                <a16:creationId xmlns:a16="http://schemas.microsoft.com/office/drawing/2014/main" id="{1EA29F87-0EA3-4893-90C8-131AC9002E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4327" y="1096735"/>
            <a:ext cx="4729821" cy="2669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046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428CBF-94C0-43A7-966B-FE1EB97A6A00}"/>
              </a:ext>
            </a:extLst>
          </p:cNvPr>
          <p:cNvPicPr>
            <a:picLocks noChangeAspect="1"/>
          </p:cNvPicPr>
          <p:nvPr/>
        </p:nvPicPr>
        <p:blipFill>
          <a:blip r:embed="rId2"/>
          <a:stretch>
            <a:fillRect/>
          </a:stretch>
        </p:blipFill>
        <p:spPr>
          <a:xfrm>
            <a:off x="4561115" y="31379"/>
            <a:ext cx="7412398" cy="4276939"/>
          </a:xfrm>
          <a:prstGeom prst="rect">
            <a:avLst/>
          </a:prstGeom>
        </p:spPr>
      </p:pic>
      <p:pic>
        <p:nvPicPr>
          <p:cNvPr id="3" name="Picture 2">
            <a:extLst>
              <a:ext uri="{FF2B5EF4-FFF2-40B4-BE49-F238E27FC236}">
                <a16:creationId xmlns:a16="http://schemas.microsoft.com/office/drawing/2014/main" id="{093C5F5E-179C-4D4E-808E-86640B9E6B8A}"/>
              </a:ext>
            </a:extLst>
          </p:cNvPr>
          <p:cNvPicPr>
            <a:picLocks noChangeAspect="1"/>
          </p:cNvPicPr>
          <p:nvPr/>
        </p:nvPicPr>
        <p:blipFill>
          <a:blip r:embed="rId3"/>
          <a:stretch>
            <a:fillRect/>
          </a:stretch>
        </p:blipFill>
        <p:spPr>
          <a:xfrm>
            <a:off x="3679371" y="4267137"/>
            <a:ext cx="4422534" cy="2183540"/>
          </a:xfrm>
          <a:prstGeom prst="rect">
            <a:avLst/>
          </a:prstGeom>
        </p:spPr>
      </p:pic>
      <p:pic>
        <p:nvPicPr>
          <p:cNvPr id="4" name="Picture 3">
            <a:extLst>
              <a:ext uri="{FF2B5EF4-FFF2-40B4-BE49-F238E27FC236}">
                <a16:creationId xmlns:a16="http://schemas.microsoft.com/office/drawing/2014/main" id="{9A6A4419-3795-437E-A9DF-5CD0215C4CEB}"/>
              </a:ext>
            </a:extLst>
          </p:cNvPr>
          <p:cNvPicPr>
            <a:picLocks noChangeAspect="1"/>
          </p:cNvPicPr>
          <p:nvPr/>
        </p:nvPicPr>
        <p:blipFill rotWithShape="1">
          <a:blip r:embed="rId4"/>
          <a:srcRect l="75639" t="37484"/>
          <a:stretch/>
        </p:blipFill>
        <p:spPr>
          <a:xfrm>
            <a:off x="9589185" y="5123399"/>
            <a:ext cx="906019" cy="732777"/>
          </a:xfrm>
          <a:prstGeom prst="rect">
            <a:avLst/>
          </a:prstGeom>
        </p:spPr>
      </p:pic>
      <p:pic>
        <p:nvPicPr>
          <p:cNvPr id="5" name="Picture 4">
            <a:extLst>
              <a:ext uri="{FF2B5EF4-FFF2-40B4-BE49-F238E27FC236}">
                <a16:creationId xmlns:a16="http://schemas.microsoft.com/office/drawing/2014/main" id="{53BA7BFA-4866-4626-8465-405512BDE3AF}"/>
              </a:ext>
            </a:extLst>
          </p:cNvPr>
          <p:cNvPicPr>
            <a:picLocks noChangeAspect="1"/>
          </p:cNvPicPr>
          <p:nvPr/>
        </p:nvPicPr>
        <p:blipFill rotWithShape="1">
          <a:blip r:embed="rId4"/>
          <a:srcRect r="58719"/>
          <a:stretch/>
        </p:blipFill>
        <p:spPr>
          <a:xfrm>
            <a:off x="8034393" y="4688881"/>
            <a:ext cx="1528922" cy="1167295"/>
          </a:xfrm>
          <a:prstGeom prst="rect">
            <a:avLst/>
          </a:prstGeom>
        </p:spPr>
      </p:pic>
      <p:pic>
        <p:nvPicPr>
          <p:cNvPr id="22534" name="Picture 6" descr="The cave of Philoctetes, Lemnos island, Greece. News Photo - Getty ...">
            <a:extLst>
              <a:ext uri="{FF2B5EF4-FFF2-40B4-BE49-F238E27FC236}">
                <a16:creationId xmlns:a16="http://schemas.microsoft.com/office/drawing/2014/main" id="{8A6470AC-47FB-424D-B8E8-82783CF3BE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5204" y="5131952"/>
            <a:ext cx="1709056" cy="16946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ACF2049-B8A0-4E38-AC1B-0663BDBADF5B}"/>
              </a:ext>
            </a:extLst>
          </p:cNvPr>
          <p:cNvSpPr txBox="1"/>
          <p:nvPr/>
        </p:nvSpPr>
        <p:spPr>
          <a:xfrm>
            <a:off x="8140527" y="6580400"/>
            <a:ext cx="2354677" cy="246221"/>
          </a:xfrm>
          <a:prstGeom prst="rect">
            <a:avLst/>
          </a:prstGeom>
          <a:noFill/>
        </p:spPr>
        <p:txBody>
          <a:bodyPr wrap="square" rtlCol="0">
            <a:spAutoFit/>
          </a:bodyPr>
          <a:lstStyle/>
          <a:p>
            <a:r>
              <a:rPr lang="en-GB" sz="1000" dirty="0"/>
              <a:t>The ‘cave of Philoctetes; on Lemnos.</a:t>
            </a:r>
          </a:p>
        </p:txBody>
      </p:sp>
      <p:pic>
        <p:nvPicPr>
          <p:cNvPr id="22536" name="Picture 8" descr="The recent discovery of Tenea, an ancient Greek city believed built by survivors of the Trojan War, continues the public's fascination with the epic tales of Homer, a trend started by Heinrich Schliemann, the passionate archaeologist who found Troy. Heinrich Schliemann, City Of Troy, Ancient Greek City, Helen Of Troy, Trojan War, Recent Discoveries, Lost City, Archaeology, Knowledge">
            <a:extLst>
              <a:ext uri="{FF2B5EF4-FFF2-40B4-BE49-F238E27FC236}">
                <a16:creationId xmlns:a16="http://schemas.microsoft.com/office/drawing/2014/main" id="{8D324ECF-A33A-4CB2-8BFD-0603C70D8D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27" y="0"/>
            <a:ext cx="3699584" cy="3020962"/>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The revival of Philoctetes in the island of Lemnos - Michel Martin ...">
            <a:extLst>
              <a:ext uri="{FF2B5EF4-FFF2-40B4-BE49-F238E27FC236}">
                <a16:creationId xmlns:a16="http://schemas.microsoft.com/office/drawing/2014/main" id="{15F0DA49-43BB-47DA-89D8-5325271B3A7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514" r="831"/>
          <a:stretch/>
        </p:blipFill>
        <p:spPr bwMode="auto">
          <a:xfrm>
            <a:off x="-30320" y="2800296"/>
            <a:ext cx="3699584" cy="4057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24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6EB8EF-1022-455A-9375-1848EC545ED5}"/>
              </a:ext>
            </a:extLst>
          </p:cNvPr>
          <p:cNvPicPr>
            <a:picLocks noChangeAspect="1"/>
          </p:cNvPicPr>
          <p:nvPr/>
        </p:nvPicPr>
        <p:blipFill>
          <a:blip r:embed="rId2"/>
          <a:stretch>
            <a:fillRect/>
          </a:stretch>
        </p:blipFill>
        <p:spPr>
          <a:xfrm rot="10800000">
            <a:off x="4800600" y="5031014"/>
            <a:ext cx="4110718" cy="1826986"/>
          </a:xfrm>
          <a:prstGeom prst="rect">
            <a:avLst/>
          </a:prstGeom>
        </p:spPr>
      </p:pic>
      <p:pic>
        <p:nvPicPr>
          <p:cNvPr id="3" name="Picture 2">
            <a:extLst>
              <a:ext uri="{FF2B5EF4-FFF2-40B4-BE49-F238E27FC236}">
                <a16:creationId xmlns:a16="http://schemas.microsoft.com/office/drawing/2014/main" id="{73A5A637-ECB0-43B9-AD01-FA93EE9CCC3D}"/>
              </a:ext>
            </a:extLst>
          </p:cNvPr>
          <p:cNvPicPr>
            <a:picLocks noChangeAspect="1"/>
          </p:cNvPicPr>
          <p:nvPr/>
        </p:nvPicPr>
        <p:blipFill>
          <a:blip r:embed="rId3"/>
          <a:stretch>
            <a:fillRect/>
          </a:stretch>
        </p:blipFill>
        <p:spPr>
          <a:xfrm rot="10800000">
            <a:off x="0" y="5025097"/>
            <a:ext cx="4511253" cy="1832903"/>
          </a:xfrm>
          <a:prstGeom prst="rect">
            <a:avLst/>
          </a:prstGeom>
        </p:spPr>
      </p:pic>
      <p:pic>
        <p:nvPicPr>
          <p:cNvPr id="4" name="Picture 3">
            <a:extLst>
              <a:ext uri="{FF2B5EF4-FFF2-40B4-BE49-F238E27FC236}">
                <a16:creationId xmlns:a16="http://schemas.microsoft.com/office/drawing/2014/main" id="{DFAFE89F-6A70-4B5C-A2F7-0F545747C048}"/>
              </a:ext>
            </a:extLst>
          </p:cNvPr>
          <p:cNvPicPr>
            <a:picLocks noChangeAspect="1"/>
          </p:cNvPicPr>
          <p:nvPr/>
        </p:nvPicPr>
        <p:blipFill>
          <a:blip r:embed="rId4"/>
          <a:stretch>
            <a:fillRect/>
          </a:stretch>
        </p:blipFill>
        <p:spPr>
          <a:xfrm rot="10800000">
            <a:off x="0" y="0"/>
            <a:ext cx="8547916" cy="4814722"/>
          </a:xfrm>
          <a:prstGeom prst="rect">
            <a:avLst/>
          </a:prstGeom>
        </p:spPr>
      </p:pic>
      <p:pic>
        <p:nvPicPr>
          <p:cNvPr id="23554" name="Picture 2" descr="Seth Numrich and Boris McGiver in The Cure at Troy (© Chris Bennion)">
            <a:extLst>
              <a:ext uri="{FF2B5EF4-FFF2-40B4-BE49-F238E27FC236}">
                <a16:creationId xmlns:a16="http://schemas.microsoft.com/office/drawing/2014/main" id="{08455D4B-D5F4-4492-87EA-726980DEA8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7917" y="-2"/>
            <a:ext cx="3644084" cy="4652021"/>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The Cure at Troy eBook: Seamus Heaney: Amazon.co.uk: Kindle Store">
            <a:extLst>
              <a:ext uri="{FF2B5EF4-FFF2-40B4-BE49-F238E27FC236}">
                <a16:creationId xmlns:a16="http://schemas.microsoft.com/office/drawing/2014/main" id="{EDC34968-F554-4D53-A3F6-D8C1A1C4E0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17463" y="4589481"/>
            <a:ext cx="1474537" cy="2268519"/>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Deus ex Machina and the TV show FARGO « Ancient Rome Refocused">
            <a:extLst>
              <a:ext uri="{FF2B5EF4-FFF2-40B4-BE49-F238E27FC236}">
                <a16:creationId xmlns:a16="http://schemas.microsoft.com/office/drawing/2014/main" id="{32649655-471C-403B-967F-68445486E2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1802" y="5247282"/>
            <a:ext cx="1915660" cy="1610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735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0F71F3-DDFC-492A-90DF-255AA8ADE376}"/>
              </a:ext>
            </a:extLst>
          </p:cNvPr>
          <p:cNvPicPr>
            <a:picLocks noChangeAspect="1"/>
          </p:cNvPicPr>
          <p:nvPr/>
        </p:nvPicPr>
        <p:blipFill>
          <a:blip r:embed="rId2"/>
          <a:stretch>
            <a:fillRect/>
          </a:stretch>
        </p:blipFill>
        <p:spPr>
          <a:xfrm>
            <a:off x="0" y="27215"/>
            <a:ext cx="7728068" cy="4833257"/>
          </a:xfrm>
          <a:prstGeom prst="rect">
            <a:avLst/>
          </a:prstGeom>
        </p:spPr>
      </p:pic>
      <p:pic>
        <p:nvPicPr>
          <p:cNvPr id="24578" name="Picture 2" descr="Dido - Wikipedia">
            <a:extLst>
              <a:ext uri="{FF2B5EF4-FFF2-40B4-BE49-F238E27FC236}">
                <a16:creationId xmlns:a16="http://schemas.microsoft.com/office/drawing/2014/main" id="{0E936512-9A5A-4781-8B0C-221D7B84E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6311" y="3341914"/>
            <a:ext cx="4405688" cy="35160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2EA3EF2-24DD-4B62-81FA-1E02D782C2BE}"/>
              </a:ext>
            </a:extLst>
          </p:cNvPr>
          <p:cNvPicPr>
            <a:picLocks noChangeAspect="1"/>
          </p:cNvPicPr>
          <p:nvPr/>
        </p:nvPicPr>
        <p:blipFill>
          <a:blip r:embed="rId4"/>
          <a:stretch>
            <a:fillRect/>
          </a:stretch>
        </p:blipFill>
        <p:spPr>
          <a:xfrm>
            <a:off x="4180113" y="4849148"/>
            <a:ext cx="3360964" cy="2008852"/>
          </a:xfrm>
          <a:prstGeom prst="rect">
            <a:avLst/>
          </a:prstGeom>
        </p:spPr>
      </p:pic>
      <p:pic>
        <p:nvPicPr>
          <p:cNvPr id="4" name="Picture 3">
            <a:extLst>
              <a:ext uri="{FF2B5EF4-FFF2-40B4-BE49-F238E27FC236}">
                <a16:creationId xmlns:a16="http://schemas.microsoft.com/office/drawing/2014/main" id="{B3F4B8E9-F2DA-44FD-AD36-1C4D1B8163E7}"/>
              </a:ext>
            </a:extLst>
          </p:cNvPr>
          <p:cNvPicPr>
            <a:picLocks noChangeAspect="1"/>
          </p:cNvPicPr>
          <p:nvPr/>
        </p:nvPicPr>
        <p:blipFill>
          <a:blip r:embed="rId5"/>
          <a:stretch>
            <a:fillRect/>
          </a:stretch>
        </p:blipFill>
        <p:spPr>
          <a:xfrm>
            <a:off x="7728068" y="1545978"/>
            <a:ext cx="4405689" cy="1708851"/>
          </a:xfrm>
          <a:prstGeom prst="rect">
            <a:avLst/>
          </a:prstGeom>
        </p:spPr>
      </p:pic>
      <p:pic>
        <p:nvPicPr>
          <p:cNvPr id="24580" name="Picture 4" descr="Aeneas - 7th Grade Rome Unit">
            <a:extLst>
              <a:ext uri="{FF2B5EF4-FFF2-40B4-BE49-F238E27FC236}">
                <a16:creationId xmlns:a16="http://schemas.microsoft.com/office/drawing/2014/main" id="{129DDAEE-463D-4787-8589-6438C87C46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229" y="4860473"/>
            <a:ext cx="3239358" cy="1996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869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63E82A-D7DC-4819-BF54-377652135CD1}"/>
              </a:ext>
            </a:extLst>
          </p:cNvPr>
          <p:cNvPicPr>
            <a:picLocks noChangeAspect="1"/>
          </p:cNvPicPr>
          <p:nvPr/>
        </p:nvPicPr>
        <p:blipFill>
          <a:blip r:embed="rId2"/>
          <a:stretch>
            <a:fillRect/>
          </a:stretch>
        </p:blipFill>
        <p:spPr>
          <a:xfrm rot="10800000">
            <a:off x="4316084" y="43209"/>
            <a:ext cx="7850448" cy="4875864"/>
          </a:xfrm>
          <a:prstGeom prst="rect">
            <a:avLst/>
          </a:prstGeom>
        </p:spPr>
      </p:pic>
      <p:pic>
        <p:nvPicPr>
          <p:cNvPr id="26626" name="Picture 2" descr="Pablo Picasso The Rape of the Sabine Women Mougins 4–5 and 8 November 1962">
            <a:extLst>
              <a:ext uri="{FF2B5EF4-FFF2-40B4-BE49-F238E27FC236}">
                <a16:creationId xmlns:a16="http://schemas.microsoft.com/office/drawing/2014/main" id="{37EA2984-EE82-4E4A-B267-A883DC9BDB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4" y="1169030"/>
            <a:ext cx="4341552" cy="32453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B05115-901A-4004-9A67-B8025DC44937}"/>
              </a:ext>
            </a:extLst>
          </p:cNvPr>
          <p:cNvPicPr>
            <a:picLocks noChangeAspect="1"/>
          </p:cNvPicPr>
          <p:nvPr/>
        </p:nvPicPr>
        <p:blipFill>
          <a:blip r:embed="rId4"/>
          <a:stretch>
            <a:fillRect/>
          </a:stretch>
        </p:blipFill>
        <p:spPr>
          <a:xfrm rot="10800000">
            <a:off x="-39845" y="4847297"/>
            <a:ext cx="4800600" cy="2010703"/>
          </a:xfrm>
          <a:prstGeom prst="rect">
            <a:avLst/>
          </a:prstGeom>
        </p:spPr>
      </p:pic>
      <p:pic>
        <p:nvPicPr>
          <p:cNvPr id="4" name="Picture 3">
            <a:extLst>
              <a:ext uri="{FF2B5EF4-FFF2-40B4-BE49-F238E27FC236}">
                <a16:creationId xmlns:a16="http://schemas.microsoft.com/office/drawing/2014/main" id="{1FCB51EF-32B9-47A2-BDBE-5299FCF37839}"/>
              </a:ext>
            </a:extLst>
          </p:cNvPr>
          <p:cNvPicPr>
            <a:picLocks noChangeAspect="1"/>
          </p:cNvPicPr>
          <p:nvPr/>
        </p:nvPicPr>
        <p:blipFill>
          <a:blip r:embed="rId5"/>
          <a:stretch>
            <a:fillRect/>
          </a:stretch>
        </p:blipFill>
        <p:spPr>
          <a:xfrm rot="10800000">
            <a:off x="5867399" y="5519692"/>
            <a:ext cx="5240547" cy="1195857"/>
          </a:xfrm>
          <a:prstGeom prst="rect">
            <a:avLst/>
          </a:prstGeom>
        </p:spPr>
      </p:pic>
      <p:sp>
        <p:nvSpPr>
          <p:cNvPr id="5" name="TextBox 4">
            <a:extLst>
              <a:ext uri="{FF2B5EF4-FFF2-40B4-BE49-F238E27FC236}">
                <a16:creationId xmlns:a16="http://schemas.microsoft.com/office/drawing/2014/main" id="{40954209-C5D9-4F01-8B94-A2072286BF67}"/>
              </a:ext>
            </a:extLst>
          </p:cNvPr>
          <p:cNvSpPr txBox="1"/>
          <p:nvPr/>
        </p:nvSpPr>
        <p:spPr>
          <a:xfrm>
            <a:off x="543362" y="4412880"/>
            <a:ext cx="3701143" cy="246221"/>
          </a:xfrm>
          <a:prstGeom prst="rect">
            <a:avLst/>
          </a:prstGeom>
          <a:noFill/>
        </p:spPr>
        <p:txBody>
          <a:bodyPr wrap="square" rtlCol="0">
            <a:spAutoFit/>
          </a:bodyPr>
          <a:lstStyle/>
          <a:p>
            <a:r>
              <a:rPr lang="en-GB" sz="1000" dirty="0">
                <a:hlinkClick r:id="rId6"/>
              </a:rPr>
              <a:t>https://www.pablopicasso.org/the-rape-of-the-sabine-women.jsp</a:t>
            </a:r>
            <a:endParaRPr lang="en-GB" sz="1000" dirty="0"/>
          </a:p>
        </p:txBody>
      </p:sp>
      <p:sp>
        <p:nvSpPr>
          <p:cNvPr id="6" name="Rectangle 5">
            <a:extLst>
              <a:ext uri="{FF2B5EF4-FFF2-40B4-BE49-F238E27FC236}">
                <a16:creationId xmlns:a16="http://schemas.microsoft.com/office/drawing/2014/main" id="{751A0C4F-AA32-4057-98A4-F6AD4606E7AD}"/>
              </a:ext>
            </a:extLst>
          </p:cNvPr>
          <p:cNvSpPr/>
          <p:nvPr/>
        </p:nvSpPr>
        <p:spPr>
          <a:xfrm>
            <a:off x="25469" y="153367"/>
            <a:ext cx="4303350" cy="1015663"/>
          </a:xfrm>
          <a:prstGeom prst="rect">
            <a:avLst/>
          </a:prstGeom>
        </p:spPr>
        <p:txBody>
          <a:bodyPr wrap="square">
            <a:spAutoFit/>
          </a:bodyPr>
          <a:lstStyle/>
          <a:p>
            <a:r>
              <a:rPr lang="en-GB" sz="1200" b="0" i="0" dirty="0">
                <a:solidFill>
                  <a:srgbClr val="1B0C04"/>
                </a:solidFill>
                <a:effectLst/>
                <a:latin typeface="Calibri" panose="020F0502020204030204" pitchFamily="34" charset="0"/>
                <a:cs typeface="Calibri" panose="020F0502020204030204" pitchFamily="34" charset="0"/>
              </a:rPr>
              <a:t>Picasso's series </a:t>
            </a:r>
            <a:r>
              <a:rPr lang="en-GB" sz="1200" b="1" i="0" dirty="0">
                <a:solidFill>
                  <a:srgbClr val="1B0C04"/>
                </a:solidFill>
                <a:effectLst/>
                <a:latin typeface="Calibri" panose="020F0502020204030204" pitchFamily="34" charset="0"/>
                <a:cs typeface="Calibri" panose="020F0502020204030204" pitchFamily="34" charset="0"/>
              </a:rPr>
              <a:t>The Rape of the Sabines</a:t>
            </a:r>
            <a:r>
              <a:rPr lang="en-GB" sz="1200" b="0" i="0" dirty="0">
                <a:solidFill>
                  <a:srgbClr val="1B0C04"/>
                </a:solidFill>
                <a:effectLst/>
                <a:latin typeface="Calibri" panose="020F0502020204030204" pitchFamily="34" charset="0"/>
                <a:cs typeface="Calibri" panose="020F0502020204030204" pitchFamily="34" charset="0"/>
              </a:rPr>
              <a:t> was executed at the height of the Cuban Missile Crisis in the autumn of 1962. The works capture the showdown between East and West and the very real threat of the annihilation of humanity in a Third World War and nuclear Armageddon.</a:t>
            </a:r>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031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565DFDD1-7E1A-4DCB-8847-6F1922A1CD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7650" y="0"/>
            <a:ext cx="8802007" cy="65923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5C3E6D-7861-420D-8561-2C377A306B4E}"/>
              </a:ext>
            </a:extLst>
          </p:cNvPr>
          <p:cNvSpPr txBox="1"/>
          <p:nvPr/>
        </p:nvSpPr>
        <p:spPr>
          <a:xfrm>
            <a:off x="3722914" y="6592349"/>
            <a:ext cx="5769430" cy="276999"/>
          </a:xfrm>
          <a:prstGeom prst="rect">
            <a:avLst/>
          </a:prstGeom>
          <a:noFill/>
        </p:spPr>
        <p:txBody>
          <a:bodyPr wrap="square" rtlCol="0">
            <a:spAutoFit/>
          </a:bodyPr>
          <a:lstStyle/>
          <a:p>
            <a:r>
              <a:rPr lang="en-GB" sz="1200" i="1" dirty="0">
                <a:solidFill>
                  <a:schemeClr val="bg1"/>
                </a:solidFill>
              </a:rPr>
              <a:t>The Intervention of the Sabine women</a:t>
            </a:r>
            <a:r>
              <a:rPr lang="en-GB" sz="1200" dirty="0">
                <a:solidFill>
                  <a:schemeClr val="bg1"/>
                </a:solidFill>
              </a:rPr>
              <a:t>. 1799 Jacques-Louis David</a:t>
            </a:r>
          </a:p>
        </p:txBody>
      </p:sp>
    </p:spTree>
    <p:extLst>
      <p:ext uri="{BB962C8B-B14F-4D97-AF65-F5344CB8AC3E}">
        <p14:creationId xmlns:p14="http://schemas.microsoft.com/office/powerpoint/2010/main" val="3442026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E2AEDD-2B3E-413A-AE37-0F567B85A1F6}"/>
              </a:ext>
            </a:extLst>
          </p:cNvPr>
          <p:cNvPicPr>
            <a:picLocks noChangeAspect="1"/>
          </p:cNvPicPr>
          <p:nvPr/>
        </p:nvPicPr>
        <p:blipFill>
          <a:blip r:embed="rId2"/>
          <a:stretch>
            <a:fillRect/>
          </a:stretch>
        </p:blipFill>
        <p:spPr>
          <a:xfrm>
            <a:off x="180069" y="86113"/>
            <a:ext cx="6209845" cy="4823344"/>
          </a:xfrm>
          <a:prstGeom prst="rect">
            <a:avLst/>
          </a:prstGeom>
        </p:spPr>
      </p:pic>
      <p:pic>
        <p:nvPicPr>
          <p:cNvPr id="3" name="Picture 2">
            <a:extLst>
              <a:ext uri="{FF2B5EF4-FFF2-40B4-BE49-F238E27FC236}">
                <a16:creationId xmlns:a16="http://schemas.microsoft.com/office/drawing/2014/main" id="{03FB540C-DA4E-44ED-8AC2-ECB127C8AECE}"/>
              </a:ext>
            </a:extLst>
          </p:cNvPr>
          <p:cNvPicPr>
            <a:picLocks noChangeAspect="1"/>
          </p:cNvPicPr>
          <p:nvPr/>
        </p:nvPicPr>
        <p:blipFill>
          <a:blip r:embed="rId3"/>
          <a:stretch>
            <a:fillRect/>
          </a:stretch>
        </p:blipFill>
        <p:spPr>
          <a:xfrm>
            <a:off x="7550108" y="3407229"/>
            <a:ext cx="4641892" cy="3429000"/>
          </a:xfrm>
          <a:prstGeom prst="rect">
            <a:avLst/>
          </a:prstGeom>
        </p:spPr>
      </p:pic>
      <p:pic>
        <p:nvPicPr>
          <p:cNvPr id="27650" name="Picture 2" descr="142. Pseudolus by Plautus (191 BC) – chronolit">
            <a:extLst>
              <a:ext uri="{FF2B5EF4-FFF2-40B4-BE49-F238E27FC236}">
                <a16:creationId xmlns:a16="http://schemas.microsoft.com/office/drawing/2014/main" id="{4C936A34-6174-44C8-847B-D88597F00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1331" y="86113"/>
            <a:ext cx="48006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Lecture 5: Roman Comedy: Plautus Pseudolus">
            <a:extLst>
              <a:ext uri="{FF2B5EF4-FFF2-40B4-BE49-F238E27FC236}">
                <a16:creationId xmlns:a16="http://schemas.microsoft.com/office/drawing/2014/main" id="{FF145A45-61E8-4F15-9E72-7378E2C8620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477" t="5555" r="20237" b="35397"/>
          <a:stretch/>
        </p:blipFill>
        <p:spPr bwMode="auto">
          <a:xfrm>
            <a:off x="2038577" y="4995888"/>
            <a:ext cx="2492828" cy="1862112"/>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32 Best Greek and Roman Masks images | Ancient greece, Ancient ...">
            <a:extLst>
              <a:ext uri="{FF2B5EF4-FFF2-40B4-BE49-F238E27FC236}">
                <a16:creationId xmlns:a16="http://schemas.microsoft.com/office/drawing/2014/main" id="{00653070-0A89-4A3A-8504-F3771603DF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022776"/>
            <a:ext cx="1838738" cy="18621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etail from Roman mosaic of an actor wearing a comic mask, Pompeii ...">
            <a:extLst>
              <a:ext uri="{FF2B5EF4-FFF2-40B4-BE49-F238E27FC236}">
                <a16:creationId xmlns:a16="http://schemas.microsoft.com/office/drawing/2014/main" id="{4D373566-0BAF-4A69-8D05-2DD9FF3B6FC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892" t="7778" r="46063" b="58572"/>
          <a:stretch/>
        </p:blipFill>
        <p:spPr bwMode="auto">
          <a:xfrm>
            <a:off x="4805155" y="4984917"/>
            <a:ext cx="1411777" cy="1894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51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BD15B4-D546-4F7E-94DF-D94165ECF2C7}"/>
              </a:ext>
            </a:extLst>
          </p:cNvPr>
          <p:cNvPicPr>
            <a:picLocks noChangeAspect="1"/>
          </p:cNvPicPr>
          <p:nvPr/>
        </p:nvPicPr>
        <p:blipFill>
          <a:blip r:embed="rId2"/>
          <a:stretch>
            <a:fillRect/>
          </a:stretch>
        </p:blipFill>
        <p:spPr>
          <a:xfrm rot="10800000">
            <a:off x="3287486" y="108861"/>
            <a:ext cx="7059353" cy="4376055"/>
          </a:xfrm>
          <a:prstGeom prst="rect">
            <a:avLst/>
          </a:prstGeom>
        </p:spPr>
      </p:pic>
      <p:pic>
        <p:nvPicPr>
          <p:cNvPr id="28676" name="Picture 4" descr="Aesop's Fables - The Old Lion And The Fox | Aesops fables, Aesop ...">
            <a:extLst>
              <a:ext uri="{FF2B5EF4-FFF2-40B4-BE49-F238E27FC236}">
                <a16:creationId xmlns:a16="http://schemas.microsoft.com/office/drawing/2014/main" id="{F66725CE-CA59-4843-AE27-192BF9047B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78" r="40654"/>
          <a:stretch/>
        </p:blipFill>
        <p:spPr bwMode="auto">
          <a:xfrm>
            <a:off x="0" y="138014"/>
            <a:ext cx="3287486" cy="6349871"/>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Aesop's Fables - The Old Lion And The Fox | Aesops fables, Aesop ...">
            <a:extLst>
              <a:ext uri="{FF2B5EF4-FFF2-40B4-BE49-F238E27FC236}">
                <a16:creationId xmlns:a16="http://schemas.microsoft.com/office/drawing/2014/main" id="{40E7DC20-53F9-4202-B1F3-E871D762B6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106"/>
          <a:stretch/>
        </p:blipFill>
        <p:spPr bwMode="auto">
          <a:xfrm>
            <a:off x="10069276" y="359229"/>
            <a:ext cx="2198923" cy="64987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B66C4EA-0185-49B8-ADBB-8C578D446038}"/>
              </a:ext>
            </a:extLst>
          </p:cNvPr>
          <p:cNvPicPr>
            <a:picLocks noChangeAspect="1"/>
          </p:cNvPicPr>
          <p:nvPr/>
        </p:nvPicPr>
        <p:blipFill rotWithShape="1">
          <a:blip r:embed="rId4"/>
          <a:srcRect b="54108"/>
          <a:stretch/>
        </p:blipFill>
        <p:spPr>
          <a:xfrm rot="10800000">
            <a:off x="5500495" y="5105400"/>
            <a:ext cx="4371033" cy="1752600"/>
          </a:xfrm>
          <a:prstGeom prst="rect">
            <a:avLst/>
          </a:prstGeom>
        </p:spPr>
      </p:pic>
      <p:pic>
        <p:nvPicPr>
          <p:cNvPr id="2" name="Picture 1">
            <a:extLst>
              <a:ext uri="{FF2B5EF4-FFF2-40B4-BE49-F238E27FC236}">
                <a16:creationId xmlns:a16="http://schemas.microsoft.com/office/drawing/2014/main" id="{3193733E-7F0B-4936-B107-D3F0ACCD54D2}"/>
              </a:ext>
            </a:extLst>
          </p:cNvPr>
          <p:cNvPicPr>
            <a:picLocks noChangeAspect="1"/>
          </p:cNvPicPr>
          <p:nvPr/>
        </p:nvPicPr>
        <p:blipFill rotWithShape="1">
          <a:blip r:embed="rId4"/>
          <a:srcRect t="43444"/>
          <a:stretch/>
        </p:blipFill>
        <p:spPr>
          <a:xfrm rot="10800000">
            <a:off x="1161662" y="4698157"/>
            <a:ext cx="4371033" cy="2159843"/>
          </a:xfrm>
          <a:prstGeom prst="rect">
            <a:avLst/>
          </a:prstGeom>
        </p:spPr>
      </p:pic>
    </p:spTree>
    <p:extLst>
      <p:ext uri="{BB962C8B-B14F-4D97-AF65-F5344CB8AC3E}">
        <p14:creationId xmlns:p14="http://schemas.microsoft.com/office/powerpoint/2010/main" val="901510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aris And Helen">
            <a:extLst>
              <a:ext uri="{FF2B5EF4-FFF2-40B4-BE49-F238E27FC236}">
                <a16:creationId xmlns:a16="http://schemas.microsoft.com/office/drawing/2014/main" id="{9F735817-B086-405E-9139-25FF8D47E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413" y="0"/>
            <a:ext cx="8385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471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C6E341-8298-48FE-9D71-C38DF5CCD836}"/>
              </a:ext>
            </a:extLst>
          </p:cNvPr>
          <p:cNvPicPr>
            <a:picLocks noChangeAspect="1"/>
          </p:cNvPicPr>
          <p:nvPr/>
        </p:nvPicPr>
        <p:blipFill>
          <a:blip r:embed="rId2"/>
          <a:stretch>
            <a:fillRect/>
          </a:stretch>
        </p:blipFill>
        <p:spPr>
          <a:xfrm>
            <a:off x="119743" y="121490"/>
            <a:ext cx="6799489" cy="4700881"/>
          </a:xfrm>
          <a:prstGeom prst="rect">
            <a:avLst/>
          </a:prstGeom>
          <a:scene3d>
            <a:camera prst="orthographicFront">
              <a:rot lat="0" lon="0" rev="60000"/>
            </a:camera>
            <a:lightRig rig="threePt" dir="t"/>
          </a:scene3d>
        </p:spPr>
      </p:pic>
      <p:pic>
        <p:nvPicPr>
          <p:cNvPr id="3" name="Picture 2">
            <a:extLst>
              <a:ext uri="{FF2B5EF4-FFF2-40B4-BE49-F238E27FC236}">
                <a16:creationId xmlns:a16="http://schemas.microsoft.com/office/drawing/2014/main" id="{3C65085F-0FFF-4447-B63B-BD72F8BD6B47}"/>
              </a:ext>
            </a:extLst>
          </p:cNvPr>
          <p:cNvPicPr>
            <a:picLocks noChangeAspect="1"/>
          </p:cNvPicPr>
          <p:nvPr/>
        </p:nvPicPr>
        <p:blipFill>
          <a:blip r:embed="rId3"/>
          <a:stretch>
            <a:fillRect/>
          </a:stretch>
        </p:blipFill>
        <p:spPr>
          <a:xfrm>
            <a:off x="119743" y="5249933"/>
            <a:ext cx="4256872" cy="1486577"/>
          </a:xfrm>
          <a:prstGeom prst="rect">
            <a:avLst/>
          </a:prstGeom>
        </p:spPr>
      </p:pic>
      <p:pic>
        <p:nvPicPr>
          <p:cNvPr id="4" name="Picture 3">
            <a:extLst>
              <a:ext uri="{FF2B5EF4-FFF2-40B4-BE49-F238E27FC236}">
                <a16:creationId xmlns:a16="http://schemas.microsoft.com/office/drawing/2014/main" id="{0561BCAF-7230-4367-A5A5-B318047766D1}"/>
              </a:ext>
            </a:extLst>
          </p:cNvPr>
          <p:cNvPicPr>
            <a:picLocks noChangeAspect="1"/>
          </p:cNvPicPr>
          <p:nvPr/>
        </p:nvPicPr>
        <p:blipFill>
          <a:blip r:embed="rId4"/>
          <a:stretch>
            <a:fillRect/>
          </a:stretch>
        </p:blipFill>
        <p:spPr>
          <a:xfrm>
            <a:off x="4615543" y="5336022"/>
            <a:ext cx="4822371" cy="1400488"/>
          </a:xfrm>
          <a:prstGeom prst="rect">
            <a:avLst/>
          </a:prstGeom>
        </p:spPr>
      </p:pic>
      <p:sp>
        <p:nvSpPr>
          <p:cNvPr id="5" name="TextBox 4">
            <a:extLst>
              <a:ext uri="{FF2B5EF4-FFF2-40B4-BE49-F238E27FC236}">
                <a16:creationId xmlns:a16="http://schemas.microsoft.com/office/drawing/2014/main" id="{DB804316-3E5A-4B09-BA07-2364B2E98253}"/>
              </a:ext>
            </a:extLst>
          </p:cNvPr>
          <p:cNvSpPr txBox="1"/>
          <p:nvPr/>
        </p:nvSpPr>
        <p:spPr>
          <a:xfrm>
            <a:off x="7750867" y="5009792"/>
            <a:ext cx="2765209" cy="553998"/>
          </a:xfrm>
          <a:prstGeom prst="rect">
            <a:avLst/>
          </a:prstGeom>
          <a:noFill/>
        </p:spPr>
        <p:txBody>
          <a:bodyPr wrap="square" rtlCol="0">
            <a:spAutoFit/>
          </a:bodyPr>
          <a:lstStyle/>
          <a:p>
            <a:r>
              <a:rPr lang="en-GB" sz="1000" dirty="0"/>
              <a:t>Azrael, Angel of Death </a:t>
            </a:r>
          </a:p>
          <a:p>
            <a:endParaRPr lang="en-GB" sz="1000" dirty="0"/>
          </a:p>
          <a:p>
            <a:pPr algn="r"/>
            <a:r>
              <a:rPr lang="en-GB" sz="1000" dirty="0"/>
              <a:t>Thanatos, god of Death by Evelyn de Morgan </a:t>
            </a:r>
          </a:p>
        </p:txBody>
      </p:sp>
      <p:pic>
        <p:nvPicPr>
          <p:cNvPr id="29702" name="Picture 6" descr="Azrael - Wikiwand">
            <a:extLst>
              <a:ext uri="{FF2B5EF4-FFF2-40B4-BE49-F238E27FC236}">
                <a16:creationId xmlns:a16="http://schemas.microsoft.com/office/drawing/2014/main" id="{E25C5B0D-6B81-43DC-AAA0-0769B21F78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0867" y="-11101"/>
            <a:ext cx="3700904" cy="5020893"/>
          </a:xfrm>
          <a:prstGeom prst="rect">
            <a:avLst/>
          </a:prstGeom>
          <a:noFill/>
          <a:extLst>
            <a:ext uri="{909E8E84-426E-40DD-AFC4-6F175D3DCCD1}">
              <a14:hiddenFill xmlns:a14="http://schemas.microsoft.com/office/drawing/2010/main">
                <a:solidFill>
                  <a:srgbClr val="FFFFFF"/>
                </a:solidFill>
              </a14:hiddenFill>
            </a:ext>
          </a:extLst>
        </p:spPr>
      </p:pic>
      <p:pic>
        <p:nvPicPr>
          <p:cNvPr id="29704" name="Picture 8" descr="evelyn de morgan - pre-raphaelite painter | Pre raphaelite art ...">
            <a:extLst>
              <a:ext uri="{FF2B5EF4-FFF2-40B4-BE49-F238E27FC236}">
                <a16:creationId xmlns:a16="http://schemas.microsoft.com/office/drawing/2014/main" id="{8CA7991B-7A30-4A56-BEFB-30C0A768AA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6076" y="4651219"/>
            <a:ext cx="1675924" cy="2253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584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9DDD9F-BEE4-41B1-B312-60F77E29771B}"/>
              </a:ext>
            </a:extLst>
          </p:cNvPr>
          <p:cNvPicPr>
            <a:picLocks noChangeAspect="1"/>
          </p:cNvPicPr>
          <p:nvPr/>
        </p:nvPicPr>
        <p:blipFill>
          <a:blip r:embed="rId2"/>
          <a:stretch>
            <a:fillRect/>
          </a:stretch>
        </p:blipFill>
        <p:spPr>
          <a:xfrm rot="10800000">
            <a:off x="0" y="48072"/>
            <a:ext cx="7829234" cy="4179630"/>
          </a:xfrm>
          <a:prstGeom prst="rect">
            <a:avLst/>
          </a:prstGeom>
        </p:spPr>
      </p:pic>
      <p:pic>
        <p:nvPicPr>
          <p:cNvPr id="2" name="Picture 1">
            <a:extLst>
              <a:ext uri="{FF2B5EF4-FFF2-40B4-BE49-F238E27FC236}">
                <a16:creationId xmlns:a16="http://schemas.microsoft.com/office/drawing/2014/main" id="{C23D8702-95CD-4BF2-B8D3-59148C468CE8}"/>
              </a:ext>
            </a:extLst>
          </p:cNvPr>
          <p:cNvPicPr>
            <a:picLocks noChangeAspect="1"/>
          </p:cNvPicPr>
          <p:nvPr/>
        </p:nvPicPr>
        <p:blipFill>
          <a:blip r:embed="rId3"/>
          <a:stretch>
            <a:fillRect/>
          </a:stretch>
        </p:blipFill>
        <p:spPr>
          <a:xfrm rot="10800000">
            <a:off x="7536925" y="3923140"/>
            <a:ext cx="4655075" cy="2934860"/>
          </a:xfrm>
          <a:prstGeom prst="rect">
            <a:avLst/>
          </a:prstGeom>
        </p:spPr>
      </p:pic>
      <p:pic>
        <p:nvPicPr>
          <p:cNvPr id="30722" name="Picture 2" descr="Aristagoras - Wikipedia">
            <a:extLst>
              <a:ext uri="{FF2B5EF4-FFF2-40B4-BE49-F238E27FC236}">
                <a16:creationId xmlns:a16="http://schemas.microsoft.com/office/drawing/2014/main" id="{1EE86C6A-0177-4735-9A2E-32A061B4E3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1274" y="108177"/>
            <a:ext cx="2698688" cy="3814963"/>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a:extLst>
              <a:ext uri="{FF2B5EF4-FFF2-40B4-BE49-F238E27FC236}">
                <a16:creationId xmlns:a16="http://schemas.microsoft.com/office/drawing/2014/main" id="{4D793E8B-4970-4EB6-AF0E-3A189B07FE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714" y="5122409"/>
            <a:ext cx="3143250" cy="1381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21BAAF-B6B1-46BB-8016-1B9904F99B29}"/>
              </a:ext>
            </a:extLst>
          </p:cNvPr>
          <p:cNvSpPr txBox="1"/>
          <p:nvPr/>
        </p:nvSpPr>
        <p:spPr>
          <a:xfrm>
            <a:off x="217714" y="6503534"/>
            <a:ext cx="3015343" cy="246221"/>
          </a:xfrm>
          <a:prstGeom prst="rect">
            <a:avLst/>
          </a:prstGeom>
          <a:noFill/>
        </p:spPr>
        <p:txBody>
          <a:bodyPr wrap="square" rtlCol="0">
            <a:spAutoFit/>
          </a:bodyPr>
          <a:lstStyle/>
          <a:p>
            <a:r>
              <a:rPr lang="en-GB" sz="1000" dirty="0"/>
              <a:t>Coin of Miletus at the time of Aristagoras c.500BC</a:t>
            </a:r>
          </a:p>
        </p:txBody>
      </p:sp>
      <p:pic>
        <p:nvPicPr>
          <p:cNvPr id="30726" name="Picture 6" descr="The Ionian Revolt and the Battle of Marathon - First Greek-Persian War">
            <a:extLst>
              <a:ext uri="{FF2B5EF4-FFF2-40B4-BE49-F238E27FC236}">
                <a16:creationId xmlns:a16="http://schemas.microsoft.com/office/drawing/2014/main" id="{2CA3D226-9625-4DF4-8D82-E2EA7E9EDC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1617" y="4106466"/>
            <a:ext cx="3195758" cy="27515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8F48FD9-27E1-447C-AC4F-F7A79E04B165}"/>
              </a:ext>
            </a:extLst>
          </p:cNvPr>
          <p:cNvSpPr/>
          <p:nvPr/>
        </p:nvSpPr>
        <p:spPr>
          <a:xfrm>
            <a:off x="7536925" y="1489569"/>
            <a:ext cx="1724349" cy="2123658"/>
          </a:xfrm>
          <a:prstGeom prst="rect">
            <a:avLst/>
          </a:prstGeom>
        </p:spPr>
        <p:txBody>
          <a:bodyPr wrap="square">
            <a:spAutoFit/>
          </a:bodyPr>
          <a:lstStyle/>
          <a:p>
            <a:r>
              <a:rPr lang="en-GB" sz="1100" i="1" dirty="0">
                <a:solidFill>
                  <a:srgbClr val="202122"/>
                </a:solidFill>
                <a:effectLst/>
                <a:latin typeface="Arial" panose="020B0604020202020204" pitchFamily="34" charset="0"/>
              </a:rPr>
              <a:t>The Siege of Naxos (499 BC) was a failed attempt by the Aristagoras, tyrant of Miletus to conquer the island of Naxos, with the support of the Persians. It turned out to be a disaster and paved the way for the Ionian revolt and the start of th</a:t>
            </a:r>
            <a:r>
              <a:rPr lang="en-GB" sz="1100" i="1" dirty="0">
                <a:solidFill>
                  <a:srgbClr val="202122"/>
                </a:solidFill>
                <a:latin typeface="Arial" panose="020B0604020202020204" pitchFamily="34" charset="0"/>
              </a:rPr>
              <a:t>e Greco-Persian Wars. </a:t>
            </a:r>
            <a:r>
              <a:rPr lang="en-GB" sz="1100" i="1" dirty="0">
                <a:solidFill>
                  <a:srgbClr val="202122"/>
                </a:solidFill>
                <a:effectLst/>
                <a:latin typeface="Arial" panose="020B0604020202020204" pitchFamily="34" charset="0"/>
              </a:rPr>
              <a:t> </a:t>
            </a:r>
            <a:endParaRPr lang="en-GB" sz="1100" i="1" dirty="0"/>
          </a:p>
        </p:txBody>
      </p:sp>
    </p:spTree>
    <p:extLst>
      <p:ext uri="{BB962C8B-B14F-4D97-AF65-F5344CB8AC3E}">
        <p14:creationId xmlns:p14="http://schemas.microsoft.com/office/powerpoint/2010/main" val="3963826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AACA7D-99F4-4B2F-8170-C3A6AF715447}"/>
              </a:ext>
            </a:extLst>
          </p:cNvPr>
          <p:cNvPicPr>
            <a:picLocks noChangeAspect="1"/>
          </p:cNvPicPr>
          <p:nvPr/>
        </p:nvPicPr>
        <p:blipFill>
          <a:blip r:embed="rId2"/>
          <a:stretch>
            <a:fillRect/>
          </a:stretch>
        </p:blipFill>
        <p:spPr>
          <a:xfrm>
            <a:off x="304799" y="221514"/>
            <a:ext cx="8131629" cy="3854954"/>
          </a:xfrm>
          <a:prstGeom prst="rect">
            <a:avLst/>
          </a:prstGeom>
          <a:scene3d>
            <a:camera prst="orthographicFront">
              <a:rot lat="0" lon="0" rev="60000"/>
            </a:camera>
            <a:lightRig rig="threePt" dir="t"/>
          </a:scene3d>
        </p:spPr>
      </p:pic>
      <p:pic>
        <p:nvPicPr>
          <p:cNvPr id="4" name="Picture 3">
            <a:extLst>
              <a:ext uri="{FF2B5EF4-FFF2-40B4-BE49-F238E27FC236}">
                <a16:creationId xmlns:a16="http://schemas.microsoft.com/office/drawing/2014/main" id="{0F1B087F-064E-459F-9B99-0E89EC783E2B}"/>
              </a:ext>
            </a:extLst>
          </p:cNvPr>
          <p:cNvPicPr>
            <a:picLocks noChangeAspect="1"/>
          </p:cNvPicPr>
          <p:nvPr/>
        </p:nvPicPr>
        <p:blipFill>
          <a:blip r:embed="rId3"/>
          <a:stretch>
            <a:fillRect/>
          </a:stretch>
        </p:blipFill>
        <p:spPr>
          <a:xfrm>
            <a:off x="0" y="4303910"/>
            <a:ext cx="3313724" cy="795429"/>
          </a:xfrm>
          <a:prstGeom prst="rect">
            <a:avLst/>
          </a:prstGeom>
        </p:spPr>
      </p:pic>
      <p:pic>
        <p:nvPicPr>
          <p:cNvPr id="5" name="Picture 4">
            <a:extLst>
              <a:ext uri="{FF2B5EF4-FFF2-40B4-BE49-F238E27FC236}">
                <a16:creationId xmlns:a16="http://schemas.microsoft.com/office/drawing/2014/main" id="{36D66861-1A7C-4AF7-8845-57D7E299654D}"/>
              </a:ext>
            </a:extLst>
          </p:cNvPr>
          <p:cNvPicPr>
            <a:picLocks noChangeAspect="1"/>
          </p:cNvPicPr>
          <p:nvPr/>
        </p:nvPicPr>
        <p:blipFill>
          <a:blip r:embed="rId4"/>
          <a:stretch>
            <a:fillRect/>
          </a:stretch>
        </p:blipFill>
        <p:spPr>
          <a:xfrm>
            <a:off x="0" y="5296903"/>
            <a:ext cx="3984425" cy="1561096"/>
          </a:xfrm>
          <a:prstGeom prst="rect">
            <a:avLst/>
          </a:prstGeom>
        </p:spPr>
      </p:pic>
      <p:pic>
        <p:nvPicPr>
          <p:cNvPr id="31746" name="Picture 2" descr="On the Shortness of Life (Lucius Annaeus Seneca) — Book Summaries ...">
            <a:extLst>
              <a:ext uri="{FF2B5EF4-FFF2-40B4-BE49-F238E27FC236}">
                <a16:creationId xmlns:a16="http://schemas.microsoft.com/office/drawing/2014/main" id="{A7BA045F-84AB-491A-BA2A-4889C03A3C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0613" y="4462042"/>
            <a:ext cx="1918113" cy="2395958"/>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Nero - Olympics, Accomplishments &amp; Fate - HISTORY">
            <a:extLst>
              <a:ext uri="{FF2B5EF4-FFF2-40B4-BE49-F238E27FC236}">
                <a16:creationId xmlns:a16="http://schemas.microsoft.com/office/drawing/2014/main" id="{4F162A58-3380-4D10-9036-F0F4D68058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288726" y="4462042"/>
            <a:ext cx="2426486" cy="2426486"/>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The Death of Seneca Painting by Peter Paul Rubens">
            <a:extLst>
              <a:ext uri="{FF2B5EF4-FFF2-40B4-BE49-F238E27FC236}">
                <a16:creationId xmlns:a16="http://schemas.microsoft.com/office/drawing/2014/main" id="{A69B99AC-BB52-4A45-A82E-46D3E47616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2629" y="0"/>
            <a:ext cx="3679371" cy="55751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C6DB196-5D45-4AC1-BFCD-D85F6A072A91}"/>
              </a:ext>
            </a:extLst>
          </p:cNvPr>
          <p:cNvSpPr txBox="1"/>
          <p:nvPr/>
        </p:nvSpPr>
        <p:spPr>
          <a:xfrm>
            <a:off x="9143999" y="5732554"/>
            <a:ext cx="2701256" cy="861774"/>
          </a:xfrm>
          <a:prstGeom prst="rect">
            <a:avLst/>
          </a:prstGeom>
          <a:noFill/>
        </p:spPr>
        <p:txBody>
          <a:bodyPr wrap="square" rtlCol="0">
            <a:spAutoFit/>
          </a:bodyPr>
          <a:lstStyle/>
          <a:p>
            <a:r>
              <a:rPr lang="en-GB" sz="1000" dirty="0"/>
              <a:t>The death of Seneca AD65 by Peter Paul Rubens, painted in 1612-15 (Museo del Prado).</a:t>
            </a:r>
          </a:p>
          <a:p>
            <a:r>
              <a:rPr lang="en-GB" sz="1000" dirty="0"/>
              <a:t>Left: an idealised image of Seneca and a contemporary bust of the emperor Nero, who reigned from AD54-68.</a:t>
            </a:r>
          </a:p>
        </p:txBody>
      </p:sp>
    </p:spTree>
    <p:extLst>
      <p:ext uri="{BB962C8B-B14F-4D97-AF65-F5344CB8AC3E}">
        <p14:creationId xmlns:p14="http://schemas.microsoft.com/office/powerpoint/2010/main" val="3177833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1BA28E-5816-4883-B2F1-107160F404A1}"/>
              </a:ext>
            </a:extLst>
          </p:cNvPr>
          <p:cNvPicPr>
            <a:picLocks noChangeAspect="1"/>
          </p:cNvPicPr>
          <p:nvPr/>
        </p:nvPicPr>
        <p:blipFill>
          <a:blip r:embed="rId2"/>
          <a:stretch>
            <a:fillRect/>
          </a:stretch>
        </p:blipFill>
        <p:spPr>
          <a:xfrm rot="10800000">
            <a:off x="0" y="74141"/>
            <a:ext cx="7845943" cy="3770998"/>
          </a:xfrm>
          <a:prstGeom prst="rect">
            <a:avLst/>
          </a:prstGeom>
        </p:spPr>
      </p:pic>
      <p:pic>
        <p:nvPicPr>
          <p:cNvPr id="3" name="Picture 2">
            <a:extLst>
              <a:ext uri="{FF2B5EF4-FFF2-40B4-BE49-F238E27FC236}">
                <a16:creationId xmlns:a16="http://schemas.microsoft.com/office/drawing/2014/main" id="{701A8077-4972-44B7-B669-CB4EA40EEDF5}"/>
              </a:ext>
            </a:extLst>
          </p:cNvPr>
          <p:cNvPicPr>
            <a:picLocks noChangeAspect="1"/>
          </p:cNvPicPr>
          <p:nvPr/>
        </p:nvPicPr>
        <p:blipFill>
          <a:blip r:embed="rId3"/>
          <a:stretch>
            <a:fillRect/>
          </a:stretch>
        </p:blipFill>
        <p:spPr>
          <a:xfrm rot="10800000">
            <a:off x="2140366" y="4019587"/>
            <a:ext cx="3883989" cy="2838413"/>
          </a:xfrm>
          <a:prstGeom prst="rect">
            <a:avLst/>
          </a:prstGeom>
        </p:spPr>
      </p:pic>
      <p:pic>
        <p:nvPicPr>
          <p:cNvPr id="32770" name="Picture 2">
            <a:extLst>
              <a:ext uri="{FF2B5EF4-FFF2-40B4-BE49-F238E27FC236}">
                <a16:creationId xmlns:a16="http://schemas.microsoft.com/office/drawing/2014/main" id="{344FABF8-B717-49CA-B5F5-370A1CAEAD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6002" y="0"/>
            <a:ext cx="3883990" cy="5087080"/>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Grey coin with male head facing right">
            <a:extLst>
              <a:ext uri="{FF2B5EF4-FFF2-40B4-BE49-F238E27FC236}">
                <a16:creationId xmlns:a16="http://schemas.microsoft.com/office/drawing/2014/main" id="{F101BA5D-1127-4975-BF3C-DF94842DF0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389" y="4312858"/>
            <a:ext cx="1861088" cy="16511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E15E085-6B7A-4623-9F5A-FF7F593DAFC4}"/>
              </a:ext>
            </a:extLst>
          </p:cNvPr>
          <p:cNvSpPr/>
          <p:nvPr/>
        </p:nvSpPr>
        <p:spPr>
          <a:xfrm>
            <a:off x="6737983" y="5356190"/>
            <a:ext cx="5304641" cy="1107996"/>
          </a:xfrm>
          <a:prstGeom prst="rect">
            <a:avLst/>
          </a:prstGeom>
        </p:spPr>
        <p:txBody>
          <a:bodyPr wrap="square">
            <a:spAutoFit/>
          </a:bodyPr>
          <a:lstStyle/>
          <a:p>
            <a:r>
              <a:rPr lang="en-GB" sz="1100" i="1" dirty="0">
                <a:solidFill>
                  <a:srgbClr val="202122"/>
                </a:solidFill>
                <a:latin typeface="Arial" panose="020B0604020202020204" pitchFamily="34" charset="0"/>
              </a:rPr>
              <a:t>‘S</a:t>
            </a:r>
            <a:r>
              <a:rPr lang="en-GB" sz="1100" b="0" i="1" dirty="0">
                <a:solidFill>
                  <a:srgbClr val="202122"/>
                </a:solidFill>
                <a:effectLst/>
                <a:latin typeface="Arial" panose="020B0604020202020204" pitchFamily="34" charset="0"/>
              </a:rPr>
              <a:t>ulla immediately proscribed eighty persons without communicating with any magistrate. As this caused a general murmur, he let one day pass, and then proscribed two hundred and twenty more, and again on the third day as many. In an harangue to the people, he said, with reference to these measures, that he had proscribed all he could think of, and as to those who now escaped his memory, he would proscribe them at some future time.’  </a:t>
            </a:r>
            <a:r>
              <a:rPr lang="en-GB" sz="1100" b="0" dirty="0">
                <a:solidFill>
                  <a:srgbClr val="202122"/>
                </a:solidFill>
                <a:effectLst/>
                <a:latin typeface="Arial" panose="020B0604020202020204" pitchFamily="34" charset="0"/>
              </a:rPr>
              <a:t>Plutarch, Life of Sulla (XXXI)</a:t>
            </a:r>
            <a:endParaRPr lang="en-GB" sz="1100" dirty="0"/>
          </a:p>
        </p:txBody>
      </p:sp>
      <p:sp>
        <p:nvSpPr>
          <p:cNvPr id="5" name="TextBox 4">
            <a:extLst>
              <a:ext uri="{FF2B5EF4-FFF2-40B4-BE49-F238E27FC236}">
                <a16:creationId xmlns:a16="http://schemas.microsoft.com/office/drawing/2014/main" id="{48DFE95E-B7AA-4BAE-BE19-0D07753A336E}"/>
              </a:ext>
            </a:extLst>
          </p:cNvPr>
          <p:cNvSpPr txBox="1"/>
          <p:nvPr/>
        </p:nvSpPr>
        <p:spPr>
          <a:xfrm>
            <a:off x="159389" y="6031684"/>
            <a:ext cx="1980976" cy="600164"/>
          </a:xfrm>
          <a:prstGeom prst="rect">
            <a:avLst/>
          </a:prstGeom>
          <a:noFill/>
        </p:spPr>
        <p:txBody>
          <a:bodyPr wrap="square" rtlCol="0">
            <a:spAutoFit/>
          </a:bodyPr>
          <a:lstStyle/>
          <a:p>
            <a:r>
              <a:rPr lang="en-GB" sz="1100" dirty="0"/>
              <a:t>Sulla came into conflict with the consul Scipio in 83BC and his Second March on Rome. </a:t>
            </a:r>
          </a:p>
        </p:txBody>
      </p:sp>
    </p:spTree>
    <p:extLst>
      <p:ext uri="{BB962C8B-B14F-4D97-AF65-F5344CB8AC3E}">
        <p14:creationId xmlns:p14="http://schemas.microsoft.com/office/powerpoint/2010/main" val="2334679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879950-33A3-4D21-9DF1-EA73763ACFC9}"/>
              </a:ext>
            </a:extLst>
          </p:cNvPr>
          <p:cNvPicPr>
            <a:picLocks noChangeAspect="1"/>
          </p:cNvPicPr>
          <p:nvPr/>
        </p:nvPicPr>
        <p:blipFill>
          <a:blip r:embed="rId2"/>
          <a:stretch>
            <a:fillRect/>
          </a:stretch>
        </p:blipFill>
        <p:spPr>
          <a:xfrm>
            <a:off x="2442754" y="222515"/>
            <a:ext cx="7027289" cy="4101172"/>
          </a:xfrm>
          <a:prstGeom prst="rect">
            <a:avLst/>
          </a:prstGeom>
          <a:scene3d>
            <a:camera prst="orthographicFront">
              <a:rot lat="0" lon="0" rev="60000"/>
            </a:camera>
            <a:lightRig rig="threePt" dir="t"/>
          </a:scene3d>
        </p:spPr>
      </p:pic>
      <p:pic>
        <p:nvPicPr>
          <p:cNvPr id="3" name="Picture 2">
            <a:extLst>
              <a:ext uri="{FF2B5EF4-FFF2-40B4-BE49-F238E27FC236}">
                <a16:creationId xmlns:a16="http://schemas.microsoft.com/office/drawing/2014/main" id="{1AE40605-F1AE-4E8A-BE10-9EE7C0B30ABA}"/>
              </a:ext>
            </a:extLst>
          </p:cNvPr>
          <p:cNvPicPr>
            <a:picLocks noChangeAspect="1"/>
          </p:cNvPicPr>
          <p:nvPr/>
        </p:nvPicPr>
        <p:blipFill>
          <a:blip r:embed="rId3"/>
          <a:stretch>
            <a:fillRect/>
          </a:stretch>
        </p:blipFill>
        <p:spPr>
          <a:xfrm>
            <a:off x="6096000" y="5724508"/>
            <a:ext cx="2920767" cy="954228"/>
          </a:xfrm>
          <a:prstGeom prst="rect">
            <a:avLst/>
          </a:prstGeom>
          <a:scene3d>
            <a:camera prst="orthographicFront">
              <a:rot lat="0" lon="0" rev="60000"/>
            </a:camera>
            <a:lightRig rig="threePt" dir="t"/>
          </a:scene3d>
        </p:spPr>
      </p:pic>
      <p:pic>
        <p:nvPicPr>
          <p:cNvPr id="4" name="Picture 3">
            <a:extLst>
              <a:ext uri="{FF2B5EF4-FFF2-40B4-BE49-F238E27FC236}">
                <a16:creationId xmlns:a16="http://schemas.microsoft.com/office/drawing/2014/main" id="{4B55AE8E-8702-4589-8261-7C5F58013EE9}"/>
              </a:ext>
            </a:extLst>
          </p:cNvPr>
          <p:cNvPicPr>
            <a:picLocks noChangeAspect="1"/>
          </p:cNvPicPr>
          <p:nvPr/>
        </p:nvPicPr>
        <p:blipFill>
          <a:blip r:embed="rId4"/>
          <a:stretch>
            <a:fillRect/>
          </a:stretch>
        </p:blipFill>
        <p:spPr>
          <a:xfrm>
            <a:off x="2619102" y="5583687"/>
            <a:ext cx="3467450" cy="1235869"/>
          </a:xfrm>
          <a:prstGeom prst="rect">
            <a:avLst/>
          </a:prstGeom>
          <a:scene3d>
            <a:camera prst="orthographicFront">
              <a:rot lat="0" lon="0" rev="60000"/>
            </a:camera>
            <a:lightRig rig="threePt" dir="t"/>
          </a:scene3d>
        </p:spPr>
      </p:pic>
      <p:pic>
        <p:nvPicPr>
          <p:cNvPr id="33794" name="Picture 2" descr="Arminius | Deadliest Fiction Wiki | Fandom">
            <a:extLst>
              <a:ext uri="{FF2B5EF4-FFF2-40B4-BE49-F238E27FC236}">
                <a16:creationId xmlns:a16="http://schemas.microsoft.com/office/drawing/2014/main" id="{50C6930A-6F21-449A-9E9D-9F8CBBD82F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71065"/>
            <a:ext cx="2442754" cy="3053443"/>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a:extLst>
              <a:ext uri="{FF2B5EF4-FFF2-40B4-BE49-F238E27FC236}">
                <a16:creationId xmlns:a16="http://schemas.microsoft.com/office/drawing/2014/main" id="{3D90C38C-5AE5-4162-8090-B8492A78F1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76" y="0"/>
            <a:ext cx="1733550" cy="2609850"/>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Segestes and his Daughter by F R Exell at the Illustration Art Gallery">
            <a:extLst>
              <a:ext uri="{FF2B5EF4-FFF2-40B4-BE49-F238E27FC236}">
                <a16:creationId xmlns:a16="http://schemas.microsoft.com/office/drawing/2014/main" id="{F1882102-D95F-4C92-9184-02603321FD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48477" y="1907069"/>
            <a:ext cx="2943523" cy="45236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E3CA17F-8C98-4DB8-865F-E194004A746F}"/>
              </a:ext>
            </a:extLst>
          </p:cNvPr>
          <p:cNvSpPr txBox="1"/>
          <p:nvPr/>
        </p:nvSpPr>
        <p:spPr>
          <a:xfrm>
            <a:off x="0" y="5856514"/>
            <a:ext cx="2609654" cy="769441"/>
          </a:xfrm>
          <a:prstGeom prst="rect">
            <a:avLst/>
          </a:prstGeom>
          <a:noFill/>
        </p:spPr>
        <p:txBody>
          <a:bodyPr wrap="square" rtlCol="0">
            <a:spAutoFit/>
          </a:bodyPr>
          <a:lstStyle/>
          <a:p>
            <a:r>
              <a:rPr lang="en-GB" sz="1100" dirty="0"/>
              <a:t>Statue of Arminius, erected in the </a:t>
            </a:r>
            <a:r>
              <a:rPr lang="en-GB" sz="1100" dirty="0" err="1"/>
              <a:t>Teutoburg</a:t>
            </a:r>
            <a:r>
              <a:rPr lang="en-GB" sz="1100" dirty="0"/>
              <a:t> Forest, Westphalia, site of his greatest triumph against Rome in AD9 when he destroyed three Roman legions.</a:t>
            </a:r>
          </a:p>
        </p:txBody>
      </p:sp>
      <p:sp>
        <p:nvSpPr>
          <p:cNvPr id="9" name="TextBox 8">
            <a:extLst>
              <a:ext uri="{FF2B5EF4-FFF2-40B4-BE49-F238E27FC236}">
                <a16:creationId xmlns:a16="http://schemas.microsoft.com/office/drawing/2014/main" id="{9FED7A14-BD31-4665-9CA1-8FE6D3C473FB}"/>
              </a:ext>
            </a:extLst>
          </p:cNvPr>
          <p:cNvSpPr txBox="1"/>
          <p:nvPr/>
        </p:nvSpPr>
        <p:spPr>
          <a:xfrm>
            <a:off x="9949233" y="6498085"/>
            <a:ext cx="2387391" cy="261610"/>
          </a:xfrm>
          <a:prstGeom prst="rect">
            <a:avLst/>
          </a:prstGeom>
          <a:noFill/>
        </p:spPr>
        <p:txBody>
          <a:bodyPr wrap="square" rtlCol="0">
            <a:spAutoFit/>
          </a:bodyPr>
          <a:lstStyle/>
          <a:p>
            <a:r>
              <a:rPr lang="en-GB" sz="1100" dirty="0" err="1"/>
              <a:t>Segestes</a:t>
            </a:r>
            <a:r>
              <a:rPr lang="en-GB" sz="1100" dirty="0"/>
              <a:t> and his daughter</a:t>
            </a:r>
          </a:p>
        </p:txBody>
      </p:sp>
      <p:pic>
        <p:nvPicPr>
          <p:cNvPr id="33800" name="Picture 8" descr="Germania - Wikipedia">
            <a:extLst>
              <a:ext uri="{FF2B5EF4-FFF2-40B4-BE49-F238E27FC236}">
                <a16:creationId xmlns:a16="http://schemas.microsoft.com/office/drawing/2014/main" id="{6E24BA3B-6282-4C01-AB1A-601DC15376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14905" y="32335"/>
            <a:ext cx="2622814" cy="1839716"/>
          </a:xfrm>
          <a:prstGeom prst="rect">
            <a:avLst/>
          </a:prstGeom>
          <a:noFill/>
          <a:extLst>
            <a:ext uri="{909E8E84-426E-40DD-AFC4-6F175D3DCCD1}">
              <a14:hiddenFill xmlns:a14="http://schemas.microsoft.com/office/drawing/2010/main">
                <a:solidFill>
                  <a:srgbClr val="FFFFFF"/>
                </a:solidFill>
              </a14:hiddenFill>
            </a:ext>
          </a:extLst>
        </p:spPr>
      </p:pic>
      <p:pic>
        <p:nvPicPr>
          <p:cNvPr id="33804" name="Picture 12" descr="🇲🇽 25+ Best Memes About Give Me Back My Legions | Give Me Back ...">
            <a:extLst>
              <a:ext uri="{FF2B5EF4-FFF2-40B4-BE49-F238E27FC236}">
                <a16:creationId xmlns:a16="http://schemas.microsoft.com/office/drawing/2014/main" id="{D20297C5-0801-4A3A-86A3-A8744C92732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999" t="15745" r="10000" b="43461"/>
          <a:stretch/>
        </p:blipFill>
        <p:spPr bwMode="auto">
          <a:xfrm>
            <a:off x="4285685" y="4528440"/>
            <a:ext cx="3112274" cy="116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5655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EE600C-1027-4F01-B15D-DAB4F4E92904}"/>
              </a:ext>
            </a:extLst>
          </p:cNvPr>
          <p:cNvPicPr>
            <a:picLocks noChangeAspect="1"/>
          </p:cNvPicPr>
          <p:nvPr/>
        </p:nvPicPr>
        <p:blipFill>
          <a:blip r:embed="rId2"/>
          <a:stretch>
            <a:fillRect/>
          </a:stretch>
        </p:blipFill>
        <p:spPr>
          <a:xfrm rot="10800000">
            <a:off x="4233182" y="4923006"/>
            <a:ext cx="3725636" cy="1934994"/>
          </a:xfrm>
          <a:prstGeom prst="rect">
            <a:avLst/>
          </a:prstGeom>
        </p:spPr>
      </p:pic>
      <p:pic>
        <p:nvPicPr>
          <p:cNvPr id="4" name="Picture 3">
            <a:extLst>
              <a:ext uri="{FF2B5EF4-FFF2-40B4-BE49-F238E27FC236}">
                <a16:creationId xmlns:a16="http://schemas.microsoft.com/office/drawing/2014/main" id="{95072EDB-19C8-4108-A329-6F433A10DE10}"/>
              </a:ext>
            </a:extLst>
          </p:cNvPr>
          <p:cNvPicPr>
            <a:picLocks noChangeAspect="1"/>
          </p:cNvPicPr>
          <p:nvPr/>
        </p:nvPicPr>
        <p:blipFill>
          <a:blip r:embed="rId3"/>
          <a:stretch>
            <a:fillRect/>
          </a:stretch>
        </p:blipFill>
        <p:spPr>
          <a:xfrm rot="10800000">
            <a:off x="109889" y="5520723"/>
            <a:ext cx="3872630" cy="1179129"/>
          </a:xfrm>
          <a:prstGeom prst="rect">
            <a:avLst/>
          </a:prstGeom>
        </p:spPr>
      </p:pic>
      <p:pic>
        <p:nvPicPr>
          <p:cNvPr id="5" name="Picture 4">
            <a:extLst>
              <a:ext uri="{FF2B5EF4-FFF2-40B4-BE49-F238E27FC236}">
                <a16:creationId xmlns:a16="http://schemas.microsoft.com/office/drawing/2014/main" id="{05E88C63-06C0-4883-B549-A284D51ED4B2}"/>
              </a:ext>
            </a:extLst>
          </p:cNvPr>
          <p:cNvPicPr>
            <a:picLocks noChangeAspect="1"/>
          </p:cNvPicPr>
          <p:nvPr/>
        </p:nvPicPr>
        <p:blipFill>
          <a:blip r:embed="rId4"/>
          <a:stretch>
            <a:fillRect/>
          </a:stretch>
        </p:blipFill>
        <p:spPr>
          <a:xfrm rot="10800000">
            <a:off x="61057" y="158147"/>
            <a:ext cx="8689639" cy="4923006"/>
          </a:xfrm>
          <a:prstGeom prst="rect">
            <a:avLst/>
          </a:prstGeom>
        </p:spPr>
      </p:pic>
      <p:pic>
        <p:nvPicPr>
          <p:cNvPr id="6" name="Picture 4" descr="Nero - Olympics, Accomplishments &amp; Fate - HISTORY">
            <a:extLst>
              <a:ext uri="{FF2B5EF4-FFF2-40B4-BE49-F238E27FC236}">
                <a16:creationId xmlns:a16="http://schemas.microsoft.com/office/drawing/2014/main" id="{C6F50492-E7DA-4C6A-8E33-8964773CAC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66" r="13907" b="615"/>
          <a:stretch/>
        </p:blipFill>
        <p:spPr bwMode="auto">
          <a:xfrm flipH="1">
            <a:off x="10091057" y="272380"/>
            <a:ext cx="2002972" cy="2564374"/>
          </a:xfrm>
          <a:prstGeom prst="rect">
            <a:avLst/>
          </a:prstGeom>
          <a:noFill/>
          <a:extLst>
            <a:ext uri="{909E8E84-426E-40DD-AFC4-6F175D3DCCD1}">
              <a14:hiddenFill xmlns:a14="http://schemas.microsoft.com/office/drawing/2010/main">
                <a:solidFill>
                  <a:srgbClr val="FFFFFF"/>
                </a:solidFill>
              </a14:hiddenFill>
            </a:ext>
          </a:extLst>
        </p:spPr>
      </p:pic>
      <p:pic>
        <p:nvPicPr>
          <p:cNvPr id="34818" name="Picture 2" descr="Mythbusting Ancient Rome – throwing Christians to the lions">
            <a:extLst>
              <a:ext uri="{FF2B5EF4-FFF2-40B4-BE49-F238E27FC236}">
                <a16:creationId xmlns:a16="http://schemas.microsoft.com/office/drawing/2014/main" id="{A17B4F57-BA7E-4FFC-B2F5-B4DD3F3CB6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9479" y="2813652"/>
            <a:ext cx="3982521" cy="3982521"/>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Emperor Nero finally releases his mixtape c. 64 C.E : fakehistoryporn">
            <a:extLst>
              <a:ext uri="{FF2B5EF4-FFF2-40B4-BE49-F238E27FC236}">
                <a16:creationId xmlns:a16="http://schemas.microsoft.com/office/drawing/2014/main" id="{0048A4AC-96F5-4266-9E0F-BCE4A8BEFF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8336" y="277152"/>
            <a:ext cx="1772721" cy="2536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57B9B78-90E6-4AED-9C3E-0C9B1076CCD7}"/>
              </a:ext>
            </a:extLst>
          </p:cNvPr>
          <p:cNvSpPr txBox="1"/>
          <p:nvPr/>
        </p:nvSpPr>
        <p:spPr>
          <a:xfrm>
            <a:off x="8582200" y="61827"/>
            <a:ext cx="3548743" cy="246221"/>
          </a:xfrm>
          <a:prstGeom prst="rect">
            <a:avLst/>
          </a:prstGeom>
          <a:noFill/>
        </p:spPr>
        <p:txBody>
          <a:bodyPr wrap="square" rtlCol="0">
            <a:spAutoFit/>
          </a:bodyPr>
          <a:lstStyle/>
          <a:p>
            <a:r>
              <a:rPr lang="en-GB" sz="1000" dirty="0"/>
              <a:t>Nero was rumoured to have sung while Rome burned in AD64.</a:t>
            </a:r>
          </a:p>
        </p:txBody>
      </p:sp>
    </p:spTree>
    <p:extLst>
      <p:ext uri="{BB962C8B-B14F-4D97-AF65-F5344CB8AC3E}">
        <p14:creationId xmlns:p14="http://schemas.microsoft.com/office/powerpoint/2010/main" val="2600766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5842" name="Picture 2" descr="Mythbusting Ancient Rome – throwing Christians to the lions">
            <a:extLst>
              <a:ext uri="{FF2B5EF4-FFF2-40B4-BE49-F238E27FC236}">
                <a16:creationId xmlns:a16="http://schemas.microsoft.com/office/drawing/2014/main" id="{17E37AAA-F9CE-4723-A637-842EFCC64D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805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7FFF4F-DD9B-4690-8DFB-34223130E190}"/>
              </a:ext>
            </a:extLst>
          </p:cNvPr>
          <p:cNvPicPr>
            <a:picLocks noChangeAspect="1"/>
          </p:cNvPicPr>
          <p:nvPr/>
        </p:nvPicPr>
        <p:blipFill>
          <a:blip r:embed="rId2"/>
          <a:stretch>
            <a:fillRect/>
          </a:stretch>
        </p:blipFill>
        <p:spPr>
          <a:xfrm rot="10800000">
            <a:off x="6096000" y="4559112"/>
            <a:ext cx="3382736" cy="2196834"/>
          </a:xfrm>
          <a:prstGeom prst="rect">
            <a:avLst/>
          </a:prstGeom>
        </p:spPr>
      </p:pic>
      <p:pic>
        <p:nvPicPr>
          <p:cNvPr id="3" name="Picture 2">
            <a:extLst>
              <a:ext uri="{FF2B5EF4-FFF2-40B4-BE49-F238E27FC236}">
                <a16:creationId xmlns:a16="http://schemas.microsoft.com/office/drawing/2014/main" id="{4524A7F4-8A9E-46C9-A1C2-6C8FC62C3E9F}"/>
              </a:ext>
            </a:extLst>
          </p:cNvPr>
          <p:cNvPicPr>
            <a:picLocks noChangeAspect="1"/>
          </p:cNvPicPr>
          <p:nvPr/>
        </p:nvPicPr>
        <p:blipFill>
          <a:blip r:embed="rId3"/>
          <a:stretch>
            <a:fillRect/>
          </a:stretch>
        </p:blipFill>
        <p:spPr>
          <a:xfrm rot="10800000">
            <a:off x="331799" y="4452573"/>
            <a:ext cx="5100172" cy="2196835"/>
          </a:xfrm>
          <a:prstGeom prst="rect">
            <a:avLst/>
          </a:prstGeom>
        </p:spPr>
      </p:pic>
      <p:pic>
        <p:nvPicPr>
          <p:cNvPr id="4" name="Picture 3">
            <a:extLst>
              <a:ext uri="{FF2B5EF4-FFF2-40B4-BE49-F238E27FC236}">
                <a16:creationId xmlns:a16="http://schemas.microsoft.com/office/drawing/2014/main" id="{8E3DF1E5-1471-41C9-975D-2246A5B4F322}"/>
              </a:ext>
            </a:extLst>
          </p:cNvPr>
          <p:cNvPicPr>
            <a:picLocks noChangeAspect="1"/>
          </p:cNvPicPr>
          <p:nvPr/>
        </p:nvPicPr>
        <p:blipFill>
          <a:blip r:embed="rId4"/>
          <a:stretch>
            <a:fillRect/>
          </a:stretch>
        </p:blipFill>
        <p:spPr>
          <a:xfrm rot="10800000">
            <a:off x="457200" y="48531"/>
            <a:ext cx="7522742" cy="4404042"/>
          </a:xfrm>
          <a:prstGeom prst="rect">
            <a:avLst/>
          </a:prstGeom>
        </p:spPr>
      </p:pic>
      <p:pic>
        <p:nvPicPr>
          <p:cNvPr id="2050" name="Picture 2" descr="The best pictures of Romulus and Remus | Romulus and remus ...">
            <a:extLst>
              <a:ext uri="{FF2B5EF4-FFF2-40B4-BE49-F238E27FC236}">
                <a16:creationId xmlns:a16="http://schemas.microsoft.com/office/drawing/2014/main" id="{32A2D6D7-DC90-43D4-B27E-04AA442D2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7750" y="0"/>
            <a:ext cx="352425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360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564CFA-EB4C-4F86-9F35-7906B8DADB03}"/>
              </a:ext>
            </a:extLst>
          </p:cNvPr>
          <p:cNvPicPr>
            <a:picLocks noChangeAspect="1"/>
          </p:cNvPicPr>
          <p:nvPr/>
        </p:nvPicPr>
        <p:blipFill>
          <a:blip r:embed="rId2"/>
          <a:stretch>
            <a:fillRect/>
          </a:stretch>
        </p:blipFill>
        <p:spPr>
          <a:xfrm>
            <a:off x="5603918" y="0"/>
            <a:ext cx="6275967" cy="4985657"/>
          </a:xfrm>
          <a:prstGeom prst="rect">
            <a:avLst/>
          </a:prstGeom>
        </p:spPr>
      </p:pic>
      <p:pic>
        <p:nvPicPr>
          <p:cNvPr id="3" name="Picture 2">
            <a:extLst>
              <a:ext uri="{FF2B5EF4-FFF2-40B4-BE49-F238E27FC236}">
                <a16:creationId xmlns:a16="http://schemas.microsoft.com/office/drawing/2014/main" id="{B70CA7A7-DC8F-4E8D-97D3-0113CE552096}"/>
              </a:ext>
            </a:extLst>
          </p:cNvPr>
          <p:cNvPicPr>
            <a:picLocks noChangeAspect="1"/>
          </p:cNvPicPr>
          <p:nvPr/>
        </p:nvPicPr>
        <p:blipFill>
          <a:blip r:embed="rId3"/>
          <a:stretch>
            <a:fillRect/>
          </a:stretch>
        </p:blipFill>
        <p:spPr>
          <a:xfrm>
            <a:off x="5997269" y="5215607"/>
            <a:ext cx="5323114" cy="1642393"/>
          </a:xfrm>
          <a:prstGeom prst="rect">
            <a:avLst/>
          </a:prstGeom>
        </p:spPr>
      </p:pic>
      <p:pic>
        <p:nvPicPr>
          <p:cNvPr id="4" name="Picture 3">
            <a:extLst>
              <a:ext uri="{FF2B5EF4-FFF2-40B4-BE49-F238E27FC236}">
                <a16:creationId xmlns:a16="http://schemas.microsoft.com/office/drawing/2014/main" id="{980A6F37-3397-4C03-9285-89A7707BE0E3}"/>
              </a:ext>
            </a:extLst>
          </p:cNvPr>
          <p:cNvPicPr>
            <a:picLocks noChangeAspect="1"/>
          </p:cNvPicPr>
          <p:nvPr/>
        </p:nvPicPr>
        <p:blipFill>
          <a:blip r:embed="rId4"/>
          <a:stretch>
            <a:fillRect/>
          </a:stretch>
        </p:blipFill>
        <p:spPr>
          <a:xfrm>
            <a:off x="555171" y="4656495"/>
            <a:ext cx="4246774" cy="2201505"/>
          </a:xfrm>
          <a:prstGeom prst="rect">
            <a:avLst/>
          </a:prstGeom>
        </p:spPr>
      </p:pic>
      <p:pic>
        <p:nvPicPr>
          <p:cNvPr id="4098" name="Picture 2" descr="From Rome to Rwanda: The Centuries-Long Effort to Define Civil War ...">
            <a:extLst>
              <a:ext uri="{FF2B5EF4-FFF2-40B4-BE49-F238E27FC236}">
                <a16:creationId xmlns:a16="http://schemas.microsoft.com/office/drawing/2014/main" id="{0D7FDFFF-6832-4F2F-8449-EF14A8B285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257" y="108857"/>
            <a:ext cx="4357007" cy="4357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294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2754F3-5A7D-4F20-A9D5-29FD09F6D351}"/>
              </a:ext>
            </a:extLst>
          </p:cNvPr>
          <p:cNvPicPr>
            <a:picLocks noChangeAspect="1"/>
          </p:cNvPicPr>
          <p:nvPr/>
        </p:nvPicPr>
        <p:blipFill>
          <a:blip r:embed="rId2"/>
          <a:stretch>
            <a:fillRect/>
          </a:stretch>
        </p:blipFill>
        <p:spPr>
          <a:xfrm rot="10800000">
            <a:off x="7784546" y="4256986"/>
            <a:ext cx="4331254" cy="2601013"/>
          </a:xfrm>
          <a:prstGeom prst="rect">
            <a:avLst/>
          </a:prstGeom>
        </p:spPr>
      </p:pic>
      <p:pic>
        <p:nvPicPr>
          <p:cNvPr id="3" name="Picture 2">
            <a:extLst>
              <a:ext uri="{FF2B5EF4-FFF2-40B4-BE49-F238E27FC236}">
                <a16:creationId xmlns:a16="http://schemas.microsoft.com/office/drawing/2014/main" id="{AE88E184-C128-494D-95BF-36EDB8DBFB21}"/>
              </a:ext>
            </a:extLst>
          </p:cNvPr>
          <p:cNvPicPr>
            <a:picLocks noChangeAspect="1"/>
          </p:cNvPicPr>
          <p:nvPr/>
        </p:nvPicPr>
        <p:blipFill>
          <a:blip r:embed="rId3"/>
          <a:stretch>
            <a:fillRect/>
          </a:stretch>
        </p:blipFill>
        <p:spPr>
          <a:xfrm rot="10800000">
            <a:off x="544284" y="5311548"/>
            <a:ext cx="5399313" cy="1386687"/>
          </a:xfrm>
          <a:prstGeom prst="rect">
            <a:avLst/>
          </a:prstGeom>
        </p:spPr>
      </p:pic>
      <p:pic>
        <p:nvPicPr>
          <p:cNvPr id="4" name="Picture 3">
            <a:extLst>
              <a:ext uri="{FF2B5EF4-FFF2-40B4-BE49-F238E27FC236}">
                <a16:creationId xmlns:a16="http://schemas.microsoft.com/office/drawing/2014/main" id="{C039F5EE-1C13-415E-A726-2766D36A0739}"/>
              </a:ext>
            </a:extLst>
          </p:cNvPr>
          <p:cNvPicPr>
            <a:picLocks noChangeAspect="1"/>
          </p:cNvPicPr>
          <p:nvPr/>
        </p:nvPicPr>
        <p:blipFill rotWithShape="1">
          <a:blip r:embed="rId4"/>
          <a:srcRect t="2045" r="1818"/>
          <a:stretch/>
        </p:blipFill>
        <p:spPr>
          <a:xfrm rot="10800000">
            <a:off x="0" y="159764"/>
            <a:ext cx="7643032" cy="4691743"/>
          </a:xfrm>
          <a:prstGeom prst="rect">
            <a:avLst/>
          </a:prstGeom>
        </p:spPr>
      </p:pic>
      <p:pic>
        <p:nvPicPr>
          <p:cNvPr id="5124" name="Picture 4" descr="Roman provinces - Q-files - The Online Library of Knowledge">
            <a:extLst>
              <a:ext uri="{FF2B5EF4-FFF2-40B4-BE49-F238E27FC236}">
                <a16:creationId xmlns:a16="http://schemas.microsoft.com/office/drawing/2014/main" id="{AA78BA27-B2C8-4461-90D1-3515CCC89A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4808" y="0"/>
            <a:ext cx="4194152" cy="4256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302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BC Radio 4 - In Our Time, Roman Britain">
            <a:extLst>
              <a:ext uri="{FF2B5EF4-FFF2-40B4-BE49-F238E27FC236}">
                <a16:creationId xmlns:a16="http://schemas.microsoft.com/office/drawing/2014/main" id="{6A72795A-0E94-4EF0-8B87-5EC7F5185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4312"/>
            <a:ext cx="11430000" cy="642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074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5401CA-E6AD-4575-867E-6233445416EB}"/>
              </a:ext>
            </a:extLst>
          </p:cNvPr>
          <p:cNvPicPr>
            <a:picLocks noChangeAspect="1"/>
          </p:cNvPicPr>
          <p:nvPr/>
        </p:nvPicPr>
        <p:blipFill>
          <a:blip r:embed="rId2"/>
          <a:stretch>
            <a:fillRect/>
          </a:stretch>
        </p:blipFill>
        <p:spPr>
          <a:xfrm>
            <a:off x="3454935" y="163286"/>
            <a:ext cx="8737065" cy="4484914"/>
          </a:xfrm>
          <a:prstGeom prst="rect">
            <a:avLst/>
          </a:prstGeom>
          <a:scene3d>
            <a:camera prst="orthographicFront">
              <a:rot lat="0" lon="0" rev="60000"/>
            </a:camera>
            <a:lightRig rig="threePt" dir="t"/>
          </a:scene3d>
        </p:spPr>
      </p:pic>
      <p:pic>
        <p:nvPicPr>
          <p:cNvPr id="3" name="Picture 2">
            <a:extLst>
              <a:ext uri="{FF2B5EF4-FFF2-40B4-BE49-F238E27FC236}">
                <a16:creationId xmlns:a16="http://schemas.microsoft.com/office/drawing/2014/main" id="{F2F34EF6-9B2C-40D0-BD0C-A4CEB34DC330}"/>
              </a:ext>
            </a:extLst>
          </p:cNvPr>
          <p:cNvPicPr>
            <a:picLocks noChangeAspect="1"/>
          </p:cNvPicPr>
          <p:nvPr/>
        </p:nvPicPr>
        <p:blipFill rotWithShape="1">
          <a:blip r:embed="rId3"/>
          <a:srcRect l="78311" t="46806"/>
          <a:stretch/>
        </p:blipFill>
        <p:spPr>
          <a:xfrm>
            <a:off x="2518403" y="5183850"/>
            <a:ext cx="901246" cy="593081"/>
          </a:xfrm>
          <a:prstGeom prst="rect">
            <a:avLst/>
          </a:prstGeom>
          <a:scene3d>
            <a:camera prst="orthographicFront">
              <a:rot lat="0" lon="0" rev="60000"/>
            </a:camera>
            <a:lightRig rig="threePt" dir="t"/>
          </a:scene3d>
        </p:spPr>
      </p:pic>
      <p:pic>
        <p:nvPicPr>
          <p:cNvPr id="4" name="Picture 3">
            <a:extLst>
              <a:ext uri="{FF2B5EF4-FFF2-40B4-BE49-F238E27FC236}">
                <a16:creationId xmlns:a16="http://schemas.microsoft.com/office/drawing/2014/main" id="{C9F85F15-D105-485E-8D6D-9BB92A3286CA}"/>
              </a:ext>
            </a:extLst>
          </p:cNvPr>
          <p:cNvPicPr>
            <a:picLocks noChangeAspect="1"/>
          </p:cNvPicPr>
          <p:nvPr/>
        </p:nvPicPr>
        <p:blipFill>
          <a:blip r:embed="rId4"/>
          <a:stretch>
            <a:fillRect/>
          </a:stretch>
        </p:blipFill>
        <p:spPr>
          <a:xfrm>
            <a:off x="4608739" y="4892938"/>
            <a:ext cx="4742090" cy="1904880"/>
          </a:xfrm>
          <a:prstGeom prst="rect">
            <a:avLst/>
          </a:prstGeom>
          <a:scene3d>
            <a:camera prst="orthographicFront">
              <a:rot lat="0" lon="0" rev="60000"/>
            </a:camera>
            <a:lightRig rig="threePt" dir="t"/>
          </a:scene3d>
        </p:spPr>
      </p:pic>
      <p:pic>
        <p:nvPicPr>
          <p:cNvPr id="6148" name="Picture 4" descr="Catiline - Wikipedia">
            <a:extLst>
              <a:ext uri="{FF2B5EF4-FFF2-40B4-BE49-F238E27FC236}">
                <a16:creationId xmlns:a16="http://schemas.microsoft.com/office/drawing/2014/main" id="{23139ABB-3A99-47C4-A9B2-00369E8EB1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6256" y="4420302"/>
            <a:ext cx="1681844" cy="237751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arcus Tullius Cicero | Biography, Philosophy, Works, &amp; Facts ...">
            <a:extLst>
              <a:ext uri="{FF2B5EF4-FFF2-40B4-BE49-F238E27FC236}">
                <a16:creationId xmlns:a16="http://schemas.microsoft.com/office/drawing/2014/main" id="{6C73E000-7C60-4DED-AF13-B0F77C73A9E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t="7469" r="1049"/>
          <a:stretch/>
        </p:blipFill>
        <p:spPr bwMode="auto">
          <a:xfrm>
            <a:off x="170329" y="576943"/>
            <a:ext cx="3284606" cy="39787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56A5724-37EB-4B1D-8447-722419765D2F}"/>
              </a:ext>
            </a:extLst>
          </p:cNvPr>
          <p:cNvPicPr>
            <a:picLocks noChangeAspect="1"/>
          </p:cNvPicPr>
          <p:nvPr/>
        </p:nvPicPr>
        <p:blipFill rotWithShape="1">
          <a:blip r:embed="rId3"/>
          <a:srcRect r="49872"/>
          <a:stretch/>
        </p:blipFill>
        <p:spPr>
          <a:xfrm>
            <a:off x="147546" y="4734529"/>
            <a:ext cx="2083013" cy="1012622"/>
          </a:xfrm>
          <a:prstGeom prst="rect">
            <a:avLst/>
          </a:prstGeom>
          <a:scene3d>
            <a:camera prst="orthographicFront">
              <a:rot lat="0" lon="0" rev="60000"/>
            </a:camera>
            <a:lightRig rig="threePt" dir="t"/>
          </a:scene3d>
        </p:spPr>
      </p:pic>
    </p:spTree>
    <p:extLst>
      <p:ext uri="{BB962C8B-B14F-4D97-AF65-F5344CB8AC3E}">
        <p14:creationId xmlns:p14="http://schemas.microsoft.com/office/powerpoint/2010/main" val="529240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4A63D9-1D66-47FA-AB0D-66C7D6383A1A}"/>
              </a:ext>
            </a:extLst>
          </p:cNvPr>
          <p:cNvPicPr>
            <a:picLocks noChangeAspect="1"/>
          </p:cNvPicPr>
          <p:nvPr/>
        </p:nvPicPr>
        <p:blipFill>
          <a:blip r:embed="rId2"/>
          <a:stretch>
            <a:fillRect/>
          </a:stretch>
        </p:blipFill>
        <p:spPr>
          <a:xfrm rot="10800000">
            <a:off x="0" y="1527281"/>
            <a:ext cx="4539343" cy="2256101"/>
          </a:xfrm>
          <a:prstGeom prst="rect">
            <a:avLst/>
          </a:prstGeom>
        </p:spPr>
      </p:pic>
      <p:pic>
        <p:nvPicPr>
          <p:cNvPr id="3" name="Picture 2">
            <a:extLst>
              <a:ext uri="{FF2B5EF4-FFF2-40B4-BE49-F238E27FC236}">
                <a16:creationId xmlns:a16="http://schemas.microsoft.com/office/drawing/2014/main" id="{6ECA289F-A8BE-43F9-9868-94F1FC01B3BF}"/>
              </a:ext>
            </a:extLst>
          </p:cNvPr>
          <p:cNvPicPr>
            <a:picLocks noChangeAspect="1"/>
          </p:cNvPicPr>
          <p:nvPr/>
        </p:nvPicPr>
        <p:blipFill>
          <a:blip r:embed="rId3"/>
          <a:stretch>
            <a:fillRect/>
          </a:stretch>
        </p:blipFill>
        <p:spPr>
          <a:xfrm rot="10800000">
            <a:off x="353566" y="161931"/>
            <a:ext cx="3650920" cy="1182003"/>
          </a:xfrm>
          <a:prstGeom prst="rect">
            <a:avLst/>
          </a:prstGeom>
        </p:spPr>
      </p:pic>
      <p:pic>
        <p:nvPicPr>
          <p:cNvPr id="4" name="Picture 3">
            <a:extLst>
              <a:ext uri="{FF2B5EF4-FFF2-40B4-BE49-F238E27FC236}">
                <a16:creationId xmlns:a16="http://schemas.microsoft.com/office/drawing/2014/main" id="{404E0B67-5FC0-4FCE-B810-113CEFF5D940}"/>
              </a:ext>
            </a:extLst>
          </p:cNvPr>
          <p:cNvPicPr>
            <a:picLocks noChangeAspect="1"/>
          </p:cNvPicPr>
          <p:nvPr/>
        </p:nvPicPr>
        <p:blipFill rotWithShape="1">
          <a:blip r:embed="rId4"/>
          <a:srcRect l="5126" r="-1" b="2116"/>
          <a:stretch/>
        </p:blipFill>
        <p:spPr>
          <a:xfrm rot="10800000">
            <a:off x="4386942" y="0"/>
            <a:ext cx="7805056" cy="4477566"/>
          </a:xfrm>
          <a:prstGeom prst="rect">
            <a:avLst/>
          </a:prstGeom>
        </p:spPr>
      </p:pic>
      <p:sp>
        <p:nvSpPr>
          <p:cNvPr id="5" name="AutoShape 2" descr="Site Where Julius Caesar Was Stabbed Will Finally Open to the ...">
            <a:extLst>
              <a:ext uri="{FF2B5EF4-FFF2-40B4-BE49-F238E27FC236}">
                <a16:creationId xmlns:a16="http://schemas.microsoft.com/office/drawing/2014/main" id="{922CBCFA-804B-4F5A-AE3F-7ABCD63979A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99A88248-AAF0-4C0B-BB46-7DE7080E63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69871"/>
            <a:ext cx="4597122" cy="2988129"/>
          </a:xfrm>
          <a:prstGeom prst="rect">
            <a:avLst/>
          </a:prstGeom>
        </p:spPr>
      </p:pic>
      <p:pic>
        <p:nvPicPr>
          <p:cNvPr id="7174" name="Picture 6" descr="Roman Coin Exhibit Valued Above $30M at June Long Beach Expo ...">
            <a:extLst>
              <a:ext uri="{FF2B5EF4-FFF2-40B4-BE49-F238E27FC236}">
                <a16:creationId xmlns:a16="http://schemas.microsoft.com/office/drawing/2014/main" id="{B44A4021-3DB7-4668-8F3D-2FEEAF7172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9978" y="4206510"/>
            <a:ext cx="4822371" cy="2543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2182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1009</TotalTime>
  <Words>515</Words>
  <Application>Microsoft Office PowerPoint</Application>
  <PresentationFormat>Widescreen</PresentationFormat>
  <Paragraphs>35</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Rockwell Extra Bold</vt:lpstr>
      <vt:lpstr>Office Theme</vt:lpstr>
      <vt:lpstr>LATIN  STORIES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LATIN  STORIES</dc:title>
  <dc:creator>Judith Letchford</dc:creator>
  <cp:lastModifiedBy>Judith Letchford</cp:lastModifiedBy>
  <cp:revision>47</cp:revision>
  <dcterms:created xsi:type="dcterms:W3CDTF">2020-05-12T18:40:22Z</dcterms:created>
  <dcterms:modified xsi:type="dcterms:W3CDTF">2020-05-13T11:30:04Z</dcterms:modified>
</cp:coreProperties>
</file>