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0" r:id="rId2"/>
    <p:sldId id="261" r:id="rId3"/>
    <p:sldId id="262" r:id="rId4"/>
    <p:sldId id="257" r:id="rId5"/>
    <p:sldId id="264" r:id="rId6"/>
    <p:sldId id="266" r:id="rId7"/>
    <p:sldId id="265" r:id="rId8"/>
    <p:sldId id="268" r:id="rId9"/>
    <p:sldId id="267" r:id="rId10"/>
    <p:sldId id="272" r:id="rId11"/>
    <p:sldId id="270" r:id="rId12"/>
    <p:sldId id="271" r:id="rId13"/>
    <p:sldId id="274" r:id="rId14"/>
    <p:sldId id="273" r:id="rId15"/>
    <p:sldId id="258"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2E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786F4-7252-47C9-A5A3-013160E059FB}" type="datetimeFigureOut">
              <a:rPr lang="en-GB" smtClean="0"/>
              <a:t>23/02/2017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3ABA94-7F2D-4BA5-84F5-95A86B3EB565}" type="slidenum">
              <a:rPr lang="en-GB" smtClean="0"/>
              <a:t>‹#›</a:t>
            </a:fld>
            <a:endParaRPr lang="en-GB"/>
          </a:p>
        </p:txBody>
      </p:sp>
    </p:spTree>
    <p:extLst>
      <p:ext uri="{BB962C8B-B14F-4D97-AF65-F5344CB8AC3E}">
        <p14:creationId xmlns:p14="http://schemas.microsoft.com/office/powerpoint/2010/main" val="389474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stephen</a:t>
            </a:r>
            <a:r>
              <a:rPr lang="en-GB" dirty="0"/>
              <a:t> fry </a:t>
            </a:r>
            <a:r>
              <a:rPr lang="en-GB" dirty="0" err="1"/>
              <a:t>american</a:t>
            </a:r>
            <a:r>
              <a:rPr lang="en-GB" dirty="0"/>
              <a:t> prison facts and Louis Theroux</a:t>
            </a:r>
            <a:r>
              <a:rPr lang="en-GB" baseline="0" dirty="0"/>
              <a:t> on prisons</a:t>
            </a:r>
            <a:endParaRPr lang="en-GB" dirty="0"/>
          </a:p>
        </p:txBody>
      </p:sp>
      <p:sp>
        <p:nvSpPr>
          <p:cNvPr id="4" name="Slide Number Placeholder 3"/>
          <p:cNvSpPr>
            <a:spLocks noGrp="1"/>
          </p:cNvSpPr>
          <p:nvPr>
            <p:ph type="sldNum" sz="quarter" idx="10"/>
          </p:nvPr>
        </p:nvSpPr>
        <p:spPr/>
        <p:txBody>
          <a:bodyPr/>
          <a:lstStyle/>
          <a:p>
            <a:fld id="{B63ABA94-7F2D-4BA5-84F5-95A86B3EB565}" type="slidenum">
              <a:rPr lang="en-GB" smtClean="0"/>
              <a:t>3</a:t>
            </a:fld>
            <a:endParaRPr lang="en-GB"/>
          </a:p>
        </p:txBody>
      </p:sp>
    </p:spTree>
    <p:extLst>
      <p:ext uri="{BB962C8B-B14F-4D97-AF65-F5344CB8AC3E}">
        <p14:creationId xmlns:p14="http://schemas.microsoft.com/office/powerpoint/2010/main" val="426537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00646-8F20-4287-8601-9065A399DE0E}" type="slidenum">
              <a:rPr lang="en-GB">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02615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00646-8F20-4287-8601-9065A399DE0E}"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02615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00646-8F20-4287-8601-9065A399DE0E}" type="slidenum">
              <a:rPr lang="en-GB">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02615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00646-8F20-4287-8601-9065A399DE0E}" type="slidenum">
              <a:rPr lang="en-GB">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026154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00646-8F20-4287-8601-9065A399DE0E}" type="slidenum">
              <a:rPr lang="en-GB">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02615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00646-8F20-4287-8601-9065A399DE0E}" type="slidenum">
              <a:rPr lang="en-GB">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02615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00646-8F20-4287-8601-9065A399DE0E}" type="slidenum">
              <a:rPr lang="en-GB">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02615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C300646-8F20-4287-8601-9065A399DE0E}" type="slidenum">
              <a:rPr kumimoji="0" lang="en-GB"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69032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00646-8F20-4287-8601-9065A399DE0E}" type="slidenum">
              <a:rPr lang="en-GB">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02615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23/02/2017</a:t>
            </a:fld>
            <a:endParaRPr lang="en-GB">
              <a:solidFill>
                <a:prstClr val="white">
                  <a:alpha val="60000"/>
                </a:prstClr>
              </a:solidFill>
            </a:endParaRPr>
          </a:p>
        </p:txBody>
      </p:sp>
      <p:sp>
        <p:nvSpPr>
          <p:cNvPr id="16" name="Slide Number Placeholder 15"/>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7" name="Footer Placeholder 16"/>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42647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23/02/2017</a:t>
            </a:fld>
            <a:endParaRPr lang="en-GB">
              <a:solidFill>
                <a:prstClr val="white">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alpha val="60000"/>
                </a:prstClr>
              </a:solidFill>
            </a:endParaRPr>
          </a:p>
        </p:txBody>
      </p:sp>
      <p:sp>
        <p:nvSpPr>
          <p:cNvPr id="6" name="Slide Number Placeholder 5"/>
          <p:cNvSpPr>
            <a:spLocks noGrp="1"/>
          </p:cNvSpPr>
          <p:nvPr>
            <p:ph type="sldNum" sz="quarter" idx="12"/>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21352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23/02/2017</a:t>
            </a:fld>
            <a:endParaRPr lang="en-GB">
              <a:solidFill>
                <a:prstClr val="white">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alpha val="60000"/>
                </a:prstClr>
              </a:solidFill>
            </a:endParaRPr>
          </a:p>
        </p:txBody>
      </p:sp>
      <p:sp>
        <p:nvSpPr>
          <p:cNvPr id="6" name="Slide Number Placeholder 5"/>
          <p:cNvSpPr>
            <a:spLocks noGrp="1"/>
          </p:cNvSpPr>
          <p:nvPr>
            <p:ph type="sldNum" sz="quarter" idx="12"/>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75190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23/02/2017</a:t>
            </a:fld>
            <a:endParaRPr lang="en-GB">
              <a:solidFill>
                <a:prstClr val="white">
                  <a:alpha val="60000"/>
                </a:prstClr>
              </a:solidFill>
            </a:endParaRPr>
          </a:p>
        </p:txBody>
      </p:sp>
      <p:sp>
        <p:nvSpPr>
          <p:cNvPr id="15" name="Slide Number Placeholder 14"/>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6" name="Footer Placeholder 15"/>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170040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23/02/2017</a:t>
            </a:fld>
            <a:endParaRPr lang="en-GB">
              <a:solidFill>
                <a:prstClr val="white">
                  <a:alpha val="60000"/>
                </a:prstClr>
              </a:solidFill>
            </a:endParaRPr>
          </a:p>
        </p:txBody>
      </p:sp>
      <p:sp>
        <p:nvSpPr>
          <p:cNvPr id="13" name="Slide Number Placeholder 12"/>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4" name="Footer Placeholder 13"/>
          <p:cNvSpPr>
            <a:spLocks noGrp="1"/>
          </p:cNvSpPr>
          <p:nvPr>
            <p:ph type="ftr" sz="quarter" idx="12"/>
          </p:nvPr>
        </p:nvSpPr>
        <p:spPr/>
        <p:txBody>
          <a:bodyPr/>
          <a:lstStyle/>
          <a:p>
            <a:endParaRPr lang="en-GB">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5810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23/02/2017</a:t>
            </a:fld>
            <a:endParaRPr lang="en-GB">
              <a:solidFill>
                <a:prstClr val="white">
                  <a:alpha val="60000"/>
                </a:prstClr>
              </a:solidFill>
            </a:endParaRPr>
          </a:p>
        </p:txBody>
      </p:sp>
      <p:sp>
        <p:nvSpPr>
          <p:cNvPr id="9" name="Slide Number Placeholder 8"/>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0" name="Footer Placeholder 9"/>
          <p:cNvSpPr>
            <a:spLocks noGrp="1"/>
          </p:cNvSpPr>
          <p:nvPr>
            <p:ph type="ftr" sz="quarter" idx="12"/>
          </p:nvPr>
        </p:nvSpPr>
        <p:spPr/>
        <p:txBody>
          <a:bodyPr/>
          <a:lstStyle/>
          <a:p>
            <a:endParaRPr lang="en-GB">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36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23/02/2017</a:t>
            </a:fld>
            <a:endParaRPr lang="en-GB">
              <a:solidFill>
                <a:prstClr val="white">
                  <a:alpha val="60000"/>
                </a:prstClr>
              </a:solidFill>
            </a:endParaRPr>
          </a:p>
        </p:txBody>
      </p:sp>
      <p:sp>
        <p:nvSpPr>
          <p:cNvPr id="15" name="Slide Number Placeholder 14"/>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6" name="Footer Placeholder 15"/>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138195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23/02/2017</a:t>
            </a:fld>
            <a:endParaRPr lang="en-GB">
              <a:solidFill>
                <a:prstClr val="white">
                  <a:alpha val="60000"/>
                </a:prstClr>
              </a:solidFill>
            </a:endParaRPr>
          </a:p>
        </p:txBody>
      </p:sp>
      <p:sp>
        <p:nvSpPr>
          <p:cNvPr id="8" name="Slide Number Placeholder 7"/>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9" name="Footer Placeholder 8"/>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253557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23/02/2017</a:t>
            </a:fld>
            <a:endParaRPr lang="en-GB">
              <a:solidFill>
                <a:prstClr val="white">
                  <a:alpha val="60000"/>
                </a:prstClr>
              </a:solidFill>
            </a:endParaRPr>
          </a:p>
        </p:txBody>
      </p:sp>
      <p:sp>
        <p:nvSpPr>
          <p:cNvPr id="6" name="Slide Number Placeholder 5"/>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7" name="Footer Placeholder 6"/>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57211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23/02/2017</a:t>
            </a:fld>
            <a:endParaRPr lang="en-GB">
              <a:solidFill>
                <a:prstClr val="white">
                  <a:alpha val="60000"/>
                </a:prstClr>
              </a:solidFill>
            </a:endParaRPr>
          </a:p>
        </p:txBody>
      </p:sp>
      <p:sp>
        <p:nvSpPr>
          <p:cNvPr id="16" name="Slide Number Placeholder 15"/>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7" name="Footer Placeholder 16"/>
          <p:cNvSpPr>
            <a:spLocks noGrp="1"/>
          </p:cNvSpPr>
          <p:nvPr>
            <p:ph type="ftr" sz="quarter" idx="12"/>
          </p:nvPr>
        </p:nvSpPr>
        <p:spPr/>
        <p:txBody>
          <a:bodyPr/>
          <a:lstStyle/>
          <a:p>
            <a:endParaRPr lang="en-GB">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8567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23/02/2017</a:t>
            </a:fld>
            <a:endParaRPr lang="en-GB">
              <a:solidFill>
                <a:prstClr val="white">
                  <a:alpha val="60000"/>
                </a:prstClr>
              </a:solidFill>
            </a:endParaRPr>
          </a:p>
        </p:txBody>
      </p:sp>
      <p:sp>
        <p:nvSpPr>
          <p:cNvPr id="14" name="Slide Number Placeholder 13"/>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5" name="Footer Placeholder 14"/>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315526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2E13F"/>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2092F7A-1131-4FB2-BFD6-E7D715161272}" type="datetimeFigureOut">
              <a:rPr lang="en-GB" smtClean="0">
                <a:solidFill>
                  <a:prstClr val="white">
                    <a:alpha val="60000"/>
                  </a:prstClr>
                </a:solidFill>
              </a:rPr>
              <a:pPr/>
              <a:t>23/02/2017</a:t>
            </a:fld>
            <a:endParaRPr lang="en-GB">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32077311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Hz2Hmq7so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rchive.org/details/BehindBarsInSanQuentin-LouisTherou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rot="21305232">
            <a:off x="318118" y="3672182"/>
            <a:ext cx="3304545" cy="170665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dirty="0">
                <a:solidFill>
                  <a:schemeClr val="bg1"/>
                </a:solidFill>
              </a:rPr>
              <a:t>Starter: </a:t>
            </a:r>
            <a:r>
              <a:rPr lang="en-GB" sz="2400" dirty="0">
                <a:solidFill>
                  <a:schemeClr val="bg1"/>
                </a:solidFill>
              </a:rPr>
              <a:t>Decide whether each of the statements are true or false?</a:t>
            </a:r>
          </a:p>
        </p:txBody>
      </p:sp>
      <p:sp>
        <p:nvSpPr>
          <p:cNvPr id="3" name="Title 2"/>
          <p:cNvSpPr>
            <a:spLocks noGrp="1"/>
          </p:cNvSpPr>
          <p:nvPr>
            <p:ph type="title"/>
          </p:nvPr>
        </p:nvSpPr>
        <p:spPr>
          <a:xfrm>
            <a:off x="227054" y="0"/>
            <a:ext cx="8916946" cy="914400"/>
          </a:xfrm>
        </p:spPr>
        <p:txBody>
          <a:bodyPr/>
          <a:lstStyle/>
          <a:p>
            <a:r>
              <a:rPr lang="en-GB" sz="4400" dirty="0">
                <a:effectLst/>
                <a:latin typeface="Aharoni" panose="02010803020104030203" pitchFamily="2" charset="-79"/>
                <a:cs typeface="Aharoni" panose="02010803020104030203" pitchFamily="2" charset="-79"/>
              </a:rPr>
              <a:t>Title: </a:t>
            </a:r>
            <a:r>
              <a:rPr lang="en-GB" sz="4400" dirty="0">
                <a:solidFill>
                  <a:schemeClr val="bg2">
                    <a:lumMod val="75000"/>
                  </a:schemeClr>
                </a:solidFill>
              </a:rPr>
              <a:t>Institutional aggression</a:t>
            </a:r>
            <a:endParaRPr lang="en-GB" sz="6600" dirty="0">
              <a:solidFill>
                <a:schemeClr val="bg2">
                  <a:lumMod val="75000"/>
                </a:schemeClr>
              </a:solidFill>
            </a:endParaRPr>
          </a:p>
        </p:txBody>
      </p:sp>
      <p:sp>
        <p:nvSpPr>
          <p:cNvPr id="4" name="TextBox 3"/>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749" y="2492852"/>
            <a:ext cx="3756940" cy="3005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278" y="2630336"/>
            <a:ext cx="5193589" cy="646331"/>
          </a:xfrm>
          <a:prstGeom prst="rect">
            <a:avLst/>
          </a:prstGeom>
        </p:spPr>
        <p:txBody>
          <a:bodyPr wrap="square">
            <a:spAutoFit/>
          </a:bodyPr>
          <a:lstStyle/>
          <a:p>
            <a:r>
              <a:rPr lang="en-GB" b="1" dirty="0">
                <a:solidFill>
                  <a:schemeClr val="bg1"/>
                </a:solidFill>
                <a:effectLst>
                  <a:outerShdw blurRad="38100" dist="38100" dir="2700000" algn="tl">
                    <a:srgbClr val="000000">
                      <a:alpha val="43137"/>
                    </a:srgbClr>
                  </a:outerShdw>
                </a:effectLst>
              </a:rPr>
              <a:t>Do the stresses of being imprisoned, such as loss of freedom, cause violence in prison?</a:t>
            </a:r>
          </a:p>
        </p:txBody>
      </p:sp>
      <p:sp>
        <p:nvSpPr>
          <p:cNvPr id="6" name="Rectangle 5"/>
          <p:cNvSpPr/>
          <p:nvPr/>
        </p:nvSpPr>
        <p:spPr>
          <a:xfrm rot="20934245">
            <a:off x="259834" y="1095565"/>
            <a:ext cx="2967573" cy="1200329"/>
          </a:xfrm>
          <a:prstGeom prst="rect">
            <a:avLst/>
          </a:prstGeom>
        </p:spPr>
        <p:txBody>
          <a:bodyPr wrap="square">
            <a:spAutoFit/>
          </a:bodyPr>
          <a:lstStyle/>
          <a:p>
            <a:r>
              <a:rPr lang="en-GB" b="1" dirty="0">
                <a:solidFill>
                  <a:schemeClr val="bg1"/>
                </a:solidFill>
                <a:effectLst>
                  <a:outerShdw blurRad="38100" dist="38100" dir="2700000" algn="tl">
                    <a:srgbClr val="000000">
                      <a:alpha val="43137"/>
                    </a:srgbClr>
                  </a:outerShdw>
                </a:effectLst>
              </a:rPr>
              <a:t>Why do people behave aggressively towards other members of an institution?</a:t>
            </a:r>
          </a:p>
        </p:txBody>
      </p:sp>
      <p:sp>
        <p:nvSpPr>
          <p:cNvPr id="7" name="Rectangle 6"/>
          <p:cNvSpPr/>
          <p:nvPr/>
        </p:nvSpPr>
        <p:spPr>
          <a:xfrm rot="187593">
            <a:off x="3995936" y="992119"/>
            <a:ext cx="5148064" cy="923330"/>
          </a:xfrm>
          <a:prstGeom prst="rect">
            <a:avLst/>
          </a:prstGeom>
        </p:spPr>
        <p:txBody>
          <a:bodyPr wrap="square">
            <a:spAutoFit/>
          </a:bodyPr>
          <a:lstStyle/>
          <a:p>
            <a:r>
              <a:rPr lang="en-GB" b="1" dirty="0">
                <a:solidFill>
                  <a:schemeClr val="bg1"/>
                </a:solidFill>
                <a:effectLst>
                  <a:outerShdw blurRad="38100" dist="38100" dir="2700000" algn="tl">
                    <a:srgbClr val="000000">
                      <a:alpha val="43137"/>
                    </a:srgbClr>
                  </a:outerShdw>
                </a:effectLst>
              </a:rPr>
              <a:t>Is it the personality and previous experiences of prison inmates that predict their violent behaviour in prison?</a:t>
            </a:r>
          </a:p>
        </p:txBody>
      </p:sp>
      <p:sp>
        <p:nvSpPr>
          <p:cNvPr id="2" name="Rounded Rectangle 1"/>
          <p:cNvSpPr/>
          <p:nvPr/>
        </p:nvSpPr>
        <p:spPr>
          <a:xfrm rot="674706">
            <a:off x="3659322" y="3006950"/>
            <a:ext cx="5416298" cy="225445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Aggression also happens at an </a:t>
            </a:r>
            <a:r>
              <a:rPr lang="en-GB" sz="2000" b="1" dirty="0">
                <a:solidFill>
                  <a:schemeClr val="bg1"/>
                </a:solidFill>
              </a:rPr>
              <a:t>institutional level </a:t>
            </a:r>
            <a:r>
              <a:rPr lang="en-GB" sz="2000" dirty="0">
                <a:solidFill>
                  <a:schemeClr val="bg1"/>
                </a:solidFill>
              </a:rPr>
              <a:t>and social psychologists try to explain why this happens through two models: </a:t>
            </a:r>
            <a:r>
              <a:rPr lang="en-GB" sz="2000" i="1" dirty="0">
                <a:solidFill>
                  <a:schemeClr val="bg1"/>
                </a:solidFill>
              </a:rPr>
              <a:t>‘deprivation model’ and the ‘importation model’.</a:t>
            </a:r>
          </a:p>
        </p:txBody>
      </p:sp>
    </p:spTree>
    <p:extLst>
      <p:ext uri="{BB962C8B-B14F-4D97-AF65-F5344CB8AC3E}">
        <p14:creationId xmlns:p14="http://schemas.microsoft.com/office/powerpoint/2010/main" val="345986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085" y="133653"/>
            <a:ext cx="8964487" cy="1008112"/>
          </a:xfrm>
        </p:spPr>
        <p:txBody>
          <a:bodyPr/>
          <a:lstStyle/>
          <a:p>
            <a:pPr eaLnBrk="1" hangingPunct="1"/>
            <a:r>
              <a:rPr lang="en-US" altLang="en-US" sz="4000" dirty="0">
                <a:solidFill>
                  <a:schemeClr val="bg2">
                    <a:lumMod val="75000"/>
                  </a:schemeClr>
                </a:solidFill>
              </a:rPr>
              <a:t>Deprivation model</a:t>
            </a:r>
            <a:br>
              <a:rPr lang="en-US" altLang="en-US" sz="4000" dirty="0">
                <a:solidFill>
                  <a:schemeClr val="bg2">
                    <a:lumMod val="75000"/>
                  </a:schemeClr>
                </a:solidFill>
              </a:rPr>
            </a:br>
            <a:r>
              <a:rPr lang="en-US" altLang="en-US" sz="3200" dirty="0">
                <a:solidFill>
                  <a:schemeClr val="bg2">
                    <a:lumMod val="75000"/>
                  </a:schemeClr>
                </a:solidFill>
              </a:rPr>
              <a:t>Evidence??</a:t>
            </a:r>
          </a:p>
        </p:txBody>
      </p:sp>
      <p:pic>
        <p:nvPicPr>
          <p:cNvPr id="9" name="Picture 4" descr="C:\Users\Kirsty\AppData\Local\Microsoft\Windows\Temporary Internet Files\Content.IE5\01FMH1PY\blackmenjai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4322">
            <a:off x="7005253" y="940356"/>
            <a:ext cx="1395303" cy="12216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54009">
            <a:off x="139288" y="1296614"/>
            <a:ext cx="6837570"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rPr>
              <a:t>Megargee</a:t>
            </a:r>
            <a:r>
              <a:rPr kumimoji="0" lang="en-GB" sz="2400" b="1" i="0" u="none" strike="noStrike" kern="0" cap="none" spc="0" normalizeH="0" baseline="0" noProof="0" dirty="0">
                <a:ln>
                  <a:noFill/>
                </a:ln>
                <a:solidFill>
                  <a:srgbClr val="002060"/>
                </a:solidFill>
                <a:effectLst/>
                <a:uLnTx/>
                <a:uFillTx/>
              </a:rPr>
              <a:t> (1977) </a:t>
            </a:r>
            <a:r>
              <a:rPr lang="en-GB" sz="2400" kern="0" dirty="0">
                <a:solidFill>
                  <a:srgbClr val="002060"/>
                </a:solidFill>
              </a:rPr>
              <a:t>studied US young offender prisons over 3 years. Levels of overcrowding correlated significantly with levels of disruptive and aggressive behaviour.</a:t>
            </a:r>
            <a:endParaRPr kumimoji="0" lang="en-GB" sz="2400" b="0" i="0" u="none" strike="noStrike" kern="0" cap="none" spc="0" normalizeH="0" baseline="0" noProof="0" dirty="0">
              <a:ln>
                <a:noFill/>
              </a:ln>
              <a:solidFill>
                <a:srgbClr val="002060"/>
              </a:solidFill>
              <a:effectLst/>
              <a:uLnTx/>
              <a:uFillTx/>
            </a:endParaRPr>
          </a:p>
        </p:txBody>
      </p:sp>
      <p:sp>
        <p:nvSpPr>
          <p:cNvPr id="7" name="Rounded Rectangle 6"/>
          <p:cNvSpPr/>
          <p:nvPr/>
        </p:nvSpPr>
        <p:spPr>
          <a:xfrm>
            <a:off x="4902544" y="188950"/>
            <a:ext cx="4144028" cy="459682"/>
          </a:xfrm>
          <a:prstGeom prst="roundRect">
            <a:avLst/>
          </a:prstGeom>
          <a:solidFill>
            <a:srgbClr val="0070C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Situational explanation</a:t>
            </a:r>
            <a:endParaRPr lang="en-GB" sz="2400" b="1" i="1" dirty="0"/>
          </a:p>
        </p:txBody>
      </p:sp>
      <p:sp>
        <p:nvSpPr>
          <p:cNvPr id="8" name="Rectangle 7"/>
          <p:cNvSpPr/>
          <p:nvPr/>
        </p:nvSpPr>
        <p:spPr>
          <a:xfrm rot="21427531">
            <a:off x="2991075" y="3138167"/>
            <a:ext cx="6130756"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2060"/>
                </a:solidFill>
                <a:effectLst/>
                <a:uLnTx/>
                <a:uFillTx/>
              </a:rPr>
              <a:t>Mc </a:t>
            </a:r>
            <a:r>
              <a:rPr kumimoji="0" lang="en-GB" sz="2400" b="1" i="0" u="none" strike="noStrike" kern="0" cap="none" spc="0" normalizeH="0" baseline="0" noProof="0" dirty="0" err="1">
                <a:ln>
                  <a:noFill/>
                </a:ln>
                <a:solidFill>
                  <a:srgbClr val="002060"/>
                </a:solidFill>
                <a:effectLst/>
                <a:uLnTx/>
                <a:uFillTx/>
              </a:rPr>
              <a:t>Corkle</a:t>
            </a:r>
            <a:r>
              <a:rPr kumimoji="0" lang="en-GB" sz="2400" b="1" i="0" u="none" strike="noStrike" kern="0" cap="none" spc="0" normalizeH="0" baseline="0" noProof="0" dirty="0">
                <a:ln>
                  <a:noFill/>
                </a:ln>
                <a:solidFill>
                  <a:srgbClr val="002060"/>
                </a:solidFill>
                <a:effectLst/>
                <a:uLnTx/>
                <a:uFillTx/>
              </a:rPr>
              <a:t> et al (1995) </a:t>
            </a:r>
            <a:r>
              <a:rPr kumimoji="0" lang="en-GB" sz="2400" b="0" i="0" u="none" strike="noStrike" kern="0" cap="none" spc="0" normalizeH="0" baseline="0" noProof="0" dirty="0">
                <a:ln>
                  <a:noFill/>
                </a:ln>
                <a:solidFill>
                  <a:srgbClr val="002060"/>
                </a:solidFill>
                <a:effectLst/>
                <a:uLnTx/>
                <a:uFillTx/>
              </a:rPr>
              <a:t>found that the following factors significantly increased peer aggression levels: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002060"/>
                </a:solidFill>
                <a:effectLst/>
                <a:uLnTx/>
                <a:uFillTx/>
              </a:rPr>
              <a:t>Overcrowding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002060"/>
                </a:solidFill>
                <a:effectLst/>
                <a:uLnTx/>
                <a:uFillTx/>
              </a:rPr>
              <a:t>Lack of privacy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002060"/>
                </a:solidFill>
                <a:effectLst/>
                <a:uLnTx/>
                <a:uFillTx/>
              </a:rPr>
              <a:t>Lack of activity</a:t>
            </a:r>
          </a:p>
        </p:txBody>
      </p:sp>
      <p:sp>
        <p:nvSpPr>
          <p:cNvPr id="10" name="TextBox 9"/>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spTree>
    <p:extLst>
      <p:ext uri="{BB962C8B-B14F-4D97-AF65-F5344CB8AC3E}">
        <p14:creationId xmlns:p14="http://schemas.microsoft.com/office/powerpoint/2010/main" val="267260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085" y="133653"/>
            <a:ext cx="8964487" cy="1008112"/>
          </a:xfrm>
        </p:spPr>
        <p:txBody>
          <a:bodyPr/>
          <a:lstStyle/>
          <a:p>
            <a:pPr eaLnBrk="1" hangingPunct="1"/>
            <a:r>
              <a:rPr lang="en-US" altLang="en-US" sz="4000" dirty="0">
                <a:solidFill>
                  <a:schemeClr val="bg2">
                    <a:lumMod val="75000"/>
                  </a:schemeClr>
                </a:solidFill>
              </a:rPr>
              <a:t>Deprivation model</a:t>
            </a:r>
            <a:br>
              <a:rPr lang="en-US" altLang="en-US" sz="4000" dirty="0">
                <a:solidFill>
                  <a:schemeClr val="bg2">
                    <a:lumMod val="75000"/>
                  </a:schemeClr>
                </a:solidFill>
              </a:rPr>
            </a:br>
            <a:r>
              <a:rPr lang="en-US" altLang="en-US" sz="3200" dirty="0">
                <a:solidFill>
                  <a:srgbClr val="C00000"/>
                </a:solidFill>
              </a:rPr>
              <a:t>Evaluation (A02)</a:t>
            </a:r>
          </a:p>
        </p:txBody>
      </p:sp>
      <p:pic>
        <p:nvPicPr>
          <p:cNvPr id="9" name="Picture 4" descr="C:\Users\Kirsty\AppData\Local\Microsoft\Windows\Temporary Internet Files\Content.IE5\01FMH1PY\blackmenjai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4322">
            <a:off x="6783727" y="248489"/>
            <a:ext cx="1395303" cy="12216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4905" y="1529693"/>
            <a:ext cx="6768752" cy="3970318"/>
          </a:xfrm>
          <a:prstGeom prst="rect">
            <a:avLst/>
          </a:prstGeom>
        </p:spPr>
        <p:txBody>
          <a:bodyPr wrap="square">
            <a:spAutoFit/>
          </a:bodyPr>
          <a:lstStyle/>
          <a:p>
            <a:pPr marL="457200" indent="-457200">
              <a:buFontTx/>
              <a:buChar char="-"/>
            </a:pPr>
            <a:r>
              <a:rPr lang="en-GB" sz="2800" dirty="0">
                <a:solidFill>
                  <a:schemeClr val="bg1"/>
                </a:solidFill>
              </a:rPr>
              <a:t>Inconsistent research findings e.g. research in psychiatric institutions found that increased personal space did not have any impact on reducing levels of aggression against staff and other patients (</a:t>
            </a:r>
            <a:r>
              <a:rPr lang="en-GB" sz="2800" dirty="0" err="1">
                <a:solidFill>
                  <a:schemeClr val="bg1"/>
                </a:solidFill>
              </a:rPr>
              <a:t>Njiman</a:t>
            </a:r>
            <a:r>
              <a:rPr lang="en-GB" sz="2800" dirty="0">
                <a:solidFill>
                  <a:schemeClr val="bg1"/>
                </a:solidFill>
              </a:rPr>
              <a:t> et al, 1999).</a:t>
            </a:r>
          </a:p>
          <a:p>
            <a:pPr marL="457200" indent="-457200">
              <a:buFontTx/>
              <a:buChar char="-"/>
            </a:pPr>
            <a:r>
              <a:rPr lang="en-GB" sz="2800" dirty="0">
                <a:solidFill>
                  <a:schemeClr val="bg1"/>
                </a:solidFill>
              </a:rPr>
              <a:t>Lack of strong empirical evidence.</a:t>
            </a:r>
          </a:p>
          <a:p>
            <a:endParaRPr lang="en-GB" sz="2800" dirty="0">
              <a:solidFill>
                <a:schemeClr val="bg1"/>
              </a:solidFill>
            </a:endParaRPr>
          </a:p>
        </p:txBody>
      </p:sp>
      <p:grpSp>
        <p:nvGrpSpPr>
          <p:cNvPr id="3" name="Group 2"/>
          <p:cNvGrpSpPr/>
          <p:nvPr/>
        </p:nvGrpSpPr>
        <p:grpSpPr>
          <a:xfrm>
            <a:off x="449485" y="1487154"/>
            <a:ext cx="8229686" cy="3682279"/>
            <a:chOff x="449485" y="1487154"/>
            <a:chExt cx="8229686" cy="3682279"/>
          </a:xfrm>
        </p:grpSpPr>
        <p:sp>
          <p:nvSpPr>
            <p:cNvPr id="7" name="Rectangle 6"/>
            <p:cNvSpPr/>
            <p:nvPr/>
          </p:nvSpPr>
          <p:spPr>
            <a:xfrm>
              <a:off x="449485" y="1630003"/>
              <a:ext cx="8229686" cy="3539430"/>
            </a:xfrm>
            <a:prstGeom prst="rect">
              <a:avLst/>
            </a:prstGeom>
            <a:solidFill>
              <a:schemeClr val="tx1"/>
            </a:solidFill>
          </p:spPr>
          <p:txBody>
            <a:bodyPr wrap="square">
              <a:spAutoFit/>
            </a:bodyPr>
            <a:lstStyle/>
            <a:p>
              <a:r>
                <a:rPr lang="en-GB" sz="2800" dirty="0">
                  <a:solidFill>
                    <a:schemeClr val="bg1"/>
                  </a:solidFill>
                </a:rPr>
                <a:t>          </a:t>
              </a:r>
            </a:p>
            <a:p>
              <a:r>
                <a:rPr lang="en-GB" sz="2800" dirty="0">
                  <a:solidFill>
                    <a:schemeClr val="bg1"/>
                  </a:solidFill>
                </a:rPr>
                <a:t>            Does have </a:t>
              </a:r>
              <a:r>
                <a:rPr lang="en-GB" sz="2800" b="1" dirty="0">
                  <a:solidFill>
                    <a:schemeClr val="bg1"/>
                  </a:solidFill>
                </a:rPr>
                <a:t>practical applications</a:t>
              </a:r>
              <a:r>
                <a:rPr lang="en-GB" sz="2800" dirty="0">
                  <a:solidFill>
                    <a:schemeClr val="bg1"/>
                  </a:solidFill>
                </a:rPr>
                <a:t>.</a:t>
              </a:r>
            </a:p>
            <a:p>
              <a:r>
                <a:rPr lang="en-GB" sz="2800" dirty="0">
                  <a:solidFill>
                    <a:schemeClr val="bg1"/>
                  </a:solidFill>
                </a:rPr>
                <a:t>Changing prisons environments based on the theory can lower aggression levels. E.g. In HMP </a:t>
              </a:r>
              <a:r>
                <a:rPr lang="en-GB" sz="2800" dirty="0" err="1">
                  <a:solidFill>
                    <a:schemeClr val="bg1"/>
                  </a:solidFill>
                </a:rPr>
                <a:t>Woodhill</a:t>
              </a:r>
              <a:r>
                <a:rPr lang="en-GB" sz="2800" dirty="0">
                  <a:solidFill>
                    <a:schemeClr val="bg1"/>
                  </a:solidFill>
                </a:rPr>
                <a:t> overcrowding was reduced, temperature was regulated and music was played. This led to a vast reduction in aggression levels. </a:t>
              </a:r>
            </a:p>
          </p:txBody>
        </p:sp>
        <p:pic>
          <p:nvPicPr>
            <p:cNvPr id="4099" name="Picture 3" descr="C:\Users\Kirsty\AppData\Local\Microsoft\Windows\Temporary Internet Files\Content.IE5\0KUDSV5B\checkma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85" y="1487154"/>
              <a:ext cx="1296144" cy="113669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spTree>
    <p:extLst>
      <p:ext uri="{BB962C8B-B14F-4D97-AF65-F5344CB8AC3E}">
        <p14:creationId xmlns:p14="http://schemas.microsoft.com/office/powerpoint/2010/main" val="313474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10716"/>
            <a:ext cx="7543800" cy="914400"/>
          </a:xfrm>
        </p:spPr>
        <p:txBody>
          <a:bodyPr/>
          <a:lstStyle/>
          <a:p>
            <a:r>
              <a:rPr lang="en-GB" dirty="0">
                <a:solidFill>
                  <a:schemeClr val="accent6">
                    <a:lumMod val="75000"/>
                  </a:schemeClr>
                </a:solidFill>
              </a:rPr>
              <a:t>Gender bias</a:t>
            </a:r>
          </a:p>
        </p:txBody>
      </p:sp>
      <p:sp>
        <p:nvSpPr>
          <p:cNvPr id="3" name="Content Placeholder 2"/>
          <p:cNvSpPr>
            <a:spLocks noGrp="1"/>
          </p:cNvSpPr>
          <p:nvPr>
            <p:ph idx="1"/>
          </p:nvPr>
        </p:nvSpPr>
        <p:spPr>
          <a:xfrm>
            <a:off x="-7671" y="1124744"/>
            <a:ext cx="5040560" cy="3657599"/>
          </a:xfrm>
        </p:spPr>
        <p:txBody>
          <a:bodyPr>
            <a:normAutofit/>
          </a:bodyPr>
          <a:lstStyle/>
          <a:p>
            <a:pPr marL="18288" indent="0">
              <a:buNone/>
            </a:pPr>
            <a:r>
              <a:rPr lang="en-GB" sz="2400" dirty="0">
                <a:solidFill>
                  <a:schemeClr val="bg1"/>
                </a:solidFill>
                <a:effectLst/>
              </a:rPr>
              <a:t>Studies concentrate mainly on male prisoners, ignoring the fact that female offenders often develop strong bonds in prison.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2816"/>
            <a:ext cx="3960440" cy="263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82085" y="133653"/>
            <a:ext cx="8964487" cy="1008112"/>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000">
                <a:solidFill>
                  <a:schemeClr val="bg2">
                    <a:lumMod val="75000"/>
                  </a:schemeClr>
                </a:solidFill>
              </a:rPr>
              <a:t>Deprivation model</a:t>
            </a:r>
            <a:br>
              <a:rPr lang="en-US" altLang="en-US" sz="4000">
                <a:solidFill>
                  <a:schemeClr val="bg2">
                    <a:lumMod val="75000"/>
                  </a:schemeClr>
                </a:solidFill>
              </a:rPr>
            </a:br>
            <a:r>
              <a:rPr lang="en-US" altLang="en-US" sz="3200">
                <a:solidFill>
                  <a:srgbClr val="C00000"/>
                </a:solidFill>
              </a:rPr>
              <a:t>Evaluation (A02)</a:t>
            </a:r>
            <a:endParaRPr lang="en-US" altLang="en-US" sz="3200" dirty="0">
              <a:solidFill>
                <a:srgbClr val="C00000"/>
              </a:solidFill>
            </a:endParaRPr>
          </a:p>
        </p:txBody>
      </p:sp>
      <p:sp>
        <p:nvSpPr>
          <p:cNvPr id="7" name="TextBox 6"/>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spTree>
    <p:extLst>
      <p:ext uri="{BB962C8B-B14F-4D97-AF65-F5344CB8AC3E}">
        <p14:creationId xmlns:p14="http://schemas.microsoft.com/office/powerpoint/2010/main" val="318766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2" y="1124744"/>
            <a:ext cx="8828143" cy="3657599"/>
          </a:xfrm>
        </p:spPr>
        <p:txBody>
          <a:bodyPr>
            <a:normAutofit/>
          </a:bodyPr>
          <a:lstStyle/>
          <a:p>
            <a:r>
              <a:rPr lang="en-GB" sz="2400" dirty="0">
                <a:solidFill>
                  <a:schemeClr val="bg1"/>
                </a:solidFill>
                <a:effectLst/>
              </a:rPr>
              <a:t>Supported theoretically by Maslow’s hierarchy of needs.</a:t>
            </a:r>
          </a:p>
          <a:p>
            <a:r>
              <a:rPr lang="en-GB" sz="2400" dirty="0">
                <a:solidFill>
                  <a:schemeClr val="bg1"/>
                </a:solidFill>
                <a:effectLst/>
              </a:rPr>
              <a:t>Prison riots not necessarily correlated with deprivation of privileges, freedoms, food etc.</a:t>
            </a:r>
          </a:p>
        </p:txBody>
      </p:sp>
      <p:sp>
        <p:nvSpPr>
          <p:cNvPr id="6" name="Rectangle 2"/>
          <p:cNvSpPr txBox="1">
            <a:spLocks noChangeArrowheads="1"/>
          </p:cNvSpPr>
          <p:nvPr/>
        </p:nvSpPr>
        <p:spPr>
          <a:xfrm>
            <a:off x="82085" y="133653"/>
            <a:ext cx="8964487" cy="1008112"/>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a:ln>
                  <a:noFill/>
                </a:ln>
                <a:solidFill>
                  <a:schemeClr val="bg2">
                    <a:lumMod val="75000"/>
                  </a:schemeClr>
                </a:solidFill>
                <a:effectLst>
                  <a:outerShdw blurRad="38100" dist="38100" dir="2700000" algn="tl">
                    <a:srgbClr val="000000">
                      <a:alpha val="43137"/>
                    </a:srgbClr>
                  </a:outerShdw>
                </a:effectLst>
                <a:uLnTx/>
                <a:uFillTx/>
                <a:latin typeface="+mj-lt"/>
                <a:ea typeface="+mj-ea"/>
                <a:cs typeface="+mj-cs"/>
              </a:rPr>
              <a:t>Deprivation model</a:t>
            </a:r>
            <a:br>
              <a:rPr kumimoji="0" lang="en-US" altLang="en-US" sz="4000" b="0" i="0" u="none" strike="noStrike" kern="1200" cap="none" spc="0" normalizeH="0" baseline="0" noProof="0">
                <a:ln>
                  <a:noFill/>
                </a:ln>
                <a:solidFill>
                  <a:schemeClr val="bg2">
                    <a:lumMod val="75000"/>
                  </a:schemeClr>
                </a:solidFill>
                <a:effectLst>
                  <a:outerShdw blurRad="38100" dist="38100" dir="2700000" algn="tl">
                    <a:srgbClr val="000000">
                      <a:alpha val="43137"/>
                    </a:srgbClr>
                  </a:outerShdw>
                </a:effectLst>
                <a:uLnTx/>
                <a:uFillTx/>
                <a:latin typeface="+mj-lt"/>
                <a:ea typeface="+mj-ea"/>
                <a:cs typeface="+mj-cs"/>
              </a:rPr>
            </a:br>
            <a:r>
              <a:rPr kumimoji="0" lang="en-US" altLang="en-US" sz="32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mj-lt"/>
                <a:ea typeface="+mj-ea"/>
                <a:cs typeface="+mj-cs"/>
              </a:rPr>
              <a:t>Evaluation (A02)</a:t>
            </a:r>
            <a:endParaRPr kumimoji="0" lang="en-US" altLang="en-US"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sng" strike="noStrike" kern="0" cap="none" spc="0" normalizeH="0" baseline="0" noProof="0" dirty="0">
                <a:ln>
                  <a:noFill/>
                </a:ln>
                <a:solidFill>
                  <a:srgbClr val="FFFFFF"/>
                </a:solidFill>
                <a:effectLst/>
                <a:uLnTx/>
                <a:uFillTx/>
              </a:rPr>
              <a:t>Learning objectives: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rPr>
              <a:t>To DESCRIBE and EVALAUTE the ‘importation model’ and ‘deprivation model’ of institutional aggression within groups.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rPr>
              <a:t>To KNOW and EVALUATE supporting research and each theory.</a:t>
            </a:r>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249657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000072"/>
            <a:ext cx="8280920" cy="3657599"/>
          </a:xfrm>
        </p:spPr>
        <p:txBody>
          <a:bodyPr>
            <a:normAutofit/>
          </a:bodyPr>
          <a:lstStyle/>
          <a:p>
            <a:pPr marL="18288" indent="0">
              <a:buNone/>
            </a:pPr>
            <a:r>
              <a:rPr lang="en-GB" sz="2800" dirty="0">
                <a:solidFill>
                  <a:schemeClr val="accent6">
                    <a:lumMod val="20000"/>
                    <a:lumOff val="80000"/>
                  </a:schemeClr>
                </a:solidFill>
                <a:effectLst/>
              </a:rPr>
              <a:t>Importation model best suited to explaining aggression towards other inmates. Whereas the deprivation mode best explained aggression towards prison staff.</a:t>
            </a:r>
          </a:p>
        </p:txBody>
      </p:sp>
      <p:sp>
        <p:nvSpPr>
          <p:cNvPr id="3" name="Title 2"/>
          <p:cNvSpPr>
            <a:spLocks noGrp="1"/>
          </p:cNvSpPr>
          <p:nvPr>
            <p:ph type="title"/>
          </p:nvPr>
        </p:nvSpPr>
        <p:spPr>
          <a:xfrm>
            <a:off x="-10729" y="260648"/>
            <a:ext cx="9142824" cy="1381472"/>
          </a:xfrm>
        </p:spPr>
        <p:txBody>
          <a:bodyPr/>
          <a:lstStyle/>
          <a:p>
            <a:r>
              <a:rPr lang="en-GB" sz="4400" dirty="0"/>
              <a:t>Research suggests BOTH explanations probably play a role…</a:t>
            </a:r>
          </a:p>
        </p:txBody>
      </p:sp>
      <p:sp>
        <p:nvSpPr>
          <p:cNvPr id="4" name="TextBox 3"/>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spTree>
    <p:extLst>
      <p:ext uri="{BB962C8B-B14F-4D97-AF65-F5344CB8AC3E}">
        <p14:creationId xmlns:p14="http://schemas.microsoft.com/office/powerpoint/2010/main" val="89888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40768"/>
            <a:ext cx="6096000" cy="2736304"/>
          </a:xfrm>
        </p:spPr>
        <p:txBody>
          <a:bodyPr>
            <a:normAutofit fontScale="77500" lnSpcReduction="20000"/>
          </a:bodyPr>
          <a:lstStyle/>
          <a:p>
            <a:pPr marL="0" indent="0">
              <a:buNone/>
            </a:pPr>
            <a:r>
              <a:rPr lang="en-GB" sz="2800" dirty="0"/>
              <a:t>E.g. political institutions, religious institutions and even ethnic groups can be aggressive towards one another.</a:t>
            </a:r>
          </a:p>
          <a:p>
            <a:pPr marL="0" indent="0">
              <a:buNone/>
            </a:pPr>
            <a:endParaRPr lang="en-GB" sz="2800" dirty="0"/>
          </a:p>
          <a:p>
            <a:pPr marL="0" indent="0">
              <a:buNone/>
            </a:pPr>
            <a:r>
              <a:rPr lang="en-GB" sz="2800" dirty="0"/>
              <a:t>This usually happens when one institution’s relationship with the other is characterised by hatred and violence. E.g. Attempted Hutu genocide of Tutsi in Rwanda 1994.</a:t>
            </a:r>
          </a:p>
        </p:txBody>
      </p:sp>
      <p:sp>
        <p:nvSpPr>
          <p:cNvPr id="5" name="Rectangle 2"/>
          <p:cNvSpPr>
            <a:spLocks noGrp="1" noChangeArrowheads="1"/>
          </p:cNvSpPr>
          <p:nvPr>
            <p:ph type="title"/>
          </p:nvPr>
        </p:nvSpPr>
        <p:spPr>
          <a:xfrm>
            <a:off x="179513" y="476672"/>
            <a:ext cx="8964487" cy="815008"/>
          </a:xfrm>
        </p:spPr>
        <p:txBody>
          <a:bodyPr/>
          <a:lstStyle/>
          <a:p>
            <a:pPr eaLnBrk="1" hangingPunct="1"/>
            <a:r>
              <a:rPr lang="en-US" altLang="en-US" sz="4000" dirty="0">
                <a:solidFill>
                  <a:srgbClr val="FFC000"/>
                </a:solidFill>
              </a:rPr>
              <a:t>Institutional aggression</a:t>
            </a:r>
            <a:br>
              <a:rPr lang="en-US" altLang="en-US" sz="4000" dirty="0">
                <a:solidFill>
                  <a:srgbClr val="FFC000"/>
                </a:solidFill>
              </a:rPr>
            </a:br>
            <a:r>
              <a:rPr lang="en-US" altLang="en-US" sz="4000" dirty="0">
                <a:solidFill>
                  <a:srgbClr val="FFC000"/>
                </a:solidFill>
              </a:rPr>
              <a:t>can also occur </a:t>
            </a:r>
            <a:r>
              <a:rPr lang="en-US" altLang="en-US" sz="4000" i="1" dirty="0">
                <a:solidFill>
                  <a:srgbClr val="FFC000"/>
                </a:solidFill>
              </a:rPr>
              <a:t>between</a:t>
            </a:r>
            <a:r>
              <a:rPr lang="en-US" altLang="en-US" sz="4000" dirty="0">
                <a:solidFill>
                  <a:srgbClr val="FFC000"/>
                </a:solidFill>
              </a:rPr>
              <a:t> groups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686" y="3356992"/>
            <a:ext cx="2880320" cy="194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251520" y="3933056"/>
            <a:ext cx="5544616" cy="158417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Key social factors in institutional aggression escalating include: </a:t>
            </a:r>
            <a:r>
              <a:rPr lang="en-GB" sz="2000" b="1" dirty="0"/>
              <a:t>Dehumanisation, obedience to authority and a lack of bystander intervention</a:t>
            </a:r>
            <a:r>
              <a:rPr lang="en-GB" sz="2000" dirty="0"/>
              <a:t>.</a:t>
            </a:r>
          </a:p>
        </p:txBody>
      </p:sp>
      <p:sp>
        <p:nvSpPr>
          <p:cNvPr id="8" name="TextBox 7"/>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spTree>
    <p:extLst>
      <p:ext uri="{BB962C8B-B14F-4D97-AF65-F5344CB8AC3E}">
        <p14:creationId xmlns:p14="http://schemas.microsoft.com/office/powerpoint/2010/main" val="35492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5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91680" y="620688"/>
            <a:ext cx="6096000" cy="3657599"/>
          </a:xfrm>
        </p:spPr>
        <p:txBody>
          <a:bodyPr>
            <a:normAutofit/>
          </a:bodyPr>
          <a:lstStyle/>
          <a:p>
            <a:pPr marL="18288" indent="0">
              <a:buNone/>
            </a:pPr>
            <a:r>
              <a:rPr lang="en-GB" sz="2800" dirty="0"/>
              <a:t>Films worth watching in relation to institutional aggression:</a:t>
            </a:r>
          </a:p>
          <a:p>
            <a:pPr>
              <a:buFont typeface="Wingdings" panose="05000000000000000000" pitchFamily="2" charset="2"/>
              <a:buChar char="Ø"/>
            </a:pPr>
            <a:r>
              <a:rPr lang="en-GB" sz="2800" dirty="0" err="1"/>
              <a:t>Shawshank</a:t>
            </a:r>
            <a:r>
              <a:rPr lang="en-GB" sz="2800" dirty="0"/>
              <a:t> redemption</a:t>
            </a:r>
          </a:p>
          <a:p>
            <a:pPr>
              <a:buFont typeface="Wingdings" panose="05000000000000000000" pitchFamily="2" charset="2"/>
              <a:buChar char="Ø"/>
            </a:pPr>
            <a:r>
              <a:rPr lang="en-GB" sz="2800" dirty="0"/>
              <a:t>American History X</a:t>
            </a:r>
          </a:p>
          <a:p>
            <a:pPr>
              <a:buFont typeface="Wingdings" panose="05000000000000000000" pitchFamily="2" charset="2"/>
              <a:buChar char="Ø"/>
            </a:pPr>
            <a:r>
              <a:rPr lang="en-GB" sz="2800" dirty="0"/>
              <a:t>Hotel Rwanda</a:t>
            </a:r>
          </a:p>
        </p:txBody>
      </p:sp>
      <p:sp>
        <p:nvSpPr>
          <p:cNvPr id="4" name="TextBox 3"/>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a practical application IDA.</a:t>
            </a:r>
          </a:p>
        </p:txBody>
      </p:sp>
    </p:spTree>
    <p:extLst>
      <p:ext uri="{BB962C8B-B14F-4D97-AF65-F5344CB8AC3E}">
        <p14:creationId xmlns:p14="http://schemas.microsoft.com/office/powerpoint/2010/main" val="27896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347" y="66143"/>
            <a:ext cx="8956817" cy="3888432"/>
          </a:xfrm>
        </p:spPr>
        <p:txBody>
          <a:bodyPr>
            <a:normAutofit fontScale="85000" lnSpcReduction="10000"/>
          </a:bodyPr>
          <a:lstStyle/>
          <a:p>
            <a:pPr marL="18288" indent="0">
              <a:buNone/>
            </a:pPr>
            <a:r>
              <a:rPr lang="en-GB" sz="3900" dirty="0"/>
              <a:t>What do we mean by the term institution?</a:t>
            </a:r>
          </a:p>
          <a:p>
            <a:pPr marL="18288" indent="0">
              <a:buNone/>
            </a:pPr>
            <a:r>
              <a:rPr lang="en-GB" sz="3200" dirty="0">
                <a:solidFill>
                  <a:schemeClr val="bg1"/>
                </a:solidFill>
                <a:effectLst/>
              </a:rPr>
              <a:t>Institutions are simply groups of people held together by a common factor. There is often a hierarchical structure.</a:t>
            </a:r>
          </a:p>
          <a:p>
            <a:pPr marL="18288" indent="0">
              <a:buNone/>
            </a:pPr>
            <a:endParaRPr lang="en-GB" sz="3200" dirty="0"/>
          </a:p>
          <a:p>
            <a:pPr marL="18288" indent="0">
              <a:buNone/>
            </a:pPr>
            <a:endParaRPr lang="en-GB" sz="3200" dirty="0"/>
          </a:p>
          <a:p>
            <a:pPr marL="18288" indent="0">
              <a:buNone/>
            </a:pPr>
            <a:r>
              <a:rPr lang="en-GB" sz="3200" dirty="0"/>
              <a:t>In pairs, think of as many types of ‘institution’ as possible (2 minutes)</a:t>
            </a:r>
          </a:p>
        </p:txBody>
      </p:sp>
      <p:sp>
        <p:nvSpPr>
          <p:cNvPr id="3" name="Rectangle 2"/>
          <p:cNvSpPr/>
          <p:nvPr/>
        </p:nvSpPr>
        <p:spPr>
          <a:xfrm>
            <a:off x="160125" y="3954575"/>
            <a:ext cx="8784976" cy="1200329"/>
          </a:xfrm>
          <a:prstGeom prst="rect">
            <a:avLst/>
          </a:prstGeom>
        </p:spPr>
        <p:txBody>
          <a:bodyPr wrap="square">
            <a:spAutoFit/>
          </a:bodyPr>
          <a:lstStyle/>
          <a:p>
            <a:r>
              <a:rPr lang="en-GB" dirty="0">
                <a:solidFill>
                  <a:schemeClr val="bg1"/>
                </a:solidFill>
              </a:rPr>
              <a:t>Examples of institutions include the armed forces, boarding schools, prisons, mental institutions, and the work place. These are places with a strict rule set up that gives little free choice to its members.</a:t>
            </a:r>
          </a:p>
          <a:p>
            <a:r>
              <a:rPr lang="en-GB" dirty="0">
                <a:solidFill>
                  <a:schemeClr val="bg1"/>
                </a:solidFill>
              </a:rPr>
              <a:t>Can also refer to religions, or a political group.</a:t>
            </a:r>
          </a:p>
        </p:txBody>
      </p:sp>
      <p:sp>
        <p:nvSpPr>
          <p:cNvPr id="5" name="TextBox 4"/>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spTree>
    <p:extLst>
      <p:ext uri="{BB962C8B-B14F-4D97-AF65-F5344CB8AC3E}">
        <p14:creationId xmlns:p14="http://schemas.microsoft.com/office/powerpoint/2010/main" val="16785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920" y="800877"/>
            <a:ext cx="8956817" cy="720080"/>
          </a:xfrm>
        </p:spPr>
        <p:txBody>
          <a:bodyPr>
            <a:normAutofit/>
          </a:bodyPr>
          <a:lstStyle/>
          <a:p>
            <a:pPr marL="18288" indent="0">
              <a:buNone/>
            </a:pPr>
            <a:r>
              <a:rPr lang="en-GB" sz="3200" dirty="0">
                <a:hlinkClick r:id="rId3"/>
              </a:rPr>
              <a:t>Prison facts</a:t>
            </a:r>
            <a:endParaRPr lang="en-GB" sz="3200" dirty="0"/>
          </a:p>
        </p:txBody>
      </p:sp>
      <p:sp>
        <p:nvSpPr>
          <p:cNvPr id="5" name="Rectangle 2"/>
          <p:cNvSpPr>
            <a:spLocks noGrp="1" noChangeArrowheads="1"/>
          </p:cNvSpPr>
          <p:nvPr>
            <p:ph type="title"/>
          </p:nvPr>
        </p:nvSpPr>
        <p:spPr>
          <a:xfrm>
            <a:off x="179513" y="0"/>
            <a:ext cx="8964487" cy="815008"/>
          </a:xfrm>
        </p:spPr>
        <p:txBody>
          <a:bodyPr/>
          <a:lstStyle/>
          <a:p>
            <a:pPr eaLnBrk="1" hangingPunct="1"/>
            <a:r>
              <a:rPr lang="en-US" altLang="en-US" sz="4000" dirty="0">
                <a:solidFill>
                  <a:srgbClr val="FFC000"/>
                </a:solidFill>
              </a:rPr>
              <a:t>A focus on prisons….</a:t>
            </a:r>
          </a:p>
        </p:txBody>
      </p:sp>
      <p:sp>
        <p:nvSpPr>
          <p:cNvPr id="6" name="Content Placeholder 1"/>
          <p:cNvSpPr txBox="1">
            <a:spLocks/>
          </p:cNvSpPr>
          <p:nvPr/>
        </p:nvSpPr>
        <p:spPr>
          <a:xfrm>
            <a:off x="29135" y="1700808"/>
            <a:ext cx="8956817" cy="3956863"/>
          </a:xfrm>
          <a:prstGeom prst="rect">
            <a:avLst/>
          </a:prstGeom>
        </p:spPr>
        <p:txBody>
          <a:bodyPr vert="horz" lIns="91440" tIns="45720" rIns="91440" bIns="45720" rtlCol="0" anchor="ctr">
            <a:normAutofit fontScale="62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en-GB" sz="3200" b="1" dirty="0">
                <a:solidFill>
                  <a:schemeClr val="bg1"/>
                </a:solidFill>
                <a:effectLst/>
              </a:rPr>
              <a:t>Makes notes, or mind maps, on the documentary in order to be able to answer the questions below.</a:t>
            </a:r>
          </a:p>
          <a:p>
            <a:r>
              <a:rPr lang="en-GB" sz="3200" dirty="0">
                <a:solidFill>
                  <a:schemeClr val="bg1"/>
                </a:solidFill>
                <a:effectLst/>
              </a:rPr>
              <a:t>Describe aggressive relationships between guards and inmates in prisons.</a:t>
            </a:r>
          </a:p>
          <a:p>
            <a:r>
              <a:rPr lang="en-GB" sz="3200" dirty="0">
                <a:solidFill>
                  <a:schemeClr val="bg1"/>
                </a:solidFill>
                <a:effectLst/>
              </a:rPr>
              <a:t>Describe examples and frequency of assault and violence between inmates in prisons.</a:t>
            </a:r>
          </a:p>
          <a:p>
            <a:r>
              <a:rPr lang="en-GB" sz="3200" dirty="0">
                <a:solidFill>
                  <a:schemeClr val="bg1"/>
                </a:solidFill>
                <a:effectLst/>
              </a:rPr>
              <a:t>Describe any personality features and/or backgrounds of many inmates that may lead them to be aggressive.</a:t>
            </a:r>
          </a:p>
          <a:p>
            <a:r>
              <a:rPr lang="en-GB" sz="3200" dirty="0">
                <a:solidFill>
                  <a:schemeClr val="bg1"/>
                </a:solidFill>
                <a:effectLst/>
              </a:rPr>
              <a:t>Describe the key features of ‘gang membership’ in prisons (ethnicities, key behaviours, hierarchy, fear </a:t>
            </a:r>
            <a:r>
              <a:rPr lang="en-GB" sz="3200" dirty="0" err="1">
                <a:solidFill>
                  <a:schemeClr val="bg1"/>
                </a:solidFill>
                <a:effectLst/>
              </a:rPr>
              <a:t>etc</a:t>
            </a:r>
            <a:r>
              <a:rPr lang="en-GB" sz="3200" dirty="0">
                <a:solidFill>
                  <a:schemeClr val="bg1"/>
                </a:solidFill>
                <a:effectLst/>
              </a:rPr>
              <a:t>).</a:t>
            </a:r>
          </a:p>
          <a:p>
            <a:r>
              <a:rPr lang="en-GB" sz="3200" dirty="0">
                <a:solidFill>
                  <a:schemeClr val="bg1"/>
                </a:solidFill>
                <a:effectLst/>
              </a:rPr>
              <a:t>Describe why prisons could be considered ‘stressful’ places for inmates.</a:t>
            </a:r>
          </a:p>
          <a:p>
            <a:r>
              <a:rPr lang="en-GB" sz="3200" dirty="0">
                <a:solidFill>
                  <a:schemeClr val="bg1"/>
                </a:solidFill>
                <a:effectLst/>
              </a:rPr>
              <a:t>Describe specific ‘deprivations’ that prisoners experience that could be linked to a rebellion against these in the form of increased violence</a:t>
            </a:r>
          </a:p>
        </p:txBody>
      </p:sp>
      <p:sp>
        <p:nvSpPr>
          <p:cNvPr id="7" name="Content Placeholder 1"/>
          <p:cNvSpPr txBox="1">
            <a:spLocks/>
          </p:cNvSpPr>
          <p:nvPr/>
        </p:nvSpPr>
        <p:spPr>
          <a:xfrm>
            <a:off x="4211960" y="800877"/>
            <a:ext cx="8956817" cy="72008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en-GB" sz="3200" dirty="0">
                <a:hlinkClick r:id="rId4"/>
              </a:rPr>
              <a:t>Life in prison</a:t>
            </a:r>
            <a:endParaRPr lang="en-GB" sz="3200" dirty="0"/>
          </a:p>
        </p:txBody>
      </p:sp>
      <p:sp>
        <p:nvSpPr>
          <p:cNvPr id="8" name="TextBox 7"/>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spTree>
    <p:extLst>
      <p:ext uri="{BB962C8B-B14F-4D97-AF65-F5344CB8AC3E}">
        <p14:creationId xmlns:p14="http://schemas.microsoft.com/office/powerpoint/2010/main" val="142260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sp>
        <p:nvSpPr>
          <p:cNvPr id="5" name="Rectangle 2"/>
          <p:cNvSpPr>
            <a:spLocks noGrp="1" noChangeArrowheads="1"/>
          </p:cNvSpPr>
          <p:nvPr>
            <p:ph type="title"/>
          </p:nvPr>
        </p:nvSpPr>
        <p:spPr>
          <a:xfrm>
            <a:off x="1560953" y="620688"/>
            <a:ext cx="6742174" cy="815008"/>
          </a:xfrm>
        </p:spPr>
        <p:txBody>
          <a:bodyPr/>
          <a:lstStyle/>
          <a:p>
            <a:pPr eaLnBrk="1" hangingPunct="1"/>
            <a:r>
              <a:rPr lang="en-US" altLang="en-US" sz="4000" dirty="0">
                <a:solidFill>
                  <a:srgbClr val="FFC000"/>
                </a:solidFill>
              </a:rPr>
              <a:t>Explaining aggression in institutions such as prisons</a:t>
            </a:r>
          </a:p>
        </p:txBody>
      </p:sp>
      <p:sp>
        <p:nvSpPr>
          <p:cNvPr id="2" name="Rounded Rectangle 1"/>
          <p:cNvSpPr/>
          <p:nvPr/>
        </p:nvSpPr>
        <p:spPr>
          <a:xfrm>
            <a:off x="323528" y="2590773"/>
            <a:ext cx="4144028" cy="1801965"/>
          </a:xfrm>
          <a:prstGeom prst="roundRect">
            <a:avLst/>
          </a:prstGeom>
          <a:solidFill>
            <a:srgbClr val="0070C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Situational explanation </a:t>
            </a:r>
            <a:r>
              <a:rPr lang="en-GB" sz="2400" b="1" dirty="0"/>
              <a:t>Situation </a:t>
            </a:r>
            <a:r>
              <a:rPr lang="en-GB" sz="2400" dirty="0"/>
              <a:t>causes increased levels </a:t>
            </a:r>
            <a:r>
              <a:rPr lang="en-GB" sz="2400" b="1" i="1" dirty="0"/>
              <a:t>(Deprivation model)</a:t>
            </a:r>
          </a:p>
        </p:txBody>
      </p:sp>
      <p:sp>
        <p:nvSpPr>
          <p:cNvPr id="6" name="Rounded Rectangle 5"/>
          <p:cNvSpPr/>
          <p:nvPr/>
        </p:nvSpPr>
        <p:spPr>
          <a:xfrm>
            <a:off x="4788024" y="2590773"/>
            <a:ext cx="4176464" cy="1785694"/>
          </a:xfrm>
          <a:prstGeom prst="roundRect">
            <a:avLst/>
          </a:prstGeom>
          <a:solidFill>
            <a:schemeClr val="tx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rgbClr val="002060"/>
                </a:solidFill>
              </a:rPr>
              <a:t>Dispositional explanation</a:t>
            </a:r>
          </a:p>
          <a:p>
            <a:pPr algn="ctr"/>
            <a:r>
              <a:rPr lang="en-GB" sz="2400" b="1" dirty="0">
                <a:solidFill>
                  <a:srgbClr val="002060"/>
                </a:solidFill>
              </a:rPr>
              <a:t>Individuals </a:t>
            </a:r>
            <a:r>
              <a:rPr lang="en-GB" sz="2400" dirty="0">
                <a:solidFill>
                  <a:srgbClr val="002060"/>
                </a:solidFill>
              </a:rPr>
              <a:t>are the cause for increased levels </a:t>
            </a:r>
            <a:r>
              <a:rPr lang="en-GB" sz="2400" b="1" i="1" dirty="0">
                <a:solidFill>
                  <a:srgbClr val="002060"/>
                </a:solidFill>
              </a:rPr>
              <a:t>(Importation model)</a:t>
            </a:r>
          </a:p>
        </p:txBody>
      </p:sp>
      <p:cxnSp>
        <p:nvCxnSpPr>
          <p:cNvPr id="8" name="Straight Arrow Connector 7"/>
          <p:cNvCxnSpPr>
            <a:endCxn id="2" idx="0"/>
          </p:cNvCxnSpPr>
          <p:nvPr/>
        </p:nvCxnSpPr>
        <p:spPr>
          <a:xfrm flipH="1">
            <a:off x="2395542" y="1435696"/>
            <a:ext cx="952322" cy="115507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48064" y="1488976"/>
            <a:ext cx="1045231" cy="110179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descr="http://www.employee-vetting.com/images/apple%20line.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751" b="89912" l="1947" r="98545"/>
                    </a14:imgEffect>
                  </a14:imgLayer>
                </a14:imgProps>
              </a:ext>
              <a:ext uri="{28A0092B-C50C-407E-A947-70E740481C1C}">
                <a14:useLocalDpi xmlns:a14="http://schemas.microsoft.com/office/drawing/2010/main" val="0"/>
              </a:ext>
            </a:extLst>
          </a:blip>
          <a:srcRect/>
          <a:stretch>
            <a:fillRect/>
          </a:stretch>
        </p:blipFill>
        <p:spPr bwMode="auto">
          <a:xfrm>
            <a:off x="4239580" y="4363861"/>
            <a:ext cx="4824536" cy="1293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irsty\AppData\Local\Microsoft\Windows\Temporary Internet Files\Content.IE5\01FMH1PY\blackmenjail[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94322">
            <a:off x="691847" y="4436006"/>
            <a:ext cx="1395303" cy="122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8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71" y="1344046"/>
            <a:ext cx="6218107" cy="4154984"/>
          </a:xfrm>
          <a:prstGeom prst="rect">
            <a:avLst/>
          </a:prstGeom>
          <a:noFill/>
        </p:spPr>
        <p:txBody>
          <a:bodyPr wrap="square" rtlCol="0">
            <a:spAutoFit/>
          </a:bodyPr>
          <a:lstStyle/>
          <a:p>
            <a:r>
              <a:rPr lang="en-GB" sz="2400" dirty="0">
                <a:solidFill>
                  <a:schemeClr val="bg1"/>
                </a:solidFill>
              </a:rPr>
              <a:t>Prisoners  are often the product of a difficult background and experiences.</a:t>
            </a:r>
          </a:p>
          <a:p>
            <a:r>
              <a:rPr lang="en-GB" sz="2400" dirty="0">
                <a:solidFill>
                  <a:schemeClr val="bg1"/>
                </a:solidFill>
              </a:rPr>
              <a:t>They bring their own  social histories and personality traits with them to prison (due to genetics, hormone levels SLT etc.).</a:t>
            </a:r>
          </a:p>
          <a:p>
            <a:r>
              <a:rPr lang="en-GB" sz="2400" b="1" dirty="0">
                <a:solidFill>
                  <a:schemeClr val="bg1"/>
                </a:solidFill>
              </a:rPr>
              <a:t>Prisoners ‘import’ their personalities, difficulties and histories with them from the outside into the prison.</a:t>
            </a:r>
          </a:p>
          <a:p>
            <a:endParaRPr lang="en-GB" sz="2400" dirty="0">
              <a:solidFill>
                <a:schemeClr val="bg1"/>
              </a:solidFill>
            </a:endParaRPr>
          </a:p>
          <a:p>
            <a:r>
              <a:rPr lang="en-GB" sz="2400" dirty="0">
                <a:solidFill>
                  <a:schemeClr val="bg1"/>
                </a:solidFill>
              </a:rPr>
              <a:t>The people inside are not ‘blank slates’.</a:t>
            </a:r>
          </a:p>
        </p:txBody>
      </p:sp>
      <p:sp>
        <p:nvSpPr>
          <p:cNvPr id="10" name="Rectangle 2"/>
          <p:cNvSpPr txBox="1">
            <a:spLocks noChangeArrowheads="1"/>
          </p:cNvSpPr>
          <p:nvPr/>
        </p:nvSpPr>
        <p:spPr>
          <a:xfrm>
            <a:off x="82085" y="260648"/>
            <a:ext cx="8964487" cy="1008112"/>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000" dirty="0">
                <a:solidFill>
                  <a:srgbClr val="FFC000"/>
                </a:solidFill>
              </a:rPr>
              <a:t>Importation model</a:t>
            </a:r>
            <a:br>
              <a:rPr lang="en-US" altLang="en-US" sz="4000" dirty="0">
                <a:solidFill>
                  <a:srgbClr val="FFC000"/>
                </a:solidFill>
              </a:rPr>
            </a:br>
            <a:r>
              <a:rPr lang="en-US" altLang="en-US" sz="3200" dirty="0">
                <a:solidFill>
                  <a:srgbClr val="FFC000"/>
                </a:solidFill>
              </a:rPr>
              <a:t>(Irwin &amp; </a:t>
            </a:r>
            <a:r>
              <a:rPr lang="en-US" altLang="en-US" sz="3200" dirty="0" err="1">
                <a:solidFill>
                  <a:srgbClr val="FFC000"/>
                </a:solidFill>
              </a:rPr>
              <a:t>Cressey</a:t>
            </a:r>
            <a:r>
              <a:rPr lang="en-US" altLang="en-US" sz="3200" dirty="0">
                <a:solidFill>
                  <a:srgbClr val="FFC000"/>
                </a:solidFill>
              </a:rPr>
              <a:t> 1962)</a:t>
            </a:r>
          </a:p>
        </p:txBody>
      </p:sp>
      <p:pic>
        <p:nvPicPr>
          <p:cNvPr id="11" name="Picture 2" descr="http://www.employee-vetting.com/images/apple%20line.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751" b="89912" l="1947" r="98545"/>
                    </a14:imgEffect>
                  </a14:imgLayer>
                </a14:imgProps>
              </a:ext>
              <a:ext uri="{28A0092B-C50C-407E-A947-70E740481C1C}">
                <a14:useLocalDpi xmlns:a14="http://schemas.microsoft.com/office/drawing/2010/main" val="0"/>
              </a:ext>
            </a:extLst>
          </a:blip>
          <a:srcRect/>
          <a:stretch>
            <a:fillRect/>
          </a:stretch>
        </p:blipFill>
        <p:spPr bwMode="auto">
          <a:xfrm>
            <a:off x="5320529" y="0"/>
            <a:ext cx="3815800" cy="10232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rot="273308">
            <a:off x="5933811" y="2993868"/>
            <a:ext cx="3138149" cy="1938992"/>
          </a:xfrm>
          <a:prstGeom prst="rect">
            <a:avLst/>
          </a:prstGeom>
          <a:solidFill>
            <a:srgbClr val="002060"/>
          </a:solidFill>
        </p:spPr>
        <p:txBody>
          <a:bodyPr wrap="square">
            <a:spAutoFit/>
          </a:bodyPr>
          <a:lstStyle/>
          <a:p>
            <a:r>
              <a:rPr lang="en-GB" sz="2000" dirty="0"/>
              <a:t>Violence  and aggression is </a:t>
            </a:r>
            <a:r>
              <a:rPr lang="en-GB" sz="2000" i="1" dirty="0"/>
              <a:t>not</a:t>
            </a:r>
            <a:r>
              <a:rPr lang="en-GB" sz="2000" dirty="0"/>
              <a:t> a product of the institution itself but rather the characteristics of individuals who enter it.</a:t>
            </a:r>
          </a:p>
        </p:txBody>
      </p:sp>
      <p:sp>
        <p:nvSpPr>
          <p:cNvPr id="7" name="Rounded Rectangle 6"/>
          <p:cNvSpPr/>
          <p:nvPr/>
        </p:nvSpPr>
        <p:spPr>
          <a:xfrm rot="344097">
            <a:off x="4896642" y="1019026"/>
            <a:ext cx="4176464" cy="576365"/>
          </a:xfrm>
          <a:prstGeom prst="roundRect">
            <a:avLst/>
          </a:prstGeom>
          <a:solidFill>
            <a:schemeClr val="tx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rgbClr val="002060"/>
                </a:solidFill>
              </a:rPr>
              <a:t>Dispositional explanation</a:t>
            </a:r>
          </a:p>
        </p:txBody>
      </p:sp>
      <p:sp>
        <p:nvSpPr>
          <p:cNvPr id="9" name="TextBox 8"/>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spTree>
    <p:extLst>
      <p:ext uri="{BB962C8B-B14F-4D97-AF65-F5344CB8AC3E}">
        <p14:creationId xmlns:p14="http://schemas.microsoft.com/office/powerpoint/2010/main" val="38395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085" y="1268760"/>
            <a:ext cx="8964487" cy="1008112"/>
          </a:xfrm>
        </p:spPr>
        <p:txBody>
          <a:bodyPr/>
          <a:lstStyle/>
          <a:p>
            <a:pPr eaLnBrk="1" hangingPunct="1"/>
            <a:r>
              <a:rPr lang="en-US" altLang="en-US" sz="4000" dirty="0">
                <a:solidFill>
                  <a:srgbClr val="FFC000"/>
                </a:solidFill>
              </a:rPr>
              <a:t>Importation model</a:t>
            </a:r>
            <a:br>
              <a:rPr lang="en-US" altLang="en-US" sz="4000" dirty="0">
                <a:solidFill>
                  <a:srgbClr val="FFC000"/>
                </a:solidFill>
              </a:rPr>
            </a:br>
            <a:r>
              <a:rPr lang="en-US" altLang="en-US" sz="3200" dirty="0">
                <a:solidFill>
                  <a:srgbClr val="FFC000"/>
                </a:solidFill>
              </a:rPr>
              <a:t>(Irwin &amp; </a:t>
            </a:r>
            <a:r>
              <a:rPr lang="en-US" altLang="en-US" sz="3200" dirty="0" err="1">
                <a:solidFill>
                  <a:srgbClr val="FFC000"/>
                </a:solidFill>
              </a:rPr>
              <a:t>Cressey</a:t>
            </a:r>
            <a:r>
              <a:rPr lang="en-US" altLang="en-US" sz="3200" dirty="0">
                <a:solidFill>
                  <a:srgbClr val="FFC000"/>
                </a:solidFill>
              </a:rPr>
              <a:t> 1962)</a:t>
            </a:r>
            <a:br>
              <a:rPr lang="en-US" altLang="en-US" sz="3200" dirty="0">
                <a:solidFill>
                  <a:srgbClr val="FFC000"/>
                </a:solidFill>
              </a:rPr>
            </a:br>
            <a:br>
              <a:rPr lang="en-US" altLang="en-US" sz="3200" dirty="0">
                <a:solidFill>
                  <a:srgbClr val="FFC000"/>
                </a:solidFill>
              </a:rPr>
            </a:br>
            <a:r>
              <a:rPr lang="en-US" altLang="en-US" sz="4000" dirty="0">
                <a:solidFill>
                  <a:srgbClr val="FFC000"/>
                </a:solidFill>
              </a:rPr>
              <a:t>Supporting research??</a:t>
            </a:r>
            <a:endParaRPr lang="en-US" altLang="en-US" sz="3200" dirty="0">
              <a:solidFill>
                <a:srgbClr val="FFC000"/>
              </a:solidFill>
            </a:endParaRPr>
          </a:p>
        </p:txBody>
      </p:sp>
      <p:pic>
        <p:nvPicPr>
          <p:cNvPr id="7" name="Picture 2" descr="http://www.employee-vetting.com/images/apple%20line.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751" b="89912" l="1947" r="98545"/>
                    </a14:imgEffect>
                  </a14:imgLayer>
                </a14:imgProps>
              </a:ext>
              <a:ext uri="{28A0092B-C50C-407E-A947-70E740481C1C}">
                <a14:useLocalDpi xmlns:a14="http://schemas.microsoft.com/office/drawing/2010/main" val="0"/>
              </a:ext>
            </a:extLst>
          </a:blip>
          <a:srcRect/>
          <a:stretch>
            <a:fillRect/>
          </a:stretch>
        </p:blipFill>
        <p:spPr bwMode="auto">
          <a:xfrm>
            <a:off x="5320529" y="0"/>
            <a:ext cx="3815800" cy="10232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956" y="2348880"/>
            <a:ext cx="6336704" cy="3046988"/>
          </a:xfrm>
          <a:prstGeom prst="rect">
            <a:avLst/>
          </a:prstGeom>
          <a:noFill/>
        </p:spPr>
        <p:txBody>
          <a:bodyPr wrap="square" rtlCol="0">
            <a:spAutoFit/>
          </a:bodyPr>
          <a:lstStyle/>
          <a:p>
            <a:r>
              <a:rPr lang="en-GB" sz="2400" b="1" dirty="0">
                <a:solidFill>
                  <a:schemeClr val="bg1"/>
                </a:solidFill>
              </a:rPr>
              <a:t>Keller and Wang (2005) </a:t>
            </a:r>
            <a:r>
              <a:rPr lang="en-GB" sz="2400" dirty="0">
                <a:solidFill>
                  <a:schemeClr val="bg1"/>
                </a:solidFill>
              </a:rPr>
              <a:t>found that prison violence, and assaults on staff are more likely to occur in high-security prisons (inmates had committed more violent crimes on ‘the outside’), than those with lower security inmates, supporting the idea that the inmates had brought violent behaviour into the institution with them.</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5018" y="2060848"/>
            <a:ext cx="2079625" cy="3121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rot="344097">
            <a:off x="4949190" y="1117399"/>
            <a:ext cx="4176464" cy="576365"/>
          </a:xfrm>
          <a:prstGeom prst="roundRect">
            <a:avLst/>
          </a:prstGeom>
          <a:solidFill>
            <a:schemeClr val="tx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rgbClr val="002060"/>
                </a:solidFill>
              </a:rPr>
              <a:t>Dispositional explanation</a:t>
            </a:r>
          </a:p>
        </p:txBody>
      </p:sp>
      <p:sp>
        <p:nvSpPr>
          <p:cNvPr id="10" name="TextBox 9"/>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spTree>
    <p:extLst>
      <p:ext uri="{BB962C8B-B14F-4D97-AF65-F5344CB8AC3E}">
        <p14:creationId xmlns:p14="http://schemas.microsoft.com/office/powerpoint/2010/main" val="1481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085" y="260648"/>
            <a:ext cx="8964487" cy="1008112"/>
          </a:xfrm>
        </p:spPr>
        <p:txBody>
          <a:bodyPr/>
          <a:lstStyle/>
          <a:p>
            <a:pPr eaLnBrk="1" hangingPunct="1"/>
            <a:r>
              <a:rPr lang="en-US" altLang="en-US" sz="4000" dirty="0">
                <a:solidFill>
                  <a:srgbClr val="FFC000"/>
                </a:solidFill>
              </a:rPr>
              <a:t>Importation model</a:t>
            </a:r>
            <a:br>
              <a:rPr lang="en-US" altLang="en-US" sz="4000" dirty="0">
                <a:solidFill>
                  <a:srgbClr val="FFC000"/>
                </a:solidFill>
              </a:rPr>
            </a:br>
            <a:r>
              <a:rPr lang="en-US" altLang="en-US" sz="3200" dirty="0">
                <a:solidFill>
                  <a:srgbClr val="FFC000"/>
                </a:solidFill>
              </a:rPr>
              <a:t>(Irwin &amp; </a:t>
            </a:r>
            <a:r>
              <a:rPr lang="en-US" altLang="en-US" sz="3200" dirty="0" err="1">
                <a:solidFill>
                  <a:srgbClr val="FFC000"/>
                </a:solidFill>
              </a:rPr>
              <a:t>Cressey</a:t>
            </a:r>
            <a:r>
              <a:rPr lang="en-US" altLang="en-US" sz="3200" dirty="0">
                <a:solidFill>
                  <a:srgbClr val="FFC000"/>
                </a:solidFill>
              </a:rPr>
              <a:t> 1962)</a:t>
            </a:r>
          </a:p>
        </p:txBody>
      </p:sp>
      <p:pic>
        <p:nvPicPr>
          <p:cNvPr id="7" name="Picture 2" descr="http://www.employee-vetting.com/images/apple%20line.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751" b="89912" l="1947" r="98545"/>
                    </a14:imgEffect>
                  </a14:imgLayer>
                </a14:imgProps>
              </a:ext>
              <a:ext uri="{28A0092B-C50C-407E-A947-70E740481C1C}">
                <a14:useLocalDpi xmlns:a14="http://schemas.microsoft.com/office/drawing/2010/main" val="0"/>
              </a:ext>
            </a:extLst>
          </a:blip>
          <a:srcRect/>
          <a:stretch>
            <a:fillRect/>
          </a:stretch>
        </p:blipFill>
        <p:spPr bwMode="auto">
          <a:xfrm>
            <a:off x="5320529" y="0"/>
            <a:ext cx="3815800" cy="10232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7580" y="3473213"/>
            <a:ext cx="8928992" cy="1938992"/>
          </a:xfrm>
          <a:prstGeom prst="rect">
            <a:avLst/>
          </a:prstGeom>
          <a:noFill/>
        </p:spPr>
        <p:txBody>
          <a:bodyPr wrap="square" rtlCol="0">
            <a:spAutoFit/>
          </a:bodyPr>
          <a:lstStyle/>
          <a:p>
            <a:endParaRPr lang="en-GB" sz="2400" dirty="0">
              <a:solidFill>
                <a:schemeClr val="bg1"/>
              </a:solidFill>
            </a:endParaRPr>
          </a:p>
          <a:p>
            <a:endParaRPr lang="en-GB" sz="2400" dirty="0">
              <a:solidFill>
                <a:schemeClr val="bg1"/>
              </a:solidFill>
            </a:endParaRPr>
          </a:p>
          <a:p>
            <a:r>
              <a:rPr lang="en-GB" sz="2400" dirty="0">
                <a:solidFill>
                  <a:schemeClr val="bg1"/>
                </a:solidFill>
              </a:rPr>
              <a:t>Research has found that gangs leads to increased levels of aggression and violence due to deindividuation, conformity and obedience (</a:t>
            </a:r>
            <a:r>
              <a:rPr lang="en-GB" sz="2400" dirty="0" err="1">
                <a:solidFill>
                  <a:schemeClr val="bg1"/>
                </a:solidFill>
              </a:rPr>
              <a:t>Allender</a:t>
            </a:r>
            <a:r>
              <a:rPr lang="en-GB" sz="2400" dirty="0">
                <a:solidFill>
                  <a:schemeClr val="bg1"/>
                </a:solidFill>
              </a:rPr>
              <a:t> and </a:t>
            </a:r>
            <a:r>
              <a:rPr lang="en-GB" sz="2400" dirty="0" err="1">
                <a:solidFill>
                  <a:schemeClr val="bg1"/>
                </a:solidFill>
              </a:rPr>
              <a:t>Marcell</a:t>
            </a:r>
            <a:r>
              <a:rPr lang="en-GB" sz="2400" dirty="0">
                <a:solidFill>
                  <a:schemeClr val="bg1"/>
                </a:solidFill>
              </a:rPr>
              <a:t> 2003).</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0529" y="1970730"/>
            <a:ext cx="3313063" cy="19644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6335" y="1694780"/>
            <a:ext cx="5421769" cy="830997"/>
          </a:xfrm>
          <a:prstGeom prst="rect">
            <a:avLst/>
          </a:prstGeom>
        </p:spPr>
        <p:txBody>
          <a:bodyPr wrap="square">
            <a:spAutoFit/>
          </a:bodyPr>
          <a:lstStyle/>
          <a:p>
            <a:r>
              <a:rPr lang="en-GB" sz="2400" dirty="0">
                <a:solidFill>
                  <a:schemeClr val="bg1"/>
                </a:solidFill>
              </a:rPr>
              <a:t>Pre-prison gang membership tends to be exacerbated in prison.</a:t>
            </a:r>
          </a:p>
        </p:txBody>
      </p:sp>
      <p:sp>
        <p:nvSpPr>
          <p:cNvPr id="9" name="Rounded Rectangle 8"/>
          <p:cNvSpPr/>
          <p:nvPr/>
        </p:nvSpPr>
        <p:spPr>
          <a:xfrm rot="344097">
            <a:off x="4949190" y="1117399"/>
            <a:ext cx="4176464" cy="576365"/>
          </a:xfrm>
          <a:prstGeom prst="roundRect">
            <a:avLst/>
          </a:prstGeom>
          <a:solidFill>
            <a:schemeClr val="tx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rgbClr val="002060"/>
                </a:solidFill>
              </a:rPr>
              <a:t>Dispositional explanation</a:t>
            </a:r>
          </a:p>
        </p:txBody>
      </p:sp>
      <p:sp>
        <p:nvSpPr>
          <p:cNvPr id="10" name="TextBox 9"/>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spTree>
    <p:extLst>
      <p:ext uri="{BB962C8B-B14F-4D97-AF65-F5344CB8AC3E}">
        <p14:creationId xmlns:p14="http://schemas.microsoft.com/office/powerpoint/2010/main" val="177778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61331" y="140113"/>
            <a:ext cx="8964487" cy="1008112"/>
          </a:xfrm>
        </p:spPr>
        <p:txBody>
          <a:bodyPr/>
          <a:lstStyle/>
          <a:p>
            <a:pPr eaLnBrk="1" hangingPunct="1"/>
            <a:r>
              <a:rPr lang="en-US" altLang="en-US" sz="4000" dirty="0">
                <a:solidFill>
                  <a:srgbClr val="FFC000"/>
                </a:solidFill>
              </a:rPr>
              <a:t>Importation model</a:t>
            </a:r>
            <a:br>
              <a:rPr lang="en-US" altLang="en-US" sz="4000" dirty="0">
                <a:solidFill>
                  <a:srgbClr val="FFC000"/>
                </a:solidFill>
              </a:rPr>
            </a:br>
            <a:r>
              <a:rPr lang="en-US" altLang="en-US" sz="3200" dirty="0">
                <a:solidFill>
                  <a:srgbClr val="FF3300"/>
                </a:solidFill>
              </a:rPr>
              <a:t>(A02) - Evaluation</a:t>
            </a:r>
          </a:p>
        </p:txBody>
      </p:sp>
      <p:pic>
        <p:nvPicPr>
          <p:cNvPr id="7" name="Picture 2" descr="http://www.employee-vetting.com/images/apple%20line.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751" b="89912" l="1947" r="98545"/>
                    </a14:imgEffect>
                  </a14:imgLayer>
                </a14:imgProps>
              </a:ext>
              <a:ext uri="{28A0092B-C50C-407E-A947-70E740481C1C}">
                <a14:useLocalDpi xmlns:a14="http://schemas.microsoft.com/office/drawing/2010/main" val="0"/>
              </a:ext>
            </a:extLst>
          </a:blip>
          <a:srcRect/>
          <a:stretch>
            <a:fillRect/>
          </a:stretch>
        </p:blipFill>
        <p:spPr bwMode="auto">
          <a:xfrm>
            <a:off x="5320529" y="0"/>
            <a:ext cx="3815800" cy="10232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1183862">
            <a:off x="321237" y="1035220"/>
            <a:ext cx="5711546" cy="2677656"/>
          </a:xfrm>
          <a:prstGeom prst="rect">
            <a:avLst/>
          </a:prstGeom>
        </p:spPr>
        <p:txBody>
          <a:bodyPr wrap="square">
            <a:spAutoFit/>
          </a:bodyPr>
          <a:lstStyle/>
          <a:p>
            <a:r>
              <a:rPr lang="en-GB" sz="2400" b="1" dirty="0">
                <a:solidFill>
                  <a:srgbClr val="C00000"/>
                </a:solidFill>
              </a:rPr>
              <a:t>However……A study of over 800 male inmates found </a:t>
            </a:r>
            <a:r>
              <a:rPr lang="en-GB" sz="2400" b="1" dirty="0" err="1">
                <a:solidFill>
                  <a:srgbClr val="C00000"/>
                </a:solidFill>
              </a:rPr>
              <a:t>litte</a:t>
            </a:r>
            <a:r>
              <a:rPr lang="en-GB" sz="2400" b="1" dirty="0">
                <a:solidFill>
                  <a:srgbClr val="C00000"/>
                </a:solidFill>
              </a:rPr>
              <a:t> evidence of a relationship between previous gang membership and misconduct within prison – found deprivation factors to play an equally important role (</a:t>
            </a:r>
            <a:r>
              <a:rPr lang="en-GB" sz="2400" b="1" dirty="0" err="1">
                <a:solidFill>
                  <a:srgbClr val="C00000"/>
                </a:solidFill>
              </a:rPr>
              <a:t>DeLisi</a:t>
            </a:r>
            <a:r>
              <a:rPr lang="en-GB" sz="2400" b="1" dirty="0">
                <a:solidFill>
                  <a:srgbClr val="C00000"/>
                </a:solidFill>
              </a:rPr>
              <a:t>, 2004)</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1277720"/>
            <a:ext cx="2808275" cy="1665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rot="376751">
            <a:off x="3780015" y="3387564"/>
            <a:ext cx="5427560" cy="1569660"/>
          </a:xfrm>
          <a:prstGeom prst="rect">
            <a:avLst/>
          </a:prstGeom>
        </p:spPr>
        <p:txBody>
          <a:bodyPr wrap="square">
            <a:spAutoFit/>
          </a:bodyPr>
          <a:lstStyle/>
          <a:p>
            <a:r>
              <a:rPr lang="en-GB" sz="2400" b="1" dirty="0">
                <a:solidFill>
                  <a:srgbClr val="C00000"/>
                </a:solidFill>
              </a:rPr>
              <a:t>Mc </a:t>
            </a:r>
            <a:r>
              <a:rPr lang="en-GB" sz="2400" b="1" dirty="0" err="1">
                <a:solidFill>
                  <a:srgbClr val="C00000"/>
                </a:solidFill>
              </a:rPr>
              <a:t>Corkle</a:t>
            </a:r>
            <a:r>
              <a:rPr lang="en-GB" sz="2400" b="1" dirty="0">
                <a:solidFill>
                  <a:srgbClr val="C00000"/>
                </a:solidFill>
              </a:rPr>
              <a:t> et al (1995) criticised the model as it gives no practical suggestions for how to decrease violence (unlike deprivation model).</a:t>
            </a:r>
          </a:p>
        </p:txBody>
      </p:sp>
      <p:sp>
        <p:nvSpPr>
          <p:cNvPr id="8" name="TextBox 7"/>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each theory.</a:t>
            </a:r>
          </a:p>
        </p:txBody>
      </p:sp>
      <p:sp>
        <p:nvSpPr>
          <p:cNvPr id="10" name="Rectangle 9"/>
          <p:cNvSpPr/>
          <p:nvPr/>
        </p:nvSpPr>
        <p:spPr>
          <a:xfrm rot="376751">
            <a:off x="463230" y="4600131"/>
            <a:ext cx="5427560" cy="1200329"/>
          </a:xfrm>
          <a:prstGeom prst="rect">
            <a:avLst/>
          </a:prstGeom>
        </p:spPr>
        <p:txBody>
          <a:bodyPr wrap="square">
            <a:spAutoFit/>
          </a:bodyPr>
          <a:lstStyle/>
          <a:p>
            <a:r>
              <a:rPr lang="en-GB" sz="2400" b="1" dirty="0">
                <a:solidFill>
                  <a:srgbClr val="C00000"/>
                </a:solidFill>
              </a:rPr>
              <a:t>Implications for rehabilitation – consider the home environment and the individual.</a:t>
            </a:r>
          </a:p>
        </p:txBody>
      </p:sp>
    </p:spTree>
    <p:extLst>
      <p:ext uri="{BB962C8B-B14F-4D97-AF65-F5344CB8AC3E}">
        <p14:creationId xmlns:p14="http://schemas.microsoft.com/office/powerpoint/2010/main" val="384154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085" y="133653"/>
            <a:ext cx="8964487" cy="1008112"/>
          </a:xfrm>
        </p:spPr>
        <p:txBody>
          <a:bodyPr/>
          <a:lstStyle/>
          <a:p>
            <a:pPr eaLnBrk="1" hangingPunct="1"/>
            <a:r>
              <a:rPr lang="en-US" altLang="en-US" sz="4000" dirty="0">
                <a:solidFill>
                  <a:schemeClr val="bg2">
                    <a:lumMod val="75000"/>
                  </a:schemeClr>
                </a:solidFill>
              </a:rPr>
              <a:t>Deprivation model</a:t>
            </a:r>
            <a:br>
              <a:rPr lang="en-US" altLang="en-US" sz="4000" dirty="0">
                <a:solidFill>
                  <a:schemeClr val="bg2">
                    <a:lumMod val="75000"/>
                  </a:schemeClr>
                </a:solidFill>
              </a:rPr>
            </a:br>
            <a:r>
              <a:rPr lang="en-US" altLang="en-US" sz="3200" dirty="0">
                <a:solidFill>
                  <a:schemeClr val="bg2">
                    <a:lumMod val="75000"/>
                  </a:schemeClr>
                </a:solidFill>
              </a:rPr>
              <a:t>(</a:t>
            </a:r>
            <a:r>
              <a:rPr lang="en-US" altLang="en-US" sz="3200" dirty="0" err="1">
                <a:solidFill>
                  <a:schemeClr val="bg2">
                    <a:lumMod val="75000"/>
                  </a:schemeClr>
                </a:solidFill>
              </a:rPr>
              <a:t>Paterline</a:t>
            </a:r>
            <a:r>
              <a:rPr lang="en-US" altLang="en-US" sz="3200" dirty="0">
                <a:solidFill>
                  <a:schemeClr val="bg2">
                    <a:lumMod val="75000"/>
                  </a:schemeClr>
                </a:solidFill>
              </a:rPr>
              <a:t> and Peterson 1999)</a:t>
            </a:r>
          </a:p>
        </p:txBody>
      </p:sp>
      <p:sp>
        <p:nvSpPr>
          <p:cNvPr id="6" name="TextBox 5"/>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the ‘importation model’ and ‘deprivation model’ of institutional aggression within groups.</a:t>
            </a:r>
          </a:p>
          <a:p>
            <a:pPr marL="285750" indent="-285750">
              <a:buFont typeface="Arial" panose="020B0604020202020204" pitchFamily="34" charset="0"/>
              <a:buChar char="•"/>
              <a:defRPr/>
            </a:pPr>
            <a:r>
              <a:rPr lang="en-GB" kern="0" dirty="0">
                <a:solidFill>
                  <a:srgbClr val="FFFFFF"/>
                </a:solidFill>
              </a:rPr>
              <a:t>To KNOW and EVALUATE supporting research and a practical application IDA.</a:t>
            </a:r>
          </a:p>
        </p:txBody>
      </p:sp>
      <p:pic>
        <p:nvPicPr>
          <p:cNvPr id="9" name="Picture 4" descr="C:\Users\Kirsty\AppData\Local\Microsoft\Windows\Temporary Internet Files\Content.IE5\01FMH1PY\blackmenjai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4322">
            <a:off x="6783727" y="248489"/>
            <a:ext cx="1395303" cy="122166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273308">
            <a:off x="6436226" y="1981817"/>
            <a:ext cx="2537358" cy="1323439"/>
          </a:xfrm>
          <a:prstGeom prst="rect">
            <a:avLst/>
          </a:prstGeom>
          <a:solidFill>
            <a:srgbClr val="002060"/>
          </a:solidFill>
        </p:spPr>
        <p:txBody>
          <a:bodyPr wrap="square">
            <a:spAutoFit/>
          </a:bodyPr>
          <a:lstStyle/>
          <a:p>
            <a:r>
              <a:rPr lang="en-GB" sz="2000" dirty="0"/>
              <a:t>Violence  and aggression are a product of the institution itself.</a:t>
            </a:r>
          </a:p>
        </p:txBody>
      </p:sp>
      <p:sp>
        <p:nvSpPr>
          <p:cNvPr id="11" name="TextBox 10"/>
          <p:cNvSpPr txBox="1"/>
          <p:nvPr/>
        </p:nvSpPr>
        <p:spPr>
          <a:xfrm>
            <a:off x="107504" y="1141765"/>
            <a:ext cx="6280176" cy="4524315"/>
          </a:xfrm>
          <a:prstGeom prst="rect">
            <a:avLst/>
          </a:prstGeom>
          <a:noFill/>
        </p:spPr>
        <p:txBody>
          <a:bodyPr wrap="square" rtlCol="0">
            <a:spAutoFit/>
          </a:bodyPr>
          <a:lstStyle/>
          <a:p>
            <a:r>
              <a:rPr lang="en-GB" sz="2400" dirty="0">
                <a:solidFill>
                  <a:schemeClr val="bg1"/>
                </a:solidFill>
              </a:rPr>
              <a:t>The ‘</a:t>
            </a:r>
            <a:r>
              <a:rPr lang="en-GB" sz="2400" i="1" dirty="0">
                <a:solidFill>
                  <a:schemeClr val="bg1"/>
                </a:solidFill>
              </a:rPr>
              <a:t>deprivation</a:t>
            </a:r>
            <a:r>
              <a:rPr lang="en-GB" sz="2400" dirty="0">
                <a:solidFill>
                  <a:schemeClr val="bg1"/>
                </a:solidFill>
              </a:rPr>
              <a:t>’ inmates experience in terms of losses of freedom, personal space, heterosexual relationships, home comforts, personal security etc. increase levels of </a:t>
            </a:r>
            <a:r>
              <a:rPr lang="en-GB" sz="2400" b="1" dirty="0">
                <a:solidFill>
                  <a:schemeClr val="bg1"/>
                </a:solidFill>
              </a:rPr>
              <a:t>anxiety and stress </a:t>
            </a:r>
            <a:r>
              <a:rPr lang="en-GB" sz="2400" dirty="0">
                <a:solidFill>
                  <a:schemeClr val="bg1"/>
                </a:solidFill>
              </a:rPr>
              <a:t>in inmates.</a:t>
            </a:r>
          </a:p>
          <a:p>
            <a:r>
              <a:rPr lang="en-GB" sz="2400" dirty="0">
                <a:solidFill>
                  <a:schemeClr val="bg1"/>
                </a:solidFill>
              </a:rPr>
              <a:t>This is turn may lead to increased levels of aggression.</a:t>
            </a:r>
          </a:p>
          <a:p>
            <a:endParaRPr lang="en-GB" sz="2400" dirty="0">
              <a:solidFill>
                <a:schemeClr val="bg1"/>
              </a:solidFill>
            </a:endParaRPr>
          </a:p>
          <a:p>
            <a:r>
              <a:rPr lang="en-GB" sz="2400" dirty="0">
                <a:solidFill>
                  <a:schemeClr val="bg1"/>
                </a:solidFill>
              </a:rPr>
              <a:t>A </a:t>
            </a:r>
            <a:r>
              <a:rPr lang="en-GB" sz="2400" b="1" dirty="0">
                <a:solidFill>
                  <a:schemeClr val="bg1"/>
                </a:solidFill>
              </a:rPr>
              <a:t>desire to rebel </a:t>
            </a:r>
            <a:r>
              <a:rPr lang="en-GB" sz="2400" dirty="0">
                <a:solidFill>
                  <a:schemeClr val="bg1"/>
                </a:solidFill>
              </a:rPr>
              <a:t>against the frustrations of the ‘deprivation’ may also by expressed as aggression towards staff and other inmates.</a:t>
            </a:r>
          </a:p>
        </p:txBody>
      </p:sp>
      <p:sp>
        <p:nvSpPr>
          <p:cNvPr id="7" name="Rounded Rectangle 6"/>
          <p:cNvSpPr/>
          <p:nvPr/>
        </p:nvSpPr>
        <p:spPr>
          <a:xfrm>
            <a:off x="4911110" y="3403922"/>
            <a:ext cx="4144028" cy="459682"/>
          </a:xfrm>
          <a:prstGeom prst="roundRect">
            <a:avLst/>
          </a:prstGeom>
          <a:solidFill>
            <a:srgbClr val="0070C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Situational explanation</a:t>
            </a:r>
            <a:endParaRPr lang="en-GB" sz="2400" b="1" i="1" dirty="0"/>
          </a:p>
        </p:txBody>
      </p:sp>
    </p:spTree>
    <p:extLst>
      <p:ext uri="{BB962C8B-B14F-4D97-AF65-F5344CB8AC3E}">
        <p14:creationId xmlns:p14="http://schemas.microsoft.com/office/powerpoint/2010/main" val="297742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a:majorFont>
        <a:latin typeface="Comic Sans MS"/>
        <a:ea typeface=""/>
        <a:cs typeface=""/>
      </a:majorFont>
      <a:minorFont>
        <a:latin typeface="Comic Sans MS"/>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1566</Words>
  <Application>Microsoft Office PowerPoint</Application>
  <PresentationFormat>On-screen Show (4:3)</PresentationFormat>
  <Paragraphs>144</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Aharoni</vt:lpstr>
      <vt:lpstr>Arial</vt:lpstr>
      <vt:lpstr>Calibri</vt:lpstr>
      <vt:lpstr>Comic Sans MS</vt:lpstr>
      <vt:lpstr>Wingdings</vt:lpstr>
      <vt:lpstr>Elemental</vt:lpstr>
      <vt:lpstr>Title: Institutional aggression</vt:lpstr>
      <vt:lpstr>PowerPoint Presentation</vt:lpstr>
      <vt:lpstr>A focus on prisons….</vt:lpstr>
      <vt:lpstr>Explaining aggression in institutions such as prisons</vt:lpstr>
      <vt:lpstr>PowerPoint Presentation</vt:lpstr>
      <vt:lpstr>Importation model (Irwin &amp; Cressey 1962)  Supporting research??</vt:lpstr>
      <vt:lpstr>Importation model (Irwin &amp; Cressey 1962)</vt:lpstr>
      <vt:lpstr>Importation model (A02) - Evaluation</vt:lpstr>
      <vt:lpstr>Deprivation model (Paterline and Peterson 1999)</vt:lpstr>
      <vt:lpstr>Deprivation model Evidence??</vt:lpstr>
      <vt:lpstr>Deprivation model Evaluation (A02)</vt:lpstr>
      <vt:lpstr>Gender bias</vt:lpstr>
      <vt:lpstr>PowerPoint Presentation</vt:lpstr>
      <vt:lpstr>Research suggests BOTH explanations probably play a role…</vt:lpstr>
      <vt:lpstr>Institutional aggression can also occur between groups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dc:title>
  <dc:creator>Kirsty</dc:creator>
  <cp:lastModifiedBy>Kirsty Finney</cp:lastModifiedBy>
  <cp:revision>41</cp:revision>
  <dcterms:created xsi:type="dcterms:W3CDTF">2015-01-02T11:37:57Z</dcterms:created>
  <dcterms:modified xsi:type="dcterms:W3CDTF">2017-02-23T12:58:23Z</dcterms:modified>
</cp:coreProperties>
</file>