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35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4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67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4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4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5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6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13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70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1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2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6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53F3-3ACE-48FB-BD1B-E2CA6879C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DA6262-E176-4572-BC14-F52A1877B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thinking+girl&amp;source=images&amp;cd=&amp;cad=rja&amp;docid=LTGjHc8uORt5GM&amp;tbnid=B0_ANRGaUJKHcM:&amp;ved=0CAUQjRw&amp;url=http://www.thoughtful-self-improvement.com/Introvert-Extrovert.html&amp;ei=ogoaUfuiFaWO0AXAwYHgBQ&amp;bvm=bv.42261806,d.d2k&amp;psig=AFQjCNFFIEKu_VK13mcuQZqViAAd0zmsUQ&amp;ust=13607475481641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relationships&amp;source=images&amp;cd=&amp;cad=rja&amp;docid=lG1F63TOn207JM&amp;tbnid=50N0JNb4hqjCNM:&amp;ved=0CAUQjRw&amp;url=http://www.todaysseniorsnetwork.com/relationships_count.htm&amp;ei=YgoaUeyNKaqf0QWErYHwAw&amp;bvm=bv.42261806,d.d2k&amp;psig=AFQjCNFiwmSD-g0cR4ZP-RNSXW68uwi2uQ&amp;ust=136074742505664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man+with+guitar&amp;source=images&amp;cd=&amp;cad=rja&amp;docid=4sbZO_AhhCZO-M&amp;tbnid=Y4rAAIoE51PP3M:&amp;ved=0CAUQjRw&amp;url=http://depositphotos.com/4846468/stock-photo-Man-with-guitar.html&amp;ei=CwsaUc2WH6XW0QXyv4G4BQ&amp;bvm=bv.42261806,d.d2k&amp;psig=AFQjCNFlKwHxCKf0SJIwzgVBGMlgF_ooLQ&amp;ust=136074765394439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relationship+quotes&amp;source=images&amp;cd=&amp;cad=rja&amp;docid=-qHs6dBrVQeSJM&amp;tbnid=wAlDXvUtmEDvOM:&amp;ved=0CAUQjRw&amp;url=http://www.tumblrquotes123.com/12-signs-its-time-move-relationship.html&amp;ei=_gkaUbqeK8rK0QWo3YGYAg&amp;bvm=bv.42261806,d.d2k&amp;psig=AFQjCNEcg85jibZG0Df8Zt4QhL1ZjgfZvQ&amp;ust=136074735250973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 to Relationships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Resources: Complete </a:t>
            </a:r>
            <a:r>
              <a:rPr lang="en-GB" smtClean="0"/>
              <a:t>Companion books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9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remember the difference between CLASSICAL and OPERANT conditioning?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89199" cy="1280890"/>
          </a:xfrm>
        </p:spPr>
        <p:txBody>
          <a:bodyPr>
            <a:normAutofit/>
          </a:bodyPr>
          <a:lstStyle/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 descr="http://opentextbc.ca/introductiontopsychology/wp-content/uploads/sites/9/2013/11/72ff70c6cb32a57995de5d2081132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" y="116633"/>
            <a:ext cx="92412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6237312"/>
            <a:ext cx="71287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Classical conditioning: learning through association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Operant Conditioning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Learning through the consequences that follow a behaviour.</a:t>
            </a:r>
          </a:p>
          <a:p>
            <a:r>
              <a:rPr lang="en-GB" dirty="0" smtClean="0"/>
              <a:t>Press a lever…get some food…do it again</a:t>
            </a:r>
          </a:p>
          <a:p>
            <a:r>
              <a:rPr lang="en-GB" dirty="0" smtClean="0"/>
              <a:t>= Positive reinforcement</a:t>
            </a:r>
          </a:p>
          <a:p>
            <a:r>
              <a:rPr lang="en-GB" dirty="0" smtClean="0"/>
              <a:t>Negative reinforcement is when you take something away that makes the person sad, uncomfortable, anxious etc. 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 somebody who is agoraphobic stops leaving the house and feels better because the anxiety has been removed.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pic>
        <p:nvPicPr>
          <p:cNvPr id="3076" name="Picture 4" descr="http://integratingtech301.pbworks.com/f/1235352765/Press_for_food-fu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0901"/>
            <a:ext cx="3162629" cy="377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Byrne and </a:t>
            </a:r>
            <a:r>
              <a:rPr lang="en-GB" dirty="0" err="1" smtClean="0"/>
              <a:t>Clore</a:t>
            </a:r>
            <a:r>
              <a:rPr lang="en-GB" dirty="0" smtClean="0"/>
              <a:t> (1970)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5357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As well as forming relationships with people who invoke positive feelings in us, we are also likely to form relationships with people who are ASSOCIATED with positive feelings.</a:t>
            </a:r>
          </a:p>
          <a:p>
            <a:r>
              <a:rPr lang="en-GB" sz="2000" dirty="0" smtClean="0"/>
              <a:t>Can you think of an example of this in your own life?</a:t>
            </a:r>
          </a:p>
          <a:p>
            <a:r>
              <a:rPr lang="en-GB" sz="2000" dirty="0" smtClean="0"/>
              <a:t>A previously neutral person can become positively/negatively valued because of an association with a particular event. 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 BLANCA" panose="02000000000000000000" pitchFamily="2" charset="0"/>
              </a:rPr>
              <a:t>Discussion…Holiday romances…</a:t>
            </a:r>
            <a:endParaRPr lang="en-GB" sz="2800" dirty="0">
              <a:solidFill>
                <a:srgbClr val="7030A0"/>
              </a:solidFill>
              <a:latin typeface="AR BLANCA" panose="02000000000000000000" pitchFamily="2" charset="0"/>
            </a:endParaRPr>
          </a:p>
        </p:txBody>
      </p:sp>
      <p:sp>
        <p:nvSpPr>
          <p:cNvPr id="6" name="AutoShape 6" descr="data:image/jpeg;base64,/9j/4AAQSkZJRgABAQAAAQABAAD/2wCEAAkGBxQSEhQUExMUFRUXGBQYFxcXFxgXFhcYFxUXFxcWGBgaHCggGBolHBQUITEhJSkrLi4uFx8zODMsNygtLisBCgoKDg0OGxAQGiwmICQsLSwsLCwsLCwsLC4sLC8sLCwsLCwsLCwsLCwsLC8sLCwsLCwsLiwsLCwsLCwsLCwsLP/AABEIAQMAwgMBIgACEQEDEQH/xAAbAAABBQEBAAAAAAAAAAAAAAAEAAIDBQYBB//EAEIQAAEDAgMFBQQIBAUEAwAAAAEAAhEDIQQSMQVBUWFxEyKBkaEGMrHwFEJSYnKSwdEVI4LhM1OT0vEHQ2PCJIOi/8QAGgEAAgMBAQAAAAAAAAAAAAAAAgMBBAUABv/EADIRAAICAQMCBQIEBgMBAAAAAAABAgMRBBIhMUEFExRRYSJxgZGx0SMzQsHh8DKh8RX/2gAMAwEAAhEDEQA/AMI1OXAE+F7pnm2NT2apsJ4KCcd0WjskOJxTaczTExPzzVDi9pOJkQOghXmKw3aRJPPmhcNsdgfLxnA0EwCdxMXI5Lx0vCL42N7e/vkv03VqP1FQzFVDfM74ovNA/mUyB9poDXCdJGhKvq1FhIOUCI3CwG4AWCqtpPswi0udYgEQIbeeqZZ4f5Ve6bw+yQcNQrJYihjnnu3DqbpE7jO4g6G6mwOLptc6xEvfDQA7QgNG4xreeCiwzO87KS9hs4OGUEgSSwjQiLIKphzRrgO03HUZXaOtqf1CpytnnEuq6DlXGSwbPD1CQJtIs20jdLiAAOAHVcxlYsYXDcWzzuFpNk0aFTDuznLXaC51VxANRtzmdmN3jQgeGoWZ25/gPIIcO7cae8PJPq1cLdNZW/8Alj8/sUJ1OM1joDbWxeUNducIB9HjwBaVnhic7YOojzuD6FE+0OKzUaIkGG6jde4PO48kLsYNLXufORoBdG+/dYObj6SdyoObnDc/cuwrSjkZXbAD3zEWG92g8G21Q7scTp3RwbbzOpT61R9Z5OWSdANABoBwAXaOznfXEBFwlyN4S5IW1nC4cfMqz2diMxv73EWPXmrvZ2x6LAJAzfendwkc1YgU9GgOIvwDevNS/JcN7nj2xyyvZanwkLDnu6g851TwimOaWxAHAx6W1QxXo9HZvrTM+awxAJ8JjVICrQKYgF1xSlIBcTkjyLqfCS7JxSBi7lRHYxKeKQWhvENgmRcIujCxD1GQpjLJylkZCSflUT6oFjxA8f7pGo1CpxuXD4Cit3Q64Sh8ZQDy1u4amNZOaPQ+iLASqv1MX6JeqoVqTfQOubi+CqxDpcymZawBzS4WjQuI8mjzVU+iYdTJBc2XMIM6e80H16q5xUfWIs2XEiZzObMDeLaclQBjy4uG7vCRc3JkALyuoWbH+BsUP6TRezW1WPzUnsHepuEwT9UibaWAvbqicTsypTpvIe808jiWkhzRZpbci0y0jWRvCptiVgzENOUOY7K4NJy6GXNncfeC0NbDup/Sabg5s0n2ghpy5e9HEyDG4ysuzEJ/T3JmlF4MxtNwNIEuBdMBu9oF58cxEclAa+Wm2mBYEudzcePQQPNEbSpBjafeDiWmoR9kzZvPQKLZNDtG1DkzRBJAJdfgA4SrUOYjFjaBuznvEWmOU8Oq9D9l/Zmq1gqOa0PLSQH2DWxrAuXX6CdeC9ltj/RmGpVaDUd3m0zByAQQ4g6vgzl3C5V83F9pLpk3BM7r3+CztVqd72Q6d3+wMpxXYpcVsqpRIPcc0Wls90k2kEkjQXv4E3hpYLe45if6WjecrRYHmVZ0cSSYdBBAkfazbvL9CpsTg2ZYdmJ0BzFs8xu3hVIXSTxIXLEo8A+GoCAeHEz6/wBlFWZfd4GVPs/CNJLYIduDgXE9CTHqnYoaCZi2mnjK9j4XcprhmfbFrqBBq6Gqbs0i1bGRBDCclC6pOGzyXE6ElGAuCr7STxHFFtuEE0RZF4cQJMxpZXrcQhl9hHV8HH0zuUeQkhv1iQB42C5i9oNBygPvYCHCTpMgSfNoVWzE5sQGh3edUYzuk6Oy3iZtOvLVZE/Fowf0rPyWYaSUuSXH4oU6jWSDBIdpBIFwDw5ofaOIl5y+6I/Fa8jxBtyQHtAxna2dYACwuXBoa6Tv7wK7tfF0iQQ0ky4ETljLEWA5nyKxbdbfcsSfV5/Yvw0sVhottnYsPBHC/hEyi2CY4fPqszgse0EEsdlGsO0abHXr8FbNrS4jOAWSe80ZXNsQZ6X6X3FXKPFZVQ22JtYwIs0bbzElxOFBc5xFgBAkwLjzOnks2ajnElvdAAER70WA56StpQYK7XMMHMDkIuA4EHKDqA4Ajhy3rM4qkXvIDCQy0CwJ4ujr871WzrsinUuPzbY3TuSyp/8AgFspgc8MfAh410EkAk8gYJ8V6Rj6cYeoS4OPYVRaMv8ALDactjcck+IK83p0nUqjHm1wRHCdRG7eOi1uH2oKVB9N8nMTTEwDFRwLnczbRYmsg3OLLk1u6GT268Aho+yzN1yguvwlaH2F2Tb6TUFh3aTdJdpnPECbcT0VZh9hvxFYm4ptMvcbHLqYHHktbiqgYGhoADGluXSA3sneQBN+RUam17FXDq+vwDKW2KiupJXxEuOsmZ6kED1seRKl2dWc4G0kiD1MtPqZ8kHiKjGPD3OsQHCL92O9Me79W54lJu32scHQWQ0NIgZszQSTf8NMjm3mqKrk4LCEwrcupc1cGKTcur+60mbw09+OAJaGT/46pRnbDs7xAcRpIiBqJ6+Sotg+0FBwmrUMQ5rXuu/dlaQNDAJkWGd32lYGzKulshbfWZgDnAcUGohKDTwHhrKZwgB3dIaReQ508ZA136dFP2Ze7id//G5Zivtc0Gl/EQBuIvYCRoYkGeIhaHY20c7A/XMJk3K9H4LHamVL08J+5JiqIBhDlGVQXGVC6keC9CpFPAOWLhYpXNhchMyciLIkpYSXZJKDKu4rGtoNzOuTOURKe02VVtaq8E5SG847x4wYLj4QEzxS2cKvp/QDTQU54ZVYvbNVxsGs5hgznqSJUDa7qbhJk5mOceYMx4JUB3i4mcsuM7zu9YUDTJkybgnmJv8AqvJSm5Pk3IpLhD8W4uJcd5kdJMLlGg50m8yR8+atGbOsYIs4DqJgH1Vrs3BTTgC5M+bWu87JtdUpRygLLlHKMwKTnMcQDA1gbgCZPopWuljGAd5uYh03v7rY0MGTx7xCu8Hgj2dRumcuEci6nx5Ap9fZ4DXEC9uVg0ADxgklRKuxpcHK6ODOYKrUpODm7iTlIlpymSCD4r0nD4dtekx7mBrXyGvBBcwZiGmtHviIhwk2E8Vm6uAbFR9QjMWuDWji6QT039SBvVhTbUqYcM71CiQIfBL3MaYimzW7iJeYFxfVUJ2vOYvDXcZLElygXDYVjnO7JvauaS0gDvdb20HHQckPi9k1qpZUa0vptDM1oymQwuO8gG5ImNTaFZYxraTXOsxgymoJJq1stmB7xAJdwAytBk3IVlg8W2hSZUq+654NTUvzV2AOY0admKQEtPGxlt+u1Mpxi4pccLjqTVBQlnnkpqm16dOiWtgF0l0gyc1idPvPEG8QsvV2/UNRzrQXOMa+8MpBOsEblc7WaKdapRiSC8NMjLUY7MA8E/aaWkc1R1MIHVjbLJ92xIGs2tBE6JlMK9uQk1l5RJWrVGhtQOkXgxEW3ciCfIorBP7ZxLhDYAOpAEDSfswHRuDXBRVaRpUi25EtiYjWRHK7vzFBPxtQaHIPu93j+580+KSfQDr0LytsIncGg+99xw3g/MgjjYuvULKTGdsHODm2BBIAngdBLvNZI4t9wXEzGt9OvgpGbUdEFrHDm0T5i6m2Kmv+P/ZHlTfVmm2i0VWBmUkkkt4kgXDQJJMco5q59l5FMAx03iOI3FYUbUuCM9N1rtMi2ndKvKG1O62oyq5jxOfLLqbuZa493pCXpc6eab6CrqZSjg9HpkRK5UcFkcH7Xsc0iqAyoIlze/ScOIymx5EqwbtppAOdpB0IP6BjyPEhbPram+5SdFkeqDMU6SmArrXseJa4Tzt8QCfJMdZXq7FOOUIxg7K6o5STCSmDkPtKMptJPhPU7h82UwTa7MwIFle1tanU0xFT2zTMpWEMPEn0H/I8k/Bi0gSQY8CCCPgfBPxzYc1g5g+JVrsnZuUBz7bjNhv/ALFeNq08rHhdO79jbnaoxyywweDLWAHUZZ5wMv8A6t8kdRltt3/A+ATKVVrgSDZouYMAcbqXDYhmYA3kTO761uvdK13rdFpKlFy3NLtz/gy5q62bklhDWUC73QT6aczYJ1fC5RDnCYJgXIEEyT0nqh8btGGE5rgtMCwAqMLWhsfeDR4ygto1XdnSfTLmuPEm4a7KehzZT0dwWbb4zfZiNMVFfmyxXov6psnxtKmDnzHuwSWwTNtx008kRQ2zTnKO62G5i8S573G3e+w0SALDUoTM1rJeQGwJnl6lVFZj35TTAgGGkiwtdzjpFxbnvStboq4xjKc/qa5XyWdLdKTcVHhGnx2zX1g05Za54ILR78GDTHUtaOruSmrU4GdwBZRpvfH1XVawDWNA393ToVUbO2rljDmqx7ZbEFznSDI6CSTJO5E19oB5oNova5tIVaj3knIagllNxH1soaSBv5LDddmeei/T/Je2NFZicOcRTDKsNfTiCAT3Towt3R13FC7c2a+k1jg0jXKcsGIJMEe9YHTdCt63+GXR3v5kA6w3KBJ1LpL5M3Kstk48OYMPX/mU4Fm/9sAe8w3yET73h3t71e61lLKz07/gQ49MsocA9uKptFs7S3MPHUckDtbZpyyBff5EqbbGyamzqzarf5uHqHuP06sqZbNeB4HUcr+i9lVotEtmDGmliLEc1u6fy9VXmL5KF0ZUSz2MDWw+WOY/X9oUeHw8u/qAW0x2x2ksgQ0Z9PwDLr+FV7dmZXkxbtgR0LmD9Cly09kHhoZHUxaM0af90yk91N0tJB+fMLSDZuU6/WGoke84aeCpdo4ctdEREDWfBVt2HtY6u1S4JqVV0h1IljxeGmA7eY58Wq62JjS90uc1rjMxUDZgSe5lIBtqBfS0ysvSJm266IqszgvjvfWHEfaHpK5r3Cks8M9HwVdxJGY/6hJ5d11IR5oqo1YPYuNa0gZ8w+y9geB0Dhb+krc08QHNmRMfVFvImQtHQzaltMy+vbwMlJcSW3gqZZUArrbkLgAETNyBbVAYjFxwubA6kfEdUHiOvrqWx9fYnT0Sm8oVLANFYlwJawZybQWizhff3m8rhd2htYdk07u0dkYARYNFtdLgSZNpBCrMbiiO9LiDEAkkOAiDwLZA8eiq2Fzi0E2LjfhMAn0HkvL7pTW3t7G0oJc+wdi9sOflDp1OZu4bhY6kS4+I4I3D7QIGYXyd4t0Lj21TW1u68eaGx+zSXF0avg/iIE+pReEwNmuiS+m7xc25HWQE9aHd9KQM7Y7ckAzvOUWGWn4gBrZ9GlXWGwjiwMJMAy0a3sD5gAf0hFbO2WSW5RLog8IHHgAI8kZtXaDMHSb2Rz1i14kizO8G907jcnjordlNGlr/AInMmuF9+/wU422XS+jou5RbfwrKJZ2g7xv2Ugaz3nO/RUG1cQagFyAJ7ujQLZbC3FSvqVK7szyXO0i9uXRGbNptzfzfcZLyN9gYvuvlusWEXBJvqaMJY4K2jhspblJtd4NiQACW8rAorB4ttIvnLAc8BosTmcwAflJ8lYbFxTZLnZHue10giXZo7wtuMz1CosdRLXB0ENeS4TYe8RYDUfunJ7k1Jf5Gp8ms2PXZVBGYy2m9zp95zs3aXP1u897RG6FTBtRgdG4kONjo6JMcwFz2fqkh4Ba4NDyJ4GJjjv8AIcVORNSHAta7LLRcixa4DnLSq/k7Zv2ZM2mvsaz2dxbKtF1CuDUD4HZmzbXsTo4WIO7KdZIVNU2BVpV4pPa4ZQaLyIFQRpDQRJGsjUG9lFsvHtpvaKlLMZMA6ZiABHG5+YWk27hWV2kNJJbnqMdxdd1ZoG5sEEDd2Z43p73RZuTxn/c/7/YGLU1hlVgtoB5LHtLKjT3mmdRwm/gfgiXOHBUOJomswOzDtGaOE5mtaPdJmS0T4Jmztuua7s61iDBJu4cPxDnzXrdB4pCxKNy59/3MjV+HyjmVXT2L91IOsQCPn91S7W2PNxeTJ5TKu6LgRmaQRxBlSPbOqu6vQ1WrdH80UtPqJweGeevwjmCSN4/Q/qFO0BsOGs3G4j63xhbDaGzm1ABFwZ9CP1WYbgzTdcGDLRw1gn4rz+q086X8GvVdGxcAL8Pkd7stsRxg6Lb7DqZmtu7+q56TvVI7BiGPGkxHImZ+PmtXsvBAaD5/f5CjRTUpZFXyy8EhpJKwFMcl1el3lTajz3H7QDX5Rd4cQ0WIF4BJHQFUfadoZvMxPIz+wRdTAHvl0STM85m3qoaVKCAd8n1heatbct0+rNStRisRH16DcrbkWJ0t939bojZ2Dz6br+YvHx8FajA52ttuJA4kHvN/UfiVts7Zgpt8ZHLkrOl0k5Wx44E3amMYMgqYPNJ4lrvQT4yAjMJs/MWsaJOaRwBOt+CnyKWjUykASCSLjhv+K9HfBUUysiucGLTY7rYwb4yN2viuxzMoQ91Nj+0IBOepnyhvJoDHiPvLDVX/AEisA0w3KQ03925Do5GJjgVsH0g59VwEB7swPMiQfMT4oF+zG5muAykEkcnbx+Ez8ysSXh87WrZPLeMmrHV115rXGOhDs3ZuU5ne9GUxp8/O5Nx2DLQ473El2mgvHSQ0K7ay3xTcTQD2kcQR5j+wWnf4XXbTtS5M2Gukrdz6GFdgTma1n1y0DiJNx4K69p6YFCk0atlsRYDLu5WRzMMBiKf9TrzqC4w3gQIk8wq72ory1gHE2tc5b2Xlrap1T2T6o9HVapwUkVvshDnPbvIjgMpEEH5/Y3eFcM8ZQ4l7m97QAuFTTxIhUXsiP5o4tc06c9Ol1pG0/wCZTMavLjylpzacJHqrjqU4QeP6uf0ETs2Tlz2BsXRPbF43SAbaD33eEBqudm4sNBkl2V06G/EX4iR5obGUgIMaA6bybNb4ueHH8Cbg6f8AMY2TAbmcdwgWPzwHFZXi1Gy1rsFp57oKRHjsMKNV4Z7wIjiQSYncQRBncY3FZ/2lw8FjmiO6HAx9WSMv9JFuTgNy1m1X2a8A95nvXmQMgGkatOqr9q0xXw9OCO0pueIEDM3fYnSA0zxMaXS9M5KKbLLwZfB454OamS195AsHNI168lotmbcNQd5hiwLhuneTEDxjzWOexzHQQQdOcg/ujqLif5jHFrwL5Tlvx/CVqU32Vv6GVbaa59UegC+nwI+KHr4QOAGkAgcp1PWJUGw8U6o3vOMxdjgJBH2XakXnf1VkQt2lx1NeZIyLE6ZYTK7CYQMMHQnMBwykCPIn1WyoZOzgarPBqJw1YtPFLq8NjVOU49OyJeq3Yz17liSUkIcYeCSfsZ25GW2vhBN+Wn6Df4qhpUc9YNGgt+62m0aFhA7xMA/ZB1PPh4orYPs6wPLuhBOt9RzvBVbxDTOVyaXA/S2/w/kHweHyNA+Z0RcK/wATsMat8kBU2a4TbRatNlSikuDLuqsy2yrLbrnZ94G4gEeaPGDJEjyUXZp8ttkdohOVclIEbRiY0sfSP0TsqJFNc7JdCMYrAM5OTyD5UsqI7Jc7NM3IAENBubMdQ09YNljPaKo11bXQaDcZ0PCxC3OIZ3SAbn54rDbRwoz1HwCAYEz9UHNb9+C8h4jh6qWOx6nw/jTxyBeyzy3FN5mPQr0AUBM7xPrM/FeebDMYmmeDx/f0XppprT8GalFp9sFHxjKlFrugPFjukkSPkBBYwhrHBoJccrQBvy8+rfJquDSn09DP6KqxFOZtMOcNY7rRBngNG+KV43p1ZjPH+/vgjwy1pYz0Cad6dImQcrhraQ4meB97kg8ZTDWyBoSTls4RwkXMQY3iVY0GOIGYjjAtBm/6KOpRsQNLeH7b1n6Xw5qGGuOf1LtmpSnlGJ23gw2pFyMstOhy6BscogHgg8JDCCbh0iDo5ujvX4LdbW2aajBlADwbE2jMRJ6C5jjKx+Ow3eIAORgIpzrlmQT1BnxSNTp509ejH1XxsXyhYSqaL8oqOy+9l4j3g5pggaDctvgsU2q0FpaZuY1nmFgsQCabXt96nv8AunTyM+auvZLENPddLTroS0jeQR7h4jQ34Kx4dqHCxfPAnWU+ZWaktTm2Tsq7uXrWk48Hm4vEuRuZJLIkk+SWPOL7+EglpO4gxxjijuyayMoTmO3JZ4WbKbk+TTjFRXAYw5iNyldTYASSgg6SDK7XdKU0yWwXF02gkgXKrXYWTA1ujalMqK6sV2OJWnVGQD2B0Tq2Ec3UWOiNZRMjcjge7DgHcydE/wBU88ifSxxwUTKRJAFyVp9l+yknNUcCOA/VLAU6bAHFoBnhdXFDaLT7qRqNVOXEOBtGlhHmfJhvbeiGVsrAAGsGgGpLifGCFicXQ/8AiMO93avzeLyPGHDyWo9s8VNWsTu333MjXwNlDjdiFtOgw1CMtJmaGzJdTEgDTVwvug8liRe6VjfLx/c1mmlBLpn+x5hsme1ZIiHAeunxXtWG2HUfhxWMCROXfbUdZB8l5FsSqGuY6L039oRuhjmON98AOJ5Be+7PxrG0C0AxmLgNbP75jkHFw8BxTtFfOueI9yNdTCyK3djGhih7OCbaC3W5PpbxWgxGENWoS1sf8aoGrgXaQVuWyruS3GFVGylvBT5wJO4uLYPNoJ9QU5tO88PUcCotq0S0PH2Mrud6jR8A5HYVstB1PHjGkqppm/NnDtwW9T/KhP7jRT05D0VLtvZIIc5o7xuef3QOJK0YEKMt/fyuFctqhbX5bXBSqlOue9M86+iFr3Uy6feZA0g/WHHv28ER7OgA5cpDgdRfpLeu8WWkqbM/mCxA0HDS3WNfHkh9nbPyvdlILZeTAgggwesS38zT0wIaWVVyx0Nmd8Z1v7FvRu0J5ap6bLCV3IvWQeEkeclzJsFypKbKkm5IwXzawQ76t1GF0tWYqEnyaMtQ2uCeliFK1wJ1QOVS4cXUOhLklahvgs2YIHeu1MIBoJRLMMQAVwNhypZLSA6lK2iAc7WLq+xDM7Y3KA4SmBAlcpHNexWUq5Iy8PNF7NrQTJsl9DHGF11DICQfO+l10msHJGH9qDPaXdfNb8R01tuWix1YNu6YayPygAnwAH5uazu1RmexsQS+nedZeNRC122MOKtMiLw5vg6J+AWbpVu3MvXy27UeRbPHY1cjss9qWgnQZm92fuklk8i5eyez2FLmAQYgETqGyYB5xAPMFeVf9Q6QpODIjPTZPN1OBPlHmvZ/YzEZ2sqTdzG5+DpBdmHUknqSEMP4c8DbMWQTLbD4QMM5QFUbaqhrpAvcLTYtvAqg2rhhF1dqkt2WUrY8YRk8Rs7tm1bEuyGBvMBxAHiVMNnZabXiSHAP6ZwHH4qypA0ySN+i47FTYWAEKyni1ziVnHdXskUnZpCFc1Mp3BV4wwLoO9WlqMrhFX0/PIE9gMb408RCrcFgHU6r97HZSOTmtAM9ZIW1obBBIJcBbdvQ+0ME1pOUoFZGcl7oOUJRi8dGVPZ8Fw00RlThRJMQZV/djqUNoJ2aSMOHItC4h8yPuTsl7BODw4cZcO6jMbhgQMrY/VRbOoOOlwrOs/I26o2WPfwaca1tKT6I7WDCL2ds/MdY8JTqeJkFOw+JymwH6qJ2zaYMaopl2yk4WEEAXKGxGDAGbMpGYkjcIcOCgxFbuxKpLOS02gbtcvMFPBa66DD5sUmDKfekEJuAMkr2DcUBiXGDvsfgidRY3QOIqGCCPDihlxFv4CXVGXxDB9Ios7v+JTPOA6RaeLVqadbmsyymfpVJoymXEmNwa154cVdvBaVW8Pj9DfyO1j+pfYyv/U3DlwoPZFnPF9CQGuaD+Qra+wmKik1os0NzMB1yO+r1Y/M0/hHELOe0dMupNInuPa+BF9WkX5OKk2PXNF+RtssPbwiq0ZqZPAwSObOai2DV4ddidOGelHGHT1UGKxEjd4qg/iL4931UD8a92o9VZVTK7sTLGpVB4KvFCXG9lD2rlJSqxMhOUWkKbTLCi9uXIRcXB4qJtRrZJ13KvrPJUVXMVKiBnBbsx/M8FFVEkquYTvujMO7ijUdvIDeVgs8Js9ph0+B48UWa4mIFlWjFO1a0DqSoKlYjxQNSk+RkcRXBcurjl5JKi+lHikp8kLzQjC44NAXMZji4WBhVjXQuip5Jvlc5Bc+AijWjUEKanVjmgu0Ts65wQClgtxjiB+iHrY9BtfzUtauI0SnXhh7yIYgynHFIR1XguZyi2Ebg44qyiqZiC7d5KIPjcl2pPRJuW2uT+GHW8zX3KmgD9KZ0qEiDbunfzJ9FoHC3NUGacQ1wEd2p9aZMaxu/srhr1X0K/hfiP1klv/AWJw2ZroEkjhvFwfMIDA7McAyfqsNN2+Q0y0/PFWHalLtTpKtOvLyV1ZhYE0EDikCeCYavNNDzxTUsi2yRqe13RRF/iuseVKBbRNmkKKo4BQl6a8lSokOWBxcpKVRCkFPjgj+CFLjIb2hGqjdW4qJlS10x54LtqO38EucJIdJTtI3gA2yP8qt+T+66za4OlOr+T+6HGzuS7/DuSpPVT9ifMrDG4/8A8Vb8hUjMaTpSrf6ZQDcB0CezA/hQPVy+Cd1fyWAxDj/2q/8ApuQTtuU5g55/AV1+CtAjyCb9BI1jzULVS7nb4dkc/jdM/a/KpHbQABJZVAGp7N1vRRO2ZOnxTHbLPJF6p+wSnXglp7YYQSA8gawxxjyCK2ftBr3EAPECe8xzRw1IhAHZxUmDw5a63ETbUcEnUanNbQ/SuErFghr4gNrtMONn+60uNx9loNtEazaAOjKx/wDqqf7VW492apAbG/nw0TfoZOo9EvQ27K39xmtlDzOfYsf4u0AkipA1PZujzIUQ2/SOmc/0O/ZDswMKUYFW/VIoOyHswijtUO91tV3Sm5PfjyNaVb/TKEOAG/8ARdOzW7x8FPqiPOq9mTHaQ/y6viyPiU8bQIBOSoAL3yC3i9CHZbeHwSZs0b/ioepO82t9mcb7QsOjan5R+6YfaJm5lXyb/uRA2c35Kadmt4HzRLVCnqK11TIf4+P8up/+P9yTduD/AC3+bB/7KduzG/ZPmunZzfsFctQyHqq/YH/j9wBSff7zP3XTtl0E9mfzsn4qf+HCfdjwUg2ePsKfUsj1dfsV38dd/lO/MP2SVh/D2/5fz5pLvUMn1VfsWfYj7XrCRoj7XqpZXQqrkVckXZDimPyi2YD56qYOnemup70vKJi13B3EcZ6A/oV0ZRud5OKlNO3LgmDDDn5lDkapLHGRSOL/AMv9k7IOJ8QP2XPo3M+ZS+hg7j5lTuBbXYkt8hC1QA606Hl+qIbhgBYFCYltyAcpAB3aSdRwHFI1ElsZd8My9QuOOQLCgOxJB0DDpc+8BLr6/sFZkNVdsum2pXqus6GsvaDmJuIsBZXBwvzKHTtbOQvEpS89peyIA8fITs7I5qVuGjh8U76PxI8k1tFCKn8g9uS4cvJT/RByXDhAu3IlQtBy1p4ea4aDePr/AGRAw7eATW4Zu4DyXbooNQu92QsewbxPVSU3jl5pzaA3geUJxpRoPnyUeYkRKi6Xc4HfPyV3MR/yndnyT24Uc/Nd5yI9DYyB1YjdPikanTzRrcIzkpG4ZnJD6gYvDZFb23RJWmQfd8klPqQ//mP3BgzmfJP7McV1vku5ZUOQ308fY4KQ4roohd7Lmlk5lC5BKhHOzHNINCf2QTciDeM8lew1w3SQky28nrCfkXQEO8LyVjoMDlW4suNQiJZkva9+DpgRAOnBWzmfO9VNY/zakuJG5oE2EDpMzfmgsllFzR1bZt/BWeywa52IczSabbcQHEmRY6jTgtC35sVS+x9NrTXAtLg7SLl1QEAbhYea0YahhPCwdqKt1jYNcp4aefREBieGKHaCqEC5CuZOKMLUuzQ+Yw1QCCkkKUbkZ2XFO7Fc7AlQBdku9ijzQT6dCRoTwgKPM4DVBXCkn9mFbUtm1DpTPjZG0dgPMSWt9ULuS7jFp2Z9tLkpRh+MLS0/Z9n1nOPSyNpbNpN0YPG/xQvULsMWnMb2beC6tx2TPsj8o/ZdQ+ofsF6f5POmiV0fIXWt9E9rZV2UzP8AIGEJKXsU5tHcgcwlSQZbJAI1tCN4UjKAQOYxUATafqkaaObSHDzUopNidwBJOggCSSdyB2BqkrajYvuF1msSwvDpEixJESYmARv0M6jRaDG7WogBrHtdmgy0giNdRvP6LPY7ajQ6QHO3RmLYG8kbzO/rwRRfA6uvaR+y1FrMQWNJ77HGIIEy19hPCVs6VBYRmLcyqKrRleHOLJ7zSCAIdfeC7TryW12X7R4V8CsalF2/RzJ/E0THUBLnLHQJ1bnkKGH6J5wwjf4LQYXD0HAFhDwRI70yOKMp0GjRoCS7fgJUmVZhCdGPPhHqiGbKqH6gb1K0L2n7UJjhzQebILy0ipbsh31ntHRS09j0hq5x8YCOawdfFSADcAo3SfcnYvYgp4Okwe4PG6IY8DQR4Lgq3Sq33oQsYEa54LorqEUm7yfNLsBxKnODhVMQ7cE1r3ngnFjeJT2sjfZduZGBwe7mkuQOKS7LJMk2kOCkawcEklosrokIU1Rq4kk2EhVLDNOWRqD8VZUsDTFg0WjW+7mkkqsm8j0lglbh2g2aPJZb/qS7/wCMGfVe5gcIsQDMHlIFlxJTX/MRL6HkPamH392I5Sb/AAHknbOcXNJN5e3XqLdOSSSv2i10Zon2diY3PptHABzCTA3XRu1qQ+jtqx3yAS4W3tbppoUklW7h9iP2erObWw5aYzPyGLd2dB9nqLr1zDvJBk6EhJJDb0JRyJKc0SkkkR6HMcQo3OK4kpBYjdMASSXIkkYE7ckku7nCa0LjikkuJRwBJJJc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it last?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What do you think Byrne and </a:t>
            </a:r>
            <a:r>
              <a:rPr lang="en-GB" b="1" dirty="0" err="1" smtClean="0"/>
              <a:t>Clore</a:t>
            </a:r>
            <a:r>
              <a:rPr lang="en-GB" b="1" dirty="0" smtClean="0"/>
              <a:t> (1970) said about the longevity/durability of relationships?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Where positive feelings outweigh negative feelings, the relationship will usually last.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Where there is more negative feelings than positive, it will probably fail. </a:t>
            </a:r>
          </a:p>
        </p:txBody>
      </p:sp>
      <p:pic>
        <p:nvPicPr>
          <p:cNvPr id="4098" name="Picture 2" descr="http://www.rantchic.com/wp-content/uploads/2014/03/aniston-hair-13jun13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94" y="4437112"/>
            <a:ext cx="2534826" cy="22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Evaluation</a:t>
            </a:r>
            <a:br>
              <a:rPr lang="en-GB" dirty="0" smtClean="0"/>
            </a:br>
            <a:r>
              <a:rPr lang="en-GB" dirty="0" smtClean="0"/>
              <a:t>Any ideas?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-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rgbClr val="92D05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3265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 page 49 in Complete Companion and jot your ideas down…</a:t>
            </a:r>
            <a:endParaRPr lang="en-GB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76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Evaluation</a:t>
            </a:r>
            <a:br>
              <a:rPr lang="en-GB" dirty="0" smtClean="0"/>
            </a:br>
            <a:r>
              <a:rPr lang="en-GB" dirty="0" smtClean="0"/>
              <a:t>Any ideas?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552" y="2802888"/>
            <a:ext cx="4600395" cy="386647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dirty="0" smtClean="0"/>
              <a:t>Support from </a:t>
            </a:r>
            <a:r>
              <a:rPr lang="en-GB" b="1" dirty="0" err="1" smtClean="0"/>
              <a:t>Griffit</a:t>
            </a:r>
            <a:r>
              <a:rPr lang="en-GB" b="1" dirty="0" smtClean="0"/>
              <a:t> and </a:t>
            </a:r>
            <a:r>
              <a:rPr lang="en-GB" b="1" dirty="0" err="1" smtClean="0"/>
              <a:t>Guay</a:t>
            </a:r>
            <a:r>
              <a:rPr lang="en-GB" b="1" dirty="0" smtClean="0"/>
              <a:t> (1969) </a:t>
            </a:r>
            <a:r>
              <a:rPr lang="en-GB" dirty="0" smtClean="0"/>
              <a:t>Creative task evaluation</a:t>
            </a:r>
          </a:p>
          <a:p>
            <a:r>
              <a:rPr lang="en-GB" dirty="0" smtClean="0"/>
              <a:t>Facebook use-</a:t>
            </a:r>
            <a:r>
              <a:rPr lang="en-GB" b="1" dirty="0" smtClean="0"/>
              <a:t>Sheldon et al (2011)</a:t>
            </a:r>
          </a:p>
          <a:p>
            <a:r>
              <a:rPr lang="en-GB" dirty="0" smtClean="0"/>
              <a:t>Physiological support-</a:t>
            </a:r>
            <a:r>
              <a:rPr lang="en-GB" b="1" dirty="0" smtClean="0"/>
              <a:t>Aron</a:t>
            </a:r>
            <a:r>
              <a:rPr lang="en-GB" dirty="0" smtClean="0"/>
              <a:t> </a:t>
            </a:r>
            <a:r>
              <a:rPr lang="en-GB" b="1" dirty="0" smtClean="0"/>
              <a:t>et al (2005) </a:t>
            </a:r>
            <a:r>
              <a:rPr lang="en-GB" dirty="0" smtClean="0"/>
              <a:t>Early-stage, intense romantic love ‘shows up’ in dopamine levels; it is ‘satisfying’ to fall in love. </a:t>
            </a:r>
          </a:p>
          <a:p>
            <a:r>
              <a:rPr lang="en-GB" b="1" smtClean="0"/>
              <a:t>Face </a:t>
            </a:r>
            <a:r>
              <a:rPr lang="en-GB" b="1" dirty="0" smtClean="0"/>
              <a:t>validity</a:t>
            </a:r>
            <a:endParaRPr lang="en-GB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-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33714" y="2799660"/>
            <a:ext cx="3702781" cy="3869700"/>
          </a:xfrm>
          <a:solidFill>
            <a:srgbClr val="92D050"/>
          </a:solidFill>
        </p:spPr>
        <p:txBody>
          <a:bodyPr/>
          <a:lstStyle/>
          <a:p>
            <a:r>
              <a:rPr lang="en-GB" b="1" dirty="0" smtClean="0"/>
              <a:t>Hays (1985) </a:t>
            </a:r>
            <a:r>
              <a:rPr lang="en-GB" dirty="0" smtClean="0"/>
              <a:t>It is satisfying to give AND receive rewards (so self-interest is not the only motivator</a:t>
            </a:r>
            <a:r>
              <a:rPr lang="en-GB" dirty="0" smtClean="0"/>
              <a:t>)</a:t>
            </a:r>
          </a:p>
          <a:p>
            <a:r>
              <a:rPr lang="en-GB" b="1" dirty="0"/>
              <a:t>Lott (1994) </a:t>
            </a:r>
            <a:r>
              <a:rPr lang="en-GB" dirty="0"/>
              <a:t>Byrne and </a:t>
            </a:r>
            <a:r>
              <a:rPr lang="en-GB" dirty="0" err="1"/>
              <a:t>Clore</a:t>
            </a:r>
            <a:r>
              <a:rPr lang="en-GB" dirty="0"/>
              <a:t> show a culture bias; not all cultures are as self-interested as Western cultures and in many, women are more concerned with the interests of others. </a:t>
            </a:r>
          </a:p>
          <a:p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3265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 page 49 in Complete Companion and jot your ideas down…</a:t>
            </a:r>
            <a:endParaRPr lang="en-GB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http://static3.shop033.com/resources/FB/160763/picture/8E/75146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2899"/>
            <a:ext cx="1835696" cy="18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Face Validity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Face validity </a:t>
            </a:r>
            <a:r>
              <a:rPr lang="en-GB" dirty="0">
                <a:solidFill>
                  <a:srgbClr val="7030A0"/>
                </a:solidFill>
              </a:rPr>
              <a:t>is a simple form of  validity in which researchers determine if the test seems to measure what is intended to measure .  This only means that the test </a:t>
            </a:r>
            <a:r>
              <a:rPr lang="en-GB" i="1" dirty="0">
                <a:solidFill>
                  <a:srgbClr val="7030A0"/>
                </a:solidFill>
              </a:rPr>
              <a:t>looks</a:t>
            </a:r>
            <a:r>
              <a:rPr lang="en-GB" dirty="0">
                <a:solidFill>
                  <a:srgbClr val="7030A0"/>
                </a:solidFill>
              </a:rPr>
              <a:t> like it works. It does not mean that the test has been proven to </a:t>
            </a:r>
            <a:r>
              <a:rPr lang="en-GB" dirty="0" smtClean="0">
                <a:solidFill>
                  <a:srgbClr val="7030A0"/>
                </a:solidFill>
              </a:rPr>
              <a:t>work</a:t>
            </a:r>
          </a:p>
          <a:p>
            <a:pPr>
              <a:lnSpc>
                <a:spcPct val="80000"/>
              </a:lnSpc>
              <a:buNone/>
              <a:defRPr/>
            </a:pPr>
            <a:endParaRPr lang="en-GB" sz="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J"/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The theory has face validity: is supported by everyday experiences i.e. happy, warm people with a good sense of humour have more friends.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Write down 5 things that you would look for in a </a:t>
            </a:r>
            <a:r>
              <a:rPr lang="en-GB" dirty="0" smtClean="0">
                <a:solidFill>
                  <a:srgbClr val="FF0000"/>
                </a:solidFill>
              </a:rPr>
              <a:t>boyfriend/girlfriend</a:t>
            </a:r>
          </a:p>
          <a:p>
            <a:pPr marL="0" indent="0">
              <a:buNone/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Write a dating advert for yourself. Include what you are looking for in a partner. You have </a:t>
            </a:r>
            <a:r>
              <a:rPr lang="en-GB" dirty="0" smtClean="0">
                <a:solidFill>
                  <a:srgbClr val="FF0000"/>
                </a:solidFill>
              </a:rPr>
              <a:t>30 </a:t>
            </a:r>
            <a:r>
              <a:rPr lang="en-GB" dirty="0">
                <a:solidFill>
                  <a:srgbClr val="FF0000"/>
                </a:solidFill>
              </a:rPr>
              <a:t>words maximum.</a:t>
            </a:r>
          </a:p>
          <a:p>
            <a:pPr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Do you think males and females will look for different things?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What do we look for in a partner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196" name="Picture 2" descr="http://www.alanbaxteronline.com/naughtylo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54843"/>
            <a:ext cx="1914550" cy="128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planetlightworker.com/articles/bookreviews/images/destructive-relations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87166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makes people start a relationship?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6" name="Picture 4" descr="http://www.thoughtful-self-improvement.com/image-files/thinking-gir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672347" cy="25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516216" y="2708920"/>
            <a:ext cx="1944216" cy="1800200"/>
          </a:xfrm>
          <a:prstGeom prst="cloudCallout">
            <a:avLst>
              <a:gd name="adj1" fmla="val 33478"/>
              <a:gd name="adj2" fmla="val 67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He’s just so dreamy…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690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some relationships last?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://www.todaysseniorsnetwork.com/Seniors'%20Couple%20Relationship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 some relationships break down?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static4.depositphotos.com/1007566/484/i/950/depositphotos_4846468-Man-with-guit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635022" cy="27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411760" y="2420888"/>
            <a:ext cx="2088232" cy="2160240"/>
          </a:xfrm>
          <a:prstGeom prst="wedgeEllipseCallout">
            <a:avLst>
              <a:gd name="adj1" fmla="val -116582"/>
              <a:gd name="adj2" fmla="val 56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She came between me and my guitar…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tumblrquotes123.com/wp-content/uploads/2013/01/12-signs-it’s-time-to-move-on-from-a-relationshi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94"/>
            <a:ext cx="5328592" cy="75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Love is in the air…or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would like to think that the formation of relationships is something magical, based on deep emotions and feelings.</a:t>
            </a:r>
          </a:p>
          <a:p>
            <a:r>
              <a:rPr lang="en-GB" dirty="0" smtClean="0"/>
              <a:t>Social psychologists, however, argue it’s more about self interest, reinforcement, and similarities between people.</a:t>
            </a:r>
          </a:p>
        </p:txBody>
      </p:sp>
    </p:spTree>
    <p:extLst>
      <p:ext uri="{BB962C8B-B14F-4D97-AF65-F5344CB8AC3E}">
        <p14:creationId xmlns:p14="http://schemas.microsoft.com/office/powerpoint/2010/main" val="6790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Byrne and </a:t>
            </a:r>
            <a:r>
              <a:rPr lang="en-GB" dirty="0" err="1" smtClean="0"/>
              <a:t>Clore</a:t>
            </a:r>
            <a:r>
              <a:rPr lang="en-GB" dirty="0" smtClean="0"/>
              <a:t> (1970)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things in our lives are usually either rewarding or punishing. Example?</a:t>
            </a:r>
          </a:p>
          <a:p>
            <a:r>
              <a:rPr lang="en-GB" dirty="0" smtClean="0"/>
              <a:t>When we have our needs met, we experience it as reward. Example?</a:t>
            </a:r>
          </a:p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 attraction occurs when each partner meets the other person’s needs. 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9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Byrne and </a:t>
            </a:r>
            <a:r>
              <a:rPr lang="en-GB" dirty="0" err="1" smtClean="0"/>
              <a:t>Clore</a:t>
            </a:r>
            <a:r>
              <a:rPr lang="en-GB" dirty="0" smtClean="0"/>
              <a:t> (1970)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Rewarding stimuli make us happy/produce positive feelings</a:t>
            </a:r>
          </a:p>
          <a:p>
            <a:r>
              <a:rPr lang="en-GB" dirty="0" smtClean="0"/>
              <a:t>Punishing stimuli produce negative feelings/make us feel bad</a:t>
            </a:r>
          </a:p>
          <a:p>
            <a:r>
              <a:rPr lang="en-GB" dirty="0" smtClean="0"/>
              <a:t>People can be classed as stimuli and </a:t>
            </a:r>
            <a:r>
              <a:rPr lang="en-GB" b="1" dirty="0" smtClean="0"/>
              <a:t>some people make us happy, whilst some do not. </a:t>
            </a:r>
          </a:p>
          <a:p>
            <a:r>
              <a:rPr lang="en-GB" dirty="0" smtClean="0"/>
              <a:t>How can </a:t>
            </a:r>
            <a:r>
              <a:rPr lang="en-GB" b="1" dirty="0" smtClean="0"/>
              <a:t>OPERANT CONDITIONING </a:t>
            </a:r>
            <a:r>
              <a:rPr lang="en-GB" dirty="0" smtClean="0"/>
              <a:t>be applied to relationship formation?</a:t>
            </a:r>
            <a:endParaRPr lang="en-GB" dirty="0"/>
          </a:p>
        </p:txBody>
      </p:sp>
      <p:pic>
        <p:nvPicPr>
          <p:cNvPr id="1026" name="Picture 2" descr="http://img.webmd.com/dtmcms/live/webmd/consumer_assets/site_images/rich_media_quiz/topic/rmq_moods/thinkstock_rf_photo_of_happy_sad_f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22" y="4825637"/>
            <a:ext cx="38576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637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Wisp</vt:lpstr>
      <vt:lpstr>Intro to Relationships</vt:lpstr>
      <vt:lpstr>  What do we look for in a partner?</vt:lpstr>
      <vt:lpstr>What makes people start a relationship? </vt:lpstr>
      <vt:lpstr>Why do some relationships last?</vt:lpstr>
      <vt:lpstr>Why do some relationships break down?</vt:lpstr>
      <vt:lpstr>PowerPoint Presentation</vt:lpstr>
      <vt:lpstr>Love is in the air…or is it?</vt:lpstr>
      <vt:lpstr>Byrne and Clore (1970)</vt:lpstr>
      <vt:lpstr>Byrne and Clore (1970)</vt:lpstr>
      <vt:lpstr>Can you remember the difference between CLASSICAL and OPERANT conditioning?</vt:lpstr>
      <vt:lpstr>PowerPoint Presentation</vt:lpstr>
      <vt:lpstr>Operant Conditioning</vt:lpstr>
      <vt:lpstr>Byrne and Clore (1970)</vt:lpstr>
      <vt:lpstr>Will it last?</vt:lpstr>
      <vt:lpstr>Evaluation Any ideas? </vt:lpstr>
      <vt:lpstr>Evaluation Any ideas? </vt:lpstr>
      <vt:lpstr>Face Validity</vt:lpstr>
    </vt:vector>
  </TitlesOfParts>
  <Company>King Edward VI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Relationships</dc:title>
  <dc:creator>Rhiannon Cyphus</dc:creator>
  <cp:lastModifiedBy>Rhiannon Cyphus</cp:lastModifiedBy>
  <cp:revision>16</cp:revision>
  <dcterms:created xsi:type="dcterms:W3CDTF">2013-02-12T09:21:57Z</dcterms:created>
  <dcterms:modified xsi:type="dcterms:W3CDTF">2015-09-11T12:00:52Z</dcterms:modified>
</cp:coreProperties>
</file>