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5" r:id="rId4"/>
    <p:sldId id="266" r:id="rId5"/>
    <p:sldId id="258" r:id="rId6"/>
    <p:sldId id="259" r:id="rId7"/>
    <p:sldId id="260" r:id="rId8"/>
    <p:sldId id="261" r:id="rId9"/>
    <p:sldId id="264"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F67C5D-79A3-44B9-B595-DDF12A4688BA}">
          <p14:sldIdLst>
            <p14:sldId id="256"/>
            <p14:sldId id="257"/>
            <p14:sldId id="265"/>
            <p14:sldId id="266"/>
            <p14:sldId id="258"/>
            <p14:sldId id="259"/>
            <p14:sldId id="260"/>
            <p14:sldId id="261"/>
            <p14:sldId id="264"/>
            <p14:sldId id="262"/>
            <p14:sldId id="263"/>
          </p14:sldIdLst>
        </p14:section>
        <p14:section name="Untitled Section" id="{C93B6DEA-BB25-440F-BA62-CC5DF2566AF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394" autoAdjust="0"/>
  </p:normalViewPr>
  <p:slideViewPr>
    <p:cSldViewPr snapToGrid="0">
      <p:cViewPr varScale="1">
        <p:scale>
          <a:sx n="61" d="100"/>
          <a:sy n="61"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E9F48-B58B-4799-8503-3317DF6C280A}" type="datetimeFigureOut">
              <a:rPr lang="en-GB" smtClean="0"/>
              <a:t>26/02/2020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3C38C-4159-43D3-83F3-9665FDD076C2}" type="slidenum">
              <a:rPr lang="en-GB" smtClean="0"/>
              <a:t>‹#›</a:t>
            </a:fld>
            <a:endParaRPr lang="en-GB"/>
          </a:p>
        </p:txBody>
      </p:sp>
    </p:spTree>
    <p:extLst>
      <p:ext uri="{BB962C8B-B14F-4D97-AF65-F5344CB8AC3E}">
        <p14:creationId xmlns:p14="http://schemas.microsoft.com/office/powerpoint/2010/main" val="422383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43C38C-4159-43D3-83F3-9665FDD076C2}" type="slidenum">
              <a:rPr lang="en-GB" smtClean="0"/>
              <a:t>1</a:t>
            </a:fld>
            <a:endParaRPr lang="en-GB"/>
          </a:p>
        </p:txBody>
      </p:sp>
    </p:spTree>
    <p:extLst>
      <p:ext uri="{BB962C8B-B14F-4D97-AF65-F5344CB8AC3E}">
        <p14:creationId xmlns:p14="http://schemas.microsoft.com/office/powerpoint/2010/main" val="1915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https://www.theguardian.com/books/2000/aug/19/scienceandnature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the past, the Alps, the Grand Canyon, Manhattan, the Book of Job, Paradise Lost, and the paintings of Turner have all been called "sublime". Until the 20th century, it was the accepted word for the fascination of all that dwarfs and overwhelms us.</a:t>
            </a:r>
            <a:endParaRPr lang="en-GB" dirty="0" smtClean="0"/>
          </a:p>
          <a:p>
            <a:endParaRPr lang="en-GB" dirty="0"/>
          </a:p>
        </p:txBody>
      </p:sp>
      <p:sp>
        <p:nvSpPr>
          <p:cNvPr id="4" name="Slide Number Placeholder 3"/>
          <p:cNvSpPr>
            <a:spLocks noGrp="1"/>
          </p:cNvSpPr>
          <p:nvPr>
            <p:ph type="sldNum" sz="quarter" idx="10"/>
          </p:nvPr>
        </p:nvSpPr>
        <p:spPr/>
        <p:txBody>
          <a:bodyPr/>
          <a:lstStyle/>
          <a:p>
            <a:fld id="{9E43C38C-4159-43D3-83F3-9665FDD076C2}" type="slidenum">
              <a:rPr lang="en-GB" smtClean="0"/>
              <a:t>5</a:t>
            </a:fld>
            <a:endParaRPr lang="en-GB"/>
          </a:p>
        </p:txBody>
      </p:sp>
    </p:spTree>
    <p:extLst>
      <p:ext uri="{BB962C8B-B14F-4D97-AF65-F5344CB8AC3E}">
        <p14:creationId xmlns:p14="http://schemas.microsoft.com/office/powerpoint/2010/main" val="218716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Tn4zSR_5io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22F0-8EE5-45CC-9BE4-28345F750ECF}"/>
              </a:ext>
            </a:extLst>
          </p:cNvPr>
          <p:cNvSpPr>
            <a:spLocks noGrp="1"/>
          </p:cNvSpPr>
          <p:nvPr>
            <p:ph type="ctrTitle"/>
          </p:nvPr>
        </p:nvSpPr>
        <p:spPr/>
        <p:txBody>
          <a:bodyPr/>
          <a:lstStyle/>
          <a:p>
            <a:r>
              <a:rPr lang="en-GB" dirty="0"/>
              <a:t>PROJECT 2: </a:t>
            </a:r>
            <a:r>
              <a:rPr lang="en-GB" dirty="0" smtClean="0"/>
              <a:t>our environment</a:t>
            </a:r>
            <a:endParaRPr lang="en-GB" dirty="0"/>
          </a:p>
        </p:txBody>
      </p:sp>
      <p:sp>
        <p:nvSpPr>
          <p:cNvPr id="3" name="Subtitle 2">
            <a:extLst>
              <a:ext uri="{FF2B5EF4-FFF2-40B4-BE49-F238E27FC236}">
                <a16:creationId xmlns:a16="http://schemas.microsoft.com/office/drawing/2014/main" id="{DB961EF1-5715-4FE7-92D5-043CFEF4C71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864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7EC4-F5E4-4D22-8A70-46B1BED14BCE}"/>
              </a:ext>
            </a:extLst>
          </p:cNvPr>
          <p:cNvSpPr>
            <a:spLocks noGrp="1"/>
          </p:cNvSpPr>
          <p:nvPr>
            <p:ph type="title"/>
          </p:nvPr>
        </p:nvSpPr>
        <p:spPr>
          <a:xfrm>
            <a:off x="1294362" y="459962"/>
            <a:ext cx="9603275" cy="1049235"/>
          </a:xfrm>
        </p:spPr>
        <p:txBody>
          <a:bodyPr>
            <a:normAutofit fontScale="90000"/>
          </a:bodyPr>
          <a:lstStyle/>
          <a:p>
            <a:r>
              <a:rPr lang="en-GB" b="1" dirty="0"/>
              <a:t>J.M.W. Turner RA (1775 - 1851)</a:t>
            </a:r>
            <a:r>
              <a:rPr lang="en-GB" dirty="0"/>
              <a:t/>
            </a:r>
            <a:br>
              <a:rPr lang="en-GB" dirty="0"/>
            </a:br>
            <a:r>
              <a:rPr lang="en-GB" dirty="0"/>
              <a:t>A child prodigy who went on to become one of the stars of British art</a:t>
            </a:r>
            <a:br>
              <a:rPr lang="en-GB" dirty="0"/>
            </a:br>
            <a:endParaRPr lang="en-GB" dirty="0"/>
          </a:p>
        </p:txBody>
      </p:sp>
      <p:sp>
        <p:nvSpPr>
          <p:cNvPr id="3" name="Content Placeholder 2">
            <a:extLst>
              <a:ext uri="{FF2B5EF4-FFF2-40B4-BE49-F238E27FC236}">
                <a16:creationId xmlns:a16="http://schemas.microsoft.com/office/drawing/2014/main" id="{66537673-D71A-4D8D-B854-F51F0C092AB2}"/>
              </a:ext>
            </a:extLst>
          </p:cNvPr>
          <p:cNvSpPr>
            <a:spLocks noGrp="1"/>
          </p:cNvSpPr>
          <p:nvPr>
            <p:ph idx="1"/>
          </p:nvPr>
        </p:nvSpPr>
        <p:spPr/>
        <p:txBody>
          <a:bodyPr>
            <a:normAutofit fontScale="92500" lnSpcReduction="20000"/>
          </a:bodyPr>
          <a:lstStyle/>
          <a:p>
            <a:r>
              <a:rPr lang="en-GB" dirty="0"/>
              <a:t>Began his formal training at the Royal Academy Schools aged just 14.</a:t>
            </a:r>
          </a:p>
          <a:p>
            <a:r>
              <a:rPr lang="en-GB" dirty="0"/>
              <a:t>At this time the Royal Academy promoted history painting as the height of artistic accomplishment. Turner set out to change this outlook by elevating the status of landscape painting by demonstrating landscape’s potential to address historical, religious and literary subjects.</a:t>
            </a:r>
          </a:p>
          <a:p>
            <a:r>
              <a:rPr lang="en-GB" dirty="0"/>
              <a:t>While Turner enjoyed great success as an oil painter and continued to explore the potential of watercolour. As a portable and quick-drying medium, it proved indispensable as a means of recording scenery and fleeting effects of light and shade observed during his extensive travels around the UK and Europe and it was in watercolour that he achieved some of his most creative and innovative results.</a:t>
            </a:r>
          </a:p>
        </p:txBody>
      </p:sp>
    </p:spTree>
    <p:extLst>
      <p:ext uri="{BB962C8B-B14F-4D97-AF65-F5344CB8AC3E}">
        <p14:creationId xmlns:p14="http://schemas.microsoft.com/office/powerpoint/2010/main" val="301713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833E-C135-45A3-9386-277DC3FE9F41}"/>
              </a:ext>
            </a:extLst>
          </p:cNvPr>
          <p:cNvSpPr>
            <a:spLocks noGrp="1"/>
          </p:cNvSpPr>
          <p:nvPr>
            <p:ph type="title"/>
          </p:nvPr>
        </p:nvSpPr>
        <p:spPr/>
        <p:txBody>
          <a:bodyPr/>
          <a:lstStyle/>
          <a:p>
            <a:r>
              <a:rPr lang="en-GB" dirty="0"/>
              <a:t>PRACTICAL TASK</a:t>
            </a:r>
          </a:p>
        </p:txBody>
      </p:sp>
      <p:sp>
        <p:nvSpPr>
          <p:cNvPr id="3" name="Content Placeholder 2">
            <a:extLst>
              <a:ext uri="{FF2B5EF4-FFF2-40B4-BE49-F238E27FC236}">
                <a16:creationId xmlns:a16="http://schemas.microsoft.com/office/drawing/2014/main" id="{421A1995-A1C1-46FA-8E6C-36D531F6EB51}"/>
              </a:ext>
            </a:extLst>
          </p:cNvPr>
          <p:cNvSpPr>
            <a:spLocks noGrp="1"/>
          </p:cNvSpPr>
          <p:nvPr>
            <p:ph idx="1"/>
          </p:nvPr>
        </p:nvSpPr>
        <p:spPr>
          <a:xfrm>
            <a:off x="1267325" y="2015732"/>
            <a:ext cx="10315075" cy="3951931"/>
          </a:xfrm>
        </p:spPr>
        <p:txBody>
          <a:bodyPr>
            <a:normAutofit fontScale="92500" lnSpcReduction="10000"/>
          </a:bodyPr>
          <a:lstStyle/>
          <a:p>
            <a:r>
              <a:rPr lang="en-GB" dirty="0">
                <a:solidFill>
                  <a:srgbClr val="FF0000"/>
                </a:solidFill>
              </a:rPr>
              <a:t>LESSON OBJECTIVE: TO BE ABLE TO UNDERSTAND HOW TURNER CAPTURED THE BEAUTY OF NATURE IN HIS FLUID USE OF </a:t>
            </a:r>
            <a:r>
              <a:rPr lang="en-GB" dirty="0" smtClean="0">
                <a:solidFill>
                  <a:srgbClr val="FF0000"/>
                </a:solidFill>
              </a:rPr>
              <a:t>LAYERED </a:t>
            </a:r>
            <a:r>
              <a:rPr lang="en-GB" dirty="0">
                <a:solidFill>
                  <a:srgbClr val="FF0000"/>
                </a:solidFill>
              </a:rPr>
              <a:t>WATERCOLOUR.</a:t>
            </a:r>
          </a:p>
          <a:p>
            <a:r>
              <a:rPr lang="en-GB" dirty="0">
                <a:solidFill>
                  <a:srgbClr val="0070C0"/>
                </a:solidFill>
              </a:rPr>
              <a:t>SKILL OBJECTIVE: TO MIX A RANGE OF APPROPRIATE SHADES AND BUILD UP LAYERS OF WATERCOLOUR, </a:t>
            </a:r>
            <a:r>
              <a:rPr lang="en-GB" dirty="0" smtClean="0">
                <a:solidFill>
                  <a:srgbClr val="0070C0"/>
                </a:solidFill>
              </a:rPr>
              <a:t>TO </a:t>
            </a:r>
            <a:r>
              <a:rPr lang="en-GB" dirty="0">
                <a:solidFill>
                  <a:srgbClr val="0070C0"/>
                </a:solidFill>
              </a:rPr>
              <a:t>SCRATCH THROUGH LAYERS TO ADD TEXTURE AND TO BUILD UP AREAS OF DARKER DETAIL.</a:t>
            </a:r>
          </a:p>
          <a:p>
            <a:r>
              <a:rPr lang="en-GB" dirty="0">
                <a:solidFill>
                  <a:srgbClr val="00B050"/>
                </a:solidFill>
              </a:rPr>
              <a:t>LESSON OUTCOME: AN A3 </a:t>
            </a:r>
            <a:r>
              <a:rPr lang="en-GB" dirty="0" smtClean="0">
                <a:solidFill>
                  <a:srgbClr val="00B050"/>
                </a:solidFill>
              </a:rPr>
              <a:t>WATERCOLOUR TURNER </a:t>
            </a:r>
            <a:r>
              <a:rPr lang="en-GB" dirty="0">
                <a:solidFill>
                  <a:srgbClr val="00B050"/>
                </a:solidFill>
              </a:rPr>
              <a:t>STUDY.</a:t>
            </a:r>
          </a:p>
          <a:p>
            <a:endParaRPr lang="en-GB" sz="2600" b="1" dirty="0"/>
          </a:p>
          <a:p>
            <a:endParaRPr lang="en-GB" sz="2600" b="1" dirty="0" smtClean="0"/>
          </a:p>
          <a:p>
            <a:pPr marL="0" indent="0">
              <a:buNone/>
            </a:pPr>
            <a:r>
              <a:rPr lang="en-GB" sz="2600" b="1" dirty="0" smtClean="0"/>
              <a:t>AO1 – responding to the work of other artists/designers.</a:t>
            </a:r>
            <a:endParaRPr lang="en-GB" sz="2600" b="1" dirty="0"/>
          </a:p>
        </p:txBody>
      </p:sp>
    </p:spTree>
    <p:extLst>
      <p:ext uri="{BB962C8B-B14F-4D97-AF65-F5344CB8AC3E}">
        <p14:creationId xmlns:p14="http://schemas.microsoft.com/office/powerpoint/2010/main" val="107911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55D9-B03E-44AB-AD23-2D92DE29E59F}"/>
              </a:ext>
            </a:extLst>
          </p:cNvPr>
          <p:cNvSpPr>
            <a:spLocks noGrp="1"/>
          </p:cNvSpPr>
          <p:nvPr>
            <p:ph type="title"/>
          </p:nvPr>
        </p:nvSpPr>
        <p:spPr/>
        <p:txBody>
          <a:bodyPr/>
          <a:lstStyle/>
          <a:p>
            <a:r>
              <a:rPr lang="en-GB" dirty="0"/>
              <a:t>Purpose: to model a </a:t>
            </a:r>
            <a:r>
              <a:rPr lang="en-GB" dirty="0" err="1"/>
              <a:t>gcse</a:t>
            </a:r>
            <a:r>
              <a:rPr lang="en-GB" dirty="0"/>
              <a:t> style project</a:t>
            </a:r>
          </a:p>
        </p:txBody>
      </p:sp>
      <p:sp>
        <p:nvSpPr>
          <p:cNvPr id="3" name="Content Placeholder 2">
            <a:extLst>
              <a:ext uri="{FF2B5EF4-FFF2-40B4-BE49-F238E27FC236}">
                <a16:creationId xmlns:a16="http://schemas.microsoft.com/office/drawing/2014/main" id="{540BB8C1-D5A1-488C-B0B2-44E7762B5257}"/>
              </a:ext>
            </a:extLst>
          </p:cNvPr>
          <p:cNvSpPr>
            <a:spLocks noGrp="1"/>
          </p:cNvSpPr>
          <p:nvPr>
            <p:ph idx="1"/>
          </p:nvPr>
        </p:nvSpPr>
        <p:spPr/>
        <p:txBody>
          <a:bodyPr/>
          <a:lstStyle/>
          <a:p>
            <a:pPr>
              <a:buFontTx/>
              <a:buChar char="-"/>
            </a:pPr>
            <a:r>
              <a:rPr lang="en-GB" dirty="0"/>
              <a:t>How to find relevant inspiration from historical and contemporary artists, including how to thematically contextualise your work (AO1).</a:t>
            </a:r>
          </a:p>
          <a:p>
            <a:pPr>
              <a:buFontTx/>
              <a:buChar char="-"/>
            </a:pPr>
            <a:r>
              <a:rPr lang="en-GB" dirty="0"/>
              <a:t>How to showcase a range of different materials and techniques effectively (AO2).</a:t>
            </a:r>
          </a:p>
          <a:p>
            <a:pPr>
              <a:buFontTx/>
              <a:buChar char="-"/>
            </a:pPr>
            <a:r>
              <a:rPr lang="en-GB" dirty="0"/>
              <a:t>How to show the visual development of an emerging idea and create meaningful outcomes (AO2 and AO4).</a:t>
            </a:r>
          </a:p>
          <a:p>
            <a:pPr>
              <a:buFontTx/>
              <a:buChar char="-"/>
            </a:pPr>
            <a:r>
              <a:rPr lang="en-GB" dirty="0"/>
              <a:t>It will also allow clear development of recording skills (AO3).</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3328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17" y="229332"/>
            <a:ext cx="9603275" cy="1049235"/>
          </a:xfrm>
        </p:spPr>
        <p:txBody>
          <a:bodyPr/>
          <a:lstStyle/>
          <a:p>
            <a:r>
              <a:rPr lang="en-GB" dirty="0" smtClean="0"/>
              <a:t>Artists that you will be introduced to…</a:t>
            </a:r>
            <a:endParaRPr lang="en-GB" dirty="0"/>
          </a:p>
        </p:txBody>
      </p:sp>
      <p:sp>
        <p:nvSpPr>
          <p:cNvPr id="3" name="Content Placeholder 2"/>
          <p:cNvSpPr>
            <a:spLocks noGrp="1"/>
          </p:cNvSpPr>
          <p:nvPr>
            <p:ph idx="1"/>
          </p:nvPr>
        </p:nvSpPr>
        <p:spPr>
          <a:xfrm>
            <a:off x="216309" y="996025"/>
            <a:ext cx="11975691" cy="3450613"/>
          </a:xfrm>
        </p:spPr>
        <p:txBody>
          <a:bodyPr/>
          <a:lstStyle/>
          <a:p>
            <a:pPr marL="0" indent="0">
              <a:buNone/>
            </a:pPr>
            <a:r>
              <a:rPr lang="en-GB" dirty="0" smtClean="0"/>
              <a:t>Turner (British 1800s), </a:t>
            </a:r>
            <a:r>
              <a:rPr lang="en-GB" dirty="0" err="1" smtClean="0"/>
              <a:t>Guo</a:t>
            </a:r>
            <a:r>
              <a:rPr lang="en-GB" dirty="0" smtClean="0"/>
              <a:t> Xi ( Chinese 11</a:t>
            </a:r>
            <a:r>
              <a:rPr lang="en-GB" baseline="30000" dirty="0" smtClean="0"/>
              <a:t>th</a:t>
            </a:r>
            <a:r>
              <a:rPr lang="en-GB" dirty="0" smtClean="0"/>
              <a:t> </a:t>
            </a:r>
            <a:r>
              <a:rPr lang="en-GB" dirty="0" err="1" smtClean="0"/>
              <a:t>Centruy</a:t>
            </a:r>
            <a:r>
              <a:rPr lang="en-GB" dirty="0" smtClean="0"/>
              <a:t>), Yang </a:t>
            </a:r>
            <a:r>
              <a:rPr lang="en-GB" dirty="0" err="1" smtClean="0"/>
              <a:t>Yongliang</a:t>
            </a:r>
            <a:r>
              <a:rPr lang="en-GB" dirty="0"/>
              <a:t> </a:t>
            </a:r>
            <a:r>
              <a:rPr lang="en-GB" dirty="0" smtClean="0"/>
              <a:t>(Chinese current),  Karl </a:t>
            </a:r>
            <a:r>
              <a:rPr lang="en-GB" dirty="0" err="1" smtClean="0"/>
              <a:t>Blossfeldt</a:t>
            </a:r>
            <a:r>
              <a:rPr lang="en-GB" dirty="0" smtClean="0"/>
              <a:t> (German 1880s).</a:t>
            </a:r>
            <a:endParaRPr lang="en-GB" dirty="0"/>
          </a:p>
        </p:txBody>
      </p:sp>
      <p:pic>
        <p:nvPicPr>
          <p:cNvPr id="6" name="Picture 5"/>
          <p:cNvPicPr>
            <a:picLocks noChangeAspect="1"/>
          </p:cNvPicPr>
          <p:nvPr/>
        </p:nvPicPr>
        <p:blipFill>
          <a:blip r:embed="rId2"/>
          <a:stretch>
            <a:fillRect/>
          </a:stretch>
        </p:blipFill>
        <p:spPr>
          <a:xfrm>
            <a:off x="9609996" y="2514853"/>
            <a:ext cx="2409825" cy="3238500"/>
          </a:xfrm>
          <a:prstGeom prst="rect">
            <a:avLst/>
          </a:prstGeom>
        </p:spPr>
      </p:pic>
      <p:pic>
        <p:nvPicPr>
          <p:cNvPr id="7" name="Picture 6"/>
          <p:cNvPicPr>
            <a:picLocks noChangeAspect="1"/>
          </p:cNvPicPr>
          <p:nvPr/>
        </p:nvPicPr>
        <p:blipFill>
          <a:blip r:embed="rId3"/>
          <a:stretch>
            <a:fillRect/>
          </a:stretch>
        </p:blipFill>
        <p:spPr>
          <a:xfrm>
            <a:off x="6356454" y="3429233"/>
            <a:ext cx="3102793" cy="2308812"/>
          </a:xfrm>
          <a:prstGeom prst="rect">
            <a:avLst/>
          </a:prstGeom>
        </p:spPr>
      </p:pic>
      <p:pic>
        <p:nvPicPr>
          <p:cNvPr id="8" name="Picture 7"/>
          <p:cNvPicPr>
            <a:picLocks noChangeAspect="1"/>
          </p:cNvPicPr>
          <p:nvPr/>
        </p:nvPicPr>
        <p:blipFill>
          <a:blip r:embed="rId4"/>
          <a:stretch>
            <a:fillRect/>
          </a:stretch>
        </p:blipFill>
        <p:spPr>
          <a:xfrm>
            <a:off x="4031228" y="2306284"/>
            <a:ext cx="2153047" cy="3431760"/>
          </a:xfrm>
          <a:prstGeom prst="rect">
            <a:avLst/>
          </a:prstGeom>
        </p:spPr>
      </p:pic>
      <p:pic>
        <p:nvPicPr>
          <p:cNvPr id="9" name="Picture 8"/>
          <p:cNvPicPr>
            <a:picLocks noChangeAspect="1"/>
          </p:cNvPicPr>
          <p:nvPr/>
        </p:nvPicPr>
        <p:blipFill>
          <a:blip r:embed="rId5"/>
          <a:stretch>
            <a:fillRect/>
          </a:stretch>
        </p:blipFill>
        <p:spPr>
          <a:xfrm>
            <a:off x="230524" y="3429232"/>
            <a:ext cx="3588395" cy="2308812"/>
          </a:xfrm>
          <a:prstGeom prst="rect">
            <a:avLst/>
          </a:prstGeom>
        </p:spPr>
      </p:pic>
    </p:spTree>
    <p:extLst>
      <p:ext uri="{BB962C8B-B14F-4D97-AF65-F5344CB8AC3E}">
        <p14:creationId xmlns:p14="http://schemas.microsoft.com/office/powerpoint/2010/main" val="2084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77828" y="2015732"/>
            <a:ext cx="11172841" cy="3450613"/>
          </a:xfrm>
        </p:spPr>
        <p:txBody>
          <a:bodyPr/>
          <a:lstStyle/>
          <a:p>
            <a:r>
              <a:rPr lang="en-GB" dirty="0" smtClean="0"/>
              <a:t>Josh </a:t>
            </a:r>
            <a:r>
              <a:rPr lang="en-GB" dirty="0"/>
              <a:t>Keyes (American current), </a:t>
            </a:r>
            <a:r>
              <a:rPr lang="en-GB" dirty="0" smtClean="0"/>
              <a:t>clay artists, Seth </a:t>
            </a:r>
            <a:r>
              <a:rPr lang="en-GB" dirty="0"/>
              <a:t>Clarke (American current).</a:t>
            </a:r>
          </a:p>
          <a:p>
            <a:endParaRPr lang="en-GB" dirty="0"/>
          </a:p>
        </p:txBody>
      </p:sp>
      <p:pic>
        <p:nvPicPr>
          <p:cNvPr id="4" name="Picture 3"/>
          <p:cNvPicPr>
            <a:picLocks noChangeAspect="1"/>
          </p:cNvPicPr>
          <p:nvPr/>
        </p:nvPicPr>
        <p:blipFill>
          <a:blip r:embed="rId2"/>
          <a:stretch>
            <a:fillRect/>
          </a:stretch>
        </p:blipFill>
        <p:spPr>
          <a:xfrm>
            <a:off x="0" y="2586569"/>
            <a:ext cx="4804844" cy="2879776"/>
          </a:xfrm>
          <a:prstGeom prst="rect">
            <a:avLst/>
          </a:prstGeom>
        </p:spPr>
      </p:pic>
      <p:pic>
        <p:nvPicPr>
          <p:cNvPr id="5" name="Picture 4"/>
          <p:cNvPicPr>
            <a:picLocks noChangeAspect="1"/>
          </p:cNvPicPr>
          <p:nvPr/>
        </p:nvPicPr>
        <p:blipFill>
          <a:blip r:embed="rId3"/>
          <a:stretch>
            <a:fillRect/>
          </a:stretch>
        </p:blipFill>
        <p:spPr>
          <a:xfrm>
            <a:off x="8664544" y="2437448"/>
            <a:ext cx="3286125" cy="3190875"/>
          </a:xfrm>
          <a:prstGeom prst="rect">
            <a:avLst/>
          </a:prstGeom>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832" y="2818395"/>
            <a:ext cx="23653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69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1E71-365F-442D-9853-FCAA97D4AD1A}"/>
              </a:ext>
            </a:extLst>
          </p:cNvPr>
          <p:cNvSpPr>
            <a:spLocks noGrp="1"/>
          </p:cNvSpPr>
          <p:nvPr>
            <p:ph type="title"/>
          </p:nvPr>
        </p:nvSpPr>
        <p:spPr/>
        <p:txBody>
          <a:bodyPr>
            <a:normAutofit/>
          </a:bodyPr>
          <a:lstStyle/>
          <a:p>
            <a:pPr algn="ctr"/>
            <a:r>
              <a:rPr lang="en-GB" sz="4400" b="1" dirty="0"/>
              <a:t>‘SUBLIME’</a:t>
            </a:r>
          </a:p>
        </p:txBody>
      </p:sp>
      <p:sp>
        <p:nvSpPr>
          <p:cNvPr id="3" name="Content Placeholder 2">
            <a:extLst>
              <a:ext uri="{FF2B5EF4-FFF2-40B4-BE49-F238E27FC236}">
                <a16:creationId xmlns:a16="http://schemas.microsoft.com/office/drawing/2014/main" id="{37579B4E-5792-4A1E-A774-5ED5E03671EB}"/>
              </a:ext>
            </a:extLst>
          </p:cNvPr>
          <p:cNvSpPr>
            <a:spLocks noGrp="1"/>
          </p:cNvSpPr>
          <p:nvPr>
            <p:ph idx="1"/>
          </p:nvPr>
        </p:nvSpPr>
        <p:spPr/>
        <p:txBody>
          <a:bodyPr/>
          <a:lstStyle/>
          <a:p>
            <a:r>
              <a:rPr lang="en-GB" sz="3600" dirty="0"/>
              <a:t>What does this word mean to you?</a:t>
            </a:r>
          </a:p>
          <a:p>
            <a:r>
              <a:rPr lang="en-GB" sz="3600" dirty="0"/>
              <a:t>What could it mean to artists of the 18 and 19</a:t>
            </a:r>
            <a:r>
              <a:rPr lang="en-GB" sz="3600" baseline="30000" dirty="0"/>
              <a:t>th</a:t>
            </a:r>
            <a:r>
              <a:rPr lang="en-GB" sz="3600" dirty="0"/>
              <a:t> Century?</a:t>
            </a:r>
          </a:p>
          <a:p>
            <a:endParaRPr lang="en-GB" dirty="0"/>
          </a:p>
        </p:txBody>
      </p:sp>
    </p:spTree>
    <p:extLst>
      <p:ext uri="{BB962C8B-B14F-4D97-AF65-F5344CB8AC3E}">
        <p14:creationId xmlns:p14="http://schemas.microsoft.com/office/powerpoint/2010/main" val="27741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3DBF-0B12-4209-ABB9-81649D3083E0}"/>
              </a:ext>
            </a:extLst>
          </p:cNvPr>
          <p:cNvSpPr>
            <a:spLocks noGrp="1"/>
          </p:cNvSpPr>
          <p:nvPr>
            <p:ph type="title"/>
          </p:nvPr>
        </p:nvSpPr>
        <p:spPr>
          <a:xfrm>
            <a:off x="318673" y="378659"/>
            <a:ext cx="9603275" cy="1049235"/>
          </a:xfrm>
        </p:spPr>
        <p:txBody>
          <a:bodyPr>
            <a:normAutofit fontScale="90000"/>
          </a:bodyPr>
          <a:lstStyle/>
          <a:p>
            <a:r>
              <a:rPr lang="en-GB" dirty="0"/>
              <a:t> Snow Storm: Hannibal and His Army Crossing the Alps</a:t>
            </a:r>
            <a:br>
              <a:rPr lang="en-GB" dirty="0"/>
            </a:br>
            <a:r>
              <a:rPr lang="en-GB" dirty="0"/>
              <a:t/>
            </a:r>
            <a:br>
              <a:rPr lang="en-GB" dirty="0"/>
            </a:br>
            <a:r>
              <a:rPr lang="en-GB" dirty="0"/>
              <a:t>BBC2 KRAKATOA REVEALED</a:t>
            </a:r>
          </a:p>
        </p:txBody>
      </p:sp>
      <p:sp>
        <p:nvSpPr>
          <p:cNvPr id="3" name="Content Placeholder 2">
            <a:extLst>
              <a:ext uri="{FF2B5EF4-FFF2-40B4-BE49-F238E27FC236}">
                <a16:creationId xmlns:a16="http://schemas.microsoft.com/office/drawing/2014/main" id="{44C4C0F6-6315-4D1F-9C8E-DD53914ED5F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DF9BDC-BE24-4AAB-B311-5877839FEFDF}"/>
              </a:ext>
            </a:extLst>
          </p:cNvPr>
          <p:cNvPicPr>
            <a:picLocks noChangeAspect="1"/>
          </p:cNvPicPr>
          <p:nvPr/>
        </p:nvPicPr>
        <p:blipFill>
          <a:blip r:embed="rId2"/>
          <a:stretch>
            <a:fillRect/>
          </a:stretch>
        </p:blipFill>
        <p:spPr>
          <a:xfrm>
            <a:off x="318673" y="2142173"/>
            <a:ext cx="5591175" cy="3486150"/>
          </a:xfrm>
          <a:prstGeom prst="rect">
            <a:avLst/>
          </a:prstGeom>
        </p:spPr>
      </p:pic>
      <p:pic>
        <p:nvPicPr>
          <p:cNvPr id="5" name="Picture 4">
            <a:extLst>
              <a:ext uri="{FF2B5EF4-FFF2-40B4-BE49-F238E27FC236}">
                <a16:creationId xmlns:a16="http://schemas.microsoft.com/office/drawing/2014/main" id="{3148A213-567B-443E-BE16-0493CE3E7BCF}"/>
              </a:ext>
            </a:extLst>
          </p:cNvPr>
          <p:cNvPicPr>
            <a:picLocks noChangeAspect="1"/>
          </p:cNvPicPr>
          <p:nvPr/>
        </p:nvPicPr>
        <p:blipFill>
          <a:blip r:embed="rId3"/>
          <a:stretch>
            <a:fillRect/>
          </a:stretch>
        </p:blipFill>
        <p:spPr>
          <a:xfrm>
            <a:off x="6556099" y="2589848"/>
            <a:ext cx="5467350" cy="3038475"/>
          </a:xfrm>
          <a:prstGeom prst="rect">
            <a:avLst/>
          </a:prstGeom>
        </p:spPr>
      </p:pic>
    </p:spTree>
    <p:extLst>
      <p:ext uri="{BB962C8B-B14F-4D97-AF65-F5344CB8AC3E}">
        <p14:creationId xmlns:p14="http://schemas.microsoft.com/office/powerpoint/2010/main" val="59162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962E-392B-4890-93ED-813AFF9B8F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CDC8B3-BA83-4A5C-8A2D-B40501C99351}"/>
              </a:ext>
            </a:extLst>
          </p:cNvPr>
          <p:cNvSpPr>
            <a:spLocks noGrp="1"/>
          </p:cNvSpPr>
          <p:nvPr>
            <p:ph idx="1"/>
          </p:nvPr>
        </p:nvSpPr>
        <p:spPr/>
        <p:txBody>
          <a:bodyPr/>
          <a:lstStyle/>
          <a:p>
            <a:r>
              <a:rPr lang="en-GB" dirty="0"/>
              <a:t>A new cult of the sublime was capped with Edmund Burke's Philosophical Enquiry into the Origin of our Ideas of the Sublime and Beautiful (1757). For Burke, the sublime always belongs opposite the "beautiful". Beauty is what we can comprehend; sublimity is what we cannot grasp. Beauty is in proportion; sublimity is in vastness. The beautiful is satisfying; the sublime is stupefying. Primarily, the sublime was to be found in nature.</a:t>
            </a:r>
          </a:p>
        </p:txBody>
      </p:sp>
    </p:spTree>
    <p:extLst>
      <p:ext uri="{BB962C8B-B14F-4D97-AF65-F5344CB8AC3E}">
        <p14:creationId xmlns:p14="http://schemas.microsoft.com/office/powerpoint/2010/main" val="60279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DF5B-4953-4BE5-B42B-FC303D3B14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4DD4749-FBB8-4B15-8A97-78DC7FC84F21}"/>
              </a:ext>
            </a:extLst>
          </p:cNvPr>
          <p:cNvSpPr>
            <a:spLocks noGrp="1"/>
          </p:cNvSpPr>
          <p:nvPr>
            <p:ph idx="1"/>
          </p:nvPr>
        </p:nvSpPr>
        <p:spPr/>
        <p:txBody>
          <a:bodyPr>
            <a:normAutofit/>
          </a:bodyPr>
          <a:lstStyle/>
          <a:p>
            <a:r>
              <a:rPr lang="en-GB" dirty="0"/>
              <a:t>For the Romantic poets, the sublime was an encounter with the almost infinite powers of the human imagination. In The Prelude, Wordsworth sees Mont Blanc and regrets that the real mountain has taken the place of what he more sublimely imagined. Now the sublime is not in nature, it is in faculties of the individual.</a:t>
            </a:r>
          </a:p>
          <a:p>
            <a:r>
              <a:rPr lang="en-GB" dirty="0"/>
              <a:t>This is also Turner's sublime - the greatest stretch and test of the figurative imagination. Ever since, even if it has faded from literature, it has stayed as an idea in art, especially in American art. 19th-century American painting was dominated by huge landscapes.</a:t>
            </a:r>
          </a:p>
        </p:txBody>
      </p:sp>
    </p:spTree>
    <p:extLst>
      <p:ext uri="{BB962C8B-B14F-4D97-AF65-F5344CB8AC3E}">
        <p14:creationId xmlns:p14="http://schemas.microsoft.com/office/powerpoint/2010/main" val="207651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F90A-FD72-4B79-A3AD-D88DCBB445E9}"/>
              </a:ext>
            </a:extLst>
          </p:cNvPr>
          <p:cNvSpPr>
            <a:spLocks noGrp="1"/>
          </p:cNvSpPr>
          <p:nvPr>
            <p:ph type="title"/>
          </p:nvPr>
        </p:nvSpPr>
        <p:spPr/>
        <p:txBody>
          <a:bodyPr/>
          <a:lstStyle/>
          <a:p>
            <a:r>
              <a:rPr lang="en-GB" b="1" dirty="0"/>
              <a:t>J.M.W. Turner RA (1775 - 1851)</a:t>
            </a:r>
            <a:r>
              <a:rPr lang="en-GB" dirty="0"/>
              <a:t/>
            </a:r>
            <a:br>
              <a:rPr lang="en-GB" dirty="0"/>
            </a:br>
            <a:endParaRPr lang="en-GB" dirty="0"/>
          </a:p>
        </p:txBody>
      </p:sp>
      <p:sp>
        <p:nvSpPr>
          <p:cNvPr id="3" name="Content Placeholder 2">
            <a:extLst>
              <a:ext uri="{FF2B5EF4-FFF2-40B4-BE49-F238E27FC236}">
                <a16:creationId xmlns:a16="http://schemas.microsoft.com/office/drawing/2014/main" id="{3498C71F-861D-42E4-8B0B-C083359CA96B}"/>
              </a:ext>
            </a:extLst>
          </p:cNvPr>
          <p:cNvSpPr>
            <a:spLocks noGrp="1"/>
          </p:cNvSpPr>
          <p:nvPr>
            <p:ph idx="1"/>
          </p:nvPr>
        </p:nvSpPr>
        <p:spPr/>
        <p:txBody>
          <a:bodyPr/>
          <a:lstStyle/>
          <a:p>
            <a:endParaRPr lang="en-GB" dirty="0"/>
          </a:p>
        </p:txBody>
      </p:sp>
      <p:sp>
        <p:nvSpPr>
          <p:cNvPr id="4" name="Action Button: Video 3">
            <a:hlinkClick r:id="rId2" highlightClick="1"/>
            <a:extLst>
              <a:ext uri="{FF2B5EF4-FFF2-40B4-BE49-F238E27FC236}">
                <a16:creationId xmlns:a16="http://schemas.microsoft.com/office/drawing/2014/main" id="{D91FEB0B-AE70-418E-9F4E-46F25D06E91E}"/>
              </a:ext>
            </a:extLst>
          </p:cNvPr>
          <p:cNvSpPr/>
          <p:nvPr/>
        </p:nvSpPr>
        <p:spPr>
          <a:xfrm>
            <a:off x="4121426" y="2955235"/>
            <a:ext cx="3604591" cy="177579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03792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76</TotalTime>
  <Words>657</Words>
  <Application>Microsoft Office PowerPoint</Application>
  <PresentationFormat>Widescreen</PresentationFormat>
  <Paragraphs>32</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Gallery</vt:lpstr>
      <vt:lpstr>PROJECT 2: our environment</vt:lpstr>
      <vt:lpstr>Purpose: to model a gcse style project</vt:lpstr>
      <vt:lpstr>Artists that you will be introduced to…</vt:lpstr>
      <vt:lpstr>PowerPoint Presentation</vt:lpstr>
      <vt:lpstr>‘SUBLIME’</vt:lpstr>
      <vt:lpstr> Snow Storm: Hannibal and His Army Crossing the Alps  BBC2 KRAKATOA REVEALED</vt:lpstr>
      <vt:lpstr>PowerPoint Presentation</vt:lpstr>
      <vt:lpstr>PowerPoint Presentation</vt:lpstr>
      <vt:lpstr>J.M.W. Turner RA (1775 - 1851) </vt:lpstr>
      <vt:lpstr>J.M.W. Turner RA (1775 - 1851) A child prodigy who went on to become one of the stars of British art </vt:lpstr>
      <vt:lpstr>PRACTICAL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2: Dystopian Dreams</dc:title>
  <dc:creator>awestmore</dc:creator>
  <cp:lastModifiedBy>Alex Westmore</cp:lastModifiedBy>
  <cp:revision>13</cp:revision>
  <dcterms:created xsi:type="dcterms:W3CDTF">2019-02-27T21:11:10Z</dcterms:created>
  <dcterms:modified xsi:type="dcterms:W3CDTF">2020-02-26T14:12:31Z</dcterms:modified>
</cp:coreProperties>
</file>