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60" r:id="rId7"/>
    <p:sldId id="261" r:id="rId8"/>
    <p:sldId id="262" r:id="rId9"/>
    <p:sldId id="263" r:id="rId10"/>
    <p:sldId id="264" r:id="rId11"/>
    <p:sldId id="271" r:id="rId12"/>
    <p:sldId id="265" r:id="rId13"/>
    <p:sldId id="266" r:id="rId14"/>
    <p:sldId id="267" r:id="rId15"/>
    <p:sldId id="268" r:id="rId16"/>
    <p:sldId id="269"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33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A741D95-688D-466A-A5A7-0DC585ADEAD3}" type="datetimeFigureOut">
              <a:rPr lang="en-GB" smtClean="0"/>
              <a:t>22/01/2016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419030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741D95-688D-466A-A5A7-0DC585ADEAD3}" type="datetimeFigureOut">
              <a:rPr lang="en-GB" smtClean="0"/>
              <a:t>22/01/2016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56041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741D95-688D-466A-A5A7-0DC585ADEAD3}" type="datetimeFigureOut">
              <a:rPr lang="en-GB" smtClean="0"/>
              <a:t>22/01/2016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147816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741D95-688D-466A-A5A7-0DC585ADEAD3}" type="datetimeFigureOut">
              <a:rPr lang="en-GB" smtClean="0"/>
              <a:t>22/01/2016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2571980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741D95-688D-466A-A5A7-0DC585ADEAD3}" type="datetimeFigureOut">
              <a:rPr lang="en-GB" smtClean="0"/>
              <a:t>22/01/2016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2603755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A741D95-688D-466A-A5A7-0DC585ADEAD3}" type="datetimeFigureOut">
              <a:rPr lang="en-GB" smtClean="0"/>
              <a:t>22/01/2016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123378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A741D95-688D-466A-A5A7-0DC585ADEAD3}" type="datetimeFigureOut">
              <a:rPr lang="en-GB" smtClean="0"/>
              <a:t>22/01/2016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296777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A741D95-688D-466A-A5A7-0DC585ADEAD3}" type="datetimeFigureOut">
              <a:rPr lang="en-GB" smtClean="0"/>
              <a:t>22/01/2016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414364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41D95-688D-466A-A5A7-0DC585ADEAD3}" type="datetimeFigureOut">
              <a:rPr lang="en-GB" smtClean="0"/>
              <a:t>22/01/2016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1317291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741D95-688D-466A-A5A7-0DC585ADEAD3}" type="datetimeFigureOut">
              <a:rPr lang="en-GB" smtClean="0"/>
              <a:t>22/01/2016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2422838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741D95-688D-466A-A5A7-0DC585ADEAD3}" type="datetimeFigureOut">
              <a:rPr lang="en-GB" smtClean="0"/>
              <a:t>22/01/2016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F22174-3151-4F30-906C-BCCBD6449FDD}" type="slidenum">
              <a:rPr lang="en-GB" smtClean="0"/>
              <a:t>‹#›</a:t>
            </a:fld>
            <a:endParaRPr lang="en-GB"/>
          </a:p>
        </p:txBody>
      </p:sp>
    </p:spTree>
    <p:extLst>
      <p:ext uri="{BB962C8B-B14F-4D97-AF65-F5344CB8AC3E}">
        <p14:creationId xmlns:p14="http://schemas.microsoft.com/office/powerpoint/2010/main" val="2560433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alpha val="4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41D95-688D-466A-A5A7-0DC585ADEAD3}" type="datetimeFigureOut">
              <a:rPr lang="en-GB" smtClean="0"/>
              <a:t>22/01/2016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F22174-3151-4F30-906C-BCCBD6449FDD}" type="slidenum">
              <a:rPr lang="en-GB" smtClean="0"/>
              <a:t>‹#›</a:t>
            </a:fld>
            <a:endParaRPr lang="en-GB"/>
          </a:p>
        </p:txBody>
      </p:sp>
    </p:spTree>
    <p:extLst>
      <p:ext uri="{BB962C8B-B14F-4D97-AF65-F5344CB8AC3E}">
        <p14:creationId xmlns:p14="http://schemas.microsoft.com/office/powerpoint/2010/main" val="1171704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96952"/>
            <a:ext cx="7772400" cy="1470025"/>
          </a:xfrm>
        </p:spPr>
        <p:txBody>
          <a:bodyPr>
            <a:normAutofit fontScale="90000"/>
          </a:bodyPr>
          <a:lstStyle/>
          <a:p>
            <a:r>
              <a:rPr lang="en-GB" dirty="0"/>
              <a:t>Socio </a:t>
            </a:r>
            <a:r>
              <a:rPr lang="en-GB" dirty="0" smtClean="0"/>
              <a:t>Cultural Factors </a:t>
            </a:r>
            <a:r>
              <a:rPr lang="en-GB" dirty="0"/>
              <a:t>to </a:t>
            </a:r>
            <a:r>
              <a:rPr lang="en-GB" dirty="0" smtClean="0"/>
              <a:t>Explain Schizophrenia</a:t>
            </a:r>
            <a:r>
              <a:rPr lang="en-GB" dirty="0"/>
              <a:t/>
            </a:r>
            <a:br>
              <a:rPr lang="en-GB" dirty="0"/>
            </a:b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196323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Evidence</a:t>
            </a:r>
            <a:endParaRPr lang="en-GB" dirty="0"/>
          </a:p>
        </p:txBody>
      </p:sp>
      <p:sp>
        <p:nvSpPr>
          <p:cNvPr id="3" name="Content Placeholder 2"/>
          <p:cNvSpPr>
            <a:spLocks noGrp="1"/>
          </p:cNvSpPr>
          <p:nvPr>
            <p:ph idx="1"/>
          </p:nvPr>
        </p:nvSpPr>
        <p:spPr/>
        <p:txBody>
          <a:bodyPr>
            <a:normAutofit fontScale="92500" lnSpcReduction="20000"/>
          </a:bodyPr>
          <a:lstStyle/>
          <a:p>
            <a:r>
              <a:rPr lang="en-GB" dirty="0" err="1"/>
              <a:t>Linszen</a:t>
            </a:r>
            <a:r>
              <a:rPr lang="en-GB" dirty="0"/>
              <a:t> et al: A patient returning to a family with high EE is four times as likely to relapse than a patient with low EE family</a:t>
            </a:r>
          </a:p>
          <a:p>
            <a:r>
              <a:rPr lang="en-GB" dirty="0" err="1"/>
              <a:t>Kalafi</a:t>
            </a:r>
            <a:r>
              <a:rPr lang="en-GB" dirty="0"/>
              <a:t> and </a:t>
            </a:r>
            <a:r>
              <a:rPr lang="en-GB" dirty="0" err="1"/>
              <a:t>torabi</a:t>
            </a:r>
            <a:r>
              <a:rPr lang="en-GB" dirty="0"/>
              <a:t> found that high prevalence of EE in Iranian culture (overprotective mothers and rejecting fathers) was one of the main causes of schizophrenic relapses. </a:t>
            </a:r>
          </a:p>
          <a:p>
            <a:r>
              <a:rPr lang="en-GB" dirty="0"/>
              <a:t>Negative emotional climate in these families arouses the patient and leads to stress beyond his or her already impaired coping mechanisms, thus triggering a schizophrenic episode. </a:t>
            </a:r>
          </a:p>
          <a:p>
            <a:endParaRPr lang="en-GB" dirty="0"/>
          </a:p>
        </p:txBody>
      </p:sp>
    </p:spTree>
    <p:extLst>
      <p:ext uri="{BB962C8B-B14F-4D97-AF65-F5344CB8AC3E}">
        <p14:creationId xmlns:p14="http://schemas.microsoft.com/office/powerpoint/2010/main" val="393661926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664" y="332656"/>
            <a:ext cx="6079405" cy="6079405"/>
          </a:xfrm>
        </p:spPr>
      </p:pic>
    </p:spTree>
    <p:extLst>
      <p:ext uri="{BB962C8B-B14F-4D97-AF65-F5344CB8AC3E}">
        <p14:creationId xmlns:p14="http://schemas.microsoft.com/office/powerpoint/2010/main" val="181828842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GB" b="1" dirty="0" smtClean="0"/>
              <a:t>Evaluation of EE:</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More </a:t>
            </a:r>
            <a:r>
              <a:rPr lang="en-GB" dirty="0"/>
              <a:t>universal empirical evidence than double bind theory. But issue as to whether EE is a cause or effect of schizophrenia. Either way it has lead to effective form of therapy where relatives with high EE are shown how to reduce levels of expressed emotion. </a:t>
            </a:r>
            <a:r>
              <a:rPr lang="en-GB" dirty="0" err="1"/>
              <a:t>Hogarty</a:t>
            </a:r>
            <a:r>
              <a:rPr lang="en-GB" dirty="0"/>
              <a:t> et al found this can significantly reduce relapse rates.</a:t>
            </a:r>
          </a:p>
          <a:p>
            <a:r>
              <a:rPr lang="en-GB" dirty="0"/>
              <a:t>However not clear as to whether it is the EE element of the therapy which is effective or just the family intervention. </a:t>
            </a:r>
          </a:p>
          <a:p>
            <a:endParaRPr lang="en-GB" dirty="0"/>
          </a:p>
        </p:txBody>
      </p:sp>
    </p:spTree>
    <p:extLst>
      <p:ext uri="{BB962C8B-B14F-4D97-AF65-F5344CB8AC3E}">
        <p14:creationId xmlns:p14="http://schemas.microsoft.com/office/powerpoint/2010/main" val="2874318124"/>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Further Evaluation</a:t>
            </a:r>
            <a:endParaRPr lang="en-GB" b="1" dirty="0"/>
          </a:p>
        </p:txBody>
      </p:sp>
      <p:sp>
        <p:nvSpPr>
          <p:cNvPr id="3" name="Content Placeholder 2"/>
          <p:cNvSpPr>
            <a:spLocks noGrp="1"/>
          </p:cNvSpPr>
          <p:nvPr>
            <p:ph idx="1"/>
          </p:nvPr>
        </p:nvSpPr>
        <p:spPr/>
        <p:txBody>
          <a:bodyPr/>
          <a:lstStyle/>
          <a:p>
            <a:r>
              <a:rPr lang="en-GB" dirty="0"/>
              <a:t>Cross culture – EE is much less common in families of people with schizophrenia outside the West (Jenkins and </a:t>
            </a:r>
            <a:r>
              <a:rPr lang="en-GB" dirty="0" err="1"/>
              <a:t>Karno</a:t>
            </a:r>
            <a:r>
              <a:rPr lang="en-GB" dirty="0"/>
              <a:t> 1992) possibly to do with non western cultures being less individualist and less committed to concepts of personal responsibility than Western societies such as the US and UK. Therefore they are less likely to blame someone with schizophrenia for their actions.</a:t>
            </a:r>
          </a:p>
          <a:p>
            <a:endParaRPr lang="en-GB" dirty="0"/>
          </a:p>
        </p:txBody>
      </p:sp>
    </p:spTree>
    <p:extLst>
      <p:ext uri="{BB962C8B-B14F-4D97-AF65-F5344CB8AC3E}">
        <p14:creationId xmlns:p14="http://schemas.microsoft.com/office/powerpoint/2010/main" val="2978265880"/>
      </p:ext>
    </p:extLst>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pPr lvl="0"/>
            <a:r>
              <a:rPr lang="en-GB" b="1" dirty="0" smtClean="0"/>
              <a:t>Labelling theory</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lnSpcReduction="20000"/>
          </a:bodyPr>
          <a:lstStyle/>
          <a:p>
            <a:r>
              <a:rPr lang="en-GB" dirty="0" err="1" smtClean="0"/>
              <a:t>Scheff</a:t>
            </a:r>
            <a:r>
              <a:rPr lang="en-GB" dirty="0" smtClean="0"/>
              <a:t> </a:t>
            </a:r>
            <a:r>
              <a:rPr lang="en-GB" dirty="0"/>
              <a:t>(1999) states that social groups construct rules for members of their group to follow. The </a:t>
            </a:r>
            <a:r>
              <a:rPr lang="en-GB" dirty="0" err="1"/>
              <a:t>syptoms</a:t>
            </a:r>
            <a:r>
              <a:rPr lang="en-GB" dirty="0"/>
              <a:t> of schizophrenia (</a:t>
            </a:r>
            <a:r>
              <a:rPr lang="en-GB" dirty="0" err="1"/>
              <a:t>eg</a:t>
            </a:r>
            <a:r>
              <a:rPr lang="en-GB" dirty="0"/>
              <a:t> hallucinations, delusions and bizarre behaviour) are seen as deviant from the rules we ascribe to ‘normal’ experience. If a person displays these unusual behaviours they are considered deviant and the word schizophrenic can be applied. </a:t>
            </a:r>
          </a:p>
          <a:p>
            <a:r>
              <a:rPr lang="en-GB" dirty="0"/>
              <a:t>Corner 2003 –once this diagnostic label is applied it becomes a self-fulfilling prophecy that promotes the other symptoms of schizophrenia</a:t>
            </a:r>
          </a:p>
          <a:p>
            <a:endParaRPr lang="en-GB" dirty="0"/>
          </a:p>
        </p:txBody>
      </p:sp>
    </p:spTree>
    <p:extLst>
      <p:ext uri="{BB962C8B-B14F-4D97-AF65-F5344CB8AC3E}">
        <p14:creationId xmlns:p14="http://schemas.microsoft.com/office/powerpoint/2010/main" val="73893337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fontScale="90000"/>
          </a:bodyPr>
          <a:lstStyle/>
          <a:p>
            <a:r>
              <a:rPr lang="en-GB" dirty="0" smtClean="0"/>
              <a:t>Evaluation of labelling theory:</a:t>
            </a:r>
            <a:br>
              <a:rPr lang="en-GB" dirty="0" smtClean="0"/>
            </a:br>
            <a:endParaRPr lang="en-GB" dirty="0"/>
          </a:p>
        </p:txBody>
      </p:sp>
      <p:sp>
        <p:nvSpPr>
          <p:cNvPr id="3" name="Content Placeholder 2"/>
          <p:cNvSpPr>
            <a:spLocks noGrp="1"/>
          </p:cNvSpPr>
          <p:nvPr>
            <p:ph idx="1"/>
          </p:nvPr>
        </p:nvSpPr>
        <p:spPr/>
        <p:txBody>
          <a:bodyPr>
            <a:normAutofit fontScale="92500"/>
          </a:bodyPr>
          <a:lstStyle/>
          <a:p>
            <a:r>
              <a:rPr lang="en-GB" dirty="0" err="1" smtClean="0"/>
              <a:t>Scheff</a:t>
            </a:r>
            <a:r>
              <a:rPr lang="en-GB" dirty="0" smtClean="0"/>
              <a:t> </a:t>
            </a:r>
            <a:r>
              <a:rPr lang="en-GB" dirty="0"/>
              <a:t>evaluated 18 studies related to labelling theory. Judged 13 to be consistent with the theory and 5 to be inconsistent, thus concluding that the theory was supported by the evidence. </a:t>
            </a:r>
          </a:p>
          <a:p>
            <a:r>
              <a:rPr lang="en-GB" dirty="0"/>
              <a:t>One study he assessed:  </a:t>
            </a:r>
            <a:r>
              <a:rPr lang="en-GB" dirty="0" err="1"/>
              <a:t>rosenhan</a:t>
            </a:r>
            <a:r>
              <a:rPr lang="en-GB" dirty="0"/>
              <a:t> who found that once the ‘label’ of schizophrenia had been applied the diagnosis continued to influence the behaviour of staff towards the patient even when it was no longer warranted. </a:t>
            </a:r>
          </a:p>
          <a:p>
            <a:endParaRPr lang="en-GB" dirty="0"/>
          </a:p>
        </p:txBody>
      </p:sp>
    </p:spTree>
    <p:extLst>
      <p:ext uri="{BB962C8B-B14F-4D97-AF65-F5344CB8AC3E}">
        <p14:creationId xmlns:p14="http://schemas.microsoft.com/office/powerpoint/2010/main" val="163594122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fontScale="90000"/>
          </a:bodyPr>
          <a:lstStyle/>
          <a:p>
            <a:r>
              <a:rPr lang="en-GB" b="1" dirty="0" smtClean="0"/>
              <a:t>Evaluation of family relationships in general</a:t>
            </a:r>
            <a:br>
              <a:rPr lang="en-GB" b="1" dirty="0" smtClean="0"/>
            </a:br>
            <a:endParaRPr lang="en-GB" b="1" dirty="0"/>
          </a:p>
        </p:txBody>
      </p:sp>
      <p:sp>
        <p:nvSpPr>
          <p:cNvPr id="3" name="Content Placeholder 2"/>
          <p:cNvSpPr>
            <a:spLocks noGrp="1"/>
          </p:cNvSpPr>
          <p:nvPr>
            <p:ph idx="1"/>
          </p:nvPr>
        </p:nvSpPr>
        <p:spPr/>
        <p:txBody>
          <a:bodyPr>
            <a:normAutofit fontScale="85000" lnSpcReduction="10000"/>
          </a:bodyPr>
          <a:lstStyle/>
          <a:p>
            <a:r>
              <a:rPr lang="en-GB" dirty="0" smtClean="0"/>
              <a:t>The </a:t>
            </a:r>
            <a:r>
              <a:rPr lang="en-GB" dirty="0"/>
              <a:t>importance of family relationships in the development of schizophrenia is supported by an adoption study by </a:t>
            </a:r>
            <a:r>
              <a:rPr lang="en-GB" dirty="0" err="1"/>
              <a:t>Tienari</a:t>
            </a:r>
            <a:r>
              <a:rPr lang="en-GB" dirty="0"/>
              <a:t> et al </a:t>
            </a:r>
          </a:p>
          <a:p>
            <a:r>
              <a:rPr lang="en-GB" dirty="0"/>
              <a:t>Found that adopted children with schizophrenic parents were more likely to become schizophrenic themselves than children with normal parents. However this difference only occurred in situations where the adopted family was rated as disturbed. Therefore illness only manifested itself under appropriate environmental conditions; genetics were not enough alone. </a:t>
            </a:r>
          </a:p>
          <a:p>
            <a:endParaRPr lang="en-GB" dirty="0"/>
          </a:p>
        </p:txBody>
      </p:sp>
    </p:spTree>
    <p:extLst>
      <p:ext uri="{BB962C8B-B14F-4D97-AF65-F5344CB8AC3E}">
        <p14:creationId xmlns:p14="http://schemas.microsoft.com/office/powerpoint/2010/main" val="55698101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1268760"/>
            <a:ext cx="4555626" cy="4280718"/>
          </a:xfrm>
        </p:spPr>
      </p:pic>
    </p:spTree>
    <p:extLst>
      <p:ext uri="{BB962C8B-B14F-4D97-AF65-F5344CB8AC3E}">
        <p14:creationId xmlns:p14="http://schemas.microsoft.com/office/powerpoint/2010/main" val="247814062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pPr lvl="0"/>
            <a:r>
              <a:rPr lang="en-GB" b="1" dirty="0" smtClean="0"/>
              <a:t>Life Events</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A </a:t>
            </a:r>
            <a:r>
              <a:rPr lang="en-GB" dirty="0"/>
              <a:t>major stress factor that has been associated with higher risk of schizophrenic episodes is the occurrence of stressful life events. </a:t>
            </a:r>
          </a:p>
          <a:p>
            <a:r>
              <a:rPr lang="en-GB" dirty="0" err="1" smtClean="0"/>
              <a:t>Eg</a:t>
            </a:r>
            <a:r>
              <a:rPr lang="en-GB" dirty="0" smtClean="0"/>
              <a:t>: the </a:t>
            </a:r>
            <a:r>
              <a:rPr lang="en-GB" dirty="0"/>
              <a:t>death of a close relative or the break-up of a relationship.</a:t>
            </a:r>
          </a:p>
          <a:p>
            <a:endParaRPr lang="en-GB" dirty="0"/>
          </a:p>
        </p:txBody>
      </p:sp>
    </p:spTree>
    <p:extLst>
      <p:ext uri="{BB962C8B-B14F-4D97-AF65-F5344CB8AC3E}">
        <p14:creationId xmlns:p14="http://schemas.microsoft.com/office/powerpoint/2010/main" val="42479274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t>
            </a:r>
            <a:r>
              <a:rPr lang="en-GB" dirty="0" smtClean="0"/>
              <a:t>rown and </a:t>
            </a:r>
            <a:r>
              <a:rPr lang="en-GB" dirty="0" err="1" smtClean="0"/>
              <a:t>Birley</a:t>
            </a:r>
            <a:r>
              <a:rPr lang="en-GB" dirty="0" smtClean="0"/>
              <a:t> (1968)</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Found </a:t>
            </a:r>
            <a:r>
              <a:rPr lang="en-GB" dirty="0"/>
              <a:t>that, prior to a schizophrenic episode, patients who had previously experienced schizophrenia reported twice as many stressful life events compared to a healthy control group </a:t>
            </a:r>
          </a:p>
          <a:p>
            <a:pPr lvl="0"/>
            <a:r>
              <a:rPr lang="en-GB" dirty="0"/>
              <a:t>50% of people experience a stressful life event in the </a:t>
            </a:r>
            <a:r>
              <a:rPr lang="en-GB" dirty="0" smtClean="0"/>
              <a:t>three </a:t>
            </a:r>
            <a:r>
              <a:rPr lang="en-GB" dirty="0"/>
              <a:t>weeks prior to a schizophrenic episode, while only 12% reported </a:t>
            </a:r>
            <a:r>
              <a:rPr lang="en-GB" dirty="0" smtClean="0"/>
              <a:t>one </a:t>
            </a:r>
            <a:r>
              <a:rPr lang="en-GB" dirty="0"/>
              <a:t>in the nine weeks prior to that. </a:t>
            </a:r>
          </a:p>
          <a:p>
            <a:pPr lvl="0"/>
            <a:r>
              <a:rPr lang="en-GB" dirty="0"/>
              <a:t>Control group reported a low and unchanging level of stressful life events over the same period, suggesting that it was the life events that triggered the relapse. </a:t>
            </a:r>
          </a:p>
          <a:p>
            <a:endParaRPr lang="en-GB" dirty="0"/>
          </a:p>
        </p:txBody>
      </p:sp>
    </p:spTree>
    <p:extLst>
      <p:ext uri="{BB962C8B-B14F-4D97-AF65-F5344CB8AC3E}">
        <p14:creationId xmlns:p14="http://schemas.microsoft.com/office/powerpoint/2010/main" val="138424759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Research</a:t>
            </a:r>
            <a:endParaRPr lang="en-GB" dirty="0"/>
          </a:p>
        </p:txBody>
      </p:sp>
      <p:sp>
        <p:nvSpPr>
          <p:cNvPr id="3" name="Content Placeholder 2"/>
          <p:cNvSpPr>
            <a:spLocks noGrp="1"/>
          </p:cNvSpPr>
          <p:nvPr>
            <p:ph idx="1"/>
          </p:nvPr>
        </p:nvSpPr>
        <p:spPr/>
        <p:txBody>
          <a:bodyPr>
            <a:normAutofit/>
          </a:bodyPr>
          <a:lstStyle/>
          <a:p>
            <a:r>
              <a:rPr lang="en-GB" dirty="0" smtClean="0"/>
              <a:t>Hirsch </a:t>
            </a:r>
            <a:r>
              <a:rPr lang="en-GB" dirty="0"/>
              <a:t>et al (1996) – followed 71 schizophrenics over 48 weeks. Found life events made a significant </a:t>
            </a:r>
            <a:r>
              <a:rPr lang="en-GB" b="1" dirty="0"/>
              <a:t>cumulative</a:t>
            </a:r>
            <a:r>
              <a:rPr lang="en-GB" dirty="0"/>
              <a:t> contribution in the 12 months preceding relapse rather than having a more concentrated effect in the period just prior to the schizophrenic episode</a:t>
            </a:r>
          </a:p>
          <a:p>
            <a:endParaRPr lang="en-GB" dirty="0"/>
          </a:p>
        </p:txBody>
      </p:sp>
    </p:spTree>
    <p:extLst>
      <p:ext uri="{BB962C8B-B14F-4D97-AF65-F5344CB8AC3E}">
        <p14:creationId xmlns:p14="http://schemas.microsoft.com/office/powerpoint/2010/main" val="1764691242"/>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547664" y="404664"/>
            <a:ext cx="5575126" cy="5720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1071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GB" b="1" dirty="0" smtClean="0"/>
              <a:t>Evaluation of life events: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Not </a:t>
            </a:r>
            <a:r>
              <a:rPr lang="en-GB" dirty="0"/>
              <a:t>all evidence supports the role of life events. </a:t>
            </a:r>
            <a:r>
              <a:rPr lang="en-GB" dirty="0" err="1" smtClean="0"/>
              <a:t>Eg</a:t>
            </a:r>
            <a:r>
              <a:rPr lang="en-GB" dirty="0"/>
              <a:t>: </a:t>
            </a:r>
            <a:r>
              <a:rPr lang="en-GB" dirty="0" err="1"/>
              <a:t>Os</a:t>
            </a:r>
            <a:r>
              <a:rPr lang="en-GB" dirty="0"/>
              <a:t> eta al (1994) found no link patients were not more likely to have had a major stressful life event in the three months prior to onset of illness. In a prospective part of the study, those patients who had experienced a major life </a:t>
            </a:r>
            <a:r>
              <a:rPr lang="en-GB" dirty="0" err="1"/>
              <a:t>ebent</a:t>
            </a:r>
            <a:r>
              <a:rPr lang="en-GB" dirty="0"/>
              <a:t> went on to have a lower likelihood of relapse. </a:t>
            </a:r>
          </a:p>
          <a:p>
            <a:r>
              <a:rPr lang="en-GB" dirty="0"/>
              <a:t>Evidence is correlational. For example it could be that the beginnings of the disorder </a:t>
            </a:r>
            <a:r>
              <a:rPr lang="en-GB" dirty="0" err="1"/>
              <a:t>eg</a:t>
            </a:r>
            <a:r>
              <a:rPr lang="en-GB" dirty="0"/>
              <a:t> erratic behaviour were the cause of the major life event. Furthermore life events after onset of illness may be consequence rather than a cause of mental illness such as losing one’s job. </a:t>
            </a:r>
          </a:p>
          <a:p>
            <a:endParaRPr lang="en-GB" dirty="0"/>
          </a:p>
        </p:txBody>
      </p:sp>
    </p:spTree>
    <p:extLst>
      <p:ext uri="{BB962C8B-B14F-4D97-AF65-F5344CB8AC3E}">
        <p14:creationId xmlns:p14="http://schemas.microsoft.com/office/powerpoint/2010/main" val="283642133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pPr lvl="0"/>
            <a:r>
              <a:rPr lang="en-GB" b="1" dirty="0" smtClean="0"/>
              <a:t>Family relationships </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70000" lnSpcReduction="20000"/>
          </a:bodyPr>
          <a:lstStyle/>
          <a:p>
            <a:r>
              <a:rPr lang="en-GB" b="1" i="1" u="sng" dirty="0" smtClean="0"/>
              <a:t>Double </a:t>
            </a:r>
            <a:r>
              <a:rPr lang="en-GB" b="1" i="1" u="sng" dirty="0"/>
              <a:t>bind </a:t>
            </a:r>
            <a:r>
              <a:rPr lang="en-GB" b="1" i="1" u="sng" dirty="0" smtClean="0"/>
              <a:t>theory</a:t>
            </a:r>
            <a:endParaRPr lang="en-GB" b="1" u="sng" dirty="0"/>
          </a:p>
          <a:p>
            <a:r>
              <a:rPr lang="en-GB" dirty="0" smtClean="0"/>
              <a:t>Bateson </a:t>
            </a:r>
            <a:r>
              <a:rPr lang="en-GB" dirty="0"/>
              <a:t>et al suggest that children who frequently receive contradictory messages from their parents are more likely to develop schizophrenia. </a:t>
            </a:r>
          </a:p>
          <a:p>
            <a:r>
              <a:rPr lang="en-GB" dirty="0" err="1"/>
              <a:t>Eg</a:t>
            </a:r>
            <a:r>
              <a:rPr lang="en-GB" dirty="0"/>
              <a:t>: </a:t>
            </a:r>
            <a:r>
              <a:rPr lang="en-GB" dirty="0" smtClean="0"/>
              <a:t>If </a:t>
            </a:r>
            <a:r>
              <a:rPr lang="en-GB" dirty="0"/>
              <a:t>mother tells her son that she loves him, yet at the same time turns her head away in disgust the child will receive conflicting messages about their relationship on different c communicative levels</a:t>
            </a:r>
          </a:p>
          <a:p>
            <a:r>
              <a:rPr lang="en-GB" dirty="0"/>
              <a:t>The child’s ability to respond to the mother is incapacitated by such contradictions because one message invalidates the other. These interactions prevent the development of an internally coherent construction of reality and in the long run, this manifests itself as schizophrenic that symptoms. </a:t>
            </a:r>
          </a:p>
        </p:txBody>
      </p:sp>
    </p:spTree>
    <p:extLst>
      <p:ext uri="{BB962C8B-B14F-4D97-AF65-F5344CB8AC3E}">
        <p14:creationId xmlns:p14="http://schemas.microsoft.com/office/powerpoint/2010/main" val="422273509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143000"/>
          </a:xfrm>
        </p:spPr>
        <p:txBody>
          <a:bodyPr>
            <a:normAutofit fontScale="90000"/>
          </a:bodyPr>
          <a:lstStyle/>
          <a:p>
            <a:r>
              <a:rPr lang="en-GB" b="1" dirty="0" smtClean="0"/>
              <a:t>Evaluation of double bind theory:</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Berger </a:t>
            </a:r>
            <a:r>
              <a:rPr lang="en-GB" dirty="0"/>
              <a:t>(1965) reported </a:t>
            </a:r>
            <a:r>
              <a:rPr lang="en-GB" dirty="0" smtClean="0"/>
              <a:t>that there was a </a:t>
            </a:r>
            <a:r>
              <a:rPr lang="en-GB" dirty="0"/>
              <a:t>higher recall of double bind statements </a:t>
            </a:r>
            <a:r>
              <a:rPr lang="en-GB" dirty="0" smtClean="0"/>
              <a:t>by mothers of </a:t>
            </a:r>
            <a:r>
              <a:rPr lang="en-GB" dirty="0" err="1" smtClean="0"/>
              <a:t>schizoprenics</a:t>
            </a:r>
            <a:r>
              <a:rPr lang="en-GB" dirty="0" smtClean="0"/>
              <a:t> </a:t>
            </a:r>
            <a:r>
              <a:rPr lang="en-GB" dirty="0"/>
              <a:t>than non schizophrenics. However this may not be reliable as patients recall may be affected by their schizophrenia. </a:t>
            </a:r>
          </a:p>
          <a:p>
            <a:r>
              <a:rPr lang="en-GB" dirty="0"/>
              <a:t>Other studies are less supportive – </a:t>
            </a:r>
            <a:r>
              <a:rPr lang="en-GB" dirty="0" err="1" smtClean="0"/>
              <a:t>Liem</a:t>
            </a:r>
            <a:r>
              <a:rPr lang="en-GB" dirty="0" smtClean="0"/>
              <a:t> </a:t>
            </a:r>
            <a:r>
              <a:rPr lang="en-GB" dirty="0"/>
              <a:t>measured patterns of parental communication in families with a schizophrenic child and found no difference when compared to normal families. Furthermore hall and Levin analysed data from various previous studies and found no difference between families with and without a schizophrenic member in the degree to which verbal and non-verbal communication were in agreement. </a:t>
            </a:r>
          </a:p>
          <a:p>
            <a:endParaRPr lang="en-GB" dirty="0"/>
          </a:p>
        </p:txBody>
      </p:sp>
    </p:spTree>
    <p:extLst>
      <p:ext uri="{BB962C8B-B14F-4D97-AF65-F5344CB8AC3E}">
        <p14:creationId xmlns:p14="http://schemas.microsoft.com/office/powerpoint/2010/main" val="14008660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fontScale="90000"/>
          </a:bodyPr>
          <a:lstStyle/>
          <a:p>
            <a:r>
              <a:rPr lang="en-GB" b="1" dirty="0" smtClean="0"/>
              <a:t>Expressed emotion (EE)</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Another </a:t>
            </a:r>
            <a:r>
              <a:rPr lang="en-GB" dirty="0"/>
              <a:t>family variable association with schizophrenia is a negative emotional climate, or more specifically, a high degree of expressed emotions.</a:t>
            </a:r>
          </a:p>
          <a:p>
            <a:r>
              <a:rPr lang="en-GB" dirty="0"/>
              <a:t>EE = family communication style that involves criticism, hostility, and emotional over-involvement. </a:t>
            </a:r>
          </a:p>
          <a:p>
            <a:endParaRPr lang="en-GB" dirty="0"/>
          </a:p>
        </p:txBody>
      </p:sp>
    </p:spTree>
    <p:extLst>
      <p:ext uri="{BB962C8B-B14F-4D97-AF65-F5344CB8AC3E}">
        <p14:creationId xmlns:p14="http://schemas.microsoft.com/office/powerpoint/2010/main" val="76405058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1056</Words>
  <Application>Microsoft Office PowerPoint</Application>
  <PresentationFormat>On-screen Show (4:3)</PresentationFormat>
  <Paragraphs>42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Socio Cultural Factors to Explain Schizophrenia </vt:lpstr>
      <vt:lpstr>Life Events </vt:lpstr>
      <vt:lpstr>Brown and Birley (1968)</vt:lpstr>
      <vt:lpstr>Further Research</vt:lpstr>
      <vt:lpstr>PowerPoint Presentation</vt:lpstr>
      <vt:lpstr>Evaluation of life events: </vt:lpstr>
      <vt:lpstr>Family relationships  </vt:lpstr>
      <vt:lpstr>Evaluation of double bind theory: </vt:lpstr>
      <vt:lpstr>Expressed emotion (EE) </vt:lpstr>
      <vt:lpstr>Further Evidence</vt:lpstr>
      <vt:lpstr>PowerPoint Presentation</vt:lpstr>
      <vt:lpstr>Evaluation of EE: </vt:lpstr>
      <vt:lpstr>Further Evaluation</vt:lpstr>
      <vt:lpstr>Labelling theory </vt:lpstr>
      <vt:lpstr>Evaluation of labelling theory: </vt:lpstr>
      <vt:lpstr>Evaluation of family relationships in general </vt:lpstr>
      <vt:lpstr>PowerPoint Presentation</vt:lpstr>
    </vt:vector>
  </TitlesOfParts>
  <Company>King Edward VI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 Cultural Factors to Explain Schizophrenia</dc:title>
  <dc:creator>Hamish Hanson</dc:creator>
  <cp:lastModifiedBy>Kirsty Finney</cp:lastModifiedBy>
  <cp:revision>3</cp:revision>
  <dcterms:created xsi:type="dcterms:W3CDTF">2016-01-22T11:53:02Z</dcterms:created>
  <dcterms:modified xsi:type="dcterms:W3CDTF">2016-01-22T15:06:23Z</dcterms:modified>
</cp:coreProperties>
</file>