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9" r:id="rId3"/>
    <p:sldId id="272" r:id="rId4"/>
    <p:sldId id="321" r:id="rId5"/>
    <p:sldId id="296" r:id="rId6"/>
    <p:sldId id="271" r:id="rId7"/>
    <p:sldId id="270" r:id="rId8"/>
    <p:sldId id="324" r:id="rId9"/>
    <p:sldId id="319" r:id="rId10"/>
    <p:sldId id="268" r:id="rId11"/>
    <p:sldId id="258" r:id="rId12"/>
    <p:sldId id="332" r:id="rId13"/>
    <p:sldId id="325" r:id="rId14"/>
    <p:sldId id="323" r:id="rId15"/>
    <p:sldId id="331" r:id="rId16"/>
    <p:sldId id="343" r:id="rId17"/>
    <p:sldId id="349" r:id="rId18"/>
    <p:sldId id="326" r:id="rId19"/>
    <p:sldId id="256" r:id="rId20"/>
    <p:sldId id="322" r:id="rId21"/>
    <p:sldId id="262" r:id="rId22"/>
    <p:sldId id="340" r:id="rId23"/>
    <p:sldId id="339" r:id="rId24"/>
    <p:sldId id="261" r:id="rId25"/>
    <p:sldId id="333" r:id="rId26"/>
    <p:sldId id="327" r:id="rId27"/>
    <p:sldId id="260" r:id="rId28"/>
    <p:sldId id="266" r:id="rId29"/>
    <p:sldId id="346" r:id="rId30"/>
    <p:sldId id="342" r:id="rId31"/>
    <p:sldId id="347" r:id="rId32"/>
    <p:sldId id="348" r:id="rId33"/>
    <p:sldId id="336" r:id="rId34"/>
    <p:sldId id="338" r:id="rId35"/>
    <p:sldId id="263" r:id="rId36"/>
    <p:sldId id="259" r:id="rId37"/>
    <p:sldId id="344" r:id="rId38"/>
    <p:sldId id="267" r:id="rId39"/>
    <p:sldId id="330" r:id="rId40"/>
    <p:sldId id="341" r:id="rId41"/>
    <p:sldId id="34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CBA2"/>
    <a:srgbClr val="FEE8FA"/>
    <a:srgbClr val="EADCF4"/>
    <a:srgbClr val="EDD8C3"/>
    <a:srgbClr val="F2DC0E"/>
    <a:srgbClr val="D2BFB0"/>
    <a:srgbClr val="BCCDDA"/>
    <a:srgbClr val="E8E8E6"/>
    <a:srgbClr val="EDEEE9"/>
    <a:srgbClr val="E0D9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84" autoAdjust="0"/>
    <p:restoredTop sz="94660"/>
  </p:normalViewPr>
  <p:slideViewPr>
    <p:cSldViewPr snapToGrid="0">
      <p:cViewPr varScale="1">
        <p:scale>
          <a:sx n="67" d="100"/>
          <a:sy n="67" d="100"/>
        </p:scale>
        <p:origin x="73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7DA910C-8782-49A7-A84C-754C920AE448}" type="datetimeFigureOut">
              <a:rPr lang="en-GB" smtClean="0"/>
              <a:t>12/10/2020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DA8C0E-1052-4533-85C1-9F616A922A04}" type="slidenum">
              <a:rPr lang="en-GB" smtClean="0"/>
              <a:t>‹#›</a:t>
            </a:fld>
            <a:endParaRPr lang="en-GB"/>
          </a:p>
        </p:txBody>
      </p:sp>
    </p:spTree>
    <p:extLst>
      <p:ext uri="{BB962C8B-B14F-4D97-AF65-F5344CB8AC3E}">
        <p14:creationId xmlns:p14="http://schemas.microsoft.com/office/powerpoint/2010/main" val="4261178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7DA910C-8782-49A7-A84C-754C920AE448}" type="datetimeFigureOut">
              <a:rPr lang="en-GB" smtClean="0"/>
              <a:t>12/10/2020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DA8C0E-1052-4533-85C1-9F616A922A04}" type="slidenum">
              <a:rPr lang="en-GB" smtClean="0"/>
              <a:t>‹#›</a:t>
            </a:fld>
            <a:endParaRPr lang="en-GB"/>
          </a:p>
        </p:txBody>
      </p:sp>
    </p:spTree>
    <p:extLst>
      <p:ext uri="{BB962C8B-B14F-4D97-AF65-F5344CB8AC3E}">
        <p14:creationId xmlns:p14="http://schemas.microsoft.com/office/powerpoint/2010/main" val="90240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7DA910C-8782-49A7-A84C-754C920AE448}" type="datetimeFigureOut">
              <a:rPr lang="en-GB" smtClean="0"/>
              <a:t>12/10/2020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DA8C0E-1052-4533-85C1-9F616A922A04}" type="slidenum">
              <a:rPr lang="en-GB" smtClean="0"/>
              <a:t>‹#›</a:t>
            </a:fld>
            <a:endParaRPr lang="en-GB"/>
          </a:p>
        </p:txBody>
      </p:sp>
    </p:spTree>
    <p:extLst>
      <p:ext uri="{BB962C8B-B14F-4D97-AF65-F5344CB8AC3E}">
        <p14:creationId xmlns:p14="http://schemas.microsoft.com/office/powerpoint/2010/main" val="68913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7DA910C-8782-49A7-A84C-754C920AE448}" type="datetimeFigureOut">
              <a:rPr lang="en-GB" smtClean="0"/>
              <a:t>12/10/2020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DA8C0E-1052-4533-85C1-9F616A922A04}" type="slidenum">
              <a:rPr lang="en-GB" smtClean="0"/>
              <a:t>‹#›</a:t>
            </a:fld>
            <a:endParaRPr lang="en-GB"/>
          </a:p>
        </p:txBody>
      </p:sp>
    </p:spTree>
    <p:extLst>
      <p:ext uri="{BB962C8B-B14F-4D97-AF65-F5344CB8AC3E}">
        <p14:creationId xmlns:p14="http://schemas.microsoft.com/office/powerpoint/2010/main" val="348081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DA910C-8782-49A7-A84C-754C920AE448}" type="datetimeFigureOut">
              <a:rPr lang="en-GB" smtClean="0"/>
              <a:t>12/10/2020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DA8C0E-1052-4533-85C1-9F616A922A04}" type="slidenum">
              <a:rPr lang="en-GB" smtClean="0"/>
              <a:t>‹#›</a:t>
            </a:fld>
            <a:endParaRPr lang="en-GB"/>
          </a:p>
        </p:txBody>
      </p:sp>
    </p:spTree>
    <p:extLst>
      <p:ext uri="{BB962C8B-B14F-4D97-AF65-F5344CB8AC3E}">
        <p14:creationId xmlns:p14="http://schemas.microsoft.com/office/powerpoint/2010/main" val="2806130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7DA910C-8782-49A7-A84C-754C920AE448}" type="datetimeFigureOut">
              <a:rPr lang="en-GB" smtClean="0"/>
              <a:t>12/10/2020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DA8C0E-1052-4533-85C1-9F616A922A04}" type="slidenum">
              <a:rPr lang="en-GB" smtClean="0"/>
              <a:t>‹#›</a:t>
            </a:fld>
            <a:endParaRPr lang="en-GB"/>
          </a:p>
        </p:txBody>
      </p:sp>
    </p:spTree>
    <p:extLst>
      <p:ext uri="{BB962C8B-B14F-4D97-AF65-F5344CB8AC3E}">
        <p14:creationId xmlns:p14="http://schemas.microsoft.com/office/powerpoint/2010/main" val="47558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7DA910C-8782-49A7-A84C-754C920AE448}" type="datetimeFigureOut">
              <a:rPr lang="en-GB" smtClean="0"/>
              <a:t>12/10/2020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7DA8C0E-1052-4533-85C1-9F616A922A04}" type="slidenum">
              <a:rPr lang="en-GB" smtClean="0"/>
              <a:t>‹#›</a:t>
            </a:fld>
            <a:endParaRPr lang="en-GB"/>
          </a:p>
        </p:txBody>
      </p:sp>
    </p:spTree>
    <p:extLst>
      <p:ext uri="{BB962C8B-B14F-4D97-AF65-F5344CB8AC3E}">
        <p14:creationId xmlns:p14="http://schemas.microsoft.com/office/powerpoint/2010/main" val="2562924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7DA910C-8782-49A7-A84C-754C920AE448}" type="datetimeFigureOut">
              <a:rPr lang="en-GB" smtClean="0"/>
              <a:t>12/10/2020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7DA8C0E-1052-4533-85C1-9F616A922A04}" type="slidenum">
              <a:rPr lang="en-GB" smtClean="0"/>
              <a:t>‹#›</a:t>
            </a:fld>
            <a:endParaRPr lang="en-GB"/>
          </a:p>
        </p:txBody>
      </p:sp>
    </p:spTree>
    <p:extLst>
      <p:ext uri="{BB962C8B-B14F-4D97-AF65-F5344CB8AC3E}">
        <p14:creationId xmlns:p14="http://schemas.microsoft.com/office/powerpoint/2010/main" val="3119886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DA910C-8782-49A7-A84C-754C920AE448}" type="datetimeFigureOut">
              <a:rPr lang="en-GB" smtClean="0"/>
              <a:t>12/10/2020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7DA8C0E-1052-4533-85C1-9F616A922A04}" type="slidenum">
              <a:rPr lang="en-GB" smtClean="0"/>
              <a:t>‹#›</a:t>
            </a:fld>
            <a:endParaRPr lang="en-GB"/>
          </a:p>
        </p:txBody>
      </p:sp>
    </p:spTree>
    <p:extLst>
      <p:ext uri="{BB962C8B-B14F-4D97-AF65-F5344CB8AC3E}">
        <p14:creationId xmlns:p14="http://schemas.microsoft.com/office/powerpoint/2010/main" val="2766034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DA910C-8782-49A7-A84C-754C920AE448}" type="datetimeFigureOut">
              <a:rPr lang="en-GB" smtClean="0"/>
              <a:t>12/10/2020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DA8C0E-1052-4533-85C1-9F616A922A04}" type="slidenum">
              <a:rPr lang="en-GB" smtClean="0"/>
              <a:t>‹#›</a:t>
            </a:fld>
            <a:endParaRPr lang="en-GB"/>
          </a:p>
        </p:txBody>
      </p:sp>
    </p:spTree>
    <p:extLst>
      <p:ext uri="{BB962C8B-B14F-4D97-AF65-F5344CB8AC3E}">
        <p14:creationId xmlns:p14="http://schemas.microsoft.com/office/powerpoint/2010/main" val="245408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DA910C-8782-49A7-A84C-754C920AE448}" type="datetimeFigureOut">
              <a:rPr lang="en-GB" smtClean="0"/>
              <a:t>12/10/2020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DA8C0E-1052-4533-85C1-9F616A922A04}" type="slidenum">
              <a:rPr lang="en-GB" smtClean="0"/>
              <a:t>‹#›</a:t>
            </a:fld>
            <a:endParaRPr lang="en-GB"/>
          </a:p>
        </p:txBody>
      </p:sp>
    </p:spTree>
    <p:extLst>
      <p:ext uri="{BB962C8B-B14F-4D97-AF65-F5344CB8AC3E}">
        <p14:creationId xmlns:p14="http://schemas.microsoft.com/office/powerpoint/2010/main" val="3240897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DA910C-8782-49A7-A84C-754C920AE448}" type="datetimeFigureOut">
              <a:rPr lang="en-GB" smtClean="0"/>
              <a:t>12/10/2020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A8C0E-1052-4533-85C1-9F616A922A04}" type="slidenum">
              <a:rPr lang="en-GB" smtClean="0"/>
              <a:t>‹#›</a:t>
            </a:fld>
            <a:endParaRPr lang="en-GB"/>
          </a:p>
        </p:txBody>
      </p:sp>
    </p:spTree>
    <p:extLst>
      <p:ext uri="{BB962C8B-B14F-4D97-AF65-F5344CB8AC3E}">
        <p14:creationId xmlns:p14="http://schemas.microsoft.com/office/powerpoint/2010/main" val="2420657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hyperlink" Target="https://en.wikipedia.org/wiki/Second_Persian_invasion_of_Greece" TargetMode="External"/><Relationship Id="rId3" Type="http://schemas.openxmlformats.org/officeDocument/2006/relationships/hyperlink" Target="https://en.wikipedia.org/wiki/Megabyzus" TargetMode="External"/><Relationship Id="rId7" Type="http://schemas.openxmlformats.org/officeDocument/2006/relationships/hyperlink" Target="https://en.wikipedia.org/wiki/Balkans" TargetMode="Externa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hyperlink" Target="https://en.wikipedia.org/wiki/Mardonius_(general)" TargetMode="External"/><Relationship Id="rId5" Type="http://schemas.openxmlformats.org/officeDocument/2006/relationships/hyperlink" Target="https://en.wikipedia.org/wiki/Ionian_Revolt" TargetMode="External"/><Relationship Id="rId10" Type="http://schemas.openxmlformats.org/officeDocument/2006/relationships/image" Target="../media/image28.jpeg"/><Relationship Id="rId4" Type="http://schemas.openxmlformats.org/officeDocument/2006/relationships/hyperlink" Target="https://en.wikipedia.org/wiki/Amyntas_I" TargetMode="External"/><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slide" Target="slide39.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youtu.be/2cubGxusJhw"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slide" Target="slide39.xml"/><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perseus.tufts.edu/hopper/text?doc=Paus%2E+1%2E32%2E3&amp;redirect=true#note1" TargetMode="External"/><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hyperlink" Target="https://en.wikipedia.org/wiki/Aegae_(Macedoni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25400"/>
            <a:ext cx="8267700" cy="6845300"/>
          </a:xfrm>
          <a:prstGeom prst="rect">
            <a:avLst/>
          </a:prstGeom>
        </p:spPr>
      </p:pic>
      <p:pic>
        <p:nvPicPr>
          <p:cNvPr id="8" name="Picture 7">
            <a:extLst>
              <a:ext uri="{FF2B5EF4-FFF2-40B4-BE49-F238E27FC236}">
                <a16:creationId xmlns:a16="http://schemas.microsoft.com/office/drawing/2014/main" id="{8A260823-D079-4967-BEDB-05F1469949C0}"/>
              </a:ext>
            </a:extLst>
          </p:cNvPr>
          <p:cNvPicPr>
            <a:picLocks noChangeAspect="1"/>
          </p:cNvPicPr>
          <p:nvPr/>
        </p:nvPicPr>
        <p:blipFill rotWithShape="1">
          <a:blip r:embed="rId2">
            <a:extLst>
              <a:ext uri="{28A0092B-C50C-407E-A947-70E740481C1C}">
                <a14:useLocalDpi xmlns:a14="http://schemas.microsoft.com/office/drawing/2010/main" val="0"/>
              </a:ext>
            </a:extLst>
          </a:blip>
          <a:srcRect l="23651" t="1" b="-186"/>
          <a:stretch/>
        </p:blipFill>
        <p:spPr>
          <a:xfrm>
            <a:off x="-78658" y="0"/>
            <a:ext cx="6312310" cy="6858000"/>
          </a:xfrm>
          <a:prstGeom prst="rect">
            <a:avLst/>
          </a:prstGeom>
        </p:spPr>
      </p:pic>
      <p:pic>
        <p:nvPicPr>
          <p:cNvPr id="6" name="Picture 5">
            <a:extLst>
              <a:ext uri="{FF2B5EF4-FFF2-40B4-BE49-F238E27FC236}">
                <a16:creationId xmlns:a16="http://schemas.microsoft.com/office/drawing/2014/main" id="{E2A3AD90-98C0-43BA-8D5D-C6C5D35240A0}"/>
              </a:ext>
            </a:extLst>
          </p:cNvPr>
          <p:cNvPicPr>
            <a:picLocks noChangeAspect="1"/>
          </p:cNvPicPr>
          <p:nvPr/>
        </p:nvPicPr>
        <p:blipFill rotWithShape="1">
          <a:blip r:embed="rId3"/>
          <a:srcRect l="39352" t="12669" r="40191" b="6381"/>
          <a:stretch/>
        </p:blipFill>
        <p:spPr>
          <a:xfrm>
            <a:off x="3735092" y="-15270"/>
            <a:ext cx="2627082" cy="5847761"/>
          </a:xfrm>
          <a:prstGeom prst="rect">
            <a:avLst/>
          </a:prstGeom>
        </p:spPr>
      </p:pic>
      <p:pic>
        <p:nvPicPr>
          <p:cNvPr id="11266" name="Picture 2" descr="Ancient Persian Armour | History Forum">
            <a:extLst>
              <a:ext uri="{FF2B5EF4-FFF2-40B4-BE49-F238E27FC236}">
                <a16:creationId xmlns:a16="http://schemas.microsoft.com/office/drawing/2014/main" id="{36A45211-570A-49DF-9F31-2A0B12C112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322" t="15362" r="5142" b="414"/>
          <a:stretch/>
        </p:blipFill>
        <p:spPr bwMode="auto">
          <a:xfrm>
            <a:off x="6290329" y="33242"/>
            <a:ext cx="2509541" cy="6067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1BD1F3-4D9B-49C7-BBD6-FE9C4B7028A0}"/>
              </a:ext>
            </a:extLst>
          </p:cNvPr>
          <p:cNvSpPr txBox="1"/>
          <p:nvPr/>
        </p:nvSpPr>
        <p:spPr>
          <a:xfrm>
            <a:off x="275303" y="5845192"/>
            <a:ext cx="11375923" cy="830997"/>
          </a:xfrm>
          <a:prstGeom prst="rect">
            <a:avLst/>
          </a:prstGeom>
          <a:solidFill>
            <a:srgbClr val="EF9240"/>
          </a:solidFill>
          <a:ln w="44450">
            <a:solidFill>
              <a:schemeClr val="accent1">
                <a:shade val="50000"/>
              </a:schemeClr>
            </a:solidFill>
          </a:ln>
        </p:spPr>
        <p:txBody>
          <a:bodyPr wrap="square" rtlCol="0">
            <a:spAutoFit/>
          </a:bodyPr>
          <a:lstStyle/>
          <a:p>
            <a:r>
              <a:rPr lang="en-GB" sz="4800" dirty="0"/>
              <a:t>The First Persian Invasions of 492 and 490BC</a:t>
            </a:r>
          </a:p>
        </p:txBody>
      </p:sp>
    </p:spTree>
    <p:extLst>
      <p:ext uri="{BB962C8B-B14F-4D97-AF65-F5344CB8AC3E}">
        <p14:creationId xmlns:p14="http://schemas.microsoft.com/office/powerpoint/2010/main" val="343145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6796" y="0"/>
            <a:ext cx="6305204" cy="3688544"/>
          </a:xfrm>
          <a:prstGeom prst="rect">
            <a:avLst/>
          </a:prstGeom>
        </p:spPr>
      </p:pic>
      <p:sp>
        <p:nvSpPr>
          <p:cNvPr id="4" name="TextBox 3">
            <a:extLst>
              <a:ext uri="{FF2B5EF4-FFF2-40B4-BE49-F238E27FC236}">
                <a16:creationId xmlns:a16="http://schemas.microsoft.com/office/drawing/2014/main" id="{F8F68B6E-CADC-42C7-A8AB-7C5531A32077}"/>
              </a:ext>
            </a:extLst>
          </p:cNvPr>
          <p:cNvSpPr txBox="1"/>
          <p:nvPr/>
        </p:nvSpPr>
        <p:spPr>
          <a:xfrm>
            <a:off x="0" y="694648"/>
            <a:ext cx="5687752" cy="584775"/>
          </a:xfrm>
          <a:prstGeom prst="rect">
            <a:avLst/>
          </a:prstGeom>
          <a:noFill/>
        </p:spPr>
        <p:txBody>
          <a:bodyPr wrap="square" rtlCol="0">
            <a:spAutoFit/>
          </a:bodyPr>
          <a:lstStyle/>
          <a:p>
            <a:r>
              <a:rPr lang="en-GB" sz="3200" b="1" dirty="0"/>
              <a:t>Hippias, exiled tyrant of Athens</a:t>
            </a:r>
          </a:p>
        </p:txBody>
      </p:sp>
      <p:sp>
        <p:nvSpPr>
          <p:cNvPr id="6" name="TextBox 5">
            <a:extLst>
              <a:ext uri="{FF2B5EF4-FFF2-40B4-BE49-F238E27FC236}">
                <a16:creationId xmlns:a16="http://schemas.microsoft.com/office/drawing/2014/main" id="{C40205AE-60F8-4568-9600-8CA605326B3B}"/>
              </a:ext>
            </a:extLst>
          </p:cNvPr>
          <p:cNvSpPr txBox="1"/>
          <p:nvPr/>
        </p:nvSpPr>
        <p:spPr>
          <a:xfrm>
            <a:off x="0" y="2518350"/>
            <a:ext cx="7323088" cy="3693319"/>
          </a:xfrm>
          <a:prstGeom prst="rect">
            <a:avLst/>
          </a:prstGeom>
          <a:solidFill>
            <a:schemeClr val="bg1"/>
          </a:solidFill>
        </p:spPr>
        <p:txBody>
          <a:bodyPr wrap="square" rtlCol="0">
            <a:spAutoFit/>
          </a:bodyPr>
          <a:lstStyle/>
          <a:p>
            <a:r>
              <a:rPr lang="en-GB" sz="2000" dirty="0"/>
              <a:t>‘</a:t>
            </a:r>
            <a:r>
              <a:rPr lang="en-GB" sz="2000" i="1" dirty="0"/>
              <a:t>Hippias, on his return to Asia, </a:t>
            </a:r>
            <a:r>
              <a:rPr lang="en-GB" sz="2000" b="1" i="1" dirty="0"/>
              <a:t>moved heaven and earth to set </a:t>
            </a:r>
            <a:r>
              <a:rPr lang="en-GB" sz="2000" b="1" i="1" dirty="0" err="1"/>
              <a:t>Artaphernes</a:t>
            </a:r>
            <a:r>
              <a:rPr lang="en-GB" sz="2000" b="1" i="1" dirty="0"/>
              <a:t> against the Athenians, and to procure the subjection of Athens to himself and Darius</a:t>
            </a:r>
            <a:r>
              <a:rPr lang="en-GB" sz="2000" i="1" dirty="0"/>
              <a:t>; and the Athenians sent to Sardis to urge the Persians not to listen to the exiles. </a:t>
            </a:r>
          </a:p>
          <a:p>
            <a:endParaRPr lang="en-GB" sz="800" i="1" dirty="0"/>
          </a:p>
          <a:p>
            <a:r>
              <a:rPr lang="en-GB" sz="2000" b="1" i="1" dirty="0" err="1"/>
              <a:t>Artaphernes</a:t>
            </a:r>
            <a:r>
              <a:rPr lang="en-GB" sz="2000" b="1" i="1" dirty="0"/>
              <a:t> </a:t>
            </a:r>
            <a:r>
              <a:rPr lang="en-GB" sz="2000" i="1" dirty="0"/>
              <a:t>replied that, if they valued their safety, they must take Hippias back. The Athenians refused, and made up their minds to accept the consequences – open hostility to Persia.</a:t>
            </a:r>
          </a:p>
          <a:p>
            <a:endParaRPr lang="en-GB" sz="800" i="1" dirty="0"/>
          </a:p>
          <a:p>
            <a:r>
              <a:rPr lang="en-GB" sz="2000" i="1" dirty="0"/>
              <a:t>It was at that moment, when the Athenians had made their decision and were already on bad terms with Persia, that </a:t>
            </a:r>
            <a:r>
              <a:rPr lang="en-GB" sz="2000" b="1" i="1" dirty="0"/>
              <a:t>Aristagoras of Miletus</a:t>
            </a:r>
            <a:r>
              <a:rPr lang="en-GB" sz="2000" i="1" dirty="0"/>
              <a:t>, who had been turned out of Sparta, arrived in Athens…</a:t>
            </a:r>
            <a:r>
              <a:rPr lang="en-GB" sz="2000" dirty="0"/>
              <a:t>’                  </a:t>
            </a:r>
            <a:r>
              <a:rPr lang="en-GB" dirty="0"/>
              <a:t>(5.96-97)</a:t>
            </a:r>
          </a:p>
        </p:txBody>
      </p:sp>
      <p:sp>
        <p:nvSpPr>
          <p:cNvPr id="5" name="TextBox 4">
            <a:extLst>
              <a:ext uri="{FF2B5EF4-FFF2-40B4-BE49-F238E27FC236}">
                <a16:creationId xmlns:a16="http://schemas.microsoft.com/office/drawing/2014/main" id="{5FC553AD-2A5A-4F7D-9ED8-CA9DCE6B4597}"/>
              </a:ext>
            </a:extLst>
          </p:cNvPr>
          <p:cNvSpPr txBox="1"/>
          <p:nvPr/>
        </p:nvSpPr>
        <p:spPr>
          <a:xfrm>
            <a:off x="0" y="1299788"/>
            <a:ext cx="5488708" cy="1200329"/>
          </a:xfrm>
          <a:prstGeom prst="rect">
            <a:avLst/>
          </a:prstGeom>
          <a:solidFill>
            <a:srgbClr val="EDE2F6"/>
          </a:solidFill>
        </p:spPr>
        <p:txBody>
          <a:bodyPr wrap="square" rtlCol="0">
            <a:spAutoFit/>
          </a:bodyPr>
          <a:lstStyle/>
          <a:p>
            <a:r>
              <a:rPr lang="en-GB" i="1" dirty="0"/>
              <a:t>‘</a:t>
            </a:r>
            <a:r>
              <a:rPr lang="en-GB" b="1" i="1" dirty="0" err="1"/>
              <a:t>Amyntas</a:t>
            </a:r>
            <a:r>
              <a:rPr lang="en-GB" b="1" i="1" dirty="0"/>
              <a:t> of Macedon offered Hippias </a:t>
            </a:r>
            <a:r>
              <a:rPr lang="en-GB" b="1" i="1" dirty="0" err="1"/>
              <a:t>Anthemus</a:t>
            </a:r>
            <a:r>
              <a:rPr lang="en-GB" i="1" dirty="0"/>
              <a:t>, and the Thessalians </a:t>
            </a:r>
            <a:r>
              <a:rPr lang="en-GB" i="1" dirty="0" err="1"/>
              <a:t>Iolcus</a:t>
            </a:r>
            <a:r>
              <a:rPr lang="en-GB" i="1" dirty="0"/>
              <a:t>, but Hippias retuned to </a:t>
            </a:r>
            <a:r>
              <a:rPr lang="en-GB" i="1" dirty="0" err="1"/>
              <a:t>Sigeum</a:t>
            </a:r>
            <a:r>
              <a:rPr lang="en-GB" i="1" dirty="0"/>
              <a:t> without accepting either offer. This place Pisistratus had taken by force from the </a:t>
            </a:r>
            <a:r>
              <a:rPr lang="en-GB" i="1" dirty="0" err="1"/>
              <a:t>Mytileneans</a:t>
            </a:r>
            <a:r>
              <a:rPr lang="en-GB" i="1" dirty="0"/>
              <a:t>. </a:t>
            </a:r>
            <a:r>
              <a:rPr lang="en-GB" dirty="0"/>
              <a:t>5.94</a:t>
            </a:r>
          </a:p>
        </p:txBody>
      </p:sp>
      <p:pic>
        <p:nvPicPr>
          <p:cNvPr id="7" name="Picture 6">
            <a:extLst>
              <a:ext uri="{FF2B5EF4-FFF2-40B4-BE49-F238E27FC236}">
                <a16:creationId xmlns:a16="http://schemas.microsoft.com/office/drawing/2014/main" id="{FE2417C4-C65B-441E-993C-11D1A2E3003D}"/>
              </a:ext>
            </a:extLst>
          </p:cNvPr>
          <p:cNvPicPr>
            <a:picLocks noChangeAspect="1"/>
          </p:cNvPicPr>
          <p:nvPr/>
        </p:nvPicPr>
        <p:blipFill rotWithShape="1">
          <a:blip r:embed="rId3"/>
          <a:srcRect l="32201" t="18551" r="38696" b="40289"/>
          <a:stretch/>
        </p:blipFill>
        <p:spPr>
          <a:xfrm>
            <a:off x="7797462" y="3797203"/>
            <a:ext cx="3710960" cy="2952137"/>
          </a:xfrm>
          <a:prstGeom prst="rect">
            <a:avLst/>
          </a:prstGeom>
        </p:spPr>
      </p:pic>
      <p:pic>
        <p:nvPicPr>
          <p:cNvPr id="11" name="Picture 10">
            <a:extLst>
              <a:ext uri="{FF2B5EF4-FFF2-40B4-BE49-F238E27FC236}">
                <a16:creationId xmlns:a16="http://schemas.microsoft.com/office/drawing/2014/main" id="{FA32CEB7-FD74-4F7F-A8B0-CE826183EA45}"/>
              </a:ext>
            </a:extLst>
          </p:cNvPr>
          <p:cNvPicPr>
            <a:picLocks noChangeAspect="1"/>
          </p:cNvPicPr>
          <p:nvPr/>
        </p:nvPicPr>
        <p:blipFill rotWithShape="1">
          <a:blip r:embed="rId4"/>
          <a:srcRect l="76630" t="35072" r="13342" b="48841"/>
          <a:stretch/>
        </p:blipFill>
        <p:spPr>
          <a:xfrm flipH="1">
            <a:off x="7262909" y="3797203"/>
            <a:ext cx="1017884" cy="918578"/>
          </a:xfrm>
          <a:prstGeom prst="rect">
            <a:avLst/>
          </a:prstGeom>
        </p:spPr>
      </p:pic>
      <p:sp>
        <p:nvSpPr>
          <p:cNvPr id="13" name="TextBox 12">
            <a:extLst>
              <a:ext uri="{FF2B5EF4-FFF2-40B4-BE49-F238E27FC236}">
                <a16:creationId xmlns:a16="http://schemas.microsoft.com/office/drawing/2014/main" id="{BD8FCD7E-740F-41BD-97B6-E9F029251589}"/>
              </a:ext>
            </a:extLst>
          </p:cNvPr>
          <p:cNvSpPr txBox="1"/>
          <p:nvPr/>
        </p:nvSpPr>
        <p:spPr>
          <a:xfrm>
            <a:off x="0" y="0"/>
            <a:ext cx="5098942" cy="769441"/>
          </a:xfrm>
          <a:prstGeom prst="rect">
            <a:avLst/>
          </a:prstGeom>
          <a:noFill/>
        </p:spPr>
        <p:txBody>
          <a:bodyPr wrap="square" rtlCol="0">
            <a:spAutoFit/>
          </a:bodyPr>
          <a:lstStyle/>
          <a:p>
            <a:r>
              <a:rPr lang="en-GB" sz="4400" b="1" dirty="0"/>
              <a:t>Opportunity knocks?</a:t>
            </a:r>
          </a:p>
        </p:txBody>
      </p:sp>
    </p:spTree>
    <p:extLst>
      <p:ext uri="{BB962C8B-B14F-4D97-AF65-F5344CB8AC3E}">
        <p14:creationId xmlns:p14="http://schemas.microsoft.com/office/powerpoint/2010/main" val="341051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fade">
                                      <p:cBhvr>
                                        <p:cTn id="14" dur="1000"/>
                                        <p:tgtEl>
                                          <p:spTgt spid="6">
                                            <p:bg/>
                                          </p:spTgt>
                                        </p:tgtEl>
                                      </p:cBhvr>
                                    </p:animEffect>
                                    <p:anim calcmode="lin" valueType="num">
                                      <p:cBhvr>
                                        <p:cTn id="15" dur="1000" fill="hold"/>
                                        <p:tgtEl>
                                          <p:spTgt spid="6">
                                            <p:bg/>
                                          </p:spTgt>
                                        </p:tgtEl>
                                        <p:attrNameLst>
                                          <p:attrName>ppt_x</p:attrName>
                                        </p:attrNameLst>
                                      </p:cBhvr>
                                      <p:tavLst>
                                        <p:tav tm="0">
                                          <p:val>
                                            <p:strVal val="#ppt_x"/>
                                          </p:val>
                                        </p:tav>
                                        <p:tav tm="100000">
                                          <p:val>
                                            <p:strVal val="#ppt_x"/>
                                          </p:val>
                                        </p:tav>
                                      </p:tavLst>
                                    </p:anim>
                                    <p:anim calcmode="lin" valueType="num">
                                      <p:cBhvr>
                                        <p:cTn id="16"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fade">
                                      <p:cBhvr>
                                        <p:cTn id="38" dur="1000"/>
                                        <p:tgtEl>
                                          <p:spTgt spid="6">
                                            <p:txEl>
                                              <p:pRg st="4" end="4"/>
                                            </p:txEl>
                                          </p:spTgt>
                                        </p:tgtEl>
                                      </p:cBhvr>
                                    </p:animEffect>
                                    <p:anim calcmode="lin" valueType="num">
                                      <p:cBhvr>
                                        <p:cTn id="3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EED4F8-7FD9-4F12-88C9-4AFF5A5AC991}"/>
              </a:ext>
            </a:extLst>
          </p:cNvPr>
          <p:cNvPicPr>
            <a:picLocks noChangeAspect="1"/>
          </p:cNvPicPr>
          <p:nvPr/>
        </p:nvPicPr>
        <p:blipFill rotWithShape="1">
          <a:blip r:embed="rId2"/>
          <a:srcRect l="26953" t="11111" r="26875" b="22410"/>
          <a:stretch/>
        </p:blipFill>
        <p:spPr>
          <a:xfrm>
            <a:off x="8142" y="0"/>
            <a:ext cx="8467725" cy="6858000"/>
          </a:xfrm>
          <a:prstGeom prst="rect">
            <a:avLst/>
          </a:prstGeom>
        </p:spPr>
      </p:pic>
      <p:sp>
        <p:nvSpPr>
          <p:cNvPr id="3" name="TextBox 2">
            <a:extLst>
              <a:ext uri="{FF2B5EF4-FFF2-40B4-BE49-F238E27FC236}">
                <a16:creationId xmlns:a16="http://schemas.microsoft.com/office/drawing/2014/main" id="{151382CD-2E74-4CEC-8413-3F1928A18A06}"/>
              </a:ext>
            </a:extLst>
          </p:cNvPr>
          <p:cNvSpPr txBox="1"/>
          <p:nvPr/>
        </p:nvSpPr>
        <p:spPr>
          <a:xfrm>
            <a:off x="8142" y="0"/>
            <a:ext cx="4295503" cy="1077218"/>
          </a:xfrm>
          <a:prstGeom prst="rect">
            <a:avLst/>
          </a:prstGeom>
          <a:solidFill>
            <a:schemeClr val="bg1"/>
          </a:solidFill>
        </p:spPr>
        <p:txBody>
          <a:bodyPr wrap="square" rtlCol="0">
            <a:spAutoFit/>
          </a:bodyPr>
          <a:lstStyle/>
          <a:p>
            <a:r>
              <a:rPr lang="en-GB" sz="3200" b="1" dirty="0"/>
              <a:t>492: Objectives of </a:t>
            </a:r>
            <a:r>
              <a:rPr lang="en-GB" sz="3200" b="1" dirty="0" err="1"/>
              <a:t>Mardonius</a:t>
            </a:r>
            <a:r>
              <a:rPr lang="en-GB" sz="3200" b="1" dirty="0"/>
              <a:t>’ expedition?</a:t>
            </a:r>
          </a:p>
        </p:txBody>
      </p:sp>
      <p:sp>
        <p:nvSpPr>
          <p:cNvPr id="5" name="TextBox 4">
            <a:extLst>
              <a:ext uri="{FF2B5EF4-FFF2-40B4-BE49-F238E27FC236}">
                <a16:creationId xmlns:a16="http://schemas.microsoft.com/office/drawing/2014/main" id="{89FECEB8-FEDB-465A-8434-D6CF81C2E060}"/>
              </a:ext>
            </a:extLst>
          </p:cNvPr>
          <p:cNvSpPr txBox="1"/>
          <p:nvPr/>
        </p:nvSpPr>
        <p:spPr>
          <a:xfrm>
            <a:off x="8566792" y="458956"/>
            <a:ext cx="3557835" cy="5940088"/>
          </a:xfrm>
          <a:prstGeom prst="rect">
            <a:avLst/>
          </a:prstGeom>
          <a:noFill/>
        </p:spPr>
        <p:txBody>
          <a:bodyPr wrap="square">
            <a:spAutoFit/>
          </a:bodyPr>
          <a:lstStyle/>
          <a:p>
            <a:pPr>
              <a:spcBef>
                <a:spcPts val="1200"/>
              </a:spcBef>
              <a:spcAft>
                <a:spcPts val="0"/>
              </a:spcAft>
            </a:pPr>
            <a:r>
              <a:rPr lang="en-GB" sz="24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Her.VI </a:t>
            </a:r>
            <a:r>
              <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44. At any rate, these two places were the </a:t>
            </a:r>
            <a:r>
              <a:rPr lang="en-GB" sz="2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professed</a:t>
            </a:r>
            <a:r>
              <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object of the expedition, though </a:t>
            </a:r>
            <a:r>
              <a:rPr lang="en-GB" sz="2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in fact </a:t>
            </a:r>
            <a:r>
              <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Persians intended to subjugate as many Greek towns as they could.</a:t>
            </a:r>
          </a:p>
          <a:p>
            <a:pPr>
              <a:spcBef>
                <a:spcPts val="1200"/>
              </a:spcBef>
              <a:spcAft>
                <a:spcPts val="0"/>
              </a:spcAft>
            </a:pPr>
            <a:r>
              <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Their fleet subdued </a:t>
            </a:r>
            <a:r>
              <a:rPr lang="en-GB" sz="2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Thasos</a:t>
            </a:r>
            <a:r>
              <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without resistance, and the troops on land added the Macedonians to the list of Darius’ subjects. </a:t>
            </a:r>
          </a:p>
          <a:p>
            <a:pPr>
              <a:spcBef>
                <a:spcPts val="1200"/>
              </a:spcBef>
              <a:spcAft>
                <a:spcPts val="0"/>
              </a:spcAft>
            </a:pPr>
            <a:r>
              <a:rPr lang="en-GB" sz="2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All the peoples on the hither side of Macedonia were subjects already.</a:t>
            </a:r>
            <a:endParaRPr lang="en-GB" sz="2400" dirty="0">
              <a:solidFill>
                <a:srgbClr val="000000"/>
              </a:solidFill>
              <a:effectLst/>
              <a:latin typeface="Arial" panose="020B0604020202020204" pitchFamily="34" charset="0"/>
              <a:ea typeface="Calibri" panose="020F0502020204030204" pitchFamily="34" charset="0"/>
            </a:endParaRPr>
          </a:p>
        </p:txBody>
      </p:sp>
      <p:sp>
        <p:nvSpPr>
          <p:cNvPr id="6" name="Explosion: 8 Points 5">
            <a:extLst>
              <a:ext uri="{FF2B5EF4-FFF2-40B4-BE49-F238E27FC236}">
                <a16:creationId xmlns:a16="http://schemas.microsoft.com/office/drawing/2014/main" id="{2B2D6B32-3D17-463A-9177-432B655013E0}"/>
              </a:ext>
            </a:extLst>
          </p:cNvPr>
          <p:cNvSpPr/>
          <p:nvPr/>
        </p:nvSpPr>
        <p:spPr>
          <a:xfrm>
            <a:off x="3629876" y="4311872"/>
            <a:ext cx="673769" cy="401053"/>
          </a:xfrm>
          <a:prstGeom prst="irregularSeal1">
            <a:avLst/>
          </a:prstGeom>
          <a:solidFill>
            <a:srgbClr val="FFFF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xplosion: 8 Points 7">
            <a:extLst>
              <a:ext uri="{FF2B5EF4-FFF2-40B4-BE49-F238E27FC236}">
                <a16:creationId xmlns:a16="http://schemas.microsoft.com/office/drawing/2014/main" id="{D1B739FA-165C-40EA-937D-9CF8DC2B3FDF}"/>
              </a:ext>
            </a:extLst>
          </p:cNvPr>
          <p:cNvSpPr/>
          <p:nvPr/>
        </p:nvSpPr>
        <p:spPr>
          <a:xfrm>
            <a:off x="3693170" y="4614275"/>
            <a:ext cx="673769" cy="401053"/>
          </a:xfrm>
          <a:prstGeom prst="irregularSeal1">
            <a:avLst/>
          </a:prstGeom>
          <a:solidFill>
            <a:srgbClr val="FFFF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1084D9F-7C5A-4B21-8387-CB563E6E5FE4}"/>
              </a:ext>
            </a:extLst>
          </p:cNvPr>
          <p:cNvSpPr/>
          <p:nvPr/>
        </p:nvSpPr>
        <p:spPr>
          <a:xfrm>
            <a:off x="4303645" y="1219200"/>
            <a:ext cx="541071" cy="56147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015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0F380-529F-47B0-9010-1774DC1355A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8CD8DCC-429F-4CA5-A442-8E23E7ACF2D6}"/>
              </a:ext>
            </a:extLst>
          </p:cNvPr>
          <p:cNvSpPr txBox="1"/>
          <p:nvPr/>
        </p:nvSpPr>
        <p:spPr>
          <a:xfrm>
            <a:off x="1027912" y="6250857"/>
            <a:ext cx="10357844" cy="369332"/>
          </a:xfrm>
          <a:prstGeom prst="rect">
            <a:avLst/>
          </a:prstGeom>
          <a:solidFill>
            <a:schemeClr val="bg1"/>
          </a:solidFill>
        </p:spPr>
        <p:txBody>
          <a:bodyPr wrap="square">
            <a:spAutoFit/>
          </a:bodyPr>
          <a:lstStyle/>
          <a:p>
            <a:pPr algn="just">
              <a:spcBef>
                <a:spcPts val="1200"/>
              </a:spcBef>
              <a:spcAft>
                <a:spcPts val="0"/>
              </a:spcAft>
            </a:pPr>
            <a:r>
              <a:rPr lang="en-GB" b="1" i="1" dirty="0" err="1">
                <a:solidFill>
                  <a:srgbClr val="000000"/>
                </a:solidFill>
                <a:latin typeface="Calibri" panose="020F0502020204030204" pitchFamily="34" charset="0"/>
                <a:ea typeface="Calibri" panose="020F0502020204030204" pitchFamily="34" charset="0"/>
                <a:cs typeface="Arial" panose="020B0604020202020204" pitchFamily="34" charset="0"/>
              </a:rPr>
              <a:t>Mardonius</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8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suppressed the tyrants in all the Ionian states and set up democratic institutions in their place</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4218370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93CA54-56EE-44EC-B54E-00BB212E9480}"/>
              </a:ext>
            </a:extLst>
          </p:cNvPr>
          <p:cNvSpPr txBox="1"/>
          <p:nvPr/>
        </p:nvSpPr>
        <p:spPr>
          <a:xfrm>
            <a:off x="110676" y="197746"/>
            <a:ext cx="12191999" cy="861774"/>
          </a:xfrm>
          <a:prstGeom prst="rect">
            <a:avLst/>
          </a:prstGeom>
          <a:noFill/>
        </p:spPr>
        <p:txBody>
          <a:bodyPr wrap="square">
            <a:spAutoFit/>
          </a:bodyPr>
          <a:lstStyle/>
          <a:p>
            <a:r>
              <a:rPr lang="en-GB" sz="4000" b="1" dirty="0"/>
              <a:t>Why did </a:t>
            </a:r>
            <a:r>
              <a:rPr lang="en-GB" sz="4000" b="1" dirty="0" err="1"/>
              <a:t>Mardonius</a:t>
            </a:r>
            <a:r>
              <a:rPr lang="en-GB" sz="4000" b="1" dirty="0"/>
              <a:t>’ install democracies? </a:t>
            </a:r>
            <a:r>
              <a:rPr lang="en-GB" sz="1200" dirty="0"/>
              <a:t>(6.43).</a:t>
            </a:r>
          </a:p>
          <a:p>
            <a:endParaRPr lang="en-GB" sz="1000" dirty="0"/>
          </a:p>
        </p:txBody>
      </p:sp>
      <p:sp>
        <p:nvSpPr>
          <p:cNvPr id="4" name="TextBox 3">
            <a:extLst>
              <a:ext uri="{FF2B5EF4-FFF2-40B4-BE49-F238E27FC236}">
                <a16:creationId xmlns:a16="http://schemas.microsoft.com/office/drawing/2014/main" id="{42DEC05A-6976-4866-9ED6-CCBE9B741B74}"/>
              </a:ext>
            </a:extLst>
          </p:cNvPr>
          <p:cNvSpPr txBox="1"/>
          <p:nvPr/>
        </p:nvSpPr>
        <p:spPr>
          <a:xfrm>
            <a:off x="0" y="4667046"/>
            <a:ext cx="6980459" cy="646331"/>
          </a:xfrm>
          <a:prstGeom prst="rect">
            <a:avLst/>
          </a:prstGeom>
          <a:noFill/>
        </p:spPr>
        <p:txBody>
          <a:bodyPr wrap="square">
            <a:spAutoFit/>
          </a:bodyPr>
          <a:lstStyle/>
          <a:p>
            <a:pPr algn="just">
              <a:spcBef>
                <a:spcPts val="1200"/>
              </a:spcBef>
              <a:spcAft>
                <a:spcPts val="0"/>
              </a:spcAft>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When </a:t>
            </a:r>
            <a:r>
              <a:rPr lang="en-GB" sz="1800" b="1"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Mardonius</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reached Ionia</a:t>
            </a:r>
            <a:r>
              <a:rPr lang="en-GB" i="1"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GB" sz="18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 suppressed the tyrants in all the Ionian states and set up democratic institutions in their place</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B7998059-E8C8-4B2C-A68F-2A9FA04A1779}"/>
              </a:ext>
            </a:extLst>
          </p:cNvPr>
          <p:cNvSpPr txBox="1"/>
          <p:nvPr/>
        </p:nvSpPr>
        <p:spPr>
          <a:xfrm>
            <a:off x="9004014" y="1235739"/>
            <a:ext cx="2562105" cy="954107"/>
          </a:xfrm>
          <a:prstGeom prst="rect">
            <a:avLst/>
          </a:prstGeom>
          <a:noFill/>
        </p:spPr>
        <p:txBody>
          <a:bodyPr wrap="square">
            <a:spAutoFit/>
          </a:bodyPr>
          <a:lstStyle/>
          <a:p>
            <a:r>
              <a:rPr lang="en-GB" sz="1400" b="1"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Mardonius</a:t>
            </a:r>
            <a:r>
              <a:rPr lang="en-GB" sz="1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the son of </a:t>
            </a:r>
            <a:r>
              <a:rPr lang="en-GB" sz="1400" b="1"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Gobryas</a:t>
            </a:r>
            <a:r>
              <a:rPr lang="en-GB" sz="1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r>
              <a:rPr lang="en-GB" sz="14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Mardonius</a:t>
            </a:r>
            <a:r>
              <a:rPr lang="en-GB" sz="1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was still a young man and had recently married Darius’ daughter </a:t>
            </a:r>
            <a:r>
              <a:rPr lang="en-GB" sz="14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Artozostra</a:t>
            </a:r>
            <a:r>
              <a:rPr lang="en-GB" sz="1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GB" sz="1400" dirty="0"/>
          </a:p>
        </p:txBody>
      </p:sp>
      <p:sp>
        <p:nvSpPr>
          <p:cNvPr id="8" name="TextBox 7">
            <a:extLst>
              <a:ext uri="{FF2B5EF4-FFF2-40B4-BE49-F238E27FC236}">
                <a16:creationId xmlns:a16="http://schemas.microsoft.com/office/drawing/2014/main" id="{C38623A5-30FC-4C06-991B-841B4362EF18}"/>
              </a:ext>
            </a:extLst>
          </p:cNvPr>
          <p:cNvSpPr txBox="1"/>
          <p:nvPr/>
        </p:nvSpPr>
        <p:spPr>
          <a:xfrm>
            <a:off x="187693" y="2869118"/>
            <a:ext cx="6587254" cy="1472198"/>
          </a:xfrm>
          <a:prstGeom prst="rect">
            <a:avLst/>
          </a:prstGeom>
          <a:noFill/>
          <a:ln>
            <a:solidFill>
              <a:schemeClr val="accent1">
                <a:shade val="50000"/>
              </a:schemeClr>
            </a:solidFill>
          </a:ln>
        </p:spPr>
        <p:txBody>
          <a:bodyPr wrap="square">
            <a:spAutoFit/>
          </a:bodyPr>
          <a:lstStyle/>
          <a:p>
            <a:endParaRPr lang="en-GB" sz="700" dirty="0"/>
          </a:p>
          <a:p>
            <a:endParaRPr lang="en-GB" sz="800" dirty="0"/>
          </a:p>
          <a:p>
            <a:pPr lvl="3"/>
            <a:r>
              <a:rPr lang="en-GB" sz="1600" dirty="0"/>
              <a:t>Changes previously introduced by </a:t>
            </a:r>
            <a:r>
              <a:rPr lang="en-GB" sz="1600" b="1" dirty="0" err="1"/>
              <a:t>Artaphernes</a:t>
            </a:r>
            <a:r>
              <a:rPr lang="en-GB" sz="1600" dirty="0"/>
              <a:t>: </a:t>
            </a:r>
          </a:p>
          <a:p>
            <a:pPr marL="1657350" lvl="3" indent="-285750">
              <a:buFont typeface="Arial" panose="020B0604020202020204" pitchFamily="34" charset="0"/>
              <a:buChar char="•"/>
            </a:pPr>
            <a:r>
              <a:rPr lang="en-GB" sz="1600" dirty="0"/>
              <a:t>arbitration rather than fighting</a:t>
            </a:r>
          </a:p>
          <a:p>
            <a:pPr marL="1657350" lvl="3" indent="-285750">
              <a:buFont typeface="Arial" panose="020B0604020202020204" pitchFamily="34" charset="0"/>
              <a:buChar char="•"/>
            </a:pPr>
            <a:r>
              <a:rPr lang="en-GB" sz="1600" dirty="0"/>
              <a:t>a predetermined and fair level of tribute to pay (6.42).</a:t>
            </a:r>
          </a:p>
          <a:p>
            <a:pPr lvl="3"/>
            <a:endParaRPr lang="en-GB" sz="16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lvl="3"/>
            <a:r>
              <a:rPr lang="en-GB" sz="16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Her.VI </a:t>
            </a: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43. </a:t>
            </a:r>
            <a:r>
              <a:rPr lang="en-GB" sz="16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These measures were conducive to peace. </a:t>
            </a:r>
          </a:p>
        </p:txBody>
      </p:sp>
      <p:sp>
        <p:nvSpPr>
          <p:cNvPr id="10" name="TextBox 9">
            <a:extLst>
              <a:ext uri="{FF2B5EF4-FFF2-40B4-BE49-F238E27FC236}">
                <a16:creationId xmlns:a16="http://schemas.microsoft.com/office/drawing/2014/main" id="{5E67E890-2009-45A1-98F3-C120621CE123}"/>
              </a:ext>
            </a:extLst>
          </p:cNvPr>
          <p:cNvSpPr txBox="1"/>
          <p:nvPr/>
        </p:nvSpPr>
        <p:spPr>
          <a:xfrm>
            <a:off x="359163" y="1148016"/>
            <a:ext cx="6587254" cy="1477328"/>
          </a:xfrm>
          <a:prstGeom prst="rect">
            <a:avLst/>
          </a:prstGeom>
          <a:noFill/>
        </p:spPr>
        <p:txBody>
          <a:bodyPr wrap="square">
            <a:spAutoFit/>
          </a:bodyPr>
          <a:lstStyle/>
          <a:p>
            <a:r>
              <a:rPr lang="en-GB" i="1" dirty="0">
                <a:solidFill>
                  <a:srgbClr val="000000"/>
                </a:solidFill>
                <a:latin typeface="Calibri" panose="020F0502020204030204" pitchFamily="34" charset="0"/>
                <a:ea typeface="Calibri" panose="020F0502020204030204" pitchFamily="34" charset="0"/>
                <a:cs typeface="Arial" panose="020B0604020202020204" pitchFamily="34" charset="0"/>
              </a:rPr>
              <a:t>I</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n the following spring, </a:t>
            </a:r>
            <a:r>
              <a:rPr lang="en-GB" sz="18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Darius superseded all his other generals </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and sent </a:t>
            </a:r>
            <a:r>
              <a:rPr lang="en-GB" sz="1800" b="1"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Mardonius</a:t>
            </a:r>
            <a:r>
              <a:rPr lang="en-GB" sz="18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down to the coast in command of a very large force, both military and naval. … Reaching Cilicia with his army, he took ship and continued along the coast in company with the fleet, leaving other officers to conduct the troops to the Hellespont. </a:t>
            </a:r>
            <a:endParaRPr lang="en-GB" dirty="0"/>
          </a:p>
        </p:txBody>
      </p:sp>
      <p:pic>
        <p:nvPicPr>
          <p:cNvPr id="14" name="Picture 13">
            <a:extLst>
              <a:ext uri="{FF2B5EF4-FFF2-40B4-BE49-F238E27FC236}">
                <a16:creationId xmlns:a16="http://schemas.microsoft.com/office/drawing/2014/main" id="{324D0036-D66C-4D34-B585-612427B1CEA4}"/>
              </a:ext>
            </a:extLst>
          </p:cNvPr>
          <p:cNvPicPr>
            <a:picLocks noChangeAspect="1"/>
          </p:cNvPicPr>
          <p:nvPr/>
        </p:nvPicPr>
        <p:blipFill rotWithShape="1">
          <a:blip r:embed="rId2"/>
          <a:srcRect l="76797" t="38231" r="13343" b="48841"/>
          <a:stretch/>
        </p:blipFill>
        <p:spPr>
          <a:xfrm>
            <a:off x="221735" y="2947267"/>
            <a:ext cx="1333779" cy="983680"/>
          </a:xfrm>
          <a:prstGeom prst="rect">
            <a:avLst/>
          </a:prstGeom>
        </p:spPr>
      </p:pic>
      <p:pic>
        <p:nvPicPr>
          <p:cNvPr id="18" name="Picture 17">
            <a:extLst>
              <a:ext uri="{FF2B5EF4-FFF2-40B4-BE49-F238E27FC236}">
                <a16:creationId xmlns:a16="http://schemas.microsoft.com/office/drawing/2014/main" id="{6B0EDDBE-D096-4C17-98A8-FCCBDCBBB7A8}"/>
              </a:ext>
            </a:extLst>
          </p:cNvPr>
          <p:cNvPicPr>
            <a:picLocks noChangeAspect="1"/>
          </p:cNvPicPr>
          <p:nvPr/>
        </p:nvPicPr>
        <p:blipFill rotWithShape="1">
          <a:blip r:embed="rId3"/>
          <a:srcRect l="64729" t="34058" r="22880" b="37247"/>
          <a:stretch/>
        </p:blipFill>
        <p:spPr>
          <a:xfrm>
            <a:off x="6946417" y="1250657"/>
            <a:ext cx="2057597" cy="2680290"/>
          </a:xfrm>
          <a:prstGeom prst="rect">
            <a:avLst/>
          </a:prstGeom>
        </p:spPr>
      </p:pic>
      <p:pic>
        <p:nvPicPr>
          <p:cNvPr id="22" name="Picture 21">
            <a:extLst>
              <a:ext uri="{FF2B5EF4-FFF2-40B4-BE49-F238E27FC236}">
                <a16:creationId xmlns:a16="http://schemas.microsoft.com/office/drawing/2014/main" id="{5FB00D19-E449-4FEA-9C7A-E6454DC7AAF6}"/>
              </a:ext>
            </a:extLst>
          </p:cNvPr>
          <p:cNvPicPr>
            <a:picLocks noChangeAspect="1"/>
          </p:cNvPicPr>
          <p:nvPr/>
        </p:nvPicPr>
        <p:blipFill>
          <a:blip r:embed="rId4"/>
          <a:stretch>
            <a:fillRect/>
          </a:stretch>
        </p:blipFill>
        <p:spPr>
          <a:xfrm>
            <a:off x="6946417" y="3930947"/>
            <a:ext cx="5245583" cy="2950640"/>
          </a:xfrm>
          <a:prstGeom prst="rect">
            <a:avLst/>
          </a:prstGeom>
        </p:spPr>
      </p:pic>
      <p:sp>
        <p:nvSpPr>
          <p:cNvPr id="23" name="TextBox 22">
            <a:extLst>
              <a:ext uri="{FF2B5EF4-FFF2-40B4-BE49-F238E27FC236}">
                <a16:creationId xmlns:a16="http://schemas.microsoft.com/office/drawing/2014/main" id="{27B6E802-3FC7-4AE4-AF9F-66FC5D0A0C09}"/>
              </a:ext>
            </a:extLst>
          </p:cNvPr>
          <p:cNvSpPr txBox="1"/>
          <p:nvPr/>
        </p:nvSpPr>
        <p:spPr>
          <a:xfrm>
            <a:off x="9004014" y="2218176"/>
            <a:ext cx="3187985" cy="2554545"/>
          </a:xfrm>
          <a:prstGeom prst="rect">
            <a:avLst/>
          </a:prstGeom>
          <a:solidFill>
            <a:schemeClr val="accent5">
              <a:lumMod val="20000"/>
              <a:lumOff val="80000"/>
            </a:schemeClr>
          </a:solidFill>
          <a:ln>
            <a:solidFill>
              <a:schemeClr val="accent1">
                <a:shade val="50000"/>
              </a:schemeClr>
            </a:solidFill>
          </a:ln>
        </p:spPr>
        <p:txBody>
          <a:bodyPr wrap="square" rtlCol="0">
            <a:spAutoFit/>
          </a:bodyPr>
          <a:lstStyle/>
          <a:p>
            <a:r>
              <a:rPr lang="en-GB" dirty="0"/>
              <a:t>Why do you think </a:t>
            </a:r>
            <a:r>
              <a:rPr lang="en-GB" dirty="0" err="1"/>
              <a:t>Artaphernes</a:t>
            </a:r>
            <a:r>
              <a:rPr lang="en-GB" dirty="0"/>
              <a:t> and </a:t>
            </a:r>
            <a:r>
              <a:rPr lang="en-GB" dirty="0" err="1"/>
              <a:t>Mardonius</a:t>
            </a:r>
            <a:r>
              <a:rPr lang="en-GB" dirty="0"/>
              <a:t> were ready to treat the Ionians </a:t>
            </a:r>
            <a:r>
              <a:rPr lang="en-GB" sz="900" dirty="0"/>
              <a:t>Miletus excepted</a:t>
            </a:r>
            <a:r>
              <a:rPr lang="en-GB" dirty="0"/>
              <a:t> </a:t>
            </a:r>
          </a:p>
          <a:p>
            <a:r>
              <a:rPr lang="en-GB" dirty="0"/>
              <a:t>with respect and moderation, despite their revolt? </a:t>
            </a:r>
          </a:p>
          <a:p>
            <a:endParaRPr lang="en-GB" sz="800" dirty="0"/>
          </a:p>
          <a:p>
            <a:r>
              <a:rPr lang="en-GB" sz="1400" dirty="0"/>
              <a:t>Was it to prevent further unrest at the time of a new campaign? </a:t>
            </a:r>
          </a:p>
          <a:p>
            <a:r>
              <a:rPr lang="en-GB" sz="1400" dirty="0"/>
              <a:t>Or to encourage other Greek states to offer earth and water?</a:t>
            </a:r>
          </a:p>
        </p:txBody>
      </p:sp>
      <p:sp>
        <p:nvSpPr>
          <p:cNvPr id="25" name="TextBox 24">
            <a:extLst>
              <a:ext uri="{FF2B5EF4-FFF2-40B4-BE49-F238E27FC236}">
                <a16:creationId xmlns:a16="http://schemas.microsoft.com/office/drawing/2014/main" id="{C8506454-0912-456E-9B73-29A5E1C5B72F}"/>
              </a:ext>
            </a:extLst>
          </p:cNvPr>
          <p:cNvSpPr txBox="1"/>
          <p:nvPr/>
        </p:nvSpPr>
        <p:spPr>
          <a:xfrm>
            <a:off x="-1" y="5372484"/>
            <a:ext cx="6774947" cy="1200329"/>
          </a:xfrm>
          <a:prstGeom prst="rect">
            <a:avLst/>
          </a:prstGeom>
          <a:noFill/>
        </p:spPr>
        <p:txBody>
          <a:bodyPr wrap="square">
            <a:spAutoFit/>
          </a:bodyPr>
          <a:lstStyle/>
          <a:p>
            <a:pPr algn="just">
              <a:spcBef>
                <a:spcPts val="1200"/>
              </a:spcBef>
              <a:spcAft>
                <a:spcPts val="0"/>
              </a:spcAft>
            </a:pP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 then hurried on towards the Hellespont. Having got together a formidable fleet and army, he ferried troops across the straits and began his march through Europe, with </a:t>
            </a:r>
            <a:r>
              <a:rPr lang="en-GB" sz="18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Eretria </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and </a:t>
            </a:r>
            <a:r>
              <a:rPr lang="en-GB" sz="18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Athens</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as his main objectives.</a:t>
            </a:r>
            <a:endParaRPr lang="en-GB" sz="1800" i="1"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31277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ount Athos">
            <a:extLst>
              <a:ext uri="{FF2B5EF4-FFF2-40B4-BE49-F238E27FC236}">
                <a16:creationId xmlns:a16="http://schemas.microsoft.com/office/drawing/2014/main" id="{C4E22044-AAE8-435B-A874-536007CF5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34225" cy="447675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E5C937-5DB2-447D-A067-0EA3D70950B0}"/>
              </a:ext>
            </a:extLst>
          </p:cNvPr>
          <p:cNvSpPr txBox="1"/>
          <p:nvPr/>
        </p:nvSpPr>
        <p:spPr>
          <a:xfrm>
            <a:off x="73026" y="4826675"/>
            <a:ext cx="6096000" cy="2031325"/>
          </a:xfrm>
          <a:prstGeom prst="rect">
            <a:avLst/>
          </a:prstGeom>
          <a:noFill/>
        </p:spPr>
        <p:txBody>
          <a:bodyPr wrap="square">
            <a:spAutoFit/>
          </a:bodyPr>
          <a:lstStyle/>
          <a:p>
            <a:pPr algn="just">
              <a:spcBef>
                <a:spcPts val="1200"/>
              </a:spcBef>
              <a:spcAft>
                <a:spcPts val="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 great many of them were driven ashore and wrecked on Athos – indeed, report says that something like </a:t>
            </a:r>
            <a:r>
              <a:rPr lang="en-GB"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three hundred were lost with over twenty thousand men. </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sea in the neighbourhood of Athos is full of monsters, so that those of the ships’ companies which were not dashed to pieces on the rocks, were seized and devoured. Others, unable to swim, were drowned; others again died of cold.</a:t>
            </a:r>
            <a:endParaRPr lang="en-GB" sz="1800" dirty="0">
              <a:solidFill>
                <a:srgbClr val="000000"/>
              </a:solidFill>
              <a:effectLst/>
              <a:latin typeface="Arial" panose="020B060402020202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39D7C08E-FE96-4B8D-92B1-9560FE5BBDEF}"/>
              </a:ext>
            </a:extLst>
          </p:cNvPr>
          <p:cNvSpPr txBox="1"/>
          <p:nvPr/>
        </p:nvSpPr>
        <p:spPr>
          <a:xfrm>
            <a:off x="-1" y="4241900"/>
            <a:ext cx="7500258" cy="584775"/>
          </a:xfrm>
          <a:prstGeom prst="rect">
            <a:avLst/>
          </a:prstGeom>
          <a:solidFill>
            <a:schemeClr val="bg1"/>
          </a:solidFill>
        </p:spPr>
        <p:txBody>
          <a:bodyPr wrap="square" rtlCol="0">
            <a:spAutoFit/>
          </a:bodyPr>
          <a:lstStyle/>
          <a:p>
            <a:r>
              <a:rPr lang="en-GB" sz="3200" b="1" dirty="0" err="1"/>
              <a:t>Mardonius</a:t>
            </a:r>
            <a:r>
              <a:rPr lang="en-GB" sz="3200" b="1" dirty="0"/>
              <a:t>’ ‘Disgrace’?</a:t>
            </a:r>
          </a:p>
        </p:txBody>
      </p:sp>
      <p:sp>
        <p:nvSpPr>
          <p:cNvPr id="9" name="TextBox 8">
            <a:extLst>
              <a:ext uri="{FF2B5EF4-FFF2-40B4-BE49-F238E27FC236}">
                <a16:creationId xmlns:a16="http://schemas.microsoft.com/office/drawing/2014/main" id="{88A8D27B-A111-4535-BA5B-AF0787740EBE}"/>
              </a:ext>
            </a:extLst>
          </p:cNvPr>
          <p:cNvSpPr txBox="1"/>
          <p:nvPr/>
        </p:nvSpPr>
        <p:spPr>
          <a:xfrm>
            <a:off x="7109779" y="0"/>
            <a:ext cx="4987925" cy="1477328"/>
          </a:xfrm>
          <a:prstGeom prst="rect">
            <a:avLst/>
          </a:prstGeom>
          <a:noFill/>
        </p:spPr>
        <p:txBody>
          <a:bodyPr wrap="square">
            <a:spAutoFit/>
          </a:bodyPr>
          <a:lstStyle/>
          <a:p>
            <a:pPr algn="just">
              <a:spcBef>
                <a:spcPts val="1200"/>
              </a:spcBef>
              <a:spcAft>
                <a:spcPts val="0"/>
              </a:spcAft>
            </a:pPr>
            <a:r>
              <a:rPr lang="en-GB" sz="18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Her.VI </a:t>
            </a: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45. </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While this disaster was overtaking the fleet, on land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Mardonius</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and his army in Macedonia were attacked in camp one night by the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Byrgi</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 Thracian tribe. The </a:t>
            </a:r>
            <a:r>
              <a:rPr lang="en-GB"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Persian losses were heavy, </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and </a:t>
            </a:r>
            <a:r>
              <a:rPr lang="en-GB" sz="1800" b="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Mardonius</a:t>
            </a:r>
            <a:r>
              <a:rPr lang="en-GB"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himself was wounded.</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5675D22B-7989-48B0-AB9F-E9A4B4EE9608}"/>
              </a:ext>
            </a:extLst>
          </p:cNvPr>
          <p:cNvSpPr txBox="1"/>
          <p:nvPr/>
        </p:nvSpPr>
        <p:spPr>
          <a:xfrm>
            <a:off x="9460547" y="4241900"/>
            <a:ext cx="2637157" cy="2585323"/>
          </a:xfrm>
          <a:prstGeom prst="rect">
            <a:avLst/>
          </a:prstGeom>
          <a:noFill/>
        </p:spPr>
        <p:txBody>
          <a:bodyPr wrap="square">
            <a:spAutoFit/>
          </a:bodyPr>
          <a:lstStyle/>
          <a:p>
            <a:pPr algn="just">
              <a:spcBef>
                <a:spcPts val="1200"/>
              </a:spcBef>
              <a:spcAft>
                <a:spcPts val="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However the casualties he had suffered by the attack of the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Byrgi</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and the fearful losses of the fleet at Athos, now induced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Mardonius</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to begin his retreat. </a:t>
            </a:r>
            <a:r>
              <a:rPr lang="en-GB"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whole force, therefore, returned to Asia in disgrace.</a:t>
            </a:r>
            <a:endParaRPr lang="en-GB" sz="1800" dirty="0">
              <a:solidFill>
                <a:srgbClr val="000000"/>
              </a:solidFill>
              <a:effectLst/>
              <a:latin typeface="Arial" panose="020B060402020202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3CE782A4-AAF6-42D8-91DC-C1039CDE889E}"/>
              </a:ext>
            </a:extLst>
          </p:cNvPr>
          <p:cNvSpPr txBox="1"/>
          <p:nvPr/>
        </p:nvSpPr>
        <p:spPr>
          <a:xfrm>
            <a:off x="7134225" y="1398985"/>
            <a:ext cx="4963479" cy="923330"/>
          </a:xfrm>
          <a:prstGeom prst="rect">
            <a:avLst/>
          </a:prstGeom>
          <a:noFill/>
        </p:spPr>
        <p:txBody>
          <a:bodyPr wrap="square">
            <a:spAutoFit/>
          </a:bodyPr>
          <a:lstStyle/>
          <a:p>
            <a:pPr algn="just">
              <a:spcBef>
                <a:spcPts val="1200"/>
              </a:spcBef>
              <a:spcAft>
                <a:spcPts val="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But even so the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Byrgi</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did not escape subjection; for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Mardonius</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did not leave the country until he had subdued them.</a:t>
            </a:r>
            <a:endParaRPr lang="en-GB" sz="1800" dirty="0">
              <a:solidFill>
                <a:srgbClr val="000000"/>
              </a:solidFill>
              <a:effectLst/>
              <a:latin typeface="Arial" panose="020B060402020202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5AD9FA1B-A78D-4CDB-8FC2-EE73DF05AF5C}"/>
              </a:ext>
            </a:extLst>
          </p:cNvPr>
          <p:cNvSpPr txBox="1"/>
          <p:nvPr/>
        </p:nvSpPr>
        <p:spPr>
          <a:xfrm>
            <a:off x="-21233" y="152992"/>
            <a:ext cx="5139977" cy="4115166"/>
          </a:xfrm>
          <a:prstGeom prst="rect">
            <a:avLst/>
          </a:prstGeom>
          <a:solidFill>
            <a:schemeClr val="accent6">
              <a:lumMod val="20000"/>
              <a:lumOff val="80000"/>
            </a:schemeClr>
          </a:solidFill>
        </p:spPr>
        <p:txBody>
          <a:bodyPr wrap="square">
            <a:spAutoFit/>
          </a:bodyPr>
          <a:lstStyle/>
          <a:p>
            <a:r>
              <a:rPr lang="en-GB" sz="1400" b="1" i="0" dirty="0">
                <a:solidFill>
                  <a:srgbClr val="202122"/>
                </a:solidFill>
                <a:effectLst/>
                <a:latin typeface="Arial" panose="020B0604020202020204" pitchFamily="34" charset="0"/>
              </a:rPr>
              <a:t>An alternative interpretation of </a:t>
            </a:r>
            <a:r>
              <a:rPr lang="en-GB" sz="1400" b="1" i="0" dirty="0" err="1">
                <a:solidFill>
                  <a:srgbClr val="202122"/>
                </a:solidFill>
                <a:effectLst/>
                <a:latin typeface="Arial" panose="020B0604020202020204" pitchFamily="34" charset="0"/>
              </a:rPr>
              <a:t>Mardonius</a:t>
            </a:r>
            <a:r>
              <a:rPr lang="en-GB" sz="1400" b="1" i="0" dirty="0">
                <a:solidFill>
                  <a:srgbClr val="202122"/>
                </a:solidFill>
                <a:effectLst/>
                <a:latin typeface="Arial" panose="020B0604020202020204" pitchFamily="34" charset="0"/>
              </a:rPr>
              <a:t>’ expedition </a:t>
            </a:r>
            <a:r>
              <a:rPr lang="en-GB" sz="1000" i="0" dirty="0">
                <a:solidFill>
                  <a:srgbClr val="202122"/>
                </a:solidFill>
                <a:effectLst/>
                <a:latin typeface="Arial" panose="020B0604020202020204" pitchFamily="34" charset="0"/>
              </a:rPr>
              <a:t>https://en.wikipedia.org/wiki/Achaemenid_Macedonia</a:t>
            </a:r>
          </a:p>
          <a:p>
            <a:pPr>
              <a:lnSpc>
                <a:spcPct val="150000"/>
              </a:lnSpc>
            </a:pPr>
            <a:r>
              <a:rPr lang="en-GB" sz="1600" b="0" i="0" dirty="0">
                <a:solidFill>
                  <a:srgbClr val="202122"/>
                </a:solidFill>
                <a:effectLst/>
                <a:latin typeface="Arial" panose="020B0604020202020204" pitchFamily="34" charset="0"/>
              </a:rPr>
              <a:t>In 512/511 BC, the Persian general </a:t>
            </a:r>
            <a:r>
              <a:rPr lang="en-GB" sz="1600" b="0" i="0" u="none" strike="noStrike" dirty="0" err="1">
                <a:solidFill>
                  <a:srgbClr val="0B0080"/>
                </a:solidFill>
                <a:effectLst/>
                <a:latin typeface="Arial" panose="020B0604020202020204" pitchFamily="34" charset="0"/>
                <a:hlinkClick r:id="rId3" tooltip="Megabyzus"/>
              </a:rPr>
              <a:t>Megabyzus</a:t>
            </a:r>
            <a:r>
              <a:rPr lang="en-GB" sz="1600" b="0" i="0" dirty="0">
                <a:solidFill>
                  <a:srgbClr val="202122"/>
                </a:solidFill>
                <a:effectLst/>
                <a:latin typeface="Arial" panose="020B0604020202020204" pitchFamily="34" charset="0"/>
              </a:rPr>
              <a:t> forced the Macedonian king </a:t>
            </a:r>
            <a:r>
              <a:rPr lang="en-GB" sz="1600" b="0" i="0" u="none" strike="noStrike" dirty="0" err="1">
                <a:solidFill>
                  <a:srgbClr val="0B0080"/>
                </a:solidFill>
                <a:effectLst/>
                <a:latin typeface="Arial" panose="020B0604020202020204" pitchFamily="34" charset="0"/>
                <a:hlinkClick r:id="rId4" tooltip="Amyntas I"/>
              </a:rPr>
              <a:t>Amyntas</a:t>
            </a:r>
            <a:r>
              <a:rPr lang="en-GB" sz="1600" b="0" i="0" u="none" strike="noStrike" dirty="0">
                <a:solidFill>
                  <a:srgbClr val="0B0080"/>
                </a:solidFill>
                <a:effectLst/>
                <a:latin typeface="Arial" panose="020B0604020202020204" pitchFamily="34" charset="0"/>
                <a:hlinkClick r:id="rId4" tooltip="Amyntas I"/>
              </a:rPr>
              <a:t> I</a:t>
            </a:r>
            <a:r>
              <a:rPr lang="en-GB" sz="1600" b="0" i="0" dirty="0">
                <a:solidFill>
                  <a:srgbClr val="202122"/>
                </a:solidFill>
                <a:effectLst/>
                <a:latin typeface="Arial" panose="020B0604020202020204" pitchFamily="34" charset="0"/>
              </a:rPr>
              <a:t> to make his kingdom a vassal of the Achaemenids. In 492 BC, following the </a:t>
            </a:r>
            <a:r>
              <a:rPr lang="en-GB" sz="1600" b="0" i="0" u="none" strike="noStrike" dirty="0">
                <a:solidFill>
                  <a:srgbClr val="0B0080"/>
                </a:solidFill>
                <a:effectLst/>
                <a:latin typeface="Arial" panose="020B0604020202020204" pitchFamily="34" charset="0"/>
                <a:hlinkClick r:id="rId5" tooltip="Ionian Revolt"/>
              </a:rPr>
              <a:t>Ionian Revolt</a:t>
            </a:r>
            <a:r>
              <a:rPr lang="en-GB" sz="1600" b="0" i="0" dirty="0">
                <a:solidFill>
                  <a:srgbClr val="202122"/>
                </a:solidFill>
                <a:effectLst/>
                <a:latin typeface="Arial" panose="020B0604020202020204" pitchFamily="34" charset="0"/>
              </a:rPr>
              <a:t>, the Persian general </a:t>
            </a:r>
            <a:r>
              <a:rPr lang="en-GB" sz="1600" b="0" i="0" u="none" strike="noStrike" dirty="0" err="1">
                <a:solidFill>
                  <a:srgbClr val="0B0080"/>
                </a:solidFill>
                <a:effectLst/>
                <a:latin typeface="Arial" panose="020B0604020202020204" pitchFamily="34" charset="0"/>
                <a:hlinkClick r:id="rId6" tooltip="Mardonius (general)"/>
              </a:rPr>
              <a:t>Mardonius</a:t>
            </a:r>
            <a:r>
              <a:rPr lang="en-GB" sz="1600" b="0" i="0" dirty="0">
                <a:solidFill>
                  <a:srgbClr val="202122"/>
                </a:solidFill>
                <a:effectLst/>
                <a:latin typeface="Arial" panose="020B0604020202020204" pitchFamily="34" charset="0"/>
              </a:rPr>
              <a:t> firmly re-tightened the Persian grip in the </a:t>
            </a:r>
            <a:r>
              <a:rPr lang="en-GB" sz="1600" b="0" i="0" u="none" strike="noStrike" dirty="0">
                <a:solidFill>
                  <a:srgbClr val="0B0080"/>
                </a:solidFill>
                <a:effectLst/>
                <a:latin typeface="Arial" panose="020B0604020202020204" pitchFamily="34" charset="0"/>
                <a:hlinkClick r:id="rId7" tooltip="Balkans"/>
              </a:rPr>
              <a:t>Balkans</a:t>
            </a:r>
            <a:r>
              <a:rPr lang="en-GB" sz="1600" b="0" i="0" dirty="0">
                <a:solidFill>
                  <a:srgbClr val="202122"/>
                </a:solidFill>
                <a:effectLst/>
                <a:latin typeface="Arial" panose="020B0604020202020204" pitchFamily="34" charset="0"/>
              </a:rPr>
              <a:t>, making Macedon a fully subordinate kingdom within the Achaemenid domains and part of its administrative system, until the definite withdrawal of the Persians from their European territories following the failure of the </a:t>
            </a:r>
            <a:r>
              <a:rPr lang="en-GB" sz="1600" b="0" i="0" u="none" strike="noStrike" dirty="0">
                <a:solidFill>
                  <a:srgbClr val="0B0080"/>
                </a:solidFill>
                <a:effectLst/>
                <a:latin typeface="Arial" panose="020B0604020202020204" pitchFamily="34" charset="0"/>
                <a:hlinkClick r:id="rId8" tooltip="Second Persian invasion of Greece"/>
              </a:rPr>
              <a:t>Second Persian invasion of Greece</a:t>
            </a:r>
            <a:r>
              <a:rPr lang="en-GB" sz="1600" b="0" i="0" dirty="0">
                <a:solidFill>
                  <a:srgbClr val="202122"/>
                </a:solidFill>
                <a:effectLst/>
                <a:latin typeface="Arial" panose="020B0604020202020204" pitchFamily="34" charset="0"/>
              </a:rPr>
              <a:t>.</a:t>
            </a:r>
            <a:endParaRPr lang="en-GB" sz="1600" dirty="0"/>
          </a:p>
        </p:txBody>
      </p:sp>
      <p:pic>
        <p:nvPicPr>
          <p:cNvPr id="4102" name="Picture 6">
            <a:extLst>
              <a:ext uri="{FF2B5EF4-FFF2-40B4-BE49-F238E27FC236}">
                <a16:creationId xmlns:a16="http://schemas.microsoft.com/office/drawing/2014/main" id="{EA31850D-69A8-4E24-B52C-6F11E92FD10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t="15396" r="-1426" b="6032"/>
          <a:stretch/>
        </p:blipFill>
        <p:spPr bwMode="auto">
          <a:xfrm>
            <a:off x="9460547" y="2104218"/>
            <a:ext cx="1519616" cy="21376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599DB19-D7F8-4614-9E53-6F8D2A6BF540}"/>
              </a:ext>
            </a:extLst>
          </p:cNvPr>
          <p:cNvSpPr txBox="1"/>
          <p:nvPr/>
        </p:nvSpPr>
        <p:spPr>
          <a:xfrm>
            <a:off x="10951377" y="2238375"/>
            <a:ext cx="867728" cy="1323439"/>
          </a:xfrm>
          <a:prstGeom prst="rect">
            <a:avLst/>
          </a:prstGeom>
          <a:noFill/>
        </p:spPr>
        <p:txBody>
          <a:bodyPr wrap="square" rtlCol="0">
            <a:spAutoFit/>
          </a:bodyPr>
          <a:lstStyle/>
          <a:p>
            <a:r>
              <a:rPr lang="en-GB" sz="1000" i="1" dirty="0"/>
              <a:t>Persian subject in Ionian or Macedonian dress.  Relief carving on tomb of Xerxes.</a:t>
            </a:r>
          </a:p>
        </p:txBody>
      </p:sp>
      <p:sp>
        <p:nvSpPr>
          <p:cNvPr id="14" name="Oval 13">
            <a:extLst>
              <a:ext uri="{FF2B5EF4-FFF2-40B4-BE49-F238E27FC236}">
                <a16:creationId xmlns:a16="http://schemas.microsoft.com/office/drawing/2014/main" id="{90FB7E74-9528-47A2-AB00-CFD3AF1DD4B7}"/>
              </a:ext>
            </a:extLst>
          </p:cNvPr>
          <p:cNvSpPr/>
          <p:nvPr/>
        </p:nvSpPr>
        <p:spPr>
          <a:xfrm>
            <a:off x="5863512" y="-40256"/>
            <a:ext cx="1435646" cy="1439241"/>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6C2870C-E5B5-454E-818D-2C17B14D0D4A}"/>
              </a:ext>
            </a:extLst>
          </p:cNvPr>
          <p:cNvSpPr txBox="1"/>
          <p:nvPr/>
        </p:nvSpPr>
        <p:spPr>
          <a:xfrm>
            <a:off x="5453337" y="1102579"/>
            <a:ext cx="1912642" cy="646331"/>
          </a:xfrm>
          <a:prstGeom prst="rect">
            <a:avLst/>
          </a:prstGeom>
          <a:noFill/>
        </p:spPr>
        <p:txBody>
          <a:bodyPr wrap="square" rtlCol="0">
            <a:spAutoFit/>
          </a:bodyPr>
          <a:lstStyle/>
          <a:p>
            <a:r>
              <a:rPr lang="en-GB" dirty="0"/>
              <a:t>Captured in the 492 expedition.</a:t>
            </a:r>
          </a:p>
        </p:txBody>
      </p:sp>
      <p:sp>
        <p:nvSpPr>
          <p:cNvPr id="4" name="TextBox 3">
            <a:extLst>
              <a:ext uri="{FF2B5EF4-FFF2-40B4-BE49-F238E27FC236}">
                <a16:creationId xmlns:a16="http://schemas.microsoft.com/office/drawing/2014/main" id="{59E9B8BF-E513-495B-9621-7AF09861A740}"/>
              </a:ext>
            </a:extLst>
          </p:cNvPr>
          <p:cNvSpPr txBox="1"/>
          <p:nvPr/>
        </p:nvSpPr>
        <p:spPr>
          <a:xfrm>
            <a:off x="4865085" y="3089799"/>
            <a:ext cx="1623633" cy="1200329"/>
          </a:xfrm>
          <a:prstGeom prst="rect">
            <a:avLst/>
          </a:prstGeom>
          <a:solidFill>
            <a:srgbClr val="A0C2FF"/>
          </a:solidFill>
        </p:spPr>
        <p:txBody>
          <a:bodyPr wrap="square" rtlCol="0">
            <a:spAutoFit/>
          </a:bodyPr>
          <a:lstStyle/>
          <a:p>
            <a:r>
              <a:rPr lang="en-GB" dirty="0"/>
              <a:t>Persian losses by sea: 300 ships</a:t>
            </a:r>
          </a:p>
          <a:p>
            <a:r>
              <a:rPr lang="en-GB" dirty="0"/>
              <a:t>20,000 men</a:t>
            </a:r>
          </a:p>
        </p:txBody>
      </p:sp>
      <p:pic>
        <p:nvPicPr>
          <p:cNvPr id="4100" name="Picture 4" descr="Sea monster - Wikipedia">
            <a:extLst>
              <a:ext uri="{FF2B5EF4-FFF2-40B4-BE49-F238E27FC236}">
                <a16:creationId xmlns:a16="http://schemas.microsoft.com/office/drawing/2014/main" id="{27ED5FD3-1343-4045-A94E-B99837CA75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66497" y="2238375"/>
            <a:ext cx="3194050" cy="468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59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6" presetClass="entr" presetSubtype="16"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circle(in)">
                                      <p:cBhvr>
                                        <p:cTn id="18" dur="20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102"/>
                                        </p:tgtEl>
                                        <p:attrNameLst>
                                          <p:attrName>style.visibility</p:attrName>
                                        </p:attrNameLst>
                                      </p:cBhvr>
                                      <p:to>
                                        <p:strVal val="visible"/>
                                      </p:to>
                                    </p:set>
                                    <p:animEffect transition="in" filter="fade">
                                      <p:cBhvr>
                                        <p:cTn id="63" dur="500"/>
                                        <p:tgtEl>
                                          <p:spTgt spid="4102"/>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3" grpId="0"/>
      <p:bldP spid="15" grpId="0" animBg="1"/>
      <p:bldP spid="12" grpId="0"/>
      <p:bldP spid="14" grpId="0" animBg="1"/>
      <p:bldP spid="16"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DFD9D1-7A6E-43B4-9D22-C83F3B0A1EA8}"/>
              </a:ext>
            </a:extLst>
          </p:cNvPr>
          <p:cNvPicPr>
            <a:picLocks noChangeAspect="1"/>
          </p:cNvPicPr>
          <p:nvPr/>
        </p:nvPicPr>
        <p:blipFill rotWithShape="1">
          <a:blip r:embed="rId2"/>
          <a:srcRect l="64729" t="34058" r="22880" b="37247"/>
          <a:stretch/>
        </p:blipFill>
        <p:spPr>
          <a:xfrm>
            <a:off x="9597356" y="1301320"/>
            <a:ext cx="2347166" cy="3057492"/>
          </a:xfrm>
          <a:prstGeom prst="rect">
            <a:avLst/>
          </a:prstGeom>
        </p:spPr>
      </p:pic>
      <p:pic>
        <p:nvPicPr>
          <p:cNvPr id="11" name="Picture 10">
            <a:extLst>
              <a:ext uri="{FF2B5EF4-FFF2-40B4-BE49-F238E27FC236}">
                <a16:creationId xmlns:a16="http://schemas.microsoft.com/office/drawing/2014/main" id="{F1900250-C274-4DDC-A675-B8AF0F57FE07}"/>
              </a:ext>
            </a:extLst>
          </p:cNvPr>
          <p:cNvPicPr>
            <a:picLocks noChangeAspect="1"/>
          </p:cNvPicPr>
          <p:nvPr/>
        </p:nvPicPr>
        <p:blipFill rotWithShape="1">
          <a:blip r:embed="rId3"/>
          <a:srcRect l="29348" t="31884" r="58832" b="41159"/>
          <a:stretch/>
        </p:blipFill>
        <p:spPr>
          <a:xfrm flipH="1">
            <a:off x="10437728" y="2116540"/>
            <a:ext cx="1748008" cy="2242272"/>
          </a:xfrm>
          <a:prstGeom prst="rect">
            <a:avLst/>
          </a:prstGeom>
        </p:spPr>
      </p:pic>
      <p:sp>
        <p:nvSpPr>
          <p:cNvPr id="3" name="TextBox 2">
            <a:extLst>
              <a:ext uri="{FF2B5EF4-FFF2-40B4-BE49-F238E27FC236}">
                <a16:creationId xmlns:a16="http://schemas.microsoft.com/office/drawing/2014/main" id="{47189C8F-5A9F-4CC9-B51B-6539C457AA87}"/>
              </a:ext>
            </a:extLst>
          </p:cNvPr>
          <p:cNvSpPr txBox="1"/>
          <p:nvPr/>
        </p:nvSpPr>
        <p:spPr>
          <a:xfrm>
            <a:off x="2505516" y="696271"/>
            <a:ext cx="7023545" cy="3662541"/>
          </a:xfrm>
          <a:prstGeom prst="rect">
            <a:avLst/>
          </a:prstGeom>
          <a:noFill/>
        </p:spPr>
        <p:txBody>
          <a:bodyPr wrap="square">
            <a:spAutoFit/>
          </a:bodyPr>
          <a:lstStyle/>
          <a:p>
            <a:pPr algn="just"/>
            <a:r>
              <a:rPr lang="en-GB" sz="20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Her.VI </a:t>
            </a: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94. </a:t>
            </a:r>
            <a:r>
              <a:rPr lang="en-GB" sz="2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While Athens and Aegina were at each other’s throats, the king of Persia </a:t>
            </a:r>
            <a:r>
              <a:rPr lang="en-GB" sz="20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continued to mature his plans. </a:t>
            </a:r>
          </a:p>
          <a:p>
            <a:pPr algn="just"/>
            <a:endParaRPr lang="en-GB" sz="800" i="1"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His servant never failed to repeat to him the words ‘</a:t>
            </a:r>
            <a:r>
              <a:rPr lang="en-GB" sz="24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Remember the Athenians</a:t>
            </a: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indent="-342900">
              <a:buFont typeface="Arial" panose="020B0604020202020204" pitchFamily="34" charset="0"/>
              <a:buChar char="•"/>
            </a:pPr>
            <a:endParaRPr lang="en-GB" sz="800" i="1"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a:t>
            </a:r>
            <a:r>
              <a:rPr lang="en-GB" sz="2400" b="1"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Pisistradae</a:t>
            </a: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with their slanderous attacks on </a:t>
            </a:r>
            <a:r>
              <a:rPr lang="en-GB" sz="24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Athenians</a:t>
            </a: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were still with him  </a:t>
            </a:r>
          </a:p>
          <a:p>
            <a:pPr marL="342900" indent="-342900">
              <a:buFont typeface="Arial" panose="020B0604020202020204" pitchFamily="34" charset="0"/>
              <a:buChar char="•"/>
            </a:pPr>
            <a:endParaRPr lang="en-GB" sz="800" i="1"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and besides, he himself was anxious to have</a:t>
            </a:r>
          </a:p>
          <a:p>
            <a:r>
              <a:rPr lang="en-GB" sz="2400" i="1"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GB" sz="24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an</a:t>
            </a: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24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excuse to conquer all the Greek communities      </a:t>
            </a:r>
          </a:p>
          <a:p>
            <a:r>
              <a:rPr lang="en-GB" sz="2400" b="1" i="1"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which refused to give </a:t>
            </a:r>
            <a:r>
              <a:rPr lang="en-GB" sz="24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earth and water</a:t>
            </a: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GB" sz="2400" i="1" dirty="0">
              <a:solidFill>
                <a:srgbClr val="000000"/>
              </a:solidFill>
              <a:effectLst/>
              <a:latin typeface="Arial" panose="020B060402020202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7672D616-0597-46D0-832B-0EBD29831351}"/>
              </a:ext>
            </a:extLst>
          </p:cNvPr>
          <p:cNvSpPr txBox="1"/>
          <p:nvPr/>
        </p:nvSpPr>
        <p:spPr>
          <a:xfrm>
            <a:off x="83498" y="4411197"/>
            <a:ext cx="12191999" cy="2169825"/>
          </a:xfrm>
          <a:prstGeom prst="rect">
            <a:avLst/>
          </a:prstGeom>
          <a:noFill/>
        </p:spPr>
        <p:txBody>
          <a:bodyPr wrap="square">
            <a:spAutoFit/>
          </a:bodyPr>
          <a:lstStyle/>
          <a:p>
            <a:r>
              <a:rPr lang="en-GB" sz="23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In consequence of the ill success of his previous expedition, </a:t>
            </a:r>
            <a:r>
              <a:rPr lang="en-GB" sz="23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 relieved </a:t>
            </a:r>
            <a:r>
              <a:rPr lang="en-GB" sz="2300" b="1"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Mardonius</a:t>
            </a:r>
            <a:r>
              <a:rPr lang="en-GB" sz="23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of his command</a:t>
            </a:r>
            <a:r>
              <a:rPr lang="en-GB" sz="23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and appointed other generals, whom he proposed to send against </a:t>
            </a:r>
            <a:r>
              <a:rPr lang="en-GB" sz="24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Eretria</a:t>
            </a: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and </a:t>
            </a:r>
            <a:r>
              <a:rPr lang="en-GB" sz="24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Athens</a:t>
            </a: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endParaRPr lang="en-GB" sz="800" i="1"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257300" lvl="2" indent="-342900">
              <a:buFont typeface="Arial" panose="020B0604020202020204" pitchFamily="34" charset="0"/>
              <a:buChar char="•"/>
            </a:pPr>
            <a:r>
              <a:rPr lang="en-GB" sz="2400" b="1"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Datis</a:t>
            </a: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 Mede)</a:t>
            </a:r>
            <a:endParaRPr lang="en-GB" sz="2400" i="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1257300" lvl="2" indent="-342900">
              <a:buFont typeface="Arial" panose="020B0604020202020204" pitchFamily="34" charset="0"/>
              <a:buChar char="•"/>
            </a:pPr>
            <a:r>
              <a:rPr lang="en-GB" sz="2400" b="1" i="1" dirty="0" err="1">
                <a:solidFill>
                  <a:srgbClr val="000000"/>
                </a:solidFill>
                <a:latin typeface="Calibri" panose="020F0502020204030204" pitchFamily="34" charset="0"/>
                <a:ea typeface="Calibri" panose="020F0502020204030204" pitchFamily="34" charset="0"/>
                <a:cs typeface="Arial" panose="020B0604020202020204" pitchFamily="34" charset="0"/>
              </a:rPr>
              <a:t>Artaphernes</a:t>
            </a:r>
            <a:r>
              <a:rPr lang="en-GB" sz="2400" i="1"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his own nephew, son of the other </a:t>
            </a:r>
            <a:r>
              <a:rPr lang="en-GB" sz="24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Artaphernes</a:t>
            </a: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endParaRPr lang="en-GB" sz="800" i="1"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Their orders were: reduce </a:t>
            </a:r>
            <a:r>
              <a:rPr lang="en-GB" sz="24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Athens</a:t>
            </a: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and </a:t>
            </a:r>
            <a:r>
              <a:rPr lang="en-GB" sz="24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Eretria </a:t>
            </a:r>
            <a:r>
              <a:rPr lang="en-GB" sz="2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to slavery and bring the slaves before the king.</a:t>
            </a:r>
            <a:endParaRPr lang="en-GB" sz="2400" i="1" dirty="0"/>
          </a:p>
        </p:txBody>
      </p:sp>
      <p:pic>
        <p:nvPicPr>
          <p:cNvPr id="9" name="Picture 8">
            <a:extLst>
              <a:ext uri="{FF2B5EF4-FFF2-40B4-BE49-F238E27FC236}">
                <a16:creationId xmlns:a16="http://schemas.microsoft.com/office/drawing/2014/main" id="{A853DDD3-D0D4-414F-8E8B-EA7D4F43022C}"/>
              </a:ext>
            </a:extLst>
          </p:cNvPr>
          <p:cNvPicPr>
            <a:picLocks noChangeAspect="1"/>
          </p:cNvPicPr>
          <p:nvPr/>
        </p:nvPicPr>
        <p:blipFill rotWithShape="1">
          <a:blip r:embed="rId2"/>
          <a:srcRect l="89510" t="26462" r="1360" b="46147"/>
          <a:stretch/>
        </p:blipFill>
        <p:spPr>
          <a:xfrm flipH="1">
            <a:off x="9607720" y="2764201"/>
            <a:ext cx="944955" cy="1594611"/>
          </a:xfrm>
          <a:prstGeom prst="rect">
            <a:avLst/>
          </a:prstGeom>
        </p:spPr>
      </p:pic>
      <p:pic>
        <p:nvPicPr>
          <p:cNvPr id="13" name="Picture 12">
            <a:extLst>
              <a:ext uri="{FF2B5EF4-FFF2-40B4-BE49-F238E27FC236}">
                <a16:creationId xmlns:a16="http://schemas.microsoft.com/office/drawing/2014/main" id="{662DE6FC-0F1D-49A5-A6A2-A45655F26887}"/>
              </a:ext>
            </a:extLst>
          </p:cNvPr>
          <p:cNvPicPr>
            <a:picLocks noChangeAspect="1"/>
          </p:cNvPicPr>
          <p:nvPr/>
        </p:nvPicPr>
        <p:blipFill rotWithShape="1">
          <a:blip r:embed="rId4"/>
          <a:srcRect l="47494" t="5399" r="29337" b="32206"/>
          <a:stretch/>
        </p:blipFill>
        <p:spPr>
          <a:xfrm>
            <a:off x="0" y="954107"/>
            <a:ext cx="2282173" cy="3457090"/>
          </a:xfrm>
          <a:prstGeom prst="rect">
            <a:avLst/>
          </a:prstGeom>
        </p:spPr>
      </p:pic>
      <p:sp>
        <p:nvSpPr>
          <p:cNvPr id="14" name="Oval 13">
            <a:extLst>
              <a:ext uri="{FF2B5EF4-FFF2-40B4-BE49-F238E27FC236}">
                <a16:creationId xmlns:a16="http://schemas.microsoft.com/office/drawing/2014/main" id="{10B5163A-C2D9-46C5-94C3-0FBCCD028CBD}"/>
              </a:ext>
            </a:extLst>
          </p:cNvPr>
          <p:cNvSpPr/>
          <p:nvPr/>
        </p:nvSpPr>
        <p:spPr>
          <a:xfrm>
            <a:off x="3893574" y="696271"/>
            <a:ext cx="983226" cy="422787"/>
          </a:xfrm>
          <a:prstGeom prst="ellipse">
            <a:avLst/>
          </a:prstGeom>
          <a:solidFill>
            <a:schemeClr val="accent4">
              <a:lumMod val="20000"/>
              <a:lumOff val="80000"/>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C9AF0FD0-4802-40E2-A172-DF6AB90933DB}"/>
              </a:ext>
            </a:extLst>
          </p:cNvPr>
          <p:cNvSpPr/>
          <p:nvPr/>
        </p:nvSpPr>
        <p:spPr>
          <a:xfrm>
            <a:off x="9788013" y="4795079"/>
            <a:ext cx="983226" cy="422787"/>
          </a:xfrm>
          <a:prstGeom prst="ellipse">
            <a:avLst/>
          </a:prstGeom>
          <a:solidFill>
            <a:schemeClr val="accent4">
              <a:lumMod val="20000"/>
              <a:lumOff val="80000"/>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B6A0BBFC-691F-4474-908B-4EFAAB276E96}"/>
              </a:ext>
            </a:extLst>
          </p:cNvPr>
          <p:cNvSpPr/>
          <p:nvPr/>
        </p:nvSpPr>
        <p:spPr>
          <a:xfrm>
            <a:off x="3362632" y="6109234"/>
            <a:ext cx="983226" cy="422787"/>
          </a:xfrm>
          <a:prstGeom prst="ellipse">
            <a:avLst/>
          </a:prstGeom>
          <a:solidFill>
            <a:schemeClr val="accent4">
              <a:lumMod val="20000"/>
              <a:lumOff val="80000"/>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63A2F67-6CA1-4102-ABE1-80D3089ED187}"/>
              </a:ext>
            </a:extLst>
          </p:cNvPr>
          <p:cNvSpPr/>
          <p:nvPr/>
        </p:nvSpPr>
        <p:spPr>
          <a:xfrm>
            <a:off x="4463846" y="1848345"/>
            <a:ext cx="1917290" cy="422787"/>
          </a:xfrm>
          <a:prstGeom prst="ellipse">
            <a:avLst/>
          </a:prstGeom>
          <a:solidFill>
            <a:schemeClr val="accent4">
              <a:lumMod val="20000"/>
              <a:lumOff val="80000"/>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CE0F7F92-1A58-4FA2-A4AC-F67BD92015A2}"/>
              </a:ext>
            </a:extLst>
          </p:cNvPr>
          <p:cNvSpPr/>
          <p:nvPr/>
        </p:nvSpPr>
        <p:spPr>
          <a:xfrm>
            <a:off x="2654710" y="2653338"/>
            <a:ext cx="1917290" cy="422787"/>
          </a:xfrm>
          <a:prstGeom prst="ellipse">
            <a:avLst/>
          </a:prstGeom>
          <a:solidFill>
            <a:schemeClr val="accent4">
              <a:lumMod val="20000"/>
              <a:lumOff val="80000"/>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25EAAABE-D55A-4492-B1B6-063BD4F17981}"/>
              </a:ext>
            </a:extLst>
          </p:cNvPr>
          <p:cNvPicPr>
            <a:picLocks noChangeAspect="1"/>
          </p:cNvPicPr>
          <p:nvPr/>
        </p:nvPicPr>
        <p:blipFill rotWithShape="1">
          <a:blip r:embed="rId3"/>
          <a:srcRect l="76630" t="35072" r="13342" b="48841"/>
          <a:stretch/>
        </p:blipFill>
        <p:spPr>
          <a:xfrm flipH="1">
            <a:off x="8943171" y="5197425"/>
            <a:ext cx="1017884" cy="918578"/>
          </a:xfrm>
          <a:prstGeom prst="rect">
            <a:avLst/>
          </a:prstGeom>
        </p:spPr>
      </p:pic>
      <p:sp>
        <p:nvSpPr>
          <p:cNvPr id="22" name="TextBox 21">
            <a:extLst>
              <a:ext uri="{FF2B5EF4-FFF2-40B4-BE49-F238E27FC236}">
                <a16:creationId xmlns:a16="http://schemas.microsoft.com/office/drawing/2014/main" id="{43C7A4A3-754E-4C98-A44D-56DF9183F77B}"/>
              </a:ext>
            </a:extLst>
          </p:cNvPr>
          <p:cNvSpPr txBox="1"/>
          <p:nvPr/>
        </p:nvSpPr>
        <p:spPr>
          <a:xfrm>
            <a:off x="-117988" y="0"/>
            <a:ext cx="4463846" cy="584775"/>
          </a:xfrm>
          <a:prstGeom prst="rect">
            <a:avLst/>
          </a:prstGeom>
          <a:noFill/>
        </p:spPr>
        <p:txBody>
          <a:bodyPr wrap="square" rtlCol="0">
            <a:spAutoFit/>
          </a:bodyPr>
          <a:lstStyle/>
          <a:p>
            <a:pPr algn="ctr"/>
            <a:r>
              <a:rPr lang="en-GB" sz="3200" b="1" dirty="0"/>
              <a:t>Preparations for 490BC</a:t>
            </a:r>
          </a:p>
        </p:txBody>
      </p:sp>
      <p:sp>
        <p:nvSpPr>
          <p:cNvPr id="23" name="TextBox 22">
            <a:extLst>
              <a:ext uri="{FF2B5EF4-FFF2-40B4-BE49-F238E27FC236}">
                <a16:creationId xmlns:a16="http://schemas.microsoft.com/office/drawing/2014/main" id="{1995C5EE-DF64-4F51-93D2-B0E1D05ADE0A}"/>
              </a:ext>
            </a:extLst>
          </p:cNvPr>
          <p:cNvSpPr txBox="1"/>
          <p:nvPr/>
        </p:nvSpPr>
        <p:spPr>
          <a:xfrm>
            <a:off x="9597356" y="14720"/>
            <a:ext cx="2358669" cy="1477328"/>
          </a:xfrm>
          <a:prstGeom prst="rect">
            <a:avLst/>
          </a:prstGeom>
          <a:solidFill>
            <a:schemeClr val="accent5">
              <a:lumMod val="20000"/>
              <a:lumOff val="80000"/>
            </a:schemeClr>
          </a:solidFill>
        </p:spPr>
        <p:txBody>
          <a:bodyPr wrap="square" rtlCol="0">
            <a:spAutoFit/>
          </a:bodyPr>
          <a:lstStyle/>
          <a:p>
            <a:r>
              <a:rPr lang="en-GB" dirty="0"/>
              <a:t>Why do you think this account is so focused on Athens?</a:t>
            </a:r>
          </a:p>
          <a:p>
            <a:r>
              <a:rPr lang="en-GB" dirty="0"/>
              <a:t>Was this more the case in 490 than 492?</a:t>
            </a:r>
          </a:p>
        </p:txBody>
      </p:sp>
    </p:spTree>
    <p:extLst>
      <p:ext uri="{BB962C8B-B14F-4D97-AF65-F5344CB8AC3E}">
        <p14:creationId xmlns:p14="http://schemas.microsoft.com/office/powerpoint/2010/main" val="406253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1000"/>
                                        <p:tgtEl>
                                          <p:spTgt spid="3">
                                            <p:txEl>
                                              <p:pRg st="8" end="8"/>
                                            </p:txEl>
                                          </p:spTgt>
                                        </p:tgtEl>
                                      </p:cBhvr>
                                    </p:animEffect>
                                    <p:anim calcmode="lin" valueType="num">
                                      <p:cBhvr>
                                        <p:cTn id="3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1900" fill="hold"/>
                                        <p:tgtEl>
                                          <p:spTgt spid="7"/>
                                        </p:tgtEl>
                                        <p:attrNameLst>
                                          <p:attrName>ppt_x</p:attrName>
                                        </p:attrNameLst>
                                      </p:cBhvr>
                                      <p:tavLst>
                                        <p:tav tm="0">
                                          <p:val>
                                            <p:strVal val="1+#ppt_w/2"/>
                                          </p:val>
                                        </p:tav>
                                        <p:tav tm="100000">
                                          <p:val>
                                            <p:strVal val="#ppt_x"/>
                                          </p:val>
                                        </p:tav>
                                      </p:tavLst>
                                    </p:anim>
                                    <p:anim calcmode="lin" valueType="num">
                                      <p:cBhvr additive="base">
                                        <p:cTn id="46"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fade">
                                      <p:cBhvr>
                                        <p:cTn id="51" dur="1000"/>
                                        <p:tgtEl>
                                          <p:spTgt spid="5">
                                            <p:txEl>
                                              <p:pRg st="0" end="0"/>
                                            </p:txEl>
                                          </p:spTgt>
                                        </p:tgtEl>
                                      </p:cBhvr>
                                    </p:animEffect>
                                    <p:anim calcmode="lin" valueType="num">
                                      <p:cBhvr>
                                        <p:cTn id="5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 presetClass="exit" presetSubtype="4" fill="hold" nodeType="afterEffect">
                                  <p:stCondLst>
                                    <p:cond delay="0"/>
                                  </p:stCondLst>
                                  <p:childTnLst>
                                    <p:anim calcmode="lin" valueType="num">
                                      <p:cBhvr additive="base">
                                        <p:cTn id="56" dur="500"/>
                                        <p:tgtEl>
                                          <p:spTgt spid="7"/>
                                        </p:tgtEl>
                                        <p:attrNameLst>
                                          <p:attrName>ppt_x</p:attrName>
                                        </p:attrNameLst>
                                      </p:cBhvr>
                                      <p:tavLst>
                                        <p:tav tm="0">
                                          <p:val>
                                            <p:strVal val="ppt_x"/>
                                          </p:val>
                                        </p:tav>
                                        <p:tav tm="100000">
                                          <p:val>
                                            <p:strVal val="ppt_x"/>
                                          </p:val>
                                        </p:tav>
                                      </p:tavLst>
                                    </p:anim>
                                    <p:anim calcmode="lin" valueType="num">
                                      <p:cBhvr additive="base">
                                        <p:cTn id="57" dur="500"/>
                                        <p:tgtEl>
                                          <p:spTgt spid="7"/>
                                        </p:tgtEl>
                                        <p:attrNameLst>
                                          <p:attrName>ppt_y</p:attrName>
                                        </p:attrNameLst>
                                      </p:cBhvr>
                                      <p:tavLst>
                                        <p:tav tm="0">
                                          <p:val>
                                            <p:strVal val="ppt_y"/>
                                          </p:val>
                                        </p:tav>
                                        <p:tav tm="100000">
                                          <p:val>
                                            <p:strVal val="1+ppt_h/2"/>
                                          </p:val>
                                        </p:tav>
                                      </p:tavLst>
                                    </p:anim>
                                    <p:set>
                                      <p:cBhvr>
                                        <p:cTn id="58" dur="1" fill="hold">
                                          <p:stCondLst>
                                            <p:cond delay="4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
                                            <p:txEl>
                                              <p:pRg st="2" end="2"/>
                                            </p:txEl>
                                          </p:spTgt>
                                        </p:tgtEl>
                                        <p:attrNameLst>
                                          <p:attrName>style.visibility</p:attrName>
                                        </p:attrNameLst>
                                      </p:cBhvr>
                                      <p:to>
                                        <p:strVal val="visible"/>
                                      </p:to>
                                    </p:set>
                                    <p:animEffect transition="in" filter="fade">
                                      <p:cBhvr>
                                        <p:cTn id="63" dur="1000"/>
                                        <p:tgtEl>
                                          <p:spTgt spid="5">
                                            <p:txEl>
                                              <p:pRg st="2" end="2"/>
                                            </p:txEl>
                                          </p:spTgt>
                                        </p:tgtEl>
                                      </p:cBhvr>
                                    </p:animEffect>
                                    <p:anim calcmode="lin" valueType="num">
                                      <p:cBhvr>
                                        <p:cTn id="6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2" end="2"/>
                                            </p:txEl>
                                          </p:spTgt>
                                        </p:tgtEl>
                                        <p:attrNameLst>
                                          <p:attrName>ppt_y</p:attrName>
                                        </p:attrNameLst>
                                      </p:cBhvr>
                                      <p:tavLst>
                                        <p:tav tm="0">
                                          <p:val>
                                            <p:strVal val="#ppt_y+.1"/>
                                          </p:val>
                                        </p:tav>
                                        <p:tav tm="100000">
                                          <p:val>
                                            <p:strVal val="#ppt_y"/>
                                          </p:val>
                                        </p:tav>
                                      </p:tavLst>
                                    </p:anim>
                                  </p:childTnLst>
                                </p:cTn>
                              </p:par>
                              <p:par>
                                <p:cTn id="66" presetID="2" presetClass="entr" presetSubtype="1" fill="hold" nodeType="with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additive="base">
                                        <p:cTn id="68" dur="500" fill="hold"/>
                                        <p:tgtEl>
                                          <p:spTgt spid="9"/>
                                        </p:tgtEl>
                                        <p:attrNameLst>
                                          <p:attrName>ppt_x</p:attrName>
                                        </p:attrNameLst>
                                      </p:cBhvr>
                                      <p:tavLst>
                                        <p:tav tm="0">
                                          <p:val>
                                            <p:strVal val="#ppt_x"/>
                                          </p:val>
                                        </p:tav>
                                        <p:tav tm="100000">
                                          <p:val>
                                            <p:strVal val="#ppt_x"/>
                                          </p:val>
                                        </p:tav>
                                      </p:tavLst>
                                    </p:anim>
                                    <p:anim calcmode="lin" valueType="num">
                                      <p:cBhvr additive="base">
                                        <p:cTn id="6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5">
                                            <p:txEl>
                                              <p:pRg st="3" end="3"/>
                                            </p:txEl>
                                          </p:spTgt>
                                        </p:tgtEl>
                                        <p:attrNameLst>
                                          <p:attrName>style.visibility</p:attrName>
                                        </p:attrNameLst>
                                      </p:cBhvr>
                                      <p:to>
                                        <p:strVal val="visible"/>
                                      </p:to>
                                    </p:set>
                                    <p:animEffect transition="in" filter="fade">
                                      <p:cBhvr>
                                        <p:cTn id="74" dur="1000"/>
                                        <p:tgtEl>
                                          <p:spTgt spid="5">
                                            <p:txEl>
                                              <p:pRg st="3" end="3"/>
                                            </p:txEl>
                                          </p:spTgt>
                                        </p:tgtEl>
                                      </p:cBhvr>
                                    </p:animEffect>
                                    <p:anim calcmode="lin" valueType="num">
                                      <p:cBhvr>
                                        <p:cTn id="7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77" presetID="2" presetClass="entr" presetSubtype="1" fill="hold" nodeType="with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00" fill="hold"/>
                                        <p:tgtEl>
                                          <p:spTgt spid="11"/>
                                        </p:tgtEl>
                                        <p:attrNameLst>
                                          <p:attrName>ppt_x</p:attrName>
                                        </p:attrNameLst>
                                      </p:cBhvr>
                                      <p:tavLst>
                                        <p:tav tm="0">
                                          <p:val>
                                            <p:strVal val="#ppt_x"/>
                                          </p:val>
                                        </p:tav>
                                        <p:tav tm="100000">
                                          <p:val>
                                            <p:strVal val="#ppt_x"/>
                                          </p:val>
                                        </p:tav>
                                      </p:tavLst>
                                    </p:anim>
                                    <p:anim calcmode="lin" valueType="num">
                                      <p:cBhvr additive="base">
                                        <p:cTn id="80" dur="500" fill="hold"/>
                                        <p:tgtEl>
                                          <p:spTgt spid="11"/>
                                        </p:tgtEl>
                                        <p:attrNameLst>
                                          <p:attrName>ppt_y</p:attrName>
                                        </p:attrNameLst>
                                      </p:cBhvr>
                                      <p:tavLst>
                                        <p:tav tm="0">
                                          <p:val>
                                            <p:strVal val="0-#ppt_h/2"/>
                                          </p:val>
                                        </p:tav>
                                        <p:tav tm="100000">
                                          <p:val>
                                            <p:strVal val="#ppt_y"/>
                                          </p:val>
                                        </p:tav>
                                      </p:tavLst>
                                    </p:anim>
                                  </p:childTnLst>
                                </p:cTn>
                              </p:par>
                            </p:childTnLst>
                          </p:cTn>
                        </p:par>
                        <p:par>
                          <p:cTn id="81" fill="hold">
                            <p:stCondLst>
                              <p:cond delay="1000"/>
                            </p:stCondLst>
                            <p:childTnLst>
                              <p:par>
                                <p:cTn id="82" presetID="42" presetClass="entr" presetSubtype="0"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1000"/>
                                        <p:tgtEl>
                                          <p:spTgt spid="21"/>
                                        </p:tgtEl>
                                      </p:cBhvr>
                                    </p:animEffect>
                                    <p:anim calcmode="lin" valueType="num">
                                      <p:cBhvr>
                                        <p:cTn id="85" dur="1000" fill="hold"/>
                                        <p:tgtEl>
                                          <p:spTgt spid="21"/>
                                        </p:tgtEl>
                                        <p:attrNameLst>
                                          <p:attrName>ppt_x</p:attrName>
                                        </p:attrNameLst>
                                      </p:cBhvr>
                                      <p:tavLst>
                                        <p:tav tm="0">
                                          <p:val>
                                            <p:strVal val="#ppt_x"/>
                                          </p:val>
                                        </p:tav>
                                        <p:tav tm="100000">
                                          <p:val>
                                            <p:strVal val="#ppt_x"/>
                                          </p:val>
                                        </p:tav>
                                      </p:tavLst>
                                    </p:anim>
                                    <p:anim calcmode="lin" valueType="num">
                                      <p:cBhvr>
                                        <p:cTn id="8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
                                            <p:txEl>
                                              <p:pRg st="5" end="5"/>
                                            </p:txEl>
                                          </p:spTgt>
                                        </p:tgtEl>
                                        <p:attrNameLst>
                                          <p:attrName>style.visibility</p:attrName>
                                        </p:attrNameLst>
                                      </p:cBhvr>
                                      <p:to>
                                        <p:strVal val="visible"/>
                                      </p:to>
                                    </p:set>
                                    <p:animEffect transition="in" filter="fade">
                                      <p:cBhvr>
                                        <p:cTn id="91" dur="1000"/>
                                        <p:tgtEl>
                                          <p:spTgt spid="5">
                                            <p:txEl>
                                              <p:pRg st="5" end="5"/>
                                            </p:txEl>
                                          </p:spTgt>
                                        </p:tgtEl>
                                      </p:cBhvr>
                                    </p:animEffect>
                                    <p:anim calcmode="lin" valueType="num">
                                      <p:cBhvr>
                                        <p:cTn id="9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93"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grpId="0" nodeType="click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fade">
                                      <p:cBhvr>
                                        <p:cTn id="98" dur="1000"/>
                                        <p:tgtEl>
                                          <p:spTgt spid="14"/>
                                        </p:tgtEl>
                                      </p:cBhvr>
                                    </p:animEffect>
                                    <p:anim calcmode="lin" valueType="num">
                                      <p:cBhvr>
                                        <p:cTn id="99" dur="1000" fill="hold"/>
                                        <p:tgtEl>
                                          <p:spTgt spid="14"/>
                                        </p:tgtEl>
                                        <p:attrNameLst>
                                          <p:attrName>ppt_x</p:attrName>
                                        </p:attrNameLst>
                                      </p:cBhvr>
                                      <p:tavLst>
                                        <p:tav tm="0">
                                          <p:val>
                                            <p:strVal val="#ppt_x"/>
                                          </p:val>
                                        </p:tav>
                                        <p:tav tm="100000">
                                          <p:val>
                                            <p:strVal val="#ppt_x"/>
                                          </p:val>
                                        </p:tav>
                                      </p:tavLst>
                                    </p:anim>
                                    <p:anim calcmode="lin" valueType="num">
                                      <p:cBhvr>
                                        <p:cTn id="10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1000"/>
                                        <p:tgtEl>
                                          <p:spTgt spid="16"/>
                                        </p:tgtEl>
                                      </p:cBhvr>
                                    </p:animEffect>
                                    <p:anim calcmode="lin" valueType="num">
                                      <p:cBhvr>
                                        <p:cTn id="106" dur="1000" fill="hold"/>
                                        <p:tgtEl>
                                          <p:spTgt spid="16"/>
                                        </p:tgtEl>
                                        <p:attrNameLst>
                                          <p:attrName>ppt_x</p:attrName>
                                        </p:attrNameLst>
                                      </p:cBhvr>
                                      <p:tavLst>
                                        <p:tav tm="0">
                                          <p:val>
                                            <p:strVal val="#ppt_x"/>
                                          </p:val>
                                        </p:tav>
                                        <p:tav tm="100000">
                                          <p:val>
                                            <p:strVal val="#ppt_x"/>
                                          </p:val>
                                        </p:tav>
                                      </p:tavLst>
                                    </p:anim>
                                    <p:anim calcmode="lin" valueType="num">
                                      <p:cBhvr>
                                        <p:cTn id="10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fade">
                                      <p:cBhvr>
                                        <p:cTn id="112" dur="1000"/>
                                        <p:tgtEl>
                                          <p:spTgt spid="17"/>
                                        </p:tgtEl>
                                      </p:cBhvr>
                                    </p:animEffect>
                                    <p:anim calcmode="lin" valueType="num">
                                      <p:cBhvr>
                                        <p:cTn id="113" dur="1000" fill="hold"/>
                                        <p:tgtEl>
                                          <p:spTgt spid="17"/>
                                        </p:tgtEl>
                                        <p:attrNameLst>
                                          <p:attrName>ppt_x</p:attrName>
                                        </p:attrNameLst>
                                      </p:cBhvr>
                                      <p:tavLst>
                                        <p:tav tm="0">
                                          <p:val>
                                            <p:strVal val="#ppt_x"/>
                                          </p:val>
                                        </p:tav>
                                        <p:tav tm="100000">
                                          <p:val>
                                            <p:strVal val="#ppt_x"/>
                                          </p:val>
                                        </p:tav>
                                      </p:tavLst>
                                    </p:anim>
                                    <p:anim calcmode="lin" valueType="num">
                                      <p:cBhvr>
                                        <p:cTn id="1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18"/>
                                        </p:tgtEl>
                                        <p:attrNameLst>
                                          <p:attrName>style.visibility</p:attrName>
                                        </p:attrNameLst>
                                      </p:cBhvr>
                                      <p:to>
                                        <p:strVal val="visible"/>
                                      </p:to>
                                    </p:set>
                                    <p:animEffect transition="in" filter="fade">
                                      <p:cBhvr>
                                        <p:cTn id="119" dur="1000"/>
                                        <p:tgtEl>
                                          <p:spTgt spid="18"/>
                                        </p:tgtEl>
                                      </p:cBhvr>
                                    </p:animEffect>
                                    <p:anim calcmode="lin" valueType="num">
                                      <p:cBhvr>
                                        <p:cTn id="120" dur="1000" fill="hold"/>
                                        <p:tgtEl>
                                          <p:spTgt spid="18"/>
                                        </p:tgtEl>
                                        <p:attrNameLst>
                                          <p:attrName>ppt_x</p:attrName>
                                        </p:attrNameLst>
                                      </p:cBhvr>
                                      <p:tavLst>
                                        <p:tav tm="0">
                                          <p:val>
                                            <p:strVal val="#ppt_x"/>
                                          </p:val>
                                        </p:tav>
                                        <p:tav tm="100000">
                                          <p:val>
                                            <p:strVal val="#ppt_x"/>
                                          </p:val>
                                        </p:tav>
                                      </p:tavLst>
                                    </p:anim>
                                    <p:anim calcmode="lin" valueType="num">
                                      <p:cBhvr>
                                        <p:cTn id="1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fade">
                                      <p:cBhvr>
                                        <p:cTn id="126" dur="1000"/>
                                        <p:tgtEl>
                                          <p:spTgt spid="19"/>
                                        </p:tgtEl>
                                      </p:cBhvr>
                                    </p:animEffect>
                                    <p:anim calcmode="lin" valueType="num">
                                      <p:cBhvr>
                                        <p:cTn id="127" dur="1000" fill="hold"/>
                                        <p:tgtEl>
                                          <p:spTgt spid="19"/>
                                        </p:tgtEl>
                                        <p:attrNameLst>
                                          <p:attrName>ppt_x</p:attrName>
                                        </p:attrNameLst>
                                      </p:cBhvr>
                                      <p:tavLst>
                                        <p:tav tm="0">
                                          <p:val>
                                            <p:strVal val="#ppt_x"/>
                                          </p:val>
                                        </p:tav>
                                        <p:tav tm="100000">
                                          <p:val>
                                            <p:strVal val="#ppt_x"/>
                                          </p:val>
                                        </p:tav>
                                      </p:tavLst>
                                    </p:anim>
                                    <p:anim calcmode="lin" valueType="num">
                                      <p:cBhvr>
                                        <p:cTn id="1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23"/>
                                        </p:tgtEl>
                                        <p:attrNameLst>
                                          <p:attrName>style.visibility</p:attrName>
                                        </p:attrNameLst>
                                      </p:cBhvr>
                                      <p:to>
                                        <p:strVal val="visible"/>
                                      </p:to>
                                    </p:set>
                                    <p:animEffect transition="in" filter="fade">
                                      <p:cBhvr>
                                        <p:cTn id="133" dur="1000"/>
                                        <p:tgtEl>
                                          <p:spTgt spid="23"/>
                                        </p:tgtEl>
                                      </p:cBhvr>
                                    </p:animEffect>
                                    <p:anim calcmode="lin" valueType="num">
                                      <p:cBhvr>
                                        <p:cTn id="134" dur="1000" fill="hold"/>
                                        <p:tgtEl>
                                          <p:spTgt spid="23"/>
                                        </p:tgtEl>
                                        <p:attrNameLst>
                                          <p:attrName>ppt_x</p:attrName>
                                        </p:attrNameLst>
                                      </p:cBhvr>
                                      <p:tavLst>
                                        <p:tav tm="0">
                                          <p:val>
                                            <p:strVal val="#ppt_x"/>
                                          </p:val>
                                        </p:tav>
                                        <p:tav tm="100000">
                                          <p:val>
                                            <p:strVal val="#ppt_x"/>
                                          </p:val>
                                        </p:tav>
                                      </p:tavLst>
                                    </p:anim>
                                    <p:anim calcmode="lin" valueType="num">
                                      <p:cBhvr>
                                        <p:cTn id="1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14" grpId="0" animBg="1"/>
      <p:bldP spid="16" grpId="0" animBg="1"/>
      <p:bldP spid="17" grpId="0" animBg="1"/>
      <p:bldP spid="18" grpId="0" animBg="1"/>
      <p:bldP spid="19"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a:extLst>
              <a:ext uri="{FF2B5EF4-FFF2-40B4-BE49-F238E27FC236}">
                <a16:creationId xmlns:a16="http://schemas.microsoft.com/office/drawing/2014/main" id="{BEAD1561-D7AE-4CC6-AD6E-002C3FBCC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517" y="0"/>
            <a:ext cx="110712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This is Sparta!!!!!!!! - This is Sparta kick #3 | Meme Generator">
            <a:extLst>
              <a:ext uri="{FF2B5EF4-FFF2-40B4-BE49-F238E27FC236}">
                <a16:creationId xmlns:a16="http://schemas.microsoft.com/office/drawing/2014/main" id="{83F24912-1349-4B04-907D-402D65070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82D223-D8BA-48F4-813B-B59D47DE9651}"/>
              </a:ext>
            </a:extLst>
          </p:cNvPr>
          <p:cNvSpPr txBox="1"/>
          <p:nvPr/>
        </p:nvSpPr>
        <p:spPr>
          <a:xfrm>
            <a:off x="-307518" y="0"/>
            <a:ext cx="4972507" cy="984885"/>
          </a:xfrm>
          <a:prstGeom prst="rect">
            <a:avLst/>
          </a:prstGeom>
          <a:solidFill>
            <a:schemeClr val="bg1"/>
          </a:solidFill>
        </p:spPr>
        <p:txBody>
          <a:bodyPr wrap="square" rtlCol="0">
            <a:spAutoFit/>
          </a:bodyPr>
          <a:lstStyle/>
          <a:p>
            <a:pPr algn="ctr"/>
            <a:r>
              <a:rPr lang="en-GB" sz="4000" b="1" dirty="0"/>
              <a:t>Earth and Water</a:t>
            </a:r>
          </a:p>
          <a:p>
            <a:pPr algn="ctr"/>
            <a:r>
              <a:rPr lang="el-GR" dirty="0"/>
              <a:t>γῆ καί ὕδωρ</a:t>
            </a:r>
            <a:endParaRPr lang="en-GB" sz="3200" b="1" dirty="0">
              <a:solidFill>
                <a:schemeClr val="bg1"/>
              </a:solidFill>
            </a:endParaRPr>
          </a:p>
        </p:txBody>
      </p:sp>
      <p:sp>
        <p:nvSpPr>
          <p:cNvPr id="5" name="TextBox 4">
            <a:extLst>
              <a:ext uri="{FF2B5EF4-FFF2-40B4-BE49-F238E27FC236}">
                <a16:creationId xmlns:a16="http://schemas.microsoft.com/office/drawing/2014/main" id="{F981E571-D3BB-4B6A-B1A6-D284B700A91D}"/>
              </a:ext>
            </a:extLst>
          </p:cNvPr>
          <p:cNvSpPr txBox="1"/>
          <p:nvPr/>
        </p:nvSpPr>
        <p:spPr>
          <a:xfrm>
            <a:off x="8311989" y="3349567"/>
            <a:ext cx="3725028" cy="1877437"/>
          </a:xfrm>
          <a:prstGeom prst="rect">
            <a:avLst/>
          </a:prstGeom>
          <a:solidFill>
            <a:srgbClr val="D2BFB0"/>
          </a:solidFill>
        </p:spPr>
        <p:txBody>
          <a:bodyPr wrap="square" rtlCol="0">
            <a:spAutoFit/>
          </a:bodyPr>
          <a:lstStyle/>
          <a:p>
            <a:r>
              <a:rPr lang="en-GB" b="1" dirty="0"/>
              <a:t>Herodotus 7.133-7 </a:t>
            </a:r>
            <a:r>
              <a:rPr lang="en-GB" dirty="0"/>
              <a:t>relates how Persian ambassadors sent by Darius – presumably in 491BC - were killed both in </a:t>
            </a:r>
            <a:r>
              <a:rPr lang="en-GB" b="1" dirty="0"/>
              <a:t>Athens</a:t>
            </a:r>
            <a:r>
              <a:rPr lang="en-GB" dirty="0"/>
              <a:t>, where they were thrown into a pit, and </a:t>
            </a:r>
            <a:r>
              <a:rPr lang="en-GB" b="1" dirty="0"/>
              <a:t>Sparta</a:t>
            </a:r>
            <a:r>
              <a:rPr lang="en-GB" dirty="0"/>
              <a:t>, where they were kicked into a well. </a:t>
            </a:r>
          </a:p>
          <a:p>
            <a:endParaRPr lang="en-GB" sz="800" dirty="0"/>
          </a:p>
        </p:txBody>
      </p:sp>
      <p:sp>
        <p:nvSpPr>
          <p:cNvPr id="7" name="TextBox 6">
            <a:extLst>
              <a:ext uri="{FF2B5EF4-FFF2-40B4-BE49-F238E27FC236}">
                <a16:creationId xmlns:a16="http://schemas.microsoft.com/office/drawing/2014/main" id="{8B151AF5-EC09-44BF-A05E-DDB9F82B3BE6}"/>
              </a:ext>
            </a:extLst>
          </p:cNvPr>
          <p:cNvSpPr txBox="1"/>
          <p:nvPr/>
        </p:nvSpPr>
        <p:spPr>
          <a:xfrm>
            <a:off x="0" y="1058416"/>
            <a:ext cx="2960176" cy="3139321"/>
          </a:xfrm>
          <a:prstGeom prst="rect">
            <a:avLst/>
          </a:prstGeom>
          <a:solidFill>
            <a:schemeClr val="bg1"/>
          </a:solidFill>
        </p:spPr>
        <p:txBody>
          <a:bodyPr wrap="square" rtlCol="0">
            <a:spAutoFit/>
          </a:bodyPr>
          <a:lstStyle/>
          <a:p>
            <a:r>
              <a:rPr lang="en-GB" dirty="0"/>
              <a:t>Herodotus reports a rather awkward incident for the </a:t>
            </a:r>
            <a:r>
              <a:rPr lang="en-GB" b="1" dirty="0"/>
              <a:t>Athenians in c.507BC</a:t>
            </a:r>
            <a:r>
              <a:rPr lang="en-GB" dirty="0"/>
              <a:t>, when ambassadors arrived at the Persian Court and naively </a:t>
            </a:r>
            <a:r>
              <a:rPr lang="en-GB" b="1" dirty="0"/>
              <a:t>agreed with </a:t>
            </a:r>
            <a:r>
              <a:rPr lang="en-GB" b="1" dirty="0" err="1"/>
              <a:t>Artaphernes</a:t>
            </a:r>
            <a:r>
              <a:rPr lang="en-GB" b="1" dirty="0"/>
              <a:t>  to give Earth and Water </a:t>
            </a:r>
            <a:r>
              <a:rPr lang="en-GB" dirty="0"/>
              <a:t>in return for an alliance with Darius. ‘</a:t>
            </a:r>
            <a:r>
              <a:rPr lang="en-GB" i="1" dirty="0"/>
              <a:t>They were </a:t>
            </a:r>
            <a:r>
              <a:rPr lang="en-GB" i="1" dirty="0" err="1"/>
              <a:t>severly</a:t>
            </a:r>
            <a:r>
              <a:rPr lang="en-GB" i="1" dirty="0"/>
              <a:t> censured on their return to Athens.’</a:t>
            </a:r>
            <a:r>
              <a:rPr lang="en-GB" dirty="0"/>
              <a:t> 5.73</a:t>
            </a:r>
          </a:p>
        </p:txBody>
      </p:sp>
      <p:sp>
        <p:nvSpPr>
          <p:cNvPr id="12" name="TextBox 11">
            <a:extLst>
              <a:ext uri="{FF2B5EF4-FFF2-40B4-BE49-F238E27FC236}">
                <a16:creationId xmlns:a16="http://schemas.microsoft.com/office/drawing/2014/main" id="{D7B0ADCF-3B94-4D54-8061-4337D8DBC083}"/>
              </a:ext>
            </a:extLst>
          </p:cNvPr>
          <p:cNvSpPr txBox="1"/>
          <p:nvPr/>
        </p:nvSpPr>
        <p:spPr>
          <a:xfrm>
            <a:off x="1" y="4197737"/>
            <a:ext cx="2960176" cy="923330"/>
          </a:xfrm>
          <a:prstGeom prst="rect">
            <a:avLst/>
          </a:prstGeom>
          <a:solidFill>
            <a:schemeClr val="accent5">
              <a:lumMod val="20000"/>
              <a:lumOff val="80000"/>
            </a:schemeClr>
          </a:solidFill>
        </p:spPr>
        <p:txBody>
          <a:bodyPr wrap="square">
            <a:spAutoFit/>
          </a:bodyPr>
          <a:lstStyle/>
          <a:p>
            <a:r>
              <a:rPr lang="en-GB" dirty="0"/>
              <a:t>Could this represent another reason for Darius targeting Athens?</a:t>
            </a:r>
          </a:p>
        </p:txBody>
      </p:sp>
      <p:sp>
        <p:nvSpPr>
          <p:cNvPr id="14" name="TextBox 13">
            <a:extLst>
              <a:ext uri="{FF2B5EF4-FFF2-40B4-BE49-F238E27FC236}">
                <a16:creationId xmlns:a16="http://schemas.microsoft.com/office/drawing/2014/main" id="{8AF13B4D-4175-4209-A65B-63A7490D94A7}"/>
              </a:ext>
            </a:extLst>
          </p:cNvPr>
          <p:cNvSpPr txBox="1"/>
          <p:nvPr/>
        </p:nvSpPr>
        <p:spPr>
          <a:xfrm>
            <a:off x="8501991" y="192839"/>
            <a:ext cx="3555959" cy="923330"/>
          </a:xfrm>
          <a:prstGeom prst="rect">
            <a:avLst/>
          </a:prstGeom>
          <a:solidFill>
            <a:schemeClr val="bg1">
              <a:lumMod val="85000"/>
            </a:schemeClr>
          </a:solidFill>
        </p:spPr>
        <p:txBody>
          <a:bodyPr wrap="square">
            <a:spAutoFit/>
          </a:bodyPr>
          <a:lstStyle/>
          <a:p>
            <a:r>
              <a:rPr lang="en-GB" dirty="0"/>
              <a:t>The Spartans tried to atone for their sacrilege by sending two Spartans (</a:t>
            </a:r>
            <a:r>
              <a:rPr lang="en-GB" dirty="0" err="1"/>
              <a:t>Spercheias</a:t>
            </a:r>
            <a:r>
              <a:rPr lang="en-GB" dirty="0"/>
              <a:t> and </a:t>
            </a:r>
            <a:r>
              <a:rPr lang="en-GB" dirty="0" err="1"/>
              <a:t>Bulis</a:t>
            </a:r>
            <a:r>
              <a:rPr lang="en-GB" dirty="0"/>
              <a:t>) to Susa. </a:t>
            </a:r>
          </a:p>
        </p:txBody>
      </p:sp>
      <p:sp>
        <p:nvSpPr>
          <p:cNvPr id="16" name="TextBox 15">
            <a:extLst>
              <a:ext uri="{FF2B5EF4-FFF2-40B4-BE49-F238E27FC236}">
                <a16:creationId xmlns:a16="http://schemas.microsoft.com/office/drawing/2014/main" id="{8A0E8F87-9A1A-4B13-8A09-BBD15AED15D1}"/>
              </a:ext>
            </a:extLst>
          </p:cNvPr>
          <p:cNvSpPr txBox="1"/>
          <p:nvPr/>
        </p:nvSpPr>
        <p:spPr>
          <a:xfrm>
            <a:off x="8501990" y="1118406"/>
            <a:ext cx="3535027" cy="1200329"/>
          </a:xfrm>
          <a:prstGeom prst="rect">
            <a:avLst/>
          </a:prstGeom>
          <a:solidFill>
            <a:schemeClr val="accent5">
              <a:lumMod val="40000"/>
              <a:lumOff val="60000"/>
            </a:schemeClr>
          </a:solidFill>
        </p:spPr>
        <p:txBody>
          <a:bodyPr wrap="square">
            <a:spAutoFit/>
          </a:bodyPr>
          <a:lstStyle/>
          <a:p>
            <a:pPr algn="ctr"/>
            <a:r>
              <a:rPr lang="en-GB" dirty="0"/>
              <a:t>Herodotus briefly entertains and rejects the idea that the destruction of Athens was retribution for this impiety. 7.133</a:t>
            </a:r>
          </a:p>
        </p:txBody>
      </p:sp>
    </p:spTree>
    <p:extLst>
      <p:ext uri="{BB962C8B-B14F-4D97-AF65-F5344CB8AC3E}">
        <p14:creationId xmlns:p14="http://schemas.microsoft.com/office/powerpoint/2010/main" val="108522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482"/>
                                        </p:tgtEl>
                                        <p:attrNameLst>
                                          <p:attrName>style.visibility</p:attrName>
                                        </p:attrNameLst>
                                      </p:cBhvr>
                                      <p:to>
                                        <p:strVal val="visible"/>
                                      </p:to>
                                    </p:set>
                                    <p:animEffect transition="in" filter="wipe(left)">
                                      <p:cBhvr>
                                        <p:cTn id="29" dur="1700"/>
                                        <p:tgtEl>
                                          <p:spTgt spid="20482"/>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ricate detail in the ancient architecture of Persepolis (515 - 330 BCE)  : Archaeology">
            <a:extLst>
              <a:ext uri="{FF2B5EF4-FFF2-40B4-BE49-F238E27FC236}">
                <a16:creationId xmlns:a16="http://schemas.microsoft.com/office/drawing/2014/main" id="{58B2B862-D4A9-46FE-9563-3767185C8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83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ificence of Persepolis Virtual Reconstruction">
            <a:extLst>
              <a:ext uri="{FF2B5EF4-FFF2-40B4-BE49-F238E27FC236}">
                <a16:creationId xmlns:a16="http://schemas.microsoft.com/office/drawing/2014/main" id="{1657DF9E-8F46-4701-BACE-D4C9EBB113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78"/>
          <a:stretch/>
        </p:blipFill>
        <p:spPr bwMode="auto">
          <a:xfrm>
            <a:off x="4578350" y="0"/>
            <a:ext cx="7613650" cy="49006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eek Hoplite Armor &amp; Weapons">
            <a:extLst>
              <a:ext uri="{FF2B5EF4-FFF2-40B4-BE49-F238E27FC236}">
                <a16:creationId xmlns:a16="http://schemas.microsoft.com/office/drawing/2014/main" id="{C87199C9-9605-4DB2-B3D2-270ED6663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2743200"/>
            <a:ext cx="2067738"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eek Hoplite Armor &amp; Weapons">
            <a:extLst>
              <a:ext uri="{FF2B5EF4-FFF2-40B4-BE49-F238E27FC236}">
                <a16:creationId xmlns:a16="http://schemas.microsoft.com/office/drawing/2014/main" id="{DB673D8C-19CF-4C6D-B6E9-67E3723ED6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743201"/>
            <a:ext cx="2067738" cy="4114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A2903D-44E6-4C4F-B493-84468E57C30E}"/>
              </a:ext>
            </a:extLst>
          </p:cNvPr>
          <p:cNvSpPr txBox="1"/>
          <p:nvPr/>
        </p:nvSpPr>
        <p:spPr>
          <a:xfrm>
            <a:off x="7915275" y="4900613"/>
            <a:ext cx="4276725" cy="1077218"/>
          </a:xfrm>
          <a:prstGeom prst="rect">
            <a:avLst/>
          </a:prstGeom>
          <a:noFill/>
        </p:spPr>
        <p:txBody>
          <a:bodyPr wrap="square" rtlCol="0">
            <a:spAutoFit/>
          </a:bodyPr>
          <a:lstStyle/>
          <a:p>
            <a:r>
              <a:rPr lang="en-GB" sz="1600" b="1" dirty="0" err="1"/>
              <a:t>Spercheias</a:t>
            </a:r>
            <a:r>
              <a:rPr lang="en-GB" sz="1600" dirty="0"/>
              <a:t> and </a:t>
            </a:r>
            <a:r>
              <a:rPr lang="en-GB" sz="1600" b="1" dirty="0" err="1"/>
              <a:t>Bulis</a:t>
            </a:r>
            <a:r>
              <a:rPr lang="en-GB" sz="1600" dirty="0"/>
              <a:t> volunteered to travel to Susa as atonement for the treatment of the Persian envoys, offering their lives in return for the lives taken. </a:t>
            </a:r>
          </a:p>
        </p:txBody>
      </p:sp>
      <p:sp>
        <p:nvSpPr>
          <p:cNvPr id="9" name="TextBox 8">
            <a:extLst>
              <a:ext uri="{FF2B5EF4-FFF2-40B4-BE49-F238E27FC236}">
                <a16:creationId xmlns:a16="http://schemas.microsoft.com/office/drawing/2014/main" id="{41230E4B-DC77-4F02-813E-B9402FE21498}"/>
              </a:ext>
            </a:extLst>
          </p:cNvPr>
          <p:cNvSpPr txBox="1"/>
          <p:nvPr/>
        </p:nvSpPr>
        <p:spPr>
          <a:xfrm>
            <a:off x="7935951" y="5977831"/>
            <a:ext cx="4266387" cy="830997"/>
          </a:xfrm>
          <a:prstGeom prst="rect">
            <a:avLst/>
          </a:prstGeom>
          <a:noFill/>
        </p:spPr>
        <p:txBody>
          <a:bodyPr wrap="square">
            <a:spAutoFit/>
          </a:bodyPr>
          <a:lstStyle/>
          <a:p>
            <a:r>
              <a:rPr lang="en-GB" sz="1600" dirty="0"/>
              <a:t>When </a:t>
            </a:r>
            <a:r>
              <a:rPr lang="en-GB" sz="1600" b="1" dirty="0" err="1"/>
              <a:t>Hydarnes</a:t>
            </a:r>
            <a:r>
              <a:rPr lang="en-GB" sz="1600" dirty="0"/>
              <a:t>, commander of The Immortals, tells them of the rewards they could enjoy in Persia, they reply as follows. 7.135</a:t>
            </a:r>
          </a:p>
        </p:txBody>
      </p:sp>
      <p:sp>
        <p:nvSpPr>
          <p:cNvPr id="4" name="Speech Bubble: Oval 3">
            <a:extLst>
              <a:ext uri="{FF2B5EF4-FFF2-40B4-BE49-F238E27FC236}">
                <a16:creationId xmlns:a16="http://schemas.microsoft.com/office/drawing/2014/main" id="{AD629201-D90A-4670-8386-A4AA2FBB6395}"/>
              </a:ext>
            </a:extLst>
          </p:cNvPr>
          <p:cNvSpPr/>
          <p:nvPr/>
        </p:nvSpPr>
        <p:spPr>
          <a:xfrm>
            <a:off x="171450" y="2581274"/>
            <a:ext cx="3771900" cy="2124075"/>
          </a:xfrm>
          <a:prstGeom prst="wedgeEllipseCallout">
            <a:avLst>
              <a:gd name="adj1" fmla="val 85228"/>
              <a:gd name="adj2" fmla="val 5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1" dirty="0" err="1"/>
              <a:t>Hydarnes</a:t>
            </a:r>
            <a:r>
              <a:rPr lang="en-GB" sz="1600" i="1" dirty="0"/>
              <a:t>, the advice you give does not spring from a full understanding of the situation. You know one half of what is involved, but not the other half. </a:t>
            </a:r>
          </a:p>
        </p:txBody>
      </p:sp>
      <p:sp>
        <p:nvSpPr>
          <p:cNvPr id="5" name="Speech Bubble: Oval 4">
            <a:extLst>
              <a:ext uri="{FF2B5EF4-FFF2-40B4-BE49-F238E27FC236}">
                <a16:creationId xmlns:a16="http://schemas.microsoft.com/office/drawing/2014/main" id="{A48E4277-E73A-494E-AAE8-0ECBC6B68901}"/>
              </a:ext>
            </a:extLst>
          </p:cNvPr>
          <p:cNvSpPr/>
          <p:nvPr/>
        </p:nvSpPr>
        <p:spPr>
          <a:xfrm>
            <a:off x="181788" y="4824412"/>
            <a:ext cx="3771900" cy="1914525"/>
          </a:xfrm>
          <a:prstGeom prst="wedgeEllipseCallout">
            <a:avLst>
              <a:gd name="adj1" fmla="val 121845"/>
              <a:gd name="adj2" fmla="val -1026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1" dirty="0"/>
              <a:t>You understand well enough what slavery is, but freedom you have never experienced, so you do not know if it tastes sweet or bitter.</a:t>
            </a:r>
          </a:p>
          <a:p>
            <a:pPr algn="ctr"/>
            <a:r>
              <a:rPr lang="en-GB" sz="1600" i="1" dirty="0"/>
              <a:t>7.135</a:t>
            </a:r>
          </a:p>
        </p:txBody>
      </p:sp>
    </p:spTree>
    <p:extLst>
      <p:ext uri="{BB962C8B-B14F-4D97-AF65-F5344CB8AC3E}">
        <p14:creationId xmlns:p14="http://schemas.microsoft.com/office/powerpoint/2010/main" val="148291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7E4548-41E0-428B-9FE8-82827C3D625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61749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7EAE7-6ACA-4157-918A-1EF5407058DE}"/>
              </a:ext>
            </a:extLst>
          </p:cNvPr>
          <p:cNvPicPr>
            <a:picLocks noChangeAspect="1"/>
          </p:cNvPicPr>
          <p:nvPr/>
        </p:nvPicPr>
        <p:blipFill rotWithShape="1">
          <a:blip r:embed="rId2"/>
          <a:srcRect l="40148" t="41926" r="10823" b="28148"/>
          <a:stretch/>
        </p:blipFill>
        <p:spPr>
          <a:xfrm>
            <a:off x="0" y="0"/>
            <a:ext cx="7787791" cy="3799840"/>
          </a:xfrm>
          <a:prstGeom prst="rect">
            <a:avLst/>
          </a:prstGeom>
        </p:spPr>
      </p:pic>
      <p:sp>
        <p:nvSpPr>
          <p:cNvPr id="10" name="TextBox 9">
            <a:extLst>
              <a:ext uri="{FF2B5EF4-FFF2-40B4-BE49-F238E27FC236}">
                <a16:creationId xmlns:a16="http://schemas.microsoft.com/office/drawing/2014/main" id="{74AF63F2-E01B-48A5-875D-10247E38B9EB}"/>
              </a:ext>
            </a:extLst>
          </p:cNvPr>
          <p:cNvSpPr txBox="1"/>
          <p:nvPr/>
        </p:nvSpPr>
        <p:spPr>
          <a:xfrm>
            <a:off x="114375" y="3799840"/>
            <a:ext cx="7211711" cy="2739211"/>
          </a:xfrm>
          <a:prstGeom prst="rect">
            <a:avLst/>
          </a:prstGeom>
          <a:noFill/>
        </p:spPr>
        <p:txBody>
          <a:bodyPr wrap="square" rtlCol="0">
            <a:spAutoFit/>
          </a:bodyPr>
          <a:lstStyle/>
          <a:p>
            <a:r>
              <a:rPr lang="en-GB" sz="2800" b="1" dirty="0"/>
              <a:t>The Route of </a:t>
            </a:r>
            <a:r>
              <a:rPr lang="en-GB" sz="2800" b="1" dirty="0" err="1"/>
              <a:t>Datis</a:t>
            </a:r>
            <a:r>
              <a:rPr lang="en-GB" sz="2800" b="1" dirty="0"/>
              <a:t> and </a:t>
            </a:r>
            <a:r>
              <a:rPr lang="en-GB" sz="2800" b="1" dirty="0" err="1"/>
              <a:t>Artaphernes</a:t>
            </a:r>
            <a:r>
              <a:rPr lang="en-GB" sz="2800" b="1" dirty="0"/>
              <a:t> 490BC</a:t>
            </a:r>
          </a:p>
          <a:p>
            <a:endParaRPr lang="en-GB" i="1" dirty="0"/>
          </a:p>
          <a:p>
            <a:pPr marL="342900" indent="-342900">
              <a:buAutoNum type="arabicPeriod"/>
            </a:pPr>
            <a:r>
              <a:rPr lang="en-GB" b="1" dirty="0"/>
              <a:t>Naxos </a:t>
            </a:r>
          </a:p>
          <a:p>
            <a:pPr marL="342900" indent="-342900">
              <a:buAutoNum type="arabicPeriod"/>
            </a:pPr>
            <a:r>
              <a:rPr lang="en-GB" b="1" dirty="0"/>
              <a:t>Delos</a:t>
            </a:r>
          </a:p>
          <a:p>
            <a:pPr marL="342900" indent="-342900">
              <a:buAutoNum type="arabicPeriod"/>
            </a:pPr>
            <a:r>
              <a:rPr lang="en-GB" b="1" dirty="0" err="1"/>
              <a:t>Carystus</a:t>
            </a:r>
            <a:endParaRPr lang="en-GB" b="1" dirty="0"/>
          </a:p>
          <a:p>
            <a:pPr marL="342900" indent="-342900">
              <a:buAutoNum type="arabicPeriod"/>
            </a:pPr>
            <a:r>
              <a:rPr lang="en-GB" b="1" dirty="0"/>
              <a:t>Eretria</a:t>
            </a:r>
          </a:p>
          <a:p>
            <a:pPr marL="342900" indent="-342900">
              <a:buAutoNum type="arabicPeriod"/>
            </a:pPr>
            <a:r>
              <a:rPr lang="en-GB" b="1" dirty="0">
                <a:solidFill>
                  <a:schemeClr val="bg1">
                    <a:lumMod val="65000"/>
                  </a:schemeClr>
                </a:solidFill>
              </a:rPr>
              <a:t>Marathon</a:t>
            </a:r>
          </a:p>
          <a:p>
            <a:pPr marL="342900" indent="-342900">
              <a:buAutoNum type="arabicPeriod"/>
            </a:pPr>
            <a:r>
              <a:rPr lang="en-GB" b="1" dirty="0">
                <a:solidFill>
                  <a:schemeClr val="bg1">
                    <a:lumMod val="65000"/>
                  </a:schemeClr>
                </a:solidFill>
              </a:rPr>
              <a:t>Around Cape </a:t>
            </a:r>
            <a:r>
              <a:rPr lang="en-GB" b="1" dirty="0" err="1">
                <a:solidFill>
                  <a:schemeClr val="bg1">
                    <a:lumMod val="65000"/>
                  </a:schemeClr>
                </a:solidFill>
              </a:rPr>
              <a:t>Sounion</a:t>
            </a:r>
            <a:r>
              <a:rPr lang="en-GB" b="1" dirty="0">
                <a:solidFill>
                  <a:schemeClr val="bg1">
                    <a:lumMod val="65000"/>
                  </a:schemeClr>
                </a:solidFill>
              </a:rPr>
              <a:t> towards Athens</a:t>
            </a:r>
          </a:p>
          <a:p>
            <a:pPr marL="342900" indent="-342900">
              <a:buAutoNum type="arabicPeriod"/>
            </a:pPr>
            <a:r>
              <a:rPr lang="en-GB" b="1" dirty="0">
                <a:solidFill>
                  <a:schemeClr val="bg1">
                    <a:lumMod val="65000"/>
                  </a:schemeClr>
                </a:solidFill>
              </a:rPr>
              <a:t>Return to Asia Minor</a:t>
            </a:r>
          </a:p>
        </p:txBody>
      </p:sp>
      <p:sp>
        <p:nvSpPr>
          <p:cNvPr id="12" name="TextBox 11">
            <a:extLst>
              <a:ext uri="{FF2B5EF4-FFF2-40B4-BE49-F238E27FC236}">
                <a16:creationId xmlns:a16="http://schemas.microsoft.com/office/drawing/2014/main" id="{40005F30-EC31-45ED-A89C-40A39DF17176}"/>
              </a:ext>
            </a:extLst>
          </p:cNvPr>
          <p:cNvSpPr txBox="1"/>
          <p:nvPr/>
        </p:nvSpPr>
        <p:spPr>
          <a:xfrm>
            <a:off x="5291390" y="5902435"/>
            <a:ext cx="6852920" cy="923330"/>
          </a:xfrm>
          <a:prstGeom prst="rect">
            <a:avLst/>
          </a:prstGeom>
          <a:noFill/>
        </p:spPr>
        <p:txBody>
          <a:bodyPr wrap="square">
            <a:spAutoFit/>
          </a:bodyPr>
          <a:lstStyle/>
          <a:p>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Her.VI </a:t>
            </a:r>
            <a:r>
              <a:rPr lang="en-GB" sz="1800" dirty="0">
                <a:effectLst/>
                <a:latin typeface="Calibri" panose="020F0502020204030204" pitchFamily="34" charset="0"/>
                <a:ea typeface="Calibri" panose="020F0502020204030204" pitchFamily="34" charset="0"/>
                <a:cs typeface="Times New Roman" panose="02020603050405020304" pitchFamily="18" charset="0"/>
              </a:rPr>
              <a:t>102. Having mastered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Eretria</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Persians waited a few days and then sailed for Attica, flushed with victory and confident that they would treat Athens in the same way.</a:t>
            </a:r>
            <a:endParaRPr lang="en-GB" dirty="0"/>
          </a:p>
        </p:txBody>
      </p:sp>
      <p:sp>
        <p:nvSpPr>
          <p:cNvPr id="14" name="TextBox 13">
            <a:extLst>
              <a:ext uri="{FF2B5EF4-FFF2-40B4-BE49-F238E27FC236}">
                <a16:creationId xmlns:a16="http://schemas.microsoft.com/office/drawing/2014/main" id="{2F128832-A971-4AD8-9378-472489A70A2F}"/>
              </a:ext>
            </a:extLst>
          </p:cNvPr>
          <p:cNvSpPr txBox="1"/>
          <p:nvPr/>
        </p:nvSpPr>
        <p:spPr>
          <a:xfrm>
            <a:off x="6828827" y="3778776"/>
            <a:ext cx="5229785" cy="923330"/>
          </a:xfrm>
          <a:prstGeom prst="rect">
            <a:avLst/>
          </a:prstGeom>
          <a:noFill/>
        </p:spPr>
        <p:txBody>
          <a:bodyPr wrap="square">
            <a:spAutoFit/>
          </a:bodyPr>
          <a:lstStyle/>
          <a:p>
            <a:pPr algn="just">
              <a:spcBef>
                <a:spcPts val="1200"/>
              </a:spcBef>
              <a:spcAft>
                <a:spcPts val="12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Sailing from Delos the Persians proceeded to make the rounds of the other islands, pressing troops for service, and taking the islanders’ children as hostages. </a:t>
            </a:r>
          </a:p>
        </p:txBody>
      </p:sp>
      <p:sp>
        <p:nvSpPr>
          <p:cNvPr id="16" name="TextBox 15">
            <a:extLst>
              <a:ext uri="{FF2B5EF4-FFF2-40B4-BE49-F238E27FC236}">
                <a16:creationId xmlns:a16="http://schemas.microsoft.com/office/drawing/2014/main" id="{DCA6E807-67E0-410E-AB35-BD0FD5932594}"/>
              </a:ext>
            </a:extLst>
          </p:cNvPr>
          <p:cNvSpPr txBox="1"/>
          <p:nvPr/>
        </p:nvSpPr>
        <p:spPr>
          <a:xfrm>
            <a:off x="5889969" y="4702106"/>
            <a:ext cx="6253480" cy="1200329"/>
          </a:xfrm>
          <a:prstGeom prst="rect">
            <a:avLst/>
          </a:prstGeom>
          <a:noFill/>
        </p:spPr>
        <p:txBody>
          <a:bodyPr wrap="square">
            <a:spAutoFit/>
          </a:bodyPr>
          <a:lstStyle/>
          <a:p>
            <a:pPr algn="just">
              <a:spcBef>
                <a:spcPts val="1200"/>
              </a:spcBef>
              <a:spcAft>
                <a:spcPts val="12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When the people of </a:t>
            </a:r>
            <a:r>
              <a:rPr lang="en-GB" b="1" dirty="0" err="1">
                <a:solidFill>
                  <a:srgbClr val="000000"/>
                </a:solidFill>
                <a:latin typeface="Calibri" panose="020F0502020204030204" pitchFamily="34" charset="0"/>
                <a:ea typeface="Calibri" panose="020F0502020204030204" pitchFamily="34" charset="0"/>
                <a:cs typeface="Arial" panose="020B0604020202020204" pitchFamily="34" charset="0"/>
              </a:rPr>
              <a:t>Carystus</a:t>
            </a: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refused to give hostages or supply men to fight against neighbours they laid siege to the town and destroyed the crops in the surrounding country, until the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Carystians</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were forced to do what the Persians demanded.</a:t>
            </a:r>
            <a:endParaRPr lang="en-GB" sz="1800" dirty="0">
              <a:solidFill>
                <a:srgbClr val="000000"/>
              </a:solidFill>
              <a:effectLst/>
              <a:latin typeface="Arial" panose="020B0604020202020204" pitchFamily="34" charset="0"/>
              <a:ea typeface="Calibri" panose="020F0502020204030204" pitchFamily="34" charset="0"/>
            </a:endParaRPr>
          </a:p>
        </p:txBody>
      </p:sp>
      <p:sp>
        <p:nvSpPr>
          <p:cNvPr id="18" name="TextBox 17">
            <a:extLst>
              <a:ext uri="{FF2B5EF4-FFF2-40B4-BE49-F238E27FC236}">
                <a16:creationId xmlns:a16="http://schemas.microsoft.com/office/drawing/2014/main" id="{8FA49C1A-771B-4DA4-8973-91481EB5321A}"/>
              </a:ext>
            </a:extLst>
          </p:cNvPr>
          <p:cNvSpPr txBox="1"/>
          <p:nvPr/>
        </p:nvSpPr>
        <p:spPr>
          <a:xfrm>
            <a:off x="7787791" y="1080730"/>
            <a:ext cx="4409289" cy="2462213"/>
          </a:xfrm>
          <a:prstGeom prst="rect">
            <a:avLst/>
          </a:prstGeom>
          <a:noFill/>
        </p:spPr>
        <p:txBody>
          <a:bodyPr wrap="square">
            <a:spAutoFit/>
          </a:bodyPr>
          <a:lstStyle/>
          <a:p>
            <a:pPr>
              <a:spcBef>
                <a:spcPts val="1200"/>
              </a:spcBef>
              <a:spcAft>
                <a:spcPts val="0"/>
              </a:spcAft>
            </a:pPr>
            <a:r>
              <a:rPr lang="en-GB" sz="1800" b="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Datis</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sent the </a:t>
            </a:r>
            <a:r>
              <a:rPr lang="en-GB"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Delians</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 message in the following words: </a:t>
            </a: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‘W</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hat strange opinion have you conceived of me, thus to disappear? I surely have sense enough – even without the king’s orders – to spare the island in which Apollo and Artemis were born.’ </a:t>
            </a:r>
          </a:p>
          <a:p>
            <a:pPr>
              <a:spcBef>
                <a:spcPts val="1200"/>
              </a:spcBef>
              <a:spcAft>
                <a:spcPts val="0"/>
              </a:spcAft>
            </a:pPr>
            <a:r>
              <a:rPr lang="en-GB" sz="1800" b="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Datis</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followed the message by piling 300 talents-weight of frankincense on the altar</a:t>
            </a: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19441413-058D-44E5-91E3-71D87BC0B937}"/>
              </a:ext>
            </a:extLst>
          </p:cNvPr>
          <p:cNvSpPr txBox="1"/>
          <p:nvPr/>
        </p:nvSpPr>
        <p:spPr>
          <a:xfrm>
            <a:off x="7787791" y="126920"/>
            <a:ext cx="4409289" cy="923330"/>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Naxians</a:t>
            </a:r>
            <a:r>
              <a:rPr lang="en-GB" sz="1800" dirty="0">
                <a:effectLst/>
                <a:latin typeface="Calibri" panose="020F0502020204030204" pitchFamily="34" charset="0"/>
                <a:ea typeface="Calibri" panose="020F0502020204030204" pitchFamily="34" charset="0"/>
                <a:cs typeface="Times New Roman" panose="02020603050405020304" pitchFamily="18" charset="0"/>
              </a:rPr>
              <a:t> fled to the hills. The Persians caught some of them, carried them off into slavery, and burnt the city, temples and all. </a:t>
            </a:r>
            <a:endParaRPr lang="en-GB" dirty="0"/>
          </a:p>
        </p:txBody>
      </p:sp>
      <p:pic>
        <p:nvPicPr>
          <p:cNvPr id="24" name="Picture 23">
            <a:extLst>
              <a:ext uri="{FF2B5EF4-FFF2-40B4-BE49-F238E27FC236}">
                <a16:creationId xmlns:a16="http://schemas.microsoft.com/office/drawing/2014/main" id="{1742AE45-5918-4ADD-97E4-232665088AD3}"/>
              </a:ext>
            </a:extLst>
          </p:cNvPr>
          <p:cNvPicPr>
            <a:picLocks noChangeAspect="1"/>
          </p:cNvPicPr>
          <p:nvPr/>
        </p:nvPicPr>
        <p:blipFill rotWithShape="1">
          <a:blip r:embed="rId3"/>
          <a:srcRect l="29348" t="31884" r="58832" b="41159"/>
          <a:stretch/>
        </p:blipFill>
        <p:spPr>
          <a:xfrm flipH="1">
            <a:off x="3486315" y="4250866"/>
            <a:ext cx="1243111" cy="1594611"/>
          </a:xfrm>
          <a:prstGeom prst="rect">
            <a:avLst/>
          </a:prstGeom>
        </p:spPr>
      </p:pic>
      <p:pic>
        <p:nvPicPr>
          <p:cNvPr id="26" name="Picture 25">
            <a:extLst>
              <a:ext uri="{FF2B5EF4-FFF2-40B4-BE49-F238E27FC236}">
                <a16:creationId xmlns:a16="http://schemas.microsoft.com/office/drawing/2014/main" id="{A8C39A22-8DC7-4B87-83E5-978BA909C1AB}"/>
              </a:ext>
            </a:extLst>
          </p:cNvPr>
          <p:cNvPicPr>
            <a:picLocks noChangeAspect="1"/>
          </p:cNvPicPr>
          <p:nvPr/>
        </p:nvPicPr>
        <p:blipFill rotWithShape="1">
          <a:blip r:embed="rId4"/>
          <a:srcRect l="89510" t="26462" r="1360" b="46147"/>
          <a:stretch/>
        </p:blipFill>
        <p:spPr>
          <a:xfrm flipH="1">
            <a:off x="2096301" y="4250866"/>
            <a:ext cx="944955" cy="1594611"/>
          </a:xfrm>
          <a:prstGeom prst="rect">
            <a:avLst/>
          </a:prstGeom>
        </p:spPr>
      </p:pic>
    </p:spTree>
    <p:extLst>
      <p:ext uri="{BB962C8B-B14F-4D97-AF65-F5344CB8AC3E}">
        <p14:creationId xmlns:p14="http://schemas.microsoft.com/office/powerpoint/2010/main" val="272057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1000"/>
                                        <p:tgtEl>
                                          <p:spTgt spid="10">
                                            <p:txEl>
                                              <p:pRg st="3" end="3"/>
                                            </p:txEl>
                                          </p:spTgt>
                                        </p:tgtEl>
                                      </p:cBhvr>
                                    </p:animEffect>
                                    <p:anim calcmode="lin" valueType="num">
                                      <p:cBhvr>
                                        <p:cTn id="3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xEl>
                                              <p:pRg st="4" end="4"/>
                                            </p:txEl>
                                          </p:spTgt>
                                        </p:tgtEl>
                                        <p:attrNameLst>
                                          <p:attrName>style.visibility</p:attrName>
                                        </p:attrNameLst>
                                      </p:cBhvr>
                                      <p:to>
                                        <p:strVal val="visible"/>
                                      </p:to>
                                    </p:set>
                                    <p:animEffect transition="in" filter="fade">
                                      <p:cBhvr>
                                        <p:cTn id="56" dur="1000"/>
                                        <p:tgtEl>
                                          <p:spTgt spid="10">
                                            <p:txEl>
                                              <p:pRg st="4" end="4"/>
                                            </p:txEl>
                                          </p:spTgt>
                                        </p:tgtEl>
                                      </p:cBhvr>
                                    </p:animEffect>
                                    <p:anim calcmode="lin" valueType="num">
                                      <p:cBhvr>
                                        <p:cTn id="5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59" fill="hold">
                            <p:stCondLst>
                              <p:cond delay="1000"/>
                            </p:stCondLst>
                            <p:childTnLst>
                              <p:par>
                                <p:cTn id="60" presetID="42"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0">
                                            <p:txEl>
                                              <p:pRg st="5" end="5"/>
                                            </p:txEl>
                                          </p:spTgt>
                                        </p:tgtEl>
                                        <p:attrNameLst>
                                          <p:attrName>style.visibility</p:attrName>
                                        </p:attrNameLst>
                                      </p:cBhvr>
                                      <p:to>
                                        <p:strVal val="visible"/>
                                      </p:to>
                                    </p:set>
                                    <p:animEffect transition="in" filter="fade">
                                      <p:cBhvr>
                                        <p:cTn id="69" dur="1000"/>
                                        <p:tgtEl>
                                          <p:spTgt spid="10">
                                            <p:txEl>
                                              <p:pRg st="5" end="5"/>
                                            </p:txEl>
                                          </p:spTgt>
                                        </p:tgtEl>
                                      </p:cBhvr>
                                    </p:animEffect>
                                    <p:anim calcmode="lin" valueType="num">
                                      <p:cBhvr>
                                        <p:cTn id="70"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71"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2">
                                            <p:txEl>
                                              <p:pRg st="0" end="0"/>
                                            </p:txEl>
                                          </p:spTgt>
                                        </p:tgtEl>
                                        <p:attrNameLst>
                                          <p:attrName>style.visibility</p:attrName>
                                        </p:attrNameLst>
                                      </p:cBhvr>
                                      <p:to>
                                        <p:strVal val="visible"/>
                                      </p:to>
                                    </p:set>
                                    <p:animEffect transition="in" filter="fade">
                                      <p:cBhvr>
                                        <p:cTn id="76" dur="1000"/>
                                        <p:tgtEl>
                                          <p:spTgt spid="12">
                                            <p:txEl>
                                              <p:pRg st="0" end="0"/>
                                            </p:txEl>
                                          </p:spTgt>
                                        </p:tgtEl>
                                      </p:cBhvr>
                                    </p:animEffect>
                                    <p:anim calcmode="lin" valueType="num">
                                      <p:cBhvr>
                                        <p:cTn id="7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0">
                                            <p:txEl>
                                              <p:pRg st="6" end="6"/>
                                            </p:txEl>
                                          </p:spTgt>
                                        </p:tgtEl>
                                        <p:attrNameLst>
                                          <p:attrName>style.visibility</p:attrName>
                                        </p:attrNameLst>
                                      </p:cBhvr>
                                      <p:to>
                                        <p:strVal val="visible"/>
                                      </p:to>
                                    </p:set>
                                    <p:animEffect transition="in" filter="fade">
                                      <p:cBhvr>
                                        <p:cTn id="83" dur="1000"/>
                                        <p:tgtEl>
                                          <p:spTgt spid="10">
                                            <p:txEl>
                                              <p:pRg st="6" end="6"/>
                                            </p:txEl>
                                          </p:spTgt>
                                        </p:tgtEl>
                                      </p:cBhvr>
                                    </p:animEffect>
                                    <p:anim calcmode="lin" valueType="num">
                                      <p:cBhvr>
                                        <p:cTn id="84"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85"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10">
                                            <p:txEl>
                                              <p:pRg st="7" end="7"/>
                                            </p:txEl>
                                          </p:spTgt>
                                        </p:tgtEl>
                                        <p:attrNameLst>
                                          <p:attrName>style.visibility</p:attrName>
                                        </p:attrNameLst>
                                      </p:cBhvr>
                                      <p:to>
                                        <p:strVal val="visible"/>
                                      </p:to>
                                    </p:set>
                                    <p:animEffect transition="in" filter="fade">
                                      <p:cBhvr>
                                        <p:cTn id="90" dur="1000"/>
                                        <p:tgtEl>
                                          <p:spTgt spid="10">
                                            <p:txEl>
                                              <p:pRg st="7" end="7"/>
                                            </p:txEl>
                                          </p:spTgt>
                                        </p:tgtEl>
                                      </p:cBhvr>
                                    </p:animEffect>
                                    <p:anim calcmode="lin" valueType="num">
                                      <p:cBhvr>
                                        <p:cTn id="91"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92"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0">
                                            <p:txEl>
                                              <p:pRg st="8" end="8"/>
                                            </p:txEl>
                                          </p:spTgt>
                                        </p:tgtEl>
                                        <p:attrNameLst>
                                          <p:attrName>style.visibility</p:attrName>
                                        </p:attrNameLst>
                                      </p:cBhvr>
                                      <p:to>
                                        <p:strVal val="visible"/>
                                      </p:to>
                                    </p:set>
                                    <p:animEffect transition="in" filter="fade">
                                      <p:cBhvr>
                                        <p:cTn id="97" dur="1000"/>
                                        <p:tgtEl>
                                          <p:spTgt spid="10">
                                            <p:txEl>
                                              <p:pRg st="8" end="8"/>
                                            </p:txEl>
                                          </p:spTgt>
                                        </p:tgtEl>
                                      </p:cBhvr>
                                    </p:animEffect>
                                    <p:anim calcmode="lin" valueType="num">
                                      <p:cBhvr>
                                        <p:cTn id="98"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99"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4" grpId="0"/>
      <p:bldP spid="16" grpId="0"/>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A43BA7-C6EF-4E7A-8D05-1C97D4D65C6A}"/>
              </a:ext>
            </a:extLst>
          </p:cNvPr>
          <p:cNvSpPr txBox="1"/>
          <p:nvPr/>
        </p:nvSpPr>
        <p:spPr>
          <a:xfrm>
            <a:off x="766762" y="261491"/>
            <a:ext cx="10658476" cy="1077218"/>
          </a:xfrm>
          <a:prstGeom prst="rect">
            <a:avLst/>
          </a:prstGeom>
          <a:noFill/>
        </p:spPr>
        <p:txBody>
          <a:bodyPr wrap="square" rtlCol="0">
            <a:spAutoFit/>
          </a:bodyPr>
          <a:lstStyle/>
          <a:p>
            <a:r>
              <a:rPr lang="en-GB" sz="3200" b="1" dirty="0"/>
              <a:t>How far can we understand the aims behind Darius’ campaigns of 492 and 490BC? Why did they fail?</a:t>
            </a:r>
          </a:p>
        </p:txBody>
      </p:sp>
      <p:sp>
        <p:nvSpPr>
          <p:cNvPr id="3" name="TextBox 2">
            <a:extLst>
              <a:ext uri="{FF2B5EF4-FFF2-40B4-BE49-F238E27FC236}">
                <a16:creationId xmlns:a16="http://schemas.microsoft.com/office/drawing/2014/main" id="{78E02A24-B9A7-4866-89B1-5C6D1AB349EE}"/>
              </a:ext>
            </a:extLst>
          </p:cNvPr>
          <p:cNvSpPr txBox="1"/>
          <p:nvPr/>
        </p:nvSpPr>
        <p:spPr>
          <a:xfrm>
            <a:off x="766762" y="1338709"/>
            <a:ext cx="10101263" cy="5786199"/>
          </a:xfrm>
          <a:prstGeom prst="rect">
            <a:avLst/>
          </a:prstGeom>
          <a:noFill/>
        </p:spPr>
        <p:txBody>
          <a:bodyPr wrap="square" rtlCol="0">
            <a:spAutoFit/>
          </a:bodyPr>
          <a:lstStyle/>
          <a:p>
            <a:pPr algn="ctr"/>
            <a:r>
              <a:rPr lang="en-GB" sz="2800" b="1" dirty="0"/>
              <a:t>The Source Problem</a:t>
            </a:r>
          </a:p>
          <a:p>
            <a:pPr algn="ctr"/>
            <a:endParaRPr lang="en-GB" sz="800" b="1" dirty="0"/>
          </a:p>
          <a:p>
            <a:pPr marL="514350" indent="-514350">
              <a:buFont typeface="+mj-lt"/>
              <a:buAutoNum type="alphaUcPeriod"/>
            </a:pPr>
            <a:r>
              <a:rPr lang="en-GB" sz="2400" b="1" dirty="0"/>
              <a:t>Lack of Persian literary or historical sources. </a:t>
            </a:r>
          </a:p>
          <a:p>
            <a:pPr marL="800100" lvl="1" indent="-342900">
              <a:buFont typeface="Arial" panose="020B0604020202020204" pitchFamily="34" charset="0"/>
              <a:buChar char="•"/>
            </a:pPr>
            <a:r>
              <a:rPr lang="en-GB" sz="2000" dirty="0"/>
              <a:t>	</a:t>
            </a:r>
            <a:r>
              <a:rPr lang="en-GB" dirty="0"/>
              <a:t>Can we learn anything from the </a:t>
            </a:r>
            <a:r>
              <a:rPr lang="en-GB" b="1" dirty="0" err="1"/>
              <a:t>Naqs</a:t>
            </a:r>
            <a:r>
              <a:rPr lang="en-GB" b="1" dirty="0"/>
              <a:t> e Rustam </a:t>
            </a:r>
            <a:r>
              <a:rPr lang="en-GB" dirty="0"/>
              <a:t>inscription? </a:t>
            </a:r>
          </a:p>
          <a:p>
            <a:r>
              <a:rPr lang="en-GB" dirty="0"/>
              <a:t>	e.g. an imperialist/expansionist agenda?</a:t>
            </a:r>
          </a:p>
          <a:p>
            <a:pPr marL="742950" lvl="1" indent="-285750">
              <a:buFont typeface="Arial" panose="020B0604020202020204" pitchFamily="34" charset="0"/>
              <a:buChar char="•"/>
            </a:pPr>
            <a:r>
              <a:rPr lang="en-GB" dirty="0"/>
              <a:t>	What was the nature of Persia’s relationship with subject states, in particular the Ionians?</a:t>
            </a:r>
          </a:p>
          <a:p>
            <a:endParaRPr lang="en-GB" sz="800" dirty="0"/>
          </a:p>
          <a:p>
            <a:r>
              <a:rPr lang="en-GB" sz="2400" b="1" dirty="0"/>
              <a:t>B.  The nature of our principal source, Herodotus’ </a:t>
            </a:r>
            <a:r>
              <a:rPr lang="en-GB" sz="2400" b="1" i="1" dirty="0"/>
              <a:t>Histories.</a:t>
            </a:r>
          </a:p>
          <a:p>
            <a:pPr marL="800100" lvl="1" indent="-342900">
              <a:buFont typeface="Arial" panose="020B0604020202020204" pitchFamily="34" charset="0"/>
              <a:buChar char="•"/>
            </a:pPr>
            <a:r>
              <a:rPr lang="en-GB" sz="2000" dirty="0"/>
              <a:t>	</a:t>
            </a:r>
            <a:r>
              <a:rPr lang="en-GB" dirty="0"/>
              <a:t>The difficulty of discovering events from a couple of generations ago (c.60 years).</a:t>
            </a:r>
          </a:p>
          <a:p>
            <a:pPr marL="800100" lvl="1" indent="-342900">
              <a:buFont typeface="Arial" panose="020B0604020202020204" pitchFamily="34" charset="0"/>
              <a:buChar char="•"/>
            </a:pPr>
            <a:r>
              <a:rPr lang="en-GB" dirty="0"/>
              <a:t>	Dependence on oral accounts – in particular the celebrated </a:t>
            </a:r>
            <a:r>
              <a:rPr lang="en-GB" i="1" dirty="0" err="1"/>
              <a:t>Marathonomachoi</a:t>
            </a:r>
            <a:r>
              <a:rPr lang="en-GB" dirty="0"/>
              <a:t>?	 </a:t>
            </a:r>
          </a:p>
          <a:p>
            <a:pPr marL="800100" lvl="1" indent="-342900">
              <a:buFont typeface="Arial" panose="020B0604020202020204" pitchFamily="34" charset="0"/>
              <a:buChar char="•"/>
            </a:pPr>
            <a:r>
              <a:rPr lang="en-GB" dirty="0"/>
              <a:t>  The embellishment of stories over time; focus of annual festivals of commemoration.</a:t>
            </a:r>
          </a:p>
          <a:p>
            <a:pPr marL="800100" lvl="1" indent="-342900">
              <a:buFont typeface="Arial" panose="020B0604020202020204" pitchFamily="34" charset="0"/>
              <a:buChar char="•"/>
            </a:pPr>
            <a:r>
              <a:rPr lang="en-GB" dirty="0"/>
              <a:t>	The distorting effects of partisanship/patriotism/family ties/feuds. </a:t>
            </a:r>
          </a:p>
          <a:p>
            <a:pPr marL="800100" lvl="1" indent="-342900">
              <a:buFont typeface="Arial" panose="020B0604020202020204" pitchFamily="34" charset="0"/>
              <a:buChar char="•"/>
            </a:pPr>
            <a:r>
              <a:rPr lang="en-GB" dirty="0"/>
              <a:t>   Idealism - the rhetorical contrast of freedom vs slavery / democracy vs tyranny.</a:t>
            </a:r>
          </a:p>
          <a:p>
            <a:pPr marL="800100" lvl="1" indent="-342900">
              <a:buFont typeface="Arial" panose="020B0604020202020204" pitchFamily="34" charset="0"/>
              <a:buChar char="•"/>
            </a:pPr>
            <a:r>
              <a:rPr lang="en-GB" dirty="0"/>
              <a:t>  The problem of hindsight.</a:t>
            </a:r>
          </a:p>
          <a:p>
            <a:endParaRPr lang="en-GB" sz="800" dirty="0"/>
          </a:p>
          <a:p>
            <a:r>
              <a:rPr lang="en-GB" sz="2400" b="1" dirty="0"/>
              <a:t>C.  Other evidence?</a:t>
            </a:r>
          </a:p>
          <a:p>
            <a:pPr marL="914400" lvl="1" indent="-457200">
              <a:buFont typeface="Arial" panose="020B0604020202020204" pitchFamily="34" charset="0"/>
              <a:buChar char="•"/>
            </a:pPr>
            <a:r>
              <a:rPr lang="en-GB" sz="2000" b="1" dirty="0"/>
              <a:t>Archaeological</a:t>
            </a:r>
            <a:r>
              <a:rPr lang="en-GB" sz="2000" dirty="0"/>
              <a:t> </a:t>
            </a:r>
          </a:p>
          <a:p>
            <a:pPr lvl="1"/>
            <a:r>
              <a:rPr lang="en-GB" sz="2000" dirty="0"/>
              <a:t>	</a:t>
            </a:r>
            <a:r>
              <a:rPr lang="en-GB" sz="1600" dirty="0"/>
              <a:t>e.g.</a:t>
            </a:r>
            <a:r>
              <a:rPr lang="en-GB" dirty="0"/>
              <a:t> The helmet of Miltiades dedicated in Olympia; the </a:t>
            </a:r>
            <a:r>
              <a:rPr lang="en-GB" i="1" dirty="0"/>
              <a:t>Soros</a:t>
            </a:r>
            <a:r>
              <a:rPr lang="en-GB" dirty="0"/>
              <a:t>; evidence of military equipment.</a:t>
            </a:r>
            <a:endParaRPr lang="en-GB" sz="2000" dirty="0"/>
          </a:p>
          <a:p>
            <a:pPr marL="914400" lvl="1" indent="-457200">
              <a:buFont typeface="Arial" panose="020B0604020202020204" pitchFamily="34" charset="0"/>
              <a:buChar char="•"/>
            </a:pPr>
            <a:r>
              <a:rPr lang="en-GB" sz="2000" b="1" dirty="0"/>
              <a:t>Geographical </a:t>
            </a:r>
            <a:r>
              <a:rPr lang="en-GB" dirty="0"/>
              <a:t>Can the topography help us understand more – e.g. the question of the cavalry?</a:t>
            </a:r>
            <a:endParaRPr lang="en-GB" sz="2800" dirty="0"/>
          </a:p>
          <a:p>
            <a:endParaRPr lang="en-GB" sz="2000" dirty="0"/>
          </a:p>
        </p:txBody>
      </p:sp>
      <p:sp>
        <p:nvSpPr>
          <p:cNvPr id="4" name="Oval 3">
            <a:extLst>
              <a:ext uri="{FF2B5EF4-FFF2-40B4-BE49-F238E27FC236}">
                <a16:creationId xmlns:a16="http://schemas.microsoft.com/office/drawing/2014/main" id="{35AED0B0-26CB-42D0-8E06-B8D2CA454ED1}"/>
              </a:ext>
            </a:extLst>
          </p:cNvPr>
          <p:cNvSpPr/>
          <p:nvPr/>
        </p:nvSpPr>
        <p:spPr>
          <a:xfrm>
            <a:off x="571500" y="142875"/>
            <a:ext cx="6534150" cy="7429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728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1000"/>
                                        <p:tgtEl>
                                          <p:spTgt spid="3">
                                            <p:txEl>
                                              <p:pRg st="7" end="7"/>
                                            </p:txEl>
                                          </p:spTgt>
                                        </p:tgtEl>
                                      </p:cBhvr>
                                    </p:animEffect>
                                    <p:anim calcmode="lin" valueType="num">
                                      <p:cBhvr>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1000"/>
                                        <p:tgtEl>
                                          <p:spTgt spid="3">
                                            <p:txEl>
                                              <p:pRg st="8" end="8"/>
                                            </p:txEl>
                                          </p:spTgt>
                                        </p:tgtEl>
                                      </p:cBhvr>
                                    </p:animEffect>
                                    <p:anim calcmode="lin" valueType="num">
                                      <p:cBhvr>
                                        <p:cTn id="5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1000"/>
                                        <p:tgtEl>
                                          <p:spTgt spid="3">
                                            <p:txEl>
                                              <p:pRg st="9" end="9"/>
                                            </p:txEl>
                                          </p:spTgt>
                                        </p:tgtEl>
                                      </p:cBhvr>
                                    </p:animEffect>
                                    <p:anim calcmode="lin" valueType="num">
                                      <p:cBhvr>
                                        <p:cTn id="5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Effect transition="in" filter="fade">
                                      <p:cBhvr>
                                        <p:cTn id="60" dur="1000"/>
                                        <p:tgtEl>
                                          <p:spTgt spid="3">
                                            <p:txEl>
                                              <p:pRg st="10" end="10"/>
                                            </p:txEl>
                                          </p:spTgt>
                                        </p:tgtEl>
                                      </p:cBhvr>
                                    </p:animEffect>
                                    <p:anim calcmode="lin" valueType="num">
                                      <p:cBhvr>
                                        <p:cTn id="6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Effect transition="in" filter="fade">
                                      <p:cBhvr>
                                        <p:cTn id="65" dur="1000"/>
                                        <p:tgtEl>
                                          <p:spTgt spid="3">
                                            <p:txEl>
                                              <p:pRg st="11" end="11"/>
                                            </p:txEl>
                                          </p:spTgt>
                                        </p:tgtEl>
                                      </p:cBhvr>
                                    </p:animEffect>
                                    <p:anim calcmode="lin" valueType="num">
                                      <p:cBhvr>
                                        <p:cTn id="6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
                                            <p:txEl>
                                              <p:pRg st="12" end="12"/>
                                            </p:txEl>
                                          </p:spTgt>
                                        </p:tgtEl>
                                        <p:attrNameLst>
                                          <p:attrName>style.visibility</p:attrName>
                                        </p:attrNameLst>
                                      </p:cBhvr>
                                      <p:to>
                                        <p:strVal val="visible"/>
                                      </p:to>
                                    </p:set>
                                    <p:animEffect transition="in" filter="fade">
                                      <p:cBhvr>
                                        <p:cTn id="70" dur="1000"/>
                                        <p:tgtEl>
                                          <p:spTgt spid="3">
                                            <p:txEl>
                                              <p:pRg st="12" end="12"/>
                                            </p:txEl>
                                          </p:spTgt>
                                        </p:tgtEl>
                                      </p:cBhvr>
                                    </p:animEffect>
                                    <p:anim calcmode="lin" valueType="num">
                                      <p:cBhvr>
                                        <p:cTn id="71"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animEffect transition="in" filter="fade">
                                      <p:cBhvr>
                                        <p:cTn id="75" dur="1000"/>
                                        <p:tgtEl>
                                          <p:spTgt spid="3">
                                            <p:txEl>
                                              <p:pRg st="13" end="13"/>
                                            </p:txEl>
                                          </p:spTgt>
                                        </p:tgtEl>
                                      </p:cBhvr>
                                    </p:animEffect>
                                    <p:anim calcmode="lin" valueType="num">
                                      <p:cBhvr>
                                        <p:cTn id="76"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fade">
                                      <p:cBhvr>
                                        <p:cTn id="82" dur="1000"/>
                                        <p:tgtEl>
                                          <p:spTgt spid="3">
                                            <p:txEl>
                                              <p:pRg st="15" end="15"/>
                                            </p:txEl>
                                          </p:spTgt>
                                        </p:tgtEl>
                                      </p:cBhvr>
                                    </p:animEffect>
                                    <p:anim calcmode="lin" valueType="num">
                                      <p:cBhvr>
                                        <p:cTn id="83"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fade">
                                      <p:cBhvr>
                                        <p:cTn id="87" dur="1000"/>
                                        <p:tgtEl>
                                          <p:spTgt spid="3">
                                            <p:txEl>
                                              <p:pRg st="16" end="16"/>
                                            </p:txEl>
                                          </p:spTgt>
                                        </p:tgtEl>
                                      </p:cBhvr>
                                    </p:animEffect>
                                    <p:anim calcmode="lin" valueType="num">
                                      <p:cBhvr>
                                        <p:cTn id="88"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89" dur="1000" fill="hold"/>
                                        <p:tgtEl>
                                          <p:spTgt spid="3">
                                            <p:txEl>
                                              <p:pRg st="16" end="16"/>
                                            </p:txEl>
                                          </p:spTgt>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fade">
                                      <p:cBhvr>
                                        <p:cTn id="92" dur="1000"/>
                                        <p:tgtEl>
                                          <p:spTgt spid="3">
                                            <p:txEl>
                                              <p:pRg st="17" end="17"/>
                                            </p:txEl>
                                          </p:spTgt>
                                        </p:tgtEl>
                                      </p:cBhvr>
                                    </p:animEffect>
                                    <p:anim calcmode="lin" valueType="num">
                                      <p:cBhvr>
                                        <p:cTn id="93"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94" dur="1000" fill="hold"/>
                                        <p:tgtEl>
                                          <p:spTgt spid="3">
                                            <p:txEl>
                                              <p:pRg st="17" end="17"/>
                                            </p:txEl>
                                          </p:spTgt>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fade">
                                      <p:cBhvr>
                                        <p:cTn id="97" dur="1000"/>
                                        <p:tgtEl>
                                          <p:spTgt spid="3">
                                            <p:txEl>
                                              <p:pRg st="18" end="18"/>
                                            </p:txEl>
                                          </p:spTgt>
                                        </p:tgtEl>
                                      </p:cBhvr>
                                    </p:animEffect>
                                    <p:anim calcmode="lin" valueType="num">
                                      <p:cBhvr>
                                        <p:cTn id="98"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99" dur="1000" fill="hold"/>
                                        <p:tgtEl>
                                          <p:spTgt spid="3">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C470B0-75F5-4278-91F4-83BCA68574A6}"/>
              </a:ext>
            </a:extLst>
          </p:cNvPr>
          <p:cNvSpPr txBox="1"/>
          <p:nvPr/>
        </p:nvSpPr>
        <p:spPr>
          <a:xfrm>
            <a:off x="9341196" y="3896648"/>
            <a:ext cx="2651760" cy="584775"/>
          </a:xfrm>
          <a:prstGeom prst="rect">
            <a:avLst/>
          </a:prstGeom>
          <a:noFill/>
        </p:spPr>
        <p:txBody>
          <a:bodyPr wrap="square" rtlCol="0">
            <a:spAutoFit/>
          </a:bodyPr>
          <a:lstStyle/>
          <a:p>
            <a:r>
              <a:rPr lang="en-GB" sz="3200" dirty="0"/>
              <a:t>Hippias’ Tooth</a:t>
            </a:r>
          </a:p>
        </p:txBody>
      </p:sp>
      <p:pic>
        <p:nvPicPr>
          <p:cNvPr id="7" name="Picture 2" descr="Map of the Battle of Marathon - Initial Situation, 490 BC">
            <a:extLst>
              <a:ext uri="{FF2B5EF4-FFF2-40B4-BE49-F238E27FC236}">
                <a16:creationId xmlns:a16="http://schemas.microsoft.com/office/drawing/2014/main" id="{F2997028-16E7-4196-BA6D-D81DCCB23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 y="1449341"/>
            <a:ext cx="4045937" cy="30581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1A52F3F-C70B-45AB-8B57-B73EDF1EE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240" y="0"/>
            <a:ext cx="6969760" cy="5363981"/>
          </a:xfrm>
          <a:prstGeom prst="rect">
            <a:avLst/>
          </a:prstGeom>
        </p:spPr>
      </p:pic>
      <p:sp>
        <p:nvSpPr>
          <p:cNvPr id="11" name="Oval 10">
            <a:extLst>
              <a:ext uri="{FF2B5EF4-FFF2-40B4-BE49-F238E27FC236}">
                <a16:creationId xmlns:a16="http://schemas.microsoft.com/office/drawing/2014/main" id="{A06EC6A1-270C-4B16-95A6-39ACB9AC89AA}"/>
              </a:ext>
            </a:extLst>
          </p:cNvPr>
          <p:cNvSpPr/>
          <p:nvPr/>
        </p:nvSpPr>
        <p:spPr>
          <a:xfrm>
            <a:off x="10350575" y="1866136"/>
            <a:ext cx="1107440" cy="37084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E4BA446C-8904-4566-A8AB-55250A7F81DF}"/>
              </a:ext>
            </a:extLst>
          </p:cNvPr>
          <p:cNvSpPr/>
          <p:nvPr/>
        </p:nvSpPr>
        <p:spPr>
          <a:xfrm>
            <a:off x="9341196" y="577304"/>
            <a:ext cx="1107440" cy="37084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A75A84B-0B7C-4EBB-AA0E-4099FBEAAE3C}"/>
              </a:ext>
            </a:extLst>
          </p:cNvPr>
          <p:cNvSpPr txBox="1"/>
          <p:nvPr/>
        </p:nvSpPr>
        <p:spPr>
          <a:xfrm>
            <a:off x="91439" y="162560"/>
            <a:ext cx="5059681" cy="923330"/>
          </a:xfrm>
          <a:prstGeom prst="rect">
            <a:avLst/>
          </a:prstGeom>
          <a:noFill/>
        </p:spPr>
        <p:txBody>
          <a:bodyPr wrap="square" rtlCol="0">
            <a:spAutoFit/>
          </a:bodyPr>
          <a:lstStyle/>
          <a:p>
            <a:r>
              <a:rPr lang="en-GB" i="1" dirty="0"/>
              <a:t>‘The part of Attic territory nearest Eretria – and also the best ground for cavalry to manoeuvre in – was at Marathon. </a:t>
            </a:r>
          </a:p>
        </p:txBody>
      </p:sp>
      <p:pic>
        <p:nvPicPr>
          <p:cNvPr id="3" name="Picture 2">
            <a:extLst>
              <a:ext uri="{FF2B5EF4-FFF2-40B4-BE49-F238E27FC236}">
                <a16:creationId xmlns:a16="http://schemas.microsoft.com/office/drawing/2014/main" id="{EACCEF91-97E5-4602-89E3-3629B16C72F7}"/>
              </a:ext>
            </a:extLst>
          </p:cNvPr>
          <p:cNvPicPr>
            <a:picLocks noChangeAspect="1"/>
          </p:cNvPicPr>
          <p:nvPr/>
        </p:nvPicPr>
        <p:blipFill rotWithShape="1">
          <a:blip r:embed="rId4">
            <a:extLst>
              <a:ext uri="{28A0092B-C50C-407E-A947-70E740481C1C}">
                <a14:useLocalDpi xmlns:a14="http://schemas.microsoft.com/office/drawing/2010/main" val="0"/>
              </a:ext>
            </a:extLst>
          </a:blip>
          <a:srcRect l="33375" t="21038" r="34452" b="25498"/>
          <a:stretch/>
        </p:blipFill>
        <p:spPr>
          <a:xfrm>
            <a:off x="10306396" y="3007797"/>
            <a:ext cx="1757680" cy="2190629"/>
          </a:xfrm>
          <a:prstGeom prst="rect">
            <a:avLst/>
          </a:prstGeom>
        </p:spPr>
      </p:pic>
      <p:pic>
        <p:nvPicPr>
          <p:cNvPr id="19" name="Picture 18">
            <a:extLst>
              <a:ext uri="{FF2B5EF4-FFF2-40B4-BE49-F238E27FC236}">
                <a16:creationId xmlns:a16="http://schemas.microsoft.com/office/drawing/2014/main" id="{D79023B2-30E1-431A-95EF-A5E936C3E441}"/>
              </a:ext>
            </a:extLst>
          </p:cNvPr>
          <p:cNvPicPr>
            <a:picLocks noChangeAspect="1"/>
          </p:cNvPicPr>
          <p:nvPr/>
        </p:nvPicPr>
        <p:blipFill rotWithShape="1">
          <a:blip r:embed="rId5"/>
          <a:srcRect l="32201" t="18551" r="38696" b="40289"/>
          <a:stretch/>
        </p:blipFill>
        <p:spPr>
          <a:xfrm>
            <a:off x="4137376" y="2184768"/>
            <a:ext cx="3110948" cy="2474816"/>
          </a:xfrm>
          <a:prstGeom prst="rect">
            <a:avLst/>
          </a:prstGeom>
        </p:spPr>
      </p:pic>
      <p:sp>
        <p:nvSpPr>
          <p:cNvPr id="16" name="Thought Bubble: Cloud 15">
            <a:extLst>
              <a:ext uri="{FF2B5EF4-FFF2-40B4-BE49-F238E27FC236}">
                <a16:creationId xmlns:a16="http://schemas.microsoft.com/office/drawing/2014/main" id="{0D255212-4F72-475D-9776-0D2AFAFC55A2}"/>
              </a:ext>
            </a:extLst>
          </p:cNvPr>
          <p:cNvSpPr/>
          <p:nvPr/>
        </p:nvSpPr>
        <p:spPr>
          <a:xfrm>
            <a:off x="0" y="4560298"/>
            <a:ext cx="6641432" cy="2135141"/>
          </a:xfrm>
          <a:prstGeom prst="cloudCallout">
            <a:avLst>
              <a:gd name="adj1" fmla="val 31300"/>
              <a:gd name="adj2" fmla="val -137840"/>
            </a:avLst>
          </a:prstGeom>
          <a:solidFill>
            <a:srgbClr val="BCCD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i="1" dirty="0">
                <a:solidFill>
                  <a:schemeClr val="tx1"/>
                </a:solidFill>
              </a:rPr>
              <a:t>The previous night Hippias had dreamed that he was sleeping with his mother, and he supposed the dream to mean that he would return to Athens, recover his power</a:t>
            </a:r>
            <a:r>
              <a:rPr lang="en-GB" dirty="0">
                <a:solidFill>
                  <a:schemeClr val="tx1"/>
                </a:solidFill>
              </a:rPr>
              <a:t>, </a:t>
            </a:r>
            <a:r>
              <a:rPr lang="en-GB" i="1" dirty="0">
                <a:solidFill>
                  <a:schemeClr val="tx1"/>
                </a:solidFill>
              </a:rPr>
              <a:t>and die peacefully at home in old age. </a:t>
            </a:r>
            <a:r>
              <a:rPr lang="en-GB" dirty="0">
                <a:solidFill>
                  <a:schemeClr val="tx1"/>
                </a:solidFill>
              </a:rPr>
              <a:t>6.107</a:t>
            </a:r>
            <a:endParaRPr lang="en-GB" i="1" dirty="0">
              <a:solidFill>
                <a:schemeClr val="tx1"/>
              </a:solidFill>
            </a:endParaRPr>
          </a:p>
        </p:txBody>
      </p:sp>
      <p:sp>
        <p:nvSpPr>
          <p:cNvPr id="17" name="TextBox 16">
            <a:extLst>
              <a:ext uri="{FF2B5EF4-FFF2-40B4-BE49-F238E27FC236}">
                <a16:creationId xmlns:a16="http://schemas.microsoft.com/office/drawing/2014/main" id="{D7F8CE5F-5AE3-43DC-A832-6A7923DE6CC7}"/>
              </a:ext>
            </a:extLst>
          </p:cNvPr>
          <p:cNvSpPr txBox="1"/>
          <p:nvPr/>
        </p:nvSpPr>
        <p:spPr>
          <a:xfrm>
            <a:off x="5232935" y="5092084"/>
            <a:ext cx="6969760" cy="1200329"/>
          </a:xfrm>
          <a:prstGeom prst="rect">
            <a:avLst/>
          </a:prstGeom>
          <a:solidFill>
            <a:schemeClr val="bg1"/>
          </a:solidFill>
        </p:spPr>
        <p:txBody>
          <a:bodyPr wrap="square" rtlCol="0">
            <a:spAutoFit/>
          </a:bodyPr>
          <a:lstStyle/>
          <a:p>
            <a:r>
              <a:rPr lang="en-GB" i="1" dirty="0"/>
              <a:t>On the following day when he was acting as guide to the invaders, he put the prisoners from Eretria ashore on </a:t>
            </a:r>
            <a:r>
              <a:rPr lang="en-GB" i="1" dirty="0" err="1"/>
              <a:t>Aegilia</a:t>
            </a:r>
            <a:r>
              <a:rPr lang="en-GB" i="1" dirty="0"/>
              <a:t>, led the fleet to its anchorage at Marathon, and got the troops into position when they had disembarked. </a:t>
            </a:r>
            <a:endParaRPr lang="en-GB" dirty="0"/>
          </a:p>
        </p:txBody>
      </p:sp>
      <p:sp>
        <p:nvSpPr>
          <p:cNvPr id="20" name="Explosion: 14 Points 19">
            <a:extLst>
              <a:ext uri="{FF2B5EF4-FFF2-40B4-BE49-F238E27FC236}">
                <a16:creationId xmlns:a16="http://schemas.microsoft.com/office/drawing/2014/main" id="{C5B89895-85DC-4061-807A-787B13B598D1}"/>
              </a:ext>
            </a:extLst>
          </p:cNvPr>
          <p:cNvSpPr/>
          <p:nvPr/>
        </p:nvSpPr>
        <p:spPr>
          <a:xfrm rot="1435026">
            <a:off x="5728247" y="2284518"/>
            <a:ext cx="506113" cy="407622"/>
          </a:xfrm>
          <a:prstGeom prst="irregularSeal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5482DB2F-6273-438B-934E-F58948EABEB3}"/>
              </a:ext>
            </a:extLst>
          </p:cNvPr>
          <p:cNvSpPr txBox="1"/>
          <p:nvPr/>
        </p:nvSpPr>
        <p:spPr>
          <a:xfrm>
            <a:off x="-7404" y="711999"/>
            <a:ext cx="5141496" cy="646331"/>
          </a:xfrm>
          <a:prstGeom prst="rect">
            <a:avLst/>
          </a:prstGeom>
          <a:noFill/>
        </p:spPr>
        <p:txBody>
          <a:bodyPr wrap="square">
            <a:spAutoFit/>
          </a:bodyPr>
          <a:lstStyle/>
          <a:p>
            <a:r>
              <a:rPr lang="en-GB" i="1" dirty="0"/>
              <a:t>                             To Marathon, therefore, </a:t>
            </a:r>
            <a:r>
              <a:rPr lang="en-GB" b="1" i="1" dirty="0"/>
              <a:t>Hippias the son of Pisistratus</a:t>
            </a:r>
            <a:r>
              <a:rPr lang="en-GB" i="1" dirty="0"/>
              <a:t> directed the invading army.’ </a:t>
            </a:r>
            <a:r>
              <a:rPr lang="en-GB" dirty="0"/>
              <a:t>6.102</a:t>
            </a:r>
          </a:p>
        </p:txBody>
      </p:sp>
      <p:sp>
        <p:nvSpPr>
          <p:cNvPr id="24" name="TextBox 23">
            <a:extLst>
              <a:ext uri="{FF2B5EF4-FFF2-40B4-BE49-F238E27FC236}">
                <a16:creationId xmlns:a16="http://schemas.microsoft.com/office/drawing/2014/main" id="{A4C9699C-67A4-4A64-81A9-9900E7A21134}"/>
              </a:ext>
            </a:extLst>
          </p:cNvPr>
          <p:cNvSpPr txBox="1"/>
          <p:nvPr/>
        </p:nvSpPr>
        <p:spPr>
          <a:xfrm>
            <a:off x="5232935" y="5932142"/>
            <a:ext cx="6478290" cy="923330"/>
          </a:xfrm>
          <a:prstGeom prst="rect">
            <a:avLst/>
          </a:prstGeom>
          <a:noFill/>
        </p:spPr>
        <p:txBody>
          <a:bodyPr wrap="square">
            <a:spAutoFit/>
          </a:bodyPr>
          <a:lstStyle/>
          <a:p>
            <a:r>
              <a:rPr lang="en-GB" i="1" dirty="0"/>
              <a:t>                         While he was busy with all this he was seized by a fit of coughing and, as he was an oldish man and most of his teeth were loose, coughed one of them right out of his mouth…’ </a:t>
            </a:r>
            <a:r>
              <a:rPr lang="en-GB" dirty="0"/>
              <a:t>6.107</a:t>
            </a:r>
          </a:p>
        </p:txBody>
      </p:sp>
      <p:sp>
        <p:nvSpPr>
          <p:cNvPr id="25" name="Explosion: 8 Points 24">
            <a:extLst>
              <a:ext uri="{FF2B5EF4-FFF2-40B4-BE49-F238E27FC236}">
                <a16:creationId xmlns:a16="http://schemas.microsoft.com/office/drawing/2014/main" id="{E8A9202D-4FB2-4EB6-AFFF-2CAA5B857D9E}"/>
              </a:ext>
            </a:extLst>
          </p:cNvPr>
          <p:cNvSpPr/>
          <p:nvPr/>
        </p:nvSpPr>
        <p:spPr>
          <a:xfrm rot="18148645" flipV="1">
            <a:off x="5670318" y="2716044"/>
            <a:ext cx="692039" cy="220766"/>
          </a:xfrm>
          <a:prstGeom prst="irregularSeal1">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009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32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53" presetClass="entr" presetSubtype="16" fill="hold" grpId="0" nodeType="afterEffect">
                                  <p:stCondLst>
                                    <p:cond delay="500"/>
                                  </p:stCondLst>
                                  <p:childTnLst>
                                    <p:set>
                                      <p:cBhvr>
                                        <p:cTn id="62" dur="1" fill="hold">
                                          <p:stCondLst>
                                            <p:cond delay="0"/>
                                          </p:stCondLst>
                                        </p:cTn>
                                        <p:tgtEl>
                                          <p:spTgt spid="20"/>
                                        </p:tgtEl>
                                        <p:attrNameLst>
                                          <p:attrName>style.visibility</p:attrName>
                                        </p:attrNameLst>
                                      </p:cBhvr>
                                      <p:to>
                                        <p:strVal val="visible"/>
                                      </p:to>
                                    </p:set>
                                    <p:anim calcmode="lin" valueType="num">
                                      <p:cBhvr>
                                        <p:cTn id="63" dur="900" fill="hold"/>
                                        <p:tgtEl>
                                          <p:spTgt spid="20"/>
                                        </p:tgtEl>
                                        <p:attrNameLst>
                                          <p:attrName>ppt_w</p:attrName>
                                        </p:attrNameLst>
                                      </p:cBhvr>
                                      <p:tavLst>
                                        <p:tav tm="0">
                                          <p:val>
                                            <p:fltVal val="0"/>
                                          </p:val>
                                        </p:tav>
                                        <p:tav tm="100000">
                                          <p:val>
                                            <p:strVal val="#ppt_w"/>
                                          </p:val>
                                        </p:tav>
                                      </p:tavLst>
                                    </p:anim>
                                    <p:anim calcmode="lin" valueType="num">
                                      <p:cBhvr>
                                        <p:cTn id="64" dur="900" fill="hold"/>
                                        <p:tgtEl>
                                          <p:spTgt spid="20"/>
                                        </p:tgtEl>
                                        <p:attrNameLst>
                                          <p:attrName>ppt_h</p:attrName>
                                        </p:attrNameLst>
                                      </p:cBhvr>
                                      <p:tavLst>
                                        <p:tav tm="0">
                                          <p:val>
                                            <p:fltVal val="0"/>
                                          </p:val>
                                        </p:tav>
                                        <p:tav tm="100000">
                                          <p:val>
                                            <p:strVal val="#ppt_h"/>
                                          </p:val>
                                        </p:tav>
                                      </p:tavLst>
                                    </p:anim>
                                    <p:animEffect transition="in" filter="fade">
                                      <p:cBhvr>
                                        <p:cTn id="65" dur="900"/>
                                        <p:tgtEl>
                                          <p:spTgt spid="20"/>
                                        </p:tgtEl>
                                      </p:cBhvr>
                                    </p:animEffect>
                                  </p:childTnLst>
                                </p:cTn>
                              </p:par>
                            </p:childTnLst>
                          </p:cTn>
                        </p:par>
                        <p:par>
                          <p:cTn id="66" fill="hold">
                            <p:stCondLst>
                              <p:cond delay="3400"/>
                            </p:stCondLst>
                            <p:childTnLst>
                              <p:par>
                                <p:cTn id="67" presetID="53" presetClass="entr" presetSubtype="16"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Effect transition="in" filter="fade">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p:bldP spid="16" grpId="0" animBg="1"/>
      <p:bldP spid="17" grpId="0" animBg="1"/>
      <p:bldP spid="20" grpId="0" animBg="1"/>
      <p:bldP spid="22" grpId="0"/>
      <p:bldP spid="24" grpId="0"/>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02536"/>
            <a:ext cx="1905000" cy="17811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utoShape 2" descr="The Great God PAN. The most elusive of all the gods is a… | by Alasdair  Forsythe | Medi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350" y="2209800"/>
            <a:ext cx="3295650" cy="4648200"/>
          </a:xfrm>
          <a:prstGeom prst="rect">
            <a:avLst/>
          </a:prstGeom>
        </p:spPr>
      </p:pic>
      <p:sp>
        <p:nvSpPr>
          <p:cNvPr id="6" name="TextBox 5">
            <a:extLst>
              <a:ext uri="{FF2B5EF4-FFF2-40B4-BE49-F238E27FC236}">
                <a16:creationId xmlns:a16="http://schemas.microsoft.com/office/drawing/2014/main" id="{70BD7045-902E-4FEA-A0D0-842C4D045C10}"/>
              </a:ext>
            </a:extLst>
          </p:cNvPr>
          <p:cNvSpPr txBox="1"/>
          <p:nvPr/>
        </p:nvSpPr>
        <p:spPr>
          <a:xfrm>
            <a:off x="307975" y="153145"/>
            <a:ext cx="3672840" cy="1754326"/>
          </a:xfrm>
          <a:prstGeom prst="rect">
            <a:avLst/>
          </a:prstGeom>
          <a:noFill/>
        </p:spPr>
        <p:txBody>
          <a:bodyPr wrap="square" rtlCol="0">
            <a:spAutoFit/>
          </a:bodyPr>
          <a:lstStyle/>
          <a:p>
            <a:r>
              <a:rPr lang="en-GB" i="1" dirty="0"/>
              <a:t>Before they left the city the Athenian generals sent off a message to Sparta. The messenger was an Athenians named Pheidippides, a professional long-distance runner. </a:t>
            </a:r>
            <a:r>
              <a:rPr lang="en-GB" dirty="0"/>
              <a:t>(6.105)</a:t>
            </a:r>
          </a:p>
        </p:txBody>
      </p:sp>
      <p:sp>
        <p:nvSpPr>
          <p:cNvPr id="7" name="Oval 6">
            <a:extLst>
              <a:ext uri="{FF2B5EF4-FFF2-40B4-BE49-F238E27FC236}">
                <a16:creationId xmlns:a16="http://schemas.microsoft.com/office/drawing/2014/main" id="{284492F1-79F2-4AF7-82F4-22DE0DCCF9D0}"/>
              </a:ext>
            </a:extLst>
          </p:cNvPr>
          <p:cNvSpPr/>
          <p:nvPr/>
        </p:nvSpPr>
        <p:spPr>
          <a:xfrm>
            <a:off x="8382000" y="599440"/>
            <a:ext cx="3810000" cy="199136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According to the account he gave the Athenians on his return, Pheidippides met the god Pan on Mt Parthenium, above </a:t>
            </a:r>
            <a:r>
              <a:rPr lang="en-GB" i="1" dirty="0" err="1">
                <a:solidFill>
                  <a:schemeClr val="tx1"/>
                </a:solidFill>
              </a:rPr>
              <a:t>Tegea</a:t>
            </a:r>
            <a:r>
              <a:rPr lang="en-GB" i="1" dirty="0">
                <a:solidFill>
                  <a:schemeClr val="tx1"/>
                </a:solidFill>
              </a:rPr>
              <a:t>. 6.105</a:t>
            </a:r>
          </a:p>
        </p:txBody>
      </p:sp>
      <p:sp>
        <p:nvSpPr>
          <p:cNvPr id="8" name="Thought Bubble: Cloud 7">
            <a:extLst>
              <a:ext uri="{FF2B5EF4-FFF2-40B4-BE49-F238E27FC236}">
                <a16:creationId xmlns:a16="http://schemas.microsoft.com/office/drawing/2014/main" id="{1E743C22-01A0-466C-8C6B-535E3B9F73AC}"/>
              </a:ext>
            </a:extLst>
          </p:cNvPr>
          <p:cNvSpPr/>
          <p:nvPr/>
        </p:nvSpPr>
        <p:spPr>
          <a:xfrm>
            <a:off x="5069840" y="4145280"/>
            <a:ext cx="4490720" cy="2113280"/>
          </a:xfrm>
          <a:prstGeom prst="cloudCallout">
            <a:avLst>
              <a:gd name="adj1" fmla="val 57221"/>
              <a:gd name="adj2" fmla="val -50000"/>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lumMod val="50000"/>
                  </a:schemeClr>
                </a:solidFill>
                <a:latin typeface="MV Boli" panose="02000500030200090000" pitchFamily="2" charset="0"/>
                <a:cs typeface="MV Boli" panose="02000500030200090000" pitchFamily="2" charset="0"/>
              </a:rPr>
              <a:t>Why do you pay me no attention, when I have been useful to you in the past and will be again in the future?</a:t>
            </a:r>
          </a:p>
        </p:txBody>
      </p:sp>
      <p:sp>
        <p:nvSpPr>
          <p:cNvPr id="9" name="TextBox 8">
            <a:extLst>
              <a:ext uri="{FF2B5EF4-FFF2-40B4-BE49-F238E27FC236}">
                <a16:creationId xmlns:a16="http://schemas.microsoft.com/office/drawing/2014/main" id="{83A42B19-A2FE-4854-AF41-4C05FDF2D79B}"/>
              </a:ext>
            </a:extLst>
          </p:cNvPr>
          <p:cNvSpPr txBox="1"/>
          <p:nvPr/>
        </p:nvSpPr>
        <p:spPr>
          <a:xfrm>
            <a:off x="2631440" y="6099909"/>
            <a:ext cx="9560560" cy="646331"/>
          </a:xfrm>
          <a:prstGeom prst="rect">
            <a:avLst/>
          </a:prstGeom>
          <a:solidFill>
            <a:schemeClr val="accent5">
              <a:lumMod val="20000"/>
              <a:lumOff val="80000"/>
            </a:schemeClr>
          </a:solidFill>
        </p:spPr>
        <p:txBody>
          <a:bodyPr wrap="square" rtlCol="0">
            <a:spAutoFit/>
          </a:bodyPr>
          <a:lstStyle/>
          <a:p>
            <a:r>
              <a:rPr lang="en-GB" i="1" dirty="0"/>
              <a:t>The Athenians built a shrine to Pan under the Acropolis and from the time his message was received they have held an annual ceremony, with a torch race and sacrifices, to court his protection. </a:t>
            </a:r>
            <a:r>
              <a:rPr lang="en-GB" dirty="0"/>
              <a:t>6.105</a:t>
            </a:r>
          </a:p>
        </p:txBody>
      </p:sp>
      <p:pic>
        <p:nvPicPr>
          <p:cNvPr id="11" name="Picture 10" descr="Related image">
            <a:extLst>
              <a:ext uri="{FF2B5EF4-FFF2-40B4-BE49-F238E27FC236}">
                <a16:creationId xmlns:a16="http://schemas.microsoft.com/office/drawing/2014/main" id="{80222043-FDFD-4E2C-8B79-A53CD75DD4D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70" y="4257675"/>
            <a:ext cx="2335530" cy="2488565"/>
          </a:xfrm>
          <a:prstGeom prst="rect">
            <a:avLst/>
          </a:prstGeom>
          <a:noFill/>
          <a:ln>
            <a:noFill/>
          </a:ln>
        </p:spPr>
      </p:pic>
    </p:spTree>
    <p:extLst>
      <p:ext uri="{BB962C8B-B14F-4D97-AF65-F5344CB8AC3E}">
        <p14:creationId xmlns:p14="http://schemas.microsoft.com/office/powerpoint/2010/main" val="92024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2" presetClass="exit" presetSubtype="2" fill="hold" nodeType="afterEffect">
                                  <p:stCondLst>
                                    <p:cond delay="0"/>
                                  </p:stCondLst>
                                  <p:childTnLst>
                                    <p:anim calcmode="lin" valueType="num">
                                      <p:cBhvr additive="base">
                                        <p:cTn id="35" dur="3500"/>
                                        <p:tgtEl>
                                          <p:spTgt spid="11"/>
                                        </p:tgtEl>
                                        <p:attrNameLst>
                                          <p:attrName>ppt_x</p:attrName>
                                        </p:attrNameLst>
                                      </p:cBhvr>
                                      <p:tavLst>
                                        <p:tav tm="0">
                                          <p:val>
                                            <p:strVal val="ppt_x"/>
                                          </p:val>
                                        </p:tav>
                                        <p:tav tm="100000">
                                          <p:val>
                                            <p:strVal val="1+ppt_w/2"/>
                                          </p:val>
                                        </p:tav>
                                      </p:tavLst>
                                    </p:anim>
                                    <p:anim calcmode="lin" valueType="num">
                                      <p:cBhvr additive="base">
                                        <p:cTn id="36" dur="3500"/>
                                        <p:tgtEl>
                                          <p:spTgt spid="11"/>
                                        </p:tgtEl>
                                        <p:attrNameLst>
                                          <p:attrName>ppt_y</p:attrName>
                                        </p:attrNameLst>
                                      </p:cBhvr>
                                      <p:tavLst>
                                        <p:tav tm="0">
                                          <p:val>
                                            <p:strVal val="ppt_y"/>
                                          </p:val>
                                        </p:tav>
                                        <p:tav tm="100000">
                                          <p:val>
                                            <p:strVal val="ppt_y"/>
                                          </p:val>
                                        </p:tav>
                                      </p:tavLst>
                                    </p:anim>
                                    <p:set>
                                      <p:cBhvr>
                                        <p:cTn id="37" dur="1" fill="hold">
                                          <p:stCondLst>
                                            <p:cond delay="3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0 A.D. - THE GREAT SPARTAN ARMY - YouTube">
            <a:extLst>
              <a:ext uri="{FF2B5EF4-FFF2-40B4-BE49-F238E27FC236}">
                <a16:creationId xmlns:a16="http://schemas.microsoft.com/office/drawing/2014/main" id="{90BECFF0-1D4A-469B-8098-6609334CF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elated image">
            <a:extLst>
              <a:ext uri="{FF2B5EF4-FFF2-40B4-BE49-F238E27FC236}">
                <a16:creationId xmlns:a16="http://schemas.microsoft.com/office/drawing/2014/main" id="{E4C4C05D-51C1-4808-B1F8-11FFD85FFBB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055" y="4369435"/>
            <a:ext cx="2335530" cy="2488565"/>
          </a:xfrm>
          <a:prstGeom prst="rect">
            <a:avLst/>
          </a:prstGeom>
          <a:noFill/>
          <a:ln>
            <a:noFill/>
          </a:ln>
        </p:spPr>
      </p:pic>
      <p:sp>
        <p:nvSpPr>
          <p:cNvPr id="5" name="Speech Bubble: Oval 4">
            <a:extLst>
              <a:ext uri="{FF2B5EF4-FFF2-40B4-BE49-F238E27FC236}">
                <a16:creationId xmlns:a16="http://schemas.microsoft.com/office/drawing/2014/main" id="{435E171F-3D25-4C4C-8DD4-55FC32270BFD}"/>
              </a:ext>
            </a:extLst>
          </p:cNvPr>
          <p:cNvSpPr/>
          <p:nvPr/>
        </p:nvSpPr>
        <p:spPr>
          <a:xfrm>
            <a:off x="767254" y="1074856"/>
            <a:ext cx="6043450" cy="2535621"/>
          </a:xfrm>
          <a:prstGeom prst="wedgeEllipseCallout">
            <a:avLst>
              <a:gd name="adj1" fmla="val -31615"/>
              <a:gd name="adj2" fmla="val 97733"/>
            </a:avLst>
          </a:prstGeom>
        </p:spPr>
        <p:style>
          <a:lnRef idx="2">
            <a:schemeClr val="accent6"/>
          </a:lnRef>
          <a:fillRef idx="1">
            <a:schemeClr val="lt1"/>
          </a:fillRef>
          <a:effectRef idx="0">
            <a:schemeClr val="accent6"/>
          </a:effectRef>
          <a:fontRef idx="minor">
            <a:schemeClr val="dk1"/>
          </a:fontRef>
        </p:style>
        <p:txBody>
          <a:bodyPr rtlCol="0" anchor="ctr"/>
          <a:lstStyle/>
          <a:p>
            <a:pPr algn="just">
              <a:spcBef>
                <a:spcPts val="1200"/>
              </a:spcBef>
              <a:spcAft>
                <a:spcPts val="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Men of Sparta, the Athenians ask you to help them, and not to stand by while the most ancient city of Greece is crushed and enslaved by a foreign invader; for even now Eretria has been enslaved, and Greece is the weaker by the loss of one fine city</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6.106</a:t>
            </a:r>
            <a:endParaRPr lang="en-GB" sz="18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3254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The Spartans at war">
            <a:extLst>
              <a:ext uri="{FF2B5EF4-FFF2-40B4-BE49-F238E27FC236}">
                <a16:creationId xmlns:a16="http://schemas.microsoft.com/office/drawing/2014/main" id="{DE912507-9298-4AA9-AF2B-AF8F675F2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6EC7ED-C881-4A20-9D9D-FF982E9B4379}"/>
              </a:ext>
            </a:extLst>
          </p:cNvPr>
          <p:cNvSpPr txBox="1"/>
          <p:nvPr/>
        </p:nvSpPr>
        <p:spPr>
          <a:xfrm>
            <a:off x="302172" y="1164369"/>
            <a:ext cx="5134304" cy="1938992"/>
          </a:xfrm>
          <a:prstGeom prst="rect">
            <a:avLst/>
          </a:prstGeom>
          <a:noFill/>
        </p:spPr>
        <p:txBody>
          <a:bodyPr wrap="square">
            <a:spAutoFit/>
          </a:bodyPr>
          <a:lstStyle/>
          <a:p>
            <a:r>
              <a:rPr lang="en-GB" sz="2000" dirty="0">
                <a:effectLst/>
                <a:latin typeface="Calibri" panose="020F0502020204030204" pitchFamily="34" charset="0"/>
                <a:ea typeface="Calibri" panose="020F0502020204030204" pitchFamily="34" charset="0"/>
                <a:cs typeface="Times New Roman" panose="02020603050405020304" pitchFamily="18" charset="0"/>
              </a:rPr>
              <a:t>‘</a:t>
            </a:r>
            <a:r>
              <a:rPr lang="en-GB" sz="2000" i="1" dirty="0">
                <a:effectLst/>
                <a:latin typeface="Calibri" panose="020F0502020204030204" pitchFamily="34" charset="0"/>
                <a:ea typeface="Calibri" panose="020F0502020204030204" pitchFamily="34" charset="0"/>
                <a:cs typeface="Times New Roman" panose="02020603050405020304" pitchFamily="18" charset="0"/>
              </a:rPr>
              <a:t>The Spartans, though moved by the appeal, and willing to send help to Athens, were unable to send it promptly because they did not wish to break their law. It was the ninth day of the month, and they said they could not take to the field until the moon was full</a:t>
            </a: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6.106</a:t>
            </a:r>
            <a:endParaRPr lang="en-GB" sz="2000" dirty="0"/>
          </a:p>
        </p:txBody>
      </p:sp>
      <p:sp>
        <p:nvSpPr>
          <p:cNvPr id="6" name="TextBox 5">
            <a:extLst>
              <a:ext uri="{FF2B5EF4-FFF2-40B4-BE49-F238E27FC236}">
                <a16:creationId xmlns:a16="http://schemas.microsoft.com/office/drawing/2014/main" id="{62512ED7-0ED9-477A-84E0-2C102C7FEC5B}"/>
              </a:ext>
            </a:extLst>
          </p:cNvPr>
          <p:cNvSpPr txBox="1"/>
          <p:nvPr/>
        </p:nvSpPr>
        <p:spPr>
          <a:xfrm>
            <a:off x="95610" y="25830"/>
            <a:ext cx="3089024" cy="707886"/>
          </a:xfrm>
          <a:prstGeom prst="rect">
            <a:avLst/>
          </a:prstGeom>
          <a:noFill/>
        </p:spPr>
        <p:txBody>
          <a:bodyPr wrap="square" rtlCol="0">
            <a:spAutoFit/>
          </a:bodyPr>
          <a:lstStyle/>
          <a:p>
            <a:r>
              <a:rPr lang="en-GB" sz="4000" dirty="0"/>
              <a:t>The</a:t>
            </a:r>
            <a:r>
              <a:rPr lang="en-GB" dirty="0"/>
              <a:t> </a:t>
            </a:r>
            <a:r>
              <a:rPr lang="en-GB" sz="4000" dirty="0"/>
              <a:t>Spartans</a:t>
            </a:r>
            <a:endParaRPr lang="en-GB" dirty="0"/>
          </a:p>
        </p:txBody>
      </p:sp>
      <p:sp>
        <p:nvSpPr>
          <p:cNvPr id="11" name="TextBox 10">
            <a:extLst>
              <a:ext uri="{FF2B5EF4-FFF2-40B4-BE49-F238E27FC236}">
                <a16:creationId xmlns:a16="http://schemas.microsoft.com/office/drawing/2014/main" id="{DD3494DD-F6F9-4C5C-B249-A411BA15DCCF}"/>
              </a:ext>
            </a:extLst>
          </p:cNvPr>
          <p:cNvSpPr txBox="1"/>
          <p:nvPr/>
        </p:nvSpPr>
        <p:spPr>
          <a:xfrm>
            <a:off x="9322676" y="25830"/>
            <a:ext cx="2869324" cy="4801314"/>
          </a:xfrm>
          <a:prstGeom prst="rect">
            <a:avLst/>
          </a:prstGeom>
          <a:noFill/>
        </p:spPr>
        <p:txBody>
          <a:bodyPr wrap="square">
            <a:spAutoFit/>
          </a:bodyPr>
          <a:lstStyle/>
          <a:p>
            <a:pPr algn="r"/>
            <a:r>
              <a:rPr lang="en-GB" sz="18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Her.VI </a:t>
            </a: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120. </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After the full moon, two thousand Spartans set off for Athens. They were so anxious not to be late that they were in Attica on</a:t>
            </a:r>
          </a:p>
          <a:p>
            <a:pPr algn="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third day after </a:t>
            </a:r>
          </a:p>
          <a:p>
            <a:pPr algn="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leaving Sparta. </a:t>
            </a:r>
          </a:p>
          <a:p>
            <a:pPr algn="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They had, of course, missed the battle, but such was their passion to see the Persians, that they went to Marathon to have </a:t>
            </a:r>
          </a:p>
          <a:p>
            <a:pPr algn="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 look at the bodies. </a:t>
            </a:r>
            <a:endParaRPr lang="en-GB"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done, they </a:t>
            </a:r>
          </a:p>
          <a:p>
            <a:pPr algn="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praised the Athenians </a:t>
            </a:r>
          </a:p>
          <a:p>
            <a:pPr algn="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on their good work, </a:t>
            </a:r>
          </a:p>
          <a:p>
            <a:pPr algn="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and returned home.</a:t>
            </a:r>
            <a:endParaRPr lang="en-GB" sz="1800" dirty="0">
              <a:solidFill>
                <a:srgbClr val="000000"/>
              </a:solidFill>
              <a:effectLst/>
              <a:latin typeface="Arial" panose="020B0604020202020204" pitchFamily="34" charset="0"/>
              <a:ea typeface="Calibri" panose="020F0502020204030204" pitchFamily="34" charset="0"/>
            </a:endParaRPr>
          </a:p>
        </p:txBody>
      </p:sp>
      <p:pic>
        <p:nvPicPr>
          <p:cNvPr id="14342" name="Picture 6" descr="Full moon - Wikipedia">
            <a:extLst>
              <a:ext uri="{FF2B5EF4-FFF2-40B4-BE49-F238E27FC236}">
                <a16:creationId xmlns:a16="http://schemas.microsoft.com/office/drawing/2014/main" id="{853EF8A0-DB4B-4A06-A063-30322DA847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0834" y="0"/>
            <a:ext cx="2066816" cy="2070171"/>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Athens v. Sparta -Justin - Ancient Greece Research Project">
            <a:extLst>
              <a:ext uri="{FF2B5EF4-FFF2-40B4-BE49-F238E27FC236}">
                <a16:creationId xmlns:a16="http://schemas.microsoft.com/office/drawing/2014/main" id="{04C8DA6E-94EF-4E38-9D80-AF3550E2B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0122" y="3163194"/>
            <a:ext cx="371475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68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circle(out)">
                                      <p:cBhvr>
                                        <p:cTn id="7" dur="2000"/>
                                        <p:tgtEl>
                                          <p:spTgt spid="14342"/>
                                        </p:tgtEl>
                                      </p:cBhvr>
                                    </p:animEffect>
                                  </p:childTnLst>
                                </p:cTn>
                              </p:par>
                            </p:childTnLst>
                          </p:cTn>
                        </p:par>
                        <p:par>
                          <p:cTn id="8" fill="hold">
                            <p:stCondLst>
                              <p:cond delay="2000"/>
                            </p:stCondLst>
                            <p:childTnLst>
                              <p:par>
                                <p:cTn id="9" presetID="6" presetClass="entr" presetSubtype="3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out)">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960" y="1891664"/>
            <a:ext cx="8829040" cy="4966335"/>
          </a:xfrm>
          <a:prstGeom prst="rect">
            <a:avLst/>
          </a:prstGeom>
        </p:spPr>
      </p:pic>
      <p:sp>
        <p:nvSpPr>
          <p:cNvPr id="2" name="TextBox 1">
            <a:extLst>
              <a:ext uri="{FF2B5EF4-FFF2-40B4-BE49-F238E27FC236}">
                <a16:creationId xmlns:a16="http://schemas.microsoft.com/office/drawing/2014/main" id="{629A0AE5-A487-43D5-9B13-F0B4FCBC313F}"/>
              </a:ext>
            </a:extLst>
          </p:cNvPr>
          <p:cNvSpPr txBox="1"/>
          <p:nvPr/>
        </p:nvSpPr>
        <p:spPr>
          <a:xfrm>
            <a:off x="99994" y="58960"/>
            <a:ext cx="11709237" cy="738664"/>
          </a:xfrm>
          <a:prstGeom prst="rect">
            <a:avLst/>
          </a:prstGeom>
          <a:noFill/>
        </p:spPr>
        <p:txBody>
          <a:bodyPr wrap="square" rtlCol="0">
            <a:spAutoFit/>
          </a:bodyPr>
          <a:lstStyle/>
          <a:p>
            <a:r>
              <a:rPr lang="en-GB" sz="3200" b="1" dirty="0"/>
              <a:t>Why were the Athenians victorious? </a:t>
            </a:r>
            <a:r>
              <a:rPr lang="en-GB" sz="2800" b="1" dirty="0"/>
              <a:t>Aristagoras on Persian equipment</a:t>
            </a:r>
            <a:endParaRPr lang="en-GB" sz="2800" dirty="0"/>
          </a:p>
          <a:p>
            <a:endParaRPr lang="en-GB" sz="1000" dirty="0"/>
          </a:p>
        </p:txBody>
      </p:sp>
      <p:sp>
        <p:nvSpPr>
          <p:cNvPr id="5" name="TextBox 4">
            <a:extLst>
              <a:ext uri="{FF2B5EF4-FFF2-40B4-BE49-F238E27FC236}">
                <a16:creationId xmlns:a16="http://schemas.microsoft.com/office/drawing/2014/main" id="{CA1E2C8D-6A5C-426C-909E-F24EB82AA24D}"/>
              </a:ext>
            </a:extLst>
          </p:cNvPr>
          <p:cNvSpPr txBox="1"/>
          <p:nvPr/>
        </p:nvSpPr>
        <p:spPr>
          <a:xfrm>
            <a:off x="314960" y="1919164"/>
            <a:ext cx="3048000" cy="1754326"/>
          </a:xfrm>
          <a:prstGeom prst="rect">
            <a:avLst/>
          </a:prstGeom>
          <a:noFill/>
        </p:spPr>
        <p:txBody>
          <a:bodyPr wrap="square">
            <a:spAutoFit/>
          </a:bodyPr>
          <a:lstStyle/>
          <a:p>
            <a:r>
              <a:rPr lang="en-GB" b="1" dirty="0"/>
              <a:t>Aristagoras in Athens: </a:t>
            </a:r>
          </a:p>
          <a:p>
            <a:r>
              <a:rPr lang="en-GB" dirty="0"/>
              <a:t>‘</a:t>
            </a:r>
            <a:r>
              <a:rPr lang="en-GB" i="1" dirty="0"/>
              <a:t>He repeated the arguments he had previously used at Sparta </a:t>
            </a:r>
            <a:r>
              <a:rPr lang="en-GB" dirty="0"/>
              <a:t>… </a:t>
            </a:r>
            <a:r>
              <a:rPr lang="en-GB" b="1" i="1" dirty="0"/>
              <a:t>how they used neither shields nor spears and were easy to beat</a:t>
            </a:r>
            <a:r>
              <a:rPr lang="en-GB" i="1" dirty="0"/>
              <a:t>.’ </a:t>
            </a:r>
            <a:r>
              <a:rPr lang="en-GB" dirty="0"/>
              <a:t>(5.97)</a:t>
            </a:r>
          </a:p>
        </p:txBody>
      </p:sp>
      <p:sp>
        <p:nvSpPr>
          <p:cNvPr id="7" name="TextBox 6">
            <a:extLst>
              <a:ext uri="{FF2B5EF4-FFF2-40B4-BE49-F238E27FC236}">
                <a16:creationId xmlns:a16="http://schemas.microsoft.com/office/drawing/2014/main" id="{8F264888-38B3-4317-9DDA-7B310AE65403}"/>
              </a:ext>
            </a:extLst>
          </p:cNvPr>
          <p:cNvSpPr txBox="1"/>
          <p:nvPr/>
        </p:nvSpPr>
        <p:spPr>
          <a:xfrm>
            <a:off x="246134" y="691335"/>
            <a:ext cx="9131546" cy="1200329"/>
          </a:xfrm>
          <a:prstGeom prst="rect">
            <a:avLst/>
          </a:prstGeom>
          <a:noFill/>
        </p:spPr>
        <p:txBody>
          <a:bodyPr wrap="square">
            <a:spAutoFit/>
          </a:bodyPr>
          <a:lstStyle/>
          <a:p>
            <a:r>
              <a:rPr lang="en-GB" b="1" dirty="0"/>
              <a:t>Aristagoras told King Cleomenes of Sparta </a:t>
            </a:r>
            <a:r>
              <a:rPr lang="en-GB" dirty="0"/>
              <a:t>in 499BC</a:t>
            </a:r>
            <a:r>
              <a:rPr lang="en-GB" b="1" dirty="0"/>
              <a:t>: </a:t>
            </a:r>
            <a:r>
              <a:rPr lang="en-GB" i="1" dirty="0"/>
              <a:t>‘It will be an easy task for these foreigners have little taste for war, and you are the finest soldiers in the world. </a:t>
            </a:r>
            <a:r>
              <a:rPr lang="en-GB" b="1" i="1" dirty="0"/>
              <a:t>The Persian weapons are bows and short spears; they fight in trousers and turbans – that will show you how easy they are to beat</a:t>
            </a:r>
            <a:r>
              <a:rPr lang="en-GB" i="1" dirty="0"/>
              <a:t>! (</a:t>
            </a:r>
            <a:r>
              <a:rPr lang="en-GB" dirty="0"/>
              <a:t>5.49) </a:t>
            </a:r>
          </a:p>
        </p:txBody>
      </p:sp>
      <p:sp>
        <p:nvSpPr>
          <p:cNvPr id="9" name="TextBox 8">
            <a:extLst>
              <a:ext uri="{FF2B5EF4-FFF2-40B4-BE49-F238E27FC236}">
                <a16:creationId xmlns:a16="http://schemas.microsoft.com/office/drawing/2014/main" id="{18CB714D-6F0A-4DD3-B70B-4552126F0BEA}"/>
              </a:ext>
            </a:extLst>
          </p:cNvPr>
          <p:cNvSpPr txBox="1"/>
          <p:nvPr/>
        </p:nvSpPr>
        <p:spPr>
          <a:xfrm>
            <a:off x="236629" y="5084440"/>
            <a:ext cx="3048000" cy="1754326"/>
          </a:xfrm>
          <a:prstGeom prst="rect">
            <a:avLst/>
          </a:prstGeom>
          <a:solidFill>
            <a:schemeClr val="accent5">
              <a:lumMod val="20000"/>
              <a:lumOff val="80000"/>
            </a:schemeClr>
          </a:solidFill>
        </p:spPr>
        <p:txBody>
          <a:bodyPr wrap="square">
            <a:spAutoFit/>
          </a:bodyPr>
          <a:lstStyle/>
          <a:p>
            <a:r>
              <a:rPr lang="en-GB" i="1" dirty="0"/>
              <a:t>‘Apparently it is easier to impose upon  a crowd than an individual,  for Aristagoras, who had failed to impose upon Cleomenes,  succeeded with 30,000 Athenians.’ </a:t>
            </a:r>
            <a:r>
              <a:rPr lang="en-GB" dirty="0"/>
              <a:t>(5.97)</a:t>
            </a:r>
          </a:p>
        </p:txBody>
      </p:sp>
      <p:pic>
        <p:nvPicPr>
          <p:cNvPr id="6146" name="Picture 2">
            <a:extLst>
              <a:ext uri="{FF2B5EF4-FFF2-40B4-BE49-F238E27FC236}">
                <a16:creationId xmlns:a16="http://schemas.microsoft.com/office/drawing/2014/main" id="{24F4F565-8B83-48C6-8CB6-2CB4100E7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5036" y="0"/>
            <a:ext cx="2706964" cy="20431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1235711-EB4C-4E6A-B71D-A5870780C822}"/>
              </a:ext>
            </a:extLst>
          </p:cNvPr>
          <p:cNvPicPr>
            <a:picLocks noChangeAspect="1"/>
          </p:cNvPicPr>
          <p:nvPr/>
        </p:nvPicPr>
        <p:blipFill>
          <a:blip r:embed="rId4"/>
          <a:stretch>
            <a:fillRect/>
          </a:stretch>
        </p:blipFill>
        <p:spPr>
          <a:xfrm>
            <a:off x="403123" y="3640574"/>
            <a:ext cx="2566873" cy="1443866"/>
          </a:xfrm>
          <a:prstGeom prst="rect">
            <a:avLst/>
          </a:prstGeom>
        </p:spPr>
      </p:pic>
      <p:pic>
        <p:nvPicPr>
          <p:cNvPr id="12" name="Picture 11">
            <a:extLst>
              <a:ext uri="{FF2B5EF4-FFF2-40B4-BE49-F238E27FC236}">
                <a16:creationId xmlns:a16="http://schemas.microsoft.com/office/drawing/2014/main" id="{942AAA55-9ECD-4CD8-AE3B-34A875F02A11}"/>
              </a:ext>
            </a:extLst>
          </p:cNvPr>
          <p:cNvPicPr>
            <a:picLocks noChangeAspect="1"/>
          </p:cNvPicPr>
          <p:nvPr/>
        </p:nvPicPr>
        <p:blipFill rotWithShape="1">
          <a:blip r:embed="rId5"/>
          <a:srcRect l="39413" t="15638" r="40078" b="6382"/>
          <a:stretch/>
        </p:blipFill>
        <p:spPr>
          <a:xfrm>
            <a:off x="5277046" y="1872431"/>
            <a:ext cx="2321957" cy="4966335"/>
          </a:xfrm>
          <a:prstGeom prst="rect">
            <a:avLst/>
          </a:prstGeom>
        </p:spPr>
      </p:pic>
      <p:sp>
        <p:nvSpPr>
          <p:cNvPr id="14" name="TextBox 13">
            <a:extLst>
              <a:ext uri="{FF2B5EF4-FFF2-40B4-BE49-F238E27FC236}">
                <a16:creationId xmlns:a16="http://schemas.microsoft.com/office/drawing/2014/main" id="{C7632D68-5D67-47DF-B94B-31BD07AB5958}"/>
              </a:ext>
            </a:extLst>
          </p:cNvPr>
          <p:cNvSpPr txBox="1"/>
          <p:nvPr/>
        </p:nvSpPr>
        <p:spPr>
          <a:xfrm>
            <a:off x="3429000" y="2041502"/>
            <a:ext cx="1984760" cy="2893100"/>
          </a:xfrm>
          <a:prstGeom prst="rect">
            <a:avLst/>
          </a:prstGeom>
          <a:noFill/>
        </p:spPr>
        <p:txBody>
          <a:bodyPr wrap="square">
            <a:spAutoFit/>
          </a:bodyPr>
          <a:lstStyle/>
          <a:p>
            <a:pPr algn="l"/>
            <a:r>
              <a:rPr lang="en-GB" sz="1400" b="1" dirty="0">
                <a:solidFill>
                  <a:srgbClr val="202122"/>
                </a:solidFill>
                <a:effectLst/>
              </a:rPr>
              <a:t>The stele of </a:t>
            </a:r>
            <a:r>
              <a:rPr lang="en-GB" sz="1400" b="1" dirty="0" err="1">
                <a:solidFill>
                  <a:srgbClr val="202122"/>
                </a:solidFill>
                <a:effectLst/>
              </a:rPr>
              <a:t>Aristion</a:t>
            </a:r>
            <a:r>
              <a:rPr lang="en-GB" sz="1400" b="1" dirty="0">
                <a:solidFill>
                  <a:srgbClr val="202122"/>
                </a:solidFill>
                <a:effectLst/>
              </a:rPr>
              <a:t> </a:t>
            </a:r>
            <a:r>
              <a:rPr lang="en-GB" sz="1400" b="0" dirty="0">
                <a:solidFill>
                  <a:srgbClr val="202122"/>
                </a:solidFill>
                <a:effectLst/>
              </a:rPr>
              <a:t>dates from around 510 BC and was found near Marathon. The work is made of marble from Mt </a:t>
            </a:r>
            <a:r>
              <a:rPr lang="en-GB" sz="1400" b="0" dirty="0" err="1">
                <a:solidFill>
                  <a:srgbClr val="202122"/>
                </a:solidFill>
                <a:effectLst/>
              </a:rPr>
              <a:t>Pentelicon</a:t>
            </a:r>
            <a:r>
              <a:rPr lang="en-GB" sz="1400" b="0" dirty="0">
                <a:solidFill>
                  <a:srgbClr val="202122"/>
                </a:solidFill>
                <a:effectLst/>
              </a:rPr>
              <a:t> i</a:t>
            </a:r>
            <a:r>
              <a:rPr lang="en-GB" sz="1400" dirty="0">
                <a:solidFill>
                  <a:srgbClr val="202122"/>
                </a:solidFill>
              </a:rPr>
              <a:t>n Attica. </a:t>
            </a:r>
            <a:r>
              <a:rPr lang="en-GB" sz="1400" b="0" dirty="0" err="1">
                <a:solidFill>
                  <a:srgbClr val="202122"/>
                </a:solidFill>
                <a:effectLst/>
              </a:rPr>
              <a:t>Aristion</a:t>
            </a:r>
            <a:r>
              <a:rPr lang="en-GB" sz="1400" b="0" dirty="0">
                <a:solidFill>
                  <a:srgbClr val="202122"/>
                </a:solidFill>
                <a:effectLst/>
              </a:rPr>
              <a:t> is named on the stele. He is depicted as a bearded hoplite soldier. He carries a spear and wears a light helmet, a short, thin chiton and a corselet. </a:t>
            </a:r>
          </a:p>
        </p:txBody>
      </p:sp>
    </p:spTree>
    <p:extLst>
      <p:ext uri="{BB962C8B-B14F-4D97-AF65-F5344CB8AC3E}">
        <p14:creationId xmlns:p14="http://schemas.microsoft.com/office/powerpoint/2010/main" val="389274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barn(outVertical)">
                                      <p:cBhvr>
                                        <p:cTn id="14" dur="500"/>
                                        <p:tgtEl>
                                          <p:spTgt spid="614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62782-E4B7-4664-8FE1-E11E30EA9DAC}"/>
              </a:ext>
            </a:extLst>
          </p:cNvPr>
          <p:cNvSpPr txBox="1"/>
          <p:nvPr/>
        </p:nvSpPr>
        <p:spPr>
          <a:xfrm>
            <a:off x="0" y="51612"/>
            <a:ext cx="12192000" cy="584775"/>
          </a:xfrm>
          <a:prstGeom prst="rect">
            <a:avLst/>
          </a:prstGeom>
          <a:noFill/>
        </p:spPr>
        <p:txBody>
          <a:bodyPr wrap="square" rtlCol="0">
            <a:spAutoFit/>
          </a:bodyPr>
          <a:lstStyle/>
          <a:p>
            <a:r>
              <a:rPr lang="en-GB" sz="3200" b="1" dirty="0"/>
              <a:t>Strategy: The 10 elected generals (</a:t>
            </a:r>
            <a:r>
              <a:rPr lang="en-GB" sz="3200" b="1" dirty="0" err="1"/>
              <a:t>stratēgoi</a:t>
            </a:r>
            <a:r>
              <a:rPr lang="en-GB" sz="3200" b="1" dirty="0"/>
              <a:t>) divided.</a:t>
            </a:r>
            <a:endParaRPr lang="en-GB" sz="3200" dirty="0"/>
          </a:p>
        </p:txBody>
      </p:sp>
      <p:pic>
        <p:nvPicPr>
          <p:cNvPr id="8194" name="Picture 2" descr="Miltiades - Wikipedia">
            <a:extLst>
              <a:ext uri="{FF2B5EF4-FFF2-40B4-BE49-F238E27FC236}">
                <a16:creationId xmlns:a16="http://schemas.microsoft.com/office/drawing/2014/main" id="{7BE9AA55-EEA2-4C19-8F9F-BBFCEA2D7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1169"/>
            <a:ext cx="3637935" cy="485683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onumet Eponymous Heroes reconstruction">
            <a:extLst>
              <a:ext uri="{FF2B5EF4-FFF2-40B4-BE49-F238E27FC236}">
                <a16:creationId xmlns:a16="http://schemas.microsoft.com/office/drawing/2014/main" id="{DB57F4C8-9791-4C68-BC85-458D62E791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62165" b="-1526"/>
          <a:stretch/>
        </p:blipFill>
        <p:spPr bwMode="auto">
          <a:xfrm>
            <a:off x="3744919" y="1297110"/>
            <a:ext cx="2154436" cy="2394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onumet Eponymous Heroes reconstruction">
            <a:extLst>
              <a:ext uri="{FF2B5EF4-FFF2-40B4-BE49-F238E27FC236}">
                <a16:creationId xmlns:a16="http://schemas.microsoft.com/office/drawing/2014/main" id="{262118C2-6F64-47E2-B1AD-55FCCCDB4F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402" t="-3033" r="23356" b="1506"/>
          <a:stretch/>
        </p:blipFill>
        <p:spPr bwMode="auto">
          <a:xfrm>
            <a:off x="5807176" y="1219200"/>
            <a:ext cx="2308124" cy="24118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EA01BC8-C46B-469C-8550-88320B64B68C}"/>
              </a:ext>
            </a:extLst>
          </p:cNvPr>
          <p:cNvSpPr txBox="1"/>
          <p:nvPr/>
        </p:nvSpPr>
        <p:spPr>
          <a:xfrm>
            <a:off x="3416955" y="527642"/>
            <a:ext cx="6420466" cy="369332"/>
          </a:xfrm>
          <a:prstGeom prst="rect">
            <a:avLst/>
          </a:prstGeom>
          <a:noFill/>
        </p:spPr>
        <p:txBody>
          <a:bodyPr wrap="square">
            <a:spAutoFit/>
          </a:bodyPr>
          <a:lstStyle/>
          <a:p>
            <a:pPr algn="just"/>
            <a:r>
              <a:rPr lang="en-GB" sz="18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Her.VI </a:t>
            </a: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109. ‘</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Amongst the Athenian commanders opinion was divided:</a:t>
            </a:r>
            <a:endParaRPr lang="en-GB" sz="1800" i="1" dirty="0">
              <a:solidFill>
                <a:srgbClr val="000000"/>
              </a:solidFill>
              <a:effectLst/>
              <a:latin typeface="Arial" panose="020B060402020202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A2CEFFF4-44D7-43E0-A44F-5FCA2C84D834}"/>
              </a:ext>
            </a:extLst>
          </p:cNvPr>
          <p:cNvSpPr txBox="1"/>
          <p:nvPr/>
        </p:nvSpPr>
        <p:spPr>
          <a:xfrm>
            <a:off x="5899355" y="1390032"/>
            <a:ext cx="2572058" cy="1754326"/>
          </a:xfrm>
          <a:prstGeom prst="rect">
            <a:avLst/>
          </a:prstGeom>
          <a:noFill/>
          <a:ln>
            <a:solidFill>
              <a:schemeClr val="tx1"/>
            </a:solidFill>
          </a:ln>
        </p:spPr>
        <p:txBody>
          <a:bodyPr wrap="square">
            <a:spAutoFit/>
          </a:bodyPr>
          <a:lstStyle/>
          <a:p>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‘some were against risking a battle, on the ground that the Athenian force was too small to stand a chance of success;’ </a:t>
            </a:r>
            <a:endParaRPr lang="en-GB" i="1" dirty="0"/>
          </a:p>
        </p:txBody>
      </p:sp>
      <p:sp>
        <p:nvSpPr>
          <p:cNvPr id="14" name="TextBox 13">
            <a:extLst>
              <a:ext uri="{FF2B5EF4-FFF2-40B4-BE49-F238E27FC236}">
                <a16:creationId xmlns:a16="http://schemas.microsoft.com/office/drawing/2014/main" id="{C8549A96-DDB7-4D17-A4D2-C51D952CC19C}"/>
              </a:ext>
            </a:extLst>
          </p:cNvPr>
          <p:cNvSpPr txBox="1"/>
          <p:nvPr/>
        </p:nvSpPr>
        <p:spPr>
          <a:xfrm>
            <a:off x="8949389" y="3648827"/>
            <a:ext cx="2865110" cy="646331"/>
          </a:xfrm>
          <a:prstGeom prst="rect">
            <a:avLst/>
          </a:prstGeom>
          <a:noFill/>
          <a:ln>
            <a:solidFill>
              <a:schemeClr val="tx1"/>
            </a:solidFill>
          </a:ln>
        </p:spPr>
        <p:txBody>
          <a:bodyPr wrap="square">
            <a:spAutoFit/>
          </a:bodyPr>
          <a:lstStyle/>
          <a:p>
            <a:r>
              <a:rPr lang="en-GB" i="1" dirty="0">
                <a:solidFill>
                  <a:srgbClr val="000000"/>
                </a:solidFill>
                <a:latin typeface="Calibri" panose="020F0502020204030204" pitchFamily="34" charset="0"/>
                <a:ea typeface="Calibri" panose="020F0502020204030204" pitchFamily="34" charset="0"/>
                <a:cs typeface="Arial" panose="020B0604020202020204" pitchFamily="34" charset="0"/>
              </a:rPr>
              <a:t>‘… o</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thers – and amongst them Miltiades – urged it</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GB" dirty="0"/>
          </a:p>
        </p:txBody>
      </p:sp>
      <p:sp>
        <p:nvSpPr>
          <p:cNvPr id="13" name="TextBox 12">
            <a:extLst>
              <a:ext uri="{FF2B5EF4-FFF2-40B4-BE49-F238E27FC236}">
                <a16:creationId xmlns:a16="http://schemas.microsoft.com/office/drawing/2014/main" id="{68D665A5-5621-4DA0-96CA-5B3660A01176}"/>
              </a:ext>
            </a:extLst>
          </p:cNvPr>
          <p:cNvSpPr txBox="1"/>
          <p:nvPr/>
        </p:nvSpPr>
        <p:spPr>
          <a:xfrm>
            <a:off x="0" y="684131"/>
            <a:ext cx="3581090" cy="954107"/>
          </a:xfrm>
          <a:prstGeom prst="rect">
            <a:avLst/>
          </a:prstGeom>
          <a:noFill/>
        </p:spPr>
        <p:txBody>
          <a:bodyPr wrap="square" rtlCol="0">
            <a:spAutoFit/>
          </a:bodyPr>
          <a:lstStyle/>
          <a:p>
            <a:r>
              <a:rPr lang="en-GB" sz="1400" b="1" dirty="0"/>
              <a:t>Miltiades</a:t>
            </a:r>
            <a:r>
              <a:rPr lang="en-GB" sz="1400" dirty="0"/>
              <a:t>’ father, Cimon, had been murdered by </a:t>
            </a:r>
            <a:r>
              <a:rPr lang="en-GB" sz="1400" b="1" dirty="0"/>
              <a:t>Hippias</a:t>
            </a:r>
            <a:r>
              <a:rPr lang="en-GB" sz="1400" dirty="0"/>
              <a:t> and Hipparchus. The young Miltiades was in Athens with his father at the time of his death. 6.103-4.</a:t>
            </a:r>
          </a:p>
        </p:txBody>
      </p:sp>
      <p:sp>
        <p:nvSpPr>
          <p:cNvPr id="15" name="TextBox 14">
            <a:extLst>
              <a:ext uri="{FF2B5EF4-FFF2-40B4-BE49-F238E27FC236}">
                <a16:creationId xmlns:a16="http://schemas.microsoft.com/office/drawing/2014/main" id="{8899C7D4-7A10-48ED-B3B7-BBC288E7E452}"/>
              </a:ext>
            </a:extLst>
          </p:cNvPr>
          <p:cNvSpPr txBox="1"/>
          <p:nvPr/>
        </p:nvSpPr>
        <p:spPr>
          <a:xfrm>
            <a:off x="0" y="1588934"/>
            <a:ext cx="3637934" cy="1600438"/>
          </a:xfrm>
          <a:prstGeom prst="rect">
            <a:avLst/>
          </a:prstGeom>
          <a:solidFill>
            <a:schemeClr val="bg1"/>
          </a:solidFill>
        </p:spPr>
        <p:txBody>
          <a:bodyPr wrap="square" rtlCol="0">
            <a:spAutoFit/>
          </a:bodyPr>
          <a:lstStyle/>
          <a:p>
            <a:r>
              <a:rPr lang="en-GB" sz="1400" dirty="0"/>
              <a:t>Miltiades’ family ruled the Chersonese (the peninsular north of the Hellespont) as Tyrants. This alienated </a:t>
            </a:r>
            <a:r>
              <a:rPr lang="en-GB" sz="1400" b="1" dirty="0"/>
              <a:t>the Persians</a:t>
            </a:r>
            <a:r>
              <a:rPr lang="en-GB" sz="1400" dirty="0"/>
              <a:t>, who tried to capture him, as well as </a:t>
            </a:r>
            <a:r>
              <a:rPr lang="en-GB" sz="1400" b="1" dirty="0"/>
              <a:t>some Athenians </a:t>
            </a:r>
            <a:r>
              <a:rPr lang="en-GB" sz="1400" dirty="0"/>
              <a:t>who tried to prosecute him. His popularity with the people, however, protected him and led to his election as general in 490BC.</a:t>
            </a:r>
          </a:p>
        </p:txBody>
      </p:sp>
      <p:sp>
        <p:nvSpPr>
          <p:cNvPr id="17" name="Speech Bubble: Oval 16">
            <a:extLst>
              <a:ext uri="{FF2B5EF4-FFF2-40B4-BE49-F238E27FC236}">
                <a16:creationId xmlns:a16="http://schemas.microsoft.com/office/drawing/2014/main" id="{5839D58F-821A-49F8-8231-1476FB8852D5}"/>
              </a:ext>
            </a:extLst>
          </p:cNvPr>
          <p:cNvSpPr/>
          <p:nvPr/>
        </p:nvSpPr>
        <p:spPr>
          <a:xfrm>
            <a:off x="2437015" y="5526137"/>
            <a:ext cx="9527458" cy="1261322"/>
          </a:xfrm>
          <a:prstGeom prst="wedgeEllipseCallout">
            <a:avLst>
              <a:gd name="adj1" fmla="val -48828"/>
              <a:gd name="adj2" fmla="val -805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It is now in your hands,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Callimachus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he said, ‘either to enslave Athens, or make her free and to leave behind you for all future generations a memory more glorious than even Harmodius and Aristogeiton left</a:t>
            </a:r>
            <a:r>
              <a:rPr lang="en-GB" sz="1800" dirty="0">
                <a:effectLst/>
                <a:latin typeface="Calibri" panose="020F0502020204030204" pitchFamily="34" charset="0"/>
                <a:ea typeface="Calibri" panose="020F0502020204030204" pitchFamily="34" charset="0"/>
                <a:cs typeface="Times New Roman" panose="02020603050405020304" pitchFamily="18" charset="0"/>
              </a:rPr>
              <a:t>.’ 6.109 </a:t>
            </a:r>
            <a:endParaRPr lang="en-GB" dirty="0"/>
          </a:p>
        </p:txBody>
      </p:sp>
      <p:sp>
        <p:nvSpPr>
          <p:cNvPr id="16" name="TextBox 15">
            <a:extLst>
              <a:ext uri="{FF2B5EF4-FFF2-40B4-BE49-F238E27FC236}">
                <a16:creationId xmlns:a16="http://schemas.microsoft.com/office/drawing/2014/main" id="{322D5E81-07B0-43CB-B6BB-69EC361E132E}"/>
              </a:ext>
            </a:extLst>
          </p:cNvPr>
          <p:cNvSpPr txBox="1"/>
          <p:nvPr/>
        </p:nvSpPr>
        <p:spPr>
          <a:xfrm>
            <a:off x="5018782" y="4830427"/>
            <a:ext cx="6694790" cy="646331"/>
          </a:xfrm>
          <a:prstGeom prst="rect">
            <a:avLst/>
          </a:prstGeom>
          <a:solidFill>
            <a:schemeClr val="bg1"/>
          </a:solidFill>
        </p:spPr>
        <p:txBody>
          <a:bodyPr wrap="square">
            <a:spAutoFit/>
          </a:bodyPr>
          <a:lstStyle/>
          <a:p>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‘It seemed for a time as if the more faint-hearted policy would be adopted – and so it would have been </a:t>
            </a:r>
            <a:r>
              <a:rPr lang="en-GB" sz="18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but for the action of Miltiades</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i="1" dirty="0"/>
          </a:p>
        </p:txBody>
      </p:sp>
      <p:sp>
        <p:nvSpPr>
          <p:cNvPr id="23" name="TextBox 22">
            <a:extLst>
              <a:ext uri="{FF2B5EF4-FFF2-40B4-BE49-F238E27FC236}">
                <a16:creationId xmlns:a16="http://schemas.microsoft.com/office/drawing/2014/main" id="{8CC003C7-42AA-4FB6-954D-569592122359}"/>
              </a:ext>
            </a:extLst>
          </p:cNvPr>
          <p:cNvSpPr txBox="1"/>
          <p:nvPr/>
        </p:nvSpPr>
        <p:spPr>
          <a:xfrm>
            <a:off x="3645000" y="896974"/>
            <a:ext cx="7111488" cy="646331"/>
          </a:xfrm>
          <a:prstGeom prst="rect">
            <a:avLst/>
          </a:prstGeom>
          <a:solidFill>
            <a:schemeClr val="bg1"/>
          </a:solidFill>
        </p:spPr>
        <p:txBody>
          <a:bodyPr wrap="square">
            <a:spAutoFit/>
          </a:bodyPr>
          <a:lstStyle/>
          <a:p>
            <a:r>
              <a:rPr lang="en-GB" sz="1800" i="1" dirty="0">
                <a:effectLst/>
                <a:latin typeface="Calibri" panose="020F0502020204030204" pitchFamily="34" charset="0"/>
                <a:ea typeface="Calibri" panose="020F0502020204030204" pitchFamily="34" charset="0"/>
                <a:cs typeface="Times New Roman" panose="02020603050405020304" pitchFamily="18" charset="0"/>
              </a:rPr>
              <a:t>In addition to the ten generals, there was another person entitled to vote, namely the polemarch</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 Callimachus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t>
            </a:r>
            <a:endParaRPr lang="en-GB" i="1" dirty="0"/>
          </a:p>
        </p:txBody>
      </p:sp>
      <p:sp>
        <p:nvSpPr>
          <p:cNvPr id="21" name="TextBox 20">
            <a:extLst>
              <a:ext uri="{FF2B5EF4-FFF2-40B4-BE49-F238E27FC236}">
                <a16:creationId xmlns:a16="http://schemas.microsoft.com/office/drawing/2014/main" id="{979B42E9-BC88-4CB3-A1F9-2BBF06FEBA12}"/>
              </a:ext>
            </a:extLst>
          </p:cNvPr>
          <p:cNvSpPr txBox="1"/>
          <p:nvPr/>
        </p:nvSpPr>
        <p:spPr>
          <a:xfrm>
            <a:off x="10207259" y="5653178"/>
            <a:ext cx="1988094" cy="1169551"/>
          </a:xfrm>
          <a:prstGeom prst="rect">
            <a:avLst/>
          </a:prstGeom>
          <a:solidFill>
            <a:schemeClr val="bg1"/>
          </a:solidFill>
        </p:spPr>
        <p:txBody>
          <a:bodyPr wrap="square" rtlCol="0">
            <a:spAutoFit/>
          </a:bodyPr>
          <a:lstStyle/>
          <a:p>
            <a:r>
              <a:rPr lang="en-GB" sz="1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‘Miltiades’ words prevailed, and by the vote of Callimachus the War Archon the decision to fight was made</a:t>
            </a:r>
            <a:r>
              <a:rPr lang="en-GB"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1400" dirty="0">
              <a:solidFill>
                <a:srgbClr val="000000"/>
              </a:solidFill>
              <a:effectLst/>
              <a:latin typeface="Arial" panose="020B060402020202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31695E22-497E-4693-95C4-191FDB3F8F96}"/>
              </a:ext>
            </a:extLst>
          </p:cNvPr>
          <p:cNvSpPr txBox="1"/>
          <p:nvPr/>
        </p:nvSpPr>
        <p:spPr>
          <a:xfrm>
            <a:off x="3920305" y="3595508"/>
            <a:ext cx="3958100" cy="1169551"/>
          </a:xfrm>
          <a:prstGeom prst="rect">
            <a:avLst/>
          </a:prstGeom>
          <a:noFill/>
          <a:ln>
            <a:solidFill>
              <a:schemeClr val="accent1">
                <a:shade val="50000"/>
              </a:schemeClr>
            </a:solidFill>
          </a:ln>
        </p:spPr>
        <p:txBody>
          <a:bodyPr wrap="square">
            <a:spAutoFit/>
          </a:bodyPr>
          <a:lstStyle/>
          <a:p>
            <a:pPr algn="ctr"/>
            <a:r>
              <a:rPr lang="en-GB" sz="1400" b="1" i="0" u="sng" dirty="0">
                <a:effectLst/>
              </a:rPr>
              <a:t>The Eponymous Heroes</a:t>
            </a:r>
          </a:p>
          <a:p>
            <a:pPr algn="ctr"/>
            <a:r>
              <a:rPr lang="en-GB" sz="1400" b="0" i="0" dirty="0">
                <a:effectLst/>
              </a:rPr>
              <a:t>Originally this base carried ten bronze statues, representing the ten legendary heroes who gave their name to the ten Athenian tribes instituted by Cleisthenes in 508/507 BC. </a:t>
            </a:r>
            <a:endParaRPr lang="en-GB" sz="1400" dirty="0"/>
          </a:p>
        </p:txBody>
      </p:sp>
      <p:sp>
        <p:nvSpPr>
          <p:cNvPr id="22" name="TextBox 21">
            <a:extLst>
              <a:ext uri="{FF2B5EF4-FFF2-40B4-BE49-F238E27FC236}">
                <a16:creationId xmlns:a16="http://schemas.microsoft.com/office/drawing/2014/main" id="{BB03F4E9-3B6C-47B6-B444-A04BAD0AB9D4}"/>
              </a:ext>
            </a:extLst>
          </p:cNvPr>
          <p:cNvSpPr txBox="1"/>
          <p:nvPr/>
        </p:nvSpPr>
        <p:spPr>
          <a:xfrm>
            <a:off x="53183" y="6067724"/>
            <a:ext cx="1689316" cy="738664"/>
          </a:xfrm>
          <a:prstGeom prst="rect">
            <a:avLst/>
          </a:prstGeom>
          <a:noFill/>
          <a:ln>
            <a:solidFill>
              <a:srgbClr val="FFC000"/>
            </a:solidFill>
          </a:ln>
        </p:spPr>
        <p:txBody>
          <a:bodyPr wrap="square" rtlCol="0">
            <a:spAutoFit/>
          </a:bodyPr>
          <a:lstStyle/>
          <a:p>
            <a:r>
              <a:rPr lang="en-GB" sz="1400" dirty="0">
                <a:solidFill>
                  <a:schemeClr val="bg1"/>
                </a:solidFill>
                <a:hlinkClick r:id="rId4" action="ppaction://hlinksldjump">
                  <a:extLst>
                    <a:ext uri="{A12FA001-AC4F-418D-AE19-62706E023703}">
                      <ahyp:hlinkClr xmlns:ahyp="http://schemas.microsoft.com/office/drawing/2018/hyperlinkcolor" val="tx"/>
                    </a:ext>
                  </a:extLst>
                </a:hlinkClick>
              </a:rPr>
              <a:t>To find out more about Miltiades, click here.</a:t>
            </a:r>
            <a:endParaRPr lang="en-GB" sz="1400" dirty="0">
              <a:solidFill>
                <a:schemeClr val="bg1"/>
              </a:solidFill>
            </a:endParaRPr>
          </a:p>
        </p:txBody>
      </p:sp>
      <p:pic>
        <p:nvPicPr>
          <p:cNvPr id="8198" name="Picture 6">
            <a:extLst>
              <a:ext uri="{FF2B5EF4-FFF2-40B4-BE49-F238E27FC236}">
                <a16:creationId xmlns:a16="http://schemas.microsoft.com/office/drawing/2014/main" id="{5D0CA1B8-FD91-4351-8009-6B0EF70EB9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8232" y="0"/>
            <a:ext cx="28575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4EFDFFB1-FF0A-43F7-8A51-56E52D0230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622" r="21826" b="72280"/>
          <a:stretch/>
        </p:blipFill>
        <p:spPr bwMode="auto">
          <a:xfrm>
            <a:off x="11578016" y="4756874"/>
            <a:ext cx="613984" cy="10448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F6BC4D0-F652-4486-821C-574F8CB6B3EA}"/>
              </a:ext>
            </a:extLst>
          </p:cNvPr>
          <p:cNvSpPr txBox="1"/>
          <p:nvPr/>
        </p:nvSpPr>
        <p:spPr>
          <a:xfrm>
            <a:off x="49810" y="5421393"/>
            <a:ext cx="2462161" cy="646331"/>
          </a:xfrm>
          <a:prstGeom prst="rect">
            <a:avLst/>
          </a:prstGeom>
          <a:noFill/>
        </p:spPr>
        <p:txBody>
          <a:bodyPr wrap="square" rtlCol="0">
            <a:spAutoFit/>
          </a:bodyPr>
          <a:lstStyle/>
          <a:p>
            <a:r>
              <a:rPr lang="en-GB" b="1" dirty="0">
                <a:solidFill>
                  <a:schemeClr val="bg1"/>
                </a:solidFill>
              </a:rPr>
              <a:t>Miltiades </a:t>
            </a:r>
            <a:r>
              <a:rPr lang="en-GB" sz="700" dirty="0">
                <a:solidFill>
                  <a:schemeClr val="bg1"/>
                </a:solidFill>
              </a:rPr>
              <a:t>(c.</a:t>
            </a:r>
            <a:r>
              <a:rPr lang="en-GB" sz="1000" dirty="0">
                <a:solidFill>
                  <a:schemeClr val="bg1"/>
                </a:solidFill>
              </a:rPr>
              <a:t>554-498</a:t>
            </a:r>
            <a:r>
              <a:rPr lang="en-GB" dirty="0">
                <a:solidFill>
                  <a:schemeClr val="bg1"/>
                </a:solidFill>
              </a:rPr>
              <a:t>, one of </a:t>
            </a:r>
          </a:p>
          <a:p>
            <a:r>
              <a:rPr lang="en-GB" dirty="0">
                <a:solidFill>
                  <a:schemeClr val="bg1"/>
                </a:solidFill>
              </a:rPr>
              <a:t>10 elected generals.</a:t>
            </a:r>
          </a:p>
        </p:txBody>
      </p:sp>
      <p:sp>
        <p:nvSpPr>
          <p:cNvPr id="25" name="TextBox 24">
            <a:extLst>
              <a:ext uri="{FF2B5EF4-FFF2-40B4-BE49-F238E27FC236}">
                <a16:creationId xmlns:a16="http://schemas.microsoft.com/office/drawing/2014/main" id="{521CFA35-83F8-4EB2-9A41-9781CE84F7BF}"/>
              </a:ext>
            </a:extLst>
          </p:cNvPr>
          <p:cNvSpPr txBox="1"/>
          <p:nvPr/>
        </p:nvSpPr>
        <p:spPr>
          <a:xfrm>
            <a:off x="2340123" y="5269650"/>
            <a:ext cx="1689315" cy="1600438"/>
          </a:xfrm>
          <a:prstGeom prst="rect">
            <a:avLst/>
          </a:prstGeom>
          <a:solidFill>
            <a:schemeClr val="accent5">
              <a:lumMod val="20000"/>
              <a:lumOff val="80000"/>
            </a:schemeClr>
          </a:solidFill>
        </p:spPr>
        <p:txBody>
          <a:bodyPr wrap="square" rtlCol="0">
            <a:spAutoFit/>
          </a:bodyPr>
          <a:lstStyle/>
          <a:p>
            <a:r>
              <a:rPr lang="en-GB" sz="1400" dirty="0"/>
              <a:t>This is a classic example where Herodotus gives the impression that the contribution of one individual shapes history.</a:t>
            </a:r>
          </a:p>
        </p:txBody>
      </p:sp>
    </p:spTree>
    <p:extLst>
      <p:ext uri="{BB962C8B-B14F-4D97-AF65-F5344CB8AC3E}">
        <p14:creationId xmlns:p14="http://schemas.microsoft.com/office/powerpoint/2010/main" val="139524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3.54167E-6 -2.22222E-6 L 0.25 -2.22222E-6 " pathEditMode="relative" rAng="0" ptsTypes="AA">
                                      <p:cBhvr>
                                        <p:cTn id="27" dur="2000" fill="hold"/>
                                        <p:tgtEl>
                                          <p:spTgt spid="4"/>
                                        </p:tgtEl>
                                        <p:attrNameLst>
                                          <p:attrName>ppt_x</p:attrName>
                                          <p:attrName>ppt_y</p:attrName>
                                        </p:attrNameLst>
                                      </p:cBhvr>
                                      <p:rCtr x="12500" y="0"/>
                                    </p:animMotion>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22" presetClass="entr" presetSubtype="8"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left)">
                                      <p:cBhvr>
                                        <p:cTn id="65" dur="2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3" fill="hold" nodeType="clickEffect">
                                  <p:stCondLst>
                                    <p:cond delay="0"/>
                                  </p:stCondLst>
                                  <p:childTnLst>
                                    <p:set>
                                      <p:cBhvr>
                                        <p:cTn id="76" dur="1" fill="hold">
                                          <p:stCondLst>
                                            <p:cond delay="0"/>
                                          </p:stCondLst>
                                        </p:cTn>
                                        <p:tgtEl>
                                          <p:spTgt spid="8198"/>
                                        </p:tgtEl>
                                        <p:attrNameLst>
                                          <p:attrName>style.visibility</p:attrName>
                                        </p:attrNameLst>
                                      </p:cBhvr>
                                      <p:to>
                                        <p:strVal val="visible"/>
                                      </p:to>
                                    </p:set>
                                    <p:anim calcmode="lin" valueType="num">
                                      <p:cBhvr additive="base">
                                        <p:cTn id="77" dur="500" fill="hold"/>
                                        <p:tgtEl>
                                          <p:spTgt spid="8198"/>
                                        </p:tgtEl>
                                        <p:attrNameLst>
                                          <p:attrName>ppt_x</p:attrName>
                                        </p:attrNameLst>
                                      </p:cBhvr>
                                      <p:tavLst>
                                        <p:tav tm="0">
                                          <p:val>
                                            <p:strVal val="1+#ppt_w/2"/>
                                          </p:val>
                                        </p:tav>
                                        <p:tav tm="100000">
                                          <p:val>
                                            <p:strVal val="#ppt_x"/>
                                          </p:val>
                                        </p:tav>
                                      </p:tavLst>
                                    </p:anim>
                                    <p:anim calcmode="lin" valueType="num">
                                      <p:cBhvr additive="base">
                                        <p:cTn id="78" dur="500" fill="hold"/>
                                        <p:tgtEl>
                                          <p:spTgt spid="8198"/>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p:cTn id="83" dur="1000" fill="hold"/>
                                        <p:tgtEl>
                                          <p:spTgt spid="25"/>
                                        </p:tgtEl>
                                        <p:attrNameLst>
                                          <p:attrName>ppt_w</p:attrName>
                                        </p:attrNameLst>
                                      </p:cBhvr>
                                      <p:tavLst>
                                        <p:tav tm="0">
                                          <p:val>
                                            <p:fltVal val="0"/>
                                          </p:val>
                                        </p:tav>
                                        <p:tav tm="100000">
                                          <p:val>
                                            <p:strVal val="#ppt_w"/>
                                          </p:val>
                                        </p:tav>
                                      </p:tavLst>
                                    </p:anim>
                                    <p:anim calcmode="lin" valueType="num">
                                      <p:cBhvr>
                                        <p:cTn id="84" dur="1000" fill="hold"/>
                                        <p:tgtEl>
                                          <p:spTgt spid="25"/>
                                        </p:tgtEl>
                                        <p:attrNameLst>
                                          <p:attrName>ppt_h</p:attrName>
                                        </p:attrNameLst>
                                      </p:cBhvr>
                                      <p:tavLst>
                                        <p:tav tm="0">
                                          <p:val>
                                            <p:fltVal val="0"/>
                                          </p:val>
                                        </p:tav>
                                        <p:tav tm="100000">
                                          <p:val>
                                            <p:strVal val="#ppt_h"/>
                                          </p:val>
                                        </p:tav>
                                      </p:tavLst>
                                    </p:anim>
                                    <p:anim calcmode="lin" valueType="num">
                                      <p:cBhvr>
                                        <p:cTn id="85" dur="1000" fill="hold"/>
                                        <p:tgtEl>
                                          <p:spTgt spid="25"/>
                                        </p:tgtEl>
                                        <p:attrNameLst>
                                          <p:attrName>style.rotation</p:attrName>
                                        </p:attrNameLst>
                                      </p:cBhvr>
                                      <p:tavLst>
                                        <p:tav tm="0">
                                          <p:val>
                                            <p:fltVal val="90"/>
                                          </p:val>
                                        </p:tav>
                                        <p:tav tm="100000">
                                          <p:val>
                                            <p:fltVal val="0"/>
                                          </p:val>
                                        </p:tav>
                                      </p:tavLst>
                                    </p:anim>
                                    <p:animEffect transition="in" filter="fade">
                                      <p:cBhvr>
                                        <p:cTn id="86" dur="1000"/>
                                        <p:tgtEl>
                                          <p:spTgt spid="25"/>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1000"/>
                                        <p:tgtEl>
                                          <p:spTgt spid="22"/>
                                        </p:tgtEl>
                                      </p:cBhvr>
                                    </p:animEffect>
                                    <p:anim calcmode="lin" valueType="num">
                                      <p:cBhvr>
                                        <p:cTn id="92" dur="1000" fill="hold"/>
                                        <p:tgtEl>
                                          <p:spTgt spid="22"/>
                                        </p:tgtEl>
                                        <p:attrNameLst>
                                          <p:attrName>ppt_x</p:attrName>
                                        </p:attrNameLst>
                                      </p:cBhvr>
                                      <p:tavLst>
                                        <p:tav tm="0">
                                          <p:val>
                                            <p:strVal val="#ppt_x"/>
                                          </p:val>
                                        </p:tav>
                                        <p:tav tm="100000">
                                          <p:val>
                                            <p:strVal val="#ppt_x"/>
                                          </p:val>
                                        </p:tav>
                                      </p:tavLst>
                                    </p:anim>
                                    <p:anim calcmode="lin" valueType="num">
                                      <p:cBhvr>
                                        <p:cTn id="9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animBg="1"/>
      <p:bldP spid="13" grpId="0"/>
      <p:bldP spid="15" grpId="0" animBg="1"/>
      <p:bldP spid="17" grpId="0" animBg="1"/>
      <p:bldP spid="16" grpId="0" animBg="1"/>
      <p:bldP spid="23" grpId="0" animBg="1"/>
      <p:bldP spid="21" grpId="0" animBg="1"/>
      <p:bldP spid="22"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18D7038F-E548-4D80-A403-EE60901B033A}"/>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A14E5E2-81AE-44B4-94D7-96F1FC4095BE}"/>
              </a:ext>
            </a:extLst>
          </p:cNvPr>
          <p:cNvSpPr txBox="1"/>
          <p:nvPr/>
        </p:nvSpPr>
        <p:spPr>
          <a:xfrm>
            <a:off x="6404655" y="138781"/>
            <a:ext cx="5625548" cy="769441"/>
          </a:xfrm>
          <a:prstGeom prst="rect">
            <a:avLst/>
          </a:prstGeom>
          <a:noFill/>
        </p:spPr>
        <p:txBody>
          <a:bodyPr wrap="square" rtlCol="0">
            <a:spAutoFit/>
          </a:bodyPr>
          <a:lstStyle/>
          <a:p>
            <a:r>
              <a:rPr lang="en-GB" sz="4400" dirty="0">
                <a:solidFill>
                  <a:schemeClr val="bg1"/>
                </a:solidFill>
                <a:hlinkClick r:id="rId2">
                  <a:extLst>
                    <a:ext uri="{A12FA001-AC4F-418D-AE19-62706E023703}">
                      <ahyp:hlinkClr xmlns:ahyp="http://schemas.microsoft.com/office/drawing/2018/hyperlinkcolor" val="tx"/>
                    </a:ext>
                  </a:extLst>
                </a:hlinkClick>
              </a:rPr>
              <a:t>The Battle of Marathon</a:t>
            </a:r>
            <a:endParaRPr lang="en-GB" sz="4400" dirty="0">
              <a:solidFill>
                <a:schemeClr val="bg1"/>
              </a:solidFill>
            </a:endParaRPr>
          </a:p>
        </p:txBody>
      </p:sp>
      <p:sp>
        <p:nvSpPr>
          <p:cNvPr id="7" name="Rectangle 6">
            <a:extLst>
              <a:ext uri="{FF2B5EF4-FFF2-40B4-BE49-F238E27FC236}">
                <a16:creationId xmlns:a16="http://schemas.microsoft.com/office/drawing/2014/main" id="{E1B8B978-3563-451D-B6FE-CF241F805995}"/>
              </a:ext>
            </a:extLst>
          </p:cNvPr>
          <p:cNvSpPr/>
          <p:nvPr/>
        </p:nvSpPr>
        <p:spPr>
          <a:xfrm>
            <a:off x="0" y="0"/>
            <a:ext cx="3275256" cy="369332"/>
          </a:xfrm>
          <a:prstGeom prst="rect">
            <a:avLst/>
          </a:prstGeom>
        </p:spPr>
        <p:txBody>
          <a:bodyPr wrap="none">
            <a:spAutoFit/>
          </a:bodyPr>
          <a:lstStyle/>
          <a:p>
            <a:r>
              <a:rPr lang="en-GB" dirty="0">
                <a:latin typeface="YouTube Noto"/>
                <a:hlinkClick r:id="rId2" tooltip="Share link"/>
              </a:rPr>
              <a:t>https://youtu.be/2cubGxusJhw</a:t>
            </a:r>
            <a:endParaRPr lang="en-GB" dirty="0"/>
          </a:p>
        </p:txBody>
      </p:sp>
    </p:spTree>
    <p:extLst>
      <p:ext uri="{BB962C8B-B14F-4D97-AF65-F5344CB8AC3E}">
        <p14:creationId xmlns:p14="http://schemas.microsoft.com/office/powerpoint/2010/main" val="1740102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3" y="0"/>
            <a:ext cx="6705600" cy="5276850"/>
          </a:xfrm>
          <a:prstGeom prst="rect">
            <a:avLst/>
          </a:prstGeom>
        </p:spPr>
      </p:pic>
      <p:sp>
        <p:nvSpPr>
          <p:cNvPr id="8" name="TextBox 7">
            <a:extLst>
              <a:ext uri="{FF2B5EF4-FFF2-40B4-BE49-F238E27FC236}">
                <a16:creationId xmlns:a16="http://schemas.microsoft.com/office/drawing/2014/main" id="{7A6074C0-7174-4CBE-BF82-D0717C4B9F98}"/>
              </a:ext>
            </a:extLst>
          </p:cNvPr>
          <p:cNvSpPr txBox="1"/>
          <p:nvPr/>
        </p:nvSpPr>
        <p:spPr>
          <a:xfrm>
            <a:off x="6846701" y="0"/>
            <a:ext cx="5166100" cy="4524315"/>
          </a:xfrm>
          <a:prstGeom prst="rect">
            <a:avLst/>
          </a:prstGeom>
          <a:noFill/>
        </p:spPr>
        <p:txBody>
          <a:bodyPr wrap="square">
            <a:spAutoFit/>
          </a:bodyPr>
          <a:lstStyle/>
          <a:p>
            <a:pPr algn="just">
              <a:spcAft>
                <a:spcPts val="1200"/>
              </a:spcAft>
            </a:pPr>
            <a:r>
              <a:rPr lang="en-GB" sz="18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Her.VI </a:t>
            </a: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112. </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dispositions made, and the preliminary sacrifice promising success, the word was given to move, and the Athenians advanced at a run towards the enemy, not less than a mile away. The Persians, seeing the attack developing at the double, prepared to meet it, thinking it suicidal madness for the Athenians to risk an assault with so small a force – rushing in with no support from either cavalry or archers. Well, that was what they imagined; nevertheless, the Athenians came on, closed with the enemy along all the line, and fought in a way not to be forgotten; they were the first Greeks, so far as we know, to charge at a run, and the first who dared to look without flinching at Persian dress and the men who wore it; for until that day came, no Greek could even hear the word Persian without terror.</a:t>
            </a:r>
            <a:endParaRPr lang="en-GB" sz="1800" i="1" dirty="0">
              <a:solidFill>
                <a:srgbClr val="000000"/>
              </a:solidFill>
              <a:effectLst/>
              <a:latin typeface="Arial" panose="020B0604020202020204" pitchFamily="34" charset="0"/>
              <a:ea typeface="Calibri" panose="020F0502020204030204" pitchFamily="34" charset="0"/>
            </a:endParaRPr>
          </a:p>
        </p:txBody>
      </p:sp>
      <p:pic>
        <p:nvPicPr>
          <p:cNvPr id="10" name="Picture 4" descr="A workshop on ancient Greek warfare">
            <a:extLst>
              <a:ext uri="{FF2B5EF4-FFF2-40B4-BE49-F238E27FC236}">
                <a16:creationId xmlns:a16="http://schemas.microsoft.com/office/drawing/2014/main" id="{76B16C04-2E07-4C1D-95FF-711208BF4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2523" y="4416594"/>
            <a:ext cx="2183314" cy="244140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4762626-3D98-43E8-A275-4FD31F83F9E9}"/>
              </a:ext>
            </a:extLst>
          </p:cNvPr>
          <p:cNvSpPr txBox="1"/>
          <p:nvPr/>
        </p:nvSpPr>
        <p:spPr>
          <a:xfrm>
            <a:off x="36163" y="4549676"/>
            <a:ext cx="8964801" cy="923330"/>
          </a:xfrm>
          <a:prstGeom prst="rect">
            <a:avLst/>
          </a:prstGeom>
          <a:solidFill>
            <a:schemeClr val="bg1"/>
          </a:solidFill>
        </p:spPr>
        <p:txBody>
          <a:bodyPr wrap="square">
            <a:spAutoFit/>
          </a:bodyPr>
          <a:lstStyle/>
          <a:p>
            <a:pPr algn="just"/>
            <a:r>
              <a:rPr lang="en-GB" sz="18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Her.VI </a:t>
            </a: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113. </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struggle at Marathon was long drawn out. In the centre, held by the Persians themselves and the Sacae, the advantage was with the foreigners, who were so far successful as to break the Greek line and pursue the fugitives inland from the sea; </a:t>
            </a:r>
            <a:endParaRPr lang="en-GB" sz="1800" i="1" dirty="0">
              <a:solidFill>
                <a:srgbClr val="000000"/>
              </a:solidFill>
              <a:effectLst/>
              <a:latin typeface="Arial" panose="020B060402020202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6BD345FA-A936-470C-9850-4CB80DCFCA43}"/>
              </a:ext>
            </a:extLst>
          </p:cNvPr>
          <p:cNvSpPr txBox="1"/>
          <p:nvPr/>
        </p:nvSpPr>
        <p:spPr>
          <a:xfrm>
            <a:off x="0" y="5380672"/>
            <a:ext cx="9966863" cy="1477328"/>
          </a:xfrm>
          <a:prstGeom prst="rect">
            <a:avLst/>
          </a:prstGeom>
          <a:noFill/>
        </p:spPr>
        <p:txBody>
          <a:bodyPr wrap="square">
            <a:spAutoFit/>
          </a:bodyPr>
          <a:lstStyle/>
          <a:p>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but the Athenians on one wing and the </a:t>
            </a:r>
            <a:r>
              <a:rPr lang="en-GB" sz="18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Plataeans</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on the other were both victorious. Having got the upper hand, they left the defeated enemy to make their escape, and then, drawing the two wings together into a single unit, they turned their attention to the Persians who had broken through in the centre. Here again they were triumphant, chasing the routed enemy, and cutting them down until they came to the sea, and men were calling for fire and taking hold of the ships. </a:t>
            </a:r>
            <a:endParaRPr lang="en-GB" dirty="0"/>
          </a:p>
        </p:txBody>
      </p:sp>
      <p:sp>
        <p:nvSpPr>
          <p:cNvPr id="15" name="Rectangle 14">
            <a:extLst>
              <a:ext uri="{FF2B5EF4-FFF2-40B4-BE49-F238E27FC236}">
                <a16:creationId xmlns:a16="http://schemas.microsoft.com/office/drawing/2014/main" id="{8B7BE477-A13B-4B57-A907-ADC0125735EA}"/>
              </a:ext>
            </a:extLst>
          </p:cNvPr>
          <p:cNvSpPr/>
          <p:nvPr/>
        </p:nvSpPr>
        <p:spPr>
          <a:xfrm rot="18895916">
            <a:off x="2995367" y="2017345"/>
            <a:ext cx="683172" cy="3993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AA575D6-D592-4C30-BB95-3CBCF953AD56}"/>
              </a:ext>
            </a:extLst>
          </p:cNvPr>
          <p:cNvSpPr/>
          <p:nvPr/>
        </p:nvSpPr>
        <p:spPr>
          <a:xfrm rot="1715657">
            <a:off x="3563913" y="1123486"/>
            <a:ext cx="720472" cy="16443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3609D3D-CADE-45EB-AD9A-7DB76CFC8790}"/>
              </a:ext>
            </a:extLst>
          </p:cNvPr>
          <p:cNvSpPr/>
          <p:nvPr/>
        </p:nvSpPr>
        <p:spPr>
          <a:xfrm rot="14615449">
            <a:off x="1949506" y="2876899"/>
            <a:ext cx="720472" cy="16443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868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ppt_w</p:attrName>
                                        </p:attrNameLst>
                                      </p:cBhvr>
                                      <p:tavLst>
                                        <p:tav tm="0" fmla="#ppt_w*sin(2.5*pi*$)">
                                          <p:val>
                                            <p:fltVal val="0"/>
                                          </p:val>
                                        </p:tav>
                                        <p:tav tm="100000">
                                          <p:val>
                                            <p:fltVal val="1"/>
                                          </p:val>
                                        </p:tav>
                                      </p:tavLst>
                                    </p:anim>
                                    <p:anim calcmode="lin" valueType="num">
                                      <p:cBhvr>
                                        <p:cTn id="16"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grpId="0" nodeType="clickEffect">
                                  <p:stCondLst>
                                    <p:cond delay="0"/>
                                  </p:stCondLst>
                                  <p:childTnLst>
                                    <p:animMotion origin="layout" path="M 2.08333E-6 1.85185E-6 L -0.1168 -0.16829 " pathEditMode="relative" rAng="0" ptsTypes="AA">
                                      <p:cBhvr>
                                        <p:cTn id="34" dur="2000" fill="hold"/>
                                        <p:tgtEl>
                                          <p:spTgt spid="15"/>
                                        </p:tgtEl>
                                        <p:attrNameLst>
                                          <p:attrName>ppt_x</p:attrName>
                                          <p:attrName>ppt_y</p:attrName>
                                        </p:attrNameLst>
                                      </p:cBhvr>
                                      <p:rCtr x="-5846" y="-8426"/>
                                    </p:animMotion>
                                  </p:childTnLst>
                                </p:cTn>
                              </p:par>
                              <p:par>
                                <p:cTn id="35" presetID="42" presetClass="path" presetSubtype="0" accel="50000" decel="50000" fill="hold" grpId="0" nodeType="withEffect">
                                  <p:stCondLst>
                                    <p:cond delay="0"/>
                                  </p:stCondLst>
                                  <p:childTnLst>
                                    <p:animMotion origin="layout" path="M 5E-6 -4.44444E-6 L -0.00546 0.07431 " pathEditMode="relative" rAng="0" ptsTypes="AA">
                                      <p:cBhvr>
                                        <p:cTn id="36" dur="2000" fill="hold"/>
                                        <p:tgtEl>
                                          <p:spTgt spid="16"/>
                                        </p:tgtEl>
                                        <p:attrNameLst>
                                          <p:attrName>ppt_x</p:attrName>
                                          <p:attrName>ppt_y</p:attrName>
                                        </p:attrNameLst>
                                      </p:cBhvr>
                                      <p:rCtr x="-273" y="3704"/>
                                    </p:animMotion>
                                  </p:childTnLst>
                                </p:cTn>
                              </p:par>
                              <p:par>
                                <p:cTn id="37" presetID="42" presetClass="path" presetSubtype="0" accel="50000" decel="50000" fill="hold" grpId="0" nodeType="withEffect">
                                  <p:stCondLst>
                                    <p:cond delay="0"/>
                                  </p:stCondLst>
                                  <p:childTnLst>
                                    <p:animMotion origin="layout" path="M -3.125E-6 -1.48148E-6 L 0.03841 -0.02037 " pathEditMode="relative" rAng="0" ptsTypes="AA">
                                      <p:cBhvr>
                                        <p:cTn id="38" dur="2000" fill="hold"/>
                                        <p:tgtEl>
                                          <p:spTgt spid="17"/>
                                        </p:tgtEl>
                                        <p:attrNameLst>
                                          <p:attrName>ppt_x</p:attrName>
                                          <p:attrName>ppt_y</p:attrName>
                                        </p:attrNameLst>
                                      </p:cBhvr>
                                      <p:rCtr x="1914"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p:bldP spid="1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 r="390" b="11683"/>
          <a:stretch/>
        </p:blipFill>
        <p:spPr>
          <a:xfrm>
            <a:off x="5790811" y="4627039"/>
            <a:ext cx="3262456" cy="173109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7047" y="3477394"/>
            <a:ext cx="3282142" cy="3380606"/>
          </a:xfrm>
          <a:prstGeom prst="rect">
            <a:avLst/>
          </a:prstGeom>
        </p:spPr>
      </p:pic>
      <p:sp>
        <p:nvSpPr>
          <p:cNvPr id="13" name="TextBox 12">
            <a:extLst>
              <a:ext uri="{FF2B5EF4-FFF2-40B4-BE49-F238E27FC236}">
                <a16:creationId xmlns:a16="http://schemas.microsoft.com/office/drawing/2014/main" id="{46C96559-76BD-4AD8-9290-FA1B3CF0AA56}"/>
              </a:ext>
            </a:extLst>
          </p:cNvPr>
          <p:cNvSpPr txBox="1"/>
          <p:nvPr/>
        </p:nvSpPr>
        <p:spPr>
          <a:xfrm>
            <a:off x="4981123" y="6386304"/>
            <a:ext cx="5347251" cy="276999"/>
          </a:xfrm>
          <a:prstGeom prst="rect">
            <a:avLst/>
          </a:prstGeom>
          <a:noFill/>
        </p:spPr>
        <p:txBody>
          <a:bodyPr wrap="square" rtlCol="0">
            <a:spAutoFit/>
          </a:bodyPr>
          <a:lstStyle/>
          <a:p>
            <a:pPr algn="ctr"/>
            <a:r>
              <a:rPr lang="en-GB" sz="1200" i="1" dirty="0"/>
              <a:t>Persian arrows retrieved from the site of the battle of Marathon.</a:t>
            </a:r>
          </a:p>
        </p:txBody>
      </p:sp>
      <p:sp>
        <p:nvSpPr>
          <p:cNvPr id="15" name="TextBox 14">
            <a:extLst>
              <a:ext uri="{FF2B5EF4-FFF2-40B4-BE49-F238E27FC236}">
                <a16:creationId xmlns:a16="http://schemas.microsoft.com/office/drawing/2014/main" id="{E7DC173F-56F8-4FC8-97A5-CF13D424B85D}"/>
              </a:ext>
            </a:extLst>
          </p:cNvPr>
          <p:cNvSpPr txBox="1"/>
          <p:nvPr/>
        </p:nvSpPr>
        <p:spPr>
          <a:xfrm>
            <a:off x="109231" y="77913"/>
            <a:ext cx="4680155" cy="923330"/>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When the Persian fleet reached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Eretria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a:t>
            </a:r>
            <a:r>
              <a:rPr lang="en-GB" i="1" dirty="0">
                <a:latin typeface="Calibri" panose="020F0502020204030204" pitchFamily="34" charset="0"/>
                <a:ea typeface="Calibri" panose="020F0502020204030204" pitchFamily="34" charset="0"/>
                <a:cs typeface="Times New Roman" panose="02020603050405020304" pitchFamily="18" charset="0"/>
              </a:rPr>
              <a:t>The horses were immediately put ashore, and preparations for an assault began.’ </a:t>
            </a:r>
            <a:r>
              <a:rPr lang="en-GB" dirty="0">
                <a:latin typeface="Calibri" panose="020F0502020204030204" pitchFamily="34" charset="0"/>
                <a:ea typeface="Calibri" panose="020F0502020204030204" pitchFamily="34" charset="0"/>
                <a:cs typeface="Times New Roman" panose="02020603050405020304" pitchFamily="18" charset="0"/>
              </a:rPr>
              <a:t>6.101</a:t>
            </a:r>
            <a:endParaRPr lang="en-GB" dirty="0"/>
          </a:p>
        </p:txBody>
      </p:sp>
      <p:pic>
        <p:nvPicPr>
          <p:cNvPr id="17" name="Picture 16">
            <a:extLst>
              <a:ext uri="{FF2B5EF4-FFF2-40B4-BE49-F238E27FC236}">
                <a16:creationId xmlns:a16="http://schemas.microsoft.com/office/drawing/2014/main" id="{87D76D6F-735A-4929-9118-3053846838DC}"/>
              </a:ext>
            </a:extLst>
          </p:cNvPr>
          <p:cNvPicPr>
            <a:picLocks noChangeAspect="1"/>
          </p:cNvPicPr>
          <p:nvPr/>
        </p:nvPicPr>
        <p:blipFill rotWithShape="1">
          <a:blip r:embed="rId4">
            <a:extLst>
              <a:ext uri="{28A0092B-C50C-407E-A947-70E740481C1C}">
                <a14:useLocalDpi xmlns:a14="http://schemas.microsoft.com/office/drawing/2010/main" val="0"/>
              </a:ext>
            </a:extLst>
          </a:blip>
          <a:srcRect l="14718" t="13582" r="16074" b="125"/>
          <a:stretch/>
        </p:blipFill>
        <p:spPr>
          <a:xfrm>
            <a:off x="4803709" y="333196"/>
            <a:ext cx="4662972" cy="3760695"/>
          </a:xfrm>
          <a:prstGeom prst="rect">
            <a:avLst/>
          </a:prstGeom>
          <a:ln>
            <a:solidFill>
              <a:schemeClr val="tx1"/>
            </a:solidFill>
          </a:ln>
        </p:spPr>
      </p:pic>
      <p:sp>
        <p:nvSpPr>
          <p:cNvPr id="18" name="TextBox 17">
            <a:extLst>
              <a:ext uri="{FF2B5EF4-FFF2-40B4-BE49-F238E27FC236}">
                <a16:creationId xmlns:a16="http://schemas.microsoft.com/office/drawing/2014/main" id="{A55957B9-42E1-4DFD-91FC-81ACA1DE6EA2}"/>
              </a:ext>
            </a:extLst>
          </p:cNvPr>
          <p:cNvSpPr txBox="1"/>
          <p:nvPr/>
        </p:nvSpPr>
        <p:spPr>
          <a:xfrm>
            <a:off x="9630588" y="333196"/>
            <a:ext cx="2452181" cy="2800767"/>
          </a:xfrm>
          <a:prstGeom prst="rect">
            <a:avLst/>
          </a:prstGeom>
          <a:solidFill>
            <a:schemeClr val="accent5">
              <a:lumMod val="20000"/>
              <a:lumOff val="80000"/>
            </a:schemeClr>
          </a:solidFill>
          <a:ln>
            <a:solidFill>
              <a:schemeClr val="tx1"/>
            </a:solidFill>
          </a:ln>
        </p:spPr>
        <p:txBody>
          <a:bodyPr wrap="square" rtlCol="0">
            <a:spAutoFit/>
          </a:bodyPr>
          <a:lstStyle/>
          <a:p>
            <a:r>
              <a:rPr lang="en-GB" sz="1400" dirty="0"/>
              <a:t>The helmet of </a:t>
            </a:r>
            <a:r>
              <a:rPr lang="en-GB" sz="1400" b="1" dirty="0"/>
              <a:t>Miltiades</a:t>
            </a:r>
            <a:r>
              <a:rPr lang="en-GB" sz="1400" dirty="0"/>
              <a:t>, dedicated at the Panhellenic sanctuary of Olympia, where </a:t>
            </a:r>
            <a:r>
              <a:rPr lang="en-GB" sz="1400" b="1" dirty="0"/>
              <a:t>Miltiades’ father, Cimon</a:t>
            </a:r>
            <a:r>
              <a:rPr lang="en-GB" sz="1400" dirty="0"/>
              <a:t>, had competed so successfully with his thrice victorious  team of horses before being murdered by </a:t>
            </a:r>
            <a:r>
              <a:rPr lang="en-GB" sz="1400" b="1" dirty="0"/>
              <a:t>Hippias</a:t>
            </a:r>
            <a:r>
              <a:rPr lang="en-GB" sz="1400" dirty="0"/>
              <a:t> or Hipparchus. (6.103). </a:t>
            </a:r>
          </a:p>
          <a:p>
            <a:endParaRPr lang="en-GB" sz="800" dirty="0"/>
          </a:p>
          <a:p>
            <a:r>
              <a:rPr lang="en-GB" sz="1400" dirty="0"/>
              <a:t>Who might have dedicated it, when and why? </a:t>
            </a:r>
          </a:p>
          <a:p>
            <a:r>
              <a:rPr lang="en-GB" sz="1400" dirty="0">
                <a:hlinkClick r:id="rId5" action="ppaction://hlinksldjump"/>
              </a:rPr>
              <a:t>(Follow this link)</a:t>
            </a:r>
            <a:endParaRPr lang="en-GB" sz="1400" dirty="0"/>
          </a:p>
        </p:txBody>
      </p:sp>
      <p:sp>
        <p:nvSpPr>
          <p:cNvPr id="19" name="Parallelogram 18">
            <a:extLst>
              <a:ext uri="{FF2B5EF4-FFF2-40B4-BE49-F238E27FC236}">
                <a16:creationId xmlns:a16="http://schemas.microsoft.com/office/drawing/2014/main" id="{DDB24642-3BDA-4614-8696-0600F4B0D448}"/>
              </a:ext>
            </a:extLst>
          </p:cNvPr>
          <p:cNvSpPr/>
          <p:nvPr/>
        </p:nvSpPr>
        <p:spPr>
          <a:xfrm rot="20335471">
            <a:off x="5617542" y="2921959"/>
            <a:ext cx="2313053" cy="371511"/>
          </a:xfrm>
          <a:prstGeom prst="parallelogram">
            <a:avLst/>
          </a:prstGeom>
          <a:solidFill>
            <a:schemeClr val="accent6">
              <a:lumMod val="20000"/>
              <a:lumOff val="80000"/>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58" name="Picture 2">
            <a:extLst>
              <a:ext uri="{FF2B5EF4-FFF2-40B4-BE49-F238E27FC236}">
                <a16:creationId xmlns:a16="http://schemas.microsoft.com/office/drawing/2014/main" id="{2CFE9227-28AE-402E-ACC3-737C60E2A3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480680"/>
            <a:ext cx="3567631" cy="2377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ersian Cavalry 4th Cen BC | Warriors illustration, Persian warrior,  Historical warriors">
            <a:extLst>
              <a:ext uri="{FF2B5EF4-FFF2-40B4-BE49-F238E27FC236}">
                <a16:creationId xmlns:a16="http://schemas.microsoft.com/office/drawing/2014/main" id="{B78E7F12-2E39-4474-95D8-265FFF65D7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97" y="919169"/>
            <a:ext cx="4461570" cy="42068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1DBE11B-2F09-4DAF-B1B7-80320C6C7183}"/>
              </a:ext>
            </a:extLst>
          </p:cNvPr>
          <p:cNvSpPr txBox="1"/>
          <p:nvPr/>
        </p:nvSpPr>
        <p:spPr>
          <a:xfrm>
            <a:off x="2535152" y="5180618"/>
            <a:ext cx="2993395" cy="1677382"/>
          </a:xfrm>
          <a:prstGeom prst="rect">
            <a:avLst/>
          </a:prstGeom>
          <a:solidFill>
            <a:schemeClr val="accent5">
              <a:lumMod val="20000"/>
              <a:lumOff val="80000"/>
            </a:schemeClr>
          </a:solidFill>
          <a:ln>
            <a:solidFill>
              <a:schemeClr val="accent1">
                <a:shade val="50000"/>
              </a:schemeClr>
            </a:solidFill>
          </a:ln>
        </p:spPr>
        <p:txBody>
          <a:bodyPr wrap="square" rtlCol="0">
            <a:spAutoFit/>
          </a:bodyPr>
          <a:lstStyle/>
          <a:p>
            <a:pPr algn="ctr"/>
            <a:r>
              <a:rPr lang="en-GB" sz="1600" dirty="0"/>
              <a:t>Why is there no mention of the cavalry in Herodotus’ account of the battle of Marathon?</a:t>
            </a:r>
          </a:p>
          <a:p>
            <a:pPr algn="ctr"/>
            <a:endParaRPr lang="en-GB" sz="700" dirty="0"/>
          </a:p>
          <a:p>
            <a:pPr algn="ctr"/>
            <a:r>
              <a:rPr lang="en-GB" sz="1600" dirty="0"/>
              <a:t>Would it have made a difference if the Persians had used their cavalry as planned?</a:t>
            </a:r>
          </a:p>
        </p:txBody>
      </p:sp>
    </p:spTree>
    <p:extLst>
      <p:ext uri="{BB962C8B-B14F-4D97-AF65-F5344CB8AC3E}">
        <p14:creationId xmlns:p14="http://schemas.microsoft.com/office/powerpoint/2010/main" val="420209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41E403-494C-4E92-B5C1-4E987B1CEF8C}"/>
              </a:ext>
            </a:extLst>
          </p:cNvPr>
          <p:cNvSpPr txBox="1"/>
          <p:nvPr/>
        </p:nvSpPr>
        <p:spPr>
          <a:xfrm>
            <a:off x="776748" y="165400"/>
            <a:ext cx="11080954" cy="707886"/>
          </a:xfrm>
          <a:prstGeom prst="rect">
            <a:avLst/>
          </a:prstGeom>
          <a:noFill/>
        </p:spPr>
        <p:txBody>
          <a:bodyPr wrap="square" rtlCol="0">
            <a:spAutoFit/>
          </a:bodyPr>
          <a:lstStyle/>
          <a:p>
            <a:r>
              <a:rPr lang="en-GB" sz="4000" dirty="0"/>
              <a:t>Plutarch on the Battle of Marathon </a:t>
            </a:r>
            <a:r>
              <a:rPr lang="en-GB" sz="2400" dirty="0"/>
              <a:t>(from his </a:t>
            </a:r>
            <a:r>
              <a:rPr lang="en-GB" sz="2400" i="1" dirty="0"/>
              <a:t>Life of Aristides 5</a:t>
            </a:r>
            <a:r>
              <a:rPr lang="en-GB" sz="2400" dirty="0"/>
              <a:t>)</a:t>
            </a:r>
            <a:endParaRPr lang="en-GB" sz="2800" dirty="0"/>
          </a:p>
        </p:txBody>
      </p:sp>
      <p:sp>
        <p:nvSpPr>
          <p:cNvPr id="3" name="TextBox 2">
            <a:extLst>
              <a:ext uri="{FF2B5EF4-FFF2-40B4-BE49-F238E27FC236}">
                <a16:creationId xmlns:a16="http://schemas.microsoft.com/office/drawing/2014/main" id="{2460248C-A31E-4D44-BD4E-5F7603F90461}"/>
              </a:ext>
            </a:extLst>
          </p:cNvPr>
          <p:cNvSpPr txBox="1"/>
          <p:nvPr/>
        </p:nvSpPr>
        <p:spPr>
          <a:xfrm>
            <a:off x="471948" y="891851"/>
            <a:ext cx="11503741" cy="646331"/>
          </a:xfrm>
          <a:prstGeom prst="rect">
            <a:avLst/>
          </a:prstGeom>
          <a:noFill/>
        </p:spPr>
        <p:txBody>
          <a:bodyPr wrap="square" rtlCol="0">
            <a:spAutoFit/>
          </a:bodyPr>
          <a:lstStyle/>
          <a:p>
            <a:r>
              <a:rPr lang="en-GB" i="1" dirty="0"/>
              <a:t>When </a:t>
            </a:r>
            <a:r>
              <a:rPr lang="en-GB" i="1" dirty="0" err="1"/>
              <a:t>Datis</a:t>
            </a:r>
            <a:r>
              <a:rPr lang="en-GB" i="1" dirty="0"/>
              <a:t> was sent out by Darius, on the pretext of punishing the Athenians for the burning of Sardis, but really to subdue the whole of Greece, he landed all his forces at Marathon and proceeded to ravage the countryside. </a:t>
            </a:r>
          </a:p>
        </p:txBody>
      </p:sp>
      <p:sp>
        <p:nvSpPr>
          <p:cNvPr id="5" name="TextBox 4">
            <a:extLst>
              <a:ext uri="{FF2B5EF4-FFF2-40B4-BE49-F238E27FC236}">
                <a16:creationId xmlns:a16="http://schemas.microsoft.com/office/drawing/2014/main" id="{F92C64A8-DD22-40EB-930B-EE3244D4CE7E}"/>
              </a:ext>
            </a:extLst>
          </p:cNvPr>
          <p:cNvSpPr txBox="1"/>
          <p:nvPr/>
        </p:nvSpPr>
        <p:spPr>
          <a:xfrm>
            <a:off x="471948" y="1511367"/>
            <a:ext cx="11041625" cy="1754326"/>
          </a:xfrm>
          <a:prstGeom prst="rect">
            <a:avLst/>
          </a:prstGeom>
          <a:noFill/>
        </p:spPr>
        <p:txBody>
          <a:bodyPr wrap="square" rtlCol="0">
            <a:spAutoFit/>
          </a:bodyPr>
          <a:lstStyle/>
          <a:p>
            <a:r>
              <a:rPr lang="en-GB" i="1" dirty="0"/>
              <a:t>Of the ten generals whom the Athenians had appointed to conduct the war, Miltiades enjoyed the highest reputation, while Aristides was rated second in reputation and ability, and the fact that he supported on that occasion Miltiades’ proposal to attack had an important effect on the issue. Each general held the supreme council for one day, and when Aristides’ turn arrived, he handed over his authority to Miltiades. By calming down his fellow-generals’ rivalry in this way and persuading them to adopt a single plan, which was also the best, he provided Miltiades with the strength which comes from undivided authority. </a:t>
            </a:r>
          </a:p>
        </p:txBody>
      </p:sp>
      <p:sp>
        <p:nvSpPr>
          <p:cNvPr id="7" name="TextBox 6">
            <a:extLst>
              <a:ext uri="{FF2B5EF4-FFF2-40B4-BE49-F238E27FC236}">
                <a16:creationId xmlns:a16="http://schemas.microsoft.com/office/drawing/2014/main" id="{55863A7E-B427-4191-9D15-DD3030DA6D82}"/>
              </a:ext>
            </a:extLst>
          </p:cNvPr>
          <p:cNvSpPr txBox="1"/>
          <p:nvPr/>
        </p:nvSpPr>
        <p:spPr>
          <a:xfrm>
            <a:off x="471948" y="3265693"/>
            <a:ext cx="11041625" cy="923330"/>
          </a:xfrm>
          <a:prstGeom prst="rect">
            <a:avLst/>
          </a:prstGeom>
          <a:noFill/>
        </p:spPr>
        <p:txBody>
          <a:bodyPr wrap="square" rtlCol="0">
            <a:spAutoFit/>
          </a:bodyPr>
          <a:lstStyle/>
          <a:p>
            <a:r>
              <a:rPr lang="en-GB" i="1" dirty="0"/>
              <a:t>During the battle it was the Athenian centre which bore the main weight of the attack, and it was there that the Persians held out longest, ranged against the tribes of </a:t>
            </a:r>
            <a:r>
              <a:rPr lang="en-GB" i="1" dirty="0" err="1"/>
              <a:t>Leontis</a:t>
            </a:r>
            <a:r>
              <a:rPr lang="en-GB" i="1" dirty="0"/>
              <a:t> and </a:t>
            </a:r>
            <a:r>
              <a:rPr lang="en-GB" i="1" dirty="0" err="1"/>
              <a:t>Antiochis</a:t>
            </a:r>
            <a:r>
              <a:rPr lang="en-GB" i="1" dirty="0"/>
              <a:t>. </a:t>
            </a:r>
            <a:r>
              <a:rPr lang="en-GB" b="1" i="1" dirty="0"/>
              <a:t>Themistocles</a:t>
            </a:r>
            <a:r>
              <a:rPr lang="en-GB" i="1" dirty="0"/>
              <a:t> and </a:t>
            </a:r>
            <a:r>
              <a:rPr lang="en-GB" b="1" i="1" dirty="0"/>
              <a:t>Aristides</a:t>
            </a:r>
            <a:r>
              <a:rPr lang="en-GB" i="1" dirty="0"/>
              <a:t> fought with great distinction side by side in the front line, for the one belonged to </a:t>
            </a:r>
            <a:r>
              <a:rPr lang="en-GB" i="1" dirty="0" err="1"/>
              <a:t>Leontis</a:t>
            </a:r>
            <a:r>
              <a:rPr lang="en-GB" i="1" dirty="0"/>
              <a:t> and the other to </a:t>
            </a:r>
            <a:r>
              <a:rPr lang="en-GB" i="1" dirty="0" err="1"/>
              <a:t>Antiochis</a:t>
            </a:r>
            <a:r>
              <a:rPr lang="en-GB" i="1" dirty="0"/>
              <a:t>. </a:t>
            </a:r>
          </a:p>
        </p:txBody>
      </p:sp>
      <p:sp>
        <p:nvSpPr>
          <p:cNvPr id="9" name="TextBox 8">
            <a:extLst>
              <a:ext uri="{FF2B5EF4-FFF2-40B4-BE49-F238E27FC236}">
                <a16:creationId xmlns:a16="http://schemas.microsoft.com/office/drawing/2014/main" id="{FF8B4437-C5AF-4F03-A620-8B7CD74CC93C}"/>
              </a:ext>
            </a:extLst>
          </p:cNvPr>
          <p:cNvSpPr txBox="1"/>
          <p:nvPr/>
        </p:nvSpPr>
        <p:spPr>
          <a:xfrm>
            <a:off x="471947" y="4189023"/>
            <a:ext cx="11041625" cy="1200329"/>
          </a:xfrm>
          <a:prstGeom prst="rect">
            <a:avLst/>
          </a:prstGeom>
          <a:noFill/>
        </p:spPr>
        <p:txBody>
          <a:bodyPr wrap="square" rtlCol="0">
            <a:spAutoFit/>
          </a:bodyPr>
          <a:lstStyle/>
          <a:p>
            <a:r>
              <a:rPr lang="en-GB" i="1" dirty="0"/>
              <a:t>When the Athenians had routed the enemy and forced them back on board their ships, they saw that the barbarians were not making for the islands, but were being carried by wind and current towards Attica. </a:t>
            </a:r>
          </a:p>
          <a:p>
            <a:r>
              <a:rPr lang="en-GB" i="1" dirty="0"/>
              <a:t>They were alarmed that the Persians might find the capital undefended, and so hurried back</a:t>
            </a:r>
          </a:p>
          <a:p>
            <a:r>
              <a:rPr lang="en-GB" i="1" dirty="0"/>
              <a:t>with nine of the tribes and arrived in Athens on the same day. </a:t>
            </a:r>
          </a:p>
        </p:txBody>
      </p:sp>
      <p:sp>
        <p:nvSpPr>
          <p:cNvPr id="10" name="TextBox 9">
            <a:extLst>
              <a:ext uri="{FF2B5EF4-FFF2-40B4-BE49-F238E27FC236}">
                <a16:creationId xmlns:a16="http://schemas.microsoft.com/office/drawing/2014/main" id="{55E7E329-8524-43F4-B6AA-3F704CE2C908}"/>
              </a:ext>
            </a:extLst>
          </p:cNvPr>
          <p:cNvSpPr txBox="1"/>
          <p:nvPr/>
        </p:nvSpPr>
        <p:spPr>
          <a:xfrm>
            <a:off x="471946" y="5346633"/>
            <a:ext cx="9752483" cy="1477328"/>
          </a:xfrm>
          <a:prstGeom prst="rect">
            <a:avLst/>
          </a:prstGeom>
          <a:noFill/>
        </p:spPr>
        <p:txBody>
          <a:bodyPr wrap="square" rtlCol="0">
            <a:spAutoFit/>
          </a:bodyPr>
          <a:lstStyle/>
          <a:p>
            <a:r>
              <a:rPr lang="en-GB" i="1" dirty="0"/>
              <a:t>Aristides, however, was left at Marathon with his own tribe to guard the prisoners and the spoils of the </a:t>
            </a:r>
          </a:p>
          <a:p>
            <a:r>
              <a:rPr lang="en-GB" i="1" dirty="0"/>
              <a:t>battle. He lived up to his reputation, for although there was gold and silver lying about in heaps, </a:t>
            </a:r>
          </a:p>
          <a:p>
            <a:r>
              <a:rPr lang="en-GB" i="1" dirty="0"/>
              <a:t>clothes of every kind and untold wealth, which had been left in the tents and the captured ships, </a:t>
            </a:r>
          </a:p>
          <a:p>
            <a:r>
              <a:rPr lang="en-GB" i="1" dirty="0"/>
              <a:t>he had no desire to touch these things himself, not would he allow others to do so, although there </a:t>
            </a:r>
          </a:p>
          <a:p>
            <a:r>
              <a:rPr lang="en-GB" i="1" dirty="0"/>
              <a:t>were some who helped themselves without his knowing. Amongst these was </a:t>
            </a:r>
            <a:r>
              <a:rPr lang="en-GB" b="1" i="1" dirty="0"/>
              <a:t>Callias</a:t>
            </a:r>
            <a:r>
              <a:rPr lang="en-GB" i="1" dirty="0"/>
              <a:t>.</a:t>
            </a:r>
          </a:p>
        </p:txBody>
      </p:sp>
      <p:sp>
        <p:nvSpPr>
          <p:cNvPr id="11" name="TextBox 10">
            <a:extLst>
              <a:ext uri="{FF2B5EF4-FFF2-40B4-BE49-F238E27FC236}">
                <a16:creationId xmlns:a16="http://schemas.microsoft.com/office/drawing/2014/main" id="{62E47F17-2211-40B0-ACC3-8D100F34CB12}"/>
              </a:ext>
            </a:extLst>
          </p:cNvPr>
          <p:cNvSpPr txBox="1"/>
          <p:nvPr/>
        </p:nvSpPr>
        <p:spPr>
          <a:xfrm>
            <a:off x="10043507" y="6358376"/>
            <a:ext cx="1912519" cy="461665"/>
          </a:xfrm>
          <a:prstGeom prst="rect">
            <a:avLst/>
          </a:prstGeom>
          <a:noFill/>
        </p:spPr>
        <p:txBody>
          <a:bodyPr wrap="square" rtlCol="0">
            <a:spAutoFit/>
          </a:bodyPr>
          <a:lstStyle/>
          <a:p>
            <a:pPr algn="ctr"/>
            <a:r>
              <a:rPr lang="en-GB" sz="1200" dirty="0"/>
              <a:t>Persian helmet </a:t>
            </a:r>
          </a:p>
          <a:p>
            <a:pPr algn="ctr"/>
            <a:r>
              <a:rPr lang="en-GB" sz="1200" dirty="0"/>
              <a:t>dedicated at Olympia</a:t>
            </a:r>
          </a:p>
        </p:txBody>
      </p:sp>
      <p:pic>
        <p:nvPicPr>
          <p:cNvPr id="2052" name="Picture 4" descr="Lion.Kanzen's Content - Page 67 - Wildfire Games Community Forums">
            <a:extLst>
              <a:ext uri="{FF2B5EF4-FFF2-40B4-BE49-F238E27FC236}">
                <a16:creationId xmlns:a16="http://schemas.microsoft.com/office/drawing/2014/main" id="{731018FF-72E3-4EB6-9701-27FDBA4858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79481" y="4630865"/>
            <a:ext cx="1440572" cy="175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37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F9D1F4-6F8B-40F9-A2A5-148B1A1AB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78"/>
            <a:ext cx="12188461" cy="32386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BB8C884-4464-4801-A8E9-6D1AC6587133}"/>
              </a:ext>
            </a:extLst>
          </p:cNvPr>
          <p:cNvPicPr>
            <a:picLocks noChangeAspect="1"/>
          </p:cNvPicPr>
          <p:nvPr/>
        </p:nvPicPr>
        <p:blipFill>
          <a:blip r:embed="rId3"/>
          <a:stretch>
            <a:fillRect/>
          </a:stretch>
        </p:blipFill>
        <p:spPr>
          <a:xfrm>
            <a:off x="2197171" y="3900017"/>
            <a:ext cx="9680601" cy="1096316"/>
          </a:xfrm>
          <a:prstGeom prst="rect">
            <a:avLst/>
          </a:prstGeom>
        </p:spPr>
      </p:pic>
      <p:pic>
        <p:nvPicPr>
          <p:cNvPr id="9" name="Picture 8">
            <a:extLst>
              <a:ext uri="{FF2B5EF4-FFF2-40B4-BE49-F238E27FC236}">
                <a16:creationId xmlns:a16="http://schemas.microsoft.com/office/drawing/2014/main" id="{E740A8F2-ABA2-4FCF-808A-A85185DAB131}"/>
              </a:ext>
            </a:extLst>
          </p:cNvPr>
          <p:cNvPicPr>
            <a:picLocks noChangeAspect="1"/>
          </p:cNvPicPr>
          <p:nvPr/>
        </p:nvPicPr>
        <p:blipFill>
          <a:blip r:embed="rId4"/>
          <a:stretch>
            <a:fillRect/>
          </a:stretch>
        </p:blipFill>
        <p:spPr>
          <a:xfrm>
            <a:off x="2288002" y="4996333"/>
            <a:ext cx="9680601" cy="910141"/>
          </a:xfrm>
          <a:prstGeom prst="rect">
            <a:avLst/>
          </a:prstGeom>
        </p:spPr>
      </p:pic>
      <p:sp>
        <p:nvSpPr>
          <p:cNvPr id="10" name="Oval 9">
            <a:extLst>
              <a:ext uri="{FF2B5EF4-FFF2-40B4-BE49-F238E27FC236}">
                <a16:creationId xmlns:a16="http://schemas.microsoft.com/office/drawing/2014/main" id="{5FE65365-E303-4B76-ABB1-FE296A9A07D7}"/>
              </a:ext>
            </a:extLst>
          </p:cNvPr>
          <p:cNvSpPr/>
          <p:nvPr/>
        </p:nvSpPr>
        <p:spPr>
          <a:xfrm>
            <a:off x="3008714" y="4314891"/>
            <a:ext cx="5648960" cy="486207"/>
          </a:xfrm>
          <a:prstGeom prst="ellipse">
            <a:avLst/>
          </a:prstGeom>
          <a:solidFill>
            <a:schemeClr val="accent4">
              <a:lumMod val="20000"/>
              <a:lumOff val="80000"/>
              <a:alpha val="2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B12363B-474C-4C76-A200-FD9105FB6DFE}"/>
              </a:ext>
            </a:extLst>
          </p:cNvPr>
          <p:cNvSpPr/>
          <p:nvPr/>
        </p:nvSpPr>
        <p:spPr>
          <a:xfrm>
            <a:off x="8738954" y="4972868"/>
            <a:ext cx="3454400" cy="486207"/>
          </a:xfrm>
          <a:prstGeom prst="ellipse">
            <a:avLst/>
          </a:prstGeom>
          <a:solidFill>
            <a:schemeClr val="accent4">
              <a:lumMod val="20000"/>
              <a:lumOff val="80000"/>
              <a:alpha val="2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810897A-4DC0-47F8-BE14-6D9F62AADA51}"/>
              </a:ext>
            </a:extLst>
          </p:cNvPr>
          <p:cNvSpPr/>
          <p:nvPr/>
        </p:nvSpPr>
        <p:spPr>
          <a:xfrm>
            <a:off x="2146371" y="5254281"/>
            <a:ext cx="3454400" cy="486207"/>
          </a:xfrm>
          <a:prstGeom prst="ellipse">
            <a:avLst/>
          </a:prstGeom>
          <a:solidFill>
            <a:schemeClr val="accent4">
              <a:lumMod val="20000"/>
              <a:lumOff val="80000"/>
              <a:alpha val="2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08A81CFD-16A0-4EB6-A1F2-166D99793E87}"/>
              </a:ext>
            </a:extLst>
          </p:cNvPr>
          <p:cNvSpPr txBox="1"/>
          <p:nvPr/>
        </p:nvSpPr>
        <p:spPr>
          <a:xfrm>
            <a:off x="90831" y="244692"/>
            <a:ext cx="1230617" cy="1877437"/>
          </a:xfrm>
          <a:prstGeom prst="rect">
            <a:avLst/>
          </a:prstGeom>
          <a:solidFill>
            <a:srgbClr val="EDD8C3"/>
          </a:solidFill>
        </p:spPr>
        <p:txBody>
          <a:bodyPr wrap="square" rtlCol="0">
            <a:spAutoFit/>
          </a:bodyPr>
          <a:lstStyle/>
          <a:p>
            <a:pPr algn="ctr"/>
            <a:r>
              <a:rPr lang="en-GB" b="1" dirty="0" err="1"/>
              <a:t>Naqs</a:t>
            </a:r>
            <a:r>
              <a:rPr lang="en-GB" b="1" dirty="0"/>
              <a:t> e Rustam </a:t>
            </a:r>
            <a:r>
              <a:rPr lang="en-GB" sz="1600" dirty="0"/>
              <a:t>inscription at the burial site of Darius and Xerxes</a:t>
            </a:r>
            <a:endParaRPr lang="en-GB" dirty="0"/>
          </a:p>
        </p:txBody>
      </p:sp>
      <p:pic>
        <p:nvPicPr>
          <p:cNvPr id="23554" name="Picture 2" descr="Tomb of Darius the Great - Wikipedia">
            <a:extLst>
              <a:ext uri="{FF2B5EF4-FFF2-40B4-BE49-F238E27FC236}">
                <a16:creationId xmlns:a16="http://schemas.microsoft.com/office/drawing/2014/main" id="{6179E6EB-7E81-414B-8328-64B20B64A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2146371" cy="34594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70D5F73-916C-4D44-9B4C-280D5F7D959F}"/>
              </a:ext>
            </a:extLst>
          </p:cNvPr>
          <p:cNvSpPr/>
          <p:nvPr/>
        </p:nvSpPr>
        <p:spPr>
          <a:xfrm>
            <a:off x="2369574" y="3900017"/>
            <a:ext cx="2241755" cy="206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655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47E91-6A97-464C-BD9B-7057DE999DC8}"/>
              </a:ext>
            </a:extLst>
          </p:cNvPr>
          <p:cNvPicPr>
            <a:picLocks noChangeAspect="1"/>
          </p:cNvPicPr>
          <p:nvPr/>
        </p:nvPicPr>
        <p:blipFill rotWithShape="1">
          <a:blip r:embed="rId2"/>
          <a:srcRect t="11299" r="20805" b="12316"/>
          <a:stretch/>
        </p:blipFill>
        <p:spPr>
          <a:xfrm>
            <a:off x="0" y="171449"/>
            <a:ext cx="12008603" cy="6515102"/>
          </a:xfrm>
          <a:prstGeom prst="rect">
            <a:avLst/>
          </a:prstGeom>
        </p:spPr>
      </p:pic>
      <p:pic>
        <p:nvPicPr>
          <p:cNvPr id="4" name="Picture 3" descr="Related image">
            <a:extLst>
              <a:ext uri="{FF2B5EF4-FFF2-40B4-BE49-F238E27FC236}">
                <a16:creationId xmlns:a16="http://schemas.microsoft.com/office/drawing/2014/main" id="{771E9E64-A6C8-4DE9-A5BD-3DED4966ECB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397" y="2088351"/>
            <a:ext cx="2335530" cy="2488565"/>
          </a:xfrm>
          <a:prstGeom prst="rect">
            <a:avLst/>
          </a:prstGeom>
          <a:noFill/>
          <a:ln>
            <a:noFill/>
          </a:ln>
        </p:spPr>
      </p:pic>
    </p:spTree>
    <p:extLst>
      <p:ext uri="{BB962C8B-B14F-4D97-AF65-F5344CB8AC3E}">
        <p14:creationId xmlns:p14="http://schemas.microsoft.com/office/powerpoint/2010/main" val="23859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C1D8D1-AF31-4993-AD21-E8AF2AEBB0A6}"/>
              </a:ext>
            </a:extLst>
          </p:cNvPr>
          <p:cNvSpPr txBox="1"/>
          <p:nvPr/>
        </p:nvSpPr>
        <p:spPr>
          <a:xfrm>
            <a:off x="0" y="90628"/>
            <a:ext cx="12078560" cy="1200329"/>
          </a:xfrm>
          <a:prstGeom prst="rect">
            <a:avLst/>
          </a:prstGeom>
          <a:noFill/>
        </p:spPr>
        <p:txBody>
          <a:bodyPr wrap="square">
            <a:spAutoFit/>
          </a:bodyPr>
          <a:lstStyle/>
          <a:p>
            <a:r>
              <a:rPr lang="en-GB" b="1" i="0" dirty="0">
                <a:solidFill>
                  <a:srgbClr val="202122"/>
                </a:solidFill>
                <a:effectLst/>
              </a:rPr>
              <a:t>The Painted Stoa</a:t>
            </a:r>
            <a:r>
              <a:rPr lang="en-GB" b="0" i="0" dirty="0">
                <a:solidFill>
                  <a:srgbClr val="202122"/>
                </a:solidFill>
                <a:effectLst/>
              </a:rPr>
              <a:t>, erected during the 5th century BC, was located on the north of the Agora and was one of the most famous sites in Athens because of the paintings and loot from wars displayed in it. On scene shows the Battle of Marathon, painted </a:t>
            </a:r>
            <a:r>
              <a:rPr lang="en-GB" dirty="0">
                <a:solidFill>
                  <a:srgbClr val="202122"/>
                </a:solidFill>
              </a:rPr>
              <a:t>by </a:t>
            </a:r>
            <a:r>
              <a:rPr lang="en-GB" dirty="0" err="1">
                <a:solidFill>
                  <a:srgbClr val="202122"/>
                </a:solidFill>
              </a:rPr>
              <a:t>Panaenus</a:t>
            </a:r>
            <a:r>
              <a:rPr lang="en-GB" dirty="0">
                <a:solidFill>
                  <a:srgbClr val="202122"/>
                </a:solidFill>
              </a:rPr>
              <a:t>, possibly with assistance from </a:t>
            </a:r>
            <a:r>
              <a:rPr lang="en-GB" dirty="0" err="1">
                <a:solidFill>
                  <a:srgbClr val="202122"/>
                </a:solidFill>
              </a:rPr>
              <a:t>Micon</a:t>
            </a:r>
            <a:r>
              <a:rPr lang="en-GB" dirty="0">
                <a:solidFill>
                  <a:srgbClr val="202122"/>
                </a:solidFill>
              </a:rPr>
              <a:t> and </a:t>
            </a:r>
            <a:r>
              <a:rPr lang="en-GB" dirty="0" err="1">
                <a:solidFill>
                  <a:srgbClr val="202122"/>
                </a:solidFill>
              </a:rPr>
              <a:t>Polygnotus</a:t>
            </a:r>
            <a:r>
              <a:rPr lang="en-GB" dirty="0">
                <a:solidFill>
                  <a:srgbClr val="202122"/>
                </a:solidFill>
              </a:rPr>
              <a:t>.</a:t>
            </a:r>
            <a:endParaRPr lang="en-GB" b="0" i="0" dirty="0">
              <a:solidFill>
                <a:srgbClr val="202122"/>
              </a:solidFill>
              <a:effectLst/>
            </a:endParaRPr>
          </a:p>
          <a:p>
            <a:r>
              <a:rPr lang="en-GB" b="0" i="0" dirty="0">
                <a:solidFill>
                  <a:srgbClr val="202122"/>
                </a:solidFill>
                <a:effectLst/>
                <a:latin typeface="Arial" panose="020B0604020202020204" pitchFamily="34" charset="0"/>
              </a:rPr>
              <a:t> </a:t>
            </a:r>
            <a:endParaRPr lang="en-GB" dirty="0"/>
          </a:p>
        </p:txBody>
      </p:sp>
      <p:pic>
        <p:nvPicPr>
          <p:cNvPr id="3074" name="Picture 2">
            <a:extLst>
              <a:ext uri="{FF2B5EF4-FFF2-40B4-BE49-F238E27FC236}">
                <a16:creationId xmlns:a16="http://schemas.microsoft.com/office/drawing/2014/main" id="{D3F7225C-CF2C-43DC-9628-66E13FB9E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428" y="1290957"/>
            <a:ext cx="5522132" cy="492071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D0EFE6C-0E94-4BFC-90C8-85D96AA81A80}"/>
              </a:ext>
            </a:extLst>
          </p:cNvPr>
          <p:cNvSpPr/>
          <p:nvPr/>
        </p:nvSpPr>
        <p:spPr>
          <a:xfrm>
            <a:off x="9887919" y="1751308"/>
            <a:ext cx="1007389" cy="99189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81833B7-B4F3-40B4-89F2-14AEE3609918}"/>
              </a:ext>
            </a:extLst>
          </p:cNvPr>
          <p:cNvSpPr txBox="1"/>
          <p:nvPr/>
        </p:nvSpPr>
        <p:spPr>
          <a:xfrm>
            <a:off x="113440" y="1822647"/>
            <a:ext cx="7198317" cy="5035353"/>
          </a:xfrm>
          <a:prstGeom prst="rect">
            <a:avLst/>
          </a:prstGeom>
          <a:noFill/>
        </p:spPr>
        <p:txBody>
          <a:bodyPr wrap="square">
            <a:spAutoFit/>
          </a:bodyPr>
          <a:lstStyle/>
          <a:p>
            <a:pPr>
              <a:lnSpc>
                <a:spcPct val="150000"/>
              </a:lnSpc>
            </a:pPr>
            <a:r>
              <a:rPr lang="en-GB" b="0" i="1" dirty="0">
                <a:solidFill>
                  <a:srgbClr val="202122"/>
                </a:solidFill>
                <a:effectLst/>
              </a:rPr>
              <a:t>At the end of the painting are those who fought at Marathon; the Boeotians of Plataea and the Attic contingent are coming to blows with the foreigners. In this place neither side has the better, but the centre of the fighting shows the foreigners in flight and pushing one another into the morass, while at the end of the painting are the Phoenician ships, and the Greeks killing the foreigners who are scrambling into them. Here is also a portrait of the hero </a:t>
            </a:r>
            <a:r>
              <a:rPr lang="en-GB" b="1" i="1" dirty="0">
                <a:solidFill>
                  <a:srgbClr val="202122"/>
                </a:solidFill>
                <a:effectLst/>
              </a:rPr>
              <a:t>Marathon</a:t>
            </a:r>
            <a:r>
              <a:rPr lang="en-GB" b="0" i="1" dirty="0">
                <a:solidFill>
                  <a:srgbClr val="202122"/>
                </a:solidFill>
                <a:effectLst/>
              </a:rPr>
              <a:t>, after whom the plain is named, of </a:t>
            </a:r>
            <a:r>
              <a:rPr lang="en-GB" b="1" i="1" dirty="0">
                <a:solidFill>
                  <a:srgbClr val="202122"/>
                </a:solidFill>
                <a:effectLst/>
              </a:rPr>
              <a:t>Theseus</a:t>
            </a:r>
            <a:r>
              <a:rPr lang="en-GB" b="0" i="1" dirty="0">
                <a:solidFill>
                  <a:srgbClr val="202122"/>
                </a:solidFill>
                <a:effectLst/>
              </a:rPr>
              <a:t> represented as coming up from the under-world, of </a:t>
            </a:r>
            <a:r>
              <a:rPr lang="en-GB" b="1" i="1" dirty="0">
                <a:solidFill>
                  <a:srgbClr val="202122"/>
                </a:solidFill>
                <a:effectLst/>
              </a:rPr>
              <a:t>Athena</a:t>
            </a:r>
            <a:r>
              <a:rPr lang="en-GB" b="0" i="1" dirty="0">
                <a:solidFill>
                  <a:srgbClr val="202122"/>
                </a:solidFill>
                <a:effectLst/>
              </a:rPr>
              <a:t> and of </a:t>
            </a:r>
            <a:r>
              <a:rPr lang="en-GB" b="1" i="1" dirty="0">
                <a:solidFill>
                  <a:srgbClr val="202122"/>
                </a:solidFill>
                <a:effectLst/>
              </a:rPr>
              <a:t>Heracles</a:t>
            </a:r>
            <a:r>
              <a:rPr lang="en-GB" b="0" i="1" dirty="0">
                <a:solidFill>
                  <a:srgbClr val="202122"/>
                </a:solidFill>
                <a:effectLst/>
              </a:rPr>
              <a:t>. The </a:t>
            </a:r>
            <a:r>
              <a:rPr lang="en-GB" b="0" i="1" dirty="0" err="1">
                <a:solidFill>
                  <a:srgbClr val="202122"/>
                </a:solidFill>
                <a:effectLst/>
              </a:rPr>
              <a:t>Marathonians</a:t>
            </a:r>
            <a:r>
              <a:rPr lang="en-GB" b="0" i="1" dirty="0">
                <a:solidFill>
                  <a:srgbClr val="202122"/>
                </a:solidFill>
                <a:effectLst/>
              </a:rPr>
              <a:t>, according to their own account, were the first to regard Heracles as a god. Of the fighters the most conspicuous figures in the painting are </a:t>
            </a:r>
            <a:r>
              <a:rPr lang="en-GB" b="1" i="1" dirty="0">
                <a:solidFill>
                  <a:srgbClr val="202122"/>
                </a:solidFill>
                <a:effectLst/>
              </a:rPr>
              <a:t>Callimachus</a:t>
            </a:r>
            <a:r>
              <a:rPr lang="en-GB" b="0" i="1" dirty="0">
                <a:solidFill>
                  <a:srgbClr val="202122"/>
                </a:solidFill>
                <a:effectLst/>
              </a:rPr>
              <a:t>, who had been elected commander-in-chief by the Athenians, </a:t>
            </a:r>
            <a:r>
              <a:rPr lang="en-GB" b="1" i="1" dirty="0">
                <a:solidFill>
                  <a:srgbClr val="202122"/>
                </a:solidFill>
                <a:effectLst/>
              </a:rPr>
              <a:t>Miltiades</a:t>
            </a:r>
            <a:r>
              <a:rPr lang="en-GB" b="0" i="1" dirty="0">
                <a:solidFill>
                  <a:srgbClr val="202122"/>
                </a:solidFill>
                <a:effectLst/>
              </a:rPr>
              <a:t>, one of the generals, and a hero called </a:t>
            </a:r>
            <a:r>
              <a:rPr lang="en-GB" b="0" i="1" dirty="0" err="1">
                <a:solidFill>
                  <a:srgbClr val="202122"/>
                </a:solidFill>
                <a:effectLst/>
              </a:rPr>
              <a:t>Echetlus</a:t>
            </a:r>
            <a:endParaRPr lang="en-GB" i="1" dirty="0"/>
          </a:p>
        </p:txBody>
      </p:sp>
      <p:sp>
        <p:nvSpPr>
          <p:cNvPr id="10" name="TextBox 9">
            <a:extLst>
              <a:ext uri="{FF2B5EF4-FFF2-40B4-BE49-F238E27FC236}">
                <a16:creationId xmlns:a16="http://schemas.microsoft.com/office/drawing/2014/main" id="{0F67506B-F328-4B58-9B0D-1D2A236B82F2}"/>
              </a:ext>
            </a:extLst>
          </p:cNvPr>
          <p:cNvSpPr txBox="1"/>
          <p:nvPr/>
        </p:nvSpPr>
        <p:spPr>
          <a:xfrm>
            <a:off x="0" y="1104977"/>
            <a:ext cx="9040785" cy="646331"/>
          </a:xfrm>
          <a:prstGeom prst="rect">
            <a:avLst/>
          </a:prstGeom>
          <a:solidFill>
            <a:schemeClr val="accent5">
              <a:lumMod val="20000"/>
              <a:lumOff val="80000"/>
            </a:schemeClr>
          </a:solidFill>
        </p:spPr>
        <p:txBody>
          <a:bodyPr wrap="square">
            <a:spAutoFit/>
          </a:bodyPr>
          <a:lstStyle/>
          <a:p>
            <a:pPr algn="ctr"/>
            <a:r>
              <a:rPr lang="en-GB" b="0" i="0" dirty="0">
                <a:solidFill>
                  <a:srgbClr val="202122"/>
                </a:solidFill>
                <a:effectLst/>
              </a:rPr>
              <a:t>The 2</a:t>
            </a:r>
            <a:r>
              <a:rPr lang="en-GB" b="0" i="0" baseline="30000" dirty="0">
                <a:solidFill>
                  <a:srgbClr val="202122"/>
                </a:solidFill>
                <a:effectLst/>
              </a:rPr>
              <a:t>nd</a:t>
            </a:r>
            <a:r>
              <a:rPr lang="en-GB" b="0" i="0" dirty="0">
                <a:solidFill>
                  <a:srgbClr val="202122"/>
                </a:solidFill>
                <a:effectLst/>
              </a:rPr>
              <a:t> C. AD traveller Pausanias described what he saw (1.15.3). </a:t>
            </a:r>
          </a:p>
          <a:p>
            <a:pPr algn="ctr"/>
            <a:r>
              <a:rPr lang="en-GB" b="0" i="0" dirty="0">
                <a:solidFill>
                  <a:srgbClr val="202122"/>
                </a:solidFill>
                <a:effectLst/>
              </a:rPr>
              <a:t>Herodotus would also have been familiar with this painting and the spoils on display.</a:t>
            </a:r>
            <a:endParaRPr lang="en-GB" dirty="0"/>
          </a:p>
        </p:txBody>
      </p:sp>
    </p:spTree>
    <p:extLst>
      <p:ext uri="{BB962C8B-B14F-4D97-AF65-F5344CB8AC3E}">
        <p14:creationId xmlns:p14="http://schemas.microsoft.com/office/powerpoint/2010/main" val="54302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867095-1A43-433A-9019-D2E7F733B7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063"/>
          <a:stretch/>
        </p:blipFill>
        <p:spPr bwMode="auto">
          <a:xfrm>
            <a:off x="1" y="-53886"/>
            <a:ext cx="12192000" cy="626418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4176BC7-FC64-4FBD-84C7-37A7DB9E8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1248"/>
            <a:ext cx="12192000" cy="2863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06657C-BEE4-49B7-BD87-C105DD91AA10}"/>
              </a:ext>
            </a:extLst>
          </p:cNvPr>
          <p:cNvSpPr txBox="1"/>
          <p:nvPr/>
        </p:nvSpPr>
        <p:spPr>
          <a:xfrm>
            <a:off x="0" y="0"/>
            <a:ext cx="9562454" cy="369332"/>
          </a:xfrm>
          <a:prstGeom prst="rect">
            <a:avLst/>
          </a:prstGeom>
          <a:noFill/>
        </p:spPr>
        <p:txBody>
          <a:bodyPr wrap="square" rtlCol="0">
            <a:spAutoFit/>
          </a:bodyPr>
          <a:lstStyle/>
          <a:p>
            <a:r>
              <a:rPr lang="en-GB" dirty="0"/>
              <a:t>Reconstruction of the painting of the battle of Marathon in the Painted Stoa (Stoa </a:t>
            </a:r>
            <a:r>
              <a:rPr lang="en-GB" dirty="0" err="1"/>
              <a:t>Poikile</a:t>
            </a:r>
            <a:r>
              <a:rPr lang="en-GB" dirty="0"/>
              <a:t>)</a:t>
            </a:r>
          </a:p>
        </p:txBody>
      </p:sp>
    </p:spTree>
    <p:extLst>
      <p:ext uri="{BB962C8B-B14F-4D97-AF65-F5344CB8AC3E}">
        <p14:creationId xmlns:p14="http://schemas.microsoft.com/office/powerpoint/2010/main" val="9665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13A106-8269-4FEB-AB1F-34618ECFD560}"/>
              </a:ext>
            </a:extLst>
          </p:cNvPr>
          <p:cNvSpPr txBox="1"/>
          <p:nvPr/>
        </p:nvSpPr>
        <p:spPr>
          <a:xfrm>
            <a:off x="411706" y="69045"/>
            <a:ext cx="3089024" cy="707886"/>
          </a:xfrm>
          <a:prstGeom prst="rect">
            <a:avLst/>
          </a:prstGeom>
          <a:noFill/>
        </p:spPr>
        <p:txBody>
          <a:bodyPr wrap="square" rtlCol="0">
            <a:spAutoFit/>
          </a:bodyPr>
          <a:lstStyle/>
          <a:p>
            <a:r>
              <a:rPr lang="en-GB" sz="4000" b="1" dirty="0"/>
              <a:t>The</a:t>
            </a:r>
            <a:r>
              <a:rPr lang="en-GB" b="1" dirty="0"/>
              <a:t> </a:t>
            </a:r>
            <a:r>
              <a:rPr lang="en-GB" sz="4000" b="1" dirty="0" err="1"/>
              <a:t>Plataeans</a:t>
            </a:r>
            <a:endParaRPr lang="en-GB" b="1" dirty="0"/>
          </a:p>
        </p:txBody>
      </p:sp>
      <p:sp>
        <p:nvSpPr>
          <p:cNvPr id="4" name="TextBox 3">
            <a:extLst>
              <a:ext uri="{FF2B5EF4-FFF2-40B4-BE49-F238E27FC236}">
                <a16:creationId xmlns:a16="http://schemas.microsoft.com/office/drawing/2014/main" id="{8E4212D6-EB36-430E-BD90-D4BF9DCBBCA7}"/>
              </a:ext>
            </a:extLst>
          </p:cNvPr>
          <p:cNvSpPr txBox="1"/>
          <p:nvPr/>
        </p:nvSpPr>
        <p:spPr>
          <a:xfrm>
            <a:off x="162913" y="882709"/>
            <a:ext cx="6206357" cy="1323439"/>
          </a:xfrm>
          <a:prstGeom prst="rect">
            <a:avLst/>
          </a:prstGeom>
          <a:noFill/>
        </p:spPr>
        <p:txBody>
          <a:bodyPr wrap="square">
            <a:spAutoFit/>
          </a:bodyPr>
          <a:lstStyle/>
          <a:p>
            <a:pPr>
              <a:spcBef>
                <a:spcPts val="1200"/>
              </a:spcBef>
            </a:pPr>
            <a:r>
              <a:rPr lang="en-GB" sz="2000"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Her.VI </a:t>
            </a: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108 </a:t>
            </a:r>
            <a:r>
              <a:rPr lang="en-GB" sz="2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Athenian troops were drawn up on a piece of ground sacred to Heracles, when they were joined by the </a:t>
            </a:r>
            <a:r>
              <a:rPr lang="en-GB" sz="20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Plataeans</a:t>
            </a:r>
            <a:r>
              <a:rPr lang="en-GB" sz="2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who came to support them </a:t>
            </a:r>
            <a:r>
              <a:rPr lang="en-GB" sz="20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with every available man. </a:t>
            </a:r>
          </a:p>
        </p:txBody>
      </p:sp>
      <p:sp>
        <p:nvSpPr>
          <p:cNvPr id="6" name="TextBox 5">
            <a:extLst>
              <a:ext uri="{FF2B5EF4-FFF2-40B4-BE49-F238E27FC236}">
                <a16:creationId xmlns:a16="http://schemas.microsoft.com/office/drawing/2014/main" id="{8B2D767D-5DBC-4762-A194-3684A231EE85}"/>
              </a:ext>
            </a:extLst>
          </p:cNvPr>
          <p:cNvSpPr txBox="1"/>
          <p:nvPr/>
        </p:nvSpPr>
        <p:spPr>
          <a:xfrm>
            <a:off x="6286203" y="5321228"/>
            <a:ext cx="5822730" cy="1323439"/>
          </a:xfrm>
          <a:prstGeom prst="rect">
            <a:avLst/>
          </a:prstGeom>
          <a:noFill/>
        </p:spPr>
        <p:txBody>
          <a:bodyPr wrap="square">
            <a:spAutoFit/>
          </a:bodyPr>
          <a:lstStyle/>
          <a:p>
            <a:pPr algn="just"/>
            <a:r>
              <a:rPr lang="en-GB" sz="2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Ever since the battle of Marathon, when the Athenians offer sacrifice at their quadrennial festival, the herald links the names of </a:t>
            </a:r>
            <a:r>
              <a:rPr lang="en-GB" sz="20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Athens and Plataea </a:t>
            </a:r>
            <a:r>
              <a:rPr lang="en-GB" sz="2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in the prayer for God’s blessing</a:t>
            </a: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 6.111</a:t>
            </a:r>
            <a:endParaRPr lang="en-GB" sz="2000" dirty="0">
              <a:solidFill>
                <a:srgbClr val="000000"/>
              </a:solidFill>
              <a:effectLst/>
              <a:latin typeface="Arial" panose="020B060402020202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74EC3A1C-535A-476D-9DD4-63E210D6187F}"/>
              </a:ext>
            </a:extLst>
          </p:cNvPr>
          <p:cNvSpPr txBox="1"/>
          <p:nvPr/>
        </p:nvSpPr>
        <p:spPr>
          <a:xfrm>
            <a:off x="6286203" y="254034"/>
            <a:ext cx="5636170" cy="369332"/>
          </a:xfrm>
          <a:prstGeom prst="rect">
            <a:avLst/>
          </a:prstGeom>
          <a:noFill/>
          <a:ln>
            <a:solidFill>
              <a:schemeClr val="accent1">
                <a:shade val="50000"/>
              </a:schemeClr>
            </a:solidFill>
          </a:ln>
        </p:spPr>
        <p:txBody>
          <a:bodyPr wrap="square">
            <a:spAutoFit/>
          </a:bodyPr>
          <a:lstStyle/>
          <a:p>
            <a:pPr algn="just">
              <a:spcBef>
                <a:spcPts val="1200"/>
              </a:spcBef>
            </a:pP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en-GB" i="1" dirty="0">
                <a:solidFill>
                  <a:srgbClr val="000000"/>
                </a:solidFill>
                <a:latin typeface="Calibri" panose="020F0502020204030204" pitchFamily="34" charset="0"/>
                <a:ea typeface="Calibri" panose="020F0502020204030204" pitchFamily="34" charset="0"/>
                <a:cs typeface="Arial" panose="020B0604020202020204" pitchFamily="34" charset="0"/>
              </a:rPr>
              <a:t>and finally, on the left wing, were </a:t>
            </a:r>
            <a:r>
              <a:rPr lang="en-GB" b="1" i="1" dirty="0">
                <a:solidFill>
                  <a:srgbClr val="000000"/>
                </a:solidFill>
                <a:latin typeface="Calibri" panose="020F0502020204030204" pitchFamily="34" charset="0"/>
                <a:ea typeface="Calibri" panose="020F0502020204030204" pitchFamily="34" charset="0"/>
                <a:cs typeface="Arial" panose="020B0604020202020204" pitchFamily="34" charset="0"/>
              </a:rPr>
              <a:t>the </a:t>
            </a:r>
            <a:r>
              <a:rPr lang="en-GB" b="1" i="1" dirty="0" err="1">
                <a:solidFill>
                  <a:srgbClr val="000000"/>
                </a:solidFill>
                <a:latin typeface="Calibri" panose="020F0502020204030204" pitchFamily="34" charset="0"/>
                <a:ea typeface="Calibri" panose="020F0502020204030204" pitchFamily="34" charset="0"/>
                <a:cs typeface="Arial" panose="020B0604020202020204" pitchFamily="34" charset="0"/>
              </a:rPr>
              <a:t>Plataeans</a:t>
            </a:r>
            <a:r>
              <a:rPr lang="en-GB" dirty="0">
                <a:solidFill>
                  <a:srgbClr val="000000"/>
                </a:solidFill>
                <a:latin typeface="Calibri" panose="020F0502020204030204" pitchFamily="34" charset="0"/>
                <a:ea typeface="Calibri" panose="020F0502020204030204" pitchFamily="34" charset="0"/>
                <a:cs typeface="Arial" panose="020B0604020202020204" pitchFamily="34" charset="0"/>
              </a:rPr>
              <a:t>. 6.111</a:t>
            </a:r>
          </a:p>
        </p:txBody>
      </p:sp>
      <p:pic>
        <p:nvPicPr>
          <p:cNvPr id="16386" name="Picture 2" descr="PANATHENAEA : Festival of Athena at Athens ; An...">
            <a:extLst>
              <a:ext uri="{FF2B5EF4-FFF2-40B4-BE49-F238E27FC236}">
                <a16:creationId xmlns:a16="http://schemas.microsoft.com/office/drawing/2014/main" id="{AE41FEE7-94C2-41FE-9AB1-BB53F96B1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270" y="731088"/>
            <a:ext cx="5763352" cy="42208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878FE07-51E9-4A33-AB32-255632C31965}"/>
              </a:ext>
            </a:extLst>
          </p:cNvPr>
          <p:cNvSpPr txBox="1"/>
          <p:nvPr/>
        </p:nvSpPr>
        <p:spPr>
          <a:xfrm>
            <a:off x="6147767" y="4951896"/>
            <a:ext cx="6206357" cy="261610"/>
          </a:xfrm>
          <a:prstGeom prst="rect">
            <a:avLst/>
          </a:prstGeom>
          <a:noFill/>
        </p:spPr>
        <p:txBody>
          <a:bodyPr wrap="square" rtlCol="0">
            <a:spAutoFit/>
          </a:bodyPr>
          <a:lstStyle/>
          <a:p>
            <a:r>
              <a:rPr lang="en-GB" sz="1100" i="1" dirty="0"/>
              <a:t>Artists impression of the Panathenaea in the time of Herodotus, after the Periclean Building Programme</a:t>
            </a:r>
          </a:p>
        </p:txBody>
      </p:sp>
      <p:pic>
        <p:nvPicPr>
          <p:cNvPr id="16388" name="Picture 4" descr="Siege of Plataea by the Peloponnesian army under Archidamus. News Photo -  Getty Images">
            <a:extLst>
              <a:ext uri="{FF2B5EF4-FFF2-40B4-BE49-F238E27FC236}">
                <a16:creationId xmlns:a16="http://schemas.microsoft.com/office/drawing/2014/main" id="{01D97776-E5F3-48D6-B355-E937BDC69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588" y="2382060"/>
            <a:ext cx="2939157" cy="44571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8A8631F-0131-43DA-9A85-D9C7AA375446}"/>
              </a:ext>
            </a:extLst>
          </p:cNvPr>
          <p:cNvSpPr txBox="1"/>
          <p:nvPr/>
        </p:nvSpPr>
        <p:spPr>
          <a:xfrm>
            <a:off x="-18091" y="4395787"/>
            <a:ext cx="1646371" cy="2462213"/>
          </a:xfrm>
          <a:prstGeom prst="rect">
            <a:avLst/>
          </a:prstGeom>
          <a:noFill/>
          <a:ln>
            <a:solidFill>
              <a:schemeClr val="accent1">
                <a:shade val="50000"/>
              </a:schemeClr>
            </a:solidFill>
          </a:ln>
        </p:spPr>
        <p:txBody>
          <a:bodyPr wrap="square">
            <a:spAutoFit/>
          </a:bodyPr>
          <a:lstStyle/>
          <a:p>
            <a:r>
              <a:rPr lang="en-GB" sz="1400" dirty="0"/>
              <a:t>Siege of Plataea 429-427BC</a:t>
            </a:r>
          </a:p>
          <a:p>
            <a:r>
              <a:rPr lang="en-GB" sz="1400" dirty="0"/>
              <a:t>The annihilation of Plataea by the Peloponnesian army under the Spartan King </a:t>
            </a:r>
            <a:r>
              <a:rPr lang="en-GB" sz="1400" dirty="0" err="1"/>
              <a:t>Archidamus</a:t>
            </a:r>
            <a:r>
              <a:rPr lang="en-GB" sz="1400" dirty="0"/>
              <a:t> was one of the most brutal events of the Peloponnesian War. </a:t>
            </a:r>
          </a:p>
        </p:txBody>
      </p:sp>
      <p:sp>
        <p:nvSpPr>
          <p:cNvPr id="11" name="TextBox 10">
            <a:extLst>
              <a:ext uri="{FF2B5EF4-FFF2-40B4-BE49-F238E27FC236}">
                <a16:creationId xmlns:a16="http://schemas.microsoft.com/office/drawing/2014/main" id="{CC4A9D2D-7A04-4A30-85BE-047704BC147F}"/>
              </a:ext>
            </a:extLst>
          </p:cNvPr>
          <p:cNvSpPr txBox="1"/>
          <p:nvPr/>
        </p:nvSpPr>
        <p:spPr>
          <a:xfrm>
            <a:off x="4718323" y="2419524"/>
            <a:ext cx="1521734" cy="2246769"/>
          </a:xfrm>
          <a:prstGeom prst="rect">
            <a:avLst/>
          </a:prstGeom>
          <a:solidFill>
            <a:schemeClr val="accent5">
              <a:lumMod val="20000"/>
              <a:lumOff val="80000"/>
            </a:schemeClr>
          </a:solidFill>
        </p:spPr>
        <p:txBody>
          <a:bodyPr wrap="square" rtlCol="0">
            <a:spAutoFit/>
          </a:bodyPr>
          <a:lstStyle/>
          <a:p>
            <a:pPr algn="ctr"/>
            <a:r>
              <a:rPr lang="en-GB" sz="1400" dirty="0"/>
              <a:t>Plataea, although </a:t>
            </a:r>
          </a:p>
          <a:p>
            <a:pPr algn="ctr"/>
            <a:r>
              <a:rPr lang="en-GB" sz="1400" dirty="0"/>
              <a:t>a small city state, played a key role in the Persian Wars and  remained steadfastly loyal </a:t>
            </a:r>
          </a:p>
          <a:p>
            <a:pPr algn="ctr"/>
            <a:r>
              <a:rPr lang="en-GB" sz="1400" dirty="0"/>
              <a:t>to Athens until her destruction in 427BC. </a:t>
            </a:r>
          </a:p>
        </p:txBody>
      </p:sp>
      <p:sp>
        <p:nvSpPr>
          <p:cNvPr id="12" name="Rectangle: Rounded Corners 11">
            <a:extLst>
              <a:ext uri="{FF2B5EF4-FFF2-40B4-BE49-F238E27FC236}">
                <a16:creationId xmlns:a16="http://schemas.microsoft.com/office/drawing/2014/main" id="{267494ED-0B82-4FAF-8C15-A521A9E9AA98}"/>
              </a:ext>
            </a:extLst>
          </p:cNvPr>
          <p:cNvSpPr/>
          <p:nvPr/>
        </p:nvSpPr>
        <p:spPr>
          <a:xfrm>
            <a:off x="4718323" y="4951896"/>
            <a:ext cx="1429444" cy="16927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How might hindsight impact Herodotus’ account of Plataea’s involvement?</a:t>
            </a:r>
          </a:p>
        </p:txBody>
      </p:sp>
      <p:sp>
        <p:nvSpPr>
          <p:cNvPr id="3" name="TextBox 2">
            <a:extLst>
              <a:ext uri="{FF2B5EF4-FFF2-40B4-BE49-F238E27FC236}">
                <a16:creationId xmlns:a16="http://schemas.microsoft.com/office/drawing/2014/main" id="{7BF6BAAB-1230-4D5B-A736-FB4D76111361}"/>
              </a:ext>
            </a:extLst>
          </p:cNvPr>
          <p:cNvSpPr txBox="1"/>
          <p:nvPr/>
        </p:nvSpPr>
        <p:spPr>
          <a:xfrm>
            <a:off x="33700" y="2616169"/>
            <a:ext cx="1594580" cy="1169551"/>
          </a:xfrm>
          <a:prstGeom prst="rect">
            <a:avLst/>
          </a:prstGeom>
          <a:solidFill>
            <a:schemeClr val="accent5">
              <a:lumMod val="20000"/>
              <a:lumOff val="80000"/>
            </a:schemeClr>
          </a:solidFill>
        </p:spPr>
        <p:txBody>
          <a:bodyPr wrap="square" rtlCol="0">
            <a:spAutoFit/>
          </a:bodyPr>
          <a:lstStyle/>
          <a:p>
            <a:r>
              <a:rPr lang="en-GB" sz="1000" dirty="0"/>
              <a:t>Herodotus 7.233 makes a brief mention of the events of Plataea at the start of the Peloponnesian War just after he relates the disgraceful acts of the Thebans at Thermopylae.</a:t>
            </a:r>
          </a:p>
        </p:txBody>
      </p:sp>
    </p:spTree>
    <p:extLst>
      <p:ext uri="{BB962C8B-B14F-4D97-AF65-F5344CB8AC3E}">
        <p14:creationId xmlns:p14="http://schemas.microsoft.com/office/powerpoint/2010/main" val="416175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16386"/>
                                        </p:tgtEl>
                                        <p:attrNameLst>
                                          <p:attrName>style.visibility</p:attrName>
                                        </p:attrNameLst>
                                      </p:cBhvr>
                                      <p:to>
                                        <p:strVal val="visible"/>
                                      </p:to>
                                    </p:set>
                                    <p:animEffect transition="in" filter="wipe(up)">
                                      <p:cBhvr>
                                        <p:cTn id="19" dur="2200"/>
                                        <p:tgtEl>
                                          <p:spTgt spid="16386"/>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388"/>
                                        </p:tgtEl>
                                        <p:attrNameLst>
                                          <p:attrName>style.visibility</p:attrName>
                                        </p:attrNameLst>
                                      </p:cBhvr>
                                      <p:to>
                                        <p:strVal val="visible"/>
                                      </p:to>
                                    </p:set>
                                    <p:animEffect transition="in" filter="fade">
                                      <p:cBhvr>
                                        <p:cTn id="29" dur="1000"/>
                                        <p:tgtEl>
                                          <p:spTgt spid="16388"/>
                                        </p:tgtEl>
                                      </p:cBhvr>
                                    </p:animEffect>
                                    <p:anim calcmode="lin" valueType="num">
                                      <p:cBhvr>
                                        <p:cTn id="30" dur="1000" fill="hold"/>
                                        <p:tgtEl>
                                          <p:spTgt spid="16388"/>
                                        </p:tgtEl>
                                        <p:attrNameLst>
                                          <p:attrName>ppt_x</p:attrName>
                                        </p:attrNameLst>
                                      </p:cBhvr>
                                      <p:tavLst>
                                        <p:tav tm="0">
                                          <p:val>
                                            <p:strVal val="#ppt_x"/>
                                          </p:val>
                                        </p:tav>
                                        <p:tav tm="100000">
                                          <p:val>
                                            <p:strVal val="#ppt_x"/>
                                          </p:val>
                                        </p:tav>
                                      </p:tavLst>
                                    </p:anim>
                                    <p:anim calcmode="lin" valueType="num">
                                      <p:cBhvr>
                                        <p:cTn id="31"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style.rotation</p:attrName>
                                        </p:attrNameLst>
                                      </p:cBhvr>
                                      <p:tavLst>
                                        <p:tav tm="0">
                                          <p:val>
                                            <p:fltVal val="90"/>
                                          </p:val>
                                        </p:tav>
                                        <p:tav tm="100000">
                                          <p:val>
                                            <p:fltVal val="0"/>
                                          </p:val>
                                        </p:tav>
                                      </p:tavLst>
                                    </p:anim>
                                    <p:animEffect transition="in" filter="fade">
                                      <p:cBhvr>
                                        <p:cTn id="50" dur="10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anim calcmode="lin" valueType="num">
                                      <p:cBhvr>
                                        <p:cTn id="56" dur="1000" fill="hold"/>
                                        <p:tgtEl>
                                          <p:spTgt spid="3"/>
                                        </p:tgtEl>
                                        <p:attrNameLst>
                                          <p:attrName>ppt_x</p:attrName>
                                        </p:attrNameLst>
                                      </p:cBhvr>
                                      <p:tavLst>
                                        <p:tav tm="0">
                                          <p:val>
                                            <p:strVal val="#ppt_x"/>
                                          </p:val>
                                        </p:tav>
                                        <p:tav tm="100000">
                                          <p:val>
                                            <p:strVal val="#ppt_x"/>
                                          </p:val>
                                        </p:tav>
                                      </p:tavLst>
                                    </p:anim>
                                    <p:anim calcmode="lin" valueType="num">
                                      <p:cBhvr>
                                        <p:cTn id="5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3" grpId="0" animBg="1"/>
      <p:bldP spid="11" grpId="0" animBg="1"/>
      <p:bldP spid="1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4CCC80-1BFE-424E-8674-1E0CD97C17C4}"/>
              </a:ext>
            </a:extLst>
          </p:cNvPr>
          <p:cNvSpPr txBox="1"/>
          <p:nvPr/>
        </p:nvSpPr>
        <p:spPr>
          <a:xfrm>
            <a:off x="573438" y="-59032"/>
            <a:ext cx="11608230" cy="646331"/>
          </a:xfrm>
          <a:prstGeom prst="rect">
            <a:avLst/>
          </a:prstGeom>
          <a:noFill/>
        </p:spPr>
        <p:txBody>
          <a:bodyPr wrap="square" rtlCol="0">
            <a:spAutoFit/>
          </a:bodyPr>
          <a:lstStyle/>
          <a:p>
            <a:r>
              <a:rPr lang="en-GB" sz="3600" b="1" dirty="0"/>
              <a:t>Slander or treachery? … And who were the Alcmaeonids?</a:t>
            </a:r>
          </a:p>
        </p:txBody>
      </p:sp>
      <p:sp>
        <p:nvSpPr>
          <p:cNvPr id="4" name="TextBox 3">
            <a:extLst>
              <a:ext uri="{FF2B5EF4-FFF2-40B4-BE49-F238E27FC236}">
                <a16:creationId xmlns:a16="http://schemas.microsoft.com/office/drawing/2014/main" id="{FFBE4DF0-5B5A-4290-B79E-C2C8DF2CFCDB}"/>
              </a:ext>
            </a:extLst>
          </p:cNvPr>
          <p:cNvSpPr txBox="1"/>
          <p:nvPr/>
        </p:nvSpPr>
        <p:spPr>
          <a:xfrm>
            <a:off x="144651" y="5839923"/>
            <a:ext cx="11902698" cy="923330"/>
          </a:xfrm>
          <a:prstGeom prst="rect">
            <a:avLst/>
          </a:prstGeom>
          <a:noFill/>
        </p:spPr>
        <p:txBody>
          <a:bodyPr wrap="square">
            <a:spAutoFit/>
          </a:bodyPr>
          <a:lstStyle/>
          <a:p>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Her.VI </a:t>
            </a:r>
            <a:r>
              <a:rPr lang="en-GB" sz="1800" dirty="0">
                <a:effectLst/>
                <a:latin typeface="Calibri" panose="020F0502020204030204" pitchFamily="34" charset="0"/>
                <a:ea typeface="Calibri" panose="020F0502020204030204" pitchFamily="34" charset="0"/>
                <a:cs typeface="Times New Roman" panose="02020603050405020304" pitchFamily="18" charset="0"/>
              </a:rPr>
              <a:t>121. </a:t>
            </a:r>
            <a:r>
              <a:rPr lang="en-GB" i="1" dirty="0">
                <a:effectLst/>
                <a:latin typeface="Calibri" panose="020F0502020204030204" pitchFamily="34" charset="0"/>
                <a:ea typeface="Calibri" panose="020F0502020204030204" pitchFamily="34" charset="0"/>
                <a:cs typeface="Times New Roman" panose="02020603050405020304" pitchFamily="18" charset="0"/>
              </a:rPr>
              <a:t>The tale of the Alcmaeonidae treacherously signalling to the Persians with a shield is, to me, quite extraordinary, </a:t>
            </a:r>
            <a:r>
              <a:rPr lang="en-GB" b="1" i="1" dirty="0">
                <a:effectLst/>
                <a:latin typeface="Calibri" panose="020F0502020204030204" pitchFamily="34" charset="0"/>
                <a:ea typeface="Calibri" panose="020F0502020204030204" pitchFamily="34" charset="0"/>
                <a:cs typeface="Times New Roman" panose="02020603050405020304" pitchFamily="18" charset="0"/>
              </a:rPr>
              <a:t>and I cannot accept it</a:t>
            </a:r>
            <a:r>
              <a:rPr lang="en-GB" i="1" dirty="0">
                <a:effectLst/>
                <a:latin typeface="Calibri" panose="020F0502020204030204" pitchFamily="34" charset="0"/>
                <a:ea typeface="Calibri" panose="020F0502020204030204" pitchFamily="34" charset="0"/>
                <a:cs typeface="Times New Roman" panose="02020603050405020304" pitchFamily="18" charset="0"/>
              </a:rPr>
              <a:t>. Is it likely that these men, who were obviously greater tyrant-haters even than Callias the son of Phaenippus and father of Hipponicus, should have wished to see Athens ruled by Hippias under foreign control? </a:t>
            </a:r>
            <a:endParaRPr lang="en-GB" i="1" dirty="0"/>
          </a:p>
        </p:txBody>
      </p:sp>
      <p:pic>
        <p:nvPicPr>
          <p:cNvPr id="18434" name="Picture 2" descr="Marathon Mystery Explained? - Sky &amp; Telescope - Sky &amp; Telescope">
            <a:extLst>
              <a:ext uri="{FF2B5EF4-FFF2-40B4-BE49-F238E27FC236}">
                <a16:creationId xmlns:a16="http://schemas.microsoft.com/office/drawing/2014/main" id="{871660DE-27DD-4467-BDDB-5518E65B6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56" y="1495806"/>
            <a:ext cx="3068664" cy="43441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BB1F93-BD3C-4E32-9DCD-DD3E3BEDAD64}"/>
              </a:ext>
            </a:extLst>
          </p:cNvPr>
          <p:cNvPicPr>
            <a:picLocks noChangeAspect="1"/>
          </p:cNvPicPr>
          <p:nvPr/>
        </p:nvPicPr>
        <p:blipFill rotWithShape="1">
          <a:blip r:embed="rId3"/>
          <a:srcRect l="9830" t="20183" r="12034" b="13898"/>
          <a:stretch/>
        </p:blipFill>
        <p:spPr>
          <a:xfrm flipH="1">
            <a:off x="3283057" y="1717660"/>
            <a:ext cx="8648055" cy="4103987"/>
          </a:xfrm>
          <a:prstGeom prst="rect">
            <a:avLst/>
          </a:prstGeom>
        </p:spPr>
      </p:pic>
      <p:sp>
        <p:nvSpPr>
          <p:cNvPr id="5" name="TextBox 4">
            <a:extLst>
              <a:ext uri="{FF2B5EF4-FFF2-40B4-BE49-F238E27FC236}">
                <a16:creationId xmlns:a16="http://schemas.microsoft.com/office/drawing/2014/main" id="{2B8FF316-CF18-4839-8607-9F9DAC958C09}"/>
              </a:ext>
            </a:extLst>
          </p:cNvPr>
          <p:cNvSpPr txBox="1"/>
          <p:nvPr/>
        </p:nvSpPr>
        <p:spPr>
          <a:xfrm>
            <a:off x="10333" y="556412"/>
            <a:ext cx="12181668" cy="1200329"/>
          </a:xfrm>
          <a:prstGeom prst="rect">
            <a:avLst/>
          </a:prstGeom>
          <a:solidFill>
            <a:schemeClr val="bg1"/>
          </a:solidFill>
        </p:spPr>
        <p:txBody>
          <a:bodyPr wrap="square" rtlCol="0">
            <a:spAutoFit/>
          </a:bodyPr>
          <a:lstStyle/>
          <a:p>
            <a:pPr algn="ctr"/>
            <a:r>
              <a:rPr lang="en-GB" dirty="0"/>
              <a:t>The </a:t>
            </a:r>
            <a:r>
              <a:rPr lang="en-GB" b="1" dirty="0"/>
              <a:t>Alcmaeonids </a:t>
            </a:r>
            <a:r>
              <a:rPr lang="en-GB" dirty="0"/>
              <a:t>were one of Athens wealthiest families (thanks to </a:t>
            </a:r>
            <a:r>
              <a:rPr lang="en-GB" dirty="0" err="1"/>
              <a:t>Alcmaeon</a:t>
            </a:r>
            <a:r>
              <a:rPr lang="en-GB" dirty="0"/>
              <a:t> stuffing himself with Croesus’ gold 6.125). </a:t>
            </a:r>
          </a:p>
          <a:p>
            <a:pPr algn="ctr"/>
            <a:r>
              <a:rPr lang="en-GB" dirty="0"/>
              <a:t>They came under frequent attack from rival families, who used the ‘Curse of </a:t>
            </a:r>
            <a:r>
              <a:rPr lang="en-GB" dirty="0" err="1"/>
              <a:t>Cylon</a:t>
            </a:r>
            <a:r>
              <a:rPr lang="en-GB" dirty="0"/>
              <a:t>’ (5.71) as a political weapon. </a:t>
            </a:r>
          </a:p>
          <a:p>
            <a:pPr algn="ctr"/>
            <a:r>
              <a:rPr lang="en-GB" b="1" dirty="0"/>
              <a:t>Cleisthenes</a:t>
            </a:r>
            <a:r>
              <a:rPr lang="en-GB" dirty="0"/>
              <a:t>, who had established Athens as a radical democracy in 508/7BC was an Alcmaeonid. </a:t>
            </a:r>
          </a:p>
          <a:p>
            <a:pPr algn="ctr"/>
            <a:r>
              <a:rPr lang="en-GB" dirty="0"/>
              <a:t>The most famous Alcmaeonid In Herodotus’ time was </a:t>
            </a:r>
            <a:r>
              <a:rPr lang="en-GB" b="1" dirty="0"/>
              <a:t>Pericles</a:t>
            </a:r>
            <a:r>
              <a:rPr lang="en-GB" dirty="0"/>
              <a:t>, whose mother </a:t>
            </a:r>
            <a:r>
              <a:rPr lang="en-GB" dirty="0" err="1"/>
              <a:t>Agariste</a:t>
            </a:r>
            <a:r>
              <a:rPr lang="en-GB" dirty="0"/>
              <a:t> was an Alcmaeonid. </a:t>
            </a:r>
          </a:p>
        </p:txBody>
      </p:sp>
    </p:spTree>
    <p:extLst>
      <p:ext uri="{BB962C8B-B14F-4D97-AF65-F5344CB8AC3E}">
        <p14:creationId xmlns:p14="http://schemas.microsoft.com/office/powerpoint/2010/main" val="891053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32" b="9141"/>
          <a:stretch/>
        </p:blipFill>
        <p:spPr>
          <a:xfrm>
            <a:off x="1819705" y="0"/>
            <a:ext cx="10372295" cy="6858000"/>
          </a:xfrm>
          <a:prstGeom prst="rect">
            <a:avLst/>
          </a:prstGeom>
        </p:spPr>
      </p:pic>
      <p:sp>
        <p:nvSpPr>
          <p:cNvPr id="3" name="TextBox 2">
            <a:extLst>
              <a:ext uri="{FF2B5EF4-FFF2-40B4-BE49-F238E27FC236}">
                <a16:creationId xmlns:a16="http://schemas.microsoft.com/office/drawing/2014/main" id="{5AFB9AE7-DFDF-4BB3-A89F-D85CB46F5B80}"/>
              </a:ext>
            </a:extLst>
          </p:cNvPr>
          <p:cNvSpPr txBox="1"/>
          <p:nvPr/>
        </p:nvSpPr>
        <p:spPr>
          <a:xfrm>
            <a:off x="-20661" y="4934629"/>
            <a:ext cx="5264323" cy="1938992"/>
          </a:xfrm>
          <a:prstGeom prst="rect">
            <a:avLst/>
          </a:prstGeom>
          <a:solidFill>
            <a:srgbClr val="EBCBA2"/>
          </a:solidFill>
        </p:spPr>
        <p:txBody>
          <a:bodyPr wrap="square" rtlCol="0">
            <a:spAutoFit/>
          </a:bodyPr>
          <a:lstStyle/>
          <a:p>
            <a:r>
              <a:rPr lang="en-GB" sz="2000" dirty="0"/>
              <a:t>The site of the Battle of Marathon, c.26 miles (40km) from Athens. The mound, or </a:t>
            </a:r>
            <a:r>
              <a:rPr lang="en-GB" sz="2000" b="1" i="1" dirty="0" err="1"/>
              <a:t>soros</a:t>
            </a:r>
            <a:r>
              <a:rPr lang="en-GB" sz="2000" dirty="0"/>
              <a:t>, is the site of burial for the </a:t>
            </a:r>
            <a:r>
              <a:rPr lang="en-GB" sz="2000" b="1" dirty="0"/>
              <a:t>192 fallen Athenians</a:t>
            </a:r>
            <a:r>
              <a:rPr lang="en-GB" sz="2000" dirty="0"/>
              <a:t>. Both the fallen and those who survived the fighting at Marathon, ‘the </a:t>
            </a:r>
            <a:r>
              <a:rPr lang="en-GB" sz="2000" i="1" dirty="0" err="1"/>
              <a:t>Marathonomachoi</a:t>
            </a:r>
            <a:r>
              <a:rPr lang="en-GB" sz="2000" i="1" dirty="0"/>
              <a:t>’, </a:t>
            </a:r>
            <a:r>
              <a:rPr lang="en-GB" sz="2000" dirty="0"/>
              <a:t>were remembered with pride for the part they played.</a:t>
            </a:r>
          </a:p>
        </p:txBody>
      </p:sp>
      <p:sp>
        <p:nvSpPr>
          <p:cNvPr id="5" name="TextBox 4">
            <a:extLst>
              <a:ext uri="{FF2B5EF4-FFF2-40B4-BE49-F238E27FC236}">
                <a16:creationId xmlns:a16="http://schemas.microsoft.com/office/drawing/2014/main" id="{26B224CE-0BE2-4B70-8E20-C623621B157C}"/>
              </a:ext>
            </a:extLst>
          </p:cNvPr>
          <p:cNvSpPr txBox="1"/>
          <p:nvPr/>
        </p:nvSpPr>
        <p:spPr>
          <a:xfrm>
            <a:off x="6356554" y="4375354"/>
            <a:ext cx="5484151" cy="1477328"/>
          </a:xfrm>
          <a:prstGeom prst="rect">
            <a:avLst/>
          </a:prstGeom>
          <a:solidFill>
            <a:srgbClr val="E0D9CA"/>
          </a:solidFill>
        </p:spPr>
        <p:txBody>
          <a:bodyPr wrap="square" rtlCol="0">
            <a:spAutoFit/>
          </a:bodyPr>
          <a:lstStyle/>
          <a:p>
            <a:r>
              <a:rPr lang="en-GB" dirty="0"/>
              <a:t>Herodotus states that the number of Persians to die was </a:t>
            </a:r>
            <a:r>
              <a:rPr lang="en-GB" b="1" dirty="0"/>
              <a:t>6,400</a:t>
            </a:r>
            <a:r>
              <a:rPr lang="en-GB" dirty="0"/>
              <a:t>. This would have been a far more difficult number to be confident about. Some historians find the following calculation makes it seem that Herodotus has worked using a ration:</a:t>
            </a:r>
          </a:p>
        </p:txBody>
      </p:sp>
      <p:sp>
        <p:nvSpPr>
          <p:cNvPr id="7" name="TextBox 6">
            <a:extLst>
              <a:ext uri="{FF2B5EF4-FFF2-40B4-BE49-F238E27FC236}">
                <a16:creationId xmlns:a16="http://schemas.microsoft.com/office/drawing/2014/main" id="{D2448DCD-F333-42A6-88A7-54E61B1AAEDE}"/>
              </a:ext>
            </a:extLst>
          </p:cNvPr>
          <p:cNvSpPr txBox="1"/>
          <p:nvPr/>
        </p:nvSpPr>
        <p:spPr>
          <a:xfrm>
            <a:off x="5455403" y="5935851"/>
            <a:ext cx="1022889" cy="707886"/>
          </a:xfrm>
          <a:prstGeom prst="rect">
            <a:avLst/>
          </a:prstGeom>
          <a:noFill/>
        </p:spPr>
        <p:txBody>
          <a:bodyPr wrap="square" rtlCol="0">
            <a:spAutoFit/>
          </a:bodyPr>
          <a:lstStyle/>
          <a:p>
            <a:r>
              <a:rPr lang="en-GB" sz="4000" dirty="0">
                <a:solidFill>
                  <a:schemeClr val="bg1"/>
                </a:solidFill>
              </a:rPr>
              <a:t>192</a:t>
            </a:r>
            <a:r>
              <a:rPr lang="en-GB" dirty="0">
                <a:solidFill>
                  <a:schemeClr val="bg1"/>
                </a:solidFill>
              </a:rPr>
              <a:t> </a:t>
            </a:r>
          </a:p>
        </p:txBody>
      </p:sp>
      <p:sp>
        <p:nvSpPr>
          <p:cNvPr id="9" name="TextBox 8">
            <a:extLst>
              <a:ext uri="{FF2B5EF4-FFF2-40B4-BE49-F238E27FC236}">
                <a16:creationId xmlns:a16="http://schemas.microsoft.com/office/drawing/2014/main" id="{2F6EBE63-0544-44B6-880A-9476FD56949E}"/>
              </a:ext>
            </a:extLst>
          </p:cNvPr>
          <p:cNvSpPr txBox="1"/>
          <p:nvPr/>
        </p:nvSpPr>
        <p:spPr>
          <a:xfrm>
            <a:off x="6494408" y="5935851"/>
            <a:ext cx="448834" cy="707886"/>
          </a:xfrm>
          <a:prstGeom prst="rect">
            <a:avLst/>
          </a:prstGeom>
          <a:noFill/>
        </p:spPr>
        <p:txBody>
          <a:bodyPr wrap="square" rtlCol="0">
            <a:spAutoFit/>
          </a:bodyPr>
          <a:lstStyle/>
          <a:p>
            <a:r>
              <a:rPr lang="en-GB" sz="4000" dirty="0">
                <a:solidFill>
                  <a:schemeClr val="bg1"/>
                </a:solidFill>
              </a:rPr>
              <a:t>÷</a:t>
            </a:r>
            <a:r>
              <a:rPr lang="en-GB" dirty="0">
                <a:solidFill>
                  <a:schemeClr val="bg1"/>
                </a:solidFill>
              </a:rPr>
              <a:t> </a:t>
            </a:r>
          </a:p>
        </p:txBody>
      </p:sp>
      <p:sp>
        <p:nvSpPr>
          <p:cNvPr id="10" name="TextBox 9">
            <a:extLst>
              <a:ext uri="{FF2B5EF4-FFF2-40B4-BE49-F238E27FC236}">
                <a16:creationId xmlns:a16="http://schemas.microsoft.com/office/drawing/2014/main" id="{88301AF3-3DE5-489D-A327-36E5D1ADD1D8}"/>
              </a:ext>
            </a:extLst>
          </p:cNvPr>
          <p:cNvSpPr txBox="1"/>
          <p:nvPr/>
        </p:nvSpPr>
        <p:spPr>
          <a:xfrm>
            <a:off x="6943242" y="5935851"/>
            <a:ext cx="448835" cy="707886"/>
          </a:xfrm>
          <a:prstGeom prst="rect">
            <a:avLst/>
          </a:prstGeom>
          <a:noFill/>
        </p:spPr>
        <p:txBody>
          <a:bodyPr wrap="square" rtlCol="0">
            <a:spAutoFit/>
          </a:bodyPr>
          <a:lstStyle/>
          <a:p>
            <a:r>
              <a:rPr lang="en-GB" sz="4000" dirty="0">
                <a:solidFill>
                  <a:schemeClr val="bg1"/>
                </a:solidFill>
              </a:rPr>
              <a:t>3</a:t>
            </a:r>
            <a:r>
              <a:rPr lang="en-GB" dirty="0">
                <a:solidFill>
                  <a:schemeClr val="bg1"/>
                </a:solidFill>
              </a:rPr>
              <a:t> </a:t>
            </a:r>
          </a:p>
        </p:txBody>
      </p:sp>
      <p:sp>
        <p:nvSpPr>
          <p:cNvPr id="11" name="TextBox 10">
            <a:extLst>
              <a:ext uri="{FF2B5EF4-FFF2-40B4-BE49-F238E27FC236}">
                <a16:creationId xmlns:a16="http://schemas.microsoft.com/office/drawing/2014/main" id="{90D3FADD-001B-4E27-832D-DBFB2503413E}"/>
              </a:ext>
            </a:extLst>
          </p:cNvPr>
          <p:cNvSpPr txBox="1"/>
          <p:nvPr/>
        </p:nvSpPr>
        <p:spPr>
          <a:xfrm>
            <a:off x="7437955" y="5914700"/>
            <a:ext cx="448834" cy="707886"/>
          </a:xfrm>
          <a:prstGeom prst="rect">
            <a:avLst/>
          </a:prstGeom>
          <a:noFill/>
        </p:spPr>
        <p:txBody>
          <a:bodyPr wrap="square" rtlCol="0">
            <a:spAutoFit/>
          </a:bodyPr>
          <a:lstStyle/>
          <a:p>
            <a:r>
              <a:rPr lang="en-GB" sz="4000" dirty="0">
                <a:solidFill>
                  <a:schemeClr val="bg1"/>
                </a:solidFill>
              </a:rPr>
              <a:t>=</a:t>
            </a:r>
            <a:r>
              <a:rPr lang="en-GB" dirty="0">
                <a:solidFill>
                  <a:schemeClr val="bg1"/>
                </a:solidFill>
              </a:rPr>
              <a:t> </a:t>
            </a:r>
          </a:p>
        </p:txBody>
      </p:sp>
      <p:sp>
        <p:nvSpPr>
          <p:cNvPr id="12" name="TextBox 11">
            <a:extLst>
              <a:ext uri="{FF2B5EF4-FFF2-40B4-BE49-F238E27FC236}">
                <a16:creationId xmlns:a16="http://schemas.microsoft.com/office/drawing/2014/main" id="{B99BE6D3-E064-47CC-957A-DCD367CF7FCE}"/>
              </a:ext>
            </a:extLst>
          </p:cNvPr>
          <p:cNvSpPr txBox="1"/>
          <p:nvPr/>
        </p:nvSpPr>
        <p:spPr>
          <a:xfrm>
            <a:off x="7957030" y="5904125"/>
            <a:ext cx="804868" cy="707886"/>
          </a:xfrm>
          <a:prstGeom prst="rect">
            <a:avLst/>
          </a:prstGeom>
          <a:noFill/>
        </p:spPr>
        <p:txBody>
          <a:bodyPr wrap="square" rtlCol="0">
            <a:spAutoFit/>
          </a:bodyPr>
          <a:lstStyle/>
          <a:p>
            <a:r>
              <a:rPr lang="en-GB" sz="4000" dirty="0">
                <a:solidFill>
                  <a:schemeClr val="bg1"/>
                </a:solidFill>
              </a:rPr>
              <a:t>64</a:t>
            </a:r>
            <a:r>
              <a:rPr lang="en-GB" dirty="0">
                <a:solidFill>
                  <a:schemeClr val="bg1"/>
                </a:solidFill>
              </a:rPr>
              <a:t> </a:t>
            </a:r>
          </a:p>
        </p:txBody>
      </p:sp>
      <p:sp>
        <p:nvSpPr>
          <p:cNvPr id="13" name="TextBox 12">
            <a:extLst>
              <a:ext uri="{FF2B5EF4-FFF2-40B4-BE49-F238E27FC236}">
                <a16:creationId xmlns:a16="http://schemas.microsoft.com/office/drawing/2014/main" id="{6B8AC8B5-893E-4FD7-94E8-0FA92A1640CF}"/>
              </a:ext>
            </a:extLst>
          </p:cNvPr>
          <p:cNvSpPr txBox="1"/>
          <p:nvPr/>
        </p:nvSpPr>
        <p:spPr>
          <a:xfrm>
            <a:off x="8973639" y="5874295"/>
            <a:ext cx="3213830" cy="830997"/>
          </a:xfrm>
          <a:prstGeom prst="rect">
            <a:avLst/>
          </a:prstGeom>
          <a:noFill/>
        </p:spPr>
        <p:txBody>
          <a:bodyPr wrap="square" rtlCol="0">
            <a:spAutoFit/>
          </a:bodyPr>
          <a:lstStyle/>
          <a:p>
            <a:r>
              <a:rPr lang="en-GB" sz="2400" dirty="0">
                <a:solidFill>
                  <a:schemeClr val="bg1"/>
                </a:solidFill>
              </a:rPr>
              <a:t>i.e. 100 Persians fell</a:t>
            </a:r>
          </a:p>
          <a:p>
            <a:r>
              <a:rPr lang="en-GB" sz="2400" dirty="0">
                <a:solidFill>
                  <a:schemeClr val="bg1"/>
                </a:solidFill>
              </a:rPr>
              <a:t>for every 3 Athenians,.</a:t>
            </a:r>
            <a:r>
              <a:rPr lang="en-GB" sz="1100" dirty="0">
                <a:solidFill>
                  <a:schemeClr val="bg1"/>
                </a:solidFill>
              </a:rPr>
              <a:t> </a:t>
            </a:r>
          </a:p>
        </p:txBody>
      </p:sp>
      <p:sp>
        <p:nvSpPr>
          <p:cNvPr id="15" name="TextBox 14">
            <a:extLst>
              <a:ext uri="{FF2B5EF4-FFF2-40B4-BE49-F238E27FC236}">
                <a16:creationId xmlns:a16="http://schemas.microsoft.com/office/drawing/2014/main" id="{2933F21E-02D1-458D-AED1-64DEBDFADB2D}"/>
              </a:ext>
            </a:extLst>
          </p:cNvPr>
          <p:cNvSpPr txBox="1"/>
          <p:nvPr/>
        </p:nvSpPr>
        <p:spPr>
          <a:xfrm>
            <a:off x="0" y="687312"/>
            <a:ext cx="3280474" cy="4247317"/>
          </a:xfrm>
          <a:prstGeom prst="rect">
            <a:avLst/>
          </a:prstGeom>
          <a:solidFill>
            <a:schemeClr val="bg1"/>
          </a:solidFill>
        </p:spPr>
        <p:txBody>
          <a:bodyPr wrap="square">
            <a:spAutoFit/>
          </a:bodyPr>
          <a:lstStyle/>
          <a:p>
            <a:pPr algn="l"/>
            <a:r>
              <a:rPr lang="en-GB" b="0" i="1" dirty="0">
                <a:solidFill>
                  <a:srgbClr val="000000"/>
                </a:solidFill>
                <a:effectLst/>
              </a:rPr>
              <a:t>‘Here is the deme of Marathon. </a:t>
            </a:r>
          </a:p>
          <a:p>
            <a:pPr algn="l"/>
            <a:r>
              <a:rPr lang="en-GB" b="0" i="1" dirty="0">
                <a:solidFill>
                  <a:srgbClr val="000000"/>
                </a:solidFill>
                <a:effectLst/>
              </a:rPr>
              <a:t>It was at this point in </a:t>
            </a:r>
            <a:r>
              <a:rPr lang="en-GB" b="0" i="1" u="none" strike="noStrike" dirty="0">
                <a:solidFill>
                  <a:srgbClr val="000000"/>
                </a:solidFill>
                <a:effectLst/>
              </a:rPr>
              <a:t> </a:t>
            </a:r>
            <a:r>
              <a:rPr lang="en-GB" b="0" i="1" dirty="0">
                <a:solidFill>
                  <a:srgbClr val="000000"/>
                </a:solidFill>
                <a:effectLst/>
              </a:rPr>
              <a:t>Attica that the foreigners landed, were defeated in battle, and lost some of their vessels as they were putting off from the land.</a:t>
            </a:r>
            <a:r>
              <a:rPr lang="en-GB" b="0" i="1" u="none" strike="noStrike" baseline="30000" dirty="0">
                <a:solidFill>
                  <a:srgbClr val="000000"/>
                </a:solidFill>
                <a:effectLst/>
                <a:hlinkClick r:id="rId3"/>
              </a:rPr>
              <a:t>1</a:t>
            </a:r>
            <a:r>
              <a:rPr lang="en-GB" b="0" i="1" dirty="0">
                <a:solidFill>
                  <a:srgbClr val="000000"/>
                </a:solidFill>
                <a:effectLst/>
              </a:rPr>
              <a:t> </a:t>
            </a:r>
          </a:p>
          <a:p>
            <a:pPr algn="l"/>
            <a:r>
              <a:rPr lang="en-GB" b="0" i="1" dirty="0">
                <a:solidFill>
                  <a:srgbClr val="000000"/>
                </a:solidFill>
                <a:effectLst/>
              </a:rPr>
              <a:t>On the plain is the grave of the Athenians, </a:t>
            </a:r>
            <a:r>
              <a:rPr lang="en-GB" b="1" i="1" dirty="0">
                <a:solidFill>
                  <a:srgbClr val="000000"/>
                </a:solidFill>
                <a:effectLst/>
              </a:rPr>
              <a:t>and upon it are slabs giving the names of the killed according to their tribes</a:t>
            </a:r>
            <a:r>
              <a:rPr lang="en-GB" b="0" i="1" dirty="0">
                <a:solidFill>
                  <a:srgbClr val="000000"/>
                </a:solidFill>
                <a:effectLst/>
              </a:rPr>
              <a:t>; and there is another grave for the Boeotian </a:t>
            </a:r>
            <a:r>
              <a:rPr lang="en-GB" b="0" i="1" dirty="0" err="1">
                <a:solidFill>
                  <a:srgbClr val="000000"/>
                </a:solidFill>
                <a:effectLst/>
              </a:rPr>
              <a:t>Plataeans</a:t>
            </a:r>
            <a:r>
              <a:rPr lang="en-GB" b="0" i="1" dirty="0">
                <a:solidFill>
                  <a:srgbClr val="000000"/>
                </a:solidFill>
                <a:effectLst/>
              </a:rPr>
              <a:t> and for the slaves, for slaves fought then for the first time by the side of their masters.</a:t>
            </a:r>
          </a:p>
        </p:txBody>
      </p:sp>
      <p:sp>
        <p:nvSpPr>
          <p:cNvPr id="6" name="TextBox 5">
            <a:extLst>
              <a:ext uri="{FF2B5EF4-FFF2-40B4-BE49-F238E27FC236}">
                <a16:creationId xmlns:a16="http://schemas.microsoft.com/office/drawing/2014/main" id="{11502994-A268-483A-B11A-08589A3FF571}"/>
              </a:ext>
            </a:extLst>
          </p:cNvPr>
          <p:cNvSpPr txBox="1"/>
          <p:nvPr/>
        </p:nvSpPr>
        <p:spPr>
          <a:xfrm>
            <a:off x="1341985" y="4565297"/>
            <a:ext cx="1773562" cy="369332"/>
          </a:xfrm>
          <a:prstGeom prst="rect">
            <a:avLst/>
          </a:prstGeom>
          <a:noFill/>
        </p:spPr>
        <p:txBody>
          <a:bodyPr wrap="none" rtlCol="0">
            <a:spAutoFit/>
          </a:bodyPr>
          <a:lstStyle/>
          <a:p>
            <a:r>
              <a:rPr lang="en-GB" b="1" dirty="0"/>
              <a:t>Pausanias 1.32.3</a:t>
            </a:r>
          </a:p>
        </p:txBody>
      </p:sp>
      <p:sp>
        <p:nvSpPr>
          <p:cNvPr id="17" name="Oval 16">
            <a:extLst>
              <a:ext uri="{FF2B5EF4-FFF2-40B4-BE49-F238E27FC236}">
                <a16:creationId xmlns:a16="http://schemas.microsoft.com/office/drawing/2014/main" id="{984CBB49-CD73-4395-9EE7-B8551B087A42}"/>
              </a:ext>
            </a:extLst>
          </p:cNvPr>
          <p:cNvSpPr/>
          <p:nvPr/>
        </p:nvSpPr>
        <p:spPr>
          <a:xfrm>
            <a:off x="-175339" y="2439279"/>
            <a:ext cx="3631151" cy="1246814"/>
          </a:xfrm>
          <a:prstGeom prst="ellipse">
            <a:avLst/>
          </a:prstGeom>
          <a:solidFill>
            <a:schemeClr val="accent4">
              <a:lumMod val="20000"/>
              <a:lumOff val="80000"/>
              <a:alpha val="2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TextBox 17">
            <a:extLst>
              <a:ext uri="{FF2B5EF4-FFF2-40B4-BE49-F238E27FC236}">
                <a16:creationId xmlns:a16="http://schemas.microsoft.com/office/drawing/2014/main" id="{64580D46-9151-44CA-B7D2-6F9872ACC372}"/>
              </a:ext>
            </a:extLst>
          </p:cNvPr>
          <p:cNvSpPr txBox="1"/>
          <p:nvPr/>
        </p:nvSpPr>
        <p:spPr>
          <a:xfrm>
            <a:off x="0" y="0"/>
            <a:ext cx="2153265" cy="646331"/>
          </a:xfrm>
          <a:prstGeom prst="rect">
            <a:avLst/>
          </a:prstGeom>
          <a:solidFill>
            <a:schemeClr val="bg1"/>
          </a:solidFill>
        </p:spPr>
        <p:txBody>
          <a:bodyPr wrap="square" rtlCol="0">
            <a:spAutoFit/>
          </a:bodyPr>
          <a:lstStyle/>
          <a:p>
            <a:r>
              <a:rPr lang="en-GB" sz="3600" dirty="0"/>
              <a:t>Casualties</a:t>
            </a:r>
          </a:p>
        </p:txBody>
      </p:sp>
      <p:sp>
        <p:nvSpPr>
          <p:cNvPr id="16" name="TextBox 15">
            <a:extLst>
              <a:ext uri="{FF2B5EF4-FFF2-40B4-BE49-F238E27FC236}">
                <a16:creationId xmlns:a16="http://schemas.microsoft.com/office/drawing/2014/main" id="{A581F5EB-A1C0-45CC-8ED4-54EF7111A381}"/>
              </a:ext>
            </a:extLst>
          </p:cNvPr>
          <p:cNvSpPr txBox="1"/>
          <p:nvPr/>
        </p:nvSpPr>
        <p:spPr>
          <a:xfrm>
            <a:off x="0" y="6950"/>
            <a:ext cx="3280474" cy="646331"/>
          </a:xfrm>
          <a:prstGeom prst="rect">
            <a:avLst/>
          </a:prstGeom>
          <a:solidFill>
            <a:srgbClr val="BCCDDA"/>
          </a:solidFill>
          <a:ln>
            <a:solidFill>
              <a:schemeClr val="accent1">
                <a:shade val="50000"/>
              </a:schemeClr>
            </a:solidFill>
          </a:ln>
        </p:spPr>
        <p:txBody>
          <a:bodyPr wrap="square" rtlCol="0">
            <a:spAutoFit/>
          </a:bodyPr>
          <a:lstStyle/>
          <a:p>
            <a:r>
              <a:rPr lang="en-GB" dirty="0"/>
              <a:t>Pausanias’ </a:t>
            </a:r>
            <a:r>
              <a:rPr lang="en-GB" b="1" i="1" dirty="0" err="1"/>
              <a:t>Decription</a:t>
            </a:r>
            <a:r>
              <a:rPr lang="en-GB" b="1" i="1" dirty="0"/>
              <a:t> of Greece</a:t>
            </a:r>
            <a:r>
              <a:rPr lang="en-GB" dirty="0"/>
              <a:t>, written in the 2</a:t>
            </a:r>
            <a:r>
              <a:rPr lang="en-GB" baseline="30000" dirty="0"/>
              <a:t>nd</a:t>
            </a:r>
            <a:r>
              <a:rPr lang="en-GB" dirty="0"/>
              <a:t> century AD</a:t>
            </a:r>
          </a:p>
        </p:txBody>
      </p:sp>
    </p:spTree>
    <p:extLst>
      <p:ext uri="{BB962C8B-B14F-4D97-AF65-F5344CB8AC3E}">
        <p14:creationId xmlns:p14="http://schemas.microsoft.com/office/powerpoint/2010/main" val="294545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out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4"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1000"/>
                            </p:stCondLst>
                            <p:childTnLst>
                              <p:par>
                                <p:cTn id="43" presetID="2" presetClass="entr" presetSubtype="4"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par>
                          <p:cTn id="47" fill="hold">
                            <p:stCondLst>
                              <p:cond delay="1500"/>
                            </p:stCondLst>
                            <p:childTnLst>
                              <p:par>
                                <p:cTn id="48" presetID="2" presetClass="entr" presetSubtype="4"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000"/>
                            </p:stCondLst>
                            <p:childTnLst>
                              <p:par>
                                <p:cTn id="53" presetID="2" presetClass="entr" presetSubtype="4"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par>
                          <p:cTn id="57" fill="hold">
                            <p:stCondLst>
                              <p:cond delay="2500"/>
                            </p:stCondLst>
                            <p:childTnLst>
                              <p:par>
                                <p:cTn id="58" presetID="2" presetClass="entr" presetSubtype="4"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1700" fill="hold"/>
                                        <p:tgtEl>
                                          <p:spTgt spid="13"/>
                                        </p:tgtEl>
                                        <p:attrNameLst>
                                          <p:attrName>ppt_x</p:attrName>
                                        </p:attrNameLst>
                                      </p:cBhvr>
                                      <p:tavLst>
                                        <p:tav tm="0">
                                          <p:val>
                                            <p:strVal val="#ppt_x"/>
                                          </p:val>
                                        </p:tav>
                                        <p:tav tm="100000">
                                          <p:val>
                                            <p:strVal val="#ppt_x"/>
                                          </p:val>
                                        </p:tav>
                                      </p:tavLst>
                                    </p:anim>
                                    <p:anim calcmode="lin" valueType="num">
                                      <p:cBhvr additive="base">
                                        <p:cTn id="61" dur="17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P spid="10" grpId="0"/>
      <p:bldP spid="11" grpId="0"/>
      <p:bldP spid="12" grpId="0"/>
      <p:bldP spid="13" grpId="0"/>
      <p:bldP spid="15" grpId="0" animBg="1"/>
      <p:bldP spid="6" grpId="0"/>
      <p:bldP spid="17"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10 Facts About the Battle of Marathon – History H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 y="914925"/>
            <a:ext cx="5940425" cy="3337248"/>
          </a:xfrm>
          <a:prstGeom prst="rect">
            <a:avLst/>
          </a:prstGeom>
        </p:spPr>
      </p:pic>
      <p:sp>
        <p:nvSpPr>
          <p:cNvPr id="6" name="TextBox 5">
            <a:extLst>
              <a:ext uri="{FF2B5EF4-FFF2-40B4-BE49-F238E27FC236}">
                <a16:creationId xmlns:a16="http://schemas.microsoft.com/office/drawing/2014/main" id="{21C8CFAC-F6F5-44F2-960D-B89D24590676}"/>
              </a:ext>
            </a:extLst>
          </p:cNvPr>
          <p:cNvSpPr txBox="1"/>
          <p:nvPr/>
        </p:nvSpPr>
        <p:spPr>
          <a:xfrm>
            <a:off x="0" y="4329540"/>
            <a:ext cx="12192000" cy="646331"/>
          </a:xfrm>
          <a:prstGeom prst="rect">
            <a:avLst/>
          </a:prstGeom>
          <a:noFill/>
        </p:spPr>
        <p:txBody>
          <a:bodyPr wrap="square" rtlCol="0">
            <a:spAutoFit/>
          </a:bodyPr>
          <a:lstStyle/>
          <a:p>
            <a:r>
              <a:rPr lang="en-GB" dirty="0">
                <a:solidFill>
                  <a:schemeClr val="bg1"/>
                </a:solidFill>
              </a:rPr>
              <a:t>One of those Athenians who fought at Marathon was the playwright, </a:t>
            </a:r>
            <a:r>
              <a:rPr lang="en-GB" b="1" dirty="0">
                <a:solidFill>
                  <a:schemeClr val="bg1"/>
                </a:solidFill>
              </a:rPr>
              <a:t>Aeschylus</a:t>
            </a:r>
            <a:r>
              <a:rPr lang="en-GB" dirty="0">
                <a:solidFill>
                  <a:schemeClr val="bg1"/>
                </a:solidFill>
              </a:rPr>
              <a:t>, whose works are still performed today, including a play titled ‘</a:t>
            </a:r>
            <a:r>
              <a:rPr lang="en-GB" i="1" dirty="0">
                <a:solidFill>
                  <a:schemeClr val="bg1"/>
                </a:solidFill>
              </a:rPr>
              <a:t>The Persians’, </a:t>
            </a:r>
            <a:r>
              <a:rPr lang="en-GB" dirty="0">
                <a:solidFill>
                  <a:schemeClr val="bg1"/>
                </a:solidFill>
              </a:rPr>
              <a:t>performed in 472BC. </a:t>
            </a:r>
          </a:p>
        </p:txBody>
      </p:sp>
      <p:pic>
        <p:nvPicPr>
          <p:cNvPr id="10242" name="Picture 2" descr="The Persians: Performing Aeschylus' Tragedy Today | KCET">
            <a:extLst>
              <a:ext uri="{FF2B5EF4-FFF2-40B4-BE49-F238E27FC236}">
                <a16:creationId xmlns:a16="http://schemas.microsoft.com/office/drawing/2014/main" id="{12645E48-624E-4C18-8977-E90034476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9689" y="49805"/>
            <a:ext cx="3234718" cy="41916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D379917-38F5-47CA-A97A-3DFFA9DCCCEF}"/>
              </a:ext>
            </a:extLst>
          </p:cNvPr>
          <p:cNvSpPr txBox="1"/>
          <p:nvPr/>
        </p:nvSpPr>
        <p:spPr>
          <a:xfrm>
            <a:off x="226142" y="160338"/>
            <a:ext cx="5869858" cy="646331"/>
          </a:xfrm>
          <a:prstGeom prst="rect">
            <a:avLst/>
          </a:prstGeom>
          <a:noFill/>
        </p:spPr>
        <p:txBody>
          <a:bodyPr wrap="square" rtlCol="0">
            <a:spAutoFit/>
          </a:bodyPr>
          <a:lstStyle/>
          <a:p>
            <a:r>
              <a:rPr lang="en-GB" sz="3600" b="1" dirty="0">
                <a:solidFill>
                  <a:schemeClr val="bg1"/>
                </a:solidFill>
              </a:rPr>
              <a:t>Aeschylus and his brother</a:t>
            </a:r>
          </a:p>
        </p:txBody>
      </p:sp>
      <p:sp>
        <p:nvSpPr>
          <p:cNvPr id="8" name="TextBox 7">
            <a:extLst>
              <a:ext uri="{FF2B5EF4-FFF2-40B4-BE49-F238E27FC236}">
                <a16:creationId xmlns:a16="http://schemas.microsoft.com/office/drawing/2014/main" id="{A8D91BBF-D700-4EA9-B9D2-6CD25D10359F}"/>
              </a:ext>
            </a:extLst>
          </p:cNvPr>
          <p:cNvSpPr txBox="1"/>
          <p:nvPr/>
        </p:nvSpPr>
        <p:spPr>
          <a:xfrm>
            <a:off x="9524407" y="0"/>
            <a:ext cx="2737848" cy="3231654"/>
          </a:xfrm>
          <a:prstGeom prst="rect">
            <a:avLst/>
          </a:prstGeom>
          <a:noFill/>
        </p:spPr>
        <p:txBody>
          <a:bodyPr wrap="square" rtlCol="0">
            <a:spAutoFit/>
          </a:bodyPr>
          <a:lstStyle/>
          <a:p>
            <a:r>
              <a:rPr lang="en-GB" sz="1600" b="1" dirty="0" err="1">
                <a:solidFill>
                  <a:schemeClr val="bg1"/>
                </a:solidFill>
              </a:rPr>
              <a:t>Atossa</a:t>
            </a:r>
            <a:r>
              <a:rPr lang="en-GB" sz="1600" dirty="0">
                <a:solidFill>
                  <a:schemeClr val="bg1"/>
                </a:solidFill>
              </a:rPr>
              <a:t>, according to Herodotus 3.134, first urged Darius to target Greece. </a:t>
            </a:r>
          </a:p>
          <a:p>
            <a:endParaRPr lang="en-GB" sz="800" dirty="0">
              <a:solidFill>
                <a:schemeClr val="bg1"/>
              </a:solidFill>
            </a:endParaRPr>
          </a:p>
          <a:p>
            <a:r>
              <a:rPr lang="en-GB" sz="1400" dirty="0">
                <a:solidFill>
                  <a:schemeClr val="bg1"/>
                </a:solidFill>
              </a:rPr>
              <a:t>Xerxes was her eldest son, but Darius had four sons by an earlier wife. Demaratus’s advice(7.3) perhaps smoothed the way to Xerxes’ accession.</a:t>
            </a:r>
          </a:p>
          <a:p>
            <a:endParaRPr lang="en-GB" sz="800" dirty="0">
              <a:solidFill>
                <a:schemeClr val="bg1"/>
              </a:solidFill>
            </a:endParaRPr>
          </a:p>
          <a:p>
            <a:r>
              <a:rPr lang="en-GB" sz="1400" dirty="0">
                <a:solidFill>
                  <a:schemeClr val="bg1"/>
                </a:solidFill>
              </a:rPr>
              <a:t>‘</a:t>
            </a:r>
            <a:r>
              <a:rPr lang="en-GB" sz="1400" i="1" dirty="0">
                <a:solidFill>
                  <a:schemeClr val="bg1"/>
                </a:solidFill>
              </a:rPr>
              <a:t>Personally, I believe that even without this advice from Demaratus, Xerxes would have become king because of the immense power of </a:t>
            </a:r>
            <a:r>
              <a:rPr lang="en-GB" sz="1400" i="1" dirty="0" err="1">
                <a:solidFill>
                  <a:schemeClr val="bg1"/>
                </a:solidFill>
              </a:rPr>
              <a:t>Atossa</a:t>
            </a:r>
            <a:r>
              <a:rPr lang="en-GB" sz="1400" i="1" dirty="0">
                <a:solidFill>
                  <a:schemeClr val="bg1"/>
                </a:solidFill>
              </a:rPr>
              <a:t>.’ 7.3</a:t>
            </a:r>
            <a:r>
              <a:rPr lang="en-GB" sz="1400" dirty="0">
                <a:solidFill>
                  <a:schemeClr val="bg1"/>
                </a:solidFill>
              </a:rPr>
              <a:t> </a:t>
            </a:r>
          </a:p>
        </p:txBody>
      </p:sp>
      <p:sp>
        <p:nvSpPr>
          <p:cNvPr id="9" name="TextBox 8">
            <a:extLst>
              <a:ext uri="{FF2B5EF4-FFF2-40B4-BE49-F238E27FC236}">
                <a16:creationId xmlns:a16="http://schemas.microsoft.com/office/drawing/2014/main" id="{A806C30F-7B16-4140-83BC-E28341DE8E20}"/>
              </a:ext>
            </a:extLst>
          </p:cNvPr>
          <p:cNvSpPr txBox="1"/>
          <p:nvPr/>
        </p:nvSpPr>
        <p:spPr>
          <a:xfrm>
            <a:off x="2203560" y="5112478"/>
            <a:ext cx="2033726" cy="367873"/>
          </a:xfrm>
          <a:prstGeom prst="rect">
            <a:avLst/>
          </a:prstGeom>
          <a:noFill/>
        </p:spPr>
        <p:txBody>
          <a:bodyPr wrap="square" rtlCol="0">
            <a:spAutoFit/>
          </a:bodyPr>
          <a:lstStyle/>
          <a:p>
            <a:r>
              <a:rPr lang="en-GB" b="1" dirty="0">
                <a:solidFill>
                  <a:schemeClr val="bg1"/>
                </a:solidFill>
              </a:rPr>
              <a:t>Aeschylus’ brother</a:t>
            </a:r>
          </a:p>
        </p:txBody>
      </p:sp>
      <p:sp>
        <p:nvSpPr>
          <p:cNvPr id="10" name="TextBox 9">
            <a:extLst>
              <a:ext uri="{FF2B5EF4-FFF2-40B4-BE49-F238E27FC236}">
                <a16:creationId xmlns:a16="http://schemas.microsoft.com/office/drawing/2014/main" id="{A6932EDC-AA43-468C-88ED-FDAF8A737B22}"/>
              </a:ext>
            </a:extLst>
          </p:cNvPr>
          <p:cNvSpPr txBox="1"/>
          <p:nvPr/>
        </p:nvSpPr>
        <p:spPr>
          <a:xfrm>
            <a:off x="5272827" y="5112478"/>
            <a:ext cx="2033726" cy="369332"/>
          </a:xfrm>
          <a:prstGeom prst="rect">
            <a:avLst/>
          </a:prstGeom>
          <a:noFill/>
        </p:spPr>
        <p:txBody>
          <a:bodyPr wrap="square" rtlCol="0">
            <a:spAutoFit/>
          </a:bodyPr>
          <a:lstStyle/>
          <a:p>
            <a:r>
              <a:rPr lang="en-GB" b="1" dirty="0">
                <a:solidFill>
                  <a:schemeClr val="bg1"/>
                </a:solidFill>
              </a:rPr>
              <a:t>Aeschylus’ epitaph: </a:t>
            </a:r>
          </a:p>
        </p:txBody>
      </p:sp>
      <p:sp>
        <p:nvSpPr>
          <p:cNvPr id="12" name="TextBox 11">
            <a:extLst>
              <a:ext uri="{FF2B5EF4-FFF2-40B4-BE49-F238E27FC236}">
                <a16:creationId xmlns:a16="http://schemas.microsoft.com/office/drawing/2014/main" id="{9C6BAEED-9532-47FE-9115-640BF3AEEAC3}"/>
              </a:ext>
            </a:extLst>
          </p:cNvPr>
          <p:cNvSpPr txBox="1"/>
          <p:nvPr/>
        </p:nvSpPr>
        <p:spPr>
          <a:xfrm>
            <a:off x="9021105" y="5626894"/>
            <a:ext cx="3241149" cy="1231106"/>
          </a:xfrm>
          <a:prstGeom prst="rect">
            <a:avLst/>
          </a:prstGeom>
          <a:noFill/>
        </p:spPr>
        <p:txBody>
          <a:bodyPr wrap="square" rtlCol="0">
            <a:spAutoFit/>
          </a:bodyPr>
          <a:lstStyle/>
          <a:p>
            <a:r>
              <a:rPr lang="en-GB" b="1" dirty="0">
                <a:solidFill>
                  <a:schemeClr val="bg1"/>
                </a:solidFill>
              </a:rPr>
              <a:t>Aristophanes’ </a:t>
            </a:r>
            <a:r>
              <a:rPr lang="en-GB" b="1" i="1" dirty="0">
                <a:solidFill>
                  <a:schemeClr val="bg1"/>
                </a:solidFill>
              </a:rPr>
              <a:t>Wasps </a:t>
            </a:r>
            <a:r>
              <a:rPr lang="en-GB" sz="900" dirty="0">
                <a:solidFill>
                  <a:schemeClr val="bg1"/>
                </a:solidFill>
              </a:rPr>
              <a:t>produced</a:t>
            </a:r>
            <a:r>
              <a:rPr lang="en-GB" sz="1400" dirty="0">
                <a:solidFill>
                  <a:schemeClr val="bg1"/>
                </a:solidFill>
              </a:rPr>
              <a:t> 422BC</a:t>
            </a:r>
          </a:p>
          <a:p>
            <a:r>
              <a:rPr lang="en-GB" sz="1400" dirty="0">
                <a:solidFill>
                  <a:schemeClr val="bg1"/>
                </a:solidFill>
              </a:rPr>
              <a:t>The Chorus consists of </a:t>
            </a:r>
            <a:r>
              <a:rPr lang="en-GB" sz="1400" i="1" dirty="0" err="1">
                <a:solidFill>
                  <a:schemeClr val="bg1"/>
                </a:solidFill>
              </a:rPr>
              <a:t>Marathonomachoi</a:t>
            </a:r>
            <a:r>
              <a:rPr lang="en-GB" sz="1400" i="1" dirty="0">
                <a:solidFill>
                  <a:schemeClr val="bg1"/>
                </a:solidFill>
              </a:rPr>
              <a:t>, </a:t>
            </a:r>
            <a:r>
              <a:rPr lang="en-GB" sz="1400" dirty="0">
                <a:solidFill>
                  <a:schemeClr val="bg1"/>
                </a:solidFill>
              </a:rPr>
              <a:t>old men who reminisce about their fighting days:</a:t>
            </a:r>
          </a:p>
          <a:p>
            <a:endParaRPr lang="en-GB" sz="1400" dirty="0">
              <a:solidFill>
                <a:schemeClr val="bg1"/>
              </a:solidFill>
            </a:endParaRPr>
          </a:p>
        </p:txBody>
      </p:sp>
      <p:pic>
        <p:nvPicPr>
          <p:cNvPr id="15" name="Picture 14">
            <a:extLst>
              <a:ext uri="{FF2B5EF4-FFF2-40B4-BE49-F238E27FC236}">
                <a16:creationId xmlns:a16="http://schemas.microsoft.com/office/drawing/2014/main" id="{CD9DB4D6-E58C-41F5-AE9B-9596F65F415A}"/>
              </a:ext>
            </a:extLst>
          </p:cNvPr>
          <p:cNvPicPr>
            <a:picLocks noChangeAspect="1"/>
          </p:cNvPicPr>
          <p:nvPr/>
        </p:nvPicPr>
        <p:blipFill rotWithShape="1">
          <a:blip r:embed="rId4"/>
          <a:srcRect l="32038" t="11762" r="24237" b="23218"/>
          <a:stretch/>
        </p:blipFill>
        <p:spPr>
          <a:xfrm>
            <a:off x="128962" y="5063951"/>
            <a:ext cx="2033726" cy="1701089"/>
          </a:xfrm>
          <a:prstGeom prst="rect">
            <a:avLst/>
          </a:prstGeom>
        </p:spPr>
      </p:pic>
      <p:sp>
        <p:nvSpPr>
          <p:cNvPr id="18" name="TextBox 17">
            <a:extLst>
              <a:ext uri="{FF2B5EF4-FFF2-40B4-BE49-F238E27FC236}">
                <a16:creationId xmlns:a16="http://schemas.microsoft.com/office/drawing/2014/main" id="{AF391B38-6AE7-45EF-B57A-4B6194A4E8ED}"/>
              </a:ext>
            </a:extLst>
          </p:cNvPr>
          <p:cNvSpPr txBox="1"/>
          <p:nvPr/>
        </p:nvSpPr>
        <p:spPr>
          <a:xfrm>
            <a:off x="5051403" y="5430750"/>
            <a:ext cx="2987506" cy="1384995"/>
          </a:xfrm>
          <a:prstGeom prst="rect">
            <a:avLst/>
          </a:prstGeom>
          <a:noFill/>
        </p:spPr>
        <p:txBody>
          <a:bodyPr wrap="square">
            <a:spAutoFit/>
          </a:bodyPr>
          <a:lstStyle/>
          <a:p>
            <a:r>
              <a:rPr lang="en-GB" sz="1200" i="1" dirty="0">
                <a:solidFill>
                  <a:schemeClr val="bg1">
                    <a:lumMod val="85000"/>
                  </a:schemeClr>
                </a:solidFill>
              </a:rPr>
              <a:t>‘</a:t>
            </a:r>
            <a:r>
              <a:rPr lang="en-GB" sz="1400" b="0" i="1" dirty="0">
                <a:solidFill>
                  <a:schemeClr val="bg1">
                    <a:lumMod val="85000"/>
                  </a:schemeClr>
                </a:solidFill>
                <a:effectLst/>
              </a:rPr>
              <a:t>Beneath this stone lies </a:t>
            </a:r>
            <a:r>
              <a:rPr lang="en-GB" sz="1400" b="1" i="1" dirty="0">
                <a:solidFill>
                  <a:schemeClr val="bg1">
                    <a:lumMod val="85000"/>
                  </a:schemeClr>
                </a:solidFill>
                <a:effectLst/>
              </a:rPr>
              <a:t>Aeschylus</a:t>
            </a:r>
            <a:r>
              <a:rPr lang="en-GB" sz="1400" b="0" i="1" dirty="0">
                <a:solidFill>
                  <a:schemeClr val="bg1">
                    <a:lumMod val="85000"/>
                  </a:schemeClr>
                </a:solidFill>
                <a:effectLst/>
              </a:rPr>
              <a:t>, son of </a:t>
            </a:r>
            <a:r>
              <a:rPr lang="en-GB" sz="1400" b="0" i="1" dirty="0" err="1">
                <a:solidFill>
                  <a:schemeClr val="bg1">
                    <a:lumMod val="85000"/>
                  </a:schemeClr>
                </a:solidFill>
                <a:effectLst/>
              </a:rPr>
              <a:t>Euphorion</a:t>
            </a:r>
            <a:r>
              <a:rPr lang="en-GB" sz="1400" b="0" i="1" dirty="0">
                <a:solidFill>
                  <a:schemeClr val="bg1">
                    <a:lumMod val="85000"/>
                  </a:schemeClr>
                </a:solidFill>
                <a:effectLst/>
              </a:rPr>
              <a:t>, the Athenian, who died in the wheat-bearing land of Gela; of his noble prowess the grove of Marathon can speak, and the long-haired Persian knows it well.’</a:t>
            </a:r>
            <a:endParaRPr lang="en-GB" sz="1400" i="1" dirty="0">
              <a:solidFill>
                <a:schemeClr val="bg1">
                  <a:lumMod val="85000"/>
                </a:schemeClr>
              </a:solidFill>
            </a:endParaRPr>
          </a:p>
        </p:txBody>
      </p:sp>
      <p:sp>
        <p:nvSpPr>
          <p:cNvPr id="20" name="TextBox 19">
            <a:extLst>
              <a:ext uri="{FF2B5EF4-FFF2-40B4-BE49-F238E27FC236}">
                <a16:creationId xmlns:a16="http://schemas.microsoft.com/office/drawing/2014/main" id="{C6D78902-A2C1-4ACA-8BD8-94B594A0CB3E}"/>
              </a:ext>
            </a:extLst>
          </p:cNvPr>
          <p:cNvSpPr txBox="1"/>
          <p:nvPr/>
        </p:nvSpPr>
        <p:spPr>
          <a:xfrm>
            <a:off x="2203560" y="5400009"/>
            <a:ext cx="2560835" cy="1384995"/>
          </a:xfrm>
          <a:prstGeom prst="rect">
            <a:avLst/>
          </a:prstGeom>
          <a:noFill/>
        </p:spPr>
        <p:txBody>
          <a:bodyPr wrap="square">
            <a:spAutoFit/>
          </a:bodyPr>
          <a:lstStyle/>
          <a:p>
            <a:pPr>
              <a:spcAft>
                <a:spcPts val="1200"/>
              </a:spcAft>
            </a:pPr>
            <a:r>
              <a:rPr lang="en-GB" sz="1400" b="1" i="1" dirty="0" err="1">
                <a:solidFill>
                  <a:schemeClr val="bg1">
                    <a:lumMod val="85000"/>
                  </a:schemeClr>
                </a:solidFill>
                <a:effectLst/>
                <a:latin typeface="Calibri" panose="020F0502020204030204" pitchFamily="34" charset="0"/>
                <a:ea typeface="Calibri" panose="020F0502020204030204" pitchFamily="34" charset="0"/>
                <a:cs typeface="Arial" panose="020B0604020202020204" pitchFamily="34" charset="0"/>
              </a:rPr>
              <a:t>Cynegirus</a:t>
            </a:r>
            <a:r>
              <a:rPr lang="en-GB" sz="1400" i="1" dirty="0">
                <a:solidFill>
                  <a:schemeClr val="bg1">
                    <a:lumMod val="85000"/>
                  </a:schemeClr>
                </a:solidFill>
                <a:effectLst/>
                <a:latin typeface="Calibri" panose="020F0502020204030204" pitchFamily="34" charset="0"/>
                <a:ea typeface="Calibri" panose="020F0502020204030204" pitchFamily="34" charset="0"/>
                <a:cs typeface="Arial" panose="020B0604020202020204" pitchFamily="34" charset="0"/>
              </a:rPr>
              <a:t>, too, the son of </a:t>
            </a:r>
            <a:r>
              <a:rPr lang="en-GB" sz="1400" i="1" dirty="0" err="1">
                <a:solidFill>
                  <a:schemeClr val="bg1">
                    <a:lumMod val="85000"/>
                  </a:schemeClr>
                </a:solidFill>
                <a:effectLst/>
                <a:latin typeface="Calibri" panose="020F0502020204030204" pitchFamily="34" charset="0"/>
                <a:ea typeface="Calibri" panose="020F0502020204030204" pitchFamily="34" charset="0"/>
                <a:cs typeface="Arial" panose="020B0604020202020204" pitchFamily="34" charset="0"/>
              </a:rPr>
              <a:t>Euphorion</a:t>
            </a:r>
            <a:r>
              <a:rPr lang="en-GB" sz="1400" i="1" dirty="0">
                <a:solidFill>
                  <a:schemeClr val="bg1">
                    <a:lumMod val="85000"/>
                  </a:schemeClr>
                </a:solidFill>
                <a:effectLst/>
                <a:latin typeface="Calibri" panose="020F0502020204030204" pitchFamily="34" charset="0"/>
                <a:ea typeface="Calibri" panose="020F0502020204030204" pitchFamily="34" charset="0"/>
                <a:cs typeface="Arial" panose="020B0604020202020204" pitchFamily="34" charset="0"/>
              </a:rPr>
              <a:t>, had his hand cut off with an axe as he was getting hold of a ship’s stern, and so lost his life, together with many other well-known Athenians.</a:t>
            </a:r>
            <a:endParaRPr lang="en-GB" sz="1400" i="1" dirty="0">
              <a:solidFill>
                <a:schemeClr val="bg1">
                  <a:lumMod val="85000"/>
                </a:schemeClr>
              </a:solidFill>
              <a:effectLst/>
              <a:latin typeface="Arial" panose="020B0604020202020204" pitchFamily="34" charset="0"/>
              <a:ea typeface="Calibri" panose="020F0502020204030204" pitchFamily="34" charset="0"/>
            </a:endParaRPr>
          </a:p>
        </p:txBody>
      </p:sp>
      <p:pic>
        <p:nvPicPr>
          <p:cNvPr id="10244" name="Picture 4" descr="Aeschylus - Find A Grave Memorial">
            <a:extLst>
              <a:ext uri="{FF2B5EF4-FFF2-40B4-BE49-F238E27FC236}">
                <a16:creationId xmlns:a16="http://schemas.microsoft.com/office/drawing/2014/main" id="{873388A6-635C-4575-B5F5-FF4FE335AF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0" t="3397" r="14077" b="74572"/>
          <a:stretch/>
        </p:blipFill>
        <p:spPr bwMode="auto">
          <a:xfrm>
            <a:off x="4863773" y="4383886"/>
            <a:ext cx="1602659" cy="64633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Photographer COLIN THOMAS | Wasp Man | ONE EYELAND">
            <a:extLst>
              <a:ext uri="{FF2B5EF4-FFF2-40B4-BE49-F238E27FC236}">
                <a16:creationId xmlns:a16="http://schemas.microsoft.com/office/drawing/2014/main" id="{5648B456-2F9E-4336-BC8C-0D0BB0196C2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725" t="16147" r="28818" b="1220"/>
          <a:stretch/>
        </p:blipFill>
        <p:spPr bwMode="auto">
          <a:xfrm>
            <a:off x="7984889" y="5606910"/>
            <a:ext cx="995344" cy="125109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BCB1621-A8C3-422C-B949-3891AF854E42}"/>
              </a:ext>
            </a:extLst>
          </p:cNvPr>
          <p:cNvSpPr txBox="1"/>
          <p:nvPr/>
        </p:nvSpPr>
        <p:spPr>
          <a:xfrm>
            <a:off x="4513553" y="4596132"/>
            <a:ext cx="7331606" cy="369332"/>
          </a:xfrm>
          <a:prstGeom prst="rect">
            <a:avLst/>
          </a:prstGeom>
          <a:noFill/>
        </p:spPr>
        <p:txBody>
          <a:bodyPr wrap="square">
            <a:spAutoFit/>
          </a:bodyPr>
          <a:lstStyle/>
          <a:p>
            <a:r>
              <a:rPr lang="en-GB" dirty="0">
                <a:solidFill>
                  <a:schemeClr val="bg1"/>
                </a:solidFill>
              </a:rPr>
              <a:t>A central character is Queen </a:t>
            </a:r>
            <a:r>
              <a:rPr lang="en-GB" b="1" dirty="0" err="1">
                <a:solidFill>
                  <a:schemeClr val="bg1"/>
                </a:solidFill>
              </a:rPr>
              <a:t>Atossa</a:t>
            </a:r>
            <a:r>
              <a:rPr lang="en-GB" dirty="0">
                <a:solidFill>
                  <a:schemeClr val="bg1"/>
                </a:solidFill>
              </a:rPr>
              <a:t>, wife of Darius and mother of Xerxes.</a:t>
            </a:r>
            <a:endParaRPr lang="en-GB" dirty="0"/>
          </a:p>
        </p:txBody>
      </p:sp>
    </p:spTree>
    <p:extLst>
      <p:ext uri="{BB962C8B-B14F-4D97-AF65-F5344CB8AC3E}">
        <p14:creationId xmlns:p14="http://schemas.microsoft.com/office/powerpoint/2010/main" val="228710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fade">
                                      <p:cBhvr>
                                        <p:cTn id="27" dur="1000"/>
                                        <p:tgtEl>
                                          <p:spTgt spid="20">
                                            <p:txEl>
                                              <p:pRg st="0" end="0"/>
                                            </p:txEl>
                                          </p:spTgt>
                                        </p:tgtEl>
                                      </p:cBhvr>
                                    </p:animEffect>
                                    <p:anim calcmode="lin" valueType="num">
                                      <p:cBhvr>
                                        <p:cTn id="2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242"/>
                                        </p:tgtEl>
                                        <p:attrNameLst>
                                          <p:attrName>style.visibility</p:attrName>
                                        </p:attrNameLst>
                                      </p:cBhvr>
                                      <p:to>
                                        <p:strVal val="visible"/>
                                      </p:to>
                                    </p:set>
                                    <p:animEffect transition="in" filter="wipe(down)">
                                      <p:cBhvr>
                                        <p:cTn id="41" dur="500"/>
                                        <p:tgtEl>
                                          <p:spTgt spid="1024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wipe(up)">
                                      <p:cBhvr>
                                        <p:cTn id="46" dur="500"/>
                                        <p:tgtEl>
                                          <p:spTgt spid="8">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8">
                                            <p:txEl>
                                              <p:pRg st="2" end="2"/>
                                            </p:txEl>
                                          </p:spTgt>
                                        </p:tgtEl>
                                        <p:attrNameLst>
                                          <p:attrName>style.visibility</p:attrName>
                                        </p:attrNameLst>
                                      </p:cBhvr>
                                      <p:to>
                                        <p:strVal val="visible"/>
                                      </p:to>
                                    </p:set>
                                    <p:animEffect transition="in" filter="wipe(up)">
                                      <p:cBhvr>
                                        <p:cTn id="51" dur="500"/>
                                        <p:tgtEl>
                                          <p:spTgt spid="8">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wipe(left)">
                                      <p:cBhvr>
                                        <p:cTn id="56" dur="500"/>
                                        <p:tgtEl>
                                          <p:spTgt spid="8">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nodeType="clickEffect">
                                  <p:stCondLst>
                                    <p:cond delay="0"/>
                                  </p:stCondLst>
                                  <p:childTnLst>
                                    <p:set>
                                      <p:cBhvr>
                                        <p:cTn id="60" dur="1" fill="hold">
                                          <p:stCondLst>
                                            <p:cond delay="0"/>
                                          </p:stCondLst>
                                        </p:cTn>
                                        <p:tgtEl>
                                          <p:spTgt spid="10244"/>
                                        </p:tgtEl>
                                        <p:attrNameLst>
                                          <p:attrName>style.visibility</p:attrName>
                                        </p:attrNameLst>
                                      </p:cBhvr>
                                      <p:to>
                                        <p:strVal val="visible"/>
                                      </p:to>
                                    </p:set>
                                    <p:anim calcmode="lin" valueType="num">
                                      <p:cBhvr additive="base">
                                        <p:cTn id="61" dur="500" fill="hold"/>
                                        <p:tgtEl>
                                          <p:spTgt spid="10244"/>
                                        </p:tgtEl>
                                        <p:attrNameLst>
                                          <p:attrName>ppt_x</p:attrName>
                                        </p:attrNameLst>
                                      </p:cBhvr>
                                      <p:tavLst>
                                        <p:tav tm="0">
                                          <p:val>
                                            <p:strVal val="0-#ppt_w/2"/>
                                          </p:val>
                                        </p:tav>
                                        <p:tav tm="100000">
                                          <p:val>
                                            <p:strVal val="#ppt_x"/>
                                          </p:val>
                                        </p:tav>
                                      </p:tavLst>
                                    </p:anim>
                                    <p:anim calcmode="lin" valueType="num">
                                      <p:cBhvr additive="base">
                                        <p:cTn id="62" dur="500" fill="hold"/>
                                        <p:tgtEl>
                                          <p:spTgt spid="10244"/>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8">
                                            <p:txEl>
                                              <p:pRg st="0" end="0"/>
                                            </p:txEl>
                                          </p:spTgt>
                                        </p:tgtEl>
                                        <p:attrNameLst>
                                          <p:attrName>style.visibility</p:attrName>
                                        </p:attrNameLst>
                                      </p:cBhvr>
                                      <p:to>
                                        <p:strVal val="visible"/>
                                      </p:to>
                                    </p:set>
                                    <p:animEffect transition="in" filter="fade">
                                      <p:cBhvr>
                                        <p:cTn id="74" dur="1000"/>
                                        <p:tgtEl>
                                          <p:spTgt spid="18">
                                            <p:txEl>
                                              <p:pRg st="0" end="0"/>
                                            </p:txEl>
                                          </p:spTgt>
                                        </p:tgtEl>
                                      </p:cBhvr>
                                    </p:animEffect>
                                    <p:anim calcmode="lin" valueType="num">
                                      <p:cBhvr>
                                        <p:cTn id="7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7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10246"/>
                                        </p:tgtEl>
                                        <p:attrNameLst>
                                          <p:attrName>style.visibility</p:attrName>
                                        </p:attrNameLst>
                                      </p:cBhvr>
                                      <p:to>
                                        <p:strVal val="visible"/>
                                      </p:to>
                                    </p:set>
                                    <p:anim calcmode="lin" valueType="num">
                                      <p:cBhvr>
                                        <p:cTn id="81" dur="1000" fill="hold"/>
                                        <p:tgtEl>
                                          <p:spTgt spid="10246"/>
                                        </p:tgtEl>
                                        <p:attrNameLst>
                                          <p:attrName>ppt_w</p:attrName>
                                        </p:attrNameLst>
                                      </p:cBhvr>
                                      <p:tavLst>
                                        <p:tav tm="0">
                                          <p:val>
                                            <p:fltVal val="0"/>
                                          </p:val>
                                        </p:tav>
                                        <p:tav tm="100000">
                                          <p:val>
                                            <p:strVal val="#ppt_w"/>
                                          </p:val>
                                        </p:tav>
                                      </p:tavLst>
                                    </p:anim>
                                    <p:anim calcmode="lin" valueType="num">
                                      <p:cBhvr>
                                        <p:cTn id="82" dur="1000" fill="hold"/>
                                        <p:tgtEl>
                                          <p:spTgt spid="10246"/>
                                        </p:tgtEl>
                                        <p:attrNameLst>
                                          <p:attrName>ppt_h</p:attrName>
                                        </p:attrNameLst>
                                      </p:cBhvr>
                                      <p:tavLst>
                                        <p:tav tm="0">
                                          <p:val>
                                            <p:fltVal val="0"/>
                                          </p:val>
                                        </p:tav>
                                        <p:tav tm="100000">
                                          <p:val>
                                            <p:strVal val="#ppt_h"/>
                                          </p:val>
                                        </p:tav>
                                      </p:tavLst>
                                    </p:anim>
                                    <p:anim calcmode="lin" valueType="num">
                                      <p:cBhvr>
                                        <p:cTn id="83" dur="1000" fill="hold"/>
                                        <p:tgtEl>
                                          <p:spTgt spid="10246"/>
                                        </p:tgtEl>
                                        <p:attrNameLst>
                                          <p:attrName>style.rotation</p:attrName>
                                        </p:attrNameLst>
                                      </p:cBhvr>
                                      <p:tavLst>
                                        <p:tav tm="0">
                                          <p:val>
                                            <p:fltVal val="90"/>
                                          </p:val>
                                        </p:tav>
                                        <p:tav tm="100000">
                                          <p:val>
                                            <p:fltVal val="0"/>
                                          </p:val>
                                        </p:tav>
                                      </p:tavLst>
                                    </p:anim>
                                    <p:animEffect transition="in" filter="fade">
                                      <p:cBhvr>
                                        <p:cTn id="84" dur="1000"/>
                                        <p:tgtEl>
                                          <p:spTgt spid="10246"/>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p:cTn id="89" dur="1000" fill="hold"/>
                                        <p:tgtEl>
                                          <p:spTgt spid="12"/>
                                        </p:tgtEl>
                                        <p:attrNameLst>
                                          <p:attrName>ppt_w</p:attrName>
                                        </p:attrNameLst>
                                      </p:cBhvr>
                                      <p:tavLst>
                                        <p:tav tm="0">
                                          <p:val>
                                            <p:fltVal val="0"/>
                                          </p:val>
                                        </p:tav>
                                        <p:tav tm="100000">
                                          <p:val>
                                            <p:strVal val="#ppt_w"/>
                                          </p:val>
                                        </p:tav>
                                      </p:tavLst>
                                    </p:anim>
                                    <p:anim calcmode="lin" valueType="num">
                                      <p:cBhvr>
                                        <p:cTn id="90" dur="1000" fill="hold"/>
                                        <p:tgtEl>
                                          <p:spTgt spid="12"/>
                                        </p:tgtEl>
                                        <p:attrNameLst>
                                          <p:attrName>ppt_h</p:attrName>
                                        </p:attrNameLst>
                                      </p:cBhvr>
                                      <p:tavLst>
                                        <p:tav tm="0">
                                          <p:val>
                                            <p:fltVal val="0"/>
                                          </p:val>
                                        </p:tav>
                                        <p:tav tm="100000">
                                          <p:val>
                                            <p:strVal val="#ppt_h"/>
                                          </p:val>
                                        </p:tav>
                                      </p:tavLst>
                                    </p:anim>
                                    <p:anim calcmode="lin" valueType="num">
                                      <p:cBhvr>
                                        <p:cTn id="91" dur="1000" fill="hold"/>
                                        <p:tgtEl>
                                          <p:spTgt spid="12"/>
                                        </p:tgtEl>
                                        <p:attrNameLst>
                                          <p:attrName>style.rotation</p:attrName>
                                        </p:attrNameLst>
                                      </p:cBhvr>
                                      <p:tavLst>
                                        <p:tav tm="0">
                                          <p:val>
                                            <p:fltVal val="90"/>
                                          </p:val>
                                        </p:tav>
                                        <p:tav tm="100000">
                                          <p:val>
                                            <p:fltVal val="0"/>
                                          </p:val>
                                        </p:tav>
                                      </p:tavLst>
                                    </p:anim>
                                    <p:animEffect transition="in" filter="fade">
                                      <p:cBhvr>
                                        <p:cTn id="9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9BD634-8448-4320-B811-1306D51DC655}"/>
              </a:ext>
            </a:extLst>
          </p:cNvPr>
          <p:cNvSpPr/>
          <p:nvPr/>
        </p:nvSpPr>
        <p:spPr>
          <a:xfrm>
            <a:off x="0" y="5442155"/>
            <a:ext cx="12192000" cy="1415845"/>
          </a:xfrm>
          <a:prstGeom prst="rect">
            <a:avLst/>
          </a:prstGeom>
          <a:solidFill>
            <a:srgbClr val="F2DC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0840AAD-DD9D-4EAF-A9FA-17DE10B6AABA}"/>
              </a:ext>
            </a:extLst>
          </p:cNvPr>
          <p:cNvSpPr/>
          <p:nvPr/>
        </p:nvSpPr>
        <p:spPr>
          <a:xfrm>
            <a:off x="0" y="2721077"/>
            <a:ext cx="12192000" cy="1415845"/>
          </a:xfrm>
          <a:prstGeom prst="rect">
            <a:avLst/>
          </a:prstGeom>
          <a:solidFill>
            <a:srgbClr val="F2DC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8813E39-F565-447B-AAF1-7BB32BF32E53}"/>
              </a:ext>
            </a:extLst>
          </p:cNvPr>
          <p:cNvPicPr>
            <a:picLocks noChangeAspect="1"/>
          </p:cNvPicPr>
          <p:nvPr/>
        </p:nvPicPr>
        <p:blipFill rotWithShape="1">
          <a:blip r:embed="rId2"/>
          <a:srcRect l="32011" t="31534" r="57577" b="35053"/>
          <a:stretch/>
        </p:blipFill>
        <p:spPr>
          <a:xfrm flipH="1">
            <a:off x="296151" y="3189339"/>
            <a:ext cx="1865760" cy="3368150"/>
          </a:xfrm>
          <a:prstGeom prst="rect">
            <a:avLst/>
          </a:prstGeom>
          <a:ln w="31750">
            <a:solidFill>
              <a:srgbClr val="00B0F0"/>
            </a:solidFill>
          </a:ln>
        </p:spPr>
      </p:pic>
      <p:sp>
        <p:nvSpPr>
          <p:cNvPr id="6" name="Rectangle 5">
            <a:extLst>
              <a:ext uri="{FF2B5EF4-FFF2-40B4-BE49-F238E27FC236}">
                <a16:creationId xmlns:a16="http://schemas.microsoft.com/office/drawing/2014/main" id="{AEC6D965-1156-4348-A122-0A6326BF4623}"/>
              </a:ext>
            </a:extLst>
          </p:cNvPr>
          <p:cNvSpPr/>
          <p:nvPr/>
        </p:nvSpPr>
        <p:spPr>
          <a:xfrm>
            <a:off x="0" y="0"/>
            <a:ext cx="12192000" cy="1415845"/>
          </a:xfrm>
          <a:prstGeom prst="rect">
            <a:avLst/>
          </a:prstGeom>
          <a:solidFill>
            <a:srgbClr val="F2DC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39245D2-ED8C-445A-8696-FD9D63E1A44C}"/>
              </a:ext>
            </a:extLst>
          </p:cNvPr>
          <p:cNvSpPr txBox="1"/>
          <p:nvPr/>
        </p:nvSpPr>
        <p:spPr>
          <a:xfrm>
            <a:off x="2627582" y="513402"/>
            <a:ext cx="8335386" cy="6217087"/>
          </a:xfrm>
          <a:prstGeom prst="rect">
            <a:avLst/>
          </a:prstGeom>
          <a:noFill/>
        </p:spPr>
        <p:txBody>
          <a:bodyPr wrap="square">
            <a:spAutoFit/>
          </a:bodyPr>
          <a:lstStyle/>
          <a:p>
            <a:pPr algn="just"/>
            <a:r>
              <a:rPr lang="en-GB" sz="2000" b="0" i="1" dirty="0">
                <a:solidFill>
                  <a:srgbClr val="212529"/>
                </a:solidFill>
                <a:effectLst/>
              </a:rPr>
              <a:t>We’re the</a:t>
            </a:r>
            <a:r>
              <a:rPr lang="en-GB" sz="2000" b="0" i="1" dirty="0">
                <a:solidFill>
                  <a:schemeClr val="bg1"/>
                </a:solidFill>
                <a:effectLst/>
              </a:rPr>
              <a:t> </a:t>
            </a:r>
            <a:r>
              <a:rPr lang="en-GB" sz="2000" b="0" i="1" dirty="0">
                <a:effectLst/>
              </a:rPr>
              <a:t>genuine, Athenian-born heroes, </a:t>
            </a:r>
          </a:p>
          <a:p>
            <a:pPr algn="just"/>
            <a:r>
              <a:rPr lang="en-GB" sz="2000" b="0" i="1" dirty="0">
                <a:effectLst/>
              </a:rPr>
              <a:t>who helped most valiantly this city </a:t>
            </a:r>
          </a:p>
          <a:p>
            <a:pPr algn="just"/>
            <a:r>
              <a:rPr lang="en-GB" sz="2000" b="0" i="1" dirty="0">
                <a:effectLst/>
              </a:rPr>
              <a:t>in its war with the barbarians </a:t>
            </a:r>
          </a:p>
          <a:p>
            <a:pPr algn="just"/>
            <a:r>
              <a:rPr lang="en-GB" sz="2000" b="0" i="1" dirty="0">
                <a:solidFill>
                  <a:schemeClr val="bg1"/>
                </a:solidFill>
                <a:effectLst/>
              </a:rPr>
              <a:t>when they came spewing smoke and fire </a:t>
            </a:r>
          </a:p>
          <a:p>
            <a:pPr algn="just"/>
            <a:r>
              <a:rPr lang="en-GB" sz="2000" b="0" i="1" dirty="0">
                <a:solidFill>
                  <a:schemeClr val="bg1"/>
                </a:solidFill>
                <a:effectLst/>
              </a:rPr>
              <a:t>and trying to burn down our city </a:t>
            </a:r>
          </a:p>
          <a:p>
            <a:pPr algn="just"/>
            <a:r>
              <a:rPr lang="en-GB" sz="2000" b="0" i="1" dirty="0">
                <a:solidFill>
                  <a:schemeClr val="bg1"/>
                </a:solidFill>
                <a:effectLst/>
              </a:rPr>
              <a:t>and force our hives out of existence.</a:t>
            </a:r>
          </a:p>
          <a:p>
            <a:pPr algn="just"/>
            <a:endParaRPr lang="en-GB" b="1" i="1" cap="small" dirty="0">
              <a:solidFill>
                <a:schemeClr val="bg1"/>
              </a:solidFill>
              <a:effectLst/>
            </a:endParaRPr>
          </a:p>
          <a:p>
            <a:pPr algn="just"/>
            <a:r>
              <a:rPr lang="en-GB" sz="2000" b="0" i="1" dirty="0">
                <a:effectLst/>
              </a:rPr>
              <a:t>We charged at them with spear and shield right away </a:t>
            </a:r>
          </a:p>
          <a:p>
            <a:pPr algn="just"/>
            <a:r>
              <a:rPr lang="en-GB" sz="2000" b="0" i="1" dirty="0">
                <a:effectLst/>
              </a:rPr>
              <a:t>and we fought them, clashed with them, </a:t>
            </a:r>
          </a:p>
          <a:p>
            <a:pPr algn="just"/>
            <a:r>
              <a:rPr lang="en-GB" sz="2000" b="0" i="1" dirty="0">
                <a:effectLst/>
              </a:rPr>
              <a:t>with hardened hearts, each wasp standing next to another in tight lines, </a:t>
            </a:r>
          </a:p>
          <a:p>
            <a:pPr algn="just"/>
            <a:r>
              <a:rPr lang="en-GB" sz="2000" b="0" i="1" dirty="0">
                <a:effectLst/>
              </a:rPr>
              <a:t>biting our lips while the enemy’s arrows filled the sky.</a:t>
            </a:r>
          </a:p>
          <a:p>
            <a:pPr algn="just"/>
            <a:r>
              <a:rPr lang="en-GB" sz="2000" b="0" i="1" dirty="0">
                <a:effectLst/>
              </a:rPr>
              <a:t>But with the help of the gods we pushed the bastards back </a:t>
            </a:r>
          </a:p>
          <a:p>
            <a:pPr algn="just"/>
            <a:r>
              <a:rPr lang="en-GB" sz="2000" b="0" i="1" dirty="0">
                <a:solidFill>
                  <a:schemeClr val="bg1"/>
                </a:solidFill>
                <a:effectLst/>
              </a:rPr>
              <a:t>and we saw Athena’s loving bird the owl flying over our men. </a:t>
            </a:r>
          </a:p>
          <a:p>
            <a:pPr algn="just"/>
            <a:r>
              <a:rPr lang="en-GB" sz="2000" b="0" i="1" dirty="0">
                <a:solidFill>
                  <a:schemeClr val="bg1"/>
                </a:solidFill>
                <a:effectLst/>
              </a:rPr>
              <a:t>And then we chased them away, </a:t>
            </a:r>
          </a:p>
          <a:p>
            <a:pPr algn="just"/>
            <a:r>
              <a:rPr lang="en-GB" sz="2000" b="0" i="1" dirty="0">
                <a:solidFill>
                  <a:schemeClr val="bg1"/>
                </a:solidFill>
                <a:effectLst/>
              </a:rPr>
              <a:t>digging our sharp stingers into their baggy pants a</a:t>
            </a:r>
          </a:p>
          <a:p>
            <a:pPr algn="just"/>
            <a:r>
              <a:rPr lang="en-GB" sz="2000" b="0" i="1" dirty="0" err="1">
                <a:solidFill>
                  <a:schemeClr val="bg1"/>
                </a:solidFill>
                <a:effectLst/>
              </a:rPr>
              <a:t>nd</a:t>
            </a:r>
            <a:r>
              <a:rPr lang="en-GB" sz="2000" b="0" i="1" dirty="0">
                <a:solidFill>
                  <a:schemeClr val="bg1"/>
                </a:solidFill>
                <a:effectLst/>
              </a:rPr>
              <a:t> as they were fleeing </a:t>
            </a:r>
          </a:p>
          <a:p>
            <a:pPr algn="just"/>
            <a:r>
              <a:rPr lang="en-GB" sz="2000" b="0" i="1" dirty="0">
                <a:effectLst/>
              </a:rPr>
              <a:t>we stung them on the jaws </a:t>
            </a:r>
          </a:p>
          <a:p>
            <a:pPr algn="just"/>
            <a:r>
              <a:rPr lang="en-GB" sz="2000" b="0" i="1" dirty="0">
                <a:effectLst/>
              </a:rPr>
              <a:t>and on their eyebrows.</a:t>
            </a:r>
          </a:p>
          <a:p>
            <a:pPr algn="just"/>
            <a:r>
              <a:rPr lang="en-GB" sz="2000" b="0" i="1" dirty="0">
                <a:effectLst/>
              </a:rPr>
              <a:t>That’s why to this day all barbarians everywhere say </a:t>
            </a:r>
          </a:p>
          <a:p>
            <a:pPr algn="just"/>
            <a:r>
              <a:rPr lang="en-GB" sz="2000" b="0" i="1" dirty="0">
                <a:effectLst/>
              </a:rPr>
              <a:t>that there’s nowhere a more valiant wasp than that of Athens.  </a:t>
            </a:r>
            <a:r>
              <a:rPr lang="en-GB" sz="1600" b="0" dirty="0">
                <a:effectLst/>
              </a:rPr>
              <a:t>Lines 1072ff</a:t>
            </a:r>
            <a:endParaRPr lang="en-GB" sz="2000" b="0" dirty="0">
              <a:effectLst/>
            </a:endParaRPr>
          </a:p>
        </p:txBody>
      </p:sp>
      <p:pic>
        <p:nvPicPr>
          <p:cNvPr id="22530" name="Picture 2" descr="Waspy Juries | The life and times of Wookers">
            <a:extLst>
              <a:ext uri="{FF2B5EF4-FFF2-40B4-BE49-F238E27FC236}">
                <a16:creationId xmlns:a16="http://schemas.microsoft.com/office/drawing/2014/main" id="{C42C075A-3656-499F-81CB-037C1E54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11061"/>
            <a:ext cx="3810000" cy="3200400"/>
          </a:xfrm>
          <a:prstGeom prst="rect">
            <a:avLst/>
          </a:prstGeom>
          <a:noFill/>
          <a:ln w="25400">
            <a:solidFill>
              <a:srgbClr val="00B0F0"/>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E2BE6FB-3851-4AF3-B8B4-684935AAFE5E}"/>
              </a:ext>
            </a:extLst>
          </p:cNvPr>
          <p:cNvSpPr txBox="1"/>
          <p:nvPr/>
        </p:nvSpPr>
        <p:spPr>
          <a:xfrm>
            <a:off x="164602" y="0"/>
            <a:ext cx="2298379" cy="2554545"/>
          </a:xfrm>
          <a:prstGeom prst="rect">
            <a:avLst/>
          </a:prstGeom>
          <a:noFill/>
          <a:ln>
            <a:solidFill>
              <a:srgbClr val="00B0F0"/>
            </a:solidFill>
          </a:ln>
        </p:spPr>
        <p:txBody>
          <a:bodyPr wrap="square">
            <a:spAutoFit/>
          </a:bodyPr>
          <a:lstStyle/>
          <a:p>
            <a:r>
              <a:rPr lang="en-GB" sz="2800" b="1" dirty="0"/>
              <a:t>Aristophanes’ </a:t>
            </a:r>
            <a:r>
              <a:rPr lang="en-GB" sz="2400" b="1" i="1" dirty="0"/>
              <a:t>Wasps </a:t>
            </a:r>
          </a:p>
          <a:p>
            <a:r>
              <a:rPr lang="en-GB" sz="1050" dirty="0"/>
              <a:t>produced</a:t>
            </a:r>
            <a:r>
              <a:rPr lang="en-GB" sz="1800" dirty="0"/>
              <a:t> 422BC</a:t>
            </a:r>
          </a:p>
          <a:p>
            <a:r>
              <a:rPr lang="en-GB" sz="1800" dirty="0"/>
              <a:t>The Chorus consists of </a:t>
            </a:r>
            <a:r>
              <a:rPr lang="en-GB" sz="1800" i="1" dirty="0" err="1">
                <a:solidFill>
                  <a:schemeClr val="bg1"/>
                </a:solidFill>
              </a:rPr>
              <a:t>Marathonomachoi</a:t>
            </a:r>
            <a:r>
              <a:rPr lang="en-GB" sz="1800" i="1" dirty="0">
                <a:solidFill>
                  <a:schemeClr val="bg1"/>
                </a:solidFill>
              </a:rPr>
              <a:t>, </a:t>
            </a:r>
            <a:r>
              <a:rPr lang="en-GB" sz="1800" dirty="0">
                <a:solidFill>
                  <a:schemeClr val="bg1"/>
                </a:solidFill>
              </a:rPr>
              <a:t>old men who reminisce about their fighting days:</a:t>
            </a:r>
          </a:p>
        </p:txBody>
      </p:sp>
    </p:spTree>
    <p:extLst>
      <p:ext uri="{BB962C8B-B14F-4D97-AF65-F5344CB8AC3E}">
        <p14:creationId xmlns:p14="http://schemas.microsoft.com/office/powerpoint/2010/main" val="132705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C625200D-5B37-4AE9-9117-C154DE23C0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5001" y="4195161"/>
            <a:ext cx="3976999" cy="26628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864D0BC-8D28-40C9-9A07-01388C31645D}"/>
              </a:ext>
            </a:extLst>
          </p:cNvPr>
          <p:cNvSpPr txBox="1"/>
          <p:nvPr/>
        </p:nvSpPr>
        <p:spPr>
          <a:xfrm>
            <a:off x="0" y="6488668"/>
            <a:ext cx="8101781" cy="369332"/>
          </a:xfrm>
          <a:prstGeom prst="rect">
            <a:avLst/>
          </a:prstGeom>
          <a:noFill/>
        </p:spPr>
        <p:txBody>
          <a:bodyPr wrap="square">
            <a:spAutoFit/>
          </a:bodyPr>
          <a:lstStyle/>
          <a:p>
            <a:r>
              <a:rPr lang="en-GB" dirty="0"/>
              <a:t>https://en.wikipedia.org/wiki/Parthenon_Frieze#Interpretation_and_conjecture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8179" cy="6858000"/>
          </a:xfrm>
          <a:prstGeom prst="rect">
            <a:avLst/>
          </a:prstGeom>
          <a:solidFill>
            <a:srgbClr val="E8E8E6"/>
          </a:solidFill>
        </p:spPr>
      </p:pic>
      <p:sp>
        <p:nvSpPr>
          <p:cNvPr id="4" name="TextBox 3">
            <a:extLst>
              <a:ext uri="{FF2B5EF4-FFF2-40B4-BE49-F238E27FC236}">
                <a16:creationId xmlns:a16="http://schemas.microsoft.com/office/drawing/2014/main" id="{B153812F-17EC-4BAA-85CE-D22C72BF66F2}"/>
              </a:ext>
            </a:extLst>
          </p:cNvPr>
          <p:cNvSpPr txBox="1"/>
          <p:nvPr/>
        </p:nvSpPr>
        <p:spPr>
          <a:xfrm>
            <a:off x="8508179" y="0"/>
            <a:ext cx="3683821" cy="4293483"/>
          </a:xfrm>
          <a:prstGeom prst="rect">
            <a:avLst/>
          </a:prstGeom>
          <a:noFill/>
        </p:spPr>
        <p:txBody>
          <a:bodyPr wrap="square">
            <a:spAutoFit/>
          </a:bodyPr>
          <a:lstStyle/>
          <a:p>
            <a:r>
              <a:rPr lang="en-GB" sz="1400" b="0" i="0" dirty="0">
                <a:solidFill>
                  <a:srgbClr val="202122"/>
                </a:solidFill>
                <a:effectLst/>
              </a:rPr>
              <a:t>The </a:t>
            </a:r>
            <a:r>
              <a:rPr lang="en-GB" sz="1400" b="1" i="0" dirty="0">
                <a:solidFill>
                  <a:srgbClr val="202122"/>
                </a:solidFill>
                <a:effectLst/>
              </a:rPr>
              <a:t>Parthenon Frieze</a:t>
            </a:r>
            <a:r>
              <a:rPr lang="en-GB" sz="1400" b="0" i="0" dirty="0">
                <a:solidFill>
                  <a:srgbClr val="202122"/>
                </a:solidFill>
                <a:effectLst/>
              </a:rPr>
              <a:t> was created under the direction of </a:t>
            </a:r>
            <a:r>
              <a:rPr lang="en-GB" sz="1400" b="1" i="0" dirty="0">
                <a:solidFill>
                  <a:srgbClr val="202122"/>
                </a:solidFill>
                <a:effectLst/>
              </a:rPr>
              <a:t>Pheidias</a:t>
            </a:r>
            <a:r>
              <a:rPr lang="en-GB" sz="1400" b="0" i="0" dirty="0">
                <a:solidFill>
                  <a:srgbClr val="202122"/>
                </a:solidFill>
                <a:effectLst/>
              </a:rPr>
              <a:t> as part of the </a:t>
            </a:r>
            <a:r>
              <a:rPr lang="en-GB" sz="1400" b="1" i="0" dirty="0">
                <a:solidFill>
                  <a:srgbClr val="202122"/>
                </a:solidFill>
                <a:effectLst/>
              </a:rPr>
              <a:t>Periclean Building Programme. </a:t>
            </a:r>
            <a:r>
              <a:rPr lang="en-GB" sz="1400" i="0" dirty="0">
                <a:solidFill>
                  <a:srgbClr val="202122"/>
                </a:solidFill>
                <a:effectLst/>
              </a:rPr>
              <a:t>The Parthenon was started in 446BC and dedicated in 438BC.</a:t>
            </a:r>
          </a:p>
          <a:p>
            <a:endParaRPr lang="en-GB" sz="700" b="0" i="0" dirty="0">
              <a:solidFill>
                <a:srgbClr val="202122"/>
              </a:solidFill>
              <a:effectLst/>
            </a:endParaRPr>
          </a:p>
          <a:p>
            <a:r>
              <a:rPr lang="en-GB" sz="1400" b="0" i="0" dirty="0">
                <a:solidFill>
                  <a:srgbClr val="202122"/>
                </a:solidFill>
                <a:effectLst/>
              </a:rPr>
              <a:t>Professor John Boardman has suggested that the cavalry portray the heroization of the </a:t>
            </a:r>
            <a:r>
              <a:rPr lang="en-GB" sz="1400" b="1" i="1" dirty="0" err="1">
                <a:solidFill>
                  <a:srgbClr val="202122"/>
                </a:solidFill>
                <a:effectLst/>
              </a:rPr>
              <a:t>Marathonomachoi</a:t>
            </a:r>
            <a:r>
              <a:rPr lang="en-GB" sz="1400" b="1" i="0" dirty="0">
                <a:solidFill>
                  <a:srgbClr val="202122"/>
                </a:solidFill>
                <a:effectLst/>
              </a:rPr>
              <a:t>,</a:t>
            </a:r>
            <a:r>
              <a:rPr lang="en-GB" sz="1400" b="0" i="0" dirty="0">
                <a:solidFill>
                  <a:srgbClr val="202122"/>
                </a:solidFill>
                <a:effectLst/>
              </a:rPr>
              <a:t> the hoplites who fell at Marathon in 490, and that these riders </a:t>
            </a:r>
            <a:r>
              <a:rPr lang="en-GB" sz="1400" dirty="0">
                <a:solidFill>
                  <a:srgbClr val="202122"/>
                </a:solidFill>
              </a:rPr>
              <a:t>were representations of the </a:t>
            </a:r>
            <a:r>
              <a:rPr lang="en-GB" sz="1400" b="0" i="0" dirty="0">
                <a:solidFill>
                  <a:srgbClr val="202122"/>
                </a:solidFill>
                <a:effectLst/>
              </a:rPr>
              <a:t>Athenians who took part in the last pre-war Greater </a:t>
            </a:r>
            <a:r>
              <a:rPr lang="en-GB" sz="1400" b="0" i="0" dirty="0" err="1">
                <a:solidFill>
                  <a:srgbClr val="202122"/>
                </a:solidFill>
                <a:effectLst/>
              </a:rPr>
              <a:t>Panathenaia</a:t>
            </a:r>
            <a:r>
              <a:rPr lang="en-GB" sz="1400" b="0" i="0" dirty="0">
                <a:solidFill>
                  <a:srgbClr val="202122"/>
                </a:solidFill>
                <a:effectLst/>
              </a:rPr>
              <a:t>. The number of horsemen, chariot passengers</a:t>
            </a:r>
            <a:r>
              <a:rPr lang="en-GB" sz="1200" b="0" i="0" dirty="0">
                <a:solidFill>
                  <a:srgbClr val="202122"/>
                </a:solidFill>
                <a:effectLst/>
              </a:rPr>
              <a:t> (but not charioteers), </a:t>
            </a:r>
            <a:r>
              <a:rPr lang="en-GB" sz="1400" b="0" i="0" dirty="0">
                <a:solidFill>
                  <a:srgbClr val="202122"/>
                </a:solidFill>
                <a:effectLst/>
              </a:rPr>
              <a:t>grooms, and marshals comes to the same as the number Herodotus gives for the Athenian dead: </a:t>
            </a:r>
            <a:r>
              <a:rPr lang="en-GB" sz="1400" b="1" i="0" dirty="0">
                <a:solidFill>
                  <a:srgbClr val="202122"/>
                </a:solidFill>
                <a:effectLst/>
              </a:rPr>
              <a:t>192. </a:t>
            </a:r>
          </a:p>
          <a:p>
            <a:r>
              <a:rPr lang="en-GB" sz="1400" b="0" i="0" dirty="0">
                <a:solidFill>
                  <a:srgbClr val="202122"/>
                </a:solidFill>
                <a:effectLst/>
              </a:rPr>
              <a:t>Scholars note similarities </a:t>
            </a:r>
            <a:r>
              <a:rPr lang="en-GB" sz="1400" dirty="0">
                <a:solidFill>
                  <a:srgbClr val="202122"/>
                </a:solidFill>
              </a:rPr>
              <a:t>between</a:t>
            </a:r>
            <a:r>
              <a:rPr lang="en-GB" sz="1400" b="0" i="0" dirty="0">
                <a:solidFill>
                  <a:srgbClr val="202122"/>
                </a:solidFill>
                <a:effectLst/>
              </a:rPr>
              <a:t> this frieze </a:t>
            </a:r>
            <a:r>
              <a:rPr lang="en-GB" sz="1400" dirty="0">
                <a:solidFill>
                  <a:srgbClr val="202122"/>
                </a:solidFill>
              </a:rPr>
              <a:t>and</a:t>
            </a:r>
            <a:r>
              <a:rPr lang="en-GB" sz="1400" b="0" i="0" dirty="0">
                <a:solidFill>
                  <a:srgbClr val="202122"/>
                </a:solidFill>
                <a:effectLst/>
              </a:rPr>
              <a:t> the </a:t>
            </a:r>
            <a:r>
              <a:rPr lang="en-GB" sz="1400" b="1" i="0" dirty="0">
                <a:solidFill>
                  <a:srgbClr val="202122"/>
                </a:solidFill>
                <a:effectLst/>
              </a:rPr>
              <a:t>Apadana sculpture in Persepolis</a:t>
            </a:r>
            <a:r>
              <a:rPr lang="en-GB" sz="1400" b="0" i="0" dirty="0">
                <a:solidFill>
                  <a:srgbClr val="202122"/>
                </a:solidFill>
                <a:effectLst/>
              </a:rPr>
              <a:t> </a:t>
            </a:r>
            <a:r>
              <a:rPr lang="en-GB" sz="1200" b="0" i="0" dirty="0">
                <a:solidFill>
                  <a:srgbClr val="202122"/>
                </a:solidFill>
                <a:effectLst/>
              </a:rPr>
              <a:t>(below) </a:t>
            </a:r>
            <a:r>
              <a:rPr lang="en-GB" sz="1400" b="0" i="0" dirty="0">
                <a:solidFill>
                  <a:srgbClr val="202122"/>
                </a:solidFill>
                <a:effectLst/>
              </a:rPr>
              <a:t>interpreting this either as democratic Athens counter-posing itself to oriental tyranny, or aristocratic Athens emulating the Imperial East.</a:t>
            </a:r>
            <a:endParaRPr lang="en-GB" sz="1600" dirty="0"/>
          </a:p>
        </p:txBody>
      </p:sp>
      <p:pic>
        <p:nvPicPr>
          <p:cNvPr id="12292" name="Picture 4">
            <a:extLst>
              <a:ext uri="{FF2B5EF4-FFF2-40B4-BE49-F238E27FC236}">
                <a16:creationId xmlns:a16="http://schemas.microsoft.com/office/drawing/2014/main" id="{88C212C2-24CF-4361-A27A-A7AA11954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19377"/>
            <a:ext cx="5300420" cy="34386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723835-37D5-4CAE-A553-01B6C3C86A37}"/>
              </a:ext>
            </a:extLst>
          </p:cNvPr>
          <p:cNvSpPr txBox="1"/>
          <p:nvPr/>
        </p:nvSpPr>
        <p:spPr>
          <a:xfrm>
            <a:off x="5218119" y="6334781"/>
            <a:ext cx="3290060" cy="523220"/>
          </a:xfrm>
          <a:prstGeom prst="rect">
            <a:avLst/>
          </a:prstGeom>
          <a:solidFill>
            <a:srgbClr val="E8E8E6"/>
          </a:solidFill>
        </p:spPr>
        <p:txBody>
          <a:bodyPr wrap="square" rtlCol="0">
            <a:spAutoFit/>
          </a:bodyPr>
          <a:lstStyle/>
          <a:p>
            <a:r>
              <a:rPr lang="en-GB" sz="1400" dirty="0"/>
              <a:t>Alma </a:t>
            </a:r>
            <a:r>
              <a:rPr lang="en-GB" sz="1400" dirty="0" err="1"/>
              <a:t>Tadema’s</a:t>
            </a:r>
            <a:r>
              <a:rPr lang="en-GB" sz="1400" dirty="0"/>
              <a:t>  1868 painting of is on display in the Birmingham Museum of Art</a:t>
            </a:r>
          </a:p>
        </p:txBody>
      </p:sp>
    </p:spTree>
    <p:extLst>
      <p:ext uri="{BB962C8B-B14F-4D97-AF65-F5344CB8AC3E}">
        <p14:creationId xmlns:p14="http://schemas.microsoft.com/office/powerpoint/2010/main" val="302094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12292"/>
                                        </p:tgtEl>
                                        <p:attrNameLst>
                                          <p:attrName>style.visibility</p:attrName>
                                        </p:attrNameLst>
                                      </p:cBhvr>
                                      <p:to>
                                        <p:strVal val="visible"/>
                                      </p:to>
                                    </p:set>
                                    <p:anim calcmode="lin" valueType="num">
                                      <p:cBhvr additive="base">
                                        <p:cTn id="14" dur="500" fill="hold"/>
                                        <p:tgtEl>
                                          <p:spTgt spid="12292"/>
                                        </p:tgtEl>
                                        <p:attrNameLst>
                                          <p:attrName>ppt_x</p:attrName>
                                        </p:attrNameLst>
                                      </p:cBhvr>
                                      <p:tavLst>
                                        <p:tav tm="0">
                                          <p:val>
                                            <p:strVal val="0-#ppt_w/2"/>
                                          </p:val>
                                        </p:tav>
                                        <p:tav tm="100000">
                                          <p:val>
                                            <p:strVal val="#ppt_x"/>
                                          </p:val>
                                        </p:tav>
                                      </p:tavLst>
                                    </p:anim>
                                    <p:anim calcmode="lin" valueType="num">
                                      <p:cBhvr additive="base">
                                        <p:cTn id="15"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4A6A7A3-8B2B-459C-93AB-8281EEDCD299}"/>
              </a:ext>
            </a:extLst>
          </p:cNvPr>
          <p:cNvPicPr>
            <a:picLocks noChangeAspect="1"/>
          </p:cNvPicPr>
          <p:nvPr/>
        </p:nvPicPr>
        <p:blipFill rotWithShape="1">
          <a:blip r:embed="rId2"/>
          <a:srcRect l="1276" t="8406" r="26304" b="16087"/>
          <a:stretch/>
        </p:blipFill>
        <p:spPr>
          <a:xfrm>
            <a:off x="2861629" y="2161971"/>
            <a:ext cx="5321398" cy="3120907"/>
          </a:xfrm>
          <a:prstGeom prst="rect">
            <a:avLst/>
          </a:prstGeom>
        </p:spPr>
      </p:pic>
      <p:pic>
        <p:nvPicPr>
          <p:cNvPr id="7" name="Picture 2" descr="Miltiades - Wikipedia">
            <a:extLst>
              <a:ext uri="{FF2B5EF4-FFF2-40B4-BE49-F238E27FC236}">
                <a16:creationId xmlns:a16="http://schemas.microsoft.com/office/drawing/2014/main" id="{E51D13B0-DD1D-4C57-92DC-7F448E84A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 y="-17353"/>
            <a:ext cx="2932013" cy="39143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C63ABCE-C8B1-4500-95C6-FA919E9019AE}"/>
              </a:ext>
            </a:extLst>
          </p:cNvPr>
          <p:cNvSpPr txBox="1"/>
          <p:nvPr/>
        </p:nvSpPr>
        <p:spPr>
          <a:xfrm>
            <a:off x="8282875" y="3538906"/>
            <a:ext cx="3468688" cy="646331"/>
          </a:xfrm>
          <a:prstGeom prst="rect">
            <a:avLst/>
          </a:prstGeom>
          <a:noFill/>
        </p:spPr>
        <p:txBody>
          <a:bodyPr wrap="square" rtlCol="0">
            <a:spAutoFit/>
          </a:bodyPr>
          <a:lstStyle/>
          <a:p>
            <a:r>
              <a:rPr lang="en-GB" sz="3600" b="1" dirty="0"/>
              <a:t>Miltiades’ fate</a:t>
            </a:r>
          </a:p>
        </p:txBody>
      </p:sp>
      <p:sp>
        <p:nvSpPr>
          <p:cNvPr id="12" name="TextBox 11">
            <a:extLst>
              <a:ext uri="{FF2B5EF4-FFF2-40B4-BE49-F238E27FC236}">
                <a16:creationId xmlns:a16="http://schemas.microsoft.com/office/drawing/2014/main" id="{0CA57726-9366-4355-8DF8-16B762A5F2C5}"/>
              </a:ext>
            </a:extLst>
          </p:cNvPr>
          <p:cNvSpPr txBox="1"/>
          <p:nvPr/>
        </p:nvSpPr>
        <p:spPr>
          <a:xfrm>
            <a:off x="2921006" y="-50855"/>
            <a:ext cx="5332180" cy="707886"/>
          </a:xfrm>
          <a:prstGeom prst="rect">
            <a:avLst/>
          </a:prstGeom>
          <a:noFill/>
        </p:spPr>
        <p:txBody>
          <a:bodyPr wrap="square" rtlCol="0">
            <a:spAutoFit/>
          </a:bodyPr>
          <a:lstStyle/>
          <a:p>
            <a:pPr algn="ctr"/>
            <a:r>
              <a:rPr lang="en-GB" sz="4000" b="1" dirty="0"/>
              <a:t>Miltiades’ reputation?</a:t>
            </a:r>
          </a:p>
        </p:txBody>
      </p:sp>
      <p:sp>
        <p:nvSpPr>
          <p:cNvPr id="14" name="TextBox 13">
            <a:extLst>
              <a:ext uri="{FF2B5EF4-FFF2-40B4-BE49-F238E27FC236}">
                <a16:creationId xmlns:a16="http://schemas.microsoft.com/office/drawing/2014/main" id="{F2602EDD-D510-45D2-81A6-AC89CCF65A0D}"/>
              </a:ext>
            </a:extLst>
          </p:cNvPr>
          <p:cNvSpPr txBox="1"/>
          <p:nvPr/>
        </p:nvSpPr>
        <p:spPr>
          <a:xfrm>
            <a:off x="2921006" y="532338"/>
            <a:ext cx="5262021" cy="1754326"/>
          </a:xfrm>
          <a:prstGeom prst="rect">
            <a:avLst/>
          </a:prstGeom>
          <a:solidFill>
            <a:srgbClr val="FFF3FF"/>
          </a:solidFill>
        </p:spPr>
        <p:txBody>
          <a:bodyPr wrap="square">
            <a:spAutoFit/>
          </a:bodyPr>
          <a:lstStyle/>
          <a:p>
            <a:pPr algn="just"/>
            <a:r>
              <a:rPr lang="en-GB"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generals held the presiding position in succession, each for a day; and those of them who had voted with Miltiades, offered, when their turn for the day came, to surrender it to him. Miltiades accepted the offer, </a:t>
            </a:r>
            <a:r>
              <a:rPr lang="en-GB"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but would not fight until the day came for when he would in any case have presided</a:t>
            </a:r>
            <a:r>
              <a:rPr lang="en-GB"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rPr>
              <a:t>6.110.</a:t>
            </a:r>
            <a:endParaRPr lang="en-GB" dirty="0">
              <a:solidFill>
                <a:srgbClr val="000000"/>
              </a:solidFill>
              <a:effectLst/>
              <a:latin typeface="Arial" panose="020B060402020202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EB088F9B-1C4E-431D-9859-332208C416B4}"/>
              </a:ext>
            </a:extLst>
          </p:cNvPr>
          <p:cNvSpPr txBox="1"/>
          <p:nvPr/>
        </p:nvSpPr>
        <p:spPr>
          <a:xfrm>
            <a:off x="9001631" y="-30741"/>
            <a:ext cx="1847668" cy="707886"/>
          </a:xfrm>
          <a:prstGeom prst="rect">
            <a:avLst/>
          </a:prstGeom>
          <a:solidFill>
            <a:schemeClr val="bg1"/>
          </a:solidFill>
        </p:spPr>
        <p:txBody>
          <a:bodyPr wrap="square" rtlCol="0">
            <a:spAutoFit/>
          </a:bodyPr>
          <a:lstStyle/>
          <a:p>
            <a:pPr algn="ctr"/>
            <a:r>
              <a:rPr lang="en-GB" sz="4000" b="1" dirty="0"/>
              <a:t>Cimon</a:t>
            </a:r>
          </a:p>
        </p:txBody>
      </p:sp>
      <p:sp>
        <p:nvSpPr>
          <p:cNvPr id="17" name="TextBox 16">
            <a:extLst>
              <a:ext uri="{FF2B5EF4-FFF2-40B4-BE49-F238E27FC236}">
                <a16:creationId xmlns:a16="http://schemas.microsoft.com/office/drawing/2014/main" id="{3DFEA39F-758E-4928-99CE-2512B3F33721}"/>
              </a:ext>
            </a:extLst>
          </p:cNvPr>
          <p:cNvSpPr txBox="1"/>
          <p:nvPr/>
        </p:nvSpPr>
        <p:spPr>
          <a:xfrm>
            <a:off x="8155" y="3883938"/>
            <a:ext cx="3136484" cy="1200329"/>
          </a:xfrm>
          <a:prstGeom prst="rect">
            <a:avLst/>
          </a:prstGeom>
          <a:noFill/>
        </p:spPr>
        <p:txBody>
          <a:bodyPr wrap="square" rtlCol="0">
            <a:spAutoFit/>
          </a:bodyPr>
          <a:lstStyle/>
          <a:p>
            <a:r>
              <a:rPr lang="en-GB" dirty="0"/>
              <a:t>‘</a:t>
            </a:r>
            <a:r>
              <a:rPr lang="en-GB" i="1" dirty="0"/>
              <a:t>After the slaughter at Marathon, the already high reputation of Miltiades was greatly increased</a:t>
            </a:r>
            <a:r>
              <a:rPr lang="en-GB" dirty="0"/>
              <a:t>.’ 6.132 </a:t>
            </a:r>
          </a:p>
        </p:txBody>
      </p:sp>
      <p:sp>
        <p:nvSpPr>
          <p:cNvPr id="19" name="TextBox 18">
            <a:extLst>
              <a:ext uri="{FF2B5EF4-FFF2-40B4-BE49-F238E27FC236}">
                <a16:creationId xmlns:a16="http://schemas.microsoft.com/office/drawing/2014/main" id="{B43ACC81-A3C4-4AF8-B943-535CA9171B7C}"/>
              </a:ext>
            </a:extLst>
          </p:cNvPr>
          <p:cNvSpPr txBox="1"/>
          <p:nvPr/>
        </p:nvSpPr>
        <p:spPr>
          <a:xfrm>
            <a:off x="-11007" y="5427894"/>
            <a:ext cx="8254900" cy="923330"/>
          </a:xfrm>
          <a:prstGeom prst="rect">
            <a:avLst/>
          </a:prstGeom>
          <a:noFill/>
        </p:spPr>
        <p:txBody>
          <a:bodyPr wrap="square">
            <a:spAutoFit/>
          </a:bodyPr>
          <a:lstStyle/>
          <a:p>
            <a:r>
              <a:rPr lang="en-GB" dirty="0"/>
              <a:t>The Athenians gave him a fleet of 70 ships with which he sailed to Paros. The </a:t>
            </a:r>
            <a:r>
              <a:rPr lang="en-GB" b="1" dirty="0"/>
              <a:t>pretext</a:t>
            </a:r>
            <a:r>
              <a:rPr lang="en-GB" dirty="0"/>
              <a:t> was that a Parian ship had joined the Persian fleet at Marathon but, according to Herodotus, Miltiades was also pursuing a </a:t>
            </a:r>
            <a:r>
              <a:rPr lang="en-GB" b="1" dirty="0"/>
              <a:t>personal vendetta</a:t>
            </a:r>
            <a:r>
              <a:rPr lang="en-GB" dirty="0"/>
              <a:t>. </a:t>
            </a:r>
          </a:p>
        </p:txBody>
      </p:sp>
      <p:sp>
        <p:nvSpPr>
          <p:cNvPr id="20" name="TextBox 19">
            <a:extLst>
              <a:ext uri="{FF2B5EF4-FFF2-40B4-BE49-F238E27FC236}">
                <a16:creationId xmlns:a16="http://schemas.microsoft.com/office/drawing/2014/main" id="{7839E5C9-D4E8-4AFC-998F-B6031128D5E2}"/>
              </a:ext>
            </a:extLst>
          </p:cNvPr>
          <p:cNvSpPr txBox="1"/>
          <p:nvPr/>
        </p:nvSpPr>
        <p:spPr>
          <a:xfrm>
            <a:off x="-40695" y="5132867"/>
            <a:ext cx="2932013" cy="461665"/>
          </a:xfrm>
          <a:prstGeom prst="rect">
            <a:avLst/>
          </a:prstGeom>
          <a:noFill/>
        </p:spPr>
        <p:txBody>
          <a:bodyPr wrap="square" rtlCol="0">
            <a:spAutoFit/>
          </a:bodyPr>
          <a:lstStyle/>
          <a:p>
            <a:r>
              <a:rPr lang="en-GB" sz="2400" b="1" dirty="0"/>
              <a:t>The Parian Campaign</a:t>
            </a:r>
          </a:p>
        </p:txBody>
      </p:sp>
      <p:sp>
        <p:nvSpPr>
          <p:cNvPr id="21" name="TextBox 20">
            <a:extLst>
              <a:ext uri="{FF2B5EF4-FFF2-40B4-BE49-F238E27FC236}">
                <a16:creationId xmlns:a16="http://schemas.microsoft.com/office/drawing/2014/main" id="{0345E080-28F7-4814-BD21-483B29C63C95}"/>
              </a:ext>
            </a:extLst>
          </p:cNvPr>
          <p:cNvSpPr txBox="1"/>
          <p:nvPr/>
        </p:nvSpPr>
        <p:spPr>
          <a:xfrm>
            <a:off x="8243893" y="4071037"/>
            <a:ext cx="4008973" cy="2862322"/>
          </a:xfrm>
          <a:prstGeom prst="rect">
            <a:avLst/>
          </a:prstGeom>
          <a:noFill/>
        </p:spPr>
        <p:txBody>
          <a:bodyPr wrap="square" rtlCol="0">
            <a:spAutoFit/>
          </a:bodyPr>
          <a:lstStyle/>
          <a:p>
            <a:r>
              <a:rPr lang="en-GB" i="1" dirty="0"/>
              <a:t>‘Miltiades on his return to Athens </a:t>
            </a:r>
            <a:r>
              <a:rPr lang="en-GB" sz="1200" i="1" dirty="0"/>
              <a:t>(in 489BC)</a:t>
            </a:r>
            <a:r>
              <a:rPr lang="en-GB" i="1" dirty="0"/>
              <a:t> became the talk of the town; </a:t>
            </a:r>
            <a:r>
              <a:rPr lang="en-GB" b="1" i="1" dirty="0"/>
              <a:t>Xanthippus</a:t>
            </a:r>
            <a:r>
              <a:rPr lang="en-GB" i="1" dirty="0"/>
              <a:t> brought him before the people to be tried for his life for defrauding the public. </a:t>
            </a:r>
          </a:p>
          <a:p>
            <a:r>
              <a:rPr lang="en-GB" i="1" dirty="0"/>
              <a:t>Miltiades, though present in court, was unable to speak his own defence because his leg was gangrened … The popular verdict was to spare his life but to fine him 50 talents.’ </a:t>
            </a:r>
            <a:r>
              <a:rPr lang="en-GB" dirty="0"/>
              <a:t>6.136 </a:t>
            </a:r>
          </a:p>
          <a:p>
            <a:pPr algn="r"/>
            <a:r>
              <a:rPr lang="en-GB" dirty="0"/>
              <a:t>Shortly after, Miltiades died of gangrene.</a:t>
            </a:r>
          </a:p>
        </p:txBody>
      </p:sp>
      <p:pic>
        <p:nvPicPr>
          <p:cNvPr id="3" name="Picture 2">
            <a:extLst>
              <a:ext uri="{FF2B5EF4-FFF2-40B4-BE49-F238E27FC236}">
                <a16:creationId xmlns:a16="http://schemas.microsoft.com/office/drawing/2014/main" id="{42587CE8-A09E-4981-AE08-D085B8FF18C1}"/>
              </a:ext>
            </a:extLst>
          </p:cNvPr>
          <p:cNvPicPr>
            <a:picLocks noChangeAspect="1"/>
          </p:cNvPicPr>
          <p:nvPr/>
        </p:nvPicPr>
        <p:blipFill rotWithShape="1">
          <a:blip r:embed="rId4"/>
          <a:srcRect l="74184" t="20870" r="17337" b="23913"/>
          <a:stretch/>
        </p:blipFill>
        <p:spPr>
          <a:xfrm>
            <a:off x="11185199" y="0"/>
            <a:ext cx="1033669" cy="3786809"/>
          </a:xfrm>
          <a:prstGeom prst="rect">
            <a:avLst/>
          </a:prstGeom>
        </p:spPr>
      </p:pic>
      <p:sp>
        <p:nvSpPr>
          <p:cNvPr id="22" name="TextBox 21">
            <a:extLst>
              <a:ext uri="{FF2B5EF4-FFF2-40B4-BE49-F238E27FC236}">
                <a16:creationId xmlns:a16="http://schemas.microsoft.com/office/drawing/2014/main" id="{95E0FADA-4EB6-49C8-A1BA-55FD885E9764}"/>
              </a:ext>
            </a:extLst>
          </p:cNvPr>
          <p:cNvSpPr txBox="1"/>
          <p:nvPr/>
        </p:nvSpPr>
        <p:spPr>
          <a:xfrm>
            <a:off x="8621610" y="617436"/>
            <a:ext cx="2649003" cy="646331"/>
          </a:xfrm>
          <a:prstGeom prst="rect">
            <a:avLst/>
          </a:prstGeom>
          <a:noFill/>
        </p:spPr>
        <p:txBody>
          <a:bodyPr wrap="square" rtlCol="0">
            <a:spAutoFit/>
          </a:bodyPr>
          <a:lstStyle/>
          <a:p>
            <a:r>
              <a:rPr lang="en-GB" i="1" dirty="0"/>
              <a:t>‘The fifty talents were paid by his son, </a:t>
            </a:r>
            <a:r>
              <a:rPr lang="en-GB" b="1" i="1" dirty="0"/>
              <a:t>Cimon</a:t>
            </a:r>
            <a:r>
              <a:rPr lang="en-GB" i="1" dirty="0"/>
              <a:t>.’</a:t>
            </a:r>
          </a:p>
        </p:txBody>
      </p:sp>
      <p:sp>
        <p:nvSpPr>
          <p:cNvPr id="23" name="TextBox 22">
            <a:extLst>
              <a:ext uri="{FF2B5EF4-FFF2-40B4-BE49-F238E27FC236}">
                <a16:creationId xmlns:a16="http://schemas.microsoft.com/office/drawing/2014/main" id="{214DC7BF-A5DE-4734-B54A-FE620039A4CA}"/>
              </a:ext>
            </a:extLst>
          </p:cNvPr>
          <p:cNvSpPr txBox="1"/>
          <p:nvPr/>
        </p:nvSpPr>
        <p:spPr>
          <a:xfrm>
            <a:off x="8522926" y="1234757"/>
            <a:ext cx="2649003" cy="2185214"/>
          </a:xfrm>
          <a:prstGeom prst="rect">
            <a:avLst/>
          </a:prstGeom>
          <a:solidFill>
            <a:schemeClr val="accent5">
              <a:lumMod val="20000"/>
              <a:lumOff val="80000"/>
            </a:schemeClr>
          </a:solidFill>
          <a:ln>
            <a:solidFill>
              <a:schemeClr val="tx1"/>
            </a:solidFill>
          </a:ln>
        </p:spPr>
        <p:txBody>
          <a:bodyPr wrap="square" rtlCol="0">
            <a:spAutoFit/>
          </a:bodyPr>
          <a:lstStyle/>
          <a:p>
            <a:r>
              <a:rPr lang="en-GB" b="1" dirty="0"/>
              <a:t>Cimon</a:t>
            </a:r>
            <a:r>
              <a:rPr lang="en-GB" dirty="0"/>
              <a:t> went on to become one of Athens’ greatest generals. He took the war to the Persians, pursuing them relentlessly until his death in 451BC. </a:t>
            </a:r>
          </a:p>
          <a:p>
            <a:r>
              <a:rPr lang="en-GB" sz="1400" dirty="0"/>
              <a:t>Might Miltiades’ reputation be in part down to him?</a:t>
            </a:r>
          </a:p>
        </p:txBody>
      </p:sp>
      <p:sp>
        <p:nvSpPr>
          <p:cNvPr id="25" name="TextBox 24">
            <a:extLst>
              <a:ext uri="{FF2B5EF4-FFF2-40B4-BE49-F238E27FC236}">
                <a16:creationId xmlns:a16="http://schemas.microsoft.com/office/drawing/2014/main" id="{0FCB2219-D8EA-44A8-A917-8302496008BC}"/>
              </a:ext>
            </a:extLst>
          </p:cNvPr>
          <p:cNvSpPr txBox="1"/>
          <p:nvPr/>
        </p:nvSpPr>
        <p:spPr>
          <a:xfrm>
            <a:off x="11270613" y="3697614"/>
            <a:ext cx="828368" cy="307777"/>
          </a:xfrm>
          <a:prstGeom prst="rect">
            <a:avLst/>
          </a:prstGeom>
          <a:solidFill>
            <a:schemeClr val="bg1"/>
          </a:solidFill>
          <a:ln>
            <a:solidFill>
              <a:schemeClr val="tx1"/>
            </a:solidFill>
          </a:ln>
        </p:spPr>
        <p:txBody>
          <a:bodyPr wrap="square">
            <a:spAutoFit/>
          </a:bodyPr>
          <a:lstStyle/>
          <a:p>
            <a:r>
              <a:rPr lang="en-GB" sz="1400" b="1" dirty="0"/>
              <a:t>Cimon</a:t>
            </a:r>
            <a:endParaRPr lang="en-GB" sz="1400" dirty="0"/>
          </a:p>
        </p:txBody>
      </p:sp>
      <p:sp>
        <p:nvSpPr>
          <p:cNvPr id="27" name="TextBox 26">
            <a:extLst>
              <a:ext uri="{FF2B5EF4-FFF2-40B4-BE49-F238E27FC236}">
                <a16:creationId xmlns:a16="http://schemas.microsoft.com/office/drawing/2014/main" id="{5968C03D-8D23-4761-BC0F-B5B8BE39B858}"/>
              </a:ext>
            </a:extLst>
          </p:cNvPr>
          <p:cNvSpPr txBox="1"/>
          <p:nvPr/>
        </p:nvSpPr>
        <p:spPr>
          <a:xfrm>
            <a:off x="-11007" y="6211669"/>
            <a:ext cx="7992634" cy="646331"/>
          </a:xfrm>
          <a:prstGeom prst="rect">
            <a:avLst/>
          </a:prstGeom>
          <a:noFill/>
        </p:spPr>
        <p:txBody>
          <a:bodyPr wrap="square">
            <a:spAutoFit/>
          </a:bodyPr>
          <a:lstStyle/>
          <a:p>
            <a:r>
              <a:rPr lang="en-GB" dirty="0"/>
              <a:t>The campaign proved  costly and fruitless, and Miltiades damaged his leg while committing a sacrilegious act. 6.134-5.</a:t>
            </a:r>
          </a:p>
        </p:txBody>
      </p:sp>
    </p:spTree>
    <p:extLst>
      <p:ext uri="{BB962C8B-B14F-4D97-AF65-F5344CB8AC3E}">
        <p14:creationId xmlns:p14="http://schemas.microsoft.com/office/powerpoint/2010/main" val="305912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1000"/>
                                        <p:tgtEl>
                                          <p:spTgt spid="19">
                                            <p:txEl>
                                              <p:pRg st="0" end="0"/>
                                            </p:txEl>
                                          </p:spTgt>
                                        </p:tgtEl>
                                      </p:cBhvr>
                                    </p:animEffect>
                                    <p:anim calcmode="lin" valueType="num">
                                      <p:cBhvr>
                                        <p:cTn id="14"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Effect transition="in" filter="fade">
                                      <p:cBhvr>
                                        <p:cTn id="41" dur="1000"/>
                                        <p:tgtEl>
                                          <p:spTgt spid="21">
                                            <p:txEl>
                                              <p:pRg st="0" end="0"/>
                                            </p:txEl>
                                          </p:spTgt>
                                        </p:tgtEl>
                                      </p:cBhvr>
                                    </p:animEffect>
                                    <p:anim calcmode="lin" valueType="num">
                                      <p:cBhvr>
                                        <p:cTn id="4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1">
                                            <p:txEl>
                                              <p:pRg st="1" end="1"/>
                                            </p:txEl>
                                          </p:spTgt>
                                        </p:tgtEl>
                                        <p:attrNameLst>
                                          <p:attrName>style.visibility</p:attrName>
                                        </p:attrNameLst>
                                      </p:cBhvr>
                                      <p:to>
                                        <p:strVal val="visible"/>
                                      </p:to>
                                    </p:set>
                                    <p:animEffect transition="in" filter="fade">
                                      <p:cBhvr>
                                        <p:cTn id="48" dur="1000"/>
                                        <p:tgtEl>
                                          <p:spTgt spid="21">
                                            <p:txEl>
                                              <p:pRg st="1" end="1"/>
                                            </p:txEl>
                                          </p:spTgt>
                                        </p:tgtEl>
                                      </p:cBhvr>
                                    </p:animEffect>
                                    <p:anim calcmode="lin" valueType="num">
                                      <p:cBhvr>
                                        <p:cTn id="49"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1">
                                            <p:txEl>
                                              <p:pRg st="2" end="2"/>
                                            </p:txEl>
                                          </p:spTgt>
                                        </p:tgtEl>
                                        <p:attrNameLst>
                                          <p:attrName>style.visibility</p:attrName>
                                        </p:attrNameLst>
                                      </p:cBhvr>
                                      <p:to>
                                        <p:strVal val="visible"/>
                                      </p:to>
                                    </p:set>
                                    <p:animEffect transition="in" filter="fade">
                                      <p:cBhvr>
                                        <p:cTn id="55" dur="1000"/>
                                        <p:tgtEl>
                                          <p:spTgt spid="21">
                                            <p:txEl>
                                              <p:pRg st="2" end="2"/>
                                            </p:txEl>
                                          </p:spTgt>
                                        </p:tgtEl>
                                      </p:cBhvr>
                                    </p:animEffect>
                                    <p:anim calcmode="lin" valueType="num">
                                      <p:cBhvr>
                                        <p:cTn id="56"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1000"/>
                                        <p:tgtEl>
                                          <p:spTgt spid="10"/>
                                        </p:tgtEl>
                                      </p:cBhvr>
                                    </p:animEffect>
                                    <p:anim calcmode="lin" valueType="num">
                                      <p:cBhvr>
                                        <p:cTn id="63" dur="1000" fill="hold"/>
                                        <p:tgtEl>
                                          <p:spTgt spid="10"/>
                                        </p:tgtEl>
                                        <p:attrNameLst>
                                          <p:attrName>ppt_x</p:attrName>
                                        </p:attrNameLst>
                                      </p:cBhvr>
                                      <p:tavLst>
                                        <p:tav tm="0">
                                          <p:val>
                                            <p:strVal val="#ppt_x"/>
                                          </p:val>
                                        </p:tav>
                                        <p:tav tm="100000">
                                          <p:val>
                                            <p:strVal val="#ppt_x"/>
                                          </p:val>
                                        </p:tav>
                                      </p:tavLst>
                                    </p:anim>
                                    <p:anim calcmode="lin" valueType="num">
                                      <p:cBhvr>
                                        <p:cTn id="6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2">
                                            <p:txEl>
                                              <p:pRg st="0" end="0"/>
                                            </p:txEl>
                                          </p:spTgt>
                                        </p:tgtEl>
                                        <p:attrNameLst>
                                          <p:attrName>style.visibility</p:attrName>
                                        </p:attrNameLst>
                                      </p:cBhvr>
                                      <p:to>
                                        <p:strVal val="visible"/>
                                      </p:to>
                                    </p:set>
                                    <p:animEffect transition="in" filter="fade">
                                      <p:cBhvr>
                                        <p:cTn id="69" dur="1000"/>
                                        <p:tgtEl>
                                          <p:spTgt spid="22">
                                            <p:txEl>
                                              <p:pRg st="0" end="0"/>
                                            </p:txEl>
                                          </p:spTgt>
                                        </p:tgtEl>
                                      </p:cBhvr>
                                    </p:animEffect>
                                    <p:anim calcmode="lin" valueType="num">
                                      <p:cBhvr>
                                        <p:cTn id="7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anim calcmode="lin" valueType="num">
                                      <p:cBhvr additive="base">
                                        <p:cTn id="76" dur="500" fill="hold"/>
                                        <p:tgtEl>
                                          <p:spTgt spid="3"/>
                                        </p:tgtEl>
                                        <p:attrNameLst>
                                          <p:attrName>ppt_x</p:attrName>
                                        </p:attrNameLst>
                                      </p:cBhvr>
                                      <p:tavLst>
                                        <p:tav tm="0">
                                          <p:val>
                                            <p:strVal val="1+#ppt_w/2"/>
                                          </p:val>
                                        </p:tav>
                                        <p:tav tm="100000">
                                          <p:val>
                                            <p:strVal val="#ppt_x"/>
                                          </p:val>
                                        </p:tav>
                                      </p:tavLst>
                                    </p:anim>
                                    <p:anim calcmode="lin" valueType="num">
                                      <p:cBhvr additive="base">
                                        <p:cTn id="77" dur="500" fill="hold"/>
                                        <p:tgtEl>
                                          <p:spTgt spid="3"/>
                                        </p:tgtEl>
                                        <p:attrNameLst>
                                          <p:attrName>ppt_y</p:attrName>
                                        </p:attrNameLst>
                                      </p:cBhvr>
                                      <p:tavLst>
                                        <p:tav tm="0">
                                          <p:val>
                                            <p:strVal val="#ppt_y"/>
                                          </p:val>
                                        </p:tav>
                                        <p:tav tm="100000">
                                          <p:val>
                                            <p:strVal val="#ppt_y"/>
                                          </p:val>
                                        </p:tav>
                                      </p:tavLst>
                                    </p:anim>
                                  </p:childTnLst>
                                </p:cTn>
                              </p:par>
                            </p:childTnLst>
                          </p:cTn>
                        </p:par>
                        <p:par>
                          <p:cTn id="78" fill="hold">
                            <p:stCondLst>
                              <p:cond delay="500"/>
                            </p:stCondLst>
                            <p:childTnLst>
                              <p:par>
                                <p:cTn id="79" presetID="2" presetClass="entr" presetSubtype="2"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fill="hold"/>
                                        <p:tgtEl>
                                          <p:spTgt spid="25"/>
                                        </p:tgtEl>
                                        <p:attrNameLst>
                                          <p:attrName>ppt_x</p:attrName>
                                        </p:attrNameLst>
                                      </p:cBhvr>
                                      <p:tavLst>
                                        <p:tav tm="0">
                                          <p:val>
                                            <p:strVal val="1+#ppt_w/2"/>
                                          </p:val>
                                        </p:tav>
                                        <p:tav tm="100000">
                                          <p:val>
                                            <p:strVal val="#ppt_x"/>
                                          </p:val>
                                        </p:tav>
                                      </p:tavLst>
                                    </p:anim>
                                    <p:anim calcmode="lin" valueType="num">
                                      <p:cBhvr additive="base">
                                        <p:cTn id="8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1000" fill="hold"/>
                                        <p:tgtEl>
                                          <p:spTgt spid="23"/>
                                        </p:tgtEl>
                                        <p:attrNameLst>
                                          <p:attrName>ppt_w</p:attrName>
                                        </p:attrNameLst>
                                      </p:cBhvr>
                                      <p:tavLst>
                                        <p:tav tm="0">
                                          <p:val>
                                            <p:fltVal val="0"/>
                                          </p:val>
                                        </p:tav>
                                        <p:tav tm="100000">
                                          <p:val>
                                            <p:strVal val="#ppt_w"/>
                                          </p:val>
                                        </p:tav>
                                      </p:tavLst>
                                    </p:anim>
                                    <p:anim calcmode="lin" valueType="num">
                                      <p:cBhvr>
                                        <p:cTn id="88" dur="1000" fill="hold"/>
                                        <p:tgtEl>
                                          <p:spTgt spid="23"/>
                                        </p:tgtEl>
                                        <p:attrNameLst>
                                          <p:attrName>ppt_h</p:attrName>
                                        </p:attrNameLst>
                                      </p:cBhvr>
                                      <p:tavLst>
                                        <p:tav tm="0">
                                          <p:val>
                                            <p:fltVal val="0"/>
                                          </p:val>
                                        </p:tav>
                                        <p:tav tm="100000">
                                          <p:val>
                                            <p:strVal val="#ppt_h"/>
                                          </p:val>
                                        </p:tav>
                                      </p:tavLst>
                                    </p:anim>
                                    <p:anim calcmode="lin" valueType="num">
                                      <p:cBhvr>
                                        <p:cTn id="89" dur="1000" fill="hold"/>
                                        <p:tgtEl>
                                          <p:spTgt spid="23"/>
                                        </p:tgtEl>
                                        <p:attrNameLst>
                                          <p:attrName>style.rotation</p:attrName>
                                        </p:attrNameLst>
                                      </p:cBhvr>
                                      <p:tavLst>
                                        <p:tav tm="0">
                                          <p:val>
                                            <p:fltVal val="90"/>
                                          </p:val>
                                        </p:tav>
                                        <p:tav tm="100000">
                                          <p:val>
                                            <p:fltVal val="0"/>
                                          </p:val>
                                        </p:tav>
                                      </p:tavLst>
                                    </p:anim>
                                    <p:animEffect transition="in" filter="fade">
                                      <p:cBhvr>
                                        <p:cTn id="9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7" grpId="0"/>
      <p:bldP spid="20" grpId="0"/>
      <p:bldP spid="23" grpId="0" animBg="1"/>
      <p:bldP spid="25"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tossa - Alchetron, The Free Social Encyclopedia">
            <a:extLst>
              <a:ext uri="{FF2B5EF4-FFF2-40B4-BE49-F238E27FC236}">
                <a16:creationId xmlns:a16="http://schemas.microsoft.com/office/drawing/2014/main" id="{785592D9-266C-4F8B-AE2D-EB52258D9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23" y="0"/>
            <a:ext cx="1143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7A674B-03CA-4C73-904C-D990C4721C76}"/>
              </a:ext>
            </a:extLst>
          </p:cNvPr>
          <p:cNvSpPr txBox="1"/>
          <p:nvPr/>
        </p:nvSpPr>
        <p:spPr>
          <a:xfrm>
            <a:off x="0" y="5934670"/>
            <a:ext cx="2261937" cy="923330"/>
          </a:xfrm>
          <a:prstGeom prst="rect">
            <a:avLst/>
          </a:prstGeom>
          <a:solidFill>
            <a:schemeClr val="bg1"/>
          </a:solidFill>
        </p:spPr>
        <p:txBody>
          <a:bodyPr wrap="square" rtlCol="0">
            <a:spAutoFit/>
          </a:bodyPr>
          <a:lstStyle/>
          <a:p>
            <a:pPr algn="ctr"/>
            <a:r>
              <a:rPr lang="en-GB" dirty="0"/>
              <a:t>Herodotus’s account: too much of a story?</a:t>
            </a:r>
          </a:p>
          <a:p>
            <a:pPr algn="ctr"/>
            <a:r>
              <a:rPr lang="en-GB" dirty="0"/>
              <a:t>What are his sources?</a:t>
            </a:r>
          </a:p>
        </p:txBody>
      </p:sp>
    </p:spTree>
    <p:extLst>
      <p:ext uri="{BB962C8B-B14F-4D97-AF65-F5344CB8AC3E}">
        <p14:creationId xmlns:p14="http://schemas.microsoft.com/office/powerpoint/2010/main" val="2733038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DEEE9"/>
        </a:solidFill>
        <a:effectLst/>
      </p:bgPr>
    </p:bg>
    <p:spTree>
      <p:nvGrpSpPr>
        <p:cNvPr id="1" name=""/>
        <p:cNvGrpSpPr/>
        <p:nvPr/>
      </p:nvGrpSpPr>
      <p:grpSpPr>
        <a:xfrm>
          <a:off x="0" y="0"/>
          <a:ext cx="0" cy="0"/>
          <a:chOff x="0" y="0"/>
          <a:chExt cx="0" cy="0"/>
        </a:xfrm>
      </p:grpSpPr>
      <p:pic>
        <p:nvPicPr>
          <p:cNvPr id="17410" name="Picture 2" descr="Battle of Marathon - Wikipedia">
            <a:extLst>
              <a:ext uri="{FF2B5EF4-FFF2-40B4-BE49-F238E27FC236}">
                <a16:creationId xmlns:a16="http://schemas.microsoft.com/office/drawing/2014/main" id="{02C82384-5060-4299-8F49-435705DEC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1388" cy="56568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028553-BB62-4AF3-97D1-A4C038A26FEB}"/>
              </a:ext>
            </a:extLst>
          </p:cNvPr>
          <p:cNvSpPr txBox="1"/>
          <p:nvPr/>
        </p:nvSpPr>
        <p:spPr>
          <a:xfrm>
            <a:off x="2455613" y="5103674"/>
            <a:ext cx="4525505" cy="1754326"/>
          </a:xfrm>
          <a:prstGeom prst="rect">
            <a:avLst/>
          </a:prstGeom>
          <a:solidFill>
            <a:srgbClr val="E8E8E6"/>
          </a:solidFill>
        </p:spPr>
        <p:txBody>
          <a:bodyPr wrap="square">
            <a:spAutoFit/>
          </a:bodyPr>
          <a:lstStyle/>
          <a:p>
            <a:pPr algn="ctr"/>
            <a:r>
              <a:rPr lang="en-GB" b="0" i="1" dirty="0">
                <a:solidFill>
                  <a:srgbClr val="212529"/>
                </a:solidFill>
                <a:effectLst/>
              </a:rPr>
              <a:t>The mountains look on Marathon—</a:t>
            </a:r>
            <a:br>
              <a:rPr lang="en-GB" i="1" dirty="0"/>
            </a:br>
            <a:r>
              <a:rPr lang="en-GB" b="0" i="1" dirty="0">
                <a:solidFill>
                  <a:srgbClr val="212529"/>
                </a:solidFill>
                <a:effectLst/>
              </a:rPr>
              <a:t>    And Marathon looks on the sea;</a:t>
            </a:r>
            <a:br>
              <a:rPr lang="en-GB" i="1" dirty="0"/>
            </a:br>
            <a:r>
              <a:rPr lang="en-GB" b="0" i="1" dirty="0">
                <a:solidFill>
                  <a:srgbClr val="212529"/>
                </a:solidFill>
                <a:effectLst/>
              </a:rPr>
              <a:t>And musing there an hour alone,</a:t>
            </a:r>
            <a:br>
              <a:rPr lang="en-GB" i="1" dirty="0"/>
            </a:br>
            <a:r>
              <a:rPr lang="en-GB" b="0" i="1" dirty="0">
                <a:solidFill>
                  <a:srgbClr val="212529"/>
                </a:solidFill>
                <a:effectLst/>
              </a:rPr>
              <a:t>    I </a:t>
            </a:r>
            <a:r>
              <a:rPr lang="en-GB" b="0" i="1" dirty="0" err="1">
                <a:solidFill>
                  <a:srgbClr val="212529"/>
                </a:solidFill>
                <a:effectLst/>
              </a:rPr>
              <a:t>dream’d</a:t>
            </a:r>
            <a:r>
              <a:rPr lang="en-GB" b="0" i="1" dirty="0">
                <a:solidFill>
                  <a:srgbClr val="212529"/>
                </a:solidFill>
                <a:effectLst/>
              </a:rPr>
              <a:t> that Greece might still be free;</a:t>
            </a:r>
            <a:br>
              <a:rPr lang="en-GB" i="1" dirty="0"/>
            </a:br>
            <a:r>
              <a:rPr lang="en-GB" b="0" i="1" dirty="0">
                <a:solidFill>
                  <a:srgbClr val="212529"/>
                </a:solidFill>
                <a:effectLst/>
              </a:rPr>
              <a:t>For standing on the Persians’ grave,</a:t>
            </a:r>
            <a:br>
              <a:rPr lang="en-GB" i="1" dirty="0"/>
            </a:br>
            <a:r>
              <a:rPr lang="en-GB" b="0" i="1" dirty="0">
                <a:solidFill>
                  <a:srgbClr val="212529"/>
                </a:solidFill>
                <a:effectLst/>
              </a:rPr>
              <a:t>I could not deem myself a slave.</a:t>
            </a:r>
            <a:endParaRPr lang="en-GB" i="1" dirty="0"/>
          </a:p>
        </p:txBody>
      </p:sp>
      <p:sp>
        <p:nvSpPr>
          <p:cNvPr id="6" name="TextBox 5">
            <a:extLst>
              <a:ext uri="{FF2B5EF4-FFF2-40B4-BE49-F238E27FC236}">
                <a16:creationId xmlns:a16="http://schemas.microsoft.com/office/drawing/2014/main" id="{52CE1B9B-7FBC-4095-B61B-A856350ED4BA}"/>
              </a:ext>
            </a:extLst>
          </p:cNvPr>
          <p:cNvSpPr txBox="1"/>
          <p:nvPr/>
        </p:nvSpPr>
        <p:spPr>
          <a:xfrm>
            <a:off x="6981118" y="5786676"/>
            <a:ext cx="3411579" cy="954107"/>
          </a:xfrm>
          <a:prstGeom prst="rect">
            <a:avLst/>
          </a:prstGeom>
          <a:noFill/>
        </p:spPr>
        <p:txBody>
          <a:bodyPr wrap="square">
            <a:spAutoFit/>
          </a:bodyPr>
          <a:lstStyle/>
          <a:p>
            <a:r>
              <a:rPr lang="en-GB" sz="1400" dirty="0"/>
              <a:t>The English romantic poet George Gordon Byron, known best as Lord Byron (</a:t>
            </a:r>
            <a:r>
              <a:rPr lang="en-GB" sz="1400" b="0" i="0" dirty="0">
                <a:solidFill>
                  <a:srgbClr val="111111"/>
                </a:solidFill>
                <a:effectLst/>
                <a:latin typeface="PT Serif"/>
              </a:rPr>
              <a:t>1788-1824) died in Greece fighting for Greek independence from Turkish occupation.  </a:t>
            </a:r>
            <a:endParaRPr lang="en-GB" sz="1400" dirty="0"/>
          </a:p>
        </p:txBody>
      </p:sp>
      <p:pic>
        <p:nvPicPr>
          <p:cNvPr id="17412" name="Picture 4" descr="George Gordon Byron, Lord Byron">
            <a:extLst>
              <a:ext uri="{FF2B5EF4-FFF2-40B4-BE49-F238E27FC236}">
                <a16:creationId xmlns:a16="http://schemas.microsoft.com/office/drawing/2014/main" id="{A946EE7D-DDBF-4906-BFC4-5A9595EA4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8444"/>
            <a:ext cx="2455613" cy="31595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D8E137-278E-415C-8953-E58D6683526B}"/>
              </a:ext>
            </a:extLst>
          </p:cNvPr>
          <p:cNvSpPr txBox="1"/>
          <p:nvPr/>
        </p:nvSpPr>
        <p:spPr>
          <a:xfrm>
            <a:off x="10246112" y="5103674"/>
            <a:ext cx="2035276" cy="1754326"/>
          </a:xfrm>
          <a:prstGeom prst="rect">
            <a:avLst/>
          </a:prstGeom>
          <a:solidFill>
            <a:schemeClr val="accent5">
              <a:lumMod val="20000"/>
              <a:lumOff val="80000"/>
            </a:schemeClr>
          </a:solidFill>
        </p:spPr>
        <p:txBody>
          <a:bodyPr wrap="square" rtlCol="0">
            <a:spAutoFit/>
          </a:bodyPr>
          <a:lstStyle/>
          <a:p>
            <a:r>
              <a:rPr lang="en-GB" dirty="0"/>
              <a:t>How easy is it for those living in modern western democracies to look at this struggle dispassionately? </a:t>
            </a:r>
          </a:p>
        </p:txBody>
      </p:sp>
    </p:spTree>
    <p:extLst>
      <p:ext uri="{BB962C8B-B14F-4D97-AF65-F5344CB8AC3E}">
        <p14:creationId xmlns:p14="http://schemas.microsoft.com/office/powerpoint/2010/main" val="389077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500"/>
                                        <p:tgtEl>
                                          <p:spTgt spid="174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21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051F57-F54F-4369-A1AA-AC47FF3E6FBD}"/>
              </a:ext>
            </a:extLst>
          </p:cNvPr>
          <p:cNvSpPr txBox="1"/>
          <p:nvPr/>
        </p:nvSpPr>
        <p:spPr>
          <a:xfrm>
            <a:off x="1368374" y="36314"/>
            <a:ext cx="10086975" cy="1077218"/>
          </a:xfrm>
          <a:prstGeom prst="rect">
            <a:avLst/>
          </a:prstGeom>
          <a:noFill/>
        </p:spPr>
        <p:txBody>
          <a:bodyPr wrap="square">
            <a:spAutoFit/>
          </a:bodyPr>
          <a:lstStyle/>
          <a:p>
            <a:r>
              <a:rPr lang="en-GB" sz="3200" b="0" i="0" dirty="0">
                <a:solidFill>
                  <a:srgbClr val="000000"/>
                </a:solidFill>
                <a:effectLst/>
              </a:rPr>
              <a:t>“The battle of Marathon, even as an event in English history, is more important than the battle of Hastings.” </a:t>
            </a:r>
            <a:r>
              <a:rPr lang="en-GB" dirty="0">
                <a:solidFill>
                  <a:srgbClr val="000000"/>
                </a:solidFill>
              </a:rPr>
              <a:t>J.S. Mill </a:t>
            </a:r>
            <a:endParaRPr lang="en-GB" dirty="0"/>
          </a:p>
        </p:txBody>
      </p:sp>
      <p:pic>
        <p:nvPicPr>
          <p:cNvPr id="1026" name="Picture 2" descr="The 100 best nonfiction books: No 61 – On Liberty by John Stuart Mill  (1859) | Books | The Guardian">
            <a:extLst>
              <a:ext uri="{FF2B5EF4-FFF2-40B4-BE49-F238E27FC236}">
                <a16:creationId xmlns:a16="http://schemas.microsoft.com/office/drawing/2014/main" id="{6030B759-8335-4D43-8603-E11A3743E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862" y="1543943"/>
            <a:ext cx="5600700" cy="4200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ll's liberty principle – Midnight Media Musings…">
            <a:extLst>
              <a:ext uri="{FF2B5EF4-FFF2-40B4-BE49-F238E27FC236}">
                <a16:creationId xmlns:a16="http://schemas.microsoft.com/office/drawing/2014/main" id="{0DC285DD-B5FB-4B0F-8954-7DB58D059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67" y="2347615"/>
            <a:ext cx="2950139" cy="29501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902958-07CC-4257-8E74-A406866F4767}"/>
              </a:ext>
            </a:extLst>
          </p:cNvPr>
          <p:cNvSpPr txBox="1"/>
          <p:nvPr/>
        </p:nvSpPr>
        <p:spPr>
          <a:xfrm>
            <a:off x="0" y="1933871"/>
            <a:ext cx="1819275" cy="646331"/>
          </a:xfrm>
          <a:prstGeom prst="rect">
            <a:avLst/>
          </a:prstGeom>
          <a:solidFill>
            <a:schemeClr val="accent3">
              <a:lumMod val="40000"/>
              <a:lumOff val="60000"/>
            </a:schemeClr>
          </a:solidFill>
        </p:spPr>
        <p:txBody>
          <a:bodyPr wrap="square" rtlCol="0">
            <a:spAutoFit/>
          </a:bodyPr>
          <a:lstStyle/>
          <a:p>
            <a:pPr algn="ctr"/>
            <a:r>
              <a:rPr lang="en-GB" dirty="0"/>
              <a:t>On freedom of Speech</a:t>
            </a:r>
          </a:p>
        </p:txBody>
      </p:sp>
      <p:sp>
        <p:nvSpPr>
          <p:cNvPr id="5" name="TextBox 4">
            <a:extLst>
              <a:ext uri="{FF2B5EF4-FFF2-40B4-BE49-F238E27FC236}">
                <a16:creationId xmlns:a16="http://schemas.microsoft.com/office/drawing/2014/main" id="{C250D565-3DC9-4D38-8E6D-C746D5FE275E}"/>
              </a:ext>
            </a:extLst>
          </p:cNvPr>
          <p:cNvSpPr txBox="1"/>
          <p:nvPr/>
        </p:nvSpPr>
        <p:spPr>
          <a:xfrm>
            <a:off x="9228036" y="5744468"/>
            <a:ext cx="2987777" cy="369332"/>
          </a:xfrm>
          <a:prstGeom prst="rect">
            <a:avLst/>
          </a:prstGeom>
          <a:noFill/>
        </p:spPr>
        <p:txBody>
          <a:bodyPr wrap="square" rtlCol="0">
            <a:spAutoFit/>
          </a:bodyPr>
          <a:lstStyle/>
          <a:p>
            <a:r>
              <a:rPr lang="en-GB" dirty="0"/>
              <a:t>John Stuart Mill 1806-1873</a:t>
            </a:r>
          </a:p>
        </p:txBody>
      </p:sp>
      <p:sp>
        <p:nvSpPr>
          <p:cNvPr id="9" name="TextBox 8">
            <a:extLst>
              <a:ext uri="{FF2B5EF4-FFF2-40B4-BE49-F238E27FC236}">
                <a16:creationId xmlns:a16="http://schemas.microsoft.com/office/drawing/2014/main" id="{9BF1D2D5-4B14-43AE-8996-87E2804515FF}"/>
              </a:ext>
            </a:extLst>
          </p:cNvPr>
          <p:cNvSpPr txBox="1"/>
          <p:nvPr/>
        </p:nvSpPr>
        <p:spPr>
          <a:xfrm>
            <a:off x="4088529" y="4179209"/>
            <a:ext cx="1174955" cy="369332"/>
          </a:xfrm>
          <a:prstGeom prst="rect">
            <a:avLst/>
          </a:prstGeom>
          <a:solidFill>
            <a:schemeClr val="tx2">
              <a:lumMod val="20000"/>
              <a:lumOff val="80000"/>
            </a:schemeClr>
          </a:solidFill>
        </p:spPr>
        <p:txBody>
          <a:bodyPr wrap="square">
            <a:spAutoFit/>
          </a:bodyPr>
          <a:lstStyle/>
          <a:p>
            <a:r>
              <a:rPr lang="en-GB" dirty="0"/>
              <a:t>On Liberty  </a:t>
            </a:r>
          </a:p>
        </p:txBody>
      </p:sp>
      <p:pic>
        <p:nvPicPr>
          <p:cNvPr id="1032" name="Picture 8">
            <a:extLst>
              <a:ext uri="{FF2B5EF4-FFF2-40B4-BE49-F238E27FC236}">
                <a16:creationId xmlns:a16="http://schemas.microsoft.com/office/drawing/2014/main" id="{82C4C0C3-AF0B-46FB-AD38-2E18AF0156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9006" y="1543943"/>
            <a:ext cx="2120028" cy="32252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arn Liberty | Quote of the Day: Mill's Harm Principle">
            <a:extLst>
              <a:ext uri="{FF2B5EF4-FFF2-40B4-BE49-F238E27FC236}">
                <a16:creationId xmlns:a16="http://schemas.microsoft.com/office/drawing/2014/main" id="{EF90B4F0-E6E1-4105-8857-ECBA19E6F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746" y="4548541"/>
            <a:ext cx="4872959" cy="23094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Complete Bayeux Tapestry">
            <a:extLst>
              <a:ext uri="{FF2B5EF4-FFF2-40B4-BE49-F238E27FC236}">
                <a16:creationId xmlns:a16="http://schemas.microsoft.com/office/drawing/2014/main" id="{37189126-40F8-495A-8793-9EE61A8F20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1135791"/>
            <a:ext cx="12215813" cy="2035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8C8DE17-5A77-49AB-925F-A8CC828C118D}"/>
              </a:ext>
            </a:extLst>
          </p:cNvPr>
          <p:cNvSpPr txBox="1"/>
          <p:nvPr/>
        </p:nvSpPr>
        <p:spPr>
          <a:xfrm>
            <a:off x="8162925" y="6229350"/>
            <a:ext cx="3552825" cy="523220"/>
          </a:xfrm>
          <a:prstGeom prst="rect">
            <a:avLst/>
          </a:prstGeom>
          <a:solidFill>
            <a:schemeClr val="accent5">
              <a:lumMod val="20000"/>
              <a:lumOff val="80000"/>
            </a:schemeClr>
          </a:solidFill>
        </p:spPr>
        <p:txBody>
          <a:bodyPr wrap="square" rtlCol="0">
            <a:spAutoFit/>
          </a:bodyPr>
          <a:lstStyle/>
          <a:p>
            <a:r>
              <a:rPr lang="en-GB" sz="2800" dirty="0"/>
              <a:t>What does he mean?</a:t>
            </a:r>
          </a:p>
        </p:txBody>
      </p:sp>
    </p:spTree>
    <p:extLst>
      <p:ext uri="{BB962C8B-B14F-4D97-AF65-F5344CB8AC3E}">
        <p14:creationId xmlns:p14="http://schemas.microsoft.com/office/powerpoint/2010/main" val="150754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6790E8-3C75-48F0-8518-BBC0621FCD92}"/>
              </a:ext>
            </a:extLst>
          </p:cNvPr>
          <p:cNvPicPr>
            <a:picLocks noChangeAspect="1"/>
          </p:cNvPicPr>
          <p:nvPr/>
        </p:nvPicPr>
        <p:blipFill rotWithShape="1">
          <a:blip r:embed="rId2"/>
          <a:srcRect l="31974" t="3275" r="19474"/>
          <a:stretch/>
        </p:blipFill>
        <p:spPr>
          <a:xfrm>
            <a:off x="6873724" y="449179"/>
            <a:ext cx="5318276" cy="5959642"/>
          </a:xfrm>
          <a:prstGeom prst="rect">
            <a:avLst/>
          </a:prstGeom>
        </p:spPr>
      </p:pic>
      <p:pic>
        <p:nvPicPr>
          <p:cNvPr id="3" name="Picture 2">
            <a:extLst>
              <a:ext uri="{FF2B5EF4-FFF2-40B4-BE49-F238E27FC236}">
                <a16:creationId xmlns:a16="http://schemas.microsoft.com/office/drawing/2014/main" id="{AD331255-EA33-44D1-86E6-B0EFE4A31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30658"/>
            <a:ext cx="6769768" cy="432734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tossa - Livius">
            <a:extLst>
              <a:ext uri="{FF2B5EF4-FFF2-40B4-BE49-F238E27FC236}">
                <a16:creationId xmlns:a16="http://schemas.microsoft.com/office/drawing/2014/main" id="{62E33783-5D29-4A72-A84E-EB6D3BCB8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050" y="1638300"/>
            <a:ext cx="3009900" cy="3581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574197-0C8C-49E1-8D61-C12D33A98B2A}"/>
              </a:ext>
            </a:extLst>
          </p:cNvPr>
          <p:cNvSpPr txBox="1"/>
          <p:nvPr/>
        </p:nvSpPr>
        <p:spPr>
          <a:xfrm>
            <a:off x="0" y="588888"/>
            <a:ext cx="4054482" cy="646331"/>
          </a:xfrm>
          <a:prstGeom prst="rect">
            <a:avLst/>
          </a:prstGeom>
          <a:solidFill>
            <a:srgbClr val="FEE8FA"/>
          </a:solidFill>
        </p:spPr>
        <p:txBody>
          <a:bodyPr wrap="square" rtlCol="0">
            <a:spAutoFit/>
          </a:bodyPr>
          <a:lstStyle/>
          <a:p>
            <a:r>
              <a:rPr lang="en-GB" dirty="0"/>
              <a:t>‘</a:t>
            </a:r>
            <a:r>
              <a:rPr lang="en-GB" i="1" dirty="0"/>
              <a:t>When in bed with Darius, Queen </a:t>
            </a:r>
            <a:r>
              <a:rPr lang="en-GB" i="1" dirty="0" err="1"/>
              <a:t>Atossa</a:t>
            </a:r>
            <a:r>
              <a:rPr lang="en-GB" i="1" dirty="0"/>
              <a:t> began the following conversation</a:t>
            </a:r>
            <a:r>
              <a:rPr lang="en-GB" dirty="0"/>
              <a:t>.’ 3.134</a:t>
            </a:r>
          </a:p>
        </p:txBody>
      </p:sp>
      <p:sp>
        <p:nvSpPr>
          <p:cNvPr id="4" name="Thought Bubble: Cloud 3">
            <a:extLst>
              <a:ext uri="{FF2B5EF4-FFF2-40B4-BE49-F238E27FC236}">
                <a16:creationId xmlns:a16="http://schemas.microsoft.com/office/drawing/2014/main" id="{8CB0295A-6675-4A35-8A21-0E9147602D3D}"/>
              </a:ext>
            </a:extLst>
          </p:cNvPr>
          <p:cNvSpPr/>
          <p:nvPr/>
        </p:nvSpPr>
        <p:spPr>
          <a:xfrm>
            <a:off x="4054482" y="77742"/>
            <a:ext cx="4210735" cy="2117558"/>
          </a:xfrm>
          <a:prstGeom prst="cloudCallout">
            <a:avLst>
              <a:gd name="adj1" fmla="val 71597"/>
              <a:gd name="adj2" fmla="val 1532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‘I have already decided to bridge the straits between Asia and Europe, and attack the Scythians ….’ </a:t>
            </a:r>
            <a:r>
              <a:rPr lang="en-GB" dirty="0">
                <a:solidFill>
                  <a:schemeClr val="tx1"/>
                </a:solidFill>
              </a:rPr>
              <a:t>3.134</a:t>
            </a:r>
          </a:p>
        </p:txBody>
      </p:sp>
      <p:sp>
        <p:nvSpPr>
          <p:cNvPr id="5" name="Speech Bubble: Oval 4">
            <a:extLst>
              <a:ext uri="{FF2B5EF4-FFF2-40B4-BE49-F238E27FC236}">
                <a16:creationId xmlns:a16="http://schemas.microsoft.com/office/drawing/2014/main" id="{6109A4B6-E370-48E4-BB3A-D181716C55AA}"/>
              </a:ext>
            </a:extLst>
          </p:cNvPr>
          <p:cNvSpPr/>
          <p:nvPr/>
        </p:nvSpPr>
        <p:spPr>
          <a:xfrm>
            <a:off x="2084893" y="4900863"/>
            <a:ext cx="4475747" cy="1957137"/>
          </a:xfrm>
          <a:prstGeom prst="wedgeEllipseCallout">
            <a:avLst>
              <a:gd name="adj1" fmla="val 32894"/>
              <a:gd name="adj2" fmla="val -6859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t>‘Never mind about the Scythians for the moment – they are yours for the asking any moment you please. Look – </a:t>
            </a:r>
            <a:r>
              <a:rPr lang="en-GB" b="1" i="1" dirty="0"/>
              <a:t>what I want you to do is invade Greece</a:t>
            </a:r>
            <a:r>
              <a:rPr lang="en-GB" i="1" dirty="0"/>
              <a:t>.’ </a:t>
            </a:r>
            <a:r>
              <a:rPr lang="en-GB" dirty="0"/>
              <a:t>3.134</a:t>
            </a:r>
            <a:endParaRPr lang="en-GB" i="1" dirty="0"/>
          </a:p>
        </p:txBody>
      </p:sp>
      <p:sp>
        <p:nvSpPr>
          <p:cNvPr id="7" name="Speech Bubble: Oval 6">
            <a:extLst>
              <a:ext uri="{FF2B5EF4-FFF2-40B4-BE49-F238E27FC236}">
                <a16:creationId xmlns:a16="http://schemas.microsoft.com/office/drawing/2014/main" id="{1BB303A0-C563-4F7E-8899-7C709470CD01}"/>
              </a:ext>
            </a:extLst>
          </p:cNvPr>
          <p:cNvSpPr/>
          <p:nvPr/>
        </p:nvSpPr>
        <p:spPr>
          <a:xfrm>
            <a:off x="58022" y="1402898"/>
            <a:ext cx="4788461" cy="2117558"/>
          </a:xfrm>
          <a:prstGeom prst="wedgeEllipseCallout">
            <a:avLst>
              <a:gd name="adj1" fmla="val 51144"/>
              <a:gd name="adj2" fmla="val 4501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t>‘My lord, with the immense resources at your command, the fact that you are making no further conquests to increase the power of Persia must mean that you lack ambition..’</a:t>
            </a:r>
          </a:p>
        </p:txBody>
      </p:sp>
      <p:sp>
        <p:nvSpPr>
          <p:cNvPr id="8" name="TextBox 7">
            <a:extLst>
              <a:ext uri="{FF2B5EF4-FFF2-40B4-BE49-F238E27FC236}">
                <a16:creationId xmlns:a16="http://schemas.microsoft.com/office/drawing/2014/main" id="{D00BE317-7B35-417B-BACE-1611DD0EC2FB}"/>
              </a:ext>
            </a:extLst>
          </p:cNvPr>
          <p:cNvSpPr txBox="1"/>
          <p:nvPr/>
        </p:nvSpPr>
        <p:spPr>
          <a:xfrm>
            <a:off x="617783" y="104684"/>
            <a:ext cx="2819133" cy="584775"/>
          </a:xfrm>
          <a:prstGeom prst="rect">
            <a:avLst/>
          </a:prstGeom>
          <a:noFill/>
        </p:spPr>
        <p:txBody>
          <a:bodyPr wrap="square" rtlCol="0">
            <a:spAutoFit/>
          </a:bodyPr>
          <a:lstStyle/>
          <a:p>
            <a:r>
              <a:rPr lang="en-GB" sz="3200" b="1" dirty="0"/>
              <a:t>Pillow Talk </a:t>
            </a:r>
            <a:r>
              <a:rPr lang="en-GB" sz="2000" dirty="0"/>
              <a:t>3.134</a:t>
            </a:r>
          </a:p>
        </p:txBody>
      </p:sp>
      <p:sp>
        <p:nvSpPr>
          <p:cNvPr id="9" name="TextBox 8">
            <a:extLst>
              <a:ext uri="{FF2B5EF4-FFF2-40B4-BE49-F238E27FC236}">
                <a16:creationId xmlns:a16="http://schemas.microsoft.com/office/drawing/2014/main" id="{EA45DD00-589A-4E93-84F5-02782B49458C}"/>
              </a:ext>
            </a:extLst>
          </p:cNvPr>
          <p:cNvSpPr txBox="1"/>
          <p:nvPr/>
        </p:nvSpPr>
        <p:spPr>
          <a:xfrm>
            <a:off x="8265217" y="6408821"/>
            <a:ext cx="3926783" cy="523220"/>
          </a:xfrm>
          <a:prstGeom prst="rect">
            <a:avLst/>
          </a:prstGeom>
          <a:noFill/>
        </p:spPr>
        <p:txBody>
          <a:bodyPr wrap="square" rtlCol="0">
            <a:spAutoFit/>
          </a:bodyPr>
          <a:lstStyle/>
          <a:p>
            <a:r>
              <a:rPr lang="en-GB" sz="1400" dirty="0"/>
              <a:t>How could Herodotus know this? </a:t>
            </a:r>
          </a:p>
          <a:p>
            <a:r>
              <a:rPr lang="en-GB" sz="1400" dirty="0"/>
              <a:t>Perhaps from the Greek doctor </a:t>
            </a:r>
            <a:r>
              <a:rPr lang="en-GB" sz="1400" dirty="0" err="1"/>
              <a:t>Democedes</a:t>
            </a:r>
            <a:r>
              <a:rPr lang="en-GB" sz="1400" dirty="0"/>
              <a:t>?</a:t>
            </a:r>
          </a:p>
        </p:txBody>
      </p:sp>
    </p:spTree>
    <p:extLst>
      <p:ext uri="{BB962C8B-B14F-4D97-AF65-F5344CB8AC3E}">
        <p14:creationId xmlns:p14="http://schemas.microsoft.com/office/powerpoint/2010/main" val="379721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32F50-070E-4B02-978D-9B0E72E44BF3}"/>
              </a:ext>
            </a:extLst>
          </p:cNvPr>
          <p:cNvPicPr>
            <a:picLocks noChangeAspect="1"/>
          </p:cNvPicPr>
          <p:nvPr/>
        </p:nvPicPr>
        <p:blipFill rotWithShape="1">
          <a:blip r:embed="rId2"/>
          <a:srcRect t="9861" r="6015" b="5417"/>
          <a:stretch/>
        </p:blipFill>
        <p:spPr>
          <a:xfrm>
            <a:off x="-25465" y="325015"/>
            <a:ext cx="12242929" cy="6207970"/>
          </a:xfrm>
          <a:prstGeom prst="rect">
            <a:avLst/>
          </a:prstGeom>
        </p:spPr>
      </p:pic>
    </p:spTree>
    <p:extLst>
      <p:ext uri="{BB962C8B-B14F-4D97-AF65-F5344CB8AC3E}">
        <p14:creationId xmlns:p14="http://schemas.microsoft.com/office/powerpoint/2010/main" val="2544359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DCF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BE7CBB-248E-40D1-8FE2-880FBE669E3A}"/>
              </a:ext>
            </a:extLst>
          </p:cNvPr>
          <p:cNvSpPr txBox="1"/>
          <p:nvPr/>
        </p:nvSpPr>
        <p:spPr>
          <a:xfrm>
            <a:off x="1755140" y="241885"/>
            <a:ext cx="9448800" cy="646331"/>
          </a:xfrm>
          <a:prstGeom prst="rect">
            <a:avLst/>
          </a:prstGeom>
          <a:solidFill>
            <a:schemeClr val="bg1"/>
          </a:solidFill>
        </p:spPr>
        <p:txBody>
          <a:bodyPr wrap="square" rtlCol="0">
            <a:spAutoFit/>
          </a:bodyPr>
          <a:lstStyle/>
          <a:p>
            <a:r>
              <a:rPr lang="en-GB" sz="3600" b="1" dirty="0"/>
              <a:t>The context of Persian Expansion into Europe</a:t>
            </a:r>
          </a:p>
        </p:txBody>
      </p:sp>
      <p:sp>
        <p:nvSpPr>
          <p:cNvPr id="3" name="TextBox 2">
            <a:extLst>
              <a:ext uri="{FF2B5EF4-FFF2-40B4-BE49-F238E27FC236}">
                <a16:creationId xmlns:a16="http://schemas.microsoft.com/office/drawing/2014/main" id="{4DC80975-54CA-419F-9315-B8A140A7D0CF}"/>
              </a:ext>
            </a:extLst>
          </p:cNvPr>
          <p:cNvSpPr txBox="1"/>
          <p:nvPr/>
        </p:nvSpPr>
        <p:spPr>
          <a:xfrm>
            <a:off x="498237" y="888216"/>
            <a:ext cx="11480006" cy="5816977"/>
          </a:xfrm>
          <a:prstGeom prst="rect">
            <a:avLst/>
          </a:prstGeom>
          <a:noFill/>
        </p:spPr>
        <p:txBody>
          <a:bodyPr wrap="square" rtlCol="0">
            <a:spAutoFit/>
          </a:bodyPr>
          <a:lstStyle/>
          <a:p>
            <a:endParaRPr lang="en-GB" sz="1000" b="1" dirty="0"/>
          </a:p>
          <a:p>
            <a:pPr marL="342900" indent="-342900">
              <a:buFont typeface="Arial" panose="020B0604020202020204" pitchFamily="34" charset="0"/>
              <a:buChar char="•"/>
            </a:pPr>
            <a:r>
              <a:rPr lang="en-GB" b="1" dirty="0" err="1"/>
              <a:t>Atossa</a:t>
            </a:r>
            <a:r>
              <a:rPr lang="en-GB" dirty="0"/>
              <a:t>, daughter of Cyrus and wife of Darius, wanted Darius to invade Greece after a Greek doctor </a:t>
            </a:r>
            <a:r>
              <a:rPr lang="en-GB" dirty="0" err="1"/>
              <a:t>Democedes</a:t>
            </a:r>
            <a:r>
              <a:rPr lang="en-GB" dirty="0"/>
              <a:t> cured her of an abscess on her breast. ‘</a:t>
            </a:r>
            <a:r>
              <a:rPr lang="en-GB" b="1" i="1" dirty="0"/>
              <a:t>I should like to have Spartan girls, and girls from Argos and Attica and Corinth, to wait upon me</a:t>
            </a:r>
            <a:r>
              <a:rPr lang="en-GB" i="1" dirty="0"/>
              <a:t>.’ </a:t>
            </a:r>
            <a:r>
              <a:rPr lang="en-GB" dirty="0"/>
              <a:t>(3.133-5). Darius duly sent a reconnaissance party: ‘</a:t>
            </a:r>
            <a:r>
              <a:rPr lang="en-GB" i="1" dirty="0"/>
              <a:t>These Persians … were the first who ever came from Asia to Greece; their object was to collect information.’ </a:t>
            </a:r>
            <a:r>
              <a:rPr lang="en-GB" dirty="0"/>
              <a:t>(3.138)</a:t>
            </a:r>
          </a:p>
          <a:p>
            <a:endParaRPr lang="en-GB" dirty="0"/>
          </a:p>
          <a:p>
            <a:pPr marL="342900" indent="-342900">
              <a:buFont typeface="Arial" panose="020B0604020202020204" pitchFamily="34" charset="0"/>
              <a:buChar char="•"/>
            </a:pPr>
            <a:r>
              <a:rPr lang="en-GB" dirty="0"/>
              <a:t>Darius had been active across the </a:t>
            </a:r>
            <a:r>
              <a:rPr lang="en-GB" b="1" dirty="0"/>
              <a:t>Hellespont </a:t>
            </a:r>
            <a:r>
              <a:rPr lang="en-GB" dirty="0"/>
              <a:t>in Scythia (Book 4).</a:t>
            </a:r>
          </a:p>
          <a:p>
            <a:endParaRPr lang="en-GB" sz="800" b="1" dirty="0"/>
          </a:p>
          <a:p>
            <a:endParaRPr lang="en-GB" sz="800" dirty="0"/>
          </a:p>
          <a:p>
            <a:pPr marL="342900" indent="-342900">
              <a:buFont typeface="Arial" panose="020B0604020202020204" pitchFamily="34" charset="0"/>
              <a:buChar char="•"/>
            </a:pPr>
            <a:r>
              <a:rPr lang="en-GB" b="1" dirty="0"/>
              <a:t>Thrace</a:t>
            </a:r>
            <a:r>
              <a:rPr lang="en-GB" dirty="0"/>
              <a:t> was under Persian control. ‘</a:t>
            </a:r>
            <a:r>
              <a:rPr lang="en-GB" i="1" dirty="0" err="1"/>
              <a:t>Megabazus</a:t>
            </a:r>
            <a:r>
              <a:rPr lang="en-GB" i="1" dirty="0"/>
              <a:t> marched through Thrace, bringing every city and every people in that country under the control of the Persian king. All this was according to orders; for he had received instructions from Darius to conquer Thrace.’</a:t>
            </a:r>
            <a:r>
              <a:rPr lang="en-GB" dirty="0"/>
              <a:t> (5.2) </a:t>
            </a:r>
          </a:p>
          <a:p>
            <a:endParaRPr lang="en-GB" sz="800" dirty="0"/>
          </a:p>
          <a:p>
            <a:pPr marL="342900" indent="-342900">
              <a:buFont typeface="Arial" panose="020B0604020202020204" pitchFamily="34" charset="0"/>
              <a:buChar char="•"/>
            </a:pPr>
            <a:r>
              <a:rPr lang="en-GB" dirty="0"/>
              <a:t>What was </a:t>
            </a:r>
            <a:r>
              <a:rPr lang="en-GB" b="1" dirty="0" err="1"/>
              <a:t>Megabazus</a:t>
            </a:r>
            <a:r>
              <a:rPr lang="en-GB" dirty="0"/>
              <a:t>’ objection to </a:t>
            </a:r>
            <a:r>
              <a:rPr lang="en-GB" dirty="0" err="1"/>
              <a:t>Histiaeus</a:t>
            </a:r>
            <a:r>
              <a:rPr lang="en-GB" dirty="0"/>
              <a:t> having land to build a city on the future site of Amphipolis? (5.23)</a:t>
            </a:r>
          </a:p>
          <a:p>
            <a:endParaRPr lang="en-GB" sz="800" dirty="0"/>
          </a:p>
          <a:p>
            <a:pPr marL="342900" indent="-342900">
              <a:buFont typeface="Arial" panose="020B0604020202020204" pitchFamily="34" charset="0"/>
              <a:buChar char="•"/>
            </a:pPr>
            <a:r>
              <a:rPr lang="en-GB" b="1" dirty="0" err="1"/>
              <a:t>Otanes</a:t>
            </a:r>
            <a:r>
              <a:rPr lang="en-GB" dirty="0"/>
              <a:t> (</a:t>
            </a:r>
            <a:r>
              <a:rPr lang="en-GB" dirty="0" err="1"/>
              <a:t>Megabazus</a:t>
            </a:r>
            <a:r>
              <a:rPr lang="en-GB" dirty="0"/>
              <a:t>’ successor) ‘</a:t>
            </a:r>
            <a:r>
              <a:rPr lang="en-GB" i="1" dirty="0"/>
              <a:t>captured Byzantium and Chalcedon … then with Lesbian ships he captured </a:t>
            </a:r>
            <a:r>
              <a:rPr lang="en-GB" b="1" i="1" dirty="0"/>
              <a:t>Lemnos</a:t>
            </a:r>
            <a:r>
              <a:rPr lang="en-GB" i="1" dirty="0"/>
              <a:t> and Imbros’. </a:t>
            </a:r>
            <a:r>
              <a:rPr lang="en-GB" dirty="0"/>
              <a:t>(5.27)</a:t>
            </a:r>
          </a:p>
          <a:p>
            <a:endParaRPr lang="en-GB" sz="800" dirty="0"/>
          </a:p>
          <a:p>
            <a:pPr marL="342900" indent="-342900">
              <a:buFont typeface="Arial" panose="020B0604020202020204" pitchFamily="34" charset="0"/>
              <a:buChar char="•"/>
            </a:pPr>
            <a:r>
              <a:rPr lang="en-GB" dirty="0"/>
              <a:t>Darius continued interest in the west is exemplified by the story of the industrious </a:t>
            </a:r>
            <a:r>
              <a:rPr lang="en-GB" b="1" dirty="0" err="1"/>
              <a:t>Paeonian</a:t>
            </a:r>
            <a:r>
              <a:rPr lang="en-GB" dirty="0"/>
              <a:t> women who lived slightly north of Macedon and whose population was transported to Susa. (5.12-16) </a:t>
            </a:r>
          </a:p>
          <a:p>
            <a:endParaRPr lang="en-GB" sz="800" dirty="0"/>
          </a:p>
          <a:p>
            <a:pPr marL="342900" indent="-342900">
              <a:buFont typeface="Arial" panose="020B0604020202020204" pitchFamily="34" charset="0"/>
              <a:buChar char="•"/>
            </a:pPr>
            <a:r>
              <a:rPr lang="en-GB" dirty="0"/>
              <a:t>Overtures to </a:t>
            </a:r>
            <a:r>
              <a:rPr lang="en-GB" b="1" dirty="0"/>
              <a:t>Macedon</a:t>
            </a:r>
            <a:r>
              <a:rPr lang="en-GB" dirty="0"/>
              <a:t> had resulted in King </a:t>
            </a:r>
            <a:r>
              <a:rPr lang="en-GB" dirty="0" err="1"/>
              <a:t>Amyntas</a:t>
            </a:r>
            <a:r>
              <a:rPr lang="en-GB" dirty="0"/>
              <a:t> (d. 498) giving</a:t>
            </a:r>
            <a:r>
              <a:rPr lang="en-GB" b="1" dirty="0"/>
              <a:t> Earth and Water </a:t>
            </a:r>
            <a:r>
              <a:rPr lang="en-GB" dirty="0"/>
              <a:t>in</a:t>
            </a:r>
            <a:r>
              <a:rPr lang="en-GB" b="1" dirty="0"/>
              <a:t> 512/511</a:t>
            </a:r>
            <a:r>
              <a:rPr lang="en-GB" dirty="0"/>
              <a:t>;</a:t>
            </a:r>
          </a:p>
          <a:p>
            <a:r>
              <a:rPr lang="en-GB" dirty="0"/>
              <a:t>       however, his son, </a:t>
            </a:r>
            <a:r>
              <a:rPr lang="en-GB" b="1" dirty="0"/>
              <a:t>Alexander </a:t>
            </a:r>
            <a:r>
              <a:rPr lang="en-GB" dirty="0"/>
              <a:t>(king of Macedon from 498-454) orchestrated the death of the 7 Persian Ambassadors at      </a:t>
            </a:r>
          </a:p>
          <a:p>
            <a:r>
              <a:rPr lang="en-GB" dirty="0"/>
              <a:t>       that time because they molested Macedonian women at dinner (5.17-20).</a:t>
            </a:r>
          </a:p>
          <a:p>
            <a:endParaRPr lang="en-GB" sz="800" dirty="0"/>
          </a:p>
        </p:txBody>
      </p:sp>
    </p:spTree>
    <p:extLst>
      <p:ext uri="{BB962C8B-B14F-4D97-AF65-F5344CB8AC3E}">
        <p14:creationId xmlns:p14="http://schemas.microsoft.com/office/powerpoint/2010/main" val="32357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1000"/>
                                        <p:tgtEl>
                                          <p:spTgt spid="3">
                                            <p:txEl>
                                              <p:pRg st="10" end="10"/>
                                            </p:txEl>
                                          </p:spTgt>
                                        </p:tgtEl>
                                      </p:cBhvr>
                                    </p:animEffect>
                                    <p:anim calcmode="lin" valueType="num">
                                      <p:cBhvr>
                                        <p:cTn id="3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fade">
                                      <p:cBhvr>
                                        <p:cTn id="49" dur="1000"/>
                                        <p:tgtEl>
                                          <p:spTgt spid="3">
                                            <p:txEl>
                                              <p:pRg st="14" end="14"/>
                                            </p:txEl>
                                          </p:spTgt>
                                        </p:tgtEl>
                                      </p:cBhvr>
                                    </p:animEffect>
                                    <p:anim calcmode="lin" valueType="num">
                                      <p:cBhvr>
                                        <p:cTn id="50"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15" end="15"/>
                                            </p:txEl>
                                          </p:spTgt>
                                        </p:tgtEl>
                                        <p:attrNameLst>
                                          <p:attrName>style.visibility</p:attrName>
                                        </p:attrNameLst>
                                      </p:cBhvr>
                                      <p:to>
                                        <p:strVal val="visible"/>
                                      </p:to>
                                    </p:set>
                                    <p:animEffect transition="in" filter="fade">
                                      <p:cBhvr>
                                        <p:cTn id="56" dur="1000"/>
                                        <p:tgtEl>
                                          <p:spTgt spid="3">
                                            <p:txEl>
                                              <p:pRg st="15" end="15"/>
                                            </p:txEl>
                                          </p:spTgt>
                                        </p:tgtEl>
                                      </p:cBhvr>
                                    </p:animEffect>
                                    <p:anim calcmode="lin" valueType="num">
                                      <p:cBhvr>
                                        <p:cTn id="57"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16" end="16"/>
                                            </p:txEl>
                                          </p:spTgt>
                                        </p:tgtEl>
                                        <p:attrNameLst>
                                          <p:attrName>style.visibility</p:attrName>
                                        </p:attrNameLst>
                                      </p:cBhvr>
                                      <p:to>
                                        <p:strVal val="visible"/>
                                      </p:to>
                                    </p:set>
                                    <p:animEffect transition="in" filter="fade">
                                      <p:cBhvr>
                                        <p:cTn id="63" dur="1000"/>
                                        <p:tgtEl>
                                          <p:spTgt spid="3">
                                            <p:txEl>
                                              <p:pRg st="16" end="16"/>
                                            </p:txEl>
                                          </p:spTgt>
                                        </p:tgtEl>
                                      </p:cBhvr>
                                    </p:animEffect>
                                    <p:anim calcmode="lin" valueType="num">
                                      <p:cBhvr>
                                        <p:cTn id="64"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5BC32EF-41A6-4B7A-A446-37868A849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8189" y="3043054"/>
            <a:ext cx="6023811" cy="31022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71F9C1-7F95-491F-9B44-0E74809B1881}"/>
              </a:ext>
            </a:extLst>
          </p:cNvPr>
          <p:cNvSpPr txBox="1"/>
          <p:nvPr/>
        </p:nvSpPr>
        <p:spPr>
          <a:xfrm>
            <a:off x="6785811" y="6145317"/>
            <a:ext cx="6096000" cy="646331"/>
          </a:xfrm>
          <a:prstGeom prst="rect">
            <a:avLst/>
          </a:prstGeom>
          <a:noFill/>
        </p:spPr>
        <p:txBody>
          <a:bodyPr wrap="square">
            <a:spAutoFit/>
          </a:bodyPr>
          <a:lstStyle/>
          <a:p>
            <a:r>
              <a:rPr lang="en-GB" b="1" dirty="0"/>
              <a:t>Alexander </a:t>
            </a:r>
            <a:r>
              <a:rPr lang="en-GB" dirty="0"/>
              <a:t>(king of Macedon from 498-454.</a:t>
            </a:r>
          </a:p>
          <a:p>
            <a:r>
              <a:rPr lang="en-GB" b="0" i="0" dirty="0">
                <a:solidFill>
                  <a:srgbClr val="202122"/>
                </a:solidFill>
                <a:effectLst/>
              </a:rPr>
              <a:t>Struck circa 460-450 BC</a:t>
            </a:r>
            <a:endParaRPr lang="en-GB" dirty="0"/>
          </a:p>
        </p:txBody>
      </p:sp>
      <p:pic>
        <p:nvPicPr>
          <p:cNvPr id="5124" name="Picture 4">
            <a:extLst>
              <a:ext uri="{FF2B5EF4-FFF2-40B4-BE49-F238E27FC236}">
                <a16:creationId xmlns:a16="http://schemas.microsoft.com/office/drawing/2014/main" id="{FC46C86D-CC72-438C-9A46-AFEC98812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31222"/>
            <a:ext cx="6088215" cy="2822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9820D7-CCBF-4916-BD97-BAA8BF923D12}"/>
              </a:ext>
            </a:extLst>
          </p:cNvPr>
          <p:cNvSpPr txBox="1"/>
          <p:nvPr/>
        </p:nvSpPr>
        <p:spPr>
          <a:xfrm>
            <a:off x="172333" y="5868318"/>
            <a:ext cx="5759117" cy="923330"/>
          </a:xfrm>
          <a:prstGeom prst="rect">
            <a:avLst/>
          </a:prstGeom>
          <a:noFill/>
        </p:spPr>
        <p:txBody>
          <a:bodyPr wrap="square">
            <a:spAutoFit/>
          </a:bodyPr>
          <a:lstStyle/>
          <a:p>
            <a:r>
              <a:rPr lang="en-GB" b="0" i="0" dirty="0">
                <a:solidFill>
                  <a:srgbClr val="000000"/>
                </a:solidFill>
                <a:effectLst/>
              </a:rPr>
              <a:t>Coinage towards the end of the reign of </a:t>
            </a:r>
            <a:r>
              <a:rPr lang="en-GB" b="0" i="0" dirty="0" err="1">
                <a:solidFill>
                  <a:srgbClr val="000000"/>
                </a:solidFill>
                <a:effectLst/>
              </a:rPr>
              <a:t>Amyntas</a:t>
            </a:r>
            <a:r>
              <a:rPr lang="en-GB" b="0" i="0" dirty="0">
                <a:solidFill>
                  <a:srgbClr val="000000"/>
                </a:solidFill>
                <a:effectLst/>
              </a:rPr>
              <a:t> I, </a:t>
            </a:r>
          </a:p>
          <a:p>
            <a:r>
              <a:rPr lang="en-GB" b="0" i="0" dirty="0">
                <a:solidFill>
                  <a:srgbClr val="000000"/>
                </a:solidFill>
                <a:effectLst/>
              </a:rPr>
              <a:t>under the Achaemenids, </a:t>
            </a:r>
            <a:r>
              <a:rPr lang="en-GB" b="0" i="0" u="none" strike="noStrike" dirty="0" err="1">
                <a:solidFill>
                  <a:srgbClr val="0B0080"/>
                </a:solidFill>
                <a:effectLst/>
                <a:hlinkClick r:id="rId4" tooltip="Aegae (Macedonia)"/>
              </a:rPr>
              <a:t>Aegae</a:t>
            </a:r>
            <a:r>
              <a:rPr lang="en-GB" b="0" i="0" dirty="0">
                <a:solidFill>
                  <a:srgbClr val="000000"/>
                </a:solidFill>
                <a:effectLst/>
              </a:rPr>
              <a:t>, circa 510-480 BC. </a:t>
            </a:r>
          </a:p>
          <a:p>
            <a:r>
              <a:rPr lang="en-GB" b="0" i="0" dirty="0">
                <a:solidFill>
                  <a:srgbClr val="000000"/>
                </a:solidFill>
                <a:effectLst/>
              </a:rPr>
              <a:t>Goat kneeling right, head reverted</a:t>
            </a:r>
            <a:endParaRPr lang="en-GB" dirty="0"/>
          </a:p>
        </p:txBody>
      </p:sp>
      <p:sp>
        <p:nvSpPr>
          <p:cNvPr id="5" name="TextBox 4">
            <a:extLst>
              <a:ext uri="{FF2B5EF4-FFF2-40B4-BE49-F238E27FC236}">
                <a16:creationId xmlns:a16="http://schemas.microsoft.com/office/drawing/2014/main" id="{8414E56D-3084-4355-BE00-ABCF5C05AB05}"/>
              </a:ext>
            </a:extLst>
          </p:cNvPr>
          <p:cNvSpPr txBox="1"/>
          <p:nvPr/>
        </p:nvSpPr>
        <p:spPr>
          <a:xfrm>
            <a:off x="172333" y="846726"/>
            <a:ext cx="7202905" cy="2031325"/>
          </a:xfrm>
          <a:prstGeom prst="rect">
            <a:avLst/>
          </a:prstGeom>
          <a:noFill/>
        </p:spPr>
        <p:txBody>
          <a:bodyPr wrap="square" rtlCol="0">
            <a:spAutoFit/>
          </a:bodyPr>
          <a:lstStyle/>
          <a:p>
            <a:r>
              <a:rPr lang="en-GB" dirty="0"/>
              <a:t>‘</a:t>
            </a:r>
            <a:r>
              <a:rPr lang="en-GB" i="1" dirty="0"/>
              <a:t>I happen to know that these descendants of </a:t>
            </a:r>
            <a:r>
              <a:rPr lang="en-GB" i="1" dirty="0" err="1"/>
              <a:t>Perdiccas</a:t>
            </a:r>
            <a:r>
              <a:rPr lang="en-GB" i="1" dirty="0"/>
              <a:t> are, as they themselves claim, of Greek nationality. This was, moreover, recognized by the managers of the Olympic games, on the occasion when Alexander wished to compete and his Greek competitors tried to exclude him on the ground that foreigners are not allowed to take part. Alexander, however, proved his Argive descent, and so was accepted as a Greek and allowed to enter the foot-race. He came in equal first.’ </a:t>
            </a:r>
            <a:r>
              <a:rPr lang="en-GB" dirty="0"/>
              <a:t>5.22 (see also 8.137ff)</a:t>
            </a:r>
          </a:p>
        </p:txBody>
      </p:sp>
      <p:sp>
        <p:nvSpPr>
          <p:cNvPr id="6" name="TextBox 5">
            <a:extLst>
              <a:ext uri="{FF2B5EF4-FFF2-40B4-BE49-F238E27FC236}">
                <a16:creationId xmlns:a16="http://schemas.microsoft.com/office/drawing/2014/main" id="{A030FD70-6D92-4674-91DA-CBF1D897C271}"/>
              </a:ext>
            </a:extLst>
          </p:cNvPr>
          <p:cNvSpPr txBox="1"/>
          <p:nvPr/>
        </p:nvSpPr>
        <p:spPr>
          <a:xfrm>
            <a:off x="0" y="35936"/>
            <a:ext cx="7749153" cy="646331"/>
          </a:xfrm>
          <a:prstGeom prst="rect">
            <a:avLst/>
          </a:prstGeom>
          <a:noFill/>
        </p:spPr>
        <p:txBody>
          <a:bodyPr wrap="square" rtlCol="0">
            <a:spAutoFit/>
          </a:bodyPr>
          <a:lstStyle/>
          <a:p>
            <a:r>
              <a:rPr lang="en-GB" sz="3600" b="1" dirty="0"/>
              <a:t>Persia in Europe – is Macedon Greek?</a:t>
            </a:r>
          </a:p>
        </p:txBody>
      </p:sp>
      <p:graphicFrame>
        <p:nvGraphicFramePr>
          <p:cNvPr id="9" name="Table 8">
            <a:extLst>
              <a:ext uri="{FF2B5EF4-FFF2-40B4-BE49-F238E27FC236}">
                <a16:creationId xmlns:a16="http://schemas.microsoft.com/office/drawing/2014/main" id="{1263540C-B97D-48F9-8FC2-62666D02679A}"/>
              </a:ext>
            </a:extLst>
          </p:cNvPr>
          <p:cNvGraphicFramePr>
            <a:graphicFrameLocks noGrp="1"/>
          </p:cNvGraphicFramePr>
          <p:nvPr>
            <p:extLst>
              <p:ext uri="{D42A27DB-BD31-4B8C-83A1-F6EECF244321}">
                <p14:modId xmlns:p14="http://schemas.microsoft.com/office/powerpoint/2010/main" val="1253361179"/>
              </p:ext>
            </p:extLst>
          </p:nvPr>
        </p:nvGraphicFramePr>
        <p:xfrm>
          <a:off x="7319213" y="0"/>
          <a:ext cx="1764630" cy="1524000"/>
        </p:xfrm>
        <a:graphic>
          <a:graphicData uri="http://schemas.openxmlformats.org/drawingml/2006/table">
            <a:tbl>
              <a:tblPr/>
              <a:tblGrid>
                <a:gridCol w="1764630">
                  <a:extLst>
                    <a:ext uri="{9D8B030D-6E8A-4147-A177-3AD203B41FA5}">
                      <a16:colId xmlns:a16="http://schemas.microsoft.com/office/drawing/2014/main" val="700075185"/>
                    </a:ext>
                  </a:extLst>
                </a:gridCol>
              </a:tblGrid>
              <a:tr h="786063">
                <a:tc>
                  <a:txBody>
                    <a:bodyPr/>
                    <a:lstStyle/>
                    <a:p>
                      <a:pPr algn="l" fontAlgn="t"/>
                      <a:r>
                        <a:rPr lang="en-GB" dirty="0">
                          <a:effectLst/>
                        </a:rPr>
                        <a:t>512/511–499 BC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754581298"/>
                  </a:ext>
                </a:extLst>
              </a:tr>
              <a:tr h="737937">
                <a:tc>
                  <a:txBody>
                    <a:bodyPr/>
                    <a:lstStyle/>
                    <a:p>
                      <a:pPr algn="l" fontAlgn="t"/>
                      <a:r>
                        <a:rPr lang="en-GB" dirty="0">
                          <a:effectLst/>
                        </a:rPr>
                        <a:t>492–479 BC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845232581"/>
                  </a:ext>
                </a:extLst>
              </a:tr>
            </a:tbl>
          </a:graphicData>
        </a:graphic>
      </p:graphicFrame>
      <p:graphicFrame>
        <p:nvGraphicFramePr>
          <p:cNvPr id="10" name="Table 9">
            <a:extLst>
              <a:ext uri="{FF2B5EF4-FFF2-40B4-BE49-F238E27FC236}">
                <a16:creationId xmlns:a16="http://schemas.microsoft.com/office/drawing/2014/main" id="{6017575C-E764-4CAA-84D0-2FFF950A95D1}"/>
              </a:ext>
            </a:extLst>
          </p:cNvPr>
          <p:cNvGraphicFramePr>
            <a:graphicFrameLocks noGrp="1"/>
          </p:cNvGraphicFramePr>
          <p:nvPr>
            <p:extLst>
              <p:ext uri="{D42A27DB-BD31-4B8C-83A1-F6EECF244321}">
                <p14:modId xmlns:p14="http://schemas.microsoft.com/office/powerpoint/2010/main" val="1266537166"/>
              </p:ext>
            </p:extLst>
          </p:nvPr>
        </p:nvGraphicFramePr>
        <p:xfrm>
          <a:off x="9083843" y="16042"/>
          <a:ext cx="3108157" cy="1489732"/>
        </p:xfrm>
        <a:graphic>
          <a:graphicData uri="http://schemas.openxmlformats.org/drawingml/2006/table">
            <a:tbl>
              <a:tblPr/>
              <a:tblGrid>
                <a:gridCol w="3108157">
                  <a:extLst>
                    <a:ext uri="{9D8B030D-6E8A-4147-A177-3AD203B41FA5}">
                      <a16:colId xmlns:a16="http://schemas.microsoft.com/office/drawing/2014/main" val="3383144165"/>
                    </a:ext>
                  </a:extLst>
                </a:gridCol>
              </a:tblGrid>
              <a:tr h="787877">
                <a:tc>
                  <a:txBody>
                    <a:bodyPr/>
                    <a:lstStyle/>
                    <a:p>
                      <a:pPr algn="l" fontAlgn="t"/>
                      <a:r>
                        <a:rPr lang="en-GB" b="0" dirty="0">
                          <a:effectLst/>
                        </a:rPr>
                        <a:t>Macedon becomes a vassal kingdom under Darius.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DE2F6"/>
                    </a:solidFill>
                  </a:tcPr>
                </a:tc>
                <a:extLst>
                  <a:ext uri="{0D108BD9-81ED-4DB2-BD59-A6C34878D82A}">
                    <a16:rowId xmlns:a16="http://schemas.microsoft.com/office/drawing/2014/main" val="2526447748"/>
                  </a:ext>
                </a:extLst>
              </a:tr>
              <a:tr h="701855">
                <a:tc>
                  <a:txBody>
                    <a:bodyPr/>
                    <a:lstStyle/>
                    <a:p>
                      <a:pPr algn="l" fontAlgn="t"/>
                      <a:r>
                        <a:rPr lang="en-GB" b="0" dirty="0">
                          <a:effectLst/>
                        </a:rPr>
                        <a:t>Macedon becomes a fully subordinate part of Persia.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DCC5ED"/>
                    </a:solidFill>
                  </a:tcPr>
                </a:tc>
                <a:extLst>
                  <a:ext uri="{0D108BD9-81ED-4DB2-BD59-A6C34878D82A}">
                    <a16:rowId xmlns:a16="http://schemas.microsoft.com/office/drawing/2014/main" val="2105583955"/>
                  </a:ext>
                </a:extLst>
              </a:tr>
            </a:tbl>
          </a:graphicData>
        </a:graphic>
      </p:graphicFrame>
      <p:pic>
        <p:nvPicPr>
          <p:cNvPr id="5126" name="Picture 6" descr="Ancient greek athletic runner Royalty Free Vector Image">
            <a:extLst>
              <a:ext uri="{FF2B5EF4-FFF2-40B4-BE49-F238E27FC236}">
                <a16:creationId xmlns:a16="http://schemas.microsoft.com/office/drawing/2014/main" id="{512CD544-F9D4-40E0-8B4E-340FF756A6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458" t="19209" r="18840" b="29040"/>
          <a:stretch/>
        </p:blipFill>
        <p:spPr bwMode="auto">
          <a:xfrm>
            <a:off x="8166608" y="1521816"/>
            <a:ext cx="1834469" cy="1609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21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D26CA-DCA9-4BBD-BFA2-F1F964E693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480" r="347" b="28767"/>
          <a:stretch/>
        </p:blipFill>
        <p:spPr bwMode="auto">
          <a:xfrm>
            <a:off x="-38970" y="-48076"/>
            <a:ext cx="12230969" cy="47372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B3ADE2-7064-4F7D-8089-F3B892949298}"/>
              </a:ext>
            </a:extLst>
          </p:cNvPr>
          <p:cNvPicPr>
            <a:picLocks noChangeAspect="1"/>
          </p:cNvPicPr>
          <p:nvPr/>
        </p:nvPicPr>
        <p:blipFill>
          <a:blip r:embed="rId3"/>
          <a:stretch>
            <a:fillRect/>
          </a:stretch>
        </p:blipFill>
        <p:spPr>
          <a:xfrm>
            <a:off x="22658" y="4277266"/>
            <a:ext cx="7042953" cy="2580734"/>
          </a:xfrm>
          <a:prstGeom prst="rect">
            <a:avLst/>
          </a:prstGeom>
        </p:spPr>
      </p:pic>
      <p:pic>
        <p:nvPicPr>
          <p:cNvPr id="4098" name="Picture 2">
            <a:extLst>
              <a:ext uri="{FF2B5EF4-FFF2-40B4-BE49-F238E27FC236}">
                <a16:creationId xmlns:a16="http://schemas.microsoft.com/office/drawing/2014/main" id="{BDDCAA95-323A-4BDF-939E-0E4A24559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239" y="2449484"/>
            <a:ext cx="5140960" cy="4479466"/>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4E73106E-5ADA-4A51-94F9-1CAE7B6335C3}"/>
              </a:ext>
            </a:extLst>
          </p:cNvPr>
          <p:cNvSpPr/>
          <p:nvPr/>
        </p:nvSpPr>
        <p:spPr>
          <a:xfrm>
            <a:off x="8641079" y="2449484"/>
            <a:ext cx="2113280" cy="1277593"/>
          </a:xfrm>
          <a:prstGeom prst="wedgeEllipseCallout">
            <a:avLst>
              <a:gd name="adj1" fmla="val 62076"/>
              <a:gd name="adj2" fmla="val 6096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Matura MT Script Capitals" panose="03020802060602070202" pitchFamily="66" charset="0"/>
              </a:rPr>
              <a:t>Master, remember the Athenians,. </a:t>
            </a:r>
            <a:r>
              <a:rPr lang="en-GB" sz="1200" dirty="0"/>
              <a:t>5.106</a:t>
            </a:r>
          </a:p>
        </p:txBody>
      </p:sp>
      <p:pic>
        <p:nvPicPr>
          <p:cNvPr id="8" name="Picture 2" descr="Trireme - Wikipedia">
            <a:extLst>
              <a:ext uri="{FF2B5EF4-FFF2-40B4-BE49-F238E27FC236}">
                <a16:creationId xmlns:a16="http://schemas.microsoft.com/office/drawing/2014/main" id="{470D1A55-85D9-4BFC-BA00-AF7877E5CA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308336" y="0"/>
            <a:ext cx="2913225" cy="22490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679535B-0FFF-4571-A2D1-43F6727E8CC4}"/>
              </a:ext>
            </a:extLst>
          </p:cNvPr>
          <p:cNvSpPr txBox="1"/>
          <p:nvPr/>
        </p:nvSpPr>
        <p:spPr>
          <a:xfrm>
            <a:off x="5230495" y="-38798"/>
            <a:ext cx="1731010" cy="369332"/>
          </a:xfrm>
          <a:prstGeom prst="rect">
            <a:avLst/>
          </a:prstGeom>
          <a:noFill/>
        </p:spPr>
        <p:txBody>
          <a:bodyPr wrap="square" rtlCol="0">
            <a:spAutoFit/>
          </a:bodyPr>
          <a:lstStyle/>
          <a:p>
            <a:r>
              <a:rPr lang="en-GB" b="1" dirty="0"/>
              <a:t>Athens:</a:t>
            </a:r>
            <a:r>
              <a:rPr lang="en-GB" dirty="0"/>
              <a:t> 20 ships</a:t>
            </a:r>
          </a:p>
        </p:txBody>
      </p:sp>
      <p:sp>
        <p:nvSpPr>
          <p:cNvPr id="11" name="TextBox 10">
            <a:extLst>
              <a:ext uri="{FF2B5EF4-FFF2-40B4-BE49-F238E27FC236}">
                <a16:creationId xmlns:a16="http://schemas.microsoft.com/office/drawing/2014/main" id="{734B23E0-FA0F-4944-86A3-CDB4777529E7}"/>
              </a:ext>
            </a:extLst>
          </p:cNvPr>
          <p:cNvSpPr txBox="1"/>
          <p:nvPr/>
        </p:nvSpPr>
        <p:spPr>
          <a:xfrm>
            <a:off x="5277684" y="239900"/>
            <a:ext cx="1664335" cy="369332"/>
          </a:xfrm>
          <a:prstGeom prst="rect">
            <a:avLst/>
          </a:prstGeom>
          <a:noFill/>
        </p:spPr>
        <p:txBody>
          <a:bodyPr wrap="square" rtlCol="0">
            <a:spAutoFit/>
          </a:bodyPr>
          <a:lstStyle/>
          <a:p>
            <a:r>
              <a:rPr lang="en-GB" b="1" dirty="0"/>
              <a:t>Eretria:</a:t>
            </a:r>
            <a:r>
              <a:rPr lang="en-GB" dirty="0"/>
              <a:t> 5 ships</a:t>
            </a:r>
          </a:p>
        </p:txBody>
      </p:sp>
      <p:sp>
        <p:nvSpPr>
          <p:cNvPr id="13" name="Oval 12">
            <a:extLst>
              <a:ext uri="{FF2B5EF4-FFF2-40B4-BE49-F238E27FC236}">
                <a16:creationId xmlns:a16="http://schemas.microsoft.com/office/drawing/2014/main" id="{A7B87C26-7F97-4A9B-8916-64383DBC7D2C}"/>
              </a:ext>
            </a:extLst>
          </p:cNvPr>
          <p:cNvSpPr/>
          <p:nvPr/>
        </p:nvSpPr>
        <p:spPr>
          <a:xfrm>
            <a:off x="10477499" y="209749"/>
            <a:ext cx="1343025" cy="127759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D4A99B9-10D4-4EEA-8EF2-584951F7D1C4}"/>
              </a:ext>
            </a:extLst>
          </p:cNvPr>
          <p:cNvSpPr/>
          <p:nvPr/>
        </p:nvSpPr>
        <p:spPr>
          <a:xfrm>
            <a:off x="406556" y="1137645"/>
            <a:ext cx="2913225" cy="1760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t>‘These ships were the beginnings of evils for Greeks and barbarians.’ </a:t>
            </a:r>
            <a:r>
              <a:rPr lang="en-GB" dirty="0"/>
              <a:t>5.97</a:t>
            </a:r>
          </a:p>
        </p:txBody>
      </p:sp>
      <p:sp>
        <p:nvSpPr>
          <p:cNvPr id="4" name="TextBox 3">
            <a:extLst>
              <a:ext uri="{FF2B5EF4-FFF2-40B4-BE49-F238E27FC236}">
                <a16:creationId xmlns:a16="http://schemas.microsoft.com/office/drawing/2014/main" id="{EB2AED31-CA0F-4DD1-9EF3-56B6EDC3D90F}"/>
              </a:ext>
            </a:extLst>
          </p:cNvPr>
          <p:cNvSpPr txBox="1"/>
          <p:nvPr/>
        </p:nvSpPr>
        <p:spPr>
          <a:xfrm>
            <a:off x="-38972" y="-95244"/>
            <a:ext cx="4316504" cy="1077218"/>
          </a:xfrm>
          <a:prstGeom prst="rect">
            <a:avLst/>
          </a:prstGeom>
          <a:solidFill>
            <a:schemeClr val="bg1"/>
          </a:solidFill>
        </p:spPr>
        <p:txBody>
          <a:bodyPr wrap="square" rtlCol="0">
            <a:spAutoFit/>
          </a:bodyPr>
          <a:lstStyle/>
          <a:p>
            <a:r>
              <a:rPr lang="en-GB" sz="3200" b="1" dirty="0"/>
              <a:t>Revenge? </a:t>
            </a:r>
          </a:p>
          <a:p>
            <a:r>
              <a:rPr lang="en-GB" sz="3200" b="1" dirty="0"/>
              <a:t>the Ionian Revolt </a:t>
            </a:r>
            <a:r>
              <a:rPr lang="en-GB" sz="2000" dirty="0"/>
              <a:t>499-494BC </a:t>
            </a:r>
            <a:endParaRPr lang="en-GB" sz="3200" dirty="0"/>
          </a:p>
        </p:txBody>
      </p:sp>
    </p:spTree>
    <p:extLst>
      <p:ext uri="{BB962C8B-B14F-4D97-AF65-F5344CB8AC3E}">
        <p14:creationId xmlns:p14="http://schemas.microsoft.com/office/powerpoint/2010/main" val="228744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fltVal val="0"/>
                                          </p:val>
                                        </p:tav>
                                        <p:tav tm="100000">
                                          <p:val>
                                            <p:strVal val="#ppt_w"/>
                                          </p:val>
                                        </p:tav>
                                      </p:tavLst>
                                    </p:anim>
                                    <p:anim calcmode="lin" valueType="num">
                                      <p:cBhvr>
                                        <p:cTn id="21" dur="1000" fill="hold"/>
                                        <p:tgtEl>
                                          <p:spTgt spid="15"/>
                                        </p:tgtEl>
                                        <p:attrNameLst>
                                          <p:attrName>ppt_h</p:attrName>
                                        </p:attrNameLst>
                                      </p:cBhvr>
                                      <p:tavLst>
                                        <p:tav tm="0">
                                          <p:val>
                                            <p:fltVal val="0"/>
                                          </p:val>
                                        </p:tav>
                                        <p:tav tm="100000">
                                          <p:val>
                                            <p:strVal val="#ppt_h"/>
                                          </p:val>
                                        </p:tav>
                                      </p:tavLst>
                                    </p:anim>
                                    <p:anim calcmode="lin" valueType="num">
                                      <p:cBhvr>
                                        <p:cTn id="22" dur="1000" fill="hold"/>
                                        <p:tgtEl>
                                          <p:spTgt spid="15"/>
                                        </p:tgtEl>
                                        <p:attrNameLst>
                                          <p:attrName>style.rotation</p:attrName>
                                        </p:attrNameLst>
                                      </p:cBhvr>
                                      <p:tavLst>
                                        <p:tav tm="0">
                                          <p:val>
                                            <p:fltVal val="90"/>
                                          </p:val>
                                        </p:tav>
                                        <p:tav tm="100000">
                                          <p:val>
                                            <p:fltVal val="0"/>
                                          </p:val>
                                        </p:tav>
                                      </p:tavLst>
                                    </p:anim>
                                    <p:animEffect transition="in" filter="fade">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right)">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5518</TotalTime>
  <Words>6157</Words>
  <Application>Microsoft Office PowerPoint</Application>
  <PresentationFormat>Widescreen</PresentationFormat>
  <Paragraphs>331</Paragraphs>
  <Slides>41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Calibri Light</vt:lpstr>
      <vt:lpstr>Matura MT Script Capitals</vt:lpstr>
      <vt:lpstr>MV Boli</vt:lpstr>
      <vt:lpstr>PT Serif</vt:lpstr>
      <vt:lpstr>YouTube Noto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King Edward VI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Judith Affleck</dc:creator>
  <cp:lastModifiedBy>Judith Letchford</cp:lastModifiedBy>
  <cp:revision>150</cp:revision>
  <dcterms:created xsi:type="dcterms:W3CDTF">2017-12-15T12:18:27Z</dcterms:created>
  <dcterms:modified xsi:type="dcterms:W3CDTF">2020-10-12T06:10:41Z</dcterms:modified>
</cp:coreProperties>
</file>