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60" r:id="rId4"/>
    <p:sldId id="258" r:id="rId5"/>
    <p:sldId id="261" r:id="rId6"/>
    <p:sldId id="262" r:id="rId7"/>
    <p:sldId id="259" r:id="rId8"/>
    <p:sldId id="263" r:id="rId9"/>
    <p:sldId id="270" r:id="rId10"/>
    <p:sldId id="265" r:id="rId11"/>
    <p:sldId id="266" r:id="rId12"/>
    <p:sldId id="267" r:id="rId13"/>
    <p:sldId id="271"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p:scale>
          <a:sx n="60" d="100"/>
          <a:sy n="60" d="100"/>
        </p:scale>
        <p:origin x="-900" y="-4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1B438-45E3-47FE-90A1-EC8DBD8259C9}" type="datetimeFigureOut">
              <a:rPr lang="en-GB" smtClean="0"/>
              <a:t>04/01/2017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67FA1-7E23-4A4E-A5CA-138D5D5437E8}"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67FA1-7E23-4A4E-A5CA-138D5D5437E8}"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316758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349799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4661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377154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78838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115279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3592687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3099773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172658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56761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29677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420761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391129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119037697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214193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475E9-A933-4008-A0C4-A63221B66C33}" type="datetimeFigureOut">
              <a:rPr lang="en-GB" smtClean="0"/>
              <a:pPr/>
              <a:t>04/01/2017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5017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2B475E9-A933-4008-A0C4-A63221B66C33}" type="datetimeFigureOut">
              <a:rPr lang="en-GB" smtClean="0"/>
              <a:pPr/>
              <a:t>04/01/2017</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GB"/>
          </a:p>
        </p:txBody>
      </p:sp>
      <p:sp>
        <p:nvSpPr>
          <p:cNvPr id="7" name="Slide Number Placeholder 6"/>
          <p:cNvSpPr>
            <a:spLocks noGrp="1"/>
          </p:cNvSpPr>
          <p:nvPr>
            <p:ph type="sldNum" sz="quarter" idx="12"/>
          </p:nvPr>
        </p:nvSpPr>
        <p:spPr>
          <a:xfrm>
            <a:off x="10742612" y="5883275"/>
            <a:ext cx="322567" cy="365125"/>
          </a:xfrm>
        </p:spPr>
        <p:txBody>
          <a:body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262312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2B475E9-A933-4008-A0C4-A63221B66C33}" type="datetimeFigureOut">
              <a:rPr lang="en-GB" smtClean="0"/>
              <a:pPr/>
              <a:t>04/01/2017</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6D797F-F8A8-45FB-8FDD-5BE87DAA519E}" type="slidenum">
              <a:rPr lang="en-GB" smtClean="0"/>
              <a:pPr/>
              <a:t>‹#›</a:t>
            </a:fld>
            <a:endParaRPr lang="en-GB"/>
          </a:p>
        </p:txBody>
      </p:sp>
    </p:spTree>
    <p:extLst>
      <p:ext uri="{BB962C8B-B14F-4D97-AF65-F5344CB8AC3E}">
        <p14:creationId xmlns:p14="http://schemas.microsoft.com/office/powerpoint/2010/main" xmlns="" val="337542447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bc.co.uk/schools/gcsebitesize/art/video/pain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youtube.com/watch?v=dQ8GXj1TsV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tudentartguide.com/articles/how-to-draw-and-paint-fast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www.bbc.co.uk/schools/gcsebitesize/art/video/photograph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artguide.com/articles/creative-photography-idea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hotopedagogy.com/gcse-gallery.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rt2day.co.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k.pinterest.com/Mswestmore/gcse-project-exampl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dKIu7t_WiF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udentartguide.com/articles/motiv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udentartguide.com/articles/realistic-observational-drawing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schools/gcsebitesize/art/video/draw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watch?v=UBCfioB4axk&amp;t=1033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creativebloq.com/digital-art/art-on-the-ipad-123266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31883" y="445374"/>
            <a:ext cx="9015248" cy="5894585"/>
          </a:xfrm>
          <a:prstGeom prst="rect">
            <a:avLst/>
          </a:prstGeom>
          <a:noFill/>
          <a:ln w="9525">
            <a:noFill/>
            <a:miter lim="800000"/>
            <a:headEnd/>
            <a:tailEnd/>
          </a:ln>
        </p:spPr>
      </p:pic>
      <p:sp>
        <p:nvSpPr>
          <p:cNvPr id="2" name="Title 1"/>
          <p:cNvSpPr>
            <a:spLocks noGrp="1"/>
          </p:cNvSpPr>
          <p:nvPr>
            <p:ph type="ctrTitle"/>
          </p:nvPr>
        </p:nvSpPr>
        <p:spPr/>
        <p:txBody>
          <a:bodyPr/>
          <a:lstStyle/>
          <a:p>
            <a:r>
              <a:rPr lang="en-GB" b="1" dirty="0" smtClean="0"/>
              <a:t>GCSE art study skills</a:t>
            </a:r>
            <a:endParaRPr lang="en-GB" b="1" dirty="0"/>
          </a:p>
        </p:txBody>
      </p:sp>
      <p:sp>
        <p:nvSpPr>
          <p:cNvPr id="3" name="Subtitle 2"/>
          <p:cNvSpPr>
            <a:spLocks noGrp="1"/>
          </p:cNvSpPr>
          <p:nvPr>
            <p:ph type="subTitle" idx="1"/>
          </p:nvPr>
        </p:nvSpPr>
        <p:spPr/>
        <p:txBody>
          <a:bodyPr/>
          <a:lstStyle/>
          <a:p>
            <a:r>
              <a:rPr lang="en-GB" b="1" dirty="0" smtClean="0"/>
              <a:t>This pack contains sources of guidance to help you to improve your skills and approach to your art coursework.  Select tasks that you feel will benefit you and help you to create the best project possible.</a:t>
            </a:r>
            <a:endParaRPr lang="en-GB" b="1" dirty="0"/>
          </a:p>
        </p:txBody>
      </p:sp>
    </p:spTree>
    <p:extLst>
      <p:ext uri="{BB962C8B-B14F-4D97-AF65-F5344CB8AC3E}">
        <p14:creationId xmlns:p14="http://schemas.microsoft.com/office/powerpoint/2010/main" xmlns="" val="2989745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2" y="723899"/>
            <a:ext cx="7235825" cy="5695951"/>
          </a:xfrm>
        </p:spPr>
        <p:txBody>
          <a:bodyPr>
            <a:normAutofit fontScale="85000" lnSpcReduction="20000"/>
          </a:bodyPr>
          <a:lstStyle/>
          <a:p>
            <a:pPr marL="0" indent="0">
              <a:buNone/>
            </a:pPr>
            <a:r>
              <a:rPr lang="en-GB" dirty="0"/>
              <a:t>1</a:t>
            </a:r>
            <a:r>
              <a:rPr lang="en-GB" dirty="0" smtClean="0"/>
              <a:t>. VIDEOS TO GUIDE YOU</a:t>
            </a:r>
          </a:p>
          <a:p>
            <a:pPr marL="0" indent="0">
              <a:buNone/>
            </a:pPr>
            <a:endParaRPr lang="en-GB" dirty="0"/>
          </a:p>
          <a:p>
            <a:pPr marL="0" indent="0">
              <a:buNone/>
            </a:pPr>
            <a:r>
              <a:rPr lang="en-GB" dirty="0">
                <a:hlinkClick r:id="rId3"/>
              </a:rPr>
              <a:t>http://www.bbc.co.uk/schools/gcsebitesize/art/video/painting</a:t>
            </a:r>
            <a:r>
              <a:rPr lang="en-GB" dirty="0" smtClean="0">
                <a:hlinkClick r:id="rId3"/>
              </a:rPr>
              <a:t>/</a:t>
            </a:r>
            <a:endParaRPr lang="en-GB" dirty="0" smtClean="0"/>
          </a:p>
          <a:p>
            <a:pPr marL="0" indent="0">
              <a:buNone/>
            </a:pPr>
            <a:endParaRPr lang="en-GB" dirty="0" smtClean="0"/>
          </a:p>
          <a:p>
            <a:pPr marL="0" indent="0">
              <a:buNone/>
            </a:pPr>
            <a:r>
              <a:rPr lang="en-GB" dirty="0" smtClean="0"/>
              <a:t>has six painting videos that help you to focus on improving certain skills:</a:t>
            </a:r>
          </a:p>
          <a:p>
            <a:pPr marL="0" indent="0">
              <a:buNone/>
            </a:pPr>
            <a:r>
              <a:rPr lang="en-GB" dirty="0"/>
              <a:t> </a:t>
            </a:r>
            <a:r>
              <a:rPr lang="en-GB" dirty="0" smtClean="0"/>
              <a:t>1. selecting a colour palette</a:t>
            </a:r>
          </a:p>
          <a:p>
            <a:pPr marL="0" indent="0">
              <a:buNone/>
            </a:pPr>
            <a:r>
              <a:rPr lang="en-GB" dirty="0" smtClean="0"/>
              <a:t>2. Colour mixing</a:t>
            </a:r>
          </a:p>
          <a:p>
            <a:pPr marL="0" indent="0">
              <a:buNone/>
            </a:pPr>
            <a:r>
              <a:rPr lang="en-GB" dirty="0" smtClean="0"/>
              <a:t>3. Mixing skin tones</a:t>
            </a:r>
          </a:p>
          <a:p>
            <a:pPr marL="0" indent="0">
              <a:buNone/>
            </a:pPr>
            <a:r>
              <a:rPr lang="en-GB" dirty="0" smtClean="0"/>
              <a:t>4. Using the correct brush</a:t>
            </a:r>
          </a:p>
          <a:p>
            <a:pPr marL="0" indent="0">
              <a:buNone/>
            </a:pPr>
            <a:r>
              <a:rPr lang="en-GB" dirty="0" smtClean="0"/>
              <a:t>5. Preparing surfaces</a:t>
            </a:r>
          </a:p>
          <a:p>
            <a:pPr marL="0" indent="0">
              <a:buNone/>
            </a:pPr>
            <a:r>
              <a:rPr lang="en-GB" dirty="0" smtClean="0"/>
              <a:t>6. Painting portraits</a:t>
            </a:r>
          </a:p>
          <a:p>
            <a:pPr marL="0" indent="0">
              <a:buNone/>
            </a:pPr>
            <a:endParaRPr lang="en-GB" dirty="0" smtClean="0"/>
          </a:p>
          <a:p>
            <a:pPr marL="0" indent="0">
              <a:buNone/>
            </a:pPr>
            <a:r>
              <a:rPr lang="en-GB" dirty="0" err="1" smtClean="0"/>
              <a:t>Youtube</a:t>
            </a:r>
            <a:r>
              <a:rPr lang="en-GB" dirty="0" smtClean="0"/>
              <a:t> has lots of useful painting videos, if you are interested in contemporary abstract styles using lots of different messy techniques look at John Beckley’s channel, e.g. this video</a:t>
            </a:r>
          </a:p>
          <a:p>
            <a:pPr marL="0" indent="0">
              <a:buNone/>
            </a:pPr>
            <a:r>
              <a:rPr lang="en-GB" dirty="0">
                <a:hlinkClick r:id="rId4"/>
              </a:rPr>
              <a:t>https://</a:t>
            </a:r>
            <a:r>
              <a:rPr lang="en-GB" dirty="0" smtClean="0">
                <a:hlinkClick r:id="rId4"/>
              </a:rPr>
              <a:t>www.youtube.com/watch?v=dQ8GXj1TsVY</a:t>
            </a:r>
            <a:endParaRPr lang="en-GB" dirty="0" smtClean="0"/>
          </a:p>
          <a:p>
            <a:pPr marL="0" indent="0">
              <a:buNone/>
            </a:pPr>
            <a:endParaRPr lang="en-GB" dirty="0"/>
          </a:p>
        </p:txBody>
      </p:sp>
      <p:pic>
        <p:nvPicPr>
          <p:cNvPr id="2" name="Picture 1"/>
          <p:cNvPicPr>
            <a:picLocks noChangeAspect="1"/>
          </p:cNvPicPr>
          <p:nvPr/>
        </p:nvPicPr>
        <p:blipFill>
          <a:blip r:embed="rId5" cstate="print"/>
          <a:stretch>
            <a:fillRect/>
          </a:stretch>
        </p:blipFill>
        <p:spPr>
          <a:xfrm>
            <a:off x="7500937" y="276225"/>
            <a:ext cx="4238625" cy="3067050"/>
          </a:xfrm>
          <a:prstGeom prst="rect">
            <a:avLst/>
          </a:prstGeom>
        </p:spPr>
      </p:pic>
      <p:pic>
        <p:nvPicPr>
          <p:cNvPr id="4" name="Picture 3"/>
          <p:cNvPicPr>
            <a:picLocks noChangeAspect="1"/>
          </p:cNvPicPr>
          <p:nvPr/>
        </p:nvPicPr>
        <p:blipFill>
          <a:blip r:embed="rId6" cstate="print"/>
          <a:stretch>
            <a:fillRect/>
          </a:stretch>
        </p:blipFill>
        <p:spPr>
          <a:xfrm>
            <a:off x="7500937" y="3768675"/>
            <a:ext cx="4238625" cy="2870250"/>
          </a:xfrm>
          <a:prstGeom prst="rect">
            <a:avLst/>
          </a:prstGeom>
        </p:spPr>
      </p:pic>
      <p:sp>
        <p:nvSpPr>
          <p:cNvPr id="7" name="TextBox 6"/>
          <p:cNvSpPr txBox="1"/>
          <p:nvPr/>
        </p:nvSpPr>
        <p:spPr>
          <a:xfrm>
            <a:off x="395286" y="287892"/>
            <a:ext cx="3790950" cy="369332"/>
          </a:xfrm>
          <a:prstGeom prst="rect">
            <a:avLst/>
          </a:prstGeom>
          <a:noFill/>
        </p:spPr>
        <p:txBody>
          <a:bodyPr wrap="square" rtlCol="0">
            <a:spAutoFit/>
          </a:bodyPr>
          <a:lstStyle/>
          <a:p>
            <a:r>
              <a:rPr lang="en-GB" b="1" dirty="0" smtClean="0"/>
              <a:t>PAINTING </a:t>
            </a:r>
            <a:endParaRPr lang="en-GB" b="1" dirty="0"/>
          </a:p>
        </p:txBody>
      </p:sp>
    </p:spTree>
    <p:extLst>
      <p:ext uri="{BB962C8B-B14F-4D97-AF65-F5344CB8AC3E}">
        <p14:creationId xmlns:p14="http://schemas.microsoft.com/office/powerpoint/2010/main" xmlns="" val="1238066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112" y="304799"/>
            <a:ext cx="11355387" cy="5772151"/>
          </a:xfrm>
        </p:spPr>
        <p:txBody>
          <a:bodyPr>
            <a:normAutofit fontScale="85000" lnSpcReduction="20000"/>
          </a:bodyPr>
          <a:lstStyle/>
          <a:p>
            <a:pPr marL="0" indent="0">
              <a:buNone/>
            </a:pPr>
            <a:r>
              <a:rPr lang="en-GB" dirty="0" smtClean="0"/>
              <a:t>2.painting is time consuming but there are ways that you can get faster</a:t>
            </a:r>
          </a:p>
          <a:p>
            <a:pPr marL="0" indent="0">
              <a:buNone/>
            </a:pPr>
            <a:endParaRPr lang="en-GB" dirty="0"/>
          </a:p>
          <a:p>
            <a:pPr marL="0" indent="0">
              <a:buNone/>
            </a:pPr>
            <a:r>
              <a:rPr lang="en-GB" dirty="0" smtClean="0"/>
              <a:t>The following article is ideal for those of your who wish to really challenge yourself as the examples are of an extremely high standard.</a:t>
            </a:r>
          </a:p>
          <a:p>
            <a:pPr marL="0" indent="0">
              <a:buNone/>
            </a:pPr>
            <a:endParaRPr lang="en-GB" dirty="0"/>
          </a:p>
          <a:p>
            <a:pPr marL="0" indent="0">
              <a:buNone/>
            </a:pPr>
            <a:r>
              <a:rPr lang="en-GB" dirty="0">
                <a:hlinkClick r:id="rId3"/>
              </a:rPr>
              <a:t>http://</a:t>
            </a:r>
            <a:r>
              <a:rPr lang="en-GB" dirty="0" smtClean="0">
                <a:hlinkClick r:id="rId3"/>
              </a:rPr>
              <a:t>www.studentartguide.com/articles/how-to-draw-and-paint-faster</a:t>
            </a:r>
            <a:endParaRPr lang="en-GB" dirty="0" smtClean="0"/>
          </a:p>
          <a:p>
            <a:pPr marL="0" indent="0">
              <a:buNone/>
            </a:pPr>
            <a:endParaRPr lang="en-GB" dirty="0"/>
          </a:p>
          <a:p>
            <a:pPr marL="0" indent="0">
              <a:buNone/>
            </a:pPr>
            <a:r>
              <a:rPr lang="en-GB" dirty="0" smtClean="0"/>
              <a:t>The above link provides a really useful article  that expands on the </a:t>
            </a:r>
            <a:r>
              <a:rPr lang="en-GB" dirty="0"/>
              <a:t>following tips</a:t>
            </a:r>
            <a:r>
              <a:rPr lang="en-GB" dirty="0" smtClean="0"/>
              <a:t>:</a:t>
            </a:r>
          </a:p>
          <a:p>
            <a:pPr marL="457200" indent="-457200">
              <a:buAutoNum type="arabicPeriod"/>
            </a:pPr>
            <a:r>
              <a:rPr lang="en-GB" dirty="0" smtClean="0"/>
              <a:t>Use </a:t>
            </a:r>
            <a:r>
              <a:rPr lang="en-GB" dirty="0"/>
              <a:t>a </a:t>
            </a:r>
            <a:r>
              <a:rPr lang="en-GB" dirty="0" smtClean="0"/>
              <a:t>ground</a:t>
            </a:r>
          </a:p>
          <a:p>
            <a:pPr marL="457200" indent="-457200">
              <a:buAutoNum type="arabicPeriod"/>
            </a:pPr>
            <a:r>
              <a:rPr lang="en-GB" dirty="0" smtClean="0"/>
              <a:t> </a:t>
            </a:r>
            <a:r>
              <a:rPr lang="en-GB" dirty="0"/>
              <a:t>Incorporate mixed media /patterned surfaces / textural </a:t>
            </a:r>
            <a:r>
              <a:rPr lang="en-GB" dirty="0" smtClean="0"/>
              <a:t>elements</a:t>
            </a:r>
          </a:p>
          <a:p>
            <a:pPr marL="457200" indent="-457200">
              <a:buAutoNum type="arabicPeriod"/>
            </a:pPr>
            <a:r>
              <a:rPr lang="en-GB" dirty="0" smtClean="0">
                <a:effectLst>
                  <a:glow rad="38100">
                    <a:schemeClr val="bg1">
                      <a:lumMod val="50000"/>
                      <a:lumOff val="50000"/>
                      <a:alpha val="20000"/>
                    </a:schemeClr>
                  </a:glow>
                </a:effectLst>
              </a:rPr>
              <a:t>Work </a:t>
            </a:r>
            <a:r>
              <a:rPr lang="en-GB" dirty="0">
                <a:effectLst>
                  <a:glow rad="38100">
                    <a:schemeClr val="bg1">
                      <a:lumMod val="50000"/>
                      <a:lumOff val="50000"/>
                      <a:alpha val="20000"/>
                    </a:schemeClr>
                  </a:glow>
                </a:effectLst>
              </a:rPr>
              <a:t>on several pieces at once</a:t>
            </a:r>
            <a:endParaRPr lang="en-GB" dirty="0" smtClean="0">
              <a:effectLst>
                <a:glow rad="38100">
                  <a:schemeClr val="bg1">
                    <a:lumMod val="50000"/>
                    <a:lumOff val="50000"/>
                    <a:alpha val="20000"/>
                  </a:schemeClr>
                </a:glow>
              </a:effectLst>
            </a:endParaRPr>
          </a:p>
          <a:p>
            <a:pPr marL="457200" indent="-457200">
              <a:buAutoNum type="arabicPeriod"/>
            </a:pPr>
            <a:r>
              <a:rPr lang="en-GB" dirty="0" smtClean="0"/>
              <a:t> </a:t>
            </a:r>
            <a:r>
              <a:rPr lang="en-GB" dirty="0"/>
              <a:t>Paint things in the right order – background areas </a:t>
            </a:r>
            <a:r>
              <a:rPr lang="en-GB" dirty="0" smtClean="0"/>
              <a:t>first</a:t>
            </a:r>
          </a:p>
          <a:p>
            <a:pPr marL="457200" indent="-457200">
              <a:buAutoNum type="arabicPeriod"/>
            </a:pPr>
            <a:r>
              <a:rPr lang="en-GB" dirty="0"/>
              <a:t>Use masking tape to create straight </a:t>
            </a:r>
            <a:r>
              <a:rPr lang="en-GB" dirty="0" smtClean="0"/>
              <a:t>edges</a:t>
            </a:r>
          </a:p>
          <a:p>
            <a:pPr marL="457200" indent="-457200">
              <a:buAutoNum type="arabicPeriod"/>
            </a:pPr>
            <a:r>
              <a:rPr lang="en-GB" dirty="0"/>
              <a:t>Leave artwork purposefully </a:t>
            </a:r>
            <a:r>
              <a:rPr lang="en-GB" dirty="0" smtClean="0"/>
              <a:t>incomplete</a:t>
            </a:r>
          </a:p>
          <a:p>
            <a:pPr marL="457200" indent="-457200">
              <a:buAutoNum type="arabicPeriod"/>
            </a:pPr>
            <a:r>
              <a:rPr lang="en-GB" dirty="0"/>
              <a:t>Selectively flatten </a:t>
            </a:r>
            <a:r>
              <a:rPr lang="en-GB" dirty="0" smtClean="0"/>
              <a:t>tone</a:t>
            </a:r>
          </a:p>
          <a:p>
            <a:pPr marL="457200" indent="-457200">
              <a:buAutoNum type="arabicPeriod"/>
            </a:pPr>
            <a:r>
              <a:rPr lang="en-GB" dirty="0"/>
              <a:t>Focus on </a:t>
            </a:r>
            <a:r>
              <a:rPr lang="en-GB" dirty="0" smtClean="0"/>
              <a:t>Line</a:t>
            </a:r>
          </a:p>
          <a:p>
            <a:pPr marL="457200" indent="-457200">
              <a:buAutoNum type="arabicPeriod"/>
            </a:pPr>
            <a:r>
              <a:rPr lang="en-GB" dirty="0"/>
              <a:t>Include photographs</a:t>
            </a:r>
            <a:endParaRPr lang="en-GB" dirty="0" smtClean="0"/>
          </a:p>
        </p:txBody>
      </p:sp>
      <p:pic>
        <p:nvPicPr>
          <p:cNvPr id="4" name="Picture 3"/>
          <p:cNvPicPr>
            <a:picLocks noChangeAspect="1"/>
          </p:cNvPicPr>
          <p:nvPr/>
        </p:nvPicPr>
        <p:blipFill>
          <a:blip r:embed="rId4" cstate="print"/>
          <a:stretch>
            <a:fillRect/>
          </a:stretch>
        </p:blipFill>
        <p:spPr>
          <a:xfrm>
            <a:off x="6743699" y="3607848"/>
            <a:ext cx="5199855" cy="2707226"/>
          </a:xfrm>
          <a:prstGeom prst="rect">
            <a:avLst/>
          </a:prstGeom>
        </p:spPr>
      </p:pic>
      <p:sp>
        <p:nvSpPr>
          <p:cNvPr id="5" name="Rectangle 4"/>
          <p:cNvSpPr/>
          <p:nvPr/>
        </p:nvSpPr>
        <p:spPr>
          <a:xfrm>
            <a:off x="5123654" y="6315074"/>
            <a:ext cx="6819900" cy="523220"/>
          </a:xfrm>
          <a:prstGeom prst="rect">
            <a:avLst/>
          </a:prstGeom>
        </p:spPr>
        <p:txBody>
          <a:bodyPr wrap="square">
            <a:spAutoFit/>
          </a:bodyPr>
          <a:lstStyle/>
          <a:p>
            <a:r>
              <a:rPr lang="en-GB" sz="1400" dirty="0"/>
              <a:t>These artworks by Charlotte Caron show animal faces painted on top of photographic portraits. Note the clever unity of the colours in each image.</a:t>
            </a:r>
          </a:p>
        </p:txBody>
      </p:sp>
    </p:spTree>
    <p:extLst>
      <p:ext uri="{BB962C8B-B14F-4D97-AF65-F5344CB8AC3E}">
        <p14:creationId xmlns:p14="http://schemas.microsoft.com/office/powerpoint/2010/main" xmlns="" val="3641188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85750"/>
            <a:ext cx="9905998" cy="1905000"/>
          </a:xfrm>
        </p:spPr>
        <p:txBody>
          <a:bodyPr/>
          <a:lstStyle/>
          <a:p>
            <a:r>
              <a:rPr lang="en-GB" dirty="0" smtClean="0"/>
              <a:t>PHOTOGRAPHY  </a:t>
            </a:r>
            <a:endParaRPr lang="en-GB" dirty="0"/>
          </a:p>
        </p:txBody>
      </p:sp>
      <p:sp>
        <p:nvSpPr>
          <p:cNvPr id="3" name="Content Placeholder 2"/>
          <p:cNvSpPr>
            <a:spLocks noGrp="1"/>
          </p:cNvSpPr>
          <p:nvPr>
            <p:ph idx="1"/>
          </p:nvPr>
        </p:nvSpPr>
        <p:spPr>
          <a:xfrm>
            <a:off x="247650" y="1904999"/>
            <a:ext cx="12401549" cy="4953001"/>
          </a:xfrm>
        </p:spPr>
        <p:txBody>
          <a:bodyPr>
            <a:normAutofit/>
          </a:bodyPr>
          <a:lstStyle/>
          <a:p>
            <a:pPr marL="457200" indent="-457200">
              <a:buAutoNum type="arabicPeriod"/>
            </a:pPr>
            <a:r>
              <a:rPr lang="en-GB" dirty="0" smtClean="0"/>
              <a:t>VIDEOS </a:t>
            </a:r>
            <a:r>
              <a:rPr lang="en-GB" dirty="0"/>
              <a:t>TO GUIDE </a:t>
            </a:r>
            <a:r>
              <a:rPr lang="en-GB" dirty="0" smtClean="0"/>
              <a:t>YOU</a:t>
            </a:r>
          </a:p>
          <a:p>
            <a:pPr marL="0" indent="0">
              <a:buNone/>
            </a:pPr>
            <a:r>
              <a:rPr lang="en-GB" dirty="0" smtClean="0"/>
              <a:t>The basics are covered in the following link:</a:t>
            </a:r>
            <a:endParaRPr lang="en-GB" dirty="0"/>
          </a:p>
          <a:p>
            <a:pPr marL="0" indent="0">
              <a:buNone/>
            </a:pPr>
            <a:endParaRPr lang="en-GB" dirty="0"/>
          </a:p>
          <a:p>
            <a:pPr marL="0" indent="0">
              <a:buNone/>
            </a:pPr>
            <a:r>
              <a:rPr lang="en-GB" dirty="0">
                <a:hlinkClick r:id="rId3"/>
              </a:rPr>
              <a:t>http://www.bbc.co.uk/schools/gcsebitesize/art/video/photography</a:t>
            </a:r>
            <a:r>
              <a:rPr lang="en-GB" dirty="0" smtClean="0">
                <a:hlinkClick r:id="rId3"/>
              </a:rPr>
              <a:t>/</a:t>
            </a:r>
            <a:endParaRPr lang="en-GB" dirty="0" smtClean="0"/>
          </a:p>
          <a:p>
            <a:pPr marL="0" indent="0">
              <a:buFontTx/>
              <a:buChar char="-"/>
            </a:pPr>
            <a:r>
              <a:rPr lang="en-GB" dirty="0" smtClean="0"/>
              <a:t>CAMERA </a:t>
            </a:r>
            <a:r>
              <a:rPr lang="en-GB" dirty="0" smtClean="0"/>
              <a:t>TYPES, FOCUS, APERTURE, DEPTH OF FIELD, EXPOSURE AND SHUTTER SPEED</a:t>
            </a:r>
            <a:r>
              <a:rPr lang="en-GB" dirty="0" smtClean="0"/>
              <a:t>.</a:t>
            </a:r>
          </a:p>
          <a:p>
            <a:pPr marL="0" indent="0">
              <a:buFontTx/>
              <a:buChar char="-"/>
            </a:pPr>
            <a:endParaRPr lang="en-GB" dirty="0" smtClean="0"/>
          </a:p>
          <a:p>
            <a:pPr marL="0" indent="0">
              <a:buFontTx/>
              <a:buChar char="-"/>
            </a:pPr>
            <a:r>
              <a:rPr lang="en-GB" dirty="0" smtClean="0"/>
              <a:t>Further tutorials will be added to </a:t>
            </a:r>
            <a:r>
              <a:rPr lang="en-GB" dirty="0" err="1" smtClean="0"/>
              <a:t>moodle</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xmlns="" val="3891554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436" y="819808"/>
            <a:ext cx="11414786" cy="5213132"/>
          </a:xfrm>
        </p:spPr>
        <p:txBody>
          <a:bodyPr>
            <a:normAutofit/>
          </a:bodyPr>
          <a:lstStyle/>
          <a:p>
            <a:pPr marL="0" indent="0">
              <a:buNone/>
            </a:pPr>
            <a:r>
              <a:rPr lang="en-GB" b="1" dirty="0" smtClean="0">
                <a:solidFill>
                  <a:srgbClr val="FF0000"/>
                </a:solidFill>
              </a:rPr>
              <a:t>TRY COMBINING </a:t>
            </a:r>
            <a:r>
              <a:rPr lang="en-GB" b="1" dirty="0" smtClean="0">
                <a:solidFill>
                  <a:srgbClr val="FF0000"/>
                </a:solidFill>
              </a:rPr>
              <a:t>Photographic </a:t>
            </a:r>
            <a:r>
              <a:rPr lang="en-GB" b="1" dirty="0" smtClean="0">
                <a:solidFill>
                  <a:srgbClr val="FF0000"/>
                </a:solidFill>
              </a:rPr>
              <a:t>SKILLS WITH OTHER ART SKILLS, LOOK AT THE FOLLOWING FOR 100+ IDEAS ON HOW TO DO THIS</a:t>
            </a:r>
          </a:p>
          <a:p>
            <a:endParaRPr lang="en-GB" dirty="0"/>
          </a:p>
          <a:p>
            <a:r>
              <a:rPr lang="en-GB" dirty="0">
                <a:hlinkClick r:id="rId3"/>
              </a:rPr>
              <a:t>http://</a:t>
            </a:r>
            <a:r>
              <a:rPr lang="en-GB" dirty="0" smtClean="0">
                <a:hlinkClick r:id="rId3"/>
              </a:rPr>
              <a:t>www.studentartguide.com/articles/creative-photography-ideas</a:t>
            </a:r>
            <a:endParaRPr lang="en-GB" dirty="0" smtClean="0"/>
          </a:p>
          <a:p>
            <a:endParaRPr lang="en-GB" dirty="0"/>
          </a:p>
          <a:p>
            <a:pPr marL="0" indent="0">
              <a:buNone/>
            </a:pPr>
            <a:r>
              <a:rPr lang="en-GB" b="1" dirty="0" smtClean="0">
                <a:solidFill>
                  <a:srgbClr val="FF0000"/>
                </a:solidFill>
                <a:effectLst>
                  <a:glow rad="38100">
                    <a:schemeClr val="bg1">
                      <a:lumMod val="50000"/>
                      <a:lumOff val="50000"/>
                      <a:alpha val="20000"/>
                    </a:schemeClr>
                  </a:glow>
                </a:effectLst>
              </a:rPr>
              <a:t>For </a:t>
            </a:r>
            <a:r>
              <a:rPr lang="en-GB" b="1" dirty="0">
                <a:solidFill>
                  <a:srgbClr val="FF0000"/>
                </a:solidFill>
                <a:effectLst>
                  <a:glow rad="38100">
                    <a:schemeClr val="bg1">
                      <a:lumMod val="50000"/>
                      <a:lumOff val="50000"/>
                      <a:alpha val="20000"/>
                    </a:schemeClr>
                  </a:glow>
                </a:effectLst>
              </a:rPr>
              <a:t>further </a:t>
            </a:r>
            <a:r>
              <a:rPr lang="en-GB" b="1" dirty="0" smtClean="0">
                <a:solidFill>
                  <a:srgbClr val="FF0000"/>
                </a:solidFill>
                <a:effectLst>
                  <a:glow rad="38100">
                    <a:schemeClr val="bg1">
                      <a:lumMod val="50000"/>
                      <a:lumOff val="50000"/>
                      <a:alpha val="20000"/>
                    </a:schemeClr>
                  </a:glow>
                </a:effectLst>
              </a:rPr>
              <a:t>research</a:t>
            </a:r>
            <a:r>
              <a:rPr lang="en-GB" b="1" dirty="0">
                <a:solidFill>
                  <a:srgbClr val="FF0000"/>
                </a:solidFill>
                <a:effectLst>
                  <a:glow rad="38100">
                    <a:schemeClr val="bg1">
                      <a:lumMod val="50000"/>
                      <a:lumOff val="50000"/>
                      <a:alpha val="20000"/>
                    </a:schemeClr>
                  </a:glow>
                </a:effectLst>
              </a:rPr>
              <a:t>:</a:t>
            </a:r>
          </a:p>
          <a:p>
            <a:r>
              <a:rPr lang="en-GB" dirty="0"/>
              <a:t>Masters of Photography - a superb resource, including articles, photographs and resources on a wide variety of famous photographers</a:t>
            </a:r>
          </a:p>
          <a:p>
            <a:r>
              <a:rPr lang="en-GB" dirty="0"/>
              <a:t>A History of Photography - an excellent one-stop history of photography with information about processes, individual artists and movements in handy hypertext format</a:t>
            </a:r>
            <a:r>
              <a:rPr lang="en-GB" dirty="0" smtClean="0"/>
              <a:t>.</a:t>
            </a:r>
          </a:p>
          <a:p>
            <a:pPr marL="0" indent="0">
              <a:buNone/>
            </a:pPr>
            <a:r>
              <a:rPr lang="en-GB" b="1" dirty="0" smtClean="0">
                <a:solidFill>
                  <a:srgbClr val="FF0000"/>
                </a:solidFill>
                <a:effectLst>
                  <a:glow rad="38100">
                    <a:schemeClr val="bg1">
                      <a:lumMod val="50000"/>
                      <a:lumOff val="50000"/>
                      <a:alpha val="20000"/>
                    </a:schemeClr>
                  </a:glow>
                </a:effectLst>
              </a:rPr>
              <a:t>Get inspired by looking at the work of other </a:t>
            </a:r>
            <a:r>
              <a:rPr lang="en-GB" b="1" dirty="0" err="1" smtClean="0">
                <a:solidFill>
                  <a:srgbClr val="FF0000"/>
                </a:solidFill>
                <a:effectLst>
                  <a:glow rad="38100">
                    <a:schemeClr val="bg1">
                      <a:lumMod val="50000"/>
                      <a:lumOff val="50000"/>
                      <a:alpha val="20000"/>
                    </a:schemeClr>
                  </a:glow>
                </a:effectLst>
              </a:rPr>
              <a:t>gcse</a:t>
            </a:r>
            <a:r>
              <a:rPr lang="en-GB" b="1" dirty="0" smtClean="0">
                <a:solidFill>
                  <a:srgbClr val="FF0000"/>
                </a:solidFill>
                <a:effectLst>
                  <a:glow rad="38100">
                    <a:schemeClr val="bg1">
                      <a:lumMod val="50000"/>
                      <a:lumOff val="50000"/>
                      <a:alpha val="20000"/>
                    </a:schemeClr>
                  </a:glow>
                </a:effectLst>
              </a:rPr>
              <a:t> photography students:</a:t>
            </a:r>
          </a:p>
          <a:p>
            <a:pPr marL="0" indent="0">
              <a:buNone/>
            </a:pPr>
            <a:r>
              <a:rPr lang="en-GB" dirty="0">
                <a:hlinkClick r:id="rId4"/>
              </a:rPr>
              <a:t>http://</a:t>
            </a:r>
            <a:r>
              <a:rPr lang="en-GB" dirty="0" smtClean="0">
                <a:hlinkClick r:id="rId4"/>
              </a:rPr>
              <a:t>www.photopedagogy.com/gcse-gallery.html</a:t>
            </a:r>
            <a:r>
              <a:rPr lang="en-GB" dirty="0" smtClean="0"/>
              <a:t> </a:t>
            </a:r>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xmlns="" val="64388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DEVELOP YOUR IDEAS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WHERE TO LOOK FOR ARTIST </a:t>
            </a:r>
            <a:r>
              <a:rPr lang="en-GB" dirty="0" smtClean="0"/>
              <a:t>INSPIRATION:</a:t>
            </a:r>
          </a:p>
          <a:p>
            <a:pPr marL="0" indent="0">
              <a:buNone/>
            </a:pPr>
            <a:endParaRPr lang="en-GB" dirty="0" smtClean="0"/>
          </a:p>
          <a:p>
            <a:pPr>
              <a:spcBef>
                <a:spcPts val="0"/>
              </a:spcBef>
              <a:spcAft>
                <a:spcPts val="0"/>
              </a:spcAft>
              <a:buNone/>
              <a:defRPr/>
            </a:pPr>
            <a:r>
              <a:rPr lang="en-GB" dirty="0" smtClean="0"/>
              <a:t>For possible contemporary artist links look at:</a:t>
            </a:r>
          </a:p>
          <a:p>
            <a:pPr>
              <a:spcBef>
                <a:spcPts val="0"/>
              </a:spcBef>
              <a:spcAft>
                <a:spcPts val="0"/>
              </a:spcAft>
              <a:defRPr/>
            </a:pPr>
            <a:r>
              <a:rPr lang="en-GB" u="sng" dirty="0" smtClean="0"/>
              <a:t>www.thisiscolosal.com</a:t>
            </a:r>
          </a:p>
          <a:p>
            <a:pPr>
              <a:spcBef>
                <a:spcPts val="0"/>
              </a:spcBef>
              <a:spcAft>
                <a:spcPts val="0"/>
              </a:spcAft>
              <a:defRPr/>
            </a:pPr>
            <a:r>
              <a:rPr lang="en-GB" u="sng" dirty="0" smtClean="0">
                <a:hlinkClick r:id="rId3"/>
              </a:rPr>
              <a:t>www.art2day.co.uk</a:t>
            </a:r>
            <a:endParaRPr lang="en-GB" u="sng" dirty="0" smtClean="0"/>
          </a:p>
          <a:p>
            <a:pPr>
              <a:spcBef>
                <a:spcPts val="0"/>
              </a:spcBef>
              <a:spcAft>
                <a:spcPts val="0"/>
              </a:spcAft>
              <a:defRPr/>
            </a:pPr>
            <a:endParaRPr lang="en-GB" u="sng" dirty="0" smtClean="0"/>
          </a:p>
          <a:p>
            <a:pPr>
              <a:spcBef>
                <a:spcPts val="0"/>
              </a:spcBef>
              <a:spcAft>
                <a:spcPts val="0"/>
              </a:spcAft>
              <a:buNone/>
              <a:defRPr/>
            </a:pPr>
            <a:r>
              <a:rPr lang="en-GB" dirty="0" smtClean="0"/>
              <a:t>For a broad range of artist links:</a:t>
            </a:r>
          </a:p>
          <a:p>
            <a:pPr>
              <a:spcBef>
                <a:spcPts val="0"/>
              </a:spcBef>
              <a:spcAft>
                <a:spcPts val="0"/>
              </a:spcAft>
              <a:defRPr/>
            </a:pPr>
            <a:r>
              <a:rPr lang="en-GB" u="sng" dirty="0" smtClean="0"/>
              <a:t>http://www.tate.org.uk/art/  </a:t>
            </a:r>
          </a:p>
          <a:p>
            <a:pPr>
              <a:spcBef>
                <a:spcPts val="0"/>
              </a:spcBef>
              <a:spcAft>
                <a:spcPts val="0"/>
              </a:spcAft>
              <a:defRPr/>
            </a:pPr>
            <a:r>
              <a:rPr lang="en-GB" u="sng" dirty="0" smtClean="0"/>
              <a:t>http://www.moma.org/learn/moma_learning/themes</a:t>
            </a:r>
          </a:p>
          <a:p>
            <a:pPr>
              <a:spcBef>
                <a:spcPts val="0"/>
              </a:spcBef>
              <a:spcAft>
                <a:spcPts val="0"/>
              </a:spcAft>
              <a:defRPr/>
            </a:pPr>
            <a:r>
              <a:rPr lang="en-GB" dirty="0" smtClean="0"/>
              <a:t>Further artist links will be posted on department Twitter account: @</a:t>
            </a:r>
            <a:r>
              <a:rPr lang="en-GB" dirty="0" err="1" smtClean="0"/>
              <a:t>kes_artdept</a:t>
            </a:r>
            <a:endParaRPr lang="en-US" dirty="0" smtClean="0"/>
          </a:p>
          <a:p>
            <a:pPr marL="0" indent="0">
              <a:buNone/>
            </a:pPr>
            <a:endParaRPr lang="en-GB" dirty="0" smtClean="0"/>
          </a:p>
          <a:p>
            <a:pPr marL="0" indent="0">
              <a:buNone/>
            </a:pPr>
            <a:r>
              <a:rPr lang="en-GB" dirty="0" smtClean="0"/>
              <a:t>Don’t forget all the art books we have in the art room!</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xmlns="" val="399431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SKETCHBOOK INSPIRATION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THERE ARE NUMEROUS EXAMPLES ONLINE, I HAVE SELECTED SOME OF THE BEST ONES WHICH CAN BE FOUND ON MY PINTEREST LINK BELOW</a:t>
            </a:r>
            <a:r>
              <a:rPr lang="en-GB" dirty="0" smtClean="0"/>
              <a:t>:</a:t>
            </a:r>
          </a:p>
          <a:p>
            <a:pPr marL="0" indent="0">
              <a:buNone/>
            </a:pPr>
            <a:endParaRPr lang="en-GB" dirty="0" smtClean="0"/>
          </a:p>
          <a:p>
            <a:pPr marL="0" indent="0">
              <a:buNone/>
            </a:pPr>
            <a:r>
              <a:rPr lang="en-GB" dirty="0" smtClean="0">
                <a:hlinkClick r:id="rId3"/>
              </a:rPr>
              <a:t>https://uk.pinterest.com/Mswestmore/gcse-project-examples</a:t>
            </a:r>
            <a:r>
              <a:rPr lang="en-GB" dirty="0" smtClean="0">
                <a:hlinkClick r:id="rId3"/>
              </a:rPr>
              <a:t>/</a:t>
            </a:r>
            <a:r>
              <a:rPr lang="en-GB" dirty="0" smtClean="0"/>
              <a:t> </a:t>
            </a:r>
          </a:p>
          <a:p>
            <a:pPr marL="0" indent="0">
              <a:buNone/>
            </a:pPr>
            <a:endParaRPr lang="en-GB" dirty="0" smtClean="0"/>
          </a:p>
          <a:p>
            <a:pPr marL="0" indent="0">
              <a:buNone/>
            </a:pPr>
            <a:r>
              <a:rPr lang="en-GB" dirty="0" smtClean="0"/>
              <a:t>ALSO CHECK OUT VIDEOS SUCH AS:</a:t>
            </a:r>
          </a:p>
          <a:p>
            <a:pPr marL="0" indent="0">
              <a:buNone/>
            </a:pPr>
            <a:r>
              <a:rPr lang="en-GB" dirty="0" smtClean="0">
                <a:hlinkClick r:id="rId4"/>
              </a:rPr>
              <a:t>https://</a:t>
            </a:r>
            <a:r>
              <a:rPr lang="en-GB" dirty="0" smtClean="0">
                <a:hlinkClick r:id="rId4"/>
              </a:rPr>
              <a:t>www.youtube.com/watch?v=dKIu7t_WiFc</a:t>
            </a:r>
            <a:endParaRPr lang="en-GB" dirty="0" smtClean="0"/>
          </a:p>
          <a:p>
            <a:pPr marL="0" indent="0">
              <a:buNone/>
            </a:pPr>
            <a:endParaRPr lang="en-GB" dirty="0" smtClean="0"/>
          </a:p>
          <a:p>
            <a:pPr marL="0" indent="0">
              <a:buNone/>
            </a:pPr>
            <a:r>
              <a:rPr lang="en-GB" sz="1800" dirty="0" smtClean="0"/>
              <a:t>I WILL ALSO BE PUTTING TOGETHER EXAMPLES OF work from last year, this will appear on </a:t>
            </a:r>
            <a:r>
              <a:rPr lang="en-GB" sz="1800" dirty="0" err="1" smtClean="0"/>
              <a:t>moodle</a:t>
            </a:r>
            <a:r>
              <a:rPr lang="en-GB" sz="1800" dirty="0" smtClean="0"/>
              <a:t> as additional files.</a:t>
            </a:r>
            <a:endParaRPr lang="en-GB" sz="1800"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xmlns="" val="172872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contents</a:t>
            </a:r>
            <a:endParaRPr lang="en-GB" b="1" dirty="0"/>
          </a:p>
        </p:txBody>
      </p:sp>
      <p:sp>
        <p:nvSpPr>
          <p:cNvPr id="3" name="Content Placeholder 2"/>
          <p:cNvSpPr>
            <a:spLocks noGrp="1"/>
          </p:cNvSpPr>
          <p:nvPr>
            <p:ph idx="1"/>
          </p:nvPr>
        </p:nvSpPr>
        <p:spPr/>
        <p:txBody>
          <a:bodyPr/>
          <a:lstStyle/>
          <a:p>
            <a:r>
              <a:rPr lang="en-GB" dirty="0" smtClean="0"/>
              <a:t>Slide </a:t>
            </a:r>
            <a:r>
              <a:rPr lang="en-GB" dirty="0" smtClean="0"/>
              <a:t> 3 – dealing with a lack of motivation</a:t>
            </a:r>
            <a:endParaRPr lang="en-GB" dirty="0" smtClean="0"/>
          </a:p>
          <a:p>
            <a:r>
              <a:rPr lang="en-GB" dirty="0" smtClean="0"/>
              <a:t>Slides 4 – 9 approaches to help you to improve your drawing skills</a:t>
            </a:r>
          </a:p>
          <a:p>
            <a:r>
              <a:rPr lang="en-GB" dirty="0" smtClean="0"/>
              <a:t>Slide s10 -11 approaches to help you to improve your painting skills</a:t>
            </a:r>
          </a:p>
          <a:p>
            <a:r>
              <a:rPr lang="en-GB" dirty="0" smtClean="0"/>
              <a:t>Slides 12 -1 3 getting started with photography</a:t>
            </a:r>
          </a:p>
          <a:p>
            <a:r>
              <a:rPr lang="en-GB" dirty="0" smtClean="0"/>
              <a:t>Slide 14 finding inspiration</a:t>
            </a:r>
          </a:p>
          <a:p>
            <a:r>
              <a:rPr lang="en-GB" dirty="0" smtClean="0"/>
              <a:t>Slide 15 sketchbook examples</a:t>
            </a:r>
            <a:endParaRPr lang="en-GB" dirty="0" smtClean="0"/>
          </a:p>
          <a:p>
            <a:endParaRPr lang="en-GB" dirty="0"/>
          </a:p>
        </p:txBody>
      </p:sp>
    </p:spTree>
    <p:extLst>
      <p:ext uri="{BB962C8B-B14F-4D97-AF65-F5344CB8AC3E}">
        <p14:creationId xmlns:p14="http://schemas.microsoft.com/office/powerpoint/2010/main" xmlns="" val="2328174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0"/>
            <a:ext cx="9905998" cy="1905000"/>
          </a:xfrm>
        </p:spPr>
        <p:txBody>
          <a:bodyPr/>
          <a:lstStyle/>
          <a:p>
            <a:r>
              <a:rPr lang="en-GB" b="1" dirty="0" smtClean="0"/>
              <a:t>Motivation </a:t>
            </a:r>
            <a:endParaRPr lang="en-GB" b="1" dirty="0"/>
          </a:p>
        </p:txBody>
      </p:sp>
      <p:sp>
        <p:nvSpPr>
          <p:cNvPr id="3" name="Content Placeholder 2"/>
          <p:cNvSpPr>
            <a:spLocks noGrp="1"/>
          </p:cNvSpPr>
          <p:nvPr>
            <p:ph idx="1"/>
          </p:nvPr>
        </p:nvSpPr>
        <p:spPr>
          <a:xfrm>
            <a:off x="341313" y="1676399"/>
            <a:ext cx="9905998" cy="3124201"/>
          </a:xfrm>
        </p:spPr>
        <p:txBody>
          <a:bodyPr/>
          <a:lstStyle/>
          <a:p>
            <a:r>
              <a:rPr lang="en-GB" dirty="0" smtClean="0"/>
              <a:t>Without self motivation it is easy to fall behind with art projects, and as a result low motivation can become a barrier to success. If this sounds like you take a moment to  follow the links to several articles that reference some worthwhile strategies.</a:t>
            </a:r>
          </a:p>
          <a:p>
            <a:pPr marL="0" indent="0">
              <a:buNone/>
            </a:pPr>
            <a:endParaRPr lang="en-GB" dirty="0" smtClean="0"/>
          </a:p>
          <a:p>
            <a:pPr marL="0" indent="0">
              <a:buNone/>
            </a:pPr>
            <a:r>
              <a:rPr lang="en-GB" dirty="0">
                <a:hlinkClick r:id="rId3"/>
              </a:rPr>
              <a:t>http://</a:t>
            </a:r>
            <a:r>
              <a:rPr lang="en-GB" dirty="0" smtClean="0">
                <a:hlinkClick r:id="rId3"/>
              </a:rPr>
              <a:t>www.studentartguide.com/articles/motivation</a:t>
            </a:r>
            <a:r>
              <a:rPr lang="en-GB" dirty="0" smtClean="0"/>
              <a:t>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xmlns="" val="38420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52399"/>
            <a:ext cx="9905998" cy="1905000"/>
          </a:xfrm>
        </p:spPr>
        <p:txBody>
          <a:bodyPr/>
          <a:lstStyle/>
          <a:p>
            <a:r>
              <a:rPr lang="en-GB" b="1" dirty="0" smtClean="0"/>
              <a:t>Improving your Drawing</a:t>
            </a:r>
            <a:endParaRPr lang="en-GB" b="1" dirty="0"/>
          </a:p>
        </p:txBody>
      </p:sp>
      <p:sp>
        <p:nvSpPr>
          <p:cNvPr id="3" name="Content Placeholder 2"/>
          <p:cNvSpPr>
            <a:spLocks noGrp="1"/>
          </p:cNvSpPr>
          <p:nvPr>
            <p:ph idx="1"/>
          </p:nvPr>
        </p:nvSpPr>
        <p:spPr>
          <a:xfrm>
            <a:off x="247651" y="1371600"/>
            <a:ext cx="6496050" cy="5714999"/>
          </a:xfrm>
        </p:spPr>
        <p:txBody>
          <a:bodyPr/>
          <a:lstStyle/>
          <a:p>
            <a:pPr marL="0" indent="0">
              <a:buNone/>
            </a:pPr>
            <a:r>
              <a:rPr lang="en-GB" b="1" dirty="0" smtClean="0"/>
              <a:t>1. Create a routine</a:t>
            </a:r>
          </a:p>
          <a:p>
            <a:pPr marL="0" indent="0">
              <a:buNone/>
            </a:pPr>
            <a:r>
              <a:rPr lang="en-GB" b="1" dirty="0" smtClean="0">
                <a:solidFill>
                  <a:srgbClr val="FF0000"/>
                </a:solidFill>
              </a:rPr>
              <a:t>A drawing everyday challenge </a:t>
            </a:r>
            <a:r>
              <a:rPr lang="en-GB" dirty="0" smtClean="0"/>
              <a:t>(this simply encourages you to pick up a pen or pencil), some could be quick timed 2 minute drawings, others longer when you have time to properly sit down.</a:t>
            </a:r>
          </a:p>
          <a:p>
            <a:pPr marL="0" indent="0">
              <a:buNone/>
            </a:pPr>
            <a:endParaRPr lang="en-GB" dirty="0"/>
          </a:p>
          <a:p>
            <a:pPr marL="0" indent="0">
              <a:buNone/>
            </a:pPr>
            <a:r>
              <a:rPr lang="en-GB" dirty="0" smtClean="0"/>
              <a:t>The 30 day challenge to  the right is just one example, you could create your own tasks based on your project theme or simply google ‘30 day drawing challenge ‘ for more ideas.  It doesn’t necessarily matter when you are drawing, it simply encourages you to gain confidence.</a:t>
            </a:r>
            <a:endParaRPr lang="en-GB" dirty="0"/>
          </a:p>
        </p:txBody>
      </p:sp>
      <p:pic>
        <p:nvPicPr>
          <p:cNvPr id="4" name="Picture 3"/>
          <p:cNvPicPr>
            <a:picLocks noChangeAspect="1"/>
          </p:cNvPicPr>
          <p:nvPr/>
        </p:nvPicPr>
        <p:blipFill>
          <a:blip r:embed="rId3" cstate="print"/>
          <a:stretch>
            <a:fillRect/>
          </a:stretch>
        </p:blipFill>
        <p:spPr>
          <a:xfrm>
            <a:off x="6743701" y="1371600"/>
            <a:ext cx="5448299" cy="5448299"/>
          </a:xfrm>
          <a:prstGeom prst="rect">
            <a:avLst/>
          </a:prstGeom>
        </p:spPr>
      </p:pic>
    </p:spTree>
    <p:extLst>
      <p:ext uri="{BB962C8B-B14F-4D97-AF65-F5344CB8AC3E}">
        <p14:creationId xmlns:p14="http://schemas.microsoft.com/office/powerpoint/2010/main" xmlns="" val="1083363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12" y="0"/>
            <a:ext cx="11545887" cy="6705600"/>
          </a:xfrm>
        </p:spPr>
        <p:txBody>
          <a:bodyPr>
            <a:normAutofit fontScale="92500" lnSpcReduction="20000"/>
          </a:bodyPr>
          <a:lstStyle/>
          <a:p>
            <a:pPr marL="0" indent="0">
              <a:buNone/>
            </a:pPr>
            <a:r>
              <a:rPr lang="en-GB" b="1" dirty="0" smtClean="0"/>
              <a:t>2. Tips to improve your accuracy when drawing from </a:t>
            </a:r>
            <a:r>
              <a:rPr lang="en-GB" b="1" dirty="0" smtClean="0"/>
              <a:t>observation</a:t>
            </a:r>
            <a:endParaRPr lang="en-GB" b="1" dirty="0"/>
          </a:p>
          <a:p>
            <a:pPr marL="0" indent="0">
              <a:buNone/>
            </a:pPr>
            <a:r>
              <a:rPr lang="en-GB" b="1" dirty="0" smtClean="0"/>
              <a:t>This article provides </a:t>
            </a:r>
            <a:r>
              <a:rPr lang="en-GB" b="1" dirty="0"/>
              <a:t>excellent advice </a:t>
            </a:r>
            <a:endParaRPr lang="en-GB" b="1" dirty="0" smtClean="0"/>
          </a:p>
          <a:p>
            <a:pPr marL="0" indent="0">
              <a:buNone/>
            </a:pPr>
            <a:r>
              <a:rPr lang="en-GB" dirty="0" smtClean="0">
                <a:solidFill>
                  <a:srgbClr val="FFC000"/>
                </a:solidFill>
              </a:rPr>
              <a:t> </a:t>
            </a:r>
            <a:r>
              <a:rPr lang="en-GB" dirty="0">
                <a:solidFill>
                  <a:srgbClr val="FFC000"/>
                </a:solidFill>
                <a:hlinkClick r:id="rId3"/>
              </a:rPr>
              <a:t>http://</a:t>
            </a:r>
            <a:r>
              <a:rPr lang="en-GB" dirty="0" smtClean="0">
                <a:solidFill>
                  <a:srgbClr val="FFC000"/>
                </a:solidFill>
                <a:hlinkClick r:id="rId3"/>
              </a:rPr>
              <a:t>www.studentartguide.com/articles/realistic-observational-drawings</a:t>
            </a:r>
            <a:endParaRPr lang="en-GB" dirty="0" smtClean="0">
              <a:solidFill>
                <a:srgbClr val="FFC000"/>
              </a:solidFill>
            </a:endParaRPr>
          </a:p>
          <a:p>
            <a:pPr marL="0" indent="0">
              <a:buNone/>
            </a:pPr>
            <a:endParaRPr lang="en-GB" dirty="0">
              <a:solidFill>
                <a:srgbClr val="FFC000"/>
              </a:solidFill>
            </a:endParaRPr>
          </a:p>
          <a:p>
            <a:pPr marL="0" indent="0">
              <a:buNone/>
            </a:pPr>
            <a:r>
              <a:rPr lang="en-GB" dirty="0" smtClean="0">
                <a:solidFill>
                  <a:srgbClr val="FFC000"/>
                </a:solidFill>
              </a:rPr>
              <a:t>IT EXPANDS ON THE FOLLOWING TIPS WITH VISUAL EXAMPLES:</a:t>
            </a:r>
          </a:p>
          <a:p>
            <a:pPr marL="0" indent="0">
              <a:buNone/>
            </a:pPr>
            <a:endParaRPr lang="en-GB" dirty="0">
              <a:solidFill>
                <a:srgbClr val="FFC000"/>
              </a:solidFill>
            </a:endParaRPr>
          </a:p>
          <a:p>
            <a:pPr marL="0" indent="0">
              <a:buNone/>
            </a:pPr>
            <a:r>
              <a:rPr lang="en-GB" dirty="0">
                <a:solidFill>
                  <a:srgbClr val="FFC000"/>
                </a:solidFill>
              </a:rPr>
              <a:t>Tip 1: Look at what you are </a:t>
            </a:r>
            <a:r>
              <a:rPr lang="en-GB" dirty="0" smtClean="0">
                <a:solidFill>
                  <a:srgbClr val="FFC000"/>
                </a:solidFill>
              </a:rPr>
              <a:t>drawing</a:t>
            </a:r>
          </a:p>
          <a:p>
            <a:pPr marL="0" indent="0">
              <a:buNone/>
            </a:pPr>
            <a:r>
              <a:rPr lang="en-GB" dirty="0">
                <a:solidFill>
                  <a:srgbClr val="FFC000"/>
                </a:solidFill>
              </a:rPr>
              <a:t>Tip 2: Draw from real objects whenever </a:t>
            </a:r>
            <a:r>
              <a:rPr lang="en-GB" dirty="0" smtClean="0">
                <a:solidFill>
                  <a:srgbClr val="FFC000"/>
                </a:solidFill>
              </a:rPr>
              <a:t>possible</a:t>
            </a:r>
          </a:p>
          <a:p>
            <a:pPr marL="0" indent="0">
              <a:buNone/>
            </a:pPr>
            <a:r>
              <a:rPr lang="en-GB" dirty="0">
                <a:solidFill>
                  <a:srgbClr val="FFC000"/>
                </a:solidFill>
              </a:rPr>
              <a:t>Tip 3: Don’t </a:t>
            </a:r>
            <a:r>
              <a:rPr lang="en-GB" dirty="0" smtClean="0">
                <a:solidFill>
                  <a:srgbClr val="FFC000"/>
                </a:solidFill>
              </a:rPr>
              <a:t>trace</a:t>
            </a:r>
          </a:p>
          <a:p>
            <a:pPr marL="0" indent="0">
              <a:buNone/>
            </a:pPr>
            <a:r>
              <a:rPr lang="en-GB" dirty="0">
                <a:solidFill>
                  <a:srgbClr val="FFC000"/>
                </a:solidFill>
              </a:rPr>
              <a:t>Tip 4: Understand </a:t>
            </a:r>
            <a:r>
              <a:rPr lang="en-GB" dirty="0" smtClean="0">
                <a:solidFill>
                  <a:srgbClr val="FFC000"/>
                </a:solidFill>
              </a:rPr>
              <a:t>perspective</a:t>
            </a:r>
          </a:p>
          <a:p>
            <a:pPr marL="0" indent="0">
              <a:buNone/>
            </a:pPr>
            <a:r>
              <a:rPr lang="en-GB" dirty="0">
                <a:solidFill>
                  <a:srgbClr val="FFC000"/>
                </a:solidFill>
              </a:rPr>
              <a:t>Tip 5. Use grids, guidelines or rough forms to get the </a:t>
            </a:r>
            <a:r>
              <a:rPr lang="en-GB" dirty="0" smtClean="0">
                <a:solidFill>
                  <a:srgbClr val="FFC000"/>
                </a:solidFill>
              </a:rPr>
              <a:t>proportions</a:t>
            </a:r>
          </a:p>
          <a:p>
            <a:pPr marL="0" indent="0">
              <a:buNone/>
            </a:pPr>
            <a:r>
              <a:rPr lang="en-GB" dirty="0" smtClean="0">
                <a:solidFill>
                  <a:srgbClr val="FFC000"/>
                </a:solidFill>
              </a:rPr>
              <a:t> </a:t>
            </a:r>
            <a:r>
              <a:rPr lang="en-GB" dirty="0">
                <a:solidFill>
                  <a:srgbClr val="FFC000"/>
                </a:solidFill>
              </a:rPr>
              <a:t>right before you add </a:t>
            </a:r>
            <a:r>
              <a:rPr lang="en-GB" dirty="0" smtClean="0">
                <a:solidFill>
                  <a:srgbClr val="FFC000"/>
                </a:solidFill>
              </a:rPr>
              <a:t>details</a:t>
            </a:r>
          </a:p>
          <a:p>
            <a:pPr marL="0" indent="0">
              <a:buNone/>
            </a:pPr>
            <a:r>
              <a:rPr lang="en-GB" dirty="0">
                <a:solidFill>
                  <a:srgbClr val="FFC000"/>
                </a:solidFill>
              </a:rPr>
              <a:t>Tip 6: Be wary of </a:t>
            </a:r>
            <a:r>
              <a:rPr lang="en-GB" dirty="0" smtClean="0">
                <a:solidFill>
                  <a:srgbClr val="FFC000"/>
                </a:solidFill>
              </a:rPr>
              <a:t>ellipses</a:t>
            </a:r>
          </a:p>
          <a:p>
            <a:pPr marL="0" indent="0">
              <a:buNone/>
            </a:pPr>
            <a:r>
              <a:rPr lang="en-GB" dirty="0">
                <a:solidFill>
                  <a:srgbClr val="FFC000"/>
                </a:solidFill>
              </a:rPr>
              <a:t>Tip 7: Keep the outlines </a:t>
            </a:r>
            <a:r>
              <a:rPr lang="en-GB" dirty="0" smtClean="0">
                <a:solidFill>
                  <a:srgbClr val="FFC000"/>
                </a:solidFill>
              </a:rPr>
              <a:t>light</a:t>
            </a:r>
          </a:p>
          <a:p>
            <a:pPr marL="0" indent="0">
              <a:buNone/>
            </a:pPr>
            <a:r>
              <a:rPr lang="en-GB" dirty="0">
                <a:solidFill>
                  <a:srgbClr val="FFC000"/>
                </a:solidFill>
              </a:rPr>
              <a:t>Tip 8: Have a Good Range of </a:t>
            </a:r>
            <a:r>
              <a:rPr lang="en-GB" dirty="0" smtClean="0">
                <a:solidFill>
                  <a:srgbClr val="FFC000"/>
                </a:solidFill>
              </a:rPr>
              <a:t>Tone</a:t>
            </a:r>
          </a:p>
          <a:p>
            <a:pPr marL="0" indent="0">
              <a:buNone/>
            </a:pPr>
            <a:r>
              <a:rPr lang="en-GB" dirty="0">
                <a:solidFill>
                  <a:srgbClr val="FFC000"/>
                </a:solidFill>
              </a:rPr>
              <a:t>Tip 9: Use mark-making to convey surface quality and </a:t>
            </a:r>
            <a:r>
              <a:rPr lang="en-GB" dirty="0" smtClean="0">
                <a:solidFill>
                  <a:srgbClr val="FFC000"/>
                </a:solidFill>
              </a:rPr>
              <a:t>texture</a:t>
            </a:r>
          </a:p>
          <a:p>
            <a:pPr marL="0" indent="0">
              <a:buNone/>
            </a:pPr>
            <a:r>
              <a:rPr lang="en-GB" dirty="0">
                <a:solidFill>
                  <a:srgbClr val="FFC000"/>
                </a:solidFill>
              </a:rPr>
              <a:t>Tip 10: Include / omit detail as </a:t>
            </a:r>
            <a:r>
              <a:rPr lang="en-GB" dirty="0" smtClean="0">
                <a:solidFill>
                  <a:srgbClr val="FFC000"/>
                </a:solidFill>
              </a:rPr>
              <a:t>necessary</a:t>
            </a:r>
          </a:p>
          <a:p>
            <a:pPr marL="0" indent="0">
              <a:buNone/>
            </a:pPr>
            <a:endParaRPr lang="en-GB" dirty="0" smtClean="0">
              <a:solidFill>
                <a:srgbClr val="FFC000"/>
              </a:solidFill>
            </a:endParaRPr>
          </a:p>
        </p:txBody>
      </p:sp>
      <p:pic>
        <p:nvPicPr>
          <p:cNvPr id="4" name="Picture 3"/>
          <p:cNvPicPr>
            <a:picLocks noChangeAspect="1"/>
          </p:cNvPicPr>
          <p:nvPr/>
        </p:nvPicPr>
        <p:blipFill>
          <a:blip r:embed="rId4" cstate="print"/>
          <a:stretch>
            <a:fillRect/>
          </a:stretch>
        </p:blipFill>
        <p:spPr>
          <a:xfrm>
            <a:off x="8401050" y="1438722"/>
            <a:ext cx="3790950" cy="5419278"/>
          </a:xfrm>
          <a:prstGeom prst="rect">
            <a:avLst/>
          </a:prstGeom>
        </p:spPr>
      </p:pic>
    </p:spTree>
    <p:extLst>
      <p:ext uri="{BB962C8B-B14F-4D97-AF65-F5344CB8AC3E}">
        <p14:creationId xmlns:p14="http://schemas.microsoft.com/office/powerpoint/2010/main" xmlns="" val="355205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2" y="228599"/>
            <a:ext cx="6935787" cy="5695951"/>
          </a:xfrm>
        </p:spPr>
        <p:txBody>
          <a:bodyPr>
            <a:normAutofit fontScale="77500" lnSpcReduction="20000"/>
          </a:bodyPr>
          <a:lstStyle/>
          <a:p>
            <a:pPr marL="0" indent="0">
              <a:buNone/>
            </a:pPr>
            <a:r>
              <a:rPr lang="en-GB" dirty="0" smtClean="0"/>
              <a:t>3. VIDEOS TO GUIDE YOU</a:t>
            </a:r>
          </a:p>
          <a:p>
            <a:pPr marL="0" indent="0">
              <a:buNone/>
            </a:pPr>
            <a:endParaRPr lang="en-GB" dirty="0"/>
          </a:p>
          <a:p>
            <a:pPr marL="0" indent="0">
              <a:buNone/>
            </a:pPr>
            <a:r>
              <a:rPr lang="en-GB" dirty="0">
                <a:hlinkClick r:id="rId3"/>
              </a:rPr>
              <a:t>http://www.bbc.co.uk/schools/gcsebitesize/art/video/drawing</a:t>
            </a:r>
            <a:r>
              <a:rPr lang="en-GB" dirty="0" smtClean="0">
                <a:hlinkClick r:id="rId3"/>
              </a:rPr>
              <a:t>/</a:t>
            </a:r>
            <a:r>
              <a:rPr lang="en-GB" dirty="0" smtClean="0"/>
              <a:t>  </a:t>
            </a:r>
          </a:p>
          <a:p>
            <a:pPr marL="0" indent="0">
              <a:buNone/>
            </a:pPr>
            <a:endParaRPr lang="en-GB" dirty="0" smtClean="0"/>
          </a:p>
          <a:p>
            <a:pPr marL="0" indent="0">
              <a:buNone/>
            </a:pPr>
            <a:r>
              <a:rPr lang="en-GB" dirty="0" smtClean="0"/>
              <a:t>has six drawing videos that help you to focus on improving certain skills:</a:t>
            </a:r>
          </a:p>
          <a:p>
            <a:pPr marL="0" indent="0">
              <a:buNone/>
            </a:pPr>
            <a:r>
              <a:rPr lang="en-GB" dirty="0"/>
              <a:t> </a:t>
            </a:r>
            <a:r>
              <a:rPr lang="en-GB" dirty="0" smtClean="0"/>
              <a:t>1. selecting the right pencil for the job</a:t>
            </a:r>
          </a:p>
          <a:p>
            <a:pPr marL="0" indent="0">
              <a:buNone/>
            </a:pPr>
            <a:r>
              <a:rPr lang="en-GB" dirty="0" smtClean="0"/>
              <a:t>2. The use of an eraser in drawing</a:t>
            </a:r>
          </a:p>
          <a:p>
            <a:pPr marL="0" indent="0">
              <a:buNone/>
            </a:pPr>
            <a:r>
              <a:rPr lang="en-GB" dirty="0" smtClean="0"/>
              <a:t>3. How to improve your shading</a:t>
            </a:r>
          </a:p>
          <a:p>
            <a:pPr marL="0" indent="0">
              <a:buNone/>
            </a:pPr>
            <a:r>
              <a:rPr lang="en-GB" dirty="0" smtClean="0"/>
              <a:t>4. Working on a ground</a:t>
            </a:r>
          </a:p>
          <a:p>
            <a:pPr marL="0" indent="0">
              <a:buNone/>
            </a:pPr>
            <a:r>
              <a:rPr lang="en-GB" dirty="0" smtClean="0"/>
              <a:t>5. Drawing upside down</a:t>
            </a:r>
          </a:p>
          <a:p>
            <a:pPr marL="0" indent="0">
              <a:buNone/>
            </a:pPr>
            <a:r>
              <a:rPr lang="en-GB" dirty="0" smtClean="0"/>
              <a:t>6. Using charcoal.</a:t>
            </a:r>
          </a:p>
          <a:p>
            <a:pPr marL="0" indent="0">
              <a:buNone/>
            </a:pPr>
            <a:endParaRPr lang="en-GB" dirty="0" smtClean="0"/>
          </a:p>
          <a:p>
            <a:pPr marL="0" indent="0">
              <a:buNone/>
            </a:pPr>
            <a:r>
              <a:rPr lang="en-GB" dirty="0" err="1" smtClean="0"/>
              <a:t>Youtube</a:t>
            </a:r>
            <a:r>
              <a:rPr lang="en-GB" dirty="0" smtClean="0"/>
              <a:t> has lots of useful drawing videos, if you are interested in more stylised drawing, for example manga, it would be worth you looking at Mark </a:t>
            </a:r>
            <a:r>
              <a:rPr lang="en-GB" dirty="0" err="1" smtClean="0"/>
              <a:t>crilley</a:t>
            </a:r>
            <a:r>
              <a:rPr lang="en-GB" dirty="0" smtClean="0"/>
              <a:t>:</a:t>
            </a:r>
          </a:p>
          <a:p>
            <a:pPr marL="0" indent="0">
              <a:buNone/>
            </a:pPr>
            <a:r>
              <a:rPr lang="en-GB" dirty="0">
                <a:hlinkClick r:id="rId4"/>
              </a:rPr>
              <a:t>https://</a:t>
            </a:r>
            <a:r>
              <a:rPr lang="en-GB" dirty="0" smtClean="0">
                <a:hlinkClick r:id="rId4"/>
              </a:rPr>
              <a:t>www.youtube.com/watch?v=UBCfioB4axk&amp;t=1033s</a:t>
            </a:r>
            <a:r>
              <a:rPr lang="en-GB" dirty="0" smtClean="0"/>
              <a:t> </a:t>
            </a:r>
          </a:p>
          <a:p>
            <a:pPr marL="0" indent="0">
              <a:buNone/>
            </a:pPr>
            <a:r>
              <a:rPr lang="en-GB" dirty="0" smtClean="0"/>
              <a:t>In the above video he talks you through how he got better at drawing whilst working on a current piece.</a:t>
            </a:r>
          </a:p>
          <a:p>
            <a:pPr marL="0" indent="0">
              <a:buNone/>
            </a:pPr>
            <a:endParaRPr lang="en-GB" dirty="0"/>
          </a:p>
        </p:txBody>
      </p:sp>
      <p:pic>
        <p:nvPicPr>
          <p:cNvPr id="5" name="Picture 4"/>
          <p:cNvPicPr>
            <a:picLocks noChangeAspect="1"/>
          </p:cNvPicPr>
          <p:nvPr/>
        </p:nvPicPr>
        <p:blipFill>
          <a:blip r:embed="rId5" cstate="print"/>
          <a:stretch>
            <a:fillRect/>
          </a:stretch>
        </p:blipFill>
        <p:spPr>
          <a:xfrm>
            <a:off x="7162800" y="3333750"/>
            <a:ext cx="5029200" cy="3524250"/>
          </a:xfrm>
          <a:prstGeom prst="rect">
            <a:avLst/>
          </a:prstGeom>
        </p:spPr>
      </p:pic>
      <p:pic>
        <p:nvPicPr>
          <p:cNvPr id="6" name="Picture 5"/>
          <p:cNvPicPr>
            <a:picLocks noChangeAspect="1"/>
          </p:cNvPicPr>
          <p:nvPr/>
        </p:nvPicPr>
        <p:blipFill>
          <a:blip r:embed="rId6" cstate="print"/>
          <a:stretch>
            <a:fillRect/>
          </a:stretch>
        </p:blipFill>
        <p:spPr>
          <a:xfrm>
            <a:off x="7796212" y="228599"/>
            <a:ext cx="3990975" cy="2886075"/>
          </a:xfrm>
          <a:prstGeom prst="rect">
            <a:avLst/>
          </a:prstGeom>
        </p:spPr>
      </p:pic>
    </p:spTree>
    <p:extLst>
      <p:ext uri="{BB962C8B-B14F-4D97-AF65-F5344CB8AC3E}">
        <p14:creationId xmlns:p14="http://schemas.microsoft.com/office/powerpoint/2010/main" xmlns="" val="1088135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2" y="190500"/>
            <a:ext cx="11583987" cy="3124201"/>
          </a:xfrm>
        </p:spPr>
        <p:txBody>
          <a:bodyPr>
            <a:normAutofit/>
          </a:bodyPr>
          <a:lstStyle/>
          <a:p>
            <a:pPr marL="0" indent="0">
              <a:buNone/>
            </a:pPr>
            <a:r>
              <a:rPr lang="en-GB" b="1" dirty="0" smtClean="0"/>
              <a:t>2. Explore Drawing </a:t>
            </a:r>
            <a:r>
              <a:rPr lang="en-GB" b="1" u="sng" dirty="0" smtClean="0">
                <a:solidFill>
                  <a:srgbClr val="FF0000"/>
                </a:solidFill>
              </a:rPr>
              <a:t>with</a:t>
            </a:r>
            <a:r>
              <a:rPr lang="en-GB" b="1" dirty="0" smtClean="0"/>
              <a:t> different media </a:t>
            </a:r>
          </a:p>
          <a:p>
            <a:pPr marL="0" indent="0">
              <a:buNone/>
            </a:pPr>
            <a:r>
              <a:rPr lang="en-GB" dirty="0" smtClean="0"/>
              <a:t>Biro, ink, charcoal and pencils  are all useful, but you could also try the following:</a:t>
            </a:r>
          </a:p>
          <a:p>
            <a:pPr marL="0" indent="0">
              <a:buNone/>
            </a:pPr>
            <a:r>
              <a:rPr lang="en-GB" dirty="0"/>
              <a:t> </a:t>
            </a:r>
            <a:r>
              <a:rPr lang="en-GB" dirty="0" smtClean="0"/>
              <a:t>-shading a background and drawing with a rubber</a:t>
            </a:r>
          </a:p>
          <a:p>
            <a:pPr marL="0" indent="0">
              <a:buNone/>
            </a:pPr>
            <a:r>
              <a:rPr lang="en-GB" dirty="0" smtClean="0"/>
              <a:t>-using black paper and white pencils</a:t>
            </a:r>
          </a:p>
          <a:p>
            <a:pPr marL="0" indent="0">
              <a:buNone/>
            </a:pPr>
            <a:r>
              <a:rPr lang="en-GB" dirty="0" smtClean="0"/>
              <a:t>-drawing with random materials (string, toothpaste, sweets, wax, wheels, anything really but it would be best if it is relevant to your project theme).</a:t>
            </a:r>
          </a:p>
          <a:p>
            <a:pPr marL="0" indent="0">
              <a:buNone/>
            </a:pPr>
            <a:endParaRPr lang="en-GB" dirty="0"/>
          </a:p>
          <a:p>
            <a:pPr marL="0" indent="0">
              <a:buNone/>
            </a:pPr>
            <a:endParaRPr lang="en-GB" dirty="0"/>
          </a:p>
        </p:txBody>
      </p:sp>
      <p:pic>
        <p:nvPicPr>
          <p:cNvPr id="4" name="Picture 3"/>
          <p:cNvPicPr>
            <a:picLocks noChangeAspect="1"/>
          </p:cNvPicPr>
          <p:nvPr/>
        </p:nvPicPr>
        <p:blipFill>
          <a:blip r:embed="rId3" cstate="print"/>
          <a:stretch>
            <a:fillRect/>
          </a:stretch>
        </p:blipFill>
        <p:spPr>
          <a:xfrm>
            <a:off x="6477000" y="3000375"/>
            <a:ext cx="5715000" cy="3857625"/>
          </a:xfrm>
          <a:prstGeom prst="rect">
            <a:avLst/>
          </a:prstGeom>
        </p:spPr>
      </p:pic>
      <p:sp>
        <p:nvSpPr>
          <p:cNvPr id="5" name="Rectangle 4"/>
          <p:cNvSpPr/>
          <p:nvPr/>
        </p:nvSpPr>
        <p:spPr>
          <a:xfrm>
            <a:off x="6477000" y="2354044"/>
            <a:ext cx="6096000" cy="523220"/>
          </a:xfrm>
          <a:prstGeom prst="rect">
            <a:avLst/>
          </a:prstGeom>
        </p:spPr>
        <p:txBody>
          <a:bodyPr>
            <a:spAutoFit/>
          </a:bodyPr>
          <a:lstStyle/>
          <a:p>
            <a:r>
              <a:rPr lang="en-GB" sz="1400" dirty="0"/>
              <a:t>Erika Iris Simmons uses old cassette tape to create popular celebrity portraits.</a:t>
            </a:r>
          </a:p>
        </p:txBody>
      </p:sp>
      <p:pic>
        <p:nvPicPr>
          <p:cNvPr id="6" name="Picture 5"/>
          <p:cNvPicPr>
            <a:picLocks noChangeAspect="1"/>
          </p:cNvPicPr>
          <p:nvPr/>
        </p:nvPicPr>
        <p:blipFill>
          <a:blip r:embed="rId4" cstate="print"/>
          <a:stretch>
            <a:fillRect/>
          </a:stretch>
        </p:blipFill>
        <p:spPr>
          <a:xfrm>
            <a:off x="19049" y="3035806"/>
            <a:ext cx="5029201" cy="3822193"/>
          </a:xfrm>
          <a:prstGeom prst="rect">
            <a:avLst/>
          </a:prstGeom>
        </p:spPr>
      </p:pic>
      <p:sp>
        <p:nvSpPr>
          <p:cNvPr id="7" name="Rectangle 6"/>
          <p:cNvSpPr/>
          <p:nvPr/>
        </p:nvSpPr>
        <p:spPr>
          <a:xfrm>
            <a:off x="0" y="2538710"/>
            <a:ext cx="6096000" cy="523220"/>
          </a:xfrm>
          <a:prstGeom prst="rect">
            <a:avLst/>
          </a:prstGeom>
        </p:spPr>
        <p:txBody>
          <a:bodyPr>
            <a:spAutoFit/>
          </a:bodyPr>
          <a:lstStyle/>
          <a:p>
            <a:r>
              <a:rPr lang="en-GB" sz="1400" dirty="0"/>
              <a:t>Paul </a:t>
            </a:r>
            <a:r>
              <a:rPr lang="en-GB" sz="1400" dirty="0" err="1"/>
              <a:t>Villinski</a:t>
            </a:r>
            <a:r>
              <a:rPr lang="en-GB" sz="1400" dirty="0"/>
              <a:t> is a visual artist that uses discarded materials such as beer cans to bring out his artwork in meaningful poetic ways. </a:t>
            </a:r>
          </a:p>
        </p:txBody>
      </p:sp>
    </p:spTree>
    <p:extLst>
      <p:ext uri="{BB962C8B-B14F-4D97-AF65-F5344CB8AC3E}">
        <p14:creationId xmlns:p14="http://schemas.microsoft.com/office/powerpoint/2010/main" xmlns="" val="3686483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75" y="1074822"/>
            <a:ext cx="9905998" cy="3124201"/>
          </a:xfrm>
        </p:spPr>
        <p:txBody>
          <a:bodyPr>
            <a:normAutofit fontScale="70000" lnSpcReduction="20000"/>
          </a:bodyPr>
          <a:lstStyle/>
          <a:p>
            <a:pPr marL="0" indent="0">
              <a:buNone/>
            </a:pPr>
            <a:r>
              <a:rPr lang="en-GB" dirty="0" smtClean="0"/>
              <a:t>3. Explore drawing </a:t>
            </a:r>
            <a:r>
              <a:rPr lang="en-GB" u="sng" dirty="0" smtClean="0">
                <a:solidFill>
                  <a:srgbClr val="FF0000"/>
                </a:solidFill>
              </a:rPr>
              <a:t>on </a:t>
            </a:r>
            <a:r>
              <a:rPr lang="en-GB" dirty="0" smtClean="0">
                <a:effectLst>
                  <a:glow rad="38100">
                    <a:schemeClr val="bg1">
                      <a:lumMod val="50000"/>
                      <a:lumOff val="50000"/>
                      <a:alpha val="20000"/>
                    </a:schemeClr>
                  </a:glow>
                </a:effectLst>
              </a:rPr>
              <a:t>different materials.</a:t>
            </a:r>
            <a:endParaRPr lang="en-GB" dirty="0">
              <a:effectLst>
                <a:glow rad="38100">
                  <a:schemeClr val="bg1">
                    <a:lumMod val="50000"/>
                    <a:lumOff val="50000"/>
                    <a:alpha val="20000"/>
                  </a:schemeClr>
                </a:glow>
              </a:effectLst>
            </a:endParaRPr>
          </a:p>
          <a:p>
            <a:pPr marL="0" indent="0">
              <a:buNone/>
            </a:pPr>
            <a:endParaRPr lang="en-GB" dirty="0" smtClean="0">
              <a:effectLst>
                <a:glow rad="38100">
                  <a:schemeClr val="bg1">
                    <a:lumMod val="50000"/>
                    <a:lumOff val="50000"/>
                    <a:alpha val="20000"/>
                  </a:schemeClr>
                </a:glow>
              </a:effectLst>
            </a:endParaRPr>
          </a:p>
          <a:p>
            <a:pPr marL="0" indent="0">
              <a:buNone/>
            </a:pPr>
            <a:r>
              <a:rPr lang="en-GB" dirty="0" smtClean="0">
                <a:effectLst>
                  <a:glow rad="38100">
                    <a:schemeClr val="bg1">
                      <a:lumMod val="50000"/>
                      <a:lumOff val="50000"/>
                      <a:alpha val="20000"/>
                    </a:schemeClr>
                  </a:glow>
                </a:effectLst>
              </a:rPr>
              <a:t>Here are just a few ideas</a:t>
            </a:r>
          </a:p>
          <a:p>
            <a:pPr>
              <a:buFontTx/>
              <a:buChar char="-"/>
            </a:pPr>
            <a:r>
              <a:rPr lang="en-GB" dirty="0" smtClean="0">
                <a:effectLst>
                  <a:glow rad="38100">
                    <a:schemeClr val="bg1">
                      <a:lumMod val="50000"/>
                      <a:lumOff val="50000"/>
                      <a:alpha val="20000"/>
                    </a:schemeClr>
                  </a:glow>
                </a:effectLst>
              </a:rPr>
              <a:t>draw on an ink spattered background</a:t>
            </a:r>
          </a:p>
          <a:p>
            <a:pPr>
              <a:buFontTx/>
              <a:buChar char="-"/>
            </a:pPr>
            <a:r>
              <a:rPr lang="en-GB" dirty="0" smtClean="0">
                <a:effectLst>
                  <a:glow rad="38100">
                    <a:schemeClr val="bg1">
                      <a:lumMod val="50000"/>
                      <a:lumOff val="50000"/>
                      <a:alpha val="20000"/>
                    </a:schemeClr>
                  </a:glow>
                </a:effectLst>
              </a:rPr>
              <a:t>Draw on a collaged background</a:t>
            </a:r>
          </a:p>
          <a:p>
            <a:pPr>
              <a:buFontTx/>
              <a:buChar char="-"/>
            </a:pPr>
            <a:r>
              <a:rPr lang="en-GB" dirty="0" smtClean="0">
                <a:effectLst>
                  <a:glow rad="38100">
                    <a:schemeClr val="bg1">
                      <a:lumMod val="50000"/>
                      <a:lumOff val="50000"/>
                      <a:alpha val="20000"/>
                    </a:schemeClr>
                  </a:glow>
                </a:effectLst>
              </a:rPr>
              <a:t>Draw over pages of text/newspaper</a:t>
            </a:r>
          </a:p>
          <a:p>
            <a:pPr>
              <a:buFontTx/>
              <a:buChar char="-"/>
            </a:pPr>
            <a:r>
              <a:rPr lang="en-GB" dirty="0" smtClean="0">
                <a:effectLst>
                  <a:glow rad="38100">
                    <a:schemeClr val="bg1">
                      <a:lumMod val="50000"/>
                      <a:lumOff val="50000"/>
                      <a:alpha val="20000"/>
                    </a:schemeClr>
                  </a:glow>
                </a:effectLst>
              </a:rPr>
              <a:t>Draw over photographs</a:t>
            </a:r>
          </a:p>
          <a:p>
            <a:pPr>
              <a:buFontTx/>
              <a:buChar char="-"/>
            </a:pPr>
            <a:r>
              <a:rPr lang="en-GB" dirty="0" smtClean="0">
                <a:effectLst>
                  <a:glow rad="38100">
                    <a:schemeClr val="bg1">
                      <a:lumMod val="50000"/>
                      <a:lumOff val="50000"/>
                      <a:alpha val="20000"/>
                    </a:schemeClr>
                  </a:glow>
                </a:effectLst>
              </a:rPr>
              <a:t>Create a textured background and work on top</a:t>
            </a:r>
          </a:p>
          <a:p>
            <a:pPr>
              <a:buFontTx/>
              <a:buChar char="-"/>
            </a:pPr>
            <a:r>
              <a:rPr lang="en-GB" dirty="0" smtClean="0">
                <a:effectLst>
                  <a:glow rad="38100">
                    <a:schemeClr val="bg1">
                      <a:lumMod val="50000"/>
                      <a:lumOff val="50000"/>
                      <a:alpha val="20000"/>
                    </a:schemeClr>
                  </a:glow>
                </a:effectLst>
              </a:rPr>
              <a:t>Draw on a wooden surface</a:t>
            </a:r>
          </a:p>
          <a:p>
            <a:pPr>
              <a:buFontTx/>
              <a:buChar char="-"/>
            </a:pPr>
            <a:r>
              <a:rPr lang="en-GB" dirty="0" smtClean="0">
                <a:effectLst>
                  <a:glow rad="38100">
                    <a:schemeClr val="bg1">
                      <a:lumMod val="50000"/>
                      <a:lumOff val="50000"/>
                      <a:alpha val="20000"/>
                    </a:schemeClr>
                  </a:glow>
                </a:effectLst>
              </a:rPr>
              <a:t>Draw onto an object</a:t>
            </a:r>
          </a:p>
          <a:p>
            <a:pPr>
              <a:buFontTx/>
              <a:buChar char="-"/>
            </a:pPr>
            <a:endParaRPr lang="en-GB" u="sng" dirty="0" smtClean="0">
              <a:solidFill>
                <a:srgbClr val="FF0000"/>
              </a:solidFill>
              <a:effectLst>
                <a:glow rad="38100">
                  <a:schemeClr val="bg1">
                    <a:lumMod val="50000"/>
                    <a:lumOff val="50000"/>
                    <a:alpha val="20000"/>
                  </a:schemeClr>
                </a:glow>
              </a:effectLst>
            </a:endParaRPr>
          </a:p>
          <a:p>
            <a:pPr>
              <a:buFontTx/>
              <a:buChar char="-"/>
            </a:pPr>
            <a:endParaRPr lang="en-GB" u="sng" dirty="0">
              <a:solidFill>
                <a:srgbClr val="FF0000"/>
              </a:solidFill>
            </a:endParaRPr>
          </a:p>
        </p:txBody>
      </p:sp>
      <p:pic>
        <p:nvPicPr>
          <p:cNvPr id="2" name="Picture 1"/>
          <p:cNvPicPr>
            <a:picLocks noChangeAspect="1"/>
          </p:cNvPicPr>
          <p:nvPr/>
        </p:nvPicPr>
        <p:blipFill>
          <a:blip r:embed="rId3" cstate="print"/>
          <a:stretch>
            <a:fillRect/>
          </a:stretch>
        </p:blipFill>
        <p:spPr>
          <a:xfrm>
            <a:off x="5772621" y="3166693"/>
            <a:ext cx="3433730" cy="3433730"/>
          </a:xfrm>
          <a:prstGeom prst="rect">
            <a:avLst/>
          </a:prstGeom>
        </p:spPr>
      </p:pic>
      <p:pic>
        <p:nvPicPr>
          <p:cNvPr id="4" name="Picture 3"/>
          <p:cNvPicPr>
            <a:picLocks noChangeAspect="1"/>
          </p:cNvPicPr>
          <p:nvPr/>
        </p:nvPicPr>
        <p:blipFill>
          <a:blip r:embed="rId4" cstate="print"/>
          <a:stretch>
            <a:fillRect/>
          </a:stretch>
        </p:blipFill>
        <p:spPr>
          <a:xfrm>
            <a:off x="9473606" y="217572"/>
            <a:ext cx="2358785" cy="3075856"/>
          </a:xfrm>
          <a:prstGeom prst="rect">
            <a:avLst/>
          </a:prstGeom>
        </p:spPr>
      </p:pic>
      <p:pic>
        <p:nvPicPr>
          <p:cNvPr id="5" name="Picture 4"/>
          <p:cNvPicPr>
            <a:picLocks noChangeAspect="1"/>
          </p:cNvPicPr>
          <p:nvPr/>
        </p:nvPicPr>
        <p:blipFill>
          <a:blip r:embed="rId5" cstate="print"/>
          <a:stretch>
            <a:fillRect/>
          </a:stretch>
        </p:blipFill>
        <p:spPr>
          <a:xfrm>
            <a:off x="9584491" y="3508460"/>
            <a:ext cx="2247900" cy="3095625"/>
          </a:xfrm>
          <a:prstGeom prst="rect">
            <a:avLst/>
          </a:prstGeom>
        </p:spPr>
      </p:pic>
      <p:pic>
        <p:nvPicPr>
          <p:cNvPr id="6" name="Picture 5"/>
          <p:cNvPicPr>
            <a:picLocks noChangeAspect="1"/>
          </p:cNvPicPr>
          <p:nvPr/>
        </p:nvPicPr>
        <p:blipFill>
          <a:blip r:embed="rId6" cstate="print"/>
          <a:stretch>
            <a:fillRect/>
          </a:stretch>
        </p:blipFill>
        <p:spPr>
          <a:xfrm>
            <a:off x="2606356" y="3812298"/>
            <a:ext cx="2788125" cy="2788125"/>
          </a:xfrm>
          <a:prstGeom prst="rect">
            <a:avLst/>
          </a:prstGeom>
        </p:spPr>
      </p:pic>
      <p:pic>
        <p:nvPicPr>
          <p:cNvPr id="7" name="Picture 6"/>
          <p:cNvPicPr>
            <a:picLocks noChangeAspect="1"/>
          </p:cNvPicPr>
          <p:nvPr/>
        </p:nvPicPr>
        <p:blipFill>
          <a:blip r:embed="rId7" cstate="print"/>
          <a:stretch>
            <a:fillRect/>
          </a:stretch>
        </p:blipFill>
        <p:spPr>
          <a:xfrm>
            <a:off x="7090612" y="217572"/>
            <a:ext cx="2134852" cy="2724886"/>
          </a:xfrm>
          <a:prstGeom prst="rect">
            <a:avLst/>
          </a:prstGeom>
        </p:spPr>
      </p:pic>
    </p:spTree>
    <p:extLst>
      <p:ext uri="{BB962C8B-B14F-4D97-AF65-F5344CB8AC3E}">
        <p14:creationId xmlns:p14="http://schemas.microsoft.com/office/powerpoint/2010/main" xmlns="" val="151919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937" y="625642"/>
            <a:ext cx="9905998" cy="3124201"/>
          </a:xfrm>
        </p:spPr>
        <p:txBody>
          <a:bodyPr/>
          <a:lstStyle/>
          <a:p>
            <a:pPr marL="0" indent="0">
              <a:buNone/>
            </a:pPr>
            <a:r>
              <a:rPr lang="en-GB" dirty="0" smtClean="0"/>
              <a:t>4. DRAWING DIGITALLY</a:t>
            </a:r>
          </a:p>
          <a:p>
            <a:pPr marL="0" indent="0">
              <a:buNone/>
            </a:pPr>
            <a:endParaRPr lang="en-GB" dirty="0"/>
          </a:p>
          <a:p>
            <a:pPr marL="0" indent="0">
              <a:buNone/>
            </a:pPr>
            <a:r>
              <a:rPr lang="en-GB" dirty="0" smtClean="0"/>
              <a:t>There are numerous apps for </a:t>
            </a:r>
            <a:r>
              <a:rPr lang="en-GB" dirty="0" err="1" smtClean="0"/>
              <a:t>ipads</a:t>
            </a:r>
            <a:r>
              <a:rPr lang="en-GB" dirty="0" smtClean="0"/>
              <a:t> to help you to master the art of digital drawing, look at this article for ideas:</a:t>
            </a:r>
          </a:p>
          <a:p>
            <a:pPr marL="0" indent="0">
              <a:buNone/>
            </a:pPr>
            <a:r>
              <a:rPr lang="en-GB" dirty="0">
                <a:hlinkClick r:id="rId3"/>
              </a:rPr>
              <a:t>http://</a:t>
            </a:r>
            <a:r>
              <a:rPr lang="en-GB" dirty="0" smtClean="0">
                <a:hlinkClick r:id="rId3"/>
              </a:rPr>
              <a:t>www.creativebloq.com/digital-art/art-on-the-ipad-1232669</a:t>
            </a:r>
            <a:endParaRPr lang="en-GB" dirty="0" smtClean="0"/>
          </a:p>
          <a:p>
            <a:pPr marL="0" indent="0">
              <a:buNone/>
            </a:pPr>
            <a:endParaRPr lang="en-GB" dirty="0"/>
          </a:p>
          <a:p>
            <a:pPr marL="0" indent="0">
              <a:buNone/>
            </a:pPr>
            <a:r>
              <a:rPr lang="en-GB" dirty="0" smtClean="0"/>
              <a:t>Procreate and sketchbook pro are also good choices.</a:t>
            </a:r>
          </a:p>
          <a:p>
            <a:pPr marL="0" indent="0">
              <a:buNone/>
            </a:pPr>
            <a:endParaRPr lang="en-GB" dirty="0"/>
          </a:p>
          <a:p>
            <a:pPr marL="0" indent="0">
              <a:buNone/>
            </a:pPr>
            <a:endParaRPr lang="en-GB" dirty="0"/>
          </a:p>
        </p:txBody>
      </p:sp>
      <p:pic>
        <p:nvPicPr>
          <p:cNvPr id="4" name="Picture 3"/>
          <p:cNvPicPr>
            <a:picLocks noChangeAspect="1"/>
          </p:cNvPicPr>
          <p:nvPr/>
        </p:nvPicPr>
        <p:blipFill>
          <a:blip r:embed="rId4" cstate="print"/>
          <a:stretch>
            <a:fillRect/>
          </a:stretch>
        </p:blipFill>
        <p:spPr>
          <a:xfrm>
            <a:off x="6882062" y="3243819"/>
            <a:ext cx="5005137" cy="3471305"/>
          </a:xfrm>
          <a:prstGeom prst="rect">
            <a:avLst/>
          </a:prstGeom>
        </p:spPr>
      </p:pic>
    </p:spTree>
    <p:extLst>
      <p:ext uri="{BB962C8B-B14F-4D97-AF65-F5344CB8AC3E}">
        <p14:creationId xmlns:p14="http://schemas.microsoft.com/office/powerpoint/2010/main" xmlns="" val="828292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201</TotalTime>
  <Words>1182</Words>
  <Application>Microsoft Office PowerPoint</Application>
  <PresentationFormat>Custom</PresentationFormat>
  <Paragraphs>162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Mesh</vt:lpstr>
      <vt:lpstr>GCSE art study skills</vt:lpstr>
      <vt:lpstr>contents</vt:lpstr>
      <vt:lpstr>Motivation </vt:lpstr>
      <vt:lpstr>Improving your Drawing</vt:lpstr>
      <vt:lpstr>Slide 5</vt:lpstr>
      <vt:lpstr>Slide 6</vt:lpstr>
      <vt:lpstr>Slide 7</vt:lpstr>
      <vt:lpstr>Slide 8</vt:lpstr>
      <vt:lpstr>Slide 9</vt:lpstr>
      <vt:lpstr>Slide 10</vt:lpstr>
      <vt:lpstr>Slide 11</vt:lpstr>
      <vt:lpstr>PHOTOGRAPHY  </vt:lpstr>
      <vt:lpstr>Slide 13</vt:lpstr>
      <vt:lpstr>HOW TO DEVELOP YOUR IDEAS</vt:lpstr>
      <vt:lpstr>SKETCHBOOK INSPIRATION</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art study skills</dc:title>
  <dc:creator>Alex Westmore</dc:creator>
  <cp:lastModifiedBy> alex westmore</cp:lastModifiedBy>
  <cp:revision>23</cp:revision>
  <dcterms:created xsi:type="dcterms:W3CDTF">2016-12-15T16:43:09Z</dcterms:created>
  <dcterms:modified xsi:type="dcterms:W3CDTF">2017-01-04T21:57:43Z</dcterms:modified>
</cp:coreProperties>
</file>