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0" r:id="rId3"/>
    <p:sldId id="257" r:id="rId4"/>
    <p:sldId id="264" r:id="rId5"/>
    <p:sldId id="281" r:id="rId6"/>
    <p:sldId id="265" r:id="rId7"/>
    <p:sldId id="266" r:id="rId8"/>
    <p:sldId id="273" r:id="rId9"/>
    <p:sldId id="267" r:id="rId10"/>
    <p:sldId id="268" r:id="rId11"/>
    <p:sldId id="270" r:id="rId12"/>
    <p:sldId id="269" r:id="rId13"/>
    <p:sldId id="274" r:id="rId14"/>
    <p:sldId id="271" r:id="rId15"/>
    <p:sldId id="259" r:id="rId16"/>
    <p:sldId id="272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2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9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8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0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2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8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0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5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5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2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1000">
              <a:srgbClr val="00B050"/>
            </a:gs>
            <a:gs pos="75000">
              <a:srgbClr val="15D11E"/>
            </a:gs>
            <a:gs pos="100000">
              <a:srgbClr val="229E3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C269-199A-4252-8FC0-35961A29E2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8274-AFEB-4FDD-A489-D1028B5C8C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1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w08T4k6n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programmes/b00bz73j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er.org/vod/vod_window.html?pid=159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sp>
        <p:nvSpPr>
          <p:cNvPr id="5" name="Rectangle 4"/>
          <p:cNvSpPr/>
          <p:nvPr/>
        </p:nvSpPr>
        <p:spPr>
          <a:xfrm rot="423995">
            <a:off x="6970979" y="4258597"/>
            <a:ext cx="1882699" cy="165618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Keywords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Atypical antipsychotics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Chlorpromazine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Clozapine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116632"/>
            <a:ext cx="4376402" cy="18324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Schizophrenia – </a:t>
            </a:r>
          </a:p>
          <a:p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Hangman</a:t>
            </a:r>
            <a:endParaRPr lang="en-GB" sz="28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400" y="340378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Come up with </a:t>
            </a:r>
            <a:r>
              <a:rPr lang="en-GB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key words 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linked to schizophrenia and play hang man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554">
            <a:off x="1043608" y="1970437"/>
            <a:ext cx="3305175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3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4" y="2060848"/>
            <a:ext cx="86868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So, are antipsychotics </a:t>
            </a:r>
            <a:r>
              <a:rPr lang="en-GB" sz="4000" b="1" i="1" dirty="0" smtClean="0">
                <a:latin typeface="Comic Sans MS" panose="030F0702030302020204" pitchFamily="66" charset="0"/>
              </a:rPr>
              <a:t>effective</a:t>
            </a:r>
            <a:r>
              <a:rPr lang="en-GB" sz="4000" dirty="0" smtClean="0">
                <a:latin typeface="Comic Sans MS" panose="030F0702030302020204" pitchFamily="66" charset="0"/>
              </a:rPr>
              <a:t>?? (I.e. do they work?)…………….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1" y="4437112"/>
            <a:ext cx="1820726" cy="16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7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1" y="4437112"/>
            <a:ext cx="1820726" cy="16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3" y="116632"/>
            <a:ext cx="8749564" cy="3960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Antipsychotics</a:t>
            </a:r>
            <a:r>
              <a:rPr lang="en-GB" sz="2800" dirty="0" smtClean="0">
                <a:latin typeface="Comic Sans MS" panose="030F0702030302020204" pitchFamily="66" charset="0"/>
              </a:rPr>
              <a:t> have long been established as a </a:t>
            </a:r>
            <a:r>
              <a:rPr lang="en-GB" sz="3600" b="1" dirty="0" smtClean="0">
                <a:latin typeface="Comic Sans MS" panose="030F0702030302020204" pitchFamily="66" charset="0"/>
              </a:rPr>
              <a:t>relatively cheap</a:t>
            </a:r>
            <a:r>
              <a:rPr lang="en-GB" sz="2800" b="1" dirty="0" smtClean="0">
                <a:latin typeface="Comic Sans MS" panose="030F0702030302020204" pitchFamily="66" charset="0"/>
              </a:rPr>
              <a:t>, effective treatment</a:t>
            </a:r>
            <a:r>
              <a:rPr lang="en-GB" sz="2800" dirty="0" smtClean="0">
                <a:latin typeface="Comic Sans MS" panose="030F0702030302020204" pitchFamily="66" charset="0"/>
              </a:rPr>
              <a:t>, which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b="1" dirty="0" smtClean="0">
                <a:latin typeface="Comic Sans MS" panose="030F0702030302020204" pitchFamily="66" charset="0"/>
              </a:rPr>
              <a:t>rapidly </a:t>
            </a:r>
            <a:r>
              <a:rPr lang="en-GB" sz="2800" dirty="0" smtClean="0">
                <a:latin typeface="Comic Sans MS" panose="030F0702030302020204" pitchFamily="66" charset="0"/>
              </a:rPr>
              <a:t>reduce symptoms and </a:t>
            </a:r>
            <a:r>
              <a:rPr lang="en-GB" sz="2800" b="1" dirty="0" smtClean="0">
                <a:latin typeface="Comic Sans MS" panose="030F0702030302020204" pitchFamily="66" charset="0"/>
              </a:rPr>
              <a:t>enable many people to live relatively normal lives </a:t>
            </a:r>
            <a:r>
              <a:rPr lang="en-GB" sz="2800" dirty="0" smtClean="0">
                <a:latin typeface="Comic Sans MS" panose="030F0702030302020204" pitchFamily="66" charset="0"/>
              </a:rPr>
              <a:t>- allow patients to be treated outside of hospital. (May 1981).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Especially effective for some forms of SZ where regularly attending therapy sessions may be challenging.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907703" cy="190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06" y="124984"/>
            <a:ext cx="1378674" cy="143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90" y="1716801"/>
            <a:ext cx="50487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Works </a:t>
            </a:r>
            <a:r>
              <a:rPr lang="en-GB" b="1" dirty="0" smtClean="0">
                <a:latin typeface="Comic Sans MS" panose="030F0702030302020204" pitchFamily="66" charset="0"/>
              </a:rPr>
              <a:t>only</a:t>
            </a:r>
            <a:r>
              <a:rPr lang="en-GB" dirty="0" smtClean="0">
                <a:latin typeface="Comic Sans MS" panose="030F0702030302020204" pitchFamily="66" charset="0"/>
              </a:rPr>
              <a:t> on positive symptoms.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Comic Sans MS" panose="030F0702030302020204" pitchFamily="66" charset="0"/>
              </a:rPr>
              <a:t>Do help alleviate the disorder. </a:t>
            </a:r>
            <a:r>
              <a:rPr lang="en-GB" dirty="0" smtClean="0">
                <a:latin typeface="Comic Sans MS" panose="030F0702030302020204" pitchFamily="66" charset="0"/>
              </a:rPr>
              <a:t>For example, Davis et al. (1980) did a </a:t>
            </a:r>
            <a:r>
              <a:rPr lang="en-GB" i="1" dirty="0" smtClean="0">
                <a:latin typeface="Comic Sans MS" panose="030F0702030302020204" pitchFamily="66" charset="0"/>
              </a:rPr>
              <a:t>meta-analysis</a:t>
            </a:r>
            <a:r>
              <a:rPr lang="en-GB" dirty="0" smtClean="0">
                <a:latin typeface="Comic Sans MS" panose="030F0702030302020204" pitchFamily="66" charset="0"/>
              </a:rPr>
              <a:t> of drug trials – 3519 participants. Found that 55% of </a:t>
            </a:r>
            <a:r>
              <a:rPr lang="en-GB" i="1" dirty="0" smtClean="0">
                <a:latin typeface="Comic Sans MS" panose="030F0702030302020204" pitchFamily="66" charset="0"/>
              </a:rPr>
              <a:t>placebo</a:t>
            </a:r>
            <a:r>
              <a:rPr lang="en-GB" dirty="0" smtClean="0">
                <a:latin typeface="Comic Sans MS" panose="030F0702030302020204" pitchFamily="66" charset="0"/>
              </a:rPr>
              <a:t> patients relapsed, whereas only 19% of patients on typical antipsychotics relapsed. (However, </a:t>
            </a:r>
            <a:r>
              <a:rPr lang="en-GB" b="1" dirty="0" smtClean="0">
                <a:latin typeface="Comic Sans MS" panose="030F0702030302020204" pitchFamily="66" charset="0"/>
              </a:rPr>
              <a:t>this study may be unfair</a:t>
            </a:r>
            <a:r>
              <a:rPr lang="en-GB" dirty="0" smtClean="0">
                <a:latin typeface="Comic Sans MS" panose="030F0702030302020204" pitchFamily="66" charset="0"/>
              </a:rPr>
              <a:t>, as possible the placebo patients are in a state of withdrawal – this leads to flooding of the dopamine system – therefore making relapse more likely).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Research has also found antipsychotics make </a:t>
            </a:r>
            <a:r>
              <a:rPr lang="en-GB" b="1" dirty="0" smtClean="0">
                <a:latin typeface="Comic Sans MS" panose="030F0702030302020204" pitchFamily="66" charset="0"/>
              </a:rPr>
              <a:t>much less of a difference in SZ living in supportive home environments.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9939" y="1716801"/>
            <a:ext cx="3979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Marginally more effective than typical.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Works on positive symptoms AND </a:t>
            </a:r>
            <a:r>
              <a:rPr lang="en-GB" b="1" i="1" dirty="0" smtClean="0">
                <a:latin typeface="Comic Sans MS" panose="030F0702030302020204" pitchFamily="66" charset="0"/>
              </a:rPr>
              <a:t>some</a:t>
            </a:r>
            <a:r>
              <a:rPr lang="en-GB" dirty="0" smtClean="0">
                <a:latin typeface="Comic Sans MS" panose="030F0702030302020204" pitchFamily="66" charset="0"/>
              </a:rPr>
              <a:t> negative symptoms </a:t>
            </a:r>
            <a:r>
              <a:rPr lang="en-GB" b="1" i="1" dirty="0" smtClean="0">
                <a:latin typeface="Comic Sans MS" panose="030F0702030302020204" pitchFamily="66" charset="0"/>
              </a:rPr>
              <a:t>some</a:t>
            </a:r>
            <a:r>
              <a:rPr lang="en-GB" dirty="0" smtClean="0">
                <a:latin typeface="Comic Sans MS" panose="030F0702030302020204" pitchFamily="66" charset="0"/>
              </a:rPr>
              <a:t> of the time such as apathy.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omic Sans MS" panose="030F0702030302020204" pitchFamily="66" charset="0"/>
              </a:rPr>
              <a:t>Fewest side effects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Enables </a:t>
            </a:r>
            <a:r>
              <a:rPr lang="en-GB" b="1" dirty="0" smtClean="0">
                <a:latin typeface="Comic Sans MS" panose="030F0702030302020204" pitchFamily="66" charset="0"/>
              </a:rPr>
              <a:t>treatment of some patients who are drug resistant</a:t>
            </a:r>
            <a:r>
              <a:rPr lang="en-GB" dirty="0" smtClean="0">
                <a:latin typeface="Comic Sans MS" panose="030F0702030302020204" pitchFamily="66" charset="0"/>
              </a:rPr>
              <a:t> with typical antipsychotics (though some people remain drug resistant to both types!)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1399" y="481325"/>
            <a:ext cx="2173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Typical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0726" y="455408"/>
            <a:ext cx="2491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Atypical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8" y="5901306"/>
            <a:ext cx="9205913" cy="10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65555" y="491332"/>
            <a:ext cx="1024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Vs.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2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686675" cy="528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</p:spTree>
    <p:extLst>
      <p:ext uri="{BB962C8B-B14F-4D97-AF65-F5344CB8AC3E}">
        <p14:creationId xmlns:p14="http://schemas.microsoft.com/office/powerpoint/2010/main" val="32965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4784"/>
            <a:ext cx="86868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Are they </a:t>
            </a:r>
            <a:r>
              <a:rPr lang="en-GB" sz="4400" b="1" i="1" dirty="0" smtClean="0">
                <a:latin typeface="Comic Sans MS" panose="030F0702030302020204" pitchFamily="66" charset="0"/>
              </a:rPr>
              <a:t>appropriate</a:t>
            </a:r>
            <a:r>
              <a:rPr lang="en-GB" sz="4000" dirty="0" smtClean="0">
                <a:latin typeface="Comic Sans MS" panose="030F0702030302020204" pitchFamily="66" charset="0"/>
              </a:rPr>
              <a:t>?? (I.e. are there issues with prescribing them as a method of treatment)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1" y="4437112"/>
            <a:ext cx="1820726" cy="16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7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0"/>
            <a:ext cx="4957192" cy="57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sp>
        <p:nvSpPr>
          <p:cNvPr id="5" name="Rectangle 4"/>
          <p:cNvSpPr/>
          <p:nvPr/>
        </p:nvSpPr>
        <p:spPr>
          <a:xfrm rot="423995">
            <a:off x="6970979" y="4258597"/>
            <a:ext cx="1882699" cy="165618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Keywords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Atypical antipsychotics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Chlorpromazine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Clozapine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9856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 problem with antipsychotics as a treatments is that there are often significant</a:t>
            </a:r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side effects.</a:t>
            </a:r>
          </a:p>
          <a:p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Watch the 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video.</a:t>
            </a: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Pick out as many key side effects as you can.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 rot="657054">
            <a:off x="5885960" y="3226559"/>
            <a:ext cx="1368152" cy="6495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Tremors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0905864">
            <a:off x="4454321" y="3233111"/>
            <a:ext cx="1368152" cy="6495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Weight gain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657054">
            <a:off x="4166095" y="4083081"/>
            <a:ext cx="2664097" cy="11044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Myocarditis (inflammation of heart muscle)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4037" y="260648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problem with side effects is that they lead to a proportion of </a:t>
            </a:r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patients wanting to discontinue treatment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Key side effects of antipsychotics include:</a:t>
            </a:r>
          </a:p>
        </p:txBody>
      </p:sp>
      <p:sp>
        <p:nvSpPr>
          <p:cNvPr id="12" name="Rounded Rectangle 11"/>
          <p:cNvSpPr/>
          <p:nvPr/>
        </p:nvSpPr>
        <p:spPr>
          <a:xfrm rot="20905864">
            <a:off x="4039676" y="5205874"/>
            <a:ext cx="1749679" cy="6495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Sexual dysfunction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20905864">
            <a:off x="6469845" y="3688491"/>
            <a:ext cx="2635794" cy="6495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Long-term tardive dyskinesia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68680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 further issue with appropriateness is that drugs </a:t>
            </a:r>
            <a:r>
              <a:rPr lang="en-GB" sz="3600" b="1" dirty="0" smtClean="0">
                <a:latin typeface="Comic Sans MS" panose="030F0702030302020204" pitchFamily="66" charset="0"/>
              </a:rPr>
              <a:t>treat symptoms NOT the underlying cause.</a:t>
            </a:r>
          </a:p>
          <a:p>
            <a:pPr marL="0" indent="0">
              <a:buNone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SZ reappears as soon as drugs cease to be taken. Means many patients are on drugs (with side effects!) for life.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1" y="4437112"/>
            <a:ext cx="1820726" cy="16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2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6672"/>
            <a:ext cx="6215608" cy="47862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A final issue with appropriateness is that antipsychotics can potentially have </a:t>
            </a:r>
            <a:r>
              <a:rPr lang="en-GB" sz="4400" b="1" dirty="0" smtClean="0">
                <a:latin typeface="Comic Sans MS" panose="030F0702030302020204" pitchFamily="66" charset="0"/>
              </a:rPr>
              <a:t>dehumanizing effects </a:t>
            </a:r>
            <a:r>
              <a:rPr lang="en-GB" sz="4400" dirty="0" smtClean="0">
                <a:latin typeface="Comic Sans MS" panose="030F0702030302020204" pitchFamily="66" charset="0"/>
              </a:rPr>
              <a:t>as </a:t>
            </a:r>
            <a:r>
              <a:rPr lang="en-GB" sz="4400" b="1" dirty="0" smtClean="0">
                <a:latin typeface="Comic Sans MS" panose="030F0702030302020204" pitchFamily="66" charset="0"/>
              </a:rPr>
              <a:t>take away </a:t>
            </a:r>
            <a:r>
              <a:rPr lang="en-GB" sz="4400" dirty="0" smtClean="0">
                <a:latin typeface="Comic Sans MS" panose="030F0702030302020204" pitchFamily="66" charset="0"/>
              </a:rPr>
              <a:t>a sense </a:t>
            </a:r>
            <a:r>
              <a:rPr lang="en-GB" sz="4400" dirty="0">
                <a:latin typeface="Comic Sans MS" panose="030F0702030302020204" pitchFamily="66" charset="0"/>
              </a:rPr>
              <a:t>of </a:t>
            </a:r>
            <a:r>
              <a:rPr lang="en-GB" sz="4400" b="1" dirty="0" smtClean="0">
                <a:latin typeface="Comic Sans MS" panose="030F0702030302020204" pitchFamily="66" charset="0"/>
              </a:rPr>
              <a:t>personal responsibility, </a:t>
            </a:r>
            <a:r>
              <a:rPr lang="en-GB" sz="4400" dirty="0" smtClean="0">
                <a:latin typeface="Comic Sans MS" panose="030F0702030302020204" pitchFamily="66" charset="0"/>
              </a:rPr>
              <a:t>and can be viewed as a form of</a:t>
            </a:r>
            <a:r>
              <a:rPr lang="en-GB" sz="4400" b="1" dirty="0" smtClean="0">
                <a:latin typeface="Comic Sans MS" panose="030F0702030302020204" pitchFamily="66" charset="0"/>
              </a:rPr>
              <a:t> ‘chemical ‘straight-jacket’.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1" y="4437112"/>
            <a:ext cx="1820726" cy="16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184785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7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" y="1862624"/>
            <a:ext cx="9131990" cy="2358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Research has shown ECT to be only </a:t>
            </a:r>
            <a:r>
              <a:rPr lang="en-GB" sz="2400" i="1" dirty="0" smtClean="0">
                <a:latin typeface="Comic Sans MS" panose="030F0702030302020204" pitchFamily="66" charset="0"/>
              </a:rPr>
              <a:t>slightly</a:t>
            </a:r>
            <a:r>
              <a:rPr lang="en-GB" sz="2400" dirty="0" smtClean="0">
                <a:latin typeface="Comic Sans MS" panose="030F0702030302020204" pitchFamily="66" charset="0"/>
              </a:rPr>
              <a:t> more effective that a </a:t>
            </a:r>
            <a:r>
              <a:rPr lang="en-GB" sz="2400" i="1" dirty="0" smtClean="0">
                <a:latin typeface="Comic Sans MS" panose="030F0702030302020204" pitchFamily="66" charset="0"/>
              </a:rPr>
              <a:t>placebo</a:t>
            </a:r>
            <a:r>
              <a:rPr lang="en-GB" sz="2400" dirty="0" smtClean="0">
                <a:latin typeface="Comic Sans MS" panose="030F0702030302020204" pitchFamily="66" charset="0"/>
              </a:rPr>
              <a:t> (sham ECT), and for the improvements to be minimal in the long-term (</a:t>
            </a:r>
            <a:r>
              <a:rPr lang="en-GB" sz="2400" dirty="0" err="1" smtClean="0">
                <a:latin typeface="Comic Sans MS" panose="030F0702030302020204" pitchFamily="66" charset="0"/>
              </a:rPr>
              <a:t>Tharyan</a:t>
            </a:r>
            <a:r>
              <a:rPr lang="en-GB" sz="2400" dirty="0" smtClean="0">
                <a:latin typeface="Comic Sans MS" panose="030F0702030302020204" pitchFamily="66" charset="0"/>
              </a:rPr>
              <a:t> and Adams 2005).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ECT is therefore no longer used in the UK. 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The small benefit has, however, meant it has </a:t>
            </a:r>
            <a:r>
              <a:rPr lang="en-GB" sz="2400" dirty="0">
                <a:latin typeface="Comic Sans MS" panose="030F0702030302020204" pitchFamily="66" charset="0"/>
              </a:rPr>
              <a:t>been reintroduced in the US to use </a:t>
            </a:r>
            <a:r>
              <a:rPr lang="en-GB" sz="2400" u="sng" dirty="0">
                <a:latin typeface="Comic Sans MS" panose="030F0702030302020204" pitchFamily="66" charset="0"/>
              </a:rPr>
              <a:t>WITH</a:t>
            </a:r>
            <a:r>
              <a:rPr lang="en-GB" sz="2400" dirty="0">
                <a:latin typeface="Comic Sans MS" panose="030F0702030302020204" pitchFamily="66" charset="0"/>
              </a:rPr>
              <a:t> antipsychotics </a:t>
            </a:r>
            <a:r>
              <a:rPr lang="en-GB" sz="2400" b="1" dirty="0">
                <a:latin typeface="Comic Sans MS" panose="030F0702030302020204" pitchFamily="66" charset="0"/>
              </a:rPr>
              <a:t>in very severe cases</a:t>
            </a:r>
            <a:r>
              <a:rPr lang="en-GB" sz="2400" dirty="0">
                <a:latin typeface="Comic Sans MS" panose="030F0702030302020204" pitchFamily="66" charset="0"/>
              </a:rPr>
              <a:t> where rapid reduction in symptoms is </a:t>
            </a:r>
            <a:r>
              <a:rPr lang="en-GB" sz="2400" dirty="0" smtClean="0">
                <a:latin typeface="Comic Sans MS" panose="030F0702030302020204" pitchFamily="66" charset="0"/>
              </a:rPr>
              <a:t>necessary.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1" y="4437112"/>
            <a:ext cx="1820726" cy="16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dc_0000_0001_0_img0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32">
            <a:off x="6295202" y="191294"/>
            <a:ext cx="2444408" cy="1561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8815" y="156112"/>
            <a:ext cx="4376402" cy="8243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ECT?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110441"/>
            <a:ext cx="6516216" cy="67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ECT was used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historically </a:t>
            </a:r>
            <a:r>
              <a:rPr lang="en-GB" sz="2400" dirty="0" smtClean="0">
                <a:latin typeface="Comic Sans MS" panose="030F0702030302020204" pitchFamily="66" charset="0"/>
              </a:rPr>
              <a:t>to treat SZ.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1" y="4437112"/>
            <a:ext cx="1820726" cy="16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dc_0000_0001_0_img0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32">
            <a:off x="6295202" y="191294"/>
            <a:ext cx="2444408" cy="1561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7601" y="2780928"/>
            <a:ext cx="5278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Appropriateness?</a:t>
            </a:r>
            <a:endParaRPr lang="en-US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88640"/>
            <a:ext cx="423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Effectiveness?</a:t>
            </a:r>
            <a:endParaRPr lang="en-US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110441"/>
            <a:ext cx="6516216" cy="1814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 smtClean="0">
                <a:latin typeface="Comic Sans MS" panose="030F0702030302020204" pitchFamily="66" charset="0"/>
              </a:rPr>
              <a:t>Sarita</a:t>
            </a:r>
            <a:r>
              <a:rPr lang="en-GB" sz="2400" dirty="0" smtClean="0">
                <a:latin typeface="Comic Sans MS" panose="030F0702030302020204" pitchFamily="66" charset="0"/>
              </a:rPr>
              <a:t> et al (1998) found no difference in symptom reduction between ECT and ‘sham ECT’ (placebo). Therefore shows it is not an effective treatment.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More effective for catatonic symptoms.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9701" y="3573016"/>
            <a:ext cx="6516216" cy="1310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omic Sans MS" panose="030F0702030302020204" pitchFamily="66" charset="0"/>
              </a:rPr>
              <a:t>Risky procedure with potentially serious side effects e.g. memory dysfunction, brain damage, persistent head aches, heart problems.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lgerian" panose="04020705040A02060702" pitchFamily="82" charset="0"/>
              </a:rPr>
              <a:t>Home learning</a:t>
            </a:r>
            <a:endParaRPr lang="en-GB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Listen to the BBC radio 4 ‘all in the mind’ </a:t>
            </a:r>
            <a:r>
              <a:rPr lang="en-GB" dirty="0" smtClean="0"/>
              <a:t>podcast on drug trials and SZ: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www.bbc.co.uk/programmes/b00bz73j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Also on </a:t>
            </a:r>
            <a:r>
              <a:rPr lang="en-GB" dirty="0" err="1" smtClean="0"/>
              <a:t>moodle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sp>
        <p:nvSpPr>
          <p:cNvPr id="5" name="Rectangle 4"/>
          <p:cNvSpPr/>
          <p:nvPr/>
        </p:nvSpPr>
        <p:spPr>
          <a:xfrm rot="423995">
            <a:off x="6970979" y="4258597"/>
            <a:ext cx="1882699" cy="165618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Keywords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Atypical antipsychotics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Chlorpromazine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Clozapine</a:t>
            </a:r>
          </a:p>
        </p:txBody>
      </p:sp>
    </p:spTree>
    <p:extLst>
      <p:ext uri="{BB962C8B-B14F-4D97-AF65-F5344CB8AC3E}">
        <p14:creationId xmlns:p14="http://schemas.microsoft.com/office/powerpoint/2010/main" val="14600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In groups of 4 or so, create a doctor-patient dialogue script that another group can act out</a:t>
            </a:r>
            <a:r>
              <a:rPr lang="en-GB" b="1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scene must </a:t>
            </a:r>
            <a:r>
              <a:rPr lang="en-GB" dirty="0" smtClean="0"/>
              <a:t>include at minimum: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A </a:t>
            </a:r>
            <a:r>
              <a:rPr lang="en-GB" dirty="0"/>
              <a:t>patient and/or family member describing their SZ symptoms to a </a:t>
            </a:r>
            <a:r>
              <a:rPr lang="en-GB" dirty="0" smtClean="0"/>
              <a:t>psychiatrist.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A </a:t>
            </a:r>
            <a:r>
              <a:rPr lang="en-GB" dirty="0"/>
              <a:t>psychiatrist diagnosing the illness and explaining to the patient how she/he intends to treat the illness and </a:t>
            </a:r>
            <a:r>
              <a:rPr lang="en-GB" dirty="0" smtClean="0"/>
              <a:t>why.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The </a:t>
            </a:r>
            <a:r>
              <a:rPr lang="en-GB" dirty="0"/>
              <a:t>patients thoughts on the diagnosis and prescribed treatment (e.g. Might explain to the doctor that prefers solely psychological based treatments? Why? Might enquire as to possible side effects/issues surrounding </a:t>
            </a:r>
            <a:r>
              <a:rPr lang="en-GB" dirty="0" smtClean="0"/>
              <a:t>a drug prescription</a:t>
            </a:r>
            <a:r>
              <a:rPr lang="en-GB" dirty="0"/>
              <a:t>? Might ask if </a:t>
            </a:r>
            <a:r>
              <a:rPr lang="en-GB" dirty="0" smtClean="0"/>
              <a:t>antipsychotics </a:t>
            </a:r>
            <a:r>
              <a:rPr lang="en-GB" dirty="0"/>
              <a:t>will work? And how?).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110" y="5206292"/>
            <a:ext cx="1820726" cy="16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5649" y="156113"/>
            <a:ext cx="9143999" cy="6085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 scene at the doctors…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5"/>
            <a:ext cx="9144000" cy="61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116632"/>
            <a:ext cx="4376402" cy="18324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do </a:t>
            </a:r>
            <a:r>
              <a:rPr lang="en-GB" sz="28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biological treatments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work? And are they effective?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 rot="423995">
            <a:off x="6970979" y="4258597"/>
            <a:ext cx="1882699" cy="165618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Keywords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Atypical antipsychotics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Chlorpromazine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lozapine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SZ treated from a medical (biological) perspective through: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sp>
        <p:nvSpPr>
          <p:cNvPr id="5" name="Rectangle 4"/>
          <p:cNvSpPr/>
          <p:nvPr/>
        </p:nvSpPr>
        <p:spPr>
          <a:xfrm rot="423995">
            <a:off x="6970979" y="4258597"/>
            <a:ext cx="1882699" cy="165618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Keywords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Atypical antipsychotics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Chlorpromazine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Clozapine</a:t>
            </a:r>
          </a:p>
        </p:txBody>
      </p:sp>
      <p:sp>
        <p:nvSpPr>
          <p:cNvPr id="6" name="Oval 5"/>
          <p:cNvSpPr/>
          <p:nvPr/>
        </p:nvSpPr>
        <p:spPr>
          <a:xfrm>
            <a:off x="251520" y="2276872"/>
            <a:ext cx="3600400" cy="25202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Antipsychotic drugs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9817" r="4345"/>
          <a:stretch/>
        </p:blipFill>
        <p:spPr bwMode="auto">
          <a:xfrm>
            <a:off x="1259632" y="3457988"/>
            <a:ext cx="1404202" cy="1114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995936" y="3390172"/>
            <a:ext cx="21602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415252" y="2448524"/>
            <a:ext cx="1808585" cy="15205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ECT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066733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On very rare occasions for severe catatonic schizophrenia in the US  WITH…</a:t>
            </a:r>
            <a:endParaRPr lang="en-GB" sz="20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78005"/>
            <a:ext cx="1180088" cy="82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1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How do they work?</a:t>
            </a:r>
          </a:p>
          <a:p>
            <a:pPr marL="0" indent="0">
              <a:buNone/>
            </a:pPr>
            <a:r>
              <a:rPr lang="en-GB" dirty="0" smtClean="0"/>
              <a:t>Are they effective?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372200" y="1700808"/>
            <a:ext cx="2520280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Watch the </a:t>
            </a:r>
            <a:r>
              <a:rPr lang="en-GB" sz="3200" dirty="0" smtClean="0">
                <a:latin typeface="Comic Sans MS" panose="030F0702030302020204" pitchFamily="66" charset="0"/>
                <a:hlinkClick r:id="rId2"/>
              </a:rPr>
              <a:t>video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sp>
        <p:nvSpPr>
          <p:cNvPr id="6" name="Rectangle 5"/>
          <p:cNvSpPr/>
          <p:nvPr/>
        </p:nvSpPr>
        <p:spPr>
          <a:xfrm rot="423995">
            <a:off x="6970979" y="4258597"/>
            <a:ext cx="1882699" cy="165618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Keywords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Atypical antipsychotics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Chlorpromazine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Clozapine</a:t>
            </a:r>
          </a:p>
        </p:txBody>
      </p:sp>
    </p:spTree>
    <p:extLst>
      <p:ext uri="{BB962C8B-B14F-4D97-AF65-F5344CB8AC3E}">
        <p14:creationId xmlns:p14="http://schemas.microsoft.com/office/powerpoint/2010/main" val="298732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22003"/>
            <a:ext cx="8439022" cy="2406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Antipsychotics work by binding to and then therefore </a:t>
            </a:r>
            <a:r>
              <a:rPr lang="en-GB" b="1" dirty="0" smtClean="0">
                <a:latin typeface="Comic Sans MS" panose="030F0702030302020204" pitchFamily="66" charset="0"/>
              </a:rPr>
              <a:t>blocking </a:t>
            </a:r>
            <a:r>
              <a:rPr lang="en-GB" b="1" dirty="0">
                <a:latin typeface="Comic Sans MS" panose="030F0702030302020204" pitchFamily="66" charset="0"/>
              </a:rPr>
              <a:t>d2 (dopamine) receptors.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This reduces dopamine level, and thus the symptoms of SZ.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563" y="216496"/>
            <a:ext cx="8624874" cy="7200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(A01) How do antipsychotics </a:t>
            </a:r>
            <a:r>
              <a:rPr lang="en-GB" sz="28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work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  <a:endParaRPr lang="en-GB" sz="28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42" y="2924944"/>
            <a:ext cx="4890608" cy="295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2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9" y="1131708"/>
            <a:ext cx="600257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antipsychotics </a:t>
            </a:r>
            <a:r>
              <a:rPr lang="en-GB" dirty="0">
                <a:latin typeface="Comic Sans MS" panose="030F0702030302020204" pitchFamily="66" charset="0"/>
              </a:rPr>
              <a:t>– </a:t>
            </a:r>
            <a:r>
              <a:rPr lang="en-GB" dirty="0" smtClean="0">
                <a:latin typeface="Comic Sans MS" panose="030F0702030302020204" pitchFamily="66" charset="0"/>
              </a:rPr>
              <a:t>e.g</a:t>
            </a:r>
            <a:r>
              <a:rPr lang="en-GB" dirty="0">
                <a:latin typeface="Comic Sans MS" panose="030F0702030302020204" pitchFamily="66" charset="0"/>
              </a:rPr>
              <a:t>. Chlorpromazine©  </a:t>
            </a:r>
            <a:r>
              <a:rPr lang="en-GB" dirty="0" smtClean="0">
                <a:latin typeface="Comic Sans MS" panose="030F0702030302020204" pitchFamily="66" charset="0"/>
              </a:rPr>
              <a:t>is a commonly prescribed </a:t>
            </a:r>
            <a:r>
              <a:rPr lang="en-GB" i="1" dirty="0" smtClean="0">
                <a:latin typeface="Comic Sans MS" panose="030F0702030302020204" pitchFamily="66" charset="0"/>
              </a:rPr>
              <a:t>typical</a:t>
            </a:r>
            <a:r>
              <a:rPr lang="en-GB" dirty="0" smtClean="0">
                <a:latin typeface="Comic Sans MS" panose="030F0702030302020204" pitchFamily="66" charset="0"/>
              </a:rPr>
              <a:t> antipsychotic that reduces symptoms for approx. 60-70% of patients.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These are ‘</a:t>
            </a:r>
            <a:r>
              <a:rPr lang="en-GB" i="1" dirty="0" smtClean="0">
                <a:latin typeface="Comic Sans MS" panose="030F0702030302020204" pitchFamily="66" charset="0"/>
              </a:rPr>
              <a:t>dopamine antagonists</a:t>
            </a:r>
            <a:r>
              <a:rPr lang="en-GB" dirty="0" smtClean="0">
                <a:latin typeface="Comic Sans MS" panose="030F0702030302020204" pitchFamily="66" charset="0"/>
              </a:rPr>
              <a:t>’ that relieve </a:t>
            </a:r>
            <a:r>
              <a:rPr lang="en-GB" b="1" dirty="0">
                <a:latin typeface="Comic Sans MS" panose="030F0702030302020204" pitchFamily="66" charset="0"/>
              </a:rPr>
              <a:t>positive </a:t>
            </a:r>
            <a:r>
              <a:rPr lang="en-GB" b="1" dirty="0" smtClean="0">
                <a:latin typeface="Comic Sans MS" panose="030F0702030302020204" pitchFamily="66" charset="0"/>
              </a:rPr>
              <a:t>symptoms </a:t>
            </a:r>
            <a:r>
              <a:rPr lang="en-GB" dirty="0" smtClean="0">
                <a:latin typeface="Comic Sans MS" panose="030F0702030302020204" pitchFamily="66" charset="0"/>
              </a:rPr>
              <a:t>of SZ by binding to, and blocking, </a:t>
            </a:r>
            <a:r>
              <a:rPr lang="en-GB" dirty="0">
                <a:latin typeface="Comic Sans MS" panose="030F0702030302020204" pitchFamily="66" charset="0"/>
              </a:rPr>
              <a:t>d2 receptors in several brain </a:t>
            </a:r>
            <a:r>
              <a:rPr lang="en-GB" dirty="0" smtClean="0">
                <a:latin typeface="Comic Sans MS" panose="030F0702030302020204" pitchFamily="66" charset="0"/>
              </a:rPr>
              <a:t>areas.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203" y="116632"/>
            <a:ext cx="8624874" cy="1008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(A01) There are </a:t>
            </a:r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different generations 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of antipsychotics…</a:t>
            </a:r>
            <a:endParaRPr lang="en-GB" sz="28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r="8542"/>
          <a:stretch/>
        </p:blipFill>
        <p:spPr bwMode="auto">
          <a:xfrm rot="388038">
            <a:off x="6154573" y="1405833"/>
            <a:ext cx="2579301" cy="257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1" y="4437112"/>
            <a:ext cx="1820726" cy="16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1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96" y="141217"/>
            <a:ext cx="6640807" cy="5255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</p:spTree>
    <p:extLst>
      <p:ext uri="{BB962C8B-B14F-4D97-AF65-F5344CB8AC3E}">
        <p14:creationId xmlns:p14="http://schemas.microsoft.com/office/powerpoint/2010/main" val="18292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9" y="1131708"/>
            <a:ext cx="6500937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Atypical 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antipsychotics </a:t>
            </a:r>
            <a:r>
              <a:rPr lang="en-GB" dirty="0">
                <a:latin typeface="Comic Sans MS" panose="030F0702030302020204" pitchFamily="66" charset="0"/>
              </a:rPr>
              <a:t>– </a:t>
            </a:r>
            <a:r>
              <a:rPr lang="en-GB" i="1" dirty="0" smtClean="0">
                <a:latin typeface="Comic Sans MS" panose="030F0702030302020204" pitchFamily="66" charset="0"/>
              </a:rPr>
              <a:t>Newer drugs.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E.g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 smtClean="0">
                <a:latin typeface="Comic Sans MS" panose="030F0702030302020204" pitchFamily="66" charset="0"/>
              </a:rPr>
              <a:t>Clozapine©  is a commonly prescribed </a:t>
            </a:r>
            <a:r>
              <a:rPr lang="en-GB" i="1" dirty="0" smtClean="0">
                <a:latin typeface="Comic Sans MS" panose="030F0702030302020204" pitchFamily="66" charset="0"/>
              </a:rPr>
              <a:t>atypical</a:t>
            </a:r>
            <a:r>
              <a:rPr lang="en-GB" dirty="0" smtClean="0">
                <a:latin typeface="Comic Sans MS" panose="030F0702030302020204" pitchFamily="66" charset="0"/>
              </a:rPr>
              <a:t> antipsychotic.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These do block d2 receptors, but </a:t>
            </a:r>
            <a:r>
              <a:rPr lang="en-GB" b="1" dirty="0">
                <a:latin typeface="Comic Sans MS" panose="030F0702030302020204" pitchFamily="66" charset="0"/>
              </a:rPr>
              <a:t>more </a:t>
            </a:r>
            <a:r>
              <a:rPr lang="en-GB" b="1" dirty="0" smtClean="0">
                <a:latin typeface="Comic Sans MS" panose="030F0702030302020204" pitchFamily="66" charset="0"/>
              </a:rPr>
              <a:t>temporarily</a:t>
            </a:r>
            <a:r>
              <a:rPr lang="en-GB" dirty="0" smtClean="0">
                <a:latin typeface="Comic Sans MS" panose="030F0702030302020204" pitchFamily="66" charset="0"/>
              </a:rPr>
              <a:t> (</a:t>
            </a:r>
            <a:r>
              <a:rPr lang="en-GB" dirty="0">
                <a:latin typeface="Comic Sans MS" panose="030F0702030302020204" pitchFamily="66" charset="0"/>
              </a:rPr>
              <a:t>results in less side effects</a:t>
            </a:r>
            <a:r>
              <a:rPr lang="en-GB" dirty="0" smtClean="0">
                <a:latin typeface="Comic Sans MS" panose="030F0702030302020204" pitchFamily="66" charset="0"/>
              </a:rPr>
              <a:t>), and ALSO block serotonin receptors.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203" y="116632"/>
            <a:ext cx="8624874" cy="1008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(A01) There are </a:t>
            </a:r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different generations 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of antipsychotics…</a:t>
            </a:r>
            <a:endParaRPr lang="en-GB" sz="28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001236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DESCRIBE and EXPLAIN how biological therapies for SZ (antipsychotics and ECT) work.</a:t>
            </a:r>
          </a:p>
          <a:p>
            <a:pPr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EVALUTE how effective and appropriate the treatments are.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1" y="4437112"/>
            <a:ext cx="1820726" cy="16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28184" y="1489248"/>
            <a:ext cx="2348121" cy="243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8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1514</Words>
  <Application>Microsoft Office PowerPoint</Application>
  <PresentationFormat>On-screen Show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PowerPoint Presentation</vt:lpstr>
      <vt:lpstr>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</dc:creator>
  <cp:lastModifiedBy>Kirsty</cp:lastModifiedBy>
  <cp:revision>47</cp:revision>
  <dcterms:created xsi:type="dcterms:W3CDTF">2015-02-02T12:41:16Z</dcterms:created>
  <dcterms:modified xsi:type="dcterms:W3CDTF">2016-01-31T09:37:00Z</dcterms:modified>
</cp:coreProperties>
</file>