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6547E-8DC9-4CD1-B027-61474AEEE1C6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320C1-5128-4D7D-9F52-DC8BE7652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Harlow</a:t>
            </a:r>
          </a:p>
          <a:p>
            <a:r>
              <a:rPr lang="en-GB" dirty="0" err="1" smtClean="0"/>
              <a:t>Monotropy</a:t>
            </a:r>
            <a:endParaRPr lang="en-GB" dirty="0" smtClean="0"/>
          </a:p>
          <a:p>
            <a:r>
              <a:rPr lang="en-GB" dirty="0" smtClean="0"/>
              <a:t>Operant conditioning</a:t>
            </a:r>
          </a:p>
          <a:p>
            <a:r>
              <a:rPr lang="en-GB" dirty="0" smtClean="0"/>
              <a:t>Ethnocentric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BD802-6681-41F4-A090-44D3E2A9C4B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6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3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6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6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6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1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3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3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AE25-4D21-40B0-945C-3B016A7AC5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3FC1D-4A17-4EA9-ADC7-D944AD39D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9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38" y="260648"/>
            <a:ext cx="3551789" cy="3888432"/>
          </a:xfr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dirty="0" smtClean="0">
                <a:latin typeface="+mn-lt"/>
              </a:rPr>
              <a:t>Title: </a:t>
            </a:r>
            <a:r>
              <a:rPr lang="en-GB" sz="3200" dirty="0" smtClean="0">
                <a:latin typeface="Comic Sans MS" panose="030F0702030302020204" pitchFamily="66" charset="0"/>
              </a:rPr>
              <a:t>What is the influence of early attachment on later relationships?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350785">
            <a:off x="3884775" y="361215"/>
            <a:ext cx="5072608" cy="1054968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Starter: </a:t>
            </a:r>
            <a:r>
              <a:rPr lang="en-GB" dirty="0" smtClean="0">
                <a:solidFill>
                  <a:schemeClr val="tx1"/>
                </a:solidFill>
              </a:rPr>
              <a:t>Work out the key words using the key, then write a definition of how each are linked to attachment from memory.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8236" y="1628800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Wingdings" panose="05000000000000000000" pitchFamily="2" charset="2"/>
              </a:rPr>
              <a:t>Harlow</a:t>
            </a:r>
          </a:p>
          <a:p>
            <a:endParaRPr lang="en-GB" sz="2400" dirty="0">
              <a:solidFill>
                <a:prstClr val="black"/>
              </a:solidFill>
              <a:latin typeface="Wingdings" panose="05000000000000000000" pitchFamily="2" charset="2"/>
            </a:endParaRPr>
          </a:p>
          <a:p>
            <a:r>
              <a:rPr lang="en-GB" sz="2400" dirty="0" err="1">
                <a:solidFill>
                  <a:prstClr val="black"/>
                </a:solidFill>
                <a:latin typeface="Wingdings" panose="05000000000000000000" pitchFamily="2" charset="2"/>
              </a:rPr>
              <a:t>Monotropy</a:t>
            </a:r>
            <a:endParaRPr lang="en-GB" sz="2400" dirty="0">
              <a:solidFill>
                <a:prstClr val="black"/>
              </a:solidFill>
              <a:latin typeface="Wingdings" panose="05000000000000000000" pitchFamily="2" charset="2"/>
            </a:endParaRPr>
          </a:p>
          <a:p>
            <a:endParaRPr lang="en-GB" sz="2400" dirty="0">
              <a:solidFill>
                <a:prstClr val="black"/>
              </a:solidFill>
              <a:latin typeface="Wingdings" panose="05000000000000000000" pitchFamily="2" charset="2"/>
            </a:endParaRPr>
          </a:p>
          <a:p>
            <a:r>
              <a:rPr lang="en-GB" sz="2400" dirty="0">
                <a:solidFill>
                  <a:prstClr val="black"/>
                </a:solidFill>
                <a:latin typeface="Wingdings" panose="05000000000000000000" pitchFamily="2" charset="2"/>
              </a:rPr>
              <a:t>Operant Conditioning</a:t>
            </a:r>
          </a:p>
          <a:p>
            <a:endParaRPr lang="en-GB" sz="2400" dirty="0">
              <a:solidFill>
                <a:prstClr val="black"/>
              </a:solidFill>
              <a:latin typeface="Wingdings" panose="05000000000000000000" pitchFamily="2" charset="2"/>
            </a:endParaRPr>
          </a:p>
          <a:p>
            <a:r>
              <a:rPr lang="en-GB" sz="2400" dirty="0">
                <a:solidFill>
                  <a:prstClr val="black"/>
                </a:solidFill>
                <a:latin typeface="Wingdings" panose="05000000000000000000" pitchFamily="2" charset="2"/>
              </a:rPr>
              <a:t>Ethnocentric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359883"/>
            <a:ext cx="9128836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solidFill>
                  <a:srgbClr val="F79646">
                    <a:lumMod val="40000"/>
                    <a:lumOff val="60000"/>
                  </a:srgbClr>
                </a:solidFill>
              </a:rPr>
              <a:t>Key:</a:t>
            </a:r>
          </a:p>
          <a:p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A = 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a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 , C=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c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E=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e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 H=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h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M=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m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 N=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n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O=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o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T=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t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W=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w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Y=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y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, Z=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  <a:latin typeface="Wingdings" panose="05000000000000000000" pitchFamily="2" charset="2"/>
              </a:rPr>
              <a:t>z</a:t>
            </a:r>
            <a:r>
              <a:rPr lang="en-GB" sz="2400" dirty="0">
                <a:solidFill>
                  <a:srgbClr val="F79646">
                    <a:lumMod val="40000"/>
                    <a:lumOff val="60000"/>
                  </a:srgbClr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657671"/>
            <a:ext cx="9132703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solidFill>
                  <a:srgbClr val="FFFFFF"/>
                </a:solidFill>
                <a:latin typeface="Comic Sans MS"/>
              </a:rPr>
              <a:t>To 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DEFINE Bowlby’s ‘internal working model’ concept.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the effects of attachment on later life.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OUTLINE and EVALUATE evidence in the area.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480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were:</a:t>
            </a:r>
          </a:p>
          <a:p>
            <a:r>
              <a:rPr lang="en-GB" dirty="0" smtClean="0"/>
              <a:t>The continuity hypothesis</a:t>
            </a:r>
          </a:p>
          <a:p>
            <a:r>
              <a:rPr lang="en-GB" dirty="0" smtClean="0"/>
              <a:t>The internal working model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132703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solidFill>
                  <a:srgbClr val="FFFFFF"/>
                </a:solidFill>
                <a:latin typeface="Comic Sans MS"/>
              </a:rPr>
              <a:t>To 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DEFINE Bowlby’s ‘internal working model’ concept.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the effects of attachment on later life.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OUTLINE and EVALUATE evidence in the area.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785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What were:</a:t>
            </a:r>
          </a:p>
          <a:p>
            <a:r>
              <a:rPr lang="en-GB" b="1" dirty="0" smtClean="0"/>
              <a:t>The continuity hypothesis </a:t>
            </a:r>
            <a:r>
              <a:rPr lang="en-GB" dirty="0" smtClean="0"/>
              <a:t>= The idea that there is </a:t>
            </a:r>
            <a:r>
              <a:rPr lang="en-GB" i="1" dirty="0" smtClean="0"/>
              <a:t>consistency</a:t>
            </a:r>
            <a:r>
              <a:rPr lang="en-GB" dirty="0" smtClean="0"/>
              <a:t> between early emotional experiences and later relationships.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The internal working model</a:t>
            </a:r>
            <a:r>
              <a:rPr lang="en-GB" dirty="0" smtClean="0"/>
              <a:t> = The idea that an infant’s primary attachment forms a model (template/schema) on which to </a:t>
            </a:r>
            <a:r>
              <a:rPr lang="en-GB" i="1" dirty="0" smtClean="0"/>
              <a:t>base</a:t>
            </a:r>
            <a:r>
              <a:rPr lang="en-GB" dirty="0" smtClean="0"/>
              <a:t> </a:t>
            </a:r>
            <a:r>
              <a:rPr lang="en-GB" i="1" dirty="0" smtClean="0"/>
              <a:t>future relationships.</a:t>
            </a:r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132703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solidFill>
                  <a:srgbClr val="FFFFFF"/>
                </a:solidFill>
                <a:latin typeface="Comic Sans MS"/>
              </a:rPr>
              <a:t>To 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DEFINE Bowlby’s ‘internal working model’ concept.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the effects of attachment on later life.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OUTLINE and EVALUATE evidence in the area.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4251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132703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solidFill>
                  <a:srgbClr val="FFFFFF"/>
                </a:solidFill>
                <a:latin typeface="Comic Sans MS"/>
              </a:rPr>
              <a:t>To 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DEFINE Bowlby’s ‘internal working model’ concept.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the effects of attachment on later life.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OUTLINE and EVALUATE evidence in the area.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5029200" cy="243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4876800" cy="56576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latin typeface="Comic Sans MS" panose="030F0702030302020204" pitchFamily="66" charset="0"/>
              </a:rPr>
              <a:t>Research shows that a secure attachment when you’re young will: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latin typeface="Comic Sans MS" panose="030F0702030302020204" pitchFamily="66" charset="0"/>
              </a:rPr>
              <a:t>Lead to </a:t>
            </a:r>
            <a:r>
              <a:rPr lang="en-GB" sz="3200" i="1" dirty="0" smtClean="0">
                <a:latin typeface="Comic Sans MS" panose="030F0702030302020204" pitchFamily="66" charset="0"/>
              </a:rPr>
              <a:t>better quality childhood friendships and sibling relationships </a:t>
            </a:r>
            <a:r>
              <a:rPr lang="en-GB" sz="3200" dirty="0" smtClean="0">
                <a:latin typeface="Comic Sans MS" panose="030F0702030302020204" pitchFamily="66" charset="0"/>
              </a:rPr>
              <a:t>(likely due to enhancing development of social and cognitive skills).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i="1" dirty="0" smtClean="0">
                <a:latin typeface="Comic Sans MS" panose="030F0702030302020204" pitchFamily="66" charset="0"/>
              </a:rPr>
              <a:t>More successful adult relationships </a:t>
            </a:r>
            <a:r>
              <a:rPr lang="en-GB" sz="3200" dirty="0" smtClean="0">
                <a:latin typeface="Comic Sans MS" panose="030F0702030302020204" pitchFamily="66" charset="0"/>
              </a:rPr>
              <a:t>(more loving, longer lasting).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3200" b="1" dirty="0">
              <a:latin typeface="Comic Sans MS" panose="030F0702030302020204" pitchFamily="66" charset="0"/>
            </a:endParaRPr>
          </a:p>
          <a:p>
            <a:r>
              <a:rPr lang="en-GB" sz="3200" b="1" dirty="0" smtClean="0">
                <a:latin typeface="Comic Sans MS" panose="030F0702030302020204" pitchFamily="66" charset="0"/>
              </a:rPr>
              <a:t>Research also shows that: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latin typeface="Comic Sans MS" panose="030F0702030302020204" pitchFamily="66" charset="0"/>
              </a:rPr>
              <a:t>Children who form secondary attachments to each other, will </a:t>
            </a:r>
            <a:r>
              <a:rPr lang="en-GB" sz="3200" i="1" dirty="0" smtClean="0">
                <a:latin typeface="Comic Sans MS" panose="030F0702030302020204" pitchFamily="66" charset="0"/>
              </a:rPr>
              <a:t>not</a:t>
            </a:r>
            <a:r>
              <a:rPr lang="en-GB" sz="3200" dirty="0" smtClean="0">
                <a:latin typeface="Comic Sans MS" panose="030F0702030302020204" pitchFamily="66" charset="0"/>
              </a:rPr>
              <a:t> go on to form adult sexual relationships (</a:t>
            </a:r>
            <a:r>
              <a:rPr lang="en-GB" sz="3200" dirty="0" err="1" smtClean="0">
                <a:latin typeface="Comic Sans MS" panose="030F0702030302020204" pitchFamily="66" charset="0"/>
              </a:rPr>
              <a:t>Westermark</a:t>
            </a:r>
            <a:r>
              <a:rPr lang="en-GB" sz="3200" dirty="0" smtClean="0">
                <a:latin typeface="Comic Sans MS" panose="030F0702030302020204" pitchFamily="66" charset="0"/>
              </a:rPr>
              <a:t> effect).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latin typeface="Comic Sans MS" panose="030F0702030302020204" pitchFamily="66" charset="0"/>
              </a:rPr>
              <a:t>Children tend to </a:t>
            </a:r>
            <a:r>
              <a:rPr lang="en-GB" sz="3200" i="1" dirty="0" smtClean="0">
                <a:latin typeface="Comic Sans MS" panose="030F0702030302020204" pitchFamily="66" charset="0"/>
              </a:rPr>
              <a:t>adopt the parenting styles of their own parents</a:t>
            </a:r>
            <a:r>
              <a:rPr lang="en-GB" sz="3200" dirty="0" smtClean="0">
                <a:latin typeface="Comic Sans MS" panose="030F0702030302020204" pitchFamily="66" charset="0"/>
              </a:rPr>
              <a:t>, and therefore have a similar attachment type with their own children.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0"/>
            <a:ext cx="4267200" cy="56576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u="sng" dirty="0" smtClean="0">
                <a:solidFill>
                  <a:schemeClr val="tx1"/>
                </a:solidFill>
              </a:rPr>
              <a:t>Evaluation…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chemeClr val="tx1"/>
                </a:solidFill>
              </a:rPr>
              <a:t>Perceiving quality of later relationships to be caused solely by quality of early attachments is </a:t>
            </a:r>
            <a:r>
              <a:rPr lang="en-GB" sz="2100" b="1" dirty="0" smtClean="0">
                <a:solidFill>
                  <a:schemeClr val="tx1"/>
                </a:solidFill>
              </a:rPr>
              <a:t>deterministic</a:t>
            </a:r>
            <a:r>
              <a:rPr lang="en-GB" sz="21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chemeClr val="tx1"/>
                </a:solidFill>
              </a:rPr>
              <a:t>Research suggests that </a:t>
            </a:r>
            <a:r>
              <a:rPr lang="en-GB" sz="2100" b="1" dirty="0" smtClean="0">
                <a:solidFill>
                  <a:schemeClr val="tx1"/>
                </a:solidFill>
              </a:rPr>
              <a:t>other factors are also influential </a:t>
            </a:r>
            <a:r>
              <a:rPr lang="en-GB" sz="2100" dirty="0" smtClean="0">
                <a:solidFill>
                  <a:schemeClr val="tx1"/>
                </a:solidFill>
              </a:rPr>
              <a:t>e.g. financial pressures, schooling.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100" b="1" dirty="0" smtClean="0">
                <a:solidFill>
                  <a:schemeClr val="tx1"/>
                </a:solidFill>
              </a:rPr>
              <a:t>Conflicting research </a:t>
            </a:r>
            <a:r>
              <a:rPr lang="en-GB" sz="2100" dirty="0" smtClean="0">
                <a:solidFill>
                  <a:schemeClr val="tx1"/>
                </a:solidFill>
              </a:rPr>
              <a:t>with regards to IWM e.g. Zimmerman et al. (2000) found that attachment style at 12-18 months did not predict the quality of adult relationship, whereas life events such as divorce had a much greater impact.</a:t>
            </a:r>
            <a:endParaRPr lang="en-GB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7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132703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solidFill>
                  <a:srgbClr val="FFFFFF"/>
                </a:solidFill>
                <a:latin typeface="Comic Sans MS"/>
              </a:rPr>
              <a:t>To 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DEFINE Bowlby’s ‘internal working model’ concept.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the effects of attachment on later life.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OUTLINE and EVALUATE evidence in the area.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5029200" cy="243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609600"/>
            <a:ext cx="4337751" cy="495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i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Evidence?</a:t>
            </a:r>
          </a:p>
          <a:p>
            <a:endParaRPr lang="en-GB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did </a:t>
            </a:r>
            <a:r>
              <a:rPr lang="en-GB" sz="32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Hazan</a:t>
            </a:r>
            <a:r>
              <a:rPr lang="en-GB" sz="32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and Shaver (1987) </a:t>
            </a:r>
            <a:r>
              <a:rPr lang="en-GB" sz="32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‘love quiz’ </a:t>
            </a:r>
            <a:r>
              <a:rPr lang="en-GB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investigation do? And what did it find?</a:t>
            </a:r>
            <a:endParaRPr lang="en-GB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2829790"/>
            <a:ext cx="4267200" cy="273280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What problems are there with this research? And is it therefore good quality support for the IWM? (A02</a:t>
            </a:r>
            <a:r>
              <a:rPr lang="en-GB" sz="2100" u="sng" dirty="0" smtClean="0">
                <a:solidFill>
                  <a:prstClr val="black"/>
                </a:solidFill>
              </a:rPr>
              <a:t>)</a:t>
            </a:r>
          </a:p>
          <a:p>
            <a:pPr algn="ctr"/>
            <a:endParaRPr lang="en-GB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507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Title: What is the influence of early attachment on later relationships?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</dc:creator>
  <cp:lastModifiedBy>Kirsty</cp:lastModifiedBy>
  <cp:revision>11</cp:revision>
  <dcterms:created xsi:type="dcterms:W3CDTF">2016-04-03T14:47:02Z</dcterms:created>
  <dcterms:modified xsi:type="dcterms:W3CDTF">2016-04-03T16:16:49Z</dcterms:modified>
</cp:coreProperties>
</file>