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9" r:id="rId3"/>
    <p:sldId id="260" r:id="rId4"/>
    <p:sldId id="258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76547E-8DC9-4CD1-B027-61474AEEE1C6}" type="datetimeFigureOut">
              <a:rPr lang="en-GB" smtClean="0"/>
              <a:t>03/04/2016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320C1-5128-4D7D-9F52-DC8BE7652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906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Harlow</a:t>
            </a:r>
          </a:p>
          <a:p>
            <a:r>
              <a:rPr lang="en-GB" dirty="0" err="1" smtClean="0"/>
              <a:t>Monotropy</a:t>
            </a:r>
            <a:endParaRPr lang="en-GB" dirty="0" smtClean="0"/>
          </a:p>
          <a:p>
            <a:r>
              <a:rPr lang="en-GB" dirty="0" smtClean="0"/>
              <a:t>Operant conditioning</a:t>
            </a:r>
          </a:p>
          <a:p>
            <a:r>
              <a:rPr lang="en-GB" dirty="0" smtClean="0"/>
              <a:t>Ethnocentric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BD802-6681-41F4-A090-44D3E2A9C4B4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265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AE25-4D21-40B0-945C-3B016A7AC56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FC1D-4A17-4EA9-ADC7-D944AD39D63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233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AE25-4D21-40B0-945C-3B016A7AC56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FC1D-4A17-4EA9-ADC7-D944AD39D63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29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AE25-4D21-40B0-945C-3B016A7AC56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FC1D-4A17-4EA9-ADC7-D944AD39D63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72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AE25-4D21-40B0-945C-3B016A7AC56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FC1D-4A17-4EA9-ADC7-D944AD39D63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067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AE25-4D21-40B0-945C-3B016A7AC56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FC1D-4A17-4EA9-ADC7-D944AD39D63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33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AE25-4D21-40B0-945C-3B016A7AC56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FC1D-4A17-4EA9-ADC7-D944AD39D63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343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AE25-4D21-40B0-945C-3B016A7AC56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FC1D-4A17-4EA9-ADC7-D944AD39D63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762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AE25-4D21-40B0-945C-3B016A7AC56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FC1D-4A17-4EA9-ADC7-D944AD39D63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061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AE25-4D21-40B0-945C-3B016A7AC56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FC1D-4A17-4EA9-ADC7-D944AD39D63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712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AE25-4D21-40B0-945C-3B016A7AC56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FC1D-4A17-4EA9-ADC7-D944AD39D63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030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CAE25-4D21-40B0-945C-3B016A7AC56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3FC1D-4A17-4EA9-ADC7-D944AD39D63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33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9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CAE25-4D21-40B0-945C-3B016A7AC56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03/04/2016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3FC1D-4A17-4EA9-ADC7-D944AD39D630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792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438" y="260648"/>
            <a:ext cx="3551789" cy="3888432"/>
          </a:xfrm>
          <a:solidFill>
            <a:schemeClr val="accent4">
              <a:lumMod val="20000"/>
              <a:lumOff val="80000"/>
            </a:schemeClr>
          </a:solidFill>
          <a:ln w="508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GB" sz="2400" dirty="0" smtClean="0">
                <a:latin typeface="+mn-lt"/>
              </a:rPr>
              <a:t>Title: </a:t>
            </a:r>
            <a:r>
              <a:rPr lang="en-GB" sz="3200" dirty="0" smtClean="0">
                <a:latin typeface="Comic Sans MS" panose="030F0702030302020204" pitchFamily="66" charset="0"/>
              </a:rPr>
              <a:t>What is the influence of early attachment on later relationships?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350785">
            <a:off x="3884775" y="361215"/>
            <a:ext cx="5072608" cy="1054968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en-GB" b="1" dirty="0" smtClean="0">
                <a:solidFill>
                  <a:schemeClr val="tx1"/>
                </a:solidFill>
              </a:rPr>
              <a:t>Starter: </a:t>
            </a:r>
            <a:r>
              <a:rPr lang="en-GB" dirty="0" smtClean="0">
                <a:solidFill>
                  <a:schemeClr val="tx1"/>
                </a:solidFill>
              </a:rPr>
              <a:t>Work out the key words using the key, then write a definition of how each are linked to attachment from memory.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28236" y="1628800"/>
            <a:ext cx="5400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prstClr val="black"/>
                </a:solidFill>
                <a:latin typeface="Wingdings" panose="05000000000000000000" pitchFamily="2" charset="2"/>
              </a:rPr>
              <a:t>Harlow</a:t>
            </a:r>
          </a:p>
          <a:p>
            <a:endParaRPr lang="en-GB" sz="2400" dirty="0">
              <a:solidFill>
                <a:prstClr val="black"/>
              </a:solidFill>
              <a:latin typeface="Wingdings" panose="05000000000000000000" pitchFamily="2" charset="2"/>
            </a:endParaRPr>
          </a:p>
          <a:p>
            <a:r>
              <a:rPr lang="en-GB" sz="2400" dirty="0" err="1">
                <a:solidFill>
                  <a:prstClr val="black"/>
                </a:solidFill>
                <a:latin typeface="Wingdings" panose="05000000000000000000" pitchFamily="2" charset="2"/>
              </a:rPr>
              <a:t>Monotropy</a:t>
            </a:r>
            <a:endParaRPr lang="en-GB" sz="2400" dirty="0">
              <a:solidFill>
                <a:prstClr val="black"/>
              </a:solidFill>
              <a:latin typeface="Wingdings" panose="05000000000000000000" pitchFamily="2" charset="2"/>
            </a:endParaRPr>
          </a:p>
          <a:p>
            <a:endParaRPr lang="en-GB" sz="2400" dirty="0">
              <a:solidFill>
                <a:prstClr val="black"/>
              </a:solidFill>
              <a:latin typeface="Wingdings" panose="05000000000000000000" pitchFamily="2" charset="2"/>
            </a:endParaRPr>
          </a:p>
          <a:p>
            <a:r>
              <a:rPr lang="en-GB" sz="2400" dirty="0">
                <a:solidFill>
                  <a:prstClr val="black"/>
                </a:solidFill>
                <a:latin typeface="Wingdings" panose="05000000000000000000" pitchFamily="2" charset="2"/>
              </a:rPr>
              <a:t>Operant Conditioning</a:t>
            </a:r>
          </a:p>
          <a:p>
            <a:endParaRPr lang="en-GB" sz="2400" dirty="0">
              <a:solidFill>
                <a:prstClr val="black"/>
              </a:solidFill>
              <a:latin typeface="Wingdings" panose="05000000000000000000" pitchFamily="2" charset="2"/>
            </a:endParaRPr>
          </a:p>
          <a:p>
            <a:r>
              <a:rPr lang="en-GB" sz="2400" dirty="0">
                <a:solidFill>
                  <a:prstClr val="black"/>
                </a:solidFill>
                <a:latin typeface="Wingdings" panose="05000000000000000000" pitchFamily="2" charset="2"/>
              </a:rPr>
              <a:t>Ethnocentric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359883"/>
            <a:ext cx="9128836" cy="830997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b="1" u="sng" dirty="0">
                <a:solidFill>
                  <a:srgbClr val="F79646">
                    <a:lumMod val="40000"/>
                    <a:lumOff val="60000"/>
                  </a:srgbClr>
                </a:solidFill>
              </a:rPr>
              <a:t>Key:</a:t>
            </a:r>
          </a:p>
          <a:p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</a:rPr>
              <a:t>A = 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  <a:latin typeface="Wingdings" panose="05000000000000000000" pitchFamily="2" charset="2"/>
              </a:rPr>
              <a:t>a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</a:rPr>
              <a:t> , C=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  <a:latin typeface="Wingdings" panose="05000000000000000000" pitchFamily="2" charset="2"/>
              </a:rPr>
              <a:t>c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</a:rPr>
              <a:t>, E=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  <a:latin typeface="Wingdings" panose="05000000000000000000" pitchFamily="2" charset="2"/>
              </a:rPr>
              <a:t>e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</a:rPr>
              <a:t>,  H=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  <a:latin typeface="Wingdings" panose="05000000000000000000" pitchFamily="2" charset="2"/>
              </a:rPr>
              <a:t>h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</a:rPr>
              <a:t>, M=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  <a:latin typeface="Wingdings" panose="05000000000000000000" pitchFamily="2" charset="2"/>
              </a:rPr>
              <a:t>m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</a:rPr>
              <a:t>,  N=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  <a:latin typeface="Wingdings" panose="05000000000000000000" pitchFamily="2" charset="2"/>
              </a:rPr>
              <a:t>n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</a:rPr>
              <a:t>, O=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  <a:latin typeface="Wingdings" panose="05000000000000000000" pitchFamily="2" charset="2"/>
              </a:rPr>
              <a:t>o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</a:rPr>
              <a:t>, T=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  <a:latin typeface="Wingdings" panose="05000000000000000000" pitchFamily="2" charset="2"/>
              </a:rPr>
              <a:t>t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</a:rPr>
              <a:t>, W=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  <a:latin typeface="Wingdings" panose="05000000000000000000" pitchFamily="2" charset="2"/>
              </a:rPr>
              <a:t>w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</a:rPr>
              <a:t>, Y=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  <a:latin typeface="Wingdings" panose="05000000000000000000" pitchFamily="2" charset="2"/>
              </a:rPr>
              <a:t>y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</a:rPr>
              <a:t>, Z=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  <a:latin typeface="Wingdings" panose="05000000000000000000" pitchFamily="2" charset="2"/>
              </a:rPr>
              <a:t>z</a:t>
            </a:r>
            <a:r>
              <a:rPr lang="en-GB" sz="2400" dirty="0">
                <a:solidFill>
                  <a:srgbClr val="F79646">
                    <a:lumMod val="40000"/>
                    <a:lumOff val="60000"/>
                  </a:srgbClr>
                </a:solidFill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5657671"/>
            <a:ext cx="9132703" cy="1200329"/>
          </a:xfrm>
          <a:prstGeom prst="rect">
            <a:avLst/>
          </a:prstGeom>
          <a:solidFill>
            <a:sysClr val="windowText" lastClr="000000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</a:t>
            </a: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DEFINE Bowlby’s ‘internal working model’ concept.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UNDERSTAND the effects of attachment on later life.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OUTLINE and EVALUATE evidence in the area.</a:t>
            </a:r>
            <a:endParaRPr lang="en-GB" kern="0" dirty="0">
              <a:solidFill>
                <a:srgbClr val="FFFFFF"/>
              </a:solidFill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4806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What were:</a:t>
            </a:r>
          </a:p>
          <a:p>
            <a:r>
              <a:rPr lang="en-GB" dirty="0" smtClean="0"/>
              <a:t>The continuity hypothesis</a:t>
            </a:r>
          </a:p>
          <a:p>
            <a:r>
              <a:rPr lang="en-GB" dirty="0" smtClean="0"/>
              <a:t>The internal working model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657671"/>
            <a:ext cx="9132703" cy="1200329"/>
          </a:xfrm>
          <a:prstGeom prst="rect">
            <a:avLst/>
          </a:prstGeom>
          <a:solidFill>
            <a:sysClr val="windowText" lastClr="000000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</a:t>
            </a: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DEFINE Bowlby’s ‘internal working model’ concept.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UNDERSTAND the effects of attachment on later life.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OUTLINE and EVALUATE evidence in the area.</a:t>
            </a:r>
            <a:endParaRPr lang="en-GB" kern="0" dirty="0">
              <a:solidFill>
                <a:srgbClr val="FFFFFF"/>
              </a:solidFill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7850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What were:</a:t>
            </a:r>
          </a:p>
          <a:p>
            <a:r>
              <a:rPr lang="en-GB" b="1" dirty="0" smtClean="0"/>
              <a:t>The continuity hypothesis </a:t>
            </a:r>
            <a:r>
              <a:rPr lang="en-GB" dirty="0" smtClean="0"/>
              <a:t>= The idea that there is </a:t>
            </a:r>
            <a:r>
              <a:rPr lang="en-GB" i="1" dirty="0" smtClean="0"/>
              <a:t>consistency</a:t>
            </a:r>
            <a:r>
              <a:rPr lang="en-GB" dirty="0" smtClean="0"/>
              <a:t> between early emotional experiences and later relationships.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b="1" dirty="0" smtClean="0"/>
              <a:t>The internal working model</a:t>
            </a:r>
            <a:r>
              <a:rPr lang="en-GB" dirty="0" smtClean="0"/>
              <a:t> = The idea that an infant’s primary attachment forms a model (template/schema) on which to </a:t>
            </a:r>
            <a:r>
              <a:rPr lang="en-GB" i="1" dirty="0" smtClean="0"/>
              <a:t>base</a:t>
            </a:r>
            <a:r>
              <a:rPr lang="en-GB" dirty="0" smtClean="0"/>
              <a:t> </a:t>
            </a:r>
            <a:r>
              <a:rPr lang="en-GB" i="1" dirty="0" smtClean="0"/>
              <a:t>future relationships.</a:t>
            </a:r>
            <a:endParaRPr lang="en-GB" i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657671"/>
            <a:ext cx="9132703" cy="1200329"/>
          </a:xfrm>
          <a:prstGeom prst="rect">
            <a:avLst/>
          </a:prstGeom>
          <a:solidFill>
            <a:sysClr val="windowText" lastClr="000000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</a:t>
            </a: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DEFINE Bowlby’s ‘internal working model’ concept.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UNDERSTAND the effects of attachment on later life.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OUTLINE and EVALUATE evidence in the area.</a:t>
            </a:r>
            <a:endParaRPr lang="en-GB" kern="0" dirty="0">
              <a:solidFill>
                <a:srgbClr val="FFFFFF"/>
              </a:solidFill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94251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657671"/>
            <a:ext cx="9132703" cy="1200329"/>
          </a:xfrm>
          <a:prstGeom prst="rect">
            <a:avLst/>
          </a:prstGeom>
          <a:solidFill>
            <a:sysClr val="windowText" lastClr="000000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</a:t>
            </a: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DEFINE Bowlby’s ‘internal working model’ concept.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UNDERSTAND the effects of attachment on later life.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OUTLINE and EVALUATE evidence in the area.</a:t>
            </a:r>
            <a:endParaRPr lang="en-GB" kern="0" dirty="0">
              <a:solidFill>
                <a:srgbClr val="FFFFFF"/>
              </a:solidFill>
              <a:latin typeface="Comic Sans M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52400"/>
            <a:ext cx="5029200" cy="2433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-1"/>
            <a:ext cx="4876800" cy="565767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 smtClean="0">
                <a:latin typeface="Comic Sans MS" panose="030F0702030302020204" pitchFamily="66" charset="0"/>
              </a:rPr>
              <a:t>Research shows that a secure attachment when you’re young will: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GB" sz="3200" dirty="0" smtClean="0">
                <a:latin typeface="Comic Sans MS" panose="030F0702030302020204" pitchFamily="66" charset="0"/>
              </a:rPr>
              <a:t>Lead to </a:t>
            </a:r>
            <a:r>
              <a:rPr lang="en-GB" sz="3200" i="1" dirty="0" smtClean="0">
                <a:latin typeface="Comic Sans MS" panose="030F0702030302020204" pitchFamily="66" charset="0"/>
              </a:rPr>
              <a:t>better quality childhood friendships and sibling relationships </a:t>
            </a:r>
            <a:r>
              <a:rPr lang="en-GB" sz="3200" dirty="0" smtClean="0">
                <a:latin typeface="Comic Sans MS" panose="030F0702030302020204" pitchFamily="66" charset="0"/>
              </a:rPr>
              <a:t>(likely due to enhancing development of social and cognitive skills).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GB" sz="3200" i="1" dirty="0" smtClean="0">
                <a:latin typeface="Comic Sans MS" panose="030F0702030302020204" pitchFamily="66" charset="0"/>
              </a:rPr>
              <a:t>More successful adult relationships </a:t>
            </a:r>
            <a:r>
              <a:rPr lang="en-GB" sz="3200" dirty="0" smtClean="0">
                <a:latin typeface="Comic Sans MS" panose="030F0702030302020204" pitchFamily="66" charset="0"/>
              </a:rPr>
              <a:t>(more loving, longer lasting).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GB" sz="3200" b="1" dirty="0">
              <a:latin typeface="Comic Sans MS" panose="030F0702030302020204" pitchFamily="66" charset="0"/>
            </a:endParaRPr>
          </a:p>
          <a:p>
            <a:r>
              <a:rPr lang="en-GB" sz="3200" b="1" dirty="0" smtClean="0">
                <a:latin typeface="Comic Sans MS" panose="030F0702030302020204" pitchFamily="66" charset="0"/>
              </a:rPr>
              <a:t>Research also shows that: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GB" sz="3200" dirty="0" smtClean="0">
                <a:latin typeface="Comic Sans MS" panose="030F0702030302020204" pitchFamily="66" charset="0"/>
              </a:rPr>
              <a:t>Children who form secondary attachments to each other, will </a:t>
            </a:r>
            <a:r>
              <a:rPr lang="en-GB" sz="3200" i="1" dirty="0" smtClean="0">
                <a:latin typeface="Comic Sans MS" panose="030F0702030302020204" pitchFamily="66" charset="0"/>
              </a:rPr>
              <a:t>not</a:t>
            </a:r>
            <a:r>
              <a:rPr lang="en-GB" sz="3200" dirty="0" smtClean="0">
                <a:latin typeface="Comic Sans MS" panose="030F0702030302020204" pitchFamily="66" charset="0"/>
              </a:rPr>
              <a:t> go on to form adult sexual relationships (</a:t>
            </a:r>
            <a:r>
              <a:rPr lang="en-GB" sz="3200" dirty="0" err="1" smtClean="0">
                <a:latin typeface="Comic Sans MS" panose="030F0702030302020204" pitchFamily="66" charset="0"/>
              </a:rPr>
              <a:t>Westermark</a:t>
            </a:r>
            <a:r>
              <a:rPr lang="en-GB" sz="3200" dirty="0" smtClean="0">
                <a:latin typeface="Comic Sans MS" panose="030F0702030302020204" pitchFamily="66" charset="0"/>
              </a:rPr>
              <a:t> effect).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GB" sz="3200" dirty="0" smtClean="0">
                <a:latin typeface="Comic Sans MS" panose="030F0702030302020204" pitchFamily="66" charset="0"/>
              </a:rPr>
              <a:t>Children tend to </a:t>
            </a:r>
            <a:r>
              <a:rPr lang="en-GB" sz="3200" i="1" dirty="0" smtClean="0">
                <a:latin typeface="Comic Sans MS" panose="030F0702030302020204" pitchFamily="66" charset="0"/>
              </a:rPr>
              <a:t>adopt the parenting styles of their own parents</a:t>
            </a:r>
            <a:r>
              <a:rPr lang="en-GB" sz="3200" dirty="0" smtClean="0">
                <a:latin typeface="Comic Sans MS" panose="030F0702030302020204" pitchFamily="66" charset="0"/>
              </a:rPr>
              <a:t>, and therefore have a similar attachment type with their own children.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76800" y="0"/>
            <a:ext cx="4267200" cy="565767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100" u="sng" dirty="0" smtClean="0">
                <a:solidFill>
                  <a:schemeClr val="tx1"/>
                </a:solidFill>
              </a:rPr>
              <a:t>Evaluation…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100" dirty="0" smtClean="0">
                <a:solidFill>
                  <a:schemeClr val="tx1"/>
                </a:solidFill>
              </a:rPr>
              <a:t>Perceiving quality of later relationships to be caused solely by quality of early attachments is </a:t>
            </a:r>
            <a:r>
              <a:rPr lang="en-GB" sz="2100" b="1" dirty="0" smtClean="0">
                <a:solidFill>
                  <a:schemeClr val="tx1"/>
                </a:solidFill>
              </a:rPr>
              <a:t>deterministic</a:t>
            </a:r>
            <a:r>
              <a:rPr lang="en-GB" sz="210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100" dirty="0" smtClean="0">
                <a:solidFill>
                  <a:schemeClr val="tx1"/>
                </a:solidFill>
              </a:rPr>
              <a:t>Research suggests that </a:t>
            </a:r>
            <a:r>
              <a:rPr lang="en-GB" sz="2100" b="1" dirty="0" smtClean="0">
                <a:solidFill>
                  <a:schemeClr val="tx1"/>
                </a:solidFill>
              </a:rPr>
              <a:t>other factors are also influential </a:t>
            </a:r>
            <a:r>
              <a:rPr lang="en-GB" sz="2100" dirty="0" smtClean="0">
                <a:solidFill>
                  <a:schemeClr val="tx1"/>
                </a:solidFill>
              </a:rPr>
              <a:t>e.g. financial pressures, schooling.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GB" sz="2100" b="1" dirty="0" smtClean="0">
                <a:solidFill>
                  <a:schemeClr val="tx1"/>
                </a:solidFill>
              </a:rPr>
              <a:t>Conflicting research </a:t>
            </a:r>
            <a:r>
              <a:rPr lang="en-GB" sz="2100" dirty="0" smtClean="0">
                <a:solidFill>
                  <a:schemeClr val="tx1"/>
                </a:solidFill>
              </a:rPr>
              <a:t>with regards to IWM e.g. Zimmerman et al. (2000) found that attachment style at 12-18 months did not predict the quality of adult relationship, whereas life events such as divorce had a much greater impact.</a:t>
            </a:r>
            <a:endParaRPr lang="en-GB" sz="2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076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7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657671"/>
            <a:ext cx="9132703" cy="1200329"/>
          </a:xfrm>
          <a:prstGeom prst="rect">
            <a:avLst/>
          </a:prstGeom>
          <a:solidFill>
            <a:sysClr val="windowText" lastClr="000000"/>
          </a:solidFill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i="1" u="sng" kern="0" dirty="0">
                <a:solidFill>
                  <a:srgbClr val="FFFFFF"/>
                </a:solidFill>
                <a:latin typeface="Comic Sans MS"/>
              </a:rPr>
              <a:t>Learning objectives: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>
                <a:solidFill>
                  <a:srgbClr val="FFFFFF"/>
                </a:solidFill>
                <a:latin typeface="Comic Sans MS"/>
              </a:rPr>
              <a:t>To </a:t>
            </a: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DEFINE Bowlby’s ‘internal working model’ concept.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UNDERSTAND the effects of attachment on later life.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kern="0" dirty="0" smtClean="0">
                <a:solidFill>
                  <a:srgbClr val="FFFFFF"/>
                </a:solidFill>
                <a:latin typeface="Comic Sans MS"/>
              </a:rPr>
              <a:t>To OUTLINE and EVALUATE evidence in the area.</a:t>
            </a:r>
            <a:endParaRPr lang="en-GB" kern="0" dirty="0">
              <a:solidFill>
                <a:srgbClr val="FFFFFF"/>
              </a:solidFill>
              <a:latin typeface="Comic Sans M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52400"/>
            <a:ext cx="5029200" cy="2433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28600" y="609600"/>
            <a:ext cx="4337751" cy="4953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i="1" u="sng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Evidence?</a:t>
            </a:r>
          </a:p>
          <a:p>
            <a:endParaRPr lang="en-GB" sz="32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r>
              <a:rPr lang="en-GB" sz="32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What did </a:t>
            </a:r>
            <a:r>
              <a:rPr lang="en-GB" sz="3200" b="1" dirty="0" err="1" smtClean="0">
                <a:solidFill>
                  <a:prstClr val="black"/>
                </a:solidFill>
                <a:latin typeface="Comic Sans MS" panose="030F0702030302020204" pitchFamily="66" charset="0"/>
              </a:rPr>
              <a:t>Hazan</a:t>
            </a:r>
            <a:r>
              <a:rPr lang="en-GB" sz="32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 and Shaver (1987) </a:t>
            </a:r>
            <a:r>
              <a:rPr lang="en-GB" sz="3200" i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‘love quiz’ </a:t>
            </a:r>
            <a:r>
              <a:rPr lang="en-GB" sz="32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investigation do? And what did it find?</a:t>
            </a:r>
            <a:endParaRPr lang="en-GB" sz="32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24400" y="2829790"/>
            <a:ext cx="4267200" cy="273280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prstClr val="black"/>
                </a:solidFill>
              </a:rPr>
              <a:t>What problems are there with this research? And is it therefore good quality support for the IWM? (A02</a:t>
            </a:r>
            <a:r>
              <a:rPr lang="en-GB" sz="2100" u="sng" dirty="0" smtClean="0">
                <a:solidFill>
                  <a:prstClr val="black"/>
                </a:solidFill>
              </a:rPr>
              <a:t>)</a:t>
            </a:r>
          </a:p>
          <a:p>
            <a:pPr algn="ctr"/>
            <a:endParaRPr lang="en-GB" sz="2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70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507</Words>
  <Application>Microsoft Office PowerPoint</Application>
  <PresentationFormat>On-screen Show (4:3)</PresentationFormat>
  <Paragraphs>58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1_Office Theme</vt:lpstr>
      <vt:lpstr>Title: What is the influence of early attachment on later relationships?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</dc:creator>
  <cp:lastModifiedBy>Kirsty</cp:lastModifiedBy>
  <cp:revision>11</cp:revision>
  <dcterms:created xsi:type="dcterms:W3CDTF">2016-04-03T14:47:02Z</dcterms:created>
  <dcterms:modified xsi:type="dcterms:W3CDTF">2016-04-03T16:16:49Z</dcterms:modified>
</cp:coreProperties>
</file>