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FE263-1F34-4428-A084-9EF0ABA4B781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E6EC0-5F66-4D89-99BC-2014597D5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90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F5D5-7E68-4A5A-B011-1F58AA3ECD92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889E-EF3A-4E1D-90BF-7868A2528A2D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C01B-D78C-473C-8383-98DC2E909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85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889E-EF3A-4E1D-90BF-7868A2528A2D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C01B-D78C-473C-8383-98DC2E909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89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889E-EF3A-4E1D-90BF-7868A2528A2D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C01B-D78C-473C-8383-98DC2E909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879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1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87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16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09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39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13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99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2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889E-EF3A-4E1D-90BF-7868A2528A2D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C01B-D78C-473C-8383-98DC2E909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84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35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85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16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38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33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99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89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2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87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2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889E-EF3A-4E1D-90BF-7868A2528A2D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C01B-D78C-473C-8383-98DC2E909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53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20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92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5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13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D0E5-0859-4E86-A0EE-32CD8425137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7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889E-EF3A-4E1D-90BF-7868A2528A2D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C01B-D78C-473C-8383-98DC2E909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2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889E-EF3A-4E1D-90BF-7868A2528A2D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C01B-D78C-473C-8383-98DC2E909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69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889E-EF3A-4E1D-90BF-7868A2528A2D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C01B-D78C-473C-8383-98DC2E909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71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889E-EF3A-4E1D-90BF-7868A2528A2D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C01B-D78C-473C-8383-98DC2E909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46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889E-EF3A-4E1D-90BF-7868A2528A2D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C01B-D78C-473C-8383-98DC2E909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31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889E-EF3A-4E1D-90BF-7868A2528A2D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C01B-D78C-473C-8383-98DC2E909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25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889E-EF3A-4E1D-90BF-7868A2528A2D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1C01B-D78C-473C-8383-98DC2E909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8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0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0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CA-QGdqBUA0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4824536" cy="3181433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is the ‘Working Memory </a:t>
            </a:r>
            <a:r>
              <a:rPr lang="en-GB" dirty="0">
                <a:latin typeface="Comic Sans MS" panose="030F0702030302020204" pitchFamily="66" charset="0"/>
              </a:rPr>
              <a:t>Model</a:t>
            </a:r>
            <a:r>
              <a:rPr lang="en-GB" dirty="0" smtClean="0">
                <a:latin typeface="Comic Sans MS" panose="030F0702030302020204" pitchFamily="66" charset="0"/>
              </a:rPr>
              <a:t>’?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2600" dirty="0" err="1" smtClean="0">
                <a:latin typeface="Comic Sans MS" panose="030F0702030302020204" pitchFamily="66" charset="0"/>
              </a:rPr>
              <a:t>Baddeley</a:t>
            </a:r>
            <a:r>
              <a:rPr lang="en-GB" sz="2600" dirty="0" smtClean="0">
                <a:latin typeface="Comic Sans MS" panose="030F0702030302020204" pitchFamily="66" charset="0"/>
              </a:rPr>
              <a:t> </a:t>
            </a:r>
            <a:r>
              <a:rPr lang="en-GB" sz="2600" dirty="0">
                <a:latin typeface="Comic Sans MS" panose="030F0702030302020204" pitchFamily="66" charset="0"/>
              </a:rPr>
              <a:t>&amp; </a:t>
            </a:r>
            <a:r>
              <a:rPr lang="en-GB" sz="2600" dirty="0" smtClean="0">
                <a:latin typeface="Comic Sans MS" panose="030F0702030302020204" pitchFamily="66" charset="0"/>
              </a:rPr>
              <a:t>Hitch (1974</a:t>
            </a:r>
            <a:r>
              <a:rPr lang="en-GB" sz="26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6056" y="116632"/>
            <a:ext cx="4093986" cy="2088232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Starter: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Complete the MSM model summary sheet in as much detail as you can </a:t>
            </a:r>
            <a:r>
              <a:rPr lang="en-GB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WITHOUT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looking at your notes….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20888"/>
            <a:ext cx="2256583" cy="2958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18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DESCRIBE the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key components of the WMM, including the central executive,  phonological loop, episodic buffer and </a:t>
            </a:r>
            <a:r>
              <a:rPr lang="en-GB" kern="0" dirty="0" err="1" smtClean="0">
                <a:solidFill>
                  <a:srgbClr val="FFFFFF"/>
                </a:solidFill>
                <a:latin typeface="Comic Sans MS"/>
              </a:rPr>
              <a:t>visuo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-spatial sketchpad(A01).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UNDERSTAND the role and function of each component (A01).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 rot="21373234">
            <a:off x="107505" y="3759811"/>
            <a:ext cx="5328592" cy="1752600"/>
          </a:xfrm>
          <a:prstGeom prst="rect">
            <a:avLst/>
          </a:prstGeom>
          <a:solidFill>
            <a:srgbClr val="FF9966"/>
          </a:solidFill>
          <a:ln>
            <a:solidFill>
              <a:srgbClr val="3333CC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prstClr val="black"/>
                </a:solidFill>
              </a:rPr>
              <a:t>You have 5 minutes to swap with other people and add as much detail as you can to the diagram.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50718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Get into groups of 3.</a:t>
            </a:r>
          </a:p>
          <a:p>
            <a:pPr marL="514350" indent="-514350">
              <a:buAutoNum type="arabicParenR"/>
            </a:pPr>
            <a:r>
              <a:rPr lang="en-GB" dirty="0" smtClean="0"/>
              <a:t>Person A whisper some numbers into person B’s ear. Person B should try to add them up.</a:t>
            </a:r>
          </a:p>
          <a:p>
            <a:pPr marL="514350" indent="-514350">
              <a:buAutoNum type="arabicParenR"/>
            </a:pPr>
            <a:r>
              <a:rPr lang="en-GB" dirty="0" smtClean="0"/>
              <a:t>Simultaneously person A and person C whisper different numbers into each of person B’s ears. Can </a:t>
            </a:r>
            <a:r>
              <a:rPr lang="en-GB" smtClean="0"/>
              <a:t>the person B </a:t>
            </a:r>
            <a:r>
              <a:rPr lang="en-GB" dirty="0" smtClean="0"/>
              <a:t>add them both up separately?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718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DESCRIBE the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key components of the WMM, including the central executive,  phonological loop, episodic buffer and </a:t>
            </a:r>
            <a:r>
              <a:rPr lang="en-GB" kern="0" dirty="0" err="1" smtClean="0">
                <a:solidFill>
                  <a:srgbClr val="FFFFFF"/>
                </a:solidFill>
                <a:latin typeface="Comic Sans MS"/>
              </a:rPr>
              <a:t>visuo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-spatial sketchpad(A01).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UNDERSTAND the role and function of each component (A01).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37" y="4653136"/>
            <a:ext cx="2144105" cy="140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426" y="0"/>
            <a:ext cx="9059715" cy="620688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omic Sans MS" panose="030F0702030302020204" pitchFamily="66" charset="0"/>
              </a:rPr>
              <a:t>Demonstration of difficulties in doing two acoustic tasks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 rot="21194761">
            <a:off x="323529" y="4077072"/>
            <a:ext cx="3096344" cy="115212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is the IV here?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is the DV?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83" y="3898994"/>
            <a:ext cx="1764331" cy="152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68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35416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i="1" dirty="0" smtClean="0"/>
              <a:t>Empirical evidence </a:t>
            </a:r>
            <a:r>
              <a:rPr lang="en-GB" dirty="0" smtClean="0"/>
              <a:t>for the ‘components’…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504" y="116632"/>
            <a:ext cx="2448272" cy="172819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Evidence </a:t>
            </a:r>
          </a:p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for WMM…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88840"/>
            <a:ext cx="8208912" cy="3812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Read through the empirical evidence for each of the separate components.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Work out which component each study is supporting.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8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DESCRIBE the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key components of the WMM, including the central executive,  phonological loop, episodic buffer and </a:t>
            </a:r>
            <a:r>
              <a:rPr lang="en-GB" kern="0" dirty="0" err="1" smtClean="0">
                <a:solidFill>
                  <a:srgbClr val="FFFFFF"/>
                </a:solidFill>
                <a:latin typeface="Comic Sans MS"/>
              </a:rPr>
              <a:t>visuo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-spatial sketchpad(A01).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UNDERSTAND the role and function of each component (A01).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37" y="4653136"/>
            <a:ext cx="2144105" cy="140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0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930" y="358484"/>
            <a:ext cx="3764070" cy="260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35304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Activity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58484"/>
            <a:ext cx="4211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‘</a:t>
            </a:r>
            <a:r>
              <a:rPr lang="en-GB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WMM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’ of memory for display on your wall at home!! </a:t>
            </a:r>
          </a:p>
          <a:p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Make it as visually memorable as possible, and include key evidence and ‘evaluations’ of the model elsewhere on the diagram.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735" y="2965598"/>
            <a:ext cx="4259784" cy="24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18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DESCRIBE the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key components of the WMM, including the central executive,  phonological loop, episodic buffer and </a:t>
            </a:r>
            <a:r>
              <a:rPr lang="en-GB" kern="0" dirty="0" err="1" smtClean="0">
                <a:solidFill>
                  <a:srgbClr val="FFFFFF"/>
                </a:solidFill>
                <a:latin typeface="Comic Sans MS"/>
              </a:rPr>
              <a:t>visuo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-spatial sketchpad(A01).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UNDERSTAND the role and function of each component (A01).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9896">
            <a:off x="6950036" y="4741243"/>
            <a:ext cx="2144105" cy="140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8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18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DESCRIBE the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key components of the WMM, including the central executive,  phonological loop, episodic buffer and </a:t>
            </a:r>
            <a:r>
              <a:rPr lang="en-GB" kern="0" dirty="0" err="1" smtClean="0">
                <a:solidFill>
                  <a:srgbClr val="FFFFFF"/>
                </a:solidFill>
                <a:latin typeface="Comic Sans MS"/>
              </a:rPr>
              <a:t>visuo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-spatial sketchpad(A01).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UNDERSTAND the role and function of each component (A01).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Working Memory Model (WMM)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working memory model </a:t>
            </a:r>
            <a:r>
              <a:rPr lang="en-GB" b="1" dirty="0">
                <a:latin typeface="Comic Sans MS" panose="030F0702030302020204" pitchFamily="66" charset="0"/>
              </a:rPr>
              <a:t>replaced the idea of a unitary</a:t>
            </a:r>
            <a:r>
              <a:rPr lang="en-GB" dirty="0">
                <a:latin typeface="Comic Sans MS" panose="030F0702030302020204" pitchFamily="66" charset="0"/>
              </a:rPr>
              <a:t> STM. 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It suggests a system involving </a:t>
            </a:r>
            <a:r>
              <a:rPr lang="en-GB" b="1" dirty="0">
                <a:latin typeface="Comic Sans MS" panose="030F0702030302020204" pitchFamily="66" charset="0"/>
              </a:rPr>
              <a:t>active </a:t>
            </a:r>
            <a:r>
              <a:rPr lang="en-GB" b="1" dirty="0" smtClean="0">
                <a:latin typeface="Comic Sans MS" panose="030F0702030302020204" pitchFamily="66" charset="0"/>
              </a:rPr>
              <a:t>processing </a:t>
            </a:r>
            <a:r>
              <a:rPr lang="en-GB" dirty="0" smtClean="0">
                <a:latin typeface="Comic Sans MS" panose="030F0702030302020204" pitchFamily="66" charset="0"/>
              </a:rPr>
              <a:t>(not passive like the MSM) </a:t>
            </a:r>
            <a:r>
              <a:rPr lang="en-GB" dirty="0">
                <a:latin typeface="Comic Sans MS" panose="030F0702030302020204" pitchFamily="66" charset="0"/>
              </a:rPr>
              <a:t>and short-term storage of information.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5189">
            <a:off x="6588224" y="4581128"/>
            <a:ext cx="2372650" cy="155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6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18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DESCRIBE the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key components of the WMM, including the central executive,  phonological loop, episodic buffer and </a:t>
            </a:r>
            <a:r>
              <a:rPr lang="en-GB" kern="0" dirty="0" err="1" smtClean="0">
                <a:solidFill>
                  <a:srgbClr val="FFFFFF"/>
                </a:solidFill>
                <a:latin typeface="Comic Sans MS"/>
              </a:rPr>
              <a:t>visuo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-spatial sketchpad(A01).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UNDERSTAND the role and function of each component (A01).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43808" y="260648"/>
            <a:ext cx="6131024" cy="1143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 err="1" smtClean="0"/>
              <a:t>Baddley</a:t>
            </a:r>
            <a:r>
              <a:rPr lang="en-GB" dirty="0" smtClean="0"/>
              <a:t> ‘</a:t>
            </a:r>
            <a:r>
              <a:rPr lang="en-GB" b="1" dirty="0" smtClean="0"/>
              <a:t>Dual Method Task</a:t>
            </a:r>
            <a:r>
              <a:rPr lang="en-GB" dirty="0" smtClean="0"/>
              <a:t>’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504" y="116632"/>
            <a:ext cx="2808312" cy="2952328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Why did </a:t>
            </a:r>
            <a:r>
              <a:rPr lang="en-GB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Baddeley</a:t>
            </a:r>
            <a:r>
              <a:rPr lang="en-GB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and Hitch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develop the WMM?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84482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810" y="3429000"/>
            <a:ext cx="86506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Task: 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Rehearse the number 517246 ALOUD, whilst answering the ‘true or false’ task in front of you. See if you can hold the number in your memory whist </a:t>
            </a:r>
            <a:r>
              <a:rPr lang="en-GB" sz="28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completeing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a different task.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059832" y="1592795"/>
            <a:ext cx="5976664" cy="1584139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IN ADDITION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to the many evaluative </a:t>
            </a:r>
            <a:r>
              <a:rPr lang="en-GB" sz="2000" i="1" dirty="0">
                <a:solidFill>
                  <a:prstClr val="black"/>
                </a:solidFill>
                <a:latin typeface="Comic Sans MS" panose="030F0702030302020204" pitchFamily="66" charset="0"/>
              </a:rPr>
              <a:t>problems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with the MSM that we looked at,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Baddley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conducted an experiment (that we are going to do) that found STM was a more complex system than MSM suggested……</a:t>
            </a:r>
            <a:r>
              <a:rPr lang="en-GB" sz="2000" dirty="0">
                <a:solidFill>
                  <a:prstClr val="white"/>
                </a:solidFill>
              </a:rPr>
              <a:t>T from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7810" y="3333475"/>
            <a:ext cx="8938686" cy="21117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… he found that people COULD do both tasks.</a:t>
            </a:r>
          </a:p>
          <a:p>
            <a:pPr algn="ctr"/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If the ‘magic number’ is a maximum capacity of STM then you would expect to </a:t>
            </a:r>
            <a:r>
              <a:rPr lang="en-GB" i="1" dirty="0">
                <a:solidFill>
                  <a:prstClr val="black"/>
                </a:solidFill>
                <a:latin typeface="Comic Sans MS" panose="030F0702030302020204" pitchFamily="66" charset="0"/>
              </a:rPr>
              <a:t>not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 be able to do the true/false task because your STM would be fully  occupied with remembering the digits.</a:t>
            </a:r>
          </a:p>
          <a:p>
            <a:pPr algn="ctr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BADDELEY concluded that STM </a:t>
            </a: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must have more than one component 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and must be involved in </a:t>
            </a: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more than simple storage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!!! </a:t>
            </a:r>
          </a:p>
        </p:txBody>
      </p:sp>
    </p:spTree>
    <p:extLst>
      <p:ext uri="{BB962C8B-B14F-4D97-AF65-F5344CB8AC3E}">
        <p14:creationId xmlns:p14="http://schemas.microsoft.com/office/powerpoint/2010/main" val="122291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4824536" cy="1152128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600" dirty="0" err="1" smtClean="0">
                <a:latin typeface="Comic Sans MS" panose="030F0702030302020204" pitchFamily="66" charset="0"/>
              </a:rPr>
              <a:t>Baddeley</a:t>
            </a:r>
            <a:r>
              <a:rPr lang="en-GB" sz="2600" dirty="0" smtClean="0">
                <a:latin typeface="Comic Sans MS" panose="030F0702030302020204" pitchFamily="66" charset="0"/>
              </a:rPr>
              <a:t> </a:t>
            </a:r>
            <a:r>
              <a:rPr lang="en-GB" sz="2600" dirty="0">
                <a:latin typeface="Comic Sans MS" panose="030F0702030302020204" pitchFamily="66" charset="0"/>
              </a:rPr>
              <a:t>&amp; </a:t>
            </a:r>
            <a:r>
              <a:rPr lang="en-GB" sz="2600" dirty="0" smtClean="0">
                <a:latin typeface="Comic Sans MS" panose="030F0702030302020204" pitchFamily="66" charset="0"/>
              </a:rPr>
              <a:t>Hitch (1974) developed the WMM…</a:t>
            </a:r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 rot="21260718">
            <a:off x="5265572" y="3005723"/>
            <a:ext cx="3401523" cy="1871331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….They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viewed LTM as a </a:t>
            </a:r>
            <a:r>
              <a:rPr lang="en-GB" i="1" dirty="0">
                <a:solidFill>
                  <a:schemeClr val="tx1"/>
                </a:solidFill>
                <a:latin typeface="Comic Sans MS" panose="030F0702030302020204" pitchFamily="66" charset="0"/>
              </a:rPr>
              <a:t>passive store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for information to be used by the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STM. 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 rot="432321">
            <a:off x="5119505" y="941466"/>
            <a:ext cx="3724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….They viewed STM as a </a:t>
            </a:r>
            <a:r>
              <a:rPr lang="en-GB" b="1" dirty="0">
                <a:solidFill>
                  <a:prstClr val="black"/>
                </a:solidFill>
              </a:rPr>
              <a:t>workspace </a:t>
            </a:r>
            <a:r>
              <a:rPr lang="en-GB" dirty="0">
                <a:solidFill>
                  <a:prstClr val="black"/>
                </a:solidFill>
              </a:rPr>
              <a:t>where we could carry out various operations on old and new information (memories).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02" y="1541631"/>
            <a:ext cx="4824536" cy="248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18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DESCRIBE the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key components of the WMM, including the central executive,  phonological loop, episodic buffer and </a:t>
            </a:r>
            <a:r>
              <a:rPr lang="en-GB" kern="0" dirty="0" err="1" smtClean="0">
                <a:solidFill>
                  <a:srgbClr val="FFFFFF"/>
                </a:solidFill>
                <a:latin typeface="Comic Sans MS"/>
              </a:rPr>
              <a:t>visuo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-spatial sketchpad(A01).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UNDERSTAND the role and function of each component (A01).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4720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The Working Memory Model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33816" y="1730121"/>
            <a:ext cx="2232248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prstClr val="black"/>
                </a:solidFill>
              </a:rPr>
              <a:t>Central executive</a:t>
            </a:r>
          </a:p>
          <a:p>
            <a:pPr algn="ctr"/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 rot="16200000">
            <a:off x="4283968" y="3392996"/>
            <a:ext cx="576064" cy="216024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3347864" y="3789040"/>
            <a:ext cx="2448272" cy="1656184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prstClr val="black"/>
                </a:solidFill>
              </a:rPr>
              <a:t>Episodic Buffer</a:t>
            </a:r>
          </a:p>
          <a:p>
            <a:pPr algn="ctr"/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11" name="Flowchart: Card 10"/>
          <p:cNvSpPr/>
          <p:nvPr/>
        </p:nvSpPr>
        <p:spPr>
          <a:xfrm>
            <a:off x="6588224" y="4653136"/>
            <a:ext cx="2088232" cy="1872208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prstClr val="white"/>
                </a:solidFill>
              </a:rPr>
              <a:t>Visuo</a:t>
            </a:r>
            <a:r>
              <a:rPr lang="en-GB" sz="2000" b="1" dirty="0">
                <a:solidFill>
                  <a:prstClr val="white"/>
                </a:solidFill>
              </a:rPr>
              <a:t>-spatial</a:t>
            </a:r>
          </a:p>
          <a:p>
            <a:pPr algn="ctr"/>
            <a:r>
              <a:rPr lang="en-GB" sz="2000" b="1" dirty="0">
                <a:solidFill>
                  <a:prstClr val="white"/>
                </a:solidFill>
              </a:rPr>
              <a:t>sketchpad </a:t>
            </a:r>
          </a:p>
          <a:p>
            <a:pPr algn="ctr"/>
            <a:endParaRPr lang="en-GB" sz="2000" b="1" dirty="0">
              <a:solidFill>
                <a:prstClr val="white"/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 rot="20300321">
            <a:off x="2509915" y="4655207"/>
            <a:ext cx="849756" cy="304241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Flowchart: Card 13"/>
          <p:cNvSpPr/>
          <p:nvPr/>
        </p:nvSpPr>
        <p:spPr>
          <a:xfrm flipH="1">
            <a:off x="179512" y="4869160"/>
            <a:ext cx="2592288" cy="1512168"/>
          </a:xfrm>
          <a:prstGeom prst="flowChartPunchedCar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>
                <a:solidFill>
                  <a:prstClr val="white"/>
                </a:solidFill>
              </a:rPr>
              <a:t>Phonological Loop</a:t>
            </a:r>
          </a:p>
          <a:p>
            <a:pPr algn="ctr"/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19" name="Left-Right Arrow 18"/>
          <p:cNvSpPr/>
          <p:nvPr/>
        </p:nvSpPr>
        <p:spPr>
          <a:xfrm rot="1004077">
            <a:off x="5821942" y="4625017"/>
            <a:ext cx="849756" cy="304241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947" y="5702672"/>
            <a:ext cx="381997" cy="6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594" y="5901897"/>
            <a:ext cx="48005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look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4725144"/>
            <a:ext cx="1233137" cy="64807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0764" y="2038541"/>
            <a:ext cx="495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536033"/>
            <a:ext cx="3203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‘Working memory’ is an </a:t>
            </a:r>
            <a:r>
              <a:rPr lang="en-GB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expansion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(not alternative) of the MSM, and develops the concept of short-term memory</a:t>
            </a:r>
            <a:r>
              <a:rPr lang="en-GB" sz="2000" dirty="0">
                <a:solidFill>
                  <a:prstClr val="black"/>
                </a:solidFill>
              </a:rPr>
              <a:t>.</a:t>
            </a:r>
          </a:p>
          <a:p>
            <a:endParaRPr lang="en-GB" sz="2000" dirty="0">
              <a:solidFill>
                <a:prstClr val="black"/>
              </a:solidFill>
            </a:endParaRPr>
          </a:p>
          <a:p>
            <a:r>
              <a:rPr lang="en-GB" sz="2000" dirty="0">
                <a:solidFill>
                  <a:prstClr val="black"/>
                </a:solidFill>
              </a:rPr>
              <a:t>Take </a:t>
            </a:r>
            <a:r>
              <a:rPr lang="en-GB" sz="2000" dirty="0">
                <a:solidFill>
                  <a:prstClr val="black"/>
                </a:solidFill>
                <a:hlinkClick r:id="rId6"/>
              </a:rPr>
              <a:t>notes</a:t>
            </a:r>
            <a:r>
              <a:rPr lang="en-GB" sz="2000" dirty="0">
                <a:solidFill>
                  <a:prstClr val="black"/>
                </a:solidFill>
              </a:rPr>
              <a:t> from the video.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64543" y="5338082"/>
            <a:ext cx="2789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Episodic buffer which was added in 2000.</a:t>
            </a:r>
          </a:p>
        </p:txBody>
      </p:sp>
    </p:spTree>
    <p:extLst>
      <p:ext uri="{BB962C8B-B14F-4D97-AF65-F5344CB8AC3E}">
        <p14:creationId xmlns:p14="http://schemas.microsoft.com/office/powerpoint/2010/main" val="275998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3" grpId="0" animBg="1"/>
      <p:bldP spid="14" grpId="0" animBg="1"/>
      <p:bldP spid="19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926" y="18864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smtClean="0"/>
              <a:t>Central executive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69" y="1485256"/>
            <a:ext cx="6149458" cy="2726391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Comic Sans MS" panose="030F0702030302020204" pitchFamily="66" charset="0"/>
              </a:rPr>
              <a:t>‘Drives’ WMM.</a:t>
            </a:r>
            <a:r>
              <a:rPr lang="en-GB" sz="1800" dirty="0" smtClean="0">
                <a:latin typeface="Comic Sans MS" panose="030F0702030302020204" pitchFamily="66" charset="0"/>
              </a:rPr>
              <a:t> Has </a:t>
            </a:r>
            <a:r>
              <a:rPr lang="en-GB" sz="1800" dirty="0">
                <a:latin typeface="Comic Sans MS" panose="030F0702030302020204" pitchFamily="66" charset="0"/>
              </a:rPr>
              <a:t>a supervisory function </a:t>
            </a:r>
            <a:r>
              <a:rPr lang="en-GB" sz="1800" dirty="0" smtClean="0">
                <a:latin typeface="Comic Sans MS" panose="030F0702030302020204" pitchFamily="66" charset="0"/>
              </a:rPr>
              <a:t>and monitors, controls and co-ordinates </a:t>
            </a:r>
            <a:r>
              <a:rPr lang="en-GB" sz="1800" dirty="0">
                <a:latin typeface="Comic Sans MS" panose="030F0702030302020204" pitchFamily="66" charset="0"/>
              </a:rPr>
              <a:t>the </a:t>
            </a:r>
            <a:r>
              <a:rPr lang="en-GB" sz="1800" i="1" dirty="0">
                <a:latin typeface="Comic Sans MS" panose="030F0702030302020204" pitchFamily="66" charset="0"/>
              </a:rPr>
              <a:t>slave</a:t>
            </a:r>
            <a:r>
              <a:rPr lang="en-GB" sz="1800" dirty="0">
                <a:latin typeface="Comic Sans MS" panose="030F0702030302020204" pitchFamily="66" charset="0"/>
              </a:rPr>
              <a:t> systems. </a:t>
            </a:r>
            <a:endParaRPr lang="en-GB" sz="1800" dirty="0" smtClean="0">
              <a:latin typeface="Comic Sans MS" panose="030F0702030302020204" pitchFamily="66" charset="0"/>
            </a:endParaRPr>
          </a:p>
          <a:p>
            <a:r>
              <a:rPr lang="en-US" sz="1800" dirty="0" smtClean="0">
                <a:latin typeface="Comic Sans MS" panose="030F0702030302020204" pitchFamily="66" charset="0"/>
              </a:rPr>
              <a:t>Decides </a:t>
            </a:r>
            <a:r>
              <a:rPr lang="en-GB" sz="1800" b="1" dirty="0" smtClean="0">
                <a:latin typeface="Comic Sans MS" panose="030F0702030302020204" pitchFamily="66" charset="0"/>
              </a:rPr>
              <a:t>decides </a:t>
            </a:r>
            <a:r>
              <a:rPr lang="en-GB" sz="1800" b="1" dirty="0">
                <a:latin typeface="Comic Sans MS" panose="030F0702030302020204" pitchFamily="66" charset="0"/>
              </a:rPr>
              <a:t>which information is attended</a:t>
            </a:r>
            <a:r>
              <a:rPr lang="en-GB" sz="1800" dirty="0">
                <a:latin typeface="Comic Sans MS" panose="030F0702030302020204" pitchFamily="66" charset="0"/>
              </a:rPr>
              <a:t> to and which </a:t>
            </a:r>
            <a:r>
              <a:rPr lang="en-GB" sz="1800" dirty="0" smtClean="0">
                <a:latin typeface="Comic Sans MS" panose="030F0702030302020204" pitchFamily="66" charset="0"/>
              </a:rPr>
              <a:t>of the slave systems to direct that </a:t>
            </a:r>
            <a:r>
              <a:rPr lang="en-GB" sz="1800" dirty="0">
                <a:latin typeface="Comic Sans MS" panose="030F0702030302020204" pitchFamily="66" charset="0"/>
              </a:rPr>
              <a:t>information to be dealt </a:t>
            </a:r>
            <a:r>
              <a:rPr lang="en-GB" sz="1800" dirty="0" smtClean="0">
                <a:latin typeface="Comic Sans MS" panose="030F0702030302020204" pitchFamily="66" charset="0"/>
              </a:rPr>
              <a:t>with, then receives information back, and relays to LTM if necessary.</a:t>
            </a:r>
            <a:endParaRPr lang="en-US" sz="1800" dirty="0" smtClean="0">
              <a:latin typeface="Comic Sans MS" panose="030F0702030302020204" pitchFamily="66" charset="0"/>
            </a:endParaRPr>
          </a:p>
          <a:p>
            <a:r>
              <a:rPr lang="en-US" sz="1800" dirty="0" smtClean="0">
                <a:latin typeface="Comic Sans MS" panose="030F0702030302020204" pitchFamily="66" charset="0"/>
              </a:rPr>
              <a:t>Has </a:t>
            </a:r>
            <a:r>
              <a:rPr lang="en-US" sz="1800" u="sng" dirty="0" smtClean="0">
                <a:latin typeface="Comic Sans MS" panose="030F0702030302020204" pitchFamily="66" charset="0"/>
              </a:rPr>
              <a:t>no</a:t>
            </a:r>
            <a:r>
              <a:rPr lang="en-US" sz="1800" dirty="0" smtClean="0">
                <a:latin typeface="Comic Sans MS" panose="030F0702030302020204" pitchFamily="66" charset="0"/>
              </a:rPr>
              <a:t> storage capacity (episodic buffer does this).</a:t>
            </a:r>
          </a:p>
          <a:p>
            <a:pPr>
              <a:buNone/>
            </a:pPr>
            <a:endParaRPr lang="en-US" sz="1700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sz="1700" dirty="0">
                <a:latin typeface="Comic Sans MS" panose="030F0702030302020204" pitchFamily="66" charset="0"/>
              </a:rPr>
              <a:t> </a:t>
            </a:r>
            <a:endParaRPr lang="en-US" sz="1700" dirty="0" smtClean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0786">
            <a:off x="585743" y="157064"/>
            <a:ext cx="725813" cy="125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rot="779664">
            <a:off x="6383057" y="1521679"/>
            <a:ext cx="2606037" cy="1938992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The central executive is the </a:t>
            </a:r>
            <a:r>
              <a:rPr lang="en-GB" sz="2000" b="1" dirty="0">
                <a:solidFill>
                  <a:prstClr val="black"/>
                </a:solidFill>
              </a:rPr>
              <a:t>most important component </a:t>
            </a:r>
            <a:r>
              <a:rPr lang="en-GB" sz="2000" dirty="0">
                <a:solidFill>
                  <a:prstClr val="black"/>
                </a:solidFill>
              </a:rPr>
              <a:t>of the model, although little is known about how it functions.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149080"/>
            <a:ext cx="9137282" cy="120032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two activities sometimes come into conflict such as driving a car and talking. Rather than hitting a cyclist who is wobbling all over the road, it is preferable to stop talking and concentrate on driving. The central executive directs attention and gives priority to particular activities.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8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DESCRIBE the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key components of the WMM, including the central executive,  phonological loop, episodic buffer and </a:t>
            </a:r>
            <a:r>
              <a:rPr lang="en-GB" kern="0" dirty="0" err="1" smtClean="0">
                <a:solidFill>
                  <a:srgbClr val="FFFFFF"/>
                </a:solidFill>
                <a:latin typeface="Comic Sans MS"/>
              </a:rPr>
              <a:t>visuo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-spatial sketchpad(A01).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UNDERSTAND the role and function of each component (A01).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999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18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DESCRIBE the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key components of the WMM, including the central executive,  phonological loop, episodic buffer and </a:t>
            </a:r>
            <a:r>
              <a:rPr lang="en-GB" kern="0" dirty="0" err="1" smtClean="0">
                <a:solidFill>
                  <a:srgbClr val="FFFFFF"/>
                </a:solidFill>
                <a:latin typeface="Comic Sans MS"/>
              </a:rPr>
              <a:t>visuo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-spatial sketchpad(A01).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UNDERSTAND the role and function of each component (A01).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918" y="116632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sz="6000" b="1" dirty="0" smtClean="0"/>
              <a:t>Episodic Buffer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General </a:t>
            </a:r>
            <a:r>
              <a:rPr lang="en-GB" b="1" dirty="0" smtClean="0">
                <a:latin typeface="Comic Sans MS" panose="030F0702030302020204" pitchFamily="66" charset="0"/>
              </a:rPr>
              <a:t>storage space </a:t>
            </a:r>
            <a:r>
              <a:rPr lang="en-GB" dirty="0" smtClean="0">
                <a:latin typeface="Comic Sans MS" panose="030F0702030302020204" pitchFamily="66" charset="0"/>
              </a:rPr>
              <a:t>for both acoustic and visual information added in 2000</a:t>
            </a:r>
            <a:r>
              <a:rPr lang="en-GB" dirty="0">
                <a:latin typeface="Comic Sans MS" panose="030F0702030302020204" pitchFamily="66" charset="0"/>
              </a:rPr>
              <a:t>, </a:t>
            </a:r>
            <a:r>
              <a:rPr lang="en-GB" dirty="0" smtClean="0">
                <a:latin typeface="Comic Sans MS" panose="030F0702030302020204" pitchFamily="66" charset="0"/>
              </a:rPr>
              <a:t>to </a:t>
            </a:r>
            <a:r>
              <a:rPr lang="en-GB" dirty="0">
                <a:latin typeface="Comic Sans MS" panose="030F0702030302020204" pitchFamily="66" charset="0"/>
              </a:rPr>
              <a:t>address shortcomings of the model.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It integrates information from the central executive, the phonological loop, the visual sketchpad and the long-term memory.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Has a limited capacity.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25144"/>
            <a:ext cx="2034027" cy="133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0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6" y="197768"/>
            <a:ext cx="8875144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600" b="1" dirty="0" smtClean="0"/>
              <a:t>The Phonological Loop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095582"/>
            <a:ext cx="7198744" cy="33807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dirty="0" err="1" smtClean="0">
                <a:latin typeface="Comic Sans MS" panose="030F0702030302020204" pitchFamily="66" charset="0"/>
              </a:rPr>
              <a:t>Baddeley</a:t>
            </a:r>
            <a:r>
              <a:rPr lang="en-GB" sz="2400" dirty="0" smtClean="0">
                <a:latin typeface="Comic Sans MS" panose="030F0702030302020204" pitchFamily="66" charset="0"/>
              </a:rPr>
              <a:t>(1986) divided it into two components:</a:t>
            </a:r>
          </a:p>
          <a:p>
            <a:r>
              <a:rPr lang="en-GB" sz="2400" b="1" i="1" dirty="0" smtClean="0">
                <a:latin typeface="Comic Sans MS" panose="030F0702030302020204" pitchFamily="66" charset="0"/>
              </a:rPr>
              <a:t>The primary auditory store</a:t>
            </a:r>
            <a:r>
              <a:rPr lang="en-GB" sz="2400" dirty="0" smtClean="0">
                <a:latin typeface="Comic Sans MS" panose="030F0702030302020204" pitchFamily="66" charset="0"/>
              </a:rPr>
              <a:t> ( the inner ear )</a:t>
            </a: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Which holds information in speech based form for 1-2 seconds</a:t>
            </a:r>
          </a:p>
          <a:p>
            <a:r>
              <a:rPr lang="en-GB" sz="2400" b="1" i="1" dirty="0" smtClean="0">
                <a:latin typeface="Comic Sans MS" panose="030F0702030302020204" pitchFamily="66" charset="0"/>
              </a:rPr>
              <a:t>The articulatory control process:</a:t>
            </a: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Used to rehearse verbal information from the phonological store, which </a:t>
            </a:r>
            <a:r>
              <a:rPr lang="en-GB" sz="2400" dirty="0">
                <a:latin typeface="Comic Sans MS" panose="030F0702030302020204" pitchFamily="66" charset="0"/>
              </a:rPr>
              <a:t>allows us to sub-vocally (silently to oneself) process information, i.e. to use our “inner voice” to articulate information, such as when reading.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Memory traces in the auditory store decay in 1.5 -2 seconds but can be maintained by articulatory control process 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6723" y="481075"/>
            <a:ext cx="381997" cy="6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740" y="2276872"/>
            <a:ext cx="1676400" cy="2828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2298"/>
            <a:ext cx="1188144" cy="9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1402961"/>
            <a:ext cx="8872636" cy="64633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The phonological loop is a limited capacity, </a:t>
            </a: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temporary storage 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system for holding </a:t>
            </a: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verbal information in a speech based 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form.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18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DESCRIBE the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key components of the WMM, including the central executive,  phonological loop, episodic buffer and </a:t>
            </a:r>
            <a:r>
              <a:rPr lang="en-GB" kern="0" dirty="0" err="1" smtClean="0">
                <a:solidFill>
                  <a:srgbClr val="FFFFFF"/>
                </a:solidFill>
                <a:latin typeface="Comic Sans MS"/>
              </a:rPr>
              <a:t>visuo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-spatial sketchpad(A01).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UNDERSTAND the role and function of each component (A01).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494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18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DESCRIBE the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key components of the WMM, including the central executive,  phonological loop, episodic buffer and </a:t>
            </a:r>
            <a:r>
              <a:rPr lang="en-GB" kern="0" dirty="0" err="1" smtClean="0">
                <a:solidFill>
                  <a:srgbClr val="FFFFFF"/>
                </a:solidFill>
                <a:latin typeface="Comic Sans MS"/>
              </a:rPr>
              <a:t>visuo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-spatial sketchpad(A01).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UNDERSTAND the role and function of each component (A01).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918" y="193204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5400" b="1" dirty="0" smtClean="0"/>
              <a:t>The </a:t>
            </a:r>
            <a:r>
              <a:rPr lang="en-GB" sz="5400" b="1" dirty="0" err="1" smtClean="0"/>
              <a:t>visuo</a:t>
            </a:r>
            <a:r>
              <a:rPr lang="en-GB" sz="5400" b="1" dirty="0" smtClean="0"/>
              <a:t>-spatial sketchpad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8" y="2059107"/>
            <a:ext cx="7158322" cy="452596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Holds visual (what things look like) and spatial (relationship between things) information for a very short time.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You use it when you are planning a spatial task i.e. walking from your home to school. 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6" name="Picture 5" descr="look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07057">
            <a:off x="6941970" y="2497404"/>
            <a:ext cx="2160240" cy="1135308"/>
          </a:xfrm>
          <a:prstGeom prst="rect">
            <a:avLst/>
          </a:prstGeom>
        </p:spPr>
      </p:pic>
      <p:sp>
        <p:nvSpPr>
          <p:cNvPr id="7" name="Action Button: Forward or Next 6">
            <a:hlinkClick r:id="" action="ppaction://noaction" highlightClick="1"/>
          </p:cNvPr>
          <p:cNvSpPr/>
          <p:nvPr/>
        </p:nvSpPr>
        <p:spPr>
          <a:xfrm>
            <a:off x="8495928" y="764704"/>
            <a:ext cx="648072" cy="3093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37" y="4653136"/>
            <a:ext cx="2144105" cy="140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412776"/>
            <a:ext cx="8640452" cy="64633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The </a:t>
            </a:r>
            <a:r>
              <a:rPr lang="en-GB" dirty="0" err="1">
                <a:solidFill>
                  <a:prstClr val="black"/>
                </a:solidFill>
                <a:latin typeface="Comic Sans MS" panose="030F0702030302020204" pitchFamily="66" charset="0"/>
              </a:rPr>
              <a:t>visuo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-spatial sketchpad is a limited capacity, temporary memory system for </a:t>
            </a: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holding visual and spatial 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information.</a:t>
            </a:r>
          </a:p>
        </p:txBody>
      </p:sp>
    </p:spTree>
    <p:extLst>
      <p:ext uri="{BB962C8B-B14F-4D97-AF65-F5344CB8AC3E}">
        <p14:creationId xmlns:p14="http://schemas.microsoft.com/office/powerpoint/2010/main" val="276729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1273</Words>
  <Application>Microsoft Office PowerPoint</Application>
  <PresentationFormat>On-screen Show (4:3)</PresentationFormat>
  <Paragraphs>101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1_Office Theme</vt:lpstr>
      <vt:lpstr>7_Office Theme</vt:lpstr>
      <vt:lpstr>What is the ‘Working Memory Model’? Baddeley &amp; Hitch (1974)</vt:lpstr>
      <vt:lpstr>The Working Memory Model (WMM)</vt:lpstr>
      <vt:lpstr>Baddley ‘Dual Method Task’</vt:lpstr>
      <vt:lpstr>Baddeley &amp; Hitch (1974) developed the WMM…</vt:lpstr>
      <vt:lpstr>The Working Memory Model</vt:lpstr>
      <vt:lpstr>Central executive</vt:lpstr>
      <vt:lpstr>Episodic Buffer</vt:lpstr>
      <vt:lpstr>The Phonological Loop</vt:lpstr>
      <vt:lpstr>The visuo-spatial sketchpad</vt:lpstr>
      <vt:lpstr>PowerPoint Presentation</vt:lpstr>
      <vt:lpstr>Empirical evidence for the ‘components’…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‘Working Memory Model’? Baddeley &amp; Hitch (1974)</dc:title>
  <dc:creator>Kirsty</dc:creator>
  <cp:lastModifiedBy>Kirsty</cp:lastModifiedBy>
  <cp:revision>12</cp:revision>
  <dcterms:created xsi:type="dcterms:W3CDTF">2015-06-22T10:44:18Z</dcterms:created>
  <dcterms:modified xsi:type="dcterms:W3CDTF">2015-06-22T14:33:19Z</dcterms:modified>
</cp:coreProperties>
</file>