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58" r:id="rId4"/>
    <p:sldId id="259" r:id="rId5"/>
    <p:sldId id="263" r:id="rId6"/>
    <p:sldId id="260" r:id="rId7"/>
    <p:sldId id="264" r:id="rId8"/>
    <p:sldId id="265" r:id="rId9"/>
    <p:sldId id="266" r:id="rId10"/>
    <p:sldId id="268" r:id="rId11"/>
    <p:sldId id="271" r:id="rId12"/>
    <p:sldId id="272" r:id="rId13"/>
    <p:sldId id="261" r:id="rId14"/>
    <p:sldId id="270" r:id="rId15"/>
    <p:sldId id="269" r:id="rId16"/>
    <p:sldId id="273" r:id="rId17"/>
    <p:sldId id="276" r:id="rId18"/>
    <p:sldId id="277" r:id="rId19"/>
    <p:sldId id="275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B9D15-D6D7-4BB1-9629-77FD70FB3987}" type="datetimeFigureOut">
              <a:rPr lang="en-GB" smtClean="0"/>
              <a:t>07/03/2016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A0507-93E3-41DA-9B0A-59BC22208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11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AC8122-56D8-41C6-B765-769BE8F45430}" type="slidenum">
              <a:rPr lang="en-GB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GB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4DDB7C-8E50-4218-9A29-D5521C1E955B}" type="slidenum">
              <a:rPr lang="en-GB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CFF41E-05B2-4072-A8BE-45A82E1A3816}" type="slidenum">
              <a:rPr lang="en-GB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GB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43A766-564F-44F0-A55B-82C6AD628B37}" type="slidenum">
              <a:rPr lang="en-GB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GB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0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5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1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24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13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1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45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05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87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4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3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38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69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4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82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8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6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7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0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7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9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62E50-F122-4525-8B6E-267F3F3DE2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1BCA8-F9A0-4AD5-BFE7-1647E26821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22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62E50-F122-4525-8B6E-267F3F3DE2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1BCA8-F9A0-4AD5-BFE7-1647E26821B1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0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://www.bing.com/videos/search?q=harlow+monkeys&amp;FORM=HDRSC3#view=detail&amp;mid=3CFEDB5BBA958DA2AD8A3CFEDB5BBA958DA2AD8A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6LEcM0E0i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audio" Target="file:///C:\Users\Anne\AppData\Local\Microsoft\Windows\Temporary%20Internet%20Files\Content.IE5\O4EO6Z3K\MSj03885320000%5b1%5d.wav" TargetMode="Externa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cOKbiuGhp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5517232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4176464" cy="2088232"/>
          </a:xfr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Explanations of attachment: Learning theory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48880"/>
            <a:ext cx="4527006" cy="1080120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Starter</a:t>
            </a:r>
            <a:r>
              <a:rPr lang="en-GB" dirty="0" smtClean="0">
                <a:solidFill>
                  <a:schemeClr val="tx1"/>
                </a:solidFill>
              </a:rPr>
              <a:t>: What sort of attachment are each of the descriptions describing?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527006" y="116632"/>
            <a:ext cx="4509489" cy="302433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chemeClr val="tx1"/>
                </a:solidFill>
                <a:latin typeface="Comic Sans MS" pitchFamily="66" charset="0"/>
              </a:rPr>
              <a:t>These babies used their mother as a safe base and were happy to explore the room when she was present.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chemeClr val="tx1"/>
                </a:solidFill>
                <a:latin typeface="Comic Sans MS" pitchFamily="66" charset="0"/>
              </a:rPr>
              <a:t>They showed distress by crying when she left, and welcomed her back on her return, settling back down to play fairly quickly.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chemeClr val="tx1"/>
                </a:solidFill>
                <a:latin typeface="Comic Sans MS" pitchFamily="66" charset="0"/>
              </a:rPr>
              <a:t>They were wary of the stranger and treated them very differently.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chemeClr val="tx1"/>
                </a:solidFill>
                <a:latin typeface="Comic Sans MS" pitchFamily="66" charset="0"/>
              </a:rPr>
              <a:t>70% of babies fell into this category </a:t>
            </a:r>
            <a:endParaRPr lang="en-GB" sz="1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 rot="21381299">
            <a:off x="367463" y="3403372"/>
            <a:ext cx="8319087" cy="201447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800" dirty="0" smtClean="0">
                <a:latin typeface="Comic Sans MS" pitchFamily="66" charset="0"/>
              </a:rPr>
              <a:t>These babies were very upset at separation but were not easily comforted when the mother returned.  </a:t>
            </a:r>
          </a:p>
          <a:p>
            <a:pPr>
              <a:defRPr/>
            </a:pPr>
            <a:r>
              <a:rPr lang="en-GB" sz="1800" dirty="0" smtClean="0">
                <a:latin typeface="Comic Sans MS" pitchFamily="66" charset="0"/>
              </a:rPr>
              <a:t>They appeared to be angry and rejected her attempts to comfort them.  </a:t>
            </a:r>
          </a:p>
          <a:p>
            <a:pPr>
              <a:defRPr/>
            </a:pPr>
            <a:r>
              <a:rPr lang="en-GB" sz="1800" dirty="0" smtClean="0">
                <a:latin typeface="Comic Sans MS" pitchFamily="66" charset="0"/>
              </a:rPr>
              <a:t>These babies seemed to expect the relationship to be difficult and they alternated between seeking closeness and wanting distance.  </a:t>
            </a:r>
          </a:p>
          <a:p>
            <a:pPr>
              <a:defRPr/>
            </a:pPr>
            <a:r>
              <a:rPr lang="en-GB" sz="1800" dirty="0" smtClean="0">
                <a:latin typeface="Comic Sans MS" pitchFamily="66" charset="0"/>
              </a:rPr>
              <a:t>15% of babies fell into this category </a:t>
            </a:r>
            <a:endParaRPr lang="en-GB" sz="18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246" y="5573251"/>
            <a:ext cx="904332" cy="108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55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57119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5" name="TextBox 4"/>
          <p:cNvSpPr txBox="1"/>
          <p:nvPr/>
        </p:nvSpPr>
        <p:spPr>
          <a:xfrm rot="508122">
            <a:off x="7082358" y="4798788"/>
            <a:ext cx="1939625" cy="132343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Keywords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Conditioning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Drives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Reinforcement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9901" y="1309331"/>
            <a:ext cx="4851648" cy="30823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If I want him to learn to do random things like jump over people in hammocks. How do I do it using operant conditioning?</a:t>
            </a:r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83968" y="0"/>
            <a:ext cx="4860032" cy="994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latin typeface="Comic Sans MS" panose="030F0702030302020204" pitchFamily="66" charset="0"/>
              </a:rPr>
              <a:t>So back to Mr. </a:t>
            </a:r>
            <a:r>
              <a:rPr lang="en-GB" sz="3600" dirty="0" err="1" smtClean="0">
                <a:latin typeface="Comic Sans MS" panose="030F0702030302020204" pitchFamily="66" charset="0"/>
              </a:rPr>
              <a:t>Biggles</a:t>
            </a:r>
            <a:r>
              <a:rPr lang="en-GB" sz="3600" dirty="0" smtClean="0">
                <a:latin typeface="Comic Sans MS" panose="030F0702030302020204" pitchFamily="66" charset="0"/>
              </a:rPr>
              <a:t>…</a:t>
            </a:r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95287" y="434615"/>
            <a:ext cx="5545137" cy="3667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i="1" dirty="0">
                <a:latin typeface="Baskerville Old Face" pitchFamily="18" charset="0"/>
              </a:rPr>
              <a:t>OPERANT  CONDITIONING and ATTACHMENTS</a:t>
            </a:r>
            <a:r>
              <a:rPr lang="en-GB" altLang="en-US" sz="1800" b="1" dirty="0">
                <a:latin typeface="Baskerville Old Face" pitchFamily="18" charset="0"/>
              </a:rPr>
              <a:t>: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2771775" y="2276475"/>
            <a:ext cx="2449513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1989" name="Picture 5" descr="crying_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75" y="1588294"/>
            <a:ext cx="158273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mother-baby-bottle-m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4" y="1117095"/>
            <a:ext cx="20161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AutoShape 12"/>
          <p:cNvSpPr>
            <a:spLocks/>
          </p:cNvSpPr>
          <p:nvPr/>
        </p:nvSpPr>
        <p:spPr bwMode="auto">
          <a:xfrm rot="5400000">
            <a:off x="3754894" y="1658650"/>
            <a:ext cx="602675" cy="4752975"/>
          </a:xfrm>
          <a:prstGeom prst="rightBracket">
            <a:avLst>
              <a:gd name="adj" fmla="val 61152"/>
            </a:avLst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ndre SF" pitchFamily="2" charset="0"/>
            </a:endParaRP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84213" y="2790825"/>
            <a:ext cx="39100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</a:rPr>
              <a:t>Baby performs </a:t>
            </a:r>
            <a:r>
              <a:rPr lang="en-GB" altLang="en-US" sz="2800" b="1" u="sng" dirty="0">
                <a:latin typeface="Comic Sans MS" panose="030F0702030302020204" pitchFamily="66" charset="0"/>
              </a:rPr>
              <a:t>action</a:t>
            </a:r>
            <a:r>
              <a:rPr lang="en-GB" altLang="en-US" sz="2800" dirty="0">
                <a:latin typeface="Comic Sans MS" panose="030F0702030302020204" pitchFamily="66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</a:rPr>
              <a:t>cries 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5219700" y="2862263"/>
            <a:ext cx="39196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</a:rPr>
              <a:t>Baby receives </a:t>
            </a:r>
            <a:r>
              <a:rPr lang="en-GB" altLang="en-US" sz="2800" b="1" u="sng" dirty="0">
                <a:latin typeface="Comic Sans MS" panose="030F0702030302020204" pitchFamily="66" charset="0"/>
              </a:rPr>
              <a:t>reward</a:t>
            </a:r>
            <a:r>
              <a:rPr lang="en-GB" altLang="en-US" sz="2800" dirty="0">
                <a:latin typeface="Comic Sans MS" panose="030F0702030302020204" pitchFamily="66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Comic Sans MS" panose="030F0702030302020204" pitchFamily="66" charset="0"/>
              </a:rPr>
              <a:t>food relieves hunger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2195512" y="4492198"/>
            <a:ext cx="48967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Comic Sans MS" panose="030F0702030302020204" pitchFamily="66" charset="0"/>
              </a:rPr>
              <a:t>The reward </a:t>
            </a:r>
            <a:r>
              <a:rPr lang="en-GB" altLang="en-US" sz="2400" b="1" u="sng" dirty="0">
                <a:latin typeface="Comic Sans MS" panose="030F0702030302020204" pitchFamily="66" charset="0"/>
              </a:rPr>
              <a:t>REINFORCES</a:t>
            </a:r>
            <a:r>
              <a:rPr lang="en-GB" altLang="en-US" sz="2400" dirty="0">
                <a:latin typeface="Comic Sans MS" panose="030F0702030302020204" pitchFamily="66" charset="0"/>
              </a:rPr>
              <a:t> the action, so the baby </a:t>
            </a:r>
            <a:r>
              <a:rPr lang="en-GB" altLang="en-US" sz="2400" b="1" u="sng" dirty="0">
                <a:latin typeface="Comic Sans MS" panose="030F0702030302020204" pitchFamily="66" charset="0"/>
              </a:rPr>
              <a:t>REPEATS</a:t>
            </a:r>
            <a:r>
              <a:rPr lang="en-GB" altLang="en-US" sz="2400" dirty="0">
                <a:latin typeface="Comic Sans MS" panose="030F0702030302020204" pitchFamily="66" charset="0"/>
              </a:rPr>
              <a:t> 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</p:spTree>
    <p:extLst>
      <p:ext uri="{BB962C8B-B14F-4D97-AF65-F5344CB8AC3E}">
        <p14:creationId xmlns:p14="http://schemas.microsoft.com/office/powerpoint/2010/main" val="2358052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96" grpId="0" animBg="1"/>
      <p:bldP spid="41997" grpId="0"/>
      <p:bldP spid="41998" grpId="0"/>
      <p:bldP spid="419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Learning theory of attachment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67544" y="1130703"/>
            <a:ext cx="4040188" cy="639762"/>
          </a:xfrm>
        </p:spPr>
        <p:txBody>
          <a:bodyPr/>
          <a:lstStyle/>
          <a:p>
            <a:r>
              <a:rPr lang="en-GB" dirty="0" smtClean="0"/>
              <a:t>Classical Conditioning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95536" y="1751528"/>
            <a:ext cx="4040188" cy="3951288"/>
          </a:xfrm>
        </p:spPr>
        <p:txBody>
          <a:bodyPr>
            <a:normAutofit/>
          </a:bodyPr>
          <a:lstStyle/>
          <a:p>
            <a:r>
              <a:rPr lang="en-GB" sz="2400" i="1" dirty="0" smtClean="0"/>
              <a:t>Learning by association</a:t>
            </a:r>
            <a:endParaRPr lang="en-GB" sz="2400" i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/>
          <a:lstStyle/>
          <a:p>
            <a:r>
              <a:rPr lang="en-GB" dirty="0" smtClean="0"/>
              <a:t>Operant conditioning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4008" y="1751528"/>
            <a:ext cx="4041775" cy="957392"/>
          </a:xfrm>
        </p:spPr>
        <p:txBody>
          <a:bodyPr>
            <a:normAutofit/>
          </a:bodyPr>
          <a:lstStyle/>
          <a:p>
            <a:r>
              <a:rPr lang="en-GB" sz="2400" i="1" dirty="0" smtClean="0"/>
              <a:t>Learning occurs through reward or punishment</a:t>
            </a:r>
            <a:endParaRPr lang="en-GB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4173536" y="1312349"/>
            <a:ext cx="270456" cy="3988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51520" y="2420888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The mother becomes </a:t>
            </a:r>
            <a:r>
              <a:rPr lang="en-GB" b="1" dirty="0" smtClean="0">
                <a:latin typeface="Comic Sans MS" panose="030F0702030302020204" pitchFamily="66" charset="0"/>
              </a:rPr>
              <a:t>associated </a:t>
            </a:r>
            <a:r>
              <a:rPr lang="en-GB" dirty="0" smtClean="0">
                <a:latin typeface="Comic Sans MS" panose="030F0702030302020204" pitchFamily="66" charset="0"/>
              </a:rPr>
              <a:t>with pleasure and satisfying the infants drives and thus becomes a </a:t>
            </a:r>
            <a:r>
              <a:rPr lang="en-GB" b="1" dirty="0" smtClean="0">
                <a:latin typeface="Comic Sans MS" panose="030F0702030302020204" pitchFamily="66" charset="0"/>
              </a:rPr>
              <a:t>CS.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2564903"/>
            <a:ext cx="4370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Babies are </a:t>
            </a:r>
            <a:r>
              <a:rPr lang="en-GB" b="1" dirty="0" smtClean="0">
                <a:latin typeface="Comic Sans MS" panose="030F0702030302020204" pitchFamily="66" charset="0"/>
              </a:rPr>
              <a:t>rewarded </a:t>
            </a:r>
            <a:r>
              <a:rPr lang="en-GB" dirty="0" smtClean="0">
                <a:latin typeface="Comic Sans MS" panose="030F0702030302020204" pitchFamily="66" charset="0"/>
              </a:rPr>
              <a:t>by the mother e.g. food etc. (food becomes primary reinforcer, and thus the mother a </a:t>
            </a:r>
            <a:r>
              <a:rPr lang="en-GB" b="1" dirty="0" smtClean="0">
                <a:latin typeface="Comic Sans MS" panose="030F0702030302020204" pitchFamily="66" charset="0"/>
              </a:rPr>
              <a:t>secondary reinforcer</a:t>
            </a:r>
            <a:r>
              <a:rPr lang="en-GB" dirty="0" smtClean="0">
                <a:latin typeface="Comic Sans MS" panose="030F0702030302020204" pitchFamily="66" charset="0"/>
              </a:rPr>
              <a:t>).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They also protect their ‘food source’ through reciprocal pleasant behaviours e.g. smiling.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054" y="4609254"/>
            <a:ext cx="22066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74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12738" y="188640"/>
            <a:ext cx="8229600" cy="936104"/>
          </a:xfr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/>
          <a:lstStyle/>
          <a:p>
            <a:r>
              <a:rPr lang="en-GB" altLang="en-US" dirty="0" smtClean="0">
                <a:latin typeface="Comic Sans MS" panose="030F0702030302020204" pitchFamily="66" charset="0"/>
              </a:rPr>
              <a:t>Apply your knowledge: T-P-S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49320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sz="2800" dirty="0" smtClean="0">
                <a:latin typeface="Comic Sans MS" panose="030F0702030302020204" pitchFamily="66" charset="0"/>
              </a:rPr>
              <a:t>Ollie is 2 years old and is  learning to use the toilet! Every time he remembers to use the toilet he gets a sticker. After getting 5 stickers he gets a chocolate bar. He has very quickly learnt to use the toilet. 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73" y="1772816"/>
            <a:ext cx="3116603" cy="218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899752" y="3437984"/>
            <a:ext cx="3240087" cy="208915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rgbClr val="FF0000"/>
                </a:solidFill>
              </a:rPr>
              <a:t>How has this happened?</a:t>
            </a:r>
          </a:p>
        </p:txBody>
      </p:sp>
    </p:spTree>
    <p:extLst>
      <p:ext uri="{BB962C8B-B14F-4D97-AF65-F5344CB8AC3E}">
        <p14:creationId xmlns:p14="http://schemas.microsoft.com/office/powerpoint/2010/main" val="20695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Activity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105273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Use the blanks card sort sheet  to create a card sort for your partner.</a:t>
            </a:r>
          </a:p>
          <a:p>
            <a:pPr marL="0" indent="0">
              <a:buNone/>
            </a:pPr>
            <a:endParaRPr lang="en-GB" b="1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One person to create a card sort about classical conditioning.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The second person to create a card sort about operant conditioning.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You will then do each others!!! (So don’t tell the person what you’re doing).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06012"/>
            <a:ext cx="1751385" cy="13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81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by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49275"/>
            <a:ext cx="976312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Baby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976313" cy="12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76700"/>
            <a:ext cx="14414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1441450" cy="10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appy-bab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1157288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happy-bab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73688"/>
            <a:ext cx="1087438" cy="1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happy-bab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300663"/>
            <a:ext cx="1157288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4427538" y="404813"/>
            <a:ext cx="4105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4500563" y="2276475"/>
            <a:ext cx="10810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>
            <a:off x="4356100" y="1268413"/>
            <a:ext cx="42481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5364163" y="3357563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sz="4400"/>
              <a:t>+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227763" y="2205038"/>
            <a:ext cx="256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/>
              <a:t>Food = </a:t>
            </a:r>
            <a:r>
              <a:rPr lang="en-GB" altLang="en-US" b="1"/>
              <a:t>UCS</a:t>
            </a:r>
          </a:p>
          <a:p>
            <a:pPr algn="l"/>
            <a:r>
              <a:rPr lang="en-GB" altLang="en-US" sz="1400" b="1"/>
              <a:t>UCS = </a:t>
            </a:r>
            <a:r>
              <a:rPr lang="en-GB" altLang="en-US" sz="1400"/>
              <a:t>unconditioned stimulus</a:t>
            </a:r>
            <a:endParaRPr lang="en-GB" altLang="en-US" sz="1400" b="1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3492500" y="5589588"/>
            <a:ext cx="2652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/>
              <a:t>Baby is happy = </a:t>
            </a:r>
            <a:r>
              <a:rPr lang="en-GB" altLang="en-US" b="1"/>
              <a:t>UCR</a:t>
            </a:r>
          </a:p>
          <a:p>
            <a:pPr algn="l"/>
            <a:r>
              <a:rPr lang="en-GB" altLang="en-US" sz="1400" b="1"/>
              <a:t>UCR = </a:t>
            </a:r>
            <a:r>
              <a:rPr lang="en-GB" altLang="en-US" sz="1400"/>
              <a:t>unconditioned response</a:t>
            </a:r>
            <a:endParaRPr lang="en-GB" altLang="en-US" sz="1400" b="1"/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6227763" y="3933825"/>
            <a:ext cx="256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/>
              <a:t>Food = </a:t>
            </a:r>
            <a:r>
              <a:rPr lang="en-GB" altLang="en-US" b="1"/>
              <a:t>UCS</a:t>
            </a:r>
          </a:p>
          <a:p>
            <a:pPr algn="l"/>
            <a:r>
              <a:rPr lang="en-GB" altLang="en-US" sz="1400" b="1"/>
              <a:t>UCS</a:t>
            </a:r>
            <a:r>
              <a:rPr lang="en-GB" altLang="en-US" sz="1400"/>
              <a:t> = unconditioned stimulus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6300788" y="3068638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/>
              <a:t>Mother = </a:t>
            </a:r>
            <a:r>
              <a:rPr lang="en-GB" altLang="en-US" b="1"/>
              <a:t>NS</a:t>
            </a:r>
          </a:p>
          <a:p>
            <a:pPr algn="l"/>
            <a:r>
              <a:rPr lang="en-GB" altLang="en-US" sz="1400" b="1"/>
              <a:t>NS </a:t>
            </a:r>
            <a:r>
              <a:rPr lang="en-GB" altLang="en-US" sz="1400"/>
              <a:t>= neutral stimulus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6156325" y="4941888"/>
            <a:ext cx="2652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/>
              <a:t>Baby is happy = </a:t>
            </a:r>
            <a:r>
              <a:rPr lang="en-GB" altLang="en-US" b="1"/>
              <a:t>UCR</a:t>
            </a:r>
          </a:p>
          <a:p>
            <a:pPr algn="l"/>
            <a:r>
              <a:rPr lang="en-GB" altLang="en-US" sz="1400" b="1"/>
              <a:t>UCR</a:t>
            </a:r>
            <a:r>
              <a:rPr lang="en-GB" altLang="en-US" sz="1400"/>
              <a:t> = unconditioned response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3635375" y="4724400"/>
            <a:ext cx="2317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/>
              <a:t>Mother = </a:t>
            </a:r>
            <a:r>
              <a:rPr lang="en-GB" altLang="en-US" b="1"/>
              <a:t>CS</a:t>
            </a:r>
          </a:p>
          <a:p>
            <a:pPr algn="l"/>
            <a:r>
              <a:rPr lang="en-GB" altLang="en-US" sz="1400" b="1"/>
              <a:t>CS</a:t>
            </a:r>
            <a:r>
              <a:rPr lang="en-GB" altLang="en-US" sz="1400"/>
              <a:t> = conditioned response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6156325" y="5876925"/>
            <a:ext cx="2327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/>
              <a:t>Baby is happy = </a:t>
            </a:r>
            <a:r>
              <a:rPr lang="en-GB" altLang="en-US" b="1"/>
              <a:t>CR</a:t>
            </a:r>
          </a:p>
          <a:p>
            <a:pPr algn="l"/>
            <a:r>
              <a:rPr lang="en-GB" altLang="en-US" sz="1400" b="1"/>
              <a:t>CR</a:t>
            </a:r>
            <a:r>
              <a:rPr lang="en-GB" altLang="en-US" sz="1400"/>
              <a:t> = conditioned response</a:t>
            </a: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6227763" y="2060575"/>
            <a:ext cx="2520950" cy="8636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6227763" y="5805488"/>
            <a:ext cx="2520950" cy="8636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6227763" y="3933825"/>
            <a:ext cx="2520950" cy="8636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6227763" y="2997200"/>
            <a:ext cx="2520950" cy="8636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6227763" y="4868863"/>
            <a:ext cx="2520950" cy="8636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3563938" y="5589588"/>
            <a:ext cx="2520950" cy="8636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3563938" y="4652963"/>
            <a:ext cx="2520950" cy="8636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179388" y="5300663"/>
            <a:ext cx="1439862" cy="12954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1692275" y="5300663"/>
            <a:ext cx="1439863" cy="12954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179388" y="3860800"/>
            <a:ext cx="1439862" cy="12954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1692275" y="3933825"/>
            <a:ext cx="1655763" cy="12954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179388" y="2492375"/>
            <a:ext cx="1439862" cy="12954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179388" y="333375"/>
            <a:ext cx="1439862" cy="179863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801" name="Rectangle 33"/>
          <p:cNvSpPr>
            <a:spLocks noChangeArrowheads="1"/>
          </p:cNvSpPr>
          <p:nvPr/>
        </p:nvSpPr>
        <p:spPr bwMode="auto">
          <a:xfrm>
            <a:off x="1692275" y="333375"/>
            <a:ext cx="1439863" cy="180022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802" name="Rectangle 34"/>
          <p:cNvSpPr>
            <a:spLocks noChangeArrowheads="1"/>
          </p:cNvSpPr>
          <p:nvPr/>
        </p:nvSpPr>
        <p:spPr bwMode="auto">
          <a:xfrm>
            <a:off x="4284663" y="1700213"/>
            <a:ext cx="1439862" cy="12954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3924300" y="908050"/>
            <a:ext cx="4968875" cy="6477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3924300" y="260350"/>
            <a:ext cx="4968875" cy="6477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1979613" y="2205038"/>
            <a:ext cx="2088331" cy="1438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 Rounded MT Bold" panose="020F0704030504030204" pitchFamily="34" charset="0"/>
              </a:rPr>
              <a:t>For example…</a:t>
            </a:r>
            <a:endParaRPr lang="en-GB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5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Evaluating the ‘ Learning Theory’ of Attachment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4040188" cy="639762"/>
          </a:xfrm>
        </p:spPr>
        <p:txBody>
          <a:bodyPr/>
          <a:lstStyle/>
          <a:p>
            <a:r>
              <a:rPr lang="en-GB" dirty="0" smtClean="0"/>
              <a:t>Strengths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844824"/>
            <a:ext cx="4283968" cy="3951288"/>
          </a:xfrm>
        </p:spPr>
        <p:txBody>
          <a:bodyPr/>
          <a:lstStyle/>
          <a:p>
            <a:r>
              <a:rPr lang="en-GB" dirty="0" smtClean="0"/>
              <a:t>+Can provide an adequate explanation of why attachments form: </a:t>
            </a:r>
            <a:r>
              <a:rPr lang="en-GB" dirty="0" smtClean="0"/>
              <a:t>scientific evidence </a:t>
            </a:r>
            <a:r>
              <a:rPr lang="en-GB" dirty="0" smtClean="0"/>
              <a:t>that we do learn through association and reinforcement.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067944" y="1700808"/>
            <a:ext cx="4629992" cy="2520280"/>
          </a:xfrm>
          <a:prstGeom prst="cloudCallout">
            <a:avLst>
              <a:gd name="adj1" fmla="val -34483"/>
              <a:gd name="adj2" fmla="val 83401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Can you think of a something you have come to associate with something else?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47" y="3752671"/>
            <a:ext cx="2123728" cy="212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46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0000"/>
          </a:solidFill>
          <a:ln w="635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Problems with theory…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3486" y="692696"/>
            <a:ext cx="3324378" cy="12541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Contact and </a:t>
            </a:r>
            <a:r>
              <a:rPr lang="en-US" dirty="0"/>
              <a:t>comfort is more important than food: </a:t>
            </a:r>
            <a:r>
              <a:rPr lang="en-US" b="1" dirty="0"/>
              <a:t>Harlow’s monkeys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Harlow Monkey Video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764704"/>
            <a:ext cx="5657850" cy="4525963"/>
          </a:xfrm>
        </p:spPr>
      </p:pic>
      <p:sp>
        <p:nvSpPr>
          <p:cNvPr id="7" name="Rectangle 6"/>
          <p:cNvSpPr/>
          <p:nvPr/>
        </p:nvSpPr>
        <p:spPr>
          <a:xfrm>
            <a:off x="740590" y="4477762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5"/>
              </a:rPr>
              <a:t>video</a:t>
            </a:r>
            <a:endParaRPr lang="en-GB" dirty="0"/>
          </a:p>
        </p:txBody>
      </p:sp>
      <p:cxnSp>
        <p:nvCxnSpPr>
          <p:cNvPr id="13" name="Straight Arrow Connector 12"/>
          <p:cNvCxnSpPr>
            <a:stCxn id="9" idx="4"/>
          </p:cNvCxnSpPr>
          <p:nvPr/>
        </p:nvCxnSpPr>
        <p:spPr>
          <a:xfrm flipH="1">
            <a:off x="1043608" y="3679839"/>
            <a:ext cx="396044" cy="79792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39752" y="3140968"/>
            <a:ext cx="963724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23528" y="2239679"/>
            <a:ext cx="223224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Watch the videos….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04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4794"/>
            <a:ext cx="7668344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Schaffer and Emerson (1964)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8229600" cy="431690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Studied </a:t>
            </a:r>
            <a:r>
              <a:rPr lang="en-GB" dirty="0"/>
              <a:t>60 babies at monthly intervals for the first 18 months of life (this is known as a longitudinal study</a:t>
            </a:r>
            <a:r>
              <a:rPr lang="en-GB" dirty="0" smtClean="0"/>
              <a:t>). The </a:t>
            </a:r>
            <a:r>
              <a:rPr lang="en-GB" dirty="0"/>
              <a:t>children were all studied in their own </a:t>
            </a:r>
            <a:r>
              <a:rPr lang="en-GB" dirty="0" smtClean="0"/>
              <a:t>home.</a:t>
            </a:r>
          </a:p>
          <a:p>
            <a:r>
              <a:rPr lang="en-GB" dirty="0" smtClean="0"/>
              <a:t>The </a:t>
            </a:r>
            <a:r>
              <a:rPr lang="en-GB" dirty="0"/>
              <a:t>babies </a:t>
            </a:r>
            <a:r>
              <a:rPr lang="en-GB" dirty="0" smtClean="0"/>
              <a:t>interactions </a:t>
            </a:r>
            <a:r>
              <a:rPr lang="en-GB" dirty="0"/>
              <a:t>with their carers were observed, and carers were interviewed.  </a:t>
            </a:r>
            <a:endParaRPr lang="en-GB" dirty="0" smtClean="0"/>
          </a:p>
          <a:p>
            <a:r>
              <a:rPr lang="en-GB" dirty="0"/>
              <a:t>The results </a:t>
            </a:r>
            <a:r>
              <a:rPr lang="en-GB" dirty="0" smtClean="0"/>
              <a:t>indicated </a:t>
            </a:r>
            <a:r>
              <a:rPr lang="en-GB" dirty="0"/>
              <a:t>that attachments were most likely to form with those who </a:t>
            </a:r>
            <a:r>
              <a:rPr lang="en-GB" b="1" dirty="0"/>
              <a:t>responded accurately to the baby's </a:t>
            </a:r>
            <a:r>
              <a:rPr lang="en-GB" b="1" dirty="0" smtClean="0"/>
              <a:t>signals e.g. crying</a:t>
            </a:r>
            <a:r>
              <a:rPr lang="en-GB" dirty="0" smtClean="0"/>
              <a:t>, NOT </a:t>
            </a:r>
            <a:r>
              <a:rPr lang="en-GB" dirty="0"/>
              <a:t>the person they spent most time </a:t>
            </a:r>
            <a:r>
              <a:rPr lang="en-GB" dirty="0" smtClean="0"/>
              <a:t>with or who necessarily fed them (Schaffer </a:t>
            </a:r>
            <a:r>
              <a:rPr lang="en-GB" dirty="0"/>
              <a:t>and Emerson called this sensitive </a:t>
            </a:r>
            <a:r>
              <a:rPr lang="en-GB" dirty="0" smtClean="0"/>
              <a:t>responsiveness). Babies were also found to have multiple attachments.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chemeClr val="bg1"/>
                </a:solidFill>
                <a:latin typeface="Comic Sans MS" panose="030F0702030302020204" pitchFamily="66" charset="0"/>
              </a:rPr>
              <a:t>Problems with theory…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16" y="5085183"/>
            <a:ext cx="1601924" cy="126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6672"/>
            <a:ext cx="1633364" cy="1083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 rot="21429842">
            <a:off x="331912" y="2144913"/>
            <a:ext cx="7216588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u="sng" dirty="0" smtClean="0">
                <a:latin typeface="Comic Sans MS" panose="030F0702030302020204" pitchFamily="66" charset="0"/>
              </a:rPr>
              <a:t>Evaluation?</a:t>
            </a:r>
          </a:p>
          <a:p>
            <a:r>
              <a:rPr lang="en-GB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+ Strength </a:t>
            </a:r>
            <a:r>
              <a:rPr lang="en-GB" sz="2000" dirty="0">
                <a:latin typeface="Comic Sans MS" panose="030F0702030302020204" pitchFamily="66" charset="0"/>
              </a:rPr>
              <a:t>- </a:t>
            </a:r>
            <a:r>
              <a:rPr lang="en-GB" sz="2000" i="1" dirty="0" smtClean="0">
                <a:latin typeface="Comic Sans MS" panose="030F0702030302020204" pitchFamily="66" charset="0"/>
              </a:rPr>
              <a:t>longitudinal </a:t>
            </a:r>
            <a:r>
              <a:rPr lang="en-GB" sz="2000" i="1" dirty="0">
                <a:latin typeface="Comic Sans MS" panose="030F0702030302020204" pitchFamily="66" charset="0"/>
              </a:rPr>
              <a:t>study </a:t>
            </a:r>
            <a:r>
              <a:rPr lang="en-GB" sz="2000" dirty="0" smtClean="0">
                <a:latin typeface="Comic Sans MS" panose="030F0702030302020204" pitchFamily="66" charset="0"/>
              </a:rPr>
              <a:t>means </a:t>
            </a:r>
            <a:r>
              <a:rPr lang="en-GB" sz="2000" dirty="0">
                <a:latin typeface="Comic Sans MS" panose="030F0702030302020204" pitchFamily="66" charset="0"/>
              </a:rPr>
              <a:t>that it eliminates individual differences as a possible cause of the findings.</a:t>
            </a:r>
          </a:p>
          <a:p>
            <a:r>
              <a:rPr lang="en-GB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+ Strength </a:t>
            </a:r>
            <a:r>
              <a:rPr lang="en-GB" sz="2000" dirty="0">
                <a:latin typeface="Comic Sans MS" panose="030F0702030302020204" pitchFamily="66" charset="0"/>
              </a:rPr>
              <a:t>– </a:t>
            </a:r>
            <a:r>
              <a:rPr lang="en-GB" sz="2000" i="1" dirty="0" smtClean="0">
                <a:latin typeface="Comic Sans MS" panose="030F0702030302020204" pitchFamily="66" charset="0"/>
              </a:rPr>
              <a:t>High ecological validity </a:t>
            </a:r>
            <a:r>
              <a:rPr lang="en-GB" sz="2000" dirty="0" smtClean="0">
                <a:latin typeface="Comic Sans MS" panose="030F0702030302020204" pitchFamily="66" charset="0"/>
              </a:rPr>
              <a:t>because </a:t>
            </a:r>
            <a:r>
              <a:rPr lang="en-GB" sz="2000" dirty="0">
                <a:latin typeface="Comic Sans MS" panose="030F0702030302020204" pitchFamily="66" charset="0"/>
              </a:rPr>
              <a:t>the study was </a:t>
            </a:r>
            <a:r>
              <a:rPr lang="en-GB" sz="2000" dirty="0" smtClean="0">
                <a:latin typeface="Comic Sans MS" panose="030F0702030302020204" pitchFamily="66" charset="0"/>
              </a:rPr>
              <a:t>conducted </a:t>
            </a:r>
            <a:r>
              <a:rPr lang="en-GB" sz="2000" dirty="0">
                <a:latin typeface="Comic Sans MS" panose="030F0702030302020204" pitchFamily="66" charset="0"/>
              </a:rPr>
              <a:t>on real children in the real world.</a:t>
            </a:r>
          </a:p>
          <a:p>
            <a:r>
              <a:rPr lang="en-GB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- Weakness </a:t>
            </a:r>
            <a:r>
              <a:rPr lang="en-GB" sz="2000" dirty="0">
                <a:latin typeface="Comic Sans MS" panose="030F0702030302020204" pitchFamily="66" charset="0"/>
              </a:rPr>
              <a:t>- the parents collected the data which means it could be </a:t>
            </a:r>
            <a:r>
              <a:rPr lang="en-GB" sz="2000" i="1" dirty="0" smtClean="0">
                <a:latin typeface="Comic Sans MS" panose="030F0702030302020204" pitchFamily="66" charset="0"/>
              </a:rPr>
              <a:t>biased </a:t>
            </a:r>
            <a:r>
              <a:rPr lang="en-GB" sz="2000" i="1" smtClean="0">
                <a:latin typeface="Comic Sans MS" panose="030F0702030302020204" pitchFamily="66" charset="0"/>
              </a:rPr>
              <a:t>and potentially subjective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7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8229600" cy="4316903"/>
          </a:xfrm>
        </p:spPr>
        <p:txBody>
          <a:bodyPr>
            <a:normAutofit/>
          </a:bodyPr>
          <a:lstStyle/>
          <a:p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prstClr val="white"/>
                </a:solidFill>
                <a:latin typeface="Comic Sans MS" panose="030F0702030302020204" pitchFamily="66" charset="0"/>
              </a:rPr>
              <a:t>Problems with theory…</a:t>
            </a:r>
            <a:endParaRPr lang="en-GB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16" y="5085183"/>
            <a:ext cx="1601924" cy="126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6672"/>
            <a:ext cx="1633364" cy="1083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52829" r="4625" b="34577"/>
          <a:stretch/>
        </p:blipFill>
        <p:spPr bwMode="auto">
          <a:xfrm>
            <a:off x="0" y="1483959"/>
            <a:ext cx="8461703" cy="91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1" t="80197" r="30457" b="7521"/>
          <a:stretch/>
        </p:blipFill>
        <p:spPr bwMode="auto">
          <a:xfrm>
            <a:off x="1" y="2807133"/>
            <a:ext cx="8028384" cy="117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6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018168" cy="1930226"/>
          </a:xfr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There are two competing theories of ‘how’ attachments form…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3528" y="3356992"/>
            <a:ext cx="3888432" cy="1036743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Evolutionary</a:t>
            </a:r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theory (Bowlby)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25919" y="3291364"/>
            <a:ext cx="3672408" cy="1137382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Learning theory (Dollard &amp; Miller)</a:t>
            </a:r>
          </a:p>
          <a:p>
            <a:pPr algn="ctr"/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411760" y="2276872"/>
            <a:ext cx="720080" cy="108012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32040" y="2276872"/>
            <a:ext cx="936104" cy="996719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5" name="TextBox 4"/>
          <p:cNvSpPr txBox="1"/>
          <p:nvPr/>
        </p:nvSpPr>
        <p:spPr>
          <a:xfrm rot="508122">
            <a:off x="7003309" y="160730"/>
            <a:ext cx="1939625" cy="132343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Keywords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Conditioning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Drives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Reinforcement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-96901" y="4410973"/>
            <a:ext cx="472929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1800" b="1" dirty="0" smtClean="0">
                <a:solidFill>
                  <a:srgbClr val="000000"/>
                </a:solidFill>
                <a:latin typeface="Baskerville Old Face" pitchFamily="18" charset="0"/>
              </a:rPr>
              <a:t>The tendency to form attachments is INNATE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1800" b="1" dirty="0" smtClean="0">
                <a:solidFill>
                  <a:srgbClr val="000000"/>
                </a:solidFill>
                <a:latin typeface="Baskerville Old Face" pitchFamily="18" charset="0"/>
              </a:rPr>
              <a:t>This tendency is present in both infants and mothers.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724832" y="4428746"/>
            <a:ext cx="352742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b="1" dirty="0">
                <a:latin typeface="Baskerville Old Face" pitchFamily="18" charset="0"/>
              </a:rPr>
              <a:t>Infants have no innate tendency to form attachments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b="1" dirty="0">
                <a:latin typeface="Baskerville Old Face" pitchFamily="18" charset="0"/>
              </a:rPr>
              <a:t>They LEARN attachments </a:t>
            </a:r>
            <a:r>
              <a:rPr lang="en-GB" altLang="en-US" sz="1800" b="1" dirty="0" smtClean="0">
                <a:latin typeface="Baskerville Old Face" pitchFamily="18" charset="0"/>
              </a:rPr>
              <a:t>due to satisfying DRIVES.</a:t>
            </a:r>
            <a:endParaRPr lang="en-GB" altLang="en-US" sz="1800" b="1" dirty="0">
              <a:latin typeface="Baskerville Old Fac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" y="2371944"/>
            <a:ext cx="1280335" cy="156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85" y="2996952"/>
            <a:ext cx="1043607" cy="11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29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16" y="260648"/>
            <a:ext cx="9144000" cy="994122"/>
          </a:xfr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What is the learning theory of attachment formation?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412776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Attachments are </a:t>
            </a:r>
            <a:r>
              <a:rPr lang="en-GB" sz="2000" i="1" dirty="0" smtClean="0">
                <a:latin typeface="Comic Sans MS" panose="030F0702030302020204" pitchFamily="66" charset="0"/>
              </a:rPr>
              <a:t>learned behaviours, </a:t>
            </a:r>
            <a:r>
              <a:rPr lang="en-GB" sz="2000" dirty="0" smtClean="0">
                <a:latin typeface="Comic Sans MS" panose="030F0702030302020204" pitchFamily="66" charset="0"/>
              </a:rPr>
              <a:t>rather than innate</a:t>
            </a:r>
            <a:r>
              <a:rPr lang="en-GB" sz="2000" i="1" dirty="0" smtClean="0">
                <a:latin typeface="Comic Sans MS" panose="030F0702030302020204" pitchFamily="66" charset="0"/>
              </a:rPr>
              <a:t>.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The learning takes place due to </a:t>
            </a:r>
            <a:r>
              <a:rPr lang="en-GB" sz="2000" b="1" dirty="0" smtClean="0">
                <a:latin typeface="Comic Sans MS" panose="030F0702030302020204" pitchFamily="66" charset="0"/>
              </a:rPr>
              <a:t>drives. </a:t>
            </a:r>
            <a:r>
              <a:rPr lang="en-GB" sz="2000" dirty="0" smtClean="0">
                <a:latin typeface="Comic Sans MS" panose="030F0702030302020204" pitchFamily="66" charset="0"/>
              </a:rPr>
              <a:t>E.g. for food and water.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3215">
            <a:off x="4548514" y="1420238"/>
            <a:ext cx="43815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773319" y="3043992"/>
            <a:ext cx="0" cy="83680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1716" y="4024998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Mother becomes </a:t>
            </a:r>
            <a:r>
              <a:rPr lang="en-GB" sz="2000" b="1" dirty="0" smtClean="0">
                <a:latin typeface="Comic Sans MS" panose="030F0702030302020204" pitchFamily="66" charset="0"/>
              </a:rPr>
              <a:t>associated</a:t>
            </a:r>
            <a:r>
              <a:rPr lang="en-GB" sz="2000" dirty="0" smtClean="0">
                <a:latin typeface="Comic Sans MS" panose="030F0702030302020204" pitchFamily="66" charset="0"/>
              </a:rPr>
              <a:t> with the satisfying the baby’s drives, as she tends to be the </a:t>
            </a:r>
            <a:r>
              <a:rPr lang="en-GB" sz="2000" b="1" dirty="0" smtClean="0">
                <a:latin typeface="Comic Sans MS" panose="030F0702030302020204" pitchFamily="66" charset="0"/>
              </a:rPr>
              <a:t>primary provider </a:t>
            </a:r>
            <a:r>
              <a:rPr lang="en-GB" sz="2000" dirty="0" smtClean="0">
                <a:latin typeface="Comic Sans MS" panose="030F0702030302020204" pitchFamily="66" charset="0"/>
              </a:rPr>
              <a:t>of food, comfort, etc. (all things the baby wants).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329247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508122">
            <a:off x="6852602" y="4644728"/>
            <a:ext cx="1939625" cy="132343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Keywords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Conditioning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Drives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Reinforcement</a:t>
            </a:r>
          </a:p>
        </p:txBody>
      </p:sp>
    </p:spTree>
    <p:extLst>
      <p:ext uri="{BB962C8B-B14F-4D97-AF65-F5344CB8AC3E}">
        <p14:creationId xmlns:p14="http://schemas.microsoft.com/office/powerpoint/2010/main" val="41014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" y="0"/>
            <a:ext cx="4275762" cy="57010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5" name="TextBox 4"/>
          <p:cNvSpPr txBox="1"/>
          <p:nvPr/>
        </p:nvSpPr>
        <p:spPr>
          <a:xfrm rot="508122">
            <a:off x="7082358" y="4798788"/>
            <a:ext cx="1939625" cy="132343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Keywords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Conditioning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Drives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Reinforcement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9901" y="1309331"/>
            <a:ext cx="4851648" cy="30823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This is Mr. </a:t>
            </a:r>
            <a:r>
              <a:rPr lang="en-GB" dirty="0" err="1" smtClean="0"/>
              <a:t>Biggles</a:t>
            </a:r>
            <a:r>
              <a:rPr lang="en-GB" dirty="0" smtClean="0"/>
              <a:t>. </a:t>
            </a:r>
            <a:br>
              <a:rPr lang="en-GB" dirty="0" smtClean="0"/>
            </a:br>
            <a:r>
              <a:rPr lang="en-GB" dirty="0" smtClean="0"/>
              <a:t>Mr. </a:t>
            </a:r>
            <a:r>
              <a:rPr lang="en-GB" dirty="0" err="1" smtClean="0"/>
              <a:t>Biggles</a:t>
            </a:r>
            <a:r>
              <a:rPr lang="en-GB" dirty="0" smtClean="0"/>
              <a:t> likes tea. If the kettle is put on and his bowl is picked up he starts to drool (a lot). Why?</a:t>
            </a:r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83968" y="0"/>
            <a:ext cx="4860032" cy="994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latin typeface="Comic Sans MS" panose="030F0702030302020204" pitchFamily="66" charset="0"/>
              </a:rPr>
              <a:t>How do the babies learn?</a:t>
            </a:r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How do they learn the association?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5" name="TextBox 4"/>
          <p:cNvSpPr txBox="1"/>
          <p:nvPr/>
        </p:nvSpPr>
        <p:spPr>
          <a:xfrm rot="508122">
            <a:off x="6852602" y="4644728"/>
            <a:ext cx="1939625" cy="132343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Keywords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Conditioning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Drives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Reinforcement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7504" y="1671846"/>
            <a:ext cx="3816424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Classical</a:t>
            </a:r>
            <a:r>
              <a:rPr lang="en-GB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conditioning</a:t>
            </a:r>
            <a:endParaRPr lang="en-GB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13193" y="1671847"/>
            <a:ext cx="3965911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Operant </a:t>
            </a:r>
            <a:r>
              <a:rPr lang="en-GB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conditioning</a:t>
            </a:r>
            <a:endParaRPr lang="en-GB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1467726"/>
            <a:ext cx="701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/>
              <a:t>+</a:t>
            </a:r>
            <a:endParaRPr lang="en-GB" b="1" dirty="0"/>
          </a:p>
        </p:txBody>
      </p:sp>
      <p:sp>
        <p:nvSpPr>
          <p:cNvPr id="9" name="Oval 8"/>
          <p:cNvSpPr/>
          <p:nvPr/>
        </p:nvSpPr>
        <p:spPr>
          <a:xfrm rot="21098284">
            <a:off x="587231" y="3490939"/>
            <a:ext cx="3943815" cy="165618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Learning theory is a behavioural approach theory. C + O conditioning are key ides of the approach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292494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Watch the 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introduction</a:t>
            </a:r>
            <a:r>
              <a:rPr lang="en-GB" dirty="0" smtClean="0">
                <a:latin typeface="Comic Sans MS" panose="030F0702030302020204" pitchFamily="66" charset="0"/>
              </a:rPr>
              <a:t> to these two processes.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Make appropriate notes.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7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rying_bab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39" y="3679233"/>
            <a:ext cx="158273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836144" y="3371279"/>
            <a:ext cx="2232422" cy="202044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ndre SF" pitchFamily="2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791964" y="892175"/>
            <a:ext cx="2232422" cy="2097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ndre SF" pitchFamily="2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52413" y="188640"/>
            <a:ext cx="5256212" cy="3667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i="1" dirty="0">
                <a:latin typeface="Baskerville Old Face" pitchFamily="18" charset="0"/>
              </a:rPr>
              <a:t>BEFORE CLASSICAL  CONDITIONING</a:t>
            </a:r>
            <a:r>
              <a:rPr lang="en-GB" altLang="en-US" sz="1800" b="1" dirty="0">
                <a:latin typeface="Baskerville Old Face" pitchFamily="18" charset="0"/>
              </a:rPr>
              <a:t>: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791964" y="2133600"/>
            <a:ext cx="22324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Baskerville Old Face" pitchFamily="18" charset="0"/>
              </a:rPr>
              <a:t>Food = UCS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Baskerville Old Face" pitchFamily="18" charset="0"/>
              </a:rPr>
              <a:t>(</a:t>
            </a:r>
            <a:r>
              <a:rPr lang="en-GB" altLang="en-US" sz="1600" dirty="0" smtClean="0">
                <a:latin typeface="Baskerville Old Face" pitchFamily="18" charset="0"/>
              </a:rPr>
              <a:t>unconditioned stimulus</a:t>
            </a:r>
            <a:r>
              <a:rPr lang="en-GB" altLang="en-US" sz="1600" dirty="0">
                <a:latin typeface="Baskerville Old Face" pitchFamily="18" charset="0"/>
              </a:rPr>
              <a:t>)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3433665" y="1867694"/>
            <a:ext cx="24495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5508625" y="2430463"/>
            <a:ext cx="35525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Baskerville Old Face" pitchFamily="18" charset="0"/>
              </a:rPr>
              <a:t>Baby feels pleasure = UCR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Baskerville Old Face" pitchFamily="18" charset="0"/>
              </a:rPr>
              <a:t>(unconditioned response to food)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836144" y="4652963"/>
            <a:ext cx="25975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Baskerville Old Face" pitchFamily="18" charset="0"/>
              </a:rPr>
              <a:t>Mother = 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Baskerville Old Face" pitchFamily="18" charset="0"/>
              </a:rPr>
              <a:t>(neutral stimulus)</a:t>
            </a:r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3435252" y="4292456"/>
            <a:ext cx="24479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5609614" y="4805363"/>
            <a:ext cx="33505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Baskerville Old Face" pitchFamily="18" charset="0"/>
              </a:rPr>
              <a:t>Baby does not respond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Baskerville Old Face" pitchFamily="18" charset="0"/>
              </a:rPr>
              <a:t>(no innate response to the mother)</a:t>
            </a:r>
          </a:p>
        </p:txBody>
      </p:sp>
      <p:pic>
        <p:nvPicPr>
          <p:cNvPr id="23575" name="Picture 23" descr="baby-bottle-i-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50" y="957552"/>
            <a:ext cx="1763050" cy="117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4" descr="crying_bab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341438"/>
            <a:ext cx="158273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25" descr="baby_smi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374776"/>
            <a:ext cx="158273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0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07" y="3401723"/>
            <a:ext cx="1309735" cy="133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86" name="MSj03885320000[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7" name="MSj0889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MSj03885350000[1]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8" name="MSj0905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MSj00746500000[1]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51577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9" name="MSj0906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MSj00746500000[1]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0" name="MSj0907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MSj00746500000[1]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4652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</p:spTree>
    <p:extLst>
      <p:ext uri="{BB962C8B-B14F-4D97-AF65-F5344CB8AC3E}">
        <p14:creationId xmlns:p14="http://schemas.microsoft.com/office/powerpoint/2010/main" val="225363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88" fill="hold"/>
                                        <p:tgtEl>
                                          <p:spTgt spid="23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51" fill="hold"/>
                                        <p:tgtEl>
                                          <p:spTgt spid="23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988" fill="hold"/>
                                        <p:tgtEl>
                                          <p:spTgt spid="23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988" fill="hold"/>
                                        <p:tgtEl>
                                          <p:spTgt spid="23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86"/>
                </p:tgtEl>
              </p:cMediaNode>
            </p:audio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87"/>
                </p:tgtEl>
              </p:cMediaNode>
            </p:audio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88"/>
                </p:tgtEl>
              </p:cMediaNode>
            </p:audio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89"/>
                </p:tgtEl>
              </p:cMediaNode>
            </p:audio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90"/>
                </p:tgtEl>
              </p:cMediaNode>
            </p:audio>
          </p:childTnLst>
        </p:cTn>
      </p:par>
    </p:tnLst>
    <p:bldLst>
      <p:bldP spid="23557" grpId="0" animBg="1"/>
      <p:bldP spid="23558" grpId="0" animBg="1"/>
      <p:bldP spid="23560" grpId="0" animBg="1"/>
      <p:bldP spid="23561" grpId="0"/>
      <p:bldP spid="23562" grpId="0" animBg="1"/>
      <p:bldP spid="23563" grpId="0"/>
      <p:bldP spid="23564" grpId="0"/>
      <p:bldP spid="23572" grpId="0" animBg="1"/>
      <p:bldP spid="235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1" name="Picture 41" descr="crying_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213100"/>
            <a:ext cx="158273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835150" y="5013325"/>
            <a:ext cx="1728788" cy="15770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ndre SF" pitchFamily="2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492499" y="3213100"/>
            <a:ext cx="1584325" cy="1506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ndre SF" pitchFamily="2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165225" y="3213100"/>
            <a:ext cx="1677988" cy="150784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ndre SF" pitchFamily="2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835150" y="1412875"/>
            <a:ext cx="1728788" cy="1506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ndre SF" pitchFamily="2" charset="0"/>
            </a:endParaRP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395288" y="115888"/>
            <a:ext cx="8497887" cy="466725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Classical conditioning: a learning theory of attachments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4032250" cy="3667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i="1">
                <a:latin typeface="Baskerville Old Face" pitchFamily="18" charset="0"/>
              </a:rPr>
              <a:t>THE PROCESS OF CONDITIONING</a:t>
            </a:r>
            <a:r>
              <a:rPr lang="en-GB" altLang="en-US" sz="1800" b="1">
                <a:latin typeface="Baskerville Old Face" pitchFamily="18" charset="0"/>
              </a:rPr>
              <a:t>: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835150" y="2359025"/>
            <a:ext cx="181171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Baskerville Old Face" pitchFamily="18" charset="0"/>
              </a:rPr>
              <a:t>Food = UCS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latin typeface="Baskerville Old Face" pitchFamily="18" charset="0"/>
              </a:rPr>
              <a:t>(unconditioned stimulus)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3563938" y="2133600"/>
            <a:ext cx="24495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508625" y="2430463"/>
            <a:ext cx="2989921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Baskerville Old Face" pitchFamily="18" charset="0"/>
              </a:rPr>
              <a:t>Baby feels pleasure = UCR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50" dirty="0">
                <a:latin typeface="Baskerville Old Face" pitchFamily="18" charset="0"/>
              </a:rPr>
              <a:t>(unconditioned response to food)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258888" y="4159250"/>
            <a:ext cx="15985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Baskerville Old Face" pitchFamily="18" charset="0"/>
              </a:rPr>
              <a:t>Mother = 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Baskerville Old Face" pitchFamily="18" charset="0"/>
              </a:rPr>
              <a:t>(neutral stimulus)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5724525" y="5959475"/>
            <a:ext cx="332014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Baskerville Old Face" pitchFamily="18" charset="0"/>
              </a:rPr>
              <a:t>Baby feels pleasure = CR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dirty="0">
                <a:latin typeface="Baskerville Old Face" pitchFamily="18" charset="0"/>
              </a:rPr>
              <a:t>(conditioned response to mother)</a:t>
            </a: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3779838" y="5661025"/>
            <a:ext cx="24495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179388" y="1676400"/>
            <a:ext cx="914400" cy="9144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Baskerville Old Face" pitchFamily="18" charset="0"/>
              </a:rPr>
              <a:t>STEP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Baskerville Old Face" pitchFamily="18" charset="0"/>
              </a:rPr>
              <a:t>1</a:t>
            </a: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179388" y="3500438"/>
            <a:ext cx="914400" cy="9144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Baskerville Old Face" pitchFamily="18" charset="0"/>
              </a:rPr>
              <a:t>STEP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Baskerville Old Face" pitchFamily="18" charset="0"/>
              </a:rPr>
              <a:t>2</a:t>
            </a: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250825" y="5445125"/>
            <a:ext cx="914400" cy="9144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Baskerville Old Face" pitchFamily="18" charset="0"/>
              </a:rPr>
              <a:t>STEP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Baskerville Old Face" pitchFamily="18" charset="0"/>
              </a:rPr>
              <a:t>3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2843213" y="3429000"/>
            <a:ext cx="6286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0" b="1"/>
              <a:t>+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3492500" y="4159250"/>
            <a:ext cx="1811714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Baskerville Old Face" pitchFamily="18" charset="0"/>
              </a:rPr>
              <a:t>Food = UCS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dirty="0">
                <a:latin typeface="Baskerville Old Face" pitchFamily="18" charset="0"/>
              </a:rPr>
              <a:t>(unconditioned stimulus)</a:t>
            </a:r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>
            <a:off x="5076825" y="3933825"/>
            <a:ext cx="15843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1835150" y="5959475"/>
            <a:ext cx="1853392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Baskerville Old Face" pitchFamily="18" charset="0"/>
              </a:rPr>
              <a:t>Mother = CS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dirty="0">
                <a:latin typeface="Baskerville Old Face" pitchFamily="18" charset="0"/>
              </a:rPr>
              <a:t>(conditioned stimulus)</a:t>
            </a:r>
          </a:p>
        </p:txBody>
      </p:sp>
      <p:sp>
        <p:nvSpPr>
          <p:cNvPr id="15391" name="Text Box 31"/>
          <p:cNvSpPr txBox="1">
            <a:spLocks noChangeArrowheads="1"/>
          </p:cNvSpPr>
          <p:nvPr/>
        </p:nvSpPr>
        <p:spPr bwMode="auto">
          <a:xfrm>
            <a:off x="5724525" y="4230688"/>
            <a:ext cx="2989921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Baskerville Old Face" pitchFamily="18" charset="0"/>
              </a:rPr>
              <a:t>Baby feels pleasure = UCR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dirty="0">
                <a:latin typeface="Baskerville Old Face" pitchFamily="18" charset="0"/>
              </a:rPr>
              <a:t>(unconditioned response to food)</a:t>
            </a:r>
          </a:p>
        </p:txBody>
      </p:sp>
      <p:pic>
        <p:nvPicPr>
          <p:cNvPr id="15393" name="Picture 33" descr="baby-bottle-i-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84313"/>
            <a:ext cx="13684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35" descr="crying_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341438"/>
            <a:ext cx="158273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37" descr="baby_sm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341438"/>
            <a:ext cx="158273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40" descr="baby_sm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213100"/>
            <a:ext cx="15827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2" descr="baby-bottle-i-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284538"/>
            <a:ext cx="13684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284538"/>
            <a:ext cx="9223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04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084763"/>
            <a:ext cx="9223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05" name="Picture 45" descr="crying_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941888"/>
            <a:ext cx="158273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6" name="Picture 46" descr="baby_sm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941888"/>
            <a:ext cx="158273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0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5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5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1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 animBg="1"/>
      <p:bldP spid="15364" grpId="0" animBg="1"/>
      <p:bldP spid="15365" grpId="0" animBg="1"/>
      <p:bldP spid="15367" grpId="0" animBg="1"/>
      <p:bldP spid="15369" grpId="0"/>
      <p:bldP spid="15370" grpId="0" animBg="1"/>
      <p:bldP spid="15372" grpId="0"/>
      <p:bldP spid="15373" grpId="0"/>
      <p:bldP spid="15375" grpId="0"/>
      <p:bldP spid="15376" grpId="0" animBg="1"/>
      <p:bldP spid="15378" grpId="0" animBg="1"/>
      <p:bldP spid="15379" grpId="0" animBg="1"/>
      <p:bldP spid="15380" grpId="0" animBg="1"/>
      <p:bldP spid="15381" grpId="0"/>
      <p:bldP spid="15382" grpId="0"/>
      <p:bldP spid="15386" grpId="0" animBg="1"/>
      <p:bldP spid="15387" grpId="0"/>
      <p:bldP spid="153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79375" y="549275"/>
            <a:ext cx="8840787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Baskerville Old Face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Baskerville Old Face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Baskerville Old Face" pitchFamily="18" charset="0"/>
              </a:rPr>
              <a:t>According to learning theory, the baby has to ……. to form an attachment with his mother.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Baskerville Old Face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Baskerville Old Face" pitchFamily="18" charset="0"/>
              </a:rPr>
              <a:t>By the process of ……. conditioning, the baby forms an ……. between the mother    (a …… stimulus) and the feeling of pleasure that comes from being fed (an ……, unconditioned response).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Baskerville Old Face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Baskerville Old Face" pitchFamily="18" charset="0"/>
              </a:rPr>
              <a:t>At first, the baby simply feels comforted by …….  However each time he is fed, the …… is there too.  He quickly associates the mother with the …… of being fed.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Baskerville Old Face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Baskerville Old Face" pitchFamily="18" charset="0"/>
              </a:rPr>
              <a:t>Before long, the mother …… a feeling of …… on her own, even without food.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Baskerville Old Face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Baskerville Old Face" pitchFamily="18" charset="0"/>
              </a:rPr>
              <a:t>This means the baby feels …… when the mother is near.  It is the beginning of …….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250825" y="5734050"/>
            <a:ext cx="849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>
                <a:latin typeface="Baskerville Old Face" pitchFamily="18" charset="0"/>
              </a:rPr>
              <a:t>ASSOCIATION  *  ATTACHMENT  *  CLASSICAL  *   PLEASURE  *  FOOD   HAPPIER  *  INNATE  *  LEARN  *  MOTHER  *  NEUTRAL  *  STIMULATES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2738" y="188640"/>
            <a:ext cx="8229600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000" dirty="0" smtClean="0">
                <a:latin typeface="Comic Sans MS" panose="030F0702030302020204" pitchFamily="66" charset="0"/>
              </a:rPr>
              <a:t>Activity – fill in the blanks</a:t>
            </a:r>
          </a:p>
        </p:txBody>
      </p:sp>
    </p:spTree>
    <p:extLst>
      <p:ext uri="{BB962C8B-B14F-4D97-AF65-F5344CB8AC3E}">
        <p14:creationId xmlns:p14="http://schemas.microsoft.com/office/powerpoint/2010/main" val="354251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56"/>
            <a:ext cx="9144000" cy="994122"/>
          </a:xfr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How does operant conditioning contribute to babies learning an attachment?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u="sng" kern="0" dirty="0" smtClean="0">
                <a:solidFill>
                  <a:srgbClr val="FFFFFF"/>
                </a:solidFill>
                <a:latin typeface="Comic Sans MS"/>
              </a:rPr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EXPLAIN the ‘learning theory’ of how attachments are formed.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KNOW and EVALUATE research supporting the theory.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srgbClr val="FFFFFF"/>
                </a:solidFill>
                <a:latin typeface="Comic Sans MS"/>
              </a:rPr>
              <a:t>To be able to EVALUATE the accuracy of the theory.</a:t>
            </a:r>
          </a:p>
        </p:txBody>
      </p:sp>
      <p:sp>
        <p:nvSpPr>
          <p:cNvPr id="5" name="TextBox 4"/>
          <p:cNvSpPr txBox="1"/>
          <p:nvPr/>
        </p:nvSpPr>
        <p:spPr>
          <a:xfrm rot="508122">
            <a:off x="6852602" y="4644728"/>
            <a:ext cx="1939625" cy="132343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Keywords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Conditioning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Drives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Reinforcement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1196753"/>
            <a:ext cx="9144000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Watch the 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  <a:hlinkClick r:id="rId2"/>
              </a:rPr>
              <a:t>video</a:t>
            </a:r>
            <a:r>
              <a:rPr lang="en-GB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Add ideas to the mini-mind maps so that you can apply ‘operant conditioning’ to attachment.</a:t>
            </a:r>
            <a:endParaRPr lang="en-GB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9426" y="2564904"/>
            <a:ext cx="4194542" cy="2207170"/>
          </a:xfrm>
          <a:prstGeom prst="cloudCallout">
            <a:avLst>
              <a:gd name="adj1" fmla="val -32575"/>
              <a:gd name="adj2" fmla="val 78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What are key terms used in operant conditioning and what do they mean?</a:t>
            </a:r>
            <a:endParaRPr lang="en-GB" sz="2400" dirty="0"/>
          </a:p>
        </p:txBody>
      </p:sp>
      <p:sp>
        <p:nvSpPr>
          <p:cNvPr id="12" name="Cloud Callout 11"/>
          <p:cNvSpPr/>
          <p:nvPr/>
        </p:nvSpPr>
        <p:spPr>
          <a:xfrm>
            <a:off x="4788024" y="2348880"/>
            <a:ext cx="4120990" cy="2016224"/>
          </a:xfrm>
          <a:prstGeom prst="cloudCallout">
            <a:avLst>
              <a:gd name="adj1" fmla="val -22258"/>
              <a:gd name="adj2" fmla="val 856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How does operant differ from classical conditioning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974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1798</Words>
  <Application>Microsoft Office PowerPoint</Application>
  <PresentationFormat>On-screen Show (4:3)</PresentationFormat>
  <Paragraphs>233</Paragraphs>
  <Slides>19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2_Office Theme</vt:lpstr>
      <vt:lpstr>Explanations of attachment: Learning theory</vt:lpstr>
      <vt:lpstr>There are two competing theories of ‘how’ attachments form… </vt:lpstr>
      <vt:lpstr>What is the learning theory of attachment formation?</vt:lpstr>
      <vt:lpstr>This is Mr. Biggles.  Mr. Biggles likes tea. If the kettle is put on and his bowl is picked up he starts to drool (a lot). Why?</vt:lpstr>
      <vt:lpstr>How do they learn the association?</vt:lpstr>
      <vt:lpstr>PowerPoint Presentation</vt:lpstr>
      <vt:lpstr>PowerPoint Presentation</vt:lpstr>
      <vt:lpstr>PowerPoint Presentation</vt:lpstr>
      <vt:lpstr>How does operant conditioning contribute to babies learning an attachment?</vt:lpstr>
      <vt:lpstr>If I want him to learn to do random things like jump over people in hammocks. How do I do it using operant conditioning?</vt:lpstr>
      <vt:lpstr>PowerPoint Presentation</vt:lpstr>
      <vt:lpstr>Learning theory of attachment</vt:lpstr>
      <vt:lpstr>Apply your knowledge: T-P-S</vt:lpstr>
      <vt:lpstr>Activity </vt:lpstr>
      <vt:lpstr>PowerPoint Presentation</vt:lpstr>
      <vt:lpstr>Evaluating the ‘ Learning Theory’ of Attachment</vt:lpstr>
      <vt:lpstr>Problems with theory…</vt:lpstr>
      <vt:lpstr>Schaffer and Emerson (1964)</vt:lpstr>
      <vt:lpstr>PowerPoint Presentation</vt:lpstr>
    </vt:vector>
  </TitlesOfParts>
  <Company>King Edward VI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Cyphus</dc:creator>
  <cp:lastModifiedBy>Kirsty</cp:lastModifiedBy>
  <cp:revision>28</cp:revision>
  <dcterms:created xsi:type="dcterms:W3CDTF">2013-10-02T11:24:35Z</dcterms:created>
  <dcterms:modified xsi:type="dcterms:W3CDTF">2016-03-07T08:43:36Z</dcterms:modified>
</cp:coreProperties>
</file>