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1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314D-69BF-46F7-9C9C-DB384C6317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48B6591-42BE-4B59-ACE7-843ADACEA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E56384-C5D4-416E-826C-2E537A3C69B2}"/>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5" name="Footer Placeholder 4">
            <a:extLst>
              <a:ext uri="{FF2B5EF4-FFF2-40B4-BE49-F238E27FC236}">
                <a16:creationId xmlns:a16="http://schemas.microsoft.com/office/drawing/2014/main" id="{32E9269C-B2B1-4D67-9DAB-D6F5A77C25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854F-E932-4E36-B0E4-EA750989A57E}"/>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262387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D2F1-D7E3-476E-8044-47FBB0597E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A7B52-382D-4728-8F47-7947CB8ED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1F43A4-5100-453B-9E8E-21E68296C46C}"/>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5" name="Footer Placeholder 4">
            <a:extLst>
              <a:ext uri="{FF2B5EF4-FFF2-40B4-BE49-F238E27FC236}">
                <a16:creationId xmlns:a16="http://schemas.microsoft.com/office/drawing/2014/main" id="{04C8BC6E-19D9-43B5-A965-283BE75E88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F84087-A795-4607-89E7-58E72D230969}"/>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411044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06E8F1-D93B-4347-9FAD-DAFBC600F4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57C1A9-D892-4ACA-A51E-C985FE6801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FFF45E-A3DB-485E-940A-7AF1A69B4ACE}"/>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5" name="Footer Placeholder 4">
            <a:extLst>
              <a:ext uri="{FF2B5EF4-FFF2-40B4-BE49-F238E27FC236}">
                <a16:creationId xmlns:a16="http://schemas.microsoft.com/office/drawing/2014/main" id="{0B60E5B0-507F-480D-AB63-18084A6DD8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C59BA-B16E-4CFD-B044-E2EF70A97FFA}"/>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232015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B921-5AFA-4A5D-823A-8F66C101CE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BE46EA-CDB9-4D5A-91D8-E223087E8E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34DBE-5D21-46CC-8234-DA730B2E5688}"/>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5" name="Footer Placeholder 4">
            <a:extLst>
              <a:ext uri="{FF2B5EF4-FFF2-40B4-BE49-F238E27FC236}">
                <a16:creationId xmlns:a16="http://schemas.microsoft.com/office/drawing/2014/main" id="{9DDDB407-7465-436F-9A56-4C71EC20F5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54157E-2376-4ADC-A079-A1C4735DA861}"/>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60018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4A1B-173B-41E6-977E-30937A1F25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18840A-829C-41E5-9CC4-9D646C596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13D6AE-E0EC-43E1-8DE0-69960B3A41EB}"/>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5" name="Footer Placeholder 4">
            <a:extLst>
              <a:ext uri="{FF2B5EF4-FFF2-40B4-BE49-F238E27FC236}">
                <a16:creationId xmlns:a16="http://schemas.microsoft.com/office/drawing/2014/main" id="{BC767580-D1E6-490C-838D-B2616EC1DA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A8CBC8-A3BA-4B05-8DBF-C32C3874E931}"/>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335145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EA27-6B7B-4908-92C4-C48384CD0D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57AC3E-3EB9-4716-865B-46EECEE23F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978247-9E99-4B47-B6F0-DBEFF475E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5F022E-A0AF-4672-B9DC-2343825A8C14}"/>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6" name="Footer Placeholder 5">
            <a:extLst>
              <a:ext uri="{FF2B5EF4-FFF2-40B4-BE49-F238E27FC236}">
                <a16:creationId xmlns:a16="http://schemas.microsoft.com/office/drawing/2014/main" id="{B0A13833-9596-4B0C-9EAF-81B8AE8951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14BB6A-B4A1-4F18-865E-0C1E3A2E1CDC}"/>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127712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DD1F-AC87-4C66-A29D-DC328DF3C92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D4F949-399F-4A45-9B28-8CEAA3056F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1AB72-C93B-4805-AAD3-DE75F8D2F2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77630A-C1EE-4B87-A1A1-815A35A52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8FC47-2779-41F0-98C4-E6D046089A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9DE3F9-07DE-4F47-82F6-35F711153D7B}"/>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8" name="Footer Placeholder 7">
            <a:extLst>
              <a:ext uri="{FF2B5EF4-FFF2-40B4-BE49-F238E27FC236}">
                <a16:creationId xmlns:a16="http://schemas.microsoft.com/office/drawing/2014/main" id="{F208C37B-2FAC-40CD-9DDB-17CC9BF5E6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54ACD5-94FA-409A-84E8-9663AE408064}"/>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395347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259F-6D57-42A6-8159-39A8F6996C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CD1E20-CC20-475B-87AE-7B853A2485F0}"/>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4" name="Footer Placeholder 3">
            <a:extLst>
              <a:ext uri="{FF2B5EF4-FFF2-40B4-BE49-F238E27FC236}">
                <a16:creationId xmlns:a16="http://schemas.microsoft.com/office/drawing/2014/main" id="{59E6EAF1-DFCF-4521-997E-41DC4FACD4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C695CB-EA9E-4677-BEC8-E6B39AED42DC}"/>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20823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2D0CC-476B-474D-9F70-94A00BC66739}"/>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3" name="Footer Placeholder 2">
            <a:extLst>
              <a:ext uri="{FF2B5EF4-FFF2-40B4-BE49-F238E27FC236}">
                <a16:creationId xmlns:a16="http://schemas.microsoft.com/office/drawing/2014/main" id="{85A45721-6159-4048-9D05-AFD3FF303A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15A295-4249-4D00-8DAA-F2DAF3720A32}"/>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213957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6B7C-B381-4C3A-84B1-1899BB8F3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49EDD3-E1E0-4673-BBDE-E899C1AEA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7AD8EF-6239-4F6E-B46F-E7D43014A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B7F02-9759-43E0-899D-B0FF99039310}"/>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6" name="Footer Placeholder 5">
            <a:extLst>
              <a:ext uri="{FF2B5EF4-FFF2-40B4-BE49-F238E27FC236}">
                <a16:creationId xmlns:a16="http://schemas.microsoft.com/office/drawing/2014/main" id="{F0F19776-3D2A-4604-A03F-ED8032DD85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31F82A-AB7C-49CC-985A-E7BE1A62E2A8}"/>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197570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B27C-3765-421C-BDD6-9917F53B9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38A386-BFCE-44B8-BAA3-9210912937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09655B-B356-410A-9E3D-F7CCF0FA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A7580-6084-48AF-9311-5CDA89259A31}"/>
              </a:ext>
            </a:extLst>
          </p:cNvPr>
          <p:cNvSpPr>
            <a:spLocks noGrp="1"/>
          </p:cNvSpPr>
          <p:nvPr>
            <p:ph type="dt" sz="half" idx="10"/>
          </p:nvPr>
        </p:nvSpPr>
        <p:spPr/>
        <p:txBody>
          <a:bodyPr/>
          <a:lstStyle/>
          <a:p>
            <a:fld id="{984BA5B7-E255-4B6C-B8AC-C62FBF9C0804}" type="datetimeFigureOut">
              <a:rPr lang="en-GB" smtClean="0"/>
              <a:t>17/06/2020</a:t>
            </a:fld>
            <a:endParaRPr lang="en-GB"/>
          </a:p>
        </p:txBody>
      </p:sp>
      <p:sp>
        <p:nvSpPr>
          <p:cNvPr id="6" name="Footer Placeholder 5">
            <a:extLst>
              <a:ext uri="{FF2B5EF4-FFF2-40B4-BE49-F238E27FC236}">
                <a16:creationId xmlns:a16="http://schemas.microsoft.com/office/drawing/2014/main" id="{9079AC4A-CE87-4E8B-9BA1-617EDA2940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7EE188-509A-4B51-BEA4-0FD45F485EAA}"/>
              </a:ext>
            </a:extLst>
          </p:cNvPr>
          <p:cNvSpPr>
            <a:spLocks noGrp="1"/>
          </p:cNvSpPr>
          <p:nvPr>
            <p:ph type="sldNum" sz="quarter" idx="12"/>
          </p:nvPr>
        </p:nvSpPr>
        <p:spPr/>
        <p:txBody>
          <a:bodyPr/>
          <a:lstStyle/>
          <a:p>
            <a:fld id="{45F87598-9CAA-480A-BB8F-8DCD1121820C}" type="slidenum">
              <a:rPr lang="en-GB" smtClean="0"/>
              <a:t>‹#›</a:t>
            </a:fld>
            <a:endParaRPr lang="en-GB"/>
          </a:p>
        </p:txBody>
      </p:sp>
    </p:spTree>
    <p:extLst>
      <p:ext uri="{BB962C8B-B14F-4D97-AF65-F5344CB8AC3E}">
        <p14:creationId xmlns:p14="http://schemas.microsoft.com/office/powerpoint/2010/main" val="332803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1173B-5FF7-4871-BC13-51C460895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61FA86-D2BE-43F5-BAE8-03A157B37E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5AF1DA-A8BD-4967-9F6A-5BE177015B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BA5B7-E255-4B6C-B8AC-C62FBF9C0804}" type="datetimeFigureOut">
              <a:rPr lang="en-GB" smtClean="0"/>
              <a:t>17/06/2020</a:t>
            </a:fld>
            <a:endParaRPr lang="en-GB"/>
          </a:p>
        </p:txBody>
      </p:sp>
      <p:sp>
        <p:nvSpPr>
          <p:cNvPr id="5" name="Footer Placeholder 4">
            <a:extLst>
              <a:ext uri="{FF2B5EF4-FFF2-40B4-BE49-F238E27FC236}">
                <a16:creationId xmlns:a16="http://schemas.microsoft.com/office/drawing/2014/main" id="{4290E09A-CEBF-426F-8861-7D495F9F68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8AFF86-1195-49D8-9B38-B8A7F991C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87598-9CAA-480A-BB8F-8DCD1121820C}" type="slidenum">
              <a:rPr lang="en-GB" smtClean="0"/>
              <a:t>‹#›</a:t>
            </a:fld>
            <a:endParaRPr lang="en-GB"/>
          </a:p>
        </p:txBody>
      </p:sp>
    </p:spTree>
    <p:extLst>
      <p:ext uri="{BB962C8B-B14F-4D97-AF65-F5344CB8AC3E}">
        <p14:creationId xmlns:p14="http://schemas.microsoft.com/office/powerpoint/2010/main" val="2997403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m4a"/><Relationship Id="rId7" Type="http://schemas.openxmlformats.org/officeDocument/2006/relationships/slideLayout" Target="../slideLayouts/slideLayout2.xml"/><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5.png"/><Relationship Id="rId5" Type="http://schemas.microsoft.com/office/2007/relationships/media" Target="../media/media3.m4a"/><Relationship Id="rId1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audio" Target="../media/media2.m4a"/><Relationship Id="rId9" Type="http://schemas.openxmlformats.org/officeDocument/2006/relationships/image" Target="../media/image3.jpeg"/><Relationship Id="rId14" Type="http://schemas.openxmlformats.org/officeDocument/2006/relationships/hyperlink" Target="https://twitter.com/hashtag/BlackLivesMatter?src=has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5EF428-7BAB-4EBB-8D8B-D096D279D7D6}"/>
              </a:ext>
            </a:extLst>
          </p:cNvPr>
          <p:cNvSpPr>
            <a:spLocks noGrp="1"/>
          </p:cNvSpPr>
          <p:nvPr>
            <p:ph type="ctrTitle"/>
          </p:nvPr>
        </p:nvSpPr>
        <p:spPr>
          <a:xfrm>
            <a:off x="2878037" y="752227"/>
            <a:ext cx="6105194" cy="2031055"/>
          </a:xfrm>
        </p:spPr>
        <p:txBody>
          <a:bodyPr>
            <a:normAutofit/>
          </a:bodyPr>
          <a:lstStyle/>
          <a:p>
            <a:r>
              <a:rPr lang="en-GB" dirty="0">
                <a:solidFill>
                  <a:srgbClr val="FFC000"/>
                </a:solidFill>
              </a:rPr>
              <a:t>The power of text</a:t>
            </a:r>
          </a:p>
        </p:txBody>
      </p:sp>
      <p:sp>
        <p:nvSpPr>
          <p:cNvPr id="3" name="Subtitle 2">
            <a:extLst>
              <a:ext uri="{FF2B5EF4-FFF2-40B4-BE49-F238E27FC236}">
                <a16:creationId xmlns:a16="http://schemas.microsoft.com/office/drawing/2014/main" id="{4D21436C-400A-4597-BF3F-E1763AB0A14C}"/>
              </a:ext>
            </a:extLst>
          </p:cNvPr>
          <p:cNvSpPr>
            <a:spLocks noGrp="1"/>
          </p:cNvSpPr>
          <p:nvPr>
            <p:ph type="subTitle" idx="1"/>
          </p:nvPr>
        </p:nvSpPr>
        <p:spPr>
          <a:xfrm>
            <a:off x="2906007" y="2669988"/>
            <a:ext cx="6379986" cy="2031055"/>
          </a:xfrm>
        </p:spPr>
        <p:txBody>
          <a:bodyPr>
            <a:noAutofit/>
          </a:bodyPr>
          <a:lstStyle/>
          <a:p>
            <a:r>
              <a:rPr lang="en-GB" sz="2000" dirty="0">
                <a:solidFill>
                  <a:srgbClr val="FFFFFF"/>
                </a:solidFill>
              </a:rPr>
              <a:t>Learning Objective: to build an understanding of how </a:t>
            </a:r>
            <a:r>
              <a:rPr lang="en-GB" sz="2000" u="sng" dirty="0">
                <a:solidFill>
                  <a:srgbClr val="FFFFFF"/>
                </a:solidFill>
              </a:rPr>
              <a:t>art as text </a:t>
            </a:r>
            <a:r>
              <a:rPr lang="en-GB" sz="2000" dirty="0">
                <a:solidFill>
                  <a:srgbClr val="FFFFFF"/>
                </a:solidFill>
              </a:rPr>
              <a:t>can be used as a form of protest and raise social conscientious (this last bit means building empathy and awareness of social issues).</a:t>
            </a:r>
          </a:p>
          <a:p>
            <a:endParaRPr lang="en-GB" sz="2000" dirty="0">
              <a:solidFill>
                <a:srgbClr val="FFFFFF"/>
              </a:solidFill>
            </a:endParaRPr>
          </a:p>
          <a:p>
            <a:r>
              <a:rPr lang="en-GB" sz="2000" dirty="0">
                <a:solidFill>
                  <a:srgbClr val="FFFFFF"/>
                </a:solidFill>
              </a:rPr>
              <a:t>To do this the following slides will introduce you to art that uses text in response to current social/political issues/debates.  Please use the sound tabs to hear me talking through the slides.</a:t>
            </a:r>
          </a:p>
        </p:txBody>
      </p:sp>
    </p:spTree>
    <p:extLst>
      <p:ext uri="{BB962C8B-B14F-4D97-AF65-F5344CB8AC3E}">
        <p14:creationId xmlns:p14="http://schemas.microsoft.com/office/powerpoint/2010/main" val="203157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A3EF5A-9817-497D-B5D3-6F6EE9C84064}"/>
              </a:ext>
            </a:extLst>
          </p:cNvPr>
          <p:cNvPicPr>
            <a:picLocks noGrp="1" noChangeAspect="1"/>
          </p:cNvPicPr>
          <p:nvPr>
            <p:ph idx="1"/>
          </p:nvPr>
        </p:nvPicPr>
        <p:blipFill>
          <a:blip r:embed="rId8"/>
          <a:stretch>
            <a:fillRect/>
          </a:stretch>
        </p:blipFill>
        <p:spPr>
          <a:xfrm>
            <a:off x="4811486" y="705958"/>
            <a:ext cx="3709672" cy="4084544"/>
          </a:xfrm>
          <a:prstGeom prst="rect">
            <a:avLst/>
          </a:prstGeom>
        </p:spPr>
      </p:pic>
      <p:pic>
        <p:nvPicPr>
          <p:cNvPr id="1026" name="Picture 2" descr="Tes One Art Print - Stand Our Ground - Screen Print | 1xRUN">
            <a:extLst>
              <a:ext uri="{FF2B5EF4-FFF2-40B4-BE49-F238E27FC236}">
                <a16:creationId xmlns:a16="http://schemas.microsoft.com/office/drawing/2014/main" id="{F3AB0730-25FF-4104-848D-7011F98B2D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301" y="520025"/>
            <a:ext cx="3473528" cy="4600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71296B-C96D-47A1-8997-35ABAAF62BB3}"/>
              </a:ext>
            </a:extLst>
          </p:cNvPr>
          <p:cNvPicPr>
            <a:picLocks noChangeAspect="1"/>
          </p:cNvPicPr>
          <p:nvPr/>
        </p:nvPicPr>
        <p:blipFill>
          <a:blip r:embed="rId10"/>
          <a:stretch>
            <a:fillRect/>
          </a:stretch>
        </p:blipFill>
        <p:spPr>
          <a:xfrm>
            <a:off x="4343217" y="5120161"/>
            <a:ext cx="1400273" cy="1547471"/>
          </a:xfrm>
          <a:prstGeom prst="rect">
            <a:avLst/>
          </a:prstGeom>
        </p:spPr>
      </p:pic>
      <p:pic>
        <p:nvPicPr>
          <p:cNvPr id="6" name="Picture 5">
            <a:extLst>
              <a:ext uri="{FF2B5EF4-FFF2-40B4-BE49-F238E27FC236}">
                <a16:creationId xmlns:a16="http://schemas.microsoft.com/office/drawing/2014/main" id="{140ED8BC-FA33-4BF3-874E-74F01D3BD715}"/>
              </a:ext>
            </a:extLst>
          </p:cNvPr>
          <p:cNvPicPr>
            <a:picLocks noChangeAspect="1"/>
          </p:cNvPicPr>
          <p:nvPr/>
        </p:nvPicPr>
        <p:blipFill>
          <a:blip r:embed="rId11"/>
          <a:stretch>
            <a:fillRect/>
          </a:stretch>
        </p:blipFill>
        <p:spPr>
          <a:xfrm>
            <a:off x="477022" y="5120161"/>
            <a:ext cx="1234810" cy="1547470"/>
          </a:xfrm>
          <a:prstGeom prst="rect">
            <a:avLst/>
          </a:prstGeom>
        </p:spPr>
      </p:pic>
      <p:pic>
        <p:nvPicPr>
          <p:cNvPr id="9" name="Picture 8">
            <a:extLst>
              <a:ext uri="{FF2B5EF4-FFF2-40B4-BE49-F238E27FC236}">
                <a16:creationId xmlns:a16="http://schemas.microsoft.com/office/drawing/2014/main" id="{3812E38E-0BB0-4811-9F75-151AC3882C6E}"/>
              </a:ext>
            </a:extLst>
          </p:cNvPr>
          <p:cNvPicPr>
            <a:picLocks noChangeAspect="1"/>
          </p:cNvPicPr>
          <p:nvPr/>
        </p:nvPicPr>
        <p:blipFill>
          <a:blip r:embed="rId12"/>
          <a:stretch>
            <a:fillRect/>
          </a:stretch>
        </p:blipFill>
        <p:spPr>
          <a:xfrm>
            <a:off x="9129932" y="4047832"/>
            <a:ext cx="2912030" cy="1769463"/>
          </a:xfrm>
          <a:prstGeom prst="rect">
            <a:avLst/>
          </a:prstGeom>
        </p:spPr>
      </p:pic>
      <p:pic>
        <p:nvPicPr>
          <p:cNvPr id="10" name="Picture 9">
            <a:extLst>
              <a:ext uri="{FF2B5EF4-FFF2-40B4-BE49-F238E27FC236}">
                <a16:creationId xmlns:a16="http://schemas.microsoft.com/office/drawing/2014/main" id="{11DF8B78-408B-43A3-89A7-D7DCE3DFB13C}"/>
              </a:ext>
            </a:extLst>
          </p:cNvPr>
          <p:cNvPicPr>
            <a:picLocks noChangeAspect="1"/>
          </p:cNvPicPr>
          <p:nvPr/>
        </p:nvPicPr>
        <p:blipFill>
          <a:blip r:embed="rId13"/>
          <a:stretch>
            <a:fillRect/>
          </a:stretch>
        </p:blipFill>
        <p:spPr>
          <a:xfrm>
            <a:off x="9023147" y="276225"/>
            <a:ext cx="3018815" cy="2846803"/>
          </a:xfrm>
          <a:prstGeom prst="rect">
            <a:avLst/>
          </a:prstGeom>
        </p:spPr>
      </p:pic>
      <p:sp>
        <p:nvSpPr>
          <p:cNvPr id="11" name="TextBox 10">
            <a:extLst>
              <a:ext uri="{FF2B5EF4-FFF2-40B4-BE49-F238E27FC236}">
                <a16:creationId xmlns:a16="http://schemas.microsoft.com/office/drawing/2014/main" id="{1ADDAC8F-271C-4A73-AEA0-F59E3182CA0F}"/>
              </a:ext>
            </a:extLst>
          </p:cNvPr>
          <p:cNvSpPr txBox="1"/>
          <p:nvPr/>
        </p:nvSpPr>
        <p:spPr>
          <a:xfrm>
            <a:off x="1846335" y="5120161"/>
            <a:ext cx="1868557" cy="646331"/>
          </a:xfrm>
          <a:prstGeom prst="rect">
            <a:avLst/>
          </a:prstGeom>
          <a:noFill/>
        </p:spPr>
        <p:txBody>
          <a:bodyPr wrap="square" rtlCol="0">
            <a:spAutoFit/>
          </a:bodyPr>
          <a:lstStyle/>
          <a:p>
            <a:r>
              <a:rPr lang="en-GB" dirty="0"/>
              <a:t>1. Print by artist </a:t>
            </a:r>
            <a:r>
              <a:rPr lang="en-GB" dirty="0" err="1"/>
              <a:t>Tes</a:t>
            </a:r>
            <a:r>
              <a:rPr lang="en-GB" dirty="0"/>
              <a:t> One, 2012.</a:t>
            </a:r>
          </a:p>
        </p:txBody>
      </p:sp>
      <p:sp>
        <p:nvSpPr>
          <p:cNvPr id="13" name="TextBox 12">
            <a:extLst>
              <a:ext uri="{FF2B5EF4-FFF2-40B4-BE49-F238E27FC236}">
                <a16:creationId xmlns:a16="http://schemas.microsoft.com/office/drawing/2014/main" id="{BEE7D2E5-9C38-46AF-868E-B602181209F9}"/>
              </a:ext>
            </a:extLst>
          </p:cNvPr>
          <p:cNvSpPr txBox="1"/>
          <p:nvPr/>
        </p:nvSpPr>
        <p:spPr>
          <a:xfrm>
            <a:off x="5855990" y="5120160"/>
            <a:ext cx="1868557" cy="923330"/>
          </a:xfrm>
          <a:prstGeom prst="rect">
            <a:avLst/>
          </a:prstGeom>
          <a:noFill/>
        </p:spPr>
        <p:txBody>
          <a:bodyPr wrap="square" rtlCol="0">
            <a:spAutoFit/>
          </a:bodyPr>
          <a:lstStyle/>
          <a:p>
            <a:r>
              <a:rPr lang="en-GB" dirty="0"/>
              <a:t>2. Large scale wall art by Adam Pendleton, 2015.</a:t>
            </a:r>
          </a:p>
        </p:txBody>
      </p:sp>
      <p:sp>
        <p:nvSpPr>
          <p:cNvPr id="14" name="TextBox 13">
            <a:extLst>
              <a:ext uri="{FF2B5EF4-FFF2-40B4-BE49-F238E27FC236}">
                <a16:creationId xmlns:a16="http://schemas.microsoft.com/office/drawing/2014/main" id="{48E780A1-F713-4796-8EFC-9A2001BDA156}"/>
              </a:ext>
            </a:extLst>
          </p:cNvPr>
          <p:cNvSpPr txBox="1"/>
          <p:nvPr/>
        </p:nvSpPr>
        <p:spPr>
          <a:xfrm>
            <a:off x="8944632" y="3134808"/>
            <a:ext cx="3062068" cy="646331"/>
          </a:xfrm>
          <a:prstGeom prst="rect">
            <a:avLst/>
          </a:prstGeom>
          <a:noFill/>
        </p:spPr>
        <p:txBody>
          <a:bodyPr wrap="square" rtlCol="0">
            <a:spAutoFit/>
          </a:bodyPr>
          <a:lstStyle/>
          <a:p>
            <a:r>
              <a:rPr lang="en-GB" dirty="0"/>
              <a:t>3. Washington DC’s 16th St </a:t>
            </a:r>
            <a:r>
              <a:rPr lang="en-GB" dirty="0">
                <a:hlinkClick r:id="rId14"/>
              </a:rPr>
              <a:t>#BlackLivesMatter</a:t>
            </a:r>
            <a:r>
              <a:rPr lang="en-GB" dirty="0"/>
              <a:t> street art.</a:t>
            </a:r>
          </a:p>
        </p:txBody>
      </p:sp>
      <p:sp>
        <p:nvSpPr>
          <p:cNvPr id="12" name="Rectangle 11">
            <a:extLst>
              <a:ext uri="{FF2B5EF4-FFF2-40B4-BE49-F238E27FC236}">
                <a16:creationId xmlns:a16="http://schemas.microsoft.com/office/drawing/2014/main" id="{D0D3F447-A0AA-44AD-901B-A81B854A1E4F}"/>
              </a:ext>
            </a:extLst>
          </p:cNvPr>
          <p:cNvSpPr/>
          <p:nvPr/>
        </p:nvSpPr>
        <p:spPr>
          <a:xfrm>
            <a:off x="8689597" y="5867412"/>
            <a:ext cx="3352365" cy="646331"/>
          </a:xfrm>
          <a:prstGeom prst="rect">
            <a:avLst/>
          </a:prstGeom>
        </p:spPr>
        <p:txBody>
          <a:bodyPr wrap="square">
            <a:spAutoFit/>
          </a:bodyPr>
          <a:lstStyle/>
          <a:p>
            <a:r>
              <a:rPr lang="en-GB" dirty="0"/>
              <a:t>4. Black Lives Matter protest marches in the UK, 2020.</a:t>
            </a:r>
          </a:p>
        </p:txBody>
      </p:sp>
      <p:pic>
        <p:nvPicPr>
          <p:cNvPr id="15" name="Recorded Sound">
            <a:hlinkClick r:id="" action="ppaction://media"/>
            <a:extLst>
              <a:ext uri="{FF2B5EF4-FFF2-40B4-BE49-F238E27FC236}">
                <a16:creationId xmlns:a16="http://schemas.microsoft.com/office/drawing/2014/main" id="{933C4659-0023-4665-B5D7-142C4CE7033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831370" y="5854608"/>
            <a:ext cx="609600" cy="609600"/>
          </a:xfrm>
          <a:prstGeom prst="rect">
            <a:avLst/>
          </a:prstGeom>
        </p:spPr>
      </p:pic>
      <p:pic>
        <p:nvPicPr>
          <p:cNvPr id="16" name="Recorded Sound">
            <a:hlinkClick r:id="" action="ppaction://media"/>
            <a:extLst>
              <a:ext uri="{FF2B5EF4-FFF2-40B4-BE49-F238E27FC236}">
                <a16:creationId xmlns:a16="http://schemas.microsoft.com/office/drawing/2014/main" id="{46722CD3-DC2C-4CAC-8D0B-82A3AC15208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532247" y="5817295"/>
            <a:ext cx="609600" cy="609600"/>
          </a:xfrm>
          <a:prstGeom prst="rect">
            <a:avLst/>
          </a:prstGeom>
        </p:spPr>
      </p:pic>
      <p:pic>
        <p:nvPicPr>
          <p:cNvPr id="17" name="Recorded Sound">
            <a:hlinkClick r:id="" action="ppaction://media"/>
            <a:extLst>
              <a:ext uri="{FF2B5EF4-FFF2-40B4-BE49-F238E27FC236}">
                <a16:creationId xmlns:a16="http://schemas.microsoft.com/office/drawing/2014/main" id="{2CF91438-F8C7-41D7-AA5A-0F6FC7A5043E}"/>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582400" y="5972175"/>
            <a:ext cx="609600" cy="609600"/>
          </a:xfrm>
          <a:prstGeom prst="rect">
            <a:avLst/>
          </a:prstGeom>
        </p:spPr>
      </p:pic>
      <p:sp>
        <p:nvSpPr>
          <p:cNvPr id="19" name="TextBox 18">
            <a:extLst>
              <a:ext uri="{FF2B5EF4-FFF2-40B4-BE49-F238E27FC236}">
                <a16:creationId xmlns:a16="http://schemas.microsoft.com/office/drawing/2014/main" id="{528C3A22-7339-4BFA-8EE1-1757FD78242C}"/>
              </a:ext>
            </a:extLst>
          </p:cNvPr>
          <p:cNvSpPr txBox="1"/>
          <p:nvPr/>
        </p:nvSpPr>
        <p:spPr>
          <a:xfrm>
            <a:off x="323588" y="91720"/>
            <a:ext cx="7823140" cy="461665"/>
          </a:xfrm>
          <a:prstGeom prst="rect">
            <a:avLst/>
          </a:prstGeom>
          <a:noFill/>
        </p:spPr>
        <p:txBody>
          <a:bodyPr wrap="square" rtlCol="0">
            <a:spAutoFit/>
          </a:bodyPr>
          <a:lstStyle/>
          <a:p>
            <a:r>
              <a:rPr lang="en-GB" sz="2400" b="1" dirty="0"/>
              <a:t>Black Lives Matter Movement</a:t>
            </a:r>
          </a:p>
        </p:txBody>
      </p:sp>
    </p:spTree>
    <p:extLst>
      <p:ext uri="{BB962C8B-B14F-4D97-AF65-F5344CB8AC3E}">
        <p14:creationId xmlns:p14="http://schemas.microsoft.com/office/powerpoint/2010/main" val="9227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91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1607"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52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5"/>
                </p:tgtEl>
              </p:cMediaNode>
            </p:audio>
            <p:audio>
              <p:cMediaNode vol="80000">
                <p:cTn id="16" fill="hold" display="0">
                  <p:stCondLst>
                    <p:cond delay="indefinite"/>
                  </p:stCondLst>
                  <p:endCondLst>
                    <p:cond evt="onStopAudio" delay="0">
                      <p:tgtEl>
                        <p:sldTgt/>
                      </p:tgtEl>
                    </p:cond>
                  </p:endCondLst>
                </p:cTn>
                <p:tgtEl>
                  <p:spTgt spid="16"/>
                </p:tgtEl>
              </p:cMediaNode>
            </p:audio>
            <p:audio>
              <p:cMediaNode vol="80000">
                <p:cTn id="1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5E7A-8113-43B5-86A0-901B07DE6DC9}"/>
              </a:ext>
            </a:extLst>
          </p:cNvPr>
          <p:cNvSpPr>
            <a:spLocks noGrp="1"/>
          </p:cNvSpPr>
          <p:nvPr>
            <p:ph type="title"/>
          </p:nvPr>
        </p:nvSpPr>
        <p:spPr>
          <a:xfrm>
            <a:off x="4487636" y="3223405"/>
            <a:ext cx="10515600" cy="1325563"/>
          </a:xfrm>
        </p:spPr>
        <p:txBody>
          <a:bodyPr>
            <a:normAutofit/>
          </a:bodyPr>
          <a:lstStyle/>
          <a:p>
            <a:r>
              <a:rPr lang="en-GB" sz="3600" b="1" dirty="0"/>
              <a:t>Art work in relation to the NHS</a:t>
            </a:r>
          </a:p>
        </p:txBody>
      </p:sp>
      <p:sp>
        <p:nvSpPr>
          <p:cNvPr id="3" name="Content Placeholder 2">
            <a:extLst>
              <a:ext uri="{FF2B5EF4-FFF2-40B4-BE49-F238E27FC236}">
                <a16:creationId xmlns:a16="http://schemas.microsoft.com/office/drawing/2014/main" id="{C6D97C40-4D2F-450D-9107-0AE914EA2112}"/>
              </a:ext>
            </a:extLst>
          </p:cNvPr>
          <p:cNvSpPr>
            <a:spLocks noGrp="1"/>
          </p:cNvSpPr>
          <p:nvPr>
            <p:ph idx="1"/>
          </p:nvPr>
        </p:nvSpPr>
        <p:spPr>
          <a:xfrm>
            <a:off x="7516586" y="4529741"/>
            <a:ext cx="4457700" cy="4143148"/>
          </a:xfrm>
        </p:spPr>
        <p:txBody>
          <a:bodyPr>
            <a:normAutofit/>
          </a:bodyPr>
          <a:lstStyle/>
          <a:p>
            <a:pPr marL="0" indent="0">
              <a:buNone/>
            </a:pPr>
            <a:r>
              <a:rPr lang="en-GB" sz="2000" dirty="0"/>
              <a:t>The current pandemic has seen numerous pieces of art created in support of the NHS, often replicating the rainbow motif and slogans such as ‘Stay Home’, ‘Thank you’ and ‘Our heroes’.</a:t>
            </a:r>
          </a:p>
          <a:p>
            <a:pPr marL="0" indent="0">
              <a:buNone/>
            </a:pPr>
            <a:r>
              <a:rPr lang="en-GB" sz="2000" dirty="0"/>
              <a:t>How many have you seen in your area?</a:t>
            </a:r>
          </a:p>
        </p:txBody>
      </p:sp>
      <p:pic>
        <p:nvPicPr>
          <p:cNvPr id="4" name="Picture 3">
            <a:extLst>
              <a:ext uri="{FF2B5EF4-FFF2-40B4-BE49-F238E27FC236}">
                <a16:creationId xmlns:a16="http://schemas.microsoft.com/office/drawing/2014/main" id="{0756DD8B-98C2-4C0F-A83B-AD9842271237}"/>
              </a:ext>
            </a:extLst>
          </p:cNvPr>
          <p:cNvPicPr>
            <a:picLocks noChangeAspect="1"/>
          </p:cNvPicPr>
          <p:nvPr/>
        </p:nvPicPr>
        <p:blipFill>
          <a:blip r:embed="rId2"/>
          <a:stretch>
            <a:fillRect/>
          </a:stretch>
        </p:blipFill>
        <p:spPr>
          <a:xfrm>
            <a:off x="217714" y="365125"/>
            <a:ext cx="3962400" cy="3533775"/>
          </a:xfrm>
          <a:prstGeom prst="rect">
            <a:avLst/>
          </a:prstGeom>
        </p:spPr>
      </p:pic>
      <p:pic>
        <p:nvPicPr>
          <p:cNvPr id="5" name="Picture 4">
            <a:extLst>
              <a:ext uri="{FF2B5EF4-FFF2-40B4-BE49-F238E27FC236}">
                <a16:creationId xmlns:a16="http://schemas.microsoft.com/office/drawing/2014/main" id="{D5D972F5-7039-46A5-8295-797B233A503B}"/>
              </a:ext>
            </a:extLst>
          </p:cNvPr>
          <p:cNvPicPr>
            <a:picLocks noChangeAspect="1"/>
          </p:cNvPicPr>
          <p:nvPr/>
        </p:nvPicPr>
        <p:blipFill>
          <a:blip r:embed="rId3"/>
          <a:stretch>
            <a:fillRect/>
          </a:stretch>
        </p:blipFill>
        <p:spPr>
          <a:xfrm>
            <a:off x="217714" y="4245429"/>
            <a:ext cx="7266742" cy="2247446"/>
          </a:xfrm>
          <a:prstGeom prst="rect">
            <a:avLst/>
          </a:prstGeom>
        </p:spPr>
      </p:pic>
      <p:pic>
        <p:nvPicPr>
          <p:cNvPr id="6" name="Picture 5">
            <a:extLst>
              <a:ext uri="{FF2B5EF4-FFF2-40B4-BE49-F238E27FC236}">
                <a16:creationId xmlns:a16="http://schemas.microsoft.com/office/drawing/2014/main" id="{C677D9EF-29C2-4581-8CB6-66CCB0CF5575}"/>
              </a:ext>
            </a:extLst>
          </p:cNvPr>
          <p:cNvPicPr>
            <a:picLocks noChangeAspect="1"/>
          </p:cNvPicPr>
          <p:nvPr/>
        </p:nvPicPr>
        <p:blipFill>
          <a:blip r:embed="rId4"/>
          <a:stretch>
            <a:fillRect/>
          </a:stretch>
        </p:blipFill>
        <p:spPr>
          <a:xfrm>
            <a:off x="5484359" y="55478"/>
            <a:ext cx="6489927" cy="3464642"/>
          </a:xfrm>
          <a:prstGeom prst="rect">
            <a:avLst/>
          </a:prstGeom>
        </p:spPr>
      </p:pic>
    </p:spTree>
    <p:extLst>
      <p:ext uri="{BB962C8B-B14F-4D97-AF65-F5344CB8AC3E}">
        <p14:creationId xmlns:p14="http://schemas.microsoft.com/office/powerpoint/2010/main" val="139927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48AF-02E5-4BE3-A034-7F9E3596E16C}"/>
              </a:ext>
            </a:extLst>
          </p:cNvPr>
          <p:cNvSpPr>
            <a:spLocks noGrp="1"/>
          </p:cNvSpPr>
          <p:nvPr>
            <p:ph type="title"/>
          </p:nvPr>
        </p:nvSpPr>
        <p:spPr>
          <a:xfrm>
            <a:off x="6096000" y="365125"/>
            <a:ext cx="5257800" cy="1093561"/>
          </a:xfrm>
        </p:spPr>
        <p:txBody>
          <a:bodyPr/>
          <a:lstStyle/>
          <a:p>
            <a:r>
              <a:rPr lang="en-GB" b="1" dirty="0"/>
              <a:t>Bob &amp; Roberta Smith</a:t>
            </a:r>
          </a:p>
        </p:txBody>
      </p:sp>
      <p:sp>
        <p:nvSpPr>
          <p:cNvPr id="3" name="Content Placeholder 2">
            <a:extLst>
              <a:ext uri="{FF2B5EF4-FFF2-40B4-BE49-F238E27FC236}">
                <a16:creationId xmlns:a16="http://schemas.microsoft.com/office/drawing/2014/main" id="{E7CC84C6-E473-4119-ABED-BF8E41E8FDC5}"/>
              </a:ext>
            </a:extLst>
          </p:cNvPr>
          <p:cNvSpPr>
            <a:spLocks noGrp="1"/>
          </p:cNvSpPr>
          <p:nvPr>
            <p:ph idx="1"/>
          </p:nvPr>
        </p:nvSpPr>
        <p:spPr>
          <a:xfrm>
            <a:off x="7298192" y="1825625"/>
            <a:ext cx="4055608" cy="4351338"/>
          </a:xfrm>
        </p:spPr>
        <p:txBody>
          <a:bodyPr>
            <a:normAutofit fontScale="62500" lnSpcReduction="20000"/>
          </a:bodyPr>
          <a:lstStyle/>
          <a:p>
            <a:pPr marL="0" indent="0">
              <a:buNone/>
            </a:pPr>
            <a:r>
              <a:rPr lang="en-GB" dirty="0"/>
              <a:t>These pieces are artworks by the artist known as Bob &amp; Roberta Smith (don’t get confused, this is just one person).</a:t>
            </a:r>
          </a:p>
          <a:p>
            <a:pPr marL="0" indent="0">
              <a:buNone/>
            </a:pPr>
            <a:r>
              <a:rPr lang="en-GB" dirty="0"/>
              <a:t>He is famous for painting brightly-coloured slogans on pieces of discarded wood. These are usually comedic pokes at political and cultural issues and generally support his own activist campaigns. One campaign close to his heart is the importance of art within the education system. You may have noticed that there are a few posters of his art work around the art room back at school.</a:t>
            </a:r>
          </a:p>
          <a:p>
            <a:pPr marL="0" indent="0">
              <a:buNone/>
            </a:pPr>
            <a:endParaRPr lang="en-GB" dirty="0"/>
          </a:p>
          <a:p>
            <a:pPr marL="0" indent="0">
              <a:buNone/>
            </a:pPr>
            <a:r>
              <a:rPr lang="en-GB" dirty="0"/>
              <a:t>Something to think about….</a:t>
            </a:r>
          </a:p>
          <a:p>
            <a:pPr marL="0" indent="0">
              <a:buNone/>
            </a:pPr>
            <a:r>
              <a:rPr lang="en-GB" dirty="0"/>
              <a:t>What do you notice about his choice of text and how it has been arranged? What about the colours that he has used?</a:t>
            </a:r>
          </a:p>
        </p:txBody>
      </p:sp>
      <p:pic>
        <p:nvPicPr>
          <p:cNvPr id="4" name="Picture 3">
            <a:extLst>
              <a:ext uri="{FF2B5EF4-FFF2-40B4-BE49-F238E27FC236}">
                <a16:creationId xmlns:a16="http://schemas.microsoft.com/office/drawing/2014/main" id="{DB806007-1711-4B27-93EE-9C4631A2F6A3}"/>
              </a:ext>
            </a:extLst>
          </p:cNvPr>
          <p:cNvPicPr>
            <a:picLocks noChangeAspect="1"/>
          </p:cNvPicPr>
          <p:nvPr/>
        </p:nvPicPr>
        <p:blipFill>
          <a:blip r:embed="rId2"/>
          <a:stretch>
            <a:fillRect/>
          </a:stretch>
        </p:blipFill>
        <p:spPr>
          <a:xfrm>
            <a:off x="302758" y="2968625"/>
            <a:ext cx="3705225" cy="3524250"/>
          </a:xfrm>
          <a:prstGeom prst="rect">
            <a:avLst/>
          </a:prstGeom>
        </p:spPr>
      </p:pic>
      <p:pic>
        <p:nvPicPr>
          <p:cNvPr id="5" name="Picture 4">
            <a:extLst>
              <a:ext uri="{FF2B5EF4-FFF2-40B4-BE49-F238E27FC236}">
                <a16:creationId xmlns:a16="http://schemas.microsoft.com/office/drawing/2014/main" id="{C6355A9A-B5A1-4B73-83B0-ACD6898253F2}"/>
              </a:ext>
            </a:extLst>
          </p:cNvPr>
          <p:cNvPicPr>
            <a:picLocks noChangeAspect="1"/>
          </p:cNvPicPr>
          <p:nvPr/>
        </p:nvPicPr>
        <p:blipFill>
          <a:blip r:embed="rId3"/>
          <a:stretch>
            <a:fillRect/>
          </a:stretch>
        </p:blipFill>
        <p:spPr>
          <a:xfrm>
            <a:off x="4099427" y="3133725"/>
            <a:ext cx="3198765" cy="3281137"/>
          </a:xfrm>
          <a:prstGeom prst="rect">
            <a:avLst/>
          </a:prstGeom>
        </p:spPr>
      </p:pic>
      <p:pic>
        <p:nvPicPr>
          <p:cNvPr id="6" name="Picture 5">
            <a:extLst>
              <a:ext uri="{FF2B5EF4-FFF2-40B4-BE49-F238E27FC236}">
                <a16:creationId xmlns:a16="http://schemas.microsoft.com/office/drawing/2014/main" id="{186F8FFB-E1C5-473E-9870-AC5189050FB8}"/>
              </a:ext>
            </a:extLst>
          </p:cNvPr>
          <p:cNvPicPr>
            <a:picLocks noChangeAspect="1"/>
          </p:cNvPicPr>
          <p:nvPr/>
        </p:nvPicPr>
        <p:blipFill>
          <a:blip r:embed="rId4"/>
          <a:stretch>
            <a:fillRect/>
          </a:stretch>
        </p:blipFill>
        <p:spPr>
          <a:xfrm>
            <a:off x="302758" y="365125"/>
            <a:ext cx="5051730" cy="2378075"/>
          </a:xfrm>
          <a:prstGeom prst="rect">
            <a:avLst/>
          </a:prstGeom>
        </p:spPr>
      </p:pic>
    </p:spTree>
    <p:extLst>
      <p:ext uri="{BB962C8B-B14F-4D97-AF65-F5344CB8AC3E}">
        <p14:creationId xmlns:p14="http://schemas.microsoft.com/office/powerpoint/2010/main" val="371729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46B4-97C3-42A4-8508-626FFD5CB468}"/>
              </a:ext>
            </a:extLst>
          </p:cNvPr>
          <p:cNvSpPr>
            <a:spLocks noGrp="1"/>
          </p:cNvSpPr>
          <p:nvPr>
            <p:ph type="title"/>
          </p:nvPr>
        </p:nvSpPr>
        <p:spPr/>
        <p:txBody>
          <a:bodyPr>
            <a:normAutofit fontScale="90000"/>
          </a:bodyPr>
          <a:lstStyle/>
          <a:p>
            <a:r>
              <a:rPr lang="en-GB" b="1" dirty="0">
                <a:solidFill>
                  <a:srgbClr val="FF0000"/>
                </a:solidFill>
              </a:rPr>
              <a:t>Your task:</a:t>
            </a:r>
            <a:r>
              <a:rPr lang="en-GB" dirty="0"/>
              <a:t> to start planning a text based artwork about an issue that you feel strongly about (you will have the next lesson to actually create it).</a:t>
            </a:r>
          </a:p>
        </p:txBody>
      </p:sp>
      <p:sp>
        <p:nvSpPr>
          <p:cNvPr id="3" name="Content Placeholder 2">
            <a:extLst>
              <a:ext uri="{FF2B5EF4-FFF2-40B4-BE49-F238E27FC236}">
                <a16:creationId xmlns:a16="http://schemas.microsoft.com/office/drawing/2014/main" id="{752DCDC7-275C-41E8-AC0D-A482A68FDC32}"/>
              </a:ext>
            </a:extLst>
          </p:cNvPr>
          <p:cNvSpPr>
            <a:spLocks noGrp="1"/>
          </p:cNvSpPr>
          <p:nvPr>
            <p:ph idx="1"/>
          </p:nvPr>
        </p:nvSpPr>
        <p:spPr>
          <a:xfrm>
            <a:off x="685800" y="2390321"/>
            <a:ext cx="10515600" cy="4351338"/>
          </a:xfrm>
        </p:spPr>
        <p:txBody>
          <a:bodyPr>
            <a:normAutofit fontScale="92500" lnSpcReduction="20000"/>
          </a:bodyPr>
          <a:lstStyle/>
          <a:p>
            <a:pPr marL="0" indent="0">
              <a:buNone/>
            </a:pPr>
            <a:r>
              <a:rPr lang="en-GB" dirty="0"/>
              <a:t>You should consider:</a:t>
            </a:r>
          </a:p>
          <a:p>
            <a:pPr>
              <a:buFontTx/>
              <a:buChar char="-"/>
            </a:pPr>
            <a:r>
              <a:rPr lang="en-GB" dirty="0"/>
              <a:t>What issue? (social/political/racial/environmental)</a:t>
            </a:r>
          </a:p>
          <a:p>
            <a:pPr>
              <a:buFontTx/>
              <a:buChar char="-"/>
            </a:pPr>
            <a:r>
              <a:rPr lang="en-GB" dirty="0"/>
              <a:t>What text to use? (your own/a slogan/a phrase/a poem)</a:t>
            </a:r>
          </a:p>
          <a:p>
            <a:pPr>
              <a:buFontTx/>
              <a:buChar char="-"/>
            </a:pPr>
            <a:r>
              <a:rPr lang="en-GB" dirty="0"/>
              <a:t>What font? (Is it appropriate to the theme and issue?)</a:t>
            </a:r>
          </a:p>
          <a:p>
            <a:pPr>
              <a:buFontTx/>
              <a:buChar char="-"/>
            </a:pPr>
            <a:r>
              <a:rPr lang="en-GB" dirty="0"/>
              <a:t>What layout on the page? (I’m imagining you’d do it as a an A4 design, but you can go bigger if you wish).</a:t>
            </a:r>
          </a:p>
          <a:p>
            <a:pPr>
              <a:buFontTx/>
              <a:buChar char="-"/>
            </a:pPr>
            <a:r>
              <a:rPr lang="en-GB" dirty="0"/>
              <a:t>What colours will you use? Why?</a:t>
            </a:r>
          </a:p>
          <a:p>
            <a:pPr>
              <a:buFontTx/>
              <a:buChar char="-"/>
            </a:pPr>
            <a:r>
              <a:rPr lang="en-GB" dirty="0"/>
              <a:t>What materials? (pens, paints, digital, collage).</a:t>
            </a:r>
          </a:p>
          <a:p>
            <a:pPr marL="0" indent="0">
              <a:buNone/>
            </a:pPr>
            <a:endParaRPr lang="en-GB" dirty="0"/>
          </a:p>
          <a:p>
            <a:pPr marL="0" indent="0">
              <a:buNone/>
            </a:pPr>
            <a:r>
              <a:rPr lang="en-GB" dirty="0"/>
              <a:t>You may want to do a rough sketch of a plan in the back of your book, you do not need to submit your planning.</a:t>
            </a:r>
          </a:p>
        </p:txBody>
      </p:sp>
    </p:spTree>
    <p:extLst>
      <p:ext uri="{BB962C8B-B14F-4D97-AF65-F5344CB8AC3E}">
        <p14:creationId xmlns:p14="http://schemas.microsoft.com/office/powerpoint/2010/main" val="2926272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461</Words>
  <Application>Microsoft Office PowerPoint</Application>
  <PresentationFormat>Widescreen</PresentationFormat>
  <Paragraphs>28</Paragraphs>
  <Slides>5</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The power of text</vt:lpstr>
      <vt:lpstr>PowerPoint Presentation</vt:lpstr>
      <vt:lpstr>Art work in relation to the NHS</vt:lpstr>
      <vt:lpstr>Bob &amp; Roberta Smith</vt:lpstr>
      <vt:lpstr>Your task: to start planning a text based artwork about an issue that you feel strongly about (you will have the next lesson to actually create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text</dc:title>
  <dc:creator>Alex Westmore</dc:creator>
  <cp:lastModifiedBy>Alex Westmore</cp:lastModifiedBy>
  <cp:revision>2</cp:revision>
  <dcterms:created xsi:type="dcterms:W3CDTF">2020-06-17T22:22:37Z</dcterms:created>
  <dcterms:modified xsi:type="dcterms:W3CDTF">2020-06-17T22:49:21Z</dcterms:modified>
</cp:coreProperties>
</file>