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69"/>
  </p:handoutMasterIdLst>
  <p:sldIdLst>
    <p:sldId id="359" r:id="rId2"/>
    <p:sldId id="373" r:id="rId3"/>
    <p:sldId id="375" r:id="rId4"/>
    <p:sldId id="374" r:id="rId5"/>
    <p:sldId id="376" r:id="rId6"/>
    <p:sldId id="361" r:id="rId7"/>
    <p:sldId id="362" r:id="rId8"/>
    <p:sldId id="367" r:id="rId9"/>
    <p:sldId id="368" r:id="rId10"/>
    <p:sldId id="381" r:id="rId11"/>
    <p:sldId id="369" r:id="rId12"/>
    <p:sldId id="419" r:id="rId13"/>
    <p:sldId id="370" r:id="rId14"/>
    <p:sldId id="371" r:id="rId15"/>
    <p:sldId id="372" r:id="rId16"/>
    <p:sldId id="377" r:id="rId17"/>
    <p:sldId id="409" r:id="rId18"/>
    <p:sldId id="365" r:id="rId19"/>
    <p:sldId id="344" r:id="rId20"/>
    <p:sldId id="343" r:id="rId21"/>
    <p:sldId id="382" r:id="rId22"/>
    <p:sldId id="384" r:id="rId23"/>
    <p:sldId id="385" r:id="rId24"/>
    <p:sldId id="386" r:id="rId25"/>
    <p:sldId id="387" r:id="rId26"/>
    <p:sldId id="388" r:id="rId27"/>
    <p:sldId id="389" r:id="rId28"/>
    <p:sldId id="390" r:id="rId29"/>
    <p:sldId id="391" r:id="rId30"/>
    <p:sldId id="392" r:id="rId31"/>
    <p:sldId id="393" r:id="rId32"/>
    <p:sldId id="394" r:id="rId33"/>
    <p:sldId id="395" r:id="rId34"/>
    <p:sldId id="396" r:id="rId35"/>
    <p:sldId id="397" r:id="rId36"/>
    <p:sldId id="398" r:id="rId37"/>
    <p:sldId id="399" r:id="rId38"/>
    <p:sldId id="413" r:id="rId39"/>
    <p:sldId id="410" r:id="rId40"/>
    <p:sldId id="411" r:id="rId41"/>
    <p:sldId id="412" r:id="rId42"/>
    <p:sldId id="407" r:id="rId43"/>
    <p:sldId id="335" r:id="rId44"/>
    <p:sldId id="337" r:id="rId45"/>
    <p:sldId id="341" r:id="rId46"/>
    <p:sldId id="414" r:id="rId47"/>
    <p:sldId id="336" r:id="rId48"/>
    <p:sldId id="432" r:id="rId49"/>
    <p:sldId id="434" r:id="rId50"/>
    <p:sldId id="435" r:id="rId51"/>
    <p:sldId id="437" r:id="rId52"/>
    <p:sldId id="439" r:id="rId53"/>
    <p:sldId id="436" r:id="rId54"/>
    <p:sldId id="416" r:id="rId55"/>
    <p:sldId id="315" r:id="rId56"/>
    <p:sldId id="316" r:id="rId57"/>
    <p:sldId id="326" r:id="rId58"/>
    <p:sldId id="329" r:id="rId59"/>
    <p:sldId id="327" r:id="rId60"/>
    <p:sldId id="330" r:id="rId61"/>
    <p:sldId id="328" r:id="rId62"/>
    <p:sldId id="331" r:id="rId63"/>
    <p:sldId id="440" r:id="rId64"/>
    <p:sldId id="415" r:id="rId65"/>
    <p:sldId id="357" r:id="rId66"/>
    <p:sldId id="358" r:id="rId67"/>
    <p:sldId id="438" r:id="rId68"/>
  </p:sldIdLst>
  <p:sldSz cx="9144000" cy="6858000" type="screen4x3"/>
  <p:notesSz cx="6858000" cy="9144000"/>
  <p:defaultTextStyle>
    <a:defPPr>
      <a:defRPr lang="en-GB"/>
    </a:defPPr>
    <a:lvl1pPr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0"/>
      </a:spcBef>
      <a:spcAft>
        <a:spcPct val="0"/>
      </a:spcAft>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4400" kern="1200">
        <a:solidFill>
          <a:schemeClr val="tx2"/>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669900"/>
    <a:srgbClr val="99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9FA1C4-44D3-4E12-8AB5-08E93FB9F3B5}" type="datetimeFigureOut">
              <a:rPr lang="en-US"/>
              <a:pPr>
                <a:defRPr/>
              </a:pPr>
              <a:t>3/5/2013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D43F40C-4B1F-45F0-84AF-3B16C2D52BE1}" type="slidenum">
              <a:rPr lang="en-GB"/>
              <a:pPr>
                <a:defRPr/>
              </a:pPr>
              <a:t>‹#›</a:t>
            </a:fld>
            <a:endParaRPr lang="en-GB"/>
          </a:p>
        </p:txBody>
      </p:sp>
    </p:spTree>
    <p:extLst>
      <p:ext uri="{BB962C8B-B14F-4D97-AF65-F5344CB8AC3E}">
        <p14:creationId xmlns:p14="http://schemas.microsoft.com/office/powerpoint/2010/main" val="831239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33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BFDFDC-6435-4154-81EA-5C98476696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1E4B00-A76C-4E72-850F-972D191E70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CA25D6-7AE6-4387-8A16-F4251A030D7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9DC7E8-70A2-400A-BD10-BFF1E43433D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D386C9-B721-437A-AD77-A6DC15F5FFC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CCC64C-F3E6-47C2-9EE9-A0038F4CC7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777A45-C0AD-43C3-8D4E-218999430E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FF2EA3-1E3F-4BB8-8816-2092A63189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9BA6-B023-4D27-A654-EEC071444A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30D784-FBC9-40AF-99A9-D40A6A313A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388BB-FFF1-485A-8856-37428838B9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0A4C8A-4BB6-4167-A838-12715EFE7F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effectLst>
                  <a:outerShdw blurRad="38100" dist="38100" dir="2700000" algn="tl">
                    <a:srgbClr val="000000"/>
                  </a:outerShdw>
                </a:effectLst>
                <a:latin typeface="Arial" charset="0"/>
              </a:defRPr>
            </a:lvl1pPr>
          </a:lstStyle>
          <a:p>
            <a:pPr>
              <a:defRPr/>
            </a:pPr>
            <a:fld id="{B9F0303F-7AB8-465E-9BE7-28E154A464A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Evolutionary explanations of human reproductive behaviour</a:t>
            </a:r>
          </a:p>
        </p:txBody>
      </p:sp>
      <p:sp>
        <p:nvSpPr>
          <p:cNvPr id="3" name="Content Placeholder 2"/>
          <p:cNvSpPr>
            <a:spLocks noGrp="1"/>
          </p:cNvSpPr>
          <p:nvPr>
            <p:ph sz="half" idx="1"/>
          </p:nvPr>
        </p:nvSpPr>
        <p:spPr/>
        <p:txBody>
          <a:bodyPr/>
          <a:lstStyle/>
          <a:p>
            <a:pPr eaLnBrk="1" hangingPunct="1">
              <a:buNone/>
              <a:defRPr/>
            </a:pPr>
            <a:r>
              <a:rPr lang="en-GB" dirty="0" smtClean="0"/>
              <a:t> </a:t>
            </a:r>
            <a:r>
              <a:rPr lang="en-GB" sz="2600" dirty="0" smtClean="0"/>
              <a:t>  One of the big decisions which people make in life is choosing a mate or sexual partner</a:t>
            </a:r>
          </a:p>
          <a:p>
            <a:pPr eaLnBrk="1" hangingPunct="1">
              <a:defRPr/>
            </a:pPr>
            <a:r>
              <a:rPr lang="en-GB" sz="2600" dirty="0" smtClean="0"/>
              <a:t>This is an important decision because it can mean a lifelong commitment as well as choosing your children’s other parent</a:t>
            </a:r>
          </a:p>
        </p:txBody>
      </p:sp>
      <p:sp>
        <p:nvSpPr>
          <p:cNvPr id="4" name="Content Placeholder 3"/>
          <p:cNvSpPr>
            <a:spLocks noGrp="1"/>
          </p:cNvSpPr>
          <p:nvPr>
            <p:ph sz="half" idx="2"/>
          </p:nvPr>
        </p:nvSpPr>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4906963" cy="1371600"/>
          </a:xfrm>
        </p:spPr>
        <p:txBody>
          <a:bodyPr/>
          <a:lstStyle/>
          <a:p>
            <a:pPr>
              <a:defRPr/>
            </a:pPr>
            <a:r>
              <a:rPr lang="en-GB"/>
              <a:t>Sexual Selection</a:t>
            </a:r>
          </a:p>
        </p:txBody>
      </p:sp>
      <p:sp>
        <p:nvSpPr>
          <p:cNvPr id="128003" name="Rectangle 3"/>
          <p:cNvSpPr>
            <a:spLocks noGrp="1" noChangeArrowheads="1"/>
          </p:cNvSpPr>
          <p:nvPr>
            <p:ph type="body" idx="1"/>
          </p:nvPr>
        </p:nvSpPr>
        <p:spPr>
          <a:xfrm>
            <a:off x="468313" y="1989138"/>
            <a:ext cx="5705475" cy="4395787"/>
          </a:xfrm>
        </p:spPr>
        <p:txBody>
          <a:bodyPr/>
          <a:lstStyle/>
          <a:p>
            <a:pPr>
              <a:lnSpc>
                <a:spcPct val="80000"/>
              </a:lnSpc>
              <a:buFont typeface="Wingdings" pitchFamily="2" charset="2"/>
              <a:buNone/>
              <a:defRPr/>
            </a:pPr>
            <a:r>
              <a:rPr lang="en-GB" sz="2800" b="1" dirty="0">
                <a:solidFill>
                  <a:srgbClr val="66FF66"/>
                </a:solidFill>
              </a:rPr>
              <a:t>Darwin (1871)</a:t>
            </a:r>
          </a:p>
          <a:p>
            <a:pPr>
              <a:lnSpc>
                <a:spcPct val="80000"/>
              </a:lnSpc>
              <a:defRPr/>
            </a:pPr>
            <a:r>
              <a:rPr lang="en-GB" sz="2800" dirty="0"/>
              <a:t>Sexual selection had </a:t>
            </a:r>
            <a:r>
              <a:rPr lang="en-GB" sz="2800" dirty="0" smtClean="0"/>
              <a:t>a similar </a:t>
            </a:r>
            <a:r>
              <a:rPr lang="en-GB" sz="2800" dirty="0"/>
              <a:t>effect to natural selection in driving evolution</a:t>
            </a:r>
          </a:p>
          <a:p>
            <a:pPr>
              <a:lnSpc>
                <a:spcPct val="80000"/>
              </a:lnSpc>
              <a:defRPr/>
            </a:pPr>
            <a:r>
              <a:rPr lang="en-GB" sz="2800" dirty="0"/>
              <a:t>Competition between males for mates</a:t>
            </a:r>
          </a:p>
          <a:p>
            <a:pPr>
              <a:lnSpc>
                <a:spcPct val="80000"/>
              </a:lnSpc>
              <a:defRPr/>
            </a:pPr>
            <a:r>
              <a:rPr lang="en-GB" sz="2800" dirty="0"/>
              <a:t>Males evolve characteristics which increase chances of being selected by females</a:t>
            </a:r>
          </a:p>
          <a:p>
            <a:pPr>
              <a:lnSpc>
                <a:spcPct val="80000"/>
              </a:lnSpc>
              <a:defRPr/>
            </a:pPr>
            <a:r>
              <a:rPr lang="en-GB" sz="2800" dirty="0"/>
              <a:t>Such as the spectacular tails of peacocks</a:t>
            </a:r>
          </a:p>
        </p:txBody>
      </p:sp>
      <p:pic>
        <p:nvPicPr>
          <p:cNvPr id="128004" name="Picture 4" descr="peacock_"/>
          <p:cNvPicPr>
            <a:picLocks noChangeAspect="1" noChangeArrowheads="1"/>
          </p:cNvPicPr>
          <p:nvPr/>
        </p:nvPicPr>
        <p:blipFill>
          <a:blip r:embed="rId2" cstate="print"/>
          <a:srcRect/>
          <a:stretch>
            <a:fillRect/>
          </a:stretch>
        </p:blipFill>
        <p:spPr bwMode="auto">
          <a:xfrm>
            <a:off x="6156325" y="3573463"/>
            <a:ext cx="2286000" cy="2921000"/>
          </a:xfrm>
          <a:prstGeom prst="rect">
            <a:avLst/>
          </a:prstGeom>
          <a:noFill/>
          <a:ln w="9525">
            <a:noFill/>
            <a:miter lim="800000"/>
            <a:headEnd/>
            <a:tailEnd/>
          </a:ln>
        </p:spPr>
      </p:pic>
      <p:pic>
        <p:nvPicPr>
          <p:cNvPr id="128005" name="Picture 5" descr="stags-fight"/>
          <p:cNvPicPr>
            <a:picLocks noChangeAspect="1" noChangeArrowheads="1"/>
          </p:cNvPicPr>
          <p:nvPr/>
        </p:nvPicPr>
        <p:blipFill>
          <a:blip r:embed="rId3" cstate="print"/>
          <a:srcRect/>
          <a:stretch>
            <a:fillRect/>
          </a:stretch>
        </p:blipFill>
        <p:spPr bwMode="auto">
          <a:xfrm>
            <a:off x="5580063" y="1125538"/>
            <a:ext cx="3351212" cy="22240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dissolve">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Effect transition="in" filter="dissolve">
                                      <p:cBhvr>
                                        <p:cTn id="12" dur="500"/>
                                        <p:tgtEl>
                                          <p:spTgt spid="128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1" end="1"/>
                                            </p:txEl>
                                          </p:spTgt>
                                        </p:tgtEl>
                                        <p:attrNameLst>
                                          <p:attrName>style.visibility</p:attrName>
                                        </p:attrNameLst>
                                      </p:cBhvr>
                                      <p:to>
                                        <p:strVal val="visible"/>
                                      </p:to>
                                    </p:set>
                                    <p:animEffect transition="in" filter="dissolve">
                                      <p:cBhvr>
                                        <p:cTn id="17" dur="500"/>
                                        <p:tgtEl>
                                          <p:spTgt spid="1280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2" end="2"/>
                                            </p:txEl>
                                          </p:spTgt>
                                        </p:tgtEl>
                                        <p:attrNameLst>
                                          <p:attrName>style.visibility</p:attrName>
                                        </p:attrNameLst>
                                      </p:cBhvr>
                                      <p:to>
                                        <p:strVal val="visible"/>
                                      </p:to>
                                    </p:set>
                                    <p:animEffect transition="in" filter="dissolve">
                                      <p:cBhvr>
                                        <p:cTn id="22" dur="500"/>
                                        <p:tgtEl>
                                          <p:spTgt spid="1280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8005"/>
                                        </p:tgtEl>
                                        <p:attrNameLst>
                                          <p:attrName>style.visibility</p:attrName>
                                        </p:attrNameLst>
                                      </p:cBhvr>
                                      <p:to>
                                        <p:strVal val="visible"/>
                                      </p:to>
                                    </p:set>
                                    <p:animEffect transition="in" filter="dissolve">
                                      <p:cBhvr>
                                        <p:cTn id="27" dur="500"/>
                                        <p:tgtEl>
                                          <p:spTgt spid="12800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8003">
                                            <p:txEl>
                                              <p:pRg st="3" end="3"/>
                                            </p:txEl>
                                          </p:spTgt>
                                        </p:tgtEl>
                                        <p:attrNameLst>
                                          <p:attrName>style.visibility</p:attrName>
                                        </p:attrNameLst>
                                      </p:cBhvr>
                                      <p:to>
                                        <p:strVal val="visible"/>
                                      </p:to>
                                    </p:set>
                                    <p:animEffect transition="in" filter="dissolve">
                                      <p:cBhvr>
                                        <p:cTn id="32" dur="500"/>
                                        <p:tgtEl>
                                          <p:spTgt spid="12800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8004"/>
                                        </p:tgtEl>
                                        <p:attrNameLst>
                                          <p:attrName>style.visibility</p:attrName>
                                        </p:attrNameLst>
                                      </p:cBhvr>
                                      <p:to>
                                        <p:strVal val="visible"/>
                                      </p:to>
                                    </p:set>
                                    <p:animEffect transition="in" filter="dissolve">
                                      <p:cBhvr>
                                        <p:cTn id="37" dur="500"/>
                                        <p:tgtEl>
                                          <p:spTgt spid="12800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8003">
                                            <p:txEl>
                                              <p:pRg st="4" end="4"/>
                                            </p:txEl>
                                          </p:spTgt>
                                        </p:tgtEl>
                                        <p:attrNameLst>
                                          <p:attrName>style.visibility</p:attrName>
                                        </p:attrNameLst>
                                      </p:cBhvr>
                                      <p:to>
                                        <p:strVal val="visible"/>
                                      </p:to>
                                    </p:set>
                                    <p:animEffect transition="in" filter="dissolve">
                                      <p:cBhvr>
                                        <p:cTn id="42" dur="500"/>
                                        <p:tgtEl>
                                          <p:spTgt spid="1280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Sexual selection</a:t>
            </a:r>
            <a:endParaRPr lang="en-GB" dirty="0"/>
          </a:p>
        </p:txBody>
      </p:sp>
      <p:sp>
        <p:nvSpPr>
          <p:cNvPr id="6" name="Content Placeholder 5"/>
          <p:cNvSpPr>
            <a:spLocks noGrp="1"/>
          </p:cNvSpPr>
          <p:nvPr>
            <p:ph idx="1"/>
          </p:nvPr>
        </p:nvSpPr>
        <p:spPr>
          <a:xfrm>
            <a:off x="457200" y="1981200"/>
            <a:ext cx="8229600" cy="4544144"/>
          </a:xfrm>
        </p:spPr>
        <p:txBody>
          <a:bodyPr/>
          <a:lstStyle/>
          <a:p>
            <a:r>
              <a:rPr lang="en-GB" sz="2800" dirty="0" smtClean="0"/>
              <a:t>Individuals who possess features that make them attractive to the opposite sex or help them compete with members of the same sex for access to mates mean that the possessor breeds successfully whereas those individuals without the features are less successful. </a:t>
            </a:r>
            <a:endParaRPr lang="en-GB"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Example of human sexual selection:</a:t>
            </a:r>
            <a:endParaRPr lang="en-GB" dirty="0"/>
          </a:p>
        </p:txBody>
      </p:sp>
      <p:sp>
        <p:nvSpPr>
          <p:cNvPr id="3" name="Content Placeholder 2"/>
          <p:cNvSpPr>
            <a:spLocks noGrp="1"/>
          </p:cNvSpPr>
          <p:nvPr>
            <p:ph sz="half" idx="1"/>
          </p:nvPr>
        </p:nvSpPr>
        <p:spPr/>
        <p:txBody>
          <a:bodyPr/>
          <a:lstStyle/>
          <a:p>
            <a:r>
              <a:rPr lang="en-GB" sz="2400" u="sng" dirty="0" smtClean="0"/>
              <a:t>Relative hairlessness</a:t>
            </a:r>
            <a:r>
              <a:rPr lang="en-GB" sz="2400" dirty="0" smtClean="0"/>
              <a:t> – </a:t>
            </a:r>
            <a:r>
              <a:rPr lang="en-GB" sz="2400" dirty="0" err="1" smtClean="0"/>
              <a:t>Pagel</a:t>
            </a:r>
            <a:r>
              <a:rPr lang="en-GB" sz="2400" dirty="0" smtClean="0"/>
              <a:t> &amp; </a:t>
            </a:r>
            <a:r>
              <a:rPr lang="en-GB" sz="2400" dirty="0" err="1" smtClean="0"/>
              <a:t>Bodmer</a:t>
            </a:r>
            <a:r>
              <a:rPr lang="en-GB" sz="2400" dirty="0" smtClean="0"/>
              <a:t> believed that this came about because it is clear whether or not the individual has parasites – if the individual doesn’t have parasites, the clear skin would advertise it, and therefore the person would be more likely to get a sexual partner. </a:t>
            </a:r>
          </a:p>
          <a:p>
            <a:endParaRPr lang="en-GB" sz="2400" dirty="0"/>
          </a:p>
        </p:txBody>
      </p:sp>
      <p:sp>
        <p:nvSpPr>
          <p:cNvPr id="5" name="Content Placeholder 4"/>
          <p:cNvSpPr>
            <a:spLocks noGrp="1"/>
          </p:cNvSpPr>
          <p:nvPr>
            <p:ph sz="half" idx="2"/>
          </p:nvPr>
        </p:nvSpPr>
        <p:spPr/>
        <p:txBody>
          <a:bodyPr/>
          <a:lstStyle/>
          <a:p>
            <a:endParaRPr lang="en-GB"/>
          </a:p>
        </p:txBody>
      </p:sp>
      <p:pic>
        <p:nvPicPr>
          <p:cNvPr id="114690" name="Picture 2" descr="http://t3.gstatic.com/images?q=tbn:ANd9GcQ9MGXFIKlxvWiUPLshx_-8otRLNTdINQ38xPc8bRWLZfqAdc_styEKaqzXRw"/>
          <p:cNvPicPr>
            <a:picLocks noChangeAspect="1" noChangeArrowheads="1"/>
          </p:cNvPicPr>
          <p:nvPr/>
        </p:nvPicPr>
        <p:blipFill>
          <a:blip r:embed="rId2" cstate="print"/>
          <a:srcRect/>
          <a:stretch>
            <a:fillRect/>
          </a:stretch>
        </p:blipFill>
        <p:spPr bwMode="auto">
          <a:xfrm>
            <a:off x="4788024" y="2708920"/>
            <a:ext cx="3268627" cy="21751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Sexual selection: 2 main processes involved</a:t>
            </a:r>
            <a:endParaRPr lang="en-GB" dirty="0"/>
          </a:p>
        </p:txBody>
      </p:sp>
      <p:sp>
        <p:nvSpPr>
          <p:cNvPr id="4" name="Content Placeholder 3"/>
          <p:cNvSpPr>
            <a:spLocks noGrp="1"/>
          </p:cNvSpPr>
          <p:nvPr>
            <p:ph sz="half" idx="1"/>
          </p:nvPr>
        </p:nvSpPr>
        <p:spPr/>
        <p:txBody>
          <a:bodyPr/>
          <a:lstStyle/>
          <a:p>
            <a:r>
              <a:rPr lang="en-GB" dirty="0" smtClean="0"/>
              <a:t>Intra-sexual selection</a:t>
            </a:r>
          </a:p>
          <a:p>
            <a:pPr>
              <a:buNone/>
            </a:pPr>
            <a:endParaRPr lang="en-GB" dirty="0" smtClean="0"/>
          </a:p>
          <a:p>
            <a:pPr>
              <a:buNone/>
            </a:pPr>
            <a:r>
              <a:rPr lang="en-GB" sz="2600" dirty="0" smtClean="0"/>
              <a:t>   Members of one sex (usually male) must compete with each other for access to members of the other sex.</a:t>
            </a:r>
          </a:p>
          <a:p>
            <a:pPr>
              <a:buNone/>
            </a:pPr>
            <a:r>
              <a:rPr lang="en-GB" sz="2600" dirty="0" smtClean="0"/>
              <a:t>   Traits which lead to success will be passed on. </a:t>
            </a:r>
          </a:p>
          <a:p>
            <a:pPr>
              <a:buNone/>
            </a:pPr>
            <a:endParaRPr lang="en-GB" dirty="0" smtClean="0"/>
          </a:p>
          <a:p>
            <a:endParaRPr lang="en-GB" dirty="0" smtClean="0"/>
          </a:p>
          <a:p>
            <a:pPr>
              <a:buNone/>
            </a:pPr>
            <a:r>
              <a:rPr lang="en-GB" dirty="0" smtClean="0"/>
              <a:t>		</a:t>
            </a:r>
            <a:endParaRPr lang="en-GB" dirty="0"/>
          </a:p>
        </p:txBody>
      </p:sp>
      <p:sp>
        <p:nvSpPr>
          <p:cNvPr id="7" name="Content Placeholder 6"/>
          <p:cNvSpPr>
            <a:spLocks noGrp="1"/>
          </p:cNvSpPr>
          <p:nvPr>
            <p:ph sz="half" idx="2"/>
          </p:nvPr>
        </p:nvSpPr>
        <p:spPr/>
        <p:txBody>
          <a:bodyPr/>
          <a:lstStyle/>
          <a:p>
            <a:r>
              <a:rPr lang="en-GB" dirty="0" smtClean="0"/>
              <a:t>Inter-sexual selection</a:t>
            </a:r>
          </a:p>
          <a:p>
            <a:endParaRPr lang="en-GB" dirty="0" smtClean="0"/>
          </a:p>
          <a:p>
            <a:pPr>
              <a:buNone/>
            </a:pPr>
            <a:r>
              <a:rPr lang="en-GB" dirty="0" smtClean="0"/>
              <a:t>   The preferences of one sex determine the areas in which the other sex must compete</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US" dirty="0" smtClean="0"/>
              <a:t>Evolutionary theory suggests that there are two main mechanisms for the evolution of an animal’s characteristics:</a:t>
            </a:r>
            <a:endParaRPr lang="en-GB" dirty="0" smtClean="0"/>
          </a:p>
          <a:p>
            <a:endParaRPr lang="en-GB" dirty="0" smtClean="0"/>
          </a:p>
          <a:p>
            <a:r>
              <a:rPr lang="en-US" dirty="0" smtClean="0"/>
              <a:t>• </a:t>
            </a:r>
            <a:r>
              <a:rPr lang="en-US" u="sng" dirty="0" smtClean="0"/>
              <a:t>Natural selection </a:t>
            </a:r>
            <a:r>
              <a:rPr lang="en-US" dirty="0" smtClean="0"/>
              <a:t>(survival of the fittest). This is the process by which animals that are best adapted to their environment (fitness) are more likely to survive.</a:t>
            </a:r>
            <a:endParaRPr lang="en-GB" dirty="0" smtClean="0"/>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pPr>
              <a:buNone/>
            </a:pPr>
            <a:r>
              <a:rPr lang="en-US" dirty="0" smtClean="0"/>
              <a:t>    Sexual selection - survival of the sexiest-ensures reproductive success. </a:t>
            </a:r>
          </a:p>
          <a:p>
            <a:r>
              <a:rPr lang="en-US" dirty="0" smtClean="0"/>
              <a:t>This is the process by which animals that are most successful at attracting the opposite sex &amp; mating and having offspring are more likely to pass on their genes to the next generation.</a:t>
            </a:r>
            <a:endParaRPr lang="en-GB" dirty="0" smtClean="0"/>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Preferences in mate selection</a:t>
            </a:r>
            <a:br>
              <a:rPr lang="en-GB" dirty="0" smtClean="0"/>
            </a:br>
            <a:r>
              <a:rPr lang="en-GB" dirty="0" smtClean="0"/>
              <a:t>&amp; evolution </a:t>
            </a:r>
            <a:endParaRPr lang="en-GB" dirty="0"/>
          </a:p>
        </p:txBody>
      </p:sp>
      <p:sp>
        <p:nvSpPr>
          <p:cNvPr id="5" name="Subtitle 4"/>
          <p:cNvSpPr>
            <a:spLocks noGrp="1"/>
          </p:cNvSpPr>
          <p:nvPr>
            <p:ph type="subTitle" sz="quarter" idx="1"/>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GB"/>
              <a:t>Choosing a Mate</a:t>
            </a:r>
          </a:p>
        </p:txBody>
      </p:sp>
      <p:sp>
        <p:nvSpPr>
          <p:cNvPr id="126979" name="Rectangle 3"/>
          <p:cNvSpPr>
            <a:spLocks noGrp="1" noChangeArrowheads="1"/>
          </p:cNvSpPr>
          <p:nvPr>
            <p:ph type="body" idx="1"/>
          </p:nvPr>
        </p:nvSpPr>
        <p:spPr>
          <a:xfrm>
            <a:off x="328613" y="1941513"/>
            <a:ext cx="8208962" cy="4655839"/>
          </a:xfrm>
        </p:spPr>
        <p:txBody>
          <a:bodyPr/>
          <a:lstStyle/>
          <a:p>
            <a:pPr>
              <a:lnSpc>
                <a:spcPct val="90000"/>
              </a:lnSpc>
              <a:defRPr/>
            </a:pPr>
            <a:r>
              <a:rPr lang="en-GB" sz="2800" dirty="0"/>
              <a:t>Parental investment suggests differences between males and females in strategies of mate selection</a:t>
            </a:r>
          </a:p>
          <a:p>
            <a:pPr>
              <a:lnSpc>
                <a:spcPct val="90000"/>
              </a:lnSpc>
              <a:buFont typeface="Wingdings" pitchFamily="2" charset="2"/>
              <a:buNone/>
              <a:defRPr/>
            </a:pPr>
            <a:r>
              <a:rPr lang="en-GB" sz="2800" b="1" dirty="0">
                <a:solidFill>
                  <a:srgbClr val="66FF66"/>
                </a:solidFill>
              </a:rPr>
              <a:t>Males:</a:t>
            </a:r>
            <a:r>
              <a:rPr lang="en-GB" sz="2800" dirty="0"/>
              <a:t> mating = relatively small investment – soon able to mate again</a:t>
            </a:r>
          </a:p>
          <a:p>
            <a:pPr>
              <a:lnSpc>
                <a:spcPct val="90000"/>
              </a:lnSpc>
              <a:buFont typeface="Wingdings" pitchFamily="2" charset="2"/>
              <a:buNone/>
              <a:defRPr/>
            </a:pPr>
            <a:r>
              <a:rPr lang="en-GB" sz="2800" b="1" dirty="0">
                <a:solidFill>
                  <a:srgbClr val="66FF66"/>
                </a:solidFill>
              </a:rPr>
              <a:t>Females:</a:t>
            </a:r>
            <a:r>
              <a:rPr lang="en-GB" sz="2800" dirty="0"/>
              <a:t> mating = relatively large investment + resources needed to nourish eggs or embryos</a:t>
            </a:r>
          </a:p>
          <a:p>
            <a:pPr>
              <a:lnSpc>
                <a:spcPct val="90000"/>
              </a:lnSpc>
              <a:defRPr/>
            </a:pPr>
            <a:r>
              <a:rPr lang="en-GB" sz="2800" dirty="0"/>
              <a:t>Choosing a </a:t>
            </a:r>
            <a:r>
              <a:rPr lang="en-GB" sz="2800" dirty="0" smtClean="0"/>
              <a:t>mate is therefore a </a:t>
            </a:r>
            <a:r>
              <a:rPr lang="en-GB" sz="2800" dirty="0"/>
              <a:t>more important decision for females than for males</a:t>
            </a:r>
          </a:p>
          <a:p>
            <a:pPr>
              <a:lnSpc>
                <a:spcPct val="90000"/>
              </a:lnSpc>
              <a:defRPr/>
            </a:pPr>
            <a:r>
              <a:rPr lang="en-GB" sz="2800" dirty="0" smtClean="0"/>
              <a:t>So </a:t>
            </a:r>
            <a:r>
              <a:rPr lang="en-GB" sz="2800" dirty="0"/>
              <a:t>females will be more choosy in picking a mate than males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ssolve">
                                      <p:cBhvr>
                                        <p:cTn id="7" dur="500"/>
                                        <p:tgtEl>
                                          <p:spTgt spid="1269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dissolve">
                                      <p:cBhvr>
                                        <p:cTn id="12" dur="500"/>
                                        <p:tgtEl>
                                          <p:spTgt spid="126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Effect transition="in" filter="dissolve">
                                      <p:cBhvr>
                                        <p:cTn id="17" dur="500"/>
                                        <p:tgtEl>
                                          <p:spTgt spid="126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6979">
                                            <p:txEl>
                                              <p:pRg st="2" end="2"/>
                                            </p:txEl>
                                          </p:spTgt>
                                        </p:tgtEl>
                                        <p:attrNameLst>
                                          <p:attrName>style.visibility</p:attrName>
                                        </p:attrNameLst>
                                      </p:cBhvr>
                                      <p:to>
                                        <p:strVal val="visible"/>
                                      </p:to>
                                    </p:set>
                                    <p:animEffect transition="in" filter="dissolve">
                                      <p:cBhvr>
                                        <p:cTn id="22" dur="500"/>
                                        <p:tgtEl>
                                          <p:spTgt spid="1269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6979">
                                            <p:txEl>
                                              <p:pRg st="3" end="3"/>
                                            </p:txEl>
                                          </p:spTgt>
                                        </p:tgtEl>
                                        <p:attrNameLst>
                                          <p:attrName>style.visibility</p:attrName>
                                        </p:attrNameLst>
                                      </p:cBhvr>
                                      <p:to>
                                        <p:strVal val="visible"/>
                                      </p:to>
                                    </p:set>
                                    <p:animEffect transition="in" filter="dissolve">
                                      <p:cBhvr>
                                        <p:cTn id="27" dur="500"/>
                                        <p:tgtEl>
                                          <p:spTgt spid="1269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6979">
                                            <p:txEl>
                                              <p:pRg st="4" end="4"/>
                                            </p:txEl>
                                          </p:spTgt>
                                        </p:tgtEl>
                                        <p:attrNameLst>
                                          <p:attrName>style.visibility</p:attrName>
                                        </p:attrNameLst>
                                      </p:cBhvr>
                                      <p:to>
                                        <p:strVal val="visible"/>
                                      </p:to>
                                    </p:set>
                                    <p:animEffect transition="in" filter="dissolve">
                                      <p:cBhvr>
                                        <p:cTn id="32" dur="500"/>
                                        <p:tgtEl>
                                          <p:spTgt spid="126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Preferences in mate selection and evolution</a:t>
            </a:r>
            <a:endParaRPr lang="en-GB" dirty="0"/>
          </a:p>
        </p:txBody>
      </p:sp>
      <p:sp>
        <p:nvSpPr>
          <p:cNvPr id="3" name="Content Placeholder 2"/>
          <p:cNvSpPr>
            <a:spLocks noGrp="1"/>
          </p:cNvSpPr>
          <p:nvPr>
            <p:ph idx="1"/>
          </p:nvPr>
        </p:nvSpPr>
        <p:spPr>
          <a:xfrm>
            <a:off x="457200" y="1981200"/>
            <a:ext cx="8229600" cy="4688160"/>
          </a:xfrm>
        </p:spPr>
        <p:txBody>
          <a:bodyPr/>
          <a:lstStyle/>
          <a:p>
            <a:r>
              <a:rPr lang="en-GB" sz="2700" u="sng" dirty="0" err="1" smtClean="0"/>
              <a:t>Thornhill</a:t>
            </a:r>
            <a:r>
              <a:rPr lang="en-GB" sz="2700" u="sng" dirty="0" smtClean="0"/>
              <a:t> &amp; </a:t>
            </a:r>
            <a:r>
              <a:rPr lang="en-GB" sz="2700" u="sng" dirty="0" err="1" smtClean="0"/>
              <a:t>Thornhill</a:t>
            </a:r>
            <a:r>
              <a:rPr lang="en-GB" sz="2700" u="sng" dirty="0" smtClean="0"/>
              <a:t> (1983) </a:t>
            </a:r>
          </a:p>
          <a:p>
            <a:pPr>
              <a:buNone/>
            </a:pPr>
            <a:r>
              <a:rPr lang="en-GB" sz="2700" dirty="0" smtClean="0"/>
              <a:t>   </a:t>
            </a:r>
            <a:r>
              <a:rPr lang="en-GB" sz="2400" dirty="0" smtClean="0"/>
              <a:t>propose that individuals who are lacking in </a:t>
            </a:r>
            <a:r>
              <a:rPr lang="en-GB" sz="2400" b="1" u="sng" dirty="0" smtClean="0"/>
              <a:t>preferred characteristics</a:t>
            </a:r>
            <a:r>
              <a:rPr lang="en-GB" sz="2400" u="sng" dirty="0" smtClean="0"/>
              <a:t> </a:t>
            </a:r>
            <a:r>
              <a:rPr lang="en-GB" sz="2400" dirty="0" smtClean="0"/>
              <a:t>will not be selected to mate and therefore will not be able to pass on their genes. </a:t>
            </a:r>
          </a:p>
          <a:p>
            <a:pPr>
              <a:buNone/>
            </a:pPr>
            <a:endParaRPr lang="en-GB" sz="2400" dirty="0" smtClean="0"/>
          </a:p>
          <a:p>
            <a:r>
              <a:rPr lang="en-GB" sz="2400" dirty="0" smtClean="0"/>
              <a:t>However these </a:t>
            </a:r>
            <a:r>
              <a:rPr lang="en-GB" sz="2400" b="1" dirty="0" smtClean="0"/>
              <a:t>preferred characteristics </a:t>
            </a:r>
            <a:r>
              <a:rPr lang="en-GB" sz="2400" dirty="0" smtClean="0"/>
              <a:t>are not easy to define and are thought to be related to a number  of factors: </a:t>
            </a:r>
          </a:p>
          <a:p>
            <a:pPr marL="514350" indent="-514350">
              <a:buFont typeface="+mj-lt"/>
              <a:buAutoNum type="arabicPeriod"/>
            </a:pPr>
            <a:r>
              <a:rPr lang="en-GB" sz="2400" dirty="0" smtClean="0"/>
              <a:t>Reproductive value</a:t>
            </a:r>
          </a:p>
          <a:p>
            <a:pPr marL="514350" indent="-514350">
              <a:buFont typeface="+mj-lt"/>
              <a:buAutoNum type="arabicPeriod"/>
            </a:pPr>
            <a:r>
              <a:rPr lang="en-GB" sz="2400" dirty="0" smtClean="0"/>
              <a:t>Paternity probability</a:t>
            </a:r>
          </a:p>
          <a:p>
            <a:pPr marL="514350" indent="-514350">
              <a:buFont typeface="+mj-lt"/>
              <a:buAutoNum type="arabicPeriod"/>
            </a:pPr>
            <a:r>
              <a:rPr lang="en-GB" sz="2400" dirty="0" smtClean="0"/>
              <a:t>Parental investment</a:t>
            </a:r>
          </a:p>
          <a:p>
            <a:pPr marL="514350" indent="-514350">
              <a:buFont typeface="+mj-lt"/>
              <a:buAutoNum type="arabicPeriod"/>
            </a:pP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000" dirty="0" smtClean="0"/>
              <a:t/>
            </a:r>
            <a:br>
              <a:rPr lang="en-GB" sz="2000" dirty="0" smtClean="0"/>
            </a:br>
            <a:r>
              <a:rPr lang="en-GB" sz="2000" dirty="0" smtClean="0"/>
              <a:t> 1. rank them on their desirability in someone you might want to marry. </a:t>
            </a:r>
            <a:endParaRPr lang="en-GB" sz="2000" dirty="0"/>
          </a:p>
        </p:txBody>
      </p:sp>
      <p:sp>
        <p:nvSpPr>
          <p:cNvPr id="5" name="Content Placeholder 4"/>
          <p:cNvSpPr>
            <a:spLocks noGrp="1"/>
          </p:cNvSpPr>
          <p:nvPr>
            <p:ph idx="1"/>
          </p:nvPr>
        </p:nvSpPr>
        <p:spPr>
          <a:xfrm>
            <a:off x="357158" y="2000240"/>
            <a:ext cx="8229600" cy="4114800"/>
          </a:xfrm>
        </p:spPr>
        <p:txBody>
          <a:bodyPr/>
          <a:lstStyle/>
          <a:p>
            <a:pPr marL="971550" lvl="1" indent="-514350">
              <a:buNone/>
            </a:pPr>
            <a:r>
              <a:rPr lang="en-GB" dirty="0" smtClean="0"/>
              <a:t>Sociability </a:t>
            </a:r>
          </a:p>
          <a:p>
            <a:pPr marL="971550" lvl="1" indent="-514350">
              <a:buNone/>
            </a:pPr>
            <a:r>
              <a:rPr lang="en-GB" dirty="0" smtClean="0">
                <a:latin typeface="+mj-lt"/>
              </a:rPr>
              <a:t>Good financial prospects</a:t>
            </a:r>
          </a:p>
          <a:p>
            <a:pPr marL="971550" lvl="1" indent="-514350">
              <a:buNone/>
            </a:pPr>
            <a:r>
              <a:rPr lang="en-GB" dirty="0" smtClean="0">
                <a:latin typeface="+mj-lt"/>
              </a:rPr>
              <a:t>Good looks</a:t>
            </a:r>
          </a:p>
          <a:p>
            <a:pPr marL="971550" lvl="1" indent="-514350">
              <a:buNone/>
            </a:pPr>
            <a:r>
              <a:rPr lang="en-GB" dirty="0" smtClean="0">
                <a:latin typeface="+mj-lt"/>
              </a:rPr>
              <a:t>Chastity: No previous sexual intercourse</a:t>
            </a:r>
          </a:p>
          <a:p>
            <a:pPr marL="971550" lvl="1" indent="-514350">
              <a:buNone/>
            </a:pPr>
            <a:r>
              <a:rPr lang="en-GB" sz="2800" dirty="0" smtClean="0">
                <a:latin typeface="+mj-lt"/>
              </a:rPr>
              <a:t>Dependable character</a:t>
            </a:r>
          </a:p>
          <a:p>
            <a:pPr marL="514350" indent="-514350">
              <a:buNone/>
            </a:pPr>
            <a:r>
              <a:rPr lang="en-GB" sz="2800" dirty="0" smtClean="0">
                <a:latin typeface="+mj-lt"/>
              </a:rPr>
              <a:t>    Intelligence</a:t>
            </a:r>
          </a:p>
          <a:p>
            <a:pPr marL="514350" lvl="1" indent="-514350">
              <a:buClr>
                <a:schemeClr val="hlink"/>
              </a:buClr>
              <a:buNone/>
            </a:pPr>
            <a:r>
              <a:rPr lang="en-GB" sz="2800" dirty="0" smtClean="0">
                <a:latin typeface="+mj-lt"/>
              </a:rPr>
              <a:t>    </a:t>
            </a:r>
            <a:r>
              <a:rPr lang="en-GB" dirty="0" smtClean="0"/>
              <a:t>Ambition and industriousness</a:t>
            </a:r>
          </a:p>
          <a:p>
            <a:pPr marL="514350" indent="-514350">
              <a:buNone/>
            </a:pPr>
            <a:endParaRPr lang="en-GB" sz="2800" dirty="0" smtClean="0">
              <a:latin typeface="+mj-lt"/>
            </a:endParaRPr>
          </a:p>
          <a:p>
            <a:pPr lvl="1">
              <a:buNone/>
            </a:pPr>
            <a:endParaRPr lang="en-GB" dirty="0" smtClean="0"/>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b="1" dirty="0" smtClean="0">
                <a:solidFill>
                  <a:srgbClr val="66FF33"/>
                </a:solidFill>
              </a:rPr>
              <a:t>Charles Darwin (1871) </a:t>
            </a:r>
            <a:r>
              <a:rPr lang="en-GB" dirty="0" smtClean="0"/>
              <a:t>argued that the way we make these choices is the result of </a:t>
            </a:r>
            <a:r>
              <a:rPr lang="en-GB" i="1" dirty="0" smtClean="0"/>
              <a:t>evolution.</a:t>
            </a:r>
            <a:r>
              <a:rPr lang="en-GB" dirty="0" smtClean="0"/>
              <a:t> He proposed</a:t>
            </a:r>
            <a:r>
              <a:rPr lang="en-GB" b="1" dirty="0" smtClean="0">
                <a:solidFill>
                  <a:srgbClr val="FFFF00"/>
                </a:solidFill>
              </a:rPr>
              <a:t> </a:t>
            </a:r>
            <a:r>
              <a:rPr lang="en-US" dirty="0" smtClean="0"/>
              <a:t>two main mechanisms which determine the evolution of an animal’s characteristics:</a:t>
            </a:r>
            <a:endParaRPr lang="en-GB" dirty="0" smtClean="0"/>
          </a:p>
          <a:p>
            <a:endParaRPr lang="en-GB" dirty="0" smtClean="0"/>
          </a:p>
          <a:p>
            <a:r>
              <a:rPr lang="en-US" dirty="0" smtClean="0"/>
              <a:t>• </a:t>
            </a:r>
            <a:r>
              <a:rPr lang="en-US" u="sng" dirty="0" smtClean="0"/>
              <a:t>Natural selection </a:t>
            </a:r>
            <a:endParaRPr lang="en-US" dirty="0" smtClean="0"/>
          </a:p>
          <a:p>
            <a:r>
              <a:rPr lang="en-US" u="sng" dirty="0" smtClean="0"/>
              <a:t>   Sexual selection</a:t>
            </a:r>
            <a:endParaRPr lang="en-GB" u="sng" dirty="0" smtClean="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000" dirty="0" smtClean="0"/>
              <a:t>Rank them on their desirability in someone you might want to marry. 3 (indispensable) to 0 (irrelevant/unimportant) </a:t>
            </a:r>
            <a:br>
              <a:rPr lang="en-GB" sz="2000" dirty="0" smtClean="0"/>
            </a:br>
            <a:endParaRPr lang="en-GB" sz="2000" dirty="0"/>
          </a:p>
        </p:txBody>
      </p:sp>
      <p:sp>
        <p:nvSpPr>
          <p:cNvPr id="5" name="Content Placeholder 4"/>
          <p:cNvSpPr>
            <a:spLocks noGrp="1"/>
          </p:cNvSpPr>
          <p:nvPr>
            <p:ph idx="1"/>
          </p:nvPr>
        </p:nvSpPr>
        <p:spPr>
          <a:xfrm>
            <a:off x="357158" y="2000240"/>
            <a:ext cx="8229600" cy="4114800"/>
          </a:xfrm>
        </p:spPr>
        <p:txBody>
          <a:bodyPr/>
          <a:lstStyle/>
          <a:p>
            <a:pPr marL="971550" lvl="1" indent="-514350">
              <a:buNone/>
            </a:pPr>
            <a:r>
              <a:rPr lang="en-GB" dirty="0" smtClean="0"/>
              <a:t>Sociability </a:t>
            </a:r>
          </a:p>
          <a:p>
            <a:pPr marL="971550" lvl="1" indent="-514350">
              <a:buNone/>
            </a:pPr>
            <a:r>
              <a:rPr lang="en-GB" dirty="0" smtClean="0">
                <a:latin typeface="+mj-lt"/>
              </a:rPr>
              <a:t>Good financial prospects</a:t>
            </a:r>
          </a:p>
          <a:p>
            <a:pPr marL="971550" lvl="1" indent="-514350">
              <a:buNone/>
            </a:pPr>
            <a:r>
              <a:rPr lang="en-GB" dirty="0" smtClean="0">
                <a:latin typeface="+mj-lt"/>
              </a:rPr>
              <a:t>Good looks</a:t>
            </a:r>
          </a:p>
          <a:p>
            <a:pPr marL="971550" lvl="1" indent="-514350">
              <a:buNone/>
            </a:pPr>
            <a:r>
              <a:rPr lang="en-GB" dirty="0" smtClean="0">
                <a:latin typeface="+mj-lt"/>
              </a:rPr>
              <a:t>Chastity: No previous sexual intercourse</a:t>
            </a:r>
          </a:p>
          <a:p>
            <a:pPr marL="971550" lvl="1" indent="-514350">
              <a:buNone/>
            </a:pPr>
            <a:r>
              <a:rPr lang="en-GB" sz="2800" dirty="0" smtClean="0">
                <a:latin typeface="+mj-lt"/>
              </a:rPr>
              <a:t>Dependable character</a:t>
            </a:r>
          </a:p>
          <a:p>
            <a:pPr marL="514350" indent="-514350">
              <a:buNone/>
            </a:pPr>
            <a:r>
              <a:rPr lang="en-GB" sz="2800" dirty="0" smtClean="0">
                <a:latin typeface="+mj-lt"/>
              </a:rPr>
              <a:t>    Intelligence</a:t>
            </a:r>
          </a:p>
          <a:p>
            <a:pPr marL="514350" lvl="1" indent="-514350">
              <a:buClr>
                <a:schemeClr val="hlink"/>
              </a:buClr>
              <a:buNone/>
            </a:pPr>
            <a:r>
              <a:rPr lang="en-GB" sz="2800" dirty="0" smtClean="0">
                <a:latin typeface="+mj-lt"/>
              </a:rPr>
              <a:t>    </a:t>
            </a:r>
            <a:r>
              <a:rPr lang="en-GB" dirty="0" smtClean="0"/>
              <a:t>Ambition  and industriousness</a:t>
            </a:r>
          </a:p>
          <a:p>
            <a:pPr marL="514350" indent="-514350">
              <a:buNone/>
            </a:pPr>
            <a:endParaRPr lang="en-GB" sz="2800" dirty="0" smtClean="0">
              <a:latin typeface="+mj-lt"/>
            </a:endParaRPr>
          </a:p>
          <a:p>
            <a:pPr lvl="1">
              <a:buNone/>
            </a:pPr>
            <a:endParaRPr lang="en-GB"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81000"/>
            <a:ext cx="8229600" cy="960438"/>
          </a:xfrm>
        </p:spPr>
        <p:txBody>
          <a:bodyPr/>
          <a:lstStyle/>
          <a:p>
            <a:pPr>
              <a:defRPr/>
            </a:pPr>
            <a:r>
              <a:rPr lang="en-GB"/>
              <a:t>Sexual Selection</a:t>
            </a:r>
            <a:endParaRPr lang="en-US"/>
          </a:p>
        </p:txBody>
      </p:sp>
      <p:sp>
        <p:nvSpPr>
          <p:cNvPr id="159748" name="Rectangle 4"/>
          <p:cNvSpPr>
            <a:spLocks noGrp="1" noChangeArrowheads="1"/>
          </p:cNvSpPr>
          <p:nvPr>
            <p:ph type="body" sz="half" idx="1"/>
          </p:nvPr>
        </p:nvSpPr>
        <p:spPr>
          <a:xfrm>
            <a:off x="457200" y="1628775"/>
            <a:ext cx="4038600" cy="4968577"/>
          </a:xfrm>
        </p:spPr>
        <p:txBody>
          <a:bodyPr/>
          <a:lstStyle/>
          <a:p>
            <a:pPr>
              <a:defRPr/>
            </a:pPr>
            <a:r>
              <a:rPr lang="en-GB" sz="2400" dirty="0"/>
              <a:t>In some species both sexes contribute to rearing offspring, as in humans (</a:t>
            </a:r>
            <a:r>
              <a:rPr lang="en-GB" sz="2400" dirty="0" smtClean="0"/>
              <a:t>sometimes).</a:t>
            </a:r>
          </a:p>
          <a:p>
            <a:pPr>
              <a:buNone/>
              <a:defRPr/>
            </a:pPr>
            <a:endParaRPr lang="en-GB" sz="2400" dirty="0" smtClean="0"/>
          </a:p>
          <a:p>
            <a:pPr>
              <a:buNone/>
              <a:defRPr/>
            </a:pPr>
            <a:r>
              <a:rPr lang="en-GB" sz="2400" dirty="0" smtClean="0"/>
              <a:t>   According to evolutionary theory there would be adaptive differences in male and females choice of mates.</a:t>
            </a:r>
          </a:p>
          <a:p>
            <a:pPr>
              <a:buNone/>
              <a:defRPr/>
            </a:pPr>
            <a:endParaRPr lang="en-GB" sz="2400" dirty="0" smtClean="0"/>
          </a:p>
          <a:p>
            <a:pPr>
              <a:buNone/>
              <a:defRPr/>
            </a:pPr>
            <a:r>
              <a:rPr lang="en-GB" sz="2400" dirty="0" smtClean="0"/>
              <a:t>See grid p.94 Holt &amp; Lewis </a:t>
            </a:r>
            <a:endParaRPr lang="en-GB" sz="2400" dirty="0"/>
          </a:p>
          <a:p>
            <a:pPr>
              <a:buNone/>
              <a:defRPr/>
            </a:pPr>
            <a:endParaRPr lang="en-US" sz="2400" dirty="0"/>
          </a:p>
        </p:txBody>
      </p:sp>
      <p:sp>
        <p:nvSpPr>
          <p:cNvPr id="159749" name="Rectangle 5"/>
          <p:cNvSpPr>
            <a:spLocks noGrp="1" noChangeArrowheads="1"/>
          </p:cNvSpPr>
          <p:nvPr>
            <p:ph type="body" sz="half" idx="2"/>
          </p:nvPr>
        </p:nvSpPr>
        <p:spPr>
          <a:xfrm>
            <a:off x="4356100" y="1700213"/>
            <a:ext cx="4319588" cy="4824412"/>
          </a:xfrm>
        </p:spPr>
        <p:txBody>
          <a:bodyPr/>
          <a:lstStyle/>
          <a:p>
            <a:pPr>
              <a:buFont typeface="Wingdings" pitchFamily="2" charset="2"/>
              <a:buNone/>
              <a:defRPr/>
            </a:pPr>
            <a:r>
              <a:rPr lang="en-GB" sz="2400" b="1" dirty="0">
                <a:solidFill>
                  <a:srgbClr val="66FF66"/>
                </a:solidFill>
              </a:rPr>
              <a:t>Females choose:</a:t>
            </a:r>
          </a:p>
          <a:p>
            <a:pPr>
              <a:defRPr/>
            </a:pPr>
            <a:r>
              <a:rPr lang="en-GB" sz="2400" dirty="0"/>
              <a:t>Health and fitness: “good genes”</a:t>
            </a:r>
          </a:p>
          <a:p>
            <a:pPr>
              <a:defRPr/>
            </a:pPr>
            <a:r>
              <a:rPr lang="en-GB" sz="2400" dirty="0"/>
              <a:t>Potential parental </a:t>
            </a:r>
            <a:r>
              <a:rPr lang="en-GB" sz="2400" dirty="0" smtClean="0"/>
              <a:t>investment from male (</a:t>
            </a:r>
            <a:r>
              <a:rPr lang="en-GB" sz="2400" dirty="0" err="1" smtClean="0"/>
              <a:t>ie</a:t>
            </a:r>
            <a:r>
              <a:rPr lang="en-GB" sz="2400" dirty="0" smtClean="0"/>
              <a:t> resources)</a:t>
            </a:r>
            <a:endParaRPr lang="en-GB" sz="2400" dirty="0"/>
          </a:p>
          <a:p>
            <a:pPr>
              <a:buFont typeface="Wingdings" pitchFamily="2" charset="2"/>
              <a:buNone/>
              <a:defRPr/>
            </a:pPr>
            <a:r>
              <a:rPr lang="en-GB" sz="2400" b="1" dirty="0">
                <a:solidFill>
                  <a:srgbClr val="66FF66"/>
                </a:solidFill>
              </a:rPr>
              <a:t>Males choose:</a:t>
            </a:r>
            <a:r>
              <a:rPr lang="en-GB" sz="2400" dirty="0"/>
              <a:t> </a:t>
            </a:r>
          </a:p>
          <a:p>
            <a:pPr>
              <a:defRPr/>
            </a:pPr>
            <a:r>
              <a:rPr lang="en-GB" sz="2400" dirty="0" smtClean="0"/>
              <a:t>Fertility (linked closely with youth and attractiveness)</a:t>
            </a:r>
            <a:endParaRPr lang="en-GB" sz="2400" dirty="0"/>
          </a:p>
          <a:p>
            <a:pPr>
              <a:defRPr/>
            </a:pPr>
            <a:r>
              <a:rPr lang="en-GB" sz="2400" dirty="0"/>
              <a:t>Faithfulness – to avoid risk of investing in another male’s children</a:t>
            </a:r>
          </a:p>
          <a:p>
            <a:pPr>
              <a:defRP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dissolve">
                                      <p:cBhvr>
                                        <p:cTn id="7" dur="500"/>
                                        <p:tgtEl>
                                          <p:spTgt spid="1597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48">
                                            <p:txEl>
                                              <p:pRg st="0" end="0"/>
                                            </p:txEl>
                                          </p:spTgt>
                                        </p:tgtEl>
                                        <p:attrNameLst>
                                          <p:attrName>style.visibility</p:attrName>
                                        </p:attrNameLst>
                                      </p:cBhvr>
                                      <p:to>
                                        <p:strVal val="visible"/>
                                      </p:to>
                                    </p:set>
                                    <p:animEffect transition="in" filter="dissolve">
                                      <p:cBhvr>
                                        <p:cTn id="12" dur="500"/>
                                        <p:tgtEl>
                                          <p:spTgt spid="1597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9748">
                                            <p:txEl>
                                              <p:pRg st="2" end="2"/>
                                            </p:txEl>
                                          </p:spTgt>
                                        </p:tgtEl>
                                        <p:attrNameLst>
                                          <p:attrName>style.visibility</p:attrName>
                                        </p:attrNameLst>
                                      </p:cBhvr>
                                      <p:to>
                                        <p:strVal val="visible"/>
                                      </p:to>
                                    </p:set>
                                    <p:animEffect transition="in" filter="dissolve">
                                      <p:cBhvr>
                                        <p:cTn id="17" dur="500"/>
                                        <p:tgtEl>
                                          <p:spTgt spid="1597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9748">
                                            <p:txEl>
                                              <p:pRg st="4" end="4"/>
                                            </p:txEl>
                                          </p:spTgt>
                                        </p:tgtEl>
                                        <p:attrNameLst>
                                          <p:attrName>style.visibility</p:attrName>
                                        </p:attrNameLst>
                                      </p:cBhvr>
                                      <p:to>
                                        <p:strVal val="visible"/>
                                      </p:to>
                                    </p:set>
                                    <p:animEffect transition="in" filter="dissolve">
                                      <p:cBhvr>
                                        <p:cTn id="22" dur="500"/>
                                        <p:tgtEl>
                                          <p:spTgt spid="15974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9749">
                                            <p:txEl>
                                              <p:pRg st="0" end="0"/>
                                            </p:txEl>
                                          </p:spTgt>
                                        </p:tgtEl>
                                        <p:attrNameLst>
                                          <p:attrName>style.visibility</p:attrName>
                                        </p:attrNameLst>
                                      </p:cBhvr>
                                      <p:to>
                                        <p:strVal val="visible"/>
                                      </p:to>
                                    </p:set>
                                    <p:animEffect transition="in" filter="dissolve">
                                      <p:cBhvr>
                                        <p:cTn id="27" dur="500"/>
                                        <p:tgtEl>
                                          <p:spTgt spid="15974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9749">
                                            <p:txEl>
                                              <p:pRg st="1" end="1"/>
                                            </p:txEl>
                                          </p:spTgt>
                                        </p:tgtEl>
                                        <p:attrNameLst>
                                          <p:attrName>style.visibility</p:attrName>
                                        </p:attrNameLst>
                                      </p:cBhvr>
                                      <p:to>
                                        <p:strVal val="visible"/>
                                      </p:to>
                                    </p:set>
                                    <p:animEffect transition="in" filter="dissolve">
                                      <p:cBhvr>
                                        <p:cTn id="32" dur="500"/>
                                        <p:tgtEl>
                                          <p:spTgt spid="15974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9749">
                                            <p:txEl>
                                              <p:pRg st="2" end="2"/>
                                            </p:txEl>
                                          </p:spTgt>
                                        </p:tgtEl>
                                        <p:attrNameLst>
                                          <p:attrName>style.visibility</p:attrName>
                                        </p:attrNameLst>
                                      </p:cBhvr>
                                      <p:to>
                                        <p:strVal val="visible"/>
                                      </p:to>
                                    </p:set>
                                    <p:animEffect transition="in" filter="dissolve">
                                      <p:cBhvr>
                                        <p:cTn id="37" dur="500"/>
                                        <p:tgtEl>
                                          <p:spTgt spid="15974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9749">
                                            <p:txEl>
                                              <p:pRg st="3" end="3"/>
                                            </p:txEl>
                                          </p:spTgt>
                                        </p:tgtEl>
                                        <p:attrNameLst>
                                          <p:attrName>style.visibility</p:attrName>
                                        </p:attrNameLst>
                                      </p:cBhvr>
                                      <p:to>
                                        <p:strVal val="visible"/>
                                      </p:to>
                                    </p:set>
                                    <p:animEffect transition="in" filter="dissolve">
                                      <p:cBhvr>
                                        <p:cTn id="42" dur="500"/>
                                        <p:tgtEl>
                                          <p:spTgt spid="15974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9749">
                                            <p:txEl>
                                              <p:pRg st="4" end="4"/>
                                            </p:txEl>
                                          </p:spTgt>
                                        </p:tgtEl>
                                        <p:attrNameLst>
                                          <p:attrName>style.visibility</p:attrName>
                                        </p:attrNameLst>
                                      </p:cBhvr>
                                      <p:to>
                                        <p:strVal val="visible"/>
                                      </p:to>
                                    </p:set>
                                    <p:animEffect transition="in" filter="dissolve">
                                      <p:cBhvr>
                                        <p:cTn id="47" dur="500"/>
                                        <p:tgtEl>
                                          <p:spTgt spid="15974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9749">
                                            <p:txEl>
                                              <p:pRg st="5" end="5"/>
                                            </p:txEl>
                                          </p:spTgt>
                                        </p:tgtEl>
                                        <p:attrNameLst>
                                          <p:attrName>style.visibility</p:attrName>
                                        </p:attrNameLst>
                                      </p:cBhvr>
                                      <p:to>
                                        <p:strVal val="visible"/>
                                      </p:to>
                                    </p:set>
                                    <p:animEffect transition="in" filter="dissolve">
                                      <p:cBhvr>
                                        <p:cTn id="52" dur="500"/>
                                        <p:tgtEl>
                                          <p:spTgt spid="1597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P spid="159748" grpId="0" build="p"/>
      <p:bldP spid="15974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GB" dirty="0" smtClean="0"/>
              <a:t>Buss (1989): Sex differences in human mate preferences</a:t>
            </a:r>
          </a:p>
        </p:txBody>
      </p:sp>
      <p:sp>
        <p:nvSpPr>
          <p:cNvPr id="41987" name="Rectangle 3"/>
          <p:cNvSpPr>
            <a:spLocks noGrp="1" noChangeArrowheads="1"/>
          </p:cNvSpPr>
          <p:nvPr>
            <p:ph type="body" idx="1"/>
          </p:nvPr>
        </p:nvSpPr>
        <p:spPr/>
        <p:txBody>
          <a:bodyPr/>
          <a:lstStyle/>
          <a:p>
            <a:pPr>
              <a:buFont typeface="Wingdings" pitchFamily="2" charset="2"/>
              <a:buNone/>
              <a:defRPr/>
            </a:pPr>
            <a:r>
              <a:rPr lang="en-GB" sz="2800" b="1" dirty="0" smtClean="0">
                <a:solidFill>
                  <a:srgbClr val="66FF33"/>
                </a:solidFill>
              </a:rPr>
              <a:t>Aim:</a:t>
            </a:r>
          </a:p>
          <a:p>
            <a:pPr>
              <a:defRPr/>
            </a:pPr>
            <a:r>
              <a:rPr lang="en-GB" sz="2800" dirty="0" smtClean="0"/>
              <a:t>To test whether there are differences between males and females in how they choose mates</a:t>
            </a:r>
          </a:p>
          <a:p>
            <a:pPr>
              <a:defRPr/>
            </a:pPr>
            <a:r>
              <a:rPr lang="en-GB" sz="2800" dirty="0" smtClean="0"/>
              <a:t>To test whether these differences are universal: common to humans all over the world</a:t>
            </a:r>
          </a:p>
          <a:p>
            <a:pPr>
              <a:defRPr/>
            </a:pPr>
            <a:r>
              <a:rPr lang="en-GB" sz="2800" dirty="0" smtClean="0"/>
              <a:t>If they are, this would support the evolutionary theory, that these differences are inborn, and are the result of evolution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dissolve">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dissolve">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dissolve">
                                      <p:cBhvr>
                                        <p:cTn id="17" dur="500"/>
                                        <p:tgtEl>
                                          <p:spTgt spid="41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dissolve">
                                      <p:cBhvr>
                                        <p:cTn id="22" dur="500"/>
                                        <p:tgtEl>
                                          <p:spTgt spid="41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dissolve">
                                      <p:cBhvr>
                                        <p:cTn id="27"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457200" y="457200"/>
            <a:ext cx="6543675" cy="6115072"/>
          </a:xfrm>
        </p:spPr>
        <p:txBody>
          <a:bodyPr/>
          <a:lstStyle/>
          <a:p>
            <a:pPr>
              <a:buFont typeface="Wingdings" pitchFamily="2" charset="2"/>
              <a:buNone/>
              <a:defRPr/>
            </a:pPr>
            <a:r>
              <a:rPr lang="en-GB" sz="2800" b="1" dirty="0" smtClean="0">
                <a:solidFill>
                  <a:srgbClr val="66FF33"/>
                </a:solidFill>
              </a:rPr>
              <a:t>Method: participants</a:t>
            </a:r>
          </a:p>
          <a:p>
            <a:pPr>
              <a:defRPr/>
            </a:pPr>
            <a:r>
              <a:rPr lang="en-GB" sz="2400" dirty="0" smtClean="0"/>
              <a:t>37 samples of participants were selected from 33 different     countries all over the world</a:t>
            </a:r>
          </a:p>
          <a:p>
            <a:pPr>
              <a:defRPr/>
            </a:pPr>
            <a:r>
              <a:rPr lang="en-GB" sz="2400" dirty="0" smtClean="0"/>
              <a:t>The total number of participants was 10,047 (4601 males, 5446 females)</a:t>
            </a:r>
          </a:p>
          <a:p>
            <a:pPr>
              <a:defRPr/>
            </a:pPr>
            <a:r>
              <a:rPr lang="en-GB" sz="2400" dirty="0" smtClean="0"/>
              <a:t>Samples were mostly young adults, chosen by opportunity sampling </a:t>
            </a:r>
          </a:p>
          <a:p>
            <a:pPr>
              <a:defRPr/>
            </a:pPr>
            <a:r>
              <a:rPr lang="en-GB" sz="2400" dirty="0" smtClean="0"/>
              <a:t>The mean age of the participants was 23 years</a:t>
            </a:r>
          </a:p>
        </p:txBody>
      </p:sp>
      <p:pic>
        <p:nvPicPr>
          <p:cNvPr id="3" name="Picture 2" descr="world_map.gif"/>
          <p:cNvPicPr>
            <a:picLocks noChangeAspect="1"/>
          </p:cNvPicPr>
          <p:nvPr/>
        </p:nvPicPr>
        <p:blipFill>
          <a:blip r:embed="rId2" cstate="print"/>
          <a:srcRect/>
          <a:stretch>
            <a:fillRect/>
          </a:stretch>
        </p:blipFill>
        <p:spPr bwMode="auto">
          <a:xfrm>
            <a:off x="6643702" y="357167"/>
            <a:ext cx="2271698" cy="11835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dissolve">
                                      <p:cBhvr>
                                        <p:cTn id="12" dur="500"/>
                                        <p:tgtEl>
                                          <p:spTgt spid="43011">
                                            <p:txEl>
                                              <p:pRg st="1" end="1"/>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Effect transition="in" filter="dissolve">
                                      <p:cBhvr>
                                        <p:cTn id="21" dur="500"/>
                                        <p:tgtEl>
                                          <p:spTgt spid="430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Effect transition="in" filter="dissolve">
                                      <p:cBhvr>
                                        <p:cTn id="26" dur="500"/>
                                        <p:tgtEl>
                                          <p:spTgt spid="430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011">
                                            <p:txEl>
                                              <p:pRg st="4" end="4"/>
                                            </p:txEl>
                                          </p:spTgt>
                                        </p:tgtEl>
                                        <p:attrNameLst>
                                          <p:attrName>style.visibility</p:attrName>
                                        </p:attrNameLst>
                                      </p:cBhvr>
                                      <p:to>
                                        <p:strVal val="visible"/>
                                      </p:to>
                                    </p:set>
                                    <p:animEffect transition="in" filter="dissolve">
                                      <p:cBhvr>
                                        <p:cTn id="31" dur="5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Procedure: data collection</a:t>
            </a:r>
            <a:endParaRPr lang="en-GB" dirty="0"/>
          </a:p>
        </p:txBody>
      </p:sp>
      <p:sp>
        <p:nvSpPr>
          <p:cNvPr id="3" name="Content Placeholder 2"/>
          <p:cNvSpPr>
            <a:spLocks noGrp="1"/>
          </p:cNvSpPr>
          <p:nvPr>
            <p:ph idx="1"/>
          </p:nvPr>
        </p:nvSpPr>
        <p:spPr>
          <a:xfrm>
            <a:off x="457200" y="1981200"/>
            <a:ext cx="8229600" cy="4733948"/>
          </a:xfrm>
        </p:spPr>
        <p:txBody>
          <a:bodyPr/>
          <a:lstStyle/>
          <a:p>
            <a:r>
              <a:rPr lang="en-GB" dirty="0" smtClean="0"/>
              <a:t>Data was mainly collected by native researchers in each country and mailed to the USA.  They were not aware of the central hypotheses of the research.</a:t>
            </a:r>
          </a:p>
          <a:p>
            <a:r>
              <a:rPr lang="en-GB" u="sng" dirty="0" smtClean="0"/>
              <a:t>Translation: </a:t>
            </a:r>
            <a:r>
              <a:rPr lang="en-GB" dirty="0" smtClean="0"/>
              <a:t> English- native language &amp; back again. </a:t>
            </a:r>
          </a:p>
          <a:p>
            <a:pPr>
              <a:buNone/>
            </a:pPr>
            <a:r>
              <a:rPr lang="en-GB" dirty="0" smtClean="0"/>
              <a:t>All terms to be ‘gender neutral’</a:t>
            </a:r>
          </a:p>
          <a:p>
            <a:r>
              <a:rPr lang="en-GB" dirty="0" smtClean="0"/>
              <a:t>Some cultural differences reflected </a:t>
            </a:r>
            <a:r>
              <a:rPr lang="en-GB" dirty="0" err="1" smtClean="0"/>
              <a:t>eg</a:t>
            </a:r>
            <a:r>
              <a:rPr lang="en-GB" dirty="0" smtClean="0"/>
              <a:t> Nigeria - </a:t>
            </a:r>
            <a:r>
              <a:rPr lang="en-GB" dirty="0" err="1" smtClean="0"/>
              <a:t>polygyny</a:t>
            </a:r>
            <a:endParaRPr lang="en-GB" dirty="0" smtClean="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solidFill>
                  <a:srgbClr val="66FF33"/>
                </a:solidFill>
              </a:rPr>
              <a:t>Procedure</a:t>
            </a:r>
            <a:br>
              <a:rPr lang="en-GB" b="1" dirty="0" smtClean="0">
                <a:solidFill>
                  <a:srgbClr val="66FF33"/>
                </a:solidFill>
              </a:rPr>
            </a:br>
            <a:r>
              <a:rPr lang="en-GB" b="1" dirty="0" smtClean="0">
                <a:solidFill>
                  <a:srgbClr val="66FF33"/>
                </a:solidFill>
              </a:rPr>
              <a:t> – questionnaire 1</a:t>
            </a:r>
            <a:endParaRPr lang="en-GB" dirty="0"/>
          </a:p>
        </p:txBody>
      </p:sp>
      <p:sp>
        <p:nvSpPr>
          <p:cNvPr id="44034" name="Rectangle 2"/>
          <p:cNvSpPr>
            <a:spLocks noGrp="1" noChangeArrowheads="1"/>
          </p:cNvSpPr>
          <p:nvPr>
            <p:ph idx="1"/>
          </p:nvPr>
        </p:nvSpPr>
        <p:spPr>
          <a:xfrm>
            <a:off x="457200" y="1981200"/>
            <a:ext cx="8229600" cy="4876800"/>
          </a:xfrm>
        </p:spPr>
        <p:txBody>
          <a:bodyPr/>
          <a:lstStyle/>
          <a:p>
            <a:pPr marL="533400" indent="-533400">
              <a:defRPr/>
            </a:pPr>
            <a:r>
              <a:rPr lang="en-GB" sz="2300" dirty="0" smtClean="0"/>
              <a:t>Each participant was given 2 questionnaires in their native language</a:t>
            </a:r>
          </a:p>
          <a:p>
            <a:pPr marL="533400" indent="-533400">
              <a:defRPr/>
            </a:pPr>
            <a:r>
              <a:rPr lang="en-GB" sz="2300" dirty="0" smtClean="0"/>
              <a:t>Questionnaire 1 – rating:</a:t>
            </a:r>
          </a:p>
          <a:p>
            <a:pPr marL="533400" indent="-533400">
              <a:buNone/>
              <a:defRPr/>
            </a:pPr>
            <a:r>
              <a:rPr lang="en-GB" sz="2300" dirty="0" smtClean="0"/>
              <a:t>Part 1 – age, sex, religion, marital status, no. of siblings</a:t>
            </a:r>
          </a:p>
          <a:p>
            <a:pPr marL="533400" indent="-533400">
              <a:buNone/>
              <a:defRPr/>
            </a:pPr>
            <a:r>
              <a:rPr lang="en-GB" sz="2300" dirty="0" smtClean="0"/>
              <a:t>Part 2- mate preferences </a:t>
            </a:r>
            <a:r>
              <a:rPr lang="en-GB" sz="2300" dirty="0" err="1" smtClean="0"/>
              <a:t>eg</a:t>
            </a:r>
            <a:r>
              <a:rPr lang="en-GB" sz="2300" dirty="0" smtClean="0"/>
              <a:t> preferred age of marriage, preferred age difference with spouse, , no. Of children desired etc</a:t>
            </a:r>
          </a:p>
          <a:p>
            <a:pPr marL="533400" indent="-533400">
              <a:buNone/>
              <a:defRPr/>
            </a:pPr>
            <a:r>
              <a:rPr lang="en-GB" sz="2300" dirty="0" smtClean="0"/>
              <a:t>Part 3: Listed 18 characteristics which they might take into account when choosing a mate. Participants rated the importance of each factor on a scale from 0 to 3</a:t>
            </a:r>
          </a:p>
          <a:p>
            <a:pPr marL="533400" indent="-533400">
              <a:buNone/>
              <a:defRPr/>
            </a:pPr>
            <a:r>
              <a:rPr lang="en-GB" sz="2300" dirty="0" smtClean="0"/>
              <a:t>Where 0 = unimportant</a:t>
            </a:r>
          </a:p>
          <a:p>
            <a:pPr marL="533400" indent="-533400">
              <a:buNone/>
              <a:defRPr/>
            </a:pPr>
            <a:r>
              <a:rPr lang="en-GB" sz="2300" dirty="0" smtClean="0"/>
              <a:t>And 3 = indispensible</a:t>
            </a:r>
          </a:p>
          <a:p>
            <a:pPr marL="533400" indent="-533400">
              <a:buNone/>
              <a:defRPr/>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dissolve">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4">
                                            <p:txEl>
                                              <p:pRg st="1" end="1"/>
                                            </p:txEl>
                                          </p:spTgt>
                                        </p:tgtEl>
                                        <p:attrNameLst>
                                          <p:attrName>style.visibility</p:attrName>
                                        </p:attrNameLst>
                                      </p:cBhvr>
                                      <p:to>
                                        <p:strVal val="visible"/>
                                      </p:to>
                                    </p:set>
                                    <p:animEffect transition="in" filter="dissolve">
                                      <p:cBhvr>
                                        <p:cTn id="12" dur="500"/>
                                        <p:tgtEl>
                                          <p:spTgt spid="440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dissolve">
                                      <p:cBhvr>
                                        <p:cTn id="17" dur="500"/>
                                        <p:tgtEl>
                                          <p:spTgt spid="440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4034">
                                            <p:txEl>
                                              <p:pRg st="3" end="3"/>
                                            </p:txEl>
                                          </p:spTgt>
                                        </p:tgtEl>
                                        <p:attrNameLst>
                                          <p:attrName>style.visibility</p:attrName>
                                        </p:attrNameLst>
                                      </p:cBhvr>
                                      <p:to>
                                        <p:strVal val="visible"/>
                                      </p:to>
                                    </p:set>
                                    <p:animEffect transition="in" filter="dissolve">
                                      <p:cBhvr>
                                        <p:cTn id="22" dur="500"/>
                                        <p:tgtEl>
                                          <p:spTgt spid="440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4034">
                                            <p:txEl>
                                              <p:pRg st="4" end="4"/>
                                            </p:txEl>
                                          </p:spTgt>
                                        </p:tgtEl>
                                        <p:attrNameLst>
                                          <p:attrName>style.visibility</p:attrName>
                                        </p:attrNameLst>
                                      </p:cBhvr>
                                      <p:to>
                                        <p:strVal val="visible"/>
                                      </p:to>
                                    </p:set>
                                    <p:animEffect transition="in" filter="dissolve">
                                      <p:cBhvr>
                                        <p:cTn id="27" dur="500"/>
                                        <p:tgtEl>
                                          <p:spTgt spid="440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4034">
                                            <p:txEl>
                                              <p:pRg st="5" end="5"/>
                                            </p:txEl>
                                          </p:spTgt>
                                        </p:tgtEl>
                                        <p:attrNameLst>
                                          <p:attrName>style.visibility</p:attrName>
                                        </p:attrNameLst>
                                      </p:cBhvr>
                                      <p:to>
                                        <p:strVal val="visible"/>
                                      </p:to>
                                    </p:set>
                                    <p:animEffect transition="in" filter="dissolve">
                                      <p:cBhvr>
                                        <p:cTn id="32" dur="500"/>
                                        <p:tgtEl>
                                          <p:spTgt spid="440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034">
                                            <p:txEl>
                                              <p:pRg st="6" end="6"/>
                                            </p:txEl>
                                          </p:spTgt>
                                        </p:tgtEl>
                                        <p:attrNameLst>
                                          <p:attrName>style.visibility</p:attrName>
                                        </p:attrNameLst>
                                      </p:cBhvr>
                                      <p:to>
                                        <p:strVal val="visible"/>
                                      </p:to>
                                    </p:set>
                                    <p:animEffect transition="in" filter="dissolve">
                                      <p:cBhvr>
                                        <p:cTn id="37" dur="500"/>
                                        <p:tgtEl>
                                          <p:spTgt spid="440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Characteristics in mate selection</a:t>
            </a:r>
            <a:endParaRPr lang="en-GB" dirty="0"/>
          </a:p>
        </p:txBody>
      </p:sp>
      <p:sp>
        <p:nvSpPr>
          <p:cNvPr id="6" name="Content Placeholder 5"/>
          <p:cNvSpPr>
            <a:spLocks noGrp="1"/>
          </p:cNvSpPr>
          <p:nvPr>
            <p:ph idx="1"/>
          </p:nvPr>
        </p:nvSpPr>
        <p:spPr/>
        <p:txBody>
          <a:bodyPr/>
          <a:lstStyle/>
          <a:p>
            <a:pPr marL="533400" indent="-533400">
              <a:buClr>
                <a:schemeClr val="tx2"/>
              </a:buClr>
              <a:buSzTx/>
              <a:buNone/>
              <a:defRPr/>
            </a:pPr>
            <a:endParaRPr lang="en-GB" dirty="0" smtClean="0">
              <a:solidFill>
                <a:schemeClr val="tx2"/>
              </a:solidFill>
            </a:endParaRPr>
          </a:p>
          <a:p>
            <a:pPr marL="533400" indent="-533400">
              <a:buClr>
                <a:schemeClr val="tx2"/>
              </a:buClr>
              <a:buSzTx/>
              <a:buFont typeface="Wingdings" pitchFamily="2" charset="2"/>
              <a:buAutoNum type="arabicParenR"/>
              <a:defRPr/>
            </a:pPr>
            <a:r>
              <a:rPr lang="en-GB" dirty="0" smtClean="0">
                <a:solidFill>
                  <a:schemeClr val="tx2"/>
                </a:solidFill>
              </a:rPr>
              <a:t>Good looks</a:t>
            </a:r>
          </a:p>
          <a:p>
            <a:pPr marL="533400" indent="-533400">
              <a:buClr>
                <a:schemeClr val="tx2"/>
              </a:buClr>
              <a:buSzTx/>
              <a:buFont typeface="Wingdings" pitchFamily="2" charset="2"/>
              <a:buAutoNum type="arabicParenR"/>
              <a:defRPr/>
            </a:pPr>
            <a:r>
              <a:rPr lang="en-GB" dirty="0" smtClean="0">
                <a:solidFill>
                  <a:schemeClr val="tx2"/>
                </a:solidFill>
              </a:rPr>
              <a:t>Good financial prospects</a:t>
            </a:r>
          </a:p>
          <a:p>
            <a:pPr marL="533400" indent="-533400">
              <a:buClr>
                <a:schemeClr val="tx2"/>
              </a:buClr>
              <a:buSzTx/>
              <a:buFont typeface="Wingdings" pitchFamily="2" charset="2"/>
              <a:buAutoNum type="arabicParenR"/>
              <a:defRPr/>
            </a:pPr>
            <a:r>
              <a:rPr lang="en-GB" dirty="0" smtClean="0">
                <a:solidFill>
                  <a:schemeClr val="tx2"/>
                </a:solidFill>
              </a:rPr>
              <a:t>Chastity</a:t>
            </a:r>
          </a:p>
          <a:p>
            <a:pPr marL="533400" indent="-533400">
              <a:buClr>
                <a:schemeClr val="tx2"/>
              </a:buClr>
              <a:buSzTx/>
              <a:buFont typeface="Wingdings" pitchFamily="2" charset="2"/>
              <a:buAutoNum type="arabicParenR"/>
              <a:defRPr/>
            </a:pPr>
            <a:r>
              <a:rPr lang="en-GB" dirty="0" smtClean="0">
                <a:solidFill>
                  <a:schemeClr val="tx2"/>
                </a:solidFill>
              </a:rPr>
              <a:t>Ambition&amp; Industriousness</a:t>
            </a:r>
          </a:p>
          <a:p>
            <a:endParaRPr lang="en-GB" dirty="0" smtClean="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Characteristics in mate selection</a:t>
            </a:r>
            <a:endParaRPr lang="en-GB" dirty="0"/>
          </a:p>
        </p:txBody>
      </p:sp>
      <p:sp>
        <p:nvSpPr>
          <p:cNvPr id="8" name="Text Placeholder 7"/>
          <p:cNvSpPr>
            <a:spLocks noGrp="1"/>
          </p:cNvSpPr>
          <p:nvPr>
            <p:ph type="body" idx="1"/>
          </p:nvPr>
        </p:nvSpPr>
        <p:spPr/>
        <p:txBody>
          <a:bodyPr/>
          <a:lstStyle/>
          <a:p>
            <a:endParaRPr lang="en-GB"/>
          </a:p>
        </p:txBody>
      </p:sp>
      <p:sp>
        <p:nvSpPr>
          <p:cNvPr id="6" name="Content Placeholder 5"/>
          <p:cNvSpPr>
            <a:spLocks noGrp="1"/>
          </p:cNvSpPr>
          <p:nvPr>
            <p:ph sz="half" idx="2"/>
          </p:nvPr>
        </p:nvSpPr>
        <p:spPr/>
        <p:txBody>
          <a:bodyPr/>
          <a:lstStyle/>
          <a:p>
            <a:r>
              <a:rPr lang="en-GB" sz="2000" dirty="0" smtClean="0"/>
              <a:t>Good cook and housekeeper</a:t>
            </a:r>
          </a:p>
          <a:p>
            <a:r>
              <a:rPr lang="en-GB" sz="2000" dirty="0" smtClean="0"/>
              <a:t>Pleasing disposition</a:t>
            </a:r>
          </a:p>
          <a:p>
            <a:r>
              <a:rPr lang="en-GB" sz="2000" dirty="0" smtClean="0"/>
              <a:t>Sociability</a:t>
            </a:r>
          </a:p>
          <a:p>
            <a:r>
              <a:rPr lang="en-GB" sz="2000" dirty="0" smtClean="0"/>
              <a:t>Similar educational background</a:t>
            </a:r>
          </a:p>
          <a:p>
            <a:r>
              <a:rPr lang="en-GB" sz="2000" dirty="0" smtClean="0"/>
              <a:t>Refinement, neatness</a:t>
            </a:r>
          </a:p>
          <a:p>
            <a:r>
              <a:rPr lang="en-GB" sz="2000" dirty="0" smtClean="0"/>
              <a:t>Dependable character</a:t>
            </a:r>
          </a:p>
          <a:p>
            <a:r>
              <a:rPr lang="en-GB" sz="2000" dirty="0" smtClean="0"/>
              <a:t>Emotional stability &amp; maturity</a:t>
            </a:r>
          </a:p>
          <a:p>
            <a:r>
              <a:rPr lang="en-GB" sz="2000" dirty="0" smtClean="0"/>
              <a:t>Desire for home and children</a:t>
            </a:r>
          </a:p>
          <a:p>
            <a:endParaRPr lang="en-GB" dirty="0" smtClean="0"/>
          </a:p>
          <a:p>
            <a:endParaRPr lang="en-GB" dirty="0"/>
          </a:p>
        </p:txBody>
      </p:sp>
      <p:sp>
        <p:nvSpPr>
          <p:cNvPr id="9" name="Text Placeholder 8"/>
          <p:cNvSpPr>
            <a:spLocks noGrp="1"/>
          </p:cNvSpPr>
          <p:nvPr>
            <p:ph type="body" sz="quarter" idx="3"/>
          </p:nvPr>
        </p:nvSpPr>
        <p:spPr/>
        <p:txBody>
          <a:bodyPr/>
          <a:lstStyle/>
          <a:p>
            <a:endParaRPr lang="en-GB"/>
          </a:p>
        </p:txBody>
      </p:sp>
      <p:sp>
        <p:nvSpPr>
          <p:cNvPr id="10" name="Content Placeholder 9"/>
          <p:cNvSpPr>
            <a:spLocks noGrp="1"/>
          </p:cNvSpPr>
          <p:nvPr>
            <p:ph sz="quarter" idx="4"/>
          </p:nvPr>
        </p:nvSpPr>
        <p:spPr/>
        <p:txBody>
          <a:bodyPr/>
          <a:lstStyle/>
          <a:p>
            <a:r>
              <a:rPr lang="en-GB" dirty="0" smtClean="0"/>
              <a:t>Favourable social status</a:t>
            </a:r>
          </a:p>
          <a:p>
            <a:r>
              <a:rPr lang="en-GB" dirty="0" smtClean="0"/>
              <a:t>Similar religious background</a:t>
            </a:r>
          </a:p>
          <a:p>
            <a:r>
              <a:rPr lang="en-GB" dirty="0" smtClean="0"/>
              <a:t>Similar political background</a:t>
            </a:r>
          </a:p>
          <a:p>
            <a:r>
              <a:rPr lang="en-GB" dirty="0" smtClean="0"/>
              <a:t>Mutual attraction-love</a:t>
            </a:r>
          </a:p>
          <a:p>
            <a:r>
              <a:rPr lang="en-GB" dirty="0" smtClean="0"/>
              <a:t>Good health</a:t>
            </a:r>
          </a:p>
          <a:p>
            <a:r>
              <a:rPr lang="en-GB" dirty="0" smtClean="0"/>
              <a:t>Education and intelligence</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solidFill>
                  <a:srgbClr val="66FF33"/>
                </a:solidFill>
              </a:rPr>
              <a:t>Procedure – questionnaire 2</a:t>
            </a:r>
            <a:br>
              <a:rPr lang="en-GB" b="1" dirty="0" smtClean="0">
                <a:solidFill>
                  <a:srgbClr val="66FF33"/>
                </a:solidFill>
              </a:rPr>
            </a:br>
            <a:endParaRPr lang="en-GB" dirty="0"/>
          </a:p>
        </p:txBody>
      </p:sp>
      <p:sp>
        <p:nvSpPr>
          <p:cNvPr id="46082" name="Rectangle 2"/>
          <p:cNvSpPr>
            <a:spLocks noGrp="1" noChangeArrowheads="1"/>
          </p:cNvSpPr>
          <p:nvPr>
            <p:ph idx="1"/>
          </p:nvPr>
        </p:nvSpPr>
        <p:spPr/>
        <p:txBody>
          <a:bodyPr/>
          <a:lstStyle/>
          <a:p>
            <a:pPr marL="533400" indent="-533400">
              <a:defRPr/>
            </a:pPr>
            <a:r>
              <a:rPr lang="en-GB" dirty="0" smtClean="0"/>
              <a:t>The second questionnaire asked participants to rank 13 of the characteristics based on their desirability in someone they might want to marry</a:t>
            </a:r>
          </a:p>
          <a:p>
            <a:pPr marL="533400" indent="-533400">
              <a:defRPr/>
            </a:pPr>
            <a:r>
              <a:rPr lang="en-GB" dirty="0" smtClean="0"/>
              <a:t>These factors included </a:t>
            </a:r>
            <a:r>
              <a:rPr lang="en-GB" dirty="0" smtClean="0">
                <a:solidFill>
                  <a:schemeClr val="tx2"/>
                </a:solidFill>
              </a:rPr>
              <a:t>“good earning capacity”</a:t>
            </a:r>
            <a:r>
              <a:rPr lang="en-GB" dirty="0" smtClean="0"/>
              <a:t> and </a:t>
            </a:r>
            <a:r>
              <a:rPr lang="en-GB" dirty="0" smtClean="0">
                <a:solidFill>
                  <a:schemeClr val="tx2"/>
                </a:solidFill>
              </a:rPr>
              <a:t>“physical attractiveness”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dissolve">
                                      <p:cBhvr>
                                        <p:cTn id="7" dur="5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dissolve">
                                      <p:cBhvr>
                                        <p:cTn id="12" dur="500"/>
                                        <p:tgtEl>
                                          <p:spTgt spid="460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RESULTS</a:t>
            </a:r>
            <a:endParaRPr lang="en-GB" dirty="0"/>
          </a:p>
        </p:txBody>
      </p:sp>
      <p:sp>
        <p:nvSpPr>
          <p:cNvPr id="5" name="Subtitle 4"/>
          <p:cNvSpPr>
            <a:spLocks noGrp="1"/>
          </p:cNvSpPr>
          <p:nvPr>
            <p:ph type="subTitle" sz="quarter" idx="1"/>
          </p:nvPr>
        </p:nvSpPr>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Natural selection</a:t>
            </a:r>
            <a:endParaRPr lang="en-GB" dirty="0"/>
          </a:p>
        </p:txBody>
      </p:sp>
      <p:sp>
        <p:nvSpPr>
          <p:cNvPr id="6" name="Content Placeholder 5"/>
          <p:cNvSpPr>
            <a:spLocks noGrp="1"/>
          </p:cNvSpPr>
          <p:nvPr>
            <p:ph sz="half" idx="1"/>
          </p:nvPr>
        </p:nvSpPr>
        <p:spPr/>
        <p:txBody>
          <a:bodyPr/>
          <a:lstStyle/>
          <a:p>
            <a:endParaRPr lang="en-GB"/>
          </a:p>
        </p:txBody>
      </p:sp>
      <p:sp>
        <p:nvSpPr>
          <p:cNvPr id="7" name="Content Placeholder 6"/>
          <p:cNvSpPr>
            <a:spLocks noGrp="1"/>
          </p:cNvSpPr>
          <p:nvPr>
            <p:ph sz="half" idx="2"/>
          </p:nvPr>
        </p:nvSpPr>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Age differences</a:t>
            </a:r>
            <a:endParaRPr lang="en-GB" dirty="0"/>
          </a:p>
        </p:txBody>
      </p:sp>
      <p:sp>
        <p:nvSpPr>
          <p:cNvPr id="7" name="Text Placeholder 6"/>
          <p:cNvSpPr>
            <a:spLocks noGrp="1"/>
          </p:cNvSpPr>
          <p:nvPr>
            <p:ph type="body" idx="1"/>
          </p:nvPr>
        </p:nvSpPr>
        <p:spPr/>
        <p:txBody>
          <a:bodyPr/>
          <a:lstStyle/>
          <a:p>
            <a:r>
              <a:rPr lang="en-GB" dirty="0" smtClean="0"/>
              <a:t>MALES	</a:t>
            </a:r>
            <a:endParaRPr lang="en-GB" dirty="0"/>
          </a:p>
        </p:txBody>
      </p:sp>
      <p:sp>
        <p:nvSpPr>
          <p:cNvPr id="6" name="Content Placeholder 5"/>
          <p:cNvSpPr>
            <a:spLocks noGrp="1"/>
          </p:cNvSpPr>
          <p:nvPr>
            <p:ph sz="half" idx="2"/>
          </p:nvPr>
        </p:nvSpPr>
        <p:spPr>
          <a:xfrm>
            <a:off x="457200" y="2174874"/>
            <a:ext cx="4040188" cy="4325959"/>
          </a:xfrm>
        </p:spPr>
        <p:txBody>
          <a:bodyPr/>
          <a:lstStyle/>
          <a:p>
            <a:endParaRPr lang="en-GB" b="1" dirty="0" smtClean="0"/>
          </a:p>
          <a:p>
            <a:r>
              <a:rPr lang="en-GB" b="1" dirty="0" smtClean="0"/>
              <a:t>In all 37 samples males preferred mates who were younger.</a:t>
            </a:r>
          </a:p>
          <a:p>
            <a:r>
              <a:rPr lang="en-GB" b="1" dirty="0" smtClean="0"/>
              <a:t>The mean age difference preferred by males was 2.66 years younger.</a:t>
            </a:r>
          </a:p>
          <a:p>
            <a:r>
              <a:rPr lang="en-GB" b="1" dirty="0" smtClean="0"/>
              <a:t>Males preferred age to get married at was 27 app</a:t>
            </a:r>
          </a:p>
          <a:p>
            <a:endParaRPr lang="en-GB" dirty="0" smtClean="0"/>
          </a:p>
          <a:p>
            <a:endParaRPr lang="en-GB" dirty="0"/>
          </a:p>
        </p:txBody>
      </p:sp>
      <p:sp>
        <p:nvSpPr>
          <p:cNvPr id="8" name="Text Placeholder 7"/>
          <p:cNvSpPr>
            <a:spLocks noGrp="1"/>
          </p:cNvSpPr>
          <p:nvPr>
            <p:ph type="body" sz="quarter" idx="3"/>
          </p:nvPr>
        </p:nvSpPr>
        <p:spPr/>
        <p:txBody>
          <a:bodyPr/>
          <a:lstStyle/>
          <a:p>
            <a:r>
              <a:rPr lang="en-GB" dirty="0" smtClean="0"/>
              <a:t>FEMALES</a:t>
            </a:r>
            <a:endParaRPr lang="en-GB" dirty="0"/>
          </a:p>
        </p:txBody>
      </p:sp>
      <p:sp>
        <p:nvSpPr>
          <p:cNvPr id="9" name="Content Placeholder 8"/>
          <p:cNvSpPr>
            <a:spLocks noGrp="1"/>
          </p:cNvSpPr>
          <p:nvPr>
            <p:ph sz="quarter" idx="4"/>
          </p:nvPr>
        </p:nvSpPr>
        <p:spPr>
          <a:xfrm>
            <a:off x="4645025" y="2174874"/>
            <a:ext cx="4041775" cy="4325959"/>
          </a:xfrm>
        </p:spPr>
        <p:txBody>
          <a:bodyPr/>
          <a:lstStyle/>
          <a:p>
            <a:r>
              <a:rPr lang="en-GB" b="1" dirty="0" smtClean="0"/>
              <a:t>Across all countries females preferred males who were older.</a:t>
            </a:r>
          </a:p>
          <a:p>
            <a:r>
              <a:rPr lang="en-GB" b="1" dirty="0" smtClean="0"/>
              <a:t>The mean age difference preferred by females was 3.42 years older. </a:t>
            </a:r>
          </a:p>
          <a:p>
            <a:r>
              <a:rPr lang="en-GB" b="1" dirty="0" smtClean="0"/>
              <a:t>Females preferred age to get married at was 25 app</a:t>
            </a:r>
          </a:p>
          <a:p>
            <a:endParaRPr lang="en-GB" dirty="0" smtClean="0"/>
          </a:p>
          <a:p>
            <a:pPr>
              <a:buNone/>
            </a:pPr>
            <a:endParaRPr lang="en-GB" b="1" dirty="0" smtClean="0"/>
          </a:p>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dirty="0" smtClean="0"/>
              <a:t>Bar Chart showing the mean ideal age given by men and women for their chosen partner</a:t>
            </a:r>
            <a:r>
              <a:rPr lang="en-GB" dirty="0" smtClean="0"/>
              <a:t/>
            </a:r>
            <a:br>
              <a:rPr lang="en-GB" dirty="0" smtClean="0"/>
            </a:br>
            <a:endParaRPr lang="en-GB" dirty="0"/>
          </a:p>
        </p:txBody>
      </p:sp>
      <p:sp>
        <p:nvSpPr>
          <p:cNvPr id="48130" name="Rectangle 2"/>
          <p:cNvSpPr>
            <a:spLocks noGrp="1" noChangeArrowheads="1"/>
          </p:cNvSpPr>
          <p:nvPr>
            <p:ph sz="half" idx="1"/>
          </p:nvPr>
        </p:nvSpPr>
        <p:spPr/>
        <p:txBody>
          <a:bodyPr/>
          <a:lstStyle/>
          <a:p>
            <a:pPr>
              <a:lnSpc>
                <a:spcPct val="90000"/>
              </a:lnSpc>
              <a:buFont typeface="Wingdings" pitchFamily="2" charset="2"/>
              <a:buNone/>
              <a:defRPr/>
            </a:pPr>
            <a:r>
              <a:rPr lang="en-GB" b="1" dirty="0" smtClean="0">
                <a:solidFill>
                  <a:srgbClr val="66FF33"/>
                </a:solidFill>
              </a:rPr>
              <a:t>Results:</a:t>
            </a:r>
          </a:p>
          <a:p>
            <a:pPr>
              <a:lnSpc>
                <a:spcPct val="90000"/>
              </a:lnSpc>
              <a:defRPr/>
            </a:pPr>
            <a:endParaRPr lang="en-GB" dirty="0" smtClean="0"/>
          </a:p>
        </p:txBody>
      </p:sp>
      <p:sp>
        <p:nvSpPr>
          <p:cNvPr id="6" name="Content Placeholder 5"/>
          <p:cNvSpPr>
            <a:spLocks noGrp="1"/>
          </p:cNvSpPr>
          <p:nvPr>
            <p:ph sz="half" idx="2"/>
          </p:nvPr>
        </p:nvSpPr>
        <p:spPr/>
        <p:txBody>
          <a:bodyPr/>
          <a:lstStyle/>
          <a:p>
            <a:endParaRPr lang="en-GB"/>
          </a:p>
        </p:txBody>
      </p:sp>
      <p:graphicFrame>
        <p:nvGraphicFramePr>
          <p:cNvPr id="48132" name="Object 4"/>
          <p:cNvGraphicFramePr>
            <a:graphicFrameLocks noChangeAspect="1"/>
          </p:cNvGraphicFramePr>
          <p:nvPr/>
        </p:nvGraphicFramePr>
        <p:xfrm>
          <a:off x="2291306" y="1500174"/>
          <a:ext cx="6852694" cy="4572032"/>
        </p:xfrm>
        <a:graphic>
          <a:graphicData uri="http://schemas.openxmlformats.org/presentationml/2006/ole">
            <mc:AlternateContent xmlns:mc="http://schemas.openxmlformats.org/markup-compatibility/2006">
              <mc:Choice xmlns:v="urn:schemas-microsoft-com:vml" Requires="v">
                <p:oleObj spid="_x0000_s95235" name="Chart" r:id="rId3" imgW="6076800" imgH="4047840" progId="MSGraph.Chart.8">
                  <p:embed followColorScheme="full"/>
                </p:oleObj>
              </mc:Choice>
              <mc:Fallback>
                <p:oleObj name="Chart" r:id="rId3" imgW="6076800" imgH="404784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306" y="1500174"/>
                        <a:ext cx="6852694" cy="4572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Text Box 5"/>
          <p:cNvSpPr txBox="1">
            <a:spLocks noChangeArrowheads="1"/>
          </p:cNvSpPr>
          <p:nvPr/>
        </p:nvSpPr>
        <p:spPr bwMode="auto">
          <a:xfrm>
            <a:off x="928662" y="3143248"/>
            <a:ext cx="1371600" cy="1587500"/>
          </a:xfrm>
          <a:prstGeom prst="rect">
            <a:avLst/>
          </a:prstGeom>
          <a:noFill/>
          <a:ln w="9525">
            <a:noFill/>
            <a:miter lim="800000"/>
            <a:headEnd/>
            <a:tailEnd/>
          </a:ln>
          <a:effectLst/>
        </p:spPr>
        <p:txBody>
          <a:bodyPr>
            <a:spAutoFit/>
          </a:bodyPr>
          <a:lstStyle/>
          <a:p>
            <a:pPr>
              <a:spcBef>
                <a:spcPct val="50000"/>
              </a:spcBef>
              <a:defRPr/>
            </a:pPr>
            <a:r>
              <a:rPr lang="en-GB" sz="2800" dirty="0">
                <a:effectLst>
                  <a:outerShdw blurRad="38100" dist="38100" dir="2700000" algn="tl">
                    <a:srgbClr val="000000"/>
                  </a:outerShdw>
                </a:effectLst>
              </a:rPr>
              <a:t>Ideal                     Age</a:t>
            </a:r>
          </a:p>
          <a:p>
            <a:pPr>
              <a:spcBef>
                <a:spcPct val="50000"/>
              </a:spcBef>
              <a:defRPr/>
            </a:pPr>
            <a:r>
              <a:rPr lang="en-GB" sz="2800" dirty="0">
                <a:effectLst>
                  <a:outerShdw blurRad="38100" dist="38100" dir="2700000" algn="tl">
                    <a:srgbClr val="000000"/>
                  </a:outerShdw>
                </a:effectLst>
              </a:rPr>
              <a:t>(mean)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dissolve">
                                      <p:cBhvr>
                                        <p:cTn id="7" dur="5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3"/>
                                        </p:tgtEl>
                                        <p:attrNameLst>
                                          <p:attrName>style.visibility</p:attrName>
                                        </p:attrNameLst>
                                      </p:cBhvr>
                                      <p:to>
                                        <p:strVal val="visible"/>
                                      </p:to>
                                    </p:set>
                                    <p:animEffect transition="in" filter="dissolve">
                                      <p:cBhvr>
                                        <p:cTn id="12" dur="500"/>
                                        <p:tgtEl>
                                          <p:spTgt spid="4813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dissolve">
                                      <p:cBhvr>
                                        <p:cTn id="15" dur="500"/>
                                        <p:tgtEl>
                                          <p:spTgt spid="4813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132"/>
                                        </p:tgtEl>
                                        <p:attrNameLst>
                                          <p:attrName>style.visibility</p:attrName>
                                        </p:attrNameLst>
                                      </p:cBhvr>
                                      <p:to>
                                        <p:strVal val="visible"/>
                                      </p:to>
                                    </p:set>
                                    <p:animEffect transition="in" filter="dissolve">
                                      <p:cBhvr>
                                        <p:cTn id="20" dur="500"/>
                                        <p:tgtEl>
                                          <p:spTgt spid="4813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132"/>
                                        </p:tgtEl>
                                        <p:attrNameLst>
                                          <p:attrName>style.visibility</p:attrName>
                                        </p:attrNameLst>
                                      </p:cBhvr>
                                      <p:to>
                                        <p:strVal val="visible"/>
                                      </p:to>
                                    </p:set>
                                    <p:animEffect transition="in" filter="dissolve">
                                      <p:cBhvr>
                                        <p:cTn id="25"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OleChart spid="48132" grpId="0" bld="categoryEl"/>
      <p:bldP spid="481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
            </a:r>
            <a:br>
              <a:rPr lang="en-GB" dirty="0" smtClean="0"/>
            </a:br>
            <a:r>
              <a:rPr lang="en-GB" dirty="0" smtClean="0"/>
              <a:t>Results</a:t>
            </a:r>
            <a:endParaRPr lang="en-GB" dirty="0"/>
          </a:p>
        </p:txBody>
      </p:sp>
      <p:sp>
        <p:nvSpPr>
          <p:cNvPr id="4" name="Text Placeholder 3"/>
          <p:cNvSpPr>
            <a:spLocks noGrp="1"/>
          </p:cNvSpPr>
          <p:nvPr>
            <p:ph type="body" idx="1"/>
          </p:nvPr>
        </p:nvSpPr>
        <p:spPr/>
        <p:txBody>
          <a:bodyPr/>
          <a:lstStyle/>
          <a:p>
            <a:r>
              <a:rPr lang="en-GB" dirty="0" smtClean="0"/>
              <a:t>Good financial prospects</a:t>
            </a:r>
            <a:endParaRPr lang="en-GB" dirty="0"/>
          </a:p>
        </p:txBody>
      </p:sp>
      <p:sp>
        <p:nvSpPr>
          <p:cNvPr id="6" name="Content Placeholder 5"/>
          <p:cNvSpPr>
            <a:spLocks noGrp="1"/>
          </p:cNvSpPr>
          <p:nvPr>
            <p:ph sz="half" idx="2"/>
          </p:nvPr>
        </p:nvSpPr>
        <p:spPr/>
        <p:txBody>
          <a:bodyPr/>
          <a:lstStyle/>
          <a:p>
            <a:endParaRPr lang="en-GB" b="1" dirty="0" smtClean="0"/>
          </a:p>
          <a:p>
            <a:endParaRPr lang="en-GB" b="1" dirty="0" smtClean="0"/>
          </a:p>
          <a:p>
            <a:r>
              <a:rPr lang="en-GB" b="1" dirty="0" smtClean="0"/>
              <a:t>In 97% of the samples females valued ‘good financial prospects more highly in a mate than males did.</a:t>
            </a:r>
          </a:p>
          <a:p>
            <a:pPr>
              <a:buNone/>
            </a:pPr>
            <a:r>
              <a:rPr lang="en-GB" b="1" dirty="0" smtClean="0"/>
              <a:t> </a:t>
            </a:r>
            <a:endParaRPr lang="en-GB" dirty="0" smtClean="0"/>
          </a:p>
          <a:p>
            <a:endParaRPr lang="en-GB" dirty="0"/>
          </a:p>
        </p:txBody>
      </p:sp>
      <p:sp>
        <p:nvSpPr>
          <p:cNvPr id="7" name="Text Placeholder 6"/>
          <p:cNvSpPr>
            <a:spLocks noGrp="1"/>
          </p:cNvSpPr>
          <p:nvPr>
            <p:ph type="body" sz="quarter" idx="3"/>
          </p:nvPr>
        </p:nvSpPr>
        <p:spPr>
          <a:xfrm>
            <a:off x="4786314" y="1785926"/>
            <a:ext cx="4041775" cy="639762"/>
          </a:xfrm>
        </p:spPr>
        <p:txBody>
          <a:bodyPr/>
          <a:lstStyle/>
          <a:p>
            <a:r>
              <a:rPr lang="en-GB" dirty="0" smtClean="0"/>
              <a:t>Ambition &amp; industriousness</a:t>
            </a:r>
            <a:endParaRPr lang="en-GB" dirty="0"/>
          </a:p>
        </p:txBody>
      </p:sp>
      <p:sp>
        <p:nvSpPr>
          <p:cNvPr id="8" name="Content Placeholder 7"/>
          <p:cNvSpPr>
            <a:spLocks noGrp="1"/>
          </p:cNvSpPr>
          <p:nvPr>
            <p:ph sz="quarter" idx="4"/>
          </p:nvPr>
        </p:nvSpPr>
        <p:spPr/>
        <p:txBody>
          <a:bodyPr/>
          <a:lstStyle/>
          <a:p>
            <a:endParaRPr lang="en-GB" b="1" dirty="0" smtClean="0"/>
          </a:p>
          <a:p>
            <a:endParaRPr lang="en-GB" b="1" dirty="0" smtClean="0"/>
          </a:p>
          <a:p>
            <a:r>
              <a:rPr lang="en-GB" b="1" dirty="0" smtClean="0"/>
              <a:t>In 92% of the samples females expressed a higher valuation than men did</a:t>
            </a:r>
            <a:endParaRPr lang="en-GB" dirty="0" smtClean="0"/>
          </a:p>
          <a:p>
            <a:r>
              <a:rPr lang="en-GB" b="1" dirty="0" smtClean="0"/>
              <a:t>In 78% of the samples this was statistically significant. </a:t>
            </a:r>
            <a:endParaRPr lang="en-GB" dirty="0" smtClean="0"/>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Results</a:t>
            </a:r>
            <a:endParaRPr lang="en-GB" dirty="0"/>
          </a:p>
        </p:txBody>
      </p:sp>
      <p:sp>
        <p:nvSpPr>
          <p:cNvPr id="8" name="Text Placeholder 7"/>
          <p:cNvSpPr>
            <a:spLocks noGrp="1"/>
          </p:cNvSpPr>
          <p:nvPr>
            <p:ph type="body" idx="1"/>
          </p:nvPr>
        </p:nvSpPr>
        <p:spPr/>
        <p:txBody>
          <a:bodyPr/>
          <a:lstStyle/>
          <a:p>
            <a:r>
              <a:rPr lang="en-GB" dirty="0" smtClean="0"/>
              <a:t>Good looks	</a:t>
            </a:r>
            <a:endParaRPr lang="en-GB" dirty="0"/>
          </a:p>
        </p:txBody>
      </p:sp>
      <p:sp>
        <p:nvSpPr>
          <p:cNvPr id="9" name="Content Placeholder 8"/>
          <p:cNvSpPr>
            <a:spLocks noGrp="1"/>
          </p:cNvSpPr>
          <p:nvPr>
            <p:ph sz="half" idx="2"/>
          </p:nvPr>
        </p:nvSpPr>
        <p:spPr/>
        <p:txBody>
          <a:bodyPr/>
          <a:lstStyle/>
          <a:p>
            <a:endParaRPr lang="en-GB" dirty="0" smtClean="0"/>
          </a:p>
          <a:p>
            <a:r>
              <a:rPr lang="en-GB" dirty="0" smtClean="0"/>
              <a:t>In 100% of samples males rated this more highly than females did</a:t>
            </a:r>
          </a:p>
          <a:p>
            <a:r>
              <a:rPr lang="en-GB" dirty="0" smtClean="0"/>
              <a:t>92% of these samples found a significant difference in this aspect. </a:t>
            </a:r>
            <a:endParaRPr lang="en-GB" dirty="0"/>
          </a:p>
        </p:txBody>
      </p:sp>
      <p:sp>
        <p:nvSpPr>
          <p:cNvPr id="10" name="Text Placeholder 9"/>
          <p:cNvSpPr>
            <a:spLocks noGrp="1"/>
          </p:cNvSpPr>
          <p:nvPr>
            <p:ph type="body" sz="quarter" idx="3"/>
          </p:nvPr>
        </p:nvSpPr>
        <p:spPr/>
        <p:txBody>
          <a:bodyPr/>
          <a:lstStyle/>
          <a:p>
            <a:endParaRPr lang="en-GB" dirty="0"/>
          </a:p>
        </p:txBody>
      </p:sp>
      <p:sp>
        <p:nvSpPr>
          <p:cNvPr id="11" name="Content Placeholder 10"/>
          <p:cNvSpPr>
            <a:spLocks noGrp="1"/>
          </p:cNvSpPr>
          <p:nvPr>
            <p:ph sz="quarter" idx="4"/>
          </p:nvPr>
        </p:nvSpPr>
        <p:spPr/>
        <p:txBody>
          <a:bodyPr/>
          <a:lstStyle/>
          <a:p>
            <a:endParaRPr lang="en-GB" dirty="0"/>
          </a:p>
        </p:txBody>
      </p:sp>
      <p:pic>
        <p:nvPicPr>
          <p:cNvPr id="100354" name="Picture 2" descr="http://madbetty.com/wp-content/uploads/2012/04/13547-brangelina1.jpeg"/>
          <p:cNvPicPr>
            <a:picLocks noChangeAspect="1" noChangeArrowheads="1"/>
          </p:cNvPicPr>
          <p:nvPr/>
        </p:nvPicPr>
        <p:blipFill>
          <a:blip r:embed="rId2" cstate="print"/>
          <a:srcRect/>
          <a:stretch>
            <a:fillRect/>
          </a:stretch>
        </p:blipFill>
        <p:spPr bwMode="auto">
          <a:xfrm>
            <a:off x="4572000" y="1772816"/>
            <a:ext cx="3744402" cy="425613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Validity check</a:t>
            </a:r>
            <a:endParaRPr lang="en-GB" dirty="0"/>
          </a:p>
        </p:txBody>
      </p:sp>
      <p:sp>
        <p:nvSpPr>
          <p:cNvPr id="8" name="Content Placeholder 7"/>
          <p:cNvSpPr>
            <a:spLocks noGrp="1"/>
          </p:cNvSpPr>
          <p:nvPr>
            <p:ph idx="1"/>
          </p:nvPr>
        </p:nvSpPr>
        <p:spPr/>
        <p:txBody>
          <a:bodyPr/>
          <a:lstStyle/>
          <a:p>
            <a:r>
              <a:rPr lang="en-GB" dirty="0" smtClean="0"/>
              <a:t>Independent demographic data obtained in 27 countries.</a:t>
            </a:r>
          </a:p>
          <a:p>
            <a:r>
              <a:rPr lang="en-GB" dirty="0" smtClean="0"/>
              <a:t>Mean age difference was 3 yrs - Very close to male &amp; female reported preferences. </a:t>
            </a:r>
          </a:p>
          <a:p>
            <a:r>
              <a:rPr lang="en-GB" dirty="0" smtClean="0"/>
              <a:t>Mean age at actual marriage was very close to the reported ideal age (M=28, F=25)</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381000"/>
            <a:ext cx="8229600" cy="5943600"/>
          </a:xfrm>
        </p:spPr>
        <p:txBody>
          <a:bodyPr/>
          <a:lstStyle/>
          <a:p>
            <a:pPr>
              <a:lnSpc>
                <a:spcPct val="90000"/>
              </a:lnSpc>
              <a:buFont typeface="Wingdings" pitchFamily="2" charset="2"/>
              <a:buNone/>
              <a:defRPr/>
            </a:pPr>
            <a:r>
              <a:rPr lang="en-GB" sz="2800" b="1" dirty="0" smtClean="0">
                <a:solidFill>
                  <a:srgbClr val="66FF33"/>
                </a:solidFill>
              </a:rPr>
              <a:t>Conclusions:</a:t>
            </a:r>
          </a:p>
          <a:p>
            <a:pPr>
              <a:lnSpc>
                <a:spcPct val="90000"/>
              </a:lnSpc>
              <a:defRPr/>
            </a:pPr>
            <a:r>
              <a:rPr lang="en-GB" sz="2600" dirty="0" smtClean="0"/>
              <a:t>Sex differences in mate preferences are in line with those predicted by evolutionary theory.</a:t>
            </a:r>
          </a:p>
          <a:p>
            <a:pPr>
              <a:lnSpc>
                <a:spcPct val="90000"/>
              </a:lnSpc>
              <a:defRPr/>
            </a:pPr>
            <a:endParaRPr lang="en-GB" sz="2600" dirty="0" smtClean="0"/>
          </a:p>
          <a:p>
            <a:pPr>
              <a:lnSpc>
                <a:spcPct val="90000"/>
              </a:lnSpc>
              <a:defRPr/>
            </a:pPr>
            <a:r>
              <a:rPr lang="en-GB" sz="2600" dirty="0" smtClean="0"/>
              <a:t>Women tend to choose men who provide more parental investment  &amp; resources: older, ambitious and industrious, earning capacity;</a:t>
            </a:r>
          </a:p>
          <a:p>
            <a:pPr>
              <a:lnSpc>
                <a:spcPct val="90000"/>
              </a:lnSpc>
              <a:defRPr/>
            </a:pPr>
            <a:endParaRPr lang="en-GB" sz="2600" dirty="0" smtClean="0"/>
          </a:p>
          <a:p>
            <a:pPr>
              <a:lnSpc>
                <a:spcPct val="90000"/>
              </a:lnSpc>
              <a:defRPr/>
            </a:pPr>
            <a:r>
              <a:rPr lang="en-GB" sz="2600" dirty="0" smtClean="0"/>
              <a:t>Men tend to choose women who provide greater reproductive capacity : younger, healthy and fertile (good looks) and who are less likely to let him support another man’s child (chastity)</a:t>
            </a:r>
          </a:p>
          <a:p>
            <a:pPr>
              <a:lnSpc>
                <a:spcPct val="90000"/>
              </a:lnSpc>
              <a:defRPr/>
            </a:pPr>
            <a:endParaRPr lang="en-GB" sz="2600" dirty="0" smtClean="0"/>
          </a:p>
          <a:p>
            <a:pPr>
              <a:lnSpc>
                <a:spcPct val="90000"/>
              </a:lnSpc>
              <a:defRPr/>
            </a:pPr>
            <a:r>
              <a:rPr lang="en-GB" sz="2600" dirty="0" smtClean="0"/>
              <a:t>Both men and women tend to prefer partners who would increase their chances of reproductive success</a:t>
            </a:r>
          </a:p>
          <a:p>
            <a:pPr>
              <a:lnSpc>
                <a:spcPct val="90000"/>
              </a:lnSpc>
              <a:defRPr/>
            </a:pP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ssolve">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dissolve">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dissolve">
                                      <p:cBhvr>
                                        <p:cTn id="17" dur="500"/>
                                        <p:tgtEl>
                                          <p:spTgt spid="491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5">
                                            <p:txEl>
                                              <p:pRg st="5" end="5"/>
                                            </p:txEl>
                                          </p:spTgt>
                                        </p:tgtEl>
                                        <p:attrNameLst>
                                          <p:attrName>style.visibility</p:attrName>
                                        </p:attrNameLst>
                                      </p:cBhvr>
                                      <p:to>
                                        <p:strVal val="visible"/>
                                      </p:to>
                                    </p:set>
                                    <p:animEffect transition="in" filter="dissolve">
                                      <p:cBhvr>
                                        <p:cTn id="22" dur="500"/>
                                        <p:tgtEl>
                                          <p:spTgt spid="4915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55">
                                            <p:txEl>
                                              <p:pRg st="7" end="7"/>
                                            </p:txEl>
                                          </p:spTgt>
                                        </p:tgtEl>
                                        <p:attrNameLst>
                                          <p:attrName>style.visibility</p:attrName>
                                        </p:attrNameLst>
                                      </p:cBhvr>
                                      <p:to>
                                        <p:strVal val="visible"/>
                                      </p:to>
                                    </p:set>
                                    <p:animEffect transition="in" filter="dissolve">
                                      <p:cBhvr>
                                        <p:cTn id="27" dur="500"/>
                                        <p:tgtEl>
                                          <p:spTgt spid="491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229600" cy="990600"/>
          </a:xfrm>
        </p:spPr>
        <p:txBody>
          <a:bodyPr/>
          <a:lstStyle/>
          <a:p>
            <a:pPr>
              <a:defRPr/>
            </a:pPr>
            <a:r>
              <a:rPr lang="en-GB" dirty="0" smtClean="0"/>
              <a:t>Strengths of the Study</a:t>
            </a:r>
          </a:p>
        </p:txBody>
      </p:sp>
      <p:sp>
        <p:nvSpPr>
          <p:cNvPr id="50179" name="Rectangle 3"/>
          <p:cNvSpPr>
            <a:spLocks noGrp="1" noChangeArrowheads="1"/>
          </p:cNvSpPr>
          <p:nvPr>
            <p:ph type="body" idx="1"/>
          </p:nvPr>
        </p:nvSpPr>
        <p:spPr>
          <a:xfrm>
            <a:off x="457200" y="1447800"/>
            <a:ext cx="8229600" cy="5029200"/>
          </a:xfrm>
        </p:spPr>
        <p:txBody>
          <a:bodyPr/>
          <a:lstStyle/>
          <a:p>
            <a:pPr>
              <a:defRPr/>
            </a:pPr>
            <a:r>
              <a:rPr lang="en-GB" dirty="0" smtClean="0"/>
              <a:t>Large scale sample: over 10000 people from 37 different cultures</a:t>
            </a:r>
          </a:p>
          <a:p>
            <a:pPr>
              <a:defRPr/>
            </a:pPr>
            <a:r>
              <a:rPr lang="en-GB" dirty="0" smtClean="0"/>
              <a:t>Means that findings can be generalised to all humans</a:t>
            </a:r>
          </a:p>
          <a:p>
            <a:pPr>
              <a:defRPr/>
            </a:pPr>
            <a:r>
              <a:rPr lang="en-GB" dirty="0" smtClean="0"/>
              <a:t>Use of two different questionnaires showed that results were consistent (or reliable)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9">
                                            <p:txEl>
                                              <p:pRg st="0" end="0"/>
                                            </p:txEl>
                                          </p:spTgt>
                                        </p:tgtEl>
                                        <p:attrNameLst>
                                          <p:attrName>style.visibility</p:attrName>
                                        </p:attrNameLst>
                                      </p:cBhvr>
                                      <p:to>
                                        <p:strVal val="visible"/>
                                      </p:to>
                                    </p:set>
                                    <p:animEffect transition="in" filter="dissolve">
                                      <p:cBhvr>
                                        <p:cTn id="12" dur="500"/>
                                        <p:tgtEl>
                                          <p:spTgt spid="50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79">
                                            <p:txEl>
                                              <p:pRg st="1" end="1"/>
                                            </p:txEl>
                                          </p:spTgt>
                                        </p:tgtEl>
                                        <p:attrNameLst>
                                          <p:attrName>style.visibility</p:attrName>
                                        </p:attrNameLst>
                                      </p:cBhvr>
                                      <p:to>
                                        <p:strVal val="visible"/>
                                      </p:to>
                                    </p:set>
                                    <p:animEffect transition="in" filter="dissolve">
                                      <p:cBhvr>
                                        <p:cTn id="17" dur="500"/>
                                        <p:tgtEl>
                                          <p:spTgt spid="50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179">
                                            <p:txEl>
                                              <p:pRg st="2" end="2"/>
                                            </p:txEl>
                                          </p:spTgt>
                                        </p:tgtEl>
                                        <p:attrNameLst>
                                          <p:attrName>style.visibility</p:attrName>
                                        </p:attrNameLst>
                                      </p:cBhvr>
                                      <p:to>
                                        <p:strVal val="visible"/>
                                      </p:to>
                                    </p:set>
                                    <p:animEffect transition="in" filter="dissolve">
                                      <p:cBhvr>
                                        <p:cTn id="22"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28600"/>
            <a:ext cx="8229600" cy="990600"/>
          </a:xfrm>
        </p:spPr>
        <p:txBody>
          <a:bodyPr/>
          <a:lstStyle/>
          <a:p>
            <a:pPr>
              <a:defRPr/>
            </a:pPr>
            <a:r>
              <a:rPr lang="en-GB" dirty="0" smtClean="0"/>
              <a:t>Weaknesses of the Study</a:t>
            </a:r>
          </a:p>
        </p:txBody>
      </p:sp>
      <p:sp>
        <p:nvSpPr>
          <p:cNvPr id="51203" name="Rectangle 3"/>
          <p:cNvSpPr>
            <a:spLocks noGrp="1" noChangeArrowheads="1"/>
          </p:cNvSpPr>
          <p:nvPr>
            <p:ph type="body" idx="1"/>
          </p:nvPr>
        </p:nvSpPr>
        <p:spPr>
          <a:xfrm>
            <a:off x="457200" y="1447800"/>
            <a:ext cx="8229600" cy="5029200"/>
          </a:xfrm>
        </p:spPr>
        <p:txBody>
          <a:bodyPr/>
          <a:lstStyle/>
          <a:p>
            <a:pPr>
              <a:defRPr/>
            </a:pPr>
            <a:r>
              <a:rPr lang="en-GB" sz="2800" dirty="0" smtClean="0"/>
              <a:t>Sampling methods may not have been representative</a:t>
            </a:r>
          </a:p>
          <a:p>
            <a:pPr>
              <a:defRPr/>
            </a:pPr>
            <a:r>
              <a:rPr lang="en-GB" sz="2800" dirty="0" smtClean="0"/>
              <a:t>Opportunity sampling and the use of volunteers may lead to bias in the sample</a:t>
            </a:r>
          </a:p>
          <a:p>
            <a:pPr>
              <a:defRPr/>
            </a:pPr>
            <a:r>
              <a:rPr lang="en-GB" sz="2800" dirty="0" smtClean="0"/>
              <a:t>Responses to questionnaires may not reflect how people </a:t>
            </a:r>
            <a:r>
              <a:rPr lang="en-GB" sz="2800" u="sng" dirty="0" smtClean="0"/>
              <a:t>actually do make choices</a:t>
            </a:r>
          </a:p>
          <a:p>
            <a:pPr>
              <a:defRPr/>
            </a:pPr>
            <a:r>
              <a:rPr lang="en-GB" sz="2800" dirty="0" smtClean="0"/>
              <a:t>People may tend to give what they see as socially acceptable responses. </a:t>
            </a:r>
          </a:p>
          <a:p>
            <a:pPr>
              <a:defRPr/>
            </a:pPr>
            <a:r>
              <a:rPr lang="en-GB" sz="2800" dirty="0" smtClean="0"/>
              <a:t>Difficult to be sure that people’s preferences are due to evolution rather than influence of society</a:t>
            </a:r>
          </a:p>
          <a:p>
            <a:pPr>
              <a:defRPr/>
            </a:pP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dissolve">
                                      <p:cBhvr>
                                        <p:cTn id="12" dur="500"/>
                                        <p:tgtEl>
                                          <p:spTgt spid="51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dissolve">
                                      <p:cBhvr>
                                        <p:cTn id="17" dur="500"/>
                                        <p:tgtEl>
                                          <p:spTgt spid="51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dissolve">
                                      <p:cBhvr>
                                        <p:cTn id="22" dur="500"/>
                                        <p:tgtEl>
                                          <p:spTgt spid="51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dissolve">
                                      <p:cBhvr>
                                        <p:cTn id="27" dur="500"/>
                                        <p:tgtEl>
                                          <p:spTgt spid="51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dissolve">
                                      <p:cBhvr>
                                        <p:cTn id="32"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Content analysis: Singles ads</a:t>
            </a:r>
            <a:endParaRPr lang="en-GB" dirty="0"/>
          </a:p>
        </p:txBody>
      </p:sp>
      <p:sp>
        <p:nvSpPr>
          <p:cNvPr id="5" name="Subtitle 4"/>
          <p:cNvSpPr>
            <a:spLocks noGrp="1"/>
          </p:cNvSpPr>
          <p:nvPr>
            <p:ph type="subTitle" sz="quarter" idx="1"/>
          </p:nvPr>
        </p:nvSpPr>
        <p:spPr/>
        <p:txBody>
          <a:bodyPr/>
          <a:lstStyle/>
          <a:p>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 analysis of singles ads</a:t>
            </a:r>
            <a:endParaRPr lang="en-GB" dirty="0"/>
          </a:p>
        </p:txBody>
      </p:sp>
      <p:sp>
        <p:nvSpPr>
          <p:cNvPr id="3" name="Content Placeholder 2"/>
          <p:cNvSpPr>
            <a:spLocks noGrp="1"/>
          </p:cNvSpPr>
          <p:nvPr>
            <p:ph idx="1"/>
          </p:nvPr>
        </p:nvSpPr>
        <p:spPr/>
        <p:txBody>
          <a:bodyPr/>
          <a:lstStyle/>
          <a:p>
            <a:r>
              <a:rPr lang="en-GB" u="sng" dirty="0" smtClean="0"/>
              <a:t>Practical task: </a:t>
            </a:r>
            <a:r>
              <a:rPr lang="en-GB" dirty="0" smtClean="0"/>
              <a:t>Develop a coding system to compare male and female preferences for desirable qualities in a potential mate. </a:t>
            </a:r>
          </a:p>
          <a:p>
            <a:pPr>
              <a:buNone/>
            </a:pPr>
            <a:r>
              <a:rPr lang="en-GB" dirty="0" smtClean="0"/>
              <a:t>E.g. </a:t>
            </a:r>
          </a:p>
          <a:p>
            <a:r>
              <a:rPr lang="en-GB" dirty="0" smtClean="0"/>
              <a:t>Age differences</a:t>
            </a:r>
          </a:p>
          <a:p>
            <a:r>
              <a:rPr lang="en-GB" dirty="0" smtClean="0"/>
              <a:t>Good looks / image</a:t>
            </a:r>
          </a:p>
          <a:p>
            <a:r>
              <a:rPr lang="en-GB" dirty="0" smtClean="0"/>
              <a:t>Ambition/ financial prospects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Natural selection </a:t>
            </a:r>
            <a:endParaRPr lang="en-GB" dirty="0"/>
          </a:p>
        </p:txBody>
      </p:sp>
      <p:sp>
        <p:nvSpPr>
          <p:cNvPr id="3" name="Content Placeholder 2"/>
          <p:cNvSpPr>
            <a:spLocks noGrp="1"/>
          </p:cNvSpPr>
          <p:nvPr>
            <p:ph idx="1"/>
          </p:nvPr>
        </p:nvSpPr>
        <p:spPr/>
        <p:txBody>
          <a:bodyPr/>
          <a:lstStyle/>
          <a:p>
            <a:endParaRPr lang="en-GB" dirty="0" smtClean="0"/>
          </a:p>
          <a:p>
            <a:pPr>
              <a:buNone/>
            </a:pPr>
            <a:r>
              <a:rPr lang="en-US" dirty="0" smtClean="0"/>
              <a:t> (survival of the fittest)</a:t>
            </a:r>
          </a:p>
          <a:p>
            <a:endParaRPr lang="en-US" dirty="0" smtClean="0"/>
          </a:p>
          <a:p>
            <a:r>
              <a:rPr lang="en-US" dirty="0" smtClean="0"/>
              <a:t>This is the process by which animals that are best adapted to their environment (the fittest) are more likely to survive.</a:t>
            </a:r>
            <a:endParaRPr lang="en-GB" dirty="0" smtClean="0"/>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381000"/>
            <a:ext cx="8229600" cy="887413"/>
          </a:xfrm>
        </p:spPr>
        <p:txBody>
          <a:bodyPr/>
          <a:lstStyle/>
          <a:p>
            <a:pPr>
              <a:defRPr/>
            </a:pPr>
            <a:r>
              <a:rPr lang="en-GB"/>
              <a:t>Choosing partners: the ideal age</a:t>
            </a:r>
            <a:endParaRPr lang="en-US"/>
          </a:p>
        </p:txBody>
      </p:sp>
      <p:sp>
        <p:nvSpPr>
          <p:cNvPr id="161795" name="Rectangle 3"/>
          <p:cNvSpPr>
            <a:spLocks noGrp="1" noChangeArrowheads="1"/>
          </p:cNvSpPr>
          <p:nvPr>
            <p:ph type="body" idx="1"/>
          </p:nvPr>
        </p:nvSpPr>
        <p:spPr>
          <a:xfrm>
            <a:off x="457200" y="1557338"/>
            <a:ext cx="4259263" cy="4538662"/>
          </a:xfrm>
        </p:spPr>
        <p:txBody>
          <a:bodyPr/>
          <a:lstStyle/>
          <a:p>
            <a:pPr>
              <a:lnSpc>
                <a:spcPct val="80000"/>
              </a:lnSpc>
              <a:defRPr/>
            </a:pPr>
            <a:r>
              <a:rPr lang="en-GB" sz="2400"/>
              <a:t>This implies that males seek younger fertile females</a:t>
            </a:r>
          </a:p>
          <a:p>
            <a:pPr>
              <a:lnSpc>
                <a:spcPct val="80000"/>
              </a:lnSpc>
              <a:defRPr/>
            </a:pPr>
            <a:r>
              <a:rPr lang="en-GB" sz="2400"/>
              <a:t>Females seek older, better-off males</a:t>
            </a:r>
          </a:p>
          <a:p>
            <a:pPr>
              <a:lnSpc>
                <a:spcPct val="80000"/>
              </a:lnSpc>
              <a:buFont typeface="Wingdings" pitchFamily="2" charset="2"/>
              <a:buNone/>
              <a:defRPr/>
            </a:pPr>
            <a:r>
              <a:rPr lang="en-GB" sz="2400" b="1">
                <a:solidFill>
                  <a:srgbClr val="66FF66"/>
                </a:solidFill>
              </a:rPr>
              <a:t>Kenrick &amp; Keefe (1992)</a:t>
            </a:r>
          </a:p>
          <a:p>
            <a:pPr>
              <a:lnSpc>
                <a:spcPct val="80000"/>
              </a:lnSpc>
              <a:defRPr/>
            </a:pPr>
            <a:r>
              <a:rPr lang="en-GB" sz="2400"/>
              <a:t>Newspaper advertisements from people seeking romantic partners supported these predictions</a:t>
            </a:r>
          </a:p>
          <a:p>
            <a:pPr>
              <a:lnSpc>
                <a:spcPct val="80000"/>
              </a:lnSpc>
              <a:defRPr/>
            </a:pPr>
            <a:r>
              <a:rPr lang="en-GB" sz="2400"/>
              <a:t>Men, in the ads, also tended to emphasise their wealth, while women emphasised their beauty  </a:t>
            </a:r>
            <a:endParaRPr lang="en-US" sz="2400"/>
          </a:p>
        </p:txBody>
      </p:sp>
      <p:sp>
        <p:nvSpPr>
          <p:cNvPr id="161797" name="Rectangle 5"/>
          <p:cNvSpPr>
            <a:spLocks noChangeArrowheads="1"/>
          </p:cNvSpPr>
          <p:nvPr/>
        </p:nvSpPr>
        <p:spPr bwMode="auto">
          <a:xfrm>
            <a:off x="4716463" y="1412875"/>
            <a:ext cx="4248150" cy="5256213"/>
          </a:xfrm>
          <a:prstGeom prst="rect">
            <a:avLst/>
          </a:prstGeom>
          <a:solidFill>
            <a:schemeClr val="tx1"/>
          </a:solidFill>
          <a:ln w="9525">
            <a:solidFill>
              <a:schemeClr val="tx1"/>
            </a:solidFill>
            <a:miter lim="800000"/>
            <a:headEnd/>
            <a:tailEnd/>
          </a:ln>
          <a:effectLst/>
        </p:spPr>
        <p:txBody>
          <a:bodyPr wrap="none" anchor="ctr"/>
          <a:lstStyle/>
          <a:p>
            <a:pPr>
              <a:defRPr/>
            </a:pPr>
            <a:endParaRPr lang="en-GB"/>
          </a:p>
        </p:txBody>
      </p:sp>
      <p:pic>
        <p:nvPicPr>
          <p:cNvPr id="161798" name="Picture 6" descr="malepreferredpartnerage"/>
          <p:cNvPicPr>
            <a:picLocks noChangeAspect="1" noChangeArrowheads="1"/>
          </p:cNvPicPr>
          <p:nvPr/>
        </p:nvPicPr>
        <p:blipFill>
          <a:blip r:embed="rId2" cstate="print"/>
          <a:srcRect/>
          <a:stretch>
            <a:fillRect/>
          </a:stretch>
        </p:blipFill>
        <p:spPr bwMode="auto">
          <a:xfrm>
            <a:off x="4751388" y="1412875"/>
            <a:ext cx="4213225" cy="2727325"/>
          </a:xfrm>
          <a:prstGeom prst="rect">
            <a:avLst/>
          </a:prstGeom>
          <a:noFill/>
          <a:ln w="9525">
            <a:noFill/>
            <a:miter lim="800000"/>
            <a:headEnd/>
            <a:tailEnd/>
          </a:ln>
        </p:spPr>
      </p:pic>
      <p:pic>
        <p:nvPicPr>
          <p:cNvPr id="161799" name="Picture 7" descr="femalepreferredpartnerage"/>
          <p:cNvPicPr>
            <a:picLocks noChangeAspect="1" noChangeArrowheads="1"/>
          </p:cNvPicPr>
          <p:nvPr/>
        </p:nvPicPr>
        <p:blipFill>
          <a:blip r:embed="rId3" cstate="print"/>
          <a:srcRect/>
          <a:stretch>
            <a:fillRect/>
          </a:stretch>
        </p:blipFill>
        <p:spPr bwMode="auto">
          <a:xfrm>
            <a:off x="4787900" y="4149725"/>
            <a:ext cx="4165600" cy="2541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dissolve">
                                      <p:cBhvr>
                                        <p:cTn id="7" dur="500"/>
                                        <p:tgtEl>
                                          <p:spTgt spid="1617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1795">
                                            <p:txEl>
                                              <p:pRg st="0" end="0"/>
                                            </p:txEl>
                                          </p:spTgt>
                                        </p:tgtEl>
                                        <p:attrNameLst>
                                          <p:attrName>style.visibility</p:attrName>
                                        </p:attrNameLst>
                                      </p:cBhvr>
                                      <p:to>
                                        <p:strVal val="visible"/>
                                      </p:to>
                                    </p:set>
                                    <p:animEffect transition="in" filter="dissolve">
                                      <p:cBhvr>
                                        <p:cTn id="12" dur="500"/>
                                        <p:tgtEl>
                                          <p:spTgt spid="161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1795">
                                            <p:txEl>
                                              <p:pRg st="1" end="1"/>
                                            </p:txEl>
                                          </p:spTgt>
                                        </p:tgtEl>
                                        <p:attrNameLst>
                                          <p:attrName>style.visibility</p:attrName>
                                        </p:attrNameLst>
                                      </p:cBhvr>
                                      <p:to>
                                        <p:strVal val="visible"/>
                                      </p:to>
                                    </p:set>
                                    <p:animEffect transition="in" filter="dissolve">
                                      <p:cBhvr>
                                        <p:cTn id="17" dur="500"/>
                                        <p:tgtEl>
                                          <p:spTgt spid="161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1795">
                                            <p:txEl>
                                              <p:pRg st="2" end="2"/>
                                            </p:txEl>
                                          </p:spTgt>
                                        </p:tgtEl>
                                        <p:attrNameLst>
                                          <p:attrName>style.visibility</p:attrName>
                                        </p:attrNameLst>
                                      </p:cBhvr>
                                      <p:to>
                                        <p:strVal val="visible"/>
                                      </p:to>
                                    </p:set>
                                    <p:animEffect transition="in" filter="dissolve">
                                      <p:cBhvr>
                                        <p:cTn id="22" dur="500"/>
                                        <p:tgtEl>
                                          <p:spTgt spid="161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1795">
                                            <p:txEl>
                                              <p:pRg st="3" end="3"/>
                                            </p:txEl>
                                          </p:spTgt>
                                        </p:tgtEl>
                                        <p:attrNameLst>
                                          <p:attrName>style.visibility</p:attrName>
                                        </p:attrNameLst>
                                      </p:cBhvr>
                                      <p:to>
                                        <p:strVal val="visible"/>
                                      </p:to>
                                    </p:set>
                                    <p:animEffect transition="in" filter="dissolve">
                                      <p:cBhvr>
                                        <p:cTn id="27" dur="500"/>
                                        <p:tgtEl>
                                          <p:spTgt spid="161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1797"/>
                                        </p:tgtEl>
                                        <p:attrNameLst>
                                          <p:attrName>style.visibility</p:attrName>
                                        </p:attrNameLst>
                                      </p:cBhvr>
                                      <p:to>
                                        <p:strVal val="visible"/>
                                      </p:to>
                                    </p:set>
                                    <p:animEffect transition="in" filter="dissolve">
                                      <p:cBhvr>
                                        <p:cTn id="32" dur="500"/>
                                        <p:tgtEl>
                                          <p:spTgt spid="161797"/>
                                        </p:tgtEl>
                                      </p:cBhvr>
                                    </p:animEffect>
                                  </p:childTnLst>
                                </p:cTn>
                              </p:par>
                              <p:par>
                                <p:cTn id="33" presetID="9" presetClass="entr" presetSubtype="0" fill="hold" nodeType="withEffect">
                                  <p:stCondLst>
                                    <p:cond delay="0"/>
                                  </p:stCondLst>
                                  <p:childTnLst>
                                    <p:set>
                                      <p:cBhvr>
                                        <p:cTn id="34" dur="1" fill="hold">
                                          <p:stCondLst>
                                            <p:cond delay="0"/>
                                          </p:stCondLst>
                                        </p:cTn>
                                        <p:tgtEl>
                                          <p:spTgt spid="161798"/>
                                        </p:tgtEl>
                                        <p:attrNameLst>
                                          <p:attrName>style.visibility</p:attrName>
                                        </p:attrNameLst>
                                      </p:cBhvr>
                                      <p:to>
                                        <p:strVal val="visible"/>
                                      </p:to>
                                    </p:set>
                                    <p:animEffect transition="in" filter="dissolve">
                                      <p:cBhvr>
                                        <p:cTn id="35" dur="500"/>
                                        <p:tgtEl>
                                          <p:spTgt spid="16179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61799"/>
                                        </p:tgtEl>
                                        <p:attrNameLst>
                                          <p:attrName>style.visibility</p:attrName>
                                        </p:attrNameLst>
                                      </p:cBhvr>
                                      <p:to>
                                        <p:strVal val="visible"/>
                                      </p:to>
                                    </p:set>
                                    <p:animEffect transition="in" filter="dissolve">
                                      <p:cBhvr>
                                        <p:cTn id="40" dur="500"/>
                                        <p:tgtEl>
                                          <p:spTgt spid="161799"/>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61795">
                                            <p:txEl>
                                              <p:pRg st="4" end="4"/>
                                            </p:txEl>
                                          </p:spTgt>
                                        </p:tgtEl>
                                        <p:attrNameLst>
                                          <p:attrName>style.visibility</p:attrName>
                                        </p:attrNameLst>
                                      </p:cBhvr>
                                      <p:to>
                                        <p:strVal val="visible"/>
                                      </p:to>
                                    </p:set>
                                    <p:animEffect transition="in" filter="dissolve">
                                      <p:cBhvr>
                                        <p:cTn id="45" dur="500"/>
                                        <p:tgtEl>
                                          <p:spTgt spid="161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P spid="161795" grpId="0" build="p"/>
      <p:bldP spid="16179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Waynforth</a:t>
            </a:r>
            <a:r>
              <a:rPr lang="en-GB" dirty="0" smtClean="0"/>
              <a:t> &amp; Dunbar (1995)</a:t>
            </a:r>
            <a:endParaRPr lang="en-GB" dirty="0"/>
          </a:p>
        </p:txBody>
      </p:sp>
      <p:sp>
        <p:nvSpPr>
          <p:cNvPr id="3" name="Content Placeholder 2"/>
          <p:cNvSpPr>
            <a:spLocks noGrp="1"/>
          </p:cNvSpPr>
          <p:nvPr>
            <p:ph idx="1"/>
          </p:nvPr>
        </p:nvSpPr>
        <p:spPr/>
        <p:txBody>
          <a:bodyPr/>
          <a:lstStyle/>
          <a:p>
            <a:r>
              <a:rPr lang="en-GB" sz="2400" dirty="0" smtClean="0"/>
              <a:t>Analysed nearly 900 ‘lonely hearts’ ads from 4 American newspapers. Certain key terms identified &amp; themes sought. </a:t>
            </a:r>
          </a:p>
          <a:p>
            <a:r>
              <a:rPr lang="en-GB" sz="2400" dirty="0" smtClean="0"/>
              <a:t>Results:</a:t>
            </a:r>
          </a:p>
          <a:p>
            <a:pPr>
              <a:buNone/>
            </a:pPr>
            <a:r>
              <a:rPr lang="en-GB" sz="2400" dirty="0" smtClean="0"/>
              <a:t>More men than women sought a youthful mate</a:t>
            </a:r>
          </a:p>
          <a:p>
            <a:pPr>
              <a:buNone/>
            </a:pPr>
            <a:r>
              <a:rPr lang="en-GB" sz="2400" dirty="0" smtClean="0"/>
              <a:t>More men sought a physically attractive mate</a:t>
            </a:r>
          </a:p>
          <a:p>
            <a:pPr>
              <a:buNone/>
            </a:pPr>
            <a:r>
              <a:rPr lang="en-GB" sz="2400" dirty="0" smtClean="0"/>
              <a:t>More women used ‘physically attractive’ terms to described themselves.</a:t>
            </a:r>
          </a:p>
          <a:p>
            <a:pPr>
              <a:buNone/>
            </a:pPr>
            <a:r>
              <a:rPr lang="en-GB" sz="2400" dirty="0" smtClean="0"/>
              <a:t>More men reported their economic status / earning power when describing themselves. </a:t>
            </a:r>
            <a:endParaRPr lang="en-GB"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p:txBody>
          <a:bodyPr/>
          <a:lstStyle/>
          <a:p>
            <a:r>
              <a:rPr lang="en-GB" dirty="0" smtClean="0"/>
              <a:t>Reproductive value and fertility</a:t>
            </a:r>
            <a:endParaRPr lang="en-GB" dirty="0"/>
          </a:p>
        </p:txBody>
      </p:sp>
      <p:sp>
        <p:nvSpPr>
          <p:cNvPr id="7" name="Subtitle 6"/>
          <p:cNvSpPr>
            <a:spLocks noGrp="1"/>
          </p:cNvSpPr>
          <p:nvPr>
            <p:ph type="subTitle" sz="quarter" idx="1"/>
          </p:nvPr>
        </p:nvSpPr>
        <p:spPr/>
        <p:txBody>
          <a:bodyP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Reproductive value &amp; fertility</a:t>
            </a:r>
            <a:endParaRPr lang="en-GB" dirty="0"/>
          </a:p>
        </p:txBody>
      </p:sp>
      <p:sp>
        <p:nvSpPr>
          <p:cNvPr id="3" name="Content Placeholder 2"/>
          <p:cNvSpPr>
            <a:spLocks noGrp="1"/>
          </p:cNvSpPr>
          <p:nvPr>
            <p:ph sz="half" idx="1"/>
          </p:nvPr>
        </p:nvSpPr>
        <p:spPr>
          <a:xfrm>
            <a:off x="457200" y="1981200"/>
            <a:ext cx="4038600" cy="4688160"/>
          </a:xfrm>
        </p:spPr>
        <p:txBody>
          <a:bodyPr/>
          <a:lstStyle/>
          <a:p>
            <a:r>
              <a:rPr lang="en-GB" sz="2000" dirty="0" smtClean="0"/>
              <a:t>Although mammalian females contribute more in terms of parental investment than males, females have greater limitations in their fertility; it is heavily affected by the age of the female.</a:t>
            </a:r>
          </a:p>
          <a:p>
            <a:r>
              <a:rPr lang="en-GB" sz="2000" dirty="0" smtClean="0"/>
              <a:t> Therefore the pressure on males to be able to identify a potentially fertile female is significantly attached to external cues which relate to the age and general health of the female</a:t>
            </a:r>
            <a:r>
              <a:rPr lang="en-GB" dirty="0" smtClean="0"/>
              <a:t>.  </a:t>
            </a:r>
            <a:endParaRPr lang="en-GB" dirty="0"/>
          </a:p>
        </p:txBody>
      </p:sp>
      <p:sp>
        <p:nvSpPr>
          <p:cNvPr id="4" name="Content Placeholder 3"/>
          <p:cNvSpPr>
            <a:spLocks noGrp="1"/>
          </p:cNvSpPr>
          <p:nvPr>
            <p:ph sz="half" idx="2"/>
          </p:nvPr>
        </p:nvSpPr>
        <p:spPr/>
        <p:txBody>
          <a:bodyPr/>
          <a:lstStyle/>
          <a:p>
            <a:endParaRPr lang="en-GB"/>
          </a:p>
        </p:txBody>
      </p:sp>
      <p:pic>
        <p:nvPicPr>
          <p:cNvPr id="58370" name="Picture 2" descr="http://saladdaysmusic.net/wp-content/uploads/2008/05/mates-of-state.JPG"/>
          <p:cNvPicPr>
            <a:picLocks noChangeAspect="1" noChangeArrowheads="1"/>
          </p:cNvPicPr>
          <p:nvPr/>
        </p:nvPicPr>
        <p:blipFill>
          <a:blip r:embed="rId2" cstate="print"/>
          <a:srcRect/>
          <a:stretch>
            <a:fillRect/>
          </a:stretch>
        </p:blipFill>
        <p:spPr bwMode="auto">
          <a:xfrm>
            <a:off x="4929190" y="2500306"/>
            <a:ext cx="3643338" cy="309413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smtClean="0"/>
              <a:t>Symons (1979) cites that features of physical appearance associated with youth such as smooth skin, good muscle tone, lustrous hair and full lips and behavioural indicators of youth such as high energy levels and a sprightly gait give cues to males concerning the age and therefore the reproductive capacity of females.</a:t>
            </a:r>
          </a:p>
          <a:p>
            <a:endParaRPr lang="en-GB" sz="2400" dirty="0" smtClean="0"/>
          </a:p>
          <a:p>
            <a:r>
              <a:rPr lang="en-GB" sz="2400" dirty="0" smtClean="0"/>
              <a:t>This suggests that males more than females will value youth and physical attractiveness in potential mates. </a:t>
            </a:r>
            <a:endParaRPr lang="en-GB" sz="2400" dirty="0"/>
          </a:p>
        </p:txBody>
      </p:sp>
      <p:sp>
        <p:nvSpPr>
          <p:cNvPr id="4" name="Title 1"/>
          <p:cNvSpPr>
            <a:spLocks noGrp="1"/>
          </p:cNvSpPr>
          <p:nvPr>
            <p:ph type="title"/>
          </p:nvPr>
        </p:nvSpPr>
        <p:spPr/>
        <p:txBody>
          <a:bodyPr/>
          <a:lstStyle/>
          <a:p>
            <a:r>
              <a:rPr lang="en-GB" dirty="0" smtClean="0"/>
              <a:t>Reproductive value &amp; fertility</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Reproductive value &amp; fertility</a:t>
            </a:r>
            <a:endParaRPr lang="en-GB" dirty="0"/>
          </a:p>
        </p:txBody>
      </p:sp>
      <p:sp>
        <p:nvSpPr>
          <p:cNvPr id="3" name="Content Placeholder 2"/>
          <p:cNvSpPr>
            <a:spLocks noGrp="1"/>
          </p:cNvSpPr>
          <p:nvPr>
            <p:ph sz="half" idx="1"/>
          </p:nvPr>
        </p:nvSpPr>
        <p:spPr>
          <a:xfrm>
            <a:off x="457200" y="1643050"/>
            <a:ext cx="5698976" cy="4954302"/>
          </a:xfrm>
        </p:spPr>
        <p:txBody>
          <a:bodyPr/>
          <a:lstStyle/>
          <a:p>
            <a:pPr>
              <a:buNone/>
            </a:pPr>
            <a:r>
              <a:rPr lang="en-GB" sz="2000" dirty="0" smtClean="0"/>
              <a:t>Symmetry:</a:t>
            </a:r>
          </a:p>
          <a:p>
            <a:r>
              <a:rPr lang="en-GB" sz="2000" dirty="0" smtClean="0"/>
              <a:t>It takes a great deal of physiological precision to engineer a symmetrical body. Stress or poor genetic endowment detracts from the ability to produce symmetrical  features.</a:t>
            </a:r>
          </a:p>
          <a:p>
            <a:r>
              <a:rPr lang="en-GB" sz="2000" dirty="0" smtClean="0"/>
              <a:t> In 1883 Galton noticed  that he could merge  the faces of many women to produce an ‘average face’  which tended to be more attractive than most of the individual faces.</a:t>
            </a:r>
          </a:p>
          <a:p>
            <a:pPr>
              <a:buNone/>
            </a:pPr>
            <a:r>
              <a:rPr lang="en-GB" sz="2000" dirty="0" smtClean="0"/>
              <a:t>      (You can make your own average faces at </a:t>
            </a:r>
            <a:r>
              <a:rPr lang="en-GB" sz="2000" u="sng" dirty="0" smtClean="0"/>
              <a:t>faceresearch.or</a:t>
            </a:r>
            <a:r>
              <a:rPr lang="en-GB" sz="2000" dirty="0" smtClean="0"/>
              <a:t>g)</a:t>
            </a:r>
          </a:p>
          <a:p>
            <a:r>
              <a:rPr lang="en-GB" sz="2000" dirty="0" smtClean="0"/>
              <a:t>This could be  because the average face is highly symmetrical; there is also evidence that animals use symmetry as evidence for fitness in a prospective partner. </a:t>
            </a:r>
          </a:p>
          <a:p>
            <a:endParaRPr lang="en-GB" sz="1800" dirty="0" smtClean="0"/>
          </a:p>
          <a:p>
            <a:pPr>
              <a:buNone/>
            </a:pPr>
            <a:endParaRPr lang="en-GB" sz="1800" dirty="0"/>
          </a:p>
        </p:txBody>
      </p:sp>
      <p:sp>
        <p:nvSpPr>
          <p:cNvPr id="11" name="Content Placeholder 10"/>
          <p:cNvSpPr>
            <a:spLocks noGrp="1"/>
          </p:cNvSpPr>
          <p:nvPr>
            <p:ph sz="half" idx="2"/>
          </p:nvPr>
        </p:nvSpPr>
        <p:spPr/>
        <p:txBody>
          <a:bodyPr/>
          <a:lstStyle/>
          <a:p>
            <a:endParaRPr lang="en-GB"/>
          </a:p>
        </p:txBody>
      </p:sp>
      <p:sp>
        <p:nvSpPr>
          <p:cNvPr id="67586" name="AutoShape 2" descr="data:image/jpg;base64,/9j/4AAQSkZJRgABAQAAAQABAAD/2wCEAAkGBhQSERUTExMWFRUWGBgaFxgYGRsbGhwXGhgZGBgbGRscGyYeGBokHRoaIC8hIycpLCwsHB8xNTIqNSYrLCoBCQoKDgwOGg8PGiwkHyUsLywsLCwyLCw0LC8sKiwsKiwsLCwsLCwsLCwsLCwsLCwsKSwsLCwsLCwsLCwsLCwsLP/AABEIALcBEwMBIgACEQEDEQH/xAAcAAACAwEBAQEAAAAAAAAAAAADBAACBQEGBwj/xAA/EAABAgQEBAMFBwQBBAIDAAABAhEAAyExBBJBUQUiYXEygZETQqGx8AYUI1LB0eFicoLxkhUzorIH0hZDU//EABkBAAMBAQEAAAAAAAAAAAAAAAABAgMEBf/EAC8RAAICAQMCBAUEAgMAAAAAAAABAhEhAxIxQVETImHwBDJxgZEUUqGxYtEFweH/2gAMAwEAAhEDEQA/APDKRnITLBtpsLh2o/laG8DwJfuBiTckEHWj8oI36iND2SkEEBKmDJSKsXo46U3gEsqSpwUlStRQhqlwb6/GOPdfBFGPOTPTNUmaFBQIcXJsQzA0KdRpF56QVJYlwA4JPiucoL0sO4hviM9a1cqqlwSpmL9dqkV30jk6VnSCWezptlFAz1rWpgTrLQcGcOEqKitQcM4AIvSO4OXzgFBIWQHI5bE11Aub+saEialCaqNzV7HR/SFJ+OcvlU4LOWIBtRriKtvkLseHCiVZgpATYBizgM79SOkJYvDTEHKoFQoAogEBzcEVCX1peNDh2NzgGYrlL7VIc9+n+MbJnym5gQHLvcAEu4OzenrGduKyIphOHpVJzrSwZRBvzKOZ3BtqQAbCtXjJRhMw5STyvsfFeu9dtI1MZiMyCMwU4BZgQCksT2AL9gBaFcNw+YEkgglnIzANylLk+6wv51girQCEnCzCSAXANFPTdPVQ6p9YqueqUArKKkna5DiltCPKDyMVNUpklIqXcjKGFTv26xXEY6bLXkNSGNAWaoPkSKhr+UXlYYBuHzAhTKZIABehVbU6h/jSG5vF1Si4SkhxzKABOtMthQ9am0ZKklZcqtQBRerWGwc/IRyXzEkkhqhq1yjMz6tXsIKV5HXQ1k8edbrAQGDF3oEFym7Wduoa8J8S4UlKVTELEx1VDMQ4JBAsRWpGsZnEMKps7FQ1J0Yj4M3qIJJQtKQxoXZNyQHB8gNekUqA0OHSnGWY7s9zlAZgKO7u3QNGtN+zclQJE1glQTmAzNUAElwQKju8YmBlLXmUoAMoDUPyqWRtZHxg2Fx8yS4UGzGuYFzQhw1M1GgyVVILOlTUIUkzUrFqPRya0DkaVBsz0g2Gkplo584cJLMRWjqY35W8u0aczFBkqlMG8QSoAuSoCmhYn0hbi8+alAmhTqSAABzEKOVWYj3kgF2s6kGtYxak3TEkaC1ICcyEoUT4wSyk1sqlVXqLEMQ9Rg8e4WwSpyCXIBIY6nUsa/xGRisdXIpRookkG69R5Pl6lzrFpfFgtKkVLPcdSSSNC5MXsnFpoLrkrIlAjMogJ11q4APpWGZrADKkkWs1Oz2jPQ4uAoEEM+m5Ys3xjhx6qBIH9tdjdzSNXFt2LkbM8IJJTq/ntD6cOmbLStNFPzAah2p9WeMyQoKSQTVZYA2oA4fS8FwCfZhj7QLP5SGy6DYaRGpF9ORmvw1JlqKVrIGlav1Hu2hv/qZSrK4YavTfeMWRJWsHKyVk8yVC4Fy8HmJmAczGoowBGjO8c8tO3kmjZmTTMb2aUE1YKqAWv27VjzGPwHsCQtZBUSpIKQGU/NUGgs0GTxNbsxCSpq07EARXi3C1TlJUGBPiLgBgNLcx2PnFacHB03SGZC8W5ZSQ++3kafVI9RJWQhFU5mSL0oBbo9fpoycHwrMwmZSlIOZgcwOxNQD0jTmGxycgagHxMXrSTaSBclpyM8ohTEjmADaEPq3hJoaQHjeHShQRLC03VlXlP5cpBSaKL3duZqNDmFxVS6ANFCjNYsNaHSMtWDAaWFfiJUxLgcr93NO0TozpNMRTCzSUAmbMHTz7xIDPxEsKUMg8R+Z3aJG+1dv6If1C4fFKdioM92YPSlvMwXFoGUqUQdCU1uHqBrU+sLJkTUFJze6zEA+8SXD9TBVYVSnCUlcypOU2IaqtBZ63d2jB1ZddhDFTK8oJTUEWo1K+Y9INLkqEshJJO7iuUBwNTQNb5mGZ6FagghgQbgtmag2OkZM/EqCiXIPfKHoSR5iNFngZo4KSicpIJzO+Y2VSgLan/Zh1WDksoDmLhyrlDFgCGDGrN8oBw3DtJCXOZTKUdkqSqj7gAlr32iYKWpS1hKVEJzcqS7mqk28QAJHS4vDdZoH6DcvDplMZUs979S2r+EfRh1fCkqCXnHMqtgRV2F390gdtKCK4bDTQ5sBQFRAPIz0Dszs/beCYaTMQCkDMoqILDwjKQzm7GoreM5NMMg8YtCEpKkrSgsHCWY9SKualusLyyhDlLEG7KIUHDXFyCnQGvlDODxuIWklYYa5lM6RzCgfKOUA6awLiuGJCp6Mpyire+QwNqh3qC1q3hp1yMLh1ScrpPMRzpDOwocrcpCSaBhrRhRtCpM1NGdTVZL7VAFnNGOg3jz3D8LnzTSgJCas1qskpD2BZg+nQQ+ZSZsorlpZacqlgOHCfeTRrmuzg2dlOpPDyFWUHAiTmBDFxzUYkVNrdNjq8NL4EpBCzNSbUTSu1WbUNHAsTJfsyshTihOjEVepcgnzhPnExeZJZOXK7cxOw2b5QNSocasquX7L2iCQMwUAWeinBLuG5RfeNPDfZYqRyzJWYhzRQUHHhINgK011iSQM8qYxKlMHABZaSUnK4NQljtaNFWBQgnOsFfM2Y06EH3W6v3pET1aqJVUxXB8HEtBClaTVOA4NJckM5FipQ0aK/9BJCimaJlmSrl6NlNhdrFzCsnjkyYtaAg/hjKXB5fxMzkmi1e76bQ5PxiQgy0ywCqpUSXJrUPW71JeE5STSKksIDK4MJeaWErClEBFiCp+RtCxLP1hoy05yEqzplIShIepOqg5FSXV2YaQDCYlQlzJjv7MDxMQVTCUobYgBan/oHRq/ZrhyhOK1E5VVSGsD+96vpDk2ottkpUrE5v2bCgeV7mru71p5tA5f2XltmdqVIdrNzbCPpJlSgxKA+5B065XHe0ROGw5OVUtI1oSB3ow0+EY/qmsWTtPnUvgMhSDY6BQs71rqa6/oYEv7OIQkqTzVAHNRnqH0o/wC1Y+kq4Nhj7gYFgkFqkuXYPlJ07wqr7PSVmqlqAIIS4YANQAIYJ3AEarXVZYKLPncjgSWSlM1LoGYpLBTEAO3Rh+9oHMwakJ/7iVNcAsRWo1BGjjyj6VI+y8tBKkKSnskW6Ekn0IrpHf8A8JlqAdbp7EG4IL59NusP9TH6j2uz5fjZeIdjoAwBvYH+N4piMUrIHSvMKM1aBnPqI+nH7AIDl0qJoAsqYdhVqAQJX2DOUgLL0sslvVML9TDsJRfY+dqx4CRLWgcw0yvSrGjRMVxVQDISHIDgh79KEP8ApHslf/Hq2L5VHRThzTYpYVhRH/x3PFCnNscyQbkve/br3LWrpsVeh5vAzVGWkLdyo5goMaP6dzBp+IUbe6zOaG9P5/1GnjfsbjEpAGHJADAIOZ63u+sZeI4LigGOEngCo/DWe707xNKTtAougmFxXMUqTlSp+obWzuH2IivGpTsS4QRl2IXo9NW82jMVJmpNZcxBf3kK76jX94cn4lRlZSQg5mBJIAID0Z6jtrDjBxnaJppmJM4cQSA5G4dvnEgq589NCSLH3dQ+/WJHpKT7IvZI9d9nuFqxC1qWtwDmDPUEkEFSkgliCHpUHpGnheDrkzSEhkKqAoPzOXSgApalXO2ghng6ZklIliTLSluU5iouGKgosSVHMTQ6dYz+NoxK1KEtBSbBQUzhyQEkkcxFGHlHiO3Jq+SlSyB4riZYmFJSMzHMdWPK9C7drm9IwkcJlhZOVRQ7AEvm26nT/bQlJUl2eYJlRUg5aMQNX/bdoOvFLCSlI1zJIUAXYDMALU+ZNzHbDS2cEK2a0nhuYgSkkAFOUi4LNLawapcdT0hlCjLPs5ZSZp5SAklll+ZnLjlvq5jz+Bxk1SkoQtIVuosAUJo7lgA3z6xVeOxhnFXtwZ1KoSku1mITUClh3gcJXivf5HXccmT1pKpmVkiqxpzMSP6gFDypW0bqsRLEt2KUO1leI5mc0IsQQKim7HFnYniE8JTMEwgcxaUR0dbILkBiL9Kwmnh+LWMqRMKQSKkpZ3JzD3Qeup7xDi0vNSEl0PQyuKhBSrN+GrK5S7uXyqYlyCCBoDSrgxz70malwoBibJqpiWod6X6x51EgoNZagoUJEwKFGFCKeT0pDUpK86lJDqy1OYVJUGeoc7djsYHFd/6KUWh5XC1qabLTyMxSotkJeh3CqsReoobmwyfZTEqXMZQfkSARR05VVILh0q3D6QrhftBNSvKsBhyqQcwBQfEHej05hrlL0EVxnDClcvIsGWoKYaqc0zHQi3cdoexvN0W2llBRlSXAovmRQ3N0kuKpJb0OoiquIhQLprTzrb4hoNwtXtZa5CiAS65R2WAxST7oWHT3CYTm4IKSAcwBSxctozjaGs8ilGsoZkpKpB8PJMBAO0wEEtoPw0+sapx0oySkiqU13ccpv4mINusZvDUgIMtNPwiAKXT+Jrfwn1hMzVJSrV6eo29ImenuaG1hGunh6ZRWWzn8Fg9Mxd3PlBPtJKQZSVJYrCwFsahwrL5UNR06MhxfiQC1S2rMUkJu/JMmuA1tK/6hvFpE2WmhemUBruQzbkUidSFNSKnzSM/GrEnDSkv4yuasnxJr7JAPkhav8oZ4fxZSllaWyr8KTbKwSn0CQIvj8Mla8SwZMpIlilCeWUAPSYv/ABG8K/eCioS7pygADbr1rGrVrIp2sHqZT0J6UTSlC4Du7GMNf2hmJxCJKQ/idwSmqnOYvSz/AO4Z4Vi/akpJCWCnYC3rpp1YOKQwJAdUxsoOyqsLAfmDPa9T24VCMG5TX0JSdWaqMWWG2qiwUaf1JtS1zrsGcLikWL1Dh3tWoFqfrGfLnktKrmXUMK0qCHFKtV2qHN4IAxAQQoh3WcoQlJTzXYKGZ6nlqGBLRjKLnnoUkx449IDu4G4qdHAAJNtNtINKx6dEqcaHMlid6U869I8Tx/iqpKCZeZayXCyxJ5QHTszFiW8VAI3vsvjCZQVNoo0AtQgHmSXY3GtvOK8Ko7qJ4Z6JE1RqcvnlI9Rr6QvNx/swVzVpyprynlANtzm8/IQxepBDUICjTyH6xVUwWUJihuz3oQQkOfRox3p4r3+CrY9LzEaA3q7+dbxdUsjp+3aE0TAQQQ+huzecUCkHRmsAS4PkWiOegDqlEW/QD4xz72wcEnYUf4msAmzEAgGhqwL/ADf5xEtoAX+u0U00FUOJxr6n66XHpEVMB8SR8+1CBCrtSrG9B8bN6RaXLNA6inQ5gPWv6RSmxlTKkmpkyyd8kv8AWsSCny9HiRp4kv3MNz7ngP8ArSESzNzOzJSkk5lMk5jdkhsxsz3rZdXEEMl5pAVYEPdPKRZhRV7KpGdieIGYACCpKFgsAnKlL5EsBcUUWpe0UXi1qVLCmS1aAElmAS3U7epaPUk74M1HFs2MdJQmWspSnMUvmZIc5n5gzMd9wDrHleIrlmWiUlUwKC+YqINMrKolykZiEh712MP/AHlC2CVnMHDBLuGcpBb/AHtvMIhwWl+EKLMLgFyBvQGhuzREOU2xyak6R52dIPtiEoJKSA9WAG72dtf1jcl8JWnkCpaczsHUSbKTVCVAhqM/zcY2KUozBnfmJIqD5U1GlizaNHpeI4MJXLSgLdKSVKBSouapFNg7nrG0pU0qFs/cdlYXxIMpMxZTorKQ5NQCAQGCaNTzIhXA42cjlVmRWqVA9RbQF3YXpGzisarIlJWwZlEXIAcAeW+sLDEGUAB+IkiiVAFL9KugitUkP8+eCzlFSik6s4uX7WT7Mq9mbggaOH0o9n2IhDHYBaVpSsXIIYDmBYBjqGAsaOesaMpFGfKsmiVUBDVCVWd6VbvC2JnKKVJCXILiWaEKzMo9GqaM/WNIpzwhSioq2ck4RzmysCp7jVqGj2aC42byFLeIukuHSulQAQGIcdmjmISoSkzEVllQBUK5VB+VQ0Ox17wlmzUoW2dmp6NERi0HyoJgwFJ9okguSkkuGKS5anR3hzFTXUFMAmYHZxQuAsdGUHbYgxzAhCgoPlzeJ7O4yLbStFdDCktWbOhjmbMkHdIOYX1S/fKIt1eDRLy5H8PNQmclbEMpKiRqmmehpZx5ntGZMllFDZynLWrFiCDY+kFlJIK1VUFNc0TSydhQ+hgXE1ZiVhmISphaqQVU0q/p5Q/uEXatjmLQ6s6qZV+Y/ExAN/7YLhcdzpKmIDqANKJClAFtyBWtTCEye5KXq2ZQY29qti9qFZHYRUqYEFxSj9afJ4Gg8rlgMcYQhMpR5ppzuQebLm1bQqXc7DSDLksOYE5aVNgz2Ot9o5OkmXMFRyoALvRTOr/yJEBOMJLkA5Wcbh6JNXZRYE7PtCYqldMNjeIZZfIg5phAmBDA5btoGqVEdRsY3UYpMuXvNUoAs/h8JKmskBrV+UeflTgZj3VoWuSRXo9T0AhzxKLqJlofmFM8xwoAPZId30FbkA4z000rHVu+hp/eM2+SmZR8cyqQUh7JdjlsGBUSaQiniScyJQZJvluEuAMyh/8AsUzVIYVDAUjXVjEnmLOQ2UVoQSUgFwzqU5L1ckkuYz5XAk+09qGVNZwCkDK970SkD3rdohJPH9e+AlfQ1SEqQxAJJYWBYa0FPL0cx3DSUKJAorcCwGqqbvVxUV3jL9uMyluJhQ9nCXSRcpOaYL2YORVqRm8QxCx+LMSUy/EAzIohkgAcpVfc2jNab4/hBVLJ6+ZxZCFAe0BUS2VAzHzNU+hftBV8QVqhTPukHrqfUavtHl/s7jRMAmJQTqADyOXI6q+BDARtLSsguoBOqEgpV2Uxr/kTpXfN6Sj09/wI10Ti7c6RSrhra8zs7aQz7V9Un1fyDiMJcxCJaloSDc0SAHaxF/1vrBOAyfaYZJmpBUVKJLUJzqIVuOmzRhONq0TRuylE0BL9H/W8dWCNqXcfyGhYIIZqbEAj5PHCo3zKPcE/GMla5DKDzcQSBQEdSD8o6FnanQ17Qv7dyzP1+i8XE1SiX+DRtFMqmGDH3lxIAhwPEfQftEjXbLsPa+x88l/ZopYZ1hYABA5m2Mw9iQyW6akAkcOEvNmWeUsVEJUGIBCehIym1OkevRhcvhcDplHnAF8IQpYXUq1qWN2dtQ5Mc8fi53UjJSZ5tUslaVy5ZFCS7AHYkCrsDcj4xp4aUpBS7JzHmzGpDvepA+qRs+yT7wPTWvYjtrAsahOXIFUIL0022rbzgXxM5cLBS1mnaPL4qeJoInhMtAJyKJckA3GUFb3P5WABLw/hZCcqSFliKcruWbM2ahNdalo8VjwfbqGYkBZADmySQBSwAj1fDJzoCSDy7fVLx6+qqjFxHLUypMk3AhSsyJwG4XmTpVyAoP3iicBMSxKSofmQ0xNNTkJy7aQwzOlTlNWoKvvvbXYxWYDSoDe8ksTT4dT8oxXxG15WBWmqFp2AysQ4BKl3upRdTHZ94NhsWzomJdPukeNDn3TrbwmlTaGcTOU4DhWYAEnU9Wv5h4zpagtIVLU76A1IdjlcDTS+0bObmt8chp18vIZKpkpfIy5Zo7cpAuFJuDoU9aGgMcmcLT4gDkLBYoSl9DSqTRldga3Rkzc4UhTjPQtyqBDHUi8aeAmF3JBrra/hmboUwrYGuhhyVrDyVGTlJprBnzcIApLE3q+oppRxW3WO4dKVspikuQzh3Bo+lRX1jSx8hL0Jyk+FTZkF6oW4uGvqK7wP7uEKUC979316MFds28RGWNrWegU3IihyzAmgKAQ9OZJcEd0kvGWvmlIUkhgCzgh+cmxH9RFdB2jStO5nS6kguLMMtRuwbyinEGSFy0lmP6KKu4NBFx4rqOnfoIYNDUUWYlNrAKrfuIPiJbAAKzAtUWJBcjqQFPqzxmIAKQlynOohwHZ/Zn5iu0F4dKIWAq12fV8hPf5tGrg+RrbbS5H0STMBnZiXzOGKRQnOWPrAxh1GUQAUirqBupQcdRlT8VEw/PUBLQEUYjyfUCxo9zVo6qecuUJJIysNTNIcUJrUV6JA1jPc7x3Eo2tsuWBwmEzrVLzMyQFLN8oDEM3MpTimurAmNTEcNJl5mYBIATQtS16F0gkjdXaAYdAACknKwClLNXVUKU4/4gDYakxzFcUzVyuhBbK9dGzNYkAOdgGpGbbkyvlwLYELWpS1EIQ/Ka5lCucAPXyIFS/VubiCr8NCRYE5VU94gzSaEksa0pQWgB/GU6iQCHASGJAaiQaJQz1NGGsahkiWgIWcy3fLUywrdT1WstrSlmgnXPARjsWWL4ZSJZDlKi5BUpJ9nzE+FN5jPsNaF3hjFYNM+pzTKeJVgH91CTydmp0hGfw9RmhalkBJc1FWplNLNTK1G6Ro4WaSSmWotqEpoSz81dq9soetJlhJwJu3VFsDhAg5QEpLUFNtD6hiIbKspSVJS7FyLgga73b99c7FKSlklctDVUM4JJd0pV7MG3K/mBYCOYQylE5VLVmcOmWAQepKhzE1rYtUljHNKM5Mna48G8EoUCSoiwa4rZL6mthvBMPh8qQnMzWF+uhaPI8c4unDFKTn5UtQpcOWZnPs6XI5vmNHh2OlzADnVLNSQcxU7tcA7XrES+HmlYdaPSlBLMx3Zw3m1fOLe0Wb6fVauYy8LLU2ZE1JTZglT0v7rk9o0MPisxqX1cv8Aaj+PSPClFZBN9wi8OSPd9G/V4CrCqBr+/8APxhqZM1t9bQEz72I+rXrEfKPjqCVfxn4RIslPbzZ/lHY0UpBvkeKP2gnpv8AL4wKZ9rV/wBPpWIrh0y2UnT4t6fzAZfB1l3lqHwrpVjrFLTT6HPk6j7SKJL8ooH76gfWlawLFfaYDwpUTXmUT/6gsDXcx2dwSlUmnQkkGzHudd+kBVw5rSht4c3q4jrjGCWEG3uJyZ9zllVe8tJd3c1B3P0I1ZGIC0mWtgksHlpSixBFgHsA1f3vhZ6gB+HL85SFfNNKQc42tZMq98gBf/FvoxvHXad2XKO5VZdGKSAUlANbuoGnYttobCGDi5LOQuXS5AWH+B2vvrCs+dLUKSAHaqVrT8CSNdYDPw/MylZUvyKTzEgAeIOKwvC3XLA01FqPIyeHrVzSlCbqQg1b+wsp7WBjPWxJBDHUM3UON4OcCD4VJJLgKScpNRdCmT/xIaKTcQs5UTGUgnxKBcPsq4tr0gjHoi5RivODVMTMOVZswEz3g2h/MK6+ohWZNmIWQpTZAoqXoyaH9mbcQaZhy7AZS5CUkg5g7ApIDVDFjv0isiUUli7i7jwhm5t0DdqdRGijUqkPfvhuiNyZmbQqsCBVwQyQK+JIHJrdNSzgnTGdYJWAxAAoQSzsdN32MSSlUpRWGIHiFnBvY2sQRY1FqMYxPIFIVmSp1OzEKZnprbMBdgqgMJpXY3GTjXUHPn2STdgo0FKMSBX8p7gxm4rE+1VmKSCQxJJqXv8AW8OYv/tJcjNLIB6ozUI3Y7aGFZU7mFCaIfmtldPKDZ3/ANxcUqG5NNKvqBxMsiUSxBBJH/gmh25bNTcwXh0lV2BZNA+4zMz1pDGKlFSQjNlzNT+rMVJAbont8oWwCSEqX+VTJpV1AAt5UiyZN21DkZwuLLqQp8oNCdCHAJOwqW2esN8LwSVezSlIbwpFNVGpdg5J1o1YURyyyC4Km2sXfswcD+8xp4fEgS8xJFK30oUimqQkuB4QwFYiUW1tj1KntXmY/jMkqULF82QPRTFlLYWQGKU7uo9IyZGCUCpJSxNS/wCbQqFyWNE+rAQxNUtcxZmV6gWABomjdBt1Jo4haUg3CFBhQgrBru+WhLAuqjkUIyXlVIdRaTYrNUEjmqVFnJrTY70bYC28JS5q1KA5kuVOQQMoqQqtS9BQvWNLKVB0BKAmhmLAAFHZIsK0oCfWKzsFLlB1VUapUursSHSi2XTn7h3aEkr3SyKcXJWn77ApeGmKBKWMtLc0wgClGBLJL6AP8YKpUsgBS1zVH3U0S9KuRzWFMlKB2AhbFImzXXMPKBTNoNAkUp/aNtqW4dIKy5tlop/eGlqhnr0ERsvj3/sHLYlZ3GEqQwlpR2BKnqDzKqdaCzHpA8Dg8koPmYvzKsQ5buA7A7HtGyjClQqpKf7RU2dzUg0tTyrERw1BLkqUrV2/5MSXOm1/zRG+otEuKeWZGK4clSkqyhVfDTMC1QWcAbeVBDeClZgAC9SAWYPqKmtL286xorkoCCUJykBhQm10q370NjcQjwictZVygJBZlJDEUUC+ortQgwlFzi2lhGcpRs1ZHDyS1O4u7OBl33u0PTZM5CQQj2hcAswIB941ZTa69zHn8QvEic0osPeDCprTX3gPnHqsKtYTUZfke1aRE9JRir69gw2cElg5FaUAL382ji8NmFb65Sfk8Mmt3PRj+9oBOZOlN2P6PHN4aXQdA0yEtUv/AJJHwyxIgx8vV3/tP7RIfgx7e/wOn2NoI3+XntFikXAHpFkyh3PT62i4SBbbtHVk3bE5y2qznawbyb6EeX4rx1EpSUlPKsiimI1cuapNNC1HsI9bMDb/AKPoL37R5bi/DJeJmhanSUtdwXD6NsfnGsI/u4M5y7BZ6ZZSClLvXwsOlPd7DyMKykJXQgGhy2dOrObnV62bSuji1JKcpzqAFhyil6Cp9P5w5eBeZnClMrLyEU5RXLTW7desKOmpJtvj+SXPbJKg0zhD1KQnM5YZQnyYkgdOp2hLE8KyIKykuOooGuQ5J+vN6fIZThmpfewA6C/+4z8HNVMDpzZjQOCGq5cE0IvFqMtt9Bpw3V1FJmDKmYZQxo2YKBYpIN6V9Y592QkFypJ20OrjQC2n8aq8FlGUEEGpzCr6qBYEdQDSrvR1sXJmUdY9nQJ5swDmgDuGr8T3i3K6oIxWmm7wJJ4WX50u4d0kO13y2UWrcb2hQzyLKJCVJqQrMFGn9ybdqwyiQtJLOklTM9wDflcVA1SdNYYw2Y1WnmVRJFRQZqlIo/avlFpbZVLP0C90LgBMgTZSxLJYhyAySGYs2vMBQBjSgIgaUGSSkuJZYFi5DhjmBLPU7OCQbmNSTgEv7TOcrGpNKu9RcVPiZwRHcYUrl0qKCxzAsTa6rXeEsYKlFNp3R5QywhTkOWFSW5XINK1y2d7EG0EcZwxHOCCWa7NTvX12hkzgXQKsLhJJY0IJu1y3QbMBgZkpZhMlkKTQjMlxSo0+SjtGrJ4k6f2B4g5kgtlKUAnS6wC43r8YYw8xIlouVFSizUYgOA2rn406Amy1BgbqlJapLjMFAHUnvqIcw4WlNQCEsQ5cVSEpAp/mQdjDfNCUuMc8gZSyoGWE5i4SmguHJL3swbp3jTk4UZciVOhL5SQKqo5AYO5oKaaaJyEZCE5ykkG12INVVoCxe5qBGhh1KEtAUyiXNGoNH2fbo1qQSjgIqOY8mlMwIQBzZiC4TpmFAVkbF70BJZy5GdjsApRJUVKJBqbZdkJFSH8v0KcSoF5iiHYAgEkd/wA1gwb1iYzEKYflJqTRywDdewf5Rn8rw/wV5ZRaax6g0SHUnIHUn8pchhqokJSAOrvrCuMw5QcwIUpQLaBxd1EMGO1mN9W5OMJABzELo2XKA1uumgG7wRSwg6PZVU1FWNMzaWYW2Yw01K3/AD7/AOx0pRqDKYTBF8wIKB4pigOVxZ1cpGwaCKk5Vf8A9M11WTa5eoarsD+4ila1ZkFz7rAqoHdiSa2OnWkLTlTEsGWHy0yAPWmlhc13NYjY5OkOTjBXJmtLnhFEhB3LlugJNDtYlzR4vI4goqYpT0dNHA0q9umumi2HlzDpVP8AXS+1LufW1XIhhF+0JEwAB7Gr1ykbNsafrC0k3yRNpLj8G2la/wAt20amjbl/0juGlUIGXRq6XH0NoRXiZi5qEzfZ+yCHKTyBayWAUQXzJbMQGFRSNRA5f+zLboV/+riM628Me2LJLwdSwc9+le0OhYSGUR0rp51jOnYeWKrly29Om/wcw/hUJPhCQ9r/AERE7VQ3FIgmflST5EN6sIuFFqAv3MHlhuv1UQzW/wAInbGhbV3M0YhWwjsP5hv8okLZ/kVsj3HEtr9DyhWfKSQalzTUGtmYOT0gyVNoe/8AFKxcywWs5sPneH4lkbjJl5koSFJKlAc9QxPlqbGjfOM7FznJPzDjvqCelNI3J5IcVUGrbXvWEOIYZJBzS8yqilD8m2i4zTZLdmbJWhaahgNiCXtXbpsfWATJycwGU7AOA/xYKer6fMHDOFKTMUolRSqw8OWgDOxpcvsYDxTCLC2l0IINSQL1azFrR0eFc9iaJ8Ty7qGp2KcZDKqaZncAvrS6jWhILE0pC6ZoB8NUuCc1qswPbQ3vBVlYS+QEhNLmgDVrYUpGYrFFK2ZCSoKuLgFlEOTuPWJgm+DS4ppsticeV5wgZSASA7ZjsSbEwEYtNlJBI+Iq+lnf0p0ZSgmqk2Y0ABFKPToa/wAwJWJyMHykkDM4agNaJfz7xdxqqBJqV3grI4hLTRbpToTcVBPqzdoYx3E5S0kBlAAkJTsxJ8JBJ6NCgQqYUBKsxeoNyQwSRRiGd3hiXwnKoqKykgs2aWG1L1OgT6xptqryCluTo590E1AYGos7VrqWAvS45bQc8FACyMwJAUSK93Y1NCzbGkMYGcpKmJdVW8I2eoDEhtdjvAeIY9SQGQ5oSAGIBIHu2FXpZuhBuF3SFKklKXQxMXgSS7Eg0Kmd2NCQwLpIBqAodYHMmMJb8qgWzXdCgQoHsDf5NG9jcaDKUE+JSXDJqNq3SdaH1eMRcleRnypNQlVBnAAcH1L9b2i3xRMsO11AS0rUoFDqagqAXopqGtSzilesOCgKV38dw3KCwbuFD4wfhwSEFSQADXXdw9egt/EX49ixLkqXlS9EpdiSokAB+hc9hHPDUc5qEVy6ObxGnlgBiEiYhawCteYAEBqKymhFSCKORYaNGnPwagSWBDOSLdndnbzuHjz32PlFco+0VnJmKCVKZ0tmzFKiLqKlO9GO1I9IriASpQQQolyxYslNL79dXbt16qp7V05OmEnVt88HMPOCyCQQAfdBd6EkG7f279GjmIwcuqTJzAjxKPM9XqSVFy5cHe70JhVAAHMkdSAGLb7CpazN2gKypRzFWYCoOboQXYMW1fWsYtJ8YKW5R7lpHDgBcD/yb4k9HOp2jkuSrNRRym6shTUhkgEszVv8HhZa5qLLOrZVENqXD7V8tGgiElZBYqcU8JBBN+1RGWV3HSeL9RoTSRnJmEguTmAAZnq/i3YMKRFoStmY5QW5gzbdQWJe7Ad4HORlSkhJU5FTKQzg+emlKwCRMavIeZgkpLAU8QY5S52aou0S42DlWGOJwQLHMnyIN+7u4qf5gaZMtyM4BFaOQAajMQT1vSmpghngpIaXlIcVWPNiamljfuIrhQEu6KlqvUtUAsCdXrv6yox6vJM3JUootNw2VJVLCSk+67kkdLFqF9js0avDlTClAW6XAcNUEs7sDrrYsYXlzkmiAE2plFNxQsNfnGhh5ZDjMobOWHcOP09IlyW2qz3FTu7wZnGOCKmsM6mBZwKs9L9AB5xpcN4epJZKjk2pRV+W7CtusNS5imAKkLNiWPTYsfD8YdRZiADuC/pT4QpTbSXYFFJ2Vl4WladR9fCDIwwFxFk4jv8Az0vSDIxCTUiMn6jdATKiQwQjr6D9okT5RCntAHzF+/07wQTQ1GMZhm3cPrT9o6ia9g1dRT51jFTzwVuHFzkipu/XvWEpeIzeFNywKiGbQ1vcnTTvExBzpCQA5Nbt573jCVi5qMR7MpBln32YXbQ7V846dOLne2sZFKVGpNCkUy5j0cCtxvbv0esI4tExvzEmuXM7OTQuQX3DdRCvEsbOQfwzmsMpNGJDs+oFYdkGYQ5OUG5JAGj7fQi3CSSl3IjqJukDTgpuUqDJKnophRrgO+1q03jPOBSnkUXD+6m+YufFXazRzHTiDR1kEAsDqW7lI1PWLyOITGIK8uVJcJZJCjZzlJoG122i0pRW7uUnCbp9A09OYEIlgUVzFy4LBqAOGG1yaVripSAQCSkgKeoyk3c6/wC7QXE8QUQ5sotzkkE1YAu7sD8Y6qUxDrCM1SEipBZRa+W9LRrFtZrkdRn9gacGTUil7FRBJJI0DsH/AN0WlTVAkBzR/FkZjUsxJFD5wSfiFe6PEWBmOsvUjxFnYH06QNJUwSpeY25aFi7DM1a1YPF0qtjcs1F/UNJw4dNwa1BpWouHerCDTZoWAAUAZadg4Acl6kD6eE56yxCQEcqnuVOM13PK4LVZmtCczGDIQnM4zB3oxLjRnoGPWGrfPQWI4XfI8rEKS6Qpy5BSAGVYAvpXfpCnEJahmKSkZPEpncEF3B91hl60glQEkJypXZqqUHUWCtCGAIG71qIorhwUeYhkEOT4SouooBoV5RU6nsRGhlNra6YzhcQBKY+JgehSUgjqKuKbGMX7VcQf2UoHwJzKA1UqiXbZL/8AKDYqf7GWtRFQipV70wqLJI1CeYD+1W8eMXii5Uo5lE1Jq8d//FfCwWo9V8Jv8+2cc4uTdHq+BYkJk5cqq1oHcFRObrQszfONozJYAUFhlMSBRxqwqH84zfs4g+xQEjmUElwSxdI8LCkwAAgasW5qHcmcCTMBKVOCp0qYM7OoLD1L0cMa9QI4NbM5M69J4pgOIcUAQGVQKFDYpB8JNWY6jetY4qalRSwUU1JU45i76M7O3reIvgkwqyqY5UEhCwQCrlChmDHNzPVusWHDCQWUUCjA8yc2UUdqjR23eMujo0Ulab5LS8Jmy5Zi3NgaKzaCpF3IfqH3gysDOclZBbK3KQ4NC1GbX1EXTKKSM6OV3zA0JJdw7gg7C3SH5NQFJXf3E0d2Ib8zkaViZ+hSlfPIihCgkDKtQrQGrO2agVQvoNdGiYtNn2NFJSpjYOKG272O0N+zLuUsWsphuC9QQXEMYXFS1pyElNgWOYOBrsa17+cTbdusDjKqTZmyEhIqobgVfclVDV/q0ahkJbMgqo1OUXFGdnH6GGVcJRto7IOUhSbUPUD4NeBYnBAEi2W4I93vSnlSh6Rm5X0FHyqmZyFqUskrGX4uSGJHh3HkI0pSV5cwJCg7gAE0867/ADi6OEZVAgukuGO+oPQsPMC1Iaw8pzlIAegch+nb+DTSE5qXQUVRnGfOK3zUYvStnDBqi0akuapSD43393UO3pT5wLE8NVl5WCh5igNRTf0i+AwK0oAISXu1PSj/AOo0bW1SSWDNYltznIzw+StKT7RQJe4GjlqE7N84e9hmZ0EtY2/URWTIUAKhxsLjTTff9YMx0A63+hHPqT3PgqOFRZOG6H1iRZJ7/GJEDM1EzTJ5O/8AqItfN4WO126s1I6ZP9X12igkuNSPNv3+MQxtuzs1V+wct/DP0jPGDIOatHNz2G2pg2LwhIzBZSoEEFyOjHQgvZvSCTx/VvQatakVu24M6sDOlhqgimtTozbWjMTiwA/iNnD6mw0sG84txTihQ+Ylh4lEkMkXcv5evkKZi1KSPYsSAwKqAaDKH06/61UZNW+BbhOciYtRVYPVQFAXJNe5NY0JctLZirMfzaA61ZqgWY/rCEnFKXMyzOawSQWUSRZTVoaN06w5ipKgE2JagGlNhQX0rGrj4b2yLjKPKMqcFZiyghJbxG7bAuX5hUQaVLloL5faqZ8tbgagfqdnENYYLWSlSWALOG5s1Xd3b/bUh4YYkKyJAJFWNtalmSGd6CCUnF7Zf7HFp+ZdTGxqVJc+Fx/2wwNwaiwoq4gBklKbZXAoHzkEVc+6H0YXh6ThFIU4KSplA0Nz7wUdG3h5OEGRT1mAhQL9tbv9dYbkly/fYSfLSPP8PwQSEggFJLijGoIdGoDE1PzvdOCNAUDI/hDC4KnFKlmDtrsGj0sjApcKWdK+ROWnUOOvkSDT8bLQQtTBvAOjn03feuztajk8cepFUuTzaeEqQlTprMLBvdqKAnWwbd9ElwYqaCnKkghI9mlWilKrNmDqrLkA/K+0N8T42CkhKhUsTlq7PlS1Q6FU77GKcM4LOUpPtAqVLUgklwFnmAZrJodato8buXhxuX/oSluxE8v9qAPuq1FnBHVyFMQC13JLEvHg1TFXyKrSx/aP0bg+EyZZzJTWjE1sXuT9eUZeG+ycmYmZLmE8s1ZcMFMtlpqxeigPKJ0v+TlpRcYrA46UXyz599mpwMlLF1IbOL6sHcsAAX8jcx7DDcaH5XvqDmDOCpqu5IehoT1j0vDeByMNL9nKQAkuVElyeqiakwvN+zmFJpLyGlUkoD30IHw1jm/VKTbmiXCn5TOw3EZSyEEhWYAitQkkeE6pFA3a0P4LBy1ElAC0sAdwMx0Z0/KkIq+yQCuSaoh3yLYhms4avlADwLEIylCvaEFwy8pLPQ8rNUCjWEab9KXEqEnLqjWTw9IBAo4GYa0J0107eccTw1Ps1A+69QB7rtR/2jOTxHFJA9pLWWdxlzEmjFJTQhnd62iYr7QOD+Ep6AlQyqAOrkB2BPlFLTcsJp/cPEVq+TSGEWQGUFgO482fKeYU20esVkYBBVU5amhqn4MfMnSEMN9oJZsK7Eh66u4p16xpo4mgpClMQEl6h2aux934wOE4oqOrGTLYnhymFHGZwUkONDep3Z4zcLhAiap3cm7KaxZ0+7Rwa/KG8Lx+WbFSVEMQ1ylwe/mIaxPHJQqpiTQMCDfbV3OmsOMNSNpJqx7oSqTfAaVi0FDFIcBqODQa/P1jOTwhpqiFqZ6asxUXoK/EFhSsWyTVTEkEJSbAuVAuzHSzi20aUlCkgg1+g1L3AiPNpp8O0PGp9g8mSaF0q3ZV7aM/wgkkjUEM+3xEDVeumnxsfqsWzG2j0fb945Wuho4jcrozNFZoHf5wpLlkrVmUQAQAHfQFwx6t5Qc5W3gdUCugplk6/D+YkDKDoW6V/aOQtq7DEytt4qte4P18x2ipQTY+kdTh1N4umn7RG7oZkmSXZ67ioY9dzrAJs1KQQhJUbMC/qTaGDJe5B8y99YoJFaepsNyaw1yLJjzwVryLSAogkEBwwFdNtLV1hnDgSwUpSTVqACw0pTXT0h+bhwpnNjmAHYjze0JrUlK8h5SXy1oWGh3q7XpG71Ht2oSVOzIx/CgsNkY08Jb1Lu9b9K3h3DysoSkB2vvqGpZ40USwCAmhcegA2+rxWVi0klOQhYqXs5LOmrEULE7WFondKUdreA25tAk4FnKhlDAvrQF2BvcVppHZyyQQ+VFc2r03Z1HoNzaKzJc3O4WFJLOFUV6sxpAOKy1zAUkM9HBtTQgH/d4pQSpbvfqLdXQKmekBk69ibmp/+thS5rE+9plhyzGrN8+/r2vGfh8NNYDMAB3eh3+FIEvg2Y1JyuSakm+mwh1pp+aXHYzc5v5Y/kFi/tAtSSMpBUeTIyiQQHUwudGpZqCBHArmTCZhTlaxGZZNgTUhBD/HSNWRwiWgMkfWtb6awb7oNPp4JfEvjTVf2UoN5kV4dIlykjKKgMHLkC9ydoen43lSWqc9+pA9KGFkYXqRXdn6xeZJBSpJbKSCOhSGGjszuNekc8c22zeNUDPEGv8Ap3HWOYPGvNUz8yQz+HMksQnrlUD/AInrA/uiRto7VjiUB6dLfzERdPKBOh371lOxGm2sc+9627H+esBQQ9W9f2jvs0E6+v00S0JhxiDtbq4+OkHRifT0v8jCSUh9j3i7VcH66Qtwsh/b9OsRUwHfVrbbNAB6fD5RYE6v8/4g3AikzCylAZgD1IHT9hBTweWSGALXOgJ6PWnS73joIFSx8miJnNax+HaNoTaFtj1RJXC0BuWtK9m+UFRhQDRIBpVg9GDvFUq5TRq1i/tCLd6g/TxTlJ8lqNFjhhUnOXemYhL7sCA/rDATytZhTz/mFUTCbuOmnxgiF/w+/TrE3aGhgPR67G1L+UJTMOv2hOdQTQhKaV1c39Gg5VWnen8xFZjTf5a94e99BMJKVem363is/MFUp+/eJLD633+m9Y6EvqT6xNt4DJQTZn5CYkWAUKJt3MSHt/yJtgBMJNmNNesdVispY/D1FY5EiFJgcmzKNmPfX5NAMKhSVqSpeZJDpe4rrveORIrdTAZMknXtT4taOTcGkpZRcdhcbdYkSBusoDq5jgsLwtNJtTvXSjRIkZuToTOCS5D9T+0dElyA+8SJDAv9zIcu3lvFVLSHcmkSJFNUWin3oGw7P2iq5xFu9O4iRIGT0F508mov22EVz9W7baxIkJ8gdVMbcddev7RX2hob9CBHIkLcxs57MVLnrb60i0tApcn6MSJFqnyKi4JbRjv/ABHSDtW1Df4xIkRQHUqO7i/6x0T79G+Ju/nEiRXDGgy56gWf62ivty2h8tbxIkS3liCJUSHO2hhlIzVZ+rl607RIkVHLLjllkqDP6+UdLvX6+niRIbyIiTQ3FT9fXSCpns5LHyrdokSC8oZ1RqzbGBqQm4cdgLa947EipCIFnTM3cfvEiRIC9qP/2Q=="/>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7588" name="AutoShape 4" descr="data:image/jpg;base64,/9j/4AAQSkZJRgABAQAAAQABAAD/2wCEAAkGBhQSERUTExMWFRUWGBgaFxgYGRsbGhwXGhgZGBgbGRscGyYeGBokHRoaIC8hIycpLCwsHB8xNTIqNSYrLCoBCQoKDgwOGg8PGiwkHyUsLywsLCwyLCw0LC8sKiwsKiwsLCwsLCwsLCwsLCwsLCwsKSwsLCwsLCwsLCwsLCwsLP/AABEIALcBEwMBIgACEQEDEQH/xAAcAAACAwEBAQEAAAAAAAAAAAADBAACBQEGBwj/xAA/EAABAgQEBAMFBwQBBAIDAAABAhEAAyExBBJBUQUiYXEygZETQqGx8AYUI1LB0eFicoLxkhUzorIH0hZDU//EABkBAAMBAQEAAAAAAAAAAAAAAAABAgMEBf/EAC8RAAICAQMCBAUEAgMAAAAAAAABAhEhAxIxQVETImHwBDJxgZEUUqGxYtEFweH/2gAMAwEAAhEDEQA/APDKRnITLBtpsLh2o/laG8DwJfuBiTckEHWj8oI36iND2SkEEBKmDJSKsXo46U3gEsqSpwUlStRQhqlwb6/GOPdfBFGPOTPTNUmaFBQIcXJsQzA0KdRpF56QVJYlwA4JPiucoL0sO4hviM9a1cqqlwSpmL9dqkV30jk6VnSCWezptlFAz1rWpgTrLQcGcOEqKitQcM4AIvSO4OXzgFBIWQHI5bE11Aub+saEialCaqNzV7HR/SFJ+OcvlU4LOWIBtRriKtvkLseHCiVZgpATYBizgM79SOkJYvDTEHKoFQoAogEBzcEVCX1peNDh2NzgGYrlL7VIc9+n+MbJnym5gQHLvcAEu4OzenrGduKyIphOHpVJzrSwZRBvzKOZ3BtqQAbCtXjJRhMw5STyvsfFeu9dtI1MZiMyCMwU4BZgQCksT2AL9gBaFcNw+YEkgglnIzANylLk+6wv51girQCEnCzCSAXANFPTdPVQ6p9YqueqUArKKkna5DiltCPKDyMVNUpklIqXcjKGFTv26xXEY6bLXkNSGNAWaoPkSKhr+UXlYYBuHzAhTKZIABehVbU6h/jSG5vF1Si4SkhxzKABOtMthQ9am0ZKklZcqtQBRerWGwc/IRyXzEkkhqhq1yjMz6tXsIKV5HXQ1k8edbrAQGDF3oEFym7Wduoa8J8S4UlKVTELEx1VDMQ4JBAsRWpGsZnEMKps7FQ1J0Yj4M3qIJJQtKQxoXZNyQHB8gNekUqA0OHSnGWY7s9zlAZgKO7u3QNGtN+zclQJE1glQTmAzNUAElwQKju8YmBlLXmUoAMoDUPyqWRtZHxg2Fx8yS4UGzGuYFzQhw1M1GgyVVILOlTUIUkzUrFqPRya0DkaVBsz0g2Gkplo584cJLMRWjqY35W8u0aczFBkqlMG8QSoAuSoCmhYn0hbi8+alAmhTqSAABzEKOVWYj3kgF2s6kGtYxak3TEkaC1ICcyEoUT4wSyk1sqlVXqLEMQ9Rg8e4WwSpyCXIBIY6nUsa/xGRisdXIpRookkG69R5Pl6lzrFpfFgtKkVLPcdSSSNC5MXsnFpoLrkrIlAjMogJ11q4APpWGZrADKkkWs1Oz2jPQ4uAoEEM+m5Ys3xjhx6qBIH9tdjdzSNXFt2LkbM8IJJTq/ntD6cOmbLStNFPzAah2p9WeMyQoKSQTVZYA2oA4fS8FwCfZhj7QLP5SGy6DYaRGpF9ORmvw1JlqKVrIGlav1Hu2hv/qZSrK4YavTfeMWRJWsHKyVk8yVC4Fy8HmJmAczGoowBGjO8c8tO3kmjZmTTMb2aUE1YKqAWv27VjzGPwHsCQtZBUSpIKQGU/NUGgs0GTxNbsxCSpq07EARXi3C1TlJUGBPiLgBgNLcx2PnFacHB03SGZC8W5ZSQ++3kafVI9RJWQhFU5mSL0oBbo9fpoycHwrMwmZSlIOZgcwOxNQD0jTmGxycgagHxMXrSTaSBclpyM8ohTEjmADaEPq3hJoaQHjeHShQRLC03VlXlP5cpBSaKL3duZqNDmFxVS6ANFCjNYsNaHSMtWDAaWFfiJUxLgcr93NO0TozpNMRTCzSUAmbMHTz7xIDPxEsKUMg8R+Z3aJG+1dv6If1C4fFKdioM92YPSlvMwXFoGUqUQdCU1uHqBrU+sLJkTUFJze6zEA+8SXD9TBVYVSnCUlcypOU2IaqtBZ63d2jB1ZddhDFTK8oJTUEWo1K+Y9INLkqEshJJO7iuUBwNTQNb5mGZ6FagghgQbgtmag2OkZM/EqCiXIPfKHoSR5iNFngZo4KSicpIJzO+Y2VSgLan/Zh1WDksoDmLhyrlDFgCGDGrN8oBw3DtJCXOZTKUdkqSqj7gAlr32iYKWpS1hKVEJzcqS7mqk28QAJHS4vDdZoH6DcvDplMZUs979S2r+EfRh1fCkqCXnHMqtgRV2F390gdtKCK4bDTQ5sBQFRAPIz0Dszs/beCYaTMQCkDMoqILDwjKQzm7GoreM5NMMg8YtCEpKkrSgsHCWY9SKualusLyyhDlLEG7KIUHDXFyCnQGvlDODxuIWklYYa5lM6RzCgfKOUA6awLiuGJCp6Mpyire+QwNqh3qC1q3hp1yMLh1ScrpPMRzpDOwocrcpCSaBhrRhRtCpM1NGdTVZL7VAFnNGOg3jz3D8LnzTSgJCas1qskpD2BZg+nQQ+ZSZsorlpZacqlgOHCfeTRrmuzg2dlOpPDyFWUHAiTmBDFxzUYkVNrdNjq8NL4EpBCzNSbUTSu1WbUNHAsTJfsyshTihOjEVepcgnzhPnExeZJZOXK7cxOw2b5QNSocasquX7L2iCQMwUAWeinBLuG5RfeNPDfZYqRyzJWYhzRQUHHhINgK011iSQM8qYxKlMHABZaSUnK4NQljtaNFWBQgnOsFfM2Y06EH3W6v3pET1aqJVUxXB8HEtBClaTVOA4NJckM5FipQ0aK/9BJCimaJlmSrl6NlNhdrFzCsnjkyYtaAg/hjKXB5fxMzkmi1e76bQ5PxiQgy0ywCqpUSXJrUPW71JeE5STSKksIDK4MJeaWErClEBFiCp+RtCxLP1hoy05yEqzplIShIepOqg5FSXV2YaQDCYlQlzJjv7MDxMQVTCUobYgBan/oHRq/ZrhyhOK1E5VVSGsD+96vpDk2ottkpUrE5v2bCgeV7mru71p5tA5f2XltmdqVIdrNzbCPpJlSgxKA+5B065XHe0ROGw5OVUtI1oSB3ow0+EY/qmsWTtPnUvgMhSDY6BQs71rqa6/oYEv7OIQkqTzVAHNRnqH0o/wC1Y+kq4Nhj7gYFgkFqkuXYPlJ07wqr7PSVmqlqAIIS4YANQAIYJ3AEarXVZYKLPncjgSWSlM1LoGYpLBTEAO3Rh+9oHMwakJ/7iVNcAsRWo1BGjjyj6VI+y8tBKkKSnskW6Ekn0IrpHf8A8JlqAdbp7EG4IL59NusP9TH6j2uz5fjZeIdjoAwBvYH+N4piMUrIHSvMKM1aBnPqI+nH7AIDl0qJoAsqYdhVqAQJX2DOUgLL0sslvVML9TDsJRfY+dqx4CRLWgcw0yvSrGjRMVxVQDISHIDgh79KEP8ApHslf/Hq2L5VHRThzTYpYVhRH/x3PFCnNscyQbkve/br3LWrpsVeh5vAzVGWkLdyo5goMaP6dzBp+IUbe6zOaG9P5/1GnjfsbjEpAGHJADAIOZ63u+sZeI4LigGOEngCo/DWe707xNKTtAougmFxXMUqTlSp+obWzuH2IivGpTsS4QRl2IXo9NW82jMVJmpNZcxBf3kK76jX94cn4lRlZSQg5mBJIAID0Z6jtrDjBxnaJppmJM4cQSA5G4dvnEgq589NCSLH3dQ+/WJHpKT7IvZI9d9nuFqxC1qWtwDmDPUEkEFSkgliCHpUHpGnheDrkzSEhkKqAoPzOXSgApalXO2ghng6ZklIliTLSluU5iouGKgosSVHMTQ6dYz+NoxK1KEtBSbBQUzhyQEkkcxFGHlHiO3Jq+SlSyB4riZYmFJSMzHMdWPK9C7drm9IwkcJlhZOVRQ7AEvm26nT/bQlJUl2eYJlRUg5aMQNX/bdoOvFLCSlI1zJIUAXYDMALU+ZNzHbDS2cEK2a0nhuYgSkkAFOUi4LNLawapcdT0hlCjLPs5ZSZp5SAklll+ZnLjlvq5jz+Bxk1SkoQtIVuosAUJo7lgA3z6xVeOxhnFXtwZ1KoSku1mITUClh3gcJXivf5HXccmT1pKpmVkiqxpzMSP6gFDypW0bqsRLEt2KUO1leI5mc0IsQQKim7HFnYniE8JTMEwgcxaUR0dbILkBiL9Kwmnh+LWMqRMKQSKkpZ3JzD3Qeup7xDi0vNSEl0PQyuKhBSrN+GrK5S7uXyqYlyCCBoDSrgxz70malwoBibJqpiWod6X6x51EgoNZagoUJEwKFGFCKeT0pDUpK86lJDqy1OYVJUGeoc7djsYHFd/6KUWh5XC1qabLTyMxSotkJeh3CqsReoobmwyfZTEqXMZQfkSARR05VVILh0q3D6QrhftBNSvKsBhyqQcwBQfEHej05hrlL0EVxnDClcvIsGWoKYaqc0zHQi3cdoexvN0W2llBRlSXAovmRQ3N0kuKpJb0OoiquIhQLprTzrb4hoNwtXtZa5CiAS65R2WAxST7oWHT3CYTm4IKSAcwBSxctozjaGs8ilGsoZkpKpB8PJMBAO0wEEtoPw0+sapx0oySkiqU13ccpv4mINusZvDUgIMtNPwiAKXT+Jrfwn1hMzVJSrV6eo29ImenuaG1hGunh6ZRWWzn8Fg9Mxd3PlBPtJKQZSVJYrCwFsahwrL5UNR06MhxfiQC1S2rMUkJu/JMmuA1tK/6hvFpE2WmhemUBruQzbkUidSFNSKnzSM/GrEnDSkv4yuasnxJr7JAPkhav8oZ4fxZSllaWyr8KTbKwSn0CQIvj8Mla8SwZMpIlilCeWUAPSYv/ABG8K/eCioS7pygADbr1rGrVrIp2sHqZT0J6UTSlC4Du7GMNf2hmJxCJKQ/idwSmqnOYvSz/AO4Z4Vi/akpJCWCnYC3rpp1YOKQwJAdUxsoOyqsLAfmDPa9T24VCMG5TX0JSdWaqMWWG2qiwUaf1JtS1zrsGcLikWL1Dh3tWoFqfrGfLnktKrmXUMK0qCHFKtV2qHN4IAxAQQoh3WcoQlJTzXYKGZ6nlqGBLRjKLnnoUkx449IDu4G4qdHAAJNtNtINKx6dEqcaHMlid6U869I8Tx/iqpKCZeZayXCyxJ5QHTszFiW8VAI3vsvjCZQVNoo0AtQgHmSXY3GtvOK8Ko7qJ4Z6JE1RqcvnlI9Rr6QvNx/swVzVpyprynlANtzm8/IQxepBDUICjTyH6xVUwWUJihuz3oQQkOfRox3p4r3+CrY9LzEaA3q7+dbxdUsjp+3aE0TAQQQ+huzecUCkHRmsAS4PkWiOegDqlEW/QD4xz72wcEnYUf4msAmzEAgGhqwL/ADf5xEtoAX+u0U00FUOJxr6n66XHpEVMB8SR8+1CBCrtSrG9B8bN6RaXLNA6inQ5gPWv6RSmxlTKkmpkyyd8kv8AWsSCny9HiRp4kv3MNz7ngP8ArSESzNzOzJSkk5lMk5jdkhsxsz3rZdXEEMl5pAVYEPdPKRZhRV7KpGdieIGYACCpKFgsAnKlL5EsBcUUWpe0UXi1qVLCmS1aAElmAS3U7epaPUk74M1HFs2MdJQmWspSnMUvmZIc5n5gzMd9wDrHleIrlmWiUlUwKC+YqINMrKolykZiEh712MP/AHlC2CVnMHDBLuGcpBb/AHtvMIhwWl+EKLMLgFyBvQGhuzREOU2xyak6R52dIPtiEoJKSA9WAG72dtf1jcl8JWnkCpaczsHUSbKTVCVAhqM/zcY2KUozBnfmJIqD5U1GlizaNHpeI4MJXLSgLdKSVKBSouapFNg7nrG0pU0qFs/cdlYXxIMpMxZTorKQ5NQCAQGCaNTzIhXA42cjlVmRWqVA9RbQF3YXpGzisarIlJWwZlEXIAcAeW+sLDEGUAB+IkiiVAFL9KugitUkP8+eCzlFSik6s4uX7WT7Mq9mbggaOH0o9n2IhDHYBaVpSsXIIYDmBYBjqGAsaOesaMpFGfKsmiVUBDVCVWd6VbvC2JnKKVJCXILiWaEKzMo9GqaM/WNIpzwhSioq2ck4RzmysCp7jVqGj2aC42byFLeIukuHSulQAQGIcdmjmISoSkzEVllQBUK5VB+VQ0Ox17wlmzUoW2dmp6NERi0HyoJgwFJ9okguSkkuGKS5anR3hzFTXUFMAmYHZxQuAsdGUHbYgxzAhCgoPlzeJ7O4yLbStFdDCktWbOhjmbMkHdIOYX1S/fKIt1eDRLy5H8PNQmclbEMpKiRqmmehpZx5ntGZMllFDZynLWrFiCDY+kFlJIK1VUFNc0TSydhQ+hgXE1ZiVhmISphaqQVU0q/p5Q/uEXatjmLQ6s6qZV+Y/ExAN/7YLhcdzpKmIDqANKJClAFtyBWtTCEye5KXq2ZQY29qti9qFZHYRUqYEFxSj9afJ4Gg8rlgMcYQhMpR5ppzuQebLm1bQqXc7DSDLksOYE5aVNgz2Ot9o5OkmXMFRyoALvRTOr/yJEBOMJLkA5Wcbh6JNXZRYE7PtCYqldMNjeIZZfIg5phAmBDA5btoGqVEdRsY3UYpMuXvNUoAs/h8JKmskBrV+UeflTgZj3VoWuSRXo9T0AhzxKLqJlofmFM8xwoAPZId30FbkA4z000rHVu+hp/eM2+SmZR8cyqQUh7JdjlsGBUSaQiniScyJQZJvluEuAMyh/8AsUzVIYVDAUjXVjEnmLOQ2UVoQSUgFwzqU5L1ckkuYz5XAk+09qGVNZwCkDK970SkD3rdohJPH9e+AlfQ1SEqQxAJJYWBYa0FPL0cx3DSUKJAorcCwGqqbvVxUV3jL9uMyluJhQ9nCXSRcpOaYL2YORVqRm8QxCx+LMSUy/EAzIohkgAcpVfc2jNab4/hBVLJ6+ZxZCFAe0BUS2VAzHzNU+hftBV8QVqhTPukHrqfUavtHl/s7jRMAmJQTqADyOXI6q+BDARtLSsguoBOqEgpV2Uxr/kTpXfN6Sj09/wI10Ti7c6RSrhra8zs7aQz7V9Un1fyDiMJcxCJaloSDc0SAHaxF/1vrBOAyfaYZJmpBUVKJLUJzqIVuOmzRhONq0TRuylE0BL9H/W8dWCNqXcfyGhYIIZqbEAj5PHCo3zKPcE/GMla5DKDzcQSBQEdSD8o6FnanQ17Qv7dyzP1+i8XE1SiX+DRtFMqmGDH3lxIAhwPEfQftEjXbLsPa+x88l/ZopYZ1hYABA5m2Mw9iQyW6akAkcOEvNmWeUsVEJUGIBCehIym1OkevRhcvhcDplHnAF8IQpYXUq1qWN2dtQ5Mc8fi53UjJSZ5tUslaVy5ZFCS7AHYkCrsDcj4xp4aUpBS7JzHmzGpDvepA+qRs+yT7wPTWvYjtrAsahOXIFUIL0022rbzgXxM5cLBS1mnaPL4qeJoInhMtAJyKJckA3GUFb3P5WABLw/hZCcqSFliKcruWbM2ahNdalo8VjwfbqGYkBZADmySQBSwAj1fDJzoCSDy7fVLx6+qqjFxHLUypMk3AhSsyJwG4XmTpVyAoP3iicBMSxKSofmQ0xNNTkJy7aQwzOlTlNWoKvvvbXYxWYDSoDe8ksTT4dT8oxXxG15WBWmqFp2AysQ4BKl3upRdTHZ94NhsWzomJdPukeNDn3TrbwmlTaGcTOU4DhWYAEnU9Wv5h4zpagtIVLU76A1IdjlcDTS+0bObmt8chp18vIZKpkpfIy5Zo7cpAuFJuDoU9aGgMcmcLT4gDkLBYoSl9DSqTRldga3Rkzc4UhTjPQtyqBDHUi8aeAmF3JBrra/hmboUwrYGuhhyVrDyVGTlJprBnzcIApLE3q+oppRxW3WO4dKVspikuQzh3Bo+lRX1jSx8hL0Jyk+FTZkF6oW4uGvqK7wP7uEKUC979316MFds28RGWNrWegU3IihyzAmgKAQ9OZJcEd0kvGWvmlIUkhgCzgh+cmxH9RFdB2jStO5nS6kguLMMtRuwbyinEGSFy0lmP6KKu4NBFx4rqOnfoIYNDUUWYlNrAKrfuIPiJbAAKzAtUWJBcjqQFPqzxmIAKQlynOohwHZ/Zn5iu0F4dKIWAq12fV8hPf5tGrg+RrbbS5H0STMBnZiXzOGKRQnOWPrAxh1GUQAUirqBupQcdRlT8VEw/PUBLQEUYjyfUCxo9zVo6qecuUJJIysNTNIcUJrUV6JA1jPc7x3Eo2tsuWBwmEzrVLzMyQFLN8oDEM3MpTimurAmNTEcNJl5mYBIATQtS16F0gkjdXaAYdAACknKwClLNXVUKU4/4gDYakxzFcUzVyuhBbK9dGzNYkAOdgGpGbbkyvlwLYELWpS1EIQ/Ka5lCucAPXyIFS/VubiCr8NCRYE5VU94gzSaEksa0pQWgB/GU6iQCHASGJAaiQaJQz1NGGsahkiWgIWcy3fLUywrdT1WstrSlmgnXPARjsWWL4ZSJZDlKi5BUpJ9nzE+FN5jPsNaF3hjFYNM+pzTKeJVgH91CTydmp0hGfw9RmhalkBJc1FWplNLNTK1G6Ro4WaSSmWotqEpoSz81dq9soetJlhJwJu3VFsDhAg5QEpLUFNtD6hiIbKspSVJS7FyLgga73b99c7FKSlklctDVUM4JJd0pV7MG3K/mBYCOYQylE5VLVmcOmWAQepKhzE1rYtUljHNKM5Mna48G8EoUCSoiwa4rZL6mthvBMPh8qQnMzWF+uhaPI8c4unDFKTn5UtQpcOWZnPs6XI5vmNHh2OlzADnVLNSQcxU7tcA7XrES+HmlYdaPSlBLMx3Zw3m1fOLe0Wb6fVauYy8LLU2ZE1JTZglT0v7rk9o0MPisxqX1cv8Aaj+PSPClFZBN9wi8OSPd9G/V4CrCqBr+/8APxhqZM1t9bQEz72I+rXrEfKPjqCVfxn4RIslPbzZ/lHY0UpBvkeKP2gnpv8AL4wKZ9rV/wBPpWIrh0y2UnT4t6fzAZfB1l3lqHwrpVjrFLTT6HPk6j7SKJL8ooH76gfWlawLFfaYDwpUTXmUT/6gsDXcx2dwSlUmnQkkGzHudd+kBVw5rSht4c3q4jrjGCWEG3uJyZ9zllVe8tJd3c1B3P0I1ZGIC0mWtgksHlpSixBFgHsA1f3vhZ6gB+HL85SFfNNKQc42tZMq98gBf/FvoxvHXad2XKO5VZdGKSAUlANbuoGnYttobCGDi5LOQuXS5AWH+B2vvrCs+dLUKSAHaqVrT8CSNdYDPw/MylZUvyKTzEgAeIOKwvC3XLA01FqPIyeHrVzSlCbqQg1b+wsp7WBjPWxJBDHUM3UON4OcCD4VJJLgKScpNRdCmT/xIaKTcQs5UTGUgnxKBcPsq4tr0gjHoi5RivODVMTMOVZswEz3g2h/MK6+ohWZNmIWQpTZAoqXoyaH9mbcQaZhy7AZS5CUkg5g7ApIDVDFjv0isiUUli7i7jwhm5t0DdqdRGijUqkPfvhuiNyZmbQqsCBVwQyQK+JIHJrdNSzgnTGdYJWAxAAoQSzsdN32MSSlUpRWGIHiFnBvY2sQRY1FqMYxPIFIVmSp1OzEKZnprbMBdgqgMJpXY3GTjXUHPn2STdgo0FKMSBX8p7gxm4rE+1VmKSCQxJJqXv8AW8OYv/tJcjNLIB6ozUI3Y7aGFZU7mFCaIfmtldPKDZ3/ANxcUqG5NNKvqBxMsiUSxBBJH/gmh25bNTcwXh0lV2BZNA+4zMz1pDGKlFSQjNlzNT+rMVJAbont8oWwCSEqX+VTJpV1AAt5UiyZN21DkZwuLLqQp8oNCdCHAJOwqW2esN8LwSVezSlIbwpFNVGpdg5J1o1YURyyyC4Km2sXfswcD+8xp4fEgS8xJFK30oUimqQkuB4QwFYiUW1tj1KntXmY/jMkqULF82QPRTFlLYWQGKU7uo9IyZGCUCpJSxNS/wCbQqFyWNE+rAQxNUtcxZmV6gWABomjdBt1Jo4haUg3CFBhQgrBru+WhLAuqjkUIyXlVIdRaTYrNUEjmqVFnJrTY70bYC28JS5q1KA5kuVOQQMoqQqtS9BQvWNLKVB0BKAmhmLAAFHZIsK0oCfWKzsFLlB1VUapUursSHSi2XTn7h3aEkr3SyKcXJWn77ApeGmKBKWMtLc0wgClGBLJL6AP8YKpUsgBS1zVH3U0S9KuRzWFMlKB2AhbFImzXXMPKBTNoNAkUp/aNtqW4dIKy5tlop/eGlqhnr0ERsvj3/sHLYlZ3GEqQwlpR2BKnqDzKqdaCzHpA8Dg8koPmYvzKsQ5buA7A7HtGyjClQqpKf7RU2dzUg0tTyrERw1BLkqUrV2/5MSXOm1/zRG+otEuKeWZGK4clSkqyhVfDTMC1QWcAbeVBDeClZgAC9SAWYPqKmtL286xorkoCCUJykBhQm10q370NjcQjwictZVygJBZlJDEUUC+ortQgwlFzi2lhGcpRs1ZHDyS1O4u7OBl33u0PTZM5CQQj2hcAswIB941ZTa69zHn8QvEic0osPeDCprTX3gPnHqsKtYTUZfke1aRE9JRir69gw2cElg5FaUAL382ji8NmFb65Sfk8Mmt3PRj+9oBOZOlN2P6PHN4aXQdA0yEtUv/AJJHwyxIgx8vV3/tP7RIfgx7e/wOn2NoI3+XntFikXAHpFkyh3PT62i4SBbbtHVk3bE5y2qznawbyb6EeX4rx1EpSUlPKsiimI1cuapNNC1HsI9bMDb/AKPoL37R5bi/DJeJmhanSUtdwXD6NsfnGsI/u4M5y7BZ6ZZSClLvXwsOlPd7DyMKykJXQgGhy2dOrObnV62bSuji1JKcpzqAFhyil6Cp9P5w5eBeZnClMrLyEU5RXLTW7desKOmpJtvj+SXPbJKg0zhD1KQnM5YZQnyYkgdOp2hLE8KyIKykuOooGuQ5J+vN6fIZThmpfewA6C/+4z8HNVMDpzZjQOCGq5cE0IvFqMtt9Bpw3V1FJmDKmYZQxo2YKBYpIN6V9Y592QkFypJ20OrjQC2n8aq8FlGUEEGpzCr6qBYEdQDSrvR1sXJmUdY9nQJ5swDmgDuGr8T3i3K6oIxWmm7wJJ4WX50u4d0kO13y2UWrcb2hQzyLKJCVJqQrMFGn9ybdqwyiQtJLOklTM9wDflcVA1SdNYYw2Y1WnmVRJFRQZqlIo/avlFpbZVLP0C90LgBMgTZSxLJYhyAySGYs2vMBQBjSgIgaUGSSkuJZYFi5DhjmBLPU7OCQbmNSTgEv7TOcrGpNKu9RcVPiZwRHcYUrl0qKCxzAsTa6rXeEsYKlFNp3R5QywhTkOWFSW5XINK1y2d7EG0EcZwxHOCCWa7NTvX12hkzgXQKsLhJJY0IJu1y3QbMBgZkpZhMlkKTQjMlxSo0+SjtGrJ4k6f2B4g5kgtlKUAnS6wC43r8YYw8xIlouVFSizUYgOA2rn406Amy1BgbqlJapLjMFAHUnvqIcw4WlNQCEsQ5cVSEpAp/mQdjDfNCUuMc8gZSyoGWE5i4SmguHJL3swbp3jTk4UZciVOhL5SQKqo5AYO5oKaaaJyEZCE5ykkG12INVVoCxe5qBGhh1KEtAUyiXNGoNH2fbo1qQSjgIqOY8mlMwIQBzZiC4TpmFAVkbF70BJZy5GdjsApRJUVKJBqbZdkJFSH8v0KcSoF5iiHYAgEkd/wA1gwb1iYzEKYflJqTRywDdewf5Rn8rw/wV5ZRaax6g0SHUnIHUn8pchhqokJSAOrvrCuMw5QcwIUpQLaBxd1EMGO1mN9W5OMJABzELo2XKA1uumgG7wRSwg6PZVU1FWNMzaWYW2Yw01K3/AD7/AOx0pRqDKYTBF8wIKB4pigOVxZ1cpGwaCKk5Vf8A9M11WTa5eoarsD+4ila1ZkFz7rAqoHdiSa2OnWkLTlTEsGWHy0yAPWmlhc13NYjY5OkOTjBXJmtLnhFEhB3LlugJNDtYlzR4vI4goqYpT0dNHA0q9umumi2HlzDpVP8AXS+1LufW1XIhhF+0JEwAB7Gr1ykbNsafrC0k3yRNpLj8G2la/wAt20amjbl/0juGlUIGXRq6XH0NoRXiZi5qEzfZ+yCHKTyBayWAUQXzJbMQGFRSNRA5f+zLboV/+riM628Me2LJLwdSwc9+le0OhYSGUR0rp51jOnYeWKrly29Om/wcw/hUJPhCQ9r/AERE7VQ3FIgmflST5EN6sIuFFqAv3MHlhuv1UQzW/wAInbGhbV3M0YhWwjsP5hv8okLZ/kVsj3HEtr9DyhWfKSQalzTUGtmYOT0gyVNoe/8AFKxcywWs5sPneH4lkbjJl5koSFJKlAc9QxPlqbGjfOM7FznJPzDjvqCelNI3J5IcVUGrbXvWEOIYZJBzS8yqilD8m2i4zTZLdmbJWhaahgNiCXtXbpsfWATJycwGU7AOA/xYKer6fMHDOFKTMUolRSqw8OWgDOxpcvsYDxTCLC2l0IINSQL1azFrR0eFc9iaJ8Ty7qGp2KcZDKqaZncAvrS6jWhILE0pC6ZoB8NUuCc1qswPbQ3vBVlYS+QEhNLmgDVrYUpGYrFFK2ZCSoKuLgFlEOTuPWJgm+DS4ppsticeV5wgZSASA7ZjsSbEwEYtNlJBI+Iq+lnf0p0ZSgmqk2Y0ABFKPToa/wAwJWJyMHykkDM4agNaJfz7xdxqqBJqV3grI4hLTRbpToTcVBPqzdoYx3E5S0kBlAAkJTsxJ8JBJ6NCgQqYUBKsxeoNyQwSRRiGd3hiXwnKoqKykgs2aWG1L1OgT6xptqryCluTo590E1AYGos7VrqWAvS45bQc8FACyMwJAUSK93Y1NCzbGkMYGcpKmJdVW8I2eoDEhtdjvAeIY9SQGQ5oSAGIBIHu2FXpZuhBuF3SFKklKXQxMXgSS7Eg0Kmd2NCQwLpIBqAodYHMmMJb8qgWzXdCgQoHsDf5NG9jcaDKUE+JSXDJqNq3SdaH1eMRcleRnypNQlVBnAAcH1L9b2i3xRMsO11AS0rUoFDqagqAXopqGtSzilesOCgKV38dw3KCwbuFD4wfhwSEFSQADXXdw9egt/EX49ixLkqXlS9EpdiSokAB+hc9hHPDUc5qEVy6ObxGnlgBiEiYhawCteYAEBqKymhFSCKORYaNGnPwagSWBDOSLdndnbzuHjz32PlFco+0VnJmKCVKZ0tmzFKiLqKlO9GO1I9IriASpQQQolyxYslNL79dXbt16qp7V05OmEnVt88HMPOCyCQQAfdBd6EkG7f279GjmIwcuqTJzAjxKPM9XqSVFy5cHe70JhVAAHMkdSAGLb7CpazN2gKypRzFWYCoOboQXYMW1fWsYtJ8YKW5R7lpHDgBcD/yb4k9HOp2jkuSrNRRym6shTUhkgEszVv8HhZa5qLLOrZVENqXD7V8tGgiElZBYqcU8JBBN+1RGWV3HSeL9RoTSRnJmEguTmAAZnq/i3YMKRFoStmY5QW5gzbdQWJe7Ad4HORlSkhJU5FTKQzg+emlKwCRMavIeZgkpLAU8QY5S52aou0S42DlWGOJwQLHMnyIN+7u4qf5gaZMtyM4BFaOQAajMQT1vSmpghngpIaXlIcVWPNiamljfuIrhQEu6KlqvUtUAsCdXrv6yox6vJM3JUootNw2VJVLCSk+67kkdLFqF9js0avDlTClAW6XAcNUEs7sDrrYsYXlzkmiAE2plFNxQsNfnGhh5ZDjMobOWHcOP09IlyW2qz3FTu7wZnGOCKmsM6mBZwKs9L9AB5xpcN4epJZKjk2pRV+W7CtusNS5imAKkLNiWPTYsfD8YdRZiADuC/pT4QpTbSXYFFJ2Vl4WladR9fCDIwwFxFk4jv8Az0vSDIxCTUiMn6jdATKiQwQjr6D9okT5RCntAHzF+/07wQTQ1GMZhm3cPrT9o6ia9g1dRT51jFTzwVuHFzkipu/XvWEpeIzeFNywKiGbQ1vcnTTvExBzpCQA5Nbt573jCVi5qMR7MpBln32YXbQ7V846dOLne2sZFKVGpNCkUy5j0cCtxvbv0esI4tExvzEmuXM7OTQuQX3DdRCvEsbOQfwzmsMpNGJDs+oFYdkGYQ5OUG5JAGj7fQi3CSSl3IjqJukDTgpuUqDJKnophRrgO+1q03jPOBSnkUXD+6m+YufFXazRzHTiDR1kEAsDqW7lI1PWLyOITGIK8uVJcJZJCjZzlJoG122i0pRW7uUnCbp9A09OYEIlgUVzFy4LBqAOGG1yaVripSAQCSkgKeoyk3c6/wC7QXE8QUQ5sotzkkE1YAu7sD8Y6qUxDrCM1SEipBZRa+W9LRrFtZrkdRn9gacGTUil7FRBJJI0DsH/AN0WlTVAkBzR/FkZjUsxJFD5wSfiFe6PEWBmOsvUjxFnYH06QNJUwSpeY25aFi7DM1a1YPF0qtjcs1F/UNJw4dNwa1BpWouHerCDTZoWAAUAZadg4Acl6kD6eE56yxCQEcqnuVOM13PK4LVZmtCczGDIQnM4zB3oxLjRnoGPWGrfPQWI4XfI8rEKS6Qpy5BSAGVYAvpXfpCnEJahmKSkZPEpncEF3B91hl60glQEkJypXZqqUHUWCtCGAIG71qIorhwUeYhkEOT4SouooBoV5RU6nsRGhlNra6YzhcQBKY+JgehSUgjqKuKbGMX7VcQf2UoHwJzKA1UqiXbZL/8AKDYqf7GWtRFQipV70wqLJI1CeYD+1W8eMXii5Uo5lE1Jq8d//FfCwWo9V8Jv8+2cc4uTdHq+BYkJk5cqq1oHcFRObrQszfONozJYAUFhlMSBRxqwqH84zfs4g+xQEjmUElwSxdI8LCkwAAgasW5qHcmcCTMBKVOCp0qYM7OoLD1L0cMa9QI4NbM5M69J4pgOIcUAQGVQKFDYpB8JNWY6jetY4qalRSwUU1JU45i76M7O3reIvgkwqyqY5UEhCwQCrlChmDHNzPVusWHDCQWUUCjA8yc2UUdqjR23eMujo0Ulab5LS8Jmy5Zi3NgaKzaCpF3IfqH3gysDOclZBbK3KQ4NC1GbX1EXTKKSM6OV3zA0JJdw7gg7C3SH5NQFJXf3E0d2Ib8zkaViZ+hSlfPIihCgkDKtQrQGrO2agVQvoNdGiYtNn2NFJSpjYOKG272O0N+zLuUsWsphuC9QQXEMYXFS1pyElNgWOYOBrsa17+cTbdusDjKqTZmyEhIqobgVfclVDV/q0ahkJbMgqo1OUXFGdnH6GGVcJRto7IOUhSbUPUD4NeBYnBAEi2W4I93vSnlSh6Rm5X0FHyqmZyFqUskrGX4uSGJHh3HkI0pSV5cwJCg7gAE0867/ADi6OEZVAgukuGO+oPQsPMC1Iaw8pzlIAegch+nb+DTSE5qXQUVRnGfOK3zUYvStnDBqi0akuapSD43393UO3pT5wLE8NVl5WCh5igNRTf0i+AwK0oAISXu1PSj/AOo0bW1SSWDNYltznIzw+StKT7RQJe4GjlqE7N84e9hmZ0EtY2/URWTIUAKhxsLjTTff9YMx0A63+hHPqT3PgqOFRZOG6H1iRZJ7/GJEDM1EzTJ5O/8AqItfN4WO126s1I6ZP9X12igkuNSPNv3+MQxtuzs1V+wct/DP0jPGDIOatHNz2G2pg2LwhIzBZSoEEFyOjHQgvZvSCTx/VvQatakVu24M6sDOlhqgimtTozbWjMTiwA/iNnD6mw0sG84txTihQ+Ylh4lEkMkXcv5evkKZi1KSPYsSAwKqAaDKH06/61UZNW+BbhOciYtRVYPVQFAXJNe5NY0JctLZirMfzaA61ZqgWY/rCEnFKXMyzOawSQWUSRZTVoaN06w5ipKgE2JagGlNhQX0rGrj4b2yLjKPKMqcFZiyghJbxG7bAuX5hUQaVLloL5faqZ8tbgagfqdnENYYLWSlSWALOG5s1Xd3b/bUh4YYkKyJAJFWNtalmSGd6CCUnF7Zf7HFp+ZdTGxqVJc+Fx/2wwNwaiwoq4gBklKbZXAoHzkEVc+6H0YXh6ThFIU4KSplA0Nz7wUdG3h5OEGRT1mAhQL9tbv9dYbkly/fYSfLSPP8PwQSEggFJLijGoIdGoDE1PzvdOCNAUDI/hDC4KnFKlmDtrsGj0sjApcKWdK+ROWnUOOvkSDT8bLQQtTBvAOjn03feuztajk8cepFUuTzaeEqQlTprMLBvdqKAnWwbd9ElwYqaCnKkghI9mlWilKrNmDqrLkA/K+0N8T42CkhKhUsTlq7PlS1Q6FU77GKcM4LOUpPtAqVLUgklwFnmAZrJodato8buXhxuX/oSluxE8v9qAPuq1FnBHVyFMQC13JLEvHg1TFXyKrSx/aP0bg+EyZZzJTWjE1sXuT9eUZeG+ycmYmZLmE8s1ZcMFMtlpqxeigPKJ0v+TlpRcYrA46UXyz599mpwMlLF1IbOL6sHcsAAX8jcx7DDcaH5XvqDmDOCpqu5IehoT1j0vDeByMNL9nKQAkuVElyeqiakwvN+zmFJpLyGlUkoD30IHw1jm/VKTbmiXCn5TOw3EZSyEEhWYAitQkkeE6pFA3a0P4LBy1ElAC0sAdwMx0Z0/KkIq+yQCuSaoh3yLYhms4avlADwLEIylCvaEFwy8pLPQ8rNUCjWEab9KXEqEnLqjWTw9IBAo4GYa0J0107eccTw1Ps1A+69QB7rtR/2jOTxHFJA9pLWWdxlzEmjFJTQhnd62iYr7QOD+Ep6AlQyqAOrkB2BPlFLTcsJp/cPEVq+TSGEWQGUFgO482fKeYU20esVkYBBVU5amhqn4MfMnSEMN9oJZsK7Eh66u4p16xpo4mgpClMQEl6h2aux934wOE4oqOrGTLYnhymFHGZwUkONDep3Z4zcLhAiap3cm7KaxZ0+7Rwa/KG8Lx+WbFSVEMQ1ylwe/mIaxPHJQqpiTQMCDfbV3OmsOMNSNpJqx7oSqTfAaVi0FDFIcBqODQa/P1jOTwhpqiFqZ6asxUXoK/EFhSsWyTVTEkEJSbAuVAuzHSzi20aUlCkgg1+g1L3AiPNpp8O0PGp9g8mSaF0q3ZV7aM/wgkkjUEM+3xEDVeumnxsfqsWzG2j0fb945Wuho4jcrozNFZoHf5wpLlkrVmUQAQAHfQFwx6t5Qc5W3gdUCugplk6/D+YkDKDoW6V/aOQtq7DEytt4qte4P18x2ipQTY+kdTh1N4umn7RG7oZkmSXZ67ioY9dzrAJs1KQQhJUbMC/qTaGDJe5B8y99YoJFaepsNyaw1yLJjzwVryLSAogkEBwwFdNtLV1hnDgSwUpSTVqACw0pTXT0h+bhwpnNjmAHYjze0JrUlK8h5SXy1oWGh3q7XpG71Ht2oSVOzIx/CgsNkY08Jb1Lu9b9K3h3DysoSkB2vvqGpZ40USwCAmhcegA2+rxWVi0klOQhYqXs5LOmrEULE7WFondKUdreA25tAk4FnKhlDAvrQF2BvcVppHZyyQQ+VFc2r03Z1HoNzaKzJc3O4WFJLOFUV6sxpAOKy1zAUkM9HBtTQgH/d4pQSpbvfqLdXQKmekBk69ibmp/+thS5rE+9plhyzGrN8+/r2vGfh8NNYDMAB3eh3+FIEvg2Y1JyuSakm+mwh1pp+aXHYzc5v5Y/kFi/tAtSSMpBUeTIyiQQHUwudGpZqCBHArmTCZhTlaxGZZNgTUhBD/HSNWRwiWgMkfWtb6awb7oNPp4JfEvjTVf2UoN5kV4dIlykjKKgMHLkC9ydoen43lSWqc9+pA9KGFkYXqRXdn6xeZJBSpJbKSCOhSGGjszuNekc8c22zeNUDPEGv8Ap3HWOYPGvNUz8yQz+HMksQnrlUD/AInrA/uiRto7VjiUB6dLfzERdPKBOh371lOxGm2sc+9627H+esBQQ9W9f2jvs0E6+v00S0JhxiDtbq4+OkHRifT0v8jCSUh9j3i7VcH66Qtwsh/b9OsRUwHfVrbbNAB6fD5RYE6v8/4g3AikzCylAZgD1IHT9hBTweWSGALXOgJ6PWnS73joIFSx8miJnNax+HaNoTaFtj1RJXC0BuWtK9m+UFRhQDRIBpVg9GDvFUq5TRq1i/tCLd6g/TxTlJ8lqNFjhhUnOXemYhL7sCA/rDATytZhTz/mFUTCbuOmnxgiF/w+/TrE3aGhgPR67G1L+UJTMOv2hOdQTQhKaV1c39Gg5VWnen8xFZjTf5a94e99BMJKVem363is/MFUp+/eJLD633+m9Y6EvqT6xNt4DJQTZn5CYkWAUKJt3MSHt/yJtgBMJNmNNesdVispY/D1FY5EiFJgcmzKNmPfX5NAMKhSVqSpeZJDpe4rrveORIrdTAZMknXtT4taOTcGkpZRcdhcbdYkSBusoDq5jgsLwtNJtTvXSjRIkZuToTOCS5D9T+0dElyA+8SJDAv9zIcu3lvFVLSHcmkSJFNUWin3oGw7P2iq5xFu9O4iRIGT0F508mov22EVz9W7baxIkJ8gdVMbcddev7RX2hob9CBHIkLcxs57MVLnrb60i0tApcn6MSJFqnyKi4JbRjv/ABHSDtW1Df4xIkRQHUqO7i/6x0T79G+Ju/nEiRXDGgy56gWf62ivty2h8tbxIkS3liCJUSHO2hhlIzVZ+rl607RIkVHLLjllkqDP6+UdLvX6+niRIbyIiTQ3FT9fXSCpns5LHyrdokSC8oZ1RqzbGBqQm4cdgLa947EipCIFnTM3cfvEiRIC9qP/2Q=="/>
          <p:cNvSpPr>
            <a:spLocks noChangeAspect="1" noChangeArrowheads="1"/>
          </p:cNvSpPr>
          <p:nvPr/>
        </p:nvSpPr>
        <p:spPr bwMode="auto">
          <a:xfrm>
            <a:off x="80963" y="-639763"/>
            <a:ext cx="2009775" cy="13430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7590" name="AutoShape 6" descr="data:image/jpg;base64,/9j/4AAQSkZJRgABAQAAAQABAAD/2wCEAAkGBhMSERQUExQWFRUWFxoaFxgYGRsfGBgYGxkYFxoaHxgbHCYfGxkjHhgaHy8gJCcqLCwsGB8xNTAqNSYrLCkBCQoKDgwOGg8PGiwkHyQsLCwsLCwsLCwtLCwsKiwsLC8sKSwwLCwqKSwsLCwsLCwsLCwsLCwsLCwsKiksLCwtLP/AABEIALcBEwMBIgACEQEDEQH/xAAbAAACAwEBAQAAAAAAAAAAAAADBAACBQEGB//EADoQAAEDAgUBBQcDBAEFAQEAAAECESEAMQMEEkFRYQUicYGREzKhscHR8AZCUhRi4fEVI3KCkqIWB//EABoBAAMBAQEBAAAAAAAAAAAAAAECAwQABQb/xAAxEQABAwMCAwYGAgMBAAAAAAABAAIRAxIhMUEEE1EiYYGRofAUMnGxweFC0SNS8QX/2gAMAwEAAhEDEQA/APMe1cAAzxQlZlmILqsRtW3n+zkaUlK3LaXYCQID3VDzSeD2ahlJLSBBLkbx1ry2cQxwuWZ1EtMFY2Dikm4d3S/jL9K0Dm0whKS5cmAWhi6uJo2NgoTpAYB439arhYwQ4YMZ8ftVHVGnIRaC3BSa+x1KVcJTD6RNntvRcPsoIdy4BDbE9G5pxOdS5axt8OKFi5hTOBrNw33rm1XEwmhuq5iZpgQAEiwDDujn40qnMuogq1JlhBCgQ0w7D0pDLqIdweI+9M4ORYghLpOyruPC1XIDRBUi0kEhTOZ1T6VjUm4CrgbFKw3wpE5LBJglH/dPxrVxOygtISsMGIiSB4tSWJkWHs0pAYX539TXB46qNyEjs9SWKWUTHdtTuXwMQAKIIALFSmCuCwO1JYGRxcNYZ2baWJEPWgnOEXB1JMKSDN4JduvSg8EpwA5W7SyKSpwBdiCWSWtbetBPZiVqTiqWxLOkAMGAF6Xwe0nHeSxvAG3O1B/5B7BiLsNvz5VEh0Y2TuyUfP4CAnUlwBsCGkmWikE9pK939vhRs1lfagCQLsSzRE7nf1pXEymIBpYEMO8kw/E3jiiyIgpSiY+KlmThxuwL+L0tpSshKHSoc28ztQk55SXDyNgIrmVzn/U1G5u3H1qoBATBNoydgpSXsQD9bVbNZIKsoJYWO3gB73jRFdookFKR1EHxelznUp9w6ibnb/NLLpQlJZfGdwDXcQKYnaIpjEWkpDJAILuN/KgFQeeOb1oDwqjISqSNyOoNWUBsN44oWKHMCq4c8+X1rQHYhCFfGJtVdulF0odjHmaqlY4gGjEZRXEgAWBoCFBSuKLiLegpxG6/agSiiKQQYNQpUS/1qicZ4iTvUx8ZiWtXYXK7s1DxMSqKxnqqsNXBm1QLcpYREY1E9sR7pvB8KD/TKFXy2CTeKBbumRkdq4qQwUQBXKZGWT/upQu7ly9MjNoXid99LN3SAozfeaXziU4eJpQSpLAuWeeWJrNXmJ7sG9nI8zT2HiDEQoqUoLSnukSegIFgTpD15tkGdk4N3ZRMTGTpKt3mI/3WYrEO5fo9q38jkklKgshSluUqBEQzKiZ9JrPPZzYikKSxG4t41Rjm6JHNESllYoSAxJNO4GYOkE6dPwJ/BVVdnaSNUpm178UbDwe4wglyN2JgdKMgkQlDktgYiQFJQCxVLz4bQKPlseS4LJ+dD7OyhwwQq+sAnlIclvh6UXtVbJHjPUgVao8fKuNsRumcXMEhwN5rmMRHO3TrS3ZmY7rbB3OxLfDmnsoB3lFmLTtZ4/N6zSG5UnDKVOAFAhSii1hegZ7LaU6VHVwwIhojc+FO9o5Uj9oUkkWOxEH8tTOJkAshWpgAU7gghvNoaac1mtAM4UwAF5jDxS4Yjon470zgY6yRZ7yRafXx2rvaXZgQYDl36NwOKQy+YYlu6k3gWex3arNIeJam1GFv4iNSQn2aiXJACmBJG5F+grFPaWJ7QJxMNhqkMY8/x61MLFSpLkuHAHL80DE1qUdRwgGJBIksyZJsZs9KDAgp2h0jdZy+1Uq2BD3aR513LZYKSVpUDJ8qL2n2SUI760hIHd0pYqWSGBTxeb+NZuAlafeJYOwkfPmPWrMALZCYNwSUfDw02xCXeBRsbDGGQNMm0WoWDmkkykqJgTTGNmFodrAt1BriDKWEunOEFo4PNCAUZa9XxcdZHu26edXALAptY9P8V2AqgNAQMPLqeHZ79Ktl8uoKOw2rQgQTQcRcsDTh86KRcDosnM5ZbmLGhp1JHD1uHD8xSuYwgXaao16ZrpSIxb8GlyoPEjamBg7UbI5UapZhTOfaJVDgSl14SkqCd4tNEOVkmWc+kufJqexct/1wWGmD02Bir4mAyiHm5fhz6Vn5+R9EjiszDwA03H3H0NO4WaSrupZPMNFD0HTp4j1t8qFlVkFiIbgWqt1wQac5TeHhqBDN50tmve1WjewNH1G/H2/1SWIC3eaetBoO6tKbwwogENUpZOLiJAABjqPPepQj6JF6VHYqAsExPeSxcjoafxeyRhpBSpw/LHpu7ULK58+9BT1kjYU7irOliAYLnY2Y8gsXrCwPLs6JA4tOSs7LYhCS3h+fepg5zvHq08dKF7EhMhpv4eO00tlezSokBRgguYb85qtSkAC46JqrdxotTEWFMUkQefpUxsMai1m+VyKAvJrQsOUkSAQZL+VHxsi6dJUA6bglv8tUWDItUmXTAQB2oDqbZj0ILP5xSmfVrVpu3E7yw3p9fZ2GDCpsOC1/O9K5vCUEkg6RqsLn0qgxkKjWgZQMuShBh9mI5NoprK4W63SGhIe0B36nnj0pkcwo9S37v81toyGt1KSW0yngAv8AOugaO3Rc2BJVFdrJRBQHBZ2v677PR1YwxBqKT3hLc2t5Cp/wSVuVHS9kkuQHiImjns5GGncBxLuWt8a82tY0m1ZTrAWdjYSDhklwZbmN6845SkOG97ye3nXrFJHUjd/407msmjM6ThqASAUrS3eUGgg7ECH6VopVxRMPBg79OnmtVOjLTByvH4OGAQC5U7gB2Aa+pyz0+cx3dKhcwFCX4e1aeQ/TSEh04ikyULBkFX8draTy81lZ7AKT4Bw7wST9ia1NqB82nTCnaWHP1S+ZzKdRdMl+85Nz3osAWDt04p5GQTipS76CSoiXJNyTWIlPf8DbxPPlW8MYpT7wIdXw29GroIK0RcMpNGQKcxAGhKSoDh7D4Vzszs1WrE9qnU8zsZmtHLYCmC/5D0T168eNM4ZOprGHI2h/P71opzqkJaV5nO9kYiRiLUZIBSegk+FJIDJt4vE8NXq05sqUyyFgWDiEvcmEnbci/BrNz2Ucr/k5/wC3SI3F/vROSleYELIGOAsPbfoOaHjKAWyVOOelN5nCwj7MjUnl5S/z8qIeyUg6veSTHPVPy8qbst1KlICQ9vLE1ZWKlvGn19m4QQ5B1MAkBTB+rgw2wbaZrNxSttOnupc2lrmWeubaW3SmbByEZOWSr6B71xPZygX4q2VxNKSDyDN2Ejo29qfxcyGIN+d/nv8Aakc+QQFS7ZJe0LORz41FhSm55PFWQA/elw4q+vUGccVhLsylKAME+qr7f7gVfFwAZA6dXckD1NEWAEli1LDEKQ/Fa6bpGFxiZVUom8M/550P+jDAm7x96IvMux8q7jmwgfOqSdlTIC4vs0Eu96lFSwDGT51Khc/qs5LgYKaOGcJZLE6g5S86Vd4EbHY0RHaRA/kCIPg7R6hulGzGSCmKky4kFjDi9/SqLyOh7uT3d7RPNqLqrXGCnqskmUfAzGrcJS47xMnfu7t9qFj6HuOsnV677xtQSSgagC8Wd/Fhbyo6cAYplBCp7zFzMfUU8zA2XUwYhBTmkocArkuHv6U0jEu12tc0snswv3QtSrOf2w08Cm8r2coO4mNn6X8duKTDVRrYMFEGEFWBSTLnrRh2dqHePl9aRxfaCABH7XgBzLi5oCc/iAhy/DfKg5piWp3UzFwWmezQgODefCtLLdqDT3ho0iXMcATs7fGsrD7TJCndmYteh5QoBSFpg8vdyDb3tuL1BrOb840Kk2ajSV6I4yVJBKkHlmYCHFn8zXU5bUSSO6dpggukvx0pXAxEkjDSAlKkksGDBPuv1MlulTCxDqTs7pIHvhSWJINikpljxFCtTJgAqDMuV8zlS+iNU2AAUPOy5hrs29KKx1YQLNIL8xH0MeNMqdlJI/7p7igYcAnulmfr513AxSlbAEr0APP7u8TG5f516FKiOVDsri4h2EPIdq6wcPuwslkhpNyRsfTbmhdp9nqxCQmJ+LRG5E07lMorUnugOrusACX0s4Hg72tw9Gy+fGGt7hSnHkSRGxA3uY8AzKDW+aWo98EjJXksP9OYqcSUOSkNBHeh5IZwHPi3hWl2b2IuMNRcjU951JAkkcN1cMHmvWYJUtClAqCPeMrUSYS1yobggfdhYuX0pACkHVwNKtPGkgKeQJZpdjVncOJkaIN4oxB9lJKSbJDiAmR3mDQ5mH+e9Y2cQcNnLYhNh70tJeUp4DObxtsdq5fHCHS4Ye8lEgMY1j3eSYb1ZDsbs3WtSlRoN3LqIIcHZjvuSoWsWqMAhoC6m9xFxhL5DIHEfEWITCXnwcnZJczci0SPPBZUdKCxkBrpdybuCxDCWBczA9LmsunUlLBlK7qWUym3JSGEJ3agZcJSFIxACBCdQcOz7M4tHhQ5FsXb7+9kH1pEgT72Xhk5dStKRqSnVdSZYAqJZrMCelaeS7JKglSydI90bQb7wzEeNbOJkcJagdIC0vqWElKDySCrYAXffyR7T7WAZKPdsHhwGGo8J36mSzRE0QHEzhUZ2jCrmSkAEGOd7ufz7CkcfMYK4YqIEyfSPKKVzGEvEWsJlhbU12ngtTeFl1AB0pYBrB/WslQXugFXayMlZuJiLWQwgjgW2Nul6vncA+9Mu/D9GouZxNSXYJAAcgyoB3PQBpoCcdwEi5ZgYuSAH8DT2WKekwltJV7oI+UXquGlgCfJqbXmW0HYOlQAkmAoeHFVxE20NciRJjfrUQDohJXFJUQ5HjSuYwtId43P+KujAU+kFx8amI5hQt1+laS5gwxVa4Ew5Ko7yXDgAxz40ZDXM0ZeMBdhVBjJJZvKpl/cq3ECPemExhKDCKlXw8hikONTeIqVnvHVJyu9bqFuGILswV+eFAVcA2c/Gq+1JBJVbk3pTNukMX5J3ezRaqta27K4uDsap/MdoYaQCf2jYX/INBxO1ipAI7rkvuW2Z9qwcxilRklhux/OlTGKlKIZSrEGHZnsNvtV7REAJ7pAC1cXtLEcd95LgGYa5DVzD7UJVcg3abv9TWfhYxsCIABHPV6mVwin3lNMAsQzO9MGgjKaYC31EKB1sQQ3DG935+dLq7NBUCgsn+Mx5v8Aj0HKhRUQmATLq+0i/HnW5h5HR7wIgbv596CZe1c2mZ7lKpXtWSjIKDlJD3kF4breXquKtJACk97qCCPDcCD6Vu4i/aEacIwAIDvs5aQfT7Czn6dWnDCm0uRsoFveY2D90D0azU/LA0Cg2oAe1gq+QwHVqLuAwIAMWAM8DjxJrcRj4Y0sASA/uOVRDEvpAHAesDs3JKfQSYebsCSRAULvbaGvHpf6ROGnvLYpgFmd3tquzmbSJqtFr7S7ELNXLQYnPsJP/g8QqCyHfvAgmC231bZp4F2p2Wn2ks4AAYT7oD8Dp609ksdeK+kpS37u64D8ltIY8bHyHn+zVJ77ghUwQQAw3Bl9iLvAgkU5cMlsqYquntke5/CP2fgq7peQPOHKSwMlwmb/AF4nslJSWd+CmRcH3VF3HBlzZ6pmUrCSmQYSANmbqB+1PAk8FyYWaTpbFKWaQzvG77b3gGwebMDDAPmhUe8ZacJLOleCli6bD9zkswAh3I36XtV+wuz9BUtS3WsBnDDkfGJs1c//AEOGtxhI1EA9+Q/QJK1EsGkdItVFuQVC5gEw7gNvctA2AH8YUwDhNa4tI0lO5hSBiKUTpUBpHunWk+BJAccT1khPKZhKjbSlo95xs8gdYc/tL3Ks/B7LOISpYSSHgkFhBdyJ9I0tuBTOHlgl1OkgwGKtQkguFAFIffoeuouc93aj34oQ0NtB6BNZhaEkuqzaWXfl0kATFjuZ5Dl8NKxqJ91yNSmdwJJD2+lUVlsJ+8QAzghaZNm0lLsxPe1Q55jC7YzDqGkgbJYxu7bdIG1c4wZIH0XU2X4B8Vq57MYBACSFKEqQlRUNQ6kJ1MeSGb3TevNZjCOLiJIDYae8be8/zZN7BmpjL6yGK1N/c7eXeLnTLAEselN4WIE2SQH949G3DhxEBzD92azP7RBwvSptc0ayj5XsoBKVKMkBwDYsCw6fm5oGYxnGlosBEG/eDvf83psZZT7gKBuJchgANg6km7sZuRWmnA0kAlJUQ6UFQCmDmATt08dplY44aFzqjS4AnyyvIY/ZmIEK3JAFwIAaxF3ctA4mkMTLYyO6tBZJ6vsTzuL77V63NZ8u5TplgDHoCO98qewMrhqQCWc8Xu9Skz2grt5ThDSvErx9SioBi8hI3ZgfE1XDUzDUHdRe4c2E9a9ljdjhUAD0DnzvWbjfpYX0g33agQNd0fhnRheaxAAt9WpxMMHtepinuuSA5Zhf4VqdndkIWvFSQrQksA8Uxj/p5N0gJ6daarwwaYJzj1Cm2gXZXms1lSGJLgyGbz3+lBVllO4JgPBku5jd9hFbo7MUgkKSpXBSI9RfwqmHgLCgrQJ/b3ockSLFmkTcRSdpuFblkarLGAd1Kf8A7ifjUrQPZmIZAM/2A/El67Q5b0vKcmE5PHA9wGCLwLdZ/wA7UtiZTGDuDtZrCGnadzX07GyQUGDJ6gB//qKiMFKQxCVN0E+leezijqAJ6ZWQSDhfMsvhncaXuDYjzEfLwprGyiAl0OFvYSOneIg9LeFe1VnUDECNOnVZkmedmouJl0cD0D+grdz3tALmapC4kr5li5PEVAS7xwQLsbb/AEir4fZGKGJSWvcxsdg1q93ioY2SQYbT+SPvTOVJICSnWeoEv4ABvjVmuBEjXplB1Qj+15HLdqewGkYamnkj4COfMGnP+TXi3SGAbSAbczO93+D163LoRodkm9gHiHtPD2oqUpIcADrH2oP4irT7D2qbYOQvP9mZpeCkFCdJ6hT35dIluN60U4C8ykArGGkB9LEkks53c7O5pnGyziQB6fRiR5/SkU4CyWS8cTfruN/Pyq9KvODp02SvZHaGD1V8bszCwgUIK1rMhTwDxEBIZ4B3E7dzfZeGhGrFxXX+0AGTBgGVGNjubbcGAt1FIdpJvB7zsN5IPUdWCmexACFG4EO2kSNU+6JKRffwerIBII179ErpMZ08ym8mrHDjDKtMs06Q/LM+8Xi0UXIdqrBGp095yvUSrZxqCQ1mYEk8VzH7YwU4alKJxSE6dKSAHiNSX7r9dxBilsgvDCdeKdIBYIAAOl2sxJdnHLSbmtYuaYBWYNBEkR9E3mu2QXRgoKybqO3uuA5Z2h2AkQ4cBVgYQQAtYY/xa17OYdnENyGqDD1nuIbU5EtAIe5Di4LPBPjWa+HqUrES7WLy6SYcWYmQHczsNK3Z7Q1VrABDfHvTKcMD3RpS/dDlxdiYZw55uZuVN4gUrugoBYklzCdRdlaSn93ILcgmsZXaSVKUkYc8kYbgASBpYgQb8EQCxGDmFbr0s7MkuCzExAbeCXO9p3tYevvvCZzC4ZgLV/qMG5YJdyy9JfYjuyXbcC/mnmBiLUSlwCe6NwPMXO5Bc+dLYORClErUVHyAEOWcTY3fa1aC8LETJSU2DsRbgAM77ttaoOqOdgBVbTpsMucsZfYeMC6lWJAKSozDWId3A9G6HOSUAzajyshh8dRe0s4Mg91tBPaBQlTpJYXS4UNhaRZtj0vVsTtPUQkFTABu8STDyqVG494UBbbrlVvfdAbjqrYPZ+HpBI7wDOp9iqHDFnJs1gwDQXMJwiR3ZDXJ0gh9OlOw1ND/ALRxNPbYSUvrQFRClaX2fuuWsPrLGmNjp1f9JKy9j3CH6aT9eacuIZmFAdp+60V6WCkpCy4Eq0sOR3STHQn6KZ/G73dUrgKLA+AhzM/jldWXXeSP4hiY+r7dfVrJKYAyCQHSW1C/vSQ/i/k1I6qeXgD6rmU2h8Eykk9lqJt6s56sAJ8Z6UyjsfdSvB2+HSm1dqKDQkdYA+lCzHaPugkjWrSCAS5jp3R3hLNfgtkFOtVx9j/S9A1GUxEfdCx8bRGp1cb+PQVhdq/qL2aSxfzDPU7QyeaxVFCMLSl/eBuIufePgRtWj2b+lMNGkrTqId9SYdms0CiHUqGmqLTfpACzv0KpeIcVZ93ugMIeTHh9a9WrBG6XpjK4acNAShkgbAM3NGK/Cstbi3veXYWqm4022gj34rLXkQf2/agq7LH8foa2WFdGGKhznnp5ftNzn93vxWMOzB/E+tStY4Y/CPvXaXm1O7y/aHNqd3l+1zEzTwJJtDn70piY2NukKHi3qnQR51sJLBmjgAfM0LFwxwJ8yfWKkx7Wn5QspEarGJBukJPUT4f6q+P2iw0uQGdnDbQQHbj4UZce6G5sYHJ46OBxXns3l16i8kKNiyQ5OmDe+/ravQosp1DLvL3hZ3g/xC1tScRRZUvpIDQW91xpY+NqVzGT73cBc2IZvdNgx/N96XwVpQgPABuPd6h7B5DFjTWZzYA7xEmAb2438JuIrVyJd/jED6qGGjtlK4ebVhq75CuoU5fqDL+ZtW1ls8CBNusAly3IPQ/ATSGJmyhIOgBIBDKOpWqFe6xKSI3jcbgKcJnWpQSfLVyElJB1Agjuk2bpVhQnDh6JLwc4hbi8Q6SwlomJh+CPgax+0O1sTCw51JTuQl2D3YOT1U0bkxTOBmQoe8E7wO4dnKSdQezg7FuAtnO0RYAqCWKm91IDnWVaXbqet3NPT4eo13YiD3x6lOLHa7IOH2wpKvZlkIYSmSpN1HqOo4vTB7RQpAThAG/eISTPeEPYhJd524JVzacNZ0oBUUukgtcQUsbAEG1nuGArmVwUJHdJJI0qAZkkEkAqEElmgbHwrQC9zYI8UljQRHln1/aaK8sjDDf9RatIAAYFQgOpraiJYuTYxUxeztCEsABq3VwAHa79TPeeqZjKqQjUCAXKQ5DmEvDsB5C4PiEBGsKXilSyO7LyDb3nQN3KWtNga2yJiFMGN0Q+0W/fZIulLEm723fYsxE0LMZgIIbTiBLH3CG/tSTdmJcEj1kWbyupMqsxYCVnYJYwAwBJEDq7pL7XUk6QnWzAkEhgP7gXJknzNr0pwe156pmtkdnI8k3/AMivFGkJOkl2klXSzMGB0yLHYPbFzmMkhJwyUpUCFarEF7u21nIpPCx1KWVqDniNKQ7gBhZ7AX+NFw87il1BKXI0gkkBruUl0m1/HkvAv7RdcR79FblmAAP0r4udVq1qWFLcftZhewDt+S0UR20pQVoSUlZ7xQfe6O2zyzXMUPKZlAPeIUo7M/m3L7/d6cVm0aVPpcnugalFQIglIT3Xn8akBdBg+sJnNaCBC72ctIIC2nwvZySGJDkCd5tTSvZpQYSgudJSXccqKhDzzb0zsvjv3jq0kl1ARDOIO3pPU0VeGj2c6QsG6dRAGxKiAAen+grSLTole0l41VsvlsNaipwo33Idz3jqJAjwuX3NMIxcNOGFBsNTmDpJh4dLj1aC0UkOzENrJUWAfQC5DuAzAmC0bDo9aCMolKg+lREBTyzwN2YzHwBqRDQyS2e/8KlsviVl4mcxlEezTzMN4Q8f+Q3tTeDkMcyrUlJ/iUx6qBI3cN6vWvhezAZ56A7DxNzyWHjR0oEGTwCzDwDfADaWashe8fLhaeW2cpDA7Ma1+ocz6keps0bmUEA95RgWBLnydj8B1mGwuFXYWZrbjf4tallYWGVhWlLpsVe8H4dL7mxaTMyjYJN7j4JKjCYiCn8kpKhAIbY+vH38aZJPHxNKYeabdPod+jxf41F5zqfJIHxNqxPZLsFVbgZKaUT+GuaT+E1i5jthYLDCKg1yoeH3m0XpvK4uIrYDy+PA+L8bguovZq4eaLahP8k4oULEUApIN1FgNzBPyBrpJ5IPx8+PC/WoMPhJfckEn5vQEDUprwdwrHB/7vSpWbi9k4jkjGxACXZhcyd+XrtH/H/uPVC4eytueCfT7VReGSPdv1vVvanirIxDEH0/PnWQVXjIAU+Y4dEFOR2LpA2EW84/PGsztbsgqQfZkgpLh2ZREsQeWMqetpZe4B8jfxquJiKLQIPkPL8tV6fF1A6QAiXlwiF5A4rDUdSVJJfgRLpZy1yIA3JrMzGMsL76iSkQQZAMiyjEvuCXc3r268t3jiaRrWxPJItLcep8A2Jn/wBPrY6YAcpcslJV7yU/2lvCRZq9ehxjXG13ZHp7H29cdRj9QMrCGeUl2SlS1AupSu8hMFgkhks+x6XBFBxsBWsh9SgWJLkiGIiQ5j05NAxcwtCzqK0fsUHZY5Bsdtmk9JN2fiOggNhoBBOlI1yGLSSAxIjlnuR6kzg+/fVQb2cj3/zorrUcTTqUYsCoMmPGBt4Cu9qZoDCVhpxFjUpJKkKYEpWGlJGqFKLdRuO6jgYgSQdJVuxLeoIJOx+nI+31EJ75Gp091y4SGAfl3uXLpUd5rRDXOAPUKhlpgLU7JxEqw0BtTJ0kT3SlwHLsTGr/ANbCa2srlQ40sQfeIYBJeHsHtEt4SfHfpvNn2i0hQCVAKLsx03uoNBB/8eAa9t2b2WnF7y0jTdJYybgspIYxuYcBrg6q/DtbWIHh4rPUrctslBwssMRWoErIBbgPI7yjHIAckgUHHa2jSSwClEmAWIYFm5OzTd63sxZhCdhtFo8t+OjVgdqhLgFnYMdIf+I7wMAOTIM8OHhUqtDrRk7qNOoX50CzcXFa0g+827b6lMmJ4F7OK7i95kgKPJHdBbgWEbh6LmcckgamTq3Z9XLh28gwaBVMTH0tDKU76m1BtyxfkiSJO9Z3E2wNFubEydUzhaUtpjaI+LuPLYbUDFzAUA6kqVOpgWJ6ar7c7mk8bNNABOpuWtYJ0iPM1zBYqEkObjnzA+J9JNROMBUAPzukJl0aeSBZRIQ95bZnMJ2qZvMJf/p6TF2JkNyHeN+tAzqCkJJcKIcgm3/q7HwqmRyqVzq3LksGa3vFy9oENNAt/iff4+iaQO3KYwsfFUxS4VyWGzM+q7PcdKB7TFSQ4Yg3cEi/HPPTwoSO2Qj+/SSUuSNLhoCWeOfKauc7hqCyVOosUgDcsSegmKSxsY+ya505CsM7iJDkltpgHdiYHlzRcp2rIK9SmMgtMMJc6Z3MS0PRMjm0N7hUVDT3WKXMhRjUGduI2g1nY+CkqlQf5TO8gX3cCuItz+Eo7ciFvZPP6i5LILlwouGEEMHO3g46CuYXagQVzqCv7jHgki3R+Kwhky5CX6gQTF+dzN/qdHZiSQUqJTDnfyuAZJYtaSB3gpqgCB/1dyMyVu4eYBSVKLSAyoexBTqk3uOtEw8zhkKcpT/Fhc7jS0bS8v64yOz3S+onylzzqgeR2MbKNlOzAdlcDhRBsHMnoQN3KWNTNalkWocp51K0k5knctJ/Gf1Hwris9Zg/UyDHBU1TC7MSA3wLg+TmfBhwdNXOWQXJUCN27qj1ffwgN6HICwnAKo4hohByva2pTIUkm5baW9XDTPhetvCQswVqsHkAb7A9PDpWbg5BGnuKYf3hB2tpAT1u3gK0cBOkNcx9bMA1zUaxYSbBH1/tKLYymMvgjlvD702mA5k+M/H70p7UiO6Okn89aIFt+5/h+XrA5gJyUzQNkynFPB/PCuUopS+U/nVx8qlDlN9lWgp44R/wB/o/7qisEbv/AOp+frRkANcfn58KnSzXJB9XfpUN1IidkNOGIYt5N9Y9KuMMPc/ny/L1YHg+jfc8mrILC8cx9B+dKBA6ohoVVYfBL/nQ0PGw+pfxHgLbUYrTYmfEP/8AVBWrfus1ySPOI/BVWU5Oqq2jKwO0f06MbVss/uMh4gg3AAtFgzXryGN2Xi4K1BOEVFi6XM3SSkhisQW38TX0g+I8gHsevPh9aVzOX1EKJ91p7sO6Hv8A3X+TV6tCu+nuuPCgr5+pCgNSyVLJkHYllWBNnZiBLsDVO1UA5dYgODYkykhTE6md08bV6/tH9OIxDqMKYykgK8SwaCd7kl+uRnv0v7NJVrK0gKLEMfdJZgLljPNek3j2DbKzHh3tOq+fZbOqw1JWgsoFwfz8mvpX6b/UwxsBm0FACVzBh3FiIBjZrtXypJimcpnVIgEgG/0/1X0hqXtjfqs1egKg7wvoee/U6iShJSEiyiVai2mWCYSZ+Ft65vOghJSCBIdwwsQz+8HS7uLJ/i58N/WHczR8h23+3EVAt4Txe/wrzHhtMyEg4cgYXqyUgMMXVJKiZYSJJBAJ1C6S1n5TwskXnSXdiCNIOzqSCwt+1/Cs9HauFYPeNLvMS+7kwKZwyPf9mQHIJIUNiWZu9I6b1nc9sqjQ5ohHXjoRiR3gGd5CgLifl/qiY2P7RKUoSW70lSXJuo2DsCLCxFt8zEzwJZKFEcG9z5v41bBzWKAQApCVcnSFWDObmfOph7dCUwyQRqm8uMMe+Qkgm7hxszRe7luGvQEJS7rBCZsroLuI269DVChZLsB4h4L/AG/01W9gt2ISJumPP0A5tQDgnvGZMeKNmcHCOnRJaSHYm5lW1tqT/oD4jxB+nU2pzBUEyCol2klIZ4hpmPPrMGIbFzvJCm8Q7gdGomFRhxj1VsPIEIJJLgO2lhO2r+XQCHbpVcPBQZJ42Hzc9dnHJauw495PgNI8Z6etWxMYp3Dxcy29xLeH0NECdFwdaYJRVDUQnUbjYbbNpL3e0G00wcqpNnnomX2n1/wYVy+KQe6Q5BjZyD/F3DT4UfBzJUUpGkoSACdJDclrgXb60pDbZJTcx10RhFwMCT71+EnfqZH+X6sBLOR7zBtRg7CQksIMtcNFqEnLuWAS7OS4fwLpG9nuwuKHihAsE9RYWG7DSRG4beBStiZ181z3yImE/jY7lh4mHAO97+Q+1BThhyoJGokaiSZZ4ktu0DelsFRBdgyWa2pmcw0EdedmBraQO73XCt2sdgwt6c8TRqONMwDE9FNthg6wrYGMYYBx0c+pAHowq2LnVgMJ30pI+XPWk8ZHtO4oQdmUCeWSDqbwovZ2S0KcKGmzaWILuW1Ek3m0gcVkcKQbO/SPynNTKZyOJirkoKAP5ESbwwM+PrTicyNScNzrL2JNg5l2dngT0ap/TrJSxBQ7nVCjEQBDEvJ2mtJCSEt3W8IHw+lefVrt1AB/Co2qAhHJnr8alM+2P9v/ALVKx/EO6fZV54U9qk/yLXDjw2P50ehrKSfdabzQfbncnwa0bQ3zt0q6cY+XkJ+dV+IOgaga7tm+iKoSW6dX2DmqrVEh7Wv9fz4U9qeX/DDabf4qvtVFpO0M/HMmjzKp7lxq1XaY8kVKQHf0j6ConDT5/nWgrUfwAfOXqFSmEeLsJn/H5ZeZVH8kL6g3+yYURHHj+fhqhQWvyJ/1+R4VRKlASl/w1EKIIM7c+fLPv9LUL6h3QvqHVdWkm5B/8SZnY9Kr/TQzgtHVvuG82FcVjRNn5H3626VcEeP3/Pzei1rynaxxXyP9Z/pVWVxDiJD4Ky4IkIUboJaP7TDjqDXmtVffzjIkOLTIefEzZvw15btv9C5XHUVB8FZ3wwNJ6nDgb/tKeTXs0f8A0HsFrz4rnUd18qWTVsvklqMJPP5616Lsf9Jas+vLYh1JwgoqKTpKgAlmcFi60vwAqbGvYL//AJ9lS2krQRfvPsRYpa9Vqcc1pE/VKxoGq81+neyUozGEXc67uOsMCfQGbV9DXlQO7ADsS6WAZQJJeGYN1pDJ9g4GAdSHJaHVqmJAOkA7X/cZ2pvGWghgpQ4tF2fzaIt4v5VWqKxnKpUsd8oSOd7Fw14itQlwxOqCXUd+hiLjil//AM8gpOhakkEwBeOCoGW+IrTxsUBlAloCm8GaAbEbcTtXCCRpAMnvO+8yJEg2NwYkmiy7YlS5TXbFYS/0+EEg4kBtjYO+5sOlnDtdfD7PwhqfQoAu4D91gFCSWYSOC9ekw091QUxY3ITP7twJdQtwPGlsxl0O5w8N7gaElwXSROzH8NaA938j+PwgOGI0I8ZP5WIrIYaR7ydyQpLNdwNQcC3r0eq/0jsEoUTd06jJAIHecObg3uNmrdwMnhM3s0F2gJT4bONgzb0PM9i4bgpCmBs8NFwXjwI+121QNfXP5CLqFTqPOP7XnzqAjCXBYxvxs3HE+ddwsidIcBLu0gHwOo9JHgIhvSDCcKgu9iWLiSNpgSf4g1RSgZSgGzlwl+CTqvebhzYwH54OIA995QFKzUysZPZ5INwN47osSXKeWLifQUQ9nqEOh7NpCZg8bwLX8QS0rLYx7yU4YOzqJVMPAHgQ+9WwOzcYgJ9sod2NIuLt0bo7OPNhUp6lw+6cZ2SmLqSwID7aT6m07ORVE9mvK0qUQfdcBAtLBTqVZ3jpztZPs4YaiWWohhqXqKh01Hb0EA2tonLsR3SxsWiIs/TYOOlq48WwYa5HlMOXELz2F2cxdmclgwfwDH4gRwKcGRdzoxC1zpWwsdpbzAtW0vC0/sYfDxBIIE7ePL13Bx0wQO8N3LDqN2vB5jko2sw6H1VAymcSsrCyjxLcWb0j1rUyvZQIm/VyfifrTP8AyQJ7ww3Hmfm/k7daoe0UggJgvfvMG5IdvO7bFqQuY5WbTp9yIOzVNBcEf2sROz2n/TVdGWIhz8Pg5of/ACYZ9W3j5sdqIrPJMFQccj5EM355SNKkdQn5dLoF1WWL++o+lShf13949U/U1KHJo9AjymdAlRmCP3Bvpwz9BV0Zpv3ARsl+IYTzx8KIjLxBD3O17xL3O3mHpjDSAJbwuR0AYPbd6geHLtSpnhy4ZclFZ1v2npAv5m9BzOba5IPTxcbfBnnoK0joFgkvyNt3gSz3iqHFQbKSCdkgX8hc2vtSHgR/sk+DHVZ5zCSJ12ff6+dVOZGwU5sZFuo26h/hT5zAtoPoGJkuGEfC3jQ1p3KS08N8QKA4RnUo/Bs6pBfaF3Sbm4n77H0tQxmyY7zx/IPxBM725rSToeXHgLfHpQlqESqOovH930qg4Vg3R+GYN0glS/4q6SXurYs3pXVKWSwLeF/MMzx8aZxFhW4I5HqYiljhPECNw/Pq9XFNjRqnDWN3XFY4EFRfhxfwYHy8a57Q7t6hyI4PiKriYBaNJvZLHg/A+b1XDy5JSCBpMFxAG7hy56D/AGf8ZgSETUZ3Kn9EjBxdaUgKWp8QtcrS93cDUEw7d4m5pkY4sxEQyiCJ5BgvuLGk88lalkgAd8MqWCdYnmAOJZt6orWohkhJN4PmAXe55p3FhzhKHMTRzaYT3Wa2oeoeX2ht/Lq8wHLAR1Phfm5nrNI+yU544AVBeXO+3wLPcmBllBi7B7Q3Md2dqW0HRNaDomE4wsACGFiGawmW9BfmrEgM7DrqS72d44vVE5R2cIBc7hz8Pydq6eySS4I8vR+Xb570CwnEo8sndXTmkzLjfyjg8t5HrVMRaQbJub9Q3l9uZqJ7IWDctPL+hg+R+9W/46CGmHJIZ5Jcu4PUedSNBx1cpOoOO67irl2Dpl9msZ07QfTzIvMpaZ8Ptz/ug/8AHRf5PY8l/hQF9kS4WoxYpB9CAB/vrUzwp1lJ8M7qiDMAFwCzsY4cu42fZtjFGxVNJLcsOg5jgN4b0tgdmln7z22+imtXVZYjrtMXuHn5elE8NOqPwx6omHmtLO5nYFw0ny/J2urG323+B/PDiywSbafi5LjcAvdo6UJYWP2sOscF2fxPrSGhA1SmhC0E4242veIe7yf97UTDzZtZ7ggM/wAn/wAVmp1S+3H55N18qMhIadT86r9OD8D8HiabdEha0bJ3Dz5FlMeQD8/hernOT3iR95O1+PPe9ZqFB/es92a3LuA4/wAxRhhsYD+fnYgt/l6FjAgQ3p6J5OYBPuqjp6zexI/JMdMOD6G0H/P+ozFFFyW80zO4IZ5/2aPhqAtIuJDkeDW8PleRt2JUy5m0p3QniOrfZ9/jVcVINn8CI3kHb/PjSiM2HN2ZvN9nPrG4vAouJmAA5J9Q+wsa4SeqXAUKEiNXy+s1K57VO5Hx3n+Vco3u708t6pxLAagkdD/g7T8TzVi0EJFn9bHz+tdqUOfUBiVIcRUG64vHLgxyIcAfOhKxSly7Xc+o2mpUq7ajnalVbUc4SSp7RRhyTPzM7CukON/htUqUxOFYNBGV1eGZHjsl3F92io4EAAFuI/JO1dqVmqawsz8CVwpBa0XLGdrbbWnrxFYRi2+23509WqVKylxcVA6SrIwoL/l5+jVFZUH4fGpUpAZK6Arf0kP0fy5/JoOMAI4+gINSpVqeQnAQjgBnaOdhfa8vQRk0r2QZf3RB2Mi4Z35FdqVvaS2CPeFraYAKmI7gSdQLWDtceUeo8nMvh+6CT0kuOR8DUqVrpvJWxpMT3risINBJDGS+z+f5vQ8PIJK9f7v5BwSziQGBg7vXalUuK0NzqjnDdh73mesSKunJjcCL9D4CN6lSrDKZ2FVeU0ltLE2s5gC8bc80onJLGItRWClVksQwYJuDyXnmwl5UpHEgwlAu1RU4DRCjefU7Nb5b3qmLgsWIbw48T1qVK5zBC60FU/phFv8AN/p4VQZRPDM++20s/WuVKAYFB8DQKYmEnZ3NiOQ532/NqoMiqS5AvtaD8vhUqUoAIQGSonAZxMFpJO3G4vXV5UkQIZT7PYmu1KUtCDmAmEJGEQ8DrJMyoT4vtvVvahnhgevD7fk+NSpU3U29EhptA0Qz2mE90u48/mT86lSpQLGgxH3UrW9F/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7592" name="AutoShape 8" descr="data:image/jpg;base64,/9j/4AAQSkZJRgABAQAAAQABAAD/2wCEAAkGBhMSERQUExQWFRUWFxoaFxgYGRsfGBgYGxkYFxoaHxgbHCYfGxkjHhgaHy8gJCcqLCwsGB8xNTAqNSYrLCkBCQoKDgwOGg8PGiwkHyQsLCwsLCwsLCwtLCwsKiwsLC8sKSwwLCwqKSwsLCwsLCwsLCwsLCwsLCwsKiksLCwtLP/AABEIALcBEwMBIgACEQEDEQH/xAAbAAACAwEBAQAAAAAAAAAAAAADBAACBQEGB//EADoQAAEDAgUBBQcDBAEFAQEAAAECESEAMQMEEkFRYQUicYGREzKhscHR8AZCUhRi4fEVI3KCkqIWB//EABoBAAMBAQEBAAAAAAAAAAAAAAECAwQABQb/xAAxEQABAwMCAwYGAgMBAAAAAAABAAIRAxIhMUEEE1EiYYGRofAUMnGxweFC0SNS8QX/2gAMAwEAAhEDEQA/APMe1cAAzxQlZlmILqsRtW3n+zkaUlK3LaXYCQID3VDzSeD2ahlJLSBBLkbx1ry2cQxwuWZ1EtMFY2Dikm4d3S/jL9K0Dm0whKS5cmAWhi6uJo2NgoTpAYB439arhYwQ4YMZ8ftVHVGnIRaC3BSa+x1KVcJTD6RNntvRcPsoIdy4BDbE9G5pxOdS5axt8OKFi5hTOBrNw33rm1XEwmhuq5iZpgQAEiwDDujn40qnMuogq1JlhBCgQ0w7D0pDLqIdweI+9M4ORYghLpOyruPC1XIDRBUi0kEhTOZ1T6VjUm4CrgbFKw3wpE5LBJglH/dPxrVxOygtISsMGIiSB4tSWJkWHs0pAYX539TXB46qNyEjs9SWKWUTHdtTuXwMQAKIIALFSmCuCwO1JYGRxcNYZ2baWJEPWgnOEXB1JMKSDN4JduvSg8EpwA5W7SyKSpwBdiCWSWtbetBPZiVqTiqWxLOkAMGAF6Xwe0nHeSxvAG3O1B/5B7BiLsNvz5VEh0Y2TuyUfP4CAnUlwBsCGkmWikE9pK939vhRs1lfagCQLsSzRE7nf1pXEymIBpYEMO8kw/E3jiiyIgpSiY+KlmThxuwL+L0tpSshKHSoc28ztQk55SXDyNgIrmVzn/U1G5u3H1qoBATBNoydgpSXsQD9bVbNZIKsoJYWO3gB73jRFdookFKR1EHxelznUp9w6ibnb/NLLpQlJZfGdwDXcQKYnaIpjEWkpDJAILuN/KgFQeeOb1oDwqjISqSNyOoNWUBsN44oWKHMCq4c8+X1rQHYhCFfGJtVdulF0odjHmaqlY4gGjEZRXEgAWBoCFBSuKLiLegpxG6/agSiiKQQYNQpUS/1qicZ4iTvUx8ZiWtXYXK7s1DxMSqKxnqqsNXBm1QLcpYREY1E9sR7pvB8KD/TKFXy2CTeKBbumRkdq4qQwUQBXKZGWT/upQu7ly9MjNoXid99LN3SAozfeaXziU4eJpQSpLAuWeeWJrNXmJ7sG9nI8zT2HiDEQoqUoLSnukSegIFgTpD15tkGdk4N3ZRMTGTpKt3mI/3WYrEO5fo9q38jkklKgshSluUqBEQzKiZ9JrPPZzYikKSxG4t41Rjm6JHNESllYoSAxJNO4GYOkE6dPwJ/BVVdnaSNUpm178UbDwe4wglyN2JgdKMgkQlDktgYiQFJQCxVLz4bQKPlseS4LJ+dD7OyhwwQq+sAnlIclvh6UXtVbJHjPUgVao8fKuNsRumcXMEhwN5rmMRHO3TrS3ZmY7rbB3OxLfDmnsoB3lFmLTtZ4/N6zSG5UnDKVOAFAhSii1hegZ7LaU6VHVwwIhojc+FO9o5Uj9oUkkWOxEH8tTOJkAshWpgAU7gghvNoaac1mtAM4UwAF5jDxS4Yjon470zgY6yRZ7yRafXx2rvaXZgQYDl36NwOKQy+YYlu6k3gWex3arNIeJam1GFv4iNSQn2aiXJACmBJG5F+grFPaWJ7QJxMNhqkMY8/x61MLFSpLkuHAHL80DE1qUdRwgGJBIksyZJsZs9KDAgp2h0jdZy+1Uq2BD3aR513LZYKSVpUDJ8qL2n2SUI760hIHd0pYqWSGBTxeb+NZuAlafeJYOwkfPmPWrMALZCYNwSUfDw02xCXeBRsbDGGQNMm0WoWDmkkykqJgTTGNmFodrAt1BriDKWEunOEFo4PNCAUZa9XxcdZHu26edXALAptY9P8V2AqgNAQMPLqeHZ79Ktl8uoKOw2rQgQTQcRcsDTh86KRcDosnM5ZbmLGhp1JHD1uHD8xSuYwgXaao16ZrpSIxb8GlyoPEjamBg7UbI5UapZhTOfaJVDgSl14SkqCd4tNEOVkmWc+kufJqexct/1wWGmD02Bir4mAyiHm5fhz6Vn5+R9EjiszDwA03H3H0NO4WaSrupZPMNFD0HTp4j1t8qFlVkFiIbgWqt1wQac5TeHhqBDN50tmve1WjewNH1G/H2/1SWIC3eaetBoO6tKbwwogENUpZOLiJAABjqPPepQj6JF6VHYqAsExPeSxcjoafxeyRhpBSpw/LHpu7ULK58+9BT1kjYU7irOliAYLnY2Y8gsXrCwPLs6JA4tOSs7LYhCS3h+fepg5zvHq08dKF7EhMhpv4eO00tlezSokBRgguYb85qtSkAC46JqrdxotTEWFMUkQefpUxsMai1m+VyKAvJrQsOUkSAQZL+VHxsi6dJUA6bglv8tUWDItUmXTAQB2oDqbZj0ILP5xSmfVrVpu3E7yw3p9fZ2GDCpsOC1/O9K5vCUEkg6RqsLn0qgxkKjWgZQMuShBh9mI5NoprK4W63SGhIe0B36nnj0pkcwo9S37v81toyGt1KSW0yngAv8AOugaO3Rc2BJVFdrJRBQHBZ2v677PR1YwxBqKT3hLc2t5Cp/wSVuVHS9kkuQHiImjns5GGncBxLuWt8a82tY0m1ZTrAWdjYSDhklwZbmN6845SkOG97ye3nXrFJHUjd/407msmjM6ThqASAUrS3eUGgg7ECH6VopVxRMPBg79OnmtVOjLTByvH4OGAQC5U7gB2Aa+pyz0+cx3dKhcwFCX4e1aeQ/TSEh04ikyULBkFX8draTy81lZ7AKT4Bw7wST9ia1NqB82nTCnaWHP1S+ZzKdRdMl+85Nz3osAWDt04p5GQTipS76CSoiXJNyTWIlPf8DbxPPlW8MYpT7wIdXw29GroIK0RcMpNGQKcxAGhKSoDh7D4Vzszs1WrE9qnU8zsZmtHLYCmC/5D0T168eNM4ZOprGHI2h/P71opzqkJaV5nO9kYiRiLUZIBSegk+FJIDJt4vE8NXq05sqUyyFgWDiEvcmEnbci/BrNz2Ucr/k5/wC3SI3F/vROSleYELIGOAsPbfoOaHjKAWyVOOelN5nCwj7MjUnl5S/z8qIeyUg6veSTHPVPy8qbst1KlICQ9vLE1ZWKlvGn19m4QQ5B1MAkBTB+rgw2wbaZrNxSttOnupc2lrmWeubaW3SmbByEZOWSr6B71xPZygX4q2VxNKSDyDN2Ejo29qfxcyGIN+d/nv8Aakc+QQFS7ZJe0LORz41FhSm55PFWQA/elw4q+vUGccVhLsylKAME+qr7f7gVfFwAZA6dXckD1NEWAEli1LDEKQ/Fa6bpGFxiZVUom8M/550P+jDAm7x96IvMux8q7jmwgfOqSdlTIC4vs0Eu96lFSwDGT51Khc/qs5LgYKaOGcJZLE6g5S86Vd4EbHY0RHaRA/kCIPg7R6hulGzGSCmKky4kFjDi9/SqLyOh7uT3d7RPNqLqrXGCnqskmUfAzGrcJS47xMnfu7t9qFj6HuOsnV677xtQSSgagC8Wd/Fhbyo6cAYplBCp7zFzMfUU8zA2XUwYhBTmkocArkuHv6U0jEu12tc0snswv3QtSrOf2w08Cm8r2coO4mNn6X8duKTDVRrYMFEGEFWBSTLnrRh2dqHePl9aRxfaCABH7XgBzLi5oCc/iAhy/DfKg5piWp3UzFwWmezQgODefCtLLdqDT3ho0iXMcATs7fGsrD7TJCndmYteh5QoBSFpg8vdyDb3tuL1BrOb840Kk2ajSV6I4yVJBKkHlmYCHFn8zXU5bUSSO6dpggukvx0pXAxEkjDSAlKkksGDBPuv1MlulTCxDqTs7pIHvhSWJINikpljxFCtTJgAqDMuV8zlS+iNU2AAUPOy5hrs29KKx1YQLNIL8xH0MeNMqdlJI/7p7igYcAnulmfr513AxSlbAEr0APP7u8TG5f516FKiOVDsri4h2EPIdq6wcPuwslkhpNyRsfTbmhdp9nqxCQmJ+LRG5E07lMorUnugOrusACX0s4Hg72tw9Gy+fGGt7hSnHkSRGxA3uY8AzKDW+aWo98EjJXksP9OYqcSUOSkNBHeh5IZwHPi3hWl2b2IuMNRcjU951JAkkcN1cMHmvWYJUtClAqCPeMrUSYS1yobggfdhYuX0pACkHVwNKtPGkgKeQJZpdjVncOJkaIN4oxB9lJKSbJDiAmR3mDQ5mH+e9Y2cQcNnLYhNh70tJeUp4DObxtsdq5fHCHS4Ye8lEgMY1j3eSYb1ZDsbs3WtSlRoN3LqIIcHZjvuSoWsWqMAhoC6m9xFxhL5DIHEfEWITCXnwcnZJczci0SPPBZUdKCxkBrpdybuCxDCWBczA9LmsunUlLBlK7qWUym3JSGEJ3agZcJSFIxACBCdQcOz7M4tHhQ5FsXb7+9kH1pEgT72Xhk5dStKRqSnVdSZYAqJZrMCelaeS7JKglSydI90bQb7wzEeNbOJkcJagdIC0vqWElKDySCrYAXffyR7T7WAZKPdsHhwGGo8J36mSzRE0QHEzhUZ2jCrmSkAEGOd7ufz7CkcfMYK4YqIEyfSPKKVzGEvEWsJlhbU12ngtTeFl1AB0pYBrB/WslQXugFXayMlZuJiLWQwgjgW2Nul6vncA+9Mu/D9GouZxNSXYJAAcgyoB3PQBpoCcdwEi5ZgYuSAH8DT2WKekwltJV7oI+UXquGlgCfJqbXmW0HYOlQAkmAoeHFVxE20NciRJjfrUQDohJXFJUQ5HjSuYwtId43P+KujAU+kFx8amI5hQt1+laS5gwxVa4Ew5Ko7yXDgAxz40ZDXM0ZeMBdhVBjJJZvKpl/cq3ECPemExhKDCKlXw8hikONTeIqVnvHVJyu9bqFuGILswV+eFAVcA2c/Gq+1JBJVbk3pTNukMX5J3ezRaqta27K4uDsap/MdoYaQCf2jYX/INBxO1ipAI7rkvuW2Z9qwcxilRklhux/OlTGKlKIZSrEGHZnsNvtV7REAJ7pAC1cXtLEcd95LgGYa5DVzD7UJVcg3abv9TWfhYxsCIABHPV6mVwin3lNMAsQzO9MGgjKaYC31EKB1sQQ3DG935+dLq7NBUCgsn+Mx5v8Aj0HKhRUQmATLq+0i/HnW5h5HR7wIgbv596CZe1c2mZ7lKpXtWSjIKDlJD3kF4breXquKtJACk97qCCPDcCD6Vu4i/aEacIwAIDvs5aQfT7Czn6dWnDCm0uRsoFveY2D90D0azU/LA0Cg2oAe1gq+QwHVqLuAwIAMWAM8DjxJrcRj4Y0sASA/uOVRDEvpAHAesDs3JKfQSYebsCSRAULvbaGvHpf6ROGnvLYpgFmd3tquzmbSJqtFr7S7ELNXLQYnPsJP/g8QqCyHfvAgmC231bZp4F2p2Wn2ks4AAYT7oD8Dp609ksdeK+kpS37u64D8ltIY8bHyHn+zVJ77ghUwQQAw3Bl9iLvAgkU5cMlsqYquntke5/CP2fgq7peQPOHKSwMlwmb/AF4nslJSWd+CmRcH3VF3HBlzZ6pmUrCSmQYSANmbqB+1PAk8FyYWaTpbFKWaQzvG77b3gGwebMDDAPmhUe8ZacJLOleCli6bD9zkswAh3I36XtV+wuz9BUtS3WsBnDDkfGJs1c//AEOGtxhI1EA9+Q/QJK1EsGkdItVFuQVC5gEw7gNvctA2AH8YUwDhNa4tI0lO5hSBiKUTpUBpHunWk+BJAccT1khPKZhKjbSlo95xs8gdYc/tL3Ks/B7LOISpYSSHgkFhBdyJ9I0tuBTOHlgl1OkgwGKtQkguFAFIffoeuouc93aj34oQ0NtB6BNZhaEkuqzaWXfl0kATFjuZ5Dl8NKxqJ91yNSmdwJJD2+lUVlsJ+8QAzghaZNm0lLsxPe1Q55jC7YzDqGkgbJYxu7bdIG1c4wZIH0XU2X4B8Vq57MYBACSFKEqQlRUNQ6kJ1MeSGb3TevNZjCOLiJIDYae8be8/zZN7BmpjL6yGK1N/c7eXeLnTLAEselN4WIE2SQH949G3DhxEBzD92azP7RBwvSptc0ayj5XsoBKVKMkBwDYsCw6fm5oGYxnGlosBEG/eDvf83psZZT7gKBuJchgANg6km7sZuRWmnA0kAlJUQ6UFQCmDmATt08dplY44aFzqjS4AnyyvIY/ZmIEK3JAFwIAaxF3ctA4mkMTLYyO6tBZJ6vsTzuL77V63NZ8u5TplgDHoCO98qewMrhqQCWc8Xu9Skz2grt5ThDSvErx9SioBi8hI3ZgfE1XDUzDUHdRe4c2E9a9ljdjhUAD0DnzvWbjfpYX0g33agQNd0fhnRheaxAAt9WpxMMHtepinuuSA5Zhf4VqdndkIWvFSQrQksA8Uxj/p5N0gJ6daarwwaYJzj1Cm2gXZXms1lSGJLgyGbz3+lBVllO4JgPBku5jd9hFbo7MUgkKSpXBSI9RfwqmHgLCgrQJ/b3ockSLFmkTcRSdpuFblkarLGAd1Kf8A7ifjUrQPZmIZAM/2A/El67Q5b0vKcmE5PHA9wGCLwLdZ/wA7UtiZTGDuDtZrCGnadzX07GyQUGDJ6gB//qKiMFKQxCVN0E+leezijqAJ6ZWQSDhfMsvhncaXuDYjzEfLwprGyiAl0OFvYSOneIg9LeFe1VnUDECNOnVZkmedmouJl0cD0D+grdz3tALmapC4kr5li5PEVAS7xwQLsbb/AEir4fZGKGJSWvcxsdg1q93ioY2SQYbT+SPvTOVJICSnWeoEv4ABvjVmuBEjXplB1Qj+15HLdqewGkYamnkj4COfMGnP+TXi3SGAbSAbczO93+D163LoRodkm9gHiHtPD2oqUpIcADrH2oP4irT7D2qbYOQvP9mZpeCkFCdJ6hT35dIluN60U4C8ykArGGkB9LEkks53c7O5pnGyziQB6fRiR5/SkU4CyWS8cTfruN/Pyq9KvODp02SvZHaGD1V8bszCwgUIK1rMhTwDxEBIZ4B3E7dzfZeGhGrFxXX+0AGTBgGVGNjubbcGAt1FIdpJvB7zsN5IPUdWCmexACFG4EO2kSNU+6JKRffwerIBII179ErpMZ08ym8mrHDjDKtMs06Q/LM+8Xi0UXIdqrBGp095yvUSrZxqCQ1mYEk8VzH7YwU4alKJxSE6dKSAHiNSX7r9dxBilsgvDCdeKdIBYIAAOl2sxJdnHLSbmtYuaYBWYNBEkR9E3mu2QXRgoKybqO3uuA5Z2h2AkQ4cBVgYQQAtYY/xa17OYdnENyGqDD1nuIbU5EtAIe5Di4LPBPjWa+HqUrES7WLy6SYcWYmQHczsNK3Z7Q1VrABDfHvTKcMD3RpS/dDlxdiYZw55uZuVN4gUrugoBYklzCdRdlaSn93ILcgmsZXaSVKUkYc8kYbgASBpYgQb8EQCxGDmFbr0s7MkuCzExAbeCXO9p3tYevvvCZzC4ZgLV/qMG5YJdyy9JfYjuyXbcC/mnmBiLUSlwCe6NwPMXO5Bc+dLYORClErUVHyAEOWcTY3fa1aC8LETJSU2DsRbgAM77ttaoOqOdgBVbTpsMucsZfYeMC6lWJAKSozDWId3A9G6HOSUAzajyshh8dRe0s4Mg91tBPaBQlTpJYXS4UNhaRZtj0vVsTtPUQkFTABu8STDyqVG494UBbbrlVvfdAbjqrYPZ+HpBI7wDOp9iqHDFnJs1gwDQXMJwiR3ZDXJ0gh9OlOw1ND/ALRxNPbYSUvrQFRClaX2fuuWsPrLGmNjp1f9JKy9j3CH6aT9eacuIZmFAdp+60V6WCkpCy4Eq0sOR3STHQn6KZ/G73dUrgKLA+AhzM/jldWXXeSP4hiY+r7dfVrJKYAyCQHSW1C/vSQ/i/k1I6qeXgD6rmU2h8Eykk9lqJt6s56sAJ8Z6UyjsfdSvB2+HSm1dqKDQkdYA+lCzHaPugkjWrSCAS5jp3R3hLNfgtkFOtVx9j/S9A1GUxEfdCx8bRGp1cb+PQVhdq/qL2aSxfzDPU7QyeaxVFCMLSl/eBuIufePgRtWj2b+lMNGkrTqId9SYdms0CiHUqGmqLTfpACzv0KpeIcVZ93ugMIeTHh9a9WrBG6XpjK4acNAShkgbAM3NGK/Cstbi3veXYWqm4022gj34rLXkQf2/agq7LH8foa2WFdGGKhznnp5ftNzn93vxWMOzB/E+tStY4Y/CPvXaXm1O7y/aHNqd3l+1zEzTwJJtDn70piY2NukKHi3qnQR51sJLBmjgAfM0LFwxwJ8yfWKkx7Wn5QspEarGJBukJPUT4f6q+P2iw0uQGdnDbQQHbj4UZce6G5sYHJ46OBxXns3l16i8kKNiyQ5OmDe+/ravQosp1DLvL3hZ3g/xC1tScRRZUvpIDQW91xpY+NqVzGT73cBc2IZvdNgx/N96XwVpQgPABuPd6h7B5DFjTWZzYA7xEmAb2438JuIrVyJd/jED6qGGjtlK4ebVhq75CuoU5fqDL+ZtW1ls8CBNusAly3IPQ/ATSGJmyhIOgBIBDKOpWqFe6xKSI3jcbgKcJnWpQSfLVyElJB1Agjuk2bpVhQnDh6JLwc4hbi8Q6SwlomJh+CPgax+0O1sTCw51JTuQl2D3YOT1U0bkxTOBmQoe8E7wO4dnKSdQezg7FuAtnO0RYAqCWKm91IDnWVaXbqet3NPT4eo13YiD3x6lOLHa7IOH2wpKvZlkIYSmSpN1HqOo4vTB7RQpAThAG/eISTPeEPYhJd524JVzacNZ0oBUUukgtcQUsbAEG1nuGArmVwUJHdJJI0qAZkkEkAqEElmgbHwrQC9zYI8UljQRHln1/aaK8sjDDf9RatIAAYFQgOpraiJYuTYxUxeztCEsABq3VwAHa79TPeeqZjKqQjUCAXKQ5DmEvDsB5C4PiEBGsKXilSyO7LyDb3nQN3KWtNga2yJiFMGN0Q+0W/fZIulLEm723fYsxE0LMZgIIbTiBLH3CG/tSTdmJcEj1kWbyupMqsxYCVnYJYwAwBJEDq7pL7XUk6QnWzAkEhgP7gXJknzNr0pwe156pmtkdnI8k3/AMivFGkJOkl2klXSzMGB0yLHYPbFzmMkhJwyUpUCFarEF7u21nIpPCx1KWVqDniNKQ7gBhZ7AX+NFw87il1BKXI0gkkBruUl0m1/HkvAv7RdcR79FblmAAP0r4udVq1qWFLcftZhewDt+S0UR20pQVoSUlZ7xQfe6O2zyzXMUPKZlAPeIUo7M/m3L7/d6cVm0aVPpcnugalFQIglIT3Xn8akBdBg+sJnNaCBC72ctIIC2nwvZySGJDkCd5tTSvZpQYSgudJSXccqKhDzzb0zsvjv3jq0kl1ARDOIO3pPU0VeGj2c6QsG6dRAGxKiAAen+grSLTole0l41VsvlsNaipwo33Idz3jqJAjwuX3NMIxcNOGFBsNTmDpJh4dLj1aC0UkOzENrJUWAfQC5DuAzAmC0bDo9aCMolKg+lREBTyzwN2YzHwBqRDQyS2e/8KlsviVl4mcxlEezTzMN4Q8f+Q3tTeDkMcyrUlJ/iUx6qBI3cN6vWvhezAZ56A7DxNzyWHjR0oEGTwCzDwDfADaWashe8fLhaeW2cpDA7Ma1+ocz6keps0bmUEA95RgWBLnydj8B1mGwuFXYWZrbjf4tallYWGVhWlLpsVe8H4dL7mxaTMyjYJN7j4JKjCYiCn8kpKhAIbY+vH38aZJPHxNKYeabdPod+jxf41F5zqfJIHxNqxPZLsFVbgZKaUT+GuaT+E1i5jthYLDCKg1yoeH3m0XpvK4uIrYDy+PA+L8bguovZq4eaLahP8k4oULEUApIN1FgNzBPyBrpJ5IPx8+PC/WoMPhJfckEn5vQEDUprwdwrHB/7vSpWbi9k4jkjGxACXZhcyd+XrtH/H/uPVC4eytueCfT7VReGSPdv1vVvanirIxDEH0/PnWQVXjIAU+Y4dEFOR2LpA2EW84/PGsztbsgqQfZkgpLh2ZREsQeWMqetpZe4B8jfxquJiKLQIPkPL8tV6fF1A6QAiXlwiF5A4rDUdSVJJfgRLpZy1yIA3JrMzGMsL76iSkQQZAMiyjEvuCXc3r268t3jiaRrWxPJItLcep8A2Jn/wBPrY6YAcpcslJV7yU/2lvCRZq9ehxjXG13ZHp7H29cdRj9QMrCGeUl2SlS1AupSu8hMFgkhks+x6XBFBxsBWsh9SgWJLkiGIiQ5j05NAxcwtCzqK0fsUHZY5Bsdtmk9JN2fiOggNhoBBOlI1yGLSSAxIjlnuR6kzg+/fVQb2cj3/zorrUcTTqUYsCoMmPGBt4Cu9qZoDCVhpxFjUpJKkKYEpWGlJGqFKLdRuO6jgYgSQdJVuxLeoIJOx+nI+31EJ75Gp091y4SGAfl3uXLpUd5rRDXOAPUKhlpgLU7JxEqw0BtTJ0kT3SlwHLsTGr/ANbCa2srlQ40sQfeIYBJeHsHtEt4SfHfpvNn2i0hQCVAKLsx03uoNBB/8eAa9t2b2WnF7y0jTdJYybgspIYxuYcBrg6q/DtbWIHh4rPUrctslBwssMRWoErIBbgPI7yjHIAckgUHHa2jSSwClEmAWIYFm5OzTd63sxZhCdhtFo8t+OjVgdqhLgFnYMdIf+I7wMAOTIM8OHhUqtDrRk7qNOoX50CzcXFa0g+827b6lMmJ4F7OK7i95kgKPJHdBbgWEbh6LmcckgamTq3Z9XLh28gwaBVMTH0tDKU76m1BtyxfkiSJO9Z3E2wNFubEydUzhaUtpjaI+LuPLYbUDFzAUA6kqVOpgWJ6ar7c7mk8bNNABOpuWtYJ0iPM1zBYqEkObjnzA+J9JNROMBUAPzukJl0aeSBZRIQ95bZnMJ2qZvMJf/p6TF2JkNyHeN+tAzqCkJJcKIcgm3/q7HwqmRyqVzq3LksGa3vFy9oENNAt/iff4+iaQO3KYwsfFUxS4VyWGzM+q7PcdKB7TFSQ4Yg3cEi/HPPTwoSO2Qj+/SSUuSNLhoCWeOfKauc7hqCyVOosUgDcsSegmKSxsY+ya505CsM7iJDkltpgHdiYHlzRcp2rIK9SmMgtMMJc6Z3MS0PRMjm0N7hUVDT3WKXMhRjUGduI2g1nY+CkqlQf5TO8gX3cCuItz+Eo7ciFvZPP6i5LILlwouGEEMHO3g46CuYXagQVzqCv7jHgki3R+Kwhky5CX6gQTF+dzN/qdHZiSQUqJTDnfyuAZJYtaSB3gpqgCB/1dyMyVu4eYBSVKLSAyoexBTqk3uOtEw8zhkKcpT/Fhc7jS0bS8v64yOz3S+onylzzqgeR2MbKNlOzAdlcDhRBsHMnoQN3KWNTNalkWocp51K0k5knctJ/Gf1Hwris9Zg/UyDHBU1TC7MSA3wLg+TmfBhwdNXOWQXJUCN27qj1ffwgN6HICwnAKo4hohByva2pTIUkm5baW9XDTPhetvCQswVqsHkAb7A9PDpWbg5BGnuKYf3hB2tpAT1u3gK0cBOkNcx9bMA1zUaxYSbBH1/tKLYymMvgjlvD702mA5k+M/H70p7UiO6Okn89aIFt+5/h+XrA5gJyUzQNkynFPB/PCuUopS+U/nVx8qlDlN9lWgp44R/wB/o/7qisEbv/AOp+frRkANcfn58KnSzXJB9XfpUN1IidkNOGIYt5N9Y9KuMMPc/ny/L1YHg+jfc8mrILC8cx9B+dKBA6ohoVVYfBL/nQ0PGw+pfxHgLbUYrTYmfEP/8AVBWrfus1ySPOI/BVWU5Oqq2jKwO0f06MbVss/uMh4gg3AAtFgzXryGN2Xi4K1BOEVFi6XM3SSkhisQW38TX0g+I8gHsevPh9aVzOX1EKJ91p7sO6Hv8A3X+TV6tCu+nuuPCgr5+pCgNSyVLJkHYllWBNnZiBLsDVO1UA5dYgODYkykhTE6md08bV6/tH9OIxDqMKYykgK8SwaCd7kl+uRnv0v7NJVrK0gKLEMfdJZgLljPNek3j2DbKzHh3tOq+fZbOqw1JWgsoFwfz8mvpX6b/UwxsBm0FACVzBh3FiIBjZrtXypJimcpnVIgEgG/0/1X0hqXtjfqs1egKg7wvoee/U6iShJSEiyiVai2mWCYSZ+Ft65vOghJSCBIdwwsQz+8HS7uLJ/i58N/WHczR8h23+3EVAt4Txe/wrzHhtMyEg4cgYXqyUgMMXVJKiZYSJJBAJ1C6S1n5TwskXnSXdiCNIOzqSCwt+1/Cs9HauFYPeNLvMS+7kwKZwyPf9mQHIJIUNiWZu9I6b1nc9sqjQ5ohHXjoRiR3gGd5CgLifl/qiY2P7RKUoSW70lSXJuo2DsCLCxFt8zEzwJZKFEcG9z5v41bBzWKAQApCVcnSFWDObmfOph7dCUwyQRqm8uMMe+Qkgm7hxszRe7luGvQEJS7rBCZsroLuI269DVChZLsB4h4L/AG/01W9gt2ISJumPP0A5tQDgnvGZMeKNmcHCOnRJaSHYm5lW1tqT/oD4jxB+nU2pzBUEyCol2klIZ4hpmPPrMGIbFzvJCm8Q7gdGomFRhxj1VsPIEIJJLgO2lhO2r+XQCHbpVcPBQZJ42Hzc9dnHJauw495PgNI8Z6etWxMYp3Dxcy29xLeH0NECdFwdaYJRVDUQnUbjYbbNpL3e0G00wcqpNnnomX2n1/wYVy+KQe6Q5BjZyD/F3DT4UfBzJUUpGkoSACdJDclrgXb60pDbZJTcx10RhFwMCT71+EnfqZH+X6sBLOR7zBtRg7CQksIMtcNFqEnLuWAS7OS4fwLpG9nuwuKHihAsE9RYWG7DSRG4beBStiZ181z3yImE/jY7lh4mHAO97+Q+1BThhyoJGokaiSZZ4ktu0DelsFRBdgyWa2pmcw0EdedmBraQO73XCt2sdgwt6c8TRqONMwDE9FNthg6wrYGMYYBx0c+pAHowq2LnVgMJ30pI+XPWk8ZHtO4oQdmUCeWSDqbwovZ2S0KcKGmzaWILuW1Ek3m0gcVkcKQbO/SPynNTKZyOJirkoKAP5ESbwwM+PrTicyNScNzrL2JNg5l2dngT0ap/TrJSxBQ7nVCjEQBDEvJ2mtJCSEt3W8IHw+lefVrt1AB/Co2qAhHJnr8alM+2P9v/ALVKx/EO6fZV54U9qk/yLXDjw2P50ehrKSfdabzQfbncnwa0bQ3zt0q6cY+XkJ+dV+IOgaga7tm+iKoSW6dX2DmqrVEh7Wv9fz4U9qeX/DDabf4qvtVFpO0M/HMmjzKp7lxq1XaY8kVKQHf0j6ConDT5/nWgrUfwAfOXqFSmEeLsJn/H5ZeZVH8kL6g3+yYURHHj+fhqhQWvyJ/1+R4VRKlASl/w1EKIIM7c+fLPv9LUL6h3QvqHVdWkm5B/8SZnY9Kr/TQzgtHVvuG82FcVjRNn5H3626VcEeP3/Pzei1rynaxxXyP9Z/pVWVxDiJD4Ky4IkIUboJaP7TDjqDXmtVffzjIkOLTIefEzZvw15btv9C5XHUVB8FZ3wwNJ6nDgb/tKeTXs0f8A0HsFrz4rnUd18qWTVsvklqMJPP5616Lsf9Jas+vLYh1JwgoqKTpKgAlmcFi60vwAqbGvYL//AJ9lS2krQRfvPsRYpa9Vqcc1pE/VKxoGq81+neyUozGEXc67uOsMCfQGbV9DXlQO7ADsS6WAZQJJeGYN1pDJ9g4GAdSHJaHVqmJAOkA7X/cZ2pvGWghgpQ4tF2fzaIt4v5VWqKxnKpUsd8oSOd7Fw14itQlwxOqCXUd+hiLjil//AM8gpOhakkEwBeOCoGW+IrTxsUBlAloCm8GaAbEbcTtXCCRpAMnvO+8yJEg2NwYkmiy7YlS5TXbFYS/0+EEg4kBtjYO+5sOlnDtdfD7PwhqfQoAu4D91gFCSWYSOC9ekw091QUxY3ITP7twJdQtwPGlsxl0O5w8N7gaElwXSROzH8NaA938j+PwgOGI0I8ZP5WIrIYaR7ydyQpLNdwNQcC3r0eq/0jsEoUTd06jJAIHecObg3uNmrdwMnhM3s0F2gJT4bONgzb0PM9i4bgpCmBs8NFwXjwI+121QNfXP5CLqFTqPOP7XnzqAjCXBYxvxs3HE+ddwsidIcBLu0gHwOo9JHgIhvSDCcKgu9iWLiSNpgSf4g1RSgZSgGzlwl+CTqvebhzYwH54OIA995QFKzUysZPZ5INwN47osSXKeWLifQUQ9nqEOh7NpCZg8bwLX8QS0rLYx7yU4YOzqJVMPAHgQ+9WwOzcYgJ9sod2NIuLt0bo7OPNhUp6lw+6cZ2SmLqSwID7aT6m07ORVE9mvK0qUQfdcBAtLBTqVZ3jpztZPs4YaiWWohhqXqKh01Hb0EA2tonLsR3SxsWiIs/TYOOlq48WwYa5HlMOXELz2F2cxdmclgwfwDH4gRwKcGRdzoxC1zpWwsdpbzAtW0vC0/sYfDxBIIE7ePL13Bx0wQO8N3LDqN2vB5jko2sw6H1VAymcSsrCyjxLcWb0j1rUyvZQIm/VyfifrTP8AyQJ7ww3Hmfm/k7daoe0UggJgvfvMG5IdvO7bFqQuY5WbTp9yIOzVNBcEf2sROz2n/TVdGWIhz8Pg5of/ACYZ9W3j5sdqIrPJMFQccj5EM355SNKkdQn5dLoF1WWL++o+lShf13949U/U1KHJo9AjymdAlRmCP3Bvpwz9BV0Zpv3ARsl+IYTzx8KIjLxBD3O17xL3O3mHpjDSAJbwuR0AYPbd6geHLtSpnhy4ZclFZ1v2npAv5m9BzOba5IPTxcbfBnnoK0joFgkvyNt3gSz3iqHFQbKSCdkgX8hc2vtSHgR/sk+DHVZ5zCSJ12ff6+dVOZGwU5sZFuo26h/hT5zAtoPoGJkuGEfC3jQ1p3KS08N8QKA4RnUo/Bs6pBfaF3Sbm4n77H0tQxmyY7zx/IPxBM725rSToeXHgLfHpQlqESqOovH930qg4Vg3R+GYN0glS/4q6SXurYs3pXVKWSwLeF/MMzx8aZxFhW4I5HqYiljhPECNw/Pq9XFNjRqnDWN3XFY4EFRfhxfwYHy8a57Q7t6hyI4PiKriYBaNJvZLHg/A+b1XDy5JSCBpMFxAG7hy56D/AGf8ZgSETUZ3Kn9EjBxdaUgKWp8QtcrS93cDUEw7d4m5pkY4sxEQyiCJ5BgvuLGk88lalkgAd8MqWCdYnmAOJZt6orWohkhJN4PmAXe55p3FhzhKHMTRzaYT3Wa2oeoeX2ht/Lq8wHLAR1Phfm5nrNI+yU544AVBeXO+3wLPcmBllBi7B7Q3Md2dqW0HRNaDomE4wsACGFiGawmW9BfmrEgM7DrqS72d44vVE5R2cIBc7hz8Pydq6eySS4I8vR+Xb570CwnEo8sndXTmkzLjfyjg8t5HrVMRaQbJub9Q3l9uZqJ7IWDctPL+hg+R+9W/46CGmHJIZ5Jcu4PUedSNBx1cpOoOO67irl2Dpl9msZ07QfTzIvMpaZ8Ptz/ug/8AHRf5PY8l/hQF9kS4WoxYpB9CAB/vrUzwp1lJ8M7qiDMAFwCzsY4cu42fZtjFGxVNJLcsOg5jgN4b0tgdmln7z22+imtXVZYjrtMXuHn5elE8NOqPwx6omHmtLO5nYFw0ny/J2urG323+B/PDiywSbafi5LjcAvdo6UJYWP2sOscF2fxPrSGhA1SmhC0E4242veIe7yf97UTDzZtZ7ggM/wAn/wAVmp1S+3H55N18qMhIadT86r9OD8D8HiabdEha0bJ3Dz5FlMeQD8/hernOT3iR95O1+PPe9ZqFB/es92a3LuA4/wAxRhhsYD+fnYgt/l6FjAgQ3p6J5OYBPuqjp6zexI/JMdMOD6G0H/P+ozFFFyW80zO4IZ5/2aPhqAtIuJDkeDW8PleRt2JUy5m0p3QniOrfZ9/jVcVINn8CI3kHb/PjSiM2HN2ZvN9nPrG4vAouJmAA5J9Q+wsa4SeqXAUKEiNXy+s1K57VO5Hx3n+Vco3u708t6pxLAagkdD/g7T8TzVi0EJFn9bHz+tdqUOfUBiVIcRUG64vHLgxyIcAfOhKxSly7Xc+o2mpUq7ajnalVbUc4SSp7RRhyTPzM7CukON/htUqUxOFYNBGV1eGZHjsl3F92io4EAAFuI/JO1dqVmqawsz8CVwpBa0XLGdrbbWnrxFYRi2+23509WqVKylxcVA6SrIwoL/l5+jVFZUH4fGpUpAZK6Arf0kP0fy5/JoOMAI4+gINSpVqeQnAQjgBnaOdhfa8vQRk0r2QZf3RB2Mi4Z35FdqVvaS2CPeFraYAKmI7gSdQLWDtceUeo8nMvh+6CT0kuOR8DUqVrpvJWxpMT3risINBJDGS+z+f5vQ8PIJK9f7v5BwSziQGBg7vXalUuK0NzqjnDdh73mesSKunJjcCL9D4CN6lSrDKZ2FVeU0ltLE2s5gC8bc80onJLGItRWClVksQwYJuDyXnmwl5UpHEgwlAu1RU4DRCjefU7Nb5b3qmLgsWIbw48T1qVK5zBC60FU/phFv8AN/p4VQZRPDM++20s/WuVKAYFB8DQKYmEnZ3NiOQ532/NqoMiqS5AvtaD8vhUqUoAIQGSonAZxMFpJO3G4vXV5UkQIZT7PYmu1KUtCDmAmEJGEQ8DrJMyoT4vtvVvahnhgevD7fk+NSpU3U29EhptA0Qz2mE90u48/mT86lSpQLGgxH3UrW9F/9k="/>
          <p:cNvSpPr>
            <a:spLocks noChangeAspect="1" noChangeArrowheads="1"/>
          </p:cNvSpPr>
          <p:nvPr/>
        </p:nvSpPr>
        <p:spPr bwMode="auto">
          <a:xfrm>
            <a:off x="80963"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7594" name="Picture 10" descr="http://www.cs.stir.ac.uk/~iag/peacock1.jpg"/>
          <p:cNvPicPr>
            <a:picLocks noChangeAspect="1" noChangeArrowheads="1"/>
          </p:cNvPicPr>
          <p:nvPr/>
        </p:nvPicPr>
        <p:blipFill>
          <a:blip r:embed="rId2" cstate="print"/>
          <a:srcRect/>
          <a:stretch>
            <a:fillRect/>
          </a:stretch>
        </p:blipFill>
        <p:spPr bwMode="auto">
          <a:xfrm>
            <a:off x="6588224" y="1844824"/>
            <a:ext cx="2130600" cy="315447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Reproductive value &amp; fertility</a:t>
            </a:r>
            <a:endParaRPr lang="en-GB" dirty="0"/>
          </a:p>
        </p:txBody>
      </p:sp>
      <p:sp>
        <p:nvSpPr>
          <p:cNvPr id="3" name="Content Placeholder 2"/>
          <p:cNvSpPr>
            <a:spLocks noGrp="1"/>
          </p:cNvSpPr>
          <p:nvPr>
            <p:ph sz="half" idx="1"/>
          </p:nvPr>
        </p:nvSpPr>
        <p:spPr/>
        <p:txBody>
          <a:bodyPr/>
          <a:lstStyle/>
          <a:p>
            <a:pPr>
              <a:buNone/>
            </a:pPr>
            <a:r>
              <a:rPr lang="en-GB" sz="1900" u="sng" dirty="0" smtClean="0"/>
              <a:t>Waist to hip ratio:</a:t>
            </a:r>
          </a:p>
          <a:p>
            <a:pPr>
              <a:buNone/>
            </a:pPr>
            <a:r>
              <a:rPr lang="en-GB" sz="1900" dirty="0" err="1" smtClean="0"/>
              <a:t>Devendra</a:t>
            </a:r>
            <a:r>
              <a:rPr lang="en-GB" sz="1900" dirty="0" smtClean="0"/>
              <a:t> Singh (1993) at Texas University:</a:t>
            </a:r>
          </a:p>
          <a:p>
            <a:pPr>
              <a:buNone/>
            </a:pPr>
            <a:r>
              <a:rPr lang="en-GB" sz="1900" dirty="0" smtClean="0"/>
              <a:t>   The ratio of the waist to hips (WHR) has been found to be an important factor in perceptions of attractiveness. Studying statistics over the last 40 years of Playboy centrefolds and miss America models etc  found that despite a reduction overall in the body weight of models, the WHR remained relatively consistent to the 0.7 figure. </a:t>
            </a:r>
            <a:endParaRPr lang="en-GB" sz="1900" dirty="0"/>
          </a:p>
        </p:txBody>
      </p:sp>
      <p:sp>
        <p:nvSpPr>
          <p:cNvPr id="5" name="Content Placeholder 4"/>
          <p:cNvSpPr>
            <a:spLocks noGrp="1"/>
          </p:cNvSpPr>
          <p:nvPr>
            <p:ph sz="half" idx="2"/>
          </p:nvPr>
        </p:nvSpPr>
        <p:spPr/>
        <p:txBody>
          <a:bodyPr/>
          <a:lstStyle/>
          <a:p>
            <a:endParaRPr lang="en-GB"/>
          </a:p>
        </p:txBody>
      </p:sp>
      <p:pic>
        <p:nvPicPr>
          <p:cNvPr id="66562" name="Picture 2" descr="http://t1.gstatic.com/images?q=tbn:ANd9GcSJgaiHkxTy4aFlOLNbK1F-1x3Yg9huE2-WMfp5e_YvgcMnntf3PA&amp;t=1"/>
          <p:cNvPicPr>
            <a:picLocks noChangeAspect="1" noChangeArrowheads="1"/>
          </p:cNvPicPr>
          <p:nvPr/>
        </p:nvPicPr>
        <p:blipFill>
          <a:blip r:embed="rId2" cstate="print"/>
          <a:srcRect/>
          <a:stretch>
            <a:fillRect/>
          </a:stretch>
        </p:blipFill>
        <p:spPr bwMode="auto">
          <a:xfrm>
            <a:off x="4786314" y="1428736"/>
            <a:ext cx="3714776" cy="497856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57200" y="1981200"/>
            <a:ext cx="8229600" cy="4448196"/>
          </a:xfrm>
        </p:spPr>
        <p:txBody>
          <a:bodyPr/>
          <a:lstStyle/>
          <a:p>
            <a:r>
              <a:rPr lang="en-GB" sz="2400" dirty="0" smtClean="0"/>
              <a:t>In some species both sexes contribute to rearing offspring, as in humans (sometimes) </a:t>
            </a:r>
            <a:r>
              <a:rPr lang="en-GB" sz="2400" u="sng" dirty="0" smtClean="0"/>
              <a:t>Both males and females are highly selective to maximise the opportunity to have healthy offspring. </a:t>
            </a:r>
          </a:p>
          <a:p>
            <a:r>
              <a:rPr lang="en-GB" sz="2400" dirty="0" smtClean="0"/>
              <a:t>However since parental investment is different in each case  males and females would choose different characteristics in their mate. </a:t>
            </a:r>
            <a:r>
              <a:rPr lang="en-US" sz="2400" dirty="0" smtClean="0"/>
              <a:t>  </a:t>
            </a:r>
          </a:p>
          <a:p>
            <a:r>
              <a:rPr lang="en-GB" sz="2400" dirty="0" smtClean="0"/>
              <a:t>Females tend to choose: Health and fitness: “good genes” and potential parental investment</a:t>
            </a:r>
          </a:p>
          <a:p>
            <a:r>
              <a:rPr lang="en-GB" sz="2400" dirty="0" smtClean="0"/>
              <a:t>Males tend to choose: Fertility and faithfulness – to avoid risk of investing in another male’s children</a:t>
            </a:r>
          </a:p>
          <a:p>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Evaluation of evolutionary explanations of human reproductive behaviour</a:t>
            </a:r>
            <a:endParaRPr lang="en-GB" dirty="0"/>
          </a:p>
        </p:txBody>
      </p:sp>
      <p:sp>
        <p:nvSpPr>
          <p:cNvPr id="5" name="Subtitle 4"/>
          <p:cNvSpPr>
            <a:spLocks noGrp="1"/>
          </p:cNvSpPr>
          <p:nvPr>
            <p:ph type="subTitle" sz="quarter" idx="1"/>
          </p:nvPr>
        </p:nvSpPr>
        <p:spPr/>
        <p:txBody>
          <a:bodyPr/>
          <a:lstStyle/>
          <a:p>
            <a:r>
              <a:rPr lang="en-GB" dirty="0" smtClean="0"/>
              <a:t>AO2</a:t>
            </a: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Testability</a:t>
            </a:r>
            <a:endParaRPr lang="en-GB" dirty="0"/>
          </a:p>
        </p:txBody>
      </p:sp>
      <p:sp>
        <p:nvSpPr>
          <p:cNvPr id="5" name="Content Placeholder 4"/>
          <p:cNvSpPr>
            <a:spLocks noGrp="1"/>
          </p:cNvSpPr>
          <p:nvPr>
            <p:ph idx="1"/>
          </p:nvPr>
        </p:nvSpPr>
        <p:spPr/>
        <p:txBody>
          <a:bodyPr/>
          <a:lstStyle/>
          <a:p>
            <a:r>
              <a:rPr lang="en-GB" dirty="0" smtClean="0"/>
              <a:t>It is very difficult to test out evolutionary theories as forces operate so slowly over time.  </a:t>
            </a:r>
          </a:p>
          <a:p>
            <a:endParaRPr lang="en-GB" dirty="0" smtClean="0"/>
          </a:p>
          <a:p>
            <a:r>
              <a:rPr lang="en-GB" dirty="0" smtClean="0"/>
              <a:t>It is difficult to separate out various factors as social and cultural influences are always at play.</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3730" name="Picture 2" descr="http://www.huntzinger.com/photo/2002/galapagos/l_george_021129.1-30_a.jpg"/>
          <p:cNvPicPr>
            <a:picLocks noChangeAspect="1" noChangeArrowheads="1"/>
          </p:cNvPicPr>
          <p:nvPr/>
        </p:nvPicPr>
        <p:blipFill>
          <a:blip r:embed="rId2" cstate="print"/>
          <a:srcRect/>
          <a:stretch>
            <a:fillRect/>
          </a:stretch>
        </p:blipFill>
        <p:spPr bwMode="auto">
          <a:xfrm>
            <a:off x="1043608" y="692696"/>
            <a:ext cx="4536504" cy="3166481"/>
          </a:xfrm>
          <a:prstGeom prst="rect">
            <a:avLst/>
          </a:prstGeom>
          <a:noFill/>
        </p:spPr>
      </p:pic>
      <p:pic>
        <p:nvPicPr>
          <p:cNvPr id="73732" name="Picture 4" descr="http://www.happytellus.com/img/wildlife-viewing-in-galapagos-islands/giant-tortoise--galapagos_1393.jpg"/>
          <p:cNvPicPr>
            <a:picLocks noChangeAspect="1" noChangeArrowheads="1"/>
          </p:cNvPicPr>
          <p:nvPr/>
        </p:nvPicPr>
        <p:blipFill>
          <a:blip r:embed="rId3" cstate="print"/>
          <a:srcRect/>
          <a:stretch>
            <a:fillRect/>
          </a:stretch>
        </p:blipFill>
        <p:spPr bwMode="auto">
          <a:xfrm>
            <a:off x="4716016" y="3573016"/>
            <a:ext cx="4104456" cy="3078342"/>
          </a:xfrm>
          <a:prstGeom prst="rect">
            <a:avLst/>
          </a:prstGeom>
          <a:noFill/>
        </p:spPr>
      </p:pic>
      <p:pic>
        <p:nvPicPr>
          <p:cNvPr id="73736" name="Picture 8" descr="http://1.bp.blogspot.com/-U7Ies86K-eI/TxezQmjNgtI/AAAAAAAABzk/e67OnhRJNnY/s1600/%2528Ecuador%2529+%25E2%2580%2593+Gal%25C3%25A1pagos+Islands+8.jpg"/>
          <p:cNvPicPr>
            <a:picLocks noChangeAspect="1" noChangeArrowheads="1"/>
          </p:cNvPicPr>
          <p:nvPr/>
        </p:nvPicPr>
        <p:blipFill>
          <a:blip r:embed="rId4" cstate="print"/>
          <a:srcRect/>
          <a:stretch>
            <a:fillRect/>
          </a:stretch>
        </p:blipFill>
        <p:spPr bwMode="auto">
          <a:xfrm>
            <a:off x="1475656" y="4221088"/>
            <a:ext cx="2952328" cy="221424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Falsifiability</a:t>
            </a:r>
            <a:endParaRPr lang="en-GB" dirty="0"/>
          </a:p>
        </p:txBody>
      </p:sp>
      <p:sp>
        <p:nvSpPr>
          <p:cNvPr id="5" name="Content Placeholder 4"/>
          <p:cNvSpPr>
            <a:spLocks noGrp="1"/>
          </p:cNvSpPr>
          <p:nvPr>
            <p:ph idx="1"/>
          </p:nvPr>
        </p:nvSpPr>
        <p:spPr/>
        <p:txBody>
          <a:bodyPr/>
          <a:lstStyle/>
          <a:p>
            <a:r>
              <a:rPr lang="en-GB" sz="2600" dirty="0" smtClean="0"/>
              <a:t>Evolutionary theory could be said to lack </a:t>
            </a:r>
            <a:r>
              <a:rPr lang="en-GB" sz="2600" dirty="0" err="1" smtClean="0"/>
              <a:t>falsifiability</a:t>
            </a:r>
            <a:r>
              <a:rPr lang="en-GB" sz="2600" dirty="0" smtClean="0"/>
              <a:t>.</a:t>
            </a:r>
          </a:p>
          <a:p>
            <a:endParaRPr lang="en-GB" sz="2600" dirty="0" smtClean="0"/>
          </a:p>
          <a:p>
            <a:r>
              <a:rPr lang="en-GB" sz="2600" dirty="0" smtClean="0"/>
              <a:t>By this we mean that no matter what the behaviour evolutionary theory could account for it e.g. Males who act promiscuously are regarded as maximising their reproductive chances. Whilst those who opt for a monogamous relationship are viewed as acting to improve the chances of their offspring surviving by being in 2 parent family and investing resources into it.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Reproduction??</a:t>
            </a:r>
            <a:endParaRPr lang="en-GB" dirty="0"/>
          </a:p>
        </p:txBody>
      </p:sp>
      <p:sp>
        <p:nvSpPr>
          <p:cNvPr id="3" name="Content Placeholder 2"/>
          <p:cNvSpPr>
            <a:spLocks noGrp="1"/>
          </p:cNvSpPr>
          <p:nvPr>
            <p:ph idx="1"/>
          </p:nvPr>
        </p:nvSpPr>
        <p:spPr/>
        <p:txBody>
          <a:bodyPr/>
          <a:lstStyle/>
          <a:p>
            <a:r>
              <a:rPr lang="en-GB" dirty="0" smtClean="0"/>
              <a:t>Evolutionary theory prioritises the drive for reproduction and passing on of genes.  </a:t>
            </a:r>
          </a:p>
          <a:p>
            <a:r>
              <a:rPr lang="en-GB" dirty="0" smtClean="0"/>
              <a:t>However this would not satisfactorily account for homosexual relationships and also heterosexual couples who choose not to have children. </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Attractiveness &amp; fertility link</a:t>
            </a:r>
            <a:endParaRPr lang="en-GB" dirty="0"/>
          </a:p>
        </p:txBody>
      </p:sp>
      <p:sp>
        <p:nvSpPr>
          <p:cNvPr id="3" name="Content Placeholder 2"/>
          <p:cNvSpPr>
            <a:spLocks noGrp="1"/>
          </p:cNvSpPr>
          <p:nvPr>
            <p:ph idx="1"/>
          </p:nvPr>
        </p:nvSpPr>
        <p:spPr/>
        <p:txBody>
          <a:bodyPr/>
          <a:lstStyle/>
          <a:p>
            <a:r>
              <a:rPr lang="en-GB" sz="2800" dirty="0" smtClean="0"/>
              <a:t>Evolutionary theory assumes that attractiveness is associated with fertility levels, but is this actually the case?</a:t>
            </a:r>
          </a:p>
          <a:p>
            <a:endParaRPr lang="en-GB" sz="2800" dirty="0" smtClean="0"/>
          </a:p>
          <a:p>
            <a:r>
              <a:rPr lang="en-GB" sz="2800" dirty="0" smtClean="0"/>
              <a:t>A plain woman can breed as well as an attractive woman.</a:t>
            </a:r>
          </a:p>
          <a:p>
            <a:r>
              <a:rPr lang="en-GB" sz="2800" dirty="0" smtClean="0"/>
              <a:t>It may well be that there is a correlation between attractiveness and healthiness but this does not indicate causality</a:t>
            </a:r>
            <a:endParaRPr lang="en-GB"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Short and long term mate preferences</a:t>
            </a:r>
            <a:endParaRPr lang="en-GB" dirty="0"/>
          </a:p>
        </p:txBody>
      </p:sp>
      <p:sp>
        <p:nvSpPr>
          <p:cNvPr id="5" name="Subtitle 4"/>
          <p:cNvSpPr>
            <a:spLocks noGrp="1"/>
          </p:cNvSpPr>
          <p:nvPr>
            <p:ph idx="1"/>
          </p:nvPr>
        </p:nvSpPr>
        <p:spPr/>
        <p:txBody>
          <a:bodyPr/>
          <a:lstStyle/>
          <a:p>
            <a:r>
              <a:rPr lang="en-GB" dirty="0" smtClean="0"/>
              <a:t>A much documented difference between males and females is the tendency to engage in casual sex (Buss &amp; </a:t>
            </a:r>
            <a:r>
              <a:rPr lang="en-GB" dirty="0" err="1" smtClean="0"/>
              <a:t>schmidt</a:t>
            </a:r>
            <a:r>
              <a:rPr lang="en-GB" dirty="0" smtClean="0"/>
              <a:t> 1993)</a:t>
            </a:r>
          </a:p>
          <a:p>
            <a:endParaRPr lang="en-GB" dirty="0" smtClean="0"/>
          </a:p>
          <a:p>
            <a:r>
              <a:rPr lang="en-GB" dirty="0" smtClean="0"/>
              <a:t>On balance men tend to be much more likely to have short term relationships or one night stands than women. </a:t>
            </a:r>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468313" y="188913"/>
            <a:ext cx="8229600" cy="815975"/>
          </a:xfrm>
        </p:spPr>
        <p:txBody>
          <a:bodyPr/>
          <a:lstStyle/>
          <a:p>
            <a:pPr>
              <a:defRPr/>
            </a:pPr>
            <a:r>
              <a:rPr lang="en-GB"/>
              <a:t>Choosing a Mate</a:t>
            </a:r>
          </a:p>
        </p:txBody>
      </p:sp>
      <p:sp>
        <p:nvSpPr>
          <p:cNvPr id="157699" name="Rectangle 3"/>
          <p:cNvSpPr>
            <a:spLocks noGrp="1" noChangeArrowheads="1"/>
          </p:cNvSpPr>
          <p:nvPr>
            <p:ph type="body" sz="half" idx="1"/>
          </p:nvPr>
        </p:nvSpPr>
        <p:spPr>
          <a:xfrm>
            <a:off x="468313" y="1125538"/>
            <a:ext cx="4038600" cy="5113337"/>
          </a:xfrm>
        </p:spPr>
        <p:txBody>
          <a:bodyPr/>
          <a:lstStyle/>
          <a:p>
            <a:pPr>
              <a:lnSpc>
                <a:spcPct val="90000"/>
              </a:lnSpc>
              <a:buFont typeface="Wingdings" pitchFamily="2" charset="2"/>
              <a:buNone/>
              <a:defRPr/>
            </a:pPr>
            <a:r>
              <a:rPr lang="en-GB" sz="2400" b="1">
                <a:solidFill>
                  <a:srgbClr val="66FF66"/>
                </a:solidFill>
              </a:rPr>
              <a:t>Symons &amp; Ellis (1989)</a:t>
            </a:r>
          </a:p>
          <a:p>
            <a:pPr>
              <a:lnSpc>
                <a:spcPct val="90000"/>
              </a:lnSpc>
              <a:buFont typeface="Wingdings" pitchFamily="2" charset="2"/>
              <a:buNone/>
              <a:defRPr/>
            </a:pPr>
            <a:r>
              <a:rPr lang="en-GB" sz="2400" b="1">
                <a:solidFill>
                  <a:schemeClr val="tx2"/>
                </a:solidFill>
              </a:rPr>
              <a:t>Aim:</a:t>
            </a:r>
            <a:r>
              <a:rPr lang="en-GB" sz="2400"/>
              <a:t> to compare males and females willingness to have sex with a stranger</a:t>
            </a:r>
          </a:p>
          <a:p>
            <a:pPr>
              <a:lnSpc>
                <a:spcPct val="90000"/>
              </a:lnSpc>
              <a:buFont typeface="Wingdings" pitchFamily="2" charset="2"/>
              <a:buNone/>
              <a:defRPr/>
            </a:pPr>
            <a:r>
              <a:rPr lang="en-GB" sz="2400" b="1">
                <a:solidFill>
                  <a:schemeClr val="tx2"/>
                </a:solidFill>
              </a:rPr>
              <a:t>Method:</a:t>
            </a:r>
            <a:r>
              <a:rPr lang="en-GB" sz="2400"/>
              <a:t> male &amp; female students were asked whether they would be willing to have sex with an attractive stranger</a:t>
            </a:r>
          </a:p>
          <a:p>
            <a:pPr>
              <a:lnSpc>
                <a:spcPct val="90000"/>
              </a:lnSpc>
              <a:buFont typeface="Wingdings" pitchFamily="2" charset="2"/>
              <a:buNone/>
              <a:defRPr/>
            </a:pPr>
            <a:r>
              <a:rPr lang="en-GB" sz="2400" b="1">
                <a:solidFill>
                  <a:schemeClr val="tx2"/>
                </a:solidFill>
              </a:rPr>
              <a:t>Conclusions:</a:t>
            </a:r>
            <a:r>
              <a:rPr lang="en-GB" sz="2400"/>
              <a:t> some overlap between the sexes, but differences supported predictions that females would be more selective</a:t>
            </a:r>
          </a:p>
        </p:txBody>
      </p:sp>
      <p:sp>
        <p:nvSpPr>
          <p:cNvPr id="157725" name="Rectangle 29"/>
          <p:cNvSpPr>
            <a:spLocks noGrp="1" noChangeArrowheads="1"/>
          </p:cNvSpPr>
          <p:nvPr>
            <p:ph type="body" sz="half" idx="2"/>
          </p:nvPr>
        </p:nvSpPr>
        <p:spPr>
          <a:xfrm>
            <a:off x="4648200" y="4868863"/>
            <a:ext cx="4038600" cy="1512887"/>
          </a:xfrm>
        </p:spPr>
        <p:txBody>
          <a:bodyPr/>
          <a:lstStyle/>
          <a:p>
            <a:pPr>
              <a:lnSpc>
                <a:spcPct val="90000"/>
              </a:lnSpc>
              <a:defRPr/>
            </a:pPr>
            <a:r>
              <a:rPr lang="en-GB" sz="2400"/>
              <a:t>However, responses reflect what people say they would do rather than actual behaviour</a:t>
            </a:r>
            <a:endParaRPr lang="en-US" sz="2400"/>
          </a:p>
        </p:txBody>
      </p:sp>
      <p:pic>
        <p:nvPicPr>
          <p:cNvPr id="157724" name="Picture 28" descr="sexwithstranger"/>
          <p:cNvPicPr>
            <a:picLocks noChangeAspect="1" noChangeArrowheads="1"/>
          </p:cNvPicPr>
          <p:nvPr/>
        </p:nvPicPr>
        <p:blipFill>
          <a:blip r:embed="rId2" cstate="print"/>
          <a:srcRect/>
          <a:stretch>
            <a:fillRect/>
          </a:stretch>
        </p:blipFill>
        <p:spPr bwMode="auto">
          <a:xfrm>
            <a:off x="4643438" y="1773238"/>
            <a:ext cx="4279900" cy="2944812"/>
          </a:xfrm>
          <a:prstGeom prst="rect">
            <a:avLst/>
          </a:prstGeom>
          <a:noFill/>
          <a:ln w="9525">
            <a:noFill/>
            <a:miter lim="800000"/>
            <a:headEnd/>
            <a:tailEnd/>
          </a:ln>
        </p:spPr>
      </p:pic>
      <p:sp>
        <p:nvSpPr>
          <p:cNvPr id="157726" name="Text Box 30"/>
          <p:cNvSpPr txBox="1">
            <a:spLocks noChangeArrowheads="1"/>
          </p:cNvSpPr>
          <p:nvPr/>
        </p:nvSpPr>
        <p:spPr bwMode="auto">
          <a:xfrm>
            <a:off x="4643438" y="1125538"/>
            <a:ext cx="1728787" cy="457200"/>
          </a:xfrm>
          <a:prstGeom prst="rect">
            <a:avLst/>
          </a:prstGeom>
          <a:noFill/>
          <a:ln w="9525">
            <a:noFill/>
            <a:miter lim="800000"/>
            <a:headEnd/>
            <a:tailEnd/>
          </a:ln>
          <a:effectLst/>
        </p:spPr>
        <p:txBody>
          <a:bodyPr>
            <a:spAutoFit/>
          </a:bodyPr>
          <a:lstStyle/>
          <a:p>
            <a:pPr>
              <a:spcBef>
                <a:spcPct val="50000"/>
              </a:spcBef>
              <a:defRPr/>
            </a:pPr>
            <a:r>
              <a:rPr lang="en-GB" sz="2400" b="1">
                <a:effectLst>
                  <a:outerShdw blurRad="38100" dist="38100" dir="2700000" algn="tl">
                    <a:srgbClr val="000000"/>
                  </a:outerShdw>
                </a:effectLst>
              </a:rPr>
              <a:t>Results: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ssolve">
                                      <p:cBhvr>
                                        <p:cTn id="7" dur="500"/>
                                        <p:tgtEl>
                                          <p:spTgt spid="15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7699">
                                            <p:txEl>
                                              <p:pRg st="1" end="1"/>
                                            </p:txEl>
                                          </p:spTgt>
                                        </p:tgtEl>
                                        <p:attrNameLst>
                                          <p:attrName>style.visibility</p:attrName>
                                        </p:attrNameLst>
                                      </p:cBhvr>
                                      <p:to>
                                        <p:strVal val="visible"/>
                                      </p:to>
                                    </p:set>
                                    <p:animEffect transition="in" filter="dissolve">
                                      <p:cBhvr>
                                        <p:cTn id="12" dur="500"/>
                                        <p:tgtEl>
                                          <p:spTgt spid="157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699">
                                            <p:txEl>
                                              <p:pRg st="2" end="2"/>
                                            </p:txEl>
                                          </p:spTgt>
                                        </p:tgtEl>
                                        <p:attrNameLst>
                                          <p:attrName>style.visibility</p:attrName>
                                        </p:attrNameLst>
                                      </p:cBhvr>
                                      <p:to>
                                        <p:strVal val="visible"/>
                                      </p:to>
                                    </p:set>
                                    <p:animEffect transition="in" filter="dissolve">
                                      <p:cBhvr>
                                        <p:cTn id="17" dur="500"/>
                                        <p:tgtEl>
                                          <p:spTgt spid="157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7726"/>
                                        </p:tgtEl>
                                        <p:attrNameLst>
                                          <p:attrName>style.visibility</p:attrName>
                                        </p:attrNameLst>
                                      </p:cBhvr>
                                      <p:to>
                                        <p:strVal val="visible"/>
                                      </p:to>
                                    </p:set>
                                    <p:animEffect transition="in" filter="dissolve">
                                      <p:cBhvr>
                                        <p:cTn id="22" dur="500"/>
                                        <p:tgtEl>
                                          <p:spTgt spid="15772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7724"/>
                                        </p:tgtEl>
                                        <p:attrNameLst>
                                          <p:attrName>style.visibility</p:attrName>
                                        </p:attrNameLst>
                                      </p:cBhvr>
                                      <p:to>
                                        <p:strVal val="visible"/>
                                      </p:to>
                                    </p:set>
                                    <p:animEffect transition="in" filter="dissolve">
                                      <p:cBhvr>
                                        <p:cTn id="27" dur="500"/>
                                        <p:tgtEl>
                                          <p:spTgt spid="1577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7699">
                                            <p:txEl>
                                              <p:pRg st="3" end="3"/>
                                            </p:txEl>
                                          </p:spTgt>
                                        </p:tgtEl>
                                        <p:attrNameLst>
                                          <p:attrName>style.visibility</p:attrName>
                                        </p:attrNameLst>
                                      </p:cBhvr>
                                      <p:to>
                                        <p:strVal val="visible"/>
                                      </p:to>
                                    </p:set>
                                    <p:animEffect transition="in" filter="dissolve">
                                      <p:cBhvr>
                                        <p:cTn id="32" dur="500"/>
                                        <p:tgtEl>
                                          <p:spTgt spid="1576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7725">
                                            <p:txEl>
                                              <p:pRg st="0" end="0"/>
                                            </p:txEl>
                                          </p:spTgt>
                                        </p:tgtEl>
                                        <p:attrNameLst>
                                          <p:attrName>style.visibility</p:attrName>
                                        </p:attrNameLst>
                                      </p:cBhvr>
                                      <p:to>
                                        <p:strVal val="visible"/>
                                      </p:to>
                                    </p:set>
                                    <p:animEffect transition="in" filter="dissolve">
                                      <p:cBhvr>
                                        <p:cTn id="37" dur="500"/>
                                        <p:tgtEl>
                                          <p:spTgt spid="1577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P spid="157725" grpId="0" build="p"/>
      <p:bldP spid="1577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defRPr/>
            </a:pPr>
            <a:r>
              <a:rPr lang="en-GB" sz="2400" b="1" dirty="0" smtClean="0">
                <a:solidFill>
                  <a:schemeClr val="tx2"/>
                </a:solidFill>
              </a:rPr>
              <a:t>Clark &amp; Hatfield (1989)</a:t>
            </a:r>
          </a:p>
          <a:p>
            <a:pPr>
              <a:lnSpc>
                <a:spcPct val="80000"/>
              </a:lnSpc>
              <a:defRPr/>
            </a:pPr>
            <a:r>
              <a:rPr lang="en-GB" sz="2400" b="1" dirty="0" smtClean="0">
                <a:solidFill>
                  <a:schemeClr val="tx2"/>
                </a:solidFill>
              </a:rPr>
              <a:t> 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dirty="0">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dissolve">
                                      <p:cBhvr>
                                        <p:cTn id="7" dur="500"/>
                                        <p:tgtEl>
                                          <p:spTgt spid="154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dissolve">
                                      <p:cBhvr>
                                        <p:cTn id="12" dur="500"/>
                                        <p:tgtEl>
                                          <p:spTgt spid="154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dissolve">
                                      <p:cBhvr>
                                        <p:cTn id="17" dur="500"/>
                                        <p:tgtEl>
                                          <p:spTgt spid="154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4665"/>
                                        </p:tgtEl>
                                        <p:attrNameLst>
                                          <p:attrName>style.visibility</p:attrName>
                                        </p:attrNameLst>
                                      </p:cBhvr>
                                      <p:to>
                                        <p:strVal val="visible"/>
                                      </p:to>
                                    </p:set>
                                    <p:animEffect transition="in" filter="dissolve">
                                      <p:cBhvr>
                                        <p:cTn id="22" dur="500"/>
                                        <p:tgtEl>
                                          <p:spTgt spid="1546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54663"/>
                                        </p:tgtEl>
                                        <p:attrNameLst>
                                          <p:attrName>style.visibility</p:attrName>
                                        </p:attrNameLst>
                                      </p:cBhvr>
                                      <p:to>
                                        <p:strVal val="visible"/>
                                      </p:to>
                                    </p:set>
                                    <p:animEffect transition="in" filter="dissolve">
                                      <p:cBhvr>
                                        <p:cTn id="27" dur="500"/>
                                        <p:tgtEl>
                                          <p:spTgt spid="15466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4627">
                                            <p:txEl>
                                              <p:pRg st="3" end="3"/>
                                            </p:txEl>
                                          </p:spTgt>
                                        </p:tgtEl>
                                        <p:attrNameLst>
                                          <p:attrName>style.visibility</p:attrName>
                                        </p:attrNameLst>
                                      </p:cBhvr>
                                      <p:to>
                                        <p:strVal val="visible"/>
                                      </p:to>
                                    </p:set>
                                    <p:animEffect transition="in" filter="dissolve">
                                      <p:cBhvr>
                                        <p:cTn id="32" dur="500"/>
                                        <p:tgtEl>
                                          <p:spTgt spid="154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P spid="15466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defRPr/>
            </a:pP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dirty="0">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defRPr/>
            </a:pP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dirty="0">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defRPr/>
            </a:pP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69%</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57188" y="214313"/>
            <a:ext cx="8229600" cy="1371600"/>
          </a:xfrm>
        </p:spPr>
        <p:txBody>
          <a:bodyPr/>
          <a:lstStyle/>
          <a:p>
            <a:pPr>
              <a:defRPr/>
            </a:pPr>
            <a:r>
              <a:rPr lang="en-GB" dirty="0"/>
              <a:t>Key Elements </a:t>
            </a:r>
            <a:r>
              <a:rPr lang="en-GB" dirty="0" smtClean="0"/>
              <a:t>of Evolution:</a:t>
            </a:r>
            <a:r>
              <a:rPr lang="en-GB" b="1" dirty="0" smtClean="0">
                <a:solidFill>
                  <a:srgbClr val="FFFF00"/>
                </a:solidFill>
              </a:rPr>
              <a:t> </a:t>
            </a:r>
            <a:r>
              <a:rPr lang="en-GB" dirty="0" smtClean="0">
                <a:solidFill>
                  <a:srgbClr val="FFFF00"/>
                </a:solidFill>
              </a:rPr>
              <a:t>Natural Selection</a:t>
            </a:r>
            <a:endParaRPr lang="en-GB" dirty="0"/>
          </a:p>
        </p:txBody>
      </p:sp>
      <p:sp>
        <p:nvSpPr>
          <p:cNvPr id="112643" name="Rectangle 3"/>
          <p:cNvSpPr>
            <a:spLocks noGrp="1" noChangeArrowheads="1"/>
          </p:cNvSpPr>
          <p:nvPr>
            <p:ph type="body" sz="half" idx="1"/>
          </p:nvPr>
        </p:nvSpPr>
        <p:spPr>
          <a:xfrm>
            <a:off x="509588" y="2173288"/>
            <a:ext cx="4789487" cy="1447800"/>
          </a:xfrm>
        </p:spPr>
        <p:txBody>
          <a:bodyPr/>
          <a:lstStyle/>
          <a:p>
            <a:pPr>
              <a:defRPr/>
            </a:pPr>
            <a:r>
              <a:rPr lang="en-GB" dirty="0"/>
              <a:t>Individuals can produce more offspring than the environment can support</a:t>
            </a:r>
          </a:p>
        </p:txBody>
      </p:sp>
      <p:sp>
        <p:nvSpPr>
          <p:cNvPr id="112644" name="Rectangle 4"/>
          <p:cNvSpPr>
            <a:spLocks noGrp="1" noChangeArrowheads="1"/>
          </p:cNvSpPr>
          <p:nvPr>
            <p:ph type="body" sz="half" idx="2"/>
          </p:nvPr>
        </p:nvSpPr>
        <p:spPr>
          <a:xfrm>
            <a:off x="304800" y="4114800"/>
            <a:ext cx="4724400" cy="1752600"/>
          </a:xfrm>
        </p:spPr>
        <p:txBody>
          <a:bodyPr/>
          <a:lstStyle/>
          <a:p>
            <a:pPr>
              <a:lnSpc>
                <a:spcPct val="90000"/>
              </a:lnSpc>
              <a:buSzPct val="125000"/>
              <a:buFont typeface="Wingdings" pitchFamily="2" charset="2"/>
              <a:buChar char="§"/>
              <a:defRPr/>
            </a:pPr>
            <a:r>
              <a:rPr lang="en-GB" dirty="0"/>
              <a:t>Individuals vary in inherited characteristics e.g. body size &amp; shape, colour, behaviour</a:t>
            </a:r>
          </a:p>
          <a:p>
            <a:pPr>
              <a:lnSpc>
                <a:spcPct val="90000"/>
              </a:lnSpc>
              <a:buFont typeface="Wingdings" pitchFamily="2" charset="2"/>
              <a:buNone/>
              <a:defRPr/>
            </a:pPr>
            <a:endParaRPr lang="en-GB" dirty="0"/>
          </a:p>
          <a:p>
            <a:pPr>
              <a:lnSpc>
                <a:spcPct val="90000"/>
              </a:lnSpc>
              <a:buFont typeface="Wingdings" pitchFamily="2" charset="2"/>
              <a:buNone/>
              <a:defRPr/>
            </a:pPr>
            <a:endParaRPr lang="en-GB" dirty="0"/>
          </a:p>
        </p:txBody>
      </p:sp>
      <p:pic>
        <p:nvPicPr>
          <p:cNvPr id="112646" name="Picture 6" descr="hatching turtles"/>
          <p:cNvPicPr>
            <a:picLocks noChangeAspect="1" noChangeArrowheads="1"/>
          </p:cNvPicPr>
          <p:nvPr/>
        </p:nvPicPr>
        <p:blipFill>
          <a:blip r:embed="rId2" cstate="print"/>
          <a:srcRect/>
          <a:stretch>
            <a:fillRect/>
          </a:stretch>
        </p:blipFill>
        <p:spPr bwMode="auto">
          <a:xfrm>
            <a:off x="5029200" y="1752600"/>
            <a:ext cx="3175000" cy="2070100"/>
          </a:xfrm>
          <a:prstGeom prst="rect">
            <a:avLst/>
          </a:prstGeom>
          <a:noFill/>
          <a:ln w="9525">
            <a:noFill/>
            <a:miter lim="800000"/>
            <a:headEnd/>
            <a:tailEnd/>
          </a:ln>
        </p:spPr>
      </p:pic>
      <p:pic>
        <p:nvPicPr>
          <p:cNvPr id="112647" name="Picture 7" descr="kitten litter_4wks"/>
          <p:cNvPicPr>
            <a:picLocks noChangeAspect="1" noChangeArrowheads="1"/>
          </p:cNvPicPr>
          <p:nvPr/>
        </p:nvPicPr>
        <p:blipFill>
          <a:blip r:embed="rId3" cstate="print"/>
          <a:srcRect/>
          <a:stretch>
            <a:fillRect/>
          </a:stretch>
        </p:blipFill>
        <p:spPr bwMode="auto">
          <a:xfrm>
            <a:off x="5029200" y="4014788"/>
            <a:ext cx="3444875" cy="2024062"/>
          </a:xfrm>
          <a:prstGeom prst="rect">
            <a:avLst/>
          </a:prstGeom>
          <a:noFill/>
          <a:ln w="9525">
            <a:noFill/>
            <a:miter lim="800000"/>
            <a:headEnd/>
            <a:tailEnd/>
          </a:ln>
        </p:spPr>
      </p:pic>
      <p:sp>
        <p:nvSpPr>
          <p:cNvPr id="112648" name="Text Box 8"/>
          <p:cNvSpPr txBox="1">
            <a:spLocks noChangeArrowheads="1"/>
          </p:cNvSpPr>
          <p:nvPr/>
        </p:nvSpPr>
        <p:spPr bwMode="auto">
          <a:xfrm>
            <a:off x="304800" y="1752600"/>
            <a:ext cx="2743200" cy="519113"/>
          </a:xfrm>
          <a:prstGeom prst="rect">
            <a:avLst/>
          </a:prstGeom>
          <a:noFill/>
          <a:ln w="9525">
            <a:noFill/>
            <a:miter lim="800000"/>
            <a:headEnd/>
            <a:tailEnd/>
          </a:ln>
          <a:effectLst/>
        </p:spPr>
        <p:txBody>
          <a:bodyPr>
            <a:spAutoFit/>
          </a:bodyPr>
          <a:lstStyle/>
          <a:p>
            <a:pPr>
              <a:spcBef>
                <a:spcPct val="50000"/>
              </a:spcBef>
              <a:defRPr/>
            </a:pPr>
            <a:r>
              <a:rPr lang="en-GB" sz="2800">
                <a:solidFill>
                  <a:srgbClr val="66FF66"/>
                </a:solidFill>
                <a:effectLst>
                  <a:outerShdw blurRad="38100" dist="38100" dir="2700000" algn="tl">
                    <a:srgbClr val="000000"/>
                  </a:outerShdw>
                </a:effectLst>
                <a:latin typeface="Arial" charset="0"/>
              </a:rPr>
              <a:t>FERTILITY</a:t>
            </a:r>
          </a:p>
        </p:txBody>
      </p:sp>
      <p:sp>
        <p:nvSpPr>
          <p:cNvPr id="112649" name="Text Box 9"/>
          <p:cNvSpPr txBox="1">
            <a:spLocks noChangeArrowheads="1"/>
          </p:cNvSpPr>
          <p:nvPr/>
        </p:nvSpPr>
        <p:spPr bwMode="auto">
          <a:xfrm>
            <a:off x="457200" y="3505200"/>
            <a:ext cx="2438400" cy="519113"/>
          </a:xfrm>
          <a:prstGeom prst="rect">
            <a:avLst/>
          </a:prstGeom>
          <a:noFill/>
          <a:ln w="9525">
            <a:noFill/>
            <a:miter lim="800000"/>
            <a:headEnd/>
            <a:tailEnd/>
          </a:ln>
          <a:effectLst/>
        </p:spPr>
        <p:txBody>
          <a:bodyPr>
            <a:spAutoFit/>
          </a:bodyPr>
          <a:lstStyle/>
          <a:p>
            <a:pPr>
              <a:spcBef>
                <a:spcPct val="50000"/>
              </a:spcBef>
              <a:defRPr/>
            </a:pPr>
            <a:r>
              <a:rPr lang="en-GB" sz="2800">
                <a:solidFill>
                  <a:srgbClr val="66FF66"/>
                </a:solidFill>
                <a:effectLst>
                  <a:outerShdw blurRad="38100" dist="38100" dir="2700000" algn="tl">
                    <a:srgbClr val="000000"/>
                  </a:outerShdw>
                </a:effectLst>
                <a:latin typeface="Arial" charset="0"/>
              </a:rPr>
              <a:t>VARIATION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dissolve">
                                      <p:cBhvr>
                                        <p:cTn id="7" dur="500"/>
                                        <p:tgtEl>
                                          <p:spTgt spid="1126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48"/>
                                        </p:tgtEl>
                                        <p:attrNameLst>
                                          <p:attrName>style.visibility</p:attrName>
                                        </p:attrNameLst>
                                      </p:cBhvr>
                                      <p:to>
                                        <p:strVal val="visible"/>
                                      </p:to>
                                    </p:set>
                                    <p:animEffect transition="in" filter="dissolve">
                                      <p:cBhvr>
                                        <p:cTn id="12" dur="500"/>
                                        <p:tgtEl>
                                          <p:spTgt spid="1126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43">
                                            <p:txEl>
                                              <p:pRg st="0" end="0"/>
                                            </p:txEl>
                                          </p:spTgt>
                                        </p:tgtEl>
                                        <p:attrNameLst>
                                          <p:attrName>style.visibility</p:attrName>
                                        </p:attrNameLst>
                                      </p:cBhvr>
                                      <p:to>
                                        <p:strVal val="visible"/>
                                      </p:to>
                                    </p:set>
                                    <p:animEffect transition="in" filter="dissolve">
                                      <p:cBhvr>
                                        <p:cTn id="17" dur="500"/>
                                        <p:tgtEl>
                                          <p:spTgt spid="1126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2646"/>
                                        </p:tgtEl>
                                        <p:attrNameLst>
                                          <p:attrName>style.visibility</p:attrName>
                                        </p:attrNameLst>
                                      </p:cBhvr>
                                      <p:to>
                                        <p:strVal val="visible"/>
                                      </p:to>
                                    </p:set>
                                    <p:animEffect transition="in" filter="dissolve">
                                      <p:cBhvr>
                                        <p:cTn id="22" dur="500"/>
                                        <p:tgtEl>
                                          <p:spTgt spid="1126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2649"/>
                                        </p:tgtEl>
                                        <p:attrNameLst>
                                          <p:attrName>style.visibility</p:attrName>
                                        </p:attrNameLst>
                                      </p:cBhvr>
                                      <p:to>
                                        <p:strVal val="visible"/>
                                      </p:to>
                                    </p:set>
                                    <p:animEffect transition="in" filter="dissolve">
                                      <p:cBhvr>
                                        <p:cTn id="27" dur="500"/>
                                        <p:tgtEl>
                                          <p:spTgt spid="11264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2647"/>
                                        </p:tgtEl>
                                        <p:attrNameLst>
                                          <p:attrName>style.visibility</p:attrName>
                                        </p:attrNameLst>
                                      </p:cBhvr>
                                      <p:to>
                                        <p:strVal val="visible"/>
                                      </p:to>
                                    </p:set>
                                    <p:animEffect transition="in" filter="dissolve">
                                      <p:cBhvr>
                                        <p:cTn id="32" dur="500"/>
                                        <p:tgtEl>
                                          <p:spTgt spid="11264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2644">
                                            <p:txEl>
                                              <p:pRg st="0" end="0"/>
                                            </p:txEl>
                                          </p:spTgt>
                                        </p:tgtEl>
                                        <p:attrNameLst>
                                          <p:attrName>style.visibility</p:attrName>
                                        </p:attrNameLst>
                                      </p:cBhvr>
                                      <p:to>
                                        <p:strVal val="visible"/>
                                      </p:to>
                                    </p:set>
                                    <p:animEffect transition="in" filter="dissolve">
                                      <p:cBhvr>
                                        <p:cTn id="37" dur="500"/>
                                        <p:tgtEl>
                                          <p:spTgt spid="1126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build="p" autoUpdateAnimBg="0"/>
      <p:bldP spid="112644" grpId="0" build="p" autoUpdateAnimBg="0"/>
      <p:bldP spid="112648" grpId="0" autoUpdateAnimBg="0"/>
      <p:bldP spid="11264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buNone/>
              <a:defRPr/>
            </a:pP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69%</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defRPr/>
            </a:pP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dirty="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69%</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75%</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800" b="0" i="0" u="none" strike="noStrike" cap="none" normalizeH="0" baseline="0" dirty="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0"/>
            <a:ext cx="8229600" cy="1196975"/>
          </a:xfrm>
        </p:spPr>
        <p:txBody>
          <a:bodyPr/>
          <a:lstStyle/>
          <a:p>
            <a:pPr>
              <a:defRPr/>
            </a:pPr>
            <a:r>
              <a:rPr lang="en-GB"/>
              <a:t>Choosing a Mate</a:t>
            </a:r>
          </a:p>
        </p:txBody>
      </p:sp>
      <p:sp>
        <p:nvSpPr>
          <p:cNvPr id="154627" name="Rectangle 3"/>
          <p:cNvSpPr>
            <a:spLocks noGrp="1" noChangeArrowheads="1"/>
          </p:cNvSpPr>
          <p:nvPr>
            <p:ph type="body" sz="half" idx="1"/>
          </p:nvPr>
        </p:nvSpPr>
        <p:spPr>
          <a:xfrm>
            <a:off x="468313" y="1557338"/>
            <a:ext cx="4038600" cy="4759325"/>
          </a:xfrm>
        </p:spPr>
        <p:txBody>
          <a:bodyPr/>
          <a:lstStyle/>
          <a:p>
            <a:pPr>
              <a:lnSpc>
                <a:spcPct val="80000"/>
              </a:lnSpc>
              <a:buFont typeface="Wingdings" pitchFamily="2" charset="2"/>
              <a:buNone/>
              <a:defRPr/>
            </a:pPr>
            <a:r>
              <a:rPr lang="en-GB" sz="2400" b="1" dirty="0" smtClean="0">
                <a:solidFill>
                  <a:srgbClr val="66FF66"/>
                </a:solidFill>
              </a:rPr>
              <a:t> </a:t>
            </a:r>
            <a:r>
              <a:rPr lang="en-GB" sz="2400" b="1" dirty="0" smtClean="0">
                <a:solidFill>
                  <a:schemeClr val="tx2"/>
                </a:solidFill>
              </a:rPr>
              <a:t>Aim</a:t>
            </a:r>
            <a:r>
              <a:rPr lang="en-GB" sz="2400" b="1" dirty="0">
                <a:solidFill>
                  <a:schemeClr val="tx2"/>
                </a:solidFill>
              </a:rPr>
              <a:t>:</a:t>
            </a:r>
            <a:r>
              <a:rPr lang="en-GB" sz="2400" dirty="0"/>
              <a:t> to compare males’ and females’ willingness to have sex with a stranger, in a real life situation</a:t>
            </a:r>
          </a:p>
          <a:p>
            <a:pPr>
              <a:lnSpc>
                <a:spcPct val="80000"/>
              </a:lnSpc>
              <a:defRPr/>
            </a:pPr>
            <a:r>
              <a:rPr lang="en-GB" sz="2400" b="1" dirty="0">
                <a:solidFill>
                  <a:schemeClr val="tx2"/>
                </a:solidFill>
              </a:rPr>
              <a:t>Method:</a:t>
            </a:r>
            <a:r>
              <a:rPr lang="en-GB" sz="2400" dirty="0"/>
              <a:t> male &amp; female students were approached by an attractive stranger of the opposite sex, who asked one of 3 questions:</a:t>
            </a:r>
          </a:p>
          <a:p>
            <a:pPr>
              <a:lnSpc>
                <a:spcPct val="80000"/>
              </a:lnSpc>
              <a:defRPr/>
            </a:pPr>
            <a:r>
              <a:rPr lang="en-GB" sz="2400" dirty="0"/>
              <a:t>Responses supported predictions from evolutionary perspective</a:t>
            </a:r>
          </a:p>
        </p:txBody>
      </p:sp>
      <p:graphicFrame>
        <p:nvGraphicFramePr>
          <p:cNvPr id="154663" name="Group 39"/>
          <p:cNvGraphicFramePr>
            <a:graphicFrameLocks noGrp="1"/>
          </p:cNvGraphicFramePr>
          <p:nvPr>
            <p:ph sz="half" idx="2"/>
          </p:nvPr>
        </p:nvGraphicFramePr>
        <p:xfrm>
          <a:off x="4643438" y="2349500"/>
          <a:ext cx="4316412" cy="3741738"/>
        </p:xfrm>
        <a:graphic>
          <a:graphicData uri="http://schemas.openxmlformats.org/drawingml/2006/table">
            <a:tbl>
              <a:tblPr/>
              <a:tblGrid>
                <a:gridCol w="2149475"/>
                <a:gridCol w="1014412"/>
                <a:gridCol w="1152525"/>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Question</a:t>
                      </a:r>
                      <a:endParaRPr kumimoji="0" lang="en-US" sz="28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rPr>
                        <a:t>Female</a:t>
                      </a:r>
                      <a:endParaRPr kumimoji="0" lang="en-US" sz="2400" b="0" i="0" u="none" strike="noStrike" cap="none" normalizeH="0" baseline="0" smtClean="0">
                        <a:ln>
                          <a:noFill/>
                        </a:ln>
                        <a:solidFill>
                          <a:srgbClr val="66FF66"/>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out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50%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come to my apartment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69%</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6%</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0287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Would you go to bed with me tonight?</a:t>
                      </a:r>
                      <a:endPar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75%</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GB"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rPr>
                        <a:t>0%</a:t>
                      </a:r>
                      <a:endParaRPr kumimoji="0" lang="en-US" sz="2800" b="0" i="0" u="none" strike="noStrike" cap="none" normalizeH="0" baseline="0" smtClean="0">
                        <a:ln>
                          <a:noFill/>
                        </a:ln>
                        <a:solidFill>
                          <a:schemeClr val="tx2"/>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54665" name="Rectangle 41"/>
          <p:cNvSpPr>
            <a:spLocks noChangeArrowheads="1"/>
          </p:cNvSpPr>
          <p:nvPr/>
        </p:nvSpPr>
        <p:spPr bwMode="auto">
          <a:xfrm>
            <a:off x="4787900" y="1700213"/>
            <a:ext cx="3960813" cy="504825"/>
          </a:xfrm>
          <a:prstGeom prst="rect">
            <a:avLst/>
          </a:prstGeom>
          <a:solidFill>
            <a:schemeClr val="accent2"/>
          </a:solidFill>
          <a:ln w="9525">
            <a:solidFill>
              <a:schemeClr val="tx1"/>
            </a:solidFill>
            <a:miter lim="800000"/>
            <a:headEnd/>
            <a:tailEnd/>
          </a:ln>
          <a:effectLst/>
        </p:spPr>
        <p:txBody>
          <a:bodyPr wrap="none" anchor="ctr"/>
          <a:lstStyle/>
          <a:p>
            <a:pPr algn="ctr">
              <a:defRPr/>
            </a:pPr>
            <a:r>
              <a:rPr lang="en-GB" sz="2400" b="1">
                <a:effectLst>
                  <a:outerShdw blurRad="38100" dist="38100" dir="2700000" algn="tl">
                    <a:srgbClr val="000000"/>
                  </a:outerShdw>
                </a:effectLst>
              </a:rPr>
              <a:t>Percentage saying “Yes”</a:t>
            </a:r>
            <a:endParaRPr lang="en-US" sz="2400" b="1"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Criticisms</a:t>
            </a:r>
            <a:endParaRPr lang="en-GB" dirty="0"/>
          </a:p>
        </p:txBody>
      </p:sp>
      <p:sp>
        <p:nvSpPr>
          <p:cNvPr id="6" name="Content Placeholder 5"/>
          <p:cNvSpPr>
            <a:spLocks noGrp="1"/>
          </p:cNvSpPr>
          <p:nvPr>
            <p:ph idx="1"/>
          </p:nvPr>
        </p:nvSpPr>
        <p:spPr>
          <a:xfrm>
            <a:off x="457200" y="1981200"/>
            <a:ext cx="8229600" cy="4472136"/>
          </a:xfrm>
        </p:spPr>
        <p:txBody>
          <a:bodyPr/>
          <a:lstStyle/>
          <a:p>
            <a:r>
              <a:rPr lang="en-GB" dirty="0" smtClean="0"/>
              <a:t>HOWEVER, </a:t>
            </a:r>
            <a:r>
              <a:rPr lang="en-GB" dirty="0" err="1" smtClean="0"/>
              <a:t>Greiling</a:t>
            </a:r>
            <a:r>
              <a:rPr lang="en-GB" dirty="0" smtClean="0"/>
              <a:t> &amp; Buss (2000) suggest that blind acceptance of sexual selection theory ignores the possible benefits of short term mating for the female.</a:t>
            </a:r>
          </a:p>
          <a:p>
            <a:r>
              <a:rPr lang="en-GB" dirty="0" smtClean="0"/>
              <a:t>These include the possibility of producing more genetically diverse or better quality off spring or even using short term mating as a way of exiting a poor quality relationship. </a:t>
            </a:r>
            <a:endParaRPr lang="en-GB"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GB" dirty="0" smtClean="0"/>
              <a:t>IDA</a:t>
            </a:r>
            <a:endParaRPr lang="en-GB" dirty="0"/>
          </a:p>
        </p:txBody>
      </p:sp>
      <p:sp>
        <p:nvSpPr>
          <p:cNvPr id="5" name="Subtitle 4"/>
          <p:cNvSpPr>
            <a:spLocks noGrp="1"/>
          </p:cNvSpPr>
          <p:nvPr>
            <p:ph type="subTitle" sz="quarter" idx="1"/>
          </p:nvPr>
        </p:nvSpPr>
        <p:spPr/>
        <p:txBody>
          <a:bodyPr/>
          <a:lstStyle/>
          <a:p>
            <a:r>
              <a:rPr lang="en-GB" dirty="0" smtClean="0"/>
              <a:t>Issues, debates and approaches</a:t>
            </a:r>
            <a:endParaRPr lang="en-GB"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Alternative explanations</a:t>
            </a:r>
            <a:endParaRPr lang="en-GB" dirty="0"/>
          </a:p>
        </p:txBody>
      </p:sp>
      <p:sp>
        <p:nvSpPr>
          <p:cNvPr id="7" name="Content Placeholder 6"/>
          <p:cNvSpPr>
            <a:spLocks noGrp="1"/>
          </p:cNvSpPr>
          <p:nvPr>
            <p:ph sz="half" idx="1"/>
          </p:nvPr>
        </p:nvSpPr>
        <p:spPr/>
        <p:txBody>
          <a:bodyPr/>
          <a:lstStyle/>
          <a:p>
            <a:r>
              <a:rPr lang="en-GB" sz="2400" dirty="0" smtClean="0"/>
              <a:t>Social factors such as </a:t>
            </a:r>
            <a:r>
              <a:rPr lang="en-GB" sz="2400" u="sng" dirty="0" smtClean="0"/>
              <a:t>similarity, proximity &amp; familiarity </a:t>
            </a:r>
            <a:r>
              <a:rPr lang="en-GB" sz="2400" dirty="0" smtClean="0"/>
              <a:t>all play an important part in relationships.</a:t>
            </a:r>
          </a:p>
          <a:p>
            <a:r>
              <a:rPr lang="en-GB" sz="2400" dirty="0" smtClean="0"/>
              <a:t>Attraction has been found to be linked with how similar individual’s are. Especially if there is knowledge of shared interests or activities (Byrne, 1970).</a:t>
            </a:r>
          </a:p>
          <a:p>
            <a:endParaRPr lang="en-GB" sz="2400" dirty="0" smtClean="0"/>
          </a:p>
          <a:p>
            <a:endParaRPr lang="en-GB" dirty="0"/>
          </a:p>
        </p:txBody>
      </p:sp>
      <p:sp>
        <p:nvSpPr>
          <p:cNvPr id="4" name="Content Placeholder 3"/>
          <p:cNvSpPr>
            <a:spLocks noGrp="1"/>
          </p:cNvSpPr>
          <p:nvPr>
            <p:ph sz="half" idx="2"/>
          </p:nvPr>
        </p:nvSpPr>
        <p:spPr/>
        <p:txBody>
          <a:bodyPr/>
          <a:lstStyle/>
          <a:p>
            <a:endParaRPr lang="en-GB"/>
          </a:p>
        </p:txBody>
      </p:sp>
      <p:sp>
        <p:nvSpPr>
          <p:cNvPr id="160770" name="AutoShape 2" descr="data:image/jpeg;base64,/9j/4AAQSkZJRgABAQAAAQABAAD/2wCEAAkGBhQSERUUExQUFRUVGBsYGBcXGBQXFBgXFx8YFxgYGBUXHCYfFxokGhcXHy8gJCcpLCwsFx4xNTAqNSYrLCkBCQoKDgwOGg8PGiwkHyQsNCksLCwsLCwsLCwsLCwsLCwsLCwsLCwsLCwsLCwpLCwsLCwsLCwsLCwsLCwsLCwsLP/AABEIAJ8BPgMBIgACEQEDEQH/xAAcAAACAgMBAQAAAAAAAAAAAAAFBgMEAQIHAAj/xABGEAABAgMEBgcFBQYGAgMBAAABAhEAAwQFEiExBkFRYXGBEyIykaGxwSNCUtHwBxRysuEkM2KCkqIlQ1NjwvEV0jWT8hb/xAAaAQADAQEBAQAAAAAAAAAAAAACAwQBAAUG/8QALBEAAgICAgEDAwQBBQAAAAAAAAECEQMhEjFBBCJREzJhM3GB8BQFI0KR0f/aAAwDAQACEQMRAD8AU7B0h6ZZADNBOsqCDwhP0JV7Uw02lmYhywUclIuwycobJZVclZA1wx0MlLCEGURfDGHayJyVJhrVE1bFu31gT1NqEQaDIvTZyt/pGbdUOlXFz7NpDonK/iMFDpno+s9uHHFnT7CljoonmWbi6c41sZLSxF1MwvlFkVo8R9gibTzBgzxvJoFnPXqgqqYXyjN6O4nWV6SiTLGEar/eCLJMViOvyjG0cc0nq/xtW4D1jOlygqYondGiv/mZnAeRiPShukVEuXwUYwfY8oPDTTSEtCtYyQ8M9OgNnqhEuxi6Kc1ATPlkbY2sW1gitmucElCuWuK9eyZiMW3xRprPT06pvSjrBiMMoKFXb/uzZpuKon+0a0TPnEJLlbN+ED5xcsJL0uOYwPKNtHdHumnKmLIZIwfJtUXJnRSpahfGblsYpzcs1yitDM0Fhisb7q/+w5ZukBXKEogXZKCQdZd/LGN9FbdM2TMdmTMF3hgWhZsrSKkSmY85N84Y4Yc4sWRpJTyqFctKkCYqe4L+6SC54AGFxUm6ZI0q0XNJyErUsZqzheqGlzpb9ianD8Qia3LQE2YEJUFMMW1k6osIs7pZctE5KpXRdZSlApIbY4bLfAJKLaa0URTeO78heyZXRt1VFgcACTjugXVyZcnpJk5QN4kpljNmfrA9kvAO19KRduyrwKSxXeU6scFFT44bYUbRtE9I5UVPqJygoRdcQWktsZKjSc3lKlhtihgoas9l0DDKBFNbJWpQmrVdBJ6oJzwCQPdxHKBv3Rau2ro0EnrFyC2OBGB8sRG82clAuy56mGbJAD+sMUEjG2F6rSNKRcTLLfxAO3FYL+HAQvz63pCeqAeAHlhFafXLDgKUQc3822xHTpKjh2sxt/UQ1QS2Byt0WlrN0EPkx+u+JrOnFKgQWILg74iTMdxlr+t0Zca8DujPFBHZdAqeXVpmKmJcoAw1Al38oJ1FBJAIMsZs4hG+yPSYSqhdOs4Tkskn404h+IccWhztAqShV4u6lHlGtJQRPL7hFtC2aFS1ATZ4KSQxDpLYZwJ/8zKB6t0DbmrxhRq1PMV+I+caJRFKggbY+0tr06lJTeWsktsSOMPFkWZKNKqZd614gAZNHGLPN1YI1Q40FqrCCyiHJ14YboRkiosNNyQdrZMs6iDtcwKWWLbIq1doFg5ctFKZWvnCooJlDQ+nKZpeGK1/e4QtaGrPSl9kM9pJcmJc/wCqW4PsFeTON6GKyq5QgXKpRehksuhHhDZNE0YuwBak1yowyfZlL/Zlnao+cK1tlr8Nn2aKakMbD7T0f9R/4R/B0eyv3Yi2FxRshXUEWlraKYvR4r7N0qJLDEmLH3RWuLVj0bC+rM5Dd8zFmbOSHcsBmdm4b/kYGRqQLmzQkYxW+93sGbuwG1ROUQ1lRfU+WsD4UnAFtajkPp5qamS5B7CMVY682J17e46xHnybbHpaIKiw6e70ygHGUwu54boSLe0Jm1BMyQQE53ZhulTAYgs3e0M+kVQVhJVglXZTuHpkOZiNFudoDIMD5+Td8L+pTGKLo5PIlzJKimYlSSNRB8NR5QXkV5bXHRUKkzZbTALmJAIBZ8HD5Fj3mANZoeHUZLFKWF18QWBZzngYZzUvBnQnWtTGcgMSCIVp1FMT7xjqMqx2TiIC2nZI2Q2OStGO6B1dWzhIShBKQpIvEHGLOi6lSmJ64OYMT0lnvhmGygrTWEsJdAyOWvGAc2lSKnn5T5SV6qitPtGjmk9JKyzN3DviBVk2YrUkeEGNGpQlpqpMxAKioEOxwwgDatk354ui6lSmHAZwayu+zEsMrbi0Sy7JoZSkzJZyOLMre107WbnA63LdVNmEBa7hfPMjVnlqiyLBckMzfQMWV6MlaRh1nGG1yzgxjycnbMqC+wQys3ikOX83ghZ1hX1hUxKikZgM524nKHA6GGSsuBxilPoilTiDeX4OWKynXoSgBHugYXrp3YgQsWjTyk5Evswb9BBy2kqYtkdwBhUmYaoZiV7F5FxK6lF8GbZnFyikpVuIx3cmxEayyMgkcSfSLEmYBgQ29nh0noTFGZknWC5+s4jP0IsKA2k7yB5xGoQKYVENPVGWtKklilQIOwj0js8+0BNpUTD78u8eYeOKzNsdGp6n/DZZ/wBtu5x6R0uhcjl8wuTxMZQqI3jZJixCGXKY4wfs8ko74XZEMVjy3QrlCMocDSqnOqKU6cYv2nIuqgTMOMBHoJlnQwPNMNdfmYgoqGXKLhhENoWhmY8+cvqZLR6GOP047K0tBvQy2ag3CX1QnSqvGD9HaBuHhDpJ0T4mnMX7cm4L5w5fZ4P2SEK219Vtph90AP7HBJVD+Sv/AFCV5q+EP9jTOqIN2fTX1Och3QAsZLpA2wwdKWEtGZwHqonYPOGc+KPL42y+urKlFEvJOatT7OA1nlA2tUnIvcTiRrW3kHYd2+JZ1SiSgpB6o7RGalakjj4DxGTiSbq8z1pm5Kfd5A3eKlQmUrGJGnSdZc1eUlN9WxU1Y6iRuSn0iraFomXRoc4zlOTtGDnmpTcAIr6WVXRyEy36yyZsz8SsfBLCKtvOoIR/py0AcQAo+LxLknV/3+/A+Ebpla1q1U1cgP8AE/BIUR4kd0UkSzdm75qh3BIizMT7en3lY70v84kX+7J2zFfmb0id32NTorXjfQnUDePBOIHBz4ResqtUkTC/aN48TEKpPtFHYj5xZk07IxzU5PPAfW6Oi2a0miJU5SsYW7crgjAl1bBnDLZMhc1BYMBg+8QnyLOUuomKIfrFOrUWi7Eot7fRNK0tGtm2mUHrJUATm2ENqKhQS42YRWrLPT0SkYs26KVm1x6EA5gNvhcmpbG8NKijZtoLFTMvki9iTuhkq0IRJROXmewndtiKzbAXPBnBHVQCFK1bW3xQtypUssMQnqjlAUr2bJ3pL9yOVaCpiyojlDBZszry3GF4PyxhXoLyTimDBrmTlqgtXoBJ1saK+sQBizmEy06mUSTeSN2uNbUMydICrxF1V0kZ44jyMJd5KZtwoK31lWJbHLKGJch8fbtDBNlJmBgQYV7VsNSC4S44PDTQTpbMEAcoJCUFaoGM3BjZRU0cpmpAOIPL5ERtTqG/uh8t/RzpQClOMQaP6KFDmY279Yp+vHjZN9B8gELGmXAboIIyyU34cYFz13MD3a4fJlWjp0hKUKCiB1XcOzfW6FDTOSkVRIbsJJ44gPyYxuKfJ0ws2JRhyQOQpwYd5xu2ZKBw9l5uYQpCXAbXh34Q9aQEpo0IOaZQdsnZobLwRM5zGUmMR6KkKLcgw16OodCuXrChTmG/RheraAe4wnKFEl0glMvkIWphxhr0mHXVub1hSmDGF43o1jWbPWGcxNMsUkO0GqmSQ0ST0quxHbKm77FBVlspoZrIsV0wOXKUVw3WPKUEwbbYlaOVaW0xlzbhGt4ddAFfscbaX2Kmaq8rMCNdAJb0pS+swzknCgskpTlykP8AYhwB2B4ILn3EEv11txA1AbzA2xUFEtRUcHA5AOfSJa2puG8cVDsj+Ih38h3RHln7joxNpEy9OzdMnxUfeO3HHkBtgdS2h00+YA5GCd5Dl92J8jEJqOikKUoF1qOGtTdUBs8WJ4PEmi4EtC1s68XyZJ1vsADBvxQKYytMi0tQACVl1rLbgNnAYY6+DRHU1QvSVnJZA5t88OcD7frhOvLd0gG6dt3X/UYsJlFdHLwxGPdl3loU1exqVUW62UEzqfcstwCVP6RHMHVkJ+JT95Ur5Rstd+Yl/cWtuF25+YxrLN6eNkpA7yB8o7wYWZRdc0DUln3kP6iKq69QnmWEhSAwCknFLDEKHEGLVmHGYr6wwHkIo0VJ0YLJAKlqUpiS94k4k4nPXsjUlVhxWxgtGcmloyoMC2H4lY+scvo7RXKmKUOsCXIJ17YaNO7WKpcpG1yeX/cJSJnWhkPkZGGthqp0hWsNdu73itRTVXgA5fCKMyeAMS0P2gs2zhTTJk+YjpBhdUplgN7iXxJOzZDFFy0DOUcS+WMNVULp6CnTICpnXHS4dViCVC82HWIaEmsqL0xRYBy7DVDArTmXLp0SQpDKJvF8QHfLbAC2J9KkBaZwJUHZwYCa5NJLwTYpuLtmJZi5acgS0oT7zXlc4pWSRMXKYg31DAbIuW3UA1C9YCgG3DVC1HjFv+Crlykq/cs18sy6WVLZis9Kv+bBA3dVjzipZNgyJt4kdfLVG1q24qYVTFDqu2AxAOXDZFChthKag3XCFJYv8QyMNT+OjePtJqyy0yiwUDuiSnltFefMvLJi1JXAsb0iwBGlSnqE7MYkTGyg4bbAgWAqCmQlF66687wHWbK6Nkc50oC+nWVkOS+GQ2DkGHKOwIkAAtHH9J3NVMcMQSGPnFfpn7hHqpXE0stDrTuIeG7TAtJH4BCtYcplDjDVpsP2YHcIql9yIPBzuPR6PCKhZKjLnDTowDeTwHiYV0td5w26Kpy4iE5egohHSRPXVxT5GFuZTQyaSH2h4j1gKURMnRTCCcRkn6SEt7NXdG03SrDsK7o6AuyJfwDuiGZYspuyO6BqInkc2kaSIVNZmMONDa4Ajm1t0gTXrSjAAiG+yqMqTrjskUqo6Nkdo22FzmV2WbnCdOtCZJmrElRSh33Y6h4ww25YKgsKDtr2wzaF2ElUxKgljjmHIAYOxDFROAcHIlgwEZGSirGyWgtoMmdNpSlaV4rN1SklIUFbCcwGfgRF21y01BGIvgFtbLD+Dw3SUIShlqEsancl8nc63+hAG0ae8bvUKElJQUblJvOM8tuyJMy3aCxv5FPSC1Lq7qMAh0jjmonkR3xmZO/wzqKIMwlZbMpcoA8PGAmkUtRMw/xnxP8A13QW0ep1TpMiSMzeRu7RU/conlAXqyhxSoimU6UyhfULoATcTitRwwGwEjxg7R1SVJAYADADUD8hAtFFenrvDCWonmMAPAHnHqTIHVi43OXx2iFPo5omXUJE4l2SlJ7g7nmWjNmzD0alN1pinbj2RyHkYirLJLuMZa2L7hkkjU3i8EKZQAw1eJ+UGtm0q0WJcm5LCdZxVxiCbNuiJAp84hqVgJJUQANZg2qGRBlsdEZCxOUMASnaFN1bp2vg3fHPpM/rQU0nqguaSDqA5j9GgFQqeZFGOPts16dGLcXikO0DUS9kzxi9pLgpMCU1AJ7EV417EQZvvdlmalR/zH4mK/RH4x3x6Ykk9nKIxNTj1cYahOjoH2UB56X90k9wMGKmovLWdqj5mAv2YrulatiFnwjFNaGOMQ+pVlvpu2/wNtlVV2XNHRpmXwE3VO2J1NmfVoXvvKEzCkomS1AkMtKhlsURiIv0lo3U3knEKBHEEGJrU6aY05brQpwF5gMSLre7iIXFLgrHp+5oxIDxZTFSieLqYWGTomRveiFniQBoxgkyThAa2rJlzB7RF4OL2YJD7RjBRKoxPAu4wNtO0dSemJNo2TJkzkCUDdVl1lYZA9oY7Y207DU4/lgjJRfWcroUyefbL7MCOUVtLaIz5ZShytioDaEauJxivHl96TI8uKlo5pHo2UggsQQdhwPdGGj1SEkT2ecOGig7PGE8DqjjDrokjs8YTl6CiSaQq9s28wDtCousAcc4LW4r2x5wOpFhJM1SQu86UJOV0Zq7ww4GERWx/Ljj0dqUJj54RutfVxzjCqkREtYL8IkXqsc9JgfTa2citKYP/ITOIh+sCcm7lHPK5TV838Q9IfrAqU3dUPy+DY9BJKUqUXEHrGlCUh0DrzDdfYlzgNjkmF+XUJvHKCFgWo6piRiUJvJ3OCk92e6J30GNFVUASwnDAEFW3EuN6YV65BkdY5EhruIL8NnrB2ZITMVLluybxfVeCQ7J24AgwMFKpU0pnY3VqXhrSHuhPdy4wmfu7Djoo1GjhnXldlCsjrOssNeJOOUW7NkiT1iyQEXZYIIBKixUo6gRgMszkAIvVtYtSgm6UDBkjEtqcqYDgAWgXakpTTFqVkxuuCEpGJcsMSWwxOELft6GJuWmSVgCVzihDKKllySXUSoIAf8ADebYIX7HDJCVDEnLjgfUxan1Sun3EJmc1BvQd8XVUKULvY7QnYcuX1sjdsJaKFFVTJQI7QfAEOCNcWZUwKxCbr6tkRVIUcsOGrlEEoLGp2zg0qGL5CQzgdaVm31X7xBAZnN1s3YHA74lRWYORhk+p+MYq69IQdZILCNsKLp6Ob2qt1rbJzFGyf3kNCaaUc7r8YkRQSdSUw5ZUlVGNW7E/SiaLyWL4YtAFxHR16O0x/y098aK0Xpv9PxMPh6iEY1slyYZTk5HO7+8x4COhHRWm/0z/UYx/wDy1N8Cv6jB/wCVD8gf40yvoFNZM7dKVFRM+GaxLElSypMpExSpiSlgXwMMlm/Z1JSwmgvncfIfxHbuhMskZu0Oh/t/cKtgUE2en2aCrrAYZDichDRPo50iRKkqWgrmLWyU/Dio4nBhi5yhupZSEpCEAIQnUkMABmecIq7R+91K1AsJiugl/wAFPL605Y2FTHHdAPo6Mm5WbSqMplGYtSJaAASpagkYgEcSQQecVrMqhNnzKdXs1iWFyife+IFJGxjwcwu/aZWKmdHgQhQKkjUA5TltYJHKKyJ8yZR088H9op1mU47apYAUh9rAkD8La4KONceRryu6G2TVsbp7QOI3xcTOeFuTbAngLwCtY2wRl1uEJaKFtBKorAkYwv11qKmKuJzOvYNZivaFoqWq6nE+A3nZEVBVy0gpvDpCes5Z9wOuOUfJzkloLy5d0hCc0px54eh74zKLLWoHsAITvOBPebsSU4uSys5l1E7h2fQxAeqlAOBJvHicfAkd0LFEdrWVLqPZFIJuk3/fQRkQdYJ1a4Q7a0XnUxN4XkfGlyn+YZp5w/2TPBmzFHEDDiRkPHvaCdOnUS7Yq3vqfZ+kUY88sWvAieJSONg4DjDpoyq6lKjlF219EZNQpfQDolpLYfu1K1i6OzxG/CILMpFS2lzAxGo+m0RW80ci0TfTcewbair89QycHHYNZ5B4pzJl44YAABI2JGQ+tpjFYT0q3OeHIaomoaTMnLVHXSAk70dXvkZxIhefCI1mPJOB4R8zh/Uj+5fLo5Dabmtmt8UNVkyltC44NbN/HHQrCSm7H0OV9IkigWhC3MHdC5xQqc4dRAG8gkFXgAIu0okuQpHEgs/L5Ras6ZSiYtMgK6YgFRdTMDkCWZ8chthEvtYS7CiqdKJvTOoqSQUIwcD4TiwDFmG3KAqLYUmqCkuUFWIUCFJfBw+ecNNPZSVIIdyk96s8CR4wFmv0oCgzEYZu3pCvpSSTGqa6L82oKC6gOvg6jiw2DUN8DLeqJZAlqUlKVe7gLzYtwfMxTq5inKlF1E4k+QipVUwmsSGIDKJYOnFtbayOcI5X2MUa2Z6QskP1gLvVLgjNJBGyJ5C3ABLkRQpqa6pRGAZmZhjgA+vDyi7SiDiNomUnCKNLUpMxSVu2wNnzi/OML0upQioKZzhKi6VZDgTqg2r6NatBKpm43RkxfPVrJgPULcd8dDsmgkXCFS0rCgMVOSeeqBVu6FOCqm/+tR/Ko+vfDF6eXG1sRHNFTpnGatXWPExV6c7T3wQtKkUhakrSUqBIKSGIMUTJiuPRki3ZtYRMTic4aZ9qdWFey6R5iRDPVWUwygJ1Yttm6rSDasopJmrmzEy5YdSiwA+sA2MWV2X1YYdBbIEsTqhQxAup3ZFRHeBALijG5DVYFmopZYTgVs616ydfBL5DdGotB0FfvTFDkFOE/wBoMVPvz9ITqw/pBUfEwMs6tv3jqQUgDeAWhTkMUS7pHaRl0kwp7S/Zp54fOFWwZFyXMWPdSJKPxKYrPc3fFzTWrbopYySCTvP/AGYzMplS0U9Mn94rrK3LmdYk/hT+UR3gYtIBfaB1uilgYSUMS2bs3fiW3gxYKZk6np5T3UJlJF0AD2ks4klnJYpPOGabZ6F1CJRxlywlRvbgc+LgnjHikLlGaAB7R0gABkq6oGG4CC56oBivKs8P10AnbiCeJDPBhNOi4bshIwxLrP5lkRYm0t5QYYmDFHZhmES0AMMycMBmTGxuQMp0IVZTK6wQLqW6xAyTrJYcBCvWUnSEBAYXgO/1jruk0z2RppICggPMUAACcnPMwmzKC7TkgBwyiW+FQJgnLg9Gx9ytkNLNVKlJRPUyEm9eLn2YLBJ14KKRwVuje0qwFaiDgnDmcSYu2mwlDAKGxQcG8UuCPwhQgDUJdKU61l+/9IUqlsb0X9HxqOF55vLIeBB5QSXW3EKXrzA1OeyPKBaV3ai5/tJR35+AMS1ar0xMvU988E5eZPKBatmhSzRcSNZ81K1+I8YkqLNTOQUH3cj7znHPh+sU5tQxQNjKbaSf/wBQQnVHRSzrWcP51fLPlAbuzGhBtCSmSoXznik6iNoMaff5ZHbDCHeqsyUqSETUBSUgDF3BxcgjEEA57jCBb+jxkTbqQVJIcHWMSCk7SCM94izFKM9Nip2vCOpKl74sJyPCIMIk908I8PD+pH9w5dHK5ZH3yY/xmOiWEU3Y5epZ+9TG+M+cdT0E0Vm1KOkWropOV7NSyMwhOsfxHDjH0GSDk1RJGSS2WpJS6oKaE6JTFVC6iYCiUWuv25meIGpG/Xq2weo9GKWQsEJXMUM76gQ+olLAQcXaQIwgoYGuwZT+DStkC6QgtdyAyx3asoV66mc4uCOLQeTOzxzPgMvMxFUrSR1hzAMHkxcloGMqYsVVGqYi6+Wtsf1itLs5QSdZbU+W8Q0ypCTgFJO5w/dG6KYA/WURP0v5KFnaEqVIIYOTvPyiylDGDNsWaAgrGCg3PVj890AwowmUODplcJc1aJlDCAdsUQWN4ygyV6ojEl84BPY1aAuhtqTZdSmSHUhRIKT7uu8NkdLmTSE4QJ0XsuVLQFgArWHUrXj7oOwQYqjgBt9I9PFqNnnZ5KU9HLftQsopmonu/SC6rcpOXePKERo6v9qMh6RKvgmDxBEcovxjWw4O4hKwz7ZMN1XPwGGuFGw54E0GGmqrkkCEz7OZPMndXKD9lSSJaEk4KQogfxK62PJh3wARPCylIzUQO/CDlqzymUlac5Sr7bUvdbuhTZqVg+rn3RU7kqI5sPWKlh1F2So61zgkckj5x636kdFPWMlywRzKTEFjof7oj41lZ728kwPgaXaez+ntDrYok3SrY+YHlF2yPa1E+oVkkmWjiWKz3XU98es2qEunqKk++ZsziAeiljwPfEtlU/RU8hB7SyCrepXXX4lo7pAtmKlSkhaw1+asoS+7tHh+kTaOWQSoS5hvJHtGBOSAwJLBypan4ADeYwy5pQ/7tA5KmEqPNmgxo3UBRqCMSkIQOBvHzAhuLbUf5FZHqy7R2IlZL9XhEdr1SZI6CnDzF4E6+DxbqqsU8gqPbVkPWBOjstgupXiXIS/ifSKqSfFE6+WYtCnFPI6BPWmze2dbZnkBCZaCP2ebuSv1MPKZt1M2oma+qkfi6vrCdUyXC0HWSO8RL6jTTKcO0wfaAvSk72PhdH5vCBtLJv1A2JSo82ujzMW5kx0yQfgST9cx3RLZUvrzDsup8lnzMJ6TKQcpL1ijsLdwPziWen23C4Dzz8FR6lDzzvUfUegiVReYv8fgkN5pgv8AwwtoQ80q2MBswHzcxrKm9JMcdlLhG861/WptsQzbxkpA99Rc67oDng79zxHWzjJQlQwSFAK23TkNzln5CBS8HWGRMdxqSOLuMT9esD7VQklF7AMr/hFsKFwKGtx3u3lHqinCwl9kCuzAj93MemAhKn2Qlf8AnKoEC8DG07SGqYggFxDY+khGSaZM8kmhes6UFVK31rPnH01MogEpSg3QgBKRqAGpo+btHKQ/eUlXvTE+KhH0NaFbioPrMelCrbJpeCsuuuLaZlm4yPHbGZ0wqxTlugdVTweq/f8AX00W7MJQGOIMFdujOtlmQjCNyqN1pAyyjW7HV4Nsq1FHeZQLKGR198TJrxhfBSRng444Rkgxqo6iIFx+DrLRWlaXDFJw/Qws11EZZ2pOR9DBUU5BeWojd9ZxHMqndM1OB1h/EauIifLDktjsU+DAJEZTE9VSlB2pOStRiuBHnNU6Z6KaatBnRibelt8JUO5RgjOPX4QA0Rn4zhsmYcwD6wwKGMehi3BHn5lU2Kv2nIJoVNqWh+9vNo46pMdt0+S9BO3XT/cmOMkQcuw8f2m1mIN/CDM9CsIgsCWDNxhiq5KcOMJlLZziR6OSz04Ursy0qWf5Rh4kQbmVt0SVEOlSAFcMz6xTnSgimmKHvFKOXaPhFUV18SkFrvR9U7FAlxz9ITLbGQjo00tl9HTqSMruG8Ph4Rmln9HMlKP+TTFfMSyrzMDbTnGZRofNSVj+5QT4NEluzWVUgapYljmpIPgkxyXgPwHLOHSUFJK/1LhX+FDrV4kQa6a/NSRklRSNmWP1ugHo0v8AZZP8Etu8k+QEWKWquyOk+GXOm7zmlPrGS26BrR6zqi8Z6/jKiOA6qfCCOhCyJk8ns3Uk8XLeZhV0atZMyWsFJSsAJYklxrLkZuYbbLT0dLMUM5kxuSB8yYbjTjJ34FZGnExa1aqomBI1m6kQcqpYShElOQYcdpgTo/LAKpqsx1U+pgvZvXWVqyS5h8Fe35ES+F4KFvzQZ1PTjspIWrgnrY9xgBMT7Re4v4RckVPSz584nBIYHcXP5UN/NA6251xFQobGH82HrEmZ8mVYlSoWaic5QkawBywA/LBOzR7NaviWo8gW8jAOlmjpLx7KBu1Y+sX5FoXZLEe43NX0IyS1Q4zQn26BsSCebfrGEFgVfFfV4j5xWoZ7zZi9SUv3Aq9RFyqlNKlfyj+okHyEa0YW5hCehTuJbd8urzgRblRfuyAX6wBO9xjBG2KgSgtZ7QSgJ5dY+JMDrIoSbs1TvMmAj8ICiTzZ42PyYHLRVdQ2wp829YsrwbhFCvN5d3YAfL5RdnnrDePJv/aF0aJqr14YRmfMLQzLs5N8RrW2WmKOSJKYI0GpOlr5IOSVX1cJYK/SOqzVFRfGFn7MLJT00+Z8KAn+sv5IhntQ4sDyy4ecWQXtsQ3uiKmAUYJyZLltkUaEbc4K3WTBxRjIkTsWOvyj14gsYiT2io5JHlGyZ7sdv/frHHEyVGJCHziDpIlE4NGaONFSdkRzE6lDnExmCNSqBZpQXSFLt1kHNOrjuMDaujKcRinxHH5weKG7PdGOjChhn4HcYRPEpDoZXBgHQyXhUK/3W7kpJ8xDE+JitZNAmUlYS7KWpeOq8AG3s0TJOcbBcUkdklyk2ijpHQdNSzpetSC34k9ZPiBHDCY+g3jgFtSejqJqBkmYsDgFECNkrYWJ6aCWjoHScoYqqWlxxhMsmeQuCs2vLiEyjsJyGm2ldHSoSNbq/qwHgIXpiSaYEe4SO/rDxeCWkc8qWmXqQkDuAgXZUy+qfL1XA34k9byJEJRRHSJ6Cf08mmLM67p2OFBzzBeKNrzHM07VjyJ9Yl0VV7KX/BNUf7Uq9IjVLvXR8cw+g+cF1Jmx6GWSjoqRKdYQBzYAeMWKWX+yNtShA4FTmIbROISNv5QPWLKVXZEobVE/0gn5Qv8AIDKSykKwAcnEjM6wPCD09TU0pO4qPFRJhcOJ4FvD9YN1CnShI1JAhsOhWTstWYglIG9++DFrzehpVNgVYRVsaS6gNQAitp1VMEp1AExR9sGydbnQGpV3aUnXNmKbeAyBydJ74DaaVbAoB7Sie43B/wAu6DUkYSEf6cpKzxIM0+JAhFtqp6aoWBkk3R/Lh4qJPOJUrkWRJJMn2IOtSgG1ly58BByZLaWkbZjdwbzTFdFGB0CPiUTuZIZv7ouVBYoJ1FSjxJw/MYFuwyQ0UsSZqihLkKyABLAjVnqiK0pbiSjaR/aHHjFmYT93A1m6OaiHjSpUBNvHKUgq7v0BjF2YK9p1BqKtUodlMwg8MA3hDLUslctOxKyOOAEAtF6fAzT2lLCjzx9YNVx9tKP4h+WGT7pAx/J5KCVqJ1o/9o2tWoKUpUOHeH/4x6RqO1J+vGMVKL8sDh5GAQTP/9k="/>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0772" name="AutoShape 4" descr="data:image/jpeg;base64,/9j/4AAQSkZJRgABAQAAAQABAAD/2wCEAAkGBhQSERUUExQUFRUVGBsYGBcXGBQXFBgXFx8YFxgYGBUXHCYfFxokGhcXHy8gJCcpLCwsFx4xNTAqNSYrLCkBCQoKDgwOGg8PGiwkHyQsNCksLCwsLCwsLCwsLCwsLCwsLCwsLCwsLCwsLCwpLCwsLCwsLCwsLCwsLCwsLCwsLP/AABEIAJ8BPgMBIgACEQEDEQH/xAAcAAACAgMBAQAAAAAAAAAAAAAFBgMEAQIHAAj/xABGEAABAgMEBgcFBQYGAgMBAAABAhEAAwQFEiExBkFRYXGBEyIykaGxwSNCUtHwBxRysuEkM2KCkqIlQ1NjwvEV0jWT8hb/xAAaAQADAQEBAQAAAAAAAAAAAAACAwQBAAUG/8QALBEAAgICAgEDAwQBBQAAAAAAAAECEQMhEjFBBCJREzJhM3GB8BQFI0KR0f/aAAwDAQACEQMRAD8AU7B0h6ZZADNBOsqCDwhP0JV7Uw02lmYhywUclIuwycobJZVclZA1wx0MlLCEGURfDGHayJyVJhrVE1bFu31gT1NqEQaDIvTZyt/pGbdUOlXFz7NpDonK/iMFDpno+s9uHHFnT7CljoonmWbi6c41sZLSxF1MwvlFkVo8R9gibTzBgzxvJoFnPXqgqqYXyjN6O4nWV6SiTLGEar/eCLJMViOvyjG0cc0nq/xtW4D1jOlygqYondGiv/mZnAeRiPShukVEuXwUYwfY8oPDTTSEtCtYyQ8M9OgNnqhEuxi6Kc1ATPlkbY2sW1gitmucElCuWuK9eyZiMW3xRprPT06pvSjrBiMMoKFXb/uzZpuKon+0a0TPnEJLlbN+ED5xcsJL0uOYwPKNtHdHumnKmLIZIwfJtUXJnRSpahfGblsYpzcs1yitDM0Fhisb7q/+w5ZukBXKEogXZKCQdZd/LGN9FbdM2TMdmTMF3hgWhZsrSKkSmY85N84Y4Yc4sWRpJTyqFctKkCYqe4L+6SC54AGFxUm6ZI0q0XNJyErUsZqzheqGlzpb9ianD8Qia3LQE2YEJUFMMW1k6osIs7pZctE5KpXRdZSlApIbY4bLfAJKLaa0URTeO78heyZXRt1VFgcACTjugXVyZcnpJk5QN4kpljNmfrA9kvAO19KRduyrwKSxXeU6scFFT44bYUbRtE9I5UVPqJygoRdcQWktsZKjSc3lKlhtihgoas9l0DDKBFNbJWpQmrVdBJ6oJzwCQPdxHKBv3Rau2ro0EnrFyC2OBGB8sRG82clAuy56mGbJAD+sMUEjG2F6rSNKRcTLLfxAO3FYL+HAQvz63pCeqAeAHlhFafXLDgKUQc3822xHTpKjh2sxt/UQ1QS2Byt0WlrN0EPkx+u+JrOnFKgQWILg74iTMdxlr+t0Zca8DujPFBHZdAqeXVpmKmJcoAw1Al38oJ1FBJAIMsZs4hG+yPSYSqhdOs4Tkskn404h+IccWhztAqShV4u6lHlGtJQRPL7hFtC2aFS1ATZ4KSQxDpLYZwJ/8zKB6t0DbmrxhRq1PMV+I+caJRFKggbY+0tr06lJTeWsktsSOMPFkWZKNKqZd614gAZNHGLPN1YI1Q40FqrCCyiHJ14YboRkiosNNyQdrZMs6iDtcwKWWLbIq1doFg5ctFKZWvnCooJlDQ+nKZpeGK1/e4QtaGrPSl9kM9pJcmJc/wCqW4PsFeTON6GKyq5QgXKpRehksuhHhDZNE0YuwBak1yowyfZlL/Zlnao+cK1tlr8Nn2aKakMbD7T0f9R/4R/B0eyv3Yi2FxRshXUEWlraKYvR4r7N0qJLDEmLH3RWuLVj0bC+rM5Dd8zFmbOSHcsBmdm4b/kYGRqQLmzQkYxW+93sGbuwG1ROUQ1lRfU+WsD4UnAFtajkPp5qamS5B7CMVY682J17e46xHnybbHpaIKiw6e70ygHGUwu54boSLe0Jm1BMyQQE53ZhulTAYgs3e0M+kVQVhJVglXZTuHpkOZiNFudoDIMD5+Td8L+pTGKLo5PIlzJKimYlSSNRB8NR5QXkV5bXHRUKkzZbTALmJAIBZ8HD5Fj3mANZoeHUZLFKWF18QWBZzngYZzUvBnQnWtTGcgMSCIVp1FMT7xjqMqx2TiIC2nZI2Q2OStGO6B1dWzhIShBKQpIvEHGLOi6lSmJ64OYMT0lnvhmGygrTWEsJdAyOWvGAc2lSKnn5T5SV6qitPtGjmk9JKyzN3DviBVk2YrUkeEGNGpQlpqpMxAKioEOxwwgDatk354ui6lSmHAZwayu+zEsMrbi0Sy7JoZSkzJZyOLMre107WbnA63LdVNmEBa7hfPMjVnlqiyLBckMzfQMWV6MlaRh1nGG1yzgxjycnbMqC+wQys3ikOX83ghZ1hX1hUxKikZgM524nKHA6GGSsuBxilPoilTiDeX4OWKynXoSgBHugYXrp3YgQsWjTyk5Evswb9BBy2kqYtkdwBhUmYaoZiV7F5FxK6lF8GbZnFyikpVuIx3cmxEayyMgkcSfSLEmYBgQ29nh0noTFGZknWC5+s4jP0IsKA2k7yB5xGoQKYVENPVGWtKklilQIOwj0js8+0BNpUTD78u8eYeOKzNsdGp6n/DZZ/wBtu5x6R0uhcjl8wuTxMZQqI3jZJixCGXKY4wfs8ko74XZEMVjy3QrlCMocDSqnOqKU6cYv2nIuqgTMOMBHoJlnQwPNMNdfmYgoqGXKLhhENoWhmY8+cvqZLR6GOP047K0tBvQy2ag3CX1QnSqvGD9HaBuHhDpJ0T4mnMX7cm4L5w5fZ4P2SEK219Vtph90AP7HBJVD+Sv/AFCV5q+EP9jTOqIN2fTX1Och3QAsZLpA2wwdKWEtGZwHqonYPOGc+KPL42y+urKlFEvJOatT7OA1nlA2tUnIvcTiRrW3kHYd2+JZ1SiSgpB6o7RGalakjj4DxGTiSbq8z1pm5Kfd5A3eKlQmUrGJGnSdZc1eUlN9WxU1Y6iRuSn0iraFomXRoc4zlOTtGDnmpTcAIr6WVXRyEy36yyZsz8SsfBLCKtvOoIR/py0AcQAo+LxLknV/3+/A+Ebpla1q1U1cgP8AE/BIUR4kd0UkSzdm75qh3BIizMT7en3lY70v84kX+7J2zFfmb0id32NTorXjfQnUDePBOIHBz4ResqtUkTC/aN48TEKpPtFHYj5xZk07IxzU5PPAfW6Oi2a0miJU5SsYW7crgjAl1bBnDLZMhc1BYMBg+8QnyLOUuomKIfrFOrUWi7Eot7fRNK0tGtm2mUHrJUATm2ENqKhQS42YRWrLPT0SkYs26KVm1x6EA5gNvhcmpbG8NKijZtoLFTMvki9iTuhkq0IRJROXmewndtiKzbAXPBnBHVQCFK1bW3xQtypUssMQnqjlAUr2bJ3pL9yOVaCpiyojlDBZszry3GF4PyxhXoLyTimDBrmTlqgtXoBJ1saK+sQBizmEy06mUSTeSN2uNbUMydICrxF1V0kZ44jyMJd5KZtwoK31lWJbHLKGJch8fbtDBNlJmBgQYV7VsNSC4S44PDTQTpbMEAcoJCUFaoGM3BjZRU0cpmpAOIPL5ERtTqG/uh8t/RzpQClOMQaP6KFDmY279Yp+vHjZN9B8gELGmXAboIIyyU34cYFz13MD3a4fJlWjp0hKUKCiB1XcOzfW6FDTOSkVRIbsJJ44gPyYxuKfJ0ws2JRhyQOQpwYd5xu2ZKBw9l5uYQpCXAbXh34Q9aQEpo0IOaZQdsnZobLwRM5zGUmMR6KkKLcgw16OodCuXrChTmG/RheraAe4wnKFEl0glMvkIWphxhr0mHXVub1hSmDGF43o1jWbPWGcxNMsUkO0GqmSQ0ST0quxHbKm77FBVlspoZrIsV0wOXKUVw3WPKUEwbbYlaOVaW0xlzbhGt4ddAFfscbaX2Kmaq8rMCNdAJb0pS+swzknCgskpTlykP8AYhwB2B4ILn3EEv11txA1AbzA2xUFEtRUcHA5AOfSJa2puG8cVDsj+Ih38h3RHln7joxNpEy9OzdMnxUfeO3HHkBtgdS2h00+YA5GCd5Dl92J8jEJqOikKUoF1qOGtTdUBs8WJ4PEmi4EtC1s68XyZJ1vsADBvxQKYytMi0tQACVl1rLbgNnAYY6+DRHU1QvSVnJZA5t88OcD7frhOvLd0gG6dt3X/UYsJlFdHLwxGPdl3loU1exqVUW62UEzqfcstwCVP6RHMHVkJ+JT95Ur5Rstd+Yl/cWtuF25+YxrLN6eNkpA7yB8o7wYWZRdc0DUln3kP6iKq69QnmWEhSAwCknFLDEKHEGLVmHGYr6wwHkIo0VJ0YLJAKlqUpiS94k4k4nPXsjUlVhxWxgtGcmloyoMC2H4lY+scvo7RXKmKUOsCXIJ17YaNO7WKpcpG1yeX/cJSJnWhkPkZGGthqp0hWsNdu73itRTVXgA5fCKMyeAMS0P2gs2zhTTJk+YjpBhdUplgN7iXxJOzZDFFy0DOUcS+WMNVULp6CnTICpnXHS4dViCVC82HWIaEmsqL0xRYBy7DVDArTmXLp0SQpDKJvF8QHfLbAC2J9KkBaZwJUHZwYCa5NJLwTYpuLtmJZi5acgS0oT7zXlc4pWSRMXKYg31DAbIuW3UA1C9YCgG3DVC1HjFv+Crlykq/cs18sy6WVLZis9Kv+bBA3dVjzipZNgyJt4kdfLVG1q24qYVTFDqu2AxAOXDZFChthKag3XCFJYv8QyMNT+OjePtJqyy0yiwUDuiSnltFefMvLJi1JXAsb0iwBGlSnqE7MYkTGyg4bbAgWAqCmQlF66687wHWbK6Nkc50oC+nWVkOS+GQ2DkGHKOwIkAAtHH9J3NVMcMQSGPnFfpn7hHqpXE0stDrTuIeG7TAtJH4BCtYcplDjDVpsP2YHcIql9yIPBzuPR6PCKhZKjLnDTowDeTwHiYV0td5w26Kpy4iE5egohHSRPXVxT5GFuZTQyaSH2h4j1gKURMnRTCCcRkn6SEt7NXdG03SrDsK7o6AuyJfwDuiGZYspuyO6BqInkc2kaSIVNZmMONDa4Ajm1t0gTXrSjAAiG+yqMqTrjskUqo6Nkdo22FzmV2WbnCdOtCZJmrElRSh33Y6h4ww25YKgsKDtr2wzaF2ElUxKgljjmHIAYOxDFROAcHIlgwEZGSirGyWgtoMmdNpSlaV4rN1SklIUFbCcwGfgRF21y01BGIvgFtbLD+Dw3SUIShlqEsancl8nc63+hAG0ae8bvUKElJQUblJvOM8tuyJMy3aCxv5FPSC1Lq7qMAh0jjmonkR3xmZO/wzqKIMwlZbMpcoA8PGAmkUtRMw/xnxP8A13QW0ep1TpMiSMzeRu7RU/conlAXqyhxSoimU6UyhfULoATcTitRwwGwEjxg7R1SVJAYADADUD8hAtFFenrvDCWonmMAPAHnHqTIHVi43OXx2iFPo5omXUJE4l2SlJ7g7nmWjNmzD0alN1pinbj2RyHkYirLJLuMZa2L7hkkjU3i8EKZQAw1eJ+UGtm0q0WJcm5LCdZxVxiCbNuiJAp84hqVgJJUQANZg2qGRBlsdEZCxOUMASnaFN1bp2vg3fHPpM/rQU0nqguaSDqA5j9GgFQqeZFGOPts16dGLcXikO0DUS9kzxi9pLgpMCU1AJ7EV417EQZvvdlmalR/zH4mK/RH4x3x6Ykk9nKIxNTj1cYahOjoH2UB56X90k9wMGKmovLWdqj5mAv2YrulatiFnwjFNaGOMQ+pVlvpu2/wNtlVV2XNHRpmXwE3VO2J1NmfVoXvvKEzCkomS1AkMtKhlsURiIv0lo3U3knEKBHEEGJrU6aY05brQpwF5gMSLre7iIXFLgrHp+5oxIDxZTFSieLqYWGTomRveiFniQBoxgkyThAa2rJlzB7RF4OL2YJD7RjBRKoxPAu4wNtO0dSemJNo2TJkzkCUDdVl1lYZA9oY7Y207DU4/lgjJRfWcroUyefbL7MCOUVtLaIz5ZShytioDaEauJxivHl96TI8uKlo5pHo2UggsQQdhwPdGGj1SEkT2ecOGig7PGE8DqjjDrokjs8YTl6CiSaQq9s28wDtCousAcc4LW4r2x5wOpFhJM1SQu86UJOV0Zq7ww4GERWx/Ljj0dqUJj54RutfVxzjCqkREtYL8IkXqsc9JgfTa2citKYP/ITOIh+sCcm7lHPK5TV838Q9IfrAqU3dUPy+DY9BJKUqUXEHrGlCUh0DrzDdfYlzgNjkmF+XUJvHKCFgWo6piRiUJvJ3OCk92e6J30GNFVUASwnDAEFW3EuN6YV65BkdY5EhruIL8NnrB2ZITMVLluybxfVeCQ7J24AgwMFKpU0pnY3VqXhrSHuhPdy4wmfu7Djoo1GjhnXldlCsjrOssNeJOOUW7NkiT1iyQEXZYIIBKixUo6gRgMszkAIvVtYtSgm6UDBkjEtqcqYDgAWgXakpTTFqVkxuuCEpGJcsMSWwxOELft6GJuWmSVgCVzihDKKllySXUSoIAf8ADebYIX7HDJCVDEnLjgfUxan1Sun3EJmc1BvQd8XVUKULvY7QnYcuX1sjdsJaKFFVTJQI7QfAEOCNcWZUwKxCbr6tkRVIUcsOGrlEEoLGp2zg0qGL5CQzgdaVm31X7xBAZnN1s3YHA74lRWYORhk+p+MYq69IQdZILCNsKLp6Ob2qt1rbJzFGyf3kNCaaUc7r8YkRQSdSUw5ZUlVGNW7E/SiaLyWL4YtAFxHR16O0x/y098aK0Xpv9PxMPh6iEY1slyYZTk5HO7+8x4COhHRWm/0z/UYx/wDy1N8Cv6jB/wCVD8gf40yvoFNZM7dKVFRM+GaxLElSypMpExSpiSlgXwMMlm/Z1JSwmgvncfIfxHbuhMskZu0Oh/t/cKtgUE2en2aCrrAYZDichDRPo50iRKkqWgrmLWyU/Dio4nBhi5yhupZSEpCEAIQnUkMABmecIq7R+91K1AsJiugl/wAFPL605Y2FTHHdAPo6Mm5WbSqMplGYtSJaAASpagkYgEcSQQecVrMqhNnzKdXs1iWFyife+IFJGxjwcwu/aZWKmdHgQhQKkjUA5TltYJHKKyJ8yZR088H9op1mU47apYAUh9rAkD8La4KONceRryu6G2TVsbp7QOI3xcTOeFuTbAngLwCtY2wRl1uEJaKFtBKorAkYwv11qKmKuJzOvYNZivaFoqWq6nE+A3nZEVBVy0gpvDpCes5Z9wOuOUfJzkloLy5d0hCc0px54eh74zKLLWoHsAITvOBPebsSU4uSys5l1E7h2fQxAeqlAOBJvHicfAkd0LFEdrWVLqPZFIJuk3/fQRkQdYJ1a4Q7a0XnUxN4XkfGlyn+YZp5w/2TPBmzFHEDDiRkPHvaCdOnUS7Yq3vqfZ+kUY88sWvAieJSONg4DjDpoyq6lKjlF219EZNQpfQDolpLYfu1K1i6OzxG/CILMpFS2lzAxGo+m0RW80ci0TfTcewbair89QycHHYNZ5B4pzJl44YAABI2JGQ+tpjFYT0q3OeHIaomoaTMnLVHXSAk70dXvkZxIhefCI1mPJOB4R8zh/Uj+5fLo5Dabmtmt8UNVkyltC44NbN/HHQrCSm7H0OV9IkigWhC3MHdC5xQqc4dRAG8gkFXgAIu0okuQpHEgs/L5Ras6ZSiYtMgK6YgFRdTMDkCWZ8chthEvtYS7CiqdKJvTOoqSQUIwcD4TiwDFmG3KAqLYUmqCkuUFWIUCFJfBw+ecNNPZSVIIdyk96s8CR4wFmv0oCgzEYZu3pCvpSSTGqa6L82oKC6gOvg6jiw2DUN8DLeqJZAlqUlKVe7gLzYtwfMxTq5inKlF1E4k+QipVUwmsSGIDKJYOnFtbayOcI5X2MUa2Z6QskP1gLvVLgjNJBGyJ5C3ABLkRQpqa6pRGAZmZhjgA+vDyi7SiDiNomUnCKNLUpMxSVu2wNnzi/OML0upQioKZzhKi6VZDgTqg2r6NatBKpm43RkxfPVrJgPULcd8dDsmgkXCFS0rCgMVOSeeqBVu6FOCqm/+tR/Ko+vfDF6eXG1sRHNFTpnGatXWPExV6c7T3wQtKkUhakrSUqBIKSGIMUTJiuPRki3ZtYRMTic4aZ9qdWFey6R5iRDPVWUwygJ1Yttm6rSDasopJmrmzEy5YdSiwA+sA2MWV2X1YYdBbIEsTqhQxAup3ZFRHeBALijG5DVYFmopZYTgVs616ydfBL5DdGotB0FfvTFDkFOE/wBoMVPvz9ITqw/pBUfEwMs6tv3jqQUgDeAWhTkMUS7pHaRl0kwp7S/Zp54fOFWwZFyXMWPdSJKPxKYrPc3fFzTWrbopYySCTvP/AGYzMplS0U9Mn94rrK3LmdYk/hT+UR3gYtIBfaB1uilgYSUMS2bs3fiW3gxYKZk6np5T3UJlJF0AD2ks4klnJYpPOGabZ6F1CJRxlywlRvbgc+LgnjHikLlGaAB7R0gABkq6oGG4CC56oBivKs8P10AnbiCeJDPBhNOi4bshIwxLrP5lkRYm0t5QYYmDFHZhmES0AMMycMBmTGxuQMp0IVZTK6wQLqW6xAyTrJYcBCvWUnSEBAYXgO/1jruk0z2RppICggPMUAACcnPMwmzKC7TkgBwyiW+FQJgnLg9Gx9ytkNLNVKlJRPUyEm9eLn2YLBJ14KKRwVuje0qwFaiDgnDmcSYu2mwlDAKGxQcG8UuCPwhQgDUJdKU61l+/9IUqlsb0X9HxqOF55vLIeBB5QSXW3EKXrzA1OeyPKBaV3ai5/tJR35+AMS1ar0xMvU988E5eZPKBatmhSzRcSNZ81K1+I8YkqLNTOQUH3cj7znHPh+sU5tQxQNjKbaSf/wBQQnVHRSzrWcP51fLPlAbuzGhBtCSmSoXznik6iNoMaff5ZHbDCHeqsyUqSETUBSUgDF3BxcgjEEA57jCBb+jxkTbqQVJIcHWMSCk7SCM94izFKM9Nip2vCOpKl74sJyPCIMIk908I8PD+pH9w5dHK5ZH3yY/xmOiWEU3Y5epZ+9TG+M+cdT0E0Vm1KOkWropOV7NSyMwhOsfxHDjH0GSDk1RJGSS2WpJS6oKaE6JTFVC6iYCiUWuv25meIGpG/Xq2weo9GKWQsEJXMUM76gQ+olLAQcXaQIwgoYGuwZT+DStkC6QgtdyAyx3asoV66mc4uCOLQeTOzxzPgMvMxFUrSR1hzAMHkxcloGMqYsVVGqYi6+Wtsf1itLs5QSdZbU+W8Q0ypCTgFJO5w/dG6KYA/WURP0v5KFnaEqVIIYOTvPyiylDGDNsWaAgrGCg3PVj890AwowmUODplcJc1aJlDCAdsUQWN4ygyV6ojEl84BPY1aAuhtqTZdSmSHUhRIKT7uu8NkdLmTSE4QJ0XsuVLQFgArWHUrXj7oOwQYqjgBt9I9PFqNnnZ5KU9HLftQsopmonu/SC6rcpOXePKERo6v9qMh6RKvgmDxBEcovxjWw4O4hKwz7ZMN1XPwGGuFGw54E0GGmqrkkCEz7OZPMndXKD9lSSJaEk4KQogfxK62PJh3wARPCylIzUQO/CDlqzymUlac5Sr7bUvdbuhTZqVg+rn3RU7kqI5sPWKlh1F2So61zgkckj5x636kdFPWMlywRzKTEFjof7oj41lZ728kwPgaXaez+ntDrYok3SrY+YHlF2yPa1E+oVkkmWjiWKz3XU98es2qEunqKk++ZsziAeiljwPfEtlU/RU8hB7SyCrepXXX4lo7pAtmKlSkhaw1+asoS+7tHh+kTaOWQSoS5hvJHtGBOSAwJLBypan4ADeYwy5pQ/7tA5KmEqPNmgxo3UBRqCMSkIQOBvHzAhuLbUf5FZHqy7R2IlZL9XhEdr1SZI6CnDzF4E6+DxbqqsU8gqPbVkPWBOjstgupXiXIS/ifSKqSfFE6+WYtCnFPI6BPWmze2dbZnkBCZaCP2ebuSv1MPKZt1M2oma+qkfi6vrCdUyXC0HWSO8RL6jTTKcO0wfaAvSk72PhdH5vCBtLJv1A2JSo82ujzMW5kx0yQfgST9cx3RLZUvrzDsup8lnzMJ6TKQcpL1ijsLdwPziWen23C4Dzz8FR6lDzzvUfUegiVReYv8fgkN5pgv8AwwtoQ80q2MBswHzcxrKm9JMcdlLhG861/WptsQzbxkpA99Rc67oDng79zxHWzjJQlQwSFAK23TkNzln5CBS8HWGRMdxqSOLuMT9esD7VQklF7AMr/hFsKFwKGtx3u3lHqinCwl9kCuzAj93MemAhKn2Qlf8AnKoEC8DG07SGqYggFxDY+khGSaZM8kmhes6UFVK31rPnH01MogEpSg3QgBKRqAGpo+btHKQ/eUlXvTE+KhH0NaFbioPrMelCrbJpeCsuuuLaZlm4yPHbGZ0wqxTlugdVTweq/f8AX00W7MJQGOIMFdujOtlmQjCNyqN1pAyyjW7HV4Nsq1FHeZQLKGR198TJrxhfBSRng444Rkgxqo6iIFx+DrLRWlaXDFJw/Qws11EZZ2pOR9DBUU5BeWojd9ZxHMqndM1OB1h/EauIifLDktjsU+DAJEZTE9VSlB2pOStRiuBHnNU6Z6KaatBnRibelt8JUO5RgjOPX4QA0Rn4zhsmYcwD6wwKGMehi3BHn5lU2Kv2nIJoVNqWh+9vNo46pMdt0+S9BO3XT/cmOMkQcuw8f2m1mIN/CDM9CsIgsCWDNxhiq5KcOMJlLZziR6OSz04Ursy0qWf5Rh4kQbmVt0SVEOlSAFcMz6xTnSgimmKHvFKOXaPhFUV18SkFrvR9U7FAlxz9ITLbGQjo00tl9HTqSMruG8Ph4Rmln9HMlKP+TTFfMSyrzMDbTnGZRofNSVj+5QT4NEluzWVUgapYljmpIPgkxyXgPwHLOHSUFJK/1LhX+FDrV4kQa6a/NSRklRSNmWP1ugHo0v8AZZP8Etu8k+QEWKWquyOk+GXOm7zmlPrGS26BrR6zqi8Z6/jKiOA6qfCCOhCyJk8ns3Uk8XLeZhV0atZMyWsFJSsAJYklxrLkZuYbbLT0dLMUM5kxuSB8yYbjTjJ34FZGnExa1aqomBI1m6kQcqpYShElOQYcdpgTo/LAKpqsx1U+pgvZvXWVqyS5h8Fe35ES+F4KFvzQZ1PTjspIWrgnrY9xgBMT7Re4v4RckVPSz584nBIYHcXP5UN/NA6251xFQobGH82HrEmZ8mVYlSoWaic5QkawBywA/LBOzR7NaviWo8gW8jAOlmjpLx7KBu1Y+sX5FoXZLEe43NX0IyS1Q4zQn26BsSCebfrGEFgVfFfV4j5xWoZ7zZi9SUv3Aq9RFyqlNKlfyj+okHyEa0YW5hCehTuJbd8urzgRblRfuyAX6wBO9xjBG2KgSgtZ7QSgJ5dY+JMDrIoSbs1TvMmAj8ICiTzZ42PyYHLRVdQ2wp829YsrwbhFCvN5d3YAfL5RdnnrDePJv/aF0aJqr14YRmfMLQzLs5N8RrW2WmKOSJKYI0GpOlr5IOSVX1cJYK/SOqzVFRfGFn7MLJT00+Z8KAn+sv5IhntQ4sDyy4ecWQXtsQ3uiKmAUYJyZLltkUaEbc4K3WTBxRjIkTsWOvyj14gsYiT2io5JHlGyZ7sdv/frHHEyVGJCHziDpIlE4NGaONFSdkRzE6lDnExmCNSqBZpQXSFLt1kHNOrjuMDaujKcRinxHH5weKG7PdGOjChhn4HcYRPEpDoZXBgHQyXhUK/3W7kpJ8xDE+JitZNAmUlYS7KWpeOq8AG3s0TJOcbBcUkdklyk2ijpHQdNSzpetSC34k9ZPiBHDCY+g3jgFtSejqJqBkmYsDgFECNkrYWJ6aCWjoHScoYqqWlxxhMsmeQuCs2vLiEyjsJyGm2ldHSoSNbq/qwHgIXpiSaYEe4SO/rDxeCWkc8qWmXqQkDuAgXZUy+qfL1XA34k9byJEJRRHSJ6Cf08mmLM67p2OFBzzBeKNrzHM07VjyJ9Yl0VV7KX/BNUf7Uq9IjVLvXR8cw+g+cF1Jmx6GWSjoqRKdYQBzYAeMWKWX+yNtShA4FTmIbROISNv5QPWLKVXZEobVE/0gn5Qv8AIDKSykKwAcnEjM6wPCD09TU0pO4qPFRJhcOJ4FvD9YN1CnShI1JAhsOhWTstWYglIG9++DFrzehpVNgVYRVsaS6gNQAitp1VMEp1AExR9sGydbnQGpV3aUnXNmKbeAyBydJ74DaaVbAoB7Sie43B/wAu6DUkYSEf6cpKzxIM0+JAhFtqp6aoWBkk3R/Lh4qJPOJUrkWRJJMn2IOtSgG1ly58BByZLaWkbZjdwbzTFdFGB0CPiUTuZIZv7ouVBYoJ1FSjxJw/MYFuwyQ0UsSZqihLkKyABLAjVnqiK0pbiSjaR/aHHjFmYT93A1m6OaiHjSpUBNvHKUgq7v0BjF2YK9p1BqKtUodlMwg8MA3hDLUslctOxKyOOAEAtF6fAzT2lLCjzx9YNVx9tKP4h+WGT7pAx/J5KCVqJ1o/9o2tWoKUpUOHeH/4x6RqO1J+vGMVKL8sDh5GAQTP/9k="/>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0774" name="AutoShape 6" descr="data:image/jpeg;base64,/9j/4AAQSkZJRgABAQAAAQABAAD/2wCEAAkGBhQSERUUExQUFRUVGBsYGBcXGBQXFBgXFx8YFxgYGBUXHCYfFxokGhcXHy8gJCcpLCwsFx4xNTAqNSYrLCkBCQoKDgwOGg8PGiwkHyQsNCksLCwsLCwsLCwsLCwsLCwsLCwsLCwsLCwsLCwpLCwsLCwsLCwsLCwsLCwsLCwsLP/AABEIAJ8BPgMBIgACEQEDEQH/xAAcAAACAgMBAQAAAAAAAAAAAAAFBgMEAQIHAAj/xABGEAABAgMEBgcFBQYGAgMBAAABAhEAAwQFEiExBkFRYXGBEyIykaGxwSNCUtHwBxRysuEkM2KCkqIlQ1NjwvEV0jWT8hb/xAAaAQADAQEBAQAAAAAAAAAAAAACAwQBAAUG/8QALBEAAgICAgEDAwQBBQAAAAAAAAECEQMhEjFBBCJREzJhM3GB8BQFI0KR0f/aAAwDAQACEQMRAD8AU7B0h6ZZADNBOsqCDwhP0JV7Uw02lmYhywUclIuwycobJZVclZA1wx0MlLCEGURfDGHayJyVJhrVE1bFu31gT1NqEQaDIvTZyt/pGbdUOlXFz7NpDonK/iMFDpno+s9uHHFnT7CljoonmWbi6c41sZLSxF1MwvlFkVo8R9gibTzBgzxvJoFnPXqgqqYXyjN6O4nWV6SiTLGEar/eCLJMViOvyjG0cc0nq/xtW4D1jOlygqYondGiv/mZnAeRiPShukVEuXwUYwfY8oPDTTSEtCtYyQ8M9OgNnqhEuxi6Kc1ATPlkbY2sW1gitmucElCuWuK9eyZiMW3xRprPT06pvSjrBiMMoKFXb/uzZpuKon+0a0TPnEJLlbN+ED5xcsJL0uOYwPKNtHdHumnKmLIZIwfJtUXJnRSpahfGblsYpzcs1yitDM0Fhisb7q/+w5ZukBXKEogXZKCQdZd/LGN9FbdM2TMdmTMF3hgWhZsrSKkSmY85N84Y4Yc4sWRpJTyqFctKkCYqe4L+6SC54AGFxUm6ZI0q0XNJyErUsZqzheqGlzpb9ianD8Qia3LQE2YEJUFMMW1k6osIs7pZctE5KpXRdZSlApIbY4bLfAJKLaa0URTeO78heyZXRt1VFgcACTjugXVyZcnpJk5QN4kpljNmfrA9kvAO19KRduyrwKSxXeU6scFFT44bYUbRtE9I5UVPqJygoRdcQWktsZKjSc3lKlhtihgoas9l0DDKBFNbJWpQmrVdBJ6oJzwCQPdxHKBv3Rau2ro0EnrFyC2OBGB8sRG82clAuy56mGbJAD+sMUEjG2F6rSNKRcTLLfxAO3FYL+HAQvz63pCeqAeAHlhFafXLDgKUQc3822xHTpKjh2sxt/UQ1QS2Byt0WlrN0EPkx+u+JrOnFKgQWILg74iTMdxlr+t0Zca8DujPFBHZdAqeXVpmKmJcoAw1Al38oJ1FBJAIMsZs4hG+yPSYSqhdOs4Tkskn404h+IccWhztAqShV4u6lHlGtJQRPL7hFtC2aFS1ATZ4KSQxDpLYZwJ/8zKB6t0DbmrxhRq1PMV+I+caJRFKggbY+0tr06lJTeWsktsSOMPFkWZKNKqZd614gAZNHGLPN1YI1Q40FqrCCyiHJ14YboRkiosNNyQdrZMs6iDtcwKWWLbIq1doFg5ctFKZWvnCooJlDQ+nKZpeGK1/e4QtaGrPSl9kM9pJcmJc/wCqW4PsFeTON6GKyq5QgXKpRehksuhHhDZNE0YuwBak1yowyfZlL/Zlnao+cK1tlr8Nn2aKakMbD7T0f9R/4R/B0eyv3Yi2FxRshXUEWlraKYvR4r7N0qJLDEmLH3RWuLVj0bC+rM5Dd8zFmbOSHcsBmdm4b/kYGRqQLmzQkYxW+93sGbuwG1ROUQ1lRfU+WsD4UnAFtajkPp5qamS5B7CMVY682J17e46xHnybbHpaIKiw6e70ygHGUwu54boSLe0Jm1BMyQQE53ZhulTAYgs3e0M+kVQVhJVglXZTuHpkOZiNFudoDIMD5+Td8L+pTGKLo5PIlzJKimYlSSNRB8NR5QXkV5bXHRUKkzZbTALmJAIBZ8HD5Fj3mANZoeHUZLFKWF18QWBZzngYZzUvBnQnWtTGcgMSCIVp1FMT7xjqMqx2TiIC2nZI2Q2OStGO6B1dWzhIShBKQpIvEHGLOi6lSmJ64OYMT0lnvhmGygrTWEsJdAyOWvGAc2lSKnn5T5SV6qitPtGjmk9JKyzN3DviBVk2YrUkeEGNGpQlpqpMxAKioEOxwwgDatk354ui6lSmHAZwayu+zEsMrbi0Sy7JoZSkzJZyOLMre107WbnA63LdVNmEBa7hfPMjVnlqiyLBckMzfQMWV6MlaRh1nGG1yzgxjycnbMqC+wQys3ikOX83ghZ1hX1hUxKikZgM524nKHA6GGSsuBxilPoilTiDeX4OWKynXoSgBHugYXrp3YgQsWjTyk5Evswb9BBy2kqYtkdwBhUmYaoZiV7F5FxK6lF8GbZnFyikpVuIx3cmxEayyMgkcSfSLEmYBgQ29nh0noTFGZknWC5+s4jP0IsKA2k7yB5xGoQKYVENPVGWtKklilQIOwj0js8+0BNpUTD78u8eYeOKzNsdGp6n/DZZ/wBtu5x6R0uhcjl8wuTxMZQqI3jZJixCGXKY4wfs8ko74XZEMVjy3QrlCMocDSqnOqKU6cYv2nIuqgTMOMBHoJlnQwPNMNdfmYgoqGXKLhhENoWhmY8+cvqZLR6GOP047K0tBvQy2ag3CX1QnSqvGD9HaBuHhDpJ0T4mnMX7cm4L5w5fZ4P2SEK219Vtph90AP7HBJVD+Sv/AFCV5q+EP9jTOqIN2fTX1Och3QAsZLpA2wwdKWEtGZwHqonYPOGc+KPL42y+urKlFEvJOatT7OA1nlA2tUnIvcTiRrW3kHYd2+JZ1SiSgpB6o7RGalakjj4DxGTiSbq8z1pm5Kfd5A3eKlQmUrGJGnSdZc1eUlN9WxU1Y6iRuSn0iraFomXRoc4zlOTtGDnmpTcAIr6WVXRyEy36yyZsz8SsfBLCKtvOoIR/py0AcQAo+LxLknV/3+/A+Ebpla1q1U1cgP8AE/BIUR4kd0UkSzdm75qh3BIizMT7en3lY70v84kX+7J2zFfmb0id32NTorXjfQnUDePBOIHBz4ResqtUkTC/aN48TEKpPtFHYj5xZk07IxzU5PPAfW6Oi2a0miJU5SsYW7crgjAl1bBnDLZMhc1BYMBg+8QnyLOUuomKIfrFOrUWi7Eot7fRNK0tGtm2mUHrJUATm2ENqKhQS42YRWrLPT0SkYs26KVm1x6EA5gNvhcmpbG8NKijZtoLFTMvki9iTuhkq0IRJROXmewndtiKzbAXPBnBHVQCFK1bW3xQtypUssMQnqjlAUr2bJ3pL9yOVaCpiyojlDBZszry3GF4PyxhXoLyTimDBrmTlqgtXoBJ1saK+sQBizmEy06mUSTeSN2uNbUMydICrxF1V0kZ44jyMJd5KZtwoK31lWJbHLKGJch8fbtDBNlJmBgQYV7VsNSC4S44PDTQTpbMEAcoJCUFaoGM3BjZRU0cpmpAOIPL5ERtTqG/uh8t/RzpQClOMQaP6KFDmY279Yp+vHjZN9B8gELGmXAboIIyyU34cYFz13MD3a4fJlWjp0hKUKCiB1XcOzfW6FDTOSkVRIbsJJ44gPyYxuKfJ0ws2JRhyQOQpwYd5xu2ZKBw9l5uYQpCXAbXh34Q9aQEpo0IOaZQdsnZobLwRM5zGUmMR6KkKLcgw16OodCuXrChTmG/RheraAe4wnKFEl0glMvkIWphxhr0mHXVub1hSmDGF43o1jWbPWGcxNMsUkO0GqmSQ0ST0quxHbKm77FBVlspoZrIsV0wOXKUVw3WPKUEwbbYlaOVaW0xlzbhGt4ddAFfscbaX2Kmaq8rMCNdAJb0pS+swzknCgskpTlykP8AYhwB2B4ILn3EEv11txA1AbzA2xUFEtRUcHA5AOfSJa2puG8cVDsj+Ih38h3RHln7joxNpEy9OzdMnxUfeO3HHkBtgdS2h00+YA5GCd5Dl92J8jEJqOikKUoF1qOGtTdUBs8WJ4PEmi4EtC1s68XyZJ1vsADBvxQKYytMi0tQACVl1rLbgNnAYY6+DRHU1QvSVnJZA5t88OcD7frhOvLd0gG6dt3X/UYsJlFdHLwxGPdl3loU1exqVUW62UEzqfcstwCVP6RHMHVkJ+JT95Ur5Rstd+Yl/cWtuF25+YxrLN6eNkpA7yB8o7wYWZRdc0DUln3kP6iKq69QnmWEhSAwCknFLDEKHEGLVmHGYr6wwHkIo0VJ0YLJAKlqUpiS94k4k4nPXsjUlVhxWxgtGcmloyoMC2H4lY+scvo7RXKmKUOsCXIJ17YaNO7WKpcpG1yeX/cJSJnWhkPkZGGthqp0hWsNdu73itRTVXgA5fCKMyeAMS0P2gs2zhTTJk+YjpBhdUplgN7iXxJOzZDFFy0DOUcS+WMNVULp6CnTICpnXHS4dViCVC82HWIaEmsqL0xRYBy7DVDArTmXLp0SQpDKJvF8QHfLbAC2J9KkBaZwJUHZwYCa5NJLwTYpuLtmJZi5acgS0oT7zXlc4pWSRMXKYg31DAbIuW3UA1C9YCgG3DVC1HjFv+Crlykq/cs18sy6WVLZis9Kv+bBA3dVjzipZNgyJt4kdfLVG1q24qYVTFDqu2AxAOXDZFChthKag3XCFJYv8QyMNT+OjePtJqyy0yiwUDuiSnltFefMvLJi1JXAsb0iwBGlSnqE7MYkTGyg4bbAgWAqCmQlF66687wHWbK6Nkc50oC+nWVkOS+GQ2DkGHKOwIkAAtHH9J3NVMcMQSGPnFfpn7hHqpXE0stDrTuIeG7TAtJH4BCtYcplDjDVpsP2YHcIql9yIPBzuPR6PCKhZKjLnDTowDeTwHiYV0td5w26Kpy4iE5egohHSRPXVxT5GFuZTQyaSH2h4j1gKURMnRTCCcRkn6SEt7NXdG03SrDsK7o6AuyJfwDuiGZYspuyO6BqInkc2kaSIVNZmMONDa4Ajm1t0gTXrSjAAiG+yqMqTrjskUqo6Nkdo22FzmV2WbnCdOtCZJmrElRSh33Y6h4ww25YKgsKDtr2wzaF2ElUxKgljjmHIAYOxDFROAcHIlgwEZGSirGyWgtoMmdNpSlaV4rN1SklIUFbCcwGfgRF21y01BGIvgFtbLD+Dw3SUIShlqEsancl8nc63+hAG0ae8bvUKElJQUblJvOM8tuyJMy3aCxv5FPSC1Lq7qMAh0jjmonkR3xmZO/wzqKIMwlZbMpcoA8PGAmkUtRMw/xnxP8A13QW0ep1TpMiSMzeRu7RU/conlAXqyhxSoimU6UyhfULoATcTitRwwGwEjxg7R1SVJAYADADUD8hAtFFenrvDCWonmMAPAHnHqTIHVi43OXx2iFPo5omXUJE4l2SlJ7g7nmWjNmzD0alN1pinbj2RyHkYirLJLuMZa2L7hkkjU3i8EKZQAw1eJ+UGtm0q0WJcm5LCdZxVxiCbNuiJAp84hqVgJJUQANZg2qGRBlsdEZCxOUMASnaFN1bp2vg3fHPpM/rQU0nqguaSDqA5j9GgFQqeZFGOPts16dGLcXikO0DUS9kzxi9pLgpMCU1AJ7EV417EQZvvdlmalR/zH4mK/RH4x3x6Ykk9nKIxNTj1cYahOjoH2UB56X90k9wMGKmovLWdqj5mAv2YrulatiFnwjFNaGOMQ+pVlvpu2/wNtlVV2XNHRpmXwE3VO2J1NmfVoXvvKEzCkomS1AkMtKhlsURiIv0lo3U3knEKBHEEGJrU6aY05brQpwF5gMSLre7iIXFLgrHp+5oxIDxZTFSieLqYWGTomRveiFniQBoxgkyThAa2rJlzB7RF4OL2YJD7RjBRKoxPAu4wNtO0dSemJNo2TJkzkCUDdVl1lYZA9oY7Y207DU4/lgjJRfWcroUyefbL7MCOUVtLaIz5ZShytioDaEauJxivHl96TI8uKlo5pHo2UggsQQdhwPdGGj1SEkT2ecOGig7PGE8DqjjDrokjs8YTl6CiSaQq9s28wDtCousAcc4LW4r2x5wOpFhJM1SQu86UJOV0Zq7ww4GERWx/Ljj0dqUJj54RutfVxzjCqkREtYL8IkXqsc9JgfTa2citKYP/ITOIh+sCcm7lHPK5TV838Q9IfrAqU3dUPy+DY9BJKUqUXEHrGlCUh0DrzDdfYlzgNjkmF+XUJvHKCFgWo6piRiUJvJ3OCk92e6J30GNFVUASwnDAEFW3EuN6YV65BkdY5EhruIL8NnrB2ZITMVLluybxfVeCQ7J24AgwMFKpU0pnY3VqXhrSHuhPdy4wmfu7Djoo1GjhnXldlCsjrOssNeJOOUW7NkiT1iyQEXZYIIBKixUo6gRgMszkAIvVtYtSgm6UDBkjEtqcqYDgAWgXakpTTFqVkxuuCEpGJcsMSWwxOELft6GJuWmSVgCVzihDKKllySXUSoIAf8ADebYIX7HDJCVDEnLjgfUxan1Sun3EJmc1BvQd8XVUKULvY7QnYcuX1sjdsJaKFFVTJQI7QfAEOCNcWZUwKxCbr6tkRVIUcsOGrlEEoLGp2zg0qGL5CQzgdaVm31X7xBAZnN1s3YHA74lRWYORhk+p+MYq69IQdZILCNsKLp6Ob2qt1rbJzFGyf3kNCaaUc7r8YkRQSdSUw5ZUlVGNW7E/SiaLyWL4YtAFxHR16O0x/y098aK0Xpv9PxMPh6iEY1slyYZTk5HO7+8x4COhHRWm/0z/UYx/wDy1N8Cv6jB/wCVD8gf40yvoFNZM7dKVFRM+GaxLElSypMpExSpiSlgXwMMlm/Z1JSwmgvncfIfxHbuhMskZu0Oh/t/cKtgUE2en2aCrrAYZDichDRPo50iRKkqWgrmLWyU/Dio4nBhi5yhupZSEpCEAIQnUkMABmecIq7R+91K1AsJiugl/wAFPL605Y2FTHHdAPo6Mm5WbSqMplGYtSJaAASpagkYgEcSQQecVrMqhNnzKdXs1iWFyife+IFJGxjwcwu/aZWKmdHgQhQKkjUA5TltYJHKKyJ8yZR088H9op1mU47apYAUh9rAkD8La4KONceRryu6G2TVsbp7QOI3xcTOeFuTbAngLwCtY2wRl1uEJaKFtBKorAkYwv11qKmKuJzOvYNZivaFoqWq6nE+A3nZEVBVy0gpvDpCes5Z9wOuOUfJzkloLy5d0hCc0px54eh74zKLLWoHsAITvOBPebsSU4uSys5l1E7h2fQxAeqlAOBJvHicfAkd0LFEdrWVLqPZFIJuk3/fQRkQdYJ1a4Q7a0XnUxN4XkfGlyn+YZp5w/2TPBmzFHEDDiRkPHvaCdOnUS7Yq3vqfZ+kUY88sWvAieJSONg4DjDpoyq6lKjlF219EZNQpfQDolpLYfu1K1i6OzxG/CILMpFS2lzAxGo+m0RW80ci0TfTcewbair89QycHHYNZ5B4pzJl44YAABI2JGQ+tpjFYT0q3OeHIaomoaTMnLVHXSAk70dXvkZxIhefCI1mPJOB4R8zh/Uj+5fLo5Dabmtmt8UNVkyltC44NbN/HHQrCSm7H0OV9IkigWhC3MHdC5xQqc4dRAG8gkFXgAIu0okuQpHEgs/L5Ras6ZSiYtMgK6YgFRdTMDkCWZ8chthEvtYS7CiqdKJvTOoqSQUIwcD4TiwDFmG3KAqLYUmqCkuUFWIUCFJfBw+ecNNPZSVIIdyk96s8CR4wFmv0oCgzEYZu3pCvpSSTGqa6L82oKC6gOvg6jiw2DUN8DLeqJZAlqUlKVe7gLzYtwfMxTq5inKlF1E4k+QipVUwmsSGIDKJYOnFtbayOcI5X2MUa2Z6QskP1gLvVLgjNJBGyJ5C3ABLkRQpqa6pRGAZmZhjgA+vDyi7SiDiNomUnCKNLUpMxSVu2wNnzi/OML0upQioKZzhKi6VZDgTqg2r6NatBKpm43RkxfPVrJgPULcd8dDsmgkXCFS0rCgMVOSeeqBVu6FOCqm/+tR/Ko+vfDF6eXG1sRHNFTpnGatXWPExV6c7T3wQtKkUhakrSUqBIKSGIMUTJiuPRki3ZtYRMTic4aZ9qdWFey6R5iRDPVWUwygJ1Yttm6rSDasopJmrmzEy5YdSiwA+sA2MWV2X1YYdBbIEsTqhQxAup3ZFRHeBALijG5DVYFmopZYTgVs616ydfBL5DdGotB0FfvTFDkFOE/wBoMVPvz9ITqw/pBUfEwMs6tv3jqQUgDeAWhTkMUS7pHaRl0kwp7S/Zp54fOFWwZFyXMWPdSJKPxKYrPc3fFzTWrbopYySCTvP/AGYzMplS0U9Mn94rrK3LmdYk/hT+UR3gYtIBfaB1uilgYSUMS2bs3fiW3gxYKZk6np5T3UJlJF0AD2ks4klnJYpPOGabZ6F1CJRxlywlRvbgc+LgnjHikLlGaAB7R0gABkq6oGG4CC56oBivKs8P10AnbiCeJDPBhNOi4bshIwxLrP5lkRYm0t5QYYmDFHZhmES0AMMycMBmTGxuQMp0IVZTK6wQLqW6xAyTrJYcBCvWUnSEBAYXgO/1jruk0z2RppICggPMUAACcnPMwmzKC7TkgBwyiW+FQJgnLg9Gx9ytkNLNVKlJRPUyEm9eLn2YLBJ14KKRwVuje0qwFaiDgnDmcSYu2mwlDAKGxQcG8UuCPwhQgDUJdKU61l+/9IUqlsb0X9HxqOF55vLIeBB5QSXW3EKXrzA1OeyPKBaV3ai5/tJR35+AMS1ar0xMvU988E5eZPKBatmhSzRcSNZ81K1+I8YkqLNTOQUH3cj7znHPh+sU5tQxQNjKbaSf/wBQQnVHRSzrWcP51fLPlAbuzGhBtCSmSoXznik6iNoMaff5ZHbDCHeqsyUqSETUBSUgDF3BxcgjEEA57jCBb+jxkTbqQVJIcHWMSCk7SCM94izFKM9Nip2vCOpKl74sJyPCIMIk908I8PD+pH9w5dHK5ZH3yY/xmOiWEU3Y5epZ+9TG+M+cdT0E0Vm1KOkWropOV7NSyMwhOsfxHDjH0GSDk1RJGSS2WpJS6oKaE6JTFVC6iYCiUWuv25meIGpG/Xq2weo9GKWQsEJXMUM76gQ+olLAQcXaQIwgoYGuwZT+DStkC6QgtdyAyx3asoV66mc4uCOLQeTOzxzPgMvMxFUrSR1hzAMHkxcloGMqYsVVGqYi6+Wtsf1itLs5QSdZbU+W8Q0ypCTgFJO5w/dG6KYA/WURP0v5KFnaEqVIIYOTvPyiylDGDNsWaAgrGCg3PVj890AwowmUODplcJc1aJlDCAdsUQWN4ygyV6ojEl84BPY1aAuhtqTZdSmSHUhRIKT7uu8NkdLmTSE4QJ0XsuVLQFgArWHUrXj7oOwQYqjgBt9I9PFqNnnZ5KU9HLftQsopmonu/SC6rcpOXePKERo6v9qMh6RKvgmDxBEcovxjWw4O4hKwz7ZMN1XPwGGuFGw54E0GGmqrkkCEz7OZPMndXKD9lSSJaEk4KQogfxK62PJh3wARPCylIzUQO/CDlqzymUlac5Sr7bUvdbuhTZqVg+rn3RU7kqI5sPWKlh1F2So61zgkckj5x636kdFPWMlywRzKTEFjof7oj41lZ728kwPgaXaez+ntDrYok3SrY+YHlF2yPa1E+oVkkmWjiWKz3XU98es2qEunqKk++ZsziAeiljwPfEtlU/RU8hB7SyCrepXXX4lo7pAtmKlSkhaw1+asoS+7tHh+kTaOWQSoS5hvJHtGBOSAwJLBypan4ADeYwy5pQ/7tA5KmEqPNmgxo3UBRqCMSkIQOBvHzAhuLbUf5FZHqy7R2IlZL9XhEdr1SZI6CnDzF4E6+DxbqqsU8gqPbVkPWBOjstgupXiXIS/ifSKqSfFE6+WYtCnFPI6BPWmze2dbZnkBCZaCP2ebuSv1MPKZt1M2oma+qkfi6vrCdUyXC0HWSO8RL6jTTKcO0wfaAvSk72PhdH5vCBtLJv1A2JSo82ujzMW5kx0yQfgST9cx3RLZUvrzDsup8lnzMJ6TKQcpL1ijsLdwPziWen23C4Dzz8FR6lDzzvUfUegiVReYv8fgkN5pgv8AwwtoQ80q2MBswHzcxrKm9JMcdlLhG861/WptsQzbxkpA99Rc67oDng79zxHWzjJQlQwSFAK23TkNzln5CBS8HWGRMdxqSOLuMT9esD7VQklF7AMr/hFsKFwKGtx3u3lHqinCwl9kCuzAj93MemAhKn2Qlf8AnKoEC8DG07SGqYggFxDY+khGSaZM8kmhes6UFVK31rPnH01MogEpSg3QgBKRqAGpo+btHKQ/eUlXvTE+KhH0NaFbioPrMelCrbJpeCsuuuLaZlm4yPHbGZ0wqxTlugdVTweq/f8AX00W7MJQGOIMFdujOtlmQjCNyqN1pAyyjW7HV4Nsq1FHeZQLKGR198TJrxhfBSRng444Rkgxqo6iIFx+DrLRWlaXDFJw/Qws11EZZ2pOR9DBUU5BeWojd9ZxHMqndM1OB1h/EauIifLDktjsU+DAJEZTE9VSlB2pOStRiuBHnNU6Z6KaatBnRibelt8JUO5RgjOPX4QA0Rn4zhsmYcwD6wwKGMehi3BHn5lU2Kv2nIJoVNqWh+9vNo46pMdt0+S9BO3XT/cmOMkQcuw8f2m1mIN/CDM9CsIgsCWDNxhiq5KcOMJlLZziR6OSz04Ursy0qWf5Rh4kQbmVt0SVEOlSAFcMz6xTnSgimmKHvFKOXaPhFUV18SkFrvR9U7FAlxz9ITLbGQjo00tl9HTqSMruG8Ph4Rmln9HMlKP+TTFfMSyrzMDbTnGZRofNSVj+5QT4NEluzWVUgapYljmpIPgkxyXgPwHLOHSUFJK/1LhX+FDrV4kQa6a/NSRklRSNmWP1ugHo0v8AZZP8Etu8k+QEWKWquyOk+GXOm7zmlPrGS26BrR6zqi8Z6/jKiOA6qfCCOhCyJk8ns3Uk8XLeZhV0atZMyWsFJSsAJYklxrLkZuYbbLT0dLMUM5kxuSB8yYbjTjJ34FZGnExa1aqomBI1m6kQcqpYShElOQYcdpgTo/LAKpqsx1U+pgvZvXWVqyS5h8Fe35ES+F4KFvzQZ1PTjspIWrgnrY9xgBMT7Re4v4RckVPSz584nBIYHcXP5UN/NA6251xFQobGH82HrEmZ8mVYlSoWaic5QkawBywA/LBOzR7NaviWo8gW8jAOlmjpLx7KBu1Y+sX5FoXZLEe43NX0IyS1Q4zQn26BsSCebfrGEFgVfFfV4j5xWoZ7zZi9SUv3Aq9RFyqlNKlfyj+okHyEa0YW5hCehTuJbd8urzgRblRfuyAX6wBO9xjBG2KgSgtZ7QSgJ5dY+JMDrIoSbs1TvMmAj8ICiTzZ42PyYHLRVdQ2wp829YsrwbhFCvN5d3YAfL5RdnnrDePJv/aF0aJqr14YRmfMLQzLs5N8RrW2WmKOSJKYI0GpOlr5IOSVX1cJYK/SOqzVFRfGFn7MLJT00+Z8KAn+sv5IhntQ4sDyy4ecWQXtsQ3uiKmAUYJyZLltkUaEbc4K3WTBxRjIkTsWOvyj14gsYiT2io5JHlGyZ7sdv/frHHEyVGJCHziDpIlE4NGaONFSdkRzE6lDnExmCNSqBZpQXSFLt1kHNOrjuMDaujKcRinxHH5weKG7PdGOjChhn4HcYRPEpDoZXBgHQyXhUK/3W7kpJ8xDE+JitZNAmUlYS7KWpeOq8AG3s0TJOcbBcUkdklyk2ijpHQdNSzpetSC34k9ZPiBHDCY+g3jgFtSejqJqBkmYsDgFECNkrYWJ6aCWjoHScoYqqWlxxhMsmeQuCs2vLiEyjsJyGm2ldHSoSNbq/qwHgIXpiSaYEe4SO/rDxeCWkc8qWmXqQkDuAgXZUy+qfL1XA34k9byJEJRRHSJ6Cf08mmLM67p2OFBzzBeKNrzHM07VjyJ9Yl0VV7KX/BNUf7Uq9IjVLvXR8cw+g+cF1Jmx6GWSjoqRKdYQBzYAeMWKWX+yNtShA4FTmIbROISNv5QPWLKVXZEobVE/0gn5Qv8AIDKSykKwAcnEjM6wPCD09TU0pO4qPFRJhcOJ4FvD9YN1CnShI1JAhsOhWTstWYglIG9++DFrzehpVNgVYRVsaS6gNQAitp1VMEp1AExR9sGydbnQGpV3aUnXNmKbeAyBydJ74DaaVbAoB7Sie43B/wAu6DUkYSEf6cpKzxIM0+JAhFtqp6aoWBkk3R/Lh4qJPOJUrkWRJJMn2IOtSgG1ly58BByZLaWkbZjdwbzTFdFGB0CPiUTuZIZv7ouVBYoJ1FSjxJw/MYFuwyQ0UsSZqihLkKyABLAjVnqiK0pbiSjaR/aHHjFmYT93A1m6OaiHjSpUBNvHKUgq7v0BjF2YK9p1BqKtUodlMwg8MA3hDLUslctOxKyOOAEAtF6fAzT2lLCjzx9YNVx9tKP4h+WGT7pAx/J5KCVqJ1o/9o2tWoKUpUOHeH/4x6RqO1J+vGMVKL8sDh5GAQTP/9k="/>
          <p:cNvSpPr>
            <a:spLocks noChangeAspect="1" noChangeArrowheads="1"/>
          </p:cNvSpPr>
          <p:nvPr/>
        </p:nvSpPr>
        <p:spPr bwMode="auto">
          <a:xfrm>
            <a:off x="155575" y="-723900"/>
            <a:ext cx="3028950" cy="151447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0776" name="Picture 8" descr="http://www.du-counseling.info/uploads/images/Articles_images/Relationship_Halves.jpg"/>
          <p:cNvPicPr>
            <a:picLocks noChangeAspect="1" noChangeArrowheads="1"/>
          </p:cNvPicPr>
          <p:nvPr/>
        </p:nvPicPr>
        <p:blipFill>
          <a:blip r:embed="rId2" cstate="print"/>
          <a:srcRect/>
          <a:stretch>
            <a:fillRect/>
          </a:stretch>
        </p:blipFill>
        <p:spPr bwMode="auto">
          <a:xfrm>
            <a:off x="4644008" y="2564904"/>
            <a:ext cx="3997576" cy="3103241"/>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Alternative explanations</a:t>
            </a:r>
            <a:endParaRPr lang="en-GB" dirty="0"/>
          </a:p>
        </p:txBody>
      </p:sp>
      <p:sp>
        <p:nvSpPr>
          <p:cNvPr id="7" name="Content Placeholder 6"/>
          <p:cNvSpPr>
            <a:spLocks noGrp="1"/>
          </p:cNvSpPr>
          <p:nvPr>
            <p:ph sz="half" idx="1"/>
          </p:nvPr>
        </p:nvSpPr>
        <p:spPr/>
        <p:txBody>
          <a:bodyPr/>
          <a:lstStyle/>
          <a:p>
            <a:r>
              <a:rPr lang="en-GB" sz="2300" dirty="0" smtClean="0"/>
              <a:t>Physical attractiveness is also important in our culture.</a:t>
            </a:r>
          </a:p>
          <a:p>
            <a:r>
              <a:rPr lang="en-GB" sz="2300" dirty="0" smtClean="0"/>
              <a:t>We are continually shown beauty linked to health &amp; happiness and this may be the reason for attraction.</a:t>
            </a:r>
          </a:p>
          <a:p>
            <a:r>
              <a:rPr lang="en-GB" sz="2300" dirty="0" smtClean="0"/>
              <a:t>In reality people tend to be attracted to those whom they see as similar to themselves on an attractiveness scale. </a:t>
            </a:r>
          </a:p>
          <a:p>
            <a:endParaRPr lang="en-GB" sz="2400" dirty="0" smtClean="0"/>
          </a:p>
          <a:p>
            <a:endParaRPr lang="en-GB" sz="2400" dirty="0"/>
          </a:p>
        </p:txBody>
      </p:sp>
      <p:sp>
        <p:nvSpPr>
          <p:cNvPr id="4" name="Content Placeholder 3"/>
          <p:cNvSpPr>
            <a:spLocks noGrp="1"/>
          </p:cNvSpPr>
          <p:nvPr>
            <p:ph sz="half" idx="2"/>
          </p:nvPr>
        </p:nvSpPr>
        <p:spPr/>
        <p:txBody>
          <a:bodyPr/>
          <a:lstStyle/>
          <a:p>
            <a:endParaRPr lang="en-GB"/>
          </a:p>
        </p:txBody>
      </p:sp>
      <p:pic>
        <p:nvPicPr>
          <p:cNvPr id="159746" name="Picture 2" descr="http://media3.onsugar.com/files/upl0/13/139501/02_2008/-861459ad14e222d2/i/Celebrity-Couples-Look-Alike.jpg"/>
          <p:cNvPicPr>
            <a:picLocks noChangeAspect="1" noChangeArrowheads="1"/>
          </p:cNvPicPr>
          <p:nvPr/>
        </p:nvPicPr>
        <p:blipFill>
          <a:blip r:embed="rId2" cstate="print"/>
          <a:srcRect/>
          <a:stretch>
            <a:fillRect/>
          </a:stretch>
        </p:blipFill>
        <p:spPr bwMode="auto">
          <a:xfrm>
            <a:off x="5076056" y="1844824"/>
            <a:ext cx="3168352" cy="469972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Determinism</a:t>
            </a:r>
            <a:endParaRPr lang="en-GB" dirty="0"/>
          </a:p>
        </p:txBody>
      </p:sp>
      <p:sp>
        <p:nvSpPr>
          <p:cNvPr id="6" name="Content Placeholder 5"/>
          <p:cNvSpPr>
            <a:spLocks noGrp="1"/>
          </p:cNvSpPr>
          <p:nvPr>
            <p:ph idx="1"/>
          </p:nvPr>
        </p:nvSpPr>
        <p:spPr/>
        <p:txBody>
          <a:bodyPr/>
          <a:lstStyle/>
          <a:p>
            <a:r>
              <a:rPr lang="en-GB" dirty="0" smtClean="0"/>
              <a:t>Evolutionary theory is largely deterministic in nature, in that it suggests our behaviour is largely pre determined by evolutionary forces and processes.  </a:t>
            </a:r>
          </a:p>
          <a:p>
            <a:r>
              <a:rPr lang="en-GB" dirty="0" smtClean="0"/>
              <a:t>In this sense it suggests that we don’t have totally free will over our choice of partner and even our own reproductive behaviours.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1026"/>
          <p:cNvSpPr>
            <a:spLocks noGrp="1" noChangeArrowheads="1"/>
          </p:cNvSpPr>
          <p:nvPr>
            <p:ph type="title"/>
          </p:nvPr>
        </p:nvSpPr>
        <p:spPr>
          <a:xfrm>
            <a:off x="468313" y="0"/>
            <a:ext cx="8229600" cy="1371600"/>
          </a:xfrm>
        </p:spPr>
        <p:txBody>
          <a:bodyPr/>
          <a:lstStyle/>
          <a:p>
            <a:pPr>
              <a:defRPr/>
            </a:pPr>
            <a:r>
              <a:rPr lang="en-GB" dirty="0"/>
              <a:t>Key Elements of </a:t>
            </a:r>
            <a:r>
              <a:rPr lang="en-GB" dirty="0" smtClean="0"/>
              <a:t>Evolution:</a:t>
            </a:r>
            <a:r>
              <a:rPr lang="en-GB" dirty="0" smtClean="0">
                <a:solidFill>
                  <a:srgbClr val="FFFF00"/>
                </a:solidFill>
              </a:rPr>
              <a:t> Natural Selection</a:t>
            </a:r>
            <a:endParaRPr lang="en-GB" dirty="0"/>
          </a:p>
        </p:txBody>
      </p:sp>
      <p:sp>
        <p:nvSpPr>
          <p:cNvPr id="113667" name="Rectangle 1027"/>
          <p:cNvSpPr>
            <a:spLocks noGrp="1" noChangeArrowheads="1"/>
          </p:cNvSpPr>
          <p:nvPr>
            <p:ph type="body" sz="half" idx="1"/>
          </p:nvPr>
        </p:nvSpPr>
        <p:spPr>
          <a:xfrm>
            <a:off x="5000625" y="1428750"/>
            <a:ext cx="3810000" cy="4048125"/>
          </a:xfrm>
        </p:spPr>
        <p:txBody>
          <a:bodyPr/>
          <a:lstStyle/>
          <a:p>
            <a:pPr>
              <a:lnSpc>
                <a:spcPct val="90000"/>
              </a:lnSpc>
              <a:defRPr/>
            </a:pPr>
            <a:r>
              <a:rPr lang="en-GB" dirty="0"/>
              <a:t>Those possessing characteristics which aid survival or reproduction are more likely to succeed</a:t>
            </a:r>
          </a:p>
          <a:p>
            <a:pPr>
              <a:lnSpc>
                <a:spcPct val="90000"/>
              </a:lnSpc>
              <a:defRPr/>
            </a:pPr>
            <a:r>
              <a:rPr lang="en-GB" dirty="0"/>
              <a:t>These characteristics will be passed on to future </a:t>
            </a:r>
            <a:r>
              <a:rPr lang="en-GB" dirty="0" smtClean="0"/>
              <a:t>generations</a:t>
            </a:r>
          </a:p>
          <a:p>
            <a:pPr>
              <a:lnSpc>
                <a:spcPct val="90000"/>
              </a:lnSpc>
              <a:defRPr/>
            </a:pPr>
            <a:r>
              <a:rPr lang="en-GB" dirty="0" smtClean="0"/>
              <a:t>Successful characteristics will spread through the population</a:t>
            </a:r>
          </a:p>
          <a:p>
            <a:pPr>
              <a:lnSpc>
                <a:spcPct val="90000"/>
              </a:lnSpc>
              <a:defRPr/>
            </a:pPr>
            <a:endParaRPr lang="en-GB" dirty="0"/>
          </a:p>
        </p:txBody>
      </p:sp>
      <p:sp>
        <p:nvSpPr>
          <p:cNvPr id="113671" name="Rectangle 1031"/>
          <p:cNvSpPr>
            <a:spLocks noGrp="1" noChangeArrowheads="1"/>
          </p:cNvSpPr>
          <p:nvPr>
            <p:ph type="body" sz="half" idx="2"/>
          </p:nvPr>
        </p:nvSpPr>
        <p:spPr>
          <a:xfrm>
            <a:off x="457200" y="1905000"/>
            <a:ext cx="4029075" cy="954088"/>
          </a:xfrm>
        </p:spPr>
        <p:txBody>
          <a:bodyPr/>
          <a:lstStyle/>
          <a:p>
            <a:pPr>
              <a:defRPr/>
            </a:pPr>
            <a:r>
              <a:rPr lang="en-GB"/>
              <a:t>Competition between individuals</a:t>
            </a:r>
          </a:p>
        </p:txBody>
      </p:sp>
      <p:pic>
        <p:nvPicPr>
          <p:cNvPr id="113670" name="Picture 1030" descr="stags-fight"/>
          <p:cNvPicPr>
            <a:picLocks noGrp="1" noChangeAspect="1" noChangeArrowheads="1"/>
          </p:cNvPicPr>
          <p:nvPr>
            <p:ph type="clipArt" sz="half" idx="4294967295"/>
          </p:nvPr>
        </p:nvPicPr>
        <p:blipFill>
          <a:blip r:embed="rId2" cstate="print"/>
          <a:srcRect/>
          <a:stretch>
            <a:fillRect/>
          </a:stretch>
        </p:blipFill>
        <p:spPr>
          <a:xfrm>
            <a:off x="468313" y="2997200"/>
            <a:ext cx="4430712" cy="2941638"/>
          </a:xfrm>
          <a:noFill/>
        </p:spPr>
      </p:pic>
      <p:sp>
        <p:nvSpPr>
          <p:cNvPr id="113672" name="Rectangle 1032"/>
          <p:cNvSpPr>
            <a:spLocks noChangeArrowheads="1"/>
          </p:cNvSpPr>
          <p:nvPr/>
        </p:nvSpPr>
        <p:spPr bwMode="auto">
          <a:xfrm>
            <a:off x="468313" y="1341438"/>
            <a:ext cx="2879725" cy="519112"/>
          </a:xfrm>
          <a:prstGeom prst="rect">
            <a:avLst/>
          </a:prstGeom>
          <a:noFill/>
          <a:ln w="9525">
            <a:noFill/>
            <a:miter lim="800000"/>
            <a:headEnd/>
            <a:tailEnd/>
          </a:ln>
          <a:effectLst/>
        </p:spPr>
        <p:txBody>
          <a:bodyPr>
            <a:spAutoFit/>
          </a:bodyPr>
          <a:lstStyle/>
          <a:p>
            <a:pPr>
              <a:spcBef>
                <a:spcPct val="50000"/>
              </a:spcBef>
              <a:defRPr/>
            </a:pPr>
            <a:r>
              <a:rPr lang="en-GB" sz="2800">
                <a:solidFill>
                  <a:srgbClr val="66FF66"/>
                </a:solidFill>
                <a:effectLst>
                  <a:outerShdw blurRad="38100" dist="38100" dir="2700000" algn="tl">
                    <a:srgbClr val="000000"/>
                  </a:outerShdw>
                </a:effectLst>
              </a:rPr>
              <a:t>COMPETITION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dissolve">
                                      <p:cBhvr>
                                        <p:cTn id="7" dur="500"/>
                                        <p:tgtEl>
                                          <p:spTgt spid="1136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3671">
                                            <p:txEl>
                                              <p:pRg st="0" end="0"/>
                                            </p:txEl>
                                          </p:spTgt>
                                        </p:tgtEl>
                                        <p:attrNameLst>
                                          <p:attrName>style.visibility</p:attrName>
                                        </p:attrNameLst>
                                      </p:cBhvr>
                                      <p:to>
                                        <p:strVal val="visible"/>
                                      </p:to>
                                    </p:set>
                                    <p:animEffect transition="in" filter="dissolve">
                                      <p:cBhvr>
                                        <p:cTn id="12" dur="500"/>
                                        <p:tgtEl>
                                          <p:spTgt spid="1136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3670"/>
                                        </p:tgtEl>
                                        <p:attrNameLst>
                                          <p:attrName>style.visibility</p:attrName>
                                        </p:attrNameLst>
                                      </p:cBhvr>
                                      <p:to>
                                        <p:strVal val="visible"/>
                                      </p:to>
                                    </p:set>
                                    <p:animEffect transition="in" filter="dissolve">
                                      <p:cBhvr>
                                        <p:cTn id="17" dur="500"/>
                                        <p:tgtEl>
                                          <p:spTgt spid="11367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3667">
                                            <p:txEl>
                                              <p:pRg st="0" end="0"/>
                                            </p:txEl>
                                          </p:spTgt>
                                        </p:tgtEl>
                                        <p:attrNameLst>
                                          <p:attrName>style.visibility</p:attrName>
                                        </p:attrNameLst>
                                      </p:cBhvr>
                                      <p:to>
                                        <p:strVal val="visible"/>
                                      </p:to>
                                    </p:set>
                                    <p:animEffect transition="in" filter="dissolve">
                                      <p:cBhvr>
                                        <p:cTn id="22" dur="500"/>
                                        <p:tgtEl>
                                          <p:spTgt spid="11366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3667">
                                            <p:txEl>
                                              <p:pRg st="1" end="1"/>
                                            </p:txEl>
                                          </p:spTgt>
                                        </p:tgtEl>
                                        <p:attrNameLst>
                                          <p:attrName>style.visibility</p:attrName>
                                        </p:attrNameLst>
                                      </p:cBhvr>
                                      <p:to>
                                        <p:strVal val="visible"/>
                                      </p:to>
                                    </p:set>
                                    <p:animEffect transition="in" filter="dissolve">
                                      <p:cBhvr>
                                        <p:cTn id="27" dur="500"/>
                                        <p:tgtEl>
                                          <p:spTgt spid="11366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3667">
                                            <p:txEl>
                                              <p:pRg st="2" end="2"/>
                                            </p:txEl>
                                          </p:spTgt>
                                        </p:tgtEl>
                                        <p:attrNameLst>
                                          <p:attrName>style.visibility</p:attrName>
                                        </p:attrNameLst>
                                      </p:cBhvr>
                                      <p:to>
                                        <p:strVal val="visible"/>
                                      </p:to>
                                    </p:set>
                                    <p:animEffect transition="in" filter="dissolve">
                                      <p:cBhvr>
                                        <p:cTn id="32"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P spid="113671" grpId="0" build="p" autoUpdateAnimBg="0"/>
      <p:bldP spid="1136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sz="quarter"/>
          </p:nvPr>
        </p:nvSpPr>
        <p:spPr/>
        <p:txBody>
          <a:bodyPr/>
          <a:lstStyle/>
          <a:p>
            <a:r>
              <a:rPr lang="en-GB" dirty="0" smtClean="0"/>
              <a:t>Sexual selection</a:t>
            </a:r>
            <a:endParaRPr lang="en-GB" dirty="0"/>
          </a:p>
        </p:txBody>
      </p:sp>
      <p:sp>
        <p:nvSpPr>
          <p:cNvPr id="6" name="Subtitle 5"/>
          <p:cNvSpPr>
            <a:spLocks noGrp="1"/>
          </p:cNvSpPr>
          <p:nvPr>
            <p:ph type="subTitle" sz="quarter" idx="1"/>
          </p:nvPr>
        </p:nvSpPr>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Sexual selection</a:t>
            </a:r>
            <a:endParaRPr lang="en-GB" dirty="0"/>
          </a:p>
        </p:txBody>
      </p:sp>
      <p:sp>
        <p:nvSpPr>
          <p:cNvPr id="7" name="Content Placeholder 6"/>
          <p:cNvSpPr>
            <a:spLocks noGrp="1"/>
          </p:cNvSpPr>
          <p:nvPr>
            <p:ph sz="half" idx="1"/>
          </p:nvPr>
        </p:nvSpPr>
        <p:spPr>
          <a:xfrm>
            <a:off x="467544" y="1340768"/>
            <a:ext cx="4038600" cy="4114800"/>
          </a:xfrm>
        </p:spPr>
        <p:txBody>
          <a:bodyPr/>
          <a:lstStyle/>
          <a:p>
            <a:r>
              <a:rPr lang="en-GB" dirty="0" smtClean="0"/>
              <a:t>HOWEVER, a peacock’s tail appears to have no purpose to aiding survival (it doesn’t help it fly better or faster)</a:t>
            </a:r>
          </a:p>
          <a:p>
            <a:r>
              <a:rPr lang="en-GB" dirty="0" smtClean="0"/>
              <a:t>In fact it would be likely to be a bit of a hindrance to survival. </a:t>
            </a:r>
          </a:p>
          <a:p>
            <a:pPr>
              <a:buNone/>
            </a:pPr>
            <a:r>
              <a:rPr lang="en-GB" dirty="0" smtClean="0"/>
              <a:t>The process of natural selection can’t provide a full explanation. </a:t>
            </a:r>
            <a:endParaRPr lang="en-GB" dirty="0"/>
          </a:p>
        </p:txBody>
      </p:sp>
      <p:sp>
        <p:nvSpPr>
          <p:cNvPr id="8" name="Content Placeholder 7"/>
          <p:cNvSpPr>
            <a:spLocks noGrp="1"/>
          </p:cNvSpPr>
          <p:nvPr>
            <p:ph sz="half" idx="2"/>
          </p:nvPr>
        </p:nvSpPr>
        <p:spPr/>
        <p:txBody>
          <a:bodyPr/>
          <a:lstStyle/>
          <a:p>
            <a:endParaRPr lang="en-GB"/>
          </a:p>
        </p:txBody>
      </p:sp>
      <p:pic>
        <p:nvPicPr>
          <p:cNvPr id="9" name="Picture 10" descr="http://www.cs.stir.ac.uk/~iag/peacock1.jpg"/>
          <p:cNvPicPr>
            <a:picLocks noChangeAspect="1" noChangeArrowheads="1"/>
          </p:cNvPicPr>
          <p:nvPr/>
        </p:nvPicPr>
        <p:blipFill>
          <a:blip r:embed="rId2" cstate="print"/>
          <a:srcRect/>
          <a:stretch>
            <a:fillRect/>
          </a:stretch>
        </p:blipFill>
        <p:spPr bwMode="auto">
          <a:xfrm>
            <a:off x="5436096" y="1628800"/>
            <a:ext cx="3171772" cy="4695986"/>
          </a:xfrm>
          <a:prstGeom prst="rect">
            <a:avLst/>
          </a:prstGeom>
          <a:noFill/>
        </p:spPr>
      </p:pic>
    </p:spTree>
  </p:cSld>
  <p:clrMapOvr>
    <a:masterClrMapping/>
  </p:clrMapOvr>
</p:sld>
</file>

<file path=ppt/theme/theme1.xml><?xml version="1.0" encoding="utf-8"?>
<a:theme xmlns:a="http://schemas.openxmlformats.org/drawingml/2006/main" name="Textured">
  <a:themeElements>
    <a:clrScheme name="">
      <a:dk1>
        <a:srgbClr val="003366"/>
      </a:dk1>
      <a:lt1>
        <a:srgbClr val="FFFFFF"/>
      </a:lt1>
      <a:dk2>
        <a:srgbClr val="222968"/>
      </a:dk2>
      <a:lt2>
        <a:srgbClr val="FFFF00"/>
      </a:lt2>
      <a:accent1>
        <a:srgbClr val="66FF33"/>
      </a:accent1>
      <a:accent2>
        <a:srgbClr val="FF0000"/>
      </a:accent2>
      <a:accent3>
        <a:srgbClr val="ABACB9"/>
      </a:accent3>
      <a:accent4>
        <a:srgbClr val="DADADA"/>
      </a:accent4>
      <a:accent5>
        <a:srgbClr val="B8FFAD"/>
      </a:accent5>
      <a:accent6>
        <a:srgbClr val="E70000"/>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CCFFFF"/>
        </a:lt1>
        <a:dk2>
          <a:srgbClr val="2B5481"/>
        </a:dk2>
        <a:lt2>
          <a:srgbClr val="FFFF00"/>
        </a:lt2>
        <a:accent1>
          <a:srgbClr val="009999"/>
        </a:accent1>
        <a:accent2>
          <a:srgbClr val="336699"/>
        </a:accent2>
        <a:accent3>
          <a:srgbClr val="ACB3C1"/>
        </a:accent3>
        <a:accent4>
          <a:srgbClr val="AE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3366"/>
        </a:dk1>
        <a:lt1>
          <a:srgbClr val="FFFFFF"/>
        </a:lt1>
        <a:dk2>
          <a:srgbClr val="2B5481"/>
        </a:dk2>
        <a:lt2>
          <a:srgbClr val="FFFF00"/>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3366"/>
        </a:dk1>
        <a:lt1>
          <a:srgbClr val="FFFFFF"/>
        </a:lt1>
        <a:dk2>
          <a:srgbClr val="224368"/>
        </a:dk2>
        <a:lt2>
          <a:srgbClr val="FFFF00"/>
        </a:lt2>
        <a:accent1>
          <a:srgbClr val="009999"/>
        </a:accent1>
        <a:accent2>
          <a:srgbClr val="336699"/>
        </a:accent2>
        <a:accent3>
          <a:srgbClr val="ABB0B9"/>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3366"/>
        </a:dk1>
        <a:lt1>
          <a:srgbClr val="FFFFFF"/>
        </a:lt1>
        <a:dk2>
          <a:srgbClr val="222968"/>
        </a:dk2>
        <a:lt2>
          <a:srgbClr val="FFFF00"/>
        </a:lt2>
        <a:accent1>
          <a:srgbClr val="009999"/>
        </a:accent1>
        <a:accent2>
          <a:srgbClr val="336699"/>
        </a:accent2>
        <a:accent3>
          <a:srgbClr val="ABACB9"/>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3366"/>
        </a:dk1>
        <a:lt1>
          <a:srgbClr val="FFFFFF"/>
        </a:lt1>
        <a:dk2>
          <a:srgbClr val="1D1A5C"/>
        </a:dk2>
        <a:lt2>
          <a:srgbClr val="FFFF00"/>
        </a:lt2>
        <a:accent1>
          <a:srgbClr val="009999"/>
        </a:accent1>
        <a:accent2>
          <a:srgbClr val="336699"/>
        </a:accent2>
        <a:accent3>
          <a:srgbClr val="ABABB5"/>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4">
        <a:dk1>
          <a:srgbClr val="003366"/>
        </a:dk1>
        <a:lt1>
          <a:srgbClr val="FFFFFF"/>
        </a:lt1>
        <a:dk2>
          <a:srgbClr val="71228A"/>
        </a:dk2>
        <a:lt2>
          <a:srgbClr val="FFFF00"/>
        </a:lt2>
        <a:accent1>
          <a:srgbClr val="009999"/>
        </a:accent1>
        <a:accent2>
          <a:srgbClr val="336699"/>
        </a:accent2>
        <a:accent3>
          <a:srgbClr val="BBABC4"/>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5">
        <a:dk1>
          <a:srgbClr val="003366"/>
        </a:dk1>
        <a:lt1>
          <a:srgbClr val="FFFFFF"/>
        </a:lt1>
        <a:dk2>
          <a:srgbClr val="C41F04"/>
        </a:dk2>
        <a:lt2>
          <a:srgbClr val="FFFF00"/>
        </a:lt2>
        <a:accent1>
          <a:srgbClr val="009999"/>
        </a:accent1>
        <a:accent2>
          <a:srgbClr val="336699"/>
        </a:accent2>
        <a:accent3>
          <a:srgbClr val="DEABAA"/>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16">
        <a:dk1>
          <a:srgbClr val="003366"/>
        </a:dk1>
        <a:lt1>
          <a:srgbClr val="FFFFFF"/>
        </a:lt1>
        <a:dk2>
          <a:srgbClr val="CC0000"/>
        </a:dk2>
        <a:lt2>
          <a:srgbClr val="FFFF00"/>
        </a:lt2>
        <a:accent1>
          <a:srgbClr val="009999"/>
        </a:accent1>
        <a:accent2>
          <a:srgbClr val="336699"/>
        </a:accent2>
        <a:accent3>
          <a:srgbClr val="E2AAAA"/>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3410</Words>
  <Application>Microsoft Office PowerPoint</Application>
  <PresentationFormat>On-screen Show (4:3)</PresentationFormat>
  <Paragraphs>390</Paragraphs>
  <Slides>67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Textured</vt:lpstr>
      <vt:lpstr>Chart</vt:lpstr>
      <vt:lpstr>Evolutionary explanations of human reproductive behaviour</vt:lpstr>
      <vt:lpstr>Summary</vt:lpstr>
      <vt:lpstr>Natural selection</vt:lpstr>
      <vt:lpstr>Natural selection </vt:lpstr>
      <vt:lpstr>PowerPoint Presentation</vt:lpstr>
      <vt:lpstr>Key Elements of Evolution: Natural Selection</vt:lpstr>
      <vt:lpstr>Key Elements of Evolution: Natural Selection</vt:lpstr>
      <vt:lpstr>Sexual selection</vt:lpstr>
      <vt:lpstr>Sexual selection</vt:lpstr>
      <vt:lpstr>Sexual Selection</vt:lpstr>
      <vt:lpstr>Sexual selection</vt:lpstr>
      <vt:lpstr>Example of human sexual selection:</vt:lpstr>
      <vt:lpstr>Sexual selection: 2 main processes involved</vt:lpstr>
      <vt:lpstr>Summary</vt:lpstr>
      <vt:lpstr>Summary</vt:lpstr>
      <vt:lpstr>Preferences in mate selection &amp; evolution </vt:lpstr>
      <vt:lpstr>Choosing a Mate</vt:lpstr>
      <vt:lpstr>Preferences in mate selection and evolution</vt:lpstr>
      <vt:lpstr>  1. rank them on their desirability in someone you might want to marry. </vt:lpstr>
      <vt:lpstr>Rank them on their desirability in someone you might want to marry. 3 (indispensable) to 0 (irrelevant/unimportant)  </vt:lpstr>
      <vt:lpstr>Sexual Selection</vt:lpstr>
      <vt:lpstr>Buss (1989): Sex differences in human mate preferences</vt:lpstr>
      <vt:lpstr>PowerPoint Presentation</vt:lpstr>
      <vt:lpstr>Procedure: data collection</vt:lpstr>
      <vt:lpstr>Procedure  – questionnaire 1</vt:lpstr>
      <vt:lpstr>Characteristics in mate selection</vt:lpstr>
      <vt:lpstr>Characteristics in mate selection</vt:lpstr>
      <vt:lpstr>Procedure – questionnaire 2 </vt:lpstr>
      <vt:lpstr>RESULTS</vt:lpstr>
      <vt:lpstr>Age differences</vt:lpstr>
      <vt:lpstr>Bar Chart showing the mean ideal age given by men and women for their chosen partner </vt:lpstr>
      <vt:lpstr> Results</vt:lpstr>
      <vt:lpstr>Results</vt:lpstr>
      <vt:lpstr>Validity check</vt:lpstr>
      <vt:lpstr>PowerPoint Presentation</vt:lpstr>
      <vt:lpstr>Strengths of the Study</vt:lpstr>
      <vt:lpstr>Weaknesses of the Study</vt:lpstr>
      <vt:lpstr>Content analysis: Singles ads</vt:lpstr>
      <vt:lpstr>Content analysis of singles ads</vt:lpstr>
      <vt:lpstr>Choosing partners: the ideal age</vt:lpstr>
      <vt:lpstr>Waynforth &amp; Dunbar (1995)</vt:lpstr>
      <vt:lpstr>Reproductive value and fertility</vt:lpstr>
      <vt:lpstr>Reproductive value &amp; fertility</vt:lpstr>
      <vt:lpstr>Reproductive value &amp; fertility</vt:lpstr>
      <vt:lpstr>Reproductive value &amp; fertility</vt:lpstr>
      <vt:lpstr>Reproductive value &amp; fertility</vt:lpstr>
      <vt:lpstr>Summary</vt:lpstr>
      <vt:lpstr>Evaluation of evolutionary explanations of human reproductive behaviour</vt:lpstr>
      <vt:lpstr>Testability</vt:lpstr>
      <vt:lpstr>Falsifiability</vt:lpstr>
      <vt:lpstr>Reproduction??</vt:lpstr>
      <vt:lpstr>PowerPoint Presentation</vt:lpstr>
      <vt:lpstr>Attractiveness &amp; fertility link</vt:lpstr>
      <vt:lpstr>Short and long term mate preferences</vt:lpstr>
      <vt:lpstr>Choosing a Mate</vt:lpstr>
      <vt:lpstr>Choosing a Mate</vt:lpstr>
      <vt:lpstr>Choosing a Mate</vt:lpstr>
      <vt:lpstr>Choosing a Mate</vt:lpstr>
      <vt:lpstr>Choosing a Mate</vt:lpstr>
      <vt:lpstr>Choosing a Mate</vt:lpstr>
      <vt:lpstr>Choosing a Mate</vt:lpstr>
      <vt:lpstr>Choosing a Mate</vt:lpstr>
      <vt:lpstr>Criticisms</vt:lpstr>
      <vt:lpstr>IDA</vt:lpstr>
      <vt:lpstr>Alternative explanations</vt:lpstr>
      <vt:lpstr>Alternative explanations</vt:lpstr>
      <vt:lpstr>Determinism</vt:lpstr>
    </vt:vector>
  </TitlesOfParts>
  <Company>Belfastmet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Conformity</dc:title>
  <dc:creator>rnorton</dc:creator>
  <cp:lastModifiedBy>Rhiannon Cyphus</cp:lastModifiedBy>
  <cp:revision>141</cp:revision>
  <dcterms:created xsi:type="dcterms:W3CDTF">2008-06-05T08:32:37Z</dcterms:created>
  <dcterms:modified xsi:type="dcterms:W3CDTF">2013-03-05T10:10:17Z</dcterms:modified>
</cp:coreProperties>
</file>