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3"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88E"/>
    <a:srgbClr val="B3A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DDE3-CB07-49E3-98FB-71836AE857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329FE1-04FE-429E-9911-2A4F8A087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D54D7D-E252-43CA-9AE6-0CBBD5BEB709}"/>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5" name="Footer Placeholder 4">
            <a:extLst>
              <a:ext uri="{FF2B5EF4-FFF2-40B4-BE49-F238E27FC236}">
                <a16:creationId xmlns:a16="http://schemas.microsoft.com/office/drawing/2014/main" id="{07301FC4-CAC2-4219-91AF-8084A08AB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DDAE0E-6770-4AD6-AC0F-94A7E00F46DE}"/>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330676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840D-E963-4F70-827A-F4B910D4B8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D4C75B-1262-463C-84B0-744E72916C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A29624-B116-45E2-A4C0-D4E4722AB4D1}"/>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5" name="Footer Placeholder 4">
            <a:extLst>
              <a:ext uri="{FF2B5EF4-FFF2-40B4-BE49-F238E27FC236}">
                <a16:creationId xmlns:a16="http://schemas.microsoft.com/office/drawing/2014/main" id="{15F21045-4FD7-4B2C-9B39-A1F130B50D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92E799-1A40-4985-9786-282246663550}"/>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347239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AA9C0-07DF-4D88-9097-4E0667679D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AE6BEB-97D1-4A76-AABE-591CFCF2D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A92B5-B7F8-47F3-9958-B14E675C47FF}"/>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5" name="Footer Placeholder 4">
            <a:extLst>
              <a:ext uri="{FF2B5EF4-FFF2-40B4-BE49-F238E27FC236}">
                <a16:creationId xmlns:a16="http://schemas.microsoft.com/office/drawing/2014/main" id="{F33B35CF-BC6C-4496-A8F8-8A914617E7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4ED192-DC58-4FC0-BF62-410DFB9ECAB1}"/>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313584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8A7F-D353-4D49-9A07-90F6546D2A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D24F51-524E-48FD-8D9E-60CEC41173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FD3FB5-3F5E-47A3-8B0E-235013DD12AC}"/>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5" name="Footer Placeholder 4">
            <a:extLst>
              <a:ext uri="{FF2B5EF4-FFF2-40B4-BE49-F238E27FC236}">
                <a16:creationId xmlns:a16="http://schemas.microsoft.com/office/drawing/2014/main" id="{F90CAEA7-FCC2-4CE8-9BAD-06F20730B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C665F5-597C-4923-8703-03A93D991C4C}"/>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16025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D839-65C5-4BF5-8F2F-388D563157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A36C71-D1FB-44F4-B3AD-8D269BB5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C11E2-39BC-447F-AE3A-D4E07B832E45}"/>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5" name="Footer Placeholder 4">
            <a:extLst>
              <a:ext uri="{FF2B5EF4-FFF2-40B4-BE49-F238E27FC236}">
                <a16:creationId xmlns:a16="http://schemas.microsoft.com/office/drawing/2014/main" id="{230ECFA1-3F78-45AF-9DFE-530ABF405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862B84-CDE3-458D-B680-1AA4644E786D}"/>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83906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8B9E-CB60-4539-BA37-717CE7ED11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1D9649-8BE0-4901-BDF0-B3D45D08D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66D551-5D09-4CBA-B08B-0E385A3FAB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E259BF-D254-46E2-BFB6-2DB16E752071}"/>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6" name="Footer Placeholder 5">
            <a:extLst>
              <a:ext uri="{FF2B5EF4-FFF2-40B4-BE49-F238E27FC236}">
                <a16:creationId xmlns:a16="http://schemas.microsoft.com/office/drawing/2014/main" id="{6C8D8307-D7A6-4B15-86F9-496C499F67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300E23-38CB-4887-A8CF-659CC4E8F1F7}"/>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298734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862F-3184-4500-A57F-81AF60BC32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3CE639-EAFB-4186-88DB-16AF2D1D1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80EFF-EC9D-42EE-B1F0-9ED3CDE89E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F49992-D2AE-4002-BD36-E4AFEFD891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B28F7-474D-4A1D-973E-BD4B377FF8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3543E0-43FD-4E87-9203-7B4257806F45}"/>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8" name="Footer Placeholder 7">
            <a:extLst>
              <a:ext uri="{FF2B5EF4-FFF2-40B4-BE49-F238E27FC236}">
                <a16:creationId xmlns:a16="http://schemas.microsoft.com/office/drawing/2014/main" id="{53A4AAA3-7BE1-4221-98F0-E838889130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3F85BD-8FCE-41A3-821A-C985CCACE00A}"/>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208480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3254-C5B7-4267-9F74-C45B4A2CAB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5D821B-1262-40F7-82AD-18C41084B8AC}"/>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4" name="Footer Placeholder 3">
            <a:extLst>
              <a:ext uri="{FF2B5EF4-FFF2-40B4-BE49-F238E27FC236}">
                <a16:creationId xmlns:a16="http://schemas.microsoft.com/office/drawing/2014/main" id="{C1A3719D-95EE-43E4-8BF7-48216C2CC5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0A31CA-F149-433F-8CAF-4828617A3117}"/>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249178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8673E-5A66-4FE5-B9BE-A79B97AA068D}"/>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3" name="Footer Placeholder 2">
            <a:extLst>
              <a:ext uri="{FF2B5EF4-FFF2-40B4-BE49-F238E27FC236}">
                <a16:creationId xmlns:a16="http://schemas.microsoft.com/office/drawing/2014/main" id="{66EBC5F5-26BD-4CB4-BFF5-3B0C266211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4BCAF5-C059-4913-94DC-067323DCDF8A}"/>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71157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973D-C0CD-462E-8D98-B446A12F6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6A498D-7038-4769-B21A-D67898787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5C72BA-A5C3-474A-A3C9-C72D67885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248FC-D5B9-4FA4-A97F-900F33D1D871}"/>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6" name="Footer Placeholder 5">
            <a:extLst>
              <a:ext uri="{FF2B5EF4-FFF2-40B4-BE49-F238E27FC236}">
                <a16:creationId xmlns:a16="http://schemas.microsoft.com/office/drawing/2014/main" id="{229E3741-C83D-4B05-8F4C-E75B81D445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62B4A2-B7E4-4E1A-BA16-27AB12E42D2C}"/>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263916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A633-D203-4132-92E8-1634109BD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D1BEE9-67D0-4594-816E-D47CAEB66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FCCC64-BB21-47B6-9360-C539CC452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9A41F-F4A7-4403-BD06-7F7F103042AA}"/>
              </a:ext>
            </a:extLst>
          </p:cNvPr>
          <p:cNvSpPr>
            <a:spLocks noGrp="1"/>
          </p:cNvSpPr>
          <p:nvPr>
            <p:ph type="dt" sz="half" idx="10"/>
          </p:nvPr>
        </p:nvSpPr>
        <p:spPr/>
        <p:txBody>
          <a:bodyPr/>
          <a:lstStyle/>
          <a:p>
            <a:fld id="{78450301-DE72-4768-AEA4-A260D904E2A5}" type="datetimeFigureOut">
              <a:rPr lang="en-GB" smtClean="0"/>
              <a:t>16/11/2020</a:t>
            </a:fld>
            <a:endParaRPr lang="en-GB"/>
          </a:p>
        </p:txBody>
      </p:sp>
      <p:sp>
        <p:nvSpPr>
          <p:cNvPr id="6" name="Footer Placeholder 5">
            <a:extLst>
              <a:ext uri="{FF2B5EF4-FFF2-40B4-BE49-F238E27FC236}">
                <a16:creationId xmlns:a16="http://schemas.microsoft.com/office/drawing/2014/main" id="{A0443613-EF06-48B0-A1C6-649F64ED0D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1A86E2-0869-4D4C-8A6B-7C7C276EC3F6}"/>
              </a:ext>
            </a:extLst>
          </p:cNvPr>
          <p:cNvSpPr>
            <a:spLocks noGrp="1"/>
          </p:cNvSpPr>
          <p:nvPr>
            <p:ph type="sldNum" sz="quarter" idx="12"/>
          </p:nvPr>
        </p:nvSpPr>
        <p:spPr/>
        <p:txBody>
          <a:bodyPr/>
          <a:lstStyle/>
          <a:p>
            <a:fld id="{B9525552-159A-431B-9DD7-9760ABD1C39B}" type="slidenum">
              <a:rPr lang="en-GB" smtClean="0"/>
              <a:t>‹#›</a:t>
            </a:fld>
            <a:endParaRPr lang="en-GB"/>
          </a:p>
        </p:txBody>
      </p:sp>
    </p:spTree>
    <p:extLst>
      <p:ext uri="{BB962C8B-B14F-4D97-AF65-F5344CB8AC3E}">
        <p14:creationId xmlns:p14="http://schemas.microsoft.com/office/powerpoint/2010/main" val="355400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E4C3E8-D3F7-41F4-891D-24B0E1618EEC}"/>
              </a:ext>
            </a:extLst>
          </p:cNvPr>
          <p:cNvPicPr>
            <a:picLocks noChangeAspect="1"/>
          </p:cNvPicPr>
          <p:nvPr userDrawn="1"/>
        </p:nvPicPr>
        <p:blipFill rotWithShape="1">
          <a:blip r:embed="rId13">
            <a:alphaModFix amt="70000"/>
          </a:blip>
          <a:srcRect t="4890" b="8831"/>
          <a:stretch/>
        </p:blipFill>
        <p:spPr>
          <a:xfrm>
            <a:off x="0" y="0"/>
            <a:ext cx="12192000" cy="7472836"/>
          </a:xfrm>
          <a:prstGeom prst="rect">
            <a:avLst/>
          </a:prstGeom>
        </p:spPr>
      </p:pic>
      <p:sp>
        <p:nvSpPr>
          <p:cNvPr id="2" name="Title Placeholder 1">
            <a:extLst>
              <a:ext uri="{FF2B5EF4-FFF2-40B4-BE49-F238E27FC236}">
                <a16:creationId xmlns:a16="http://schemas.microsoft.com/office/drawing/2014/main" id="{B1FF9E60-6BA0-404E-8911-5CD7CC993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5EEE88-3C6E-4C80-A693-58E1338C5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B37D68A-0593-4D28-9A12-723334719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50301-DE72-4768-AEA4-A260D904E2A5}" type="datetimeFigureOut">
              <a:rPr lang="en-GB" smtClean="0"/>
              <a:t>16/11/2020</a:t>
            </a:fld>
            <a:endParaRPr lang="en-GB"/>
          </a:p>
        </p:txBody>
      </p:sp>
      <p:sp>
        <p:nvSpPr>
          <p:cNvPr id="5" name="Footer Placeholder 4">
            <a:extLst>
              <a:ext uri="{FF2B5EF4-FFF2-40B4-BE49-F238E27FC236}">
                <a16:creationId xmlns:a16="http://schemas.microsoft.com/office/drawing/2014/main" id="{1F1C922B-0840-4C0B-AAD9-E0E4940E4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46D0B5-BF25-43B2-9DA9-8E7BD5746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25552-159A-431B-9DD7-9760ABD1C39B}" type="slidenum">
              <a:rPr lang="en-GB" smtClean="0"/>
              <a:t>‹#›</a:t>
            </a:fld>
            <a:endParaRPr lang="en-GB"/>
          </a:p>
        </p:txBody>
      </p:sp>
      <p:sp>
        <p:nvSpPr>
          <p:cNvPr id="9" name="Right Brace 8">
            <a:extLst>
              <a:ext uri="{FF2B5EF4-FFF2-40B4-BE49-F238E27FC236}">
                <a16:creationId xmlns:a16="http://schemas.microsoft.com/office/drawing/2014/main" id="{F7F24DE7-D3CA-4976-B65F-5FB3C61A0FD2}"/>
              </a:ext>
            </a:extLst>
          </p:cNvPr>
          <p:cNvSpPr/>
          <p:nvPr userDrawn="1"/>
        </p:nvSpPr>
        <p:spPr>
          <a:xfrm>
            <a:off x="1734532" y="829559"/>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ectangle 9">
            <a:extLst>
              <a:ext uri="{FF2B5EF4-FFF2-40B4-BE49-F238E27FC236}">
                <a16:creationId xmlns:a16="http://schemas.microsoft.com/office/drawing/2014/main" id="{298ED46D-C046-40C1-B15A-E9A5468C83FD}"/>
              </a:ext>
            </a:extLst>
          </p:cNvPr>
          <p:cNvSpPr/>
          <p:nvPr userDrawn="1"/>
        </p:nvSpPr>
        <p:spPr>
          <a:xfrm>
            <a:off x="1112520" y="529752"/>
            <a:ext cx="10241280" cy="5826598"/>
          </a:xfrm>
          <a:prstGeom prst="rect">
            <a:avLst/>
          </a:prstGeom>
          <a:solidFill>
            <a:srgbClr val="9D988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001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9B8E-F580-4653-945B-CF2EAA370DB3}"/>
              </a:ext>
            </a:extLst>
          </p:cNvPr>
          <p:cNvSpPr>
            <a:spLocks noGrp="1"/>
          </p:cNvSpPr>
          <p:nvPr>
            <p:ph type="ctrTitle"/>
          </p:nvPr>
        </p:nvSpPr>
        <p:spPr/>
        <p:txBody>
          <a:bodyPr/>
          <a:lstStyle/>
          <a:p>
            <a:r>
              <a:rPr lang="en-GB" dirty="0"/>
              <a:t>The Battle of Salamis!!</a:t>
            </a:r>
          </a:p>
        </p:txBody>
      </p:sp>
      <p:sp>
        <p:nvSpPr>
          <p:cNvPr id="3" name="Subtitle 2">
            <a:extLst>
              <a:ext uri="{FF2B5EF4-FFF2-40B4-BE49-F238E27FC236}">
                <a16:creationId xmlns:a16="http://schemas.microsoft.com/office/drawing/2014/main" id="{82F8C856-E131-441A-AA23-8689110BD2DC}"/>
              </a:ext>
            </a:extLst>
          </p:cNvPr>
          <p:cNvSpPr>
            <a:spLocks noGrp="1"/>
          </p:cNvSpPr>
          <p:nvPr>
            <p:ph type="subTitle" idx="1"/>
          </p:nvPr>
        </p:nvSpPr>
        <p:spPr/>
        <p:txBody>
          <a:bodyPr/>
          <a:lstStyle/>
          <a:p>
            <a:r>
              <a:rPr lang="en-GB" dirty="0"/>
              <a:t>September 480BC</a:t>
            </a:r>
          </a:p>
        </p:txBody>
      </p:sp>
      <p:pic>
        <p:nvPicPr>
          <p:cNvPr id="5" name="Picture 4">
            <a:extLst>
              <a:ext uri="{FF2B5EF4-FFF2-40B4-BE49-F238E27FC236}">
                <a16:creationId xmlns:a16="http://schemas.microsoft.com/office/drawing/2014/main" id="{6E23EA02-8B82-4ACA-9AE3-F26D0EDF8D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4" b="89949" l="2285" r="95431">
                        <a14:foregroundMark x1="7206" y1="52470" x2="7206" y2="52470"/>
                        <a14:foregroundMark x1="2636" y1="62351" x2="2636" y2="62351"/>
                        <a14:foregroundMark x1="93497" y1="59625" x2="93497" y2="59625"/>
                        <a14:foregroundMark x1="95782" y1="63203" x2="95782" y2="63203"/>
                        <a14:foregroundMark x1="81195" y1="5281" x2="81195" y2="5281"/>
                        <a14:foregroundMark x1="83304" y1="1874" x2="83304" y2="1874"/>
                        <a14:backgroundMark x1="42179" y1="65417" x2="42179" y2="65417"/>
                        <a14:backgroundMark x1="43058" y1="62351" x2="43058" y2="62351"/>
                        <a14:backgroundMark x1="77329" y1="70358" x2="77329" y2="70358"/>
                        <a14:backgroundMark x1="78735" y1="69506" x2="78735" y2="69506"/>
                      </a14:backgroundRemoval>
                    </a14:imgEffect>
                  </a14:imgLayer>
                </a14:imgProps>
              </a:ext>
            </a:extLst>
          </a:blip>
          <a:stretch>
            <a:fillRect/>
          </a:stretch>
        </p:blipFill>
        <p:spPr>
          <a:xfrm>
            <a:off x="8570723" y="2733417"/>
            <a:ext cx="152036" cy="156846"/>
          </a:xfrm>
          <a:prstGeom prst="rect">
            <a:avLst/>
          </a:prstGeom>
        </p:spPr>
      </p:pic>
    </p:spTree>
    <p:extLst>
      <p:ext uri="{BB962C8B-B14F-4D97-AF65-F5344CB8AC3E}">
        <p14:creationId xmlns:p14="http://schemas.microsoft.com/office/powerpoint/2010/main" val="277418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1AD8-D799-4C06-9D63-D6827316ABAE}"/>
              </a:ext>
            </a:extLst>
          </p:cNvPr>
          <p:cNvSpPr>
            <a:spLocks noGrp="1"/>
          </p:cNvSpPr>
          <p:nvPr>
            <p:ph type="title"/>
          </p:nvPr>
        </p:nvSpPr>
        <p:spPr>
          <a:xfrm>
            <a:off x="1143000" y="500062"/>
            <a:ext cx="10515600" cy="1325563"/>
          </a:xfrm>
        </p:spPr>
        <p:txBody>
          <a:bodyPr/>
          <a:lstStyle/>
          <a:p>
            <a:r>
              <a:rPr lang="en-GB" dirty="0"/>
              <a:t>Tensions rising: Herodotus VIII 56-63</a:t>
            </a:r>
          </a:p>
        </p:txBody>
      </p:sp>
      <p:sp>
        <p:nvSpPr>
          <p:cNvPr id="3" name="Content Placeholder 2">
            <a:extLst>
              <a:ext uri="{FF2B5EF4-FFF2-40B4-BE49-F238E27FC236}">
                <a16:creationId xmlns:a16="http://schemas.microsoft.com/office/drawing/2014/main" id="{2D7F1361-9C54-4C59-8850-FA343EEB07AE}"/>
              </a:ext>
            </a:extLst>
          </p:cNvPr>
          <p:cNvSpPr>
            <a:spLocks noGrp="1"/>
          </p:cNvSpPr>
          <p:nvPr>
            <p:ph idx="1"/>
          </p:nvPr>
        </p:nvSpPr>
        <p:spPr>
          <a:xfrm>
            <a:off x="1068512" y="1825625"/>
            <a:ext cx="10285288" cy="4351338"/>
          </a:xfrm>
        </p:spPr>
        <p:txBody>
          <a:bodyPr>
            <a:normAutofit lnSpcReduction="10000"/>
          </a:bodyPr>
          <a:lstStyle/>
          <a:p>
            <a:r>
              <a:rPr lang="en-GB" dirty="0"/>
              <a:t>Disagreement between Themistocles - an Athenian General, and Adeimantus - the Corinthian commander</a:t>
            </a:r>
          </a:p>
          <a:p>
            <a:r>
              <a:rPr lang="en-GB" dirty="0"/>
              <a:t>Themistocles says to fight at Salamis, close to Athens</a:t>
            </a:r>
          </a:p>
          <a:p>
            <a:r>
              <a:rPr lang="en-GB" dirty="0"/>
              <a:t>Adeimantus </a:t>
            </a:r>
            <a:r>
              <a:rPr lang="en-GB" b="0" i="0" dirty="0">
                <a:solidFill>
                  <a:srgbClr val="202122"/>
                </a:solidFill>
                <a:effectLst/>
                <a:latin typeface="Arial" panose="020B0604020202020204" pitchFamily="34" charset="0"/>
              </a:rPr>
              <a:t>argued that the fleet should assemble off the coast of the Isthmus</a:t>
            </a:r>
            <a:endParaRPr lang="en-GB" dirty="0"/>
          </a:p>
          <a:p>
            <a:r>
              <a:rPr lang="en-GB" dirty="0"/>
              <a:t>Themistocles wins the debate with the threat that if they do not fight at Salamis he will tell the Athenian ships to leave for Siris in Italy </a:t>
            </a:r>
            <a:r>
              <a:rPr lang="en-GB" sz="1600" dirty="0"/>
              <a:t>Herodotus VIII 62 “I beg you to take my advice; if you refuse, we will immediately put our families onboard and sail for Siris in Italy”</a:t>
            </a:r>
          </a:p>
          <a:p>
            <a:r>
              <a:rPr lang="en-GB" dirty="0"/>
              <a:t>This was a serious threat, as the Athenians provided the majority of the ships in the Greek fleet</a:t>
            </a:r>
          </a:p>
          <a:p>
            <a:endParaRPr lang="en-GB" dirty="0"/>
          </a:p>
        </p:txBody>
      </p:sp>
      <p:pic>
        <p:nvPicPr>
          <p:cNvPr id="7" name="Picture 6">
            <a:extLst>
              <a:ext uri="{FF2B5EF4-FFF2-40B4-BE49-F238E27FC236}">
                <a16:creationId xmlns:a16="http://schemas.microsoft.com/office/drawing/2014/main" id="{C0F2B51E-F341-4267-9D58-0CDA94DFF72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4" b="89949" l="2285" r="95431">
                        <a14:foregroundMark x1="7206" y1="52470" x2="7206" y2="52470"/>
                        <a14:foregroundMark x1="2636" y1="62351" x2="2636" y2="62351"/>
                        <a14:foregroundMark x1="93497" y1="59625" x2="93497" y2="59625"/>
                        <a14:foregroundMark x1="95782" y1="63203" x2="95782" y2="63203"/>
                        <a14:foregroundMark x1="81195" y1="5281" x2="81195" y2="5281"/>
                        <a14:foregroundMark x1="83304" y1="1874" x2="83304" y2="1874"/>
                        <a14:backgroundMark x1="42179" y1="65417" x2="42179" y2="65417"/>
                        <a14:backgroundMark x1="43058" y1="62351" x2="43058" y2="62351"/>
                        <a14:backgroundMark x1="77329" y1="70358" x2="77329" y2="70358"/>
                        <a14:backgroundMark x1="78735" y1="69506" x2="78735" y2="69506"/>
                      </a14:backgroundRemoval>
                    </a14:imgEffect>
                  </a14:imgLayer>
                </a14:imgProps>
              </a:ext>
            </a:extLst>
          </a:blip>
          <a:stretch>
            <a:fillRect/>
          </a:stretch>
        </p:blipFill>
        <p:spPr>
          <a:xfrm>
            <a:off x="1128356" y="1973130"/>
            <a:ext cx="152036" cy="156846"/>
          </a:xfrm>
          <a:prstGeom prst="rect">
            <a:avLst/>
          </a:prstGeom>
        </p:spPr>
      </p:pic>
    </p:spTree>
    <p:extLst>
      <p:ext uri="{BB962C8B-B14F-4D97-AF65-F5344CB8AC3E}">
        <p14:creationId xmlns:p14="http://schemas.microsoft.com/office/powerpoint/2010/main" val="287460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1AD8-D799-4C06-9D63-D6827316ABAE}"/>
              </a:ext>
            </a:extLst>
          </p:cNvPr>
          <p:cNvSpPr>
            <a:spLocks noGrp="1"/>
          </p:cNvSpPr>
          <p:nvPr>
            <p:ph type="title"/>
          </p:nvPr>
        </p:nvSpPr>
        <p:spPr>
          <a:xfrm>
            <a:off x="1143000" y="500062"/>
            <a:ext cx="10515600" cy="1325563"/>
          </a:xfrm>
        </p:spPr>
        <p:txBody>
          <a:bodyPr/>
          <a:lstStyle/>
          <a:p>
            <a:r>
              <a:rPr lang="en-US" dirty="0"/>
              <a:t>The Gods</a:t>
            </a:r>
            <a:endParaRPr lang="en-GB" dirty="0"/>
          </a:p>
        </p:txBody>
      </p:sp>
      <p:sp>
        <p:nvSpPr>
          <p:cNvPr id="3" name="Content Placeholder 2">
            <a:extLst>
              <a:ext uri="{FF2B5EF4-FFF2-40B4-BE49-F238E27FC236}">
                <a16:creationId xmlns:a16="http://schemas.microsoft.com/office/drawing/2014/main" id="{2D7F1361-9C54-4C59-8850-FA343EEB07AE}"/>
              </a:ext>
            </a:extLst>
          </p:cNvPr>
          <p:cNvSpPr>
            <a:spLocks noGrp="1"/>
          </p:cNvSpPr>
          <p:nvPr>
            <p:ph idx="1"/>
          </p:nvPr>
        </p:nvSpPr>
        <p:spPr>
          <a:xfrm>
            <a:off x="1068512" y="1825625"/>
            <a:ext cx="10285288" cy="4351338"/>
          </a:xfrm>
        </p:spPr>
        <p:txBody>
          <a:bodyPr>
            <a:normAutofit lnSpcReduction="10000"/>
          </a:bodyPr>
          <a:lstStyle/>
          <a:p>
            <a:r>
              <a:rPr lang="en-US" dirty="0"/>
              <a:t>Always an important part of battles in ancient Greece</a:t>
            </a:r>
          </a:p>
          <a:p>
            <a:r>
              <a:rPr lang="en-US" dirty="0"/>
              <a:t>Two omens were seen during the duration of the battle</a:t>
            </a:r>
          </a:p>
          <a:p>
            <a:r>
              <a:rPr lang="en-US" dirty="0"/>
              <a:t>Both seen by the Greeks as signs from the Gods that they would succeed in the battle and eventually the war</a:t>
            </a:r>
          </a:p>
          <a:p>
            <a:r>
              <a:rPr lang="en-US" dirty="0"/>
              <a:t>First omen was during the arguments. An owl flew over the Greek fleet from the right which helped give Themistocles argument more weight (Plutarch, </a:t>
            </a:r>
            <a:r>
              <a:rPr lang="en-US" i="1" dirty="0"/>
              <a:t>Themistocles 12</a:t>
            </a:r>
            <a:r>
              <a:rPr lang="en-US" dirty="0"/>
              <a:t>) </a:t>
            </a:r>
            <a:r>
              <a:rPr lang="en-US" sz="1600" dirty="0"/>
              <a:t>“While Themistocles was engaged in this argument on the deck of his ship, an owl was seen to fly from the right of the fleet and perch at his masthead”</a:t>
            </a:r>
            <a:endParaRPr lang="en-US" dirty="0"/>
          </a:p>
          <a:p>
            <a:r>
              <a:rPr lang="en-US" dirty="0"/>
              <a:t>Second omen was during the sacrifice of men. A flame shot from the victims of sacrifice and a sneeze was heard. These are both good omens. (Plutarch, </a:t>
            </a:r>
            <a:r>
              <a:rPr lang="en-US" i="1" dirty="0"/>
              <a:t>Themistocles 13</a:t>
            </a:r>
            <a:r>
              <a:rPr lang="en-US" dirty="0"/>
              <a:t>) </a:t>
            </a:r>
            <a:r>
              <a:rPr lang="en-US" sz="1600" dirty="0"/>
              <a:t>“</a:t>
            </a:r>
            <a:endParaRPr lang="en-US" dirty="0"/>
          </a:p>
        </p:txBody>
      </p:sp>
      <p:pic>
        <p:nvPicPr>
          <p:cNvPr id="7" name="Picture 6">
            <a:extLst>
              <a:ext uri="{FF2B5EF4-FFF2-40B4-BE49-F238E27FC236}">
                <a16:creationId xmlns:a16="http://schemas.microsoft.com/office/drawing/2014/main" id="{C0F2B51E-F341-4267-9D58-0CDA94DFF72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4" b="89949" l="2285" r="95431">
                        <a14:foregroundMark x1="7206" y1="52470" x2="7206" y2="52470"/>
                        <a14:foregroundMark x1="2636" y1="62351" x2="2636" y2="62351"/>
                        <a14:foregroundMark x1="93497" y1="59625" x2="93497" y2="59625"/>
                        <a14:foregroundMark x1="95782" y1="63203" x2="95782" y2="63203"/>
                        <a14:foregroundMark x1="81195" y1="5281" x2="81195" y2="5281"/>
                        <a14:foregroundMark x1="83304" y1="1874" x2="83304" y2="1874"/>
                        <a14:backgroundMark x1="42179" y1="65417" x2="42179" y2="65417"/>
                        <a14:backgroundMark x1="43058" y1="62351" x2="43058" y2="62351"/>
                        <a14:backgroundMark x1="77329" y1="70358" x2="77329" y2="70358"/>
                        <a14:backgroundMark x1="78735" y1="69506" x2="78735" y2="69506"/>
                      </a14:backgroundRemoval>
                    </a14:imgEffect>
                  </a14:imgLayer>
                </a14:imgProps>
              </a:ext>
            </a:extLst>
          </a:blip>
          <a:stretch>
            <a:fillRect/>
          </a:stretch>
        </p:blipFill>
        <p:spPr>
          <a:xfrm>
            <a:off x="2616563" y="1084421"/>
            <a:ext cx="152036" cy="156846"/>
          </a:xfrm>
          <a:prstGeom prst="rect">
            <a:avLst/>
          </a:prstGeom>
        </p:spPr>
      </p:pic>
    </p:spTree>
    <p:extLst>
      <p:ext uri="{BB962C8B-B14F-4D97-AF65-F5344CB8AC3E}">
        <p14:creationId xmlns:p14="http://schemas.microsoft.com/office/powerpoint/2010/main" val="206125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72C9-0E5A-4206-8096-7D194B8D3DD0}"/>
              </a:ext>
            </a:extLst>
          </p:cNvPr>
          <p:cNvSpPr>
            <a:spLocks noGrp="1"/>
          </p:cNvSpPr>
          <p:nvPr>
            <p:ph type="title"/>
          </p:nvPr>
        </p:nvSpPr>
        <p:spPr>
          <a:xfrm>
            <a:off x="1224280" y="578485"/>
            <a:ext cx="10515600" cy="1325563"/>
          </a:xfrm>
        </p:spPr>
        <p:txBody>
          <a:bodyPr/>
          <a:lstStyle/>
          <a:p>
            <a:r>
              <a:rPr lang="en-GB" dirty="0"/>
              <a:t>Leading up to the battle</a:t>
            </a:r>
          </a:p>
        </p:txBody>
      </p:sp>
      <p:sp>
        <p:nvSpPr>
          <p:cNvPr id="3" name="Content Placeholder 2">
            <a:extLst>
              <a:ext uri="{FF2B5EF4-FFF2-40B4-BE49-F238E27FC236}">
                <a16:creationId xmlns:a16="http://schemas.microsoft.com/office/drawing/2014/main" id="{45AD18AC-3BBB-4E48-9778-D163BB775B38}"/>
              </a:ext>
            </a:extLst>
          </p:cNvPr>
          <p:cNvSpPr>
            <a:spLocks noGrp="1"/>
          </p:cNvSpPr>
          <p:nvPr>
            <p:ph idx="1"/>
          </p:nvPr>
        </p:nvSpPr>
        <p:spPr>
          <a:xfrm>
            <a:off x="1295400" y="2049145"/>
            <a:ext cx="10515600" cy="4351338"/>
          </a:xfrm>
        </p:spPr>
        <p:txBody>
          <a:bodyPr/>
          <a:lstStyle/>
          <a:p>
            <a:r>
              <a:rPr lang="en-GB" dirty="0"/>
              <a:t>Xerxes had burned Athens and plundered the city</a:t>
            </a:r>
          </a:p>
          <a:p>
            <a:r>
              <a:rPr lang="en-GB" dirty="0"/>
              <a:t>Themistocles is at sea with the Athenian navy</a:t>
            </a:r>
          </a:p>
          <a:p>
            <a:r>
              <a:rPr lang="en-GB" dirty="0"/>
              <a:t>Ship ratio is 2:1 to the Persians </a:t>
            </a:r>
          </a:p>
          <a:p>
            <a:r>
              <a:rPr lang="en-GB" dirty="0"/>
              <a:t>Themistocles is a trickster so plays on the Persians reliance on betrayal to get the upper hand </a:t>
            </a:r>
            <a:r>
              <a:rPr lang="en-US" dirty="0"/>
              <a:t>(Plutarch, </a:t>
            </a:r>
            <a:r>
              <a:rPr lang="en-US" i="1" dirty="0"/>
              <a:t>Themistocles 12</a:t>
            </a:r>
            <a:r>
              <a:rPr lang="en-US" dirty="0"/>
              <a:t>) </a:t>
            </a:r>
            <a:endParaRPr lang="en-GB" dirty="0"/>
          </a:p>
          <a:p>
            <a:r>
              <a:rPr lang="en-GB" dirty="0"/>
              <a:t>Used a staged betrayal to his advantage </a:t>
            </a:r>
          </a:p>
        </p:txBody>
      </p:sp>
      <p:pic>
        <p:nvPicPr>
          <p:cNvPr id="7" name="Picture 6">
            <a:extLst>
              <a:ext uri="{FF2B5EF4-FFF2-40B4-BE49-F238E27FC236}">
                <a16:creationId xmlns:a16="http://schemas.microsoft.com/office/drawing/2014/main" id="{E245E4FF-6B3F-40D6-9F63-3BDFC3B094B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4" b="89949" l="2285" r="95431">
                        <a14:foregroundMark x1="7206" y1="52470" x2="7206" y2="52470"/>
                        <a14:foregroundMark x1="2636" y1="62351" x2="2636" y2="62351"/>
                        <a14:foregroundMark x1="93497" y1="59625" x2="93497" y2="59625"/>
                        <a14:foregroundMark x1="95782" y1="63203" x2="95782" y2="63203"/>
                        <a14:foregroundMark x1="81195" y1="5281" x2="81195" y2="5281"/>
                        <a14:foregroundMark x1="83304" y1="1874" x2="83304" y2="1874"/>
                        <a14:backgroundMark x1="42179" y1="65417" x2="42179" y2="65417"/>
                        <a14:backgroundMark x1="43058" y1="62351" x2="43058" y2="62351"/>
                        <a14:backgroundMark x1="77329" y1="70358" x2="77329" y2="70358"/>
                        <a14:backgroundMark x1="78735" y1="69506" x2="78735" y2="69506"/>
                      </a14:backgroundRemoval>
                    </a14:imgEffect>
                  </a14:imgLayer>
                </a14:imgProps>
              </a:ext>
            </a:extLst>
          </a:blip>
          <a:stretch>
            <a:fillRect/>
          </a:stretch>
        </p:blipFill>
        <p:spPr>
          <a:xfrm>
            <a:off x="6457726" y="1143989"/>
            <a:ext cx="152036" cy="156846"/>
          </a:xfrm>
          <a:prstGeom prst="rect">
            <a:avLst/>
          </a:prstGeom>
        </p:spPr>
      </p:pic>
    </p:spTree>
    <p:extLst>
      <p:ext uri="{BB962C8B-B14F-4D97-AF65-F5344CB8AC3E}">
        <p14:creationId xmlns:p14="http://schemas.microsoft.com/office/powerpoint/2010/main" val="41656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F81D-EE8A-4721-8FAF-342716243D64}"/>
              </a:ext>
            </a:extLst>
          </p:cNvPr>
          <p:cNvSpPr>
            <a:spLocks noGrp="1"/>
          </p:cNvSpPr>
          <p:nvPr>
            <p:ph type="title"/>
          </p:nvPr>
        </p:nvSpPr>
        <p:spPr>
          <a:xfrm>
            <a:off x="1264920" y="500062"/>
            <a:ext cx="10515600" cy="1325563"/>
          </a:xfrm>
        </p:spPr>
        <p:txBody>
          <a:bodyPr/>
          <a:lstStyle/>
          <a:p>
            <a:r>
              <a:rPr lang="en-GB" dirty="0"/>
              <a:t>The ‘betrayal’: </a:t>
            </a:r>
            <a:r>
              <a:rPr lang="en-US" dirty="0"/>
              <a:t>Plutarch, </a:t>
            </a:r>
            <a:r>
              <a:rPr lang="en-US" i="1" dirty="0"/>
              <a:t>Themistocles 12</a:t>
            </a:r>
            <a:endParaRPr lang="en-GB" dirty="0"/>
          </a:p>
        </p:txBody>
      </p:sp>
      <p:sp>
        <p:nvSpPr>
          <p:cNvPr id="3" name="Content Placeholder 2">
            <a:extLst>
              <a:ext uri="{FF2B5EF4-FFF2-40B4-BE49-F238E27FC236}">
                <a16:creationId xmlns:a16="http://schemas.microsoft.com/office/drawing/2014/main" id="{D68C4C71-B42D-495C-A342-D51B0F595F81}"/>
              </a:ext>
            </a:extLst>
          </p:cNvPr>
          <p:cNvSpPr>
            <a:spLocks noGrp="1"/>
          </p:cNvSpPr>
          <p:nvPr>
            <p:ph idx="1"/>
          </p:nvPr>
        </p:nvSpPr>
        <p:spPr>
          <a:xfrm>
            <a:off x="1264920" y="2137712"/>
            <a:ext cx="10515600" cy="4351338"/>
          </a:xfrm>
        </p:spPr>
        <p:txBody>
          <a:bodyPr/>
          <a:lstStyle/>
          <a:p>
            <a:r>
              <a:rPr lang="en-GB" dirty="0"/>
              <a:t>Themistocles sent </a:t>
            </a:r>
            <a:r>
              <a:rPr lang="en-GB" dirty="0" err="1"/>
              <a:t>Sicinnus</a:t>
            </a:r>
            <a:r>
              <a:rPr lang="en-GB" dirty="0"/>
              <a:t> on a mission to deceive Xerxes saying he had valuable information which he’d share in exchange for a reward</a:t>
            </a:r>
          </a:p>
          <a:p>
            <a:r>
              <a:rPr lang="en-GB" dirty="0"/>
              <a:t>Told them that the Greeks were disorganised and on the brink of defection </a:t>
            </a:r>
            <a:r>
              <a:rPr lang="en-GB" sz="1600" dirty="0"/>
              <a:t>“Themistocles, the Athenian commander, has come over to the king’s side and wishes to be the first to tell him that the Greeks are trying to slip away; he urges the king not to let them escape but to attack them and destroy their naval power, while they are still disorganised”</a:t>
            </a:r>
            <a:endParaRPr lang="en-GB" dirty="0"/>
          </a:p>
          <a:p>
            <a:r>
              <a:rPr lang="en-GB" dirty="0"/>
              <a:t>As the were already supposedly fighting amongst themselves Xerxes decided to send his fleet in and defeat the Greeks for good</a:t>
            </a:r>
          </a:p>
          <a:p>
            <a:r>
              <a:rPr lang="en-GB" dirty="0"/>
              <a:t>The Persians had taken Themistocles bait and were heading towards the straits of Salamis </a:t>
            </a:r>
          </a:p>
          <a:p>
            <a:endParaRPr lang="en-GB" dirty="0"/>
          </a:p>
        </p:txBody>
      </p:sp>
      <p:pic>
        <p:nvPicPr>
          <p:cNvPr id="7" name="Picture 6">
            <a:extLst>
              <a:ext uri="{FF2B5EF4-FFF2-40B4-BE49-F238E27FC236}">
                <a16:creationId xmlns:a16="http://schemas.microsoft.com/office/drawing/2014/main" id="{53E20171-0C51-416C-A870-C7C23C8E795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4" b="89949" l="2285" r="95431">
                        <a14:foregroundMark x1="7206" y1="52470" x2="7206" y2="52470"/>
                        <a14:foregroundMark x1="2636" y1="62351" x2="2636" y2="62351"/>
                        <a14:foregroundMark x1="93497" y1="59625" x2="93497" y2="59625"/>
                        <a14:foregroundMark x1="95782" y1="63203" x2="95782" y2="63203"/>
                        <a14:foregroundMark x1="81195" y1="5281" x2="81195" y2="5281"/>
                        <a14:foregroundMark x1="83304" y1="1874" x2="83304" y2="1874"/>
                        <a14:backgroundMark x1="42179" y1="65417" x2="42179" y2="65417"/>
                        <a14:backgroundMark x1="43058" y1="62351" x2="43058" y2="62351"/>
                        <a14:backgroundMark x1="77329" y1="70358" x2="77329" y2="70358"/>
                        <a14:backgroundMark x1="78735" y1="69506" x2="78735" y2="69506"/>
                      </a14:backgroundRemoval>
                    </a14:imgEffect>
                  </a14:imgLayer>
                </a14:imgProps>
              </a:ext>
            </a:extLst>
          </a:blip>
          <a:stretch>
            <a:fillRect/>
          </a:stretch>
        </p:blipFill>
        <p:spPr>
          <a:xfrm>
            <a:off x="2336426" y="930582"/>
            <a:ext cx="152036" cy="156846"/>
          </a:xfrm>
          <a:prstGeom prst="rect">
            <a:avLst/>
          </a:prstGeom>
        </p:spPr>
      </p:pic>
    </p:spTree>
    <p:extLst>
      <p:ext uri="{BB962C8B-B14F-4D97-AF65-F5344CB8AC3E}">
        <p14:creationId xmlns:p14="http://schemas.microsoft.com/office/powerpoint/2010/main" val="137674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11C9-2088-4BB9-84CD-CA981866A98F}"/>
              </a:ext>
            </a:extLst>
          </p:cNvPr>
          <p:cNvSpPr>
            <a:spLocks noGrp="1"/>
          </p:cNvSpPr>
          <p:nvPr>
            <p:ph type="title"/>
          </p:nvPr>
        </p:nvSpPr>
        <p:spPr>
          <a:xfrm>
            <a:off x="1224280" y="500062"/>
            <a:ext cx="10515600" cy="1325563"/>
          </a:xfrm>
        </p:spPr>
        <p:txBody>
          <a:bodyPr/>
          <a:lstStyle/>
          <a:p>
            <a:r>
              <a:rPr lang="en-GB" dirty="0"/>
              <a:t>The Battle </a:t>
            </a:r>
            <a:r>
              <a:rPr lang="en-US" dirty="0"/>
              <a:t>Plutarch, </a:t>
            </a:r>
            <a:r>
              <a:rPr lang="en-US" i="1" dirty="0"/>
              <a:t>Themistocles 14-16</a:t>
            </a:r>
            <a:endParaRPr lang="en-GB" dirty="0"/>
          </a:p>
        </p:txBody>
      </p:sp>
      <p:sp>
        <p:nvSpPr>
          <p:cNvPr id="3" name="Content Placeholder 2">
            <a:extLst>
              <a:ext uri="{FF2B5EF4-FFF2-40B4-BE49-F238E27FC236}">
                <a16:creationId xmlns:a16="http://schemas.microsoft.com/office/drawing/2014/main" id="{0F660AD1-3627-4982-8217-438E3E7E938A}"/>
              </a:ext>
            </a:extLst>
          </p:cNvPr>
          <p:cNvSpPr>
            <a:spLocks noGrp="1"/>
          </p:cNvSpPr>
          <p:nvPr>
            <p:ph idx="1"/>
          </p:nvPr>
        </p:nvSpPr>
        <p:spPr>
          <a:xfrm>
            <a:off x="1082040" y="1530985"/>
            <a:ext cx="10368280" cy="5621550"/>
          </a:xfrm>
        </p:spPr>
        <p:txBody>
          <a:bodyPr>
            <a:normAutofit/>
          </a:bodyPr>
          <a:lstStyle/>
          <a:p>
            <a:r>
              <a:rPr lang="en-GB" dirty="0"/>
              <a:t>The Persians were shocked when they saw the organised fleet in battle formation as they had been lead to believe that the Greeks were not prepared at all</a:t>
            </a:r>
          </a:p>
          <a:p>
            <a:r>
              <a:rPr lang="en-GB" dirty="0"/>
              <a:t>The straits evened out the Persians numerical advantage as there was not much space to </a:t>
            </a:r>
            <a:r>
              <a:rPr lang="en-GB" b="0" i="0" dirty="0">
                <a:solidFill>
                  <a:srgbClr val="202124"/>
                </a:solidFill>
                <a:effectLst/>
                <a:latin typeface="Google Sans"/>
              </a:rPr>
              <a:t>manoeuvre</a:t>
            </a:r>
            <a:r>
              <a:rPr lang="en-GB" dirty="0"/>
              <a:t> their ships </a:t>
            </a:r>
          </a:p>
          <a:p>
            <a:r>
              <a:rPr lang="en-GB" dirty="0"/>
              <a:t>The Greeks attacked the Persian vessels with the Rams of Bronze</a:t>
            </a:r>
          </a:p>
          <a:p>
            <a:r>
              <a:rPr lang="en-GB" dirty="0"/>
              <a:t>Many Persian ships sunk right away but those who could resist the impact were then approached for a one-on-one battle on the decks The Greeks began encircling the Persian fleet</a:t>
            </a:r>
          </a:p>
          <a:p>
            <a:r>
              <a:rPr lang="en-GB" dirty="0"/>
              <a:t>The Persians had more ships but this meant they began colliding with each other and causing damage to themselves</a:t>
            </a:r>
          </a:p>
          <a:p>
            <a:endParaRPr lang="en-GB" dirty="0"/>
          </a:p>
        </p:txBody>
      </p:sp>
      <p:pic>
        <p:nvPicPr>
          <p:cNvPr id="7" name="Picture 6">
            <a:extLst>
              <a:ext uri="{FF2B5EF4-FFF2-40B4-BE49-F238E27FC236}">
                <a16:creationId xmlns:a16="http://schemas.microsoft.com/office/drawing/2014/main" id="{EE850E6F-04DC-447F-83D9-7FC78F0D61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4" b="89949" l="2285" r="95431">
                        <a14:foregroundMark x1="7206" y1="52470" x2="7206" y2="52470"/>
                        <a14:foregroundMark x1="2636" y1="62351" x2="2636" y2="62351"/>
                        <a14:foregroundMark x1="93497" y1="59625" x2="93497" y2="59625"/>
                        <a14:foregroundMark x1="95782" y1="63203" x2="95782" y2="63203"/>
                        <a14:foregroundMark x1="81195" y1="5281" x2="81195" y2="5281"/>
                        <a14:foregroundMark x1="83304" y1="1874" x2="83304" y2="1874"/>
                        <a14:backgroundMark x1="42179" y1="65417" x2="42179" y2="65417"/>
                        <a14:backgroundMark x1="43058" y1="62351" x2="43058" y2="62351"/>
                        <a14:backgroundMark x1="77329" y1="70358" x2="77329" y2="70358"/>
                        <a14:backgroundMark x1="78735" y1="69506" x2="78735" y2="69506"/>
                      </a14:backgroundRemoval>
                    </a14:imgEffect>
                  </a14:imgLayer>
                </a14:imgProps>
              </a:ext>
            </a:extLst>
          </a:blip>
          <a:stretch>
            <a:fillRect/>
          </a:stretch>
        </p:blipFill>
        <p:spPr>
          <a:xfrm>
            <a:off x="10374420" y="3927233"/>
            <a:ext cx="152036" cy="156846"/>
          </a:xfrm>
          <a:prstGeom prst="rect">
            <a:avLst/>
          </a:prstGeom>
        </p:spPr>
      </p:pic>
    </p:spTree>
    <p:extLst>
      <p:ext uri="{BB962C8B-B14F-4D97-AF65-F5344CB8AC3E}">
        <p14:creationId xmlns:p14="http://schemas.microsoft.com/office/powerpoint/2010/main" val="256890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0DB8-24B1-4AFC-A89B-ADD63EE496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C0BE9C1-F51F-46C0-A72F-15D6A482BDF4}"/>
              </a:ext>
            </a:extLst>
          </p:cNvPr>
          <p:cNvSpPr>
            <a:spLocks noGrp="1"/>
          </p:cNvSpPr>
          <p:nvPr>
            <p:ph idx="1"/>
          </p:nvPr>
        </p:nvSpPr>
        <p:spPr/>
        <p:txBody>
          <a:bodyPr/>
          <a:lstStyle/>
          <a:p>
            <a:endParaRPr lang="en-GB" dirty="0"/>
          </a:p>
        </p:txBody>
      </p:sp>
      <p:sp>
        <p:nvSpPr>
          <p:cNvPr id="5" name="Rectangle 4">
            <a:extLst>
              <a:ext uri="{FF2B5EF4-FFF2-40B4-BE49-F238E27FC236}">
                <a16:creationId xmlns:a16="http://schemas.microsoft.com/office/drawing/2014/main" id="{8EBBF5E3-1A20-4BBE-9762-6CB601C36FA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BDF1CC5-DAA7-484F-B415-648AF53B2F22}"/>
              </a:ext>
            </a:extLst>
          </p:cNvPr>
          <p:cNvPicPr>
            <a:picLocks noChangeAspect="1"/>
          </p:cNvPicPr>
          <p:nvPr/>
        </p:nvPicPr>
        <p:blipFill>
          <a:blip r:embed="rId2"/>
          <a:stretch>
            <a:fillRect/>
          </a:stretch>
        </p:blipFill>
        <p:spPr>
          <a:xfrm>
            <a:off x="1526056" y="0"/>
            <a:ext cx="9139888" cy="6858000"/>
          </a:xfrm>
          <a:prstGeom prst="rect">
            <a:avLst/>
          </a:prstGeom>
        </p:spPr>
      </p:pic>
      <p:sp>
        <p:nvSpPr>
          <p:cNvPr id="6" name="TextBox 5">
            <a:extLst>
              <a:ext uri="{FF2B5EF4-FFF2-40B4-BE49-F238E27FC236}">
                <a16:creationId xmlns:a16="http://schemas.microsoft.com/office/drawing/2014/main" id="{11A45C4D-CCD8-43D5-A109-FDD4F646C7C2}"/>
              </a:ext>
            </a:extLst>
          </p:cNvPr>
          <p:cNvSpPr txBox="1"/>
          <p:nvPr/>
        </p:nvSpPr>
        <p:spPr>
          <a:xfrm>
            <a:off x="94268" y="9743"/>
            <a:ext cx="1772239" cy="1815882"/>
          </a:xfrm>
          <a:prstGeom prst="rect">
            <a:avLst/>
          </a:prstGeom>
          <a:noFill/>
        </p:spPr>
        <p:txBody>
          <a:bodyPr wrap="square" rtlCol="0">
            <a:spAutoFit/>
          </a:bodyPr>
          <a:lstStyle/>
          <a:p>
            <a:r>
              <a:rPr lang="en-GB" sz="2800" dirty="0"/>
              <a:t>Here is a handy dandy map </a:t>
            </a:r>
            <a:r>
              <a:rPr lang="en-GB" sz="2800" b="0" i="0" dirty="0">
                <a:solidFill>
                  <a:srgbClr val="202124"/>
                </a:solidFill>
                <a:effectLst/>
                <a:latin typeface="Roboto"/>
              </a:rPr>
              <a:t>🙂</a:t>
            </a:r>
            <a:endParaRPr lang="en-GB" sz="2800" dirty="0"/>
          </a:p>
        </p:txBody>
      </p:sp>
    </p:spTree>
    <p:extLst>
      <p:ext uri="{BB962C8B-B14F-4D97-AF65-F5344CB8AC3E}">
        <p14:creationId xmlns:p14="http://schemas.microsoft.com/office/powerpoint/2010/main" val="249497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C1A0-17EA-4A3F-BAAC-2DF56FAE06A1}"/>
              </a:ext>
            </a:extLst>
          </p:cNvPr>
          <p:cNvSpPr>
            <a:spLocks noGrp="1"/>
          </p:cNvSpPr>
          <p:nvPr>
            <p:ph type="title"/>
          </p:nvPr>
        </p:nvSpPr>
        <p:spPr>
          <a:xfrm>
            <a:off x="1244600" y="557708"/>
            <a:ext cx="10515600" cy="1325563"/>
          </a:xfrm>
        </p:spPr>
        <p:txBody>
          <a:bodyPr/>
          <a:lstStyle/>
          <a:p>
            <a:r>
              <a:rPr lang="en-GB" dirty="0"/>
              <a:t>Xerxes on his throne</a:t>
            </a:r>
          </a:p>
        </p:txBody>
      </p:sp>
      <p:sp>
        <p:nvSpPr>
          <p:cNvPr id="3" name="Content Placeholder 2">
            <a:extLst>
              <a:ext uri="{FF2B5EF4-FFF2-40B4-BE49-F238E27FC236}">
                <a16:creationId xmlns:a16="http://schemas.microsoft.com/office/drawing/2014/main" id="{E36384AA-3640-4AF4-B5E0-DB8041F9B3CE}"/>
              </a:ext>
            </a:extLst>
          </p:cNvPr>
          <p:cNvSpPr>
            <a:spLocks noGrp="1"/>
          </p:cNvSpPr>
          <p:nvPr>
            <p:ph idx="1"/>
          </p:nvPr>
        </p:nvSpPr>
        <p:spPr>
          <a:xfrm>
            <a:off x="1112520" y="1806438"/>
            <a:ext cx="10327640" cy="4351338"/>
          </a:xfrm>
        </p:spPr>
        <p:txBody>
          <a:bodyPr/>
          <a:lstStyle/>
          <a:p>
            <a:r>
              <a:rPr lang="en-GB" dirty="0"/>
              <a:t>Xerxes was sat upon his golden throne atop the mountain and watched in horror as Persian vessel after Persian vessel was sunk     </a:t>
            </a:r>
            <a:r>
              <a:rPr lang="en-GB" sz="1600" dirty="0"/>
              <a:t>“At daybreak Xerxes took his seat on some high ground, which enabled him to overlook his fleet and its order of battle” </a:t>
            </a:r>
            <a:r>
              <a:rPr lang="en-US" sz="1600" dirty="0"/>
              <a:t>(Plutarch, </a:t>
            </a:r>
            <a:r>
              <a:rPr lang="en-US" sz="1600" i="1" dirty="0"/>
              <a:t>Themistocles 13)</a:t>
            </a:r>
            <a:endParaRPr lang="en-GB" sz="1600" dirty="0"/>
          </a:p>
          <a:p>
            <a:r>
              <a:rPr lang="en-GB" dirty="0"/>
              <a:t>Thousands of soldiers were drowning or fighting for their lives on the ships as their king watched from a safe distance</a:t>
            </a:r>
          </a:p>
          <a:p>
            <a:r>
              <a:rPr lang="en-GB" dirty="0"/>
              <a:t>The Persian men who did not drown and in fact swam to the shore had no higher chance of survival as waiting for them on the sands were Greek Hoplites ready to kill any who made it to the beach</a:t>
            </a:r>
          </a:p>
          <a:p>
            <a:endParaRPr lang="en-GB" dirty="0"/>
          </a:p>
        </p:txBody>
      </p:sp>
      <p:pic>
        <p:nvPicPr>
          <p:cNvPr id="5" name="Picture 4">
            <a:extLst>
              <a:ext uri="{FF2B5EF4-FFF2-40B4-BE49-F238E27FC236}">
                <a16:creationId xmlns:a16="http://schemas.microsoft.com/office/drawing/2014/main" id="{367AA5FA-0359-473B-B89B-5AD8CEE26B5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4" b="89949" l="2285" r="95431">
                        <a14:foregroundMark x1="7206" y1="52470" x2="7206" y2="52470"/>
                        <a14:foregroundMark x1="2636" y1="62351" x2="2636" y2="62351"/>
                        <a14:foregroundMark x1="93497" y1="59625" x2="93497" y2="59625"/>
                        <a14:foregroundMark x1="95782" y1="63203" x2="95782" y2="63203"/>
                        <a14:foregroundMark x1="81195" y1="5281" x2="81195" y2="5281"/>
                        <a14:foregroundMark x1="83304" y1="1874" x2="83304" y2="1874"/>
                        <a14:backgroundMark x1="42179" y1="65417" x2="42179" y2="65417"/>
                        <a14:backgroundMark x1="43058" y1="62351" x2="43058" y2="62351"/>
                        <a14:backgroundMark x1="77329" y1="70358" x2="77329" y2="70358"/>
                        <a14:backgroundMark x1="78735" y1="69506" x2="78735" y2="69506"/>
                      </a14:backgroundRemoval>
                    </a14:imgEffect>
                  </a14:imgLayer>
                </a14:imgProps>
              </a:ext>
            </a:extLst>
          </a:blip>
          <a:stretch>
            <a:fillRect/>
          </a:stretch>
        </p:blipFill>
        <p:spPr>
          <a:xfrm>
            <a:off x="2570615" y="986810"/>
            <a:ext cx="152036" cy="156846"/>
          </a:xfrm>
          <a:prstGeom prst="rect">
            <a:avLst/>
          </a:prstGeom>
        </p:spPr>
      </p:pic>
    </p:spTree>
    <p:extLst>
      <p:ext uri="{BB962C8B-B14F-4D97-AF65-F5344CB8AC3E}">
        <p14:creationId xmlns:p14="http://schemas.microsoft.com/office/powerpoint/2010/main" val="14141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7B34-4B57-4A6C-825D-85343E1BCF9F}"/>
              </a:ext>
            </a:extLst>
          </p:cNvPr>
          <p:cNvSpPr>
            <a:spLocks noGrp="1"/>
          </p:cNvSpPr>
          <p:nvPr>
            <p:ph type="title"/>
          </p:nvPr>
        </p:nvSpPr>
        <p:spPr>
          <a:xfrm>
            <a:off x="1137656" y="500062"/>
            <a:ext cx="10515600" cy="1325563"/>
          </a:xfrm>
        </p:spPr>
        <p:txBody>
          <a:bodyPr/>
          <a:lstStyle/>
          <a:p>
            <a:r>
              <a:rPr lang="en-GB" dirty="0"/>
              <a:t>Persian withdrawal</a:t>
            </a:r>
            <a:r>
              <a:rPr lang="en-GB"/>
              <a:t>: Herodotus VIII 100-103</a:t>
            </a:r>
            <a:endParaRPr lang="en-GB" dirty="0"/>
          </a:p>
        </p:txBody>
      </p:sp>
      <p:sp>
        <p:nvSpPr>
          <p:cNvPr id="3" name="Content Placeholder 2">
            <a:extLst>
              <a:ext uri="{FF2B5EF4-FFF2-40B4-BE49-F238E27FC236}">
                <a16:creationId xmlns:a16="http://schemas.microsoft.com/office/drawing/2014/main" id="{58409958-9FF4-413F-9678-68B655A8A451}"/>
              </a:ext>
            </a:extLst>
          </p:cNvPr>
          <p:cNvSpPr>
            <a:spLocks noGrp="1"/>
          </p:cNvSpPr>
          <p:nvPr>
            <p:ph idx="1"/>
          </p:nvPr>
        </p:nvSpPr>
        <p:spPr>
          <a:xfrm>
            <a:off x="1163056" y="1825625"/>
            <a:ext cx="10145024" cy="4351338"/>
          </a:xfrm>
        </p:spPr>
        <p:txBody>
          <a:bodyPr/>
          <a:lstStyle/>
          <a:p>
            <a:r>
              <a:rPr lang="en-GB" dirty="0"/>
              <a:t>The Persian’s defeat had become obvious after they had lost 1/3 of their fleet leading the Admiral  to order a defeat</a:t>
            </a:r>
          </a:p>
          <a:p>
            <a:r>
              <a:rPr lang="en-GB" dirty="0"/>
              <a:t>The Greeks had crushed the Persians</a:t>
            </a:r>
          </a:p>
          <a:p>
            <a:r>
              <a:rPr lang="en-GB" dirty="0" err="1"/>
              <a:t>Mardonius</a:t>
            </a:r>
            <a:r>
              <a:rPr lang="en-GB" dirty="0"/>
              <a:t> suggested that Xerxes should stay and attack the Peloponnese but Artemisia advised to go back to Asia and leave </a:t>
            </a:r>
            <a:r>
              <a:rPr lang="en-GB" dirty="0" err="1"/>
              <a:t>Mardonius</a:t>
            </a:r>
            <a:r>
              <a:rPr lang="en-GB" dirty="0"/>
              <a:t> with a small army </a:t>
            </a:r>
            <a:r>
              <a:rPr lang="en-GB" sz="1600" dirty="0"/>
              <a:t>“I think that you should yourself quit this country and leave </a:t>
            </a:r>
            <a:r>
              <a:rPr lang="en-GB" sz="1600" dirty="0" err="1"/>
              <a:t>Mardonius</a:t>
            </a:r>
            <a:r>
              <a:rPr lang="en-GB" sz="1600" dirty="0"/>
              <a:t> behind with the forces he asks for” (Herodotus VIII 102)</a:t>
            </a:r>
            <a:endParaRPr lang="en-GB" dirty="0"/>
          </a:p>
          <a:p>
            <a:r>
              <a:rPr lang="en-GB" dirty="0"/>
              <a:t>Xerxes favoured Artemisia’s advice, as it was an expression of his own views, and thus headed home to Persia, leaving </a:t>
            </a:r>
            <a:r>
              <a:rPr lang="en-GB" dirty="0" err="1"/>
              <a:t>Mardonius</a:t>
            </a:r>
            <a:r>
              <a:rPr lang="en-GB" dirty="0"/>
              <a:t> a force of 3000 men</a:t>
            </a:r>
          </a:p>
          <a:p>
            <a:endParaRPr lang="en-GB" dirty="0"/>
          </a:p>
        </p:txBody>
      </p:sp>
      <p:pic>
        <p:nvPicPr>
          <p:cNvPr id="5" name="Picture 4">
            <a:extLst>
              <a:ext uri="{FF2B5EF4-FFF2-40B4-BE49-F238E27FC236}">
                <a16:creationId xmlns:a16="http://schemas.microsoft.com/office/drawing/2014/main" id="{5915E70D-EFFA-47CB-B2BB-E1F495629F7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74" b="89949" l="2285" r="95431">
                        <a14:foregroundMark x1="7206" y1="52470" x2="7206" y2="52470"/>
                        <a14:foregroundMark x1="2636" y1="62351" x2="2636" y2="62351"/>
                        <a14:foregroundMark x1="93497" y1="59625" x2="93497" y2="59625"/>
                        <a14:foregroundMark x1="95782" y1="63203" x2="95782" y2="63203"/>
                        <a14:foregroundMark x1="81195" y1="5281" x2="81195" y2="5281"/>
                        <a14:foregroundMark x1="83304" y1="1874" x2="83304" y2="1874"/>
                        <a14:backgroundMark x1="42179" y1="65417" x2="42179" y2="65417"/>
                        <a14:backgroundMark x1="43058" y1="62351" x2="43058" y2="62351"/>
                        <a14:backgroundMark x1="77329" y1="70358" x2="77329" y2="70358"/>
                        <a14:backgroundMark x1="78735" y1="69506" x2="78735" y2="69506"/>
                      </a14:backgroundRemoval>
                    </a14:imgEffect>
                  </a14:imgLayer>
                </a14:imgProps>
              </a:ext>
            </a:extLst>
          </a:blip>
          <a:stretch>
            <a:fillRect/>
          </a:stretch>
        </p:blipFill>
        <p:spPr>
          <a:xfrm>
            <a:off x="1502421" y="4947082"/>
            <a:ext cx="152036" cy="156846"/>
          </a:xfrm>
          <a:prstGeom prst="rect">
            <a:avLst/>
          </a:prstGeom>
        </p:spPr>
      </p:pic>
    </p:spTree>
    <p:extLst>
      <p:ext uri="{BB962C8B-B14F-4D97-AF65-F5344CB8AC3E}">
        <p14:creationId xmlns:p14="http://schemas.microsoft.com/office/powerpoint/2010/main" val="661748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810</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Google Sans</vt:lpstr>
      <vt:lpstr>Roboto</vt:lpstr>
      <vt:lpstr>Office Theme</vt:lpstr>
      <vt:lpstr>The Battle of Salamis!!</vt:lpstr>
      <vt:lpstr>Tensions rising: Herodotus VIII 56-63</vt:lpstr>
      <vt:lpstr>The Gods</vt:lpstr>
      <vt:lpstr>Leading up to the battle</vt:lpstr>
      <vt:lpstr>The ‘betrayal’: Plutarch, Themistocles 12</vt:lpstr>
      <vt:lpstr>The Battle Plutarch, Themistocles 14-16</vt:lpstr>
      <vt:lpstr>PowerPoint Presentation</vt:lpstr>
      <vt:lpstr>Xerxes on his throne</vt:lpstr>
      <vt:lpstr>Persian withdrawal: Herodotus VIII 100-103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Salamis!!</dc:title>
  <dc:creator>saskiaclark@yahoo.co.uk</dc:creator>
  <cp:lastModifiedBy>Judith Affleck</cp:lastModifiedBy>
  <cp:revision>13</cp:revision>
  <dcterms:created xsi:type="dcterms:W3CDTF">2020-11-11T11:26:17Z</dcterms:created>
  <dcterms:modified xsi:type="dcterms:W3CDTF">2020-11-16T09:22:39Z</dcterms:modified>
</cp:coreProperties>
</file>