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261" r:id="rId2"/>
    <p:sldId id="256" r:id="rId3"/>
    <p:sldId id="257" r:id="rId4"/>
    <p:sldId id="258" r:id="rId5"/>
    <p:sldId id="259" r:id="rId6"/>
    <p:sldId id="260"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59" autoAdjust="0"/>
    <p:restoredTop sz="94660"/>
  </p:normalViewPr>
  <p:slideViewPr>
    <p:cSldViewPr snapToGrid="0">
      <p:cViewPr varScale="1">
        <p:scale>
          <a:sx n="68" d="100"/>
          <a:sy n="68" d="100"/>
        </p:scale>
        <p:origin x="46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6317C57-5C0B-4729-8651-C14522E8CF8D}" type="datetimeFigureOut">
              <a:rPr lang="en-GB" smtClean="0"/>
              <a:t>03/10/2019</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6C63780-8363-4F90-8EEC-CA6BDFB5CF55}" type="slidenum">
              <a:rPr lang="en-GB" smtClean="0"/>
              <a:t>‹#›</a:t>
            </a:fld>
            <a:endParaRPr lang="en-GB"/>
          </a:p>
        </p:txBody>
      </p:sp>
    </p:spTree>
    <p:extLst>
      <p:ext uri="{BB962C8B-B14F-4D97-AF65-F5344CB8AC3E}">
        <p14:creationId xmlns:p14="http://schemas.microsoft.com/office/powerpoint/2010/main" val="286195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6AC0CA-E8BD-4406-BA52-8C2F2BBD548E}" type="datetimeFigureOut">
              <a:rPr lang="en-GB" smtClean="0"/>
              <a:t>03/10/2019</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ADF8A8-D97E-442F-840B-8CAE0DB42321}" type="slidenum">
              <a:rPr lang="en-GB" smtClean="0"/>
              <a:t>‹#›</a:t>
            </a:fld>
            <a:endParaRPr lang="en-GB"/>
          </a:p>
        </p:txBody>
      </p:sp>
    </p:spTree>
    <p:extLst>
      <p:ext uri="{BB962C8B-B14F-4D97-AF65-F5344CB8AC3E}">
        <p14:creationId xmlns:p14="http://schemas.microsoft.com/office/powerpoint/2010/main" val="22267919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Page</a:t>
            </a:r>
            <a:r>
              <a:rPr lang="en-GB" baseline="0" dirty="0" smtClean="0"/>
              <a:t> 138 in new core textbook</a:t>
            </a:r>
            <a:endParaRPr lang="en-GB" dirty="0"/>
          </a:p>
        </p:txBody>
      </p:sp>
      <p:sp>
        <p:nvSpPr>
          <p:cNvPr id="4" name="Slide Number Placeholder 3"/>
          <p:cNvSpPr>
            <a:spLocks noGrp="1"/>
          </p:cNvSpPr>
          <p:nvPr>
            <p:ph type="sldNum" sz="quarter" idx="10"/>
          </p:nvPr>
        </p:nvSpPr>
        <p:spPr/>
        <p:txBody>
          <a:bodyPr/>
          <a:lstStyle/>
          <a:p>
            <a:fld id="{87ADF8A8-D97E-442F-840B-8CAE0DB42321}" type="slidenum">
              <a:rPr lang="en-GB" smtClean="0"/>
              <a:t>3</a:t>
            </a:fld>
            <a:endParaRPr lang="en-GB"/>
          </a:p>
        </p:txBody>
      </p:sp>
    </p:spTree>
    <p:extLst>
      <p:ext uri="{BB962C8B-B14F-4D97-AF65-F5344CB8AC3E}">
        <p14:creationId xmlns:p14="http://schemas.microsoft.com/office/powerpoint/2010/main" val="2776820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Page</a:t>
            </a:r>
            <a:r>
              <a:rPr lang="en-GB" baseline="0" dirty="0" smtClean="0"/>
              <a:t> 138 in new </a:t>
            </a:r>
            <a:r>
              <a:rPr lang="en-GB" baseline="0" smtClean="0"/>
              <a:t>core textbook</a:t>
            </a:r>
            <a:endParaRPr lang="en-GB"/>
          </a:p>
        </p:txBody>
      </p:sp>
      <p:sp>
        <p:nvSpPr>
          <p:cNvPr id="4" name="Slide Number Placeholder 3"/>
          <p:cNvSpPr>
            <a:spLocks noGrp="1"/>
          </p:cNvSpPr>
          <p:nvPr>
            <p:ph type="sldNum" sz="quarter" idx="10"/>
          </p:nvPr>
        </p:nvSpPr>
        <p:spPr/>
        <p:txBody>
          <a:bodyPr/>
          <a:lstStyle/>
          <a:p>
            <a:fld id="{87ADF8A8-D97E-442F-840B-8CAE0DB42321}" type="slidenum">
              <a:rPr lang="en-GB" smtClean="0"/>
              <a:t>4</a:t>
            </a:fld>
            <a:endParaRPr lang="en-GB"/>
          </a:p>
        </p:txBody>
      </p:sp>
    </p:spTree>
    <p:extLst>
      <p:ext uri="{BB962C8B-B14F-4D97-AF65-F5344CB8AC3E}">
        <p14:creationId xmlns:p14="http://schemas.microsoft.com/office/powerpoint/2010/main" val="35325258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Page</a:t>
            </a:r>
            <a:r>
              <a:rPr lang="en-GB" baseline="0" dirty="0" smtClean="0"/>
              <a:t> 138 in new </a:t>
            </a:r>
            <a:r>
              <a:rPr lang="en-GB" baseline="0" smtClean="0"/>
              <a:t>core textbook</a:t>
            </a:r>
            <a:endParaRPr lang="en-GB"/>
          </a:p>
        </p:txBody>
      </p:sp>
      <p:sp>
        <p:nvSpPr>
          <p:cNvPr id="4" name="Slide Number Placeholder 3"/>
          <p:cNvSpPr>
            <a:spLocks noGrp="1"/>
          </p:cNvSpPr>
          <p:nvPr>
            <p:ph type="sldNum" sz="quarter" idx="10"/>
          </p:nvPr>
        </p:nvSpPr>
        <p:spPr/>
        <p:txBody>
          <a:bodyPr/>
          <a:lstStyle/>
          <a:p>
            <a:fld id="{87ADF8A8-D97E-442F-840B-8CAE0DB42321}" type="slidenum">
              <a:rPr lang="en-GB" smtClean="0"/>
              <a:t>5</a:t>
            </a:fld>
            <a:endParaRPr lang="en-GB"/>
          </a:p>
        </p:txBody>
      </p:sp>
    </p:spTree>
    <p:extLst>
      <p:ext uri="{BB962C8B-B14F-4D97-AF65-F5344CB8AC3E}">
        <p14:creationId xmlns:p14="http://schemas.microsoft.com/office/powerpoint/2010/main" val="298220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EB15908-64A5-4CA1-BA63-9F0E4267B38D}" type="datetimeFigureOut">
              <a:rPr lang="en-GB" smtClean="0"/>
              <a:t>03/10/2019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C57DD3-5DB6-42EE-842D-91038163C1F1}" type="slidenum">
              <a:rPr lang="en-GB" smtClean="0"/>
              <a:t>‹#›</a:t>
            </a:fld>
            <a:endParaRPr lang="en-GB"/>
          </a:p>
        </p:txBody>
      </p:sp>
    </p:spTree>
    <p:extLst>
      <p:ext uri="{BB962C8B-B14F-4D97-AF65-F5344CB8AC3E}">
        <p14:creationId xmlns:p14="http://schemas.microsoft.com/office/powerpoint/2010/main" val="185505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EB15908-64A5-4CA1-BA63-9F0E4267B38D}" type="datetimeFigureOut">
              <a:rPr lang="en-GB" smtClean="0"/>
              <a:t>03/10/2019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C57DD3-5DB6-42EE-842D-91038163C1F1}" type="slidenum">
              <a:rPr lang="en-GB" smtClean="0"/>
              <a:t>‹#›</a:t>
            </a:fld>
            <a:endParaRPr lang="en-GB"/>
          </a:p>
        </p:txBody>
      </p:sp>
    </p:spTree>
    <p:extLst>
      <p:ext uri="{BB962C8B-B14F-4D97-AF65-F5344CB8AC3E}">
        <p14:creationId xmlns:p14="http://schemas.microsoft.com/office/powerpoint/2010/main" val="1299339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EB15908-64A5-4CA1-BA63-9F0E4267B38D}" type="datetimeFigureOut">
              <a:rPr lang="en-GB" smtClean="0"/>
              <a:t>03/10/2019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C57DD3-5DB6-42EE-842D-91038163C1F1}" type="slidenum">
              <a:rPr lang="en-GB" smtClean="0"/>
              <a:t>‹#›</a:t>
            </a:fld>
            <a:endParaRPr lang="en-GB"/>
          </a:p>
        </p:txBody>
      </p:sp>
    </p:spTree>
    <p:extLst>
      <p:ext uri="{BB962C8B-B14F-4D97-AF65-F5344CB8AC3E}">
        <p14:creationId xmlns:p14="http://schemas.microsoft.com/office/powerpoint/2010/main" val="1756671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EB15908-64A5-4CA1-BA63-9F0E4267B38D}" type="datetimeFigureOut">
              <a:rPr lang="en-GB" smtClean="0"/>
              <a:t>03/10/2019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C57DD3-5DB6-42EE-842D-91038163C1F1}" type="slidenum">
              <a:rPr lang="en-GB" smtClean="0"/>
              <a:t>‹#›</a:t>
            </a:fld>
            <a:endParaRPr lang="en-GB"/>
          </a:p>
        </p:txBody>
      </p:sp>
    </p:spTree>
    <p:extLst>
      <p:ext uri="{BB962C8B-B14F-4D97-AF65-F5344CB8AC3E}">
        <p14:creationId xmlns:p14="http://schemas.microsoft.com/office/powerpoint/2010/main" val="2832712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B15908-64A5-4CA1-BA63-9F0E4267B38D}" type="datetimeFigureOut">
              <a:rPr lang="en-GB" smtClean="0"/>
              <a:t>03/10/2019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C57DD3-5DB6-42EE-842D-91038163C1F1}" type="slidenum">
              <a:rPr lang="en-GB" smtClean="0"/>
              <a:t>‹#›</a:t>
            </a:fld>
            <a:endParaRPr lang="en-GB"/>
          </a:p>
        </p:txBody>
      </p:sp>
    </p:spTree>
    <p:extLst>
      <p:ext uri="{BB962C8B-B14F-4D97-AF65-F5344CB8AC3E}">
        <p14:creationId xmlns:p14="http://schemas.microsoft.com/office/powerpoint/2010/main" val="2678130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EB15908-64A5-4CA1-BA63-9F0E4267B38D}" type="datetimeFigureOut">
              <a:rPr lang="en-GB" smtClean="0"/>
              <a:t>03/10/2019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C57DD3-5DB6-42EE-842D-91038163C1F1}" type="slidenum">
              <a:rPr lang="en-GB" smtClean="0"/>
              <a:t>‹#›</a:t>
            </a:fld>
            <a:endParaRPr lang="en-GB"/>
          </a:p>
        </p:txBody>
      </p:sp>
    </p:spTree>
    <p:extLst>
      <p:ext uri="{BB962C8B-B14F-4D97-AF65-F5344CB8AC3E}">
        <p14:creationId xmlns:p14="http://schemas.microsoft.com/office/powerpoint/2010/main" val="4144189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EB15908-64A5-4CA1-BA63-9F0E4267B38D}" type="datetimeFigureOut">
              <a:rPr lang="en-GB" smtClean="0"/>
              <a:t>03/10/2019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7C57DD3-5DB6-42EE-842D-91038163C1F1}" type="slidenum">
              <a:rPr lang="en-GB" smtClean="0"/>
              <a:t>‹#›</a:t>
            </a:fld>
            <a:endParaRPr lang="en-GB"/>
          </a:p>
        </p:txBody>
      </p:sp>
    </p:spTree>
    <p:extLst>
      <p:ext uri="{BB962C8B-B14F-4D97-AF65-F5344CB8AC3E}">
        <p14:creationId xmlns:p14="http://schemas.microsoft.com/office/powerpoint/2010/main" val="3183347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EB15908-64A5-4CA1-BA63-9F0E4267B38D}" type="datetimeFigureOut">
              <a:rPr lang="en-GB" smtClean="0"/>
              <a:t>03/10/2019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7C57DD3-5DB6-42EE-842D-91038163C1F1}" type="slidenum">
              <a:rPr lang="en-GB" smtClean="0"/>
              <a:t>‹#›</a:t>
            </a:fld>
            <a:endParaRPr lang="en-GB"/>
          </a:p>
        </p:txBody>
      </p:sp>
    </p:spTree>
    <p:extLst>
      <p:ext uri="{BB962C8B-B14F-4D97-AF65-F5344CB8AC3E}">
        <p14:creationId xmlns:p14="http://schemas.microsoft.com/office/powerpoint/2010/main" val="1504163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B15908-64A5-4CA1-BA63-9F0E4267B38D}" type="datetimeFigureOut">
              <a:rPr lang="en-GB" smtClean="0"/>
              <a:t>03/10/2019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7C57DD3-5DB6-42EE-842D-91038163C1F1}" type="slidenum">
              <a:rPr lang="en-GB" smtClean="0"/>
              <a:t>‹#›</a:t>
            </a:fld>
            <a:endParaRPr lang="en-GB"/>
          </a:p>
        </p:txBody>
      </p:sp>
    </p:spTree>
    <p:extLst>
      <p:ext uri="{BB962C8B-B14F-4D97-AF65-F5344CB8AC3E}">
        <p14:creationId xmlns:p14="http://schemas.microsoft.com/office/powerpoint/2010/main" val="2627133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B15908-64A5-4CA1-BA63-9F0E4267B38D}" type="datetimeFigureOut">
              <a:rPr lang="en-GB" smtClean="0"/>
              <a:t>03/10/2019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C57DD3-5DB6-42EE-842D-91038163C1F1}" type="slidenum">
              <a:rPr lang="en-GB" smtClean="0"/>
              <a:t>‹#›</a:t>
            </a:fld>
            <a:endParaRPr lang="en-GB"/>
          </a:p>
        </p:txBody>
      </p:sp>
    </p:spTree>
    <p:extLst>
      <p:ext uri="{BB962C8B-B14F-4D97-AF65-F5344CB8AC3E}">
        <p14:creationId xmlns:p14="http://schemas.microsoft.com/office/powerpoint/2010/main" val="2761949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B15908-64A5-4CA1-BA63-9F0E4267B38D}" type="datetimeFigureOut">
              <a:rPr lang="en-GB" smtClean="0"/>
              <a:t>03/10/2019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C57DD3-5DB6-42EE-842D-91038163C1F1}" type="slidenum">
              <a:rPr lang="en-GB" smtClean="0"/>
              <a:t>‹#›</a:t>
            </a:fld>
            <a:endParaRPr lang="en-GB"/>
          </a:p>
        </p:txBody>
      </p:sp>
    </p:spTree>
    <p:extLst>
      <p:ext uri="{BB962C8B-B14F-4D97-AF65-F5344CB8AC3E}">
        <p14:creationId xmlns:p14="http://schemas.microsoft.com/office/powerpoint/2010/main" val="1720691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B15908-64A5-4CA1-BA63-9F0E4267B38D}" type="datetimeFigureOut">
              <a:rPr lang="en-GB" smtClean="0"/>
              <a:t>03/10/2019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C57DD3-5DB6-42EE-842D-91038163C1F1}" type="slidenum">
              <a:rPr lang="en-GB" smtClean="0"/>
              <a:t>‹#›</a:t>
            </a:fld>
            <a:endParaRPr lang="en-GB"/>
          </a:p>
        </p:txBody>
      </p:sp>
    </p:spTree>
    <p:extLst>
      <p:ext uri="{BB962C8B-B14F-4D97-AF65-F5344CB8AC3E}">
        <p14:creationId xmlns:p14="http://schemas.microsoft.com/office/powerpoint/2010/main" val="29950312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u="sng" dirty="0" smtClean="0"/>
              <a:t>How do I successfully answer an Extracts question in section A?</a:t>
            </a:r>
            <a:endParaRPr lang="en-GB" u="sng" dirty="0"/>
          </a:p>
        </p:txBody>
      </p:sp>
      <p:sp>
        <p:nvSpPr>
          <p:cNvPr id="3" name="Subtitle 2"/>
          <p:cNvSpPr>
            <a:spLocks noGrp="1"/>
          </p:cNvSpPr>
          <p:nvPr>
            <p:ph type="subTitle" idx="1"/>
          </p:nvPr>
        </p:nvSpPr>
        <p:spPr/>
        <p:txBody>
          <a:bodyPr>
            <a:normAutofit fontScale="70000" lnSpcReduction="20000"/>
          </a:bodyPr>
          <a:lstStyle/>
          <a:p>
            <a:pPr algn="l"/>
            <a:r>
              <a:rPr lang="en-GB" dirty="0" smtClean="0"/>
              <a:t>Learning objectives: I will be able to…</a:t>
            </a:r>
          </a:p>
          <a:p>
            <a:pPr algn="l"/>
            <a:r>
              <a:rPr lang="en-GB" dirty="0"/>
              <a:t>Summarise the main arguments given by the historian in each extract.</a:t>
            </a:r>
          </a:p>
          <a:p>
            <a:pPr algn="l"/>
            <a:r>
              <a:rPr lang="en-GB" dirty="0"/>
              <a:t>Include your knowledge of the period to support or challenge the historians’ views.</a:t>
            </a:r>
          </a:p>
          <a:p>
            <a:pPr algn="l"/>
            <a:r>
              <a:rPr lang="en-GB" dirty="0"/>
              <a:t>Reach a judgement about which is most convincing and why</a:t>
            </a:r>
            <a:r>
              <a:rPr lang="en-GB" dirty="0" smtClean="0"/>
              <a:t>.</a:t>
            </a:r>
            <a:endParaRPr lang="en-GB" dirty="0"/>
          </a:p>
        </p:txBody>
      </p:sp>
    </p:spTree>
    <p:extLst>
      <p:ext uri="{BB962C8B-B14F-4D97-AF65-F5344CB8AC3E}">
        <p14:creationId xmlns:p14="http://schemas.microsoft.com/office/powerpoint/2010/main" val="13298878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Autofit/>
          </a:bodyPr>
          <a:lstStyle/>
          <a:p>
            <a:pPr algn="l"/>
            <a:r>
              <a:rPr lang="en-GB" sz="3200" dirty="0" smtClean="0"/>
              <a:t>Read Extracts 1, 2 and 3. Using your understanding of the historical context, assess how convincing the arguments in these three extracts are in relation to religious changes in England in the years 1532 to 1553.</a:t>
            </a:r>
            <a:endParaRPr lang="en-GB" sz="4000" dirty="0"/>
          </a:p>
        </p:txBody>
      </p:sp>
      <p:sp>
        <p:nvSpPr>
          <p:cNvPr id="7" name="Subtitle 6"/>
          <p:cNvSpPr>
            <a:spLocks noGrp="1"/>
          </p:cNvSpPr>
          <p:nvPr>
            <p:ph type="subTitle" idx="1"/>
          </p:nvPr>
        </p:nvSpPr>
        <p:spPr>
          <a:xfrm>
            <a:off x="1143000" y="4387649"/>
            <a:ext cx="6858000" cy="1655762"/>
          </a:xfrm>
        </p:spPr>
        <p:txBody>
          <a:bodyPr>
            <a:normAutofit fontScale="70000" lnSpcReduction="20000"/>
          </a:bodyPr>
          <a:lstStyle/>
          <a:p>
            <a:pPr algn="l"/>
            <a:r>
              <a:rPr lang="en-GB" dirty="0" smtClean="0"/>
              <a:t>Success criteria:</a:t>
            </a:r>
          </a:p>
          <a:p>
            <a:pPr algn="l"/>
            <a:r>
              <a:rPr lang="en-GB" dirty="0"/>
              <a:t>Summarise the main arguments given by the historian in each extract.</a:t>
            </a:r>
          </a:p>
          <a:p>
            <a:pPr algn="l"/>
            <a:r>
              <a:rPr lang="en-GB" dirty="0" smtClean="0"/>
              <a:t>Include your knowledge of the period to support or challenge the historians’ views.</a:t>
            </a:r>
          </a:p>
          <a:p>
            <a:pPr algn="l"/>
            <a:r>
              <a:rPr lang="en-GB" dirty="0" smtClean="0"/>
              <a:t>Reach a judgement about which is most convincing and why.</a:t>
            </a:r>
            <a:endParaRPr lang="en-GB" dirty="0"/>
          </a:p>
        </p:txBody>
      </p:sp>
    </p:spTree>
    <p:extLst>
      <p:ext uri="{BB962C8B-B14F-4D97-AF65-F5344CB8AC3E}">
        <p14:creationId xmlns:p14="http://schemas.microsoft.com/office/powerpoint/2010/main" val="35341526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Step 1 – Summarise the key messages in each extract.</a:t>
            </a:r>
            <a:endParaRPr lang="en-GB" dirty="0"/>
          </a:p>
        </p:txBody>
      </p:sp>
      <p:sp>
        <p:nvSpPr>
          <p:cNvPr id="3" name="Content Placeholder 2"/>
          <p:cNvSpPr>
            <a:spLocks noGrp="1"/>
          </p:cNvSpPr>
          <p:nvPr>
            <p:ph idx="1"/>
          </p:nvPr>
        </p:nvSpPr>
        <p:spPr/>
        <p:txBody>
          <a:bodyPr/>
          <a:lstStyle/>
          <a:p>
            <a:pPr marL="0" indent="0">
              <a:buNone/>
            </a:pPr>
            <a:r>
              <a:rPr lang="en-GB" dirty="0" smtClean="0"/>
              <a:t>Extract 1 – </a:t>
            </a:r>
            <a:r>
              <a:rPr lang="en-GB" dirty="0" err="1" smtClean="0"/>
              <a:t>MacCulloch</a:t>
            </a:r>
            <a:endParaRPr lang="en-GB" dirty="0" smtClean="0"/>
          </a:p>
          <a:p>
            <a:r>
              <a:rPr lang="en-GB" dirty="0" smtClean="0"/>
              <a:t>Protestant reformers in Edward’s government were determined to destroy any remnants (remaining elements) of the Catholic faith.</a:t>
            </a:r>
          </a:p>
          <a:p>
            <a:r>
              <a:rPr lang="en-GB" dirty="0" smtClean="0"/>
              <a:t>One of their motives was to gain more wealth. Money from the Catholic Church would pass on to the Crown’s treasury.</a:t>
            </a:r>
            <a:endParaRPr lang="en-GB" dirty="0"/>
          </a:p>
        </p:txBody>
      </p:sp>
    </p:spTree>
    <p:extLst>
      <p:ext uri="{BB962C8B-B14F-4D97-AF65-F5344CB8AC3E}">
        <p14:creationId xmlns:p14="http://schemas.microsoft.com/office/powerpoint/2010/main" val="22431496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Step 1 – Summarise the key messages in each extract.</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GB" dirty="0" smtClean="0"/>
              <a:t>Extract 2 – Dickens</a:t>
            </a:r>
          </a:p>
          <a:p>
            <a:r>
              <a:rPr lang="en-GB" dirty="0" smtClean="0"/>
              <a:t>The majority of Henry VIII’s subjects did not want the Pope to have authority over their kingdom or to pay the Catholic Church so much money in the form of taxes.</a:t>
            </a:r>
          </a:p>
          <a:p>
            <a:r>
              <a:rPr lang="en-GB" dirty="0" smtClean="0"/>
              <a:t>Somerset was able to establish the Protestant faith as the official religion with ease.</a:t>
            </a:r>
          </a:p>
          <a:p>
            <a:r>
              <a:rPr lang="en-GB" dirty="0" smtClean="0"/>
              <a:t>However, the seizure of Church goods and property gave the Protestant faith a poor reputation. Although Protestants denounced (criticised) the wealth of the Catholic Church they appeared no better.</a:t>
            </a:r>
            <a:endParaRPr lang="en-GB" dirty="0"/>
          </a:p>
        </p:txBody>
      </p:sp>
    </p:spTree>
    <p:extLst>
      <p:ext uri="{BB962C8B-B14F-4D97-AF65-F5344CB8AC3E}">
        <p14:creationId xmlns:p14="http://schemas.microsoft.com/office/powerpoint/2010/main" val="38271201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Step 1 – Summarise the key messages in each extract.</a:t>
            </a: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en-GB" dirty="0" smtClean="0"/>
              <a:t>Extract 3 – Duffy</a:t>
            </a:r>
          </a:p>
          <a:p>
            <a:r>
              <a:rPr lang="en-GB" dirty="0" smtClean="0"/>
              <a:t>For the most part people did what the Crown instructed them to by removing altars, statues.</a:t>
            </a:r>
          </a:p>
          <a:p>
            <a:r>
              <a:rPr lang="en-GB" dirty="0" smtClean="0"/>
              <a:t>When resistance erupted it was often due to specific non-religious causes in their local area.</a:t>
            </a:r>
          </a:p>
          <a:p>
            <a:r>
              <a:rPr lang="en-GB" dirty="0" smtClean="0"/>
              <a:t>People accepted the dissolution of the chantries because people no longer believed in purgatory or transubstantiation. However, they liked Holy Days and processions, which brought communities together. This is why in the majority of </a:t>
            </a:r>
            <a:r>
              <a:rPr lang="en-GB" dirty="0" err="1" smtClean="0"/>
              <a:t>viillages</a:t>
            </a:r>
            <a:r>
              <a:rPr lang="en-GB" dirty="0" smtClean="0"/>
              <a:t> people looked forward to Catholic Mary ascending to the throne.</a:t>
            </a:r>
            <a:endParaRPr lang="en-GB" dirty="0"/>
          </a:p>
        </p:txBody>
      </p:sp>
    </p:spTree>
    <p:extLst>
      <p:ext uri="{BB962C8B-B14F-4D97-AF65-F5344CB8AC3E}">
        <p14:creationId xmlns:p14="http://schemas.microsoft.com/office/powerpoint/2010/main" val="35528464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000" dirty="0" smtClean="0"/>
              <a:t>Step 2 - </a:t>
            </a:r>
            <a:r>
              <a:rPr lang="en-GB" sz="4000" dirty="0"/>
              <a:t>Include your knowledge </a:t>
            </a:r>
            <a:r>
              <a:rPr lang="en-GB" sz="4000" dirty="0" smtClean="0"/>
              <a:t>to </a:t>
            </a:r>
            <a:r>
              <a:rPr lang="en-GB" sz="4000" dirty="0"/>
              <a:t>support or challenge the historians’ views</a:t>
            </a:r>
            <a:r>
              <a:rPr lang="en-GB" sz="4000" dirty="0" smtClean="0"/>
              <a:t>.</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28096042"/>
              </p:ext>
            </p:extLst>
          </p:nvPr>
        </p:nvGraphicFramePr>
        <p:xfrm>
          <a:off x="628650" y="1825625"/>
          <a:ext cx="7886700" cy="4846320"/>
        </p:xfrm>
        <a:graphic>
          <a:graphicData uri="http://schemas.openxmlformats.org/drawingml/2006/table">
            <a:tbl>
              <a:tblPr firstRow="1" bandRow="1">
                <a:tableStyleId>{5C22544A-7EE6-4342-B048-85BDC9FD1C3A}</a:tableStyleId>
              </a:tblPr>
              <a:tblGrid>
                <a:gridCol w="3943350">
                  <a:extLst>
                    <a:ext uri="{9D8B030D-6E8A-4147-A177-3AD203B41FA5}">
                      <a16:colId xmlns:a16="http://schemas.microsoft.com/office/drawing/2014/main" val="20000"/>
                    </a:ext>
                  </a:extLst>
                </a:gridCol>
                <a:gridCol w="3943350">
                  <a:extLst>
                    <a:ext uri="{9D8B030D-6E8A-4147-A177-3AD203B41FA5}">
                      <a16:colId xmlns:a16="http://schemas.microsoft.com/office/drawing/2014/main" val="20001"/>
                    </a:ext>
                  </a:extLst>
                </a:gridCol>
              </a:tblGrid>
              <a:tr h="370840">
                <a:tc>
                  <a:txBody>
                    <a:bodyPr/>
                    <a:lstStyle/>
                    <a:p>
                      <a:r>
                        <a:rPr lang="en-GB" dirty="0" smtClean="0"/>
                        <a:t>Historians’ view – Extract</a:t>
                      </a:r>
                      <a:r>
                        <a:rPr lang="en-GB" baseline="0" dirty="0" smtClean="0"/>
                        <a:t> 1 </a:t>
                      </a:r>
                      <a:r>
                        <a:rPr lang="en-GB" baseline="0" dirty="0" err="1" smtClean="0"/>
                        <a:t>MacCulloch</a:t>
                      </a:r>
                      <a:endParaRPr lang="en-GB" dirty="0"/>
                    </a:p>
                  </a:txBody>
                  <a:tcPr/>
                </a:tc>
                <a:tc>
                  <a:txBody>
                    <a:bodyPr/>
                    <a:lstStyle/>
                    <a:p>
                      <a:r>
                        <a:rPr lang="en-GB" dirty="0" smtClean="0"/>
                        <a:t>Knowledge to prove whether this is convincing</a:t>
                      </a:r>
                      <a:r>
                        <a:rPr lang="en-GB" baseline="0" dirty="0" smtClean="0"/>
                        <a:t> or not</a:t>
                      </a:r>
                      <a:endParaRPr lang="en-GB" dirty="0"/>
                    </a:p>
                  </a:txBody>
                  <a:tcPr/>
                </a:tc>
                <a:extLst>
                  <a:ext uri="{0D108BD9-81ED-4DB2-BD59-A6C34878D82A}">
                    <a16:rowId xmlns:a16="http://schemas.microsoft.com/office/drawing/2014/main" val="1000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dirty="0" smtClean="0"/>
                        <a:t>Protestant reformers in Edward’s government were determined to destroy any remnants (remaining elements) of the Catholic faith.</a:t>
                      </a:r>
                      <a:endParaRPr lang="en-GB" sz="2400" dirty="0"/>
                    </a:p>
                  </a:txBody>
                  <a:tcPr/>
                </a:tc>
                <a:tc>
                  <a:txBody>
                    <a:bodyPr/>
                    <a:lstStyle/>
                    <a:p>
                      <a:r>
                        <a:rPr lang="en-GB" sz="2400" dirty="0" smtClean="0"/>
                        <a:t>Religious changes – legislation passed and key individuals involved –</a:t>
                      </a:r>
                      <a:r>
                        <a:rPr lang="en-GB" sz="2400" baseline="0" dirty="0" smtClean="0"/>
                        <a:t> page 135</a:t>
                      </a:r>
                      <a:endParaRPr lang="en-GB" sz="2400" dirty="0"/>
                    </a:p>
                  </a:txBody>
                  <a:tcPr/>
                </a:tc>
                <a:extLst>
                  <a:ext uri="{0D108BD9-81ED-4DB2-BD59-A6C34878D82A}">
                    <a16:rowId xmlns:a16="http://schemas.microsoft.com/office/drawing/2014/main" val="100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dirty="0" smtClean="0"/>
                        <a:t>One of their motives was to gain more wealth. Money from the Catholic Church would pass on to the Crown’s treasury.</a:t>
                      </a:r>
                      <a:endParaRPr lang="en-GB" sz="2400" dirty="0"/>
                    </a:p>
                  </a:txBody>
                  <a:tcPr/>
                </a:tc>
                <a:tc>
                  <a:txBody>
                    <a:bodyPr/>
                    <a:lstStyle/>
                    <a:p>
                      <a:r>
                        <a:rPr lang="en-GB" sz="2400" dirty="0" smtClean="0"/>
                        <a:t>Attacks</a:t>
                      </a:r>
                      <a:r>
                        <a:rPr lang="en-GB" sz="2400" baseline="0" dirty="0" smtClean="0"/>
                        <a:t> on chantries and religious guilds – page 135</a:t>
                      </a:r>
                      <a:endParaRPr lang="en-GB" sz="2400"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6166445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36480"/>
            <a:ext cx="7886700" cy="1325563"/>
          </a:xfrm>
        </p:spPr>
        <p:txBody>
          <a:bodyPr>
            <a:noAutofit/>
          </a:bodyPr>
          <a:lstStyle/>
          <a:p>
            <a:r>
              <a:rPr lang="en-GB" sz="2800" dirty="0" smtClean="0"/>
              <a:t>Step 2 - </a:t>
            </a:r>
            <a:r>
              <a:rPr lang="en-GB" sz="2800" dirty="0"/>
              <a:t>Include your knowledge </a:t>
            </a:r>
            <a:r>
              <a:rPr lang="en-GB" sz="2800" dirty="0" smtClean="0"/>
              <a:t>to </a:t>
            </a:r>
            <a:r>
              <a:rPr lang="en-GB" sz="2800" dirty="0"/>
              <a:t>support or challenge the historians’ views</a:t>
            </a:r>
            <a:r>
              <a:rPr lang="en-GB" sz="2800" dirty="0" smtClean="0"/>
              <a:t>.</a:t>
            </a:r>
            <a:endParaRPr lang="en-GB"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43382488"/>
              </p:ext>
            </p:extLst>
          </p:nvPr>
        </p:nvGraphicFramePr>
        <p:xfrm>
          <a:off x="628650" y="1006754"/>
          <a:ext cx="7886700" cy="5120640"/>
        </p:xfrm>
        <a:graphic>
          <a:graphicData uri="http://schemas.openxmlformats.org/drawingml/2006/table">
            <a:tbl>
              <a:tblPr firstRow="1" bandRow="1">
                <a:tableStyleId>{5C22544A-7EE6-4342-B048-85BDC9FD1C3A}</a:tableStyleId>
              </a:tblPr>
              <a:tblGrid>
                <a:gridCol w="3943350">
                  <a:extLst>
                    <a:ext uri="{9D8B030D-6E8A-4147-A177-3AD203B41FA5}">
                      <a16:colId xmlns:a16="http://schemas.microsoft.com/office/drawing/2014/main" val="20000"/>
                    </a:ext>
                  </a:extLst>
                </a:gridCol>
                <a:gridCol w="3943350">
                  <a:extLst>
                    <a:ext uri="{9D8B030D-6E8A-4147-A177-3AD203B41FA5}">
                      <a16:colId xmlns:a16="http://schemas.microsoft.com/office/drawing/2014/main" val="20001"/>
                    </a:ext>
                  </a:extLst>
                </a:gridCol>
              </a:tblGrid>
              <a:tr h="370840">
                <a:tc>
                  <a:txBody>
                    <a:bodyPr/>
                    <a:lstStyle/>
                    <a:p>
                      <a:r>
                        <a:rPr lang="en-GB" dirty="0" smtClean="0"/>
                        <a:t>Historians’ view – Extract</a:t>
                      </a:r>
                      <a:r>
                        <a:rPr lang="en-GB" baseline="0" dirty="0" smtClean="0"/>
                        <a:t> 2 Dickens</a:t>
                      </a:r>
                      <a:endParaRPr lang="en-GB" dirty="0"/>
                    </a:p>
                  </a:txBody>
                  <a:tcPr/>
                </a:tc>
                <a:tc>
                  <a:txBody>
                    <a:bodyPr/>
                    <a:lstStyle/>
                    <a:p>
                      <a:r>
                        <a:rPr lang="en-GB" dirty="0" smtClean="0"/>
                        <a:t>Knowledge to prove whether this is convincing</a:t>
                      </a:r>
                      <a:r>
                        <a:rPr lang="en-GB" baseline="0" dirty="0" smtClean="0"/>
                        <a:t> or not</a:t>
                      </a:r>
                      <a:endParaRPr lang="en-GB" dirty="0"/>
                    </a:p>
                  </a:txBody>
                  <a:tcPr/>
                </a:tc>
                <a:extLst>
                  <a:ext uri="{0D108BD9-81ED-4DB2-BD59-A6C34878D82A}">
                    <a16:rowId xmlns:a16="http://schemas.microsoft.com/office/drawing/2014/main" val="10000"/>
                  </a:ext>
                </a:extLst>
              </a:tr>
              <a:tr h="370840">
                <a:tc>
                  <a:txBody>
                    <a:bodyPr/>
                    <a:lstStyle/>
                    <a:p>
                      <a:r>
                        <a:rPr lang="en-GB" sz="1800" dirty="0" smtClean="0"/>
                        <a:t>The majority of Henry VIII’s subjects did not want the Pope to have authority over their kingdom or to pay the Catholic Church so much money in the form of taxes.</a:t>
                      </a:r>
                    </a:p>
                  </a:txBody>
                  <a:tcPr/>
                </a:tc>
                <a:tc>
                  <a:txBody>
                    <a:bodyPr/>
                    <a:lstStyle/>
                    <a:p>
                      <a:r>
                        <a:rPr lang="en-GB" sz="2000" dirty="0" smtClean="0"/>
                        <a:t>The historian Haigh’s research on evidence from wills – how much money was left to the Catholic Church? P</a:t>
                      </a:r>
                      <a:r>
                        <a:rPr lang="en-GB" sz="2000" baseline="0" dirty="0" smtClean="0"/>
                        <a:t>age 137</a:t>
                      </a:r>
                      <a:endParaRPr lang="en-GB" sz="2000" dirty="0"/>
                    </a:p>
                  </a:txBody>
                  <a:tcPr/>
                </a:tc>
                <a:extLst>
                  <a:ext uri="{0D108BD9-81ED-4DB2-BD59-A6C34878D82A}">
                    <a16:rowId xmlns:a16="http://schemas.microsoft.com/office/drawing/2014/main" val="10001"/>
                  </a:ext>
                </a:extLst>
              </a:tr>
              <a:tr h="370840">
                <a:tc>
                  <a:txBody>
                    <a:bodyPr/>
                    <a:lstStyle/>
                    <a:p>
                      <a:r>
                        <a:rPr lang="en-GB" sz="1800" dirty="0" smtClean="0"/>
                        <a:t>Somerset was able to establish the Protestant faith as the official religion with ease.</a:t>
                      </a:r>
                    </a:p>
                  </a:txBody>
                  <a:tcPr/>
                </a:tc>
                <a:tc>
                  <a:txBody>
                    <a:bodyPr/>
                    <a:lstStyle/>
                    <a:p>
                      <a:r>
                        <a:rPr lang="en-GB" sz="2000" dirty="0" smtClean="0"/>
                        <a:t>Popular</a:t>
                      </a:r>
                      <a:r>
                        <a:rPr lang="en-GB" sz="2000" baseline="0" dirty="0" smtClean="0"/>
                        <a:t> protests – Western Rebellion of 1549 – motives for the rebellion. Page 140</a:t>
                      </a:r>
                      <a:endParaRPr lang="en-GB" sz="2000" dirty="0"/>
                    </a:p>
                  </a:txBody>
                  <a:tcPr/>
                </a:tc>
                <a:extLst>
                  <a:ext uri="{0D108BD9-81ED-4DB2-BD59-A6C34878D82A}">
                    <a16:rowId xmlns:a16="http://schemas.microsoft.com/office/drawing/2014/main" val="1000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smtClean="0"/>
                        <a:t>The seizure of Church goods and property gave the Protestant faith a poor reputation. Although Protestants denounced (criticised) the wealth of the Catholic Church they appeared no better.</a:t>
                      </a:r>
                    </a:p>
                  </a:txBody>
                  <a:tcPr/>
                </a:tc>
                <a:tc>
                  <a:txBody>
                    <a:bodyPr/>
                    <a:lstStyle/>
                    <a:p>
                      <a:r>
                        <a:rPr lang="en-GB" sz="2000" dirty="0" smtClean="0"/>
                        <a:t>Public opinions and fears - Pages 135-7</a:t>
                      </a:r>
                      <a:endParaRPr lang="en-GB" sz="20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9319563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08085"/>
            <a:ext cx="7886700" cy="1325563"/>
          </a:xfrm>
        </p:spPr>
        <p:txBody>
          <a:bodyPr>
            <a:noAutofit/>
          </a:bodyPr>
          <a:lstStyle/>
          <a:p>
            <a:r>
              <a:rPr lang="en-GB" sz="2800" dirty="0" smtClean="0"/>
              <a:t>Step 2 - </a:t>
            </a:r>
            <a:r>
              <a:rPr lang="en-GB" sz="2800" dirty="0"/>
              <a:t>Include your knowledge </a:t>
            </a:r>
            <a:r>
              <a:rPr lang="en-GB" sz="2800" dirty="0" smtClean="0"/>
              <a:t>to </a:t>
            </a:r>
            <a:r>
              <a:rPr lang="en-GB" sz="2800" dirty="0"/>
              <a:t>support or challenge the historians’ views</a:t>
            </a:r>
            <a:r>
              <a:rPr lang="en-GB" sz="2800" dirty="0" smtClean="0"/>
              <a:t>.</a:t>
            </a:r>
            <a:endParaRPr lang="en-GB"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49372263"/>
              </p:ext>
            </p:extLst>
          </p:nvPr>
        </p:nvGraphicFramePr>
        <p:xfrm>
          <a:off x="628650" y="979464"/>
          <a:ext cx="7886700" cy="5791200"/>
        </p:xfrm>
        <a:graphic>
          <a:graphicData uri="http://schemas.openxmlformats.org/drawingml/2006/table">
            <a:tbl>
              <a:tblPr firstRow="1" bandRow="1">
                <a:tableStyleId>{5C22544A-7EE6-4342-B048-85BDC9FD1C3A}</a:tableStyleId>
              </a:tblPr>
              <a:tblGrid>
                <a:gridCol w="3943350">
                  <a:extLst>
                    <a:ext uri="{9D8B030D-6E8A-4147-A177-3AD203B41FA5}">
                      <a16:colId xmlns:a16="http://schemas.microsoft.com/office/drawing/2014/main" val="20000"/>
                    </a:ext>
                  </a:extLst>
                </a:gridCol>
                <a:gridCol w="3943350">
                  <a:extLst>
                    <a:ext uri="{9D8B030D-6E8A-4147-A177-3AD203B41FA5}">
                      <a16:colId xmlns:a16="http://schemas.microsoft.com/office/drawing/2014/main" val="20001"/>
                    </a:ext>
                  </a:extLst>
                </a:gridCol>
              </a:tblGrid>
              <a:tr h="370840">
                <a:tc>
                  <a:txBody>
                    <a:bodyPr/>
                    <a:lstStyle/>
                    <a:p>
                      <a:r>
                        <a:rPr lang="en-GB" dirty="0" smtClean="0"/>
                        <a:t>Historians’ view – Extract</a:t>
                      </a:r>
                      <a:r>
                        <a:rPr lang="en-GB" baseline="0" dirty="0" smtClean="0"/>
                        <a:t> 3 Duffy</a:t>
                      </a:r>
                      <a:endParaRPr lang="en-GB" dirty="0"/>
                    </a:p>
                  </a:txBody>
                  <a:tcPr/>
                </a:tc>
                <a:tc>
                  <a:txBody>
                    <a:bodyPr/>
                    <a:lstStyle/>
                    <a:p>
                      <a:r>
                        <a:rPr lang="en-GB" dirty="0" smtClean="0"/>
                        <a:t>Knowledge to prove whether this is convincing</a:t>
                      </a:r>
                      <a:r>
                        <a:rPr lang="en-GB" baseline="0" dirty="0" smtClean="0"/>
                        <a:t> or not</a:t>
                      </a:r>
                      <a:endParaRPr lang="en-GB" dirty="0"/>
                    </a:p>
                  </a:txBody>
                  <a:tcPr/>
                </a:tc>
                <a:extLst>
                  <a:ext uri="{0D108BD9-81ED-4DB2-BD59-A6C34878D82A}">
                    <a16:rowId xmlns:a16="http://schemas.microsoft.com/office/drawing/2014/main" val="10000"/>
                  </a:ext>
                </a:extLst>
              </a:tr>
              <a:tr h="370840">
                <a:tc>
                  <a:txBody>
                    <a:bodyPr/>
                    <a:lstStyle/>
                    <a:p>
                      <a:r>
                        <a:rPr lang="en-GB" sz="2000" dirty="0" smtClean="0"/>
                        <a:t>For the most part people did what the Crown instructed them to by removing altars, statues.</a:t>
                      </a:r>
                    </a:p>
                  </a:txBody>
                  <a:tcPr/>
                </a:tc>
                <a:tc>
                  <a:txBody>
                    <a:bodyPr/>
                    <a:lstStyle/>
                    <a:p>
                      <a:r>
                        <a:rPr lang="en-GB" sz="2000" dirty="0" smtClean="0"/>
                        <a:t>The Western Rebellion page</a:t>
                      </a:r>
                      <a:r>
                        <a:rPr lang="en-GB" sz="2000" baseline="0" dirty="0" smtClean="0"/>
                        <a:t> 140</a:t>
                      </a:r>
                    </a:p>
                    <a:p>
                      <a:r>
                        <a:rPr lang="en-GB" sz="2000" baseline="0" dirty="0" smtClean="0"/>
                        <a:t>The hiding </a:t>
                      </a:r>
                      <a:r>
                        <a:rPr lang="en-GB" sz="2000" baseline="0" smtClean="0"/>
                        <a:t>of church treasures Page 137</a:t>
                      </a:r>
                      <a:endParaRPr lang="en-GB" sz="2000" dirty="0"/>
                    </a:p>
                  </a:txBody>
                  <a:tcPr/>
                </a:tc>
                <a:extLst>
                  <a:ext uri="{0D108BD9-81ED-4DB2-BD59-A6C34878D82A}">
                    <a16:rowId xmlns:a16="http://schemas.microsoft.com/office/drawing/2014/main" val="100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smtClean="0"/>
                        <a:t>When resistance erupted it was often due to specific non-religious causes in their local area.</a:t>
                      </a:r>
                    </a:p>
                  </a:txBody>
                  <a:tcPr/>
                </a:tc>
                <a:tc>
                  <a:txBody>
                    <a:bodyPr/>
                    <a:lstStyle/>
                    <a:p>
                      <a:r>
                        <a:rPr lang="en-GB" sz="2000" dirty="0" smtClean="0"/>
                        <a:t>Rebellions </a:t>
                      </a:r>
                      <a:r>
                        <a:rPr lang="en-GB" sz="2000" baseline="0" dirty="0" smtClean="0"/>
                        <a:t>– page 140-141</a:t>
                      </a:r>
                      <a:endParaRPr lang="en-GB" sz="2000" dirty="0"/>
                    </a:p>
                  </a:txBody>
                  <a:tcPr/>
                </a:tc>
                <a:extLst>
                  <a:ext uri="{0D108BD9-81ED-4DB2-BD59-A6C34878D82A}">
                    <a16:rowId xmlns:a16="http://schemas.microsoft.com/office/drawing/2014/main" val="1000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smtClean="0"/>
                        <a:t>They liked Holy Days and processions, which brought communities together. This is why in the majority of villages people looked forward to Catholic Mary ascending to the throne.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2000" dirty="0" smtClean="0"/>
                    </a:p>
                  </a:txBody>
                  <a:tcPr/>
                </a:tc>
                <a:tc>
                  <a:txBody>
                    <a:bodyPr/>
                    <a:lstStyle/>
                    <a:p>
                      <a:r>
                        <a:rPr lang="en-GB" sz="2000" dirty="0" smtClean="0"/>
                        <a:t>Decline in </a:t>
                      </a:r>
                      <a:r>
                        <a:rPr lang="en-GB" sz="2000" smtClean="0"/>
                        <a:t>church attendance Page 137</a:t>
                      </a:r>
                      <a:endParaRPr lang="en-GB" sz="20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6985518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do I structure my answer?</a:t>
            </a:r>
            <a:endParaRPr lang="en-GB" dirty="0"/>
          </a:p>
        </p:txBody>
      </p:sp>
      <p:sp>
        <p:nvSpPr>
          <p:cNvPr id="3" name="Content Placeholder 2"/>
          <p:cNvSpPr>
            <a:spLocks noGrp="1"/>
          </p:cNvSpPr>
          <p:nvPr>
            <p:ph idx="1"/>
          </p:nvPr>
        </p:nvSpPr>
        <p:spPr/>
        <p:txBody>
          <a:bodyPr/>
          <a:lstStyle/>
          <a:p>
            <a:r>
              <a:rPr lang="en-GB" dirty="0" smtClean="0"/>
              <a:t>Extract 1 – What is convincing? </a:t>
            </a:r>
          </a:p>
          <a:p>
            <a:pPr marL="0" indent="0">
              <a:buNone/>
            </a:pPr>
            <a:r>
              <a:rPr lang="en-GB" dirty="0" smtClean="0"/>
              <a:t>- What isn’t?</a:t>
            </a:r>
          </a:p>
          <a:p>
            <a:r>
              <a:rPr lang="en-GB" dirty="0"/>
              <a:t>Extract 2</a:t>
            </a:r>
            <a:r>
              <a:rPr lang="en-GB" dirty="0" smtClean="0"/>
              <a:t> </a:t>
            </a:r>
            <a:r>
              <a:rPr lang="en-GB" dirty="0"/>
              <a:t>– What is convincing? </a:t>
            </a:r>
            <a:endParaRPr lang="en-GB" dirty="0" smtClean="0"/>
          </a:p>
          <a:p>
            <a:pPr marL="0" indent="0">
              <a:buNone/>
            </a:pPr>
            <a:r>
              <a:rPr lang="en-GB" dirty="0" smtClean="0"/>
              <a:t>- What </a:t>
            </a:r>
            <a:r>
              <a:rPr lang="en-GB" dirty="0"/>
              <a:t>isn’t</a:t>
            </a:r>
            <a:r>
              <a:rPr lang="en-GB" dirty="0" smtClean="0"/>
              <a:t>?</a:t>
            </a:r>
          </a:p>
          <a:p>
            <a:r>
              <a:rPr lang="en-GB" dirty="0"/>
              <a:t>Extract </a:t>
            </a:r>
            <a:r>
              <a:rPr lang="en-GB" dirty="0" smtClean="0"/>
              <a:t>3 </a:t>
            </a:r>
            <a:r>
              <a:rPr lang="en-GB" dirty="0"/>
              <a:t>– What is convincing? </a:t>
            </a:r>
            <a:endParaRPr lang="en-GB" dirty="0" smtClean="0"/>
          </a:p>
          <a:p>
            <a:pPr marL="0" indent="0">
              <a:buNone/>
            </a:pPr>
            <a:r>
              <a:rPr lang="en-GB" smtClean="0"/>
              <a:t>- What </a:t>
            </a:r>
            <a:r>
              <a:rPr lang="en-GB" dirty="0"/>
              <a:t>isn’t</a:t>
            </a:r>
            <a:r>
              <a:rPr lang="en-GB" dirty="0" smtClean="0"/>
              <a:t>?</a:t>
            </a:r>
          </a:p>
          <a:p>
            <a:r>
              <a:rPr lang="en-GB" dirty="0" smtClean="0"/>
              <a:t>Conclusion – Reach a judgement. Overall, is there an extract that is most convincing? Why?</a:t>
            </a:r>
            <a:endParaRPr lang="en-GB" dirty="0"/>
          </a:p>
          <a:p>
            <a:endParaRPr lang="en-GB" dirty="0"/>
          </a:p>
          <a:p>
            <a:endParaRPr lang="en-GB" dirty="0"/>
          </a:p>
        </p:txBody>
      </p:sp>
    </p:spTree>
    <p:extLst>
      <p:ext uri="{BB962C8B-B14F-4D97-AF65-F5344CB8AC3E}">
        <p14:creationId xmlns:p14="http://schemas.microsoft.com/office/powerpoint/2010/main" val="12436866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a:ea typeface=""/>
        <a:cs typeface=""/>
      </a:majorFont>
      <a:minorFont>
        <a:latin typeface="Century Gothic"/>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B3E344DB-D3BB-4396-B723-A9CA77EF987C}" vid="{67518FB5-5D93-40D9-A36D-E6BE7FFB93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193</TotalTime>
  <Words>839</Words>
  <Application>Microsoft Office PowerPoint</Application>
  <PresentationFormat>On-screen Show (4:3)</PresentationFormat>
  <Paragraphs>64</Paragraphs>
  <Slides>9</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Century Gothic</vt:lpstr>
      <vt:lpstr>Office Theme</vt:lpstr>
      <vt:lpstr>How do I successfully answer an Extracts question in section A?</vt:lpstr>
      <vt:lpstr>Read Extracts 1, 2 and 3. Using your understanding of the historical context, assess how convincing the arguments in these three extracts are in relation to religious changes in England in the years 1532 to 1553.</vt:lpstr>
      <vt:lpstr>Step 1 – Summarise the key messages in each extract.</vt:lpstr>
      <vt:lpstr>Step 1 – Summarise the key messages in each extract.</vt:lpstr>
      <vt:lpstr>Step 1 – Summarise the key messages in each extract.</vt:lpstr>
      <vt:lpstr>Step 2 - Include your knowledge to support or challenge the historians’ views.</vt:lpstr>
      <vt:lpstr>Step 2 - Include your knowledge to support or challenge the historians’ views.</vt:lpstr>
      <vt:lpstr>Step 2 - Include your knowledge to support or challenge the historians’ views.</vt:lpstr>
      <vt:lpstr>How do I structure my answer?</vt:lpstr>
    </vt:vector>
  </TitlesOfParts>
  <Company>Bournville School &amp; Sixth Form Centre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 Extracts 1, 2 and 3. Using your understanding of the historical context, assess how convincing the arguments in these three extracts are in relation to religious changes in England in the years 1532 to 1553.</dc:title>
  <dc:creator>Heather James</dc:creator>
  <cp:lastModifiedBy>Robert Reynolds</cp:lastModifiedBy>
  <cp:revision>12</cp:revision>
  <cp:lastPrinted>2016-11-18T07:40:50Z</cp:lastPrinted>
  <dcterms:created xsi:type="dcterms:W3CDTF">2016-11-17T10:26:38Z</dcterms:created>
  <dcterms:modified xsi:type="dcterms:W3CDTF">2019-10-03T14:32:30Z</dcterms:modified>
</cp:coreProperties>
</file>