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70" r:id="rId4"/>
    <p:sldId id="282" r:id="rId5"/>
    <p:sldId id="283" r:id="rId6"/>
    <p:sldId id="284" r:id="rId7"/>
    <p:sldId id="285" r:id="rId8"/>
    <p:sldId id="286" r:id="rId9"/>
    <p:sldId id="287" r:id="rId10"/>
    <p:sldId id="288" r:id="rId11"/>
    <p:sldId id="289" r:id="rId12"/>
    <p:sldId id="290" r:id="rId13"/>
    <p:sldId id="258" r:id="rId14"/>
    <p:sldId id="260" r:id="rId15"/>
    <p:sldId id="272" r:id="rId16"/>
    <p:sldId id="276" r:id="rId17"/>
    <p:sldId id="263" r:id="rId18"/>
    <p:sldId id="273" r:id="rId19"/>
    <p:sldId id="274" r:id="rId20"/>
    <p:sldId id="275" r:id="rId21"/>
    <p:sldId id="291" r:id="rId22"/>
    <p:sldId id="262" r:id="rId23"/>
    <p:sldId id="265" r:id="rId24"/>
    <p:sldId id="266" r:id="rId25"/>
    <p:sldId id="277" r:id="rId26"/>
    <p:sldId id="292" r:id="rId27"/>
    <p:sldId id="27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B1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51" autoAdjust="0"/>
    <p:restoredTop sz="94660"/>
  </p:normalViewPr>
  <p:slideViewPr>
    <p:cSldViewPr>
      <p:cViewPr varScale="1">
        <p:scale>
          <a:sx n="69" d="100"/>
          <a:sy n="69" d="100"/>
        </p:scale>
        <p:origin x="-142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BCCDA1F2-4CC4-4966-9544-B72733BBEB98}" type="datetimeFigureOut">
              <a:rPr lang="en-GB" smtClean="0">
                <a:solidFill>
                  <a:srgbClr val="A63212"/>
                </a:solidFill>
              </a:rPr>
              <a:pPr/>
              <a:t>03/11/2015</a:t>
            </a:fld>
            <a:endParaRPr lang="en-GB">
              <a:solidFill>
                <a:srgbClr val="A63212"/>
              </a:solidFill>
            </a:endParaRPr>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GB">
              <a:solidFill>
                <a:srgbClr val="4E66B2">
                  <a:lumMod val="50000"/>
                </a:srgbClr>
              </a:solidFill>
            </a:endParaRPr>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BA52EC30-115B-404A-857E-78E9297528EE}" type="slidenum">
              <a:rPr lang="en-GB" smtClean="0">
                <a:solidFill>
                  <a:srgbClr val="A63212">
                    <a:lumMod val="75000"/>
                  </a:srgbClr>
                </a:solidFill>
              </a:rPr>
              <a:pPr/>
              <a:t>‹#›</a:t>
            </a:fld>
            <a:endParaRPr lang="en-GB">
              <a:solidFill>
                <a:srgbClr val="A63212">
                  <a:lumMod val="75000"/>
                </a:srgbClr>
              </a:solidFill>
            </a:endParaRPr>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extLst>
      <p:ext uri="{BB962C8B-B14F-4D97-AF65-F5344CB8AC3E}">
        <p14:creationId xmlns:p14="http://schemas.microsoft.com/office/powerpoint/2010/main" val="1598927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CDA1F2-4CC4-4966-9544-B72733BBEB98}" type="datetimeFigureOut">
              <a:rPr lang="en-GB" smtClean="0">
                <a:solidFill>
                  <a:prstClr val="black">
                    <a:lumMod val="50000"/>
                    <a:lumOff val="50000"/>
                  </a:prstClr>
                </a:solidFill>
              </a:rPr>
              <a:pPr/>
              <a:t>03/11/2015</a:t>
            </a:fld>
            <a:endParaRPr lang="en-GB">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GB">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Tree>
    <p:extLst>
      <p:ext uri="{BB962C8B-B14F-4D97-AF65-F5344CB8AC3E}">
        <p14:creationId xmlns:p14="http://schemas.microsoft.com/office/powerpoint/2010/main" val="3183768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CDA1F2-4CC4-4966-9544-B72733BBEB98}" type="datetimeFigureOut">
              <a:rPr lang="en-GB" smtClean="0">
                <a:solidFill>
                  <a:prstClr val="black">
                    <a:lumMod val="50000"/>
                    <a:lumOff val="50000"/>
                  </a:prstClr>
                </a:solidFill>
              </a:rPr>
              <a:pPr/>
              <a:t>03/11/2015</a:t>
            </a:fld>
            <a:endParaRPr lang="en-GB">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GB">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Tree>
    <p:extLst>
      <p:ext uri="{BB962C8B-B14F-4D97-AF65-F5344CB8AC3E}">
        <p14:creationId xmlns:p14="http://schemas.microsoft.com/office/powerpoint/2010/main" val="1054933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53FA06-B1EC-4E6B-B136-A6CA50F78E07}"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87011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93D11EA-0C06-4D61-A36A-79CA1EDAF2C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381902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914FBBD-F790-4B1A-9F06-848ABA950CB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969066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3D7C9C-31B0-44A9-B022-33DA1553EC45}"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817653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37C4FA9-95B8-4317-A4D7-2DA1F1C5DED0}"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101757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8422402-8311-473A-8DA4-1FB12BE17E77}"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841416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60ED020-A779-4493-AB8E-264BC81FABA7}"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906040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02190CA-FCFF-4BCB-BC76-1A1F3A6ED48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549023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CDA1F2-4CC4-4966-9544-B72733BBEB98}" type="datetimeFigureOut">
              <a:rPr lang="en-GB" smtClean="0">
                <a:solidFill>
                  <a:prstClr val="black">
                    <a:lumMod val="50000"/>
                    <a:lumOff val="50000"/>
                  </a:prstClr>
                </a:solidFill>
              </a:rPr>
              <a:pPr/>
              <a:t>03/11/2015</a:t>
            </a:fld>
            <a:endParaRPr lang="en-GB">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GB">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Tree>
    <p:extLst>
      <p:ext uri="{BB962C8B-B14F-4D97-AF65-F5344CB8AC3E}">
        <p14:creationId xmlns:p14="http://schemas.microsoft.com/office/powerpoint/2010/main" val="27206392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AE49D21-483B-4480-8C48-C2F173E76049}"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282215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4BC7119-487B-452D-823F-7639018A2D7A}"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753251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68C5E4-FB6F-4E86-A957-8A7A4118692E}"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112279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CDA1F2-4CC4-4966-9544-B72733BBEB98}" type="datetimeFigureOut">
              <a:rPr lang="en-GB" smtClean="0">
                <a:solidFill>
                  <a:prstClr val="black">
                    <a:lumMod val="50000"/>
                    <a:lumOff val="50000"/>
                  </a:prstClr>
                </a:solidFill>
              </a:rPr>
              <a:pPr/>
              <a:t>03/11/2015</a:t>
            </a:fld>
            <a:endParaRPr lang="en-GB">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GB">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Tree>
    <p:extLst>
      <p:ext uri="{BB962C8B-B14F-4D97-AF65-F5344CB8AC3E}">
        <p14:creationId xmlns:p14="http://schemas.microsoft.com/office/powerpoint/2010/main" val="3891107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CCDA1F2-4CC4-4966-9544-B72733BBEB98}" type="datetimeFigureOut">
              <a:rPr lang="en-GB" smtClean="0">
                <a:solidFill>
                  <a:prstClr val="black">
                    <a:lumMod val="50000"/>
                    <a:lumOff val="50000"/>
                  </a:prstClr>
                </a:solidFill>
              </a:rPr>
              <a:pPr/>
              <a:t>03/11/2015</a:t>
            </a:fld>
            <a:endParaRPr lang="en-GB">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GB">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88511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CCDA1F2-4CC4-4966-9544-B72733BBEB98}" type="datetimeFigureOut">
              <a:rPr lang="en-GB" smtClean="0">
                <a:solidFill>
                  <a:prstClr val="black">
                    <a:lumMod val="50000"/>
                    <a:lumOff val="50000"/>
                  </a:prstClr>
                </a:solidFill>
              </a:rPr>
              <a:pPr/>
              <a:t>03/11/2015</a:t>
            </a:fld>
            <a:endParaRPr lang="en-GB">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GB">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97098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CDA1F2-4CC4-4966-9544-B72733BBEB98}" type="datetimeFigureOut">
              <a:rPr lang="en-GB" smtClean="0">
                <a:solidFill>
                  <a:prstClr val="black">
                    <a:lumMod val="50000"/>
                    <a:lumOff val="50000"/>
                  </a:prstClr>
                </a:solidFill>
              </a:rPr>
              <a:pPr/>
              <a:t>03/11/2015</a:t>
            </a:fld>
            <a:endParaRPr lang="en-GB">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GB">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Tree>
    <p:extLst>
      <p:ext uri="{BB962C8B-B14F-4D97-AF65-F5344CB8AC3E}">
        <p14:creationId xmlns:p14="http://schemas.microsoft.com/office/powerpoint/2010/main" val="3546064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CDA1F2-4CC4-4966-9544-B72733BBEB98}" type="datetimeFigureOut">
              <a:rPr lang="en-GB" smtClean="0">
                <a:solidFill>
                  <a:prstClr val="black">
                    <a:lumMod val="50000"/>
                    <a:lumOff val="50000"/>
                  </a:prstClr>
                </a:solidFill>
              </a:rPr>
              <a:pPr/>
              <a:t>03/11/2015</a:t>
            </a:fld>
            <a:endParaRPr lang="en-GB">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GB">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Tree>
    <p:extLst>
      <p:ext uri="{BB962C8B-B14F-4D97-AF65-F5344CB8AC3E}">
        <p14:creationId xmlns:p14="http://schemas.microsoft.com/office/powerpoint/2010/main" val="4164894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CDA1F2-4CC4-4966-9544-B72733BBEB98}" type="datetimeFigureOut">
              <a:rPr lang="en-GB" smtClean="0">
                <a:solidFill>
                  <a:prstClr val="black">
                    <a:lumMod val="50000"/>
                    <a:lumOff val="50000"/>
                  </a:prstClr>
                </a:solidFill>
              </a:rPr>
              <a:pPr/>
              <a:t>03/11/2015</a:t>
            </a:fld>
            <a:endParaRPr lang="en-GB">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GB">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Tree>
    <p:extLst>
      <p:ext uri="{BB962C8B-B14F-4D97-AF65-F5344CB8AC3E}">
        <p14:creationId xmlns:p14="http://schemas.microsoft.com/office/powerpoint/2010/main" val="159201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CDA1F2-4CC4-4966-9544-B72733BBEB98}" type="datetimeFigureOut">
              <a:rPr lang="en-GB" smtClean="0">
                <a:solidFill>
                  <a:prstClr val="black">
                    <a:lumMod val="50000"/>
                    <a:lumOff val="50000"/>
                  </a:prstClr>
                </a:solidFill>
              </a:rPr>
              <a:pPr/>
              <a:t>03/11/2015</a:t>
            </a:fld>
            <a:endParaRPr lang="en-GB">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GB">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Tree>
    <p:extLst>
      <p:ext uri="{BB962C8B-B14F-4D97-AF65-F5344CB8AC3E}">
        <p14:creationId xmlns:p14="http://schemas.microsoft.com/office/powerpoint/2010/main" val="2384723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schemeClr val="bg1">
                <a:shade val="96000"/>
              </a:schemeClr>
              <a:schemeClr val="bg1">
                <a:tint val="98000"/>
              </a:schemeClr>
            </a:duotone>
            <a:lum/>
          </a:blip>
          <a:srcRect/>
          <a:tile tx="0" ty="0" sx="50000" sy="50000" flip="none" algn="tl"/>
        </a:blipFill>
        <a:effectLst/>
      </p:bgPr>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4">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BCCDA1F2-4CC4-4966-9544-B72733BBEB98}" type="datetimeFigureOut">
              <a:rPr lang="en-GB" smtClean="0">
                <a:solidFill>
                  <a:prstClr val="black">
                    <a:lumMod val="50000"/>
                    <a:lumOff val="50000"/>
                  </a:prstClr>
                </a:solidFill>
              </a:rPr>
              <a:pPr/>
              <a:t>03/11/2015</a:t>
            </a:fld>
            <a:endParaRPr lang="en-GB">
              <a:solidFill>
                <a:prstClr val="black">
                  <a:lumMod val="50000"/>
                  <a:lumOff val="50000"/>
                </a:prstClr>
              </a:solidFill>
            </a:endParaRPr>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GB">
              <a:solidFill>
                <a:prstClr val="black">
                  <a:lumMod val="50000"/>
                  <a:lumOff val="50000"/>
                </a:prstClr>
              </a:solidFill>
            </a:endParaRPr>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BA52EC30-115B-404A-857E-78E9297528EE}" type="slidenum">
              <a:rPr lang="en-GB" smtClean="0">
                <a:solidFill>
                  <a:prstClr val="black">
                    <a:lumMod val="50000"/>
                    <a:lumOff val="50000"/>
                  </a:prstClr>
                </a:solidFill>
              </a:rPr>
              <a:pPr/>
              <a:t>‹#›</a:t>
            </a:fld>
            <a:endParaRPr lang="en-GB">
              <a:solidFill>
                <a:prstClr val="black">
                  <a:lumMod val="50000"/>
                  <a:lumOff val="50000"/>
                </a:prstClr>
              </a:solidFill>
            </a:endParaRPr>
          </a:p>
        </p:txBody>
      </p:sp>
    </p:spTree>
    <p:extLst>
      <p:ext uri="{BB962C8B-B14F-4D97-AF65-F5344CB8AC3E}">
        <p14:creationId xmlns:p14="http://schemas.microsoft.com/office/powerpoint/2010/main" val="1939276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schemeClr val="bg1">
                <a:shade val="96000"/>
              </a:schemeClr>
              <a:schemeClr val="bg1">
                <a:tint val="98000"/>
              </a:schemeClr>
            </a:duotone>
            <a:lum/>
          </a:blip>
          <a:srcRect/>
          <a:tile tx="0" ty="0" sx="50000" sy="5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7797661-2B30-4A2A-A7E4-24DEEC77372C}" type="slidenum">
              <a:rPr lang="en-GB">
                <a:solidFill>
                  <a:srgbClr val="000000"/>
                </a:solidFill>
              </a:rPr>
              <a:pPr fontAlgn="base">
                <a:spcBef>
                  <a:spcPct val="0"/>
                </a:spcBef>
                <a:spcAft>
                  <a:spcPct val="0"/>
                </a:spcAft>
              </a:pPr>
              <a:t>‹#›</a:t>
            </a:fld>
            <a:endParaRPr lang="en-GB">
              <a:solidFill>
                <a:srgbClr val="000000"/>
              </a:solidFill>
            </a:endParaRPr>
          </a:p>
        </p:txBody>
      </p:sp>
    </p:spTree>
    <p:extLst>
      <p:ext uri="{BB962C8B-B14F-4D97-AF65-F5344CB8AC3E}">
        <p14:creationId xmlns:p14="http://schemas.microsoft.com/office/powerpoint/2010/main" val="31004045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3RCgps2mkV8"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tylervigen.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66154">
            <a:off x="3144068" y="2740004"/>
            <a:ext cx="4646361" cy="3059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rot="360000">
            <a:off x="66244" y="765466"/>
            <a:ext cx="8827173" cy="1046296"/>
          </a:xfrm>
        </p:spPr>
        <p:txBody>
          <a:bodyPr/>
          <a:lstStyle/>
          <a:p>
            <a:r>
              <a:rPr lang="en-GB" sz="4000" dirty="0" smtClean="0">
                <a:solidFill>
                  <a:schemeClr val="bg1"/>
                </a:solidFill>
              </a:rPr>
              <a:t>What are the main features of ‘science’?</a:t>
            </a:r>
            <a:endParaRPr lang="en-GB" sz="4000" dirty="0">
              <a:solidFill>
                <a:schemeClr val="bg1"/>
              </a:solidFill>
            </a:endParaRPr>
          </a:p>
        </p:txBody>
      </p:sp>
      <p:sp>
        <p:nvSpPr>
          <p:cNvPr id="3" name="Subtitle 2"/>
          <p:cNvSpPr>
            <a:spLocks noGrp="1"/>
          </p:cNvSpPr>
          <p:nvPr>
            <p:ph type="subTitle" idx="1"/>
          </p:nvPr>
        </p:nvSpPr>
        <p:spPr>
          <a:xfrm rot="21150636">
            <a:off x="162067" y="2202672"/>
            <a:ext cx="2796057" cy="1573537"/>
          </a:xfrm>
          <a:solidFill>
            <a:schemeClr val="accent6">
              <a:lumMod val="20000"/>
              <a:lumOff val="80000"/>
            </a:schemeClr>
          </a:solidFill>
          <a:ln w="63500">
            <a:solidFill>
              <a:schemeClr val="tx1"/>
            </a:solidFill>
          </a:ln>
        </p:spPr>
        <p:txBody>
          <a:bodyPr>
            <a:normAutofit fontScale="92500" lnSpcReduction="20000"/>
          </a:bodyPr>
          <a:lstStyle/>
          <a:p>
            <a:r>
              <a:rPr lang="en-GB" sz="2400" b="1" dirty="0" smtClean="0"/>
              <a:t>Starter</a:t>
            </a:r>
            <a:r>
              <a:rPr lang="en-GB" sz="2400" dirty="0" smtClean="0"/>
              <a:t>: Sort the cards to reacquaint yourself with ‘research methods’ terms.</a:t>
            </a:r>
            <a:endParaRPr lang="en-GB" sz="2400" dirty="0"/>
          </a:p>
        </p:txBody>
      </p:sp>
      <p:sp>
        <p:nvSpPr>
          <p:cNvPr id="5" name="TextBox 4"/>
          <p:cNvSpPr txBox="1"/>
          <p:nvPr/>
        </p:nvSpPr>
        <p:spPr>
          <a:xfrm rot="20556344">
            <a:off x="655386" y="3973677"/>
            <a:ext cx="2448272" cy="1631216"/>
          </a:xfrm>
          <a:prstGeom prst="rect">
            <a:avLst/>
          </a:prstGeom>
          <a:noFill/>
        </p:spPr>
        <p:txBody>
          <a:bodyPr wrap="square" rtlCol="0">
            <a:spAutoFit/>
          </a:bodyPr>
          <a:lstStyle/>
          <a:p>
            <a:r>
              <a:rPr lang="en-GB" sz="2000" b="1" i="1" u="sng" dirty="0">
                <a:solidFill>
                  <a:prstClr val="black"/>
                </a:solidFill>
              </a:rPr>
              <a:t>Key </a:t>
            </a:r>
            <a:r>
              <a:rPr lang="en-GB" sz="2000" b="1" i="1" u="sng" dirty="0" smtClean="0">
                <a:solidFill>
                  <a:prstClr val="black"/>
                </a:solidFill>
              </a:rPr>
              <a:t>words</a:t>
            </a:r>
          </a:p>
          <a:p>
            <a:r>
              <a:rPr lang="en-GB" sz="2000" dirty="0" smtClean="0">
                <a:solidFill>
                  <a:prstClr val="black"/>
                </a:solidFill>
              </a:rPr>
              <a:t>Objectivity</a:t>
            </a:r>
          </a:p>
          <a:p>
            <a:r>
              <a:rPr lang="en-GB" sz="2000" dirty="0" smtClean="0">
                <a:solidFill>
                  <a:prstClr val="black"/>
                </a:solidFill>
              </a:rPr>
              <a:t>Empiricism</a:t>
            </a:r>
          </a:p>
          <a:p>
            <a:r>
              <a:rPr lang="en-GB" sz="2000" dirty="0" smtClean="0">
                <a:solidFill>
                  <a:prstClr val="black"/>
                </a:solidFill>
              </a:rPr>
              <a:t>Falsifiability</a:t>
            </a:r>
          </a:p>
          <a:p>
            <a:r>
              <a:rPr lang="en-GB" sz="2000" dirty="0" smtClean="0">
                <a:solidFill>
                  <a:prstClr val="black"/>
                </a:solidFill>
              </a:rPr>
              <a:t>Replicability</a:t>
            </a:r>
            <a:endParaRPr lang="en-GB" sz="2000" dirty="0">
              <a:solidFill>
                <a:prstClr val="black"/>
              </a:solidFill>
            </a:endParaRPr>
          </a:p>
        </p:txBody>
      </p:sp>
    </p:spTree>
    <p:extLst>
      <p:ext uri="{BB962C8B-B14F-4D97-AF65-F5344CB8AC3E}">
        <p14:creationId xmlns:p14="http://schemas.microsoft.com/office/powerpoint/2010/main" val="3615296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35" y="0"/>
            <a:ext cx="9159635" cy="6106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076056" y="82219"/>
            <a:ext cx="3648952" cy="1731500"/>
          </a:xfrm>
          <a:solidFill>
            <a:schemeClr val="bg1"/>
          </a:solidFill>
          <a:ln w="28575">
            <a:solidFill>
              <a:schemeClr val="tx1"/>
            </a:solidFill>
          </a:ln>
        </p:spPr>
        <p:txBody>
          <a:bodyPr/>
          <a:lstStyle/>
          <a:p>
            <a:pPr algn="l"/>
            <a:r>
              <a:rPr lang="en-GB" dirty="0" smtClean="0"/>
              <a:t>Case </a:t>
            </a:r>
            <a:br>
              <a:rPr lang="en-GB" dirty="0" smtClean="0"/>
            </a:br>
            <a:r>
              <a:rPr lang="en-GB" dirty="0" smtClean="0"/>
              <a:t>studies?</a:t>
            </a:r>
            <a:endParaRPr lang="en-GB" dirty="0"/>
          </a:p>
        </p:txBody>
      </p:sp>
      <p:sp>
        <p:nvSpPr>
          <p:cNvPr id="7" name="TextBox 6"/>
          <p:cNvSpPr txBox="1"/>
          <p:nvPr/>
        </p:nvSpPr>
        <p:spPr>
          <a:xfrm>
            <a:off x="27621" y="5517232"/>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a:solidFill>
                  <a:prstClr val="black"/>
                </a:solidFill>
                <a:latin typeface="Comic Sans MS"/>
              </a:rPr>
              <a:t>Learning objectives:</a:t>
            </a:r>
          </a:p>
          <a:p>
            <a:pPr marL="285750" indent="-285750">
              <a:buFont typeface="Arial" panose="020B0604020202020204" pitchFamily="34" charset="0"/>
              <a:buChar char="•"/>
              <a:defRPr/>
            </a:pPr>
            <a:r>
              <a:rPr lang="en-GB" kern="0" dirty="0">
                <a:solidFill>
                  <a:prstClr val="black"/>
                </a:solidFill>
                <a:latin typeface="Comic Sans MS"/>
              </a:rPr>
              <a:t>To UNDERSTAND the key features of ‘science’.</a:t>
            </a:r>
          </a:p>
          <a:p>
            <a:pPr marL="285750" indent="-285750">
              <a:buFont typeface="Arial" panose="020B0604020202020204" pitchFamily="34" charset="0"/>
              <a:buChar char="•"/>
              <a:defRPr/>
            </a:pPr>
            <a:r>
              <a:rPr lang="en-GB" kern="0" dirty="0">
                <a:solidFill>
                  <a:prstClr val="black"/>
                </a:solidFill>
                <a:latin typeface="Comic Sans MS"/>
              </a:rPr>
              <a:t>To BE ABLE TO order the approaches in terms of scientific value and focus.</a:t>
            </a:r>
          </a:p>
          <a:p>
            <a:pPr marL="285750" indent="-285750">
              <a:buFont typeface="Arial" panose="020B0604020202020204" pitchFamily="34" charset="0"/>
              <a:buChar char="•"/>
              <a:defRPr/>
            </a:pPr>
            <a:r>
              <a:rPr lang="en-GB" kern="0" dirty="0">
                <a:solidFill>
                  <a:prstClr val="black"/>
                </a:solidFill>
                <a:latin typeface="Comic Sans MS"/>
              </a:rPr>
              <a:t>To EVALUATE whether psychology is a ‘science’.</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188640"/>
            <a:ext cx="1105372" cy="964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88640"/>
            <a:ext cx="8089900" cy="530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rot="21169829">
            <a:off x="1247206" y="1324543"/>
            <a:ext cx="2337525" cy="1101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Difficult to generalise to </a:t>
            </a:r>
            <a:r>
              <a:rPr lang="en-GB" dirty="0"/>
              <a:t>the wider population. </a:t>
            </a:r>
          </a:p>
        </p:txBody>
      </p:sp>
      <p:sp>
        <p:nvSpPr>
          <p:cNvPr id="13" name="Rounded Rectangle 12"/>
          <p:cNvSpPr/>
          <p:nvPr/>
        </p:nvSpPr>
        <p:spPr>
          <a:xfrm rot="21135566">
            <a:off x="5437762" y="2107764"/>
            <a:ext cx="3528392" cy="1101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Researchers own subjective feeling may influence the case study (researcher bias. </a:t>
            </a:r>
          </a:p>
        </p:txBody>
      </p:sp>
      <p:sp>
        <p:nvSpPr>
          <p:cNvPr id="14" name="Rounded Rectangle 13"/>
          <p:cNvSpPr/>
          <p:nvPr/>
        </p:nvSpPr>
        <p:spPr>
          <a:xfrm rot="21135566">
            <a:off x="2886319" y="3885231"/>
            <a:ext cx="1488433" cy="8878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Time consuming.</a:t>
            </a:r>
            <a:endParaRPr lang="en-GB" dirty="0"/>
          </a:p>
        </p:txBody>
      </p:sp>
      <p:sp>
        <p:nvSpPr>
          <p:cNvPr id="15" name="Rounded Rectangle 14"/>
          <p:cNvSpPr/>
          <p:nvPr/>
        </p:nvSpPr>
        <p:spPr>
          <a:xfrm rot="441711">
            <a:off x="7064784" y="3533309"/>
            <a:ext cx="1488433" cy="8878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Difficult to replicate.</a:t>
            </a:r>
            <a:endParaRPr lang="en-GB" dirty="0"/>
          </a:p>
        </p:txBody>
      </p:sp>
    </p:spTree>
    <p:extLst>
      <p:ext uri="{BB962C8B-B14F-4D97-AF65-F5344CB8AC3E}">
        <p14:creationId xmlns:p14="http://schemas.microsoft.com/office/powerpoint/2010/main" val="255773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500"/>
                                        <p:tgtEl>
                                          <p:spTgt spid="92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9"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04" y="80628"/>
            <a:ext cx="8041440" cy="796733"/>
          </a:xfrm>
          <a:solidFill>
            <a:schemeClr val="accent6">
              <a:lumMod val="40000"/>
              <a:lumOff val="60000"/>
            </a:schemeClr>
          </a:solidFill>
          <a:ln w="31750">
            <a:solidFill>
              <a:schemeClr val="tx1"/>
            </a:solidFill>
          </a:ln>
        </p:spPr>
        <p:txBody>
          <a:bodyPr/>
          <a:lstStyle/>
          <a:p>
            <a:r>
              <a:rPr lang="en-GB" sz="4000" dirty="0" smtClean="0"/>
              <a:t>Applying research methods - Task</a:t>
            </a:r>
            <a:endParaRPr lang="en-GB" sz="4000" dirty="0"/>
          </a:p>
        </p:txBody>
      </p:sp>
      <p:sp>
        <p:nvSpPr>
          <p:cNvPr id="3" name="Content Placeholder 2"/>
          <p:cNvSpPr>
            <a:spLocks noGrp="1"/>
          </p:cNvSpPr>
          <p:nvPr>
            <p:ph idx="1"/>
          </p:nvPr>
        </p:nvSpPr>
        <p:spPr>
          <a:xfrm>
            <a:off x="179512" y="1062028"/>
            <a:ext cx="8856984" cy="4455204"/>
          </a:xfrm>
          <a:solidFill>
            <a:schemeClr val="accent6">
              <a:lumMod val="20000"/>
              <a:lumOff val="80000"/>
              <a:alpha val="51000"/>
            </a:schemeClr>
          </a:solidFill>
        </p:spPr>
        <p:txBody>
          <a:bodyPr>
            <a:normAutofit/>
          </a:bodyPr>
          <a:lstStyle/>
          <a:p>
            <a:pPr marL="0" indent="0">
              <a:buNone/>
            </a:pPr>
            <a:endParaRPr lang="en-GB" sz="2000" dirty="0"/>
          </a:p>
          <a:p>
            <a:pPr marL="0" indent="0">
              <a:buNone/>
            </a:pPr>
            <a:r>
              <a:rPr lang="en-GB" sz="3000" i="1" dirty="0" smtClean="0"/>
              <a:t>2</a:t>
            </a:r>
            <a:r>
              <a:rPr lang="en-GB" sz="3000" i="1" dirty="0"/>
              <a:t>. G</a:t>
            </a:r>
            <a:r>
              <a:rPr lang="en-GB" sz="3000" i="1" dirty="0" smtClean="0"/>
              <a:t>ive </a:t>
            </a:r>
            <a:r>
              <a:rPr lang="en-GB" sz="3000" i="1" dirty="0"/>
              <a:t>ONE example of when you would use each of </a:t>
            </a:r>
            <a:r>
              <a:rPr lang="en-GB" sz="3000" i="1" dirty="0" smtClean="0"/>
              <a:t>the research methods </a:t>
            </a:r>
            <a:r>
              <a:rPr lang="en-GB" sz="3000" i="1" dirty="0"/>
              <a:t>for a psychological </a:t>
            </a:r>
            <a:r>
              <a:rPr lang="en-GB" sz="3000" i="1" dirty="0" smtClean="0"/>
              <a:t>investigation. </a:t>
            </a:r>
          </a:p>
          <a:p>
            <a:pPr marL="0" indent="0">
              <a:buNone/>
            </a:pPr>
            <a:endParaRPr lang="en-GB" sz="2000" dirty="0"/>
          </a:p>
          <a:p>
            <a:pPr marL="0" indent="0">
              <a:buNone/>
            </a:pPr>
            <a:r>
              <a:rPr lang="en-GB" sz="2200" dirty="0" smtClean="0"/>
              <a:t>E.g</a:t>
            </a:r>
            <a:r>
              <a:rPr lang="en-GB" sz="2200" dirty="0"/>
              <a:t>. Laboratory experiment – to investigate the effect of different </a:t>
            </a:r>
            <a:r>
              <a:rPr lang="en-GB" sz="2200" dirty="0" smtClean="0"/>
              <a:t>types of </a:t>
            </a:r>
            <a:r>
              <a:rPr lang="en-GB" sz="2200" dirty="0"/>
              <a:t>music on an individual’s anxiety </a:t>
            </a:r>
            <a:r>
              <a:rPr lang="en-GB" sz="2200" dirty="0" smtClean="0"/>
              <a:t>levels.</a:t>
            </a:r>
            <a:endParaRPr lang="en-GB" sz="2200" dirty="0"/>
          </a:p>
        </p:txBody>
      </p:sp>
      <p:sp>
        <p:nvSpPr>
          <p:cNvPr id="8" name="TextBox 7"/>
          <p:cNvSpPr txBox="1"/>
          <p:nvPr/>
        </p:nvSpPr>
        <p:spPr>
          <a:xfrm>
            <a:off x="66538" y="692696"/>
            <a:ext cx="9077462" cy="369332"/>
          </a:xfrm>
          <a:prstGeom prst="rect">
            <a:avLst/>
          </a:prstGeom>
          <a:noFill/>
        </p:spPr>
        <p:txBody>
          <a:bodyPr wrap="square" rtlCol="0">
            <a:spAutoFit/>
          </a:bodyPr>
          <a:lstStyle/>
          <a:p>
            <a:endParaRPr lang="en-GB" i="1" dirty="0">
              <a:solidFill>
                <a:prstClr val="black"/>
              </a:solidFill>
              <a:latin typeface="Arial" panose="020B0604020202020204" pitchFamily="34" charset="0"/>
              <a:cs typeface="Arial" panose="020B0604020202020204" pitchFamily="34" charset="0"/>
            </a:endParaRPr>
          </a:p>
        </p:txBody>
      </p:sp>
      <p:sp>
        <p:nvSpPr>
          <p:cNvPr id="10" name="TextBox 9"/>
          <p:cNvSpPr txBox="1"/>
          <p:nvPr/>
        </p:nvSpPr>
        <p:spPr>
          <a:xfrm>
            <a:off x="27621" y="5517232"/>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a:solidFill>
                  <a:prstClr val="black"/>
                </a:solidFill>
                <a:latin typeface="Comic Sans MS"/>
              </a:rPr>
              <a:t>Learning objectives:</a:t>
            </a:r>
          </a:p>
          <a:p>
            <a:pPr marL="285750" indent="-285750">
              <a:buFont typeface="Arial" panose="020B0604020202020204" pitchFamily="34" charset="0"/>
              <a:buChar char="•"/>
              <a:defRPr/>
            </a:pPr>
            <a:r>
              <a:rPr lang="en-GB" kern="0" dirty="0">
                <a:solidFill>
                  <a:prstClr val="black"/>
                </a:solidFill>
                <a:latin typeface="Comic Sans MS"/>
              </a:rPr>
              <a:t>To UNDERSTAND the key features of ‘science’.</a:t>
            </a:r>
          </a:p>
          <a:p>
            <a:pPr marL="285750" indent="-285750">
              <a:buFont typeface="Arial" panose="020B0604020202020204" pitchFamily="34" charset="0"/>
              <a:buChar char="•"/>
              <a:defRPr/>
            </a:pPr>
            <a:r>
              <a:rPr lang="en-GB" kern="0" dirty="0">
                <a:solidFill>
                  <a:prstClr val="black"/>
                </a:solidFill>
                <a:latin typeface="Comic Sans MS"/>
              </a:rPr>
              <a:t>To BE ABLE TO order the approaches in terms of scientific value and focus.</a:t>
            </a:r>
          </a:p>
          <a:p>
            <a:pPr marL="285750" indent="-285750">
              <a:buFont typeface="Arial" panose="020B0604020202020204" pitchFamily="34" charset="0"/>
              <a:buChar char="•"/>
              <a:defRPr/>
            </a:pPr>
            <a:r>
              <a:rPr lang="en-GB" kern="0" dirty="0">
                <a:solidFill>
                  <a:prstClr val="black"/>
                </a:solidFill>
                <a:latin typeface="Comic Sans MS"/>
              </a:rPr>
              <a:t>To EVALUATE whether psychology is a ‘science’.</a:t>
            </a:r>
          </a:p>
        </p:txBody>
      </p:sp>
    </p:spTree>
    <p:extLst>
      <p:ext uri="{BB962C8B-B14F-4D97-AF65-F5344CB8AC3E}">
        <p14:creationId xmlns:p14="http://schemas.microsoft.com/office/powerpoint/2010/main" val="3543255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96" y="5623581"/>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a:solidFill>
                  <a:prstClr val="black"/>
                </a:solidFill>
                <a:latin typeface="Comic Sans MS"/>
              </a:rPr>
              <a:t>Learning objectives</a:t>
            </a:r>
            <a:r>
              <a:rPr lang="en-GB" i="1" u="sng" kern="0" dirty="0" smtClean="0">
                <a:solidFill>
                  <a:prstClr val="black"/>
                </a:solidFill>
                <a:latin typeface="Comic Sans MS"/>
              </a:rPr>
              <a:t>:</a:t>
            </a:r>
          </a:p>
          <a:p>
            <a:pPr marL="285750" indent="-285750">
              <a:buFont typeface="Arial" panose="020B0604020202020204" pitchFamily="34" charset="0"/>
              <a:buChar char="•"/>
              <a:defRPr/>
            </a:pPr>
            <a:r>
              <a:rPr lang="en-GB" kern="0" dirty="0" smtClean="0">
                <a:solidFill>
                  <a:prstClr val="black"/>
                </a:solidFill>
                <a:latin typeface="Comic Sans MS"/>
              </a:rPr>
              <a:t>To UNDERSTAND the key features of ‘science’.</a:t>
            </a:r>
          </a:p>
          <a:p>
            <a:pPr marL="285750" indent="-285750">
              <a:buFont typeface="Arial" panose="020B0604020202020204" pitchFamily="34" charset="0"/>
              <a:buChar char="•"/>
              <a:defRPr/>
            </a:pPr>
            <a:r>
              <a:rPr lang="en-GB" kern="0" dirty="0" smtClean="0">
                <a:solidFill>
                  <a:prstClr val="black"/>
                </a:solidFill>
                <a:latin typeface="Comic Sans MS"/>
              </a:rPr>
              <a:t>To BE ABLE TO order </a:t>
            </a:r>
            <a:r>
              <a:rPr lang="en-GB" kern="0" dirty="0">
                <a:solidFill>
                  <a:prstClr val="black"/>
                </a:solidFill>
                <a:latin typeface="Comic Sans MS"/>
              </a:rPr>
              <a:t>the approaches in terms of scientific </a:t>
            </a:r>
            <a:r>
              <a:rPr lang="en-GB" kern="0" dirty="0" smtClean="0">
                <a:solidFill>
                  <a:prstClr val="black"/>
                </a:solidFill>
                <a:latin typeface="Comic Sans MS"/>
              </a:rPr>
              <a:t>value and focus.</a:t>
            </a:r>
          </a:p>
          <a:p>
            <a:pPr marL="285750" indent="-285750">
              <a:buFont typeface="Arial" panose="020B0604020202020204" pitchFamily="34" charset="0"/>
              <a:buChar char="•"/>
              <a:defRPr/>
            </a:pPr>
            <a:r>
              <a:rPr lang="en-GB" kern="0" dirty="0" smtClean="0">
                <a:solidFill>
                  <a:prstClr val="black"/>
                </a:solidFill>
                <a:latin typeface="Comic Sans MS"/>
              </a:rPr>
              <a:t>To EVALUATE whether psychology is a ‘science’.</a:t>
            </a:r>
            <a:endParaRPr lang="en-GB" kern="0" dirty="0">
              <a:solidFill>
                <a:prstClr val="black"/>
              </a:solidFill>
              <a:latin typeface="Comic Sans MS"/>
            </a:endParaRPr>
          </a:p>
        </p:txBody>
      </p:sp>
      <p:sp>
        <p:nvSpPr>
          <p:cNvPr id="8" name="TextBox 7"/>
          <p:cNvSpPr txBox="1"/>
          <p:nvPr/>
        </p:nvSpPr>
        <p:spPr>
          <a:xfrm>
            <a:off x="66538" y="692696"/>
            <a:ext cx="9077462" cy="369332"/>
          </a:xfrm>
          <a:prstGeom prst="rect">
            <a:avLst/>
          </a:prstGeom>
          <a:noFill/>
        </p:spPr>
        <p:txBody>
          <a:bodyPr wrap="square" rtlCol="0">
            <a:spAutoFit/>
          </a:bodyPr>
          <a:lstStyle/>
          <a:p>
            <a:endParaRPr lang="en-GB" i="1" dirty="0">
              <a:solidFill>
                <a:prstClr val="black"/>
              </a:solidFill>
              <a:latin typeface="Arial" panose="020B0604020202020204" pitchFamily="34" charset="0"/>
              <a:cs typeface="Arial" panose="020B0604020202020204" pitchFamily="34" charset="0"/>
            </a:endParaRPr>
          </a:p>
        </p:txBody>
      </p:sp>
      <p:sp>
        <p:nvSpPr>
          <p:cNvPr id="25" name="AutoShape 33"/>
          <p:cNvSpPr>
            <a:spLocks noChangeArrowheads="1"/>
          </p:cNvSpPr>
          <p:nvPr/>
        </p:nvSpPr>
        <p:spPr bwMode="auto">
          <a:xfrm>
            <a:off x="323528" y="193675"/>
            <a:ext cx="4537815" cy="1579141"/>
          </a:xfrm>
          <a:prstGeom prst="cloudCallout">
            <a:avLst>
              <a:gd name="adj1" fmla="val 65942"/>
              <a:gd name="adj2" fmla="val -26609"/>
            </a:avLst>
          </a:prstGeom>
          <a:solidFill>
            <a:srgbClr val="FFFFC5"/>
          </a:solidFill>
          <a:ln w="76200">
            <a:solidFill>
              <a:srgbClr val="FFFF00"/>
            </a:solidFill>
            <a:round/>
            <a:headEnd/>
            <a:tailEnd/>
          </a:ln>
          <a:effectLst/>
          <a:extLst/>
        </p:spPr>
        <p:txBody>
          <a:bodyPr/>
          <a:lstStyle/>
          <a:p>
            <a:pPr algn="ctr"/>
            <a:r>
              <a:rPr lang="en-GB" sz="2400" dirty="0"/>
              <a:t>What factors make something </a:t>
            </a:r>
            <a:r>
              <a:rPr lang="en-GB" sz="2400" dirty="0" smtClean="0"/>
              <a:t>scientific?</a:t>
            </a:r>
            <a:endParaRPr lang="en-GB" sz="2400" dirty="0"/>
          </a:p>
        </p:txBody>
      </p:sp>
      <p:pic>
        <p:nvPicPr>
          <p:cNvPr id="26" name="Picture 37" descr="Sci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0"/>
            <a:ext cx="3275856" cy="5602414"/>
          </a:xfrm>
          <a:prstGeom prst="rect">
            <a:avLst/>
          </a:prstGeom>
          <a:noFill/>
          <a:extLst>
            <a:ext uri="{909E8E84-426E-40DD-AFC4-6F175D3DCCD1}">
              <a14:hiddenFill xmlns:a14="http://schemas.microsoft.com/office/drawing/2010/main">
                <a:solidFill>
                  <a:srgbClr val="FFFFFF"/>
                </a:solidFill>
              </a14:hiddenFill>
            </a:ext>
          </a:extLst>
        </p:spPr>
      </p:pic>
      <p:sp>
        <p:nvSpPr>
          <p:cNvPr id="27" name="Text Box 39"/>
          <p:cNvSpPr txBox="1">
            <a:spLocks noChangeArrowheads="1"/>
          </p:cNvSpPr>
          <p:nvPr/>
        </p:nvSpPr>
        <p:spPr bwMode="auto">
          <a:xfrm>
            <a:off x="297454" y="2019071"/>
            <a:ext cx="2952328" cy="954107"/>
          </a:xfrm>
          <a:prstGeom prst="rect">
            <a:avLst/>
          </a:prstGeom>
          <a:solidFill>
            <a:srgbClr val="C5FFC5"/>
          </a:solidFill>
          <a:ln w="57150">
            <a:solidFill>
              <a:srgbClr val="00FF00"/>
            </a:solidFill>
            <a:prstDash val="dashDot"/>
            <a:miter lim="800000"/>
            <a:headEnd/>
            <a:tailEnd/>
          </a:ln>
          <a:effectLst/>
          <a:extLst/>
        </p:spPr>
        <p:txBody>
          <a:bodyPr wrap="square">
            <a:spAutoFit/>
          </a:bodyPr>
          <a:lstStyle/>
          <a:p>
            <a:pPr algn="ctr">
              <a:spcBef>
                <a:spcPct val="50000"/>
              </a:spcBef>
            </a:pPr>
            <a:r>
              <a:rPr lang="en-GB" sz="2800" dirty="0" smtClean="0">
                <a:latin typeface="Comic Sans MS" panose="030F0702030302020204" pitchFamily="66" charset="0"/>
              </a:rPr>
              <a:t>Come up with ideas in pairs</a:t>
            </a:r>
            <a:endParaRPr lang="en-GB" sz="2800" dirty="0">
              <a:latin typeface="Comic Sans MS" panose="030F0702030302020204" pitchFamily="66" charset="0"/>
            </a:endParaRPr>
          </a:p>
        </p:txBody>
      </p:sp>
      <p:sp>
        <p:nvSpPr>
          <p:cNvPr id="28" name="AutoShape 33"/>
          <p:cNvSpPr>
            <a:spLocks noChangeArrowheads="1"/>
          </p:cNvSpPr>
          <p:nvPr/>
        </p:nvSpPr>
        <p:spPr bwMode="auto">
          <a:xfrm>
            <a:off x="1183966" y="3180340"/>
            <a:ext cx="4098808" cy="2439764"/>
          </a:xfrm>
          <a:prstGeom prst="cloudCallout">
            <a:avLst>
              <a:gd name="adj1" fmla="val 66856"/>
              <a:gd name="adj2" fmla="val -127430"/>
            </a:avLst>
          </a:prstGeom>
          <a:solidFill>
            <a:srgbClr val="FFFFC5"/>
          </a:solidFill>
          <a:ln w="76200">
            <a:solidFill>
              <a:srgbClr val="FFFF00"/>
            </a:solidFill>
            <a:round/>
            <a:headEnd/>
            <a:tailEnd/>
          </a:ln>
          <a:effectLst/>
          <a:extLst/>
        </p:spPr>
        <p:txBody>
          <a:bodyPr/>
          <a:lstStyle/>
          <a:p>
            <a:pPr algn="ctr"/>
            <a:r>
              <a:rPr lang="en-GB" sz="3200" dirty="0" smtClean="0"/>
              <a:t>Is Psychology a science? </a:t>
            </a:r>
          </a:p>
        </p:txBody>
      </p:sp>
      <p:sp>
        <p:nvSpPr>
          <p:cNvPr id="2" name="Rectangle 1"/>
          <p:cNvSpPr/>
          <p:nvPr/>
        </p:nvSpPr>
        <p:spPr>
          <a:xfrm>
            <a:off x="555728" y="1772816"/>
            <a:ext cx="4520328" cy="120036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mic Sans MS" panose="030F0702030302020204" pitchFamily="66" charset="0"/>
              </a:rPr>
              <a:t>Pick out the key features of </a:t>
            </a:r>
            <a:r>
              <a:rPr lang="en-GB" dirty="0" smtClean="0">
                <a:solidFill>
                  <a:schemeClr val="tx1"/>
                </a:solidFill>
                <a:latin typeface="Comic Sans MS" panose="030F0702030302020204" pitchFamily="66" charset="0"/>
                <a:hlinkClick r:id="rId3"/>
              </a:rPr>
              <a:t>science.</a:t>
            </a:r>
            <a:endParaRPr lang="en-GB"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43849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04" y="80628"/>
            <a:ext cx="8041440" cy="796733"/>
          </a:xfrm>
          <a:solidFill>
            <a:schemeClr val="accent6">
              <a:lumMod val="40000"/>
              <a:lumOff val="60000"/>
            </a:schemeClr>
          </a:solidFill>
          <a:ln w="31750">
            <a:solidFill>
              <a:schemeClr val="tx1"/>
            </a:solidFill>
          </a:ln>
        </p:spPr>
        <p:txBody>
          <a:bodyPr/>
          <a:lstStyle/>
          <a:p>
            <a:r>
              <a:rPr lang="en-GB" sz="4000" dirty="0" smtClean="0"/>
              <a:t>What makes something ‘scientific’?</a:t>
            </a:r>
            <a:endParaRPr lang="en-GB" sz="4000" dirty="0"/>
          </a:p>
        </p:txBody>
      </p:sp>
      <p:sp>
        <p:nvSpPr>
          <p:cNvPr id="8" name="TextBox 7"/>
          <p:cNvSpPr txBox="1"/>
          <p:nvPr/>
        </p:nvSpPr>
        <p:spPr>
          <a:xfrm>
            <a:off x="66538" y="692696"/>
            <a:ext cx="9077462" cy="369332"/>
          </a:xfrm>
          <a:prstGeom prst="rect">
            <a:avLst/>
          </a:prstGeom>
          <a:noFill/>
        </p:spPr>
        <p:txBody>
          <a:bodyPr wrap="square" rtlCol="0">
            <a:spAutoFit/>
          </a:bodyPr>
          <a:lstStyle/>
          <a:p>
            <a:endParaRPr lang="en-GB" i="1" dirty="0">
              <a:solidFill>
                <a:prstClr val="black"/>
              </a:solidFill>
              <a:latin typeface="Arial" panose="020B0604020202020204" pitchFamily="34" charset="0"/>
              <a:cs typeface="Arial" panose="020B0604020202020204" pitchFamily="34" charset="0"/>
            </a:endParaRPr>
          </a:p>
        </p:txBody>
      </p:sp>
      <p:sp>
        <p:nvSpPr>
          <p:cNvPr id="10" name="TextBox 9"/>
          <p:cNvSpPr txBox="1"/>
          <p:nvPr/>
        </p:nvSpPr>
        <p:spPr>
          <a:xfrm>
            <a:off x="27621" y="5517232"/>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a:solidFill>
                  <a:prstClr val="black"/>
                </a:solidFill>
                <a:latin typeface="Comic Sans MS"/>
              </a:rPr>
              <a:t>Learning objectives</a:t>
            </a:r>
            <a:r>
              <a:rPr lang="en-GB" i="1" u="sng" kern="0" dirty="0" smtClean="0">
                <a:solidFill>
                  <a:prstClr val="black"/>
                </a:solidFill>
                <a:latin typeface="Comic Sans MS"/>
              </a:rPr>
              <a:t>:</a:t>
            </a:r>
          </a:p>
          <a:p>
            <a:pPr marL="285750" indent="-285750">
              <a:buFont typeface="Arial" panose="020B0604020202020204" pitchFamily="34" charset="0"/>
              <a:buChar char="•"/>
              <a:defRPr/>
            </a:pPr>
            <a:r>
              <a:rPr lang="en-GB" kern="0" dirty="0" smtClean="0">
                <a:solidFill>
                  <a:prstClr val="black"/>
                </a:solidFill>
                <a:latin typeface="Comic Sans MS"/>
              </a:rPr>
              <a:t>To UNDERSTAND the key features of ‘science’.</a:t>
            </a:r>
          </a:p>
          <a:p>
            <a:pPr marL="285750" indent="-285750">
              <a:buFont typeface="Arial" panose="020B0604020202020204" pitchFamily="34" charset="0"/>
              <a:buChar char="•"/>
              <a:defRPr/>
            </a:pPr>
            <a:r>
              <a:rPr lang="en-GB" kern="0" dirty="0" smtClean="0">
                <a:solidFill>
                  <a:prstClr val="black"/>
                </a:solidFill>
                <a:latin typeface="Comic Sans MS"/>
              </a:rPr>
              <a:t>To BE ABLE TO order </a:t>
            </a:r>
            <a:r>
              <a:rPr lang="en-GB" kern="0" dirty="0">
                <a:solidFill>
                  <a:prstClr val="black"/>
                </a:solidFill>
                <a:latin typeface="Comic Sans MS"/>
              </a:rPr>
              <a:t>the approaches in terms of scientific </a:t>
            </a:r>
            <a:r>
              <a:rPr lang="en-GB" kern="0" dirty="0" smtClean="0">
                <a:solidFill>
                  <a:prstClr val="black"/>
                </a:solidFill>
                <a:latin typeface="Comic Sans MS"/>
              </a:rPr>
              <a:t>value and focus.</a:t>
            </a:r>
          </a:p>
          <a:p>
            <a:pPr marL="285750" indent="-285750">
              <a:buFont typeface="Arial" panose="020B0604020202020204" pitchFamily="34" charset="0"/>
              <a:buChar char="•"/>
              <a:defRPr/>
            </a:pPr>
            <a:r>
              <a:rPr lang="en-GB" kern="0" dirty="0" smtClean="0">
                <a:solidFill>
                  <a:prstClr val="black"/>
                </a:solidFill>
                <a:latin typeface="Comic Sans MS"/>
              </a:rPr>
              <a:t>To EVALUATE whether psychology is a ‘science’.</a:t>
            </a:r>
            <a:endParaRPr lang="en-GB" kern="0" dirty="0">
              <a:solidFill>
                <a:prstClr val="black"/>
              </a:solidFill>
              <a:latin typeface="Comic Sans MS"/>
            </a:endParaRPr>
          </a:p>
        </p:txBody>
      </p:sp>
      <p:sp>
        <p:nvSpPr>
          <p:cNvPr id="4" name="Oval 3"/>
          <p:cNvSpPr/>
          <p:nvPr/>
        </p:nvSpPr>
        <p:spPr>
          <a:xfrm rot="21338609">
            <a:off x="162716" y="1505612"/>
            <a:ext cx="4403832" cy="1674585"/>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rPr>
              <a:t>Objectivity </a:t>
            </a:r>
            <a:r>
              <a:rPr lang="en-GB" sz="2000" b="1" dirty="0" smtClean="0">
                <a:solidFill>
                  <a:schemeClr val="tx1"/>
                </a:solidFill>
              </a:rPr>
              <a:t>(independent of beliefs, opinions or bias)</a:t>
            </a:r>
            <a:endParaRPr lang="en-GB" sz="2000" b="1" dirty="0">
              <a:solidFill>
                <a:schemeClr val="tx1"/>
              </a:solidFill>
            </a:endParaRPr>
          </a:p>
        </p:txBody>
      </p:sp>
      <p:sp>
        <p:nvSpPr>
          <p:cNvPr id="7" name="Oval 6"/>
          <p:cNvSpPr/>
          <p:nvPr/>
        </p:nvSpPr>
        <p:spPr>
          <a:xfrm rot="276782">
            <a:off x="4478344" y="3233527"/>
            <a:ext cx="4403832" cy="1845687"/>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Empirical</a:t>
            </a:r>
            <a:r>
              <a:rPr lang="en-GB" sz="2800" b="1" dirty="0" smtClean="0">
                <a:solidFill>
                  <a:schemeClr val="tx1"/>
                </a:solidFill>
              </a:rPr>
              <a:t> </a:t>
            </a:r>
          </a:p>
          <a:p>
            <a:pPr algn="ctr"/>
            <a:r>
              <a:rPr lang="en-GB" sz="2000" b="1" dirty="0" smtClean="0">
                <a:solidFill>
                  <a:schemeClr val="tx1"/>
                </a:solidFill>
              </a:rPr>
              <a:t>(i.e. methods </a:t>
            </a:r>
            <a:r>
              <a:rPr lang="en-GB" sz="2000" b="1" dirty="0">
                <a:solidFill>
                  <a:schemeClr val="tx1"/>
                </a:solidFill>
              </a:rPr>
              <a:t>used should be based on experimental data not just </a:t>
            </a:r>
            <a:r>
              <a:rPr lang="en-GB" sz="2000" b="1" dirty="0" smtClean="0">
                <a:solidFill>
                  <a:schemeClr val="tx1"/>
                </a:solidFill>
              </a:rPr>
              <a:t>theory). </a:t>
            </a:r>
            <a:endParaRPr lang="en-GB" sz="2000" b="1" dirty="0">
              <a:solidFill>
                <a:schemeClr val="tx1"/>
              </a:solidFill>
            </a:endParaRPr>
          </a:p>
          <a:p>
            <a:pPr algn="ctr"/>
            <a:r>
              <a:rPr lang="en-GB" sz="2000" b="1" dirty="0" smtClean="0">
                <a:solidFill>
                  <a:schemeClr val="tx1"/>
                </a:solidFill>
              </a:rPr>
              <a:t> </a:t>
            </a:r>
            <a:endParaRPr lang="en-GB" sz="2000" b="1" dirty="0">
              <a:solidFill>
                <a:schemeClr val="tx1"/>
              </a:solidFill>
            </a:endParaRPr>
          </a:p>
        </p:txBody>
      </p:sp>
      <p:sp>
        <p:nvSpPr>
          <p:cNvPr id="9" name="Oval 8"/>
          <p:cNvSpPr/>
          <p:nvPr/>
        </p:nvSpPr>
        <p:spPr>
          <a:xfrm rot="417354">
            <a:off x="124331" y="3524408"/>
            <a:ext cx="4021432" cy="1674585"/>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solidFill>
              </a:rPr>
              <a:t>Falsifiability </a:t>
            </a:r>
            <a:r>
              <a:rPr lang="en-GB" sz="2000" dirty="0" smtClean="0">
                <a:solidFill>
                  <a:schemeClr val="tx1"/>
                </a:solidFill>
              </a:rPr>
              <a:t>(theory/hypothesis must have the ability to be proved wrong).</a:t>
            </a:r>
            <a:endParaRPr lang="en-GB" sz="1200" dirty="0">
              <a:solidFill>
                <a:schemeClr val="tx1"/>
              </a:solidFill>
            </a:endParaRPr>
          </a:p>
        </p:txBody>
      </p:sp>
      <p:sp>
        <p:nvSpPr>
          <p:cNvPr id="11" name="Oval 10"/>
          <p:cNvSpPr/>
          <p:nvPr/>
        </p:nvSpPr>
        <p:spPr>
          <a:xfrm rot="417354">
            <a:off x="2453957" y="2886864"/>
            <a:ext cx="2770731" cy="1117214"/>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Replicability</a:t>
            </a:r>
            <a:endParaRPr lang="en-GB" sz="1400" b="1" dirty="0">
              <a:solidFill>
                <a:schemeClr val="tx1"/>
              </a:solidFill>
            </a:endParaRPr>
          </a:p>
        </p:txBody>
      </p:sp>
      <p:sp>
        <p:nvSpPr>
          <p:cNvPr id="12" name="Oval 11"/>
          <p:cNvSpPr/>
          <p:nvPr/>
        </p:nvSpPr>
        <p:spPr>
          <a:xfrm rot="21401772">
            <a:off x="3924818" y="4877732"/>
            <a:ext cx="4575173" cy="855524"/>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Theory construction</a:t>
            </a:r>
            <a:endParaRPr lang="en-GB" sz="1400" b="1" dirty="0">
              <a:solidFill>
                <a:schemeClr val="tx1"/>
              </a:solidFill>
            </a:endParaRPr>
          </a:p>
        </p:txBody>
      </p:sp>
      <p:sp>
        <p:nvSpPr>
          <p:cNvPr id="13" name="Oval 12"/>
          <p:cNvSpPr/>
          <p:nvPr/>
        </p:nvSpPr>
        <p:spPr>
          <a:xfrm rot="189429">
            <a:off x="4804492" y="828719"/>
            <a:ext cx="4403832" cy="1674585"/>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rPr>
              <a:t>Hypothesis testing</a:t>
            </a:r>
            <a:endParaRPr lang="en-GB" sz="2000" b="1" dirty="0">
              <a:solidFill>
                <a:schemeClr val="tx1"/>
              </a:solidFill>
            </a:endParaRPr>
          </a:p>
        </p:txBody>
      </p:sp>
      <p:sp>
        <p:nvSpPr>
          <p:cNvPr id="14" name="Oval 13"/>
          <p:cNvSpPr/>
          <p:nvPr/>
        </p:nvSpPr>
        <p:spPr>
          <a:xfrm rot="417354">
            <a:off x="3880350" y="2000624"/>
            <a:ext cx="3110481" cy="1260748"/>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rPr>
              <a:t>Peer review</a:t>
            </a:r>
            <a:endParaRPr lang="en-GB" sz="1600" b="1" dirty="0">
              <a:solidFill>
                <a:schemeClr val="tx1"/>
              </a:solidFill>
            </a:endParaRPr>
          </a:p>
        </p:txBody>
      </p:sp>
    </p:spTree>
    <p:extLst>
      <p:ext uri="{BB962C8B-B14F-4D97-AF65-F5344CB8AC3E}">
        <p14:creationId xmlns:p14="http://schemas.microsoft.com/office/powerpoint/2010/main" val="186300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1"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041440" cy="1114533"/>
          </a:xfrm>
          <a:solidFill>
            <a:schemeClr val="accent6">
              <a:lumMod val="20000"/>
              <a:lumOff val="80000"/>
            </a:schemeClr>
          </a:solidFill>
          <a:ln w="63500">
            <a:solidFill>
              <a:schemeClr val="tx1"/>
            </a:solidFill>
          </a:ln>
        </p:spPr>
        <p:txBody>
          <a:bodyPr/>
          <a:lstStyle/>
          <a:p>
            <a:r>
              <a:rPr lang="en-GB" dirty="0" smtClean="0"/>
              <a:t>Objectivity</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39005">
            <a:off x="6228184" y="227566"/>
            <a:ext cx="1944216" cy="1415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1560" y="1643257"/>
            <a:ext cx="7920880" cy="403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7621" y="5517232"/>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a:solidFill>
                  <a:prstClr val="black"/>
                </a:solidFill>
                <a:latin typeface="Comic Sans MS"/>
              </a:rPr>
              <a:t>Learning objectives</a:t>
            </a:r>
            <a:r>
              <a:rPr lang="en-GB" i="1" u="sng" kern="0" dirty="0" smtClean="0">
                <a:solidFill>
                  <a:prstClr val="black"/>
                </a:solidFill>
                <a:latin typeface="Comic Sans MS"/>
              </a:rPr>
              <a:t>:</a:t>
            </a:r>
          </a:p>
          <a:p>
            <a:pPr marL="285750" indent="-285750">
              <a:buFont typeface="Arial" panose="020B0604020202020204" pitchFamily="34" charset="0"/>
              <a:buChar char="•"/>
              <a:defRPr/>
            </a:pPr>
            <a:r>
              <a:rPr lang="en-GB" kern="0" dirty="0" smtClean="0">
                <a:solidFill>
                  <a:prstClr val="black"/>
                </a:solidFill>
                <a:latin typeface="Comic Sans MS"/>
              </a:rPr>
              <a:t>To UNDERSTAND the key features of ‘science’.</a:t>
            </a:r>
          </a:p>
          <a:p>
            <a:pPr marL="285750" indent="-285750">
              <a:buFont typeface="Arial" panose="020B0604020202020204" pitchFamily="34" charset="0"/>
              <a:buChar char="•"/>
              <a:defRPr/>
            </a:pPr>
            <a:r>
              <a:rPr lang="en-GB" kern="0" dirty="0" smtClean="0">
                <a:solidFill>
                  <a:prstClr val="black"/>
                </a:solidFill>
                <a:latin typeface="Comic Sans MS"/>
              </a:rPr>
              <a:t>To BE ABLE TO order </a:t>
            </a:r>
            <a:r>
              <a:rPr lang="en-GB" kern="0" dirty="0">
                <a:solidFill>
                  <a:prstClr val="black"/>
                </a:solidFill>
                <a:latin typeface="Comic Sans MS"/>
              </a:rPr>
              <a:t>the approaches in terms of scientific </a:t>
            </a:r>
            <a:r>
              <a:rPr lang="en-GB" kern="0" dirty="0" smtClean="0">
                <a:solidFill>
                  <a:prstClr val="black"/>
                </a:solidFill>
                <a:latin typeface="Comic Sans MS"/>
              </a:rPr>
              <a:t>value and focus.</a:t>
            </a:r>
          </a:p>
          <a:p>
            <a:pPr marL="285750" indent="-285750">
              <a:buFont typeface="Arial" panose="020B0604020202020204" pitchFamily="34" charset="0"/>
              <a:buChar char="•"/>
              <a:defRPr/>
            </a:pPr>
            <a:r>
              <a:rPr lang="en-GB" kern="0" dirty="0" smtClean="0">
                <a:solidFill>
                  <a:prstClr val="black"/>
                </a:solidFill>
                <a:latin typeface="Comic Sans MS"/>
              </a:rPr>
              <a:t>To EVALUATE whether psychology is a ‘science’.</a:t>
            </a:r>
            <a:endParaRPr lang="en-GB" kern="0" dirty="0">
              <a:solidFill>
                <a:prstClr val="black"/>
              </a:solidFill>
              <a:latin typeface="Comic Sans MS"/>
            </a:endParaRPr>
          </a:p>
        </p:txBody>
      </p:sp>
      <p:sp>
        <p:nvSpPr>
          <p:cNvPr id="4" name="Rectangle 3"/>
          <p:cNvSpPr/>
          <p:nvPr/>
        </p:nvSpPr>
        <p:spPr>
          <a:xfrm rot="21341658">
            <a:off x="1482256" y="1928624"/>
            <a:ext cx="4572000" cy="3046988"/>
          </a:xfrm>
          <a:prstGeom prst="rect">
            <a:avLst/>
          </a:prstGeom>
          <a:solidFill>
            <a:schemeClr val="accent6">
              <a:lumMod val="20000"/>
              <a:lumOff val="80000"/>
            </a:schemeClr>
          </a:solidFill>
          <a:ln>
            <a:solidFill>
              <a:schemeClr val="tx1"/>
            </a:solidFill>
          </a:ln>
        </p:spPr>
        <p:txBody>
          <a:bodyPr>
            <a:spAutoFit/>
          </a:bodyPr>
          <a:lstStyle/>
          <a:p>
            <a:r>
              <a:rPr lang="en-GB" sz="3200" dirty="0"/>
              <a:t>Can human behaviour be measured as objectively as physical objects</a:t>
            </a:r>
            <a:r>
              <a:rPr lang="en-GB" sz="3200" dirty="0" smtClean="0"/>
              <a:t>?</a:t>
            </a:r>
          </a:p>
          <a:p>
            <a:pPr marL="342900" indent="-342900">
              <a:buFont typeface="Arial" panose="020B0604020202020204" pitchFamily="34" charset="0"/>
              <a:buChar char="•"/>
            </a:pPr>
            <a:r>
              <a:rPr lang="en-GB" sz="3200" dirty="0" smtClean="0"/>
              <a:t>Experimenter bias</a:t>
            </a:r>
          </a:p>
          <a:p>
            <a:pPr marL="342900" indent="-342900">
              <a:buFont typeface="Arial" panose="020B0604020202020204" pitchFamily="34" charset="0"/>
              <a:buChar char="•"/>
            </a:pPr>
            <a:r>
              <a:rPr lang="en-GB" sz="3200" dirty="0" smtClean="0"/>
              <a:t>Demand characteristics</a:t>
            </a:r>
            <a:endParaRPr lang="en-GB" sz="3200" dirty="0"/>
          </a:p>
        </p:txBody>
      </p:sp>
    </p:spTree>
    <p:extLst>
      <p:ext uri="{BB962C8B-B14F-4D97-AF65-F5344CB8AC3E}">
        <p14:creationId xmlns:p14="http://schemas.microsoft.com/office/powerpoint/2010/main" val="314337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041440" cy="970517"/>
          </a:xfrm>
          <a:solidFill>
            <a:schemeClr val="accent6">
              <a:lumMod val="20000"/>
              <a:lumOff val="80000"/>
            </a:schemeClr>
          </a:solidFill>
          <a:ln w="63500">
            <a:solidFill>
              <a:schemeClr val="tx1"/>
            </a:solidFill>
          </a:ln>
        </p:spPr>
        <p:txBody>
          <a:bodyPr/>
          <a:lstStyle/>
          <a:p>
            <a:r>
              <a:rPr lang="en-GB" dirty="0" smtClean="0"/>
              <a:t>Empiricism</a:t>
            </a:r>
            <a:endParaRPr lang="en-GB" dirty="0"/>
          </a:p>
        </p:txBody>
      </p:sp>
      <p:sp>
        <p:nvSpPr>
          <p:cNvPr id="3" name="Content Placeholder 2"/>
          <p:cNvSpPr>
            <a:spLocks noGrp="1"/>
          </p:cNvSpPr>
          <p:nvPr>
            <p:ph idx="1"/>
          </p:nvPr>
        </p:nvSpPr>
        <p:spPr>
          <a:xfrm>
            <a:off x="6156176" y="1823913"/>
            <a:ext cx="2583827" cy="3951337"/>
          </a:xfrm>
        </p:spPr>
        <p:txBody>
          <a:bodyPr>
            <a:normAutofit fontScale="92500"/>
          </a:bodyPr>
          <a:lstStyle/>
          <a:p>
            <a:pPr marL="0" indent="0">
              <a:buNone/>
            </a:pPr>
            <a:r>
              <a:rPr lang="en-GB" dirty="0"/>
              <a:t>Information gained through:</a:t>
            </a:r>
          </a:p>
          <a:p>
            <a:r>
              <a:rPr lang="en-GB" dirty="0"/>
              <a:t>Direct observation</a:t>
            </a:r>
          </a:p>
          <a:p>
            <a:r>
              <a:rPr lang="en-GB" dirty="0"/>
              <a:t>Experimentation</a:t>
            </a:r>
          </a:p>
          <a:p>
            <a:pPr marL="0" indent="0">
              <a:buNone/>
            </a:pPr>
            <a:r>
              <a:rPr lang="en-GB" dirty="0" smtClean="0"/>
              <a:t>Not gained through:</a:t>
            </a:r>
          </a:p>
          <a:p>
            <a:pPr>
              <a:buFontTx/>
              <a:buChar char="-"/>
            </a:pPr>
            <a:r>
              <a:rPr lang="en-GB" dirty="0" smtClean="0"/>
              <a:t>Unfounded beliefs.</a:t>
            </a:r>
          </a:p>
          <a:p>
            <a:pPr>
              <a:buFontTx/>
              <a:buChar char="-"/>
            </a:pPr>
            <a:r>
              <a:rPr lang="en-GB" dirty="0" smtClean="0"/>
              <a:t>Opinions.</a:t>
            </a:r>
            <a:endParaRPr lang="en-GB" dirty="0"/>
          </a:p>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40768"/>
            <a:ext cx="5686477" cy="4917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06988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7"/>
            <a:ext cx="8041440" cy="936104"/>
          </a:xfrm>
          <a:solidFill>
            <a:schemeClr val="accent6">
              <a:lumMod val="20000"/>
              <a:lumOff val="80000"/>
            </a:schemeClr>
          </a:solidFill>
          <a:ln w="63500">
            <a:solidFill>
              <a:schemeClr val="tx1"/>
            </a:solidFill>
          </a:ln>
        </p:spPr>
        <p:txBody>
          <a:bodyPr/>
          <a:lstStyle/>
          <a:p>
            <a:r>
              <a:rPr lang="en-GB" dirty="0" smtClean="0"/>
              <a:t>Replicability</a:t>
            </a:r>
            <a:endParaRPr lang="en-GB" dirty="0"/>
          </a:p>
        </p:txBody>
      </p:sp>
      <p:sp>
        <p:nvSpPr>
          <p:cNvPr id="3" name="Content Placeholder 2"/>
          <p:cNvSpPr>
            <a:spLocks noGrp="1"/>
          </p:cNvSpPr>
          <p:nvPr>
            <p:ph idx="1"/>
          </p:nvPr>
        </p:nvSpPr>
        <p:spPr>
          <a:xfrm>
            <a:off x="107504" y="1484784"/>
            <a:ext cx="8856984" cy="3951337"/>
          </a:xfrm>
        </p:spPr>
        <p:txBody>
          <a:bodyPr>
            <a:normAutofit fontScale="85000" lnSpcReduction="10000"/>
          </a:bodyPr>
          <a:lstStyle/>
          <a:p>
            <a:pPr marL="0" indent="0">
              <a:buNone/>
            </a:pPr>
            <a:r>
              <a:rPr lang="en-GB" b="1" dirty="0"/>
              <a:t>Replication is an important tool in the scientific method. It allows scientists to </a:t>
            </a:r>
            <a:r>
              <a:rPr lang="en-GB" b="1" dirty="0" smtClean="0"/>
              <a:t>check and verify findings </a:t>
            </a:r>
            <a:r>
              <a:rPr lang="en-GB" b="1" dirty="0"/>
              <a:t>and ensure that they are robust</a:t>
            </a:r>
            <a:r>
              <a:rPr lang="en-GB" dirty="0" smtClean="0"/>
              <a:t>.</a:t>
            </a:r>
          </a:p>
          <a:p>
            <a:pPr marL="0" indent="0">
              <a:buNone/>
            </a:pPr>
            <a:endParaRPr lang="en-GB" dirty="0"/>
          </a:p>
          <a:p>
            <a:r>
              <a:rPr lang="en-GB" dirty="0" smtClean="0"/>
              <a:t>It is the </a:t>
            </a:r>
            <a:r>
              <a:rPr lang="en-GB" dirty="0"/>
              <a:t>ability to repeat the method to assess if similar findings are </a:t>
            </a:r>
            <a:r>
              <a:rPr lang="en-GB" dirty="0" smtClean="0"/>
              <a:t>achieved.</a:t>
            </a:r>
          </a:p>
          <a:p>
            <a:r>
              <a:rPr lang="en-GB" dirty="0" smtClean="0"/>
              <a:t>It is the </a:t>
            </a:r>
            <a:r>
              <a:rPr lang="en-GB" dirty="0"/>
              <a:t>ability to achieve similar </a:t>
            </a:r>
            <a:r>
              <a:rPr lang="en-GB" dirty="0" smtClean="0"/>
              <a:t>findings.</a:t>
            </a:r>
          </a:p>
          <a:p>
            <a:endParaRPr lang="en-GB" dirty="0"/>
          </a:p>
          <a:p>
            <a:pPr marL="0" indent="0">
              <a:buNone/>
            </a:pPr>
            <a:r>
              <a:rPr lang="en-GB" dirty="0"/>
              <a:t>Scientific method involves defining a problem and formulating a hypothesis which is tested with empirical research</a:t>
            </a:r>
            <a:r>
              <a:rPr lang="en-GB" dirty="0" smtClean="0"/>
              <a:t>.</a:t>
            </a:r>
          </a:p>
          <a:p>
            <a:pPr marL="0" indent="0">
              <a:buNone/>
            </a:pPr>
            <a:r>
              <a:rPr lang="en-GB" dirty="0" smtClean="0"/>
              <a:t> </a:t>
            </a:r>
            <a:r>
              <a:rPr lang="en-GB" dirty="0"/>
              <a:t>Research findings are an important part of this process. If we wish to draw conclusions from research studies, the procedures and findings should be repeatable. Unrepeatable results may imply flaws or lack of control within the method used and are of limited use in theory construction.</a:t>
            </a:r>
          </a:p>
        </p:txBody>
      </p:sp>
      <p:sp>
        <p:nvSpPr>
          <p:cNvPr id="4" name="TextBox 3"/>
          <p:cNvSpPr txBox="1"/>
          <p:nvPr/>
        </p:nvSpPr>
        <p:spPr>
          <a:xfrm>
            <a:off x="27621" y="5517232"/>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a:solidFill>
                  <a:prstClr val="black"/>
                </a:solidFill>
                <a:latin typeface="Comic Sans MS"/>
              </a:rPr>
              <a:t>Learning objectives</a:t>
            </a:r>
            <a:r>
              <a:rPr lang="en-GB" i="1" u="sng" kern="0" dirty="0" smtClean="0">
                <a:solidFill>
                  <a:prstClr val="black"/>
                </a:solidFill>
                <a:latin typeface="Comic Sans MS"/>
              </a:rPr>
              <a:t>:</a:t>
            </a:r>
          </a:p>
          <a:p>
            <a:pPr marL="285750" indent="-285750">
              <a:buFont typeface="Arial" panose="020B0604020202020204" pitchFamily="34" charset="0"/>
              <a:buChar char="•"/>
              <a:defRPr/>
            </a:pPr>
            <a:r>
              <a:rPr lang="en-GB" kern="0" dirty="0" smtClean="0">
                <a:solidFill>
                  <a:prstClr val="black"/>
                </a:solidFill>
                <a:latin typeface="Comic Sans MS"/>
              </a:rPr>
              <a:t>To UNDERSTAND the key features of ‘science’.</a:t>
            </a:r>
          </a:p>
          <a:p>
            <a:pPr marL="285750" indent="-285750">
              <a:buFont typeface="Arial" panose="020B0604020202020204" pitchFamily="34" charset="0"/>
              <a:buChar char="•"/>
              <a:defRPr/>
            </a:pPr>
            <a:r>
              <a:rPr lang="en-GB" kern="0" dirty="0" smtClean="0">
                <a:solidFill>
                  <a:prstClr val="black"/>
                </a:solidFill>
                <a:latin typeface="Comic Sans MS"/>
              </a:rPr>
              <a:t>To BE ABLE TO order </a:t>
            </a:r>
            <a:r>
              <a:rPr lang="en-GB" kern="0" dirty="0">
                <a:solidFill>
                  <a:prstClr val="black"/>
                </a:solidFill>
                <a:latin typeface="Comic Sans MS"/>
              </a:rPr>
              <a:t>the approaches in terms of scientific </a:t>
            </a:r>
            <a:r>
              <a:rPr lang="en-GB" kern="0" dirty="0" smtClean="0">
                <a:solidFill>
                  <a:prstClr val="black"/>
                </a:solidFill>
                <a:latin typeface="Comic Sans MS"/>
              </a:rPr>
              <a:t>value and focus.</a:t>
            </a:r>
          </a:p>
          <a:p>
            <a:pPr marL="285750" indent="-285750">
              <a:buFont typeface="Arial" panose="020B0604020202020204" pitchFamily="34" charset="0"/>
              <a:buChar char="•"/>
              <a:defRPr/>
            </a:pPr>
            <a:r>
              <a:rPr lang="en-GB" kern="0" dirty="0" smtClean="0">
                <a:solidFill>
                  <a:prstClr val="black"/>
                </a:solidFill>
                <a:latin typeface="Comic Sans MS"/>
              </a:rPr>
              <a:t>To EVALUATE whether psychology is a ‘science’.</a:t>
            </a:r>
            <a:endParaRPr lang="en-GB" kern="0" dirty="0">
              <a:solidFill>
                <a:prstClr val="black"/>
              </a:solidFill>
              <a:latin typeface="Comic Sans MS"/>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35039">
            <a:off x="6603211" y="161396"/>
            <a:ext cx="1728192" cy="1260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8752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188640"/>
            <a:ext cx="8041440" cy="1048221"/>
          </a:xfrm>
          <a:solidFill>
            <a:schemeClr val="accent6">
              <a:lumMod val="20000"/>
              <a:lumOff val="80000"/>
            </a:schemeClr>
          </a:solidFill>
          <a:ln>
            <a:solidFill>
              <a:schemeClr val="tx1"/>
            </a:solidFill>
          </a:ln>
        </p:spPr>
        <p:txBody>
          <a:bodyPr/>
          <a:lstStyle/>
          <a:p>
            <a:r>
              <a:rPr lang="en-GB" dirty="0" smtClean="0"/>
              <a:t>Theory construction</a:t>
            </a:r>
            <a:endParaRPr lang="en-GB" dirty="0"/>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547" y="1412776"/>
            <a:ext cx="6175444"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7621" y="5373216"/>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a:solidFill>
                  <a:prstClr val="black"/>
                </a:solidFill>
                <a:latin typeface="Comic Sans MS"/>
              </a:rPr>
              <a:t>Learning objectives</a:t>
            </a:r>
            <a:r>
              <a:rPr lang="en-GB" i="1" u="sng" kern="0" dirty="0" smtClean="0">
                <a:solidFill>
                  <a:prstClr val="black"/>
                </a:solidFill>
                <a:latin typeface="Comic Sans MS"/>
              </a:rPr>
              <a:t>:</a:t>
            </a:r>
          </a:p>
          <a:p>
            <a:pPr marL="285750" indent="-285750">
              <a:buFont typeface="Arial" panose="020B0604020202020204" pitchFamily="34" charset="0"/>
              <a:buChar char="•"/>
              <a:defRPr/>
            </a:pPr>
            <a:r>
              <a:rPr lang="en-GB" kern="0" dirty="0" smtClean="0">
                <a:solidFill>
                  <a:prstClr val="black"/>
                </a:solidFill>
                <a:latin typeface="Comic Sans MS"/>
              </a:rPr>
              <a:t>To UNDERSTAND the key features of ‘science’.</a:t>
            </a:r>
          </a:p>
          <a:p>
            <a:pPr marL="285750" indent="-285750">
              <a:buFont typeface="Arial" panose="020B0604020202020204" pitchFamily="34" charset="0"/>
              <a:buChar char="•"/>
              <a:defRPr/>
            </a:pPr>
            <a:r>
              <a:rPr lang="en-GB" kern="0" dirty="0" smtClean="0">
                <a:solidFill>
                  <a:prstClr val="black"/>
                </a:solidFill>
                <a:latin typeface="Comic Sans MS"/>
              </a:rPr>
              <a:t>To BE ABLE TO order </a:t>
            </a:r>
            <a:r>
              <a:rPr lang="en-GB" kern="0" dirty="0">
                <a:solidFill>
                  <a:prstClr val="black"/>
                </a:solidFill>
                <a:latin typeface="Comic Sans MS"/>
              </a:rPr>
              <a:t>the approaches in terms of scientific </a:t>
            </a:r>
            <a:r>
              <a:rPr lang="en-GB" kern="0" dirty="0" smtClean="0">
                <a:solidFill>
                  <a:prstClr val="black"/>
                </a:solidFill>
                <a:latin typeface="Comic Sans MS"/>
              </a:rPr>
              <a:t>value and focus.</a:t>
            </a:r>
          </a:p>
          <a:p>
            <a:pPr marL="285750" indent="-285750">
              <a:buFont typeface="Arial" panose="020B0604020202020204" pitchFamily="34" charset="0"/>
              <a:buChar char="•"/>
              <a:defRPr/>
            </a:pPr>
            <a:r>
              <a:rPr lang="en-GB" kern="0" dirty="0" smtClean="0">
                <a:solidFill>
                  <a:prstClr val="black"/>
                </a:solidFill>
                <a:latin typeface="Comic Sans MS"/>
              </a:rPr>
              <a:t>To EVALUATE whether psychology is a ‘science’.</a:t>
            </a:r>
            <a:endParaRPr lang="en-GB" kern="0" dirty="0">
              <a:solidFill>
                <a:prstClr val="black"/>
              </a:solidFill>
              <a:latin typeface="Comic Sans MS"/>
            </a:endParaRPr>
          </a:p>
        </p:txBody>
      </p:sp>
    </p:spTree>
    <p:extLst>
      <p:ext uri="{BB962C8B-B14F-4D97-AF65-F5344CB8AC3E}">
        <p14:creationId xmlns:p14="http://schemas.microsoft.com/office/powerpoint/2010/main" val="25636399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7" descr="Sci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8899" y="2286037"/>
            <a:ext cx="2365292" cy="40451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4605838" cy="2062103"/>
          </a:xfrm>
          <a:prstGeom prst="rect">
            <a:avLst/>
          </a:prstGeom>
          <a:solidFill>
            <a:srgbClr val="CDF2FF"/>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fontAlgn="base">
              <a:spcBef>
                <a:spcPct val="0"/>
              </a:spcBef>
              <a:spcAft>
                <a:spcPct val="0"/>
              </a:spcAft>
            </a:pPr>
            <a:r>
              <a:rPr lang="en-GB" sz="2000" b="1" u="sng" dirty="0" smtClean="0">
                <a:solidFill>
                  <a:srgbClr val="000000"/>
                </a:solidFill>
              </a:rPr>
              <a:t>Induction</a:t>
            </a:r>
            <a:endParaRPr lang="en-GB" dirty="0">
              <a:solidFill>
                <a:srgbClr val="000000"/>
              </a:solidFill>
            </a:endParaRPr>
          </a:p>
          <a:p>
            <a:pPr fontAlgn="base">
              <a:spcBef>
                <a:spcPct val="0"/>
              </a:spcBef>
              <a:spcAft>
                <a:spcPct val="0"/>
              </a:spcAft>
            </a:pPr>
            <a:r>
              <a:rPr lang="en-GB" i="1" dirty="0" smtClean="0">
                <a:solidFill>
                  <a:srgbClr val="000000"/>
                </a:solidFill>
              </a:rPr>
              <a:t>Formulating </a:t>
            </a:r>
            <a:r>
              <a:rPr lang="en-GB" i="1" dirty="0">
                <a:solidFill>
                  <a:srgbClr val="000000"/>
                </a:solidFill>
              </a:rPr>
              <a:t>theories based </a:t>
            </a:r>
            <a:r>
              <a:rPr lang="en-GB" i="1" dirty="0" smtClean="0">
                <a:solidFill>
                  <a:srgbClr val="000000"/>
                </a:solidFill>
              </a:rPr>
              <a:t>on observations </a:t>
            </a:r>
            <a:r>
              <a:rPr lang="en-GB" i="1" dirty="0">
                <a:solidFill>
                  <a:srgbClr val="000000"/>
                </a:solidFill>
              </a:rPr>
              <a:t>or </a:t>
            </a:r>
            <a:r>
              <a:rPr lang="en-GB" i="1" dirty="0" smtClean="0">
                <a:solidFill>
                  <a:srgbClr val="000000"/>
                </a:solidFill>
              </a:rPr>
              <a:t>findings. </a:t>
            </a:r>
            <a:r>
              <a:rPr lang="en-GB" dirty="0" smtClean="0">
                <a:solidFill>
                  <a:srgbClr val="000000"/>
                </a:solidFill>
              </a:rPr>
              <a:t>This is where a psychologist comes up with a law /theory through something they have observed.</a:t>
            </a:r>
          </a:p>
          <a:p>
            <a:pPr fontAlgn="base">
              <a:spcBef>
                <a:spcPct val="0"/>
              </a:spcBef>
              <a:spcAft>
                <a:spcPct val="0"/>
              </a:spcAft>
            </a:pPr>
            <a:endParaRPr lang="en-GB" dirty="0" smtClean="0">
              <a:solidFill>
                <a:srgbClr val="000000"/>
              </a:solidFill>
            </a:endParaRPr>
          </a:p>
          <a:p>
            <a:pPr fontAlgn="base">
              <a:spcBef>
                <a:spcPct val="0"/>
              </a:spcBef>
              <a:spcAft>
                <a:spcPct val="0"/>
              </a:spcAft>
            </a:pPr>
            <a:r>
              <a:rPr lang="en-GB" dirty="0" smtClean="0">
                <a:solidFill>
                  <a:srgbClr val="000000"/>
                </a:solidFill>
              </a:rPr>
              <a:t>E.g</a:t>
            </a:r>
            <a:r>
              <a:rPr lang="en-GB" dirty="0">
                <a:solidFill>
                  <a:srgbClr val="000000"/>
                </a:solidFill>
              </a:rPr>
              <a:t>. Newton’s Law of </a:t>
            </a:r>
            <a:r>
              <a:rPr lang="en-GB" dirty="0" smtClean="0">
                <a:solidFill>
                  <a:srgbClr val="000000"/>
                </a:solidFill>
              </a:rPr>
              <a:t>Gravity</a:t>
            </a:r>
            <a:endParaRPr lang="en-GB" dirty="0">
              <a:solidFill>
                <a:srgbClr val="000000"/>
              </a:solidFill>
            </a:endParaRPr>
          </a:p>
        </p:txBody>
      </p:sp>
      <p:sp>
        <p:nvSpPr>
          <p:cNvPr id="6" name="TextBox 5"/>
          <p:cNvSpPr txBox="1"/>
          <p:nvPr/>
        </p:nvSpPr>
        <p:spPr>
          <a:xfrm>
            <a:off x="4665858" y="21851"/>
            <a:ext cx="2786462" cy="2062103"/>
          </a:xfrm>
          <a:prstGeom prst="rect">
            <a:avLst/>
          </a:prstGeom>
          <a:solidFill>
            <a:srgbClr val="C5FFC5"/>
          </a:solidFill>
          <a:ln>
            <a:solidFill>
              <a:srgbClr val="00B050"/>
            </a:solidFill>
          </a:ln>
        </p:spPr>
        <p:txBody>
          <a:bodyPr wrap="square" rtlCol="0">
            <a:spAutoFit/>
          </a:bodyPr>
          <a:lstStyle/>
          <a:p>
            <a:pPr fontAlgn="base">
              <a:spcBef>
                <a:spcPct val="0"/>
              </a:spcBef>
              <a:spcAft>
                <a:spcPct val="0"/>
              </a:spcAft>
            </a:pPr>
            <a:r>
              <a:rPr lang="en-GB" sz="2000" b="1" u="sng" dirty="0" smtClean="0">
                <a:solidFill>
                  <a:srgbClr val="000000"/>
                </a:solidFill>
              </a:rPr>
              <a:t>Deduction</a:t>
            </a:r>
            <a:endParaRPr lang="en-GB" sz="2000" b="1" u="sng" dirty="0">
              <a:solidFill>
                <a:srgbClr val="000000"/>
              </a:solidFill>
            </a:endParaRPr>
          </a:p>
          <a:p>
            <a:pPr fontAlgn="base">
              <a:spcBef>
                <a:spcPct val="0"/>
              </a:spcBef>
              <a:spcAft>
                <a:spcPct val="0"/>
              </a:spcAft>
            </a:pPr>
            <a:r>
              <a:rPr lang="en-GB" dirty="0">
                <a:solidFill>
                  <a:srgbClr val="000000"/>
                </a:solidFill>
              </a:rPr>
              <a:t>Looking for </a:t>
            </a:r>
            <a:r>
              <a:rPr lang="en-GB" dirty="0" smtClean="0">
                <a:solidFill>
                  <a:srgbClr val="000000"/>
                </a:solidFill>
              </a:rPr>
              <a:t>evidence </a:t>
            </a:r>
            <a:r>
              <a:rPr lang="en-GB" dirty="0">
                <a:solidFill>
                  <a:srgbClr val="000000"/>
                </a:solidFill>
              </a:rPr>
              <a:t>to support a theoretical idea </a:t>
            </a:r>
          </a:p>
          <a:p>
            <a:pPr fontAlgn="base">
              <a:spcBef>
                <a:spcPct val="0"/>
              </a:spcBef>
              <a:spcAft>
                <a:spcPct val="0"/>
              </a:spcAft>
            </a:pPr>
            <a:r>
              <a:rPr lang="en-GB" dirty="0" smtClean="0">
                <a:solidFill>
                  <a:srgbClr val="000000"/>
                </a:solidFill>
              </a:rPr>
              <a:t>This involves looking at a theory and testing it to confirm it.</a:t>
            </a:r>
          </a:p>
          <a:p>
            <a:pPr fontAlgn="base">
              <a:spcBef>
                <a:spcPct val="0"/>
              </a:spcBef>
              <a:spcAft>
                <a:spcPct val="0"/>
              </a:spcAft>
            </a:pPr>
            <a:r>
              <a:rPr lang="en-GB" dirty="0">
                <a:solidFill>
                  <a:srgbClr val="000000"/>
                </a:solidFill>
              </a:rPr>
              <a:t>E.g. </a:t>
            </a:r>
            <a:r>
              <a:rPr lang="en-GB" dirty="0" smtClean="0">
                <a:solidFill>
                  <a:srgbClr val="000000"/>
                </a:solidFill>
              </a:rPr>
              <a:t>Theory </a:t>
            </a:r>
            <a:r>
              <a:rPr lang="en-GB" dirty="0">
                <a:solidFill>
                  <a:srgbClr val="000000"/>
                </a:solidFill>
              </a:rPr>
              <a:t>of </a:t>
            </a:r>
            <a:r>
              <a:rPr lang="en-GB" dirty="0" smtClean="0">
                <a:solidFill>
                  <a:srgbClr val="000000"/>
                </a:solidFill>
              </a:rPr>
              <a:t>evolution</a:t>
            </a:r>
            <a:endParaRPr lang="en-GB" dirty="0">
              <a:solidFill>
                <a:srgbClr val="000000"/>
              </a:solidFill>
            </a:endParaRPr>
          </a:p>
        </p:txBody>
      </p:sp>
      <p:sp>
        <p:nvSpPr>
          <p:cNvPr id="7" name="Rectangle 6"/>
          <p:cNvSpPr/>
          <p:nvPr/>
        </p:nvSpPr>
        <p:spPr>
          <a:xfrm>
            <a:off x="4572000" y="2100863"/>
            <a:ext cx="2232248" cy="7200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dirty="0" smtClean="0">
                <a:solidFill>
                  <a:srgbClr val="FFFFFF"/>
                </a:solidFill>
              </a:rPr>
              <a:t>Observations</a:t>
            </a:r>
          </a:p>
          <a:p>
            <a:pPr algn="ctr" fontAlgn="base">
              <a:spcBef>
                <a:spcPct val="0"/>
              </a:spcBef>
              <a:spcAft>
                <a:spcPct val="0"/>
              </a:spcAft>
            </a:pPr>
            <a:endParaRPr lang="en-GB" dirty="0">
              <a:solidFill>
                <a:srgbClr val="FFFFFF"/>
              </a:solidFill>
            </a:endParaRPr>
          </a:p>
        </p:txBody>
      </p:sp>
      <p:sp>
        <p:nvSpPr>
          <p:cNvPr id="8" name="Rounded Rectangle 7"/>
          <p:cNvSpPr/>
          <p:nvPr/>
        </p:nvSpPr>
        <p:spPr>
          <a:xfrm>
            <a:off x="35884" y="2380264"/>
            <a:ext cx="1872208" cy="64807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base">
              <a:spcBef>
                <a:spcPct val="0"/>
              </a:spcBef>
              <a:spcAft>
                <a:spcPct val="0"/>
              </a:spcAft>
            </a:pPr>
            <a:r>
              <a:rPr lang="en-GB" dirty="0" smtClean="0">
                <a:solidFill>
                  <a:srgbClr val="FFFFFF"/>
                </a:solidFill>
              </a:rPr>
              <a:t>Observations</a:t>
            </a:r>
            <a:endParaRPr lang="en-GB" dirty="0">
              <a:solidFill>
                <a:srgbClr val="FFFFFF"/>
              </a:solidFill>
            </a:endParaRPr>
          </a:p>
        </p:txBody>
      </p:sp>
      <p:sp>
        <p:nvSpPr>
          <p:cNvPr id="10" name="Rounded Rectangle 9"/>
          <p:cNvSpPr/>
          <p:nvPr/>
        </p:nvSpPr>
        <p:spPr>
          <a:xfrm>
            <a:off x="1763688" y="3196190"/>
            <a:ext cx="1872208" cy="64807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base">
              <a:spcBef>
                <a:spcPct val="0"/>
              </a:spcBef>
              <a:spcAft>
                <a:spcPct val="0"/>
              </a:spcAft>
            </a:pPr>
            <a:r>
              <a:rPr lang="en-GB" dirty="0" smtClean="0">
                <a:solidFill>
                  <a:srgbClr val="FFFFFF"/>
                </a:solidFill>
              </a:rPr>
              <a:t>Testable hypothesis </a:t>
            </a:r>
            <a:endParaRPr lang="en-GB" dirty="0">
              <a:solidFill>
                <a:srgbClr val="FFFFFF"/>
              </a:solidFill>
            </a:endParaRPr>
          </a:p>
        </p:txBody>
      </p:sp>
      <p:sp>
        <p:nvSpPr>
          <p:cNvPr id="11" name="Rounded Rectangle 10"/>
          <p:cNvSpPr/>
          <p:nvPr/>
        </p:nvSpPr>
        <p:spPr>
          <a:xfrm>
            <a:off x="52831" y="3971325"/>
            <a:ext cx="1872208" cy="86409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base">
              <a:spcBef>
                <a:spcPct val="0"/>
              </a:spcBef>
              <a:spcAft>
                <a:spcPct val="0"/>
              </a:spcAft>
            </a:pPr>
            <a:r>
              <a:rPr lang="en-GB" dirty="0" smtClean="0">
                <a:solidFill>
                  <a:srgbClr val="FFFFFF"/>
                </a:solidFill>
              </a:rPr>
              <a:t>Conduct a study to test the hypothesis </a:t>
            </a:r>
            <a:endParaRPr lang="en-GB" dirty="0">
              <a:solidFill>
                <a:srgbClr val="FFFFFF"/>
              </a:solidFill>
            </a:endParaRPr>
          </a:p>
        </p:txBody>
      </p:sp>
      <p:sp>
        <p:nvSpPr>
          <p:cNvPr id="12" name="Rounded Rectangle 11"/>
          <p:cNvSpPr/>
          <p:nvPr/>
        </p:nvSpPr>
        <p:spPr>
          <a:xfrm>
            <a:off x="1788452" y="4893848"/>
            <a:ext cx="1872208" cy="86409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base">
              <a:spcBef>
                <a:spcPct val="0"/>
              </a:spcBef>
              <a:spcAft>
                <a:spcPct val="0"/>
              </a:spcAft>
            </a:pPr>
            <a:r>
              <a:rPr lang="en-GB" dirty="0" smtClean="0">
                <a:solidFill>
                  <a:srgbClr val="FFFFFF"/>
                </a:solidFill>
              </a:rPr>
              <a:t>Draw  conclusions</a:t>
            </a:r>
            <a:endParaRPr lang="en-GB" dirty="0">
              <a:solidFill>
                <a:srgbClr val="FFFFFF"/>
              </a:solidFill>
            </a:endParaRPr>
          </a:p>
        </p:txBody>
      </p:sp>
      <p:sp>
        <p:nvSpPr>
          <p:cNvPr id="13" name="Rounded Rectangle 12"/>
          <p:cNvSpPr/>
          <p:nvPr/>
        </p:nvSpPr>
        <p:spPr>
          <a:xfrm>
            <a:off x="68644" y="5910344"/>
            <a:ext cx="1872208" cy="86409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fontAlgn="base">
              <a:spcBef>
                <a:spcPct val="0"/>
              </a:spcBef>
              <a:spcAft>
                <a:spcPct val="0"/>
              </a:spcAft>
            </a:pPr>
            <a:r>
              <a:rPr lang="en-GB" dirty="0" smtClean="0">
                <a:solidFill>
                  <a:srgbClr val="FFFFFF"/>
                </a:solidFill>
              </a:rPr>
              <a:t>Propose theory </a:t>
            </a:r>
            <a:endParaRPr lang="en-GB" dirty="0">
              <a:solidFill>
                <a:srgbClr val="FFFFFF"/>
              </a:solidFill>
            </a:endParaRPr>
          </a:p>
        </p:txBody>
      </p:sp>
      <p:sp>
        <p:nvSpPr>
          <p:cNvPr id="14" name="Rectangle 13"/>
          <p:cNvSpPr/>
          <p:nvPr/>
        </p:nvSpPr>
        <p:spPr>
          <a:xfrm>
            <a:off x="3779257" y="3044908"/>
            <a:ext cx="2232248" cy="7200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dirty="0" smtClean="0">
                <a:solidFill>
                  <a:srgbClr val="FFFFFF"/>
                </a:solidFill>
              </a:rPr>
              <a:t>Propose theory </a:t>
            </a:r>
            <a:endParaRPr lang="en-GB" dirty="0">
              <a:solidFill>
                <a:srgbClr val="FFFFFF"/>
              </a:solidFill>
            </a:endParaRPr>
          </a:p>
        </p:txBody>
      </p:sp>
      <p:sp>
        <p:nvSpPr>
          <p:cNvPr id="15" name="Rectangle 14"/>
          <p:cNvSpPr/>
          <p:nvPr/>
        </p:nvSpPr>
        <p:spPr>
          <a:xfrm>
            <a:off x="4665859" y="3948576"/>
            <a:ext cx="2232248" cy="7200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dirty="0" smtClean="0">
                <a:solidFill>
                  <a:srgbClr val="FFFFFF"/>
                </a:solidFill>
              </a:rPr>
              <a:t>Testable hypothesis</a:t>
            </a:r>
            <a:endParaRPr lang="en-GB" dirty="0">
              <a:solidFill>
                <a:srgbClr val="FFFFFF"/>
              </a:solidFill>
            </a:endParaRPr>
          </a:p>
        </p:txBody>
      </p:sp>
      <p:sp>
        <p:nvSpPr>
          <p:cNvPr id="16" name="Rectangle 15"/>
          <p:cNvSpPr/>
          <p:nvPr/>
        </p:nvSpPr>
        <p:spPr>
          <a:xfrm>
            <a:off x="3940266" y="4835421"/>
            <a:ext cx="2232248" cy="78050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dirty="0" smtClean="0">
                <a:solidFill>
                  <a:srgbClr val="FFFFFF"/>
                </a:solidFill>
              </a:rPr>
              <a:t>Conduct a study to test the hypothesis</a:t>
            </a:r>
          </a:p>
          <a:p>
            <a:pPr algn="ctr" fontAlgn="base">
              <a:spcBef>
                <a:spcPct val="0"/>
              </a:spcBef>
              <a:spcAft>
                <a:spcPct val="0"/>
              </a:spcAft>
            </a:pPr>
            <a:endParaRPr lang="en-GB" dirty="0">
              <a:solidFill>
                <a:srgbClr val="FFFFFF"/>
              </a:solidFill>
            </a:endParaRPr>
          </a:p>
        </p:txBody>
      </p:sp>
      <p:sp>
        <p:nvSpPr>
          <p:cNvPr id="17" name="Rectangle 16"/>
          <p:cNvSpPr/>
          <p:nvPr/>
        </p:nvSpPr>
        <p:spPr>
          <a:xfrm>
            <a:off x="4665859" y="5982352"/>
            <a:ext cx="2232248" cy="7200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dirty="0" smtClean="0">
                <a:solidFill>
                  <a:srgbClr val="FFFFFF"/>
                </a:solidFill>
              </a:rPr>
              <a:t>Draw  conclusions</a:t>
            </a:r>
          </a:p>
          <a:p>
            <a:pPr algn="ctr" fontAlgn="base">
              <a:spcBef>
                <a:spcPct val="0"/>
              </a:spcBef>
              <a:spcAft>
                <a:spcPct val="0"/>
              </a:spcAft>
            </a:pPr>
            <a:r>
              <a:rPr lang="en-GB" dirty="0" smtClean="0">
                <a:solidFill>
                  <a:srgbClr val="FFFFFF"/>
                </a:solidFill>
              </a:rPr>
              <a:t> </a:t>
            </a:r>
          </a:p>
        </p:txBody>
      </p:sp>
      <p:sp>
        <p:nvSpPr>
          <p:cNvPr id="18" name="Line Callout 2 17"/>
          <p:cNvSpPr/>
          <p:nvPr/>
        </p:nvSpPr>
        <p:spPr>
          <a:xfrm flipH="1">
            <a:off x="7593779" y="21851"/>
            <a:ext cx="1584176" cy="1965305"/>
          </a:xfrm>
          <a:prstGeom prst="borderCallout2">
            <a:avLst>
              <a:gd name="adj1" fmla="val 62915"/>
              <a:gd name="adj2" fmla="val -17783"/>
              <a:gd name="adj3" fmla="val 18750"/>
              <a:gd name="adj4" fmla="val -16667"/>
              <a:gd name="adj5" fmla="val 104150"/>
              <a:gd name="adj6" fmla="val -1853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r>
              <a:rPr lang="en-GB" b="1" u="sng" dirty="0" smtClean="0">
                <a:solidFill>
                  <a:srgbClr val="FFFFFF"/>
                </a:solidFill>
              </a:rPr>
              <a:t>What does the scientific process involve?</a:t>
            </a:r>
          </a:p>
        </p:txBody>
      </p:sp>
    </p:spTree>
    <p:extLst>
      <p:ext uri="{BB962C8B-B14F-4D97-AF65-F5344CB8AC3E}">
        <p14:creationId xmlns:p14="http://schemas.microsoft.com/office/powerpoint/2010/main" val="83770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heel(1)">
                                      <p:cBhvr>
                                        <p:cTn id="45" dur="20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04" y="80628"/>
            <a:ext cx="8041440" cy="796733"/>
          </a:xfrm>
          <a:solidFill>
            <a:schemeClr val="accent6">
              <a:lumMod val="40000"/>
              <a:lumOff val="60000"/>
            </a:schemeClr>
          </a:solidFill>
          <a:ln w="31750">
            <a:solidFill>
              <a:schemeClr val="tx1"/>
            </a:solidFill>
          </a:ln>
        </p:spPr>
        <p:txBody>
          <a:bodyPr/>
          <a:lstStyle/>
          <a:p>
            <a:r>
              <a:rPr lang="en-GB" sz="4000" dirty="0" smtClean="0"/>
              <a:t>Card sort creation - Activity</a:t>
            </a:r>
            <a:endParaRPr lang="en-GB" sz="4000" dirty="0"/>
          </a:p>
        </p:txBody>
      </p:sp>
      <p:sp>
        <p:nvSpPr>
          <p:cNvPr id="3" name="Content Placeholder 2"/>
          <p:cNvSpPr>
            <a:spLocks noGrp="1"/>
          </p:cNvSpPr>
          <p:nvPr>
            <p:ph idx="1"/>
          </p:nvPr>
        </p:nvSpPr>
        <p:spPr>
          <a:xfrm>
            <a:off x="251520" y="1196752"/>
            <a:ext cx="8550950" cy="3951337"/>
          </a:xfrm>
          <a:solidFill>
            <a:schemeClr val="accent6">
              <a:lumMod val="20000"/>
              <a:lumOff val="80000"/>
              <a:alpha val="51000"/>
            </a:schemeClr>
          </a:solidFill>
        </p:spPr>
        <p:txBody>
          <a:bodyPr>
            <a:normAutofit/>
          </a:bodyPr>
          <a:lstStyle/>
          <a:p>
            <a:pPr marL="0" indent="0">
              <a:buNone/>
            </a:pPr>
            <a:r>
              <a:rPr lang="en-GB" sz="3600" i="1" dirty="0" smtClean="0"/>
              <a:t>Create a card sort for your partner</a:t>
            </a:r>
            <a:r>
              <a:rPr lang="en-GB" dirty="0" smtClean="0"/>
              <a:t>.</a:t>
            </a:r>
          </a:p>
          <a:p>
            <a:pPr marL="0" indent="0">
              <a:buNone/>
            </a:pPr>
            <a:r>
              <a:rPr lang="en-GB" sz="3600" dirty="0" smtClean="0"/>
              <a:t>One person is to make one related to induction, the other related to deduction.</a:t>
            </a:r>
          </a:p>
          <a:p>
            <a:pPr marL="0" indent="0">
              <a:buNone/>
            </a:pPr>
            <a:endParaRPr lang="en-GB" sz="3600" dirty="0"/>
          </a:p>
          <a:p>
            <a:pPr marL="0" indent="0">
              <a:buNone/>
            </a:pPr>
            <a:r>
              <a:rPr lang="en-GB" sz="3600" dirty="0" smtClean="0"/>
              <a:t>E.g. could do a key word match, an ordering task, domino questions etc</a:t>
            </a:r>
            <a:r>
              <a:rPr lang="en-GB" sz="3600" dirty="0"/>
              <a:t>.</a:t>
            </a:r>
            <a:endParaRPr lang="en-GB" sz="3600" dirty="0" smtClean="0"/>
          </a:p>
        </p:txBody>
      </p:sp>
      <p:sp>
        <p:nvSpPr>
          <p:cNvPr id="8" name="TextBox 7"/>
          <p:cNvSpPr txBox="1"/>
          <p:nvPr/>
        </p:nvSpPr>
        <p:spPr>
          <a:xfrm>
            <a:off x="66538" y="692696"/>
            <a:ext cx="9077462" cy="369332"/>
          </a:xfrm>
          <a:prstGeom prst="rect">
            <a:avLst/>
          </a:prstGeom>
          <a:noFill/>
        </p:spPr>
        <p:txBody>
          <a:bodyPr wrap="square" rtlCol="0">
            <a:spAutoFit/>
          </a:bodyPr>
          <a:lstStyle/>
          <a:p>
            <a:endParaRPr lang="en-GB" i="1" dirty="0">
              <a:solidFill>
                <a:prstClr val="black"/>
              </a:solidFill>
              <a:latin typeface="Arial" panose="020B0604020202020204" pitchFamily="34" charset="0"/>
              <a:cs typeface="Arial" panose="020B0604020202020204" pitchFamily="34" charset="0"/>
            </a:endParaRPr>
          </a:p>
        </p:txBody>
      </p:sp>
      <p:sp>
        <p:nvSpPr>
          <p:cNvPr id="10" name="TextBox 9"/>
          <p:cNvSpPr txBox="1"/>
          <p:nvPr/>
        </p:nvSpPr>
        <p:spPr>
          <a:xfrm>
            <a:off x="27621" y="5517232"/>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a:solidFill>
                  <a:prstClr val="black"/>
                </a:solidFill>
                <a:latin typeface="Comic Sans MS"/>
              </a:rPr>
              <a:t>Learning objectives:</a:t>
            </a:r>
          </a:p>
          <a:p>
            <a:pPr marL="285750" indent="-285750">
              <a:buFont typeface="Arial" panose="020B0604020202020204" pitchFamily="34" charset="0"/>
              <a:buChar char="•"/>
              <a:defRPr/>
            </a:pPr>
            <a:r>
              <a:rPr lang="en-GB" kern="0" dirty="0">
                <a:solidFill>
                  <a:prstClr val="black"/>
                </a:solidFill>
                <a:latin typeface="Comic Sans MS"/>
              </a:rPr>
              <a:t>To UNDERSTAND the key features of ‘science’.</a:t>
            </a:r>
          </a:p>
          <a:p>
            <a:pPr marL="285750" indent="-285750">
              <a:buFont typeface="Arial" panose="020B0604020202020204" pitchFamily="34" charset="0"/>
              <a:buChar char="•"/>
              <a:defRPr/>
            </a:pPr>
            <a:r>
              <a:rPr lang="en-GB" kern="0" dirty="0">
                <a:solidFill>
                  <a:prstClr val="black"/>
                </a:solidFill>
                <a:latin typeface="Comic Sans MS"/>
              </a:rPr>
              <a:t>To BE ABLE TO order the approaches in terms of scientific value and focus.</a:t>
            </a:r>
          </a:p>
          <a:p>
            <a:pPr marL="285750" indent="-285750">
              <a:buFont typeface="Arial" panose="020B0604020202020204" pitchFamily="34" charset="0"/>
              <a:buChar char="•"/>
              <a:defRPr/>
            </a:pPr>
            <a:r>
              <a:rPr lang="en-GB" kern="0" dirty="0">
                <a:solidFill>
                  <a:prstClr val="black"/>
                </a:solidFill>
                <a:latin typeface="Comic Sans MS"/>
              </a:rPr>
              <a:t>To EVALUATE whether psychology is a ‘science’.</a:t>
            </a:r>
          </a:p>
        </p:txBody>
      </p:sp>
    </p:spTree>
    <p:extLst>
      <p:ext uri="{BB962C8B-B14F-4D97-AF65-F5344CB8AC3E}">
        <p14:creationId xmlns:p14="http://schemas.microsoft.com/office/powerpoint/2010/main" val="3415345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04" y="80628"/>
            <a:ext cx="8041440" cy="796733"/>
          </a:xfrm>
          <a:solidFill>
            <a:schemeClr val="accent6">
              <a:lumMod val="40000"/>
              <a:lumOff val="60000"/>
            </a:schemeClr>
          </a:solidFill>
          <a:ln w="31750">
            <a:solidFill>
              <a:schemeClr val="tx1"/>
            </a:solidFill>
          </a:ln>
        </p:spPr>
        <p:txBody>
          <a:bodyPr/>
          <a:lstStyle/>
          <a:p>
            <a:r>
              <a:rPr lang="en-GB" sz="4000" dirty="0" smtClean="0"/>
              <a:t>Applying research methods - Task</a:t>
            </a:r>
            <a:endParaRPr lang="en-GB" sz="4000" dirty="0"/>
          </a:p>
        </p:txBody>
      </p:sp>
      <p:sp>
        <p:nvSpPr>
          <p:cNvPr id="3" name="Content Placeholder 2"/>
          <p:cNvSpPr>
            <a:spLocks noGrp="1"/>
          </p:cNvSpPr>
          <p:nvPr>
            <p:ph idx="1"/>
          </p:nvPr>
        </p:nvSpPr>
        <p:spPr>
          <a:xfrm>
            <a:off x="179512" y="1062028"/>
            <a:ext cx="8856984" cy="4455204"/>
          </a:xfrm>
          <a:solidFill>
            <a:schemeClr val="accent6">
              <a:lumMod val="20000"/>
              <a:lumOff val="80000"/>
              <a:alpha val="51000"/>
            </a:schemeClr>
          </a:solidFill>
        </p:spPr>
        <p:txBody>
          <a:bodyPr>
            <a:normAutofit fontScale="85000" lnSpcReduction="20000"/>
          </a:bodyPr>
          <a:lstStyle/>
          <a:p>
            <a:pPr marL="0" indent="0">
              <a:buNone/>
            </a:pPr>
            <a:r>
              <a:rPr lang="en-GB" sz="3000" i="1" dirty="0" smtClean="0"/>
              <a:t>1. We are going to go through key advantages and disadvantages. Complete the table you have been given in detail as we go. Make sure to use the ‘think about’ hints.</a:t>
            </a:r>
            <a:endParaRPr lang="en-GB" sz="3000" dirty="0" smtClean="0"/>
          </a:p>
          <a:p>
            <a:pPr marL="0" indent="0">
              <a:buNone/>
            </a:pPr>
            <a:endParaRPr lang="en-GB" sz="2000" dirty="0" smtClean="0"/>
          </a:p>
          <a:p>
            <a:pPr marL="0" indent="0">
              <a:buNone/>
            </a:pPr>
            <a:r>
              <a:rPr lang="en-GB" sz="2200" dirty="0" smtClean="0"/>
              <a:t>The difference between AS and A2 with regards to investigation methods is you being able </a:t>
            </a:r>
            <a:r>
              <a:rPr lang="en-GB" sz="2200" b="1" dirty="0" smtClean="0"/>
              <a:t>to select an appropriate method and justify your choice.</a:t>
            </a:r>
          </a:p>
          <a:p>
            <a:pPr marL="0" indent="0">
              <a:buNone/>
            </a:pPr>
            <a:endParaRPr lang="en-GB" sz="2200" dirty="0" smtClean="0"/>
          </a:p>
          <a:p>
            <a:pPr marL="0" indent="0">
              <a:buNone/>
            </a:pPr>
            <a:r>
              <a:rPr lang="en-GB" sz="2200" dirty="0" smtClean="0"/>
              <a:t>Therefore the advantages and disadvantages of each are particularly important.</a:t>
            </a:r>
          </a:p>
          <a:p>
            <a:pPr marL="0" indent="0">
              <a:buNone/>
            </a:pPr>
            <a:endParaRPr lang="en-GB" sz="2000" dirty="0"/>
          </a:p>
          <a:p>
            <a:pPr marL="0" indent="0">
              <a:buNone/>
            </a:pPr>
            <a:r>
              <a:rPr lang="en-GB" sz="3000" i="1" dirty="0" smtClean="0"/>
              <a:t>2</a:t>
            </a:r>
            <a:r>
              <a:rPr lang="en-GB" sz="3000" i="1" dirty="0"/>
              <a:t>. G</a:t>
            </a:r>
            <a:r>
              <a:rPr lang="en-GB" sz="3000" i="1" dirty="0" smtClean="0"/>
              <a:t>ive </a:t>
            </a:r>
            <a:r>
              <a:rPr lang="en-GB" sz="3000" i="1" dirty="0"/>
              <a:t>ONE example of when you would use each of </a:t>
            </a:r>
            <a:r>
              <a:rPr lang="en-GB" sz="3000" i="1" dirty="0" smtClean="0"/>
              <a:t>the research methods </a:t>
            </a:r>
            <a:r>
              <a:rPr lang="en-GB" sz="3000" i="1" dirty="0"/>
              <a:t>for a psychological </a:t>
            </a:r>
            <a:r>
              <a:rPr lang="en-GB" sz="3000" i="1" dirty="0" smtClean="0"/>
              <a:t>investigation. </a:t>
            </a:r>
          </a:p>
          <a:p>
            <a:pPr marL="0" indent="0">
              <a:buNone/>
            </a:pPr>
            <a:endParaRPr lang="en-GB" sz="2000" dirty="0"/>
          </a:p>
          <a:p>
            <a:pPr marL="0" indent="0">
              <a:buNone/>
            </a:pPr>
            <a:r>
              <a:rPr lang="en-GB" sz="2200" dirty="0" smtClean="0"/>
              <a:t>E.g</a:t>
            </a:r>
            <a:r>
              <a:rPr lang="en-GB" sz="2200" dirty="0"/>
              <a:t>. Laboratory experiment – to investigate the effect of different </a:t>
            </a:r>
            <a:r>
              <a:rPr lang="en-GB" sz="2200" dirty="0" smtClean="0"/>
              <a:t>types of </a:t>
            </a:r>
            <a:r>
              <a:rPr lang="en-GB" sz="2200" dirty="0"/>
              <a:t>music on an individual’s anxiety </a:t>
            </a:r>
            <a:r>
              <a:rPr lang="en-GB" sz="2200" dirty="0" smtClean="0"/>
              <a:t>levels.</a:t>
            </a:r>
            <a:endParaRPr lang="en-GB" sz="2200" dirty="0"/>
          </a:p>
        </p:txBody>
      </p:sp>
      <p:sp>
        <p:nvSpPr>
          <p:cNvPr id="8" name="TextBox 7"/>
          <p:cNvSpPr txBox="1"/>
          <p:nvPr/>
        </p:nvSpPr>
        <p:spPr>
          <a:xfrm>
            <a:off x="66538" y="692696"/>
            <a:ext cx="9077462" cy="369332"/>
          </a:xfrm>
          <a:prstGeom prst="rect">
            <a:avLst/>
          </a:prstGeom>
          <a:noFill/>
        </p:spPr>
        <p:txBody>
          <a:bodyPr wrap="square" rtlCol="0">
            <a:spAutoFit/>
          </a:bodyPr>
          <a:lstStyle/>
          <a:p>
            <a:endParaRPr lang="en-GB" i="1" dirty="0">
              <a:solidFill>
                <a:prstClr val="black"/>
              </a:solidFill>
              <a:latin typeface="Arial" panose="020B0604020202020204" pitchFamily="34" charset="0"/>
              <a:cs typeface="Arial" panose="020B0604020202020204" pitchFamily="34" charset="0"/>
            </a:endParaRPr>
          </a:p>
        </p:txBody>
      </p:sp>
      <p:sp>
        <p:nvSpPr>
          <p:cNvPr id="10" name="TextBox 9"/>
          <p:cNvSpPr txBox="1"/>
          <p:nvPr/>
        </p:nvSpPr>
        <p:spPr>
          <a:xfrm>
            <a:off x="27621" y="5517232"/>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a:solidFill>
                  <a:prstClr val="black"/>
                </a:solidFill>
                <a:latin typeface="Comic Sans MS"/>
              </a:rPr>
              <a:t>Learning objectives:</a:t>
            </a:r>
          </a:p>
          <a:p>
            <a:pPr marL="285750" indent="-285750">
              <a:buFont typeface="Arial" panose="020B0604020202020204" pitchFamily="34" charset="0"/>
              <a:buChar char="•"/>
              <a:defRPr/>
            </a:pPr>
            <a:r>
              <a:rPr lang="en-GB" kern="0" dirty="0">
                <a:solidFill>
                  <a:prstClr val="black"/>
                </a:solidFill>
                <a:latin typeface="Comic Sans MS"/>
              </a:rPr>
              <a:t>To UNDERSTAND the key features of ‘science’.</a:t>
            </a:r>
          </a:p>
          <a:p>
            <a:pPr marL="285750" indent="-285750">
              <a:buFont typeface="Arial" panose="020B0604020202020204" pitchFamily="34" charset="0"/>
              <a:buChar char="•"/>
              <a:defRPr/>
            </a:pPr>
            <a:r>
              <a:rPr lang="en-GB" kern="0" dirty="0">
                <a:solidFill>
                  <a:prstClr val="black"/>
                </a:solidFill>
                <a:latin typeface="Comic Sans MS"/>
              </a:rPr>
              <a:t>To BE ABLE TO order the approaches in terms of scientific value and focus.</a:t>
            </a:r>
          </a:p>
          <a:p>
            <a:pPr marL="285750" indent="-285750">
              <a:buFont typeface="Arial" panose="020B0604020202020204" pitchFamily="34" charset="0"/>
              <a:buChar char="•"/>
              <a:defRPr/>
            </a:pPr>
            <a:r>
              <a:rPr lang="en-GB" kern="0" dirty="0">
                <a:solidFill>
                  <a:prstClr val="black"/>
                </a:solidFill>
                <a:latin typeface="Comic Sans MS"/>
              </a:rPr>
              <a:t>To EVALUATE whether psychology is a ‘science’.</a:t>
            </a:r>
          </a:p>
        </p:txBody>
      </p:sp>
    </p:spTree>
    <p:extLst>
      <p:ext uri="{BB962C8B-B14F-4D97-AF65-F5344CB8AC3E}">
        <p14:creationId xmlns:p14="http://schemas.microsoft.com/office/powerpoint/2010/main" val="30833767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04" y="80628"/>
            <a:ext cx="8041440" cy="796733"/>
          </a:xfrm>
          <a:solidFill>
            <a:schemeClr val="accent6">
              <a:lumMod val="40000"/>
              <a:lumOff val="60000"/>
            </a:schemeClr>
          </a:solidFill>
          <a:ln w="31750">
            <a:solidFill>
              <a:schemeClr val="tx1"/>
            </a:solidFill>
          </a:ln>
        </p:spPr>
        <p:txBody>
          <a:bodyPr/>
          <a:lstStyle/>
          <a:p>
            <a:r>
              <a:rPr lang="en-GB" sz="4000" dirty="0" smtClean="0"/>
              <a:t>Falsification</a:t>
            </a:r>
            <a:endParaRPr lang="en-GB" sz="4000" dirty="0"/>
          </a:p>
        </p:txBody>
      </p:sp>
      <p:sp>
        <p:nvSpPr>
          <p:cNvPr id="3" name="Content Placeholder 2"/>
          <p:cNvSpPr>
            <a:spLocks noGrp="1"/>
          </p:cNvSpPr>
          <p:nvPr>
            <p:ph idx="1"/>
          </p:nvPr>
        </p:nvSpPr>
        <p:spPr>
          <a:xfrm>
            <a:off x="251520" y="1196752"/>
            <a:ext cx="8550950" cy="3951337"/>
          </a:xfrm>
          <a:solidFill>
            <a:schemeClr val="accent6">
              <a:lumMod val="20000"/>
              <a:lumOff val="80000"/>
              <a:alpha val="51000"/>
            </a:schemeClr>
          </a:solidFill>
        </p:spPr>
        <p:txBody>
          <a:bodyPr>
            <a:normAutofit/>
          </a:bodyPr>
          <a:lstStyle/>
          <a:p>
            <a:pPr marL="0" indent="0">
              <a:buNone/>
            </a:pPr>
            <a:r>
              <a:rPr lang="en-GB" sz="3600" i="1" dirty="0" smtClean="0"/>
              <a:t>‘No matter how many instances of white swans we may observe, this does not justify the conclusion that all swans are white…… one black swan will disprove that conclusion’ </a:t>
            </a:r>
            <a:r>
              <a:rPr lang="en-GB" sz="3600" dirty="0" smtClean="0"/>
              <a:t>(Karl Popper 1934)</a:t>
            </a:r>
          </a:p>
        </p:txBody>
      </p:sp>
      <p:sp>
        <p:nvSpPr>
          <p:cNvPr id="8" name="TextBox 7"/>
          <p:cNvSpPr txBox="1"/>
          <p:nvPr/>
        </p:nvSpPr>
        <p:spPr>
          <a:xfrm>
            <a:off x="66538" y="692696"/>
            <a:ext cx="9077462" cy="369332"/>
          </a:xfrm>
          <a:prstGeom prst="rect">
            <a:avLst/>
          </a:prstGeom>
          <a:noFill/>
        </p:spPr>
        <p:txBody>
          <a:bodyPr wrap="square" rtlCol="0">
            <a:spAutoFit/>
          </a:bodyPr>
          <a:lstStyle/>
          <a:p>
            <a:endParaRPr lang="en-GB" i="1" dirty="0">
              <a:solidFill>
                <a:prstClr val="black"/>
              </a:solidFill>
              <a:latin typeface="Arial" panose="020B0604020202020204" pitchFamily="34" charset="0"/>
              <a:cs typeface="Arial" panose="020B0604020202020204" pitchFamily="34" charset="0"/>
            </a:endParaRPr>
          </a:p>
        </p:txBody>
      </p:sp>
      <p:sp>
        <p:nvSpPr>
          <p:cNvPr id="10" name="TextBox 9"/>
          <p:cNvSpPr txBox="1"/>
          <p:nvPr/>
        </p:nvSpPr>
        <p:spPr>
          <a:xfrm>
            <a:off x="27621" y="5517232"/>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a:solidFill>
                  <a:prstClr val="black"/>
                </a:solidFill>
                <a:latin typeface="Comic Sans MS"/>
              </a:rPr>
              <a:t>Learning objectives:</a:t>
            </a:r>
          </a:p>
          <a:p>
            <a:pPr marL="285750" indent="-285750">
              <a:buFont typeface="Arial" panose="020B0604020202020204" pitchFamily="34" charset="0"/>
              <a:buChar char="•"/>
              <a:defRPr/>
            </a:pPr>
            <a:r>
              <a:rPr lang="en-GB" kern="0" dirty="0">
                <a:solidFill>
                  <a:prstClr val="black"/>
                </a:solidFill>
                <a:latin typeface="Comic Sans MS"/>
              </a:rPr>
              <a:t>To UNDERSTAND the key features of ‘science’.</a:t>
            </a:r>
          </a:p>
          <a:p>
            <a:pPr marL="285750" indent="-285750">
              <a:buFont typeface="Arial" panose="020B0604020202020204" pitchFamily="34" charset="0"/>
              <a:buChar char="•"/>
              <a:defRPr/>
            </a:pPr>
            <a:r>
              <a:rPr lang="en-GB" kern="0" dirty="0">
                <a:solidFill>
                  <a:prstClr val="black"/>
                </a:solidFill>
                <a:latin typeface="Comic Sans MS"/>
              </a:rPr>
              <a:t>To BE ABLE TO order the approaches in terms of scientific value and focus.</a:t>
            </a:r>
          </a:p>
          <a:p>
            <a:pPr marL="285750" indent="-285750">
              <a:buFont typeface="Arial" panose="020B0604020202020204" pitchFamily="34" charset="0"/>
              <a:buChar char="•"/>
              <a:defRPr/>
            </a:pPr>
            <a:r>
              <a:rPr lang="en-GB" kern="0" dirty="0">
                <a:solidFill>
                  <a:prstClr val="black"/>
                </a:solidFill>
                <a:latin typeface="Comic Sans MS"/>
              </a:rPr>
              <a:t>To EVALUATE whether psychology is a ‘science’.</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4064993"/>
            <a:ext cx="3122091" cy="17549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rot="21169439">
            <a:off x="467544" y="4221088"/>
            <a:ext cx="3888432"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To support a theory you must try to disprove it.</a:t>
            </a:r>
            <a:endParaRPr lang="en-GB" dirty="0"/>
          </a:p>
        </p:txBody>
      </p:sp>
    </p:spTree>
    <p:extLst>
      <p:ext uri="{BB962C8B-B14F-4D97-AF65-F5344CB8AC3E}">
        <p14:creationId xmlns:p14="http://schemas.microsoft.com/office/powerpoint/2010/main" val="34830605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549" y="98630"/>
            <a:ext cx="8041440" cy="1188132"/>
          </a:xfrm>
          <a:solidFill>
            <a:schemeClr val="accent6">
              <a:lumMod val="40000"/>
              <a:lumOff val="60000"/>
            </a:schemeClr>
          </a:solidFill>
          <a:ln w="31750">
            <a:solidFill>
              <a:schemeClr val="tx1"/>
            </a:solidFill>
          </a:ln>
        </p:spPr>
        <p:txBody>
          <a:bodyPr/>
          <a:lstStyle/>
          <a:p>
            <a:r>
              <a:rPr lang="en-GB" sz="4000" dirty="0" smtClean="0"/>
              <a:t>Why is it important to </a:t>
            </a:r>
            <a:r>
              <a:rPr lang="en-GB" sz="4000" b="1" dirty="0" smtClean="0"/>
              <a:t>test hypotheses</a:t>
            </a:r>
            <a:r>
              <a:rPr lang="en-GB" sz="4000" dirty="0" smtClean="0"/>
              <a:t> as part of science?</a:t>
            </a:r>
            <a:endParaRPr lang="en-GB" sz="4000" dirty="0"/>
          </a:p>
        </p:txBody>
      </p:sp>
      <p:sp>
        <p:nvSpPr>
          <p:cNvPr id="3" name="Content Placeholder 2"/>
          <p:cNvSpPr>
            <a:spLocks noGrp="1"/>
          </p:cNvSpPr>
          <p:nvPr>
            <p:ph idx="1"/>
          </p:nvPr>
        </p:nvSpPr>
        <p:spPr>
          <a:xfrm>
            <a:off x="329794" y="1565895"/>
            <a:ext cx="8550950" cy="2871217"/>
          </a:xfrm>
          <a:solidFill>
            <a:schemeClr val="accent6">
              <a:lumMod val="20000"/>
              <a:lumOff val="80000"/>
              <a:alpha val="51000"/>
            </a:schemeClr>
          </a:solidFill>
        </p:spPr>
        <p:txBody>
          <a:bodyPr/>
          <a:lstStyle/>
          <a:p>
            <a:pPr marL="0" indent="0">
              <a:buNone/>
            </a:pPr>
            <a:r>
              <a:rPr lang="en-GB" dirty="0" smtClean="0"/>
              <a:t>It is important to ‘</a:t>
            </a:r>
            <a:r>
              <a:rPr lang="en-GB" b="1" dirty="0" smtClean="0"/>
              <a:t>operationalise</a:t>
            </a:r>
            <a:r>
              <a:rPr lang="en-GB" dirty="0"/>
              <a:t>’ variables. </a:t>
            </a:r>
            <a:endParaRPr lang="en-GB" dirty="0" smtClean="0"/>
          </a:p>
          <a:p>
            <a:pPr marL="0" indent="0">
              <a:buNone/>
            </a:pPr>
            <a:r>
              <a:rPr lang="en-GB" dirty="0" smtClean="0"/>
              <a:t>Without this variables are likely to be </a:t>
            </a:r>
            <a:r>
              <a:rPr lang="en-GB" b="1" dirty="0" smtClean="0"/>
              <a:t>vague and unspecific </a:t>
            </a:r>
            <a:r>
              <a:rPr lang="en-GB" dirty="0" smtClean="0"/>
              <a:t>e.g. ‘reading skills’.</a:t>
            </a:r>
          </a:p>
          <a:p>
            <a:pPr marL="0" indent="0">
              <a:buNone/>
            </a:pPr>
            <a:endParaRPr lang="en-GB" dirty="0"/>
          </a:p>
          <a:p>
            <a:pPr marL="0" indent="0">
              <a:buNone/>
            </a:pPr>
            <a:r>
              <a:rPr lang="en-GB" dirty="0" smtClean="0"/>
              <a:t>It </a:t>
            </a:r>
            <a:r>
              <a:rPr lang="en-GB" dirty="0"/>
              <a:t>is important from the point </a:t>
            </a:r>
            <a:r>
              <a:rPr lang="en-GB" dirty="0" smtClean="0"/>
              <a:t>of view </a:t>
            </a:r>
            <a:r>
              <a:rPr lang="en-GB" dirty="0"/>
              <a:t>of objectivity, replicability and control of extraneous variables to make sure that </a:t>
            </a:r>
            <a:r>
              <a:rPr lang="en-GB" dirty="0" smtClean="0"/>
              <a:t>variable terms </a:t>
            </a:r>
            <a:r>
              <a:rPr lang="en-GB" dirty="0"/>
              <a:t>are closely defined.</a:t>
            </a:r>
          </a:p>
        </p:txBody>
      </p:sp>
      <p:sp>
        <p:nvSpPr>
          <p:cNvPr id="8" name="TextBox 7"/>
          <p:cNvSpPr txBox="1"/>
          <p:nvPr/>
        </p:nvSpPr>
        <p:spPr>
          <a:xfrm>
            <a:off x="66538" y="692696"/>
            <a:ext cx="9077462" cy="369332"/>
          </a:xfrm>
          <a:prstGeom prst="rect">
            <a:avLst/>
          </a:prstGeom>
          <a:noFill/>
        </p:spPr>
        <p:txBody>
          <a:bodyPr wrap="square" rtlCol="0">
            <a:spAutoFit/>
          </a:bodyPr>
          <a:lstStyle/>
          <a:p>
            <a:endParaRPr lang="en-GB" i="1" dirty="0">
              <a:solidFill>
                <a:prstClr val="black"/>
              </a:solidFill>
              <a:latin typeface="Arial" panose="020B0604020202020204" pitchFamily="34" charset="0"/>
              <a:cs typeface="Arial" panose="020B0604020202020204" pitchFamily="34" charset="0"/>
            </a:endParaRPr>
          </a:p>
        </p:txBody>
      </p:sp>
      <p:sp>
        <p:nvSpPr>
          <p:cNvPr id="10" name="TextBox 9"/>
          <p:cNvSpPr txBox="1"/>
          <p:nvPr/>
        </p:nvSpPr>
        <p:spPr>
          <a:xfrm>
            <a:off x="27621" y="5517232"/>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a:solidFill>
                  <a:prstClr val="black"/>
                </a:solidFill>
                <a:latin typeface="Comic Sans MS"/>
              </a:rPr>
              <a:t>Learning objectives:</a:t>
            </a:r>
          </a:p>
          <a:p>
            <a:pPr marL="285750" indent="-285750">
              <a:buFont typeface="Arial" panose="020B0604020202020204" pitchFamily="34" charset="0"/>
              <a:buChar char="•"/>
              <a:defRPr/>
            </a:pPr>
            <a:r>
              <a:rPr lang="en-GB" kern="0" dirty="0">
                <a:solidFill>
                  <a:prstClr val="black"/>
                </a:solidFill>
                <a:latin typeface="Comic Sans MS"/>
              </a:rPr>
              <a:t>To UNDERSTAND the key features of ‘science’.</a:t>
            </a:r>
          </a:p>
          <a:p>
            <a:pPr marL="285750" indent="-285750">
              <a:buFont typeface="Arial" panose="020B0604020202020204" pitchFamily="34" charset="0"/>
              <a:buChar char="•"/>
              <a:defRPr/>
            </a:pPr>
            <a:r>
              <a:rPr lang="en-GB" kern="0" dirty="0">
                <a:solidFill>
                  <a:prstClr val="black"/>
                </a:solidFill>
                <a:latin typeface="Comic Sans MS"/>
              </a:rPr>
              <a:t>To BE ABLE TO order the approaches in terms of scientific value and focus.</a:t>
            </a:r>
          </a:p>
          <a:p>
            <a:pPr marL="285750" indent="-285750">
              <a:buFont typeface="Arial" panose="020B0604020202020204" pitchFamily="34" charset="0"/>
              <a:buChar char="•"/>
              <a:defRPr/>
            </a:pPr>
            <a:r>
              <a:rPr lang="en-GB" kern="0" dirty="0">
                <a:solidFill>
                  <a:prstClr val="black"/>
                </a:solidFill>
                <a:latin typeface="Comic Sans MS"/>
              </a:rPr>
              <a:t>To EVALUATE whether psychology is a ‘science’.</a:t>
            </a:r>
          </a:p>
        </p:txBody>
      </p:sp>
    </p:spTree>
    <p:extLst>
      <p:ext uri="{BB962C8B-B14F-4D97-AF65-F5344CB8AC3E}">
        <p14:creationId xmlns:p14="http://schemas.microsoft.com/office/powerpoint/2010/main" val="18817289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465" t="27712" r="53016" b="25413"/>
          <a:stretch/>
        </p:blipFill>
        <p:spPr bwMode="auto">
          <a:xfrm rot="20853910">
            <a:off x="594656" y="2089759"/>
            <a:ext cx="4075787" cy="3024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96" name="Text Box 20"/>
          <p:cNvSpPr txBox="1">
            <a:spLocks noChangeArrowheads="1"/>
          </p:cNvSpPr>
          <p:nvPr/>
        </p:nvSpPr>
        <p:spPr bwMode="auto">
          <a:xfrm>
            <a:off x="316870" y="901168"/>
            <a:ext cx="857679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000" dirty="0">
                <a:solidFill>
                  <a:srgbClr val="FF0066"/>
                </a:solidFill>
              </a:rPr>
              <a:t>Consider </a:t>
            </a:r>
            <a:r>
              <a:rPr lang="en-GB" sz="2000" dirty="0" smtClean="0">
                <a:solidFill>
                  <a:srgbClr val="FF0066"/>
                </a:solidFill>
              </a:rPr>
              <a:t>what makes a ‘science’. Draw a table like the one below and then write each of the following approaches on the graph as to ‘how scientific’ they are. Justify each of your decisions. </a:t>
            </a:r>
            <a:endParaRPr lang="en-GB" sz="2000" dirty="0">
              <a:solidFill>
                <a:srgbClr val="FF0066"/>
              </a:solidFill>
            </a:endParaRPr>
          </a:p>
        </p:txBody>
      </p:sp>
      <p:sp>
        <p:nvSpPr>
          <p:cNvPr id="6" name="Title 1"/>
          <p:cNvSpPr txBox="1">
            <a:spLocks/>
          </p:cNvSpPr>
          <p:nvPr/>
        </p:nvSpPr>
        <p:spPr>
          <a:xfrm>
            <a:off x="527004" y="80628"/>
            <a:ext cx="8041440" cy="796733"/>
          </a:xfrm>
          <a:prstGeom prst="rect">
            <a:avLst/>
          </a:prstGeom>
          <a:solidFill>
            <a:schemeClr val="accent6">
              <a:lumMod val="40000"/>
              <a:lumOff val="60000"/>
            </a:schemeClr>
          </a:solidFill>
          <a:ln w="31750">
            <a:solidFill>
              <a:schemeClr val="tx1"/>
            </a:solidFill>
          </a:ln>
        </p:spPr>
        <p:txBody>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4000" dirty="0" smtClean="0"/>
              <a:t>Activity</a:t>
            </a:r>
            <a:endParaRPr lang="en-GB" sz="4000" dirty="0"/>
          </a:p>
        </p:txBody>
      </p:sp>
      <p:sp>
        <p:nvSpPr>
          <p:cNvPr id="2" name="TextBox 1"/>
          <p:cNvSpPr txBox="1"/>
          <p:nvPr/>
        </p:nvSpPr>
        <p:spPr>
          <a:xfrm>
            <a:off x="5111426" y="2353560"/>
            <a:ext cx="3875893" cy="2616101"/>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Biological approach</a:t>
            </a:r>
          </a:p>
          <a:p>
            <a:pPr marL="285750" indent="-285750">
              <a:buFont typeface="Arial" panose="020B0604020202020204" pitchFamily="34" charset="0"/>
              <a:buChar char="•"/>
            </a:pPr>
            <a:r>
              <a:rPr lang="en-GB" sz="2400" dirty="0" smtClean="0"/>
              <a:t>Psychodynamic approach</a:t>
            </a:r>
          </a:p>
          <a:p>
            <a:pPr marL="285750" indent="-285750">
              <a:buFont typeface="Arial" panose="020B0604020202020204" pitchFamily="34" charset="0"/>
              <a:buChar char="•"/>
            </a:pPr>
            <a:r>
              <a:rPr lang="en-GB" sz="2400" dirty="0" smtClean="0"/>
              <a:t>Behavioural approach.</a:t>
            </a:r>
          </a:p>
          <a:p>
            <a:pPr marL="285750" indent="-285750">
              <a:buFont typeface="Arial" panose="020B0604020202020204" pitchFamily="34" charset="0"/>
              <a:buChar char="•"/>
            </a:pPr>
            <a:r>
              <a:rPr lang="en-GB" sz="2400" dirty="0" smtClean="0"/>
              <a:t>Evolutionary approach</a:t>
            </a:r>
          </a:p>
          <a:p>
            <a:pPr marL="285750" indent="-285750">
              <a:buFont typeface="Arial" panose="020B0604020202020204" pitchFamily="34" charset="0"/>
              <a:buChar char="•"/>
            </a:pPr>
            <a:r>
              <a:rPr lang="en-GB" sz="2400" dirty="0" smtClean="0"/>
              <a:t>Social approach</a:t>
            </a:r>
          </a:p>
          <a:p>
            <a:pPr marL="285750" indent="-285750">
              <a:buFont typeface="Arial" panose="020B0604020202020204" pitchFamily="34" charset="0"/>
              <a:buChar char="•"/>
            </a:pPr>
            <a:r>
              <a:rPr lang="en-GB" sz="2400" dirty="0" smtClean="0"/>
              <a:t>Cognitive approach</a:t>
            </a:r>
          </a:p>
          <a:p>
            <a:pPr marL="285750" indent="-285750">
              <a:buFont typeface="Arial" panose="020B0604020202020204" pitchFamily="34" charset="0"/>
              <a:buChar char="•"/>
            </a:pPr>
            <a:endParaRPr lang="en-GB" sz="2000" dirty="0"/>
          </a:p>
        </p:txBody>
      </p:sp>
      <p:sp>
        <p:nvSpPr>
          <p:cNvPr id="7" name="TextBox 6"/>
          <p:cNvSpPr txBox="1"/>
          <p:nvPr/>
        </p:nvSpPr>
        <p:spPr>
          <a:xfrm>
            <a:off x="27621" y="5517232"/>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a:solidFill>
                  <a:prstClr val="black"/>
                </a:solidFill>
                <a:latin typeface="Comic Sans MS"/>
              </a:rPr>
              <a:t>Learning objectives:</a:t>
            </a:r>
          </a:p>
          <a:p>
            <a:pPr marL="285750" indent="-285750">
              <a:buFont typeface="Arial" panose="020B0604020202020204" pitchFamily="34" charset="0"/>
              <a:buChar char="•"/>
              <a:defRPr/>
            </a:pPr>
            <a:r>
              <a:rPr lang="en-GB" kern="0" dirty="0">
                <a:solidFill>
                  <a:prstClr val="black"/>
                </a:solidFill>
                <a:latin typeface="Comic Sans MS"/>
              </a:rPr>
              <a:t>To UNDERSTAND the key features of ‘science’.</a:t>
            </a:r>
          </a:p>
          <a:p>
            <a:pPr marL="285750" indent="-285750">
              <a:buFont typeface="Arial" panose="020B0604020202020204" pitchFamily="34" charset="0"/>
              <a:buChar char="•"/>
              <a:defRPr/>
            </a:pPr>
            <a:r>
              <a:rPr lang="en-GB" kern="0" dirty="0">
                <a:solidFill>
                  <a:prstClr val="black"/>
                </a:solidFill>
                <a:latin typeface="Comic Sans MS"/>
              </a:rPr>
              <a:t>To BE ABLE TO order the approaches in terms of scientific value and focus.</a:t>
            </a:r>
          </a:p>
          <a:p>
            <a:pPr marL="285750" indent="-285750">
              <a:buFont typeface="Arial" panose="020B0604020202020204" pitchFamily="34" charset="0"/>
              <a:buChar char="•"/>
              <a:defRPr/>
            </a:pPr>
            <a:r>
              <a:rPr lang="en-GB" kern="0" dirty="0">
                <a:solidFill>
                  <a:prstClr val="black"/>
                </a:solidFill>
                <a:latin typeface="Comic Sans MS"/>
              </a:rPr>
              <a:t>To EVALUATE whether psychology is a ‘science’.</a:t>
            </a:r>
          </a:p>
        </p:txBody>
      </p:sp>
    </p:spTree>
    <p:extLst>
      <p:ext uri="{BB962C8B-B14F-4D97-AF65-F5344CB8AC3E}">
        <p14:creationId xmlns:p14="http://schemas.microsoft.com/office/powerpoint/2010/main" val="25159619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Line 5"/>
          <p:cNvSpPr>
            <a:spLocks noChangeShapeType="1"/>
          </p:cNvSpPr>
          <p:nvPr/>
        </p:nvSpPr>
        <p:spPr bwMode="auto">
          <a:xfrm>
            <a:off x="1654175" y="5225395"/>
            <a:ext cx="7489825" cy="0"/>
          </a:xfrm>
          <a:prstGeom prst="line">
            <a:avLst/>
          </a:prstGeom>
          <a:noFill/>
          <a:ln w="762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486" name="Line 6"/>
          <p:cNvSpPr>
            <a:spLocks noChangeShapeType="1"/>
          </p:cNvSpPr>
          <p:nvPr/>
        </p:nvSpPr>
        <p:spPr bwMode="auto">
          <a:xfrm flipV="1">
            <a:off x="1691680" y="44450"/>
            <a:ext cx="0" cy="5184775"/>
          </a:xfrm>
          <a:prstGeom prst="line">
            <a:avLst/>
          </a:prstGeom>
          <a:noFill/>
          <a:ln w="762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487" name="Text Box 7"/>
          <p:cNvSpPr txBox="1">
            <a:spLocks noChangeArrowheads="1"/>
          </p:cNvSpPr>
          <p:nvPr/>
        </p:nvSpPr>
        <p:spPr bwMode="auto">
          <a:xfrm>
            <a:off x="3275856" y="5427097"/>
            <a:ext cx="309634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2400" dirty="0" smtClean="0"/>
              <a:t>Methodology</a:t>
            </a:r>
            <a:endParaRPr lang="en-GB" sz="2400" dirty="0"/>
          </a:p>
        </p:txBody>
      </p:sp>
      <p:sp>
        <p:nvSpPr>
          <p:cNvPr id="20488" name="Text Box 8"/>
          <p:cNvSpPr txBox="1">
            <a:spLocks noChangeArrowheads="1"/>
          </p:cNvSpPr>
          <p:nvPr/>
        </p:nvSpPr>
        <p:spPr bwMode="auto">
          <a:xfrm rot="16200000">
            <a:off x="563934" y="2723679"/>
            <a:ext cx="13552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sz="2400" dirty="0"/>
              <a:t>Content</a:t>
            </a:r>
          </a:p>
        </p:txBody>
      </p:sp>
      <p:sp>
        <p:nvSpPr>
          <p:cNvPr id="20489" name="Text Box 9"/>
          <p:cNvSpPr txBox="1">
            <a:spLocks noChangeArrowheads="1"/>
          </p:cNvSpPr>
          <p:nvPr/>
        </p:nvSpPr>
        <p:spPr bwMode="auto">
          <a:xfrm>
            <a:off x="103981" y="334169"/>
            <a:ext cx="1368425" cy="97313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t>Up here is the most scientific!</a:t>
            </a:r>
          </a:p>
        </p:txBody>
      </p:sp>
      <p:sp>
        <p:nvSpPr>
          <p:cNvPr id="20490" name="Text Box 10"/>
          <p:cNvSpPr txBox="1">
            <a:spLocks noChangeArrowheads="1"/>
          </p:cNvSpPr>
          <p:nvPr/>
        </p:nvSpPr>
        <p:spPr bwMode="auto">
          <a:xfrm>
            <a:off x="70594" y="5334635"/>
            <a:ext cx="2470894" cy="147732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dirty="0"/>
              <a:t>Down here is the least </a:t>
            </a:r>
            <a:r>
              <a:rPr lang="en-GB" dirty="0" smtClean="0"/>
              <a:t>scientific and has the least amount of control over its variables.</a:t>
            </a:r>
            <a:endParaRPr lang="en-GB" dirty="0"/>
          </a:p>
        </p:txBody>
      </p:sp>
      <p:sp>
        <p:nvSpPr>
          <p:cNvPr id="3" name="Rectangle 2"/>
          <p:cNvSpPr/>
          <p:nvPr/>
        </p:nvSpPr>
        <p:spPr>
          <a:xfrm>
            <a:off x="6886129" y="5330170"/>
            <a:ext cx="1997968"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dirty="0" smtClean="0"/>
              <a:t>Over here has the most </a:t>
            </a:r>
            <a:r>
              <a:rPr lang="en-GB" dirty="0"/>
              <a:t>amount of control over its variables.</a:t>
            </a:r>
          </a:p>
        </p:txBody>
      </p:sp>
    </p:spTree>
    <p:extLst>
      <p:ext uri="{BB962C8B-B14F-4D97-AF65-F5344CB8AC3E}">
        <p14:creationId xmlns:p14="http://schemas.microsoft.com/office/powerpoint/2010/main" val="6351825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041440" cy="970517"/>
          </a:xfrm>
          <a:solidFill>
            <a:schemeClr val="accent6">
              <a:lumMod val="20000"/>
              <a:lumOff val="80000"/>
            </a:schemeClr>
          </a:solidFill>
          <a:ln w="63500">
            <a:solidFill>
              <a:schemeClr val="tx1"/>
            </a:solidFill>
          </a:ln>
        </p:spPr>
        <p:txBody>
          <a:bodyPr/>
          <a:lstStyle/>
          <a:p>
            <a:r>
              <a:rPr lang="en-GB" dirty="0" smtClean="0"/>
              <a:t>Example Question</a:t>
            </a:r>
            <a:endParaRPr lang="en-GB" dirty="0"/>
          </a:p>
        </p:txBody>
      </p:sp>
      <p:sp>
        <p:nvSpPr>
          <p:cNvPr id="3" name="Content Placeholder 2"/>
          <p:cNvSpPr>
            <a:spLocks noGrp="1"/>
          </p:cNvSpPr>
          <p:nvPr>
            <p:ph idx="1"/>
          </p:nvPr>
        </p:nvSpPr>
        <p:spPr>
          <a:xfrm>
            <a:off x="323528" y="1556792"/>
            <a:ext cx="8352928" cy="3951337"/>
          </a:xfrm>
        </p:spPr>
        <p:txBody>
          <a:bodyPr>
            <a:normAutofit fontScale="85000" lnSpcReduction="20000"/>
          </a:bodyPr>
          <a:lstStyle/>
          <a:p>
            <a:pPr marL="0" indent="0">
              <a:buNone/>
            </a:pPr>
            <a:r>
              <a:rPr lang="en-GB" dirty="0" smtClean="0"/>
              <a:t>A teacher has worked in the same primary school for two years. While chatting to the children, she is concerned to find that the majority of them come to school without having eaten a healthy breakfast. In her opinion, children who eat ‘a decent breakfast’ learn to read more quickly and are better behaved than children who do not. She now wants to set up a pre-school breakfast club for the children so that they can all have this beneficial start to the day. The local authority is not willing to spend money on this project purely on the basis of the teacher’s opinion and insists on having scientific evidence for the claimed benefits of eating a healthy breakfast.</a:t>
            </a:r>
          </a:p>
          <a:p>
            <a:endParaRPr lang="en-GB" dirty="0" smtClean="0"/>
          </a:p>
          <a:p>
            <a:r>
              <a:rPr lang="en-GB" b="1" dirty="0" smtClean="0"/>
              <a:t>Explain why the teacher’s personal opinion cannot be accepted as scientific evidence. Refer to some of the major features of science in your answer. </a:t>
            </a:r>
            <a:r>
              <a:rPr lang="en-GB" b="1" i="1" dirty="0" smtClean="0"/>
              <a:t>(6 marks)</a:t>
            </a:r>
            <a:endParaRPr lang="en-GB" b="1" dirty="0"/>
          </a:p>
        </p:txBody>
      </p:sp>
      <p:sp>
        <p:nvSpPr>
          <p:cNvPr id="4" name="TextBox 3"/>
          <p:cNvSpPr txBox="1"/>
          <p:nvPr/>
        </p:nvSpPr>
        <p:spPr>
          <a:xfrm>
            <a:off x="47659" y="5373216"/>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a:solidFill>
                  <a:prstClr val="black"/>
                </a:solidFill>
                <a:latin typeface="Comic Sans MS"/>
              </a:rPr>
              <a:t>Learning objectives:</a:t>
            </a:r>
          </a:p>
          <a:p>
            <a:pPr marL="285750" indent="-285750">
              <a:buFont typeface="Arial" panose="020B0604020202020204" pitchFamily="34" charset="0"/>
              <a:buChar char="•"/>
              <a:defRPr/>
            </a:pPr>
            <a:r>
              <a:rPr lang="en-GB" kern="0" dirty="0">
                <a:solidFill>
                  <a:prstClr val="black"/>
                </a:solidFill>
                <a:latin typeface="Comic Sans MS"/>
              </a:rPr>
              <a:t>To UNDERSTAND the key features of ‘science’.</a:t>
            </a:r>
          </a:p>
          <a:p>
            <a:pPr marL="285750" indent="-285750">
              <a:buFont typeface="Arial" panose="020B0604020202020204" pitchFamily="34" charset="0"/>
              <a:buChar char="•"/>
              <a:defRPr/>
            </a:pPr>
            <a:r>
              <a:rPr lang="en-GB" kern="0" dirty="0">
                <a:solidFill>
                  <a:prstClr val="black"/>
                </a:solidFill>
                <a:latin typeface="Comic Sans MS"/>
              </a:rPr>
              <a:t>To BE ABLE TO order the approaches in terms of scientific value and focus.</a:t>
            </a:r>
          </a:p>
          <a:p>
            <a:pPr marL="285750" indent="-285750">
              <a:buFont typeface="Arial" panose="020B0604020202020204" pitchFamily="34" charset="0"/>
              <a:buChar char="•"/>
              <a:defRPr/>
            </a:pPr>
            <a:r>
              <a:rPr lang="en-GB" kern="0" dirty="0">
                <a:solidFill>
                  <a:prstClr val="black"/>
                </a:solidFill>
                <a:latin typeface="Comic Sans MS"/>
              </a:rPr>
              <a:t>To EVALUATE whether psychology is a ‘science’.</a:t>
            </a:r>
          </a:p>
        </p:txBody>
      </p:sp>
    </p:spTree>
    <p:extLst>
      <p:ext uri="{BB962C8B-B14F-4D97-AF65-F5344CB8AC3E}">
        <p14:creationId xmlns:p14="http://schemas.microsoft.com/office/powerpoint/2010/main" val="31831116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041440" cy="1296144"/>
          </a:xfrm>
          <a:solidFill>
            <a:schemeClr val="accent6">
              <a:lumMod val="20000"/>
              <a:lumOff val="80000"/>
            </a:schemeClr>
          </a:solidFill>
          <a:ln w="63500">
            <a:solidFill>
              <a:schemeClr val="tx1"/>
            </a:solidFill>
          </a:ln>
        </p:spPr>
        <p:txBody>
          <a:bodyPr/>
          <a:lstStyle/>
          <a:p>
            <a:r>
              <a:rPr lang="en-GB" dirty="0" smtClean="0"/>
              <a:t>Why is examining causation important in science?</a:t>
            </a:r>
            <a:endParaRPr lang="en-GB" dirty="0"/>
          </a:p>
        </p:txBody>
      </p:sp>
      <p:sp>
        <p:nvSpPr>
          <p:cNvPr id="3" name="Content Placeholder 2"/>
          <p:cNvSpPr>
            <a:spLocks noGrp="1"/>
          </p:cNvSpPr>
          <p:nvPr>
            <p:ph idx="1"/>
          </p:nvPr>
        </p:nvSpPr>
        <p:spPr>
          <a:xfrm>
            <a:off x="323528" y="1916832"/>
            <a:ext cx="8352928" cy="3591297"/>
          </a:xfrm>
        </p:spPr>
        <p:txBody>
          <a:bodyPr>
            <a:normAutofit/>
          </a:bodyPr>
          <a:lstStyle/>
          <a:p>
            <a:pPr marL="0" indent="0">
              <a:buNone/>
            </a:pPr>
            <a:r>
              <a:rPr lang="en-GB" b="1" dirty="0" smtClean="0"/>
              <a:t>Correlations are useful for indicating areas of further research.</a:t>
            </a:r>
          </a:p>
          <a:p>
            <a:pPr>
              <a:buFontTx/>
              <a:buChar char="-"/>
            </a:pPr>
            <a:r>
              <a:rPr lang="en-GB" b="1" dirty="0" smtClean="0"/>
              <a:t>Problematic as cannot determine causation (which way the effect goes).</a:t>
            </a:r>
          </a:p>
          <a:p>
            <a:pPr>
              <a:buFontTx/>
              <a:buChar char="-"/>
            </a:pPr>
            <a:r>
              <a:rPr lang="en-GB" b="1" dirty="0" smtClean="0"/>
              <a:t>And a correlation does not </a:t>
            </a:r>
            <a:r>
              <a:rPr lang="en-GB" b="1" i="1" dirty="0" smtClean="0"/>
              <a:t>necessarily</a:t>
            </a:r>
            <a:r>
              <a:rPr lang="en-GB" b="1" dirty="0" smtClean="0"/>
              <a:t> mean a relationship, could be due to other extraneous factors.</a:t>
            </a:r>
          </a:p>
          <a:p>
            <a:pPr marL="0" indent="0">
              <a:buNone/>
            </a:pPr>
            <a:r>
              <a:rPr lang="en-GB" b="1" smtClean="0">
                <a:hlinkClick r:id="rId2"/>
              </a:rPr>
              <a:t>For example...</a:t>
            </a:r>
            <a:endParaRPr lang="en-GB" b="1" dirty="0"/>
          </a:p>
          <a:p>
            <a:pPr marL="0" indent="0">
              <a:buNone/>
            </a:pPr>
            <a:endParaRPr lang="en-GB" b="1" dirty="0"/>
          </a:p>
        </p:txBody>
      </p:sp>
      <p:sp>
        <p:nvSpPr>
          <p:cNvPr id="4" name="TextBox 3"/>
          <p:cNvSpPr txBox="1"/>
          <p:nvPr/>
        </p:nvSpPr>
        <p:spPr>
          <a:xfrm>
            <a:off x="47659" y="5373216"/>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a:solidFill>
                  <a:prstClr val="black"/>
                </a:solidFill>
                <a:latin typeface="Comic Sans MS"/>
              </a:rPr>
              <a:t>Learning objectives:</a:t>
            </a:r>
          </a:p>
          <a:p>
            <a:pPr marL="285750" indent="-285750">
              <a:buFont typeface="Arial" panose="020B0604020202020204" pitchFamily="34" charset="0"/>
              <a:buChar char="•"/>
              <a:defRPr/>
            </a:pPr>
            <a:r>
              <a:rPr lang="en-GB" kern="0" dirty="0">
                <a:solidFill>
                  <a:prstClr val="black"/>
                </a:solidFill>
                <a:latin typeface="Comic Sans MS"/>
              </a:rPr>
              <a:t>To UNDERSTAND the key features of ‘science’.</a:t>
            </a:r>
          </a:p>
          <a:p>
            <a:pPr marL="285750" indent="-285750">
              <a:buFont typeface="Arial" panose="020B0604020202020204" pitchFamily="34" charset="0"/>
              <a:buChar char="•"/>
              <a:defRPr/>
            </a:pPr>
            <a:r>
              <a:rPr lang="en-GB" kern="0" dirty="0">
                <a:solidFill>
                  <a:prstClr val="black"/>
                </a:solidFill>
                <a:latin typeface="Comic Sans MS"/>
              </a:rPr>
              <a:t>To BE ABLE TO order the approaches in terms of scientific value and focus.</a:t>
            </a:r>
          </a:p>
          <a:p>
            <a:pPr marL="285750" indent="-285750">
              <a:buFont typeface="Arial" panose="020B0604020202020204" pitchFamily="34" charset="0"/>
              <a:buChar char="•"/>
              <a:defRPr/>
            </a:pPr>
            <a:r>
              <a:rPr lang="en-GB" kern="0" dirty="0">
                <a:solidFill>
                  <a:prstClr val="black"/>
                </a:solidFill>
                <a:latin typeface="Comic Sans MS"/>
              </a:rPr>
              <a:t>To EVALUATE whether psychology is a ‘science’.</a:t>
            </a:r>
          </a:p>
        </p:txBody>
      </p:sp>
    </p:spTree>
    <p:extLst>
      <p:ext uri="{BB962C8B-B14F-4D97-AF65-F5344CB8AC3E}">
        <p14:creationId xmlns:p14="http://schemas.microsoft.com/office/powerpoint/2010/main" val="1556549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587" y="188640"/>
            <a:ext cx="8041440" cy="1186541"/>
          </a:xfrm>
          <a:solidFill>
            <a:schemeClr val="accent6">
              <a:lumMod val="20000"/>
              <a:lumOff val="80000"/>
            </a:schemeClr>
          </a:solidFill>
          <a:ln w="63500">
            <a:solidFill>
              <a:schemeClr val="tx1"/>
            </a:solidFill>
          </a:ln>
        </p:spPr>
        <p:txBody>
          <a:bodyPr/>
          <a:lstStyle/>
          <a:p>
            <a:r>
              <a:rPr lang="en-GB" sz="4000" b="1" dirty="0" smtClean="0"/>
              <a:t>Home learning </a:t>
            </a:r>
            <a:br>
              <a:rPr lang="en-GB" sz="4000" b="1" dirty="0" smtClean="0"/>
            </a:br>
            <a:r>
              <a:rPr lang="en-GB" sz="4000" dirty="0" smtClean="0"/>
              <a:t>(Will be peer assessed)</a:t>
            </a:r>
            <a:endParaRPr lang="en-GB" sz="4000" dirty="0"/>
          </a:p>
        </p:txBody>
      </p:sp>
      <p:sp>
        <p:nvSpPr>
          <p:cNvPr id="3" name="Content Placeholder 2"/>
          <p:cNvSpPr>
            <a:spLocks noGrp="1"/>
          </p:cNvSpPr>
          <p:nvPr>
            <p:ph idx="1"/>
          </p:nvPr>
        </p:nvSpPr>
        <p:spPr>
          <a:xfrm>
            <a:off x="251520" y="1556792"/>
            <a:ext cx="8352928" cy="3951337"/>
          </a:xfrm>
        </p:spPr>
        <p:txBody>
          <a:bodyPr>
            <a:normAutofit fontScale="92500" lnSpcReduction="20000"/>
          </a:bodyPr>
          <a:lstStyle/>
          <a:p>
            <a:pPr>
              <a:buFontTx/>
              <a:buChar char="-"/>
            </a:pPr>
            <a:r>
              <a:rPr lang="en-GB" dirty="0" smtClean="0">
                <a:latin typeface="Comic Sans MS" panose="030F0702030302020204" pitchFamily="66" charset="0"/>
                <a:cs typeface="Arial" panose="020B0604020202020204" pitchFamily="34" charset="0"/>
              </a:rPr>
              <a:t>Listen to the podcast on the </a:t>
            </a:r>
            <a:r>
              <a:rPr lang="en-GB" dirty="0" err="1" smtClean="0">
                <a:latin typeface="Comic Sans MS" panose="030F0702030302020204" pitchFamily="66" charset="0"/>
                <a:cs typeface="Arial" panose="020B0604020202020204" pitchFamily="34" charset="0"/>
              </a:rPr>
              <a:t>moodle</a:t>
            </a:r>
            <a:r>
              <a:rPr lang="en-GB" dirty="0" smtClean="0">
                <a:latin typeface="Comic Sans MS" panose="030F0702030302020204" pitchFamily="66" charset="0"/>
                <a:cs typeface="Arial" panose="020B0604020202020204" pitchFamily="34" charset="0"/>
              </a:rPr>
              <a:t> </a:t>
            </a:r>
            <a:r>
              <a:rPr lang="en-GB" smtClean="0">
                <a:latin typeface="Comic Sans MS" panose="030F0702030302020204" pitchFamily="66" charset="0"/>
                <a:cs typeface="Arial" panose="020B0604020202020204" pitchFamily="34" charset="0"/>
              </a:rPr>
              <a:t>course.</a:t>
            </a:r>
          </a:p>
          <a:p>
            <a:pPr>
              <a:buFontTx/>
              <a:buChar char="-"/>
            </a:pPr>
            <a:r>
              <a:rPr lang="en-GB" smtClean="0">
                <a:latin typeface="Comic Sans MS" panose="030F0702030302020204" pitchFamily="66" charset="0"/>
                <a:cs typeface="Arial" panose="020B0604020202020204" pitchFamily="34" charset="0"/>
              </a:rPr>
              <a:t>Research </a:t>
            </a:r>
            <a:r>
              <a:rPr lang="en-GB" dirty="0">
                <a:latin typeface="Comic Sans MS" panose="030F0702030302020204" pitchFamily="66" charset="0"/>
                <a:cs typeface="Arial" panose="020B0604020202020204" pitchFamily="34" charset="0"/>
              </a:rPr>
              <a:t>has shown that music can affect the ability to concentrate. Design </a:t>
            </a:r>
            <a:r>
              <a:rPr lang="en-GB" dirty="0" smtClean="0">
                <a:latin typeface="Comic Sans MS" panose="030F0702030302020204" pitchFamily="66" charset="0"/>
                <a:cs typeface="Arial" panose="020B0604020202020204" pitchFamily="34" charset="0"/>
              </a:rPr>
              <a:t>an experiment </a:t>
            </a:r>
            <a:r>
              <a:rPr lang="en-GB" dirty="0">
                <a:latin typeface="Comic Sans MS" panose="030F0702030302020204" pitchFamily="66" charset="0"/>
                <a:cs typeface="Arial" panose="020B0604020202020204" pitchFamily="34" charset="0"/>
              </a:rPr>
              <a:t>that could be carried out in a classroom to test the effects of two </a:t>
            </a:r>
            <a:r>
              <a:rPr lang="en-GB" dirty="0" smtClean="0">
                <a:latin typeface="Comic Sans MS" panose="030F0702030302020204" pitchFamily="66" charset="0"/>
                <a:cs typeface="Arial" panose="020B0604020202020204" pitchFamily="34" charset="0"/>
              </a:rPr>
              <a:t>different kinds </a:t>
            </a:r>
            <a:r>
              <a:rPr lang="en-GB" dirty="0">
                <a:latin typeface="Comic Sans MS" panose="030F0702030302020204" pitchFamily="66" charset="0"/>
                <a:cs typeface="Arial" panose="020B0604020202020204" pitchFamily="34" charset="0"/>
              </a:rPr>
              <a:t>of music on a task requiring concentration </a:t>
            </a:r>
            <a:r>
              <a:rPr lang="en-GB" dirty="0" smtClean="0">
                <a:latin typeface="Comic Sans MS" panose="030F0702030302020204" pitchFamily="66" charset="0"/>
                <a:cs typeface="Arial" panose="020B0604020202020204" pitchFamily="34" charset="0"/>
              </a:rPr>
              <a:t>(e.g. </a:t>
            </a:r>
            <a:r>
              <a:rPr lang="en-GB" dirty="0">
                <a:latin typeface="Comic Sans MS" panose="030F0702030302020204" pitchFamily="66" charset="0"/>
                <a:cs typeface="Arial" panose="020B0604020202020204" pitchFamily="34" charset="0"/>
              </a:rPr>
              <a:t>word search</a:t>
            </a:r>
            <a:r>
              <a:rPr lang="en-GB" dirty="0" smtClean="0">
                <a:latin typeface="Comic Sans MS" panose="030F0702030302020204" pitchFamily="66" charset="0"/>
                <a:cs typeface="Arial" panose="020B0604020202020204" pitchFamily="34" charset="0"/>
              </a:rPr>
              <a:t>).</a:t>
            </a:r>
          </a:p>
          <a:p>
            <a:pPr marL="0" indent="0">
              <a:buNone/>
            </a:pPr>
            <a:endParaRPr lang="en-GB" dirty="0">
              <a:latin typeface="Comic Sans MS" panose="030F0702030302020204" pitchFamily="66" charset="0"/>
              <a:cs typeface="Arial" panose="020B0604020202020204" pitchFamily="34" charset="0"/>
            </a:endParaRPr>
          </a:p>
          <a:p>
            <a:pPr marL="0" indent="0">
              <a:buNone/>
            </a:pPr>
            <a:r>
              <a:rPr lang="en-GB" i="1" dirty="0"/>
              <a:t>You must use a repeated measures design.</a:t>
            </a:r>
          </a:p>
          <a:p>
            <a:pPr marL="0" indent="0">
              <a:buNone/>
            </a:pPr>
            <a:r>
              <a:rPr lang="en-GB" dirty="0"/>
              <a:t>In your answer you should:</a:t>
            </a:r>
          </a:p>
          <a:p>
            <a:r>
              <a:rPr lang="en-GB" dirty="0" smtClean="0"/>
              <a:t> </a:t>
            </a:r>
            <a:r>
              <a:rPr lang="en-GB" dirty="0"/>
              <a:t>fully operationalise the independent and dependent </a:t>
            </a:r>
            <a:r>
              <a:rPr lang="en-GB" dirty="0" smtClean="0"/>
              <a:t>variables.</a:t>
            </a:r>
          </a:p>
          <a:p>
            <a:r>
              <a:rPr lang="en-GB" dirty="0" smtClean="0"/>
              <a:t>provide </a:t>
            </a:r>
            <a:r>
              <a:rPr lang="en-GB" dirty="0"/>
              <a:t>details of how you would control extraneous </a:t>
            </a:r>
            <a:r>
              <a:rPr lang="en-GB" dirty="0" smtClean="0"/>
              <a:t>variables.</a:t>
            </a:r>
          </a:p>
          <a:p>
            <a:r>
              <a:rPr lang="en-GB" dirty="0" smtClean="0"/>
              <a:t>describe </a:t>
            </a:r>
            <a:r>
              <a:rPr lang="en-GB" dirty="0"/>
              <a:t>the procedure that you would use. You should provide sufficient detail </a:t>
            </a:r>
            <a:r>
              <a:rPr lang="en-GB" dirty="0" smtClean="0"/>
              <a:t>for the </a:t>
            </a:r>
            <a:r>
              <a:rPr lang="en-GB" dirty="0"/>
              <a:t>study to be carried out. (10 marks)</a:t>
            </a:r>
          </a:p>
        </p:txBody>
      </p:sp>
      <p:sp>
        <p:nvSpPr>
          <p:cNvPr id="4" name="TextBox 3"/>
          <p:cNvSpPr txBox="1"/>
          <p:nvPr/>
        </p:nvSpPr>
        <p:spPr>
          <a:xfrm>
            <a:off x="47659" y="5655323"/>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a:solidFill>
                  <a:prstClr val="black"/>
                </a:solidFill>
                <a:latin typeface="Comic Sans MS"/>
              </a:rPr>
              <a:t>Learning objectives:</a:t>
            </a:r>
          </a:p>
          <a:p>
            <a:pPr marL="285750" indent="-285750">
              <a:buFont typeface="Arial" panose="020B0604020202020204" pitchFamily="34" charset="0"/>
              <a:buChar char="•"/>
              <a:defRPr/>
            </a:pPr>
            <a:r>
              <a:rPr lang="en-GB" kern="0" dirty="0">
                <a:solidFill>
                  <a:prstClr val="black"/>
                </a:solidFill>
                <a:latin typeface="Comic Sans MS"/>
              </a:rPr>
              <a:t>To UNDERSTAND the key features of ‘science’.</a:t>
            </a:r>
          </a:p>
          <a:p>
            <a:pPr marL="285750" indent="-285750">
              <a:buFont typeface="Arial" panose="020B0604020202020204" pitchFamily="34" charset="0"/>
              <a:buChar char="•"/>
              <a:defRPr/>
            </a:pPr>
            <a:r>
              <a:rPr lang="en-GB" kern="0" dirty="0">
                <a:solidFill>
                  <a:prstClr val="black"/>
                </a:solidFill>
                <a:latin typeface="Comic Sans MS"/>
              </a:rPr>
              <a:t>To BE ABLE TO order the approaches in terms of scientific value and focus.</a:t>
            </a:r>
          </a:p>
          <a:p>
            <a:pPr marL="285750" indent="-285750">
              <a:buFont typeface="Arial" panose="020B0604020202020204" pitchFamily="34" charset="0"/>
              <a:buChar char="•"/>
              <a:defRPr/>
            </a:pPr>
            <a:r>
              <a:rPr lang="en-GB" kern="0" dirty="0">
                <a:solidFill>
                  <a:prstClr val="black"/>
                </a:solidFill>
                <a:latin typeface="Comic Sans MS"/>
              </a:rPr>
              <a:t>To EVALUATE whether psychology is a ‘science’.</a:t>
            </a:r>
          </a:p>
        </p:txBody>
      </p:sp>
    </p:spTree>
    <p:extLst>
      <p:ext uri="{BB962C8B-B14F-4D97-AF65-F5344CB8AC3E}">
        <p14:creationId xmlns:p14="http://schemas.microsoft.com/office/powerpoint/2010/main" val="3791366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41440" cy="826501"/>
          </a:xfrm>
          <a:solidFill>
            <a:schemeClr val="accent6">
              <a:lumMod val="20000"/>
              <a:lumOff val="80000"/>
            </a:schemeClr>
          </a:solidFill>
          <a:ln w="28575">
            <a:solidFill>
              <a:schemeClr val="tx1"/>
            </a:solidFill>
          </a:ln>
        </p:spPr>
        <p:txBody>
          <a:bodyPr/>
          <a:lstStyle/>
          <a:p>
            <a:r>
              <a:rPr lang="en-GB" dirty="0" smtClean="0"/>
              <a:t>Lab experiment?</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068610"/>
            <a:ext cx="3561382" cy="289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rot="21116837">
            <a:off x="70620" y="1070445"/>
            <a:ext cx="3832861" cy="2298962"/>
          </a:xfrm>
          <a:prstGeom prst="ellipse">
            <a:avLst/>
          </a:prstGeom>
          <a:solidFill>
            <a:srgbClr val="07B10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Comic Sans MS" panose="030F0702030302020204" pitchFamily="66" charset="0"/>
              </a:rPr>
              <a:t>High </a:t>
            </a:r>
            <a:r>
              <a:rPr lang="en-GB" sz="2000" b="1" dirty="0" smtClean="0">
                <a:solidFill>
                  <a:schemeClr val="tx1"/>
                </a:solidFill>
                <a:latin typeface="Comic Sans MS" panose="030F0702030302020204" pitchFamily="66" charset="0"/>
              </a:rPr>
              <a:t>control </a:t>
            </a:r>
            <a:r>
              <a:rPr lang="en-GB" sz="2000" dirty="0" smtClean="0">
                <a:solidFill>
                  <a:schemeClr val="tx1"/>
                </a:solidFill>
                <a:latin typeface="Comic Sans MS" panose="030F0702030302020204" pitchFamily="66" charset="0"/>
              </a:rPr>
              <a:t>of extraneous variables therefore: </a:t>
            </a:r>
          </a:p>
          <a:p>
            <a:pPr marL="342900" indent="-342900" algn="ctr">
              <a:buFont typeface="Arial" panose="020B0604020202020204" pitchFamily="34" charset="0"/>
              <a:buChar char="•"/>
            </a:pPr>
            <a:r>
              <a:rPr lang="en-GB" sz="2000" dirty="0" smtClean="0">
                <a:solidFill>
                  <a:schemeClr val="tx1"/>
                </a:solidFill>
                <a:latin typeface="Comic Sans MS" panose="030F0702030302020204" pitchFamily="66" charset="0"/>
              </a:rPr>
              <a:t>high </a:t>
            </a:r>
            <a:r>
              <a:rPr lang="en-GB" sz="2000" b="1" dirty="0" smtClean="0">
                <a:solidFill>
                  <a:schemeClr val="tx1"/>
                </a:solidFill>
                <a:latin typeface="Comic Sans MS" panose="030F0702030302020204" pitchFamily="66" charset="0"/>
              </a:rPr>
              <a:t>internal validity.</a:t>
            </a:r>
          </a:p>
          <a:p>
            <a:pPr marL="342900" indent="-342900" algn="ctr">
              <a:buFont typeface="Arial" panose="020B0604020202020204" pitchFamily="34" charset="0"/>
              <a:buChar char="•"/>
            </a:pPr>
            <a:r>
              <a:rPr lang="en-GB" sz="2000" dirty="0" smtClean="0">
                <a:solidFill>
                  <a:schemeClr val="tx1"/>
                </a:solidFill>
                <a:latin typeface="Comic Sans MS" panose="030F0702030302020204" pitchFamily="66" charset="0"/>
              </a:rPr>
              <a:t>Good</a:t>
            </a:r>
            <a:r>
              <a:rPr lang="en-GB" sz="2000" b="1" dirty="0" smtClean="0">
                <a:solidFill>
                  <a:schemeClr val="tx1"/>
                </a:solidFill>
                <a:latin typeface="Comic Sans MS" panose="030F0702030302020204" pitchFamily="66" charset="0"/>
              </a:rPr>
              <a:t> replicability</a:t>
            </a:r>
            <a:endParaRPr lang="en-GB" sz="2000" b="1" dirty="0">
              <a:solidFill>
                <a:schemeClr val="tx1"/>
              </a:solidFill>
              <a:latin typeface="Comic Sans MS" panose="030F0702030302020204" pitchFamily="66" charset="0"/>
            </a:endParaRPr>
          </a:p>
        </p:txBody>
      </p:sp>
      <p:sp>
        <p:nvSpPr>
          <p:cNvPr id="6" name="Content Placeholder 5"/>
          <p:cNvSpPr>
            <a:spLocks noGrp="1"/>
          </p:cNvSpPr>
          <p:nvPr>
            <p:ph idx="1"/>
          </p:nvPr>
        </p:nvSpPr>
        <p:spPr>
          <a:xfrm rot="567914">
            <a:off x="5575109" y="2915408"/>
            <a:ext cx="3551322" cy="1984661"/>
          </a:xfrm>
          <a:prstGeom prst="ellipse">
            <a:avLst/>
          </a:prstGeom>
          <a:solidFill>
            <a:srgbClr val="C0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marL="0" indent="0" algn="ctr">
              <a:buNone/>
            </a:pPr>
            <a:r>
              <a:rPr lang="en-GB" sz="2000" dirty="0" smtClean="0">
                <a:solidFill>
                  <a:schemeClr val="bg2"/>
                </a:solidFill>
                <a:latin typeface="Comic Sans MS" panose="030F0702030302020204" pitchFamily="66" charset="0"/>
              </a:rPr>
              <a:t>…..However, high control </a:t>
            </a:r>
            <a:r>
              <a:rPr lang="en-GB" sz="2000" b="1" dirty="0" smtClean="0">
                <a:solidFill>
                  <a:schemeClr val="bg2"/>
                </a:solidFill>
                <a:latin typeface="Comic Sans MS" panose="030F0702030302020204" pitchFamily="66" charset="0"/>
              </a:rPr>
              <a:t>= low ecological validity </a:t>
            </a:r>
            <a:r>
              <a:rPr lang="en-GB" sz="2000" dirty="0" smtClean="0">
                <a:solidFill>
                  <a:schemeClr val="bg2"/>
                </a:solidFill>
                <a:latin typeface="Comic Sans MS" panose="030F0702030302020204" pitchFamily="66" charset="0"/>
              </a:rPr>
              <a:t>(as unlikely to be like real life).</a:t>
            </a:r>
            <a:endParaRPr lang="en-GB" sz="2000" dirty="0">
              <a:solidFill>
                <a:schemeClr val="bg2"/>
              </a:solidFill>
              <a:latin typeface="Comic Sans MS" panose="030F0702030302020204" pitchFamily="66" charset="0"/>
            </a:endParaRPr>
          </a:p>
        </p:txBody>
      </p:sp>
      <p:sp>
        <p:nvSpPr>
          <p:cNvPr id="7" name="TextBox 6"/>
          <p:cNvSpPr txBox="1"/>
          <p:nvPr/>
        </p:nvSpPr>
        <p:spPr>
          <a:xfrm>
            <a:off x="27621" y="5517232"/>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a:solidFill>
                  <a:prstClr val="black"/>
                </a:solidFill>
                <a:latin typeface="Comic Sans MS"/>
              </a:rPr>
              <a:t>Learning objectives:</a:t>
            </a:r>
          </a:p>
          <a:p>
            <a:pPr marL="285750" indent="-285750">
              <a:buFont typeface="Arial" panose="020B0604020202020204" pitchFamily="34" charset="0"/>
              <a:buChar char="•"/>
              <a:defRPr/>
            </a:pPr>
            <a:r>
              <a:rPr lang="en-GB" kern="0" dirty="0">
                <a:solidFill>
                  <a:prstClr val="black"/>
                </a:solidFill>
                <a:latin typeface="Comic Sans MS"/>
              </a:rPr>
              <a:t>To UNDERSTAND the key features of ‘science’.</a:t>
            </a:r>
          </a:p>
          <a:p>
            <a:pPr marL="285750" indent="-285750">
              <a:buFont typeface="Arial" panose="020B0604020202020204" pitchFamily="34" charset="0"/>
              <a:buChar char="•"/>
              <a:defRPr/>
            </a:pPr>
            <a:r>
              <a:rPr lang="en-GB" kern="0" dirty="0">
                <a:solidFill>
                  <a:prstClr val="black"/>
                </a:solidFill>
                <a:latin typeface="Comic Sans MS"/>
              </a:rPr>
              <a:t>To BE ABLE TO order the approaches in terms of scientific value and focus.</a:t>
            </a:r>
          </a:p>
          <a:p>
            <a:pPr marL="285750" indent="-285750">
              <a:buFont typeface="Arial" panose="020B0604020202020204" pitchFamily="34" charset="0"/>
              <a:buChar char="•"/>
              <a:defRPr/>
            </a:pPr>
            <a:r>
              <a:rPr lang="en-GB" kern="0" dirty="0">
                <a:solidFill>
                  <a:prstClr val="black"/>
                </a:solidFill>
                <a:latin typeface="Comic Sans MS"/>
              </a:rPr>
              <a:t>To EVALUATE whether psychology is a ‘science’.</a:t>
            </a:r>
          </a:p>
        </p:txBody>
      </p:sp>
      <p:sp>
        <p:nvSpPr>
          <p:cNvPr id="5" name="Rectangle 4"/>
          <p:cNvSpPr/>
          <p:nvPr/>
        </p:nvSpPr>
        <p:spPr>
          <a:xfrm>
            <a:off x="179512" y="3861048"/>
            <a:ext cx="3240360" cy="1323439"/>
          </a:xfrm>
          <a:prstGeom prst="rect">
            <a:avLst/>
          </a:prstGeom>
        </p:spPr>
        <p:txBody>
          <a:bodyPr wrap="square">
            <a:spAutoFit/>
          </a:bodyPr>
          <a:lstStyle/>
          <a:p>
            <a:r>
              <a:rPr lang="en-GB" sz="2000" dirty="0"/>
              <a:t>ONE example of when you would use </a:t>
            </a:r>
            <a:r>
              <a:rPr lang="en-GB" sz="2000" dirty="0" smtClean="0"/>
              <a:t>the research method for </a:t>
            </a:r>
            <a:r>
              <a:rPr lang="en-GB" sz="2000" dirty="0"/>
              <a:t>a psychological investigation. </a:t>
            </a:r>
          </a:p>
        </p:txBody>
      </p:sp>
    </p:spTree>
    <p:extLst>
      <p:ext uri="{BB962C8B-B14F-4D97-AF65-F5344CB8AC3E}">
        <p14:creationId xmlns:p14="http://schemas.microsoft.com/office/powerpoint/2010/main" val="63155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41440" cy="826501"/>
          </a:xfrm>
          <a:solidFill>
            <a:schemeClr val="accent6">
              <a:lumMod val="20000"/>
              <a:lumOff val="80000"/>
            </a:schemeClr>
          </a:solidFill>
          <a:ln w="28575">
            <a:solidFill>
              <a:schemeClr val="tx1"/>
            </a:solidFill>
          </a:ln>
        </p:spPr>
        <p:txBody>
          <a:bodyPr/>
          <a:lstStyle/>
          <a:p>
            <a:r>
              <a:rPr lang="en-GB" dirty="0" smtClean="0"/>
              <a:t>Field experiment?</a:t>
            </a:r>
            <a:endParaRPr lang="en-GB" dirty="0"/>
          </a:p>
        </p:txBody>
      </p:sp>
      <p:sp>
        <p:nvSpPr>
          <p:cNvPr id="4" name="Oval 3"/>
          <p:cNvSpPr/>
          <p:nvPr/>
        </p:nvSpPr>
        <p:spPr>
          <a:xfrm rot="21116837">
            <a:off x="4407" y="1519268"/>
            <a:ext cx="4814316" cy="2979211"/>
          </a:xfrm>
          <a:prstGeom prst="ellipse">
            <a:avLst/>
          </a:prstGeom>
          <a:solidFill>
            <a:srgbClr val="07B10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Wingdings" panose="05000000000000000000" pitchFamily="2" charset="2"/>
              <a:buChar char="§"/>
            </a:pPr>
            <a:r>
              <a:rPr lang="en-GB" sz="2000" b="1" dirty="0" smtClean="0">
                <a:solidFill>
                  <a:prstClr val="black"/>
                </a:solidFill>
                <a:latin typeface="Comic Sans MS" panose="030F0702030302020204" pitchFamily="66" charset="0"/>
              </a:rPr>
              <a:t>Some control </a:t>
            </a:r>
            <a:r>
              <a:rPr lang="en-GB" sz="2000" dirty="0" smtClean="0">
                <a:solidFill>
                  <a:prstClr val="black"/>
                </a:solidFill>
                <a:latin typeface="Comic Sans MS" panose="030F0702030302020204" pitchFamily="66" charset="0"/>
              </a:rPr>
              <a:t>of variables (more than natural experiment)</a:t>
            </a:r>
            <a:r>
              <a:rPr lang="en-GB" sz="2000" b="1" dirty="0" smtClean="0">
                <a:solidFill>
                  <a:prstClr val="black"/>
                </a:solidFill>
                <a:latin typeface="Comic Sans MS" panose="030F0702030302020204" pitchFamily="66" charset="0"/>
              </a:rPr>
              <a:t>.</a:t>
            </a:r>
          </a:p>
          <a:p>
            <a:pPr marL="342900" indent="-342900" algn="ctr">
              <a:buFont typeface="Wingdings" panose="05000000000000000000" pitchFamily="2" charset="2"/>
              <a:buChar char="§"/>
            </a:pPr>
            <a:r>
              <a:rPr lang="en-GB" sz="2000" b="1" dirty="0" smtClean="0">
                <a:solidFill>
                  <a:prstClr val="black"/>
                </a:solidFill>
                <a:latin typeface="Comic Sans MS" panose="030F0702030302020204" pitchFamily="66" charset="0"/>
              </a:rPr>
              <a:t>Experimenter effects reduced </a:t>
            </a:r>
            <a:r>
              <a:rPr lang="en-GB" sz="2000" dirty="0" smtClean="0">
                <a:solidFill>
                  <a:prstClr val="black"/>
                </a:solidFill>
                <a:latin typeface="Comic Sans MS" panose="030F0702030302020204" pitchFamily="66" charset="0"/>
              </a:rPr>
              <a:t>as </a:t>
            </a:r>
            <a:r>
              <a:rPr lang="en-GB" sz="2000" dirty="0" err="1" smtClean="0">
                <a:solidFill>
                  <a:prstClr val="black"/>
                </a:solidFill>
                <a:latin typeface="Comic Sans MS" panose="030F0702030302020204" pitchFamily="66" charset="0"/>
              </a:rPr>
              <a:t>ppts</a:t>
            </a:r>
            <a:r>
              <a:rPr lang="en-GB" sz="2000" dirty="0" smtClean="0">
                <a:solidFill>
                  <a:prstClr val="black"/>
                </a:solidFill>
                <a:latin typeface="Comic Sans MS" panose="030F0702030302020204" pitchFamily="66" charset="0"/>
              </a:rPr>
              <a:t> often not aware of being studied.</a:t>
            </a:r>
            <a:endParaRPr lang="en-GB" sz="2000" dirty="0">
              <a:solidFill>
                <a:prstClr val="black"/>
              </a:solidFill>
              <a:latin typeface="Comic Sans MS" panose="030F0702030302020204" pitchFamily="66" charset="0"/>
            </a:endParaRPr>
          </a:p>
        </p:txBody>
      </p:sp>
      <p:sp>
        <p:nvSpPr>
          <p:cNvPr id="7" name="TextBox 6"/>
          <p:cNvSpPr txBox="1"/>
          <p:nvPr/>
        </p:nvSpPr>
        <p:spPr>
          <a:xfrm>
            <a:off x="27621" y="5517232"/>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a:solidFill>
                  <a:prstClr val="black"/>
                </a:solidFill>
                <a:latin typeface="Comic Sans MS"/>
              </a:rPr>
              <a:t>Learning objectives:</a:t>
            </a:r>
          </a:p>
          <a:p>
            <a:pPr marL="285750" indent="-285750">
              <a:buFont typeface="Arial" panose="020B0604020202020204" pitchFamily="34" charset="0"/>
              <a:buChar char="•"/>
              <a:defRPr/>
            </a:pPr>
            <a:r>
              <a:rPr lang="en-GB" kern="0" dirty="0">
                <a:solidFill>
                  <a:prstClr val="black"/>
                </a:solidFill>
                <a:latin typeface="Comic Sans MS"/>
              </a:rPr>
              <a:t>To UNDERSTAND the key features of ‘science’.</a:t>
            </a:r>
          </a:p>
          <a:p>
            <a:pPr marL="285750" indent="-285750">
              <a:buFont typeface="Arial" panose="020B0604020202020204" pitchFamily="34" charset="0"/>
              <a:buChar char="•"/>
              <a:defRPr/>
            </a:pPr>
            <a:r>
              <a:rPr lang="en-GB" kern="0" dirty="0">
                <a:solidFill>
                  <a:prstClr val="black"/>
                </a:solidFill>
                <a:latin typeface="Comic Sans MS"/>
              </a:rPr>
              <a:t>To BE ABLE TO order the approaches in terms of scientific value and focus.</a:t>
            </a:r>
          </a:p>
          <a:p>
            <a:pPr marL="285750" indent="-285750">
              <a:buFont typeface="Arial" panose="020B0604020202020204" pitchFamily="34" charset="0"/>
              <a:buChar char="•"/>
              <a:defRPr/>
            </a:pPr>
            <a:r>
              <a:rPr lang="en-GB" kern="0" dirty="0">
                <a:solidFill>
                  <a:prstClr val="black"/>
                </a:solidFill>
                <a:latin typeface="Comic Sans MS"/>
              </a:rPr>
              <a:t>To EVALUATE whether psychology is a ‘science’.</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5430" y="1196752"/>
            <a:ext cx="3525192" cy="285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idx="1"/>
          </p:nvPr>
        </p:nvSpPr>
        <p:spPr>
          <a:xfrm rot="567914">
            <a:off x="5215070" y="3919808"/>
            <a:ext cx="3551322" cy="1984661"/>
          </a:xfrm>
          <a:prstGeom prst="ellipse">
            <a:avLst/>
          </a:prstGeom>
          <a:solidFill>
            <a:srgbClr val="C0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2000" dirty="0" smtClean="0">
                <a:solidFill>
                  <a:schemeClr val="bg2"/>
                </a:solidFill>
                <a:latin typeface="Comic Sans MS" panose="030F0702030302020204" pitchFamily="66" charset="0"/>
              </a:rPr>
              <a:t>Less control than lab.</a:t>
            </a:r>
            <a:endParaRPr lang="en-GB" sz="200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1020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fade">
                                      <p:cBhvr>
                                        <p:cTn id="12" dur="500"/>
                                        <p:tgtEl>
                                          <p:spTgt spid="6">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41440" cy="826501"/>
          </a:xfrm>
          <a:solidFill>
            <a:schemeClr val="accent6">
              <a:lumMod val="20000"/>
              <a:lumOff val="80000"/>
            </a:schemeClr>
          </a:solidFill>
          <a:ln w="28575">
            <a:solidFill>
              <a:schemeClr val="tx1"/>
            </a:solidFill>
          </a:ln>
        </p:spPr>
        <p:txBody>
          <a:bodyPr/>
          <a:lstStyle/>
          <a:p>
            <a:r>
              <a:rPr lang="en-GB" dirty="0" smtClean="0"/>
              <a:t>Natural experiment?</a:t>
            </a:r>
            <a:endParaRPr lang="en-GB" dirty="0"/>
          </a:p>
        </p:txBody>
      </p:sp>
      <p:sp>
        <p:nvSpPr>
          <p:cNvPr id="4" name="Oval 3"/>
          <p:cNvSpPr/>
          <p:nvPr/>
        </p:nvSpPr>
        <p:spPr>
          <a:xfrm rot="21116837">
            <a:off x="60416" y="925478"/>
            <a:ext cx="5902586" cy="2298962"/>
          </a:xfrm>
          <a:prstGeom prst="ellipse">
            <a:avLst/>
          </a:prstGeom>
          <a:solidFill>
            <a:srgbClr val="07B10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r>
              <a:rPr lang="en-GB" sz="2000" dirty="0" smtClean="0">
                <a:solidFill>
                  <a:schemeClr val="tx1"/>
                </a:solidFill>
                <a:latin typeface="Comic Sans MS" panose="030F0702030302020204" pitchFamily="66" charset="0"/>
              </a:rPr>
              <a:t>Makes use of </a:t>
            </a:r>
            <a:r>
              <a:rPr lang="en-GB" sz="2000" b="1" dirty="0" smtClean="0">
                <a:solidFill>
                  <a:schemeClr val="tx1"/>
                </a:solidFill>
                <a:latin typeface="Comic Sans MS" panose="030F0702030302020204" pitchFamily="66" charset="0"/>
              </a:rPr>
              <a:t>existing IVs </a:t>
            </a:r>
            <a:r>
              <a:rPr lang="en-GB" sz="2000" dirty="0" smtClean="0">
                <a:solidFill>
                  <a:schemeClr val="tx1"/>
                </a:solidFill>
                <a:latin typeface="Comic Sans MS" panose="030F0702030302020204" pitchFamily="66" charset="0"/>
              </a:rPr>
              <a:t>so allows researchers </a:t>
            </a:r>
            <a:r>
              <a:rPr lang="en-GB" sz="2000" b="1" dirty="0" smtClean="0">
                <a:solidFill>
                  <a:schemeClr val="tx1"/>
                </a:solidFill>
                <a:latin typeface="Comic Sans MS" panose="030F0702030302020204" pitchFamily="66" charset="0"/>
              </a:rPr>
              <a:t>to study unethical </a:t>
            </a:r>
            <a:r>
              <a:rPr lang="en-GB" sz="2000" dirty="0" smtClean="0">
                <a:solidFill>
                  <a:schemeClr val="tx1"/>
                </a:solidFill>
                <a:latin typeface="Comic Sans MS" panose="030F0702030302020204" pitchFamily="66" charset="0"/>
              </a:rPr>
              <a:t>behaviours or experiences e.g. privation.</a:t>
            </a:r>
          </a:p>
          <a:p>
            <a:pPr marL="342900" indent="-342900" algn="ctr">
              <a:buFont typeface="Arial" panose="020B0604020202020204" pitchFamily="34" charset="0"/>
              <a:buChar char="•"/>
            </a:pPr>
            <a:r>
              <a:rPr lang="en-GB" sz="2000" b="1" dirty="0" smtClean="0">
                <a:solidFill>
                  <a:schemeClr val="tx1"/>
                </a:solidFill>
                <a:latin typeface="Comic Sans MS" panose="030F0702030302020204" pitchFamily="66" charset="0"/>
              </a:rPr>
              <a:t>High ecological validity.</a:t>
            </a:r>
            <a:endParaRPr lang="en-GB" sz="2000" b="1" dirty="0">
              <a:solidFill>
                <a:schemeClr val="tx1"/>
              </a:solidFill>
              <a:latin typeface="Comic Sans MS" panose="030F0702030302020204" pitchFamily="66" charset="0"/>
            </a:endParaRPr>
          </a:p>
        </p:txBody>
      </p:sp>
      <p:sp>
        <p:nvSpPr>
          <p:cNvPr id="6" name="Content Placeholder 5"/>
          <p:cNvSpPr>
            <a:spLocks noGrp="1"/>
          </p:cNvSpPr>
          <p:nvPr>
            <p:ph idx="1"/>
          </p:nvPr>
        </p:nvSpPr>
        <p:spPr>
          <a:xfrm rot="567914">
            <a:off x="4758688" y="2082277"/>
            <a:ext cx="4412049" cy="2402533"/>
          </a:xfrm>
          <a:prstGeom prst="ellipse">
            <a:avLst/>
          </a:prstGeom>
          <a:solidFill>
            <a:srgbClr val="C0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2000" dirty="0" smtClean="0">
                <a:solidFill>
                  <a:schemeClr val="bg2"/>
                </a:solidFill>
                <a:latin typeface="Comic Sans MS" panose="030F0702030302020204" pitchFamily="66" charset="0"/>
              </a:rPr>
              <a:t>- Difficult to draw </a:t>
            </a:r>
            <a:r>
              <a:rPr lang="en-GB" sz="2000" b="1" dirty="0" smtClean="0">
                <a:solidFill>
                  <a:schemeClr val="bg2"/>
                </a:solidFill>
                <a:latin typeface="Comic Sans MS" panose="030F0702030302020204" pitchFamily="66" charset="0"/>
              </a:rPr>
              <a:t>causal</a:t>
            </a:r>
            <a:r>
              <a:rPr lang="en-GB" sz="2000" dirty="0" smtClean="0">
                <a:solidFill>
                  <a:schemeClr val="bg2"/>
                </a:solidFill>
                <a:latin typeface="Comic Sans MS" panose="030F0702030302020204" pitchFamily="66" charset="0"/>
              </a:rPr>
              <a:t> conclusions from.</a:t>
            </a:r>
          </a:p>
          <a:p>
            <a:pPr marL="0" indent="0" algn="ctr">
              <a:buNone/>
            </a:pPr>
            <a:r>
              <a:rPr lang="en-GB" sz="2000" dirty="0" smtClean="0">
                <a:solidFill>
                  <a:schemeClr val="bg2"/>
                </a:solidFill>
                <a:latin typeface="Comic Sans MS" panose="030F0702030302020204" pitchFamily="66" charset="0"/>
              </a:rPr>
              <a:t>- </a:t>
            </a:r>
            <a:r>
              <a:rPr lang="en-GB" sz="2000" b="1" dirty="0" smtClean="0">
                <a:solidFill>
                  <a:schemeClr val="bg2"/>
                </a:solidFill>
                <a:latin typeface="Comic Sans MS" panose="030F0702030302020204" pitchFamily="66" charset="0"/>
              </a:rPr>
              <a:t>Low control </a:t>
            </a:r>
            <a:r>
              <a:rPr lang="en-GB" sz="2000" dirty="0" smtClean="0">
                <a:solidFill>
                  <a:schemeClr val="bg2"/>
                </a:solidFill>
                <a:latin typeface="Comic Sans MS" panose="030F0702030302020204" pitchFamily="66" charset="0"/>
              </a:rPr>
              <a:t>of EVs and inability to randomly allocate </a:t>
            </a:r>
            <a:r>
              <a:rPr lang="en-GB" sz="2000" dirty="0" err="1" smtClean="0">
                <a:solidFill>
                  <a:schemeClr val="bg2"/>
                </a:solidFill>
                <a:latin typeface="Comic Sans MS" panose="030F0702030302020204" pitchFamily="66" charset="0"/>
              </a:rPr>
              <a:t>ppts</a:t>
            </a:r>
            <a:r>
              <a:rPr lang="en-GB" sz="2000" dirty="0">
                <a:solidFill>
                  <a:schemeClr val="bg2"/>
                </a:solidFill>
                <a:latin typeface="Comic Sans MS" panose="030F0702030302020204" pitchFamily="66" charset="0"/>
              </a:rPr>
              <a:t>.</a:t>
            </a:r>
          </a:p>
        </p:txBody>
      </p:sp>
      <p:sp>
        <p:nvSpPr>
          <p:cNvPr id="7" name="TextBox 6"/>
          <p:cNvSpPr txBox="1"/>
          <p:nvPr/>
        </p:nvSpPr>
        <p:spPr>
          <a:xfrm>
            <a:off x="27621" y="5517232"/>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a:solidFill>
                  <a:prstClr val="black"/>
                </a:solidFill>
                <a:latin typeface="Comic Sans MS"/>
              </a:rPr>
              <a:t>Learning objectives:</a:t>
            </a:r>
          </a:p>
          <a:p>
            <a:pPr marL="285750" indent="-285750">
              <a:buFont typeface="Arial" panose="020B0604020202020204" pitchFamily="34" charset="0"/>
              <a:buChar char="•"/>
              <a:defRPr/>
            </a:pPr>
            <a:r>
              <a:rPr lang="en-GB" kern="0" dirty="0">
                <a:solidFill>
                  <a:prstClr val="black"/>
                </a:solidFill>
                <a:latin typeface="Comic Sans MS"/>
              </a:rPr>
              <a:t>To UNDERSTAND the key features of ‘science’.</a:t>
            </a:r>
          </a:p>
          <a:p>
            <a:pPr marL="285750" indent="-285750">
              <a:buFont typeface="Arial" panose="020B0604020202020204" pitchFamily="34" charset="0"/>
              <a:buChar char="•"/>
              <a:defRPr/>
            </a:pPr>
            <a:r>
              <a:rPr lang="en-GB" kern="0" dirty="0">
                <a:solidFill>
                  <a:prstClr val="black"/>
                </a:solidFill>
                <a:latin typeface="Comic Sans MS"/>
              </a:rPr>
              <a:t>To BE ABLE TO order the approaches in terms of scientific value and focus.</a:t>
            </a:r>
          </a:p>
          <a:p>
            <a:pPr marL="285750" indent="-285750">
              <a:buFont typeface="Arial" panose="020B0604020202020204" pitchFamily="34" charset="0"/>
              <a:buChar char="•"/>
              <a:defRPr/>
            </a:pPr>
            <a:r>
              <a:rPr lang="en-GB" kern="0" dirty="0">
                <a:solidFill>
                  <a:prstClr val="black"/>
                </a:solidFill>
                <a:latin typeface="Comic Sans MS"/>
              </a:rPr>
              <a:t>To EVALUATE whether psychology is a ‘science’.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277" y="2636912"/>
            <a:ext cx="5376863"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447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uiExpan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421" y="110131"/>
            <a:ext cx="8041440" cy="826501"/>
          </a:xfrm>
          <a:solidFill>
            <a:schemeClr val="accent6">
              <a:lumMod val="20000"/>
              <a:lumOff val="80000"/>
            </a:schemeClr>
          </a:solidFill>
          <a:ln w="28575">
            <a:solidFill>
              <a:schemeClr val="tx1"/>
            </a:solidFill>
          </a:ln>
        </p:spPr>
        <p:txBody>
          <a:bodyPr/>
          <a:lstStyle/>
          <a:p>
            <a:r>
              <a:rPr lang="en-GB" dirty="0" smtClean="0"/>
              <a:t>Independent groups?</a:t>
            </a:r>
            <a:endParaRPr lang="en-GB" dirty="0"/>
          </a:p>
        </p:txBody>
      </p:sp>
      <p:sp>
        <p:nvSpPr>
          <p:cNvPr id="4" name="Oval 3"/>
          <p:cNvSpPr/>
          <p:nvPr/>
        </p:nvSpPr>
        <p:spPr>
          <a:xfrm rot="21116837">
            <a:off x="60416" y="925478"/>
            <a:ext cx="5902586" cy="2298962"/>
          </a:xfrm>
          <a:prstGeom prst="ellipse">
            <a:avLst/>
          </a:prstGeom>
          <a:solidFill>
            <a:srgbClr val="07B10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r>
              <a:rPr lang="en-GB" sz="2000" b="1" dirty="0">
                <a:solidFill>
                  <a:prstClr val="black"/>
                </a:solidFill>
                <a:latin typeface="Comic Sans MS" panose="030F0702030302020204" pitchFamily="66" charset="0"/>
              </a:rPr>
              <a:t>Avoids order effects </a:t>
            </a:r>
            <a:r>
              <a:rPr lang="en-GB" sz="2000" dirty="0">
                <a:solidFill>
                  <a:prstClr val="black"/>
                </a:solidFill>
                <a:latin typeface="Comic Sans MS" panose="030F0702030302020204" pitchFamily="66" charset="0"/>
              </a:rPr>
              <a:t>(such as practice or fatigue).</a:t>
            </a:r>
          </a:p>
        </p:txBody>
      </p:sp>
      <p:sp>
        <p:nvSpPr>
          <p:cNvPr id="6" name="Content Placeholder 5"/>
          <p:cNvSpPr>
            <a:spLocks noGrp="1"/>
          </p:cNvSpPr>
          <p:nvPr>
            <p:ph idx="1"/>
          </p:nvPr>
        </p:nvSpPr>
        <p:spPr>
          <a:xfrm rot="567914">
            <a:off x="4821156" y="1327728"/>
            <a:ext cx="4412049" cy="3162255"/>
          </a:xfrm>
          <a:prstGeom prst="ellipse">
            <a:avLst/>
          </a:prstGeom>
          <a:solidFill>
            <a:srgbClr val="C0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marL="0" indent="0" algn="ctr">
              <a:buNone/>
            </a:pPr>
            <a:r>
              <a:rPr lang="en-GB" sz="2000" dirty="0">
                <a:solidFill>
                  <a:schemeClr val="bg2"/>
                </a:solidFill>
                <a:latin typeface="Comic Sans MS" panose="030F0702030302020204" pitchFamily="66" charset="0"/>
              </a:rPr>
              <a:t>-</a:t>
            </a:r>
            <a:r>
              <a:rPr lang="en-GB" sz="2000" b="1" dirty="0">
                <a:solidFill>
                  <a:schemeClr val="bg2"/>
                </a:solidFill>
                <a:latin typeface="Comic Sans MS" panose="030F0702030302020204" pitchFamily="66" charset="0"/>
              </a:rPr>
              <a:t>More people are needed </a:t>
            </a:r>
            <a:r>
              <a:rPr lang="en-GB" sz="2000" dirty="0">
                <a:solidFill>
                  <a:schemeClr val="bg2"/>
                </a:solidFill>
                <a:latin typeface="Comic Sans MS" panose="030F0702030302020204" pitchFamily="66" charset="0"/>
              </a:rPr>
              <a:t>than with the repeated measures design (i.e. more time consuming</a:t>
            </a:r>
            <a:r>
              <a:rPr lang="en-GB" sz="2000" dirty="0" smtClean="0">
                <a:solidFill>
                  <a:schemeClr val="bg2"/>
                </a:solidFill>
                <a:latin typeface="Comic Sans MS" panose="030F0702030302020204" pitchFamily="66" charset="0"/>
              </a:rPr>
              <a:t>).</a:t>
            </a:r>
          </a:p>
          <a:p>
            <a:pPr marL="0" indent="0" algn="ctr">
              <a:buNone/>
            </a:pPr>
            <a:r>
              <a:rPr lang="en-GB" sz="2000" dirty="0">
                <a:solidFill>
                  <a:schemeClr val="bg2"/>
                </a:solidFill>
                <a:latin typeface="Comic Sans MS" panose="030F0702030302020204" pitchFamily="66" charset="0"/>
              </a:rPr>
              <a:t>- </a:t>
            </a:r>
            <a:r>
              <a:rPr lang="en-GB" sz="2000" b="1" dirty="0" smtClean="0">
                <a:solidFill>
                  <a:schemeClr val="bg2"/>
                </a:solidFill>
                <a:latin typeface="Comic Sans MS" panose="030F0702030302020204" pitchFamily="66" charset="0"/>
              </a:rPr>
              <a:t>Individual differences </a:t>
            </a:r>
            <a:r>
              <a:rPr lang="en-GB" sz="2000" dirty="0">
                <a:solidFill>
                  <a:schemeClr val="bg2"/>
                </a:solidFill>
                <a:latin typeface="Comic Sans MS" panose="030F0702030302020204" pitchFamily="66" charset="0"/>
              </a:rPr>
              <a:t>between participants in the groups may affect </a:t>
            </a:r>
            <a:r>
              <a:rPr lang="en-GB" sz="2000" dirty="0" smtClean="0">
                <a:solidFill>
                  <a:schemeClr val="bg2"/>
                </a:solidFill>
                <a:latin typeface="Comic Sans MS" panose="030F0702030302020204" pitchFamily="66" charset="0"/>
              </a:rPr>
              <a:t>results.</a:t>
            </a:r>
            <a:endParaRPr lang="en-GB" sz="2000" dirty="0">
              <a:solidFill>
                <a:schemeClr val="bg2"/>
              </a:solidFill>
              <a:latin typeface="Comic Sans MS" panose="030F0702030302020204" pitchFamily="66" charset="0"/>
            </a:endParaRPr>
          </a:p>
        </p:txBody>
      </p:sp>
      <p:sp>
        <p:nvSpPr>
          <p:cNvPr id="7" name="TextBox 6"/>
          <p:cNvSpPr txBox="1"/>
          <p:nvPr/>
        </p:nvSpPr>
        <p:spPr>
          <a:xfrm>
            <a:off x="27621" y="5517232"/>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a:solidFill>
                  <a:prstClr val="black"/>
                </a:solidFill>
                <a:latin typeface="Comic Sans MS"/>
              </a:rPr>
              <a:t>Learning objectives:</a:t>
            </a:r>
          </a:p>
          <a:p>
            <a:pPr marL="285750" indent="-285750">
              <a:buFont typeface="Arial" panose="020B0604020202020204" pitchFamily="34" charset="0"/>
              <a:buChar char="•"/>
              <a:defRPr/>
            </a:pPr>
            <a:r>
              <a:rPr lang="en-GB" kern="0" dirty="0">
                <a:solidFill>
                  <a:prstClr val="black"/>
                </a:solidFill>
                <a:latin typeface="Comic Sans MS"/>
              </a:rPr>
              <a:t>To UNDERSTAND the key features of ‘science’.</a:t>
            </a:r>
          </a:p>
          <a:p>
            <a:pPr marL="285750" indent="-285750">
              <a:buFont typeface="Arial" panose="020B0604020202020204" pitchFamily="34" charset="0"/>
              <a:buChar char="•"/>
              <a:defRPr/>
            </a:pPr>
            <a:r>
              <a:rPr lang="en-GB" kern="0" dirty="0">
                <a:solidFill>
                  <a:prstClr val="black"/>
                </a:solidFill>
                <a:latin typeface="Comic Sans MS"/>
              </a:rPr>
              <a:t>To BE ABLE TO order the approaches in terms of scientific value and focus.</a:t>
            </a:r>
          </a:p>
          <a:p>
            <a:pPr marL="285750" indent="-285750">
              <a:buFont typeface="Arial" panose="020B0604020202020204" pitchFamily="34" charset="0"/>
              <a:buChar char="•"/>
              <a:defRPr/>
            </a:pPr>
            <a:r>
              <a:rPr lang="en-GB" kern="0" dirty="0">
                <a:solidFill>
                  <a:prstClr val="black"/>
                </a:solidFill>
                <a:latin typeface="Comic Sans MS"/>
              </a:rPr>
              <a:t>To EVALUATE whether psychology is a ‘science’.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83" y="3194751"/>
            <a:ext cx="5230813" cy="212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788024" y="4501569"/>
            <a:ext cx="4032448" cy="1015663"/>
          </a:xfrm>
          <a:prstGeom prst="rect">
            <a:avLst/>
          </a:prstGeom>
          <a:noFill/>
        </p:spPr>
        <p:txBody>
          <a:bodyPr wrap="square" rtlCol="0">
            <a:spAutoFit/>
          </a:bodyPr>
          <a:lstStyle/>
          <a:p>
            <a:r>
              <a:rPr lang="en-GB" sz="2000" dirty="0" smtClean="0"/>
              <a:t>What can be done to minimise this?</a:t>
            </a:r>
          </a:p>
          <a:p>
            <a:r>
              <a:rPr lang="en-GB" sz="2000" b="1" dirty="0" smtClean="0"/>
              <a:t>Random allocation – distributes </a:t>
            </a:r>
            <a:r>
              <a:rPr lang="en-GB" sz="2000" b="1" dirty="0" err="1" smtClean="0"/>
              <a:t>ppt</a:t>
            </a:r>
            <a:r>
              <a:rPr lang="en-GB" sz="2000" b="1" dirty="0" smtClean="0"/>
              <a:t> variables evenly.</a:t>
            </a:r>
            <a:endParaRPr lang="en-GB" sz="2000" b="1" dirty="0"/>
          </a:p>
        </p:txBody>
      </p:sp>
      <p:cxnSp>
        <p:nvCxnSpPr>
          <p:cNvPr id="8" name="Straight Arrow Connector 7"/>
          <p:cNvCxnSpPr/>
          <p:nvPr/>
        </p:nvCxnSpPr>
        <p:spPr>
          <a:xfrm flipH="1" flipV="1">
            <a:off x="7740352" y="4258376"/>
            <a:ext cx="720080" cy="24319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24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ppt_y"/>
                                          </p:val>
                                        </p:tav>
                                        <p:tav tm="100000">
                                          <p:val>
                                            <p:strVal val="#ppt_y"/>
                                          </p:val>
                                        </p:tav>
                                      </p:tavLst>
                                    </p:anim>
                                  </p:childTnLst>
                                </p:cTn>
                              </p:par>
                              <p:par>
                                <p:cTn id="19" presetID="16" presetClass="entr" presetSubtype="21"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additive="base">
                                        <p:cTn id="26"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82219"/>
            <a:ext cx="8041440" cy="826501"/>
          </a:xfrm>
          <a:solidFill>
            <a:schemeClr val="accent6">
              <a:lumMod val="20000"/>
              <a:lumOff val="80000"/>
            </a:schemeClr>
          </a:solidFill>
          <a:ln w="28575">
            <a:solidFill>
              <a:schemeClr val="tx1"/>
            </a:solidFill>
          </a:ln>
        </p:spPr>
        <p:txBody>
          <a:bodyPr/>
          <a:lstStyle/>
          <a:p>
            <a:r>
              <a:rPr lang="en-GB" dirty="0" smtClean="0"/>
              <a:t>Repeated measures?</a:t>
            </a:r>
            <a:endParaRPr lang="en-GB" dirty="0"/>
          </a:p>
        </p:txBody>
      </p:sp>
      <p:sp>
        <p:nvSpPr>
          <p:cNvPr id="4" name="Oval 3"/>
          <p:cNvSpPr/>
          <p:nvPr/>
        </p:nvSpPr>
        <p:spPr>
          <a:xfrm rot="21116837">
            <a:off x="-48604" y="3111015"/>
            <a:ext cx="5902586" cy="2298962"/>
          </a:xfrm>
          <a:prstGeom prst="ellipse">
            <a:avLst/>
          </a:prstGeom>
          <a:solidFill>
            <a:srgbClr val="07B10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r>
              <a:rPr lang="en-GB" sz="2000" b="1" dirty="0">
                <a:solidFill>
                  <a:prstClr val="black"/>
                </a:solidFill>
                <a:latin typeface="Comic Sans MS" panose="030F0702030302020204" pitchFamily="66" charset="0"/>
              </a:rPr>
              <a:t>Fewer people are needed </a:t>
            </a:r>
            <a:r>
              <a:rPr lang="en-GB" sz="2000" dirty="0">
                <a:solidFill>
                  <a:prstClr val="black"/>
                </a:solidFill>
                <a:latin typeface="Comic Sans MS" panose="030F0702030302020204" pitchFamily="66" charset="0"/>
              </a:rPr>
              <a:t>as they take part in all conditions (i.e. saves time</a:t>
            </a:r>
            <a:r>
              <a:rPr lang="en-GB" sz="2000" dirty="0" smtClean="0">
                <a:solidFill>
                  <a:prstClr val="black"/>
                </a:solidFill>
                <a:latin typeface="Comic Sans MS" panose="030F0702030302020204" pitchFamily="66" charset="0"/>
              </a:rPr>
              <a:t>).</a:t>
            </a:r>
          </a:p>
          <a:p>
            <a:pPr marL="342900" indent="-342900" algn="ctr">
              <a:buFont typeface="Arial" panose="020B0604020202020204" pitchFamily="34" charset="0"/>
              <a:buChar char="•"/>
            </a:pPr>
            <a:r>
              <a:rPr lang="en-GB" sz="2000" dirty="0" smtClean="0">
                <a:solidFill>
                  <a:prstClr val="black"/>
                </a:solidFill>
                <a:latin typeface="Comic Sans MS" panose="030F0702030302020204" pitchFamily="66" charset="0"/>
              </a:rPr>
              <a:t>Individual differences </a:t>
            </a:r>
            <a:r>
              <a:rPr lang="en-GB" sz="2000" b="1" dirty="0" smtClean="0">
                <a:solidFill>
                  <a:prstClr val="black"/>
                </a:solidFill>
                <a:latin typeface="Comic Sans MS" panose="030F0702030302020204" pitchFamily="66" charset="0"/>
              </a:rPr>
              <a:t>not</a:t>
            </a:r>
            <a:r>
              <a:rPr lang="en-GB" sz="2000" dirty="0" smtClean="0">
                <a:solidFill>
                  <a:prstClr val="black"/>
                </a:solidFill>
                <a:latin typeface="Comic Sans MS" panose="030F0702030302020204" pitchFamily="66" charset="0"/>
              </a:rPr>
              <a:t> a factor.</a:t>
            </a:r>
            <a:endParaRPr lang="en-GB" sz="2000" dirty="0">
              <a:solidFill>
                <a:prstClr val="black"/>
              </a:solidFill>
              <a:latin typeface="Comic Sans MS" panose="030F0702030302020204" pitchFamily="66" charset="0"/>
            </a:endParaRPr>
          </a:p>
        </p:txBody>
      </p:sp>
      <p:sp>
        <p:nvSpPr>
          <p:cNvPr id="6" name="Content Placeholder 5"/>
          <p:cNvSpPr>
            <a:spLocks noGrp="1"/>
          </p:cNvSpPr>
          <p:nvPr>
            <p:ph idx="1"/>
          </p:nvPr>
        </p:nvSpPr>
        <p:spPr>
          <a:xfrm rot="567914">
            <a:off x="4821156" y="1327728"/>
            <a:ext cx="4412049" cy="3162255"/>
          </a:xfrm>
          <a:prstGeom prst="ellipse">
            <a:avLst/>
          </a:prstGeom>
          <a:solidFill>
            <a:srgbClr val="C0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2000" dirty="0">
                <a:solidFill>
                  <a:schemeClr val="bg2"/>
                </a:solidFill>
                <a:latin typeface="Comic Sans MS" panose="030F0702030302020204" pitchFamily="66" charset="0"/>
              </a:rPr>
              <a:t>-There may be </a:t>
            </a:r>
            <a:r>
              <a:rPr lang="en-GB" sz="2000" b="1" dirty="0">
                <a:solidFill>
                  <a:schemeClr val="bg2"/>
                </a:solidFill>
                <a:latin typeface="Comic Sans MS" panose="030F0702030302020204" pitchFamily="66" charset="0"/>
              </a:rPr>
              <a:t>order </a:t>
            </a:r>
            <a:r>
              <a:rPr lang="en-GB" sz="2000" b="1" dirty="0" smtClean="0">
                <a:solidFill>
                  <a:schemeClr val="bg2"/>
                </a:solidFill>
                <a:latin typeface="Comic Sans MS" panose="030F0702030302020204" pitchFamily="66" charset="0"/>
              </a:rPr>
              <a:t>effects.</a:t>
            </a:r>
            <a:endParaRPr lang="en-GB" sz="2000" b="1" dirty="0">
              <a:solidFill>
                <a:schemeClr val="bg2"/>
              </a:solidFill>
              <a:latin typeface="Comic Sans MS" panose="030F0702030302020204" pitchFamily="66" charset="0"/>
            </a:endParaRPr>
          </a:p>
        </p:txBody>
      </p:sp>
      <p:sp>
        <p:nvSpPr>
          <p:cNvPr id="7" name="TextBox 6"/>
          <p:cNvSpPr txBox="1"/>
          <p:nvPr/>
        </p:nvSpPr>
        <p:spPr>
          <a:xfrm>
            <a:off x="27621" y="5517232"/>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a:solidFill>
                  <a:prstClr val="black"/>
                </a:solidFill>
                <a:latin typeface="Comic Sans MS"/>
              </a:rPr>
              <a:t>Learning objectives:</a:t>
            </a:r>
          </a:p>
          <a:p>
            <a:pPr marL="285750" indent="-285750">
              <a:buFont typeface="Arial" panose="020B0604020202020204" pitchFamily="34" charset="0"/>
              <a:buChar char="•"/>
              <a:defRPr/>
            </a:pPr>
            <a:r>
              <a:rPr lang="en-GB" kern="0" dirty="0">
                <a:solidFill>
                  <a:prstClr val="black"/>
                </a:solidFill>
                <a:latin typeface="Comic Sans MS"/>
              </a:rPr>
              <a:t>To UNDERSTAND the key features of ‘science’.</a:t>
            </a:r>
          </a:p>
          <a:p>
            <a:pPr marL="285750" indent="-285750">
              <a:buFont typeface="Arial" panose="020B0604020202020204" pitchFamily="34" charset="0"/>
              <a:buChar char="•"/>
              <a:defRPr/>
            </a:pPr>
            <a:r>
              <a:rPr lang="en-GB" kern="0" dirty="0">
                <a:solidFill>
                  <a:prstClr val="black"/>
                </a:solidFill>
                <a:latin typeface="Comic Sans MS"/>
              </a:rPr>
              <a:t>To BE ABLE TO order the approaches in terms of scientific value and focus.</a:t>
            </a:r>
          </a:p>
          <a:p>
            <a:pPr marL="285750" indent="-285750">
              <a:buFont typeface="Arial" panose="020B0604020202020204" pitchFamily="34" charset="0"/>
              <a:buChar char="•"/>
              <a:defRPr/>
            </a:pPr>
            <a:r>
              <a:rPr lang="en-GB" kern="0" dirty="0">
                <a:solidFill>
                  <a:prstClr val="black"/>
                </a:solidFill>
                <a:latin typeface="Comic Sans MS"/>
              </a:rPr>
              <a:t>To EVALUATE whether psychology is a ‘science’.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39" y="908720"/>
            <a:ext cx="4902200"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877761" y="4653136"/>
            <a:ext cx="4266239" cy="830997"/>
          </a:xfrm>
          <a:prstGeom prst="rect">
            <a:avLst/>
          </a:prstGeom>
          <a:noFill/>
        </p:spPr>
        <p:txBody>
          <a:bodyPr wrap="square" rtlCol="0">
            <a:spAutoFit/>
          </a:bodyPr>
          <a:lstStyle/>
          <a:p>
            <a:r>
              <a:rPr lang="en-GB" sz="2400" dirty="0" smtClean="0"/>
              <a:t>What can we do to avoid this?</a:t>
            </a:r>
          </a:p>
          <a:p>
            <a:r>
              <a:rPr lang="en-GB" sz="2400" b="1" dirty="0" smtClean="0"/>
              <a:t>Counterbalancing!</a:t>
            </a:r>
            <a:endParaRPr lang="en-GB" sz="2400" b="1" dirty="0"/>
          </a:p>
        </p:txBody>
      </p:sp>
      <p:cxnSp>
        <p:nvCxnSpPr>
          <p:cNvPr id="8" name="Straight Arrow Connector 7"/>
          <p:cNvCxnSpPr/>
          <p:nvPr/>
        </p:nvCxnSpPr>
        <p:spPr>
          <a:xfrm flipV="1">
            <a:off x="6948264" y="3284984"/>
            <a:ext cx="288032" cy="1368152"/>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885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additive="base">
                                        <p:cTn id="2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82219"/>
            <a:ext cx="8041440" cy="826501"/>
          </a:xfrm>
          <a:solidFill>
            <a:schemeClr val="accent6">
              <a:lumMod val="20000"/>
              <a:lumOff val="80000"/>
            </a:schemeClr>
          </a:solidFill>
          <a:ln w="28575">
            <a:solidFill>
              <a:schemeClr val="tx1"/>
            </a:solidFill>
          </a:ln>
        </p:spPr>
        <p:txBody>
          <a:bodyPr/>
          <a:lstStyle/>
          <a:p>
            <a:r>
              <a:rPr lang="en-GB" dirty="0" smtClean="0"/>
              <a:t>Matched pairs?</a:t>
            </a:r>
            <a:endParaRPr lang="en-GB" dirty="0"/>
          </a:p>
        </p:txBody>
      </p:sp>
      <p:sp>
        <p:nvSpPr>
          <p:cNvPr id="4" name="Oval 3"/>
          <p:cNvSpPr/>
          <p:nvPr/>
        </p:nvSpPr>
        <p:spPr>
          <a:xfrm rot="21116837">
            <a:off x="3109490" y="3183023"/>
            <a:ext cx="5902586" cy="2298962"/>
          </a:xfrm>
          <a:prstGeom prst="ellipse">
            <a:avLst/>
          </a:prstGeom>
          <a:solidFill>
            <a:srgbClr val="07B10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r>
              <a:rPr lang="en-GB" sz="2000" b="1" dirty="0">
                <a:solidFill>
                  <a:prstClr val="black"/>
                </a:solidFill>
                <a:latin typeface="Comic Sans MS" panose="030F0702030302020204" pitchFamily="66" charset="0"/>
              </a:rPr>
              <a:t>Reduces</a:t>
            </a:r>
            <a:r>
              <a:rPr lang="en-GB" sz="2000" dirty="0">
                <a:solidFill>
                  <a:prstClr val="black"/>
                </a:solidFill>
                <a:latin typeface="Comic Sans MS" panose="030F0702030302020204" pitchFamily="66" charset="0"/>
              </a:rPr>
              <a:t> participant (i.e. extraneous) </a:t>
            </a:r>
            <a:r>
              <a:rPr lang="en-GB" sz="2000" dirty="0" smtClean="0">
                <a:solidFill>
                  <a:prstClr val="black"/>
                </a:solidFill>
                <a:latin typeface="Comic Sans MS" panose="030F0702030302020204" pitchFamily="66" charset="0"/>
              </a:rPr>
              <a:t>variables.</a:t>
            </a:r>
          </a:p>
          <a:p>
            <a:pPr marL="342900" indent="-342900" algn="ctr">
              <a:buFont typeface="Arial" panose="020B0604020202020204" pitchFamily="34" charset="0"/>
              <a:buChar char="•"/>
            </a:pPr>
            <a:r>
              <a:rPr lang="en-GB" sz="2000" b="1" dirty="0">
                <a:solidFill>
                  <a:prstClr val="black"/>
                </a:solidFill>
                <a:latin typeface="Comic Sans MS" panose="030F0702030302020204" pitchFamily="66" charset="0"/>
              </a:rPr>
              <a:t>Avoids</a:t>
            </a:r>
            <a:r>
              <a:rPr lang="en-GB" sz="2000" dirty="0">
                <a:solidFill>
                  <a:prstClr val="black"/>
                </a:solidFill>
                <a:latin typeface="Comic Sans MS" panose="030F0702030302020204" pitchFamily="66" charset="0"/>
              </a:rPr>
              <a:t> order effects</a:t>
            </a:r>
          </a:p>
        </p:txBody>
      </p:sp>
      <p:sp>
        <p:nvSpPr>
          <p:cNvPr id="6" name="Content Placeholder 5"/>
          <p:cNvSpPr>
            <a:spLocks noGrp="1"/>
          </p:cNvSpPr>
          <p:nvPr>
            <p:ph idx="1"/>
          </p:nvPr>
        </p:nvSpPr>
        <p:spPr>
          <a:xfrm rot="567914">
            <a:off x="229982" y="1111857"/>
            <a:ext cx="4412049" cy="3162255"/>
          </a:xfrm>
          <a:prstGeom prst="ellipse">
            <a:avLst/>
          </a:prstGeom>
          <a:solidFill>
            <a:srgbClr val="C0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GB" sz="2000" b="1" dirty="0" smtClean="0">
                <a:solidFill>
                  <a:schemeClr val="bg2"/>
                </a:solidFill>
                <a:latin typeface="Comic Sans MS" panose="030F0702030302020204" pitchFamily="66" charset="0"/>
              </a:rPr>
              <a:t>- Very </a:t>
            </a:r>
            <a:r>
              <a:rPr lang="en-GB" sz="2000" b="1" dirty="0">
                <a:solidFill>
                  <a:schemeClr val="bg2"/>
                </a:solidFill>
                <a:latin typeface="Comic Sans MS" panose="030F0702030302020204" pitchFamily="66" charset="0"/>
              </a:rPr>
              <a:t>time-consuming </a:t>
            </a:r>
            <a:r>
              <a:rPr lang="en-GB" sz="2000" dirty="0">
                <a:solidFill>
                  <a:schemeClr val="bg2"/>
                </a:solidFill>
                <a:latin typeface="Comic Sans MS" panose="030F0702030302020204" pitchFamily="66" charset="0"/>
              </a:rPr>
              <a:t>trying to find closely matched pairs</a:t>
            </a:r>
            <a:r>
              <a:rPr lang="en-GB" sz="2000" dirty="0" smtClean="0">
                <a:solidFill>
                  <a:schemeClr val="bg2"/>
                </a:solidFill>
                <a:latin typeface="Comic Sans MS" panose="030F0702030302020204" pitchFamily="66" charset="0"/>
              </a:rPr>
              <a:t>.</a:t>
            </a:r>
            <a:endParaRPr lang="en-GB" sz="2000" dirty="0">
              <a:solidFill>
                <a:schemeClr val="bg2"/>
              </a:solidFill>
              <a:latin typeface="Comic Sans MS" panose="030F0702030302020204" pitchFamily="66" charset="0"/>
            </a:endParaRPr>
          </a:p>
          <a:p>
            <a:pPr marL="0" indent="0" algn="ctr">
              <a:buNone/>
            </a:pPr>
            <a:r>
              <a:rPr lang="en-GB" sz="2000" dirty="0" smtClean="0">
                <a:solidFill>
                  <a:schemeClr val="bg2"/>
                </a:solidFill>
                <a:latin typeface="Comic Sans MS" panose="030F0702030302020204" pitchFamily="66" charset="0"/>
              </a:rPr>
              <a:t>- Impossible </a:t>
            </a:r>
            <a:r>
              <a:rPr lang="en-GB" sz="2000" dirty="0">
                <a:solidFill>
                  <a:schemeClr val="bg2"/>
                </a:solidFill>
                <a:latin typeface="Comic Sans MS" panose="030F0702030302020204" pitchFamily="66" charset="0"/>
              </a:rPr>
              <a:t>to match people exactly, unless identical twins!</a:t>
            </a:r>
          </a:p>
        </p:txBody>
      </p:sp>
      <p:sp>
        <p:nvSpPr>
          <p:cNvPr id="7" name="TextBox 6"/>
          <p:cNvSpPr txBox="1"/>
          <p:nvPr/>
        </p:nvSpPr>
        <p:spPr>
          <a:xfrm>
            <a:off x="27621" y="5517232"/>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a:solidFill>
                  <a:prstClr val="black"/>
                </a:solidFill>
                <a:latin typeface="Comic Sans MS"/>
              </a:rPr>
              <a:t>Learning objectives:</a:t>
            </a:r>
          </a:p>
          <a:p>
            <a:pPr marL="285750" indent="-285750">
              <a:buFont typeface="Arial" panose="020B0604020202020204" pitchFamily="34" charset="0"/>
              <a:buChar char="•"/>
              <a:defRPr/>
            </a:pPr>
            <a:r>
              <a:rPr lang="en-GB" kern="0" dirty="0">
                <a:solidFill>
                  <a:prstClr val="black"/>
                </a:solidFill>
                <a:latin typeface="Comic Sans MS"/>
              </a:rPr>
              <a:t>To UNDERSTAND the key features of ‘science’.</a:t>
            </a:r>
          </a:p>
          <a:p>
            <a:pPr marL="285750" indent="-285750">
              <a:buFont typeface="Arial" panose="020B0604020202020204" pitchFamily="34" charset="0"/>
              <a:buChar char="•"/>
              <a:defRPr/>
            </a:pPr>
            <a:r>
              <a:rPr lang="en-GB" kern="0" dirty="0">
                <a:solidFill>
                  <a:prstClr val="black"/>
                </a:solidFill>
                <a:latin typeface="Comic Sans MS"/>
              </a:rPr>
              <a:t>To BE ABLE TO order the approaches in terms of scientific value and focus.</a:t>
            </a:r>
          </a:p>
          <a:p>
            <a:pPr marL="285750" indent="-285750">
              <a:buFont typeface="Arial" panose="020B0604020202020204" pitchFamily="34" charset="0"/>
              <a:buChar char="•"/>
              <a:defRPr/>
            </a:pPr>
            <a:r>
              <a:rPr lang="en-GB" kern="0" dirty="0">
                <a:solidFill>
                  <a:prstClr val="black"/>
                </a:solidFill>
                <a:latin typeface="Comic Sans MS"/>
              </a:rPr>
              <a:t>To EVALUATE whether psychology is a ‘science’.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7761" y="980728"/>
            <a:ext cx="3925887" cy="149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045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42946" y="3469197"/>
            <a:ext cx="3061372" cy="2033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83568" y="82219"/>
            <a:ext cx="8041440" cy="826501"/>
          </a:xfrm>
          <a:solidFill>
            <a:schemeClr val="accent6">
              <a:lumMod val="20000"/>
              <a:lumOff val="80000"/>
            </a:schemeClr>
          </a:solidFill>
          <a:ln w="28575">
            <a:solidFill>
              <a:schemeClr val="tx1"/>
            </a:solidFill>
          </a:ln>
        </p:spPr>
        <p:txBody>
          <a:bodyPr/>
          <a:lstStyle/>
          <a:p>
            <a:r>
              <a:rPr lang="en-GB" dirty="0" smtClean="0"/>
              <a:t>Questionnaires vs. Interviews</a:t>
            </a:r>
            <a:endParaRPr lang="en-GB" dirty="0"/>
          </a:p>
        </p:txBody>
      </p:sp>
      <p:sp>
        <p:nvSpPr>
          <p:cNvPr id="7" name="TextBox 6"/>
          <p:cNvSpPr txBox="1"/>
          <p:nvPr/>
        </p:nvSpPr>
        <p:spPr>
          <a:xfrm>
            <a:off x="27621" y="5517232"/>
            <a:ext cx="9155296" cy="1200329"/>
          </a:xfrm>
          <a:prstGeom prst="rect">
            <a:avLst/>
          </a:prstGeom>
          <a:solidFill>
            <a:srgbClr val="FF6600"/>
          </a:solidFill>
          <a:ln w="25400">
            <a:solidFill>
              <a:schemeClr val="tx1"/>
            </a:solidFill>
          </a:ln>
        </p:spPr>
        <p:txBody>
          <a:bodyPr wrap="square" rtlCol="0">
            <a:spAutoFit/>
          </a:bodyPr>
          <a:lstStyle/>
          <a:p>
            <a:pPr>
              <a:defRPr/>
            </a:pPr>
            <a:r>
              <a:rPr lang="en-GB" i="1" u="sng" kern="0" dirty="0">
                <a:solidFill>
                  <a:prstClr val="black"/>
                </a:solidFill>
                <a:latin typeface="Comic Sans MS"/>
              </a:rPr>
              <a:t>Learning objectives:</a:t>
            </a:r>
          </a:p>
          <a:p>
            <a:pPr marL="285750" indent="-285750">
              <a:buFont typeface="Arial" panose="020B0604020202020204" pitchFamily="34" charset="0"/>
              <a:buChar char="•"/>
              <a:defRPr/>
            </a:pPr>
            <a:r>
              <a:rPr lang="en-GB" kern="0" dirty="0">
                <a:solidFill>
                  <a:prstClr val="black"/>
                </a:solidFill>
                <a:latin typeface="Comic Sans MS"/>
              </a:rPr>
              <a:t>To UNDERSTAND the key features of ‘science’.</a:t>
            </a:r>
          </a:p>
          <a:p>
            <a:pPr marL="285750" indent="-285750">
              <a:buFont typeface="Arial" panose="020B0604020202020204" pitchFamily="34" charset="0"/>
              <a:buChar char="•"/>
              <a:defRPr/>
            </a:pPr>
            <a:r>
              <a:rPr lang="en-GB" kern="0" dirty="0">
                <a:solidFill>
                  <a:prstClr val="black"/>
                </a:solidFill>
                <a:latin typeface="Comic Sans MS"/>
              </a:rPr>
              <a:t>To BE ABLE TO order the approaches in terms of scientific value and focus.</a:t>
            </a:r>
          </a:p>
          <a:p>
            <a:pPr marL="285750" indent="-285750">
              <a:buFont typeface="Arial" panose="020B0604020202020204" pitchFamily="34" charset="0"/>
              <a:buChar char="•"/>
              <a:defRPr/>
            </a:pPr>
            <a:r>
              <a:rPr lang="en-GB" kern="0" dirty="0">
                <a:solidFill>
                  <a:prstClr val="black"/>
                </a:solidFill>
                <a:latin typeface="Comic Sans MS"/>
              </a:rPr>
              <a:t>To EVALUATE whether psychology is a ‘science’.</a:t>
            </a:r>
          </a:p>
        </p:txBody>
      </p:sp>
      <p:sp>
        <p:nvSpPr>
          <p:cNvPr id="5" name="Rounded Rectangle 4"/>
          <p:cNvSpPr/>
          <p:nvPr/>
        </p:nvSpPr>
        <p:spPr>
          <a:xfrm rot="533222">
            <a:off x="4393385" y="1169821"/>
            <a:ext cx="4588266" cy="1914294"/>
          </a:xfrm>
          <a:prstGeom prst="roundRect">
            <a:avLst/>
          </a:prstGeom>
          <a:solidFill>
            <a:schemeClr val="bg2">
              <a:lumMod val="7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Structured and unstructured types of both self-report methods allow flexibility in type and quantity of data produced, as well as easy of replicability.</a:t>
            </a:r>
            <a:endParaRPr lang="en-GB" sz="2400" dirty="0">
              <a:solidFill>
                <a:schemeClr val="tx1"/>
              </a:solidFill>
            </a:endParaRPr>
          </a:p>
        </p:txBody>
      </p:sp>
      <p:sp>
        <p:nvSpPr>
          <p:cNvPr id="10" name="Rounded Rectangle 9"/>
          <p:cNvSpPr/>
          <p:nvPr/>
        </p:nvSpPr>
        <p:spPr>
          <a:xfrm rot="21325839">
            <a:off x="226334" y="2882113"/>
            <a:ext cx="3024336" cy="1296144"/>
          </a:xfrm>
          <a:prstGeom prst="roundRect">
            <a:avLst/>
          </a:prstGeom>
          <a:solidFill>
            <a:schemeClr val="bg2">
              <a:lumMod val="7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Interviewer effects more likely in an interview.</a:t>
            </a:r>
            <a:endParaRPr lang="en-GB" sz="2400" dirty="0">
              <a:solidFill>
                <a:schemeClr val="tx1"/>
              </a:solidFill>
            </a:endParaRPr>
          </a:p>
        </p:txBody>
      </p:sp>
      <p:sp>
        <p:nvSpPr>
          <p:cNvPr id="11" name="Rounded Rectangle 10"/>
          <p:cNvSpPr/>
          <p:nvPr/>
        </p:nvSpPr>
        <p:spPr>
          <a:xfrm rot="603769">
            <a:off x="547936" y="1349152"/>
            <a:ext cx="3024336" cy="1296144"/>
          </a:xfrm>
          <a:prstGeom prst="roundRect">
            <a:avLst/>
          </a:prstGeom>
          <a:solidFill>
            <a:schemeClr val="bg2">
              <a:lumMod val="7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Interviews more expensive.  </a:t>
            </a:r>
            <a:endParaRPr lang="en-GB" sz="2400" dirty="0">
              <a:solidFill>
                <a:schemeClr val="tx1"/>
              </a:solidFill>
            </a:endParaRPr>
          </a:p>
        </p:txBody>
      </p:sp>
      <p:sp>
        <p:nvSpPr>
          <p:cNvPr id="12" name="Rounded Rectangle 11"/>
          <p:cNvSpPr/>
          <p:nvPr/>
        </p:nvSpPr>
        <p:spPr>
          <a:xfrm rot="21400358">
            <a:off x="1747833" y="4165641"/>
            <a:ext cx="4217789" cy="1296144"/>
          </a:xfrm>
          <a:prstGeom prst="roundRect">
            <a:avLst/>
          </a:prstGeom>
          <a:solidFill>
            <a:schemeClr val="bg2">
              <a:lumMod val="7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Questionnaires allow lots of data to be gained conveniently and quickly.</a:t>
            </a:r>
            <a:endParaRPr lang="en-GB" sz="2400" dirty="0">
              <a:solidFill>
                <a:schemeClr val="tx1"/>
              </a:solidFill>
            </a:endParaRPr>
          </a:p>
        </p:txBody>
      </p:sp>
      <p:sp>
        <p:nvSpPr>
          <p:cNvPr id="13" name="Rounded Rectangle 12"/>
          <p:cNvSpPr/>
          <p:nvPr/>
        </p:nvSpPr>
        <p:spPr>
          <a:xfrm rot="377108">
            <a:off x="3361518" y="2865888"/>
            <a:ext cx="2304256" cy="1296144"/>
          </a:xfrm>
          <a:prstGeom prst="roundRect">
            <a:avLst/>
          </a:prstGeom>
          <a:solidFill>
            <a:schemeClr val="bg2">
              <a:lumMod val="7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Interviews more depth.  </a:t>
            </a:r>
            <a:endParaRPr lang="en-GB" sz="2400" dirty="0">
              <a:solidFill>
                <a:schemeClr val="tx1"/>
              </a:solidFill>
            </a:endParaRPr>
          </a:p>
        </p:txBody>
      </p:sp>
    </p:spTree>
    <p:extLst>
      <p:ext uri="{BB962C8B-B14F-4D97-AF65-F5344CB8AC3E}">
        <p14:creationId xmlns:p14="http://schemas.microsoft.com/office/powerpoint/2010/main" val="283824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460</TotalTime>
  <Words>2236</Words>
  <Application>Microsoft Office PowerPoint</Application>
  <PresentationFormat>On-screen Show (4:3)</PresentationFormat>
  <Paragraphs>251</Paragraphs>
  <Slides>26</Slides>
  <Notes>0</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Sketchbook</vt:lpstr>
      <vt:lpstr>Default Design</vt:lpstr>
      <vt:lpstr>What are the main features of ‘science’?</vt:lpstr>
      <vt:lpstr>Applying research methods - Task</vt:lpstr>
      <vt:lpstr>Lab experiment?</vt:lpstr>
      <vt:lpstr>Field experiment?</vt:lpstr>
      <vt:lpstr>Natural experiment?</vt:lpstr>
      <vt:lpstr>Independent groups?</vt:lpstr>
      <vt:lpstr>Repeated measures?</vt:lpstr>
      <vt:lpstr>Matched pairs?</vt:lpstr>
      <vt:lpstr>Questionnaires vs. Interviews</vt:lpstr>
      <vt:lpstr>Case  studies?</vt:lpstr>
      <vt:lpstr>Applying research methods - Task</vt:lpstr>
      <vt:lpstr>PowerPoint Presentation</vt:lpstr>
      <vt:lpstr>What makes something ‘scientific’?</vt:lpstr>
      <vt:lpstr>Objectivity</vt:lpstr>
      <vt:lpstr>Empiricism</vt:lpstr>
      <vt:lpstr>Replicability</vt:lpstr>
      <vt:lpstr>Theory construction</vt:lpstr>
      <vt:lpstr>PowerPoint Presentation</vt:lpstr>
      <vt:lpstr>Card sort creation - Activity</vt:lpstr>
      <vt:lpstr>Falsification</vt:lpstr>
      <vt:lpstr>Why is it important to test hypotheses as part of science?</vt:lpstr>
      <vt:lpstr>PowerPoint Presentation</vt:lpstr>
      <vt:lpstr>PowerPoint Presentation</vt:lpstr>
      <vt:lpstr>Example Question</vt:lpstr>
      <vt:lpstr>Why is examining causation important in science?</vt:lpstr>
      <vt:lpstr>Home learning  (Will be peer assessed)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Kirsty</dc:creator>
  <cp:lastModifiedBy>Kirsty</cp:lastModifiedBy>
  <cp:revision>41</cp:revision>
  <dcterms:created xsi:type="dcterms:W3CDTF">2014-10-20T13:16:39Z</dcterms:created>
  <dcterms:modified xsi:type="dcterms:W3CDTF">2015-11-03T08:10:13Z</dcterms:modified>
</cp:coreProperties>
</file>