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sldIdLst>
    <p:sldId id="257" r:id="rId3"/>
    <p:sldId id="270" r:id="rId4"/>
    <p:sldId id="282" r:id="rId5"/>
    <p:sldId id="283" r:id="rId6"/>
    <p:sldId id="284" r:id="rId7"/>
    <p:sldId id="285" r:id="rId8"/>
    <p:sldId id="286" r:id="rId9"/>
    <p:sldId id="287" r:id="rId10"/>
    <p:sldId id="288" r:id="rId11"/>
    <p:sldId id="289" r:id="rId12"/>
    <p:sldId id="290" r:id="rId13"/>
    <p:sldId id="258" r:id="rId14"/>
    <p:sldId id="260" r:id="rId15"/>
    <p:sldId id="272" r:id="rId16"/>
    <p:sldId id="276" r:id="rId17"/>
    <p:sldId id="263" r:id="rId18"/>
    <p:sldId id="273" r:id="rId19"/>
    <p:sldId id="274" r:id="rId20"/>
    <p:sldId id="275" r:id="rId21"/>
    <p:sldId id="291" r:id="rId22"/>
    <p:sldId id="262" r:id="rId23"/>
    <p:sldId id="265" r:id="rId24"/>
    <p:sldId id="266" r:id="rId25"/>
    <p:sldId id="277" r:id="rId26"/>
    <p:sldId id="292" r:id="rId27"/>
    <p:sldId id="278" r:id="rId2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7B10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351" autoAdjust="0"/>
    <p:restoredTop sz="94660"/>
  </p:normalViewPr>
  <p:slideViewPr>
    <p:cSldViewPr>
      <p:cViewPr varScale="1">
        <p:scale>
          <a:sx n="69" d="100"/>
          <a:sy n="69" d="100"/>
        </p:scale>
        <p:origin x="-1422"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1026" name="Picture 2" descr="C:\Users\jnsch\Desktop\O14ThemesHandoffs\WorkingFiles\FinalHanoff\Sketchbook\Cover.jpg"/>
          <p:cNvPicPr>
            <a:picLocks noChangeAspect="1" noChangeArrowheads="1"/>
          </p:cNvPicPr>
          <p:nvPr/>
        </p:nvPicPr>
        <p:blipFill>
          <a:blip r:embed="rId2">
            <a:duotone>
              <a:prstClr val="black"/>
              <a:schemeClr val="tx2">
                <a:tint val="45000"/>
                <a:satMod val="400000"/>
              </a:schemeClr>
            </a:duotone>
            <a:lum bright="2000"/>
          </a:blip>
          <a:srcRect/>
          <a:stretch>
            <a:fillRect/>
          </a:stretch>
        </p:blipFill>
        <p:spPr bwMode="auto">
          <a:xfrm>
            <a:off x="0" y="0"/>
            <a:ext cx="9144000" cy="6858000"/>
          </a:xfrm>
          <a:prstGeom prst="rect">
            <a:avLst/>
          </a:prstGeom>
          <a:noFill/>
        </p:spPr>
      </p:pic>
      <p:grpSp>
        <p:nvGrpSpPr>
          <p:cNvPr id="16" name="Group 15"/>
          <p:cNvGrpSpPr/>
          <p:nvPr/>
        </p:nvGrpSpPr>
        <p:grpSpPr>
          <a:xfrm rot="20533676">
            <a:off x="618027" y="3923015"/>
            <a:ext cx="2508736" cy="2527488"/>
            <a:chOff x="494947" y="417279"/>
            <a:chExt cx="2417578" cy="2421351"/>
          </a:xfrm>
        </p:grpSpPr>
        <p:sp>
          <p:nvSpPr>
            <p:cNvPr id="12" name="Freeform 11"/>
            <p:cNvSpPr/>
            <p:nvPr/>
          </p:nvSpPr>
          <p:spPr>
            <a:xfrm>
              <a:off x="494947" y="494484"/>
              <a:ext cx="2328384" cy="2344146"/>
            </a:xfrm>
            <a:custGeom>
              <a:avLst/>
              <a:gdLst>
                <a:gd name="connsiteX0" fmla="*/ 94077 w 2328384"/>
                <a:gd name="connsiteY0" fmla="*/ 0 h 2344146"/>
                <a:gd name="connsiteX1" fmla="*/ 0 w 2328384"/>
                <a:gd name="connsiteY1" fmla="*/ 2344146 h 2344146"/>
                <a:gd name="connsiteX2" fmla="*/ 2328384 w 2328384"/>
                <a:gd name="connsiteY2" fmla="*/ 2250067 h 2344146"/>
                <a:gd name="connsiteX3" fmla="*/ 94077 w 2328384"/>
                <a:gd name="connsiteY3" fmla="*/ 0 h 2344146"/>
              </a:gdLst>
              <a:ahLst/>
              <a:cxnLst>
                <a:cxn ang="0">
                  <a:pos x="connsiteX0" y="connsiteY0"/>
                </a:cxn>
                <a:cxn ang="0">
                  <a:pos x="connsiteX1" y="connsiteY1"/>
                </a:cxn>
                <a:cxn ang="0">
                  <a:pos x="connsiteX2" y="connsiteY2"/>
                </a:cxn>
                <a:cxn ang="0">
                  <a:pos x="connsiteX3" y="connsiteY3"/>
                </a:cxn>
              </a:cxnLst>
              <a:rect l="l" t="t" r="r" b="b"/>
              <a:pathLst>
                <a:path w="2328384" h="2344146">
                  <a:moveTo>
                    <a:pt x="94077" y="0"/>
                  </a:moveTo>
                  <a:lnTo>
                    <a:pt x="0" y="2344146"/>
                  </a:lnTo>
                  <a:lnTo>
                    <a:pt x="2328384" y="2250067"/>
                  </a:lnTo>
                  <a:lnTo>
                    <a:pt x="94077" y="0"/>
                  </a:lnTo>
                  <a:close/>
                </a:path>
              </a:pathLst>
            </a:custGeom>
            <a:gradFill flip="none" rotWithShape="1">
              <a:gsLst>
                <a:gs pos="0">
                  <a:srgbClr val="000100">
                    <a:alpha val="31000"/>
                  </a:srgbClr>
                </a:gs>
                <a:gs pos="49000">
                  <a:srgbClr val="FEFFFF">
                    <a:alpha val="0"/>
                  </a:srgbClr>
                </a:gs>
              </a:gsLst>
              <a:path path="circle">
                <a:fillToRect t="100000" r="100000"/>
              </a:path>
              <a:tileRect l="-100000" b="-100000"/>
            </a:gradFill>
            <a:ln>
              <a:noFill/>
            </a:ln>
            <a:effectLst>
              <a:outerShdw blurRad="50800" dist="12700" dir="5400000" rotWithShape="0">
                <a:srgbClr val="000000">
                  <a:alpha val="37000"/>
                </a:srgbClr>
              </a:outerShdw>
              <a:softEdge rad="38100"/>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11" name="Rectangle 10"/>
            <p:cNvSpPr/>
            <p:nvPr/>
          </p:nvSpPr>
          <p:spPr>
            <a:xfrm>
              <a:off x="590935" y="417279"/>
              <a:ext cx="2321590" cy="2321590"/>
            </a:xfrm>
            <a:prstGeom prst="rect">
              <a:avLst/>
            </a:prstGeom>
            <a:gradFill flip="none" rotWithShape="1">
              <a:gsLst>
                <a:gs pos="0">
                  <a:srgbClr val="FAE148"/>
                </a:gs>
                <a:gs pos="100000">
                  <a:srgbClr val="FFEB63"/>
                </a:gs>
              </a:gsLst>
              <a:lin ang="16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pic>
          <p:nvPicPr>
            <p:cNvPr id="14" name="Picture 13" descr="stickie-shadow.png"/>
            <p:cNvPicPr>
              <a:picLocks noChangeAspect="1"/>
            </p:cNvPicPr>
            <p:nvPr/>
          </p:nvPicPr>
          <p:blipFill>
            <a:blip r:embed="rId3"/>
            <a:stretch>
              <a:fillRect/>
            </a:stretch>
          </p:blipFill>
          <p:spPr>
            <a:xfrm>
              <a:off x="614456" y="436040"/>
              <a:ext cx="404704" cy="461174"/>
            </a:xfrm>
            <a:prstGeom prst="rect">
              <a:avLst/>
            </a:prstGeom>
          </p:spPr>
        </p:pic>
        <p:pic>
          <p:nvPicPr>
            <p:cNvPr id="15" name="Picture 14" descr="stickie-shadow.png"/>
            <p:cNvPicPr>
              <a:picLocks noChangeAspect="1"/>
            </p:cNvPicPr>
            <p:nvPr/>
          </p:nvPicPr>
          <p:blipFill>
            <a:blip r:embed="rId3"/>
            <a:stretch>
              <a:fillRect/>
            </a:stretch>
          </p:blipFill>
          <p:spPr>
            <a:xfrm rot="16200000">
              <a:off x="637932" y="2282410"/>
              <a:ext cx="404704" cy="461174"/>
            </a:xfrm>
            <a:prstGeom prst="rect">
              <a:avLst/>
            </a:prstGeom>
          </p:spPr>
        </p:pic>
      </p:grpSp>
      <p:pic>
        <p:nvPicPr>
          <p:cNvPr id="8" name="Picture 7" descr="TitleCard.png"/>
          <p:cNvPicPr>
            <a:picLocks noChangeAspect="1"/>
          </p:cNvPicPr>
          <p:nvPr/>
        </p:nvPicPr>
        <p:blipFill>
          <a:blip r:embed="rId4"/>
          <a:stretch>
            <a:fillRect/>
          </a:stretch>
        </p:blipFill>
        <p:spPr>
          <a:xfrm rot="343346">
            <a:off x="2856203" y="2587842"/>
            <a:ext cx="5773084" cy="3850817"/>
          </a:xfrm>
          <a:prstGeom prst="rect">
            <a:avLst/>
          </a:prstGeom>
        </p:spPr>
      </p:pic>
      <p:sp>
        <p:nvSpPr>
          <p:cNvPr id="2" name="Title 1"/>
          <p:cNvSpPr>
            <a:spLocks noGrp="1"/>
          </p:cNvSpPr>
          <p:nvPr>
            <p:ph type="ctrTitle"/>
          </p:nvPr>
        </p:nvSpPr>
        <p:spPr>
          <a:xfrm rot="360000">
            <a:off x="3339809" y="3015792"/>
            <a:ext cx="4847038" cy="1599722"/>
          </a:xfrm>
        </p:spPr>
        <p:txBody>
          <a:bodyPr anchor="b"/>
          <a:lstStyle>
            <a:lvl1pPr>
              <a:defRPr sz="4800">
                <a:solidFill>
                  <a:srgbClr val="000100"/>
                </a:solidFill>
                <a:effectLst>
                  <a:outerShdw blurRad="63500" sx="102000" sy="102000" algn="ctr" rotWithShape="0">
                    <a:srgbClr val="FFFFFF">
                      <a:alpha val="40000"/>
                    </a:srgbClr>
                  </a:outerShdw>
                </a:effectLst>
              </a:defRPr>
            </a:lvl1pPr>
          </a:lstStyle>
          <a:p>
            <a:r>
              <a:rPr lang="en-US" smtClean="0"/>
              <a:t>Click to edit Master title style</a:t>
            </a:r>
            <a:endParaRPr lang="en-US" dirty="0"/>
          </a:p>
        </p:txBody>
      </p:sp>
      <p:sp>
        <p:nvSpPr>
          <p:cNvPr id="3" name="Subtitle 2"/>
          <p:cNvSpPr>
            <a:spLocks noGrp="1"/>
          </p:cNvSpPr>
          <p:nvPr>
            <p:ph type="subTitle" idx="1"/>
          </p:nvPr>
        </p:nvSpPr>
        <p:spPr>
          <a:xfrm rot="360000">
            <a:off x="3200499" y="4766916"/>
            <a:ext cx="4836456" cy="1040845"/>
          </a:xfrm>
        </p:spPr>
        <p:txBody>
          <a:bodyPr>
            <a:normAutofit/>
          </a:bodyPr>
          <a:lstStyle>
            <a:lvl1pPr marL="0" indent="0" algn="ctr">
              <a:buNone/>
              <a:defRPr sz="1800">
                <a:solidFill>
                  <a:srgbClr val="00010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rot="20520000">
            <a:off x="963292" y="5061539"/>
            <a:ext cx="1968535" cy="534991"/>
          </a:xfrm>
        </p:spPr>
        <p:txBody>
          <a:bodyPr anchor="t"/>
          <a:lstStyle>
            <a:lvl1pPr algn="ctr">
              <a:defRPr sz="2200">
                <a:solidFill>
                  <a:schemeClr val="accent1"/>
                </a:solidFill>
              </a:defRPr>
            </a:lvl1pPr>
          </a:lstStyle>
          <a:p>
            <a:fld id="{BCCDA1F2-4CC4-4966-9544-B72733BBEB98}" type="datetimeFigureOut">
              <a:rPr lang="en-GB" smtClean="0">
                <a:solidFill>
                  <a:srgbClr val="A63212"/>
                </a:solidFill>
              </a:rPr>
              <a:pPr/>
              <a:t>03/11/2015</a:t>
            </a:fld>
            <a:endParaRPr lang="en-GB">
              <a:solidFill>
                <a:srgbClr val="A63212"/>
              </a:solidFill>
            </a:endParaRPr>
          </a:p>
        </p:txBody>
      </p:sp>
      <p:sp>
        <p:nvSpPr>
          <p:cNvPr id="5" name="Footer Placeholder 4"/>
          <p:cNvSpPr>
            <a:spLocks noGrp="1"/>
          </p:cNvSpPr>
          <p:nvPr>
            <p:ph type="ftr" sz="quarter" idx="11"/>
          </p:nvPr>
        </p:nvSpPr>
        <p:spPr>
          <a:xfrm rot="20520000">
            <a:off x="647592" y="4135346"/>
            <a:ext cx="2085881" cy="835010"/>
          </a:xfrm>
        </p:spPr>
        <p:txBody>
          <a:bodyPr anchor="ctr"/>
          <a:lstStyle>
            <a:lvl1pPr algn="l">
              <a:defRPr sz="1600">
                <a:solidFill>
                  <a:schemeClr val="accent5">
                    <a:lumMod val="50000"/>
                  </a:schemeClr>
                </a:solidFill>
              </a:defRPr>
            </a:lvl1pPr>
          </a:lstStyle>
          <a:p>
            <a:endParaRPr lang="en-GB">
              <a:solidFill>
                <a:srgbClr val="4E66B2">
                  <a:lumMod val="50000"/>
                </a:srgbClr>
              </a:solidFill>
            </a:endParaRPr>
          </a:p>
        </p:txBody>
      </p:sp>
      <p:sp>
        <p:nvSpPr>
          <p:cNvPr id="6" name="Slide Number Placeholder 5"/>
          <p:cNvSpPr>
            <a:spLocks noGrp="1"/>
          </p:cNvSpPr>
          <p:nvPr>
            <p:ph type="sldNum" sz="quarter" idx="12"/>
          </p:nvPr>
        </p:nvSpPr>
        <p:spPr>
          <a:xfrm rot="20520000">
            <a:off x="1981439" y="5509808"/>
            <a:ext cx="738180" cy="426607"/>
          </a:xfrm>
        </p:spPr>
        <p:txBody>
          <a:bodyPr/>
          <a:lstStyle>
            <a:lvl1pPr algn="r">
              <a:defRPr>
                <a:solidFill>
                  <a:schemeClr val="accent1">
                    <a:lumMod val="75000"/>
                  </a:schemeClr>
                </a:solidFill>
              </a:defRPr>
            </a:lvl1pPr>
          </a:lstStyle>
          <a:p>
            <a:fld id="{BA52EC30-115B-404A-857E-78E9297528EE}" type="slidenum">
              <a:rPr lang="en-GB" smtClean="0">
                <a:solidFill>
                  <a:srgbClr val="A63212">
                    <a:lumMod val="75000"/>
                  </a:srgbClr>
                </a:solidFill>
              </a:rPr>
              <a:pPr/>
              <a:t>‹#›</a:t>
            </a:fld>
            <a:endParaRPr lang="en-GB">
              <a:solidFill>
                <a:srgbClr val="A63212">
                  <a:lumMod val="75000"/>
                </a:srgbClr>
              </a:solidFill>
            </a:endParaRPr>
          </a:p>
        </p:txBody>
      </p:sp>
      <p:pic>
        <p:nvPicPr>
          <p:cNvPr id="9" name="Picture 8" descr="coverBand.png"/>
          <p:cNvPicPr>
            <a:picLocks noChangeAspect="1"/>
          </p:cNvPicPr>
          <p:nvPr/>
        </p:nvPicPr>
        <p:blipFill>
          <a:blip r:embed="rId5"/>
          <a:stretch>
            <a:fillRect/>
          </a:stretch>
        </p:blipFill>
        <p:spPr>
          <a:xfrm>
            <a:off x="0" y="5880100"/>
            <a:ext cx="9144000" cy="330200"/>
          </a:xfrm>
          <a:prstGeom prst="rect">
            <a:avLst/>
          </a:prstGeom>
          <a:effectLst>
            <a:outerShdw blurRad="63500" dist="38100" dir="5400000" algn="t" rotWithShape="0">
              <a:prstClr val="black">
                <a:alpha val="59000"/>
              </a:prstClr>
            </a:outerShdw>
          </a:effectLst>
        </p:spPr>
      </p:pic>
    </p:spTree>
    <p:extLst>
      <p:ext uri="{BB962C8B-B14F-4D97-AF65-F5344CB8AC3E}">
        <p14:creationId xmlns:p14="http://schemas.microsoft.com/office/powerpoint/2010/main" val="15989279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CCDA1F2-4CC4-4966-9544-B72733BBEB98}" type="datetimeFigureOut">
              <a:rPr lang="en-GB" smtClean="0">
                <a:solidFill>
                  <a:prstClr val="black">
                    <a:lumMod val="50000"/>
                    <a:lumOff val="50000"/>
                  </a:prstClr>
                </a:solidFill>
              </a:rPr>
              <a:pPr/>
              <a:t>03/11/2015</a:t>
            </a:fld>
            <a:endParaRPr lang="en-GB">
              <a:solidFill>
                <a:prstClr val="black">
                  <a:lumMod val="50000"/>
                  <a:lumOff val="50000"/>
                </a:prstClr>
              </a:solidFill>
            </a:endParaRPr>
          </a:p>
        </p:txBody>
      </p:sp>
      <p:sp>
        <p:nvSpPr>
          <p:cNvPr id="5" name="Footer Placeholder 4"/>
          <p:cNvSpPr>
            <a:spLocks noGrp="1"/>
          </p:cNvSpPr>
          <p:nvPr>
            <p:ph type="ftr" sz="quarter" idx="11"/>
          </p:nvPr>
        </p:nvSpPr>
        <p:spPr/>
        <p:txBody>
          <a:bodyPr/>
          <a:lstStyle/>
          <a:p>
            <a:endParaRPr lang="en-GB">
              <a:solidFill>
                <a:prstClr val="black">
                  <a:lumMod val="50000"/>
                  <a:lumOff val="50000"/>
                </a:prstClr>
              </a:solidFill>
            </a:endParaRPr>
          </a:p>
        </p:txBody>
      </p:sp>
      <p:sp>
        <p:nvSpPr>
          <p:cNvPr id="6" name="Slide Number Placeholder 5"/>
          <p:cNvSpPr>
            <a:spLocks noGrp="1"/>
          </p:cNvSpPr>
          <p:nvPr>
            <p:ph type="sldNum" sz="quarter" idx="12"/>
          </p:nvPr>
        </p:nvSpPr>
        <p:spPr/>
        <p:txBody>
          <a:bodyPr/>
          <a:lstStyle/>
          <a:p>
            <a:fld id="{BA52EC30-115B-404A-857E-78E9297528EE}" type="slidenum">
              <a:rPr lang="en-GB" smtClean="0">
                <a:solidFill>
                  <a:prstClr val="black">
                    <a:lumMod val="50000"/>
                    <a:lumOff val="50000"/>
                  </a:prstClr>
                </a:solidFill>
              </a:rPr>
              <a:pPr/>
              <a:t>‹#›</a:t>
            </a:fld>
            <a:endParaRPr lang="en-GB">
              <a:solidFill>
                <a:prstClr val="black">
                  <a:lumMod val="50000"/>
                  <a:lumOff val="50000"/>
                </a:prstClr>
              </a:solidFill>
            </a:endParaRPr>
          </a:p>
        </p:txBody>
      </p:sp>
    </p:spTree>
    <p:extLst>
      <p:ext uri="{BB962C8B-B14F-4D97-AF65-F5344CB8AC3E}">
        <p14:creationId xmlns:p14="http://schemas.microsoft.com/office/powerpoint/2010/main" val="31837683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50278"/>
            <a:ext cx="1963320" cy="546952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551280" y="838199"/>
            <a:ext cx="5907840" cy="518160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CCDA1F2-4CC4-4966-9544-B72733BBEB98}" type="datetimeFigureOut">
              <a:rPr lang="en-GB" smtClean="0">
                <a:solidFill>
                  <a:prstClr val="black">
                    <a:lumMod val="50000"/>
                    <a:lumOff val="50000"/>
                  </a:prstClr>
                </a:solidFill>
              </a:rPr>
              <a:pPr/>
              <a:t>03/11/2015</a:t>
            </a:fld>
            <a:endParaRPr lang="en-GB">
              <a:solidFill>
                <a:prstClr val="black">
                  <a:lumMod val="50000"/>
                  <a:lumOff val="50000"/>
                </a:prstClr>
              </a:solidFill>
            </a:endParaRPr>
          </a:p>
        </p:txBody>
      </p:sp>
      <p:sp>
        <p:nvSpPr>
          <p:cNvPr id="5" name="Footer Placeholder 4"/>
          <p:cNvSpPr>
            <a:spLocks noGrp="1"/>
          </p:cNvSpPr>
          <p:nvPr>
            <p:ph type="ftr" sz="quarter" idx="11"/>
          </p:nvPr>
        </p:nvSpPr>
        <p:spPr/>
        <p:txBody>
          <a:bodyPr/>
          <a:lstStyle/>
          <a:p>
            <a:endParaRPr lang="en-GB">
              <a:solidFill>
                <a:prstClr val="black">
                  <a:lumMod val="50000"/>
                  <a:lumOff val="50000"/>
                </a:prstClr>
              </a:solidFill>
            </a:endParaRPr>
          </a:p>
        </p:txBody>
      </p:sp>
      <p:sp>
        <p:nvSpPr>
          <p:cNvPr id="6" name="Slide Number Placeholder 5"/>
          <p:cNvSpPr>
            <a:spLocks noGrp="1"/>
          </p:cNvSpPr>
          <p:nvPr>
            <p:ph type="sldNum" sz="quarter" idx="12"/>
          </p:nvPr>
        </p:nvSpPr>
        <p:spPr/>
        <p:txBody>
          <a:bodyPr/>
          <a:lstStyle/>
          <a:p>
            <a:fld id="{BA52EC30-115B-404A-857E-78E9297528EE}" type="slidenum">
              <a:rPr lang="en-GB" smtClean="0">
                <a:solidFill>
                  <a:prstClr val="black">
                    <a:lumMod val="50000"/>
                    <a:lumOff val="50000"/>
                  </a:prstClr>
                </a:solidFill>
              </a:rPr>
              <a:pPr/>
              <a:t>‹#›</a:t>
            </a:fld>
            <a:endParaRPr lang="en-GB">
              <a:solidFill>
                <a:prstClr val="black">
                  <a:lumMod val="50000"/>
                  <a:lumOff val="50000"/>
                </a:prstClr>
              </a:solidFill>
            </a:endParaRPr>
          </a:p>
        </p:txBody>
      </p:sp>
    </p:spTree>
    <p:extLst>
      <p:ext uri="{BB962C8B-B14F-4D97-AF65-F5344CB8AC3E}">
        <p14:creationId xmlns:p14="http://schemas.microsoft.com/office/powerpoint/2010/main" val="10549330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lvl1pPr>
              <a:defRPr/>
            </a:lvl1pPr>
          </a:lstStyle>
          <a:p>
            <a:endParaRPr lang="en-GB">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GB">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4053FA06-B1EC-4E6B-B136-A6CA50F78E07}" type="slidenum">
              <a:rPr lang="en-GB">
                <a:solidFill>
                  <a:srgbClr val="000000"/>
                </a:solidFill>
              </a:rPr>
              <a:pPr/>
              <a:t>‹#›</a:t>
            </a:fld>
            <a:endParaRPr lang="en-GB">
              <a:solidFill>
                <a:srgbClr val="000000"/>
              </a:solidFill>
            </a:endParaRPr>
          </a:p>
        </p:txBody>
      </p:sp>
    </p:spTree>
    <p:extLst>
      <p:ext uri="{BB962C8B-B14F-4D97-AF65-F5344CB8AC3E}">
        <p14:creationId xmlns:p14="http://schemas.microsoft.com/office/powerpoint/2010/main" val="4870111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endParaRPr lang="en-GB">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GB">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193D11EA-0C06-4D61-A36A-79CA1EDAF2C6}" type="slidenum">
              <a:rPr lang="en-GB">
                <a:solidFill>
                  <a:srgbClr val="000000"/>
                </a:solidFill>
              </a:rPr>
              <a:pPr/>
              <a:t>‹#›</a:t>
            </a:fld>
            <a:endParaRPr lang="en-GB">
              <a:solidFill>
                <a:srgbClr val="000000"/>
              </a:solidFill>
            </a:endParaRPr>
          </a:p>
        </p:txBody>
      </p:sp>
    </p:spTree>
    <p:extLst>
      <p:ext uri="{BB962C8B-B14F-4D97-AF65-F5344CB8AC3E}">
        <p14:creationId xmlns:p14="http://schemas.microsoft.com/office/powerpoint/2010/main" val="33819021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GB">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GB">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8914FBBD-F790-4B1A-9F06-848ABA950CB2}" type="slidenum">
              <a:rPr lang="en-GB">
                <a:solidFill>
                  <a:srgbClr val="000000"/>
                </a:solidFill>
              </a:rPr>
              <a:pPr/>
              <a:t>‹#›</a:t>
            </a:fld>
            <a:endParaRPr lang="en-GB">
              <a:solidFill>
                <a:srgbClr val="000000"/>
              </a:solidFill>
            </a:endParaRPr>
          </a:p>
        </p:txBody>
      </p:sp>
    </p:spTree>
    <p:extLst>
      <p:ext uri="{BB962C8B-B14F-4D97-AF65-F5344CB8AC3E}">
        <p14:creationId xmlns:p14="http://schemas.microsoft.com/office/powerpoint/2010/main" val="196906625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lvl1pPr>
              <a:defRPr/>
            </a:lvl1pPr>
          </a:lstStyle>
          <a:p>
            <a:endParaRPr lang="en-GB">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GB">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7E3D7C9C-31B0-44A9-B022-33DA1553EC45}" type="slidenum">
              <a:rPr lang="en-GB">
                <a:solidFill>
                  <a:srgbClr val="000000"/>
                </a:solidFill>
              </a:rPr>
              <a:pPr/>
              <a:t>‹#›</a:t>
            </a:fld>
            <a:endParaRPr lang="en-GB">
              <a:solidFill>
                <a:srgbClr val="000000"/>
              </a:solidFill>
            </a:endParaRPr>
          </a:p>
        </p:txBody>
      </p:sp>
    </p:spTree>
    <p:extLst>
      <p:ext uri="{BB962C8B-B14F-4D97-AF65-F5344CB8AC3E}">
        <p14:creationId xmlns:p14="http://schemas.microsoft.com/office/powerpoint/2010/main" val="28176535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lvl1pPr>
              <a:defRPr/>
            </a:lvl1pPr>
          </a:lstStyle>
          <a:p>
            <a:endParaRPr lang="en-GB">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en-GB">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137C4FA9-95B8-4317-A4D7-2DA1F1C5DED0}" type="slidenum">
              <a:rPr lang="en-GB">
                <a:solidFill>
                  <a:srgbClr val="000000"/>
                </a:solidFill>
              </a:rPr>
              <a:pPr/>
              <a:t>‹#›</a:t>
            </a:fld>
            <a:endParaRPr lang="en-GB">
              <a:solidFill>
                <a:srgbClr val="000000"/>
              </a:solidFill>
            </a:endParaRPr>
          </a:p>
        </p:txBody>
      </p:sp>
    </p:spTree>
    <p:extLst>
      <p:ext uri="{BB962C8B-B14F-4D97-AF65-F5344CB8AC3E}">
        <p14:creationId xmlns:p14="http://schemas.microsoft.com/office/powerpoint/2010/main" val="310175773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lvl1pPr>
              <a:defRPr/>
            </a:lvl1pPr>
          </a:lstStyle>
          <a:p>
            <a:endParaRPr lang="en-GB">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en-GB">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28422402-8311-473A-8DA4-1FB12BE17E77}" type="slidenum">
              <a:rPr lang="en-GB">
                <a:solidFill>
                  <a:srgbClr val="000000"/>
                </a:solidFill>
              </a:rPr>
              <a:pPr/>
              <a:t>‹#›</a:t>
            </a:fld>
            <a:endParaRPr lang="en-GB">
              <a:solidFill>
                <a:srgbClr val="000000"/>
              </a:solidFill>
            </a:endParaRPr>
          </a:p>
        </p:txBody>
      </p:sp>
    </p:spTree>
    <p:extLst>
      <p:ext uri="{BB962C8B-B14F-4D97-AF65-F5344CB8AC3E}">
        <p14:creationId xmlns:p14="http://schemas.microsoft.com/office/powerpoint/2010/main" val="384141686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GB">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GB">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060ED020-A779-4493-AB8E-264BC81FABA7}" type="slidenum">
              <a:rPr lang="en-GB">
                <a:solidFill>
                  <a:srgbClr val="000000"/>
                </a:solidFill>
              </a:rPr>
              <a:pPr/>
              <a:t>‹#›</a:t>
            </a:fld>
            <a:endParaRPr lang="en-GB">
              <a:solidFill>
                <a:srgbClr val="000000"/>
              </a:solidFill>
            </a:endParaRPr>
          </a:p>
        </p:txBody>
      </p:sp>
    </p:spTree>
    <p:extLst>
      <p:ext uri="{BB962C8B-B14F-4D97-AF65-F5344CB8AC3E}">
        <p14:creationId xmlns:p14="http://schemas.microsoft.com/office/powerpoint/2010/main" val="390604021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GB">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GB">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802190CA-FCFF-4BCB-BC76-1A1F3A6ED483}" type="slidenum">
              <a:rPr lang="en-GB">
                <a:solidFill>
                  <a:srgbClr val="000000"/>
                </a:solidFill>
              </a:rPr>
              <a:pPr/>
              <a:t>‹#›</a:t>
            </a:fld>
            <a:endParaRPr lang="en-GB">
              <a:solidFill>
                <a:srgbClr val="000000"/>
              </a:solidFill>
            </a:endParaRPr>
          </a:p>
        </p:txBody>
      </p:sp>
    </p:spTree>
    <p:extLst>
      <p:ext uri="{BB962C8B-B14F-4D97-AF65-F5344CB8AC3E}">
        <p14:creationId xmlns:p14="http://schemas.microsoft.com/office/powerpoint/2010/main" val="35490231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CCDA1F2-4CC4-4966-9544-B72733BBEB98}" type="datetimeFigureOut">
              <a:rPr lang="en-GB" smtClean="0">
                <a:solidFill>
                  <a:prstClr val="black">
                    <a:lumMod val="50000"/>
                    <a:lumOff val="50000"/>
                  </a:prstClr>
                </a:solidFill>
              </a:rPr>
              <a:pPr/>
              <a:t>03/11/2015</a:t>
            </a:fld>
            <a:endParaRPr lang="en-GB">
              <a:solidFill>
                <a:prstClr val="black">
                  <a:lumMod val="50000"/>
                  <a:lumOff val="50000"/>
                </a:prstClr>
              </a:solidFill>
            </a:endParaRPr>
          </a:p>
        </p:txBody>
      </p:sp>
      <p:sp>
        <p:nvSpPr>
          <p:cNvPr id="5" name="Footer Placeholder 4"/>
          <p:cNvSpPr>
            <a:spLocks noGrp="1"/>
          </p:cNvSpPr>
          <p:nvPr>
            <p:ph type="ftr" sz="quarter" idx="11"/>
          </p:nvPr>
        </p:nvSpPr>
        <p:spPr/>
        <p:txBody>
          <a:bodyPr/>
          <a:lstStyle/>
          <a:p>
            <a:endParaRPr lang="en-GB">
              <a:solidFill>
                <a:prstClr val="black">
                  <a:lumMod val="50000"/>
                  <a:lumOff val="50000"/>
                </a:prstClr>
              </a:solidFill>
            </a:endParaRPr>
          </a:p>
        </p:txBody>
      </p:sp>
      <p:sp>
        <p:nvSpPr>
          <p:cNvPr id="6" name="Slide Number Placeholder 5"/>
          <p:cNvSpPr>
            <a:spLocks noGrp="1"/>
          </p:cNvSpPr>
          <p:nvPr>
            <p:ph type="sldNum" sz="quarter" idx="12"/>
          </p:nvPr>
        </p:nvSpPr>
        <p:spPr/>
        <p:txBody>
          <a:bodyPr/>
          <a:lstStyle/>
          <a:p>
            <a:fld id="{BA52EC30-115B-404A-857E-78E9297528EE}" type="slidenum">
              <a:rPr lang="en-GB" smtClean="0">
                <a:solidFill>
                  <a:prstClr val="black">
                    <a:lumMod val="50000"/>
                    <a:lumOff val="50000"/>
                  </a:prstClr>
                </a:solidFill>
              </a:rPr>
              <a:pPr/>
              <a:t>‹#›</a:t>
            </a:fld>
            <a:endParaRPr lang="en-GB">
              <a:solidFill>
                <a:prstClr val="black">
                  <a:lumMod val="50000"/>
                  <a:lumOff val="50000"/>
                </a:prstClr>
              </a:solidFill>
            </a:endParaRPr>
          </a:p>
        </p:txBody>
      </p:sp>
    </p:spTree>
    <p:extLst>
      <p:ext uri="{BB962C8B-B14F-4D97-AF65-F5344CB8AC3E}">
        <p14:creationId xmlns:p14="http://schemas.microsoft.com/office/powerpoint/2010/main" val="272063921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GB">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GB">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1AE49D21-483B-4480-8C48-C2F173E76049}" type="slidenum">
              <a:rPr lang="en-GB">
                <a:solidFill>
                  <a:srgbClr val="000000"/>
                </a:solidFill>
              </a:rPr>
              <a:pPr/>
              <a:t>‹#›</a:t>
            </a:fld>
            <a:endParaRPr lang="en-GB">
              <a:solidFill>
                <a:srgbClr val="000000"/>
              </a:solidFill>
            </a:endParaRPr>
          </a:p>
        </p:txBody>
      </p:sp>
    </p:spTree>
    <p:extLst>
      <p:ext uri="{BB962C8B-B14F-4D97-AF65-F5344CB8AC3E}">
        <p14:creationId xmlns:p14="http://schemas.microsoft.com/office/powerpoint/2010/main" val="428221557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endParaRPr lang="en-GB">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GB">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D4BC7119-487B-452D-823F-7639018A2D7A}" type="slidenum">
              <a:rPr lang="en-GB">
                <a:solidFill>
                  <a:srgbClr val="000000"/>
                </a:solidFill>
              </a:rPr>
              <a:pPr/>
              <a:t>‹#›</a:t>
            </a:fld>
            <a:endParaRPr lang="en-GB">
              <a:solidFill>
                <a:srgbClr val="000000"/>
              </a:solidFill>
            </a:endParaRPr>
          </a:p>
        </p:txBody>
      </p:sp>
    </p:spTree>
    <p:extLst>
      <p:ext uri="{BB962C8B-B14F-4D97-AF65-F5344CB8AC3E}">
        <p14:creationId xmlns:p14="http://schemas.microsoft.com/office/powerpoint/2010/main" val="275325113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endParaRPr lang="en-GB">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GB">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8368C5E4-FB6F-4E86-A957-8A7A4118692E}" type="slidenum">
              <a:rPr lang="en-GB">
                <a:solidFill>
                  <a:srgbClr val="000000"/>
                </a:solidFill>
              </a:rPr>
              <a:pPr/>
              <a:t>‹#›</a:t>
            </a:fld>
            <a:endParaRPr lang="en-GB">
              <a:solidFill>
                <a:srgbClr val="000000"/>
              </a:solidFill>
            </a:endParaRPr>
          </a:p>
        </p:txBody>
      </p:sp>
    </p:spTree>
    <p:extLst>
      <p:ext uri="{BB962C8B-B14F-4D97-AF65-F5344CB8AC3E}">
        <p14:creationId xmlns:p14="http://schemas.microsoft.com/office/powerpoint/2010/main" val="41122794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51280" y="1497993"/>
            <a:ext cx="8041439" cy="2097259"/>
          </a:xfrm>
        </p:spPr>
        <p:txBody>
          <a:bodyPr anchor="b"/>
          <a:lstStyle>
            <a:lvl1pPr algn="ctr">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838199" y="3754402"/>
            <a:ext cx="7467601" cy="1500187"/>
          </a:xfrm>
        </p:spPr>
        <p:txBody>
          <a:bodyPr anchor="t"/>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CCDA1F2-4CC4-4966-9544-B72733BBEB98}" type="datetimeFigureOut">
              <a:rPr lang="en-GB" smtClean="0">
                <a:solidFill>
                  <a:prstClr val="black">
                    <a:lumMod val="50000"/>
                    <a:lumOff val="50000"/>
                  </a:prstClr>
                </a:solidFill>
              </a:rPr>
              <a:pPr/>
              <a:t>03/11/2015</a:t>
            </a:fld>
            <a:endParaRPr lang="en-GB">
              <a:solidFill>
                <a:prstClr val="black">
                  <a:lumMod val="50000"/>
                  <a:lumOff val="50000"/>
                </a:prstClr>
              </a:solidFill>
            </a:endParaRPr>
          </a:p>
        </p:txBody>
      </p:sp>
      <p:sp>
        <p:nvSpPr>
          <p:cNvPr id="5" name="Footer Placeholder 4"/>
          <p:cNvSpPr>
            <a:spLocks noGrp="1"/>
          </p:cNvSpPr>
          <p:nvPr>
            <p:ph type="ftr" sz="quarter" idx="11"/>
          </p:nvPr>
        </p:nvSpPr>
        <p:spPr/>
        <p:txBody>
          <a:bodyPr/>
          <a:lstStyle/>
          <a:p>
            <a:endParaRPr lang="en-GB">
              <a:solidFill>
                <a:prstClr val="black">
                  <a:lumMod val="50000"/>
                  <a:lumOff val="50000"/>
                </a:prstClr>
              </a:solidFill>
            </a:endParaRPr>
          </a:p>
        </p:txBody>
      </p:sp>
      <p:sp>
        <p:nvSpPr>
          <p:cNvPr id="6" name="Slide Number Placeholder 5"/>
          <p:cNvSpPr>
            <a:spLocks noGrp="1"/>
          </p:cNvSpPr>
          <p:nvPr>
            <p:ph type="sldNum" sz="quarter" idx="12"/>
          </p:nvPr>
        </p:nvSpPr>
        <p:spPr/>
        <p:txBody>
          <a:bodyPr/>
          <a:lstStyle/>
          <a:p>
            <a:fld id="{BA52EC30-115B-404A-857E-78E9297528EE}" type="slidenum">
              <a:rPr lang="en-GB" smtClean="0">
                <a:solidFill>
                  <a:prstClr val="black">
                    <a:lumMod val="50000"/>
                    <a:lumOff val="50000"/>
                  </a:prstClr>
                </a:solidFill>
              </a:rPr>
              <a:pPr/>
              <a:t>‹#›</a:t>
            </a:fld>
            <a:endParaRPr lang="en-GB">
              <a:solidFill>
                <a:prstClr val="black">
                  <a:lumMod val="50000"/>
                  <a:lumOff val="50000"/>
                </a:prstClr>
              </a:solidFill>
            </a:endParaRPr>
          </a:p>
        </p:txBody>
      </p:sp>
    </p:spTree>
    <p:extLst>
      <p:ext uri="{BB962C8B-B14F-4D97-AF65-F5344CB8AC3E}">
        <p14:creationId xmlns:p14="http://schemas.microsoft.com/office/powerpoint/2010/main" val="38911079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Date Placeholder 4"/>
          <p:cNvSpPr>
            <a:spLocks noGrp="1"/>
          </p:cNvSpPr>
          <p:nvPr>
            <p:ph type="dt" sz="half" idx="10"/>
          </p:nvPr>
        </p:nvSpPr>
        <p:spPr/>
        <p:txBody>
          <a:bodyPr/>
          <a:lstStyle/>
          <a:p>
            <a:fld id="{BCCDA1F2-4CC4-4966-9544-B72733BBEB98}" type="datetimeFigureOut">
              <a:rPr lang="en-GB" smtClean="0">
                <a:solidFill>
                  <a:prstClr val="black">
                    <a:lumMod val="50000"/>
                    <a:lumOff val="50000"/>
                  </a:prstClr>
                </a:solidFill>
              </a:rPr>
              <a:pPr/>
              <a:t>03/11/2015</a:t>
            </a:fld>
            <a:endParaRPr lang="en-GB">
              <a:solidFill>
                <a:prstClr val="black">
                  <a:lumMod val="50000"/>
                  <a:lumOff val="50000"/>
                </a:prstClr>
              </a:solidFill>
            </a:endParaRPr>
          </a:p>
        </p:txBody>
      </p:sp>
      <p:sp>
        <p:nvSpPr>
          <p:cNvPr id="6" name="Footer Placeholder 5"/>
          <p:cNvSpPr>
            <a:spLocks noGrp="1"/>
          </p:cNvSpPr>
          <p:nvPr>
            <p:ph type="ftr" sz="quarter" idx="11"/>
          </p:nvPr>
        </p:nvSpPr>
        <p:spPr/>
        <p:txBody>
          <a:bodyPr/>
          <a:lstStyle/>
          <a:p>
            <a:endParaRPr lang="en-GB">
              <a:solidFill>
                <a:prstClr val="black">
                  <a:lumMod val="50000"/>
                  <a:lumOff val="50000"/>
                </a:prstClr>
              </a:solidFill>
            </a:endParaRPr>
          </a:p>
        </p:txBody>
      </p:sp>
      <p:sp>
        <p:nvSpPr>
          <p:cNvPr id="7" name="Slide Number Placeholder 6"/>
          <p:cNvSpPr>
            <a:spLocks noGrp="1"/>
          </p:cNvSpPr>
          <p:nvPr>
            <p:ph type="sldNum" sz="quarter" idx="12"/>
          </p:nvPr>
        </p:nvSpPr>
        <p:spPr/>
        <p:txBody>
          <a:bodyPr/>
          <a:lstStyle/>
          <a:p>
            <a:fld id="{BA52EC30-115B-404A-857E-78E9297528EE}" type="slidenum">
              <a:rPr lang="en-GB" smtClean="0">
                <a:solidFill>
                  <a:prstClr val="black">
                    <a:lumMod val="50000"/>
                    <a:lumOff val="50000"/>
                  </a:prstClr>
                </a:solidFill>
              </a:rPr>
              <a:pPr/>
              <a:t>‹#›</a:t>
            </a:fld>
            <a:endParaRPr lang="en-GB">
              <a:solidFill>
                <a:prstClr val="black">
                  <a:lumMod val="50000"/>
                  <a:lumOff val="50000"/>
                </a:prstClr>
              </a:solidFill>
            </a:endParaRPr>
          </a:p>
        </p:txBody>
      </p:sp>
      <p:sp>
        <p:nvSpPr>
          <p:cNvPr id="9" name="Content Placeholder 8"/>
          <p:cNvSpPr>
            <a:spLocks noGrp="1"/>
          </p:cNvSpPr>
          <p:nvPr>
            <p:ph sz="quarter" idx="13"/>
          </p:nvPr>
        </p:nvSpPr>
        <p:spPr>
          <a:xfrm>
            <a:off x="841248" y="2039112"/>
            <a:ext cx="3657600" cy="39502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Content Placeholder 10"/>
          <p:cNvSpPr>
            <a:spLocks noGrp="1"/>
          </p:cNvSpPr>
          <p:nvPr>
            <p:ph sz="quarter" idx="14"/>
          </p:nvPr>
        </p:nvSpPr>
        <p:spPr>
          <a:xfrm>
            <a:off x="4645152" y="2039112"/>
            <a:ext cx="3657600" cy="39502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15885117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841248" y="2038388"/>
            <a:ext cx="3017520" cy="542395"/>
          </a:xfrm>
        </p:spPr>
        <p:txBody>
          <a:bodyPr anchor="b">
            <a:noAutofit/>
          </a:bodyPr>
          <a:lstStyle>
            <a:lvl1pPr marL="0" indent="0" algn="ctr">
              <a:buNone/>
              <a:defRPr sz="2400" b="0">
                <a:solidFill>
                  <a:schemeClr val="tx2"/>
                </a:solidFill>
                <a:latin typeface="+mn-lt"/>
                <a:cs typeface="Bradley Hand ITC TT-Bold"/>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5291091" y="2038387"/>
            <a:ext cx="3014708" cy="542394"/>
          </a:xfrm>
        </p:spPr>
        <p:txBody>
          <a:bodyPr anchor="b">
            <a:noAutofit/>
          </a:bodyPr>
          <a:lstStyle>
            <a:lvl1pPr marL="0" indent="0" algn="ctr">
              <a:buNone/>
              <a:defRPr sz="2400" b="0">
                <a:solidFill>
                  <a:schemeClr val="tx2"/>
                </a:solidFill>
                <a:latin typeface="+mn-lt"/>
                <a:cs typeface="Bradley Hand ITC TT-Bold"/>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7" name="Date Placeholder 6"/>
          <p:cNvSpPr>
            <a:spLocks noGrp="1"/>
          </p:cNvSpPr>
          <p:nvPr>
            <p:ph type="dt" sz="half" idx="10"/>
          </p:nvPr>
        </p:nvSpPr>
        <p:spPr/>
        <p:txBody>
          <a:bodyPr/>
          <a:lstStyle/>
          <a:p>
            <a:fld id="{BCCDA1F2-4CC4-4966-9544-B72733BBEB98}" type="datetimeFigureOut">
              <a:rPr lang="en-GB" smtClean="0">
                <a:solidFill>
                  <a:prstClr val="black">
                    <a:lumMod val="50000"/>
                    <a:lumOff val="50000"/>
                  </a:prstClr>
                </a:solidFill>
              </a:rPr>
              <a:pPr/>
              <a:t>03/11/2015</a:t>
            </a:fld>
            <a:endParaRPr lang="en-GB">
              <a:solidFill>
                <a:prstClr val="black">
                  <a:lumMod val="50000"/>
                  <a:lumOff val="50000"/>
                </a:prstClr>
              </a:solidFill>
            </a:endParaRPr>
          </a:p>
        </p:txBody>
      </p:sp>
      <p:sp>
        <p:nvSpPr>
          <p:cNvPr id="8" name="Footer Placeholder 7"/>
          <p:cNvSpPr>
            <a:spLocks noGrp="1"/>
          </p:cNvSpPr>
          <p:nvPr>
            <p:ph type="ftr" sz="quarter" idx="11"/>
          </p:nvPr>
        </p:nvSpPr>
        <p:spPr/>
        <p:txBody>
          <a:bodyPr/>
          <a:lstStyle/>
          <a:p>
            <a:endParaRPr lang="en-GB">
              <a:solidFill>
                <a:prstClr val="black">
                  <a:lumMod val="50000"/>
                  <a:lumOff val="50000"/>
                </a:prstClr>
              </a:solidFill>
            </a:endParaRPr>
          </a:p>
        </p:txBody>
      </p:sp>
      <p:sp>
        <p:nvSpPr>
          <p:cNvPr id="9" name="Slide Number Placeholder 8"/>
          <p:cNvSpPr>
            <a:spLocks noGrp="1"/>
          </p:cNvSpPr>
          <p:nvPr>
            <p:ph type="sldNum" sz="quarter" idx="12"/>
          </p:nvPr>
        </p:nvSpPr>
        <p:spPr/>
        <p:txBody>
          <a:bodyPr/>
          <a:lstStyle/>
          <a:p>
            <a:fld id="{BA52EC30-115B-404A-857E-78E9297528EE}" type="slidenum">
              <a:rPr lang="en-GB" smtClean="0">
                <a:solidFill>
                  <a:prstClr val="black">
                    <a:lumMod val="50000"/>
                    <a:lumOff val="50000"/>
                  </a:prstClr>
                </a:solidFill>
              </a:rPr>
              <a:pPr/>
              <a:t>‹#›</a:t>
            </a:fld>
            <a:endParaRPr lang="en-GB">
              <a:solidFill>
                <a:prstClr val="black">
                  <a:lumMod val="50000"/>
                  <a:lumOff val="50000"/>
                </a:prstClr>
              </a:solidFill>
            </a:endParaRPr>
          </a:p>
        </p:txBody>
      </p:sp>
      <p:sp>
        <p:nvSpPr>
          <p:cNvPr id="16" name="Freeform 22"/>
          <p:cNvSpPr>
            <a:spLocks/>
          </p:cNvSpPr>
          <p:nvPr/>
        </p:nvSpPr>
        <p:spPr bwMode="auto">
          <a:xfrm rot="20274567">
            <a:off x="3933637" y="4281002"/>
            <a:ext cx="1288495" cy="722529"/>
          </a:xfrm>
          <a:custGeom>
            <a:avLst/>
            <a:gdLst/>
            <a:ahLst/>
            <a:cxnLst/>
            <a:rect l="l" t="t" r="r" b="b"/>
            <a:pathLst>
              <a:path w="1288494" h="722529">
                <a:moveTo>
                  <a:pt x="548461" y="537763"/>
                </a:moveTo>
                <a:lnTo>
                  <a:pt x="548461" y="537763"/>
                </a:lnTo>
                <a:lnTo>
                  <a:pt x="548461" y="537763"/>
                </a:lnTo>
                <a:close/>
                <a:moveTo>
                  <a:pt x="547489" y="536791"/>
                </a:moveTo>
                <a:lnTo>
                  <a:pt x="548461" y="537763"/>
                </a:lnTo>
                <a:lnTo>
                  <a:pt x="546516" y="536791"/>
                </a:lnTo>
                <a:lnTo>
                  <a:pt x="544572" y="535818"/>
                </a:lnTo>
                <a:close/>
                <a:moveTo>
                  <a:pt x="338413" y="443436"/>
                </a:moveTo>
                <a:lnTo>
                  <a:pt x="340357" y="444408"/>
                </a:lnTo>
                <a:lnTo>
                  <a:pt x="339385" y="444408"/>
                </a:lnTo>
                <a:close/>
                <a:moveTo>
                  <a:pt x="337440" y="442463"/>
                </a:moveTo>
                <a:lnTo>
                  <a:pt x="338413" y="443436"/>
                </a:lnTo>
                <a:lnTo>
                  <a:pt x="338412" y="443436"/>
                </a:lnTo>
                <a:close/>
                <a:moveTo>
                  <a:pt x="334522" y="440518"/>
                </a:moveTo>
                <a:lnTo>
                  <a:pt x="334523" y="441491"/>
                </a:lnTo>
                <a:lnTo>
                  <a:pt x="333550" y="441491"/>
                </a:lnTo>
                <a:lnTo>
                  <a:pt x="331605" y="439546"/>
                </a:lnTo>
                <a:close/>
                <a:moveTo>
                  <a:pt x="644733" y="565964"/>
                </a:moveTo>
                <a:lnTo>
                  <a:pt x="642788" y="565964"/>
                </a:lnTo>
                <a:lnTo>
                  <a:pt x="641816" y="565964"/>
                </a:lnTo>
                <a:lnTo>
                  <a:pt x="641816" y="565964"/>
                </a:lnTo>
                <a:close/>
                <a:moveTo>
                  <a:pt x="457051" y="488168"/>
                </a:moveTo>
                <a:lnTo>
                  <a:pt x="458996" y="489140"/>
                </a:lnTo>
                <a:lnTo>
                  <a:pt x="458993" y="489139"/>
                </a:lnTo>
                <a:close/>
                <a:moveTo>
                  <a:pt x="243112" y="383144"/>
                </a:moveTo>
                <a:lnTo>
                  <a:pt x="244085" y="384117"/>
                </a:lnTo>
                <a:lnTo>
                  <a:pt x="244085" y="384117"/>
                </a:lnTo>
                <a:close/>
                <a:moveTo>
                  <a:pt x="781848" y="599027"/>
                </a:moveTo>
                <a:lnTo>
                  <a:pt x="781848" y="599027"/>
                </a:lnTo>
                <a:lnTo>
                  <a:pt x="780876" y="599027"/>
                </a:lnTo>
                <a:close/>
                <a:moveTo>
                  <a:pt x="242140" y="366612"/>
                </a:moveTo>
                <a:lnTo>
                  <a:pt x="244085" y="368557"/>
                </a:lnTo>
                <a:lnTo>
                  <a:pt x="241797" y="366956"/>
                </a:lnTo>
                <a:close/>
                <a:moveTo>
                  <a:pt x="141978" y="301458"/>
                </a:moveTo>
                <a:lnTo>
                  <a:pt x="141978" y="301459"/>
                </a:lnTo>
                <a:lnTo>
                  <a:pt x="141977" y="301459"/>
                </a:lnTo>
                <a:close/>
                <a:moveTo>
                  <a:pt x="142950" y="301458"/>
                </a:moveTo>
                <a:lnTo>
                  <a:pt x="142950" y="302430"/>
                </a:lnTo>
                <a:lnTo>
                  <a:pt x="141978" y="301459"/>
                </a:lnTo>
                <a:close/>
                <a:moveTo>
                  <a:pt x="979256" y="620421"/>
                </a:moveTo>
                <a:lnTo>
                  <a:pt x="979165" y="620512"/>
                </a:lnTo>
                <a:lnTo>
                  <a:pt x="978283" y="620421"/>
                </a:lnTo>
                <a:close/>
                <a:moveTo>
                  <a:pt x="93355" y="247974"/>
                </a:moveTo>
                <a:lnTo>
                  <a:pt x="94328" y="248946"/>
                </a:lnTo>
                <a:lnTo>
                  <a:pt x="94328" y="249919"/>
                </a:lnTo>
                <a:close/>
                <a:moveTo>
                  <a:pt x="1075528" y="637925"/>
                </a:moveTo>
                <a:lnTo>
                  <a:pt x="1075528" y="637925"/>
                </a:lnTo>
                <a:lnTo>
                  <a:pt x="1074555" y="637925"/>
                </a:lnTo>
                <a:close/>
                <a:moveTo>
                  <a:pt x="47650" y="177958"/>
                </a:moveTo>
                <a:lnTo>
                  <a:pt x="49595" y="178930"/>
                </a:lnTo>
                <a:lnTo>
                  <a:pt x="49595" y="180875"/>
                </a:lnTo>
                <a:lnTo>
                  <a:pt x="51540" y="183792"/>
                </a:lnTo>
                <a:lnTo>
                  <a:pt x="50568" y="184764"/>
                </a:lnTo>
                <a:lnTo>
                  <a:pt x="49595" y="184765"/>
                </a:lnTo>
                <a:lnTo>
                  <a:pt x="48623" y="183792"/>
                </a:lnTo>
                <a:lnTo>
                  <a:pt x="46678" y="182820"/>
                </a:lnTo>
                <a:lnTo>
                  <a:pt x="45705" y="179903"/>
                </a:lnTo>
                <a:lnTo>
                  <a:pt x="46678" y="179902"/>
                </a:lnTo>
                <a:lnTo>
                  <a:pt x="46678" y="178930"/>
                </a:lnTo>
                <a:close/>
                <a:moveTo>
                  <a:pt x="35008" y="156564"/>
                </a:moveTo>
                <a:lnTo>
                  <a:pt x="36953" y="159157"/>
                </a:lnTo>
                <a:lnTo>
                  <a:pt x="36953" y="159481"/>
                </a:lnTo>
                <a:close/>
                <a:moveTo>
                  <a:pt x="25284" y="133225"/>
                </a:moveTo>
                <a:lnTo>
                  <a:pt x="28201" y="141005"/>
                </a:lnTo>
                <a:lnTo>
                  <a:pt x="30146" y="144894"/>
                </a:lnTo>
                <a:lnTo>
                  <a:pt x="33063" y="147811"/>
                </a:lnTo>
                <a:lnTo>
                  <a:pt x="33063" y="146839"/>
                </a:lnTo>
                <a:lnTo>
                  <a:pt x="34036" y="148784"/>
                </a:lnTo>
                <a:lnTo>
                  <a:pt x="35008" y="151701"/>
                </a:lnTo>
                <a:lnTo>
                  <a:pt x="34036" y="149756"/>
                </a:lnTo>
                <a:lnTo>
                  <a:pt x="33064" y="148784"/>
                </a:lnTo>
                <a:lnTo>
                  <a:pt x="32091" y="149756"/>
                </a:lnTo>
                <a:lnTo>
                  <a:pt x="25284" y="137114"/>
                </a:lnTo>
                <a:lnTo>
                  <a:pt x="26256" y="137115"/>
                </a:lnTo>
                <a:lnTo>
                  <a:pt x="25284" y="136142"/>
                </a:lnTo>
                <a:close/>
                <a:moveTo>
                  <a:pt x="1277796" y="622366"/>
                </a:moveTo>
                <a:lnTo>
                  <a:pt x="1283631" y="625284"/>
                </a:lnTo>
                <a:lnTo>
                  <a:pt x="1285576" y="628201"/>
                </a:lnTo>
                <a:lnTo>
                  <a:pt x="1287521" y="630146"/>
                </a:lnTo>
                <a:lnTo>
                  <a:pt x="1288494" y="634036"/>
                </a:lnTo>
                <a:lnTo>
                  <a:pt x="1287521" y="637926"/>
                </a:lnTo>
                <a:lnTo>
                  <a:pt x="1285576" y="642788"/>
                </a:lnTo>
                <a:lnTo>
                  <a:pt x="1282659" y="646677"/>
                </a:lnTo>
                <a:lnTo>
                  <a:pt x="1277797" y="650567"/>
                </a:lnTo>
                <a:lnTo>
                  <a:pt x="1271962" y="654457"/>
                </a:lnTo>
                <a:lnTo>
                  <a:pt x="1264183" y="658347"/>
                </a:lnTo>
                <a:lnTo>
                  <a:pt x="1255431" y="662237"/>
                </a:lnTo>
                <a:lnTo>
                  <a:pt x="1235982" y="670016"/>
                </a:lnTo>
                <a:lnTo>
                  <a:pt x="1215560" y="676824"/>
                </a:lnTo>
                <a:lnTo>
                  <a:pt x="1207780" y="680713"/>
                </a:lnTo>
                <a:lnTo>
                  <a:pt x="1199028" y="685575"/>
                </a:lnTo>
                <a:lnTo>
                  <a:pt x="1179579" y="698217"/>
                </a:lnTo>
                <a:lnTo>
                  <a:pt x="1146516" y="722528"/>
                </a:lnTo>
                <a:lnTo>
                  <a:pt x="1140681" y="722529"/>
                </a:lnTo>
                <a:lnTo>
                  <a:pt x="1137764" y="721556"/>
                </a:lnTo>
                <a:lnTo>
                  <a:pt x="1129985" y="714748"/>
                </a:lnTo>
                <a:lnTo>
                  <a:pt x="1137764" y="708914"/>
                </a:lnTo>
                <a:lnTo>
                  <a:pt x="1146516" y="703079"/>
                </a:lnTo>
                <a:lnTo>
                  <a:pt x="1156241" y="696273"/>
                </a:lnTo>
                <a:lnTo>
                  <a:pt x="1168883" y="690437"/>
                </a:lnTo>
                <a:lnTo>
                  <a:pt x="1209726" y="669044"/>
                </a:lnTo>
                <a:lnTo>
                  <a:pt x="1220422" y="662237"/>
                </a:lnTo>
                <a:lnTo>
                  <a:pt x="1229174" y="655429"/>
                </a:lnTo>
                <a:lnTo>
                  <a:pt x="1237926" y="647649"/>
                </a:lnTo>
                <a:lnTo>
                  <a:pt x="1243761" y="639870"/>
                </a:lnTo>
                <a:lnTo>
                  <a:pt x="1243761" y="639870"/>
                </a:lnTo>
                <a:lnTo>
                  <a:pt x="1245706" y="638898"/>
                </a:lnTo>
                <a:lnTo>
                  <a:pt x="1243275" y="638898"/>
                </a:lnTo>
                <a:lnTo>
                  <a:pt x="1242789" y="637925"/>
                </a:lnTo>
                <a:lnTo>
                  <a:pt x="1240844" y="635981"/>
                </a:lnTo>
                <a:lnTo>
                  <a:pt x="1237926" y="634036"/>
                </a:lnTo>
                <a:lnTo>
                  <a:pt x="1226257" y="630145"/>
                </a:lnTo>
                <a:lnTo>
                  <a:pt x="1207780" y="625284"/>
                </a:lnTo>
                <a:lnTo>
                  <a:pt x="1182496" y="620421"/>
                </a:lnTo>
                <a:lnTo>
                  <a:pt x="1113453" y="607780"/>
                </a:lnTo>
                <a:lnTo>
                  <a:pt x="1074555" y="600000"/>
                </a:lnTo>
                <a:lnTo>
                  <a:pt x="1060940" y="596110"/>
                </a:lnTo>
                <a:lnTo>
                  <a:pt x="1048299" y="592221"/>
                </a:lnTo>
                <a:lnTo>
                  <a:pt x="1036630" y="587358"/>
                </a:lnTo>
                <a:lnTo>
                  <a:pt x="1027877" y="583469"/>
                </a:lnTo>
                <a:lnTo>
                  <a:pt x="1020098" y="579579"/>
                </a:lnTo>
                <a:lnTo>
                  <a:pt x="1014263" y="574716"/>
                </a:lnTo>
                <a:lnTo>
                  <a:pt x="1009401" y="569854"/>
                </a:lnTo>
                <a:lnTo>
                  <a:pt x="1006483" y="564992"/>
                </a:lnTo>
                <a:lnTo>
                  <a:pt x="1002594" y="554295"/>
                </a:lnTo>
                <a:lnTo>
                  <a:pt x="1030795" y="566937"/>
                </a:lnTo>
                <a:lnTo>
                  <a:pt x="1058996" y="577634"/>
                </a:lnTo>
                <a:lnTo>
                  <a:pt x="1087197" y="587358"/>
                </a:lnTo>
                <a:lnTo>
                  <a:pt x="1116371" y="596110"/>
                </a:lnTo>
                <a:lnTo>
                  <a:pt x="1145544" y="602917"/>
                </a:lnTo>
                <a:lnTo>
                  <a:pt x="1174717" y="609725"/>
                </a:lnTo>
                <a:lnTo>
                  <a:pt x="1204863" y="614587"/>
                </a:lnTo>
                <a:lnTo>
                  <a:pt x="1234036" y="618476"/>
                </a:lnTo>
                <a:lnTo>
                  <a:pt x="1248623" y="618476"/>
                </a:lnTo>
                <a:lnTo>
                  <a:pt x="1260293" y="619449"/>
                </a:lnTo>
                <a:lnTo>
                  <a:pt x="1270017" y="620422"/>
                </a:lnTo>
                <a:close/>
                <a:moveTo>
                  <a:pt x="13614" y="101134"/>
                </a:moveTo>
                <a:lnTo>
                  <a:pt x="15560" y="104051"/>
                </a:lnTo>
                <a:lnTo>
                  <a:pt x="16532" y="104052"/>
                </a:lnTo>
                <a:lnTo>
                  <a:pt x="15559" y="105024"/>
                </a:lnTo>
                <a:lnTo>
                  <a:pt x="16532" y="109886"/>
                </a:lnTo>
                <a:lnTo>
                  <a:pt x="16532" y="110859"/>
                </a:lnTo>
                <a:lnTo>
                  <a:pt x="15559" y="110858"/>
                </a:lnTo>
                <a:lnTo>
                  <a:pt x="14587" y="108913"/>
                </a:lnTo>
                <a:lnTo>
                  <a:pt x="15559" y="108913"/>
                </a:lnTo>
                <a:lnTo>
                  <a:pt x="15559" y="106969"/>
                </a:lnTo>
                <a:lnTo>
                  <a:pt x="14587" y="105024"/>
                </a:lnTo>
                <a:lnTo>
                  <a:pt x="14587" y="103079"/>
                </a:lnTo>
                <a:close/>
                <a:moveTo>
                  <a:pt x="5835" y="22366"/>
                </a:moveTo>
                <a:lnTo>
                  <a:pt x="5835" y="23338"/>
                </a:lnTo>
                <a:lnTo>
                  <a:pt x="5658" y="22542"/>
                </a:lnTo>
                <a:close/>
                <a:moveTo>
                  <a:pt x="3890" y="14586"/>
                </a:moveTo>
                <a:lnTo>
                  <a:pt x="4862" y="15559"/>
                </a:lnTo>
                <a:lnTo>
                  <a:pt x="4862" y="18476"/>
                </a:lnTo>
                <a:lnTo>
                  <a:pt x="4668" y="18087"/>
                </a:lnTo>
                <a:close/>
                <a:moveTo>
                  <a:pt x="1884" y="3039"/>
                </a:moveTo>
                <a:lnTo>
                  <a:pt x="3890" y="9724"/>
                </a:lnTo>
                <a:lnTo>
                  <a:pt x="3890" y="10697"/>
                </a:lnTo>
                <a:lnTo>
                  <a:pt x="2917" y="9724"/>
                </a:lnTo>
                <a:lnTo>
                  <a:pt x="2917" y="8752"/>
                </a:lnTo>
                <a:lnTo>
                  <a:pt x="1945" y="8751"/>
                </a:lnTo>
                <a:lnTo>
                  <a:pt x="1945" y="13613"/>
                </a:lnTo>
                <a:lnTo>
                  <a:pt x="2917" y="13613"/>
                </a:lnTo>
                <a:lnTo>
                  <a:pt x="2917" y="14586"/>
                </a:lnTo>
                <a:lnTo>
                  <a:pt x="4668" y="18087"/>
                </a:lnTo>
                <a:lnTo>
                  <a:pt x="5658" y="22542"/>
                </a:lnTo>
                <a:lnTo>
                  <a:pt x="4862" y="23338"/>
                </a:lnTo>
                <a:lnTo>
                  <a:pt x="4862" y="24310"/>
                </a:lnTo>
                <a:lnTo>
                  <a:pt x="5835" y="25283"/>
                </a:lnTo>
                <a:lnTo>
                  <a:pt x="6807" y="27228"/>
                </a:lnTo>
                <a:lnTo>
                  <a:pt x="7780" y="34035"/>
                </a:lnTo>
                <a:lnTo>
                  <a:pt x="7780" y="36952"/>
                </a:lnTo>
                <a:lnTo>
                  <a:pt x="8752" y="40842"/>
                </a:lnTo>
                <a:lnTo>
                  <a:pt x="9725" y="44732"/>
                </a:lnTo>
                <a:lnTo>
                  <a:pt x="9724" y="48622"/>
                </a:lnTo>
                <a:lnTo>
                  <a:pt x="7780" y="44732"/>
                </a:lnTo>
                <a:lnTo>
                  <a:pt x="5835" y="40842"/>
                </a:lnTo>
                <a:lnTo>
                  <a:pt x="6807" y="48622"/>
                </a:lnTo>
                <a:lnTo>
                  <a:pt x="8752" y="50567"/>
                </a:lnTo>
                <a:lnTo>
                  <a:pt x="10697" y="55429"/>
                </a:lnTo>
                <a:lnTo>
                  <a:pt x="10697" y="56401"/>
                </a:lnTo>
                <a:lnTo>
                  <a:pt x="12642" y="60291"/>
                </a:lnTo>
                <a:lnTo>
                  <a:pt x="13614" y="62236"/>
                </a:lnTo>
                <a:lnTo>
                  <a:pt x="14587" y="65153"/>
                </a:lnTo>
                <a:lnTo>
                  <a:pt x="17504" y="79740"/>
                </a:lnTo>
                <a:lnTo>
                  <a:pt x="20422" y="91410"/>
                </a:lnTo>
                <a:lnTo>
                  <a:pt x="19449" y="92382"/>
                </a:lnTo>
                <a:lnTo>
                  <a:pt x="22367" y="96271"/>
                </a:lnTo>
                <a:lnTo>
                  <a:pt x="23339" y="100162"/>
                </a:lnTo>
                <a:lnTo>
                  <a:pt x="27229" y="109886"/>
                </a:lnTo>
                <a:lnTo>
                  <a:pt x="29174" y="116693"/>
                </a:lnTo>
                <a:lnTo>
                  <a:pt x="32091" y="123501"/>
                </a:lnTo>
                <a:lnTo>
                  <a:pt x="35008" y="129335"/>
                </a:lnTo>
                <a:lnTo>
                  <a:pt x="35981" y="133225"/>
                </a:lnTo>
                <a:lnTo>
                  <a:pt x="41816" y="144894"/>
                </a:lnTo>
                <a:lnTo>
                  <a:pt x="47650" y="154619"/>
                </a:lnTo>
                <a:lnTo>
                  <a:pt x="58347" y="176013"/>
                </a:lnTo>
                <a:lnTo>
                  <a:pt x="56402" y="174068"/>
                </a:lnTo>
                <a:lnTo>
                  <a:pt x="57375" y="176012"/>
                </a:lnTo>
                <a:lnTo>
                  <a:pt x="57375" y="176985"/>
                </a:lnTo>
                <a:lnTo>
                  <a:pt x="57374" y="177957"/>
                </a:lnTo>
                <a:lnTo>
                  <a:pt x="58347" y="178930"/>
                </a:lnTo>
                <a:lnTo>
                  <a:pt x="58347" y="177957"/>
                </a:lnTo>
                <a:lnTo>
                  <a:pt x="59319" y="179902"/>
                </a:lnTo>
                <a:lnTo>
                  <a:pt x="63209" y="183792"/>
                </a:lnTo>
                <a:lnTo>
                  <a:pt x="66127" y="188654"/>
                </a:lnTo>
                <a:lnTo>
                  <a:pt x="70017" y="194489"/>
                </a:lnTo>
                <a:lnTo>
                  <a:pt x="76824" y="203241"/>
                </a:lnTo>
                <a:lnTo>
                  <a:pt x="76823" y="204213"/>
                </a:lnTo>
                <a:lnTo>
                  <a:pt x="79741" y="208103"/>
                </a:lnTo>
                <a:lnTo>
                  <a:pt x="83631" y="212966"/>
                </a:lnTo>
                <a:lnTo>
                  <a:pt x="90438" y="223662"/>
                </a:lnTo>
                <a:lnTo>
                  <a:pt x="90438" y="225607"/>
                </a:lnTo>
                <a:lnTo>
                  <a:pt x="92383" y="228525"/>
                </a:lnTo>
                <a:lnTo>
                  <a:pt x="97245" y="232415"/>
                </a:lnTo>
                <a:lnTo>
                  <a:pt x="102107" y="238249"/>
                </a:lnTo>
                <a:lnTo>
                  <a:pt x="113776" y="251863"/>
                </a:lnTo>
                <a:lnTo>
                  <a:pt x="133226" y="272285"/>
                </a:lnTo>
                <a:lnTo>
                  <a:pt x="142950" y="282982"/>
                </a:lnTo>
                <a:lnTo>
                  <a:pt x="153647" y="292707"/>
                </a:lnTo>
                <a:lnTo>
                  <a:pt x="153647" y="294651"/>
                </a:lnTo>
                <a:lnTo>
                  <a:pt x="165316" y="303403"/>
                </a:lnTo>
                <a:lnTo>
                  <a:pt x="176013" y="314100"/>
                </a:lnTo>
                <a:lnTo>
                  <a:pt x="187683" y="323824"/>
                </a:lnTo>
                <a:lnTo>
                  <a:pt x="197407" y="332577"/>
                </a:lnTo>
                <a:lnTo>
                  <a:pt x="195462" y="332576"/>
                </a:lnTo>
                <a:lnTo>
                  <a:pt x="201297" y="337439"/>
                </a:lnTo>
                <a:lnTo>
                  <a:pt x="203242" y="338411"/>
                </a:lnTo>
                <a:lnTo>
                  <a:pt x="204214" y="338411"/>
                </a:lnTo>
                <a:lnTo>
                  <a:pt x="204214" y="337439"/>
                </a:lnTo>
                <a:lnTo>
                  <a:pt x="211021" y="343273"/>
                </a:lnTo>
                <a:lnTo>
                  <a:pt x="213939" y="346191"/>
                </a:lnTo>
                <a:lnTo>
                  <a:pt x="215883" y="348136"/>
                </a:lnTo>
                <a:lnTo>
                  <a:pt x="220746" y="352026"/>
                </a:lnTo>
                <a:lnTo>
                  <a:pt x="225608" y="353970"/>
                </a:lnTo>
                <a:lnTo>
                  <a:pt x="234360" y="361750"/>
                </a:lnTo>
                <a:lnTo>
                  <a:pt x="241797" y="366956"/>
                </a:lnTo>
                <a:lnTo>
                  <a:pt x="241167" y="367584"/>
                </a:lnTo>
                <a:lnTo>
                  <a:pt x="243112" y="368557"/>
                </a:lnTo>
                <a:lnTo>
                  <a:pt x="248947" y="373420"/>
                </a:lnTo>
                <a:lnTo>
                  <a:pt x="250892" y="374392"/>
                </a:lnTo>
                <a:lnTo>
                  <a:pt x="251864" y="374392"/>
                </a:lnTo>
                <a:lnTo>
                  <a:pt x="251864" y="373419"/>
                </a:lnTo>
                <a:lnTo>
                  <a:pt x="257699" y="378282"/>
                </a:lnTo>
                <a:lnTo>
                  <a:pt x="265479" y="383144"/>
                </a:lnTo>
                <a:lnTo>
                  <a:pt x="273258" y="388006"/>
                </a:lnTo>
                <a:lnTo>
                  <a:pt x="279093" y="392869"/>
                </a:lnTo>
                <a:lnTo>
                  <a:pt x="280065" y="392868"/>
                </a:lnTo>
                <a:lnTo>
                  <a:pt x="282010" y="393841"/>
                </a:lnTo>
                <a:lnTo>
                  <a:pt x="293679" y="401621"/>
                </a:lnTo>
                <a:lnTo>
                  <a:pt x="299514" y="404538"/>
                </a:lnTo>
                <a:lnTo>
                  <a:pt x="304376" y="407455"/>
                </a:lnTo>
                <a:lnTo>
                  <a:pt x="304377" y="408428"/>
                </a:lnTo>
                <a:lnTo>
                  <a:pt x="303404" y="408427"/>
                </a:lnTo>
                <a:lnTo>
                  <a:pt x="305349" y="409400"/>
                </a:lnTo>
                <a:lnTo>
                  <a:pt x="306321" y="409400"/>
                </a:lnTo>
                <a:lnTo>
                  <a:pt x="308266" y="409400"/>
                </a:lnTo>
                <a:lnTo>
                  <a:pt x="317991" y="415235"/>
                </a:lnTo>
                <a:lnTo>
                  <a:pt x="326743" y="421069"/>
                </a:lnTo>
                <a:lnTo>
                  <a:pt x="335495" y="427876"/>
                </a:lnTo>
                <a:lnTo>
                  <a:pt x="345219" y="432738"/>
                </a:lnTo>
                <a:lnTo>
                  <a:pt x="408428" y="464829"/>
                </a:lnTo>
                <a:lnTo>
                  <a:pt x="408429" y="465802"/>
                </a:lnTo>
                <a:lnTo>
                  <a:pt x="414263" y="467747"/>
                </a:lnTo>
                <a:lnTo>
                  <a:pt x="420098" y="470664"/>
                </a:lnTo>
                <a:lnTo>
                  <a:pt x="424960" y="473582"/>
                </a:lnTo>
                <a:lnTo>
                  <a:pt x="430795" y="475527"/>
                </a:lnTo>
                <a:lnTo>
                  <a:pt x="433712" y="477472"/>
                </a:lnTo>
                <a:lnTo>
                  <a:pt x="435657" y="477471"/>
                </a:lnTo>
                <a:lnTo>
                  <a:pt x="435657" y="478444"/>
                </a:lnTo>
                <a:lnTo>
                  <a:pt x="440519" y="480389"/>
                </a:lnTo>
                <a:lnTo>
                  <a:pt x="446354" y="483306"/>
                </a:lnTo>
                <a:lnTo>
                  <a:pt x="452189" y="486223"/>
                </a:lnTo>
                <a:lnTo>
                  <a:pt x="458993" y="489139"/>
                </a:lnTo>
                <a:lnTo>
                  <a:pt x="462885" y="491085"/>
                </a:lnTo>
                <a:lnTo>
                  <a:pt x="468720" y="493031"/>
                </a:lnTo>
                <a:lnTo>
                  <a:pt x="481362" y="498865"/>
                </a:lnTo>
                <a:lnTo>
                  <a:pt x="477472" y="497893"/>
                </a:lnTo>
                <a:lnTo>
                  <a:pt x="480389" y="499838"/>
                </a:lnTo>
                <a:lnTo>
                  <a:pt x="483307" y="499837"/>
                </a:lnTo>
                <a:lnTo>
                  <a:pt x="486225" y="500810"/>
                </a:lnTo>
                <a:lnTo>
                  <a:pt x="487197" y="502755"/>
                </a:lnTo>
                <a:lnTo>
                  <a:pt x="489142" y="502755"/>
                </a:lnTo>
                <a:lnTo>
                  <a:pt x="488169" y="501782"/>
                </a:lnTo>
                <a:lnTo>
                  <a:pt x="502756" y="508590"/>
                </a:lnTo>
                <a:lnTo>
                  <a:pt x="517343" y="513452"/>
                </a:lnTo>
                <a:lnTo>
                  <a:pt x="548461" y="524149"/>
                </a:lnTo>
                <a:lnTo>
                  <a:pt x="554296" y="527066"/>
                </a:lnTo>
                <a:lnTo>
                  <a:pt x="555268" y="528039"/>
                </a:lnTo>
                <a:lnTo>
                  <a:pt x="555268" y="529011"/>
                </a:lnTo>
                <a:lnTo>
                  <a:pt x="560130" y="529984"/>
                </a:lnTo>
                <a:lnTo>
                  <a:pt x="561103" y="529984"/>
                </a:lnTo>
                <a:lnTo>
                  <a:pt x="564020" y="530956"/>
                </a:lnTo>
                <a:lnTo>
                  <a:pt x="565965" y="532901"/>
                </a:lnTo>
                <a:lnTo>
                  <a:pt x="567910" y="533873"/>
                </a:lnTo>
                <a:lnTo>
                  <a:pt x="570827" y="534846"/>
                </a:lnTo>
                <a:lnTo>
                  <a:pt x="570827" y="533873"/>
                </a:lnTo>
                <a:lnTo>
                  <a:pt x="571800" y="533873"/>
                </a:lnTo>
                <a:lnTo>
                  <a:pt x="573745" y="533873"/>
                </a:lnTo>
                <a:lnTo>
                  <a:pt x="582497" y="538735"/>
                </a:lnTo>
                <a:lnTo>
                  <a:pt x="586386" y="539708"/>
                </a:lnTo>
                <a:lnTo>
                  <a:pt x="591248" y="541653"/>
                </a:lnTo>
                <a:lnTo>
                  <a:pt x="590276" y="541653"/>
                </a:lnTo>
                <a:lnTo>
                  <a:pt x="597084" y="542625"/>
                </a:lnTo>
                <a:lnTo>
                  <a:pt x="603891" y="544570"/>
                </a:lnTo>
                <a:lnTo>
                  <a:pt x="609725" y="546515"/>
                </a:lnTo>
                <a:lnTo>
                  <a:pt x="615560" y="546515"/>
                </a:lnTo>
                <a:lnTo>
                  <a:pt x="650568" y="556239"/>
                </a:lnTo>
                <a:lnTo>
                  <a:pt x="684604" y="565964"/>
                </a:lnTo>
                <a:lnTo>
                  <a:pt x="752675" y="581523"/>
                </a:lnTo>
                <a:lnTo>
                  <a:pt x="786711" y="589303"/>
                </a:lnTo>
                <a:lnTo>
                  <a:pt x="819774" y="596110"/>
                </a:lnTo>
                <a:lnTo>
                  <a:pt x="888818" y="608752"/>
                </a:lnTo>
                <a:lnTo>
                  <a:pt x="899515" y="611669"/>
                </a:lnTo>
                <a:lnTo>
                  <a:pt x="912157" y="613614"/>
                </a:lnTo>
                <a:lnTo>
                  <a:pt x="911184" y="613614"/>
                </a:lnTo>
                <a:lnTo>
                  <a:pt x="913129" y="613614"/>
                </a:lnTo>
                <a:lnTo>
                  <a:pt x="916046" y="613614"/>
                </a:lnTo>
                <a:lnTo>
                  <a:pt x="918964" y="613614"/>
                </a:lnTo>
                <a:lnTo>
                  <a:pt x="921881" y="613614"/>
                </a:lnTo>
                <a:lnTo>
                  <a:pt x="946193" y="617504"/>
                </a:lnTo>
                <a:lnTo>
                  <a:pt x="972448" y="620421"/>
                </a:lnTo>
                <a:lnTo>
                  <a:pt x="969531" y="620421"/>
                </a:lnTo>
                <a:lnTo>
                  <a:pt x="969531" y="621394"/>
                </a:lnTo>
                <a:lnTo>
                  <a:pt x="971476" y="621394"/>
                </a:lnTo>
                <a:lnTo>
                  <a:pt x="975366" y="620421"/>
                </a:lnTo>
                <a:lnTo>
                  <a:pt x="975366" y="621393"/>
                </a:lnTo>
                <a:lnTo>
                  <a:pt x="978283" y="621394"/>
                </a:lnTo>
                <a:lnTo>
                  <a:pt x="979165" y="620512"/>
                </a:lnTo>
                <a:lnTo>
                  <a:pt x="1044409" y="627228"/>
                </a:lnTo>
                <a:lnTo>
                  <a:pt x="1077472" y="631118"/>
                </a:lnTo>
                <a:lnTo>
                  <a:pt x="1110536" y="633063"/>
                </a:lnTo>
                <a:lnTo>
                  <a:pt x="1119288" y="634036"/>
                </a:lnTo>
                <a:lnTo>
                  <a:pt x="1129013" y="634035"/>
                </a:lnTo>
                <a:lnTo>
                  <a:pt x="1147489" y="635008"/>
                </a:lnTo>
                <a:lnTo>
                  <a:pt x="1171801" y="636953"/>
                </a:lnTo>
                <a:lnTo>
                  <a:pt x="1196111" y="638897"/>
                </a:lnTo>
                <a:lnTo>
                  <a:pt x="1220423" y="638898"/>
                </a:lnTo>
                <a:lnTo>
                  <a:pt x="1243275" y="638898"/>
                </a:lnTo>
                <a:lnTo>
                  <a:pt x="1243761" y="639870"/>
                </a:lnTo>
                <a:lnTo>
                  <a:pt x="1241817" y="640842"/>
                </a:lnTo>
                <a:lnTo>
                  <a:pt x="1235982" y="642788"/>
                </a:lnTo>
                <a:lnTo>
                  <a:pt x="1227230" y="643760"/>
                </a:lnTo>
                <a:lnTo>
                  <a:pt x="1212643" y="644732"/>
                </a:lnTo>
                <a:lnTo>
                  <a:pt x="1197084" y="644732"/>
                </a:lnTo>
                <a:lnTo>
                  <a:pt x="1180552" y="644732"/>
                </a:lnTo>
                <a:lnTo>
                  <a:pt x="1164993" y="644732"/>
                </a:lnTo>
                <a:lnTo>
                  <a:pt x="1164021" y="644732"/>
                </a:lnTo>
                <a:lnTo>
                  <a:pt x="1164021" y="643760"/>
                </a:lnTo>
                <a:lnTo>
                  <a:pt x="1163048" y="642788"/>
                </a:lnTo>
                <a:lnTo>
                  <a:pt x="1161103" y="642788"/>
                </a:lnTo>
                <a:lnTo>
                  <a:pt x="1144571" y="643760"/>
                </a:lnTo>
                <a:lnTo>
                  <a:pt x="1126095" y="642788"/>
                </a:lnTo>
                <a:lnTo>
                  <a:pt x="1106646" y="640843"/>
                </a:lnTo>
                <a:lnTo>
                  <a:pt x="1088170" y="637926"/>
                </a:lnTo>
                <a:lnTo>
                  <a:pt x="1089142" y="637925"/>
                </a:lnTo>
                <a:lnTo>
                  <a:pt x="1082335" y="637926"/>
                </a:lnTo>
                <a:lnTo>
                  <a:pt x="1075528" y="637925"/>
                </a:lnTo>
                <a:lnTo>
                  <a:pt x="1075528" y="636953"/>
                </a:lnTo>
                <a:lnTo>
                  <a:pt x="1073583" y="636953"/>
                </a:lnTo>
                <a:lnTo>
                  <a:pt x="1069693" y="636953"/>
                </a:lnTo>
                <a:lnTo>
                  <a:pt x="1064831" y="637926"/>
                </a:lnTo>
                <a:lnTo>
                  <a:pt x="1062886" y="636953"/>
                </a:lnTo>
                <a:lnTo>
                  <a:pt x="1060942" y="635981"/>
                </a:lnTo>
                <a:lnTo>
                  <a:pt x="1058024" y="636953"/>
                </a:lnTo>
                <a:lnTo>
                  <a:pt x="1051217" y="636953"/>
                </a:lnTo>
                <a:lnTo>
                  <a:pt x="1044409" y="636953"/>
                </a:lnTo>
                <a:lnTo>
                  <a:pt x="1036630" y="635980"/>
                </a:lnTo>
                <a:lnTo>
                  <a:pt x="1028850" y="635008"/>
                </a:lnTo>
                <a:lnTo>
                  <a:pt x="1029823" y="635008"/>
                </a:lnTo>
                <a:lnTo>
                  <a:pt x="1017181" y="634036"/>
                </a:lnTo>
                <a:lnTo>
                  <a:pt x="1002594" y="633063"/>
                </a:lnTo>
                <a:lnTo>
                  <a:pt x="974393" y="631118"/>
                </a:lnTo>
                <a:lnTo>
                  <a:pt x="975366" y="630146"/>
                </a:lnTo>
                <a:lnTo>
                  <a:pt x="975365" y="629173"/>
                </a:lnTo>
                <a:lnTo>
                  <a:pt x="973421" y="630146"/>
                </a:lnTo>
                <a:lnTo>
                  <a:pt x="970504" y="630146"/>
                </a:lnTo>
                <a:lnTo>
                  <a:pt x="963696" y="630145"/>
                </a:lnTo>
                <a:lnTo>
                  <a:pt x="960779" y="629173"/>
                </a:lnTo>
                <a:lnTo>
                  <a:pt x="957862" y="629173"/>
                </a:lnTo>
                <a:lnTo>
                  <a:pt x="953972" y="629173"/>
                </a:lnTo>
                <a:lnTo>
                  <a:pt x="949111" y="628201"/>
                </a:lnTo>
                <a:lnTo>
                  <a:pt x="950082" y="628201"/>
                </a:lnTo>
                <a:lnTo>
                  <a:pt x="949110" y="628201"/>
                </a:lnTo>
                <a:lnTo>
                  <a:pt x="949111" y="628201"/>
                </a:lnTo>
                <a:lnTo>
                  <a:pt x="947165" y="628201"/>
                </a:lnTo>
                <a:lnTo>
                  <a:pt x="944247" y="628201"/>
                </a:lnTo>
                <a:lnTo>
                  <a:pt x="942303" y="627228"/>
                </a:lnTo>
                <a:lnTo>
                  <a:pt x="940358" y="628201"/>
                </a:lnTo>
                <a:lnTo>
                  <a:pt x="937441" y="626256"/>
                </a:lnTo>
                <a:lnTo>
                  <a:pt x="935496" y="627228"/>
                </a:lnTo>
                <a:lnTo>
                  <a:pt x="933550" y="626256"/>
                </a:lnTo>
                <a:lnTo>
                  <a:pt x="930633" y="625283"/>
                </a:lnTo>
                <a:lnTo>
                  <a:pt x="927716" y="625283"/>
                </a:lnTo>
                <a:lnTo>
                  <a:pt x="923826" y="625283"/>
                </a:lnTo>
                <a:lnTo>
                  <a:pt x="919936" y="624311"/>
                </a:lnTo>
                <a:lnTo>
                  <a:pt x="911184" y="622366"/>
                </a:lnTo>
                <a:lnTo>
                  <a:pt x="909239" y="622366"/>
                </a:lnTo>
                <a:lnTo>
                  <a:pt x="908267" y="623339"/>
                </a:lnTo>
                <a:lnTo>
                  <a:pt x="908267" y="622366"/>
                </a:lnTo>
                <a:lnTo>
                  <a:pt x="910212" y="622366"/>
                </a:lnTo>
                <a:lnTo>
                  <a:pt x="912157" y="622366"/>
                </a:lnTo>
                <a:lnTo>
                  <a:pt x="911184" y="621394"/>
                </a:lnTo>
                <a:lnTo>
                  <a:pt x="893680" y="619449"/>
                </a:lnTo>
                <a:lnTo>
                  <a:pt x="875204" y="617504"/>
                </a:lnTo>
                <a:lnTo>
                  <a:pt x="840196" y="610697"/>
                </a:lnTo>
                <a:lnTo>
                  <a:pt x="836306" y="609725"/>
                </a:lnTo>
                <a:lnTo>
                  <a:pt x="835333" y="608752"/>
                </a:lnTo>
                <a:lnTo>
                  <a:pt x="829499" y="607779"/>
                </a:lnTo>
                <a:lnTo>
                  <a:pt x="823664" y="607779"/>
                </a:lnTo>
                <a:lnTo>
                  <a:pt x="821719" y="605834"/>
                </a:lnTo>
                <a:lnTo>
                  <a:pt x="818802" y="605834"/>
                </a:lnTo>
                <a:lnTo>
                  <a:pt x="816856" y="605835"/>
                </a:lnTo>
                <a:lnTo>
                  <a:pt x="814912" y="605834"/>
                </a:lnTo>
                <a:lnTo>
                  <a:pt x="811994" y="605835"/>
                </a:lnTo>
                <a:lnTo>
                  <a:pt x="813939" y="604862"/>
                </a:lnTo>
                <a:lnTo>
                  <a:pt x="813939" y="603889"/>
                </a:lnTo>
                <a:lnTo>
                  <a:pt x="807132" y="603890"/>
                </a:lnTo>
                <a:lnTo>
                  <a:pt x="799352" y="602917"/>
                </a:lnTo>
                <a:lnTo>
                  <a:pt x="801298" y="602917"/>
                </a:lnTo>
                <a:lnTo>
                  <a:pt x="801297" y="601945"/>
                </a:lnTo>
                <a:lnTo>
                  <a:pt x="797407" y="601944"/>
                </a:lnTo>
                <a:lnTo>
                  <a:pt x="794490" y="600972"/>
                </a:lnTo>
                <a:lnTo>
                  <a:pt x="787683" y="600000"/>
                </a:lnTo>
                <a:lnTo>
                  <a:pt x="789628" y="599027"/>
                </a:lnTo>
                <a:lnTo>
                  <a:pt x="785738" y="598055"/>
                </a:lnTo>
                <a:lnTo>
                  <a:pt x="784765" y="599027"/>
                </a:lnTo>
                <a:lnTo>
                  <a:pt x="783793" y="599027"/>
                </a:lnTo>
                <a:lnTo>
                  <a:pt x="781848" y="599027"/>
                </a:lnTo>
                <a:lnTo>
                  <a:pt x="781849" y="598055"/>
                </a:lnTo>
                <a:lnTo>
                  <a:pt x="776986" y="598055"/>
                </a:lnTo>
                <a:lnTo>
                  <a:pt x="771152" y="597082"/>
                </a:lnTo>
                <a:lnTo>
                  <a:pt x="760455" y="595137"/>
                </a:lnTo>
                <a:lnTo>
                  <a:pt x="750730" y="592220"/>
                </a:lnTo>
                <a:lnTo>
                  <a:pt x="741006" y="590275"/>
                </a:lnTo>
                <a:lnTo>
                  <a:pt x="740034" y="589303"/>
                </a:lnTo>
                <a:lnTo>
                  <a:pt x="739061" y="589303"/>
                </a:lnTo>
                <a:lnTo>
                  <a:pt x="738088" y="588330"/>
                </a:lnTo>
                <a:lnTo>
                  <a:pt x="735171" y="587358"/>
                </a:lnTo>
                <a:lnTo>
                  <a:pt x="734199" y="587358"/>
                </a:lnTo>
                <a:lnTo>
                  <a:pt x="733226" y="587358"/>
                </a:lnTo>
                <a:lnTo>
                  <a:pt x="729336" y="587358"/>
                </a:lnTo>
                <a:lnTo>
                  <a:pt x="726419" y="587358"/>
                </a:lnTo>
                <a:lnTo>
                  <a:pt x="727392" y="588331"/>
                </a:lnTo>
                <a:lnTo>
                  <a:pt x="716694" y="585413"/>
                </a:lnTo>
                <a:lnTo>
                  <a:pt x="707942" y="583468"/>
                </a:lnTo>
                <a:lnTo>
                  <a:pt x="708915" y="582496"/>
                </a:lnTo>
                <a:lnTo>
                  <a:pt x="708915" y="581523"/>
                </a:lnTo>
                <a:lnTo>
                  <a:pt x="710860" y="581523"/>
                </a:lnTo>
                <a:lnTo>
                  <a:pt x="707942" y="579578"/>
                </a:lnTo>
                <a:lnTo>
                  <a:pt x="709888" y="579578"/>
                </a:lnTo>
                <a:lnTo>
                  <a:pt x="704052" y="578606"/>
                </a:lnTo>
                <a:lnTo>
                  <a:pt x="699190" y="577634"/>
                </a:lnTo>
                <a:lnTo>
                  <a:pt x="691411" y="577633"/>
                </a:lnTo>
                <a:lnTo>
                  <a:pt x="687521" y="576661"/>
                </a:lnTo>
                <a:lnTo>
                  <a:pt x="682659" y="575689"/>
                </a:lnTo>
                <a:lnTo>
                  <a:pt x="683631" y="575688"/>
                </a:lnTo>
                <a:lnTo>
                  <a:pt x="683631" y="574716"/>
                </a:lnTo>
                <a:lnTo>
                  <a:pt x="682659" y="574716"/>
                </a:lnTo>
                <a:lnTo>
                  <a:pt x="683632" y="573744"/>
                </a:lnTo>
                <a:lnTo>
                  <a:pt x="672934" y="574716"/>
                </a:lnTo>
                <a:lnTo>
                  <a:pt x="670990" y="573744"/>
                </a:lnTo>
                <a:lnTo>
                  <a:pt x="670990" y="572771"/>
                </a:lnTo>
                <a:lnTo>
                  <a:pt x="669045" y="572771"/>
                </a:lnTo>
                <a:lnTo>
                  <a:pt x="668072" y="572771"/>
                </a:lnTo>
                <a:lnTo>
                  <a:pt x="666127" y="572771"/>
                </a:lnTo>
                <a:lnTo>
                  <a:pt x="660292" y="571799"/>
                </a:lnTo>
                <a:lnTo>
                  <a:pt x="657375" y="569854"/>
                </a:lnTo>
                <a:lnTo>
                  <a:pt x="655430" y="568882"/>
                </a:lnTo>
                <a:lnTo>
                  <a:pt x="657375" y="568881"/>
                </a:lnTo>
                <a:lnTo>
                  <a:pt x="657375" y="567909"/>
                </a:lnTo>
                <a:lnTo>
                  <a:pt x="647651" y="565964"/>
                </a:lnTo>
                <a:lnTo>
                  <a:pt x="642788" y="564992"/>
                </a:lnTo>
                <a:lnTo>
                  <a:pt x="641816" y="564992"/>
                </a:lnTo>
                <a:lnTo>
                  <a:pt x="641816" y="565964"/>
                </a:lnTo>
                <a:lnTo>
                  <a:pt x="638899" y="565964"/>
                </a:lnTo>
                <a:lnTo>
                  <a:pt x="633064" y="564020"/>
                </a:lnTo>
                <a:lnTo>
                  <a:pt x="634036" y="564019"/>
                </a:lnTo>
                <a:lnTo>
                  <a:pt x="635009" y="563047"/>
                </a:lnTo>
                <a:lnTo>
                  <a:pt x="625284" y="562075"/>
                </a:lnTo>
                <a:lnTo>
                  <a:pt x="615560" y="560129"/>
                </a:lnTo>
                <a:lnTo>
                  <a:pt x="617505" y="560130"/>
                </a:lnTo>
                <a:lnTo>
                  <a:pt x="619450" y="560129"/>
                </a:lnTo>
                <a:lnTo>
                  <a:pt x="613615" y="558185"/>
                </a:lnTo>
                <a:lnTo>
                  <a:pt x="606808" y="556240"/>
                </a:lnTo>
                <a:lnTo>
                  <a:pt x="600973" y="554295"/>
                </a:lnTo>
                <a:lnTo>
                  <a:pt x="595138" y="552350"/>
                </a:lnTo>
                <a:lnTo>
                  <a:pt x="596111" y="553322"/>
                </a:lnTo>
                <a:lnTo>
                  <a:pt x="595139" y="553323"/>
                </a:lnTo>
                <a:lnTo>
                  <a:pt x="592221" y="551377"/>
                </a:lnTo>
                <a:lnTo>
                  <a:pt x="589304" y="550405"/>
                </a:lnTo>
                <a:lnTo>
                  <a:pt x="587359" y="549432"/>
                </a:lnTo>
                <a:lnTo>
                  <a:pt x="583469" y="548460"/>
                </a:lnTo>
                <a:lnTo>
                  <a:pt x="582497" y="548460"/>
                </a:lnTo>
                <a:lnTo>
                  <a:pt x="585414" y="549432"/>
                </a:lnTo>
                <a:lnTo>
                  <a:pt x="572772" y="545542"/>
                </a:lnTo>
                <a:lnTo>
                  <a:pt x="564993" y="543597"/>
                </a:lnTo>
                <a:lnTo>
                  <a:pt x="557213" y="540680"/>
                </a:lnTo>
                <a:lnTo>
                  <a:pt x="554295" y="540680"/>
                </a:lnTo>
                <a:lnTo>
                  <a:pt x="549433" y="539708"/>
                </a:lnTo>
                <a:lnTo>
                  <a:pt x="550406" y="538735"/>
                </a:lnTo>
                <a:lnTo>
                  <a:pt x="548461" y="537763"/>
                </a:lnTo>
                <a:lnTo>
                  <a:pt x="550406" y="537763"/>
                </a:lnTo>
                <a:lnTo>
                  <a:pt x="554296" y="538735"/>
                </a:lnTo>
                <a:lnTo>
                  <a:pt x="553323" y="537763"/>
                </a:lnTo>
                <a:lnTo>
                  <a:pt x="550406" y="537763"/>
                </a:lnTo>
                <a:lnTo>
                  <a:pt x="544572" y="535818"/>
                </a:lnTo>
                <a:lnTo>
                  <a:pt x="544572" y="535818"/>
                </a:lnTo>
                <a:lnTo>
                  <a:pt x="544572" y="535818"/>
                </a:lnTo>
                <a:lnTo>
                  <a:pt x="541654" y="534845"/>
                </a:lnTo>
                <a:lnTo>
                  <a:pt x="538736" y="533873"/>
                </a:lnTo>
                <a:lnTo>
                  <a:pt x="536792" y="532901"/>
                </a:lnTo>
                <a:lnTo>
                  <a:pt x="537764" y="532901"/>
                </a:lnTo>
                <a:lnTo>
                  <a:pt x="538737" y="531928"/>
                </a:lnTo>
                <a:lnTo>
                  <a:pt x="536792" y="531928"/>
                </a:lnTo>
                <a:lnTo>
                  <a:pt x="532902" y="530956"/>
                </a:lnTo>
                <a:lnTo>
                  <a:pt x="529985" y="529983"/>
                </a:lnTo>
                <a:lnTo>
                  <a:pt x="527067" y="529011"/>
                </a:lnTo>
                <a:lnTo>
                  <a:pt x="526095" y="529011"/>
                </a:lnTo>
                <a:lnTo>
                  <a:pt x="525122" y="529011"/>
                </a:lnTo>
                <a:lnTo>
                  <a:pt x="524150" y="529011"/>
                </a:lnTo>
                <a:lnTo>
                  <a:pt x="523178" y="528039"/>
                </a:lnTo>
                <a:lnTo>
                  <a:pt x="520260" y="527066"/>
                </a:lnTo>
                <a:lnTo>
                  <a:pt x="517342" y="526094"/>
                </a:lnTo>
                <a:lnTo>
                  <a:pt x="517343" y="525122"/>
                </a:lnTo>
                <a:lnTo>
                  <a:pt x="518315" y="524149"/>
                </a:lnTo>
                <a:lnTo>
                  <a:pt x="514425" y="524149"/>
                </a:lnTo>
                <a:lnTo>
                  <a:pt x="511508" y="524149"/>
                </a:lnTo>
                <a:lnTo>
                  <a:pt x="511508" y="523176"/>
                </a:lnTo>
                <a:lnTo>
                  <a:pt x="509563" y="523177"/>
                </a:lnTo>
                <a:lnTo>
                  <a:pt x="507619" y="522204"/>
                </a:lnTo>
                <a:lnTo>
                  <a:pt x="504701" y="521232"/>
                </a:lnTo>
                <a:lnTo>
                  <a:pt x="501783" y="521232"/>
                </a:lnTo>
                <a:lnTo>
                  <a:pt x="494004" y="517342"/>
                </a:lnTo>
                <a:lnTo>
                  <a:pt x="490114" y="515396"/>
                </a:lnTo>
                <a:lnTo>
                  <a:pt x="487197" y="513452"/>
                </a:lnTo>
                <a:lnTo>
                  <a:pt x="481362" y="512480"/>
                </a:lnTo>
                <a:lnTo>
                  <a:pt x="475527" y="509562"/>
                </a:lnTo>
                <a:lnTo>
                  <a:pt x="477472" y="509562"/>
                </a:lnTo>
                <a:lnTo>
                  <a:pt x="474555" y="508590"/>
                </a:lnTo>
                <a:lnTo>
                  <a:pt x="471638" y="507617"/>
                </a:lnTo>
                <a:lnTo>
                  <a:pt x="468720" y="505672"/>
                </a:lnTo>
                <a:lnTo>
                  <a:pt x="463858" y="502755"/>
                </a:lnTo>
                <a:lnTo>
                  <a:pt x="461913" y="501783"/>
                </a:lnTo>
                <a:lnTo>
                  <a:pt x="460941" y="502755"/>
                </a:lnTo>
                <a:lnTo>
                  <a:pt x="459968" y="503727"/>
                </a:lnTo>
                <a:lnTo>
                  <a:pt x="457051" y="501783"/>
                </a:lnTo>
                <a:lnTo>
                  <a:pt x="453161" y="499838"/>
                </a:lnTo>
                <a:lnTo>
                  <a:pt x="448299" y="498865"/>
                </a:lnTo>
                <a:lnTo>
                  <a:pt x="445381" y="495948"/>
                </a:lnTo>
                <a:lnTo>
                  <a:pt x="448299" y="496920"/>
                </a:lnTo>
                <a:lnTo>
                  <a:pt x="449271" y="496921"/>
                </a:lnTo>
                <a:lnTo>
                  <a:pt x="448299" y="495948"/>
                </a:lnTo>
                <a:lnTo>
                  <a:pt x="445381" y="494003"/>
                </a:lnTo>
                <a:lnTo>
                  <a:pt x="442464" y="493031"/>
                </a:lnTo>
                <a:lnTo>
                  <a:pt x="439547" y="492058"/>
                </a:lnTo>
                <a:lnTo>
                  <a:pt x="435657" y="491086"/>
                </a:lnTo>
                <a:lnTo>
                  <a:pt x="436630" y="493030"/>
                </a:lnTo>
                <a:lnTo>
                  <a:pt x="433712" y="491086"/>
                </a:lnTo>
                <a:lnTo>
                  <a:pt x="431767" y="490113"/>
                </a:lnTo>
                <a:lnTo>
                  <a:pt x="428850" y="490113"/>
                </a:lnTo>
                <a:lnTo>
                  <a:pt x="428850" y="489141"/>
                </a:lnTo>
                <a:lnTo>
                  <a:pt x="424960" y="487196"/>
                </a:lnTo>
                <a:lnTo>
                  <a:pt x="423015" y="486223"/>
                </a:lnTo>
                <a:lnTo>
                  <a:pt x="422043" y="487196"/>
                </a:lnTo>
                <a:lnTo>
                  <a:pt x="415236" y="483306"/>
                </a:lnTo>
                <a:lnTo>
                  <a:pt x="407456" y="479416"/>
                </a:lnTo>
                <a:lnTo>
                  <a:pt x="400649" y="475527"/>
                </a:lnTo>
                <a:lnTo>
                  <a:pt x="397732" y="473582"/>
                </a:lnTo>
                <a:lnTo>
                  <a:pt x="395787" y="471637"/>
                </a:lnTo>
                <a:lnTo>
                  <a:pt x="392869" y="470664"/>
                </a:lnTo>
                <a:lnTo>
                  <a:pt x="391897" y="470664"/>
                </a:lnTo>
                <a:lnTo>
                  <a:pt x="392869" y="471637"/>
                </a:lnTo>
                <a:lnTo>
                  <a:pt x="393842" y="471636"/>
                </a:lnTo>
                <a:lnTo>
                  <a:pt x="395787" y="472609"/>
                </a:lnTo>
                <a:lnTo>
                  <a:pt x="393842" y="472609"/>
                </a:lnTo>
                <a:lnTo>
                  <a:pt x="390925" y="470664"/>
                </a:lnTo>
                <a:lnTo>
                  <a:pt x="390924" y="469691"/>
                </a:lnTo>
                <a:lnTo>
                  <a:pt x="391897" y="469692"/>
                </a:lnTo>
                <a:lnTo>
                  <a:pt x="388007" y="467747"/>
                </a:lnTo>
                <a:lnTo>
                  <a:pt x="385090" y="466774"/>
                </a:lnTo>
                <a:lnTo>
                  <a:pt x="381200" y="466774"/>
                </a:lnTo>
                <a:lnTo>
                  <a:pt x="377310" y="463857"/>
                </a:lnTo>
                <a:lnTo>
                  <a:pt x="374393" y="461913"/>
                </a:lnTo>
                <a:lnTo>
                  <a:pt x="369531" y="460940"/>
                </a:lnTo>
                <a:lnTo>
                  <a:pt x="367586" y="458995"/>
                </a:lnTo>
                <a:lnTo>
                  <a:pt x="366613" y="458994"/>
                </a:lnTo>
                <a:lnTo>
                  <a:pt x="367586" y="457050"/>
                </a:lnTo>
                <a:lnTo>
                  <a:pt x="363696" y="455105"/>
                </a:lnTo>
                <a:lnTo>
                  <a:pt x="360779" y="454133"/>
                </a:lnTo>
                <a:lnTo>
                  <a:pt x="357861" y="451215"/>
                </a:lnTo>
                <a:lnTo>
                  <a:pt x="357861" y="452187"/>
                </a:lnTo>
                <a:lnTo>
                  <a:pt x="356889" y="451216"/>
                </a:lnTo>
                <a:lnTo>
                  <a:pt x="353971" y="450243"/>
                </a:lnTo>
                <a:lnTo>
                  <a:pt x="354944" y="450243"/>
                </a:lnTo>
                <a:lnTo>
                  <a:pt x="352999" y="449270"/>
                </a:lnTo>
                <a:lnTo>
                  <a:pt x="350081" y="447325"/>
                </a:lnTo>
                <a:lnTo>
                  <a:pt x="352026" y="449270"/>
                </a:lnTo>
                <a:lnTo>
                  <a:pt x="354944" y="451215"/>
                </a:lnTo>
                <a:lnTo>
                  <a:pt x="349109" y="449271"/>
                </a:lnTo>
                <a:lnTo>
                  <a:pt x="347164" y="447325"/>
                </a:lnTo>
                <a:lnTo>
                  <a:pt x="343274" y="445381"/>
                </a:lnTo>
                <a:lnTo>
                  <a:pt x="340357" y="444408"/>
                </a:lnTo>
                <a:lnTo>
                  <a:pt x="339385" y="442463"/>
                </a:lnTo>
                <a:lnTo>
                  <a:pt x="336468" y="440518"/>
                </a:lnTo>
                <a:lnTo>
                  <a:pt x="334522" y="440518"/>
                </a:lnTo>
                <a:lnTo>
                  <a:pt x="330633" y="437601"/>
                </a:lnTo>
                <a:lnTo>
                  <a:pt x="329660" y="437601"/>
                </a:lnTo>
                <a:lnTo>
                  <a:pt x="327715" y="436628"/>
                </a:lnTo>
                <a:lnTo>
                  <a:pt x="324798" y="435656"/>
                </a:lnTo>
                <a:lnTo>
                  <a:pt x="322853" y="434683"/>
                </a:lnTo>
                <a:lnTo>
                  <a:pt x="320908" y="434683"/>
                </a:lnTo>
                <a:lnTo>
                  <a:pt x="314101" y="429822"/>
                </a:lnTo>
                <a:lnTo>
                  <a:pt x="315073" y="429821"/>
                </a:lnTo>
                <a:lnTo>
                  <a:pt x="311184" y="426904"/>
                </a:lnTo>
                <a:lnTo>
                  <a:pt x="306322" y="424959"/>
                </a:lnTo>
                <a:lnTo>
                  <a:pt x="307294" y="424959"/>
                </a:lnTo>
                <a:lnTo>
                  <a:pt x="303404" y="423014"/>
                </a:lnTo>
                <a:lnTo>
                  <a:pt x="300487" y="421069"/>
                </a:lnTo>
                <a:lnTo>
                  <a:pt x="298542" y="420097"/>
                </a:lnTo>
                <a:lnTo>
                  <a:pt x="298542" y="418152"/>
                </a:lnTo>
                <a:lnTo>
                  <a:pt x="298542" y="417180"/>
                </a:lnTo>
                <a:lnTo>
                  <a:pt x="296597" y="416207"/>
                </a:lnTo>
                <a:lnTo>
                  <a:pt x="293679" y="415235"/>
                </a:lnTo>
                <a:lnTo>
                  <a:pt x="291735" y="414262"/>
                </a:lnTo>
                <a:lnTo>
                  <a:pt x="290762" y="415235"/>
                </a:lnTo>
                <a:lnTo>
                  <a:pt x="290762" y="416207"/>
                </a:lnTo>
                <a:lnTo>
                  <a:pt x="281038" y="409400"/>
                </a:lnTo>
                <a:lnTo>
                  <a:pt x="276175" y="406483"/>
                </a:lnTo>
                <a:lnTo>
                  <a:pt x="271313" y="402592"/>
                </a:lnTo>
                <a:lnTo>
                  <a:pt x="270341" y="402593"/>
                </a:lnTo>
                <a:lnTo>
                  <a:pt x="269368" y="401620"/>
                </a:lnTo>
                <a:lnTo>
                  <a:pt x="254782" y="392868"/>
                </a:lnTo>
                <a:lnTo>
                  <a:pt x="247975" y="388006"/>
                </a:lnTo>
                <a:lnTo>
                  <a:pt x="244085" y="384117"/>
                </a:lnTo>
                <a:lnTo>
                  <a:pt x="244085" y="383144"/>
                </a:lnTo>
                <a:lnTo>
                  <a:pt x="244085" y="382172"/>
                </a:lnTo>
                <a:lnTo>
                  <a:pt x="242140" y="381199"/>
                </a:lnTo>
                <a:lnTo>
                  <a:pt x="241167" y="380227"/>
                </a:lnTo>
                <a:lnTo>
                  <a:pt x="240195" y="380226"/>
                </a:lnTo>
                <a:lnTo>
                  <a:pt x="240195" y="381199"/>
                </a:lnTo>
                <a:lnTo>
                  <a:pt x="241167" y="383144"/>
                </a:lnTo>
                <a:lnTo>
                  <a:pt x="232415" y="376337"/>
                </a:lnTo>
                <a:lnTo>
                  <a:pt x="225608" y="370502"/>
                </a:lnTo>
                <a:lnTo>
                  <a:pt x="225608" y="371474"/>
                </a:lnTo>
                <a:lnTo>
                  <a:pt x="223663" y="370502"/>
                </a:lnTo>
                <a:lnTo>
                  <a:pt x="223663" y="369530"/>
                </a:lnTo>
                <a:lnTo>
                  <a:pt x="222691" y="368557"/>
                </a:lnTo>
                <a:lnTo>
                  <a:pt x="217829" y="364668"/>
                </a:lnTo>
                <a:lnTo>
                  <a:pt x="216856" y="365640"/>
                </a:lnTo>
                <a:lnTo>
                  <a:pt x="215883" y="363695"/>
                </a:lnTo>
                <a:lnTo>
                  <a:pt x="213939" y="362722"/>
                </a:lnTo>
                <a:lnTo>
                  <a:pt x="212966" y="362723"/>
                </a:lnTo>
                <a:lnTo>
                  <a:pt x="211021" y="360777"/>
                </a:lnTo>
                <a:lnTo>
                  <a:pt x="211022" y="359805"/>
                </a:lnTo>
                <a:lnTo>
                  <a:pt x="205187" y="356888"/>
                </a:lnTo>
                <a:lnTo>
                  <a:pt x="199352" y="352025"/>
                </a:lnTo>
                <a:lnTo>
                  <a:pt x="198380" y="349108"/>
                </a:lnTo>
                <a:lnTo>
                  <a:pt x="195462" y="348136"/>
                </a:lnTo>
                <a:lnTo>
                  <a:pt x="195462" y="349108"/>
                </a:lnTo>
                <a:lnTo>
                  <a:pt x="189628" y="342301"/>
                </a:lnTo>
                <a:lnTo>
                  <a:pt x="186710" y="338411"/>
                </a:lnTo>
                <a:lnTo>
                  <a:pt x="177958" y="333549"/>
                </a:lnTo>
                <a:lnTo>
                  <a:pt x="169206" y="326742"/>
                </a:lnTo>
                <a:lnTo>
                  <a:pt x="151702" y="311183"/>
                </a:lnTo>
                <a:lnTo>
                  <a:pt x="152674" y="311182"/>
                </a:lnTo>
                <a:lnTo>
                  <a:pt x="150730" y="309238"/>
                </a:lnTo>
                <a:lnTo>
                  <a:pt x="149757" y="309238"/>
                </a:lnTo>
                <a:lnTo>
                  <a:pt x="148785" y="308265"/>
                </a:lnTo>
                <a:lnTo>
                  <a:pt x="148785" y="307293"/>
                </a:lnTo>
                <a:lnTo>
                  <a:pt x="148785" y="306320"/>
                </a:lnTo>
                <a:lnTo>
                  <a:pt x="150730" y="306320"/>
                </a:lnTo>
                <a:lnTo>
                  <a:pt x="147812" y="304375"/>
                </a:lnTo>
                <a:lnTo>
                  <a:pt x="145867" y="302431"/>
                </a:lnTo>
                <a:lnTo>
                  <a:pt x="141978" y="300486"/>
                </a:lnTo>
                <a:lnTo>
                  <a:pt x="141978" y="301458"/>
                </a:lnTo>
                <a:lnTo>
                  <a:pt x="140033" y="299513"/>
                </a:lnTo>
                <a:lnTo>
                  <a:pt x="138088" y="297569"/>
                </a:lnTo>
                <a:lnTo>
                  <a:pt x="136143" y="296596"/>
                </a:lnTo>
                <a:lnTo>
                  <a:pt x="136143" y="295623"/>
                </a:lnTo>
                <a:lnTo>
                  <a:pt x="137115" y="295624"/>
                </a:lnTo>
                <a:lnTo>
                  <a:pt x="138088" y="295624"/>
                </a:lnTo>
                <a:lnTo>
                  <a:pt x="135171" y="293679"/>
                </a:lnTo>
                <a:lnTo>
                  <a:pt x="135170" y="292706"/>
                </a:lnTo>
                <a:lnTo>
                  <a:pt x="136143" y="292706"/>
                </a:lnTo>
                <a:lnTo>
                  <a:pt x="139060" y="293679"/>
                </a:lnTo>
                <a:lnTo>
                  <a:pt x="141977" y="294651"/>
                </a:lnTo>
                <a:lnTo>
                  <a:pt x="141978" y="293679"/>
                </a:lnTo>
                <a:lnTo>
                  <a:pt x="140033" y="291734"/>
                </a:lnTo>
                <a:lnTo>
                  <a:pt x="140033" y="290761"/>
                </a:lnTo>
                <a:lnTo>
                  <a:pt x="141005" y="290761"/>
                </a:lnTo>
                <a:lnTo>
                  <a:pt x="141978" y="291734"/>
                </a:lnTo>
                <a:lnTo>
                  <a:pt x="143922" y="292707"/>
                </a:lnTo>
                <a:lnTo>
                  <a:pt x="141978" y="290761"/>
                </a:lnTo>
                <a:lnTo>
                  <a:pt x="138088" y="288817"/>
                </a:lnTo>
                <a:lnTo>
                  <a:pt x="137115" y="288816"/>
                </a:lnTo>
                <a:lnTo>
                  <a:pt x="137116" y="290761"/>
                </a:lnTo>
                <a:lnTo>
                  <a:pt x="134198" y="287844"/>
                </a:lnTo>
                <a:lnTo>
                  <a:pt x="132253" y="287844"/>
                </a:lnTo>
                <a:lnTo>
                  <a:pt x="131281" y="287358"/>
                </a:lnTo>
                <a:lnTo>
                  <a:pt x="130308" y="286872"/>
                </a:lnTo>
                <a:lnTo>
                  <a:pt x="127391" y="284927"/>
                </a:lnTo>
                <a:lnTo>
                  <a:pt x="127391" y="283954"/>
                </a:lnTo>
                <a:lnTo>
                  <a:pt x="128363" y="284926"/>
                </a:lnTo>
                <a:lnTo>
                  <a:pt x="129336" y="285899"/>
                </a:lnTo>
                <a:lnTo>
                  <a:pt x="131281" y="286871"/>
                </a:lnTo>
                <a:lnTo>
                  <a:pt x="130308" y="284927"/>
                </a:lnTo>
                <a:lnTo>
                  <a:pt x="128363" y="282981"/>
                </a:lnTo>
                <a:lnTo>
                  <a:pt x="124473" y="280065"/>
                </a:lnTo>
                <a:lnTo>
                  <a:pt x="125446" y="281037"/>
                </a:lnTo>
                <a:lnTo>
                  <a:pt x="124474" y="282009"/>
                </a:lnTo>
                <a:lnTo>
                  <a:pt x="121556" y="280064"/>
                </a:lnTo>
                <a:lnTo>
                  <a:pt x="121556" y="279092"/>
                </a:lnTo>
                <a:lnTo>
                  <a:pt x="122529" y="279092"/>
                </a:lnTo>
                <a:lnTo>
                  <a:pt x="120584" y="277147"/>
                </a:lnTo>
                <a:lnTo>
                  <a:pt x="117666" y="276175"/>
                </a:lnTo>
                <a:lnTo>
                  <a:pt x="118639" y="277147"/>
                </a:lnTo>
                <a:lnTo>
                  <a:pt x="116694" y="276174"/>
                </a:lnTo>
                <a:lnTo>
                  <a:pt x="114749" y="275202"/>
                </a:lnTo>
                <a:lnTo>
                  <a:pt x="113777" y="273257"/>
                </a:lnTo>
                <a:lnTo>
                  <a:pt x="111832" y="271312"/>
                </a:lnTo>
                <a:lnTo>
                  <a:pt x="112804" y="270340"/>
                </a:lnTo>
                <a:lnTo>
                  <a:pt x="114749" y="271312"/>
                </a:lnTo>
                <a:lnTo>
                  <a:pt x="115721" y="271312"/>
                </a:lnTo>
                <a:lnTo>
                  <a:pt x="114749" y="268395"/>
                </a:lnTo>
                <a:lnTo>
                  <a:pt x="113777" y="268395"/>
                </a:lnTo>
                <a:lnTo>
                  <a:pt x="110859" y="267423"/>
                </a:lnTo>
                <a:lnTo>
                  <a:pt x="109887" y="266450"/>
                </a:lnTo>
                <a:lnTo>
                  <a:pt x="108914" y="266451"/>
                </a:lnTo>
                <a:lnTo>
                  <a:pt x="108914" y="267423"/>
                </a:lnTo>
                <a:lnTo>
                  <a:pt x="108915" y="265478"/>
                </a:lnTo>
                <a:lnTo>
                  <a:pt x="109887" y="265478"/>
                </a:lnTo>
                <a:lnTo>
                  <a:pt x="107942" y="263533"/>
                </a:lnTo>
                <a:lnTo>
                  <a:pt x="105997" y="261588"/>
                </a:lnTo>
                <a:lnTo>
                  <a:pt x="104052" y="260616"/>
                </a:lnTo>
                <a:lnTo>
                  <a:pt x="104052" y="258671"/>
                </a:lnTo>
                <a:lnTo>
                  <a:pt x="102107" y="258670"/>
                </a:lnTo>
                <a:lnTo>
                  <a:pt x="101135" y="254781"/>
                </a:lnTo>
                <a:lnTo>
                  <a:pt x="96273" y="250891"/>
                </a:lnTo>
                <a:lnTo>
                  <a:pt x="95300" y="248946"/>
                </a:lnTo>
                <a:lnTo>
                  <a:pt x="94328" y="247974"/>
                </a:lnTo>
                <a:lnTo>
                  <a:pt x="95300" y="247001"/>
                </a:lnTo>
                <a:lnTo>
                  <a:pt x="92383" y="244084"/>
                </a:lnTo>
                <a:lnTo>
                  <a:pt x="91410" y="243111"/>
                </a:lnTo>
                <a:lnTo>
                  <a:pt x="90438" y="244084"/>
                </a:lnTo>
                <a:lnTo>
                  <a:pt x="92383" y="246029"/>
                </a:lnTo>
                <a:lnTo>
                  <a:pt x="93355" y="247974"/>
                </a:lnTo>
                <a:lnTo>
                  <a:pt x="92383" y="247001"/>
                </a:lnTo>
                <a:lnTo>
                  <a:pt x="88493" y="244084"/>
                </a:lnTo>
                <a:lnTo>
                  <a:pt x="89465" y="243111"/>
                </a:lnTo>
                <a:lnTo>
                  <a:pt x="87520" y="241167"/>
                </a:lnTo>
                <a:lnTo>
                  <a:pt x="85576" y="239221"/>
                </a:lnTo>
                <a:lnTo>
                  <a:pt x="85576" y="238249"/>
                </a:lnTo>
                <a:lnTo>
                  <a:pt x="83631" y="237277"/>
                </a:lnTo>
                <a:lnTo>
                  <a:pt x="82658" y="235332"/>
                </a:lnTo>
                <a:lnTo>
                  <a:pt x="82658" y="234360"/>
                </a:lnTo>
                <a:lnTo>
                  <a:pt x="82658" y="233387"/>
                </a:lnTo>
                <a:lnTo>
                  <a:pt x="80713" y="231442"/>
                </a:lnTo>
                <a:lnTo>
                  <a:pt x="84603" y="234359"/>
                </a:lnTo>
                <a:lnTo>
                  <a:pt x="82658" y="232415"/>
                </a:lnTo>
                <a:lnTo>
                  <a:pt x="81686" y="229497"/>
                </a:lnTo>
                <a:lnTo>
                  <a:pt x="76824" y="227552"/>
                </a:lnTo>
                <a:lnTo>
                  <a:pt x="75851" y="226580"/>
                </a:lnTo>
                <a:lnTo>
                  <a:pt x="74879" y="225607"/>
                </a:lnTo>
                <a:lnTo>
                  <a:pt x="74879" y="224635"/>
                </a:lnTo>
                <a:lnTo>
                  <a:pt x="73906" y="223663"/>
                </a:lnTo>
                <a:lnTo>
                  <a:pt x="76824" y="226580"/>
                </a:lnTo>
                <a:lnTo>
                  <a:pt x="76823" y="224635"/>
                </a:lnTo>
                <a:lnTo>
                  <a:pt x="73906" y="219773"/>
                </a:lnTo>
                <a:lnTo>
                  <a:pt x="70989" y="217828"/>
                </a:lnTo>
                <a:lnTo>
                  <a:pt x="70017" y="217827"/>
                </a:lnTo>
                <a:lnTo>
                  <a:pt x="69044" y="216855"/>
                </a:lnTo>
                <a:lnTo>
                  <a:pt x="69044" y="215882"/>
                </a:lnTo>
                <a:lnTo>
                  <a:pt x="70016" y="215883"/>
                </a:lnTo>
                <a:lnTo>
                  <a:pt x="69044" y="213938"/>
                </a:lnTo>
                <a:lnTo>
                  <a:pt x="68072" y="213938"/>
                </a:lnTo>
                <a:lnTo>
                  <a:pt x="68071" y="214911"/>
                </a:lnTo>
                <a:lnTo>
                  <a:pt x="67099" y="213938"/>
                </a:lnTo>
                <a:lnTo>
                  <a:pt x="63209" y="203241"/>
                </a:lnTo>
                <a:lnTo>
                  <a:pt x="67099" y="206158"/>
                </a:lnTo>
                <a:lnTo>
                  <a:pt x="65154" y="204214"/>
                </a:lnTo>
                <a:lnTo>
                  <a:pt x="67099" y="204213"/>
                </a:lnTo>
                <a:lnTo>
                  <a:pt x="67099" y="203241"/>
                </a:lnTo>
                <a:lnTo>
                  <a:pt x="67099" y="202269"/>
                </a:lnTo>
                <a:lnTo>
                  <a:pt x="68072" y="202269"/>
                </a:lnTo>
                <a:lnTo>
                  <a:pt x="66127" y="200324"/>
                </a:lnTo>
                <a:lnTo>
                  <a:pt x="64182" y="197406"/>
                </a:lnTo>
                <a:lnTo>
                  <a:pt x="64182" y="199351"/>
                </a:lnTo>
                <a:lnTo>
                  <a:pt x="63209" y="199351"/>
                </a:lnTo>
                <a:lnTo>
                  <a:pt x="61264" y="198379"/>
                </a:lnTo>
                <a:lnTo>
                  <a:pt x="58347" y="196434"/>
                </a:lnTo>
                <a:lnTo>
                  <a:pt x="57374" y="195461"/>
                </a:lnTo>
                <a:lnTo>
                  <a:pt x="56402" y="196434"/>
                </a:lnTo>
                <a:lnTo>
                  <a:pt x="54457" y="192544"/>
                </a:lnTo>
                <a:lnTo>
                  <a:pt x="54457" y="189627"/>
                </a:lnTo>
                <a:lnTo>
                  <a:pt x="54457" y="187682"/>
                </a:lnTo>
                <a:lnTo>
                  <a:pt x="51540" y="183792"/>
                </a:lnTo>
                <a:lnTo>
                  <a:pt x="51540" y="181847"/>
                </a:lnTo>
                <a:lnTo>
                  <a:pt x="51540" y="180875"/>
                </a:lnTo>
                <a:lnTo>
                  <a:pt x="50567" y="177958"/>
                </a:lnTo>
                <a:lnTo>
                  <a:pt x="48623" y="174067"/>
                </a:lnTo>
                <a:lnTo>
                  <a:pt x="46678" y="173095"/>
                </a:lnTo>
                <a:lnTo>
                  <a:pt x="46678" y="174068"/>
                </a:lnTo>
                <a:lnTo>
                  <a:pt x="46678" y="175040"/>
                </a:lnTo>
                <a:lnTo>
                  <a:pt x="47650" y="176013"/>
                </a:lnTo>
                <a:lnTo>
                  <a:pt x="46678" y="176012"/>
                </a:lnTo>
                <a:lnTo>
                  <a:pt x="43760" y="170178"/>
                </a:lnTo>
                <a:lnTo>
                  <a:pt x="42788" y="169206"/>
                </a:lnTo>
                <a:lnTo>
                  <a:pt x="41815" y="167261"/>
                </a:lnTo>
                <a:lnTo>
                  <a:pt x="42788" y="171150"/>
                </a:lnTo>
                <a:lnTo>
                  <a:pt x="41815" y="173095"/>
                </a:lnTo>
                <a:lnTo>
                  <a:pt x="39870" y="169205"/>
                </a:lnTo>
                <a:lnTo>
                  <a:pt x="40843" y="169205"/>
                </a:lnTo>
                <a:lnTo>
                  <a:pt x="38898" y="166288"/>
                </a:lnTo>
                <a:lnTo>
                  <a:pt x="37926" y="165315"/>
                </a:lnTo>
                <a:lnTo>
                  <a:pt x="36953" y="164343"/>
                </a:lnTo>
                <a:lnTo>
                  <a:pt x="35008" y="161426"/>
                </a:lnTo>
                <a:lnTo>
                  <a:pt x="35008" y="158508"/>
                </a:lnTo>
                <a:lnTo>
                  <a:pt x="36953" y="160453"/>
                </a:lnTo>
                <a:lnTo>
                  <a:pt x="37926" y="163371"/>
                </a:lnTo>
                <a:lnTo>
                  <a:pt x="39871" y="165316"/>
                </a:lnTo>
                <a:lnTo>
                  <a:pt x="40843" y="165316"/>
                </a:lnTo>
                <a:lnTo>
                  <a:pt x="37926" y="160453"/>
                </a:lnTo>
                <a:lnTo>
                  <a:pt x="36953" y="159157"/>
                </a:lnTo>
                <a:lnTo>
                  <a:pt x="36953" y="155591"/>
                </a:lnTo>
                <a:lnTo>
                  <a:pt x="35981" y="153647"/>
                </a:lnTo>
                <a:lnTo>
                  <a:pt x="35008" y="151701"/>
                </a:lnTo>
                <a:lnTo>
                  <a:pt x="36953" y="153646"/>
                </a:lnTo>
                <a:lnTo>
                  <a:pt x="35981" y="149756"/>
                </a:lnTo>
                <a:lnTo>
                  <a:pt x="35981" y="147811"/>
                </a:lnTo>
                <a:lnTo>
                  <a:pt x="36953" y="145867"/>
                </a:lnTo>
                <a:lnTo>
                  <a:pt x="35008" y="142949"/>
                </a:lnTo>
                <a:lnTo>
                  <a:pt x="34036" y="142949"/>
                </a:lnTo>
                <a:lnTo>
                  <a:pt x="34036" y="143921"/>
                </a:lnTo>
                <a:lnTo>
                  <a:pt x="33063" y="144894"/>
                </a:lnTo>
                <a:lnTo>
                  <a:pt x="29174" y="136142"/>
                </a:lnTo>
                <a:lnTo>
                  <a:pt x="25284" y="130307"/>
                </a:lnTo>
                <a:lnTo>
                  <a:pt x="25284" y="129335"/>
                </a:lnTo>
                <a:lnTo>
                  <a:pt x="26256" y="128362"/>
                </a:lnTo>
                <a:lnTo>
                  <a:pt x="28201" y="130307"/>
                </a:lnTo>
                <a:lnTo>
                  <a:pt x="23339" y="119611"/>
                </a:lnTo>
                <a:lnTo>
                  <a:pt x="19449" y="108913"/>
                </a:lnTo>
                <a:lnTo>
                  <a:pt x="19449" y="109886"/>
                </a:lnTo>
                <a:lnTo>
                  <a:pt x="18477" y="109886"/>
                </a:lnTo>
                <a:lnTo>
                  <a:pt x="17504" y="106969"/>
                </a:lnTo>
                <a:lnTo>
                  <a:pt x="16532" y="104052"/>
                </a:lnTo>
                <a:lnTo>
                  <a:pt x="16532" y="103079"/>
                </a:lnTo>
                <a:lnTo>
                  <a:pt x="17504" y="103079"/>
                </a:lnTo>
                <a:lnTo>
                  <a:pt x="16532" y="101134"/>
                </a:lnTo>
                <a:lnTo>
                  <a:pt x="17504" y="100161"/>
                </a:lnTo>
                <a:lnTo>
                  <a:pt x="17504" y="98217"/>
                </a:lnTo>
                <a:lnTo>
                  <a:pt x="13614" y="90438"/>
                </a:lnTo>
                <a:lnTo>
                  <a:pt x="10697" y="82658"/>
                </a:lnTo>
                <a:lnTo>
                  <a:pt x="9725" y="75850"/>
                </a:lnTo>
                <a:lnTo>
                  <a:pt x="7780" y="70016"/>
                </a:lnTo>
                <a:lnTo>
                  <a:pt x="4862" y="58346"/>
                </a:lnTo>
                <a:lnTo>
                  <a:pt x="4862" y="56402"/>
                </a:lnTo>
                <a:lnTo>
                  <a:pt x="5835" y="55429"/>
                </a:lnTo>
                <a:lnTo>
                  <a:pt x="6807" y="55429"/>
                </a:lnTo>
                <a:lnTo>
                  <a:pt x="6807" y="53484"/>
                </a:lnTo>
                <a:lnTo>
                  <a:pt x="5835" y="51539"/>
                </a:lnTo>
                <a:lnTo>
                  <a:pt x="5835" y="52511"/>
                </a:lnTo>
                <a:lnTo>
                  <a:pt x="4862" y="52512"/>
                </a:lnTo>
                <a:lnTo>
                  <a:pt x="4863" y="50566"/>
                </a:lnTo>
                <a:lnTo>
                  <a:pt x="4862" y="44732"/>
                </a:lnTo>
                <a:lnTo>
                  <a:pt x="3890" y="39870"/>
                </a:lnTo>
                <a:lnTo>
                  <a:pt x="2918" y="35980"/>
                </a:lnTo>
                <a:lnTo>
                  <a:pt x="3890" y="35980"/>
                </a:lnTo>
                <a:lnTo>
                  <a:pt x="4862" y="36952"/>
                </a:lnTo>
                <a:lnTo>
                  <a:pt x="4863" y="34035"/>
                </a:lnTo>
                <a:lnTo>
                  <a:pt x="3890" y="31118"/>
                </a:lnTo>
                <a:lnTo>
                  <a:pt x="2918" y="24311"/>
                </a:lnTo>
                <a:lnTo>
                  <a:pt x="1945" y="27228"/>
                </a:lnTo>
                <a:lnTo>
                  <a:pt x="973" y="22365"/>
                </a:lnTo>
                <a:lnTo>
                  <a:pt x="972" y="17504"/>
                </a:lnTo>
                <a:lnTo>
                  <a:pt x="0" y="8751"/>
                </a:lnTo>
                <a:lnTo>
                  <a:pt x="972" y="8751"/>
                </a:lnTo>
                <a:lnTo>
                  <a:pt x="973" y="4861"/>
                </a:lnTo>
                <a:close/>
                <a:moveTo>
                  <a:pt x="972" y="0"/>
                </a:moveTo>
                <a:lnTo>
                  <a:pt x="1945" y="2917"/>
                </a:lnTo>
                <a:lnTo>
                  <a:pt x="1884" y="3039"/>
                </a:lnTo>
                <a:close/>
              </a:path>
            </a:pathLst>
          </a:custGeom>
          <a:solidFill>
            <a:schemeClr val="accent1"/>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7" name="Freeform 33"/>
          <p:cNvSpPr>
            <a:spLocks/>
          </p:cNvSpPr>
          <p:nvPr/>
        </p:nvSpPr>
        <p:spPr bwMode="auto">
          <a:xfrm rot="9377604">
            <a:off x="3925861" y="3316840"/>
            <a:ext cx="1288495" cy="722529"/>
          </a:xfrm>
          <a:custGeom>
            <a:avLst/>
            <a:gdLst/>
            <a:ahLst/>
            <a:cxnLst/>
            <a:rect l="l" t="t" r="r" b="b"/>
            <a:pathLst>
              <a:path w="1288494" h="722529">
                <a:moveTo>
                  <a:pt x="1884" y="3038"/>
                </a:moveTo>
                <a:lnTo>
                  <a:pt x="972" y="0"/>
                </a:lnTo>
                <a:lnTo>
                  <a:pt x="1944" y="2917"/>
                </a:lnTo>
                <a:close/>
                <a:moveTo>
                  <a:pt x="4861" y="18476"/>
                </a:moveTo>
                <a:lnTo>
                  <a:pt x="4667" y="18087"/>
                </a:lnTo>
                <a:lnTo>
                  <a:pt x="3889" y="14587"/>
                </a:lnTo>
                <a:lnTo>
                  <a:pt x="4861" y="15559"/>
                </a:lnTo>
                <a:close/>
                <a:moveTo>
                  <a:pt x="5834" y="23339"/>
                </a:moveTo>
                <a:lnTo>
                  <a:pt x="5658" y="22543"/>
                </a:lnTo>
                <a:lnTo>
                  <a:pt x="5834" y="22366"/>
                </a:lnTo>
                <a:close/>
                <a:moveTo>
                  <a:pt x="15559" y="110859"/>
                </a:moveTo>
                <a:lnTo>
                  <a:pt x="14586" y="108914"/>
                </a:lnTo>
                <a:lnTo>
                  <a:pt x="15559" y="108914"/>
                </a:lnTo>
                <a:lnTo>
                  <a:pt x="15558" y="106969"/>
                </a:lnTo>
                <a:lnTo>
                  <a:pt x="14586" y="105024"/>
                </a:lnTo>
                <a:lnTo>
                  <a:pt x="14586" y="103079"/>
                </a:lnTo>
                <a:lnTo>
                  <a:pt x="13614" y="101134"/>
                </a:lnTo>
                <a:lnTo>
                  <a:pt x="15558" y="104052"/>
                </a:lnTo>
                <a:lnTo>
                  <a:pt x="16531" y="104052"/>
                </a:lnTo>
                <a:lnTo>
                  <a:pt x="15558" y="105024"/>
                </a:lnTo>
                <a:lnTo>
                  <a:pt x="16531" y="109887"/>
                </a:lnTo>
                <a:lnTo>
                  <a:pt x="16531" y="110859"/>
                </a:lnTo>
                <a:close/>
                <a:moveTo>
                  <a:pt x="35007" y="151701"/>
                </a:moveTo>
                <a:lnTo>
                  <a:pt x="34035" y="149757"/>
                </a:lnTo>
                <a:lnTo>
                  <a:pt x="33063" y="148784"/>
                </a:lnTo>
                <a:lnTo>
                  <a:pt x="32090" y="149757"/>
                </a:lnTo>
                <a:lnTo>
                  <a:pt x="25283" y="137115"/>
                </a:lnTo>
                <a:lnTo>
                  <a:pt x="26256" y="137115"/>
                </a:lnTo>
                <a:lnTo>
                  <a:pt x="25283" y="136142"/>
                </a:lnTo>
                <a:lnTo>
                  <a:pt x="25283" y="133225"/>
                </a:lnTo>
                <a:lnTo>
                  <a:pt x="28201" y="141005"/>
                </a:lnTo>
                <a:lnTo>
                  <a:pt x="30146" y="144895"/>
                </a:lnTo>
                <a:lnTo>
                  <a:pt x="33063" y="147812"/>
                </a:lnTo>
                <a:lnTo>
                  <a:pt x="33063" y="146839"/>
                </a:lnTo>
                <a:lnTo>
                  <a:pt x="34035" y="148785"/>
                </a:lnTo>
                <a:close/>
                <a:moveTo>
                  <a:pt x="35007" y="151702"/>
                </a:moveTo>
                <a:lnTo>
                  <a:pt x="35007" y="151702"/>
                </a:lnTo>
                <a:lnTo>
                  <a:pt x="35007" y="151701"/>
                </a:lnTo>
                <a:close/>
                <a:moveTo>
                  <a:pt x="36953" y="159481"/>
                </a:moveTo>
                <a:lnTo>
                  <a:pt x="35007" y="156564"/>
                </a:lnTo>
                <a:lnTo>
                  <a:pt x="36953" y="159158"/>
                </a:lnTo>
                <a:close/>
                <a:moveTo>
                  <a:pt x="49595" y="184765"/>
                </a:moveTo>
                <a:lnTo>
                  <a:pt x="48622" y="183793"/>
                </a:lnTo>
                <a:lnTo>
                  <a:pt x="46677" y="182820"/>
                </a:lnTo>
                <a:lnTo>
                  <a:pt x="45705" y="179903"/>
                </a:lnTo>
                <a:lnTo>
                  <a:pt x="46677" y="179903"/>
                </a:lnTo>
                <a:lnTo>
                  <a:pt x="46677" y="178930"/>
                </a:lnTo>
                <a:lnTo>
                  <a:pt x="47649" y="177958"/>
                </a:lnTo>
                <a:lnTo>
                  <a:pt x="49594" y="178930"/>
                </a:lnTo>
                <a:lnTo>
                  <a:pt x="49595" y="180875"/>
                </a:lnTo>
                <a:lnTo>
                  <a:pt x="51539" y="183792"/>
                </a:lnTo>
                <a:lnTo>
                  <a:pt x="50567" y="184765"/>
                </a:lnTo>
                <a:close/>
                <a:moveTo>
                  <a:pt x="70988" y="218801"/>
                </a:moveTo>
                <a:lnTo>
                  <a:pt x="70016" y="217828"/>
                </a:lnTo>
                <a:lnTo>
                  <a:pt x="70016" y="217828"/>
                </a:lnTo>
                <a:close/>
                <a:moveTo>
                  <a:pt x="978282" y="620422"/>
                </a:moveTo>
                <a:lnTo>
                  <a:pt x="979254" y="620422"/>
                </a:lnTo>
                <a:lnTo>
                  <a:pt x="979164" y="620513"/>
                </a:lnTo>
                <a:close/>
                <a:moveTo>
                  <a:pt x="94327" y="249919"/>
                </a:moveTo>
                <a:lnTo>
                  <a:pt x="93354" y="247974"/>
                </a:lnTo>
                <a:lnTo>
                  <a:pt x="94327" y="248946"/>
                </a:lnTo>
                <a:close/>
                <a:moveTo>
                  <a:pt x="1137764" y="721557"/>
                </a:moveTo>
                <a:lnTo>
                  <a:pt x="1129985" y="714750"/>
                </a:lnTo>
                <a:lnTo>
                  <a:pt x="1137764" y="708915"/>
                </a:lnTo>
                <a:lnTo>
                  <a:pt x="1146516" y="703081"/>
                </a:lnTo>
                <a:lnTo>
                  <a:pt x="1156241" y="696273"/>
                </a:lnTo>
                <a:lnTo>
                  <a:pt x="1168883" y="690439"/>
                </a:lnTo>
                <a:lnTo>
                  <a:pt x="1209725" y="669045"/>
                </a:lnTo>
                <a:lnTo>
                  <a:pt x="1220422" y="662238"/>
                </a:lnTo>
                <a:lnTo>
                  <a:pt x="1229175" y="655431"/>
                </a:lnTo>
                <a:lnTo>
                  <a:pt x="1237927" y="647651"/>
                </a:lnTo>
                <a:lnTo>
                  <a:pt x="1243761" y="639872"/>
                </a:lnTo>
                <a:lnTo>
                  <a:pt x="1243761" y="639871"/>
                </a:lnTo>
                <a:lnTo>
                  <a:pt x="1245706" y="638899"/>
                </a:lnTo>
                <a:lnTo>
                  <a:pt x="1243275" y="638899"/>
                </a:lnTo>
                <a:lnTo>
                  <a:pt x="1242789" y="637927"/>
                </a:lnTo>
                <a:lnTo>
                  <a:pt x="1240844" y="635982"/>
                </a:lnTo>
                <a:lnTo>
                  <a:pt x="1237926" y="634037"/>
                </a:lnTo>
                <a:lnTo>
                  <a:pt x="1226257" y="630147"/>
                </a:lnTo>
                <a:lnTo>
                  <a:pt x="1207781" y="625285"/>
                </a:lnTo>
                <a:lnTo>
                  <a:pt x="1182497" y="620423"/>
                </a:lnTo>
                <a:lnTo>
                  <a:pt x="1113453" y="607781"/>
                </a:lnTo>
                <a:lnTo>
                  <a:pt x="1074555" y="600001"/>
                </a:lnTo>
                <a:lnTo>
                  <a:pt x="1060941" y="596111"/>
                </a:lnTo>
                <a:lnTo>
                  <a:pt x="1048299" y="592222"/>
                </a:lnTo>
                <a:lnTo>
                  <a:pt x="1036630" y="587359"/>
                </a:lnTo>
                <a:lnTo>
                  <a:pt x="1027878" y="583470"/>
                </a:lnTo>
                <a:lnTo>
                  <a:pt x="1020098" y="579580"/>
                </a:lnTo>
                <a:lnTo>
                  <a:pt x="1014263" y="574718"/>
                </a:lnTo>
                <a:lnTo>
                  <a:pt x="1009401" y="569855"/>
                </a:lnTo>
                <a:lnTo>
                  <a:pt x="1006484" y="564993"/>
                </a:lnTo>
                <a:lnTo>
                  <a:pt x="1002594" y="554296"/>
                </a:lnTo>
                <a:lnTo>
                  <a:pt x="1030795" y="566938"/>
                </a:lnTo>
                <a:lnTo>
                  <a:pt x="1058996" y="577635"/>
                </a:lnTo>
                <a:lnTo>
                  <a:pt x="1087197" y="587360"/>
                </a:lnTo>
                <a:lnTo>
                  <a:pt x="1116370" y="596112"/>
                </a:lnTo>
                <a:lnTo>
                  <a:pt x="1145544" y="602918"/>
                </a:lnTo>
                <a:lnTo>
                  <a:pt x="1174717" y="609726"/>
                </a:lnTo>
                <a:lnTo>
                  <a:pt x="1204863" y="614588"/>
                </a:lnTo>
                <a:lnTo>
                  <a:pt x="1234037" y="618478"/>
                </a:lnTo>
                <a:lnTo>
                  <a:pt x="1248623" y="618478"/>
                </a:lnTo>
                <a:lnTo>
                  <a:pt x="1260293" y="619450"/>
                </a:lnTo>
                <a:lnTo>
                  <a:pt x="1270017" y="620422"/>
                </a:lnTo>
                <a:lnTo>
                  <a:pt x="1277797" y="622368"/>
                </a:lnTo>
                <a:lnTo>
                  <a:pt x="1283632" y="625285"/>
                </a:lnTo>
                <a:lnTo>
                  <a:pt x="1285577" y="628202"/>
                </a:lnTo>
                <a:lnTo>
                  <a:pt x="1287521" y="630147"/>
                </a:lnTo>
                <a:lnTo>
                  <a:pt x="1288494" y="634037"/>
                </a:lnTo>
                <a:lnTo>
                  <a:pt x="1287522" y="637927"/>
                </a:lnTo>
                <a:lnTo>
                  <a:pt x="1285577" y="642789"/>
                </a:lnTo>
                <a:lnTo>
                  <a:pt x="1282659" y="646679"/>
                </a:lnTo>
                <a:lnTo>
                  <a:pt x="1277797" y="650569"/>
                </a:lnTo>
                <a:lnTo>
                  <a:pt x="1271962" y="654458"/>
                </a:lnTo>
                <a:lnTo>
                  <a:pt x="1264183" y="658348"/>
                </a:lnTo>
                <a:lnTo>
                  <a:pt x="1255431" y="662238"/>
                </a:lnTo>
                <a:lnTo>
                  <a:pt x="1235982" y="670017"/>
                </a:lnTo>
                <a:lnTo>
                  <a:pt x="1215560" y="676825"/>
                </a:lnTo>
                <a:lnTo>
                  <a:pt x="1207781" y="680714"/>
                </a:lnTo>
                <a:lnTo>
                  <a:pt x="1199029" y="685576"/>
                </a:lnTo>
                <a:lnTo>
                  <a:pt x="1179580" y="698218"/>
                </a:lnTo>
                <a:lnTo>
                  <a:pt x="1146516" y="722529"/>
                </a:lnTo>
                <a:lnTo>
                  <a:pt x="1140682" y="722529"/>
                </a:lnTo>
                <a:close/>
                <a:moveTo>
                  <a:pt x="909238" y="622367"/>
                </a:moveTo>
                <a:lnTo>
                  <a:pt x="909238" y="622367"/>
                </a:lnTo>
                <a:lnTo>
                  <a:pt x="909463" y="622367"/>
                </a:lnTo>
                <a:close/>
                <a:moveTo>
                  <a:pt x="908266" y="623340"/>
                </a:moveTo>
                <a:lnTo>
                  <a:pt x="908266" y="622367"/>
                </a:lnTo>
                <a:lnTo>
                  <a:pt x="909238" y="622367"/>
                </a:lnTo>
                <a:close/>
                <a:moveTo>
                  <a:pt x="141977" y="301459"/>
                </a:moveTo>
                <a:lnTo>
                  <a:pt x="141977" y="301459"/>
                </a:lnTo>
                <a:lnTo>
                  <a:pt x="141977" y="301459"/>
                </a:lnTo>
                <a:close/>
                <a:moveTo>
                  <a:pt x="142949" y="302431"/>
                </a:moveTo>
                <a:lnTo>
                  <a:pt x="141977" y="301459"/>
                </a:lnTo>
                <a:lnTo>
                  <a:pt x="142949" y="301459"/>
                </a:lnTo>
                <a:close/>
                <a:moveTo>
                  <a:pt x="244084" y="368557"/>
                </a:moveTo>
                <a:lnTo>
                  <a:pt x="241795" y="366956"/>
                </a:lnTo>
                <a:lnTo>
                  <a:pt x="242139" y="366613"/>
                </a:lnTo>
                <a:close/>
                <a:moveTo>
                  <a:pt x="641815" y="565965"/>
                </a:moveTo>
                <a:lnTo>
                  <a:pt x="641815" y="565965"/>
                </a:lnTo>
                <a:lnTo>
                  <a:pt x="644732" y="565965"/>
                </a:lnTo>
                <a:lnTo>
                  <a:pt x="642787" y="565965"/>
                </a:lnTo>
                <a:close/>
                <a:moveTo>
                  <a:pt x="458992" y="489140"/>
                </a:moveTo>
                <a:lnTo>
                  <a:pt x="457050" y="488169"/>
                </a:lnTo>
                <a:lnTo>
                  <a:pt x="458995" y="489141"/>
                </a:lnTo>
                <a:close/>
                <a:moveTo>
                  <a:pt x="333549" y="441491"/>
                </a:moveTo>
                <a:lnTo>
                  <a:pt x="331604" y="439546"/>
                </a:lnTo>
                <a:lnTo>
                  <a:pt x="334521" y="440519"/>
                </a:lnTo>
                <a:lnTo>
                  <a:pt x="334521" y="441491"/>
                </a:lnTo>
                <a:close/>
                <a:moveTo>
                  <a:pt x="339384" y="444409"/>
                </a:moveTo>
                <a:lnTo>
                  <a:pt x="337439" y="442464"/>
                </a:lnTo>
                <a:lnTo>
                  <a:pt x="338411" y="443436"/>
                </a:lnTo>
                <a:lnTo>
                  <a:pt x="340356" y="444408"/>
                </a:lnTo>
                <a:close/>
                <a:moveTo>
                  <a:pt x="448298" y="498866"/>
                </a:moveTo>
                <a:lnTo>
                  <a:pt x="445381" y="495948"/>
                </a:lnTo>
                <a:lnTo>
                  <a:pt x="448298" y="496921"/>
                </a:lnTo>
                <a:lnTo>
                  <a:pt x="449271" y="496921"/>
                </a:lnTo>
                <a:lnTo>
                  <a:pt x="448298" y="495948"/>
                </a:lnTo>
                <a:lnTo>
                  <a:pt x="445381" y="494003"/>
                </a:lnTo>
                <a:lnTo>
                  <a:pt x="442463" y="493031"/>
                </a:lnTo>
                <a:lnTo>
                  <a:pt x="439546" y="492059"/>
                </a:lnTo>
                <a:lnTo>
                  <a:pt x="435656" y="491086"/>
                </a:lnTo>
                <a:lnTo>
                  <a:pt x="436629" y="493031"/>
                </a:lnTo>
                <a:lnTo>
                  <a:pt x="433711" y="491086"/>
                </a:lnTo>
                <a:lnTo>
                  <a:pt x="431766" y="490113"/>
                </a:lnTo>
                <a:lnTo>
                  <a:pt x="428849" y="490114"/>
                </a:lnTo>
                <a:lnTo>
                  <a:pt x="428849" y="489141"/>
                </a:lnTo>
                <a:lnTo>
                  <a:pt x="424959" y="487196"/>
                </a:lnTo>
                <a:lnTo>
                  <a:pt x="423014" y="486224"/>
                </a:lnTo>
                <a:lnTo>
                  <a:pt x="422042" y="487196"/>
                </a:lnTo>
                <a:lnTo>
                  <a:pt x="415235" y="483306"/>
                </a:lnTo>
                <a:lnTo>
                  <a:pt x="407455" y="479417"/>
                </a:lnTo>
                <a:lnTo>
                  <a:pt x="400648" y="475527"/>
                </a:lnTo>
                <a:lnTo>
                  <a:pt x="397730" y="473582"/>
                </a:lnTo>
                <a:lnTo>
                  <a:pt x="395786" y="471637"/>
                </a:lnTo>
                <a:lnTo>
                  <a:pt x="392869" y="470665"/>
                </a:lnTo>
                <a:lnTo>
                  <a:pt x="391896" y="470664"/>
                </a:lnTo>
                <a:lnTo>
                  <a:pt x="392868" y="471637"/>
                </a:lnTo>
                <a:lnTo>
                  <a:pt x="393841" y="471637"/>
                </a:lnTo>
                <a:lnTo>
                  <a:pt x="395786" y="472610"/>
                </a:lnTo>
                <a:lnTo>
                  <a:pt x="393841" y="472610"/>
                </a:lnTo>
                <a:lnTo>
                  <a:pt x="390924" y="470665"/>
                </a:lnTo>
                <a:lnTo>
                  <a:pt x="390924" y="469692"/>
                </a:lnTo>
                <a:lnTo>
                  <a:pt x="391896" y="469692"/>
                </a:lnTo>
                <a:lnTo>
                  <a:pt x="388006" y="467747"/>
                </a:lnTo>
                <a:lnTo>
                  <a:pt x="385089" y="466775"/>
                </a:lnTo>
                <a:lnTo>
                  <a:pt x="381199" y="466775"/>
                </a:lnTo>
                <a:lnTo>
                  <a:pt x="377309" y="463857"/>
                </a:lnTo>
                <a:lnTo>
                  <a:pt x="374392" y="461913"/>
                </a:lnTo>
                <a:lnTo>
                  <a:pt x="369530" y="460940"/>
                </a:lnTo>
                <a:lnTo>
                  <a:pt x="367585" y="458995"/>
                </a:lnTo>
                <a:lnTo>
                  <a:pt x="366613" y="458995"/>
                </a:lnTo>
                <a:lnTo>
                  <a:pt x="367585" y="457050"/>
                </a:lnTo>
                <a:lnTo>
                  <a:pt x="363695" y="455105"/>
                </a:lnTo>
                <a:lnTo>
                  <a:pt x="360777" y="454133"/>
                </a:lnTo>
                <a:lnTo>
                  <a:pt x="357860" y="451216"/>
                </a:lnTo>
                <a:lnTo>
                  <a:pt x="357860" y="452188"/>
                </a:lnTo>
                <a:lnTo>
                  <a:pt x="356887" y="451216"/>
                </a:lnTo>
                <a:lnTo>
                  <a:pt x="353970" y="450243"/>
                </a:lnTo>
                <a:lnTo>
                  <a:pt x="354943" y="450243"/>
                </a:lnTo>
                <a:lnTo>
                  <a:pt x="352998" y="449271"/>
                </a:lnTo>
                <a:lnTo>
                  <a:pt x="350081" y="447326"/>
                </a:lnTo>
                <a:lnTo>
                  <a:pt x="352026" y="449271"/>
                </a:lnTo>
                <a:lnTo>
                  <a:pt x="354943" y="451216"/>
                </a:lnTo>
                <a:lnTo>
                  <a:pt x="349108" y="449271"/>
                </a:lnTo>
                <a:lnTo>
                  <a:pt x="347164" y="447326"/>
                </a:lnTo>
                <a:lnTo>
                  <a:pt x="343274" y="445381"/>
                </a:lnTo>
                <a:lnTo>
                  <a:pt x="340356" y="444408"/>
                </a:lnTo>
                <a:lnTo>
                  <a:pt x="339384" y="442464"/>
                </a:lnTo>
                <a:lnTo>
                  <a:pt x="336467" y="440519"/>
                </a:lnTo>
                <a:lnTo>
                  <a:pt x="334521" y="440519"/>
                </a:lnTo>
                <a:lnTo>
                  <a:pt x="330632" y="437601"/>
                </a:lnTo>
                <a:lnTo>
                  <a:pt x="329659" y="437601"/>
                </a:lnTo>
                <a:lnTo>
                  <a:pt x="327715" y="436629"/>
                </a:lnTo>
                <a:lnTo>
                  <a:pt x="324797" y="435657"/>
                </a:lnTo>
                <a:lnTo>
                  <a:pt x="322852" y="434684"/>
                </a:lnTo>
                <a:lnTo>
                  <a:pt x="320907" y="434684"/>
                </a:lnTo>
                <a:lnTo>
                  <a:pt x="314100" y="429822"/>
                </a:lnTo>
                <a:lnTo>
                  <a:pt x="315072" y="429822"/>
                </a:lnTo>
                <a:lnTo>
                  <a:pt x="311183" y="426904"/>
                </a:lnTo>
                <a:lnTo>
                  <a:pt x="306320" y="424960"/>
                </a:lnTo>
                <a:lnTo>
                  <a:pt x="307293" y="424960"/>
                </a:lnTo>
                <a:lnTo>
                  <a:pt x="303403" y="423015"/>
                </a:lnTo>
                <a:lnTo>
                  <a:pt x="300486" y="421070"/>
                </a:lnTo>
                <a:lnTo>
                  <a:pt x="298541" y="420097"/>
                </a:lnTo>
                <a:lnTo>
                  <a:pt x="298541" y="418152"/>
                </a:lnTo>
                <a:lnTo>
                  <a:pt x="298541" y="417180"/>
                </a:lnTo>
                <a:lnTo>
                  <a:pt x="296596" y="416208"/>
                </a:lnTo>
                <a:lnTo>
                  <a:pt x="293678" y="415235"/>
                </a:lnTo>
                <a:lnTo>
                  <a:pt x="291734" y="414263"/>
                </a:lnTo>
                <a:lnTo>
                  <a:pt x="290761" y="415235"/>
                </a:lnTo>
                <a:lnTo>
                  <a:pt x="290761" y="416208"/>
                </a:lnTo>
                <a:lnTo>
                  <a:pt x="281037" y="409401"/>
                </a:lnTo>
                <a:lnTo>
                  <a:pt x="276175" y="406483"/>
                </a:lnTo>
                <a:lnTo>
                  <a:pt x="271312" y="402593"/>
                </a:lnTo>
                <a:lnTo>
                  <a:pt x="270340" y="402593"/>
                </a:lnTo>
                <a:lnTo>
                  <a:pt x="269368" y="401621"/>
                </a:lnTo>
                <a:lnTo>
                  <a:pt x="254781" y="392869"/>
                </a:lnTo>
                <a:lnTo>
                  <a:pt x="247973" y="388007"/>
                </a:lnTo>
                <a:lnTo>
                  <a:pt x="243112" y="383144"/>
                </a:lnTo>
                <a:lnTo>
                  <a:pt x="244084" y="384117"/>
                </a:lnTo>
                <a:lnTo>
                  <a:pt x="244083" y="383144"/>
                </a:lnTo>
                <a:lnTo>
                  <a:pt x="244083" y="382172"/>
                </a:lnTo>
                <a:lnTo>
                  <a:pt x="242139" y="381200"/>
                </a:lnTo>
                <a:lnTo>
                  <a:pt x="241166" y="380227"/>
                </a:lnTo>
                <a:lnTo>
                  <a:pt x="240194" y="380227"/>
                </a:lnTo>
                <a:lnTo>
                  <a:pt x="240194" y="381199"/>
                </a:lnTo>
                <a:lnTo>
                  <a:pt x="241166" y="383144"/>
                </a:lnTo>
                <a:lnTo>
                  <a:pt x="232414" y="376337"/>
                </a:lnTo>
                <a:lnTo>
                  <a:pt x="225607" y="370502"/>
                </a:lnTo>
                <a:lnTo>
                  <a:pt x="225607" y="371475"/>
                </a:lnTo>
                <a:lnTo>
                  <a:pt x="223663" y="370503"/>
                </a:lnTo>
                <a:lnTo>
                  <a:pt x="223663" y="369530"/>
                </a:lnTo>
                <a:lnTo>
                  <a:pt x="222690" y="368558"/>
                </a:lnTo>
                <a:lnTo>
                  <a:pt x="217827" y="364668"/>
                </a:lnTo>
                <a:lnTo>
                  <a:pt x="216856" y="365640"/>
                </a:lnTo>
                <a:lnTo>
                  <a:pt x="215883" y="363696"/>
                </a:lnTo>
                <a:lnTo>
                  <a:pt x="213938" y="362723"/>
                </a:lnTo>
                <a:lnTo>
                  <a:pt x="212965" y="362723"/>
                </a:lnTo>
                <a:lnTo>
                  <a:pt x="211021" y="360778"/>
                </a:lnTo>
                <a:lnTo>
                  <a:pt x="211021" y="359806"/>
                </a:lnTo>
                <a:lnTo>
                  <a:pt x="205186" y="356888"/>
                </a:lnTo>
                <a:lnTo>
                  <a:pt x="199351" y="352026"/>
                </a:lnTo>
                <a:lnTo>
                  <a:pt x="198379" y="349109"/>
                </a:lnTo>
                <a:lnTo>
                  <a:pt x="195461" y="348136"/>
                </a:lnTo>
                <a:lnTo>
                  <a:pt x="195461" y="349109"/>
                </a:lnTo>
                <a:lnTo>
                  <a:pt x="189627" y="342302"/>
                </a:lnTo>
                <a:lnTo>
                  <a:pt x="186709" y="338412"/>
                </a:lnTo>
                <a:lnTo>
                  <a:pt x="177957" y="333550"/>
                </a:lnTo>
                <a:lnTo>
                  <a:pt x="169205" y="326742"/>
                </a:lnTo>
                <a:lnTo>
                  <a:pt x="151701" y="311183"/>
                </a:lnTo>
                <a:lnTo>
                  <a:pt x="152674" y="311183"/>
                </a:lnTo>
                <a:lnTo>
                  <a:pt x="150729" y="309238"/>
                </a:lnTo>
                <a:lnTo>
                  <a:pt x="149757" y="309238"/>
                </a:lnTo>
                <a:lnTo>
                  <a:pt x="148784" y="308266"/>
                </a:lnTo>
                <a:lnTo>
                  <a:pt x="148784" y="307293"/>
                </a:lnTo>
                <a:lnTo>
                  <a:pt x="148784" y="306321"/>
                </a:lnTo>
                <a:lnTo>
                  <a:pt x="150729" y="306321"/>
                </a:lnTo>
                <a:lnTo>
                  <a:pt x="147812" y="304376"/>
                </a:lnTo>
                <a:lnTo>
                  <a:pt x="145867" y="302431"/>
                </a:lnTo>
                <a:lnTo>
                  <a:pt x="141977" y="300486"/>
                </a:lnTo>
                <a:lnTo>
                  <a:pt x="141977" y="301459"/>
                </a:lnTo>
                <a:lnTo>
                  <a:pt x="140032" y="299514"/>
                </a:lnTo>
                <a:lnTo>
                  <a:pt x="138087" y="297569"/>
                </a:lnTo>
                <a:lnTo>
                  <a:pt x="136142" y="296596"/>
                </a:lnTo>
                <a:lnTo>
                  <a:pt x="136142" y="295624"/>
                </a:lnTo>
                <a:lnTo>
                  <a:pt x="137114" y="295624"/>
                </a:lnTo>
                <a:lnTo>
                  <a:pt x="138087" y="295624"/>
                </a:lnTo>
                <a:lnTo>
                  <a:pt x="135170" y="293679"/>
                </a:lnTo>
                <a:lnTo>
                  <a:pt x="135170" y="292707"/>
                </a:lnTo>
                <a:lnTo>
                  <a:pt x="136142" y="292707"/>
                </a:lnTo>
                <a:lnTo>
                  <a:pt x="139060" y="293679"/>
                </a:lnTo>
                <a:lnTo>
                  <a:pt x="141977" y="294652"/>
                </a:lnTo>
                <a:lnTo>
                  <a:pt x="141977" y="293679"/>
                </a:lnTo>
                <a:lnTo>
                  <a:pt x="140032" y="291734"/>
                </a:lnTo>
                <a:lnTo>
                  <a:pt x="140032" y="290762"/>
                </a:lnTo>
                <a:lnTo>
                  <a:pt x="141004" y="290762"/>
                </a:lnTo>
                <a:lnTo>
                  <a:pt x="141977" y="291734"/>
                </a:lnTo>
                <a:lnTo>
                  <a:pt x="143922" y="292707"/>
                </a:lnTo>
                <a:lnTo>
                  <a:pt x="141977" y="290762"/>
                </a:lnTo>
                <a:lnTo>
                  <a:pt x="138087" y="288817"/>
                </a:lnTo>
                <a:lnTo>
                  <a:pt x="137114" y="288817"/>
                </a:lnTo>
                <a:lnTo>
                  <a:pt x="137114" y="290762"/>
                </a:lnTo>
                <a:lnTo>
                  <a:pt x="134197" y="287844"/>
                </a:lnTo>
                <a:lnTo>
                  <a:pt x="132253" y="287845"/>
                </a:lnTo>
                <a:lnTo>
                  <a:pt x="131280" y="287358"/>
                </a:lnTo>
                <a:lnTo>
                  <a:pt x="130307" y="286872"/>
                </a:lnTo>
                <a:lnTo>
                  <a:pt x="127390" y="284927"/>
                </a:lnTo>
                <a:lnTo>
                  <a:pt x="127390" y="283955"/>
                </a:lnTo>
                <a:lnTo>
                  <a:pt x="128363" y="284927"/>
                </a:lnTo>
                <a:lnTo>
                  <a:pt x="129335" y="285899"/>
                </a:lnTo>
                <a:lnTo>
                  <a:pt x="131280" y="286872"/>
                </a:lnTo>
                <a:lnTo>
                  <a:pt x="130307" y="284927"/>
                </a:lnTo>
                <a:lnTo>
                  <a:pt x="128363" y="282982"/>
                </a:lnTo>
                <a:lnTo>
                  <a:pt x="124473" y="280065"/>
                </a:lnTo>
                <a:lnTo>
                  <a:pt x="125445" y="281037"/>
                </a:lnTo>
                <a:lnTo>
                  <a:pt x="124473" y="282010"/>
                </a:lnTo>
                <a:lnTo>
                  <a:pt x="121555" y="280065"/>
                </a:lnTo>
                <a:lnTo>
                  <a:pt x="121555" y="279092"/>
                </a:lnTo>
                <a:lnTo>
                  <a:pt x="122528" y="279092"/>
                </a:lnTo>
                <a:lnTo>
                  <a:pt x="120583" y="277148"/>
                </a:lnTo>
                <a:lnTo>
                  <a:pt x="117666" y="276175"/>
                </a:lnTo>
                <a:lnTo>
                  <a:pt x="118638" y="277147"/>
                </a:lnTo>
                <a:lnTo>
                  <a:pt x="116693" y="276175"/>
                </a:lnTo>
                <a:lnTo>
                  <a:pt x="114748" y="275203"/>
                </a:lnTo>
                <a:lnTo>
                  <a:pt x="113776" y="273258"/>
                </a:lnTo>
                <a:lnTo>
                  <a:pt x="111831" y="271313"/>
                </a:lnTo>
                <a:lnTo>
                  <a:pt x="112804" y="270340"/>
                </a:lnTo>
                <a:lnTo>
                  <a:pt x="114748" y="271313"/>
                </a:lnTo>
                <a:lnTo>
                  <a:pt x="115721" y="271313"/>
                </a:lnTo>
                <a:lnTo>
                  <a:pt x="114748" y="268395"/>
                </a:lnTo>
                <a:lnTo>
                  <a:pt x="113776" y="268396"/>
                </a:lnTo>
                <a:lnTo>
                  <a:pt x="110858" y="267423"/>
                </a:lnTo>
                <a:lnTo>
                  <a:pt x="109886" y="266450"/>
                </a:lnTo>
                <a:lnTo>
                  <a:pt x="108914" y="266450"/>
                </a:lnTo>
                <a:lnTo>
                  <a:pt x="108914" y="267423"/>
                </a:lnTo>
                <a:lnTo>
                  <a:pt x="108914" y="265478"/>
                </a:lnTo>
                <a:lnTo>
                  <a:pt x="109886" y="265478"/>
                </a:lnTo>
                <a:lnTo>
                  <a:pt x="107941" y="263533"/>
                </a:lnTo>
                <a:lnTo>
                  <a:pt x="105997" y="261588"/>
                </a:lnTo>
                <a:lnTo>
                  <a:pt x="104051" y="260616"/>
                </a:lnTo>
                <a:lnTo>
                  <a:pt x="104051" y="258671"/>
                </a:lnTo>
                <a:lnTo>
                  <a:pt x="102107" y="258671"/>
                </a:lnTo>
                <a:lnTo>
                  <a:pt x="101134" y="254781"/>
                </a:lnTo>
                <a:lnTo>
                  <a:pt x="96272" y="250891"/>
                </a:lnTo>
                <a:lnTo>
                  <a:pt x="95299" y="248946"/>
                </a:lnTo>
                <a:lnTo>
                  <a:pt x="94327" y="247974"/>
                </a:lnTo>
                <a:lnTo>
                  <a:pt x="95299" y="247002"/>
                </a:lnTo>
                <a:lnTo>
                  <a:pt x="92382" y="244084"/>
                </a:lnTo>
                <a:lnTo>
                  <a:pt x="91409" y="243112"/>
                </a:lnTo>
                <a:lnTo>
                  <a:pt x="90437" y="244084"/>
                </a:lnTo>
                <a:lnTo>
                  <a:pt x="92382" y="246029"/>
                </a:lnTo>
                <a:lnTo>
                  <a:pt x="93354" y="247974"/>
                </a:lnTo>
                <a:lnTo>
                  <a:pt x="92382" y="247002"/>
                </a:lnTo>
                <a:lnTo>
                  <a:pt x="88492" y="244084"/>
                </a:lnTo>
                <a:lnTo>
                  <a:pt x="89465" y="243112"/>
                </a:lnTo>
                <a:lnTo>
                  <a:pt x="87520" y="241167"/>
                </a:lnTo>
                <a:lnTo>
                  <a:pt x="85575" y="239222"/>
                </a:lnTo>
                <a:lnTo>
                  <a:pt x="85575" y="238250"/>
                </a:lnTo>
                <a:lnTo>
                  <a:pt x="83630" y="237277"/>
                </a:lnTo>
                <a:lnTo>
                  <a:pt x="82657" y="235332"/>
                </a:lnTo>
                <a:lnTo>
                  <a:pt x="82657" y="234360"/>
                </a:lnTo>
                <a:lnTo>
                  <a:pt x="82657" y="233387"/>
                </a:lnTo>
                <a:lnTo>
                  <a:pt x="80713" y="231442"/>
                </a:lnTo>
                <a:lnTo>
                  <a:pt x="84602" y="234360"/>
                </a:lnTo>
                <a:lnTo>
                  <a:pt x="82657" y="232415"/>
                </a:lnTo>
                <a:lnTo>
                  <a:pt x="81685" y="229498"/>
                </a:lnTo>
                <a:lnTo>
                  <a:pt x="76823" y="227553"/>
                </a:lnTo>
                <a:lnTo>
                  <a:pt x="75850" y="226580"/>
                </a:lnTo>
                <a:lnTo>
                  <a:pt x="74878" y="225608"/>
                </a:lnTo>
                <a:lnTo>
                  <a:pt x="74878" y="224635"/>
                </a:lnTo>
                <a:lnTo>
                  <a:pt x="73906" y="223663"/>
                </a:lnTo>
                <a:lnTo>
                  <a:pt x="76823" y="226580"/>
                </a:lnTo>
                <a:lnTo>
                  <a:pt x="76823" y="224635"/>
                </a:lnTo>
                <a:lnTo>
                  <a:pt x="73905" y="219773"/>
                </a:lnTo>
                <a:lnTo>
                  <a:pt x="70988" y="217828"/>
                </a:lnTo>
                <a:lnTo>
                  <a:pt x="70016" y="217828"/>
                </a:lnTo>
                <a:lnTo>
                  <a:pt x="69043" y="216856"/>
                </a:lnTo>
                <a:lnTo>
                  <a:pt x="69043" y="215883"/>
                </a:lnTo>
                <a:lnTo>
                  <a:pt x="70016" y="215883"/>
                </a:lnTo>
                <a:lnTo>
                  <a:pt x="69043" y="213938"/>
                </a:lnTo>
                <a:lnTo>
                  <a:pt x="68071" y="213938"/>
                </a:lnTo>
                <a:lnTo>
                  <a:pt x="68071" y="214911"/>
                </a:lnTo>
                <a:lnTo>
                  <a:pt x="67098" y="213938"/>
                </a:lnTo>
                <a:lnTo>
                  <a:pt x="63208" y="203242"/>
                </a:lnTo>
                <a:lnTo>
                  <a:pt x="67098" y="206159"/>
                </a:lnTo>
                <a:lnTo>
                  <a:pt x="65154" y="204214"/>
                </a:lnTo>
                <a:lnTo>
                  <a:pt x="67098" y="204214"/>
                </a:lnTo>
                <a:lnTo>
                  <a:pt x="67098" y="203242"/>
                </a:lnTo>
                <a:lnTo>
                  <a:pt x="67098" y="202269"/>
                </a:lnTo>
                <a:lnTo>
                  <a:pt x="68070" y="202269"/>
                </a:lnTo>
                <a:lnTo>
                  <a:pt x="66126" y="200324"/>
                </a:lnTo>
                <a:lnTo>
                  <a:pt x="64181" y="197407"/>
                </a:lnTo>
                <a:lnTo>
                  <a:pt x="64181" y="199352"/>
                </a:lnTo>
                <a:lnTo>
                  <a:pt x="63209" y="199352"/>
                </a:lnTo>
                <a:lnTo>
                  <a:pt x="61264" y="198379"/>
                </a:lnTo>
                <a:lnTo>
                  <a:pt x="58347" y="196434"/>
                </a:lnTo>
                <a:lnTo>
                  <a:pt x="57374" y="195462"/>
                </a:lnTo>
                <a:lnTo>
                  <a:pt x="56401" y="196434"/>
                </a:lnTo>
                <a:lnTo>
                  <a:pt x="54457" y="192545"/>
                </a:lnTo>
                <a:lnTo>
                  <a:pt x="54457" y="189627"/>
                </a:lnTo>
                <a:lnTo>
                  <a:pt x="54457" y="187682"/>
                </a:lnTo>
                <a:lnTo>
                  <a:pt x="51539" y="183792"/>
                </a:lnTo>
                <a:lnTo>
                  <a:pt x="51539" y="181848"/>
                </a:lnTo>
                <a:lnTo>
                  <a:pt x="51539" y="180875"/>
                </a:lnTo>
                <a:lnTo>
                  <a:pt x="50567" y="177958"/>
                </a:lnTo>
                <a:lnTo>
                  <a:pt x="48622" y="174068"/>
                </a:lnTo>
                <a:lnTo>
                  <a:pt x="46677" y="173096"/>
                </a:lnTo>
                <a:lnTo>
                  <a:pt x="46677" y="174068"/>
                </a:lnTo>
                <a:lnTo>
                  <a:pt x="46677" y="175041"/>
                </a:lnTo>
                <a:lnTo>
                  <a:pt x="47649" y="176013"/>
                </a:lnTo>
                <a:lnTo>
                  <a:pt x="46677" y="176013"/>
                </a:lnTo>
                <a:lnTo>
                  <a:pt x="43760" y="170178"/>
                </a:lnTo>
                <a:lnTo>
                  <a:pt x="42787" y="169206"/>
                </a:lnTo>
                <a:lnTo>
                  <a:pt x="41815" y="167261"/>
                </a:lnTo>
                <a:lnTo>
                  <a:pt x="42787" y="171151"/>
                </a:lnTo>
                <a:lnTo>
                  <a:pt x="41815" y="173096"/>
                </a:lnTo>
                <a:lnTo>
                  <a:pt x="39870" y="169206"/>
                </a:lnTo>
                <a:lnTo>
                  <a:pt x="40842" y="169206"/>
                </a:lnTo>
                <a:lnTo>
                  <a:pt x="38897" y="166288"/>
                </a:lnTo>
                <a:lnTo>
                  <a:pt x="37925" y="165316"/>
                </a:lnTo>
                <a:lnTo>
                  <a:pt x="36952" y="164344"/>
                </a:lnTo>
                <a:lnTo>
                  <a:pt x="35007" y="161426"/>
                </a:lnTo>
                <a:lnTo>
                  <a:pt x="35007" y="158509"/>
                </a:lnTo>
                <a:lnTo>
                  <a:pt x="36953" y="160454"/>
                </a:lnTo>
                <a:lnTo>
                  <a:pt x="37925" y="163371"/>
                </a:lnTo>
                <a:lnTo>
                  <a:pt x="39870" y="165316"/>
                </a:lnTo>
                <a:lnTo>
                  <a:pt x="40842" y="165316"/>
                </a:lnTo>
                <a:lnTo>
                  <a:pt x="37925" y="160454"/>
                </a:lnTo>
                <a:lnTo>
                  <a:pt x="36953" y="159158"/>
                </a:lnTo>
                <a:lnTo>
                  <a:pt x="36953" y="155592"/>
                </a:lnTo>
                <a:lnTo>
                  <a:pt x="35980" y="153647"/>
                </a:lnTo>
                <a:lnTo>
                  <a:pt x="35007" y="151702"/>
                </a:lnTo>
                <a:lnTo>
                  <a:pt x="36952" y="153647"/>
                </a:lnTo>
                <a:lnTo>
                  <a:pt x="35980" y="149757"/>
                </a:lnTo>
                <a:lnTo>
                  <a:pt x="35980" y="147812"/>
                </a:lnTo>
                <a:lnTo>
                  <a:pt x="36952" y="145867"/>
                </a:lnTo>
                <a:lnTo>
                  <a:pt x="35007" y="142950"/>
                </a:lnTo>
                <a:lnTo>
                  <a:pt x="34035" y="142950"/>
                </a:lnTo>
                <a:lnTo>
                  <a:pt x="34035" y="143922"/>
                </a:lnTo>
                <a:lnTo>
                  <a:pt x="33063" y="144894"/>
                </a:lnTo>
                <a:lnTo>
                  <a:pt x="29173" y="136143"/>
                </a:lnTo>
                <a:lnTo>
                  <a:pt x="25283" y="130308"/>
                </a:lnTo>
                <a:lnTo>
                  <a:pt x="25283" y="129336"/>
                </a:lnTo>
                <a:lnTo>
                  <a:pt x="26255" y="128363"/>
                </a:lnTo>
                <a:lnTo>
                  <a:pt x="28200" y="130308"/>
                </a:lnTo>
                <a:lnTo>
                  <a:pt x="23338" y="119611"/>
                </a:lnTo>
                <a:lnTo>
                  <a:pt x="19448" y="108914"/>
                </a:lnTo>
                <a:lnTo>
                  <a:pt x="19448" y="109886"/>
                </a:lnTo>
                <a:lnTo>
                  <a:pt x="18476" y="109886"/>
                </a:lnTo>
                <a:lnTo>
                  <a:pt x="17503" y="106969"/>
                </a:lnTo>
                <a:lnTo>
                  <a:pt x="16531" y="104052"/>
                </a:lnTo>
                <a:lnTo>
                  <a:pt x="16531" y="103079"/>
                </a:lnTo>
                <a:lnTo>
                  <a:pt x="17503" y="103079"/>
                </a:lnTo>
                <a:lnTo>
                  <a:pt x="16531" y="101135"/>
                </a:lnTo>
                <a:lnTo>
                  <a:pt x="17503" y="100162"/>
                </a:lnTo>
                <a:lnTo>
                  <a:pt x="17503" y="98217"/>
                </a:lnTo>
                <a:lnTo>
                  <a:pt x="13613" y="90437"/>
                </a:lnTo>
                <a:lnTo>
                  <a:pt x="10696" y="82658"/>
                </a:lnTo>
                <a:lnTo>
                  <a:pt x="9724" y="75851"/>
                </a:lnTo>
                <a:lnTo>
                  <a:pt x="7779" y="70016"/>
                </a:lnTo>
                <a:lnTo>
                  <a:pt x="4862" y="58347"/>
                </a:lnTo>
                <a:lnTo>
                  <a:pt x="4862" y="56402"/>
                </a:lnTo>
                <a:lnTo>
                  <a:pt x="5834" y="55429"/>
                </a:lnTo>
                <a:lnTo>
                  <a:pt x="6807" y="55429"/>
                </a:lnTo>
                <a:lnTo>
                  <a:pt x="6806" y="53484"/>
                </a:lnTo>
                <a:lnTo>
                  <a:pt x="5834" y="51539"/>
                </a:lnTo>
                <a:lnTo>
                  <a:pt x="5834" y="52512"/>
                </a:lnTo>
                <a:lnTo>
                  <a:pt x="4861" y="52512"/>
                </a:lnTo>
                <a:lnTo>
                  <a:pt x="4861" y="50567"/>
                </a:lnTo>
                <a:lnTo>
                  <a:pt x="4862" y="44732"/>
                </a:lnTo>
                <a:lnTo>
                  <a:pt x="3889" y="39870"/>
                </a:lnTo>
                <a:lnTo>
                  <a:pt x="2917" y="35980"/>
                </a:lnTo>
                <a:lnTo>
                  <a:pt x="3889" y="35980"/>
                </a:lnTo>
                <a:lnTo>
                  <a:pt x="4862" y="36953"/>
                </a:lnTo>
                <a:lnTo>
                  <a:pt x="4862" y="34035"/>
                </a:lnTo>
                <a:lnTo>
                  <a:pt x="3889" y="31118"/>
                </a:lnTo>
                <a:lnTo>
                  <a:pt x="2917" y="24311"/>
                </a:lnTo>
                <a:lnTo>
                  <a:pt x="1944" y="27228"/>
                </a:lnTo>
                <a:lnTo>
                  <a:pt x="972" y="22366"/>
                </a:lnTo>
                <a:lnTo>
                  <a:pt x="972" y="17504"/>
                </a:lnTo>
                <a:lnTo>
                  <a:pt x="0" y="8752"/>
                </a:lnTo>
                <a:lnTo>
                  <a:pt x="971" y="8752"/>
                </a:lnTo>
                <a:lnTo>
                  <a:pt x="972" y="4862"/>
                </a:lnTo>
                <a:lnTo>
                  <a:pt x="1884" y="3038"/>
                </a:lnTo>
                <a:lnTo>
                  <a:pt x="3890" y="9724"/>
                </a:lnTo>
                <a:lnTo>
                  <a:pt x="3890" y="10697"/>
                </a:lnTo>
                <a:lnTo>
                  <a:pt x="2917" y="9724"/>
                </a:lnTo>
                <a:lnTo>
                  <a:pt x="2917" y="8752"/>
                </a:lnTo>
                <a:lnTo>
                  <a:pt x="1944" y="8752"/>
                </a:lnTo>
                <a:lnTo>
                  <a:pt x="1944" y="13614"/>
                </a:lnTo>
                <a:lnTo>
                  <a:pt x="2917" y="13614"/>
                </a:lnTo>
                <a:lnTo>
                  <a:pt x="2917" y="14587"/>
                </a:lnTo>
                <a:lnTo>
                  <a:pt x="4667" y="18087"/>
                </a:lnTo>
                <a:lnTo>
                  <a:pt x="5658" y="22543"/>
                </a:lnTo>
                <a:lnTo>
                  <a:pt x="4862" y="23339"/>
                </a:lnTo>
                <a:lnTo>
                  <a:pt x="4862" y="24311"/>
                </a:lnTo>
                <a:lnTo>
                  <a:pt x="5834" y="25283"/>
                </a:lnTo>
                <a:lnTo>
                  <a:pt x="6806" y="27228"/>
                </a:lnTo>
                <a:lnTo>
                  <a:pt x="7779" y="34035"/>
                </a:lnTo>
                <a:lnTo>
                  <a:pt x="7779" y="36953"/>
                </a:lnTo>
                <a:lnTo>
                  <a:pt x="8752" y="40842"/>
                </a:lnTo>
                <a:lnTo>
                  <a:pt x="9724" y="44733"/>
                </a:lnTo>
                <a:lnTo>
                  <a:pt x="9724" y="48622"/>
                </a:lnTo>
                <a:lnTo>
                  <a:pt x="7779" y="44732"/>
                </a:lnTo>
                <a:lnTo>
                  <a:pt x="5834" y="40843"/>
                </a:lnTo>
                <a:lnTo>
                  <a:pt x="6806" y="48622"/>
                </a:lnTo>
                <a:lnTo>
                  <a:pt x="8751" y="50567"/>
                </a:lnTo>
                <a:lnTo>
                  <a:pt x="10696" y="55429"/>
                </a:lnTo>
                <a:lnTo>
                  <a:pt x="10696" y="56402"/>
                </a:lnTo>
                <a:lnTo>
                  <a:pt x="12641" y="60292"/>
                </a:lnTo>
                <a:lnTo>
                  <a:pt x="13614" y="62236"/>
                </a:lnTo>
                <a:lnTo>
                  <a:pt x="14586" y="65154"/>
                </a:lnTo>
                <a:lnTo>
                  <a:pt x="17503" y="79741"/>
                </a:lnTo>
                <a:lnTo>
                  <a:pt x="20421" y="91410"/>
                </a:lnTo>
                <a:lnTo>
                  <a:pt x="19449" y="92382"/>
                </a:lnTo>
                <a:lnTo>
                  <a:pt x="22366" y="96272"/>
                </a:lnTo>
                <a:lnTo>
                  <a:pt x="23338" y="100162"/>
                </a:lnTo>
                <a:lnTo>
                  <a:pt x="27228" y="109886"/>
                </a:lnTo>
                <a:lnTo>
                  <a:pt x="29173" y="116694"/>
                </a:lnTo>
                <a:lnTo>
                  <a:pt x="32091" y="123501"/>
                </a:lnTo>
                <a:lnTo>
                  <a:pt x="35008" y="129335"/>
                </a:lnTo>
                <a:lnTo>
                  <a:pt x="35980" y="133225"/>
                </a:lnTo>
                <a:lnTo>
                  <a:pt x="41814" y="144895"/>
                </a:lnTo>
                <a:lnTo>
                  <a:pt x="47649" y="154619"/>
                </a:lnTo>
                <a:lnTo>
                  <a:pt x="58346" y="176013"/>
                </a:lnTo>
                <a:lnTo>
                  <a:pt x="56402" y="174068"/>
                </a:lnTo>
                <a:lnTo>
                  <a:pt x="57374" y="176013"/>
                </a:lnTo>
                <a:lnTo>
                  <a:pt x="57374" y="176985"/>
                </a:lnTo>
                <a:lnTo>
                  <a:pt x="57374" y="177958"/>
                </a:lnTo>
                <a:lnTo>
                  <a:pt x="58346" y="178930"/>
                </a:lnTo>
                <a:lnTo>
                  <a:pt x="58346" y="177958"/>
                </a:lnTo>
                <a:lnTo>
                  <a:pt x="59319" y="179903"/>
                </a:lnTo>
                <a:lnTo>
                  <a:pt x="63208" y="183792"/>
                </a:lnTo>
                <a:lnTo>
                  <a:pt x="66126" y="188655"/>
                </a:lnTo>
                <a:lnTo>
                  <a:pt x="70015" y="194489"/>
                </a:lnTo>
                <a:lnTo>
                  <a:pt x="76823" y="203241"/>
                </a:lnTo>
                <a:lnTo>
                  <a:pt x="76823" y="204214"/>
                </a:lnTo>
                <a:lnTo>
                  <a:pt x="79740" y="208104"/>
                </a:lnTo>
                <a:lnTo>
                  <a:pt x="83630" y="212966"/>
                </a:lnTo>
                <a:lnTo>
                  <a:pt x="90437" y="223663"/>
                </a:lnTo>
                <a:lnTo>
                  <a:pt x="90437" y="225608"/>
                </a:lnTo>
                <a:lnTo>
                  <a:pt x="92382" y="228525"/>
                </a:lnTo>
                <a:lnTo>
                  <a:pt x="97244" y="232415"/>
                </a:lnTo>
                <a:lnTo>
                  <a:pt x="102106" y="238250"/>
                </a:lnTo>
                <a:lnTo>
                  <a:pt x="113776" y="251864"/>
                </a:lnTo>
                <a:lnTo>
                  <a:pt x="133225" y="272285"/>
                </a:lnTo>
                <a:lnTo>
                  <a:pt x="142949" y="282982"/>
                </a:lnTo>
                <a:lnTo>
                  <a:pt x="153646" y="292707"/>
                </a:lnTo>
                <a:lnTo>
                  <a:pt x="153646" y="294651"/>
                </a:lnTo>
                <a:lnTo>
                  <a:pt x="165316" y="303404"/>
                </a:lnTo>
                <a:lnTo>
                  <a:pt x="176012" y="314100"/>
                </a:lnTo>
                <a:lnTo>
                  <a:pt x="187682" y="323825"/>
                </a:lnTo>
                <a:lnTo>
                  <a:pt x="197406" y="332577"/>
                </a:lnTo>
                <a:lnTo>
                  <a:pt x="195461" y="332577"/>
                </a:lnTo>
                <a:lnTo>
                  <a:pt x="201296" y="337439"/>
                </a:lnTo>
                <a:lnTo>
                  <a:pt x="203241" y="338412"/>
                </a:lnTo>
                <a:lnTo>
                  <a:pt x="204214" y="338412"/>
                </a:lnTo>
                <a:lnTo>
                  <a:pt x="204214" y="337439"/>
                </a:lnTo>
                <a:lnTo>
                  <a:pt x="211021" y="343274"/>
                </a:lnTo>
                <a:lnTo>
                  <a:pt x="213938" y="346191"/>
                </a:lnTo>
                <a:lnTo>
                  <a:pt x="215883" y="348136"/>
                </a:lnTo>
                <a:lnTo>
                  <a:pt x="220745" y="352026"/>
                </a:lnTo>
                <a:lnTo>
                  <a:pt x="225607" y="353971"/>
                </a:lnTo>
                <a:lnTo>
                  <a:pt x="234360" y="361751"/>
                </a:lnTo>
                <a:lnTo>
                  <a:pt x="241795" y="366956"/>
                </a:lnTo>
                <a:lnTo>
                  <a:pt x="241167" y="367585"/>
                </a:lnTo>
                <a:lnTo>
                  <a:pt x="243111" y="368557"/>
                </a:lnTo>
                <a:lnTo>
                  <a:pt x="248946" y="373420"/>
                </a:lnTo>
                <a:lnTo>
                  <a:pt x="250891" y="374392"/>
                </a:lnTo>
                <a:lnTo>
                  <a:pt x="251863" y="374392"/>
                </a:lnTo>
                <a:lnTo>
                  <a:pt x="251863" y="373420"/>
                </a:lnTo>
                <a:lnTo>
                  <a:pt x="257698" y="378282"/>
                </a:lnTo>
                <a:lnTo>
                  <a:pt x="265478" y="383145"/>
                </a:lnTo>
                <a:lnTo>
                  <a:pt x="273257" y="388007"/>
                </a:lnTo>
                <a:lnTo>
                  <a:pt x="279092" y="392869"/>
                </a:lnTo>
                <a:lnTo>
                  <a:pt x="280065" y="392869"/>
                </a:lnTo>
                <a:lnTo>
                  <a:pt x="282009" y="393841"/>
                </a:lnTo>
                <a:lnTo>
                  <a:pt x="293679" y="401621"/>
                </a:lnTo>
                <a:lnTo>
                  <a:pt x="299513" y="404538"/>
                </a:lnTo>
                <a:lnTo>
                  <a:pt x="304375" y="407455"/>
                </a:lnTo>
                <a:lnTo>
                  <a:pt x="304375" y="408428"/>
                </a:lnTo>
                <a:lnTo>
                  <a:pt x="303403" y="408428"/>
                </a:lnTo>
                <a:lnTo>
                  <a:pt x="305348" y="409401"/>
                </a:lnTo>
                <a:lnTo>
                  <a:pt x="306321" y="409401"/>
                </a:lnTo>
                <a:lnTo>
                  <a:pt x="308265" y="409400"/>
                </a:lnTo>
                <a:lnTo>
                  <a:pt x="317990" y="415235"/>
                </a:lnTo>
                <a:lnTo>
                  <a:pt x="326742" y="421070"/>
                </a:lnTo>
                <a:lnTo>
                  <a:pt x="335494" y="427877"/>
                </a:lnTo>
                <a:lnTo>
                  <a:pt x="345218" y="432739"/>
                </a:lnTo>
                <a:lnTo>
                  <a:pt x="408427" y="464830"/>
                </a:lnTo>
                <a:lnTo>
                  <a:pt x="408428" y="465802"/>
                </a:lnTo>
                <a:lnTo>
                  <a:pt x="414262" y="467747"/>
                </a:lnTo>
                <a:lnTo>
                  <a:pt x="420097" y="470665"/>
                </a:lnTo>
                <a:lnTo>
                  <a:pt x="424959" y="473582"/>
                </a:lnTo>
                <a:lnTo>
                  <a:pt x="430794" y="475527"/>
                </a:lnTo>
                <a:lnTo>
                  <a:pt x="433711" y="477472"/>
                </a:lnTo>
                <a:lnTo>
                  <a:pt x="435656" y="477472"/>
                </a:lnTo>
                <a:lnTo>
                  <a:pt x="435656" y="478444"/>
                </a:lnTo>
                <a:lnTo>
                  <a:pt x="440519" y="480389"/>
                </a:lnTo>
                <a:lnTo>
                  <a:pt x="446353" y="483306"/>
                </a:lnTo>
                <a:lnTo>
                  <a:pt x="452188" y="486224"/>
                </a:lnTo>
                <a:lnTo>
                  <a:pt x="458992" y="489140"/>
                </a:lnTo>
                <a:lnTo>
                  <a:pt x="462885" y="491086"/>
                </a:lnTo>
                <a:lnTo>
                  <a:pt x="468719" y="493031"/>
                </a:lnTo>
                <a:lnTo>
                  <a:pt x="481362" y="498866"/>
                </a:lnTo>
                <a:lnTo>
                  <a:pt x="477472" y="497893"/>
                </a:lnTo>
                <a:lnTo>
                  <a:pt x="480389" y="499838"/>
                </a:lnTo>
                <a:lnTo>
                  <a:pt x="483306" y="499838"/>
                </a:lnTo>
                <a:lnTo>
                  <a:pt x="486223" y="500810"/>
                </a:lnTo>
                <a:lnTo>
                  <a:pt x="487196" y="502755"/>
                </a:lnTo>
                <a:lnTo>
                  <a:pt x="489141" y="502755"/>
                </a:lnTo>
                <a:lnTo>
                  <a:pt x="488168" y="501783"/>
                </a:lnTo>
                <a:lnTo>
                  <a:pt x="502755" y="508590"/>
                </a:lnTo>
                <a:lnTo>
                  <a:pt x="517342" y="513452"/>
                </a:lnTo>
                <a:lnTo>
                  <a:pt x="548460" y="524149"/>
                </a:lnTo>
                <a:lnTo>
                  <a:pt x="554295" y="527067"/>
                </a:lnTo>
                <a:lnTo>
                  <a:pt x="555267" y="528039"/>
                </a:lnTo>
                <a:lnTo>
                  <a:pt x="555267" y="529012"/>
                </a:lnTo>
                <a:lnTo>
                  <a:pt x="560129" y="529984"/>
                </a:lnTo>
                <a:lnTo>
                  <a:pt x="561102" y="529984"/>
                </a:lnTo>
                <a:lnTo>
                  <a:pt x="564019" y="530956"/>
                </a:lnTo>
                <a:lnTo>
                  <a:pt x="565964" y="532901"/>
                </a:lnTo>
                <a:lnTo>
                  <a:pt x="567909" y="533874"/>
                </a:lnTo>
                <a:lnTo>
                  <a:pt x="570826" y="534846"/>
                </a:lnTo>
                <a:lnTo>
                  <a:pt x="570826" y="533874"/>
                </a:lnTo>
                <a:lnTo>
                  <a:pt x="571799" y="533874"/>
                </a:lnTo>
                <a:lnTo>
                  <a:pt x="573744" y="533874"/>
                </a:lnTo>
                <a:lnTo>
                  <a:pt x="582496" y="538736"/>
                </a:lnTo>
                <a:lnTo>
                  <a:pt x="586386" y="539709"/>
                </a:lnTo>
                <a:lnTo>
                  <a:pt x="591248" y="541653"/>
                </a:lnTo>
                <a:lnTo>
                  <a:pt x="590276" y="541653"/>
                </a:lnTo>
                <a:lnTo>
                  <a:pt x="597082" y="542626"/>
                </a:lnTo>
                <a:lnTo>
                  <a:pt x="603889" y="544571"/>
                </a:lnTo>
                <a:lnTo>
                  <a:pt x="609724" y="546516"/>
                </a:lnTo>
                <a:lnTo>
                  <a:pt x="615559" y="546516"/>
                </a:lnTo>
                <a:lnTo>
                  <a:pt x="650567" y="556241"/>
                </a:lnTo>
                <a:lnTo>
                  <a:pt x="684603" y="565965"/>
                </a:lnTo>
                <a:lnTo>
                  <a:pt x="752674" y="581525"/>
                </a:lnTo>
                <a:lnTo>
                  <a:pt x="786710" y="589304"/>
                </a:lnTo>
                <a:lnTo>
                  <a:pt x="819773" y="596111"/>
                </a:lnTo>
                <a:lnTo>
                  <a:pt x="888817" y="608753"/>
                </a:lnTo>
                <a:lnTo>
                  <a:pt x="899514" y="611670"/>
                </a:lnTo>
                <a:lnTo>
                  <a:pt x="912155" y="613615"/>
                </a:lnTo>
                <a:lnTo>
                  <a:pt x="911183" y="613615"/>
                </a:lnTo>
                <a:lnTo>
                  <a:pt x="912156" y="613615"/>
                </a:lnTo>
                <a:lnTo>
                  <a:pt x="912155" y="613615"/>
                </a:lnTo>
                <a:lnTo>
                  <a:pt x="913128" y="613615"/>
                </a:lnTo>
                <a:lnTo>
                  <a:pt x="916046" y="613615"/>
                </a:lnTo>
                <a:lnTo>
                  <a:pt x="918963" y="613615"/>
                </a:lnTo>
                <a:lnTo>
                  <a:pt x="921880" y="613615"/>
                </a:lnTo>
                <a:lnTo>
                  <a:pt x="946191" y="617505"/>
                </a:lnTo>
                <a:lnTo>
                  <a:pt x="972448" y="620422"/>
                </a:lnTo>
                <a:lnTo>
                  <a:pt x="969530" y="620422"/>
                </a:lnTo>
                <a:lnTo>
                  <a:pt x="969530" y="621395"/>
                </a:lnTo>
                <a:lnTo>
                  <a:pt x="971475" y="621395"/>
                </a:lnTo>
                <a:lnTo>
                  <a:pt x="975365" y="620422"/>
                </a:lnTo>
                <a:lnTo>
                  <a:pt x="975365" y="621395"/>
                </a:lnTo>
                <a:lnTo>
                  <a:pt x="978282" y="621395"/>
                </a:lnTo>
                <a:lnTo>
                  <a:pt x="979164" y="620513"/>
                </a:lnTo>
                <a:lnTo>
                  <a:pt x="1044409" y="627229"/>
                </a:lnTo>
                <a:lnTo>
                  <a:pt x="1077472" y="631119"/>
                </a:lnTo>
                <a:lnTo>
                  <a:pt x="1110535" y="633064"/>
                </a:lnTo>
                <a:lnTo>
                  <a:pt x="1119287" y="634037"/>
                </a:lnTo>
                <a:lnTo>
                  <a:pt x="1129012" y="634037"/>
                </a:lnTo>
                <a:lnTo>
                  <a:pt x="1147488" y="635009"/>
                </a:lnTo>
                <a:lnTo>
                  <a:pt x="1171799" y="636954"/>
                </a:lnTo>
                <a:lnTo>
                  <a:pt x="1196111" y="638899"/>
                </a:lnTo>
                <a:lnTo>
                  <a:pt x="1220422" y="638899"/>
                </a:lnTo>
                <a:lnTo>
                  <a:pt x="1243275" y="638899"/>
                </a:lnTo>
                <a:lnTo>
                  <a:pt x="1243761" y="639871"/>
                </a:lnTo>
                <a:lnTo>
                  <a:pt x="1241816" y="640844"/>
                </a:lnTo>
                <a:lnTo>
                  <a:pt x="1235981" y="642788"/>
                </a:lnTo>
                <a:lnTo>
                  <a:pt x="1227229" y="643761"/>
                </a:lnTo>
                <a:lnTo>
                  <a:pt x="1212642" y="644733"/>
                </a:lnTo>
                <a:lnTo>
                  <a:pt x="1197083" y="644733"/>
                </a:lnTo>
                <a:lnTo>
                  <a:pt x="1180551" y="644733"/>
                </a:lnTo>
                <a:lnTo>
                  <a:pt x="1164992" y="644733"/>
                </a:lnTo>
                <a:lnTo>
                  <a:pt x="1164020" y="644733"/>
                </a:lnTo>
                <a:lnTo>
                  <a:pt x="1164020" y="643761"/>
                </a:lnTo>
                <a:lnTo>
                  <a:pt x="1163047" y="642789"/>
                </a:lnTo>
                <a:lnTo>
                  <a:pt x="1161102" y="642789"/>
                </a:lnTo>
                <a:lnTo>
                  <a:pt x="1144571" y="643761"/>
                </a:lnTo>
                <a:lnTo>
                  <a:pt x="1126095" y="642789"/>
                </a:lnTo>
                <a:lnTo>
                  <a:pt x="1106645" y="640844"/>
                </a:lnTo>
                <a:lnTo>
                  <a:pt x="1088169" y="637926"/>
                </a:lnTo>
                <a:lnTo>
                  <a:pt x="1089141" y="637926"/>
                </a:lnTo>
                <a:lnTo>
                  <a:pt x="1082334" y="637926"/>
                </a:lnTo>
                <a:lnTo>
                  <a:pt x="1074555" y="637926"/>
                </a:lnTo>
                <a:lnTo>
                  <a:pt x="1075527" y="637926"/>
                </a:lnTo>
                <a:lnTo>
                  <a:pt x="1075527" y="636954"/>
                </a:lnTo>
                <a:lnTo>
                  <a:pt x="1073582" y="636954"/>
                </a:lnTo>
                <a:lnTo>
                  <a:pt x="1069693" y="636954"/>
                </a:lnTo>
                <a:lnTo>
                  <a:pt x="1064830" y="637927"/>
                </a:lnTo>
                <a:lnTo>
                  <a:pt x="1062885" y="636954"/>
                </a:lnTo>
                <a:lnTo>
                  <a:pt x="1060941" y="635981"/>
                </a:lnTo>
                <a:lnTo>
                  <a:pt x="1058023" y="636954"/>
                </a:lnTo>
                <a:lnTo>
                  <a:pt x="1051216" y="636954"/>
                </a:lnTo>
                <a:lnTo>
                  <a:pt x="1044409" y="636954"/>
                </a:lnTo>
                <a:lnTo>
                  <a:pt x="1036629" y="635982"/>
                </a:lnTo>
                <a:lnTo>
                  <a:pt x="1028849" y="635009"/>
                </a:lnTo>
                <a:lnTo>
                  <a:pt x="1029822" y="635009"/>
                </a:lnTo>
                <a:lnTo>
                  <a:pt x="1017180" y="634037"/>
                </a:lnTo>
                <a:lnTo>
                  <a:pt x="1002593" y="633064"/>
                </a:lnTo>
                <a:lnTo>
                  <a:pt x="974392" y="631119"/>
                </a:lnTo>
                <a:lnTo>
                  <a:pt x="975365" y="630147"/>
                </a:lnTo>
                <a:lnTo>
                  <a:pt x="975365" y="629174"/>
                </a:lnTo>
                <a:lnTo>
                  <a:pt x="973420" y="630147"/>
                </a:lnTo>
                <a:lnTo>
                  <a:pt x="970503" y="630147"/>
                </a:lnTo>
                <a:lnTo>
                  <a:pt x="963695" y="630147"/>
                </a:lnTo>
                <a:lnTo>
                  <a:pt x="960778" y="629174"/>
                </a:lnTo>
                <a:lnTo>
                  <a:pt x="957861" y="629174"/>
                </a:lnTo>
                <a:lnTo>
                  <a:pt x="953971" y="629174"/>
                </a:lnTo>
                <a:lnTo>
                  <a:pt x="949109" y="628202"/>
                </a:lnTo>
                <a:lnTo>
                  <a:pt x="950081" y="628202"/>
                </a:lnTo>
                <a:lnTo>
                  <a:pt x="947164" y="628202"/>
                </a:lnTo>
                <a:lnTo>
                  <a:pt x="944247" y="628202"/>
                </a:lnTo>
                <a:lnTo>
                  <a:pt x="942301" y="627229"/>
                </a:lnTo>
                <a:lnTo>
                  <a:pt x="940357" y="628202"/>
                </a:lnTo>
                <a:lnTo>
                  <a:pt x="937439" y="626257"/>
                </a:lnTo>
                <a:lnTo>
                  <a:pt x="935495" y="627230"/>
                </a:lnTo>
                <a:lnTo>
                  <a:pt x="933549" y="626257"/>
                </a:lnTo>
                <a:lnTo>
                  <a:pt x="930632" y="625284"/>
                </a:lnTo>
                <a:lnTo>
                  <a:pt x="927715" y="625285"/>
                </a:lnTo>
                <a:lnTo>
                  <a:pt x="923825" y="625284"/>
                </a:lnTo>
                <a:lnTo>
                  <a:pt x="919936" y="624312"/>
                </a:lnTo>
                <a:lnTo>
                  <a:pt x="911183" y="622367"/>
                </a:lnTo>
                <a:lnTo>
                  <a:pt x="909463" y="622367"/>
                </a:lnTo>
                <a:lnTo>
                  <a:pt x="910211" y="622367"/>
                </a:lnTo>
                <a:lnTo>
                  <a:pt x="912155" y="622367"/>
                </a:lnTo>
                <a:lnTo>
                  <a:pt x="911183" y="621395"/>
                </a:lnTo>
                <a:lnTo>
                  <a:pt x="893679" y="619450"/>
                </a:lnTo>
                <a:lnTo>
                  <a:pt x="875203" y="617505"/>
                </a:lnTo>
                <a:lnTo>
                  <a:pt x="840194" y="610698"/>
                </a:lnTo>
                <a:lnTo>
                  <a:pt x="836305" y="609725"/>
                </a:lnTo>
                <a:lnTo>
                  <a:pt x="835332" y="608753"/>
                </a:lnTo>
                <a:lnTo>
                  <a:pt x="829498" y="607780"/>
                </a:lnTo>
                <a:lnTo>
                  <a:pt x="823663" y="607780"/>
                </a:lnTo>
                <a:lnTo>
                  <a:pt x="821718" y="605835"/>
                </a:lnTo>
                <a:lnTo>
                  <a:pt x="818800" y="605835"/>
                </a:lnTo>
                <a:lnTo>
                  <a:pt x="816856" y="605835"/>
                </a:lnTo>
                <a:lnTo>
                  <a:pt x="814911" y="605835"/>
                </a:lnTo>
                <a:lnTo>
                  <a:pt x="811993" y="605836"/>
                </a:lnTo>
                <a:lnTo>
                  <a:pt x="813939" y="604863"/>
                </a:lnTo>
                <a:lnTo>
                  <a:pt x="813939" y="603891"/>
                </a:lnTo>
                <a:lnTo>
                  <a:pt x="807131" y="603891"/>
                </a:lnTo>
                <a:lnTo>
                  <a:pt x="799352" y="602918"/>
                </a:lnTo>
                <a:lnTo>
                  <a:pt x="801297" y="602918"/>
                </a:lnTo>
                <a:lnTo>
                  <a:pt x="801297" y="601946"/>
                </a:lnTo>
                <a:lnTo>
                  <a:pt x="797407" y="601945"/>
                </a:lnTo>
                <a:lnTo>
                  <a:pt x="794489" y="600973"/>
                </a:lnTo>
                <a:lnTo>
                  <a:pt x="787682" y="600001"/>
                </a:lnTo>
                <a:lnTo>
                  <a:pt x="789627" y="599028"/>
                </a:lnTo>
                <a:lnTo>
                  <a:pt x="785738" y="598056"/>
                </a:lnTo>
                <a:lnTo>
                  <a:pt x="784765" y="599028"/>
                </a:lnTo>
                <a:lnTo>
                  <a:pt x="783792" y="599028"/>
                </a:lnTo>
                <a:lnTo>
                  <a:pt x="780875" y="599028"/>
                </a:lnTo>
                <a:lnTo>
                  <a:pt x="781848" y="599028"/>
                </a:lnTo>
                <a:lnTo>
                  <a:pt x="781848" y="598056"/>
                </a:lnTo>
                <a:lnTo>
                  <a:pt x="776985" y="598056"/>
                </a:lnTo>
                <a:lnTo>
                  <a:pt x="771151" y="597084"/>
                </a:lnTo>
                <a:lnTo>
                  <a:pt x="760454" y="595138"/>
                </a:lnTo>
                <a:lnTo>
                  <a:pt x="750730" y="592221"/>
                </a:lnTo>
                <a:lnTo>
                  <a:pt x="741005" y="590276"/>
                </a:lnTo>
                <a:lnTo>
                  <a:pt x="740032" y="589304"/>
                </a:lnTo>
                <a:lnTo>
                  <a:pt x="739060" y="589304"/>
                </a:lnTo>
                <a:lnTo>
                  <a:pt x="738087" y="588332"/>
                </a:lnTo>
                <a:lnTo>
                  <a:pt x="735170" y="587359"/>
                </a:lnTo>
                <a:lnTo>
                  <a:pt x="734198" y="587359"/>
                </a:lnTo>
                <a:lnTo>
                  <a:pt x="733225" y="587359"/>
                </a:lnTo>
                <a:lnTo>
                  <a:pt x="729336" y="587359"/>
                </a:lnTo>
                <a:lnTo>
                  <a:pt x="726418" y="587359"/>
                </a:lnTo>
                <a:lnTo>
                  <a:pt x="727390" y="588331"/>
                </a:lnTo>
                <a:lnTo>
                  <a:pt x="716694" y="585414"/>
                </a:lnTo>
                <a:lnTo>
                  <a:pt x="707942" y="583469"/>
                </a:lnTo>
                <a:lnTo>
                  <a:pt x="708914" y="582497"/>
                </a:lnTo>
                <a:lnTo>
                  <a:pt x="708914" y="581524"/>
                </a:lnTo>
                <a:lnTo>
                  <a:pt x="710859" y="581524"/>
                </a:lnTo>
                <a:lnTo>
                  <a:pt x="707942" y="579580"/>
                </a:lnTo>
                <a:lnTo>
                  <a:pt x="709887" y="579580"/>
                </a:lnTo>
                <a:lnTo>
                  <a:pt x="704052" y="578607"/>
                </a:lnTo>
                <a:lnTo>
                  <a:pt x="699190" y="577635"/>
                </a:lnTo>
                <a:lnTo>
                  <a:pt x="691410" y="577634"/>
                </a:lnTo>
                <a:lnTo>
                  <a:pt x="687520" y="576662"/>
                </a:lnTo>
                <a:lnTo>
                  <a:pt x="682658" y="575690"/>
                </a:lnTo>
                <a:lnTo>
                  <a:pt x="683631" y="575690"/>
                </a:lnTo>
                <a:lnTo>
                  <a:pt x="683630" y="574717"/>
                </a:lnTo>
                <a:lnTo>
                  <a:pt x="682658" y="574717"/>
                </a:lnTo>
                <a:lnTo>
                  <a:pt x="683630" y="573745"/>
                </a:lnTo>
                <a:lnTo>
                  <a:pt x="672933" y="574717"/>
                </a:lnTo>
                <a:lnTo>
                  <a:pt x="670989" y="573745"/>
                </a:lnTo>
                <a:lnTo>
                  <a:pt x="670989" y="572772"/>
                </a:lnTo>
                <a:lnTo>
                  <a:pt x="669044" y="572772"/>
                </a:lnTo>
                <a:lnTo>
                  <a:pt x="668071" y="572772"/>
                </a:lnTo>
                <a:lnTo>
                  <a:pt x="666126" y="572772"/>
                </a:lnTo>
                <a:lnTo>
                  <a:pt x="660292" y="571800"/>
                </a:lnTo>
                <a:lnTo>
                  <a:pt x="657374" y="569855"/>
                </a:lnTo>
                <a:lnTo>
                  <a:pt x="655429" y="568882"/>
                </a:lnTo>
                <a:lnTo>
                  <a:pt x="657374" y="568883"/>
                </a:lnTo>
                <a:lnTo>
                  <a:pt x="657374" y="567910"/>
                </a:lnTo>
                <a:lnTo>
                  <a:pt x="647650" y="565965"/>
                </a:lnTo>
                <a:lnTo>
                  <a:pt x="642787" y="564993"/>
                </a:lnTo>
                <a:lnTo>
                  <a:pt x="641815" y="564993"/>
                </a:lnTo>
                <a:lnTo>
                  <a:pt x="641815" y="565965"/>
                </a:lnTo>
                <a:lnTo>
                  <a:pt x="638898" y="565965"/>
                </a:lnTo>
                <a:lnTo>
                  <a:pt x="633063" y="564021"/>
                </a:lnTo>
                <a:lnTo>
                  <a:pt x="634036" y="564021"/>
                </a:lnTo>
                <a:lnTo>
                  <a:pt x="635008" y="563048"/>
                </a:lnTo>
                <a:lnTo>
                  <a:pt x="625284" y="562076"/>
                </a:lnTo>
                <a:lnTo>
                  <a:pt x="615559" y="560130"/>
                </a:lnTo>
                <a:lnTo>
                  <a:pt x="617504" y="560130"/>
                </a:lnTo>
                <a:lnTo>
                  <a:pt x="619449" y="560130"/>
                </a:lnTo>
                <a:lnTo>
                  <a:pt x="613614" y="558186"/>
                </a:lnTo>
                <a:lnTo>
                  <a:pt x="606807" y="556241"/>
                </a:lnTo>
                <a:lnTo>
                  <a:pt x="600972" y="554295"/>
                </a:lnTo>
                <a:lnTo>
                  <a:pt x="595138" y="552350"/>
                </a:lnTo>
                <a:lnTo>
                  <a:pt x="596110" y="553323"/>
                </a:lnTo>
                <a:lnTo>
                  <a:pt x="595138" y="553323"/>
                </a:lnTo>
                <a:lnTo>
                  <a:pt x="592220" y="551378"/>
                </a:lnTo>
                <a:lnTo>
                  <a:pt x="589303" y="550406"/>
                </a:lnTo>
                <a:lnTo>
                  <a:pt x="587358" y="549433"/>
                </a:lnTo>
                <a:lnTo>
                  <a:pt x="583468" y="548461"/>
                </a:lnTo>
                <a:lnTo>
                  <a:pt x="582496" y="548461"/>
                </a:lnTo>
                <a:lnTo>
                  <a:pt x="585413" y="549433"/>
                </a:lnTo>
                <a:lnTo>
                  <a:pt x="572771" y="545543"/>
                </a:lnTo>
                <a:lnTo>
                  <a:pt x="564992" y="543598"/>
                </a:lnTo>
                <a:lnTo>
                  <a:pt x="557212" y="540681"/>
                </a:lnTo>
                <a:lnTo>
                  <a:pt x="554295" y="540681"/>
                </a:lnTo>
                <a:lnTo>
                  <a:pt x="549433" y="539708"/>
                </a:lnTo>
                <a:lnTo>
                  <a:pt x="550405" y="538736"/>
                </a:lnTo>
                <a:lnTo>
                  <a:pt x="546515" y="536791"/>
                </a:lnTo>
                <a:lnTo>
                  <a:pt x="544570" y="535819"/>
                </a:lnTo>
                <a:lnTo>
                  <a:pt x="547488" y="536791"/>
                </a:lnTo>
                <a:lnTo>
                  <a:pt x="548460" y="537763"/>
                </a:lnTo>
                <a:lnTo>
                  <a:pt x="550405" y="537764"/>
                </a:lnTo>
                <a:lnTo>
                  <a:pt x="554295" y="538736"/>
                </a:lnTo>
                <a:lnTo>
                  <a:pt x="553322" y="537764"/>
                </a:lnTo>
                <a:lnTo>
                  <a:pt x="550405" y="537764"/>
                </a:lnTo>
                <a:lnTo>
                  <a:pt x="544570" y="535819"/>
                </a:lnTo>
                <a:lnTo>
                  <a:pt x="544570" y="535819"/>
                </a:lnTo>
                <a:lnTo>
                  <a:pt x="544570" y="535819"/>
                </a:lnTo>
                <a:lnTo>
                  <a:pt x="541653" y="534846"/>
                </a:lnTo>
                <a:lnTo>
                  <a:pt x="538736" y="533874"/>
                </a:lnTo>
                <a:lnTo>
                  <a:pt x="536791" y="532901"/>
                </a:lnTo>
                <a:lnTo>
                  <a:pt x="537763" y="532901"/>
                </a:lnTo>
                <a:lnTo>
                  <a:pt x="538735" y="531929"/>
                </a:lnTo>
                <a:lnTo>
                  <a:pt x="536791" y="531929"/>
                </a:lnTo>
                <a:lnTo>
                  <a:pt x="532901" y="530956"/>
                </a:lnTo>
                <a:lnTo>
                  <a:pt x="529984" y="529984"/>
                </a:lnTo>
                <a:lnTo>
                  <a:pt x="527067" y="529011"/>
                </a:lnTo>
                <a:lnTo>
                  <a:pt x="526094" y="529011"/>
                </a:lnTo>
                <a:lnTo>
                  <a:pt x="525121" y="529012"/>
                </a:lnTo>
                <a:lnTo>
                  <a:pt x="524149" y="529012"/>
                </a:lnTo>
                <a:lnTo>
                  <a:pt x="523177" y="528039"/>
                </a:lnTo>
                <a:lnTo>
                  <a:pt x="520259" y="527067"/>
                </a:lnTo>
                <a:lnTo>
                  <a:pt x="517342" y="526094"/>
                </a:lnTo>
                <a:lnTo>
                  <a:pt x="517342" y="525122"/>
                </a:lnTo>
                <a:lnTo>
                  <a:pt x="518314" y="524149"/>
                </a:lnTo>
                <a:lnTo>
                  <a:pt x="514425" y="524149"/>
                </a:lnTo>
                <a:lnTo>
                  <a:pt x="511507" y="524150"/>
                </a:lnTo>
                <a:lnTo>
                  <a:pt x="511507" y="523177"/>
                </a:lnTo>
                <a:lnTo>
                  <a:pt x="509562" y="523177"/>
                </a:lnTo>
                <a:lnTo>
                  <a:pt x="507617" y="522204"/>
                </a:lnTo>
                <a:lnTo>
                  <a:pt x="504700" y="521232"/>
                </a:lnTo>
                <a:lnTo>
                  <a:pt x="501782" y="521232"/>
                </a:lnTo>
                <a:lnTo>
                  <a:pt x="494003" y="517342"/>
                </a:lnTo>
                <a:lnTo>
                  <a:pt x="490114" y="515397"/>
                </a:lnTo>
                <a:lnTo>
                  <a:pt x="487195" y="513452"/>
                </a:lnTo>
                <a:lnTo>
                  <a:pt x="481361" y="512480"/>
                </a:lnTo>
                <a:lnTo>
                  <a:pt x="475527" y="509563"/>
                </a:lnTo>
                <a:lnTo>
                  <a:pt x="477471" y="509563"/>
                </a:lnTo>
                <a:lnTo>
                  <a:pt x="474554" y="508590"/>
                </a:lnTo>
                <a:lnTo>
                  <a:pt x="471637" y="507617"/>
                </a:lnTo>
                <a:lnTo>
                  <a:pt x="468719" y="505673"/>
                </a:lnTo>
                <a:lnTo>
                  <a:pt x="463857" y="502755"/>
                </a:lnTo>
                <a:lnTo>
                  <a:pt x="461912" y="501783"/>
                </a:lnTo>
                <a:lnTo>
                  <a:pt x="460939" y="502756"/>
                </a:lnTo>
                <a:lnTo>
                  <a:pt x="459967" y="503728"/>
                </a:lnTo>
                <a:lnTo>
                  <a:pt x="457050" y="501783"/>
                </a:lnTo>
                <a:lnTo>
                  <a:pt x="453160" y="499838"/>
                </a:lnTo>
                <a:close/>
              </a:path>
            </a:pathLst>
          </a:custGeom>
          <a:solidFill>
            <a:schemeClr val="accent1"/>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3" name="Content Placeholder 12"/>
          <p:cNvSpPr>
            <a:spLocks noGrp="1"/>
          </p:cNvSpPr>
          <p:nvPr>
            <p:ph sz="quarter" idx="13"/>
          </p:nvPr>
        </p:nvSpPr>
        <p:spPr>
          <a:xfrm>
            <a:off x="841248" y="2743199"/>
            <a:ext cx="3017520" cy="32461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5" name="Content Placeholder 14"/>
          <p:cNvSpPr>
            <a:spLocks noGrp="1"/>
          </p:cNvSpPr>
          <p:nvPr>
            <p:ph sz="quarter" idx="14"/>
          </p:nvPr>
        </p:nvSpPr>
        <p:spPr>
          <a:xfrm>
            <a:off x="5294376" y="2743200"/>
            <a:ext cx="3017520" cy="32461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24970982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CCDA1F2-4CC4-4966-9544-B72733BBEB98}" type="datetimeFigureOut">
              <a:rPr lang="en-GB" smtClean="0">
                <a:solidFill>
                  <a:prstClr val="black">
                    <a:lumMod val="50000"/>
                    <a:lumOff val="50000"/>
                  </a:prstClr>
                </a:solidFill>
              </a:rPr>
              <a:pPr/>
              <a:t>03/11/2015</a:t>
            </a:fld>
            <a:endParaRPr lang="en-GB">
              <a:solidFill>
                <a:prstClr val="black">
                  <a:lumMod val="50000"/>
                  <a:lumOff val="50000"/>
                </a:prstClr>
              </a:solidFill>
            </a:endParaRPr>
          </a:p>
        </p:txBody>
      </p:sp>
      <p:sp>
        <p:nvSpPr>
          <p:cNvPr id="4" name="Footer Placeholder 3"/>
          <p:cNvSpPr>
            <a:spLocks noGrp="1"/>
          </p:cNvSpPr>
          <p:nvPr>
            <p:ph type="ftr" sz="quarter" idx="11"/>
          </p:nvPr>
        </p:nvSpPr>
        <p:spPr/>
        <p:txBody>
          <a:bodyPr/>
          <a:lstStyle/>
          <a:p>
            <a:endParaRPr lang="en-GB">
              <a:solidFill>
                <a:prstClr val="black">
                  <a:lumMod val="50000"/>
                  <a:lumOff val="50000"/>
                </a:prstClr>
              </a:solidFill>
            </a:endParaRPr>
          </a:p>
        </p:txBody>
      </p:sp>
      <p:sp>
        <p:nvSpPr>
          <p:cNvPr id="5" name="Slide Number Placeholder 4"/>
          <p:cNvSpPr>
            <a:spLocks noGrp="1"/>
          </p:cNvSpPr>
          <p:nvPr>
            <p:ph type="sldNum" sz="quarter" idx="12"/>
          </p:nvPr>
        </p:nvSpPr>
        <p:spPr/>
        <p:txBody>
          <a:bodyPr/>
          <a:lstStyle/>
          <a:p>
            <a:fld id="{BA52EC30-115B-404A-857E-78E9297528EE}" type="slidenum">
              <a:rPr lang="en-GB" smtClean="0">
                <a:solidFill>
                  <a:prstClr val="black">
                    <a:lumMod val="50000"/>
                    <a:lumOff val="50000"/>
                  </a:prstClr>
                </a:solidFill>
              </a:rPr>
              <a:pPr/>
              <a:t>‹#›</a:t>
            </a:fld>
            <a:endParaRPr lang="en-GB">
              <a:solidFill>
                <a:prstClr val="black">
                  <a:lumMod val="50000"/>
                  <a:lumOff val="50000"/>
                </a:prstClr>
              </a:solidFill>
            </a:endParaRPr>
          </a:p>
        </p:txBody>
      </p:sp>
    </p:spTree>
    <p:extLst>
      <p:ext uri="{BB962C8B-B14F-4D97-AF65-F5344CB8AC3E}">
        <p14:creationId xmlns:p14="http://schemas.microsoft.com/office/powerpoint/2010/main" val="35460641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CCDA1F2-4CC4-4966-9544-B72733BBEB98}" type="datetimeFigureOut">
              <a:rPr lang="en-GB" smtClean="0">
                <a:solidFill>
                  <a:prstClr val="black">
                    <a:lumMod val="50000"/>
                    <a:lumOff val="50000"/>
                  </a:prstClr>
                </a:solidFill>
              </a:rPr>
              <a:pPr/>
              <a:t>03/11/2015</a:t>
            </a:fld>
            <a:endParaRPr lang="en-GB">
              <a:solidFill>
                <a:prstClr val="black">
                  <a:lumMod val="50000"/>
                  <a:lumOff val="50000"/>
                </a:prstClr>
              </a:solidFill>
            </a:endParaRPr>
          </a:p>
        </p:txBody>
      </p:sp>
      <p:sp>
        <p:nvSpPr>
          <p:cNvPr id="3" name="Footer Placeholder 2"/>
          <p:cNvSpPr>
            <a:spLocks noGrp="1"/>
          </p:cNvSpPr>
          <p:nvPr>
            <p:ph type="ftr" sz="quarter" idx="11"/>
          </p:nvPr>
        </p:nvSpPr>
        <p:spPr/>
        <p:txBody>
          <a:bodyPr/>
          <a:lstStyle/>
          <a:p>
            <a:endParaRPr lang="en-GB">
              <a:solidFill>
                <a:prstClr val="black">
                  <a:lumMod val="50000"/>
                  <a:lumOff val="50000"/>
                </a:prstClr>
              </a:solidFill>
            </a:endParaRPr>
          </a:p>
        </p:txBody>
      </p:sp>
      <p:sp>
        <p:nvSpPr>
          <p:cNvPr id="4" name="Slide Number Placeholder 3"/>
          <p:cNvSpPr>
            <a:spLocks noGrp="1"/>
          </p:cNvSpPr>
          <p:nvPr>
            <p:ph type="sldNum" sz="quarter" idx="12"/>
          </p:nvPr>
        </p:nvSpPr>
        <p:spPr/>
        <p:txBody>
          <a:bodyPr/>
          <a:lstStyle/>
          <a:p>
            <a:fld id="{BA52EC30-115B-404A-857E-78E9297528EE}" type="slidenum">
              <a:rPr lang="en-GB" smtClean="0">
                <a:solidFill>
                  <a:prstClr val="black">
                    <a:lumMod val="50000"/>
                    <a:lumOff val="50000"/>
                  </a:prstClr>
                </a:solidFill>
              </a:rPr>
              <a:pPr/>
              <a:t>‹#›</a:t>
            </a:fld>
            <a:endParaRPr lang="en-GB">
              <a:solidFill>
                <a:prstClr val="black">
                  <a:lumMod val="50000"/>
                  <a:lumOff val="50000"/>
                </a:prstClr>
              </a:solidFill>
            </a:endParaRPr>
          </a:p>
        </p:txBody>
      </p:sp>
    </p:spTree>
    <p:extLst>
      <p:ext uri="{BB962C8B-B14F-4D97-AF65-F5344CB8AC3E}">
        <p14:creationId xmlns:p14="http://schemas.microsoft.com/office/powerpoint/2010/main" val="41648941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1280" y="1487081"/>
            <a:ext cx="3008313" cy="1921339"/>
          </a:xfrm>
        </p:spPr>
        <p:txBody>
          <a:bodyPr anchor="b"/>
          <a:lstStyle>
            <a:lvl1pPr algn="l">
              <a:defRPr sz="2400" b="0"/>
            </a:lvl1pPr>
          </a:lstStyle>
          <a:p>
            <a:r>
              <a:rPr lang="en-US" smtClean="0"/>
              <a:t>Click to edit Master title style</a:t>
            </a:r>
            <a:endParaRPr lang="en-US"/>
          </a:p>
        </p:txBody>
      </p:sp>
      <p:sp>
        <p:nvSpPr>
          <p:cNvPr id="3" name="Content Placeholder 2"/>
          <p:cNvSpPr>
            <a:spLocks noGrp="1"/>
          </p:cNvSpPr>
          <p:nvPr>
            <p:ph idx="1"/>
          </p:nvPr>
        </p:nvSpPr>
        <p:spPr>
          <a:xfrm>
            <a:off x="3893350" y="835428"/>
            <a:ext cx="4699370" cy="5151526"/>
          </a:xfrm>
        </p:spPr>
        <p:txBody>
          <a:bodyPr anchor="ct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551280" y="3408420"/>
            <a:ext cx="3008313" cy="191909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CCDA1F2-4CC4-4966-9544-B72733BBEB98}" type="datetimeFigureOut">
              <a:rPr lang="en-GB" smtClean="0">
                <a:solidFill>
                  <a:prstClr val="black">
                    <a:lumMod val="50000"/>
                    <a:lumOff val="50000"/>
                  </a:prstClr>
                </a:solidFill>
              </a:rPr>
              <a:pPr/>
              <a:t>03/11/2015</a:t>
            </a:fld>
            <a:endParaRPr lang="en-GB">
              <a:solidFill>
                <a:prstClr val="black">
                  <a:lumMod val="50000"/>
                  <a:lumOff val="50000"/>
                </a:prstClr>
              </a:solidFill>
            </a:endParaRPr>
          </a:p>
        </p:txBody>
      </p:sp>
      <p:sp>
        <p:nvSpPr>
          <p:cNvPr id="6" name="Footer Placeholder 5"/>
          <p:cNvSpPr>
            <a:spLocks noGrp="1"/>
          </p:cNvSpPr>
          <p:nvPr>
            <p:ph type="ftr" sz="quarter" idx="11"/>
          </p:nvPr>
        </p:nvSpPr>
        <p:spPr/>
        <p:txBody>
          <a:bodyPr/>
          <a:lstStyle/>
          <a:p>
            <a:endParaRPr lang="en-GB">
              <a:solidFill>
                <a:prstClr val="black">
                  <a:lumMod val="50000"/>
                  <a:lumOff val="50000"/>
                </a:prstClr>
              </a:solidFill>
            </a:endParaRPr>
          </a:p>
        </p:txBody>
      </p:sp>
      <p:sp>
        <p:nvSpPr>
          <p:cNvPr id="7" name="Slide Number Placeholder 6"/>
          <p:cNvSpPr>
            <a:spLocks noGrp="1"/>
          </p:cNvSpPr>
          <p:nvPr>
            <p:ph type="sldNum" sz="quarter" idx="12"/>
          </p:nvPr>
        </p:nvSpPr>
        <p:spPr/>
        <p:txBody>
          <a:bodyPr/>
          <a:lstStyle/>
          <a:p>
            <a:fld id="{BA52EC30-115B-404A-857E-78E9297528EE}" type="slidenum">
              <a:rPr lang="en-GB" smtClean="0">
                <a:solidFill>
                  <a:prstClr val="black">
                    <a:lumMod val="50000"/>
                    <a:lumOff val="50000"/>
                  </a:prstClr>
                </a:solidFill>
              </a:rPr>
              <a:pPr/>
              <a:t>‹#›</a:t>
            </a:fld>
            <a:endParaRPr lang="en-GB">
              <a:solidFill>
                <a:prstClr val="black">
                  <a:lumMod val="50000"/>
                  <a:lumOff val="50000"/>
                </a:prstClr>
              </a:solidFill>
            </a:endParaRPr>
          </a:p>
        </p:txBody>
      </p:sp>
    </p:spTree>
    <p:extLst>
      <p:ext uri="{BB962C8B-B14F-4D97-AF65-F5344CB8AC3E}">
        <p14:creationId xmlns:p14="http://schemas.microsoft.com/office/powerpoint/2010/main" val="1592018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tape.png"/>
          <p:cNvPicPr>
            <a:picLocks noChangeAspect="1"/>
          </p:cNvPicPr>
          <p:nvPr/>
        </p:nvPicPr>
        <p:blipFill>
          <a:blip r:embed="rId2"/>
          <a:stretch>
            <a:fillRect/>
          </a:stretch>
        </p:blipFill>
        <p:spPr>
          <a:xfrm>
            <a:off x="3124200" y="191206"/>
            <a:ext cx="2781300" cy="819150"/>
          </a:xfrm>
          <a:prstGeom prst="rect">
            <a:avLst/>
          </a:prstGeom>
        </p:spPr>
      </p:pic>
      <p:sp>
        <p:nvSpPr>
          <p:cNvPr id="2" name="Title 1"/>
          <p:cNvSpPr>
            <a:spLocks noGrp="1"/>
          </p:cNvSpPr>
          <p:nvPr>
            <p:ph type="title"/>
          </p:nvPr>
        </p:nvSpPr>
        <p:spPr>
          <a:xfrm>
            <a:off x="551280" y="4669654"/>
            <a:ext cx="8041440" cy="719865"/>
          </a:xfrm>
        </p:spPr>
        <p:txBody>
          <a:bodyPr anchor="b"/>
          <a:lstStyle>
            <a:lvl1pPr algn="ctr">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rot="-60000">
            <a:off x="2130552" y="594360"/>
            <a:ext cx="4873752" cy="3657600"/>
          </a:xfr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219200" y="5416153"/>
            <a:ext cx="6705600" cy="603126"/>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CCDA1F2-4CC4-4966-9544-B72733BBEB98}" type="datetimeFigureOut">
              <a:rPr lang="en-GB" smtClean="0">
                <a:solidFill>
                  <a:prstClr val="black">
                    <a:lumMod val="50000"/>
                    <a:lumOff val="50000"/>
                  </a:prstClr>
                </a:solidFill>
              </a:rPr>
              <a:pPr/>
              <a:t>03/11/2015</a:t>
            </a:fld>
            <a:endParaRPr lang="en-GB">
              <a:solidFill>
                <a:prstClr val="black">
                  <a:lumMod val="50000"/>
                  <a:lumOff val="50000"/>
                </a:prstClr>
              </a:solidFill>
            </a:endParaRPr>
          </a:p>
        </p:txBody>
      </p:sp>
      <p:sp>
        <p:nvSpPr>
          <p:cNvPr id="6" name="Footer Placeholder 5"/>
          <p:cNvSpPr>
            <a:spLocks noGrp="1"/>
          </p:cNvSpPr>
          <p:nvPr>
            <p:ph type="ftr" sz="quarter" idx="11"/>
          </p:nvPr>
        </p:nvSpPr>
        <p:spPr/>
        <p:txBody>
          <a:bodyPr/>
          <a:lstStyle/>
          <a:p>
            <a:endParaRPr lang="en-GB">
              <a:solidFill>
                <a:prstClr val="black">
                  <a:lumMod val="50000"/>
                  <a:lumOff val="50000"/>
                </a:prstClr>
              </a:solidFill>
            </a:endParaRPr>
          </a:p>
        </p:txBody>
      </p:sp>
      <p:sp>
        <p:nvSpPr>
          <p:cNvPr id="7" name="Slide Number Placeholder 6"/>
          <p:cNvSpPr>
            <a:spLocks noGrp="1"/>
          </p:cNvSpPr>
          <p:nvPr>
            <p:ph type="sldNum" sz="quarter" idx="12"/>
          </p:nvPr>
        </p:nvSpPr>
        <p:spPr/>
        <p:txBody>
          <a:bodyPr/>
          <a:lstStyle/>
          <a:p>
            <a:fld id="{BA52EC30-115B-404A-857E-78E9297528EE}" type="slidenum">
              <a:rPr lang="en-GB" smtClean="0">
                <a:solidFill>
                  <a:prstClr val="black">
                    <a:lumMod val="50000"/>
                    <a:lumOff val="50000"/>
                  </a:prstClr>
                </a:solidFill>
              </a:rPr>
              <a:pPr/>
              <a:t>‹#›</a:t>
            </a:fld>
            <a:endParaRPr lang="en-GB">
              <a:solidFill>
                <a:prstClr val="black">
                  <a:lumMod val="50000"/>
                  <a:lumOff val="50000"/>
                </a:prstClr>
              </a:solidFill>
            </a:endParaRPr>
          </a:p>
        </p:txBody>
      </p:sp>
    </p:spTree>
    <p:extLst>
      <p:ext uri="{BB962C8B-B14F-4D97-AF65-F5344CB8AC3E}">
        <p14:creationId xmlns:p14="http://schemas.microsoft.com/office/powerpoint/2010/main" val="23847238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duotone>
              <a:schemeClr val="bg1">
                <a:shade val="96000"/>
              </a:schemeClr>
              <a:schemeClr val="bg1">
                <a:tint val="98000"/>
              </a:schemeClr>
            </a:duotone>
            <a:lum/>
          </a:blip>
          <a:srcRect/>
          <a:tile tx="0" ty="0" sx="50000" sy="50000" flip="none" algn="tl"/>
        </a:blipFill>
        <a:effectLst/>
      </p:bgPr>
    </p:bg>
    <p:spTree>
      <p:nvGrpSpPr>
        <p:cNvPr id="1" name=""/>
        <p:cNvGrpSpPr/>
        <p:nvPr/>
      </p:nvGrpSpPr>
      <p:grpSpPr>
        <a:xfrm>
          <a:off x="0" y="0"/>
          <a:ext cx="0" cy="0"/>
          <a:chOff x="0" y="0"/>
          <a:chExt cx="0" cy="0"/>
        </a:xfrm>
      </p:grpSpPr>
      <p:pic>
        <p:nvPicPr>
          <p:cNvPr id="7" name="Picture 6" descr="Interior-Overlay.png"/>
          <p:cNvPicPr>
            <a:picLocks noChangeAspect="1"/>
          </p:cNvPicPr>
          <p:nvPr/>
        </p:nvPicPr>
        <p:blipFill>
          <a:blip r:embed="rId14">
            <a:lum bright="-10000"/>
          </a:blip>
          <a:stretch>
            <a:fillRect/>
          </a:stretch>
        </p:blipFill>
        <p:spPr>
          <a:xfrm>
            <a:off x="0" y="0"/>
            <a:ext cx="9144000" cy="6858000"/>
          </a:xfrm>
          <a:prstGeom prst="rect">
            <a:avLst/>
          </a:prstGeom>
        </p:spPr>
      </p:pic>
      <p:sp>
        <p:nvSpPr>
          <p:cNvPr id="2" name="Title Placeholder 1"/>
          <p:cNvSpPr>
            <a:spLocks noGrp="1"/>
          </p:cNvSpPr>
          <p:nvPr>
            <p:ph type="title"/>
          </p:nvPr>
        </p:nvSpPr>
        <p:spPr>
          <a:xfrm>
            <a:off x="551280" y="436563"/>
            <a:ext cx="8041440" cy="1442674"/>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838200" y="2038388"/>
            <a:ext cx="7467600" cy="395133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51280" y="6148875"/>
            <a:ext cx="2133600" cy="365125"/>
          </a:xfrm>
          <a:prstGeom prst="rect">
            <a:avLst/>
          </a:prstGeom>
        </p:spPr>
        <p:txBody>
          <a:bodyPr vert="horz" lIns="91440" tIns="45720" rIns="91440" bIns="45720" rtlCol="0" anchor="ctr"/>
          <a:lstStyle>
            <a:lvl1pPr algn="l">
              <a:defRPr sz="1400" b="0">
                <a:solidFill>
                  <a:schemeClr val="tx1">
                    <a:lumMod val="50000"/>
                    <a:lumOff val="50000"/>
                  </a:schemeClr>
                </a:solidFill>
                <a:latin typeface="Rage Italic" pitchFamily="66" charset="0"/>
                <a:cs typeface="Rage Italic" pitchFamily="66" charset="0"/>
              </a:defRPr>
            </a:lvl1pPr>
          </a:lstStyle>
          <a:p>
            <a:fld id="{BCCDA1F2-4CC4-4966-9544-B72733BBEB98}" type="datetimeFigureOut">
              <a:rPr lang="en-GB" smtClean="0">
                <a:solidFill>
                  <a:prstClr val="black">
                    <a:lumMod val="50000"/>
                    <a:lumOff val="50000"/>
                  </a:prstClr>
                </a:solidFill>
              </a:rPr>
              <a:pPr/>
              <a:t>03/11/2015</a:t>
            </a:fld>
            <a:endParaRPr lang="en-GB">
              <a:solidFill>
                <a:prstClr val="black">
                  <a:lumMod val="50000"/>
                  <a:lumOff val="50000"/>
                </a:prstClr>
              </a:solidFill>
            </a:endParaRPr>
          </a:p>
        </p:txBody>
      </p:sp>
      <p:sp>
        <p:nvSpPr>
          <p:cNvPr id="5" name="Footer Placeholder 4"/>
          <p:cNvSpPr>
            <a:spLocks noGrp="1"/>
          </p:cNvSpPr>
          <p:nvPr>
            <p:ph type="ftr" sz="quarter" idx="3"/>
          </p:nvPr>
        </p:nvSpPr>
        <p:spPr>
          <a:xfrm>
            <a:off x="3124200" y="6148875"/>
            <a:ext cx="2895600" cy="365125"/>
          </a:xfrm>
          <a:prstGeom prst="rect">
            <a:avLst/>
          </a:prstGeom>
        </p:spPr>
        <p:txBody>
          <a:bodyPr vert="horz" lIns="91440" tIns="45720" rIns="91440" bIns="45720" rtlCol="0" anchor="ctr"/>
          <a:lstStyle>
            <a:lvl1pPr algn="ctr">
              <a:defRPr sz="1400" b="0">
                <a:solidFill>
                  <a:schemeClr val="tx1">
                    <a:lumMod val="50000"/>
                    <a:lumOff val="50000"/>
                  </a:schemeClr>
                </a:solidFill>
                <a:latin typeface="Rage Italic" pitchFamily="66" charset="0"/>
                <a:cs typeface="Rage Italic" pitchFamily="66" charset="0"/>
              </a:defRPr>
            </a:lvl1pPr>
          </a:lstStyle>
          <a:p>
            <a:endParaRPr lang="en-GB">
              <a:solidFill>
                <a:prstClr val="black">
                  <a:lumMod val="50000"/>
                  <a:lumOff val="50000"/>
                </a:prstClr>
              </a:solidFill>
            </a:endParaRPr>
          </a:p>
        </p:txBody>
      </p:sp>
      <p:sp>
        <p:nvSpPr>
          <p:cNvPr id="6" name="Slide Number Placeholder 5"/>
          <p:cNvSpPr>
            <a:spLocks noGrp="1"/>
          </p:cNvSpPr>
          <p:nvPr>
            <p:ph type="sldNum" sz="quarter" idx="4"/>
          </p:nvPr>
        </p:nvSpPr>
        <p:spPr>
          <a:xfrm>
            <a:off x="6459120" y="6148875"/>
            <a:ext cx="2133600" cy="365125"/>
          </a:xfrm>
          <a:prstGeom prst="rect">
            <a:avLst/>
          </a:prstGeom>
        </p:spPr>
        <p:txBody>
          <a:bodyPr vert="horz" lIns="91440" tIns="45720" rIns="91440" bIns="45720" rtlCol="0" anchor="ctr"/>
          <a:lstStyle>
            <a:lvl1pPr algn="r">
              <a:defRPr sz="1400" b="0">
                <a:solidFill>
                  <a:schemeClr val="tx1">
                    <a:lumMod val="50000"/>
                    <a:lumOff val="50000"/>
                  </a:schemeClr>
                </a:solidFill>
                <a:latin typeface="Rage Italic" pitchFamily="66" charset="0"/>
                <a:cs typeface="Rage Italic" pitchFamily="66" charset="0"/>
              </a:defRPr>
            </a:lvl1pPr>
          </a:lstStyle>
          <a:p>
            <a:fld id="{BA52EC30-115B-404A-857E-78E9297528EE}" type="slidenum">
              <a:rPr lang="en-GB" smtClean="0">
                <a:solidFill>
                  <a:prstClr val="black">
                    <a:lumMod val="50000"/>
                    <a:lumOff val="50000"/>
                  </a:prstClr>
                </a:solidFill>
              </a:rPr>
              <a:pPr/>
              <a:t>‹#›</a:t>
            </a:fld>
            <a:endParaRPr lang="en-GB">
              <a:solidFill>
                <a:prstClr val="black">
                  <a:lumMod val="50000"/>
                  <a:lumOff val="50000"/>
                </a:prstClr>
              </a:solidFill>
            </a:endParaRPr>
          </a:p>
        </p:txBody>
      </p:sp>
    </p:spTree>
    <p:extLst>
      <p:ext uri="{BB962C8B-B14F-4D97-AF65-F5344CB8AC3E}">
        <p14:creationId xmlns:p14="http://schemas.microsoft.com/office/powerpoint/2010/main" val="193927698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457200" rtl="0" eaLnBrk="1" latinLnBrk="0" hangingPunct="1">
        <a:spcBef>
          <a:spcPct val="0"/>
        </a:spcBef>
        <a:buNone/>
        <a:defRPr sz="48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228600" algn="l" defTabSz="457200" rtl="0" eaLnBrk="1" latinLnBrk="0" hangingPunct="1">
        <a:spcBef>
          <a:spcPct val="20000"/>
        </a:spcBef>
        <a:buClr>
          <a:schemeClr val="accent1"/>
        </a:buClr>
        <a:buSzPct val="95000"/>
        <a:buFont typeface="Rage Italic" pitchFamily="66" charset="0"/>
        <a:buChar char="0"/>
        <a:defRPr sz="2400" kern="1200">
          <a:solidFill>
            <a:schemeClr val="tx1">
              <a:lumMod val="75000"/>
              <a:lumOff val="25000"/>
            </a:schemeClr>
          </a:solidFill>
          <a:latin typeface="+mn-lt"/>
          <a:ea typeface="+mn-ea"/>
          <a:cs typeface="+mn-cs"/>
        </a:defRPr>
      </a:lvl1pPr>
      <a:lvl2pPr marL="557784" indent="-228600" algn="l" defTabSz="457200" rtl="0" eaLnBrk="1" latinLnBrk="0" hangingPunct="1">
        <a:spcBef>
          <a:spcPct val="20000"/>
        </a:spcBef>
        <a:buClr>
          <a:schemeClr val="accent1"/>
        </a:buClr>
        <a:buSzPct val="95000"/>
        <a:buFont typeface="Rage Italic" pitchFamily="66" charset="0"/>
        <a:buChar char="0"/>
        <a:defRPr sz="2200" kern="1200">
          <a:solidFill>
            <a:schemeClr val="tx1">
              <a:lumMod val="75000"/>
              <a:lumOff val="25000"/>
            </a:schemeClr>
          </a:solidFill>
          <a:latin typeface="+mn-lt"/>
          <a:ea typeface="+mn-ea"/>
          <a:cs typeface="+mn-cs"/>
        </a:defRPr>
      </a:lvl2pPr>
      <a:lvl3pPr marL="822960" indent="-182880" algn="l" defTabSz="457200" rtl="0" eaLnBrk="1" latinLnBrk="0" hangingPunct="1">
        <a:spcBef>
          <a:spcPct val="20000"/>
        </a:spcBef>
        <a:buClr>
          <a:schemeClr val="accent1"/>
        </a:buClr>
        <a:buSzPct val="95000"/>
        <a:buFont typeface="Rage Italic" pitchFamily="66" charset="0"/>
        <a:buChar char="0"/>
        <a:defRPr sz="2000" kern="1200">
          <a:solidFill>
            <a:schemeClr val="tx1">
              <a:lumMod val="75000"/>
              <a:lumOff val="25000"/>
            </a:schemeClr>
          </a:solidFill>
          <a:latin typeface="+mn-lt"/>
          <a:ea typeface="+mn-ea"/>
          <a:cs typeface="+mn-cs"/>
        </a:defRPr>
      </a:lvl3pPr>
      <a:lvl4pPr marL="1097280" indent="-182880" algn="l" defTabSz="457200" rtl="0" eaLnBrk="1" latinLnBrk="0" hangingPunct="1">
        <a:spcBef>
          <a:spcPct val="20000"/>
        </a:spcBef>
        <a:buClr>
          <a:schemeClr val="accent1"/>
        </a:buClr>
        <a:buSzPct val="95000"/>
        <a:buFont typeface="Rage Italic" pitchFamily="66" charset="0"/>
        <a:buChar char="0"/>
        <a:defRPr sz="1600" kern="1200">
          <a:solidFill>
            <a:schemeClr val="tx1">
              <a:lumMod val="75000"/>
              <a:lumOff val="25000"/>
            </a:schemeClr>
          </a:solidFill>
          <a:latin typeface="+mn-lt"/>
          <a:ea typeface="+mn-ea"/>
          <a:cs typeface="+mn-cs"/>
        </a:defRPr>
      </a:lvl4pPr>
      <a:lvl5pPr marL="1417320" indent="-182880" algn="l" defTabSz="457200" rtl="0" eaLnBrk="1" latinLnBrk="0" hangingPunct="1">
        <a:spcBef>
          <a:spcPct val="20000"/>
        </a:spcBef>
        <a:buClr>
          <a:schemeClr val="accent1"/>
        </a:buClr>
        <a:buSzPct val="95000"/>
        <a:buFont typeface="Rage Italic" pitchFamily="66" charset="0"/>
        <a:buChar char="0"/>
        <a:defRPr sz="1400" kern="1200" baseline="0">
          <a:solidFill>
            <a:schemeClr val="tx1">
              <a:lumMod val="75000"/>
              <a:lumOff val="25000"/>
            </a:schemeClr>
          </a:solidFill>
          <a:latin typeface="+mn-lt"/>
          <a:ea typeface="+mn-ea"/>
          <a:cs typeface="+mn-cs"/>
        </a:defRPr>
      </a:lvl5pPr>
      <a:lvl6pPr marL="1645920" indent="-182880" algn="l" defTabSz="457200" rtl="0" eaLnBrk="1" latinLnBrk="0" hangingPunct="1">
        <a:spcBef>
          <a:spcPct val="20000"/>
        </a:spcBef>
        <a:buClr>
          <a:schemeClr val="accent1"/>
        </a:buClr>
        <a:buSzPct val="95000"/>
        <a:buFont typeface="Rage Italic" pitchFamily="66" charset="0"/>
        <a:buChar char="0"/>
        <a:defRPr sz="1400" kern="1200">
          <a:solidFill>
            <a:schemeClr val="tx1">
              <a:lumMod val="75000"/>
              <a:lumOff val="25000"/>
            </a:schemeClr>
          </a:solidFill>
          <a:latin typeface="+mn-lt"/>
          <a:ea typeface="+mn-ea"/>
          <a:cs typeface="+mn-cs"/>
        </a:defRPr>
      </a:lvl6pPr>
      <a:lvl7pPr marL="1920240" indent="-182880" algn="l" defTabSz="457200" rtl="0" eaLnBrk="1" latinLnBrk="0" hangingPunct="1">
        <a:spcBef>
          <a:spcPct val="20000"/>
        </a:spcBef>
        <a:buClr>
          <a:schemeClr val="accent1"/>
        </a:buClr>
        <a:buSzPct val="95000"/>
        <a:buFont typeface="Rage Italic" pitchFamily="66" charset="0"/>
        <a:buChar char="0"/>
        <a:defRPr sz="1400" kern="1200">
          <a:solidFill>
            <a:schemeClr val="tx1">
              <a:lumMod val="75000"/>
              <a:lumOff val="25000"/>
            </a:schemeClr>
          </a:solidFill>
          <a:latin typeface="+mn-lt"/>
          <a:ea typeface="+mn-ea"/>
          <a:cs typeface="+mn-cs"/>
        </a:defRPr>
      </a:lvl7pPr>
      <a:lvl8pPr marL="2194560" indent="-182880" algn="l" defTabSz="457200" rtl="0" eaLnBrk="1" latinLnBrk="0" hangingPunct="1">
        <a:spcBef>
          <a:spcPct val="20000"/>
        </a:spcBef>
        <a:buClr>
          <a:schemeClr val="accent1"/>
        </a:buClr>
        <a:buSzPct val="95000"/>
        <a:buFont typeface="Rage Italic" pitchFamily="66" charset="0"/>
        <a:buChar char="0"/>
        <a:defRPr sz="1400" kern="1200">
          <a:solidFill>
            <a:schemeClr val="tx1">
              <a:lumMod val="75000"/>
              <a:lumOff val="25000"/>
            </a:schemeClr>
          </a:solidFill>
          <a:latin typeface="+mn-lt"/>
          <a:ea typeface="+mn-ea"/>
          <a:cs typeface="+mn-cs"/>
        </a:defRPr>
      </a:lvl8pPr>
      <a:lvl9pPr marL="2468880" indent="-182880" algn="l" defTabSz="457200" rtl="0" eaLnBrk="1" latinLnBrk="0" hangingPunct="1">
        <a:spcBef>
          <a:spcPct val="20000"/>
        </a:spcBef>
        <a:buClr>
          <a:schemeClr val="accent1"/>
        </a:buClr>
        <a:buSzPct val="95000"/>
        <a:buFont typeface="Rage Italic" pitchFamily="66" charset="0"/>
        <a:buChar char="0"/>
        <a:defRPr sz="14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duotone>
              <a:schemeClr val="bg1">
                <a:shade val="96000"/>
              </a:schemeClr>
              <a:schemeClr val="bg1">
                <a:tint val="98000"/>
              </a:schemeClr>
            </a:duotone>
            <a:lum/>
          </a:blip>
          <a:srcRect/>
          <a:tile tx="0" ty="0" sx="50000" sy="50000" flip="none" algn="tl"/>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GB"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pPr>
            <a:endParaRPr lang="en-GB">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pPr>
            <a:endParaRPr lang="en-GB">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pPr>
            <a:fld id="{87797661-2B30-4A2A-A7E4-24DEEC77372C}" type="slidenum">
              <a:rPr lang="en-GB">
                <a:solidFill>
                  <a:srgbClr val="000000"/>
                </a:solidFill>
              </a:rPr>
              <a:pPr fontAlgn="base">
                <a:spcBef>
                  <a:spcPct val="0"/>
                </a:spcBef>
                <a:spcAft>
                  <a:spcPct val="0"/>
                </a:spcAft>
              </a:pPr>
              <a:t>‹#›</a:t>
            </a:fld>
            <a:endParaRPr lang="en-GB">
              <a:solidFill>
                <a:srgbClr val="000000"/>
              </a:solidFill>
            </a:endParaRPr>
          </a:p>
        </p:txBody>
      </p:sp>
    </p:spTree>
    <p:extLst>
      <p:ext uri="{BB962C8B-B14F-4D97-AF65-F5344CB8AC3E}">
        <p14:creationId xmlns:p14="http://schemas.microsoft.com/office/powerpoint/2010/main" val="310040455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www.youtube.com/watch?v=3RCgps2mkV8" TargetMode="External"/><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hyperlink" Target="http://tylervigen.com/"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266154">
            <a:off x="3144068" y="2740004"/>
            <a:ext cx="4646361" cy="30596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ctrTitle"/>
          </p:nvPr>
        </p:nvSpPr>
        <p:spPr>
          <a:xfrm rot="360000">
            <a:off x="66244" y="765466"/>
            <a:ext cx="8827173" cy="1046296"/>
          </a:xfrm>
        </p:spPr>
        <p:txBody>
          <a:bodyPr/>
          <a:lstStyle/>
          <a:p>
            <a:r>
              <a:rPr lang="en-GB" sz="4000" dirty="0" smtClean="0">
                <a:solidFill>
                  <a:schemeClr val="bg1"/>
                </a:solidFill>
              </a:rPr>
              <a:t>What are the main features of ‘science’?</a:t>
            </a:r>
            <a:endParaRPr lang="en-GB" sz="4000" dirty="0">
              <a:solidFill>
                <a:schemeClr val="bg1"/>
              </a:solidFill>
            </a:endParaRPr>
          </a:p>
        </p:txBody>
      </p:sp>
      <p:sp>
        <p:nvSpPr>
          <p:cNvPr id="3" name="Subtitle 2"/>
          <p:cNvSpPr>
            <a:spLocks noGrp="1"/>
          </p:cNvSpPr>
          <p:nvPr>
            <p:ph type="subTitle" idx="1"/>
          </p:nvPr>
        </p:nvSpPr>
        <p:spPr>
          <a:xfrm rot="21150636">
            <a:off x="162067" y="2202672"/>
            <a:ext cx="2796057" cy="1573537"/>
          </a:xfrm>
          <a:solidFill>
            <a:schemeClr val="accent6">
              <a:lumMod val="20000"/>
              <a:lumOff val="80000"/>
            </a:schemeClr>
          </a:solidFill>
          <a:ln w="63500">
            <a:solidFill>
              <a:schemeClr val="tx1"/>
            </a:solidFill>
          </a:ln>
        </p:spPr>
        <p:txBody>
          <a:bodyPr>
            <a:normAutofit fontScale="92500" lnSpcReduction="20000"/>
          </a:bodyPr>
          <a:lstStyle/>
          <a:p>
            <a:r>
              <a:rPr lang="en-GB" sz="2400" b="1" dirty="0" smtClean="0"/>
              <a:t>Starter</a:t>
            </a:r>
            <a:r>
              <a:rPr lang="en-GB" sz="2400" dirty="0" smtClean="0"/>
              <a:t>: Sort the cards to reacquaint yourself with ‘research methods’ terms.</a:t>
            </a:r>
            <a:endParaRPr lang="en-GB" sz="2400" dirty="0"/>
          </a:p>
        </p:txBody>
      </p:sp>
      <p:sp>
        <p:nvSpPr>
          <p:cNvPr id="5" name="TextBox 4"/>
          <p:cNvSpPr txBox="1"/>
          <p:nvPr/>
        </p:nvSpPr>
        <p:spPr>
          <a:xfrm rot="20556344">
            <a:off x="655386" y="3973677"/>
            <a:ext cx="2448272" cy="1631216"/>
          </a:xfrm>
          <a:prstGeom prst="rect">
            <a:avLst/>
          </a:prstGeom>
          <a:noFill/>
        </p:spPr>
        <p:txBody>
          <a:bodyPr wrap="square" rtlCol="0">
            <a:spAutoFit/>
          </a:bodyPr>
          <a:lstStyle/>
          <a:p>
            <a:r>
              <a:rPr lang="en-GB" sz="2000" b="1" i="1" u="sng" dirty="0">
                <a:solidFill>
                  <a:prstClr val="black"/>
                </a:solidFill>
              </a:rPr>
              <a:t>Key </a:t>
            </a:r>
            <a:r>
              <a:rPr lang="en-GB" sz="2000" b="1" i="1" u="sng" dirty="0" smtClean="0">
                <a:solidFill>
                  <a:prstClr val="black"/>
                </a:solidFill>
              </a:rPr>
              <a:t>words</a:t>
            </a:r>
          </a:p>
          <a:p>
            <a:r>
              <a:rPr lang="en-GB" sz="2000" dirty="0" smtClean="0">
                <a:solidFill>
                  <a:prstClr val="black"/>
                </a:solidFill>
              </a:rPr>
              <a:t>Objectivity</a:t>
            </a:r>
          </a:p>
          <a:p>
            <a:r>
              <a:rPr lang="en-GB" sz="2000" dirty="0" smtClean="0">
                <a:solidFill>
                  <a:prstClr val="black"/>
                </a:solidFill>
              </a:rPr>
              <a:t>Empiricism</a:t>
            </a:r>
          </a:p>
          <a:p>
            <a:r>
              <a:rPr lang="en-GB" sz="2000" dirty="0" smtClean="0">
                <a:solidFill>
                  <a:prstClr val="black"/>
                </a:solidFill>
              </a:rPr>
              <a:t>Falsifiability</a:t>
            </a:r>
          </a:p>
          <a:p>
            <a:r>
              <a:rPr lang="en-GB" sz="2000" dirty="0" smtClean="0">
                <a:solidFill>
                  <a:prstClr val="black"/>
                </a:solidFill>
              </a:rPr>
              <a:t>Replicability</a:t>
            </a:r>
            <a:endParaRPr lang="en-GB" sz="2000" dirty="0">
              <a:solidFill>
                <a:prstClr val="black"/>
              </a:solidFill>
            </a:endParaRPr>
          </a:p>
        </p:txBody>
      </p:sp>
    </p:spTree>
    <p:extLst>
      <p:ext uri="{BB962C8B-B14F-4D97-AF65-F5344CB8AC3E}">
        <p14:creationId xmlns:p14="http://schemas.microsoft.com/office/powerpoint/2010/main" val="361529686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035" y="0"/>
            <a:ext cx="9159635" cy="61064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a:xfrm>
            <a:off x="5076056" y="82219"/>
            <a:ext cx="3648952" cy="1731500"/>
          </a:xfrm>
          <a:solidFill>
            <a:schemeClr val="bg1"/>
          </a:solidFill>
          <a:ln w="28575">
            <a:solidFill>
              <a:schemeClr val="tx1"/>
            </a:solidFill>
          </a:ln>
        </p:spPr>
        <p:txBody>
          <a:bodyPr/>
          <a:lstStyle/>
          <a:p>
            <a:pPr algn="l"/>
            <a:r>
              <a:rPr lang="en-GB" dirty="0" smtClean="0"/>
              <a:t>Case </a:t>
            </a:r>
            <a:br>
              <a:rPr lang="en-GB" dirty="0" smtClean="0"/>
            </a:br>
            <a:r>
              <a:rPr lang="en-GB" dirty="0" smtClean="0"/>
              <a:t>studies?</a:t>
            </a:r>
            <a:endParaRPr lang="en-GB" dirty="0"/>
          </a:p>
        </p:txBody>
      </p:sp>
      <p:sp>
        <p:nvSpPr>
          <p:cNvPr id="7" name="TextBox 6"/>
          <p:cNvSpPr txBox="1"/>
          <p:nvPr/>
        </p:nvSpPr>
        <p:spPr>
          <a:xfrm>
            <a:off x="27621" y="5517232"/>
            <a:ext cx="9155296" cy="1200329"/>
          </a:xfrm>
          <a:prstGeom prst="rect">
            <a:avLst/>
          </a:prstGeom>
          <a:solidFill>
            <a:srgbClr val="FF6600"/>
          </a:solidFill>
          <a:ln w="25400">
            <a:solidFill>
              <a:schemeClr val="tx1"/>
            </a:solidFill>
          </a:ln>
        </p:spPr>
        <p:txBody>
          <a:bodyPr wrap="square" rtlCol="0">
            <a:spAutoFit/>
          </a:bodyPr>
          <a:lstStyle/>
          <a:p>
            <a:pPr>
              <a:defRPr/>
            </a:pPr>
            <a:r>
              <a:rPr lang="en-GB" i="1" u="sng" kern="0" dirty="0">
                <a:solidFill>
                  <a:prstClr val="black"/>
                </a:solidFill>
                <a:latin typeface="Comic Sans MS"/>
              </a:rPr>
              <a:t>Learning objectives:</a:t>
            </a:r>
          </a:p>
          <a:p>
            <a:pPr marL="285750" indent="-285750">
              <a:buFont typeface="Arial" panose="020B0604020202020204" pitchFamily="34" charset="0"/>
              <a:buChar char="•"/>
              <a:defRPr/>
            </a:pPr>
            <a:r>
              <a:rPr lang="en-GB" kern="0" dirty="0">
                <a:solidFill>
                  <a:prstClr val="black"/>
                </a:solidFill>
                <a:latin typeface="Comic Sans MS"/>
              </a:rPr>
              <a:t>To UNDERSTAND the key features of ‘science’.</a:t>
            </a:r>
          </a:p>
          <a:p>
            <a:pPr marL="285750" indent="-285750">
              <a:buFont typeface="Arial" panose="020B0604020202020204" pitchFamily="34" charset="0"/>
              <a:buChar char="•"/>
              <a:defRPr/>
            </a:pPr>
            <a:r>
              <a:rPr lang="en-GB" kern="0" dirty="0">
                <a:solidFill>
                  <a:prstClr val="black"/>
                </a:solidFill>
                <a:latin typeface="Comic Sans MS"/>
              </a:rPr>
              <a:t>To BE ABLE TO order the approaches in terms of scientific value and focus.</a:t>
            </a:r>
          </a:p>
          <a:p>
            <a:pPr marL="285750" indent="-285750">
              <a:buFont typeface="Arial" panose="020B0604020202020204" pitchFamily="34" charset="0"/>
              <a:buChar char="•"/>
              <a:defRPr/>
            </a:pPr>
            <a:r>
              <a:rPr lang="en-GB" kern="0" dirty="0">
                <a:solidFill>
                  <a:prstClr val="black"/>
                </a:solidFill>
                <a:latin typeface="Comic Sans MS"/>
              </a:rPr>
              <a:t>To EVALUATE whether psychology is a ‘science’.</a:t>
            </a:r>
          </a:p>
        </p:txBody>
      </p:sp>
      <p:pic>
        <p:nvPicPr>
          <p:cNvPr id="92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52320" y="188640"/>
            <a:ext cx="1105372" cy="9642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1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3528" y="188640"/>
            <a:ext cx="8089900" cy="5303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ounded Rectangle 3"/>
          <p:cNvSpPr/>
          <p:nvPr/>
        </p:nvSpPr>
        <p:spPr>
          <a:xfrm rot="21169829">
            <a:off x="1247206" y="1324543"/>
            <a:ext cx="2337525" cy="110124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Difficult to generalise to </a:t>
            </a:r>
            <a:r>
              <a:rPr lang="en-GB" dirty="0"/>
              <a:t>the wider population. </a:t>
            </a:r>
          </a:p>
        </p:txBody>
      </p:sp>
      <p:sp>
        <p:nvSpPr>
          <p:cNvPr id="13" name="Rounded Rectangle 12"/>
          <p:cNvSpPr/>
          <p:nvPr/>
        </p:nvSpPr>
        <p:spPr>
          <a:xfrm rot="21135566">
            <a:off x="5437762" y="2107764"/>
            <a:ext cx="3528392" cy="110124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Researchers own subjective feeling may influence the case study (researcher bias. </a:t>
            </a:r>
          </a:p>
        </p:txBody>
      </p:sp>
      <p:sp>
        <p:nvSpPr>
          <p:cNvPr id="14" name="Rounded Rectangle 13"/>
          <p:cNvSpPr/>
          <p:nvPr/>
        </p:nvSpPr>
        <p:spPr>
          <a:xfrm rot="21135566">
            <a:off x="2886319" y="3885231"/>
            <a:ext cx="1488433" cy="88786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Time consuming.</a:t>
            </a:r>
            <a:endParaRPr lang="en-GB" dirty="0"/>
          </a:p>
        </p:txBody>
      </p:sp>
      <p:sp>
        <p:nvSpPr>
          <p:cNvPr id="15" name="Rounded Rectangle 14"/>
          <p:cNvSpPr/>
          <p:nvPr/>
        </p:nvSpPr>
        <p:spPr>
          <a:xfrm rot="441711">
            <a:off x="7064784" y="3533309"/>
            <a:ext cx="1488433" cy="88786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Difficult to replicate.</a:t>
            </a:r>
            <a:endParaRPr lang="en-GB" dirty="0"/>
          </a:p>
        </p:txBody>
      </p:sp>
    </p:spTree>
    <p:extLst>
      <p:ext uri="{BB962C8B-B14F-4D97-AF65-F5344CB8AC3E}">
        <p14:creationId xmlns:p14="http://schemas.microsoft.com/office/powerpoint/2010/main" val="25577320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219"/>
                                        </p:tgtEl>
                                        <p:attrNameLst>
                                          <p:attrName>style.visibility</p:attrName>
                                        </p:attrNameLst>
                                      </p:cBhvr>
                                      <p:to>
                                        <p:strVal val="visible"/>
                                      </p:to>
                                    </p:set>
                                    <p:animEffect transition="in" filter="fade">
                                      <p:cBhvr>
                                        <p:cTn id="7" dur="500"/>
                                        <p:tgtEl>
                                          <p:spTgt spid="9219"/>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ppt_x"/>
                                          </p:val>
                                        </p:tav>
                                        <p:tav tm="100000">
                                          <p:val>
                                            <p:strVal val="#ppt_x"/>
                                          </p:val>
                                        </p:tav>
                                      </p:tavLst>
                                    </p:anim>
                                    <p:anim calcmode="lin" valueType="num">
                                      <p:cBhvr additive="base">
                                        <p:cTn id="13"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1" fill="hold" grpId="0" nodeType="clickEffect">
                                  <p:stCondLst>
                                    <p:cond delay="0"/>
                                  </p:stCondLst>
                                  <p:childTnLst>
                                    <p:set>
                                      <p:cBhvr>
                                        <p:cTn id="17" dur="1" fill="hold">
                                          <p:stCondLst>
                                            <p:cond delay="0"/>
                                          </p:stCondLst>
                                        </p:cTn>
                                        <p:tgtEl>
                                          <p:spTgt spid="14"/>
                                        </p:tgtEl>
                                        <p:attrNameLst>
                                          <p:attrName>style.visibility</p:attrName>
                                        </p:attrNameLst>
                                      </p:cBhvr>
                                      <p:to>
                                        <p:strVal val="visible"/>
                                      </p:to>
                                    </p:set>
                                    <p:anim calcmode="lin" valueType="num">
                                      <p:cBhvr additive="base">
                                        <p:cTn id="18" dur="500" fill="hold"/>
                                        <p:tgtEl>
                                          <p:spTgt spid="14"/>
                                        </p:tgtEl>
                                        <p:attrNameLst>
                                          <p:attrName>ppt_x</p:attrName>
                                        </p:attrNameLst>
                                      </p:cBhvr>
                                      <p:tavLst>
                                        <p:tav tm="0">
                                          <p:val>
                                            <p:strVal val="#ppt_x"/>
                                          </p:val>
                                        </p:tav>
                                        <p:tav tm="100000">
                                          <p:val>
                                            <p:strVal val="#ppt_x"/>
                                          </p:val>
                                        </p:tav>
                                      </p:tavLst>
                                    </p:anim>
                                    <p:anim calcmode="lin" valueType="num">
                                      <p:cBhvr additive="base">
                                        <p:cTn id="19" dur="500" fill="hold"/>
                                        <p:tgtEl>
                                          <p:spTgt spid="14"/>
                                        </p:tgtEl>
                                        <p:attrNameLst>
                                          <p:attrName>ppt_y</p:attrName>
                                        </p:attrNameLst>
                                      </p:cBhvr>
                                      <p:tavLst>
                                        <p:tav tm="0">
                                          <p:val>
                                            <p:strVal val="0-#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9" fill="hold" grpId="0" nodeType="clickEffect">
                                  <p:stCondLst>
                                    <p:cond delay="0"/>
                                  </p:stCondLst>
                                  <p:childTnLst>
                                    <p:set>
                                      <p:cBhvr>
                                        <p:cTn id="23" dur="1" fill="hold">
                                          <p:stCondLst>
                                            <p:cond delay="0"/>
                                          </p:stCondLst>
                                        </p:cTn>
                                        <p:tgtEl>
                                          <p:spTgt spid="13"/>
                                        </p:tgtEl>
                                        <p:attrNameLst>
                                          <p:attrName>style.visibility</p:attrName>
                                        </p:attrNameLst>
                                      </p:cBhvr>
                                      <p:to>
                                        <p:strVal val="visible"/>
                                      </p:to>
                                    </p:set>
                                    <p:anim calcmode="lin" valueType="num">
                                      <p:cBhvr additive="base">
                                        <p:cTn id="24" dur="500" fill="hold"/>
                                        <p:tgtEl>
                                          <p:spTgt spid="13"/>
                                        </p:tgtEl>
                                        <p:attrNameLst>
                                          <p:attrName>ppt_x</p:attrName>
                                        </p:attrNameLst>
                                      </p:cBhvr>
                                      <p:tavLst>
                                        <p:tav tm="0">
                                          <p:val>
                                            <p:strVal val="0-#ppt_w/2"/>
                                          </p:val>
                                        </p:tav>
                                        <p:tav tm="100000">
                                          <p:val>
                                            <p:strVal val="#ppt_x"/>
                                          </p:val>
                                        </p:tav>
                                      </p:tavLst>
                                    </p:anim>
                                    <p:anim calcmode="lin" valueType="num">
                                      <p:cBhvr additive="base">
                                        <p:cTn id="25" dur="500" fill="hold"/>
                                        <p:tgtEl>
                                          <p:spTgt spid="13"/>
                                        </p:tgtEl>
                                        <p:attrNameLst>
                                          <p:attrName>ppt_y</p:attrName>
                                        </p:attrNameLst>
                                      </p:cBhvr>
                                      <p:tavLst>
                                        <p:tav tm="0">
                                          <p:val>
                                            <p:strVal val="0-#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15"/>
                                        </p:tgtEl>
                                        <p:attrNameLst>
                                          <p:attrName>style.visibility</p:attrName>
                                        </p:attrNameLst>
                                      </p:cBhvr>
                                      <p:to>
                                        <p:strVal val="visible"/>
                                      </p:to>
                                    </p:set>
                                    <p:anim calcmode="lin" valueType="num">
                                      <p:cBhvr additive="base">
                                        <p:cTn id="30" dur="500" fill="hold"/>
                                        <p:tgtEl>
                                          <p:spTgt spid="15"/>
                                        </p:tgtEl>
                                        <p:attrNameLst>
                                          <p:attrName>ppt_x</p:attrName>
                                        </p:attrNameLst>
                                      </p:cBhvr>
                                      <p:tavLst>
                                        <p:tav tm="0">
                                          <p:val>
                                            <p:strVal val="#ppt_x"/>
                                          </p:val>
                                        </p:tav>
                                        <p:tav tm="100000">
                                          <p:val>
                                            <p:strVal val="#ppt_x"/>
                                          </p:val>
                                        </p:tav>
                                      </p:tavLst>
                                    </p:anim>
                                    <p:anim calcmode="lin" valueType="num">
                                      <p:cBhvr additive="base">
                                        <p:cTn id="31"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3" grpId="0" animBg="1"/>
      <p:bldP spid="14" grpId="0" animBg="1"/>
      <p:bldP spid="1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7004" y="80628"/>
            <a:ext cx="8041440" cy="796733"/>
          </a:xfrm>
          <a:solidFill>
            <a:schemeClr val="accent6">
              <a:lumMod val="40000"/>
              <a:lumOff val="60000"/>
            </a:schemeClr>
          </a:solidFill>
          <a:ln w="31750">
            <a:solidFill>
              <a:schemeClr val="tx1"/>
            </a:solidFill>
          </a:ln>
        </p:spPr>
        <p:txBody>
          <a:bodyPr/>
          <a:lstStyle/>
          <a:p>
            <a:r>
              <a:rPr lang="en-GB" sz="4000" dirty="0" smtClean="0"/>
              <a:t>Applying research methods - Task</a:t>
            </a:r>
            <a:endParaRPr lang="en-GB" sz="4000" dirty="0"/>
          </a:p>
        </p:txBody>
      </p:sp>
      <p:sp>
        <p:nvSpPr>
          <p:cNvPr id="3" name="Content Placeholder 2"/>
          <p:cNvSpPr>
            <a:spLocks noGrp="1"/>
          </p:cNvSpPr>
          <p:nvPr>
            <p:ph idx="1"/>
          </p:nvPr>
        </p:nvSpPr>
        <p:spPr>
          <a:xfrm>
            <a:off x="179512" y="1062028"/>
            <a:ext cx="8856984" cy="4455204"/>
          </a:xfrm>
          <a:solidFill>
            <a:schemeClr val="accent6">
              <a:lumMod val="20000"/>
              <a:lumOff val="80000"/>
              <a:alpha val="51000"/>
            </a:schemeClr>
          </a:solidFill>
        </p:spPr>
        <p:txBody>
          <a:bodyPr>
            <a:normAutofit/>
          </a:bodyPr>
          <a:lstStyle/>
          <a:p>
            <a:pPr marL="0" indent="0">
              <a:buNone/>
            </a:pPr>
            <a:endParaRPr lang="en-GB" sz="2000" dirty="0"/>
          </a:p>
          <a:p>
            <a:pPr marL="0" indent="0">
              <a:buNone/>
            </a:pPr>
            <a:r>
              <a:rPr lang="en-GB" sz="3000" i="1" dirty="0" smtClean="0"/>
              <a:t>2</a:t>
            </a:r>
            <a:r>
              <a:rPr lang="en-GB" sz="3000" i="1" dirty="0"/>
              <a:t>. G</a:t>
            </a:r>
            <a:r>
              <a:rPr lang="en-GB" sz="3000" i="1" dirty="0" smtClean="0"/>
              <a:t>ive </a:t>
            </a:r>
            <a:r>
              <a:rPr lang="en-GB" sz="3000" i="1" dirty="0"/>
              <a:t>ONE example of when you would use each of </a:t>
            </a:r>
            <a:r>
              <a:rPr lang="en-GB" sz="3000" i="1" dirty="0" smtClean="0"/>
              <a:t>the research methods </a:t>
            </a:r>
            <a:r>
              <a:rPr lang="en-GB" sz="3000" i="1" dirty="0"/>
              <a:t>for a psychological </a:t>
            </a:r>
            <a:r>
              <a:rPr lang="en-GB" sz="3000" i="1" dirty="0" smtClean="0"/>
              <a:t>investigation. </a:t>
            </a:r>
          </a:p>
          <a:p>
            <a:pPr marL="0" indent="0">
              <a:buNone/>
            </a:pPr>
            <a:endParaRPr lang="en-GB" sz="2000" dirty="0"/>
          </a:p>
          <a:p>
            <a:pPr marL="0" indent="0">
              <a:buNone/>
            </a:pPr>
            <a:r>
              <a:rPr lang="en-GB" sz="2200" dirty="0" smtClean="0"/>
              <a:t>E.g</a:t>
            </a:r>
            <a:r>
              <a:rPr lang="en-GB" sz="2200" dirty="0"/>
              <a:t>. Laboratory experiment – to investigate the effect of different </a:t>
            </a:r>
            <a:r>
              <a:rPr lang="en-GB" sz="2200" dirty="0" smtClean="0"/>
              <a:t>types of </a:t>
            </a:r>
            <a:r>
              <a:rPr lang="en-GB" sz="2200" dirty="0"/>
              <a:t>music on an individual’s anxiety </a:t>
            </a:r>
            <a:r>
              <a:rPr lang="en-GB" sz="2200" dirty="0" smtClean="0"/>
              <a:t>levels.</a:t>
            </a:r>
            <a:endParaRPr lang="en-GB" sz="2200" dirty="0"/>
          </a:p>
        </p:txBody>
      </p:sp>
      <p:sp>
        <p:nvSpPr>
          <p:cNvPr id="8" name="TextBox 7"/>
          <p:cNvSpPr txBox="1"/>
          <p:nvPr/>
        </p:nvSpPr>
        <p:spPr>
          <a:xfrm>
            <a:off x="66538" y="692696"/>
            <a:ext cx="9077462" cy="369332"/>
          </a:xfrm>
          <a:prstGeom prst="rect">
            <a:avLst/>
          </a:prstGeom>
          <a:noFill/>
        </p:spPr>
        <p:txBody>
          <a:bodyPr wrap="square" rtlCol="0">
            <a:spAutoFit/>
          </a:bodyPr>
          <a:lstStyle/>
          <a:p>
            <a:endParaRPr lang="en-GB" i="1" dirty="0">
              <a:solidFill>
                <a:prstClr val="black"/>
              </a:solidFill>
              <a:latin typeface="Arial" panose="020B0604020202020204" pitchFamily="34" charset="0"/>
              <a:cs typeface="Arial" panose="020B0604020202020204" pitchFamily="34" charset="0"/>
            </a:endParaRPr>
          </a:p>
        </p:txBody>
      </p:sp>
      <p:sp>
        <p:nvSpPr>
          <p:cNvPr id="10" name="TextBox 9"/>
          <p:cNvSpPr txBox="1"/>
          <p:nvPr/>
        </p:nvSpPr>
        <p:spPr>
          <a:xfrm>
            <a:off x="27621" y="5517232"/>
            <a:ext cx="9155296" cy="1200329"/>
          </a:xfrm>
          <a:prstGeom prst="rect">
            <a:avLst/>
          </a:prstGeom>
          <a:solidFill>
            <a:srgbClr val="FF6600"/>
          </a:solidFill>
          <a:ln w="25400">
            <a:solidFill>
              <a:schemeClr val="tx1"/>
            </a:solidFill>
          </a:ln>
        </p:spPr>
        <p:txBody>
          <a:bodyPr wrap="square" rtlCol="0">
            <a:spAutoFit/>
          </a:bodyPr>
          <a:lstStyle/>
          <a:p>
            <a:pPr>
              <a:defRPr/>
            </a:pPr>
            <a:r>
              <a:rPr lang="en-GB" i="1" u="sng" kern="0" dirty="0">
                <a:solidFill>
                  <a:prstClr val="black"/>
                </a:solidFill>
                <a:latin typeface="Comic Sans MS"/>
              </a:rPr>
              <a:t>Learning objectives:</a:t>
            </a:r>
          </a:p>
          <a:p>
            <a:pPr marL="285750" indent="-285750">
              <a:buFont typeface="Arial" panose="020B0604020202020204" pitchFamily="34" charset="0"/>
              <a:buChar char="•"/>
              <a:defRPr/>
            </a:pPr>
            <a:r>
              <a:rPr lang="en-GB" kern="0" dirty="0">
                <a:solidFill>
                  <a:prstClr val="black"/>
                </a:solidFill>
                <a:latin typeface="Comic Sans MS"/>
              </a:rPr>
              <a:t>To UNDERSTAND the key features of ‘science’.</a:t>
            </a:r>
          </a:p>
          <a:p>
            <a:pPr marL="285750" indent="-285750">
              <a:buFont typeface="Arial" panose="020B0604020202020204" pitchFamily="34" charset="0"/>
              <a:buChar char="•"/>
              <a:defRPr/>
            </a:pPr>
            <a:r>
              <a:rPr lang="en-GB" kern="0" dirty="0">
                <a:solidFill>
                  <a:prstClr val="black"/>
                </a:solidFill>
                <a:latin typeface="Comic Sans MS"/>
              </a:rPr>
              <a:t>To BE ABLE TO order the approaches in terms of scientific value and focus.</a:t>
            </a:r>
          </a:p>
          <a:p>
            <a:pPr marL="285750" indent="-285750">
              <a:buFont typeface="Arial" panose="020B0604020202020204" pitchFamily="34" charset="0"/>
              <a:buChar char="•"/>
              <a:defRPr/>
            </a:pPr>
            <a:r>
              <a:rPr lang="en-GB" kern="0" dirty="0">
                <a:solidFill>
                  <a:prstClr val="black"/>
                </a:solidFill>
                <a:latin typeface="Comic Sans MS"/>
              </a:rPr>
              <a:t>To EVALUATE whether psychology is a ‘science’.</a:t>
            </a:r>
          </a:p>
        </p:txBody>
      </p:sp>
    </p:spTree>
    <p:extLst>
      <p:ext uri="{BB962C8B-B14F-4D97-AF65-F5344CB8AC3E}">
        <p14:creationId xmlns:p14="http://schemas.microsoft.com/office/powerpoint/2010/main" val="354325521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296" y="5623581"/>
            <a:ext cx="9155296" cy="1200329"/>
          </a:xfrm>
          <a:prstGeom prst="rect">
            <a:avLst/>
          </a:prstGeom>
          <a:solidFill>
            <a:srgbClr val="FF6600"/>
          </a:solidFill>
          <a:ln w="25400">
            <a:solidFill>
              <a:schemeClr val="tx1"/>
            </a:solidFill>
          </a:ln>
        </p:spPr>
        <p:txBody>
          <a:bodyPr wrap="square" rtlCol="0">
            <a:spAutoFit/>
          </a:bodyPr>
          <a:lstStyle/>
          <a:p>
            <a:pPr>
              <a:defRPr/>
            </a:pPr>
            <a:r>
              <a:rPr lang="en-GB" i="1" u="sng" kern="0" dirty="0">
                <a:solidFill>
                  <a:prstClr val="black"/>
                </a:solidFill>
                <a:latin typeface="Comic Sans MS"/>
              </a:rPr>
              <a:t>Learning objectives</a:t>
            </a:r>
            <a:r>
              <a:rPr lang="en-GB" i="1" u="sng" kern="0" dirty="0" smtClean="0">
                <a:solidFill>
                  <a:prstClr val="black"/>
                </a:solidFill>
                <a:latin typeface="Comic Sans MS"/>
              </a:rPr>
              <a:t>:</a:t>
            </a:r>
          </a:p>
          <a:p>
            <a:pPr marL="285750" indent="-285750">
              <a:buFont typeface="Arial" panose="020B0604020202020204" pitchFamily="34" charset="0"/>
              <a:buChar char="•"/>
              <a:defRPr/>
            </a:pPr>
            <a:r>
              <a:rPr lang="en-GB" kern="0" dirty="0" smtClean="0">
                <a:solidFill>
                  <a:prstClr val="black"/>
                </a:solidFill>
                <a:latin typeface="Comic Sans MS"/>
              </a:rPr>
              <a:t>To UNDERSTAND the key features of ‘science’.</a:t>
            </a:r>
          </a:p>
          <a:p>
            <a:pPr marL="285750" indent="-285750">
              <a:buFont typeface="Arial" panose="020B0604020202020204" pitchFamily="34" charset="0"/>
              <a:buChar char="•"/>
              <a:defRPr/>
            </a:pPr>
            <a:r>
              <a:rPr lang="en-GB" kern="0" dirty="0" smtClean="0">
                <a:solidFill>
                  <a:prstClr val="black"/>
                </a:solidFill>
                <a:latin typeface="Comic Sans MS"/>
              </a:rPr>
              <a:t>To BE ABLE TO order </a:t>
            </a:r>
            <a:r>
              <a:rPr lang="en-GB" kern="0" dirty="0">
                <a:solidFill>
                  <a:prstClr val="black"/>
                </a:solidFill>
                <a:latin typeface="Comic Sans MS"/>
              </a:rPr>
              <a:t>the approaches in terms of scientific </a:t>
            </a:r>
            <a:r>
              <a:rPr lang="en-GB" kern="0" dirty="0" smtClean="0">
                <a:solidFill>
                  <a:prstClr val="black"/>
                </a:solidFill>
                <a:latin typeface="Comic Sans MS"/>
              </a:rPr>
              <a:t>value and focus.</a:t>
            </a:r>
          </a:p>
          <a:p>
            <a:pPr marL="285750" indent="-285750">
              <a:buFont typeface="Arial" panose="020B0604020202020204" pitchFamily="34" charset="0"/>
              <a:buChar char="•"/>
              <a:defRPr/>
            </a:pPr>
            <a:r>
              <a:rPr lang="en-GB" kern="0" dirty="0" smtClean="0">
                <a:solidFill>
                  <a:prstClr val="black"/>
                </a:solidFill>
                <a:latin typeface="Comic Sans MS"/>
              </a:rPr>
              <a:t>To EVALUATE whether psychology is a ‘science’.</a:t>
            </a:r>
            <a:endParaRPr lang="en-GB" kern="0" dirty="0">
              <a:solidFill>
                <a:prstClr val="black"/>
              </a:solidFill>
              <a:latin typeface="Comic Sans MS"/>
            </a:endParaRPr>
          </a:p>
        </p:txBody>
      </p:sp>
      <p:sp>
        <p:nvSpPr>
          <p:cNvPr id="8" name="TextBox 7"/>
          <p:cNvSpPr txBox="1"/>
          <p:nvPr/>
        </p:nvSpPr>
        <p:spPr>
          <a:xfrm>
            <a:off x="66538" y="692696"/>
            <a:ext cx="9077462" cy="369332"/>
          </a:xfrm>
          <a:prstGeom prst="rect">
            <a:avLst/>
          </a:prstGeom>
          <a:noFill/>
        </p:spPr>
        <p:txBody>
          <a:bodyPr wrap="square" rtlCol="0">
            <a:spAutoFit/>
          </a:bodyPr>
          <a:lstStyle/>
          <a:p>
            <a:endParaRPr lang="en-GB" i="1" dirty="0">
              <a:solidFill>
                <a:prstClr val="black"/>
              </a:solidFill>
              <a:latin typeface="Arial" panose="020B0604020202020204" pitchFamily="34" charset="0"/>
              <a:cs typeface="Arial" panose="020B0604020202020204" pitchFamily="34" charset="0"/>
            </a:endParaRPr>
          </a:p>
        </p:txBody>
      </p:sp>
      <p:sp>
        <p:nvSpPr>
          <p:cNvPr id="25" name="AutoShape 33"/>
          <p:cNvSpPr>
            <a:spLocks noChangeArrowheads="1"/>
          </p:cNvSpPr>
          <p:nvPr/>
        </p:nvSpPr>
        <p:spPr bwMode="auto">
          <a:xfrm>
            <a:off x="323528" y="193675"/>
            <a:ext cx="4537815" cy="1579141"/>
          </a:xfrm>
          <a:prstGeom prst="cloudCallout">
            <a:avLst>
              <a:gd name="adj1" fmla="val 65942"/>
              <a:gd name="adj2" fmla="val -26609"/>
            </a:avLst>
          </a:prstGeom>
          <a:solidFill>
            <a:srgbClr val="FFFFC5"/>
          </a:solidFill>
          <a:ln w="76200">
            <a:solidFill>
              <a:srgbClr val="FFFF00"/>
            </a:solidFill>
            <a:round/>
            <a:headEnd/>
            <a:tailEnd/>
          </a:ln>
          <a:effectLst/>
          <a:extLst/>
        </p:spPr>
        <p:txBody>
          <a:bodyPr/>
          <a:lstStyle/>
          <a:p>
            <a:pPr algn="ctr"/>
            <a:r>
              <a:rPr lang="en-GB" sz="2400" dirty="0"/>
              <a:t>What factors make something </a:t>
            </a:r>
            <a:r>
              <a:rPr lang="en-GB" sz="2400" dirty="0" smtClean="0"/>
              <a:t>scientific?</a:t>
            </a:r>
            <a:endParaRPr lang="en-GB" sz="2400" dirty="0"/>
          </a:p>
        </p:txBody>
      </p:sp>
      <p:pic>
        <p:nvPicPr>
          <p:cNvPr id="26" name="Picture 37" descr="Scienc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68144" y="0"/>
            <a:ext cx="3275856" cy="5602414"/>
          </a:xfrm>
          <a:prstGeom prst="rect">
            <a:avLst/>
          </a:prstGeom>
          <a:noFill/>
          <a:extLst>
            <a:ext uri="{909E8E84-426E-40DD-AFC4-6F175D3DCCD1}">
              <a14:hiddenFill xmlns:a14="http://schemas.microsoft.com/office/drawing/2010/main">
                <a:solidFill>
                  <a:srgbClr val="FFFFFF"/>
                </a:solidFill>
              </a14:hiddenFill>
            </a:ext>
          </a:extLst>
        </p:spPr>
      </p:pic>
      <p:sp>
        <p:nvSpPr>
          <p:cNvPr id="27" name="Text Box 39"/>
          <p:cNvSpPr txBox="1">
            <a:spLocks noChangeArrowheads="1"/>
          </p:cNvSpPr>
          <p:nvPr/>
        </p:nvSpPr>
        <p:spPr bwMode="auto">
          <a:xfrm>
            <a:off x="297454" y="2019071"/>
            <a:ext cx="2952328" cy="954107"/>
          </a:xfrm>
          <a:prstGeom prst="rect">
            <a:avLst/>
          </a:prstGeom>
          <a:solidFill>
            <a:srgbClr val="C5FFC5"/>
          </a:solidFill>
          <a:ln w="57150">
            <a:solidFill>
              <a:srgbClr val="00FF00"/>
            </a:solidFill>
            <a:prstDash val="dashDot"/>
            <a:miter lim="800000"/>
            <a:headEnd/>
            <a:tailEnd/>
          </a:ln>
          <a:effectLst/>
          <a:extLst/>
        </p:spPr>
        <p:txBody>
          <a:bodyPr wrap="square">
            <a:spAutoFit/>
          </a:bodyPr>
          <a:lstStyle/>
          <a:p>
            <a:pPr algn="ctr">
              <a:spcBef>
                <a:spcPct val="50000"/>
              </a:spcBef>
            </a:pPr>
            <a:r>
              <a:rPr lang="en-GB" sz="2800" dirty="0" smtClean="0">
                <a:latin typeface="Comic Sans MS" panose="030F0702030302020204" pitchFamily="66" charset="0"/>
              </a:rPr>
              <a:t>Come up with ideas in pairs</a:t>
            </a:r>
            <a:endParaRPr lang="en-GB" sz="2800" dirty="0">
              <a:latin typeface="Comic Sans MS" panose="030F0702030302020204" pitchFamily="66" charset="0"/>
            </a:endParaRPr>
          </a:p>
        </p:txBody>
      </p:sp>
      <p:sp>
        <p:nvSpPr>
          <p:cNvPr id="28" name="AutoShape 33"/>
          <p:cNvSpPr>
            <a:spLocks noChangeArrowheads="1"/>
          </p:cNvSpPr>
          <p:nvPr/>
        </p:nvSpPr>
        <p:spPr bwMode="auto">
          <a:xfrm>
            <a:off x="1183966" y="3180340"/>
            <a:ext cx="4098808" cy="2439764"/>
          </a:xfrm>
          <a:prstGeom prst="cloudCallout">
            <a:avLst>
              <a:gd name="adj1" fmla="val 66856"/>
              <a:gd name="adj2" fmla="val -127430"/>
            </a:avLst>
          </a:prstGeom>
          <a:solidFill>
            <a:srgbClr val="FFFFC5"/>
          </a:solidFill>
          <a:ln w="76200">
            <a:solidFill>
              <a:srgbClr val="FFFF00"/>
            </a:solidFill>
            <a:round/>
            <a:headEnd/>
            <a:tailEnd/>
          </a:ln>
          <a:effectLst/>
          <a:extLst/>
        </p:spPr>
        <p:txBody>
          <a:bodyPr/>
          <a:lstStyle/>
          <a:p>
            <a:pPr algn="ctr"/>
            <a:r>
              <a:rPr lang="en-GB" sz="3200" dirty="0" smtClean="0"/>
              <a:t>Is Psychology a science? </a:t>
            </a:r>
          </a:p>
        </p:txBody>
      </p:sp>
      <p:sp>
        <p:nvSpPr>
          <p:cNvPr id="2" name="Rectangle 1"/>
          <p:cNvSpPr/>
          <p:nvPr/>
        </p:nvSpPr>
        <p:spPr>
          <a:xfrm>
            <a:off x="555728" y="1772816"/>
            <a:ext cx="4520328" cy="1200362"/>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latin typeface="Comic Sans MS" panose="030F0702030302020204" pitchFamily="66" charset="0"/>
              </a:rPr>
              <a:t>Pick out the key features of </a:t>
            </a:r>
            <a:r>
              <a:rPr lang="en-GB" dirty="0" smtClean="0">
                <a:solidFill>
                  <a:schemeClr val="tx1"/>
                </a:solidFill>
                <a:latin typeface="Comic Sans MS" panose="030F0702030302020204" pitchFamily="66" charset="0"/>
                <a:hlinkClick r:id="rId3"/>
              </a:rPr>
              <a:t>science.</a:t>
            </a:r>
            <a:endParaRPr lang="en-GB"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4384942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7004" y="80628"/>
            <a:ext cx="8041440" cy="796733"/>
          </a:xfrm>
          <a:solidFill>
            <a:schemeClr val="accent6">
              <a:lumMod val="40000"/>
              <a:lumOff val="60000"/>
            </a:schemeClr>
          </a:solidFill>
          <a:ln w="31750">
            <a:solidFill>
              <a:schemeClr val="tx1"/>
            </a:solidFill>
          </a:ln>
        </p:spPr>
        <p:txBody>
          <a:bodyPr/>
          <a:lstStyle/>
          <a:p>
            <a:r>
              <a:rPr lang="en-GB" sz="4000" dirty="0" smtClean="0"/>
              <a:t>What makes something ‘scientific’?</a:t>
            </a:r>
            <a:endParaRPr lang="en-GB" sz="4000" dirty="0"/>
          </a:p>
        </p:txBody>
      </p:sp>
      <p:sp>
        <p:nvSpPr>
          <p:cNvPr id="8" name="TextBox 7"/>
          <p:cNvSpPr txBox="1"/>
          <p:nvPr/>
        </p:nvSpPr>
        <p:spPr>
          <a:xfrm>
            <a:off x="66538" y="692696"/>
            <a:ext cx="9077462" cy="369332"/>
          </a:xfrm>
          <a:prstGeom prst="rect">
            <a:avLst/>
          </a:prstGeom>
          <a:noFill/>
        </p:spPr>
        <p:txBody>
          <a:bodyPr wrap="square" rtlCol="0">
            <a:spAutoFit/>
          </a:bodyPr>
          <a:lstStyle/>
          <a:p>
            <a:endParaRPr lang="en-GB" i="1" dirty="0">
              <a:solidFill>
                <a:prstClr val="black"/>
              </a:solidFill>
              <a:latin typeface="Arial" panose="020B0604020202020204" pitchFamily="34" charset="0"/>
              <a:cs typeface="Arial" panose="020B0604020202020204" pitchFamily="34" charset="0"/>
            </a:endParaRPr>
          </a:p>
        </p:txBody>
      </p:sp>
      <p:sp>
        <p:nvSpPr>
          <p:cNvPr id="10" name="TextBox 9"/>
          <p:cNvSpPr txBox="1"/>
          <p:nvPr/>
        </p:nvSpPr>
        <p:spPr>
          <a:xfrm>
            <a:off x="27621" y="5517232"/>
            <a:ext cx="9155296" cy="1200329"/>
          </a:xfrm>
          <a:prstGeom prst="rect">
            <a:avLst/>
          </a:prstGeom>
          <a:solidFill>
            <a:srgbClr val="FF6600"/>
          </a:solidFill>
          <a:ln w="25400">
            <a:solidFill>
              <a:schemeClr val="tx1"/>
            </a:solidFill>
          </a:ln>
        </p:spPr>
        <p:txBody>
          <a:bodyPr wrap="square" rtlCol="0">
            <a:spAutoFit/>
          </a:bodyPr>
          <a:lstStyle/>
          <a:p>
            <a:pPr>
              <a:defRPr/>
            </a:pPr>
            <a:r>
              <a:rPr lang="en-GB" i="1" u="sng" kern="0" dirty="0">
                <a:solidFill>
                  <a:prstClr val="black"/>
                </a:solidFill>
                <a:latin typeface="Comic Sans MS"/>
              </a:rPr>
              <a:t>Learning objectives</a:t>
            </a:r>
            <a:r>
              <a:rPr lang="en-GB" i="1" u="sng" kern="0" dirty="0" smtClean="0">
                <a:solidFill>
                  <a:prstClr val="black"/>
                </a:solidFill>
                <a:latin typeface="Comic Sans MS"/>
              </a:rPr>
              <a:t>:</a:t>
            </a:r>
          </a:p>
          <a:p>
            <a:pPr marL="285750" indent="-285750">
              <a:buFont typeface="Arial" panose="020B0604020202020204" pitchFamily="34" charset="0"/>
              <a:buChar char="•"/>
              <a:defRPr/>
            </a:pPr>
            <a:r>
              <a:rPr lang="en-GB" kern="0" dirty="0" smtClean="0">
                <a:solidFill>
                  <a:prstClr val="black"/>
                </a:solidFill>
                <a:latin typeface="Comic Sans MS"/>
              </a:rPr>
              <a:t>To UNDERSTAND the key features of ‘science’.</a:t>
            </a:r>
          </a:p>
          <a:p>
            <a:pPr marL="285750" indent="-285750">
              <a:buFont typeface="Arial" panose="020B0604020202020204" pitchFamily="34" charset="0"/>
              <a:buChar char="•"/>
              <a:defRPr/>
            </a:pPr>
            <a:r>
              <a:rPr lang="en-GB" kern="0" dirty="0" smtClean="0">
                <a:solidFill>
                  <a:prstClr val="black"/>
                </a:solidFill>
                <a:latin typeface="Comic Sans MS"/>
              </a:rPr>
              <a:t>To BE ABLE TO order </a:t>
            </a:r>
            <a:r>
              <a:rPr lang="en-GB" kern="0" dirty="0">
                <a:solidFill>
                  <a:prstClr val="black"/>
                </a:solidFill>
                <a:latin typeface="Comic Sans MS"/>
              </a:rPr>
              <a:t>the approaches in terms of scientific </a:t>
            </a:r>
            <a:r>
              <a:rPr lang="en-GB" kern="0" dirty="0" smtClean="0">
                <a:solidFill>
                  <a:prstClr val="black"/>
                </a:solidFill>
                <a:latin typeface="Comic Sans MS"/>
              </a:rPr>
              <a:t>value and focus.</a:t>
            </a:r>
          </a:p>
          <a:p>
            <a:pPr marL="285750" indent="-285750">
              <a:buFont typeface="Arial" panose="020B0604020202020204" pitchFamily="34" charset="0"/>
              <a:buChar char="•"/>
              <a:defRPr/>
            </a:pPr>
            <a:r>
              <a:rPr lang="en-GB" kern="0" dirty="0" smtClean="0">
                <a:solidFill>
                  <a:prstClr val="black"/>
                </a:solidFill>
                <a:latin typeface="Comic Sans MS"/>
              </a:rPr>
              <a:t>To EVALUATE whether psychology is a ‘science’.</a:t>
            </a:r>
            <a:endParaRPr lang="en-GB" kern="0" dirty="0">
              <a:solidFill>
                <a:prstClr val="black"/>
              </a:solidFill>
              <a:latin typeface="Comic Sans MS"/>
            </a:endParaRPr>
          </a:p>
        </p:txBody>
      </p:sp>
      <p:sp>
        <p:nvSpPr>
          <p:cNvPr id="4" name="Oval 3"/>
          <p:cNvSpPr/>
          <p:nvPr/>
        </p:nvSpPr>
        <p:spPr>
          <a:xfrm rot="21338609">
            <a:off x="162716" y="1505612"/>
            <a:ext cx="4403832" cy="1674585"/>
          </a:xfrm>
          <a:prstGeom prst="ellipse">
            <a:avLst/>
          </a:prstGeom>
          <a:solidFill>
            <a:schemeClr val="accent6">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b="1" dirty="0" smtClean="0">
                <a:solidFill>
                  <a:schemeClr val="tx1"/>
                </a:solidFill>
              </a:rPr>
              <a:t>Objectivity </a:t>
            </a:r>
            <a:r>
              <a:rPr lang="en-GB" sz="2000" b="1" dirty="0" smtClean="0">
                <a:solidFill>
                  <a:schemeClr val="tx1"/>
                </a:solidFill>
              </a:rPr>
              <a:t>(independent of beliefs, opinions or bias)</a:t>
            </a:r>
            <a:endParaRPr lang="en-GB" sz="2000" b="1" dirty="0">
              <a:solidFill>
                <a:schemeClr val="tx1"/>
              </a:solidFill>
            </a:endParaRPr>
          </a:p>
        </p:txBody>
      </p:sp>
      <p:sp>
        <p:nvSpPr>
          <p:cNvPr id="7" name="Oval 6"/>
          <p:cNvSpPr/>
          <p:nvPr/>
        </p:nvSpPr>
        <p:spPr>
          <a:xfrm rot="276782">
            <a:off x="4478344" y="3233527"/>
            <a:ext cx="4403832" cy="1845687"/>
          </a:xfrm>
          <a:prstGeom prst="ellipse">
            <a:avLst/>
          </a:prstGeom>
          <a:solidFill>
            <a:schemeClr val="accent6">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smtClean="0">
                <a:solidFill>
                  <a:schemeClr val="tx1"/>
                </a:solidFill>
              </a:rPr>
              <a:t>Empirical</a:t>
            </a:r>
            <a:r>
              <a:rPr lang="en-GB" sz="2800" b="1" dirty="0" smtClean="0">
                <a:solidFill>
                  <a:schemeClr val="tx1"/>
                </a:solidFill>
              </a:rPr>
              <a:t> </a:t>
            </a:r>
          </a:p>
          <a:p>
            <a:pPr algn="ctr"/>
            <a:r>
              <a:rPr lang="en-GB" sz="2000" b="1" dirty="0" smtClean="0">
                <a:solidFill>
                  <a:schemeClr val="tx1"/>
                </a:solidFill>
              </a:rPr>
              <a:t>(i.e. methods </a:t>
            </a:r>
            <a:r>
              <a:rPr lang="en-GB" sz="2000" b="1" dirty="0">
                <a:solidFill>
                  <a:schemeClr val="tx1"/>
                </a:solidFill>
              </a:rPr>
              <a:t>used should be based on experimental data not just </a:t>
            </a:r>
            <a:r>
              <a:rPr lang="en-GB" sz="2000" b="1" dirty="0" smtClean="0">
                <a:solidFill>
                  <a:schemeClr val="tx1"/>
                </a:solidFill>
              </a:rPr>
              <a:t>theory). </a:t>
            </a:r>
            <a:endParaRPr lang="en-GB" sz="2000" b="1" dirty="0">
              <a:solidFill>
                <a:schemeClr val="tx1"/>
              </a:solidFill>
            </a:endParaRPr>
          </a:p>
          <a:p>
            <a:pPr algn="ctr"/>
            <a:r>
              <a:rPr lang="en-GB" sz="2000" b="1" dirty="0" smtClean="0">
                <a:solidFill>
                  <a:schemeClr val="tx1"/>
                </a:solidFill>
              </a:rPr>
              <a:t> </a:t>
            </a:r>
            <a:endParaRPr lang="en-GB" sz="2000" b="1" dirty="0">
              <a:solidFill>
                <a:schemeClr val="tx1"/>
              </a:solidFill>
            </a:endParaRPr>
          </a:p>
        </p:txBody>
      </p:sp>
      <p:sp>
        <p:nvSpPr>
          <p:cNvPr id="9" name="Oval 8"/>
          <p:cNvSpPr/>
          <p:nvPr/>
        </p:nvSpPr>
        <p:spPr>
          <a:xfrm rot="417354">
            <a:off x="124331" y="3524408"/>
            <a:ext cx="4021432" cy="1674585"/>
          </a:xfrm>
          <a:prstGeom prst="ellipse">
            <a:avLst/>
          </a:prstGeom>
          <a:solidFill>
            <a:schemeClr val="accent6">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b="1" dirty="0" smtClean="0">
                <a:solidFill>
                  <a:schemeClr val="tx1"/>
                </a:solidFill>
              </a:rPr>
              <a:t>Falsifiability </a:t>
            </a:r>
            <a:r>
              <a:rPr lang="en-GB" sz="2000" dirty="0" smtClean="0">
                <a:solidFill>
                  <a:schemeClr val="tx1"/>
                </a:solidFill>
              </a:rPr>
              <a:t>(theory/hypothesis must have the ability to be proved wrong).</a:t>
            </a:r>
            <a:endParaRPr lang="en-GB" sz="1200" dirty="0">
              <a:solidFill>
                <a:schemeClr val="tx1"/>
              </a:solidFill>
            </a:endParaRPr>
          </a:p>
        </p:txBody>
      </p:sp>
      <p:sp>
        <p:nvSpPr>
          <p:cNvPr id="11" name="Oval 10"/>
          <p:cNvSpPr/>
          <p:nvPr/>
        </p:nvSpPr>
        <p:spPr>
          <a:xfrm rot="417354">
            <a:off x="2453957" y="2886864"/>
            <a:ext cx="2770731" cy="1117214"/>
          </a:xfrm>
          <a:prstGeom prst="ellipse">
            <a:avLst/>
          </a:prstGeom>
          <a:solidFill>
            <a:schemeClr val="accent6">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smtClean="0">
                <a:solidFill>
                  <a:schemeClr val="tx1"/>
                </a:solidFill>
              </a:rPr>
              <a:t>Replicability</a:t>
            </a:r>
            <a:endParaRPr lang="en-GB" sz="1400" b="1" dirty="0">
              <a:solidFill>
                <a:schemeClr val="tx1"/>
              </a:solidFill>
            </a:endParaRPr>
          </a:p>
        </p:txBody>
      </p:sp>
      <p:sp>
        <p:nvSpPr>
          <p:cNvPr id="12" name="Oval 11"/>
          <p:cNvSpPr/>
          <p:nvPr/>
        </p:nvSpPr>
        <p:spPr>
          <a:xfrm rot="21401772">
            <a:off x="3924818" y="4877732"/>
            <a:ext cx="4575173" cy="855524"/>
          </a:xfrm>
          <a:prstGeom prst="ellipse">
            <a:avLst/>
          </a:prstGeom>
          <a:solidFill>
            <a:schemeClr val="accent6">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smtClean="0">
                <a:solidFill>
                  <a:schemeClr val="tx1"/>
                </a:solidFill>
              </a:rPr>
              <a:t>Theory construction</a:t>
            </a:r>
            <a:endParaRPr lang="en-GB" sz="1400" b="1" dirty="0">
              <a:solidFill>
                <a:schemeClr val="tx1"/>
              </a:solidFill>
            </a:endParaRPr>
          </a:p>
        </p:txBody>
      </p:sp>
      <p:sp>
        <p:nvSpPr>
          <p:cNvPr id="13" name="Oval 12"/>
          <p:cNvSpPr/>
          <p:nvPr/>
        </p:nvSpPr>
        <p:spPr>
          <a:xfrm rot="189429">
            <a:off x="4804492" y="828719"/>
            <a:ext cx="4403832" cy="1674585"/>
          </a:xfrm>
          <a:prstGeom prst="ellipse">
            <a:avLst/>
          </a:prstGeom>
          <a:solidFill>
            <a:schemeClr val="accent6">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b="1" dirty="0" smtClean="0">
                <a:solidFill>
                  <a:schemeClr val="tx1"/>
                </a:solidFill>
              </a:rPr>
              <a:t>Hypothesis testing</a:t>
            </a:r>
            <a:endParaRPr lang="en-GB" sz="2000" b="1" dirty="0">
              <a:solidFill>
                <a:schemeClr val="tx1"/>
              </a:solidFill>
            </a:endParaRPr>
          </a:p>
        </p:txBody>
      </p:sp>
      <p:sp>
        <p:nvSpPr>
          <p:cNvPr id="14" name="Oval 13"/>
          <p:cNvSpPr/>
          <p:nvPr/>
        </p:nvSpPr>
        <p:spPr>
          <a:xfrm rot="417354">
            <a:off x="3880350" y="2000624"/>
            <a:ext cx="3110481" cy="1260748"/>
          </a:xfrm>
          <a:prstGeom prst="ellipse">
            <a:avLst/>
          </a:prstGeom>
          <a:solidFill>
            <a:schemeClr val="accent6">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1" dirty="0" smtClean="0">
                <a:solidFill>
                  <a:schemeClr val="tx1"/>
                </a:solidFill>
              </a:rPr>
              <a:t>Peer review</a:t>
            </a:r>
            <a:endParaRPr lang="en-GB" sz="1600" b="1" dirty="0">
              <a:solidFill>
                <a:schemeClr val="tx1"/>
              </a:solidFill>
            </a:endParaRPr>
          </a:p>
        </p:txBody>
      </p:sp>
    </p:spTree>
    <p:extLst>
      <p:ext uri="{BB962C8B-B14F-4D97-AF65-F5344CB8AC3E}">
        <p14:creationId xmlns:p14="http://schemas.microsoft.com/office/powerpoint/2010/main" val="1863009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fade">
                                      <p:cBhvr>
                                        <p:cTn id="14" dur="1000"/>
                                        <p:tgtEl>
                                          <p:spTgt spid="14"/>
                                        </p:tgtEl>
                                      </p:cBhvr>
                                    </p:animEffect>
                                    <p:anim calcmode="lin" valueType="num">
                                      <p:cBhvr>
                                        <p:cTn id="15" dur="1000" fill="hold"/>
                                        <p:tgtEl>
                                          <p:spTgt spid="14"/>
                                        </p:tgtEl>
                                        <p:attrNameLst>
                                          <p:attrName>ppt_x</p:attrName>
                                        </p:attrNameLst>
                                      </p:cBhvr>
                                      <p:tavLst>
                                        <p:tav tm="0">
                                          <p:val>
                                            <p:strVal val="#ppt_x"/>
                                          </p:val>
                                        </p:tav>
                                        <p:tav tm="100000">
                                          <p:val>
                                            <p:strVal val="#ppt_x"/>
                                          </p:val>
                                        </p:tav>
                                      </p:tavLst>
                                    </p:anim>
                                    <p:anim calcmode="lin" valueType="num">
                                      <p:cBhvr>
                                        <p:cTn id="16"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1000"/>
                                        <p:tgtEl>
                                          <p:spTgt spid="13"/>
                                        </p:tgtEl>
                                      </p:cBhvr>
                                    </p:animEffect>
                                    <p:anim calcmode="lin" valueType="num">
                                      <p:cBhvr>
                                        <p:cTn id="22" dur="1000" fill="hold"/>
                                        <p:tgtEl>
                                          <p:spTgt spid="13"/>
                                        </p:tgtEl>
                                        <p:attrNameLst>
                                          <p:attrName>ppt_x</p:attrName>
                                        </p:attrNameLst>
                                      </p:cBhvr>
                                      <p:tavLst>
                                        <p:tav tm="0">
                                          <p:val>
                                            <p:strVal val="#ppt_x"/>
                                          </p:val>
                                        </p:tav>
                                        <p:tav tm="100000">
                                          <p:val>
                                            <p:strVal val="#ppt_x"/>
                                          </p:val>
                                        </p:tav>
                                      </p:tavLst>
                                    </p:anim>
                                    <p:anim calcmode="lin" valueType="num">
                                      <p:cBhvr>
                                        <p:cTn id="23"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fade">
                                      <p:cBhvr>
                                        <p:cTn id="28" dur="1000"/>
                                        <p:tgtEl>
                                          <p:spTgt spid="11"/>
                                        </p:tgtEl>
                                      </p:cBhvr>
                                    </p:animEffect>
                                    <p:anim calcmode="lin" valueType="num">
                                      <p:cBhvr>
                                        <p:cTn id="29" dur="1000" fill="hold"/>
                                        <p:tgtEl>
                                          <p:spTgt spid="11"/>
                                        </p:tgtEl>
                                        <p:attrNameLst>
                                          <p:attrName>ppt_x</p:attrName>
                                        </p:attrNameLst>
                                      </p:cBhvr>
                                      <p:tavLst>
                                        <p:tav tm="0">
                                          <p:val>
                                            <p:strVal val="#ppt_x"/>
                                          </p:val>
                                        </p:tav>
                                        <p:tav tm="100000">
                                          <p:val>
                                            <p:strVal val="#ppt_x"/>
                                          </p:val>
                                        </p:tav>
                                      </p:tavLst>
                                    </p:anim>
                                    <p:anim calcmode="lin" valueType="num">
                                      <p:cBhvr>
                                        <p:cTn id="30"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fade">
                                      <p:cBhvr>
                                        <p:cTn id="35" dur="1000"/>
                                        <p:tgtEl>
                                          <p:spTgt spid="9"/>
                                        </p:tgtEl>
                                      </p:cBhvr>
                                    </p:animEffect>
                                    <p:anim calcmode="lin" valueType="num">
                                      <p:cBhvr>
                                        <p:cTn id="36" dur="1000" fill="hold"/>
                                        <p:tgtEl>
                                          <p:spTgt spid="9"/>
                                        </p:tgtEl>
                                        <p:attrNameLst>
                                          <p:attrName>ppt_x</p:attrName>
                                        </p:attrNameLst>
                                      </p:cBhvr>
                                      <p:tavLst>
                                        <p:tav tm="0">
                                          <p:val>
                                            <p:strVal val="#ppt_x"/>
                                          </p:val>
                                        </p:tav>
                                        <p:tav tm="100000">
                                          <p:val>
                                            <p:strVal val="#ppt_x"/>
                                          </p:val>
                                        </p:tav>
                                      </p:tavLst>
                                    </p:anim>
                                    <p:anim calcmode="lin" valueType="num">
                                      <p:cBhvr>
                                        <p:cTn id="37"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7"/>
                                        </p:tgtEl>
                                        <p:attrNameLst>
                                          <p:attrName>style.visibility</p:attrName>
                                        </p:attrNameLst>
                                      </p:cBhvr>
                                      <p:to>
                                        <p:strVal val="visible"/>
                                      </p:to>
                                    </p:set>
                                    <p:animEffect transition="in" filter="fade">
                                      <p:cBhvr>
                                        <p:cTn id="42" dur="1000"/>
                                        <p:tgtEl>
                                          <p:spTgt spid="7"/>
                                        </p:tgtEl>
                                      </p:cBhvr>
                                    </p:animEffect>
                                    <p:anim calcmode="lin" valueType="num">
                                      <p:cBhvr>
                                        <p:cTn id="43" dur="1000" fill="hold"/>
                                        <p:tgtEl>
                                          <p:spTgt spid="7"/>
                                        </p:tgtEl>
                                        <p:attrNameLst>
                                          <p:attrName>ppt_x</p:attrName>
                                        </p:attrNameLst>
                                      </p:cBhvr>
                                      <p:tavLst>
                                        <p:tav tm="0">
                                          <p:val>
                                            <p:strVal val="#ppt_x"/>
                                          </p:val>
                                        </p:tav>
                                        <p:tav tm="100000">
                                          <p:val>
                                            <p:strVal val="#ppt_x"/>
                                          </p:val>
                                        </p:tav>
                                      </p:tavLst>
                                    </p:anim>
                                    <p:anim calcmode="lin" valueType="num">
                                      <p:cBhvr>
                                        <p:cTn id="4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12"/>
                                        </p:tgtEl>
                                        <p:attrNameLst>
                                          <p:attrName>style.visibility</p:attrName>
                                        </p:attrNameLst>
                                      </p:cBhvr>
                                      <p:to>
                                        <p:strVal val="visible"/>
                                      </p:to>
                                    </p:set>
                                    <p:animEffect transition="in" filter="fade">
                                      <p:cBhvr>
                                        <p:cTn id="49" dur="1000"/>
                                        <p:tgtEl>
                                          <p:spTgt spid="12"/>
                                        </p:tgtEl>
                                      </p:cBhvr>
                                    </p:animEffect>
                                    <p:anim calcmode="lin" valueType="num">
                                      <p:cBhvr>
                                        <p:cTn id="50" dur="1000" fill="hold"/>
                                        <p:tgtEl>
                                          <p:spTgt spid="12"/>
                                        </p:tgtEl>
                                        <p:attrNameLst>
                                          <p:attrName>ppt_x</p:attrName>
                                        </p:attrNameLst>
                                      </p:cBhvr>
                                      <p:tavLst>
                                        <p:tav tm="0">
                                          <p:val>
                                            <p:strVal val="#ppt_x"/>
                                          </p:val>
                                        </p:tav>
                                        <p:tav tm="100000">
                                          <p:val>
                                            <p:strVal val="#ppt_x"/>
                                          </p:val>
                                        </p:tav>
                                      </p:tavLst>
                                    </p:anim>
                                    <p:anim calcmode="lin" valueType="num">
                                      <p:cBhvr>
                                        <p:cTn id="51"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P spid="9" grpId="0" animBg="1"/>
      <p:bldP spid="11" grpId="0" animBg="1"/>
      <p:bldP spid="12" grpId="0" animBg="1"/>
      <p:bldP spid="13" grpId="0" animBg="1"/>
      <p:bldP spid="1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332656"/>
            <a:ext cx="8041440" cy="1114533"/>
          </a:xfrm>
          <a:solidFill>
            <a:schemeClr val="accent6">
              <a:lumMod val="20000"/>
              <a:lumOff val="80000"/>
            </a:schemeClr>
          </a:solidFill>
          <a:ln w="63500">
            <a:solidFill>
              <a:schemeClr val="tx1"/>
            </a:solidFill>
          </a:ln>
        </p:spPr>
        <p:txBody>
          <a:bodyPr/>
          <a:lstStyle/>
          <a:p>
            <a:r>
              <a:rPr lang="en-GB" dirty="0" smtClean="0"/>
              <a:t>Objectivity</a:t>
            </a:r>
            <a:endParaRPr lang="en-GB"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439005">
            <a:off x="6228184" y="227566"/>
            <a:ext cx="1944216" cy="14156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611560" y="1643257"/>
            <a:ext cx="7920880" cy="403541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27621" y="5517232"/>
            <a:ext cx="9155296" cy="1200329"/>
          </a:xfrm>
          <a:prstGeom prst="rect">
            <a:avLst/>
          </a:prstGeom>
          <a:solidFill>
            <a:srgbClr val="FF6600"/>
          </a:solidFill>
          <a:ln w="25400">
            <a:solidFill>
              <a:schemeClr val="tx1"/>
            </a:solidFill>
          </a:ln>
        </p:spPr>
        <p:txBody>
          <a:bodyPr wrap="square" rtlCol="0">
            <a:spAutoFit/>
          </a:bodyPr>
          <a:lstStyle/>
          <a:p>
            <a:pPr>
              <a:defRPr/>
            </a:pPr>
            <a:r>
              <a:rPr lang="en-GB" i="1" u="sng" kern="0" dirty="0">
                <a:solidFill>
                  <a:prstClr val="black"/>
                </a:solidFill>
                <a:latin typeface="Comic Sans MS"/>
              </a:rPr>
              <a:t>Learning objectives</a:t>
            </a:r>
            <a:r>
              <a:rPr lang="en-GB" i="1" u="sng" kern="0" dirty="0" smtClean="0">
                <a:solidFill>
                  <a:prstClr val="black"/>
                </a:solidFill>
                <a:latin typeface="Comic Sans MS"/>
              </a:rPr>
              <a:t>:</a:t>
            </a:r>
          </a:p>
          <a:p>
            <a:pPr marL="285750" indent="-285750">
              <a:buFont typeface="Arial" panose="020B0604020202020204" pitchFamily="34" charset="0"/>
              <a:buChar char="•"/>
              <a:defRPr/>
            </a:pPr>
            <a:r>
              <a:rPr lang="en-GB" kern="0" dirty="0" smtClean="0">
                <a:solidFill>
                  <a:prstClr val="black"/>
                </a:solidFill>
                <a:latin typeface="Comic Sans MS"/>
              </a:rPr>
              <a:t>To UNDERSTAND the key features of ‘science’.</a:t>
            </a:r>
          </a:p>
          <a:p>
            <a:pPr marL="285750" indent="-285750">
              <a:buFont typeface="Arial" panose="020B0604020202020204" pitchFamily="34" charset="0"/>
              <a:buChar char="•"/>
              <a:defRPr/>
            </a:pPr>
            <a:r>
              <a:rPr lang="en-GB" kern="0" dirty="0" smtClean="0">
                <a:solidFill>
                  <a:prstClr val="black"/>
                </a:solidFill>
                <a:latin typeface="Comic Sans MS"/>
              </a:rPr>
              <a:t>To BE ABLE TO order </a:t>
            </a:r>
            <a:r>
              <a:rPr lang="en-GB" kern="0" dirty="0">
                <a:solidFill>
                  <a:prstClr val="black"/>
                </a:solidFill>
                <a:latin typeface="Comic Sans MS"/>
              </a:rPr>
              <a:t>the approaches in terms of scientific </a:t>
            </a:r>
            <a:r>
              <a:rPr lang="en-GB" kern="0" dirty="0" smtClean="0">
                <a:solidFill>
                  <a:prstClr val="black"/>
                </a:solidFill>
                <a:latin typeface="Comic Sans MS"/>
              </a:rPr>
              <a:t>value and focus.</a:t>
            </a:r>
          </a:p>
          <a:p>
            <a:pPr marL="285750" indent="-285750">
              <a:buFont typeface="Arial" panose="020B0604020202020204" pitchFamily="34" charset="0"/>
              <a:buChar char="•"/>
              <a:defRPr/>
            </a:pPr>
            <a:r>
              <a:rPr lang="en-GB" kern="0" dirty="0" smtClean="0">
                <a:solidFill>
                  <a:prstClr val="black"/>
                </a:solidFill>
                <a:latin typeface="Comic Sans MS"/>
              </a:rPr>
              <a:t>To EVALUATE whether psychology is a ‘science’.</a:t>
            </a:r>
            <a:endParaRPr lang="en-GB" kern="0" dirty="0">
              <a:solidFill>
                <a:prstClr val="black"/>
              </a:solidFill>
              <a:latin typeface="Comic Sans MS"/>
            </a:endParaRPr>
          </a:p>
        </p:txBody>
      </p:sp>
      <p:sp>
        <p:nvSpPr>
          <p:cNvPr id="4" name="Rectangle 3"/>
          <p:cNvSpPr/>
          <p:nvPr/>
        </p:nvSpPr>
        <p:spPr>
          <a:xfrm rot="21341658">
            <a:off x="1482256" y="1928624"/>
            <a:ext cx="4572000" cy="3046988"/>
          </a:xfrm>
          <a:prstGeom prst="rect">
            <a:avLst/>
          </a:prstGeom>
          <a:solidFill>
            <a:schemeClr val="accent6">
              <a:lumMod val="20000"/>
              <a:lumOff val="80000"/>
            </a:schemeClr>
          </a:solidFill>
          <a:ln>
            <a:solidFill>
              <a:schemeClr val="tx1"/>
            </a:solidFill>
          </a:ln>
        </p:spPr>
        <p:txBody>
          <a:bodyPr>
            <a:spAutoFit/>
          </a:bodyPr>
          <a:lstStyle/>
          <a:p>
            <a:r>
              <a:rPr lang="en-GB" sz="3200" dirty="0"/>
              <a:t>Can human behaviour be measured as objectively as physical objects</a:t>
            </a:r>
            <a:r>
              <a:rPr lang="en-GB" sz="3200" dirty="0" smtClean="0"/>
              <a:t>?</a:t>
            </a:r>
          </a:p>
          <a:p>
            <a:pPr marL="342900" indent="-342900">
              <a:buFont typeface="Arial" panose="020B0604020202020204" pitchFamily="34" charset="0"/>
              <a:buChar char="•"/>
            </a:pPr>
            <a:r>
              <a:rPr lang="en-GB" sz="3200" dirty="0" smtClean="0"/>
              <a:t>Experimenter bias</a:t>
            </a:r>
          </a:p>
          <a:p>
            <a:pPr marL="342900" indent="-342900">
              <a:buFont typeface="Arial" panose="020B0604020202020204" pitchFamily="34" charset="0"/>
              <a:buChar char="•"/>
            </a:pPr>
            <a:r>
              <a:rPr lang="en-GB" sz="3200" dirty="0" smtClean="0"/>
              <a:t>Demand characteristics</a:t>
            </a:r>
            <a:endParaRPr lang="en-GB" sz="3200" dirty="0"/>
          </a:p>
        </p:txBody>
      </p:sp>
    </p:spTree>
    <p:extLst>
      <p:ext uri="{BB962C8B-B14F-4D97-AF65-F5344CB8AC3E}">
        <p14:creationId xmlns:p14="http://schemas.microsoft.com/office/powerpoint/2010/main" val="3143375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188640"/>
            <a:ext cx="8041440" cy="970517"/>
          </a:xfrm>
          <a:solidFill>
            <a:schemeClr val="accent6">
              <a:lumMod val="20000"/>
              <a:lumOff val="80000"/>
            </a:schemeClr>
          </a:solidFill>
          <a:ln w="63500">
            <a:solidFill>
              <a:schemeClr val="tx1"/>
            </a:solidFill>
          </a:ln>
        </p:spPr>
        <p:txBody>
          <a:bodyPr/>
          <a:lstStyle/>
          <a:p>
            <a:r>
              <a:rPr lang="en-GB" dirty="0" smtClean="0"/>
              <a:t>Empiricism</a:t>
            </a:r>
            <a:endParaRPr lang="en-GB" dirty="0"/>
          </a:p>
        </p:txBody>
      </p:sp>
      <p:sp>
        <p:nvSpPr>
          <p:cNvPr id="3" name="Content Placeholder 2"/>
          <p:cNvSpPr>
            <a:spLocks noGrp="1"/>
          </p:cNvSpPr>
          <p:nvPr>
            <p:ph idx="1"/>
          </p:nvPr>
        </p:nvSpPr>
        <p:spPr>
          <a:xfrm>
            <a:off x="6156176" y="1823913"/>
            <a:ext cx="2583827" cy="3951337"/>
          </a:xfrm>
        </p:spPr>
        <p:txBody>
          <a:bodyPr>
            <a:normAutofit fontScale="92500"/>
          </a:bodyPr>
          <a:lstStyle/>
          <a:p>
            <a:pPr marL="0" indent="0">
              <a:buNone/>
            </a:pPr>
            <a:r>
              <a:rPr lang="en-GB" dirty="0"/>
              <a:t>Information gained through:</a:t>
            </a:r>
          </a:p>
          <a:p>
            <a:r>
              <a:rPr lang="en-GB" dirty="0"/>
              <a:t>Direct observation</a:t>
            </a:r>
          </a:p>
          <a:p>
            <a:r>
              <a:rPr lang="en-GB" dirty="0"/>
              <a:t>Experimentation</a:t>
            </a:r>
          </a:p>
          <a:p>
            <a:pPr marL="0" indent="0">
              <a:buNone/>
            </a:pPr>
            <a:r>
              <a:rPr lang="en-GB" dirty="0" smtClean="0"/>
              <a:t>Not gained through:</a:t>
            </a:r>
          </a:p>
          <a:p>
            <a:pPr>
              <a:buFontTx/>
              <a:buChar char="-"/>
            </a:pPr>
            <a:r>
              <a:rPr lang="en-GB" dirty="0" smtClean="0"/>
              <a:t>Unfounded beliefs.</a:t>
            </a:r>
          </a:p>
          <a:p>
            <a:pPr>
              <a:buFontTx/>
              <a:buChar char="-"/>
            </a:pPr>
            <a:r>
              <a:rPr lang="en-GB" dirty="0" smtClean="0"/>
              <a:t>Opinions.</a:t>
            </a:r>
            <a:endParaRPr lang="en-GB" dirty="0"/>
          </a:p>
          <a:p>
            <a:endParaRPr lang="en-GB"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1340768"/>
            <a:ext cx="5686477" cy="49176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1069887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332657"/>
            <a:ext cx="8041440" cy="936104"/>
          </a:xfrm>
          <a:solidFill>
            <a:schemeClr val="accent6">
              <a:lumMod val="20000"/>
              <a:lumOff val="80000"/>
            </a:schemeClr>
          </a:solidFill>
          <a:ln w="63500">
            <a:solidFill>
              <a:schemeClr val="tx1"/>
            </a:solidFill>
          </a:ln>
        </p:spPr>
        <p:txBody>
          <a:bodyPr/>
          <a:lstStyle/>
          <a:p>
            <a:r>
              <a:rPr lang="en-GB" dirty="0" smtClean="0"/>
              <a:t>Replicability</a:t>
            </a:r>
            <a:endParaRPr lang="en-GB" dirty="0"/>
          </a:p>
        </p:txBody>
      </p:sp>
      <p:sp>
        <p:nvSpPr>
          <p:cNvPr id="3" name="Content Placeholder 2"/>
          <p:cNvSpPr>
            <a:spLocks noGrp="1"/>
          </p:cNvSpPr>
          <p:nvPr>
            <p:ph idx="1"/>
          </p:nvPr>
        </p:nvSpPr>
        <p:spPr>
          <a:xfrm>
            <a:off x="107504" y="1484784"/>
            <a:ext cx="8856984" cy="3951337"/>
          </a:xfrm>
        </p:spPr>
        <p:txBody>
          <a:bodyPr>
            <a:normAutofit fontScale="85000" lnSpcReduction="10000"/>
          </a:bodyPr>
          <a:lstStyle/>
          <a:p>
            <a:pPr marL="0" indent="0">
              <a:buNone/>
            </a:pPr>
            <a:r>
              <a:rPr lang="en-GB" b="1" dirty="0"/>
              <a:t>Replication is an important tool in the scientific method. It allows scientists to </a:t>
            </a:r>
            <a:r>
              <a:rPr lang="en-GB" b="1" dirty="0" smtClean="0"/>
              <a:t>check and verify findings </a:t>
            </a:r>
            <a:r>
              <a:rPr lang="en-GB" b="1" dirty="0"/>
              <a:t>and ensure that they are robust</a:t>
            </a:r>
            <a:r>
              <a:rPr lang="en-GB" dirty="0" smtClean="0"/>
              <a:t>.</a:t>
            </a:r>
          </a:p>
          <a:p>
            <a:pPr marL="0" indent="0">
              <a:buNone/>
            </a:pPr>
            <a:endParaRPr lang="en-GB" dirty="0"/>
          </a:p>
          <a:p>
            <a:r>
              <a:rPr lang="en-GB" dirty="0" smtClean="0"/>
              <a:t>It is the </a:t>
            </a:r>
            <a:r>
              <a:rPr lang="en-GB" dirty="0"/>
              <a:t>ability to repeat the method to assess if similar findings are </a:t>
            </a:r>
            <a:r>
              <a:rPr lang="en-GB" dirty="0" smtClean="0"/>
              <a:t>achieved.</a:t>
            </a:r>
          </a:p>
          <a:p>
            <a:r>
              <a:rPr lang="en-GB" dirty="0" smtClean="0"/>
              <a:t>It is the </a:t>
            </a:r>
            <a:r>
              <a:rPr lang="en-GB" dirty="0"/>
              <a:t>ability to achieve similar </a:t>
            </a:r>
            <a:r>
              <a:rPr lang="en-GB" dirty="0" smtClean="0"/>
              <a:t>findings.</a:t>
            </a:r>
          </a:p>
          <a:p>
            <a:endParaRPr lang="en-GB" dirty="0"/>
          </a:p>
          <a:p>
            <a:pPr marL="0" indent="0">
              <a:buNone/>
            </a:pPr>
            <a:r>
              <a:rPr lang="en-GB" dirty="0"/>
              <a:t>Scientific method involves defining a problem and formulating a hypothesis which is tested with empirical research</a:t>
            </a:r>
            <a:r>
              <a:rPr lang="en-GB" dirty="0" smtClean="0"/>
              <a:t>.</a:t>
            </a:r>
          </a:p>
          <a:p>
            <a:pPr marL="0" indent="0">
              <a:buNone/>
            </a:pPr>
            <a:r>
              <a:rPr lang="en-GB" dirty="0" smtClean="0"/>
              <a:t> </a:t>
            </a:r>
            <a:r>
              <a:rPr lang="en-GB" dirty="0"/>
              <a:t>Research findings are an important part of this process. If we wish to draw conclusions from research studies, the procedures and findings should be repeatable. Unrepeatable results may imply flaws or lack of control within the method used and are of limited use in theory construction.</a:t>
            </a:r>
          </a:p>
        </p:txBody>
      </p:sp>
      <p:sp>
        <p:nvSpPr>
          <p:cNvPr id="4" name="TextBox 3"/>
          <p:cNvSpPr txBox="1"/>
          <p:nvPr/>
        </p:nvSpPr>
        <p:spPr>
          <a:xfrm>
            <a:off x="27621" y="5517232"/>
            <a:ext cx="9155296" cy="1200329"/>
          </a:xfrm>
          <a:prstGeom prst="rect">
            <a:avLst/>
          </a:prstGeom>
          <a:solidFill>
            <a:srgbClr val="FF6600"/>
          </a:solidFill>
          <a:ln w="25400">
            <a:solidFill>
              <a:schemeClr val="tx1"/>
            </a:solidFill>
          </a:ln>
        </p:spPr>
        <p:txBody>
          <a:bodyPr wrap="square" rtlCol="0">
            <a:spAutoFit/>
          </a:bodyPr>
          <a:lstStyle/>
          <a:p>
            <a:pPr>
              <a:defRPr/>
            </a:pPr>
            <a:r>
              <a:rPr lang="en-GB" i="1" u="sng" kern="0" dirty="0">
                <a:solidFill>
                  <a:prstClr val="black"/>
                </a:solidFill>
                <a:latin typeface="Comic Sans MS"/>
              </a:rPr>
              <a:t>Learning objectives</a:t>
            </a:r>
            <a:r>
              <a:rPr lang="en-GB" i="1" u="sng" kern="0" dirty="0" smtClean="0">
                <a:solidFill>
                  <a:prstClr val="black"/>
                </a:solidFill>
                <a:latin typeface="Comic Sans MS"/>
              </a:rPr>
              <a:t>:</a:t>
            </a:r>
          </a:p>
          <a:p>
            <a:pPr marL="285750" indent="-285750">
              <a:buFont typeface="Arial" panose="020B0604020202020204" pitchFamily="34" charset="0"/>
              <a:buChar char="•"/>
              <a:defRPr/>
            </a:pPr>
            <a:r>
              <a:rPr lang="en-GB" kern="0" dirty="0" smtClean="0">
                <a:solidFill>
                  <a:prstClr val="black"/>
                </a:solidFill>
                <a:latin typeface="Comic Sans MS"/>
              </a:rPr>
              <a:t>To UNDERSTAND the key features of ‘science’.</a:t>
            </a:r>
          </a:p>
          <a:p>
            <a:pPr marL="285750" indent="-285750">
              <a:buFont typeface="Arial" panose="020B0604020202020204" pitchFamily="34" charset="0"/>
              <a:buChar char="•"/>
              <a:defRPr/>
            </a:pPr>
            <a:r>
              <a:rPr lang="en-GB" kern="0" dirty="0" smtClean="0">
                <a:solidFill>
                  <a:prstClr val="black"/>
                </a:solidFill>
                <a:latin typeface="Comic Sans MS"/>
              </a:rPr>
              <a:t>To BE ABLE TO order </a:t>
            </a:r>
            <a:r>
              <a:rPr lang="en-GB" kern="0" dirty="0">
                <a:solidFill>
                  <a:prstClr val="black"/>
                </a:solidFill>
                <a:latin typeface="Comic Sans MS"/>
              </a:rPr>
              <a:t>the approaches in terms of scientific </a:t>
            </a:r>
            <a:r>
              <a:rPr lang="en-GB" kern="0" dirty="0" smtClean="0">
                <a:solidFill>
                  <a:prstClr val="black"/>
                </a:solidFill>
                <a:latin typeface="Comic Sans MS"/>
              </a:rPr>
              <a:t>value and focus.</a:t>
            </a:r>
          </a:p>
          <a:p>
            <a:pPr marL="285750" indent="-285750">
              <a:buFont typeface="Arial" panose="020B0604020202020204" pitchFamily="34" charset="0"/>
              <a:buChar char="•"/>
              <a:defRPr/>
            </a:pPr>
            <a:r>
              <a:rPr lang="en-GB" kern="0" dirty="0" smtClean="0">
                <a:solidFill>
                  <a:prstClr val="black"/>
                </a:solidFill>
                <a:latin typeface="Comic Sans MS"/>
              </a:rPr>
              <a:t>To EVALUATE whether psychology is a ‘science’.</a:t>
            </a:r>
            <a:endParaRPr lang="en-GB" kern="0" dirty="0">
              <a:solidFill>
                <a:prstClr val="black"/>
              </a:solidFill>
              <a:latin typeface="Comic Sans MS"/>
            </a:endParaRPr>
          </a:p>
        </p:txBody>
      </p:sp>
      <p:pic>
        <p:nvPicPr>
          <p:cNvPr id="512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235039">
            <a:off x="6603211" y="161396"/>
            <a:ext cx="1728192" cy="12607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9875249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1280" y="188640"/>
            <a:ext cx="8041440" cy="1048221"/>
          </a:xfrm>
          <a:solidFill>
            <a:schemeClr val="accent6">
              <a:lumMod val="20000"/>
              <a:lumOff val="80000"/>
            </a:schemeClr>
          </a:solidFill>
          <a:ln>
            <a:solidFill>
              <a:schemeClr val="tx1"/>
            </a:solidFill>
          </a:ln>
        </p:spPr>
        <p:txBody>
          <a:bodyPr/>
          <a:lstStyle/>
          <a:p>
            <a:r>
              <a:rPr lang="en-GB" dirty="0" smtClean="0"/>
              <a:t>Theory construction</a:t>
            </a:r>
            <a:endParaRPr lang="en-GB" dirty="0"/>
          </a:p>
        </p:txBody>
      </p:sp>
      <p:sp>
        <p:nvSpPr>
          <p:cNvPr id="3" name="Content Placeholder 2"/>
          <p:cNvSpPr>
            <a:spLocks noGrp="1"/>
          </p:cNvSpPr>
          <p:nvPr>
            <p:ph idx="1"/>
          </p:nvPr>
        </p:nvSpPr>
        <p:spPr/>
        <p:txBody>
          <a:bodyPr/>
          <a:lstStyle/>
          <a:p>
            <a:endParaRPr lang="en-GB"/>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17547" y="1412776"/>
            <a:ext cx="6175444" cy="38164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27621" y="5373216"/>
            <a:ext cx="9155296" cy="1200329"/>
          </a:xfrm>
          <a:prstGeom prst="rect">
            <a:avLst/>
          </a:prstGeom>
          <a:solidFill>
            <a:srgbClr val="FF6600"/>
          </a:solidFill>
          <a:ln w="25400">
            <a:solidFill>
              <a:schemeClr val="tx1"/>
            </a:solidFill>
          </a:ln>
        </p:spPr>
        <p:txBody>
          <a:bodyPr wrap="square" rtlCol="0">
            <a:spAutoFit/>
          </a:bodyPr>
          <a:lstStyle/>
          <a:p>
            <a:pPr>
              <a:defRPr/>
            </a:pPr>
            <a:r>
              <a:rPr lang="en-GB" i="1" u="sng" kern="0" dirty="0">
                <a:solidFill>
                  <a:prstClr val="black"/>
                </a:solidFill>
                <a:latin typeface="Comic Sans MS"/>
              </a:rPr>
              <a:t>Learning objectives</a:t>
            </a:r>
            <a:r>
              <a:rPr lang="en-GB" i="1" u="sng" kern="0" dirty="0" smtClean="0">
                <a:solidFill>
                  <a:prstClr val="black"/>
                </a:solidFill>
                <a:latin typeface="Comic Sans MS"/>
              </a:rPr>
              <a:t>:</a:t>
            </a:r>
          </a:p>
          <a:p>
            <a:pPr marL="285750" indent="-285750">
              <a:buFont typeface="Arial" panose="020B0604020202020204" pitchFamily="34" charset="0"/>
              <a:buChar char="•"/>
              <a:defRPr/>
            </a:pPr>
            <a:r>
              <a:rPr lang="en-GB" kern="0" dirty="0" smtClean="0">
                <a:solidFill>
                  <a:prstClr val="black"/>
                </a:solidFill>
                <a:latin typeface="Comic Sans MS"/>
              </a:rPr>
              <a:t>To UNDERSTAND the key features of ‘science’.</a:t>
            </a:r>
          </a:p>
          <a:p>
            <a:pPr marL="285750" indent="-285750">
              <a:buFont typeface="Arial" panose="020B0604020202020204" pitchFamily="34" charset="0"/>
              <a:buChar char="•"/>
              <a:defRPr/>
            </a:pPr>
            <a:r>
              <a:rPr lang="en-GB" kern="0" dirty="0" smtClean="0">
                <a:solidFill>
                  <a:prstClr val="black"/>
                </a:solidFill>
                <a:latin typeface="Comic Sans MS"/>
              </a:rPr>
              <a:t>To BE ABLE TO order </a:t>
            </a:r>
            <a:r>
              <a:rPr lang="en-GB" kern="0" dirty="0">
                <a:solidFill>
                  <a:prstClr val="black"/>
                </a:solidFill>
                <a:latin typeface="Comic Sans MS"/>
              </a:rPr>
              <a:t>the approaches in terms of scientific </a:t>
            </a:r>
            <a:r>
              <a:rPr lang="en-GB" kern="0" dirty="0" smtClean="0">
                <a:solidFill>
                  <a:prstClr val="black"/>
                </a:solidFill>
                <a:latin typeface="Comic Sans MS"/>
              </a:rPr>
              <a:t>value and focus.</a:t>
            </a:r>
          </a:p>
          <a:p>
            <a:pPr marL="285750" indent="-285750">
              <a:buFont typeface="Arial" panose="020B0604020202020204" pitchFamily="34" charset="0"/>
              <a:buChar char="•"/>
              <a:defRPr/>
            </a:pPr>
            <a:r>
              <a:rPr lang="en-GB" kern="0" dirty="0" smtClean="0">
                <a:solidFill>
                  <a:prstClr val="black"/>
                </a:solidFill>
                <a:latin typeface="Comic Sans MS"/>
              </a:rPr>
              <a:t>To EVALUATE whether psychology is a ‘science’.</a:t>
            </a:r>
            <a:endParaRPr lang="en-GB" kern="0" dirty="0">
              <a:solidFill>
                <a:prstClr val="black"/>
              </a:solidFill>
              <a:latin typeface="Comic Sans MS"/>
            </a:endParaRPr>
          </a:p>
        </p:txBody>
      </p:sp>
    </p:spTree>
    <p:extLst>
      <p:ext uri="{BB962C8B-B14F-4D97-AF65-F5344CB8AC3E}">
        <p14:creationId xmlns:p14="http://schemas.microsoft.com/office/powerpoint/2010/main" val="256363991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7" descr="Scienc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68899" y="2286037"/>
            <a:ext cx="2365292" cy="404515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0" y="0"/>
            <a:ext cx="4605838" cy="2062103"/>
          </a:xfrm>
          <a:prstGeom prst="rect">
            <a:avLst/>
          </a:prstGeom>
          <a:solidFill>
            <a:srgbClr val="CDF2FF"/>
          </a:solidFill>
        </p:spPr>
        <p:style>
          <a:lnRef idx="2">
            <a:schemeClr val="accent2"/>
          </a:lnRef>
          <a:fillRef idx="1">
            <a:schemeClr val="lt1"/>
          </a:fillRef>
          <a:effectRef idx="0">
            <a:schemeClr val="accent2"/>
          </a:effectRef>
          <a:fontRef idx="minor">
            <a:schemeClr val="dk1"/>
          </a:fontRef>
        </p:style>
        <p:txBody>
          <a:bodyPr wrap="square" rtlCol="0">
            <a:spAutoFit/>
          </a:bodyPr>
          <a:lstStyle/>
          <a:p>
            <a:pPr fontAlgn="base">
              <a:spcBef>
                <a:spcPct val="0"/>
              </a:spcBef>
              <a:spcAft>
                <a:spcPct val="0"/>
              </a:spcAft>
            </a:pPr>
            <a:r>
              <a:rPr lang="en-GB" sz="2000" b="1" u="sng" dirty="0" smtClean="0">
                <a:solidFill>
                  <a:srgbClr val="000000"/>
                </a:solidFill>
              </a:rPr>
              <a:t>Induction</a:t>
            </a:r>
            <a:endParaRPr lang="en-GB" dirty="0">
              <a:solidFill>
                <a:srgbClr val="000000"/>
              </a:solidFill>
            </a:endParaRPr>
          </a:p>
          <a:p>
            <a:pPr fontAlgn="base">
              <a:spcBef>
                <a:spcPct val="0"/>
              </a:spcBef>
              <a:spcAft>
                <a:spcPct val="0"/>
              </a:spcAft>
            </a:pPr>
            <a:r>
              <a:rPr lang="en-GB" i="1" dirty="0" smtClean="0">
                <a:solidFill>
                  <a:srgbClr val="000000"/>
                </a:solidFill>
              </a:rPr>
              <a:t>Formulating </a:t>
            </a:r>
            <a:r>
              <a:rPr lang="en-GB" i="1" dirty="0">
                <a:solidFill>
                  <a:srgbClr val="000000"/>
                </a:solidFill>
              </a:rPr>
              <a:t>theories based </a:t>
            </a:r>
            <a:r>
              <a:rPr lang="en-GB" i="1" dirty="0" smtClean="0">
                <a:solidFill>
                  <a:srgbClr val="000000"/>
                </a:solidFill>
              </a:rPr>
              <a:t>on observations </a:t>
            </a:r>
            <a:r>
              <a:rPr lang="en-GB" i="1" dirty="0">
                <a:solidFill>
                  <a:srgbClr val="000000"/>
                </a:solidFill>
              </a:rPr>
              <a:t>or </a:t>
            </a:r>
            <a:r>
              <a:rPr lang="en-GB" i="1" dirty="0" smtClean="0">
                <a:solidFill>
                  <a:srgbClr val="000000"/>
                </a:solidFill>
              </a:rPr>
              <a:t>findings. </a:t>
            </a:r>
            <a:r>
              <a:rPr lang="en-GB" dirty="0" smtClean="0">
                <a:solidFill>
                  <a:srgbClr val="000000"/>
                </a:solidFill>
              </a:rPr>
              <a:t>This is where a psychologist comes up with a law /theory through something they have observed.</a:t>
            </a:r>
          </a:p>
          <a:p>
            <a:pPr fontAlgn="base">
              <a:spcBef>
                <a:spcPct val="0"/>
              </a:spcBef>
              <a:spcAft>
                <a:spcPct val="0"/>
              </a:spcAft>
            </a:pPr>
            <a:endParaRPr lang="en-GB" dirty="0" smtClean="0">
              <a:solidFill>
                <a:srgbClr val="000000"/>
              </a:solidFill>
            </a:endParaRPr>
          </a:p>
          <a:p>
            <a:pPr fontAlgn="base">
              <a:spcBef>
                <a:spcPct val="0"/>
              </a:spcBef>
              <a:spcAft>
                <a:spcPct val="0"/>
              </a:spcAft>
            </a:pPr>
            <a:r>
              <a:rPr lang="en-GB" dirty="0" smtClean="0">
                <a:solidFill>
                  <a:srgbClr val="000000"/>
                </a:solidFill>
              </a:rPr>
              <a:t>E.g</a:t>
            </a:r>
            <a:r>
              <a:rPr lang="en-GB" dirty="0">
                <a:solidFill>
                  <a:srgbClr val="000000"/>
                </a:solidFill>
              </a:rPr>
              <a:t>. Newton’s Law of </a:t>
            </a:r>
            <a:r>
              <a:rPr lang="en-GB" dirty="0" smtClean="0">
                <a:solidFill>
                  <a:srgbClr val="000000"/>
                </a:solidFill>
              </a:rPr>
              <a:t>Gravity</a:t>
            </a:r>
            <a:endParaRPr lang="en-GB" dirty="0">
              <a:solidFill>
                <a:srgbClr val="000000"/>
              </a:solidFill>
            </a:endParaRPr>
          </a:p>
        </p:txBody>
      </p:sp>
      <p:sp>
        <p:nvSpPr>
          <p:cNvPr id="6" name="TextBox 5"/>
          <p:cNvSpPr txBox="1"/>
          <p:nvPr/>
        </p:nvSpPr>
        <p:spPr>
          <a:xfrm>
            <a:off x="4665858" y="21851"/>
            <a:ext cx="2786462" cy="2062103"/>
          </a:xfrm>
          <a:prstGeom prst="rect">
            <a:avLst/>
          </a:prstGeom>
          <a:solidFill>
            <a:srgbClr val="C5FFC5"/>
          </a:solidFill>
          <a:ln>
            <a:solidFill>
              <a:srgbClr val="00B050"/>
            </a:solidFill>
          </a:ln>
        </p:spPr>
        <p:txBody>
          <a:bodyPr wrap="square" rtlCol="0">
            <a:spAutoFit/>
          </a:bodyPr>
          <a:lstStyle/>
          <a:p>
            <a:pPr fontAlgn="base">
              <a:spcBef>
                <a:spcPct val="0"/>
              </a:spcBef>
              <a:spcAft>
                <a:spcPct val="0"/>
              </a:spcAft>
            </a:pPr>
            <a:r>
              <a:rPr lang="en-GB" sz="2000" b="1" u="sng" dirty="0" smtClean="0">
                <a:solidFill>
                  <a:srgbClr val="000000"/>
                </a:solidFill>
              </a:rPr>
              <a:t>Deduction</a:t>
            </a:r>
            <a:endParaRPr lang="en-GB" sz="2000" b="1" u="sng" dirty="0">
              <a:solidFill>
                <a:srgbClr val="000000"/>
              </a:solidFill>
            </a:endParaRPr>
          </a:p>
          <a:p>
            <a:pPr fontAlgn="base">
              <a:spcBef>
                <a:spcPct val="0"/>
              </a:spcBef>
              <a:spcAft>
                <a:spcPct val="0"/>
              </a:spcAft>
            </a:pPr>
            <a:r>
              <a:rPr lang="en-GB" dirty="0">
                <a:solidFill>
                  <a:srgbClr val="000000"/>
                </a:solidFill>
              </a:rPr>
              <a:t>Looking for </a:t>
            </a:r>
            <a:r>
              <a:rPr lang="en-GB" dirty="0" smtClean="0">
                <a:solidFill>
                  <a:srgbClr val="000000"/>
                </a:solidFill>
              </a:rPr>
              <a:t>evidence </a:t>
            </a:r>
            <a:r>
              <a:rPr lang="en-GB" dirty="0">
                <a:solidFill>
                  <a:srgbClr val="000000"/>
                </a:solidFill>
              </a:rPr>
              <a:t>to support a theoretical idea </a:t>
            </a:r>
          </a:p>
          <a:p>
            <a:pPr fontAlgn="base">
              <a:spcBef>
                <a:spcPct val="0"/>
              </a:spcBef>
              <a:spcAft>
                <a:spcPct val="0"/>
              </a:spcAft>
            </a:pPr>
            <a:r>
              <a:rPr lang="en-GB" dirty="0" smtClean="0">
                <a:solidFill>
                  <a:srgbClr val="000000"/>
                </a:solidFill>
              </a:rPr>
              <a:t>This involves looking at a theory and testing it to confirm it.</a:t>
            </a:r>
          </a:p>
          <a:p>
            <a:pPr fontAlgn="base">
              <a:spcBef>
                <a:spcPct val="0"/>
              </a:spcBef>
              <a:spcAft>
                <a:spcPct val="0"/>
              </a:spcAft>
            </a:pPr>
            <a:r>
              <a:rPr lang="en-GB" dirty="0">
                <a:solidFill>
                  <a:srgbClr val="000000"/>
                </a:solidFill>
              </a:rPr>
              <a:t>E.g. </a:t>
            </a:r>
            <a:r>
              <a:rPr lang="en-GB" dirty="0" smtClean="0">
                <a:solidFill>
                  <a:srgbClr val="000000"/>
                </a:solidFill>
              </a:rPr>
              <a:t>Theory </a:t>
            </a:r>
            <a:r>
              <a:rPr lang="en-GB" dirty="0">
                <a:solidFill>
                  <a:srgbClr val="000000"/>
                </a:solidFill>
              </a:rPr>
              <a:t>of </a:t>
            </a:r>
            <a:r>
              <a:rPr lang="en-GB" dirty="0" smtClean="0">
                <a:solidFill>
                  <a:srgbClr val="000000"/>
                </a:solidFill>
              </a:rPr>
              <a:t>evolution</a:t>
            </a:r>
            <a:endParaRPr lang="en-GB" dirty="0">
              <a:solidFill>
                <a:srgbClr val="000000"/>
              </a:solidFill>
            </a:endParaRPr>
          </a:p>
        </p:txBody>
      </p:sp>
      <p:sp>
        <p:nvSpPr>
          <p:cNvPr id="7" name="Rectangle 6"/>
          <p:cNvSpPr/>
          <p:nvPr/>
        </p:nvSpPr>
        <p:spPr>
          <a:xfrm>
            <a:off x="4572000" y="2100863"/>
            <a:ext cx="2232248" cy="72008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GB" dirty="0" smtClean="0">
                <a:solidFill>
                  <a:srgbClr val="FFFFFF"/>
                </a:solidFill>
              </a:rPr>
              <a:t>Observations</a:t>
            </a:r>
          </a:p>
          <a:p>
            <a:pPr algn="ctr" fontAlgn="base">
              <a:spcBef>
                <a:spcPct val="0"/>
              </a:spcBef>
              <a:spcAft>
                <a:spcPct val="0"/>
              </a:spcAft>
            </a:pPr>
            <a:endParaRPr lang="en-GB" dirty="0">
              <a:solidFill>
                <a:srgbClr val="FFFFFF"/>
              </a:solidFill>
            </a:endParaRPr>
          </a:p>
        </p:txBody>
      </p:sp>
      <p:sp>
        <p:nvSpPr>
          <p:cNvPr id="8" name="Rounded Rectangle 7"/>
          <p:cNvSpPr/>
          <p:nvPr/>
        </p:nvSpPr>
        <p:spPr>
          <a:xfrm>
            <a:off x="35884" y="2380264"/>
            <a:ext cx="1872208" cy="648072"/>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fontAlgn="base">
              <a:spcBef>
                <a:spcPct val="0"/>
              </a:spcBef>
              <a:spcAft>
                <a:spcPct val="0"/>
              </a:spcAft>
            </a:pPr>
            <a:r>
              <a:rPr lang="en-GB" dirty="0" smtClean="0">
                <a:solidFill>
                  <a:srgbClr val="FFFFFF"/>
                </a:solidFill>
              </a:rPr>
              <a:t>Observations</a:t>
            </a:r>
            <a:endParaRPr lang="en-GB" dirty="0">
              <a:solidFill>
                <a:srgbClr val="FFFFFF"/>
              </a:solidFill>
            </a:endParaRPr>
          </a:p>
        </p:txBody>
      </p:sp>
      <p:sp>
        <p:nvSpPr>
          <p:cNvPr id="10" name="Rounded Rectangle 9"/>
          <p:cNvSpPr/>
          <p:nvPr/>
        </p:nvSpPr>
        <p:spPr>
          <a:xfrm>
            <a:off x="1763688" y="3196190"/>
            <a:ext cx="1872208" cy="648072"/>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fontAlgn="base">
              <a:spcBef>
                <a:spcPct val="0"/>
              </a:spcBef>
              <a:spcAft>
                <a:spcPct val="0"/>
              </a:spcAft>
            </a:pPr>
            <a:r>
              <a:rPr lang="en-GB" dirty="0" smtClean="0">
                <a:solidFill>
                  <a:srgbClr val="FFFFFF"/>
                </a:solidFill>
              </a:rPr>
              <a:t>Testable hypothesis </a:t>
            </a:r>
            <a:endParaRPr lang="en-GB" dirty="0">
              <a:solidFill>
                <a:srgbClr val="FFFFFF"/>
              </a:solidFill>
            </a:endParaRPr>
          </a:p>
        </p:txBody>
      </p:sp>
      <p:sp>
        <p:nvSpPr>
          <p:cNvPr id="11" name="Rounded Rectangle 10"/>
          <p:cNvSpPr/>
          <p:nvPr/>
        </p:nvSpPr>
        <p:spPr>
          <a:xfrm>
            <a:off x="52831" y="3971325"/>
            <a:ext cx="1872208" cy="864096"/>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fontAlgn="base">
              <a:spcBef>
                <a:spcPct val="0"/>
              </a:spcBef>
              <a:spcAft>
                <a:spcPct val="0"/>
              </a:spcAft>
            </a:pPr>
            <a:r>
              <a:rPr lang="en-GB" dirty="0" smtClean="0">
                <a:solidFill>
                  <a:srgbClr val="FFFFFF"/>
                </a:solidFill>
              </a:rPr>
              <a:t>Conduct a study to test the hypothesis </a:t>
            </a:r>
            <a:endParaRPr lang="en-GB" dirty="0">
              <a:solidFill>
                <a:srgbClr val="FFFFFF"/>
              </a:solidFill>
            </a:endParaRPr>
          </a:p>
        </p:txBody>
      </p:sp>
      <p:sp>
        <p:nvSpPr>
          <p:cNvPr id="12" name="Rounded Rectangle 11"/>
          <p:cNvSpPr/>
          <p:nvPr/>
        </p:nvSpPr>
        <p:spPr>
          <a:xfrm>
            <a:off x="1788452" y="4893848"/>
            <a:ext cx="1872208" cy="864096"/>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fontAlgn="base">
              <a:spcBef>
                <a:spcPct val="0"/>
              </a:spcBef>
              <a:spcAft>
                <a:spcPct val="0"/>
              </a:spcAft>
            </a:pPr>
            <a:r>
              <a:rPr lang="en-GB" dirty="0" smtClean="0">
                <a:solidFill>
                  <a:srgbClr val="FFFFFF"/>
                </a:solidFill>
              </a:rPr>
              <a:t>Draw  conclusions</a:t>
            </a:r>
            <a:endParaRPr lang="en-GB" dirty="0">
              <a:solidFill>
                <a:srgbClr val="FFFFFF"/>
              </a:solidFill>
            </a:endParaRPr>
          </a:p>
        </p:txBody>
      </p:sp>
      <p:sp>
        <p:nvSpPr>
          <p:cNvPr id="13" name="Rounded Rectangle 12"/>
          <p:cNvSpPr/>
          <p:nvPr/>
        </p:nvSpPr>
        <p:spPr>
          <a:xfrm>
            <a:off x="68644" y="5910344"/>
            <a:ext cx="1872208" cy="864096"/>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fontAlgn="base">
              <a:spcBef>
                <a:spcPct val="0"/>
              </a:spcBef>
              <a:spcAft>
                <a:spcPct val="0"/>
              </a:spcAft>
            </a:pPr>
            <a:r>
              <a:rPr lang="en-GB" dirty="0" smtClean="0">
                <a:solidFill>
                  <a:srgbClr val="FFFFFF"/>
                </a:solidFill>
              </a:rPr>
              <a:t>Propose theory </a:t>
            </a:r>
            <a:endParaRPr lang="en-GB" dirty="0">
              <a:solidFill>
                <a:srgbClr val="FFFFFF"/>
              </a:solidFill>
            </a:endParaRPr>
          </a:p>
        </p:txBody>
      </p:sp>
      <p:sp>
        <p:nvSpPr>
          <p:cNvPr id="14" name="Rectangle 13"/>
          <p:cNvSpPr/>
          <p:nvPr/>
        </p:nvSpPr>
        <p:spPr>
          <a:xfrm>
            <a:off x="3779257" y="3044908"/>
            <a:ext cx="2232248" cy="72008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GB" dirty="0" smtClean="0">
                <a:solidFill>
                  <a:srgbClr val="FFFFFF"/>
                </a:solidFill>
              </a:rPr>
              <a:t>Propose theory </a:t>
            </a:r>
            <a:endParaRPr lang="en-GB" dirty="0">
              <a:solidFill>
                <a:srgbClr val="FFFFFF"/>
              </a:solidFill>
            </a:endParaRPr>
          </a:p>
        </p:txBody>
      </p:sp>
      <p:sp>
        <p:nvSpPr>
          <p:cNvPr id="15" name="Rectangle 14"/>
          <p:cNvSpPr/>
          <p:nvPr/>
        </p:nvSpPr>
        <p:spPr>
          <a:xfrm>
            <a:off x="4665859" y="3948576"/>
            <a:ext cx="2232248" cy="72008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GB" dirty="0" smtClean="0">
                <a:solidFill>
                  <a:srgbClr val="FFFFFF"/>
                </a:solidFill>
              </a:rPr>
              <a:t>Testable hypothesis</a:t>
            </a:r>
            <a:endParaRPr lang="en-GB" dirty="0">
              <a:solidFill>
                <a:srgbClr val="FFFFFF"/>
              </a:solidFill>
            </a:endParaRPr>
          </a:p>
        </p:txBody>
      </p:sp>
      <p:sp>
        <p:nvSpPr>
          <p:cNvPr id="16" name="Rectangle 15"/>
          <p:cNvSpPr/>
          <p:nvPr/>
        </p:nvSpPr>
        <p:spPr>
          <a:xfrm>
            <a:off x="3940266" y="4835421"/>
            <a:ext cx="2232248" cy="780505"/>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GB" dirty="0" smtClean="0">
                <a:solidFill>
                  <a:srgbClr val="FFFFFF"/>
                </a:solidFill>
              </a:rPr>
              <a:t>Conduct a study to test the hypothesis</a:t>
            </a:r>
          </a:p>
          <a:p>
            <a:pPr algn="ctr" fontAlgn="base">
              <a:spcBef>
                <a:spcPct val="0"/>
              </a:spcBef>
              <a:spcAft>
                <a:spcPct val="0"/>
              </a:spcAft>
            </a:pPr>
            <a:endParaRPr lang="en-GB" dirty="0">
              <a:solidFill>
                <a:srgbClr val="FFFFFF"/>
              </a:solidFill>
            </a:endParaRPr>
          </a:p>
        </p:txBody>
      </p:sp>
      <p:sp>
        <p:nvSpPr>
          <p:cNvPr id="17" name="Rectangle 16"/>
          <p:cNvSpPr/>
          <p:nvPr/>
        </p:nvSpPr>
        <p:spPr>
          <a:xfrm>
            <a:off x="4665859" y="5982352"/>
            <a:ext cx="2232248" cy="72008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GB" dirty="0" smtClean="0">
                <a:solidFill>
                  <a:srgbClr val="FFFFFF"/>
                </a:solidFill>
              </a:rPr>
              <a:t>Draw  conclusions</a:t>
            </a:r>
          </a:p>
          <a:p>
            <a:pPr algn="ctr" fontAlgn="base">
              <a:spcBef>
                <a:spcPct val="0"/>
              </a:spcBef>
              <a:spcAft>
                <a:spcPct val="0"/>
              </a:spcAft>
            </a:pPr>
            <a:r>
              <a:rPr lang="en-GB" dirty="0" smtClean="0">
                <a:solidFill>
                  <a:srgbClr val="FFFFFF"/>
                </a:solidFill>
              </a:rPr>
              <a:t> </a:t>
            </a:r>
          </a:p>
        </p:txBody>
      </p:sp>
      <p:sp>
        <p:nvSpPr>
          <p:cNvPr id="18" name="Line Callout 2 17"/>
          <p:cNvSpPr/>
          <p:nvPr/>
        </p:nvSpPr>
        <p:spPr>
          <a:xfrm flipH="1">
            <a:off x="7593779" y="21851"/>
            <a:ext cx="1584176" cy="1965305"/>
          </a:xfrm>
          <a:prstGeom prst="borderCallout2">
            <a:avLst>
              <a:gd name="adj1" fmla="val 62915"/>
              <a:gd name="adj2" fmla="val -17783"/>
              <a:gd name="adj3" fmla="val 18750"/>
              <a:gd name="adj4" fmla="val -16667"/>
              <a:gd name="adj5" fmla="val 104150"/>
              <a:gd name="adj6" fmla="val -18531"/>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fontAlgn="base">
              <a:spcBef>
                <a:spcPct val="0"/>
              </a:spcBef>
              <a:spcAft>
                <a:spcPct val="0"/>
              </a:spcAft>
            </a:pPr>
            <a:r>
              <a:rPr lang="en-GB" b="1" u="sng" dirty="0" smtClean="0">
                <a:solidFill>
                  <a:srgbClr val="FFFFFF"/>
                </a:solidFill>
              </a:rPr>
              <a:t>What does the scientific process involve?</a:t>
            </a:r>
          </a:p>
        </p:txBody>
      </p:sp>
    </p:spTree>
    <p:extLst>
      <p:ext uri="{BB962C8B-B14F-4D97-AF65-F5344CB8AC3E}">
        <p14:creationId xmlns:p14="http://schemas.microsoft.com/office/powerpoint/2010/main" val="8377020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additive="base">
                                        <p:cTn id="12" dur="500" fill="hold"/>
                                        <p:tgtEl>
                                          <p:spTgt spid="10"/>
                                        </p:tgtEl>
                                        <p:attrNameLst>
                                          <p:attrName>ppt_x</p:attrName>
                                        </p:attrNameLst>
                                      </p:cBhvr>
                                      <p:tavLst>
                                        <p:tav tm="0">
                                          <p:val>
                                            <p:strVal val="#ppt_x"/>
                                          </p:val>
                                        </p:tav>
                                        <p:tav tm="100000">
                                          <p:val>
                                            <p:strVal val="#ppt_x"/>
                                          </p:val>
                                        </p:tav>
                                      </p:tavLst>
                                    </p:anim>
                                    <p:anim calcmode="lin" valueType="num">
                                      <p:cBhvr additive="base">
                                        <p:cTn id="13"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fade">
                                      <p:cBhvr>
                                        <p:cTn id="18" dur="1000"/>
                                        <p:tgtEl>
                                          <p:spTgt spid="11"/>
                                        </p:tgtEl>
                                      </p:cBhvr>
                                    </p:animEffect>
                                    <p:anim calcmode="lin" valueType="num">
                                      <p:cBhvr>
                                        <p:cTn id="19" dur="1000" fill="hold"/>
                                        <p:tgtEl>
                                          <p:spTgt spid="11"/>
                                        </p:tgtEl>
                                        <p:attrNameLst>
                                          <p:attrName>ppt_x</p:attrName>
                                        </p:attrNameLst>
                                      </p:cBhvr>
                                      <p:tavLst>
                                        <p:tav tm="0">
                                          <p:val>
                                            <p:strVal val="#ppt_x"/>
                                          </p:val>
                                        </p:tav>
                                        <p:tav tm="100000">
                                          <p:val>
                                            <p:strVal val="#ppt_x"/>
                                          </p:val>
                                        </p:tav>
                                      </p:tavLst>
                                    </p:anim>
                                    <p:anim calcmode="lin" valueType="num">
                                      <p:cBhvr>
                                        <p:cTn id="20"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barn(inVertical)">
                                      <p:cBhvr>
                                        <p:cTn id="25" dur="500"/>
                                        <p:tgtEl>
                                          <p:spTgt spid="12"/>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grpId="0" nodeType="clickEffect">
                                  <p:stCondLst>
                                    <p:cond delay="0"/>
                                  </p:stCondLst>
                                  <p:childTnLst>
                                    <p:set>
                                      <p:cBhvr>
                                        <p:cTn id="29" dur="1" fill="hold">
                                          <p:stCondLst>
                                            <p:cond delay="0"/>
                                          </p:stCondLst>
                                        </p:cTn>
                                        <p:tgtEl>
                                          <p:spTgt spid="13"/>
                                        </p:tgtEl>
                                        <p:attrNameLst>
                                          <p:attrName>style.visibility</p:attrName>
                                        </p:attrNameLst>
                                      </p:cBhvr>
                                      <p:to>
                                        <p:strVal val="visible"/>
                                      </p:to>
                                    </p:set>
                                    <p:animEffect transition="in" filter="wipe(down)">
                                      <p:cBhvr>
                                        <p:cTn id="30" dur="500"/>
                                        <p:tgtEl>
                                          <p:spTgt spid="13"/>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grpId="0" nodeType="clickEffect">
                                  <p:stCondLst>
                                    <p:cond delay="0"/>
                                  </p:stCondLst>
                                  <p:childTnLst>
                                    <p:set>
                                      <p:cBhvr>
                                        <p:cTn id="34" dur="1" fill="hold">
                                          <p:stCondLst>
                                            <p:cond delay="0"/>
                                          </p:stCondLst>
                                        </p:cTn>
                                        <p:tgtEl>
                                          <p:spTgt spid="6"/>
                                        </p:tgtEl>
                                        <p:attrNameLst>
                                          <p:attrName>style.visibility</p:attrName>
                                        </p:attrNameLst>
                                      </p:cBhvr>
                                      <p:to>
                                        <p:strVal val="visible"/>
                                      </p:to>
                                    </p:set>
                                    <p:animEffect transition="in" filter="barn(inVertical)">
                                      <p:cBhvr>
                                        <p:cTn id="35" dur="500"/>
                                        <p:tgtEl>
                                          <p:spTgt spid="6"/>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grpId="0" nodeType="clickEffect">
                                  <p:stCondLst>
                                    <p:cond delay="0"/>
                                  </p:stCondLst>
                                  <p:childTnLst>
                                    <p:set>
                                      <p:cBhvr>
                                        <p:cTn id="39" dur="1" fill="hold">
                                          <p:stCondLst>
                                            <p:cond delay="0"/>
                                          </p:stCondLst>
                                        </p:cTn>
                                        <p:tgtEl>
                                          <p:spTgt spid="7"/>
                                        </p:tgtEl>
                                        <p:attrNameLst>
                                          <p:attrName>style.visibility</p:attrName>
                                        </p:attrNameLst>
                                      </p:cBhvr>
                                      <p:to>
                                        <p:strVal val="visible"/>
                                      </p:to>
                                    </p:set>
                                    <p:animEffect transition="in" filter="wipe(down)">
                                      <p:cBhvr>
                                        <p:cTn id="40" dur="500"/>
                                        <p:tgtEl>
                                          <p:spTgt spid="7"/>
                                        </p:tgtEl>
                                      </p:cBhvr>
                                    </p:animEffect>
                                  </p:childTnLst>
                                </p:cTn>
                              </p:par>
                            </p:childTnLst>
                          </p:cTn>
                        </p:par>
                      </p:childTnLst>
                    </p:cTn>
                  </p:par>
                  <p:par>
                    <p:cTn id="41" fill="hold">
                      <p:stCondLst>
                        <p:cond delay="indefinite"/>
                      </p:stCondLst>
                      <p:childTnLst>
                        <p:par>
                          <p:cTn id="42" fill="hold">
                            <p:stCondLst>
                              <p:cond delay="0"/>
                            </p:stCondLst>
                            <p:childTnLst>
                              <p:par>
                                <p:cTn id="43" presetID="21" presetClass="entr" presetSubtype="1" fill="hold" grpId="0" nodeType="clickEffect">
                                  <p:stCondLst>
                                    <p:cond delay="0"/>
                                  </p:stCondLst>
                                  <p:childTnLst>
                                    <p:set>
                                      <p:cBhvr>
                                        <p:cTn id="44" dur="1" fill="hold">
                                          <p:stCondLst>
                                            <p:cond delay="0"/>
                                          </p:stCondLst>
                                        </p:cTn>
                                        <p:tgtEl>
                                          <p:spTgt spid="14"/>
                                        </p:tgtEl>
                                        <p:attrNameLst>
                                          <p:attrName>style.visibility</p:attrName>
                                        </p:attrNameLst>
                                      </p:cBhvr>
                                      <p:to>
                                        <p:strVal val="visible"/>
                                      </p:to>
                                    </p:set>
                                    <p:animEffect transition="in" filter="wheel(1)">
                                      <p:cBhvr>
                                        <p:cTn id="45" dur="2000"/>
                                        <p:tgtEl>
                                          <p:spTgt spid="14"/>
                                        </p:tgtEl>
                                      </p:cBhvr>
                                    </p:animEffect>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grpId="0" nodeType="clickEffect">
                                  <p:stCondLst>
                                    <p:cond delay="0"/>
                                  </p:stCondLst>
                                  <p:childTnLst>
                                    <p:set>
                                      <p:cBhvr>
                                        <p:cTn id="49" dur="1" fill="hold">
                                          <p:stCondLst>
                                            <p:cond delay="0"/>
                                          </p:stCondLst>
                                        </p:cTn>
                                        <p:tgtEl>
                                          <p:spTgt spid="15"/>
                                        </p:tgtEl>
                                        <p:attrNameLst>
                                          <p:attrName>style.visibility</p:attrName>
                                        </p:attrNameLst>
                                      </p:cBhvr>
                                      <p:to>
                                        <p:strVal val="visible"/>
                                      </p:to>
                                    </p:set>
                                    <p:animEffect transition="in" filter="fade">
                                      <p:cBhvr>
                                        <p:cTn id="50" dur="1000"/>
                                        <p:tgtEl>
                                          <p:spTgt spid="15"/>
                                        </p:tgtEl>
                                      </p:cBhvr>
                                    </p:animEffect>
                                    <p:anim calcmode="lin" valueType="num">
                                      <p:cBhvr>
                                        <p:cTn id="51" dur="1000" fill="hold"/>
                                        <p:tgtEl>
                                          <p:spTgt spid="15"/>
                                        </p:tgtEl>
                                        <p:attrNameLst>
                                          <p:attrName>ppt_x</p:attrName>
                                        </p:attrNameLst>
                                      </p:cBhvr>
                                      <p:tavLst>
                                        <p:tav tm="0">
                                          <p:val>
                                            <p:strVal val="#ppt_x"/>
                                          </p:val>
                                        </p:tav>
                                        <p:tav tm="100000">
                                          <p:val>
                                            <p:strVal val="#ppt_x"/>
                                          </p:val>
                                        </p:tav>
                                      </p:tavLst>
                                    </p:anim>
                                    <p:anim calcmode="lin" valueType="num">
                                      <p:cBhvr>
                                        <p:cTn id="52"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grpId="0" nodeType="clickEffect">
                                  <p:stCondLst>
                                    <p:cond delay="0"/>
                                  </p:stCondLst>
                                  <p:childTnLst>
                                    <p:set>
                                      <p:cBhvr>
                                        <p:cTn id="56" dur="1" fill="hold">
                                          <p:stCondLst>
                                            <p:cond delay="0"/>
                                          </p:stCondLst>
                                        </p:cTn>
                                        <p:tgtEl>
                                          <p:spTgt spid="16"/>
                                        </p:tgtEl>
                                        <p:attrNameLst>
                                          <p:attrName>style.visibility</p:attrName>
                                        </p:attrNameLst>
                                      </p:cBhvr>
                                      <p:to>
                                        <p:strVal val="visible"/>
                                      </p:to>
                                    </p:set>
                                    <p:anim calcmode="lin" valueType="num">
                                      <p:cBhvr additive="base">
                                        <p:cTn id="57" dur="500" fill="hold"/>
                                        <p:tgtEl>
                                          <p:spTgt spid="16"/>
                                        </p:tgtEl>
                                        <p:attrNameLst>
                                          <p:attrName>ppt_x</p:attrName>
                                        </p:attrNameLst>
                                      </p:cBhvr>
                                      <p:tavLst>
                                        <p:tav tm="0">
                                          <p:val>
                                            <p:strVal val="#ppt_x"/>
                                          </p:val>
                                        </p:tav>
                                        <p:tav tm="100000">
                                          <p:val>
                                            <p:strVal val="#ppt_x"/>
                                          </p:val>
                                        </p:tav>
                                      </p:tavLst>
                                    </p:anim>
                                    <p:anim calcmode="lin" valueType="num">
                                      <p:cBhvr additive="base">
                                        <p:cTn id="5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grpId="0" nodeType="clickEffect">
                                  <p:stCondLst>
                                    <p:cond delay="0"/>
                                  </p:stCondLst>
                                  <p:childTnLst>
                                    <p:set>
                                      <p:cBhvr>
                                        <p:cTn id="62" dur="1" fill="hold">
                                          <p:stCondLst>
                                            <p:cond delay="0"/>
                                          </p:stCondLst>
                                        </p:cTn>
                                        <p:tgtEl>
                                          <p:spTgt spid="17"/>
                                        </p:tgtEl>
                                        <p:attrNameLst>
                                          <p:attrName>style.visibility</p:attrName>
                                        </p:attrNameLst>
                                      </p:cBhvr>
                                      <p:to>
                                        <p:strVal val="visible"/>
                                      </p:to>
                                    </p:set>
                                    <p:animEffect transition="in" filter="fade">
                                      <p:cBhvr>
                                        <p:cTn id="63"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10" grpId="0" animBg="1"/>
      <p:bldP spid="11" grpId="0" animBg="1"/>
      <p:bldP spid="12" grpId="0" animBg="1"/>
      <p:bldP spid="13" grpId="0" animBg="1"/>
      <p:bldP spid="14" grpId="0" animBg="1"/>
      <p:bldP spid="15" grpId="0" animBg="1"/>
      <p:bldP spid="16" grpId="0" animBg="1"/>
      <p:bldP spid="17"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7004" y="80628"/>
            <a:ext cx="8041440" cy="796733"/>
          </a:xfrm>
          <a:solidFill>
            <a:schemeClr val="accent6">
              <a:lumMod val="40000"/>
              <a:lumOff val="60000"/>
            </a:schemeClr>
          </a:solidFill>
          <a:ln w="31750">
            <a:solidFill>
              <a:schemeClr val="tx1"/>
            </a:solidFill>
          </a:ln>
        </p:spPr>
        <p:txBody>
          <a:bodyPr/>
          <a:lstStyle/>
          <a:p>
            <a:r>
              <a:rPr lang="en-GB" sz="4000" dirty="0" smtClean="0"/>
              <a:t>Card sort creation - Activity</a:t>
            </a:r>
            <a:endParaRPr lang="en-GB" sz="4000" dirty="0"/>
          </a:p>
        </p:txBody>
      </p:sp>
      <p:sp>
        <p:nvSpPr>
          <p:cNvPr id="3" name="Content Placeholder 2"/>
          <p:cNvSpPr>
            <a:spLocks noGrp="1"/>
          </p:cNvSpPr>
          <p:nvPr>
            <p:ph idx="1"/>
          </p:nvPr>
        </p:nvSpPr>
        <p:spPr>
          <a:xfrm>
            <a:off x="251520" y="1196752"/>
            <a:ext cx="8550950" cy="3951337"/>
          </a:xfrm>
          <a:solidFill>
            <a:schemeClr val="accent6">
              <a:lumMod val="20000"/>
              <a:lumOff val="80000"/>
              <a:alpha val="51000"/>
            </a:schemeClr>
          </a:solidFill>
        </p:spPr>
        <p:txBody>
          <a:bodyPr>
            <a:normAutofit/>
          </a:bodyPr>
          <a:lstStyle/>
          <a:p>
            <a:pPr marL="0" indent="0">
              <a:buNone/>
            </a:pPr>
            <a:r>
              <a:rPr lang="en-GB" sz="3600" i="1" dirty="0" smtClean="0"/>
              <a:t>Create a card sort for your partner</a:t>
            </a:r>
            <a:r>
              <a:rPr lang="en-GB" dirty="0" smtClean="0"/>
              <a:t>.</a:t>
            </a:r>
          </a:p>
          <a:p>
            <a:pPr marL="0" indent="0">
              <a:buNone/>
            </a:pPr>
            <a:r>
              <a:rPr lang="en-GB" sz="3600" dirty="0" smtClean="0"/>
              <a:t>One person is to make one related to induction, the other related to deduction.</a:t>
            </a:r>
          </a:p>
          <a:p>
            <a:pPr marL="0" indent="0">
              <a:buNone/>
            </a:pPr>
            <a:endParaRPr lang="en-GB" sz="3600" dirty="0"/>
          </a:p>
          <a:p>
            <a:pPr marL="0" indent="0">
              <a:buNone/>
            </a:pPr>
            <a:r>
              <a:rPr lang="en-GB" sz="3600" dirty="0" smtClean="0"/>
              <a:t>E.g. could do a key word match, an ordering task, domino questions etc</a:t>
            </a:r>
            <a:r>
              <a:rPr lang="en-GB" sz="3600" dirty="0"/>
              <a:t>.</a:t>
            </a:r>
            <a:endParaRPr lang="en-GB" sz="3600" dirty="0" smtClean="0"/>
          </a:p>
        </p:txBody>
      </p:sp>
      <p:sp>
        <p:nvSpPr>
          <p:cNvPr id="8" name="TextBox 7"/>
          <p:cNvSpPr txBox="1"/>
          <p:nvPr/>
        </p:nvSpPr>
        <p:spPr>
          <a:xfrm>
            <a:off x="66538" y="692696"/>
            <a:ext cx="9077462" cy="369332"/>
          </a:xfrm>
          <a:prstGeom prst="rect">
            <a:avLst/>
          </a:prstGeom>
          <a:noFill/>
        </p:spPr>
        <p:txBody>
          <a:bodyPr wrap="square" rtlCol="0">
            <a:spAutoFit/>
          </a:bodyPr>
          <a:lstStyle/>
          <a:p>
            <a:endParaRPr lang="en-GB" i="1" dirty="0">
              <a:solidFill>
                <a:prstClr val="black"/>
              </a:solidFill>
              <a:latin typeface="Arial" panose="020B0604020202020204" pitchFamily="34" charset="0"/>
              <a:cs typeface="Arial" panose="020B0604020202020204" pitchFamily="34" charset="0"/>
            </a:endParaRPr>
          </a:p>
        </p:txBody>
      </p:sp>
      <p:sp>
        <p:nvSpPr>
          <p:cNvPr id="10" name="TextBox 9"/>
          <p:cNvSpPr txBox="1"/>
          <p:nvPr/>
        </p:nvSpPr>
        <p:spPr>
          <a:xfrm>
            <a:off x="27621" y="5517232"/>
            <a:ext cx="9155296" cy="1200329"/>
          </a:xfrm>
          <a:prstGeom prst="rect">
            <a:avLst/>
          </a:prstGeom>
          <a:solidFill>
            <a:srgbClr val="FF6600"/>
          </a:solidFill>
          <a:ln w="25400">
            <a:solidFill>
              <a:schemeClr val="tx1"/>
            </a:solidFill>
          </a:ln>
        </p:spPr>
        <p:txBody>
          <a:bodyPr wrap="square" rtlCol="0">
            <a:spAutoFit/>
          </a:bodyPr>
          <a:lstStyle/>
          <a:p>
            <a:pPr>
              <a:defRPr/>
            </a:pPr>
            <a:r>
              <a:rPr lang="en-GB" i="1" u="sng" kern="0" dirty="0">
                <a:solidFill>
                  <a:prstClr val="black"/>
                </a:solidFill>
                <a:latin typeface="Comic Sans MS"/>
              </a:rPr>
              <a:t>Learning objectives:</a:t>
            </a:r>
          </a:p>
          <a:p>
            <a:pPr marL="285750" indent="-285750">
              <a:buFont typeface="Arial" panose="020B0604020202020204" pitchFamily="34" charset="0"/>
              <a:buChar char="•"/>
              <a:defRPr/>
            </a:pPr>
            <a:r>
              <a:rPr lang="en-GB" kern="0" dirty="0">
                <a:solidFill>
                  <a:prstClr val="black"/>
                </a:solidFill>
                <a:latin typeface="Comic Sans MS"/>
              </a:rPr>
              <a:t>To UNDERSTAND the key features of ‘science’.</a:t>
            </a:r>
          </a:p>
          <a:p>
            <a:pPr marL="285750" indent="-285750">
              <a:buFont typeface="Arial" panose="020B0604020202020204" pitchFamily="34" charset="0"/>
              <a:buChar char="•"/>
              <a:defRPr/>
            </a:pPr>
            <a:r>
              <a:rPr lang="en-GB" kern="0" dirty="0">
                <a:solidFill>
                  <a:prstClr val="black"/>
                </a:solidFill>
                <a:latin typeface="Comic Sans MS"/>
              </a:rPr>
              <a:t>To BE ABLE TO order the approaches in terms of scientific value and focus.</a:t>
            </a:r>
          </a:p>
          <a:p>
            <a:pPr marL="285750" indent="-285750">
              <a:buFont typeface="Arial" panose="020B0604020202020204" pitchFamily="34" charset="0"/>
              <a:buChar char="•"/>
              <a:defRPr/>
            </a:pPr>
            <a:r>
              <a:rPr lang="en-GB" kern="0" dirty="0">
                <a:solidFill>
                  <a:prstClr val="black"/>
                </a:solidFill>
                <a:latin typeface="Comic Sans MS"/>
              </a:rPr>
              <a:t>To EVALUATE whether psychology is a ‘science’.</a:t>
            </a:r>
          </a:p>
        </p:txBody>
      </p:sp>
    </p:spTree>
    <p:extLst>
      <p:ext uri="{BB962C8B-B14F-4D97-AF65-F5344CB8AC3E}">
        <p14:creationId xmlns:p14="http://schemas.microsoft.com/office/powerpoint/2010/main" val="341534528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7004" y="80628"/>
            <a:ext cx="8041440" cy="796733"/>
          </a:xfrm>
          <a:solidFill>
            <a:schemeClr val="accent6">
              <a:lumMod val="40000"/>
              <a:lumOff val="60000"/>
            </a:schemeClr>
          </a:solidFill>
          <a:ln w="31750">
            <a:solidFill>
              <a:schemeClr val="tx1"/>
            </a:solidFill>
          </a:ln>
        </p:spPr>
        <p:txBody>
          <a:bodyPr/>
          <a:lstStyle/>
          <a:p>
            <a:r>
              <a:rPr lang="en-GB" sz="4000" dirty="0" smtClean="0"/>
              <a:t>Applying research methods - Task</a:t>
            </a:r>
            <a:endParaRPr lang="en-GB" sz="4000" dirty="0"/>
          </a:p>
        </p:txBody>
      </p:sp>
      <p:sp>
        <p:nvSpPr>
          <p:cNvPr id="3" name="Content Placeholder 2"/>
          <p:cNvSpPr>
            <a:spLocks noGrp="1"/>
          </p:cNvSpPr>
          <p:nvPr>
            <p:ph idx="1"/>
          </p:nvPr>
        </p:nvSpPr>
        <p:spPr>
          <a:xfrm>
            <a:off x="179512" y="1062028"/>
            <a:ext cx="8856984" cy="4455204"/>
          </a:xfrm>
          <a:solidFill>
            <a:schemeClr val="accent6">
              <a:lumMod val="20000"/>
              <a:lumOff val="80000"/>
              <a:alpha val="51000"/>
            </a:schemeClr>
          </a:solidFill>
        </p:spPr>
        <p:txBody>
          <a:bodyPr>
            <a:normAutofit fontScale="85000" lnSpcReduction="20000"/>
          </a:bodyPr>
          <a:lstStyle/>
          <a:p>
            <a:pPr marL="0" indent="0">
              <a:buNone/>
            </a:pPr>
            <a:r>
              <a:rPr lang="en-GB" sz="3000" i="1" dirty="0" smtClean="0"/>
              <a:t>1. We are going to go through key advantages and disadvantages. Complete the table you have been given in detail as we go. Make sure to use the ‘think about’ hints.</a:t>
            </a:r>
            <a:endParaRPr lang="en-GB" sz="3000" dirty="0" smtClean="0"/>
          </a:p>
          <a:p>
            <a:pPr marL="0" indent="0">
              <a:buNone/>
            </a:pPr>
            <a:endParaRPr lang="en-GB" sz="2000" dirty="0" smtClean="0"/>
          </a:p>
          <a:p>
            <a:pPr marL="0" indent="0">
              <a:buNone/>
            </a:pPr>
            <a:r>
              <a:rPr lang="en-GB" sz="2200" dirty="0" smtClean="0"/>
              <a:t>The difference between AS and A2 with regards to investigation methods is you being able </a:t>
            </a:r>
            <a:r>
              <a:rPr lang="en-GB" sz="2200" b="1" dirty="0" smtClean="0"/>
              <a:t>to select an appropriate method and justify your choice.</a:t>
            </a:r>
          </a:p>
          <a:p>
            <a:pPr marL="0" indent="0">
              <a:buNone/>
            </a:pPr>
            <a:endParaRPr lang="en-GB" sz="2200" dirty="0" smtClean="0"/>
          </a:p>
          <a:p>
            <a:pPr marL="0" indent="0">
              <a:buNone/>
            </a:pPr>
            <a:r>
              <a:rPr lang="en-GB" sz="2200" dirty="0" smtClean="0"/>
              <a:t>Therefore the advantages and disadvantages of each are particularly important.</a:t>
            </a:r>
          </a:p>
          <a:p>
            <a:pPr marL="0" indent="0">
              <a:buNone/>
            </a:pPr>
            <a:endParaRPr lang="en-GB" sz="2000" dirty="0"/>
          </a:p>
          <a:p>
            <a:pPr marL="0" indent="0">
              <a:buNone/>
            </a:pPr>
            <a:r>
              <a:rPr lang="en-GB" sz="3000" i="1" dirty="0" smtClean="0"/>
              <a:t>2</a:t>
            </a:r>
            <a:r>
              <a:rPr lang="en-GB" sz="3000" i="1" dirty="0"/>
              <a:t>. G</a:t>
            </a:r>
            <a:r>
              <a:rPr lang="en-GB" sz="3000" i="1" dirty="0" smtClean="0"/>
              <a:t>ive </a:t>
            </a:r>
            <a:r>
              <a:rPr lang="en-GB" sz="3000" i="1" dirty="0"/>
              <a:t>ONE example of when you would use each of </a:t>
            </a:r>
            <a:r>
              <a:rPr lang="en-GB" sz="3000" i="1" dirty="0" smtClean="0"/>
              <a:t>the research methods </a:t>
            </a:r>
            <a:r>
              <a:rPr lang="en-GB" sz="3000" i="1" dirty="0"/>
              <a:t>for a psychological </a:t>
            </a:r>
            <a:r>
              <a:rPr lang="en-GB" sz="3000" i="1" dirty="0" smtClean="0"/>
              <a:t>investigation. </a:t>
            </a:r>
          </a:p>
          <a:p>
            <a:pPr marL="0" indent="0">
              <a:buNone/>
            </a:pPr>
            <a:endParaRPr lang="en-GB" sz="2000" dirty="0"/>
          </a:p>
          <a:p>
            <a:pPr marL="0" indent="0">
              <a:buNone/>
            </a:pPr>
            <a:r>
              <a:rPr lang="en-GB" sz="2200" dirty="0" smtClean="0"/>
              <a:t>E.g</a:t>
            </a:r>
            <a:r>
              <a:rPr lang="en-GB" sz="2200" dirty="0"/>
              <a:t>. Laboratory experiment – to investigate the effect of different </a:t>
            </a:r>
            <a:r>
              <a:rPr lang="en-GB" sz="2200" dirty="0" smtClean="0"/>
              <a:t>types of </a:t>
            </a:r>
            <a:r>
              <a:rPr lang="en-GB" sz="2200" dirty="0"/>
              <a:t>music on an individual’s anxiety </a:t>
            </a:r>
            <a:r>
              <a:rPr lang="en-GB" sz="2200" dirty="0" smtClean="0"/>
              <a:t>levels.</a:t>
            </a:r>
            <a:endParaRPr lang="en-GB" sz="2200" dirty="0"/>
          </a:p>
        </p:txBody>
      </p:sp>
      <p:sp>
        <p:nvSpPr>
          <p:cNvPr id="8" name="TextBox 7"/>
          <p:cNvSpPr txBox="1"/>
          <p:nvPr/>
        </p:nvSpPr>
        <p:spPr>
          <a:xfrm>
            <a:off x="66538" y="692696"/>
            <a:ext cx="9077462" cy="369332"/>
          </a:xfrm>
          <a:prstGeom prst="rect">
            <a:avLst/>
          </a:prstGeom>
          <a:noFill/>
        </p:spPr>
        <p:txBody>
          <a:bodyPr wrap="square" rtlCol="0">
            <a:spAutoFit/>
          </a:bodyPr>
          <a:lstStyle/>
          <a:p>
            <a:endParaRPr lang="en-GB" i="1" dirty="0">
              <a:solidFill>
                <a:prstClr val="black"/>
              </a:solidFill>
              <a:latin typeface="Arial" panose="020B0604020202020204" pitchFamily="34" charset="0"/>
              <a:cs typeface="Arial" panose="020B0604020202020204" pitchFamily="34" charset="0"/>
            </a:endParaRPr>
          </a:p>
        </p:txBody>
      </p:sp>
      <p:sp>
        <p:nvSpPr>
          <p:cNvPr id="10" name="TextBox 9"/>
          <p:cNvSpPr txBox="1"/>
          <p:nvPr/>
        </p:nvSpPr>
        <p:spPr>
          <a:xfrm>
            <a:off x="27621" y="5517232"/>
            <a:ext cx="9155296" cy="1200329"/>
          </a:xfrm>
          <a:prstGeom prst="rect">
            <a:avLst/>
          </a:prstGeom>
          <a:solidFill>
            <a:srgbClr val="FF6600"/>
          </a:solidFill>
          <a:ln w="25400">
            <a:solidFill>
              <a:schemeClr val="tx1"/>
            </a:solidFill>
          </a:ln>
        </p:spPr>
        <p:txBody>
          <a:bodyPr wrap="square" rtlCol="0">
            <a:spAutoFit/>
          </a:bodyPr>
          <a:lstStyle/>
          <a:p>
            <a:pPr>
              <a:defRPr/>
            </a:pPr>
            <a:r>
              <a:rPr lang="en-GB" i="1" u="sng" kern="0" dirty="0">
                <a:solidFill>
                  <a:prstClr val="black"/>
                </a:solidFill>
                <a:latin typeface="Comic Sans MS"/>
              </a:rPr>
              <a:t>Learning objectives:</a:t>
            </a:r>
          </a:p>
          <a:p>
            <a:pPr marL="285750" indent="-285750">
              <a:buFont typeface="Arial" panose="020B0604020202020204" pitchFamily="34" charset="0"/>
              <a:buChar char="•"/>
              <a:defRPr/>
            </a:pPr>
            <a:r>
              <a:rPr lang="en-GB" kern="0" dirty="0">
                <a:solidFill>
                  <a:prstClr val="black"/>
                </a:solidFill>
                <a:latin typeface="Comic Sans MS"/>
              </a:rPr>
              <a:t>To UNDERSTAND the key features of ‘science’.</a:t>
            </a:r>
          </a:p>
          <a:p>
            <a:pPr marL="285750" indent="-285750">
              <a:buFont typeface="Arial" panose="020B0604020202020204" pitchFamily="34" charset="0"/>
              <a:buChar char="•"/>
              <a:defRPr/>
            </a:pPr>
            <a:r>
              <a:rPr lang="en-GB" kern="0" dirty="0">
                <a:solidFill>
                  <a:prstClr val="black"/>
                </a:solidFill>
                <a:latin typeface="Comic Sans MS"/>
              </a:rPr>
              <a:t>To BE ABLE TO order the approaches in terms of scientific value and focus.</a:t>
            </a:r>
          </a:p>
          <a:p>
            <a:pPr marL="285750" indent="-285750">
              <a:buFont typeface="Arial" panose="020B0604020202020204" pitchFamily="34" charset="0"/>
              <a:buChar char="•"/>
              <a:defRPr/>
            </a:pPr>
            <a:r>
              <a:rPr lang="en-GB" kern="0" dirty="0">
                <a:solidFill>
                  <a:prstClr val="black"/>
                </a:solidFill>
                <a:latin typeface="Comic Sans MS"/>
              </a:rPr>
              <a:t>To EVALUATE whether psychology is a ‘science’.</a:t>
            </a:r>
          </a:p>
        </p:txBody>
      </p:sp>
    </p:spTree>
    <p:extLst>
      <p:ext uri="{BB962C8B-B14F-4D97-AF65-F5344CB8AC3E}">
        <p14:creationId xmlns:p14="http://schemas.microsoft.com/office/powerpoint/2010/main" val="308337678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7004" y="80628"/>
            <a:ext cx="8041440" cy="796733"/>
          </a:xfrm>
          <a:solidFill>
            <a:schemeClr val="accent6">
              <a:lumMod val="40000"/>
              <a:lumOff val="60000"/>
            </a:schemeClr>
          </a:solidFill>
          <a:ln w="31750">
            <a:solidFill>
              <a:schemeClr val="tx1"/>
            </a:solidFill>
          </a:ln>
        </p:spPr>
        <p:txBody>
          <a:bodyPr/>
          <a:lstStyle/>
          <a:p>
            <a:r>
              <a:rPr lang="en-GB" sz="4000" dirty="0" smtClean="0"/>
              <a:t>Falsification</a:t>
            </a:r>
            <a:endParaRPr lang="en-GB" sz="4000" dirty="0"/>
          </a:p>
        </p:txBody>
      </p:sp>
      <p:sp>
        <p:nvSpPr>
          <p:cNvPr id="3" name="Content Placeholder 2"/>
          <p:cNvSpPr>
            <a:spLocks noGrp="1"/>
          </p:cNvSpPr>
          <p:nvPr>
            <p:ph idx="1"/>
          </p:nvPr>
        </p:nvSpPr>
        <p:spPr>
          <a:xfrm>
            <a:off x="251520" y="1196752"/>
            <a:ext cx="8550950" cy="3951337"/>
          </a:xfrm>
          <a:solidFill>
            <a:schemeClr val="accent6">
              <a:lumMod val="20000"/>
              <a:lumOff val="80000"/>
              <a:alpha val="51000"/>
            </a:schemeClr>
          </a:solidFill>
        </p:spPr>
        <p:txBody>
          <a:bodyPr>
            <a:normAutofit/>
          </a:bodyPr>
          <a:lstStyle/>
          <a:p>
            <a:pPr marL="0" indent="0">
              <a:buNone/>
            </a:pPr>
            <a:r>
              <a:rPr lang="en-GB" sz="3600" i="1" dirty="0" smtClean="0"/>
              <a:t>‘No matter how many instances of white swans we may observe, this does not justify the conclusion that all swans are white…… one black swan will disprove that conclusion’ </a:t>
            </a:r>
            <a:r>
              <a:rPr lang="en-GB" sz="3600" dirty="0" smtClean="0"/>
              <a:t>(Karl Popper 1934)</a:t>
            </a:r>
          </a:p>
        </p:txBody>
      </p:sp>
      <p:sp>
        <p:nvSpPr>
          <p:cNvPr id="8" name="TextBox 7"/>
          <p:cNvSpPr txBox="1"/>
          <p:nvPr/>
        </p:nvSpPr>
        <p:spPr>
          <a:xfrm>
            <a:off x="66538" y="692696"/>
            <a:ext cx="9077462" cy="369332"/>
          </a:xfrm>
          <a:prstGeom prst="rect">
            <a:avLst/>
          </a:prstGeom>
          <a:noFill/>
        </p:spPr>
        <p:txBody>
          <a:bodyPr wrap="square" rtlCol="0">
            <a:spAutoFit/>
          </a:bodyPr>
          <a:lstStyle/>
          <a:p>
            <a:endParaRPr lang="en-GB" i="1" dirty="0">
              <a:solidFill>
                <a:prstClr val="black"/>
              </a:solidFill>
              <a:latin typeface="Arial" panose="020B0604020202020204" pitchFamily="34" charset="0"/>
              <a:cs typeface="Arial" panose="020B0604020202020204" pitchFamily="34" charset="0"/>
            </a:endParaRPr>
          </a:p>
        </p:txBody>
      </p:sp>
      <p:sp>
        <p:nvSpPr>
          <p:cNvPr id="10" name="TextBox 9"/>
          <p:cNvSpPr txBox="1"/>
          <p:nvPr/>
        </p:nvSpPr>
        <p:spPr>
          <a:xfrm>
            <a:off x="27621" y="5517232"/>
            <a:ext cx="9155296" cy="1200329"/>
          </a:xfrm>
          <a:prstGeom prst="rect">
            <a:avLst/>
          </a:prstGeom>
          <a:solidFill>
            <a:srgbClr val="FF6600"/>
          </a:solidFill>
          <a:ln w="25400">
            <a:solidFill>
              <a:schemeClr val="tx1"/>
            </a:solidFill>
          </a:ln>
        </p:spPr>
        <p:txBody>
          <a:bodyPr wrap="square" rtlCol="0">
            <a:spAutoFit/>
          </a:bodyPr>
          <a:lstStyle/>
          <a:p>
            <a:pPr>
              <a:defRPr/>
            </a:pPr>
            <a:r>
              <a:rPr lang="en-GB" i="1" u="sng" kern="0" dirty="0">
                <a:solidFill>
                  <a:prstClr val="black"/>
                </a:solidFill>
                <a:latin typeface="Comic Sans MS"/>
              </a:rPr>
              <a:t>Learning objectives:</a:t>
            </a:r>
          </a:p>
          <a:p>
            <a:pPr marL="285750" indent="-285750">
              <a:buFont typeface="Arial" panose="020B0604020202020204" pitchFamily="34" charset="0"/>
              <a:buChar char="•"/>
              <a:defRPr/>
            </a:pPr>
            <a:r>
              <a:rPr lang="en-GB" kern="0" dirty="0">
                <a:solidFill>
                  <a:prstClr val="black"/>
                </a:solidFill>
                <a:latin typeface="Comic Sans MS"/>
              </a:rPr>
              <a:t>To UNDERSTAND the key features of ‘science’.</a:t>
            </a:r>
          </a:p>
          <a:p>
            <a:pPr marL="285750" indent="-285750">
              <a:buFont typeface="Arial" panose="020B0604020202020204" pitchFamily="34" charset="0"/>
              <a:buChar char="•"/>
              <a:defRPr/>
            </a:pPr>
            <a:r>
              <a:rPr lang="en-GB" kern="0" dirty="0">
                <a:solidFill>
                  <a:prstClr val="black"/>
                </a:solidFill>
                <a:latin typeface="Comic Sans MS"/>
              </a:rPr>
              <a:t>To BE ABLE TO order the approaches in terms of scientific value and focus.</a:t>
            </a:r>
          </a:p>
          <a:p>
            <a:pPr marL="285750" indent="-285750">
              <a:buFont typeface="Arial" panose="020B0604020202020204" pitchFamily="34" charset="0"/>
              <a:buChar char="•"/>
              <a:defRPr/>
            </a:pPr>
            <a:r>
              <a:rPr lang="en-GB" kern="0" dirty="0">
                <a:solidFill>
                  <a:prstClr val="black"/>
                </a:solidFill>
                <a:latin typeface="Comic Sans MS"/>
              </a:rPr>
              <a:t>To EVALUATE whether psychology is a ‘science’.</a:t>
            </a:r>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36096" y="4064993"/>
            <a:ext cx="3122091" cy="175490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rot="21169439">
            <a:off x="467544" y="4221088"/>
            <a:ext cx="3888432" cy="115212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To support a theory you must try to disprove it.</a:t>
            </a:r>
            <a:endParaRPr lang="en-GB" dirty="0"/>
          </a:p>
        </p:txBody>
      </p:sp>
    </p:spTree>
    <p:extLst>
      <p:ext uri="{BB962C8B-B14F-4D97-AF65-F5344CB8AC3E}">
        <p14:creationId xmlns:p14="http://schemas.microsoft.com/office/powerpoint/2010/main" val="348306059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4549" y="98630"/>
            <a:ext cx="8041440" cy="1188132"/>
          </a:xfrm>
          <a:solidFill>
            <a:schemeClr val="accent6">
              <a:lumMod val="40000"/>
              <a:lumOff val="60000"/>
            </a:schemeClr>
          </a:solidFill>
          <a:ln w="31750">
            <a:solidFill>
              <a:schemeClr val="tx1"/>
            </a:solidFill>
          </a:ln>
        </p:spPr>
        <p:txBody>
          <a:bodyPr/>
          <a:lstStyle/>
          <a:p>
            <a:r>
              <a:rPr lang="en-GB" sz="4000" dirty="0" smtClean="0"/>
              <a:t>Why is it important to </a:t>
            </a:r>
            <a:r>
              <a:rPr lang="en-GB" sz="4000" b="1" dirty="0" smtClean="0"/>
              <a:t>test hypotheses</a:t>
            </a:r>
            <a:r>
              <a:rPr lang="en-GB" sz="4000" dirty="0" smtClean="0"/>
              <a:t> as part of science?</a:t>
            </a:r>
            <a:endParaRPr lang="en-GB" sz="4000" dirty="0"/>
          </a:p>
        </p:txBody>
      </p:sp>
      <p:sp>
        <p:nvSpPr>
          <p:cNvPr id="3" name="Content Placeholder 2"/>
          <p:cNvSpPr>
            <a:spLocks noGrp="1"/>
          </p:cNvSpPr>
          <p:nvPr>
            <p:ph idx="1"/>
          </p:nvPr>
        </p:nvSpPr>
        <p:spPr>
          <a:xfrm>
            <a:off x="329794" y="1565895"/>
            <a:ext cx="8550950" cy="2871217"/>
          </a:xfrm>
          <a:solidFill>
            <a:schemeClr val="accent6">
              <a:lumMod val="20000"/>
              <a:lumOff val="80000"/>
              <a:alpha val="51000"/>
            </a:schemeClr>
          </a:solidFill>
        </p:spPr>
        <p:txBody>
          <a:bodyPr/>
          <a:lstStyle/>
          <a:p>
            <a:pPr marL="0" indent="0">
              <a:buNone/>
            </a:pPr>
            <a:r>
              <a:rPr lang="en-GB" dirty="0" smtClean="0"/>
              <a:t>It is important to ‘</a:t>
            </a:r>
            <a:r>
              <a:rPr lang="en-GB" b="1" dirty="0" smtClean="0"/>
              <a:t>operationalise</a:t>
            </a:r>
            <a:r>
              <a:rPr lang="en-GB" dirty="0"/>
              <a:t>’ variables. </a:t>
            </a:r>
            <a:endParaRPr lang="en-GB" dirty="0" smtClean="0"/>
          </a:p>
          <a:p>
            <a:pPr marL="0" indent="0">
              <a:buNone/>
            </a:pPr>
            <a:r>
              <a:rPr lang="en-GB" dirty="0" smtClean="0"/>
              <a:t>Without this variables are likely to be </a:t>
            </a:r>
            <a:r>
              <a:rPr lang="en-GB" b="1" dirty="0" smtClean="0"/>
              <a:t>vague and unspecific </a:t>
            </a:r>
            <a:r>
              <a:rPr lang="en-GB" dirty="0" smtClean="0"/>
              <a:t>e.g. ‘reading skills’.</a:t>
            </a:r>
          </a:p>
          <a:p>
            <a:pPr marL="0" indent="0">
              <a:buNone/>
            </a:pPr>
            <a:endParaRPr lang="en-GB" dirty="0"/>
          </a:p>
          <a:p>
            <a:pPr marL="0" indent="0">
              <a:buNone/>
            </a:pPr>
            <a:r>
              <a:rPr lang="en-GB" dirty="0" smtClean="0"/>
              <a:t>It </a:t>
            </a:r>
            <a:r>
              <a:rPr lang="en-GB" dirty="0"/>
              <a:t>is important from the point </a:t>
            </a:r>
            <a:r>
              <a:rPr lang="en-GB" dirty="0" smtClean="0"/>
              <a:t>of view </a:t>
            </a:r>
            <a:r>
              <a:rPr lang="en-GB" dirty="0"/>
              <a:t>of objectivity, replicability and control of extraneous variables to make sure that </a:t>
            </a:r>
            <a:r>
              <a:rPr lang="en-GB" dirty="0" smtClean="0"/>
              <a:t>variable terms </a:t>
            </a:r>
            <a:r>
              <a:rPr lang="en-GB" dirty="0"/>
              <a:t>are closely defined.</a:t>
            </a:r>
          </a:p>
        </p:txBody>
      </p:sp>
      <p:sp>
        <p:nvSpPr>
          <p:cNvPr id="8" name="TextBox 7"/>
          <p:cNvSpPr txBox="1"/>
          <p:nvPr/>
        </p:nvSpPr>
        <p:spPr>
          <a:xfrm>
            <a:off x="66538" y="692696"/>
            <a:ext cx="9077462" cy="369332"/>
          </a:xfrm>
          <a:prstGeom prst="rect">
            <a:avLst/>
          </a:prstGeom>
          <a:noFill/>
        </p:spPr>
        <p:txBody>
          <a:bodyPr wrap="square" rtlCol="0">
            <a:spAutoFit/>
          </a:bodyPr>
          <a:lstStyle/>
          <a:p>
            <a:endParaRPr lang="en-GB" i="1" dirty="0">
              <a:solidFill>
                <a:prstClr val="black"/>
              </a:solidFill>
              <a:latin typeface="Arial" panose="020B0604020202020204" pitchFamily="34" charset="0"/>
              <a:cs typeface="Arial" panose="020B0604020202020204" pitchFamily="34" charset="0"/>
            </a:endParaRPr>
          </a:p>
        </p:txBody>
      </p:sp>
      <p:sp>
        <p:nvSpPr>
          <p:cNvPr id="10" name="TextBox 9"/>
          <p:cNvSpPr txBox="1"/>
          <p:nvPr/>
        </p:nvSpPr>
        <p:spPr>
          <a:xfrm>
            <a:off x="27621" y="5517232"/>
            <a:ext cx="9155296" cy="1200329"/>
          </a:xfrm>
          <a:prstGeom prst="rect">
            <a:avLst/>
          </a:prstGeom>
          <a:solidFill>
            <a:srgbClr val="FF6600"/>
          </a:solidFill>
          <a:ln w="25400">
            <a:solidFill>
              <a:schemeClr val="tx1"/>
            </a:solidFill>
          </a:ln>
        </p:spPr>
        <p:txBody>
          <a:bodyPr wrap="square" rtlCol="0">
            <a:spAutoFit/>
          </a:bodyPr>
          <a:lstStyle/>
          <a:p>
            <a:pPr>
              <a:defRPr/>
            </a:pPr>
            <a:r>
              <a:rPr lang="en-GB" i="1" u="sng" kern="0" dirty="0">
                <a:solidFill>
                  <a:prstClr val="black"/>
                </a:solidFill>
                <a:latin typeface="Comic Sans MS"/>
              </a:rPr>
              <a:t>Learning objectives:</a:t>
            </a:r>
          </a:p>
          <a:p>
            <a:pPr marL="285750" indent="-285750">
              <a:buFont typeface="Arial" panose="020B0604020202020204" pitchFamily="34" charset="0"/>
              <a:buChar char="•"/>
              <a:defRPr/>
            </a:pPr>
            <a:r>
              <a:rPr lang="en-GB" kern="0" dirty="0">
                <a:solidFill>
                  <a:prstClr val="black"/>
                </a:solidFill>
                <a:latin typeface="Comic Sans MS"/>
              </a:rPr>
              <a:t>To UNDERSTAND the key features of ‘science’.</a:t>
            </a:r>
          </a:p>
          <a:p>
            <a:pPr marL="285750" indent="-285750">
              <a:buFont typeface="Arial" panose="020B0604020202020204" pitchFamily="34" charset="0"/>
              <a:buChar char="•"/>
              <a:defRPr/>
            </a:pPr>
            <a:r>
              <a:rPr lang="en-GB" kern="0" dirty="0">
                <a:solidFill>
                  <a:prstClr val="black"/>
                </a:solidFill>
                <a:latin typeface="Comic Sans MS"/>
              </a:rPr>
              <a:t>To BE ABLE TO order the approaches in terms of scientific value and focus.</a:t>
            </a:r>
          </a:p>
          <a:p>
            <a:pPr marL="285750" indent="-285750">
              <a:buFont typeface="Arial" panose="020B0604020202020204" pitchFamily="34" charset="0"/>
              <a:buChar char="•"/>
              <a:defRPr/>
            </a:pPr>
            <a:r>
              <a:rPr lang="en-GB" kern="0" dirty="0">
                <a:solidFill>
                  <a:prstClr val="black"/>
                </a:solidFill>
                <a:latin typeface="Comic Sans MS"/>
              </a:rPr>
              <a:t>To EVALUATE whether psychology is a ‘science’.</a:t>
            </a:r>
          </a:p>
        </p:txBody>
      </p:sp>
    </p:spTree>
    <p:extLst>
      <p:ext uri="{BB962C8B-B14F-4D97-AF65-F5344CB8AC3E}">
        <p14:creationId xmlns:p14="http://schemas.microsoft.com/office/powerpoint/2010/main" val="188172893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1465" t="27712" r="53016" b="25413"/>
          <a:stretch/>
        </p:blipFill>
        <p:spPr bwMode="auto">
          <a:xfrm rot="20853910">
            <a:off x="594656" y="2089759"/>
            <a:ext cx="4075787" cy="30241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4596" name="Text Box 20"/>
          <p:cNvSpPr txBox="1">
            <a:spLocks noChangeArrowheads="1"/>
          </p:cNvSpPr>
          <p:nvPr/>
        </p:nvSpPr>
        <p:spPr bwMode="auto">
          <a:xfrm>
            <a:off x="316870" y="901168"/>
            <a:ext cx="8576797"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GB" sz="2000" dirty="0">
                <a:solidFill>
                  <a:srgbClr val="FF0066"/>
                </a:solidFill>
              </a:rPr>
              <a:t>Consider </a:t>
            </a:r>
            <a:r>
              <a:rPr lang="en-GB" sz="2000" dirty="0" smtClean="0">
                <a:solidFill>
                  <a:srgbClr val="FF0066"/>
                </a:solidFill>
              </a:rPr>
              <a:t>what makes a ‘science’. Draw a table like the one below and then write each of the following approaches on the graph as to ‘how scientific’ they are. Justify each of your decisions. </a:t>
            </a:r>
            <a:endParaRPr lang="en-GB" sz="2000" dirty="0">
              <a:solidFill>
                <a:srgbClr val="FF0066"/>
              </a:solidFill>
            </a:endParaRPr>
          </a:p>
        </p:txBody>
      </p:sp>
      <p:sp>
        <p:nvSpPr>
          <p:cNvPr id="6" name="Title 1"/>
          <p:cNvSpPr txBox="1">
            <a:spLocks/>
          </p:cNvSpPr>
          <p:nvPr/>
        </p:nvSpPr>
        <p:spPr>
          <a:xfrm>
            <a:off x="527004" y="80628"/>
            <a:ext cx="8041440" cy="796733"/>
          </a:xfrm>
          <a:prstGeom prst="rect">
            <a:avLst/>
          </a:prstGeom>
          <a:solidFill>
            <a:schemeClr val="accent6">
              <a:lumMod val="40000"/>
              <a:lumOff val="60000"/>
            </a:schemeClr>
          </a:solidFill>
          <a:ln w="31750">
            <a:solidFill>
              <a:schemeClr val="tx1"/>
            </a:solidFill>
          </a:ln>
        </p:spPr>
        <p:txBody>
          <a:bodyPr/>
          <a:lstStyle>
            <a:lvl1pPr algn="ctr" defTabSz="457200" rtl="0" eaLnBrk="1" latinLnBrk="0" hangingPunct="1">
              <a:spcBef>
                <a:spcPct val="0"/>
              </a:spcBef>
              <a:buNone/>
              <a:defRPr sz="48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4000" dirty="0" smtClean="0"/>
              <a:t>Activity</a:t>
            </a:r>
            <a:endParaRPr lang="en-GB" sz="4000" dirty="0"/>
          </a:p>
        </p:txBody>
      </p:sp>
      <p:sp>
        <p:nvSpPr>
          <p:cNvPr id="2" name="TextBox 1"/>
          <p:cNvSpPr txBox="1"/>
          <p:nvPr/>
        </p:nvSpPr>
        <p:spPr>
          <a:xfrm>
            <a:off x="5111426" y="2353560"/>
            <a:ext cx="3875893" cy="2616101"/>
          </a:xfrm>
          <a:prstGeom prst="rect">
            <a:avLst/>
          </a:prstGeom>
          <a:noFill/>
        </p:spPr>
        <p:txBody>
          <a:bodyPr wrap="square" rtlCol="0">
            <a:spAutoFit/>
          </a:bodyPr>
          <a:lstStyle/>
          <a:p>
            <a:pPr marL="285750" indent="-285750">
              <a:buFont typeface="Arial" panose="020B0604020202020204" pitchFamily="34" charset="0"/>
              <a:buChar char="•"/>
            </a:pPr>
            <a:r>
              <a:rPr lang="en-GB" sz="2400" dirty="0" smtClean="0"/>
              <a:t>Biological approach</a:t>
            </a:r>
          </a:p>
          <a:p>
            <a:pPr marL="285750" indent="-285750">
              <a:buFont typeface="Arial" panose="020B0604020202020204" pitchFamily="34" charset="0"/>
              <a:buChar char="•"/>
            </a:pPr>
            <a:r>
              <a:rPr lang="en-GB" sz="2400" dirty="0" smtClean="0"/>
              <a:t>Psychodynamic approach</a:t>
            </a:r>
          </a:p>
          <a:p>
            <a:pPr marL="285750" indent="-285750">
              <a:buFont typeface="Arial" panose="020B0604020202020204" pitchFamily="34" charset="0"/>
              <a:buChar char="•"/>
            </a:pPr>
            <a:r>
              <a:rPr lang="en-GB" sz="2400" dirty="0" smtClean="0"/>
              <a:t>Behavioural approach.</a:t>
            </a:r>
          </a:p>
          <a:p>
            <a:pPr marL="285750" indent="-285750">
              <a:buFont typeface="Arial" panose="020B0604020202020204" pitchFamily="34" charset="0"/>
              <a:buChar char="•"/>
            </a:pPr>
            <a:r>
              <a:rPr lang="en-GB" sz="2400" dirty="0" smtClean="0"/>
              <a:t>Evolutionary approach</a:t>
            </a:r>
          </a:p>
          <a:p>
            <a:pPr marL="285750" indent="-285750">
              <a:buFont typeface="Arial" panose="020B0604020202020204" pitchFamily="34" charset="0"/>
              <a:buChar char="•"/>
            </a:pPr>
            <a:r>
              <a:rPr lang="en-GB" sz="2400" dirty="0" smtClean="0"/>
              <a:t>Social approach</a:t>
            </a:r>
          </a:p>
          <a:p>
            <a:pPr marL="285750" indent="-285750">
              <a:buFont typeface="Arial" panose="020B0604020202020204" pitchFamily="34" charset="0"/>
              <a:buChar char="•"/>
            </a:pPr>
            <a:r>
              <a:rPr lang="en-GB" sz="2400" dirty="0" smtClean="0"/>
              <a:t>Cognitive approach</a:t>
            </a:r>
          </a:p>
          <a:p>
            <a:pPr marL="285750" indent="-285750">
              <a:buFont typeface="Arial" panose="020B0604020202020204" pitchFamily="34" charset="0"/>
              <a:buChar char="•"/>
            </a:pPr>
            <a:endParaRPr lang="en-GB" sz="2000" dirty="0"/>
          </a:p>
        </p:txBody>
      </p:sp>
      <p:sp>
        <p:nvSpPr>
          <p:cNvPr id="7" name="TextBox 6"/>
          <p:cNvSpPr txBox="1"/>
          <p:nvPr/>
        </p:nvSpPr>
        <p:spPr>
          <a:xfrm>
            <a:off x="27621" y="5517232"/>
            <a:ext cx="9155296" cy="1200329"/>
          </a:xfrm>
          <a:prstGeom prst="rect">
            <a:avLst/>
          </a:prstGeom>
          <a:solidFill>
            <a:srgbClr val="FF6600"/>
          </a:solidFill>
          <a:ln w="25400">
            <a:solidFill>
              <a:schemeClr val="tx1"/>
            </a:solidFill>
          </a:ln>
        </p:spPr>
        <p:txBody>
          <a:bodyPr wrap="square" rtlCol="0">
            <a:spAutoFit/>
          </a:bodyPr>
          <a:lstStyle/>
          <a:p>
            <a:pPr>
              <a:defRPr/>
            </a:pPr>
            <a:r>
              <a:rPr lang="en-GB" i="1" u="sng" kern="0" dirty="0">
                <a:solidFill>
                  <a:prstClr val="black"/>
                </a:solidFill>
                <a:latin typeface="Comic Sans MS"/>
              </a:rPr>
              <a:t>Learning objectives:</a:t>
            </a:r>
          </a:p>
          <a:p>
            <a:pPr marL="285750" indent="-285750">
              <a:buFont typeface="Arial" panose="020B0604020202020204" pitchFamily="34" charset="0"/>
              <a:buChar char="•"/>
              <a:defRPr/>
            </a:pPr>
            <a:r>
              <a:rPr lang="en-GB" kern="0" dirty="0">
                <a:solidFill>
                  <a:prstClr val="black"/>
                </a:solidFill>
                <a:latin typeface="Comic Sans MS"/>
              </a:rPr>
              <a:t>To UNDERSTAND the key features of ‘science’.</a:t>
            </a:r>
          </a:p>
          <a:p>
            <a:pPr marL="285750" indent="-285750">
              <a:buFont typeface="Arial" panose="020B0604020202020204" pitchFamily="34" charset="0"/>
              <a:buChar char="•"/>
              <a:defRPr/>
            </a:pPr>
            <a:r>
              <a:rPr lang="en-GB" kern="0" dirty="0">
                <a:solidFill>
                  <a:prstClr val="black"/>
                </a:solidFill>
                <a:latin typeface="Comic Sans MS"/>
              </a:rPr>
              <a:t>To BE ABLE TO order the approaches in terms of scientific value and focus.</a:t>
            </a:r>
          </a:p>
          <a:p>
            <a:pPr marL="285750" indent="-285750">
              <a:buFont typeface="Arial" panose="020B0604020202020204" pitchFamily="34" charset="0"/>
              <a:buChar char="•"/>
              <a:defRPr/>
            </a:pPr>
            <a:r>
              <a:rPr lang="en-GB" kern="0" dirty="0">
                <a:solidFill>
                  <a:prstClr val="black"/>
                </a:solidFill>
                <a:latin typeface="Comic Sans MS"/>
              </a:rPr>
              <a:t>To EVALUATE whether psychology is a ‘science’.</a:t>
            </a:r>
          </a:p>
        </p:txBody>
      </p:sp>
    </p:spTree>
    <p:extLst>
      <p:ext uri="{BB962C8B-B14F-4D97-AF65-F5344CB8AC3E}">
        <p14:creationId xmlns:p14="http://schemas.microsoft.com/office/powerpoint/2010/main" val="251596197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5" name="Line 5"/>
          <p:cNvSpPr>
            <a:spLocks noChangeShapeType="1"/>
          </p:cNvSpPr>
          <p:nvPr/>
        </p:nvSpPr>
        <p:spPr bwMode="auto">
          <a:xfrm>
            <a:off x="1654175" y="5225395"/>
            <a:ext cx="7489825" cy="0"/>
          </a:xfrm>
          <a:prstGeom prst="line">
            <a:avLst/>
          </a:prstGeom>
          <a:noFill/>
          <a:ln w="76200">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0486" name="Line 6"/>
          <p:cNvSpPr>
            <a:spLocks noChangeShapeType="1"/>
          </p:cNvSpPr>
          <p:nvPr/>
        </p:nvSpPr>
        <p:spPr bwMode="auto">
          <a:xfrm flipV="1">
            <a:off x="1691680" y="44450"/>
            <a:ext cx="0" cy="5184775"/>
          </a:xfrm>
          <a:prstGeom prst="line">
            <a:avLst/>
          </a:prstGeom>
          <a:noFill/>
          <a:ln w="76200">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0487" name="Text Box 7"/>
          <p:cNvSpPr txBox="1">
            <a:spLocks noChangeArrowheads="1"/>
          </p:cNvSpPr>
          <p:nvPr/>
        </p:nvSpPr>
        <p:spPr bwMode="auto">
          <a:xfrm>
            <a:off x="3275856" y="5427097"/>
            <a:ext cx="3096344"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GB" sz="2400" dirty="0" smtClean="0"/>
              <a:t>Methodology</a:t>
            </a:r>
            <a:endParaRPr lang="en-GB" sz="2400" dirty="0"/>
          </a:p>
        </p:txBody>
      </p:sp>
      <p:sp>
        <p:nvSpPr>
          <p:cNvPr id="20488" name="Text Box 8"/>
          <p:cNvSpPr txBox="1">
            <a:spLocks noChangeArrowheads="1"/>
          </p:cNvSpPr>
          <p:nvPr/>
        </p:nvSpPr>
        <p:spPr bwMode="auto">
          <a:xfrm rot="16200000">
            <a:off x="563934" y="2723679"/>
            <a:ext cx="1355279"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GB" sz="2400" dirty="0"/>
              <a:t>Content</a:t>
            </a:r>
          </a:p>
        </p:txBody>
      </p:sp>
      <p:sp>
        <p:nvSpPr>
          <p:cNvPr id="20489" name="Text Box 9"/>
          <p:cNvSpPr txBox="1">
            <a:spLocks noChangeArrowheads="1"/>
          </p:cNvSpPr>
          <p:nvPr/>
        </p:nvSpPr>
        <p:spPr bwMode="auto">
          <a:xfrm>
            <a:off x="103981" y="334169"/>
            <a:ext cx="1368425" cy="973137"/>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t>Up here is the most scientific!</a:t>
            </a:r>
          </a:p>
        </p:txBody>
      </p:sp>
      <p:sp>
        <p:nvSpPr>
          <p:cNvPr id="20490" name="Text Box 10"/>
          <p:cNvSpPr txBox="1">
            <a:spLocks noChangeArrowheads="1"/>
          </p:cNvSpPr>
          <p:nvPr/>
        </p:nvSpPr>
        <p:spPr bwMode="auto">
          <a:xfrm>
            <a:off x="70594" y="5334635"/>
            <a:ext cx="2470894" cy="1477328"/>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GB" dirty="0"/>
              <a:t>Down here is the least </a:t>
            </a:r>
            <a:r>
              <a:rPr lang="en-GB" dirty="0" smtClean="0"/>
              <a:t>scientific and has the least amount of control over its variables.</a:t>
            </a:r>
            <a:endParaRPr lang="en-GB" dirty="0"/>
          </a:p>
        </p:txBody>
      </p:sp>
      <p:sp>
        <p:nvSpPr>
          <p:cNvPr id="3" name="Rectangle 2"/>
          <p:cNvSpPr/>
          <p:nvPr/>
        </p:nvSpPr>
        <p:spPr>
          <a:xfrm>
            <a:off x="6886129" y="5330170"/>
            <a:ext cx="1997968" cy="1200329"/>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en-GB" dirty="0" smtClean="0"/>
              <a:t>Over here has the most </a:t>
            </a:r>
            <a:r>
              <a:rPr lang="en-GB" dirty="0"/>
              <a:t>amount of control over its variables.</a:t>
            </a:r>
          </a:p>
        </p:txBody>
      </p:sp>
    </p:spTree>
    <p:extLst>
      <p:ext uri="{BB962C8B-B14F-4D97-AF65-F5344CB8AC3E}">
        <p14:creationId xmlns:p14="http://schemas.microsoft.com/office/powerpoint/2010/main" val="63518258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332656"/>
            <a:ext cx="8041440" cy="970517"/>
          </a:xfrm>
          <a:solidFill>
            <a:schemeClr val="accent6">
              <a:lumMod val="20000"/>
              <a:lumOff val="80000"/>
            </a:schemeClr>
          </a:solidFill>
          <a:ln w="63500">
            <a:solidFill>
              <a:schemeClr val="tx1"/>
            </a:solidFill>
          </a:ln>
        </p:spPr>
        <p:txBody>
          <a:bodyPr/>
          <a:lstStyle/>
          <a:p>
            <a:r>
              <a:rPr lang="en-GB" dirty="0" smtClean="0"/>
              <a:t>Example Question</a:t>
            </a:r>
            <a:endParaRPr lang="en-GB" dirty="0"/>
          </a:p>
        </p:txBody>
      </p:sp>
      <p:sp>
        <p:nvSpPr>
          <p:cNvPr id="3" name="Content Placeholder 2"/>
          <p:cNvSpPr>
            <a:spLocks noGrp="1"/>
          </p:cNvSpPr>
          <p:nvPr>
            <p:ph idx="1"/>
          </p:nvPr>
        </p:nvSpPr>
        <p:spPr>
          <a:xfrm>
            <a:off x="323528" y="1556792"/>
            <a:ext cx="8352928" cy="3951337"/>
          </a:xfrm>
        </p:spPr>
        <p:txBody>
          <a:bodyPr>
            <a:normAutofit fontScale="85000" lnSpcReduction="20000"/>
          </a:bodyPr>
          <a:lstStyle/>
          <a:p>
            <a:pPr marL="0" indent="0">
              <a:buNone/>
            </a:pPr>
            <a:r>
              <a:rPr lang="en-GB" dirty="0" smtClean="0"/>
              <a:t>A teacher has worked in the same primary school for two years. While chatting to the children, she is concerned to find that the majority of them come to school without having eaten a healthy breakfast. In her opinion, children who eat ‘a decent breakfast’ learn to read more quickly and are better behaved than children who do not. She now wants to set up a pre-school breakfast club for the children so that they can all have this beneficial start to the day. The local authority is not willing to spend money on this project purely on the basis of the teacher’s opinion and insists on having scientific evidence for the claimed benefits of eating a healthy breakfast.</a:t>
            </a:r>
          </a:p>
          <a:p>
            <a:endParaRPr lang="en-GB" dirty="0" smtClean="0"/>
          </a:p>
          <a:p>
            <a:r>
              <a:rPr lang="en-GB" b="1" dirty="0" smtClean="0"/>
              <a:t>Explain why the teacher’s personal opinion cannot be accepted as scientific evidence. Refer to some of the major features of science in your answer. </a:t>
            </a:r>
            <a:r>
              <a:rPr lang="en-GB" b="1" i="1" dirty="0" smtClean="0"/>
              <a:t>(6 marks)</a:t>
            </a:r>
            <a:endParaRPr lang="en-GB" b="1" dirty="0"/>
          </a:p>
        </p:txBody>
      </p:sp>
      <p:sp>
        <p:nvSpPr>
          <p:cNvPr id="4" name="TextBox 3"/>
          <p:cNvSpPr txBox="1"/>
          <p:nvPr/>
        </p:nvSpPr>
        <p:spPr>
          <a:xfrm>
            <a:off x="47659" y="5373216"/>
            <a:ext cx="9155296" cy="1200329"/>
          </a:xfrm>
          <a:prstGeom prst="rect">
            <a:avLst/>
          </a:prstGeom>
          <a:solidFill>
            <a:srgbClr val="FF6600"/>
          </a:solidFill>
          <a:ln w="25400">
            <a:solidFill>
              <a:schemeClr val="tx1"/>
            </a:solidFill>
          </a:ln>
        </p:spPr>
        <p:txBody>
          <a:bodyPr wrap="square" rtlCol="0">
            <a:spAutoFit/>
          </a:bodyPr>
          <a:lstStyle/>
          <a:p>
            <a:pPr>
              <a:defRPr/>
            </a:pPr>
            <a:r>
              <a:rPr lang="en-GB" i="1" u="sng" kern="0" dirty="0">
                <a:solidFill>
                  <a:prstClr val="black"/>
                </a:solidFill>
                <a:latin typeface="Comic Sans MS"/>
              </a:rPr>
              <a:t>Learning objectives:</a:t>
            </a:r>
          </a:p>
          <a:p>
            <a:pPr marL="285750" indent="-285750">
              <a:buFont typeface="Arial" panose="020B0604020202020204" pitchFamily="34" charset="0"/>
              <a:buChar char="•"/>
              <a:defRPr/>
            </a:pPr>
            <a:r>
              <a:rPr lang="en-GB" kern="0" dirty="0">
                <a:solidFill>
                  <a:prstClr val="black"/>
                </a:solidFill>
                <a:latin typeface="Comic Sans MS"/>
              </a:rPr>
              <a:t>To UNDERSTAND the key features of ‘science’.</a:t>
            </a:r>
          </a:p>
          <a:p>
            <a:pPr marL="285750" indent="-285750">
              <a:buFont typeface="Arial" panose="020B0604020202020204" pitchFamily="34" charset="0"/>
              <a:buChar char="•"/>
              <a:defRPr/>
            </a:pPr>
            <a:r>
              <a:rPr lang="en-GB" kern="0" dirty="0">
                <a:solidFill>
                  <a:prstClr val="black"/>
                </a:solidFill>
                <a:latin typeface="Comic Sans MS"/>
              </a:rPr>
              <a:t>To BE ABLE TO order the approaches in terms of scientific value and focus.</a:t>
            </a:r>
          </a:p>
          <a:p>
            <a:pPr marL="285750" indent="-285750">
              <a:buFont typeface="Arial" panose="020B0604020202020204" pitchFamily="34" charset="0"/>
              <a:buChar char="•"/>
              <a:defRPr/>
            </a:pPr>
            <a:r>
              <a:rPr lang="en-GB" kern="0" dirty="0">
                <a:solidFill>
                  <a:prstClr val="black"/>
                </a:solidFill>
                <a:latin typeface="Comic Sans MS"/>
              </a:rPr>
              <a:t>To EVALUATE whether psychology is a ‘science’.</a:t>
            </a:r>
          </a:p>
        </p:txBody>
      </p:sp>
    </p:spTree>
    <p:extLst>
      <p:ext uri="{BB962C8B-B14F-4D97-AF65-F5344CB8AC3E}">
        <p14:creationId xmlns:p14="http://schemas.microsoft.com/office/powerpoint/2010/main" val="318311161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332656"/>
            <a:ext cx="8041440" cy="1296144"/>
          </a:xfrm>
          <a:solidFill>
            <a:schemeClr val="accent6">
              <a:lumMod val="20000"/>
              <a:lumOff val="80000"/>
            </a:schemeClr>
          </a:solidFill>
          <a:ln w="63500">
            <a:solidFill>
              <a:schemeClr val="tx1"/>
            </a:solidFill>
          </a:ln>
        </p:spPr>
        <p:txBody>
          <a:bodyPr/>
          <a:lstStyle/>
          <a:p>
            <a:r>
              <a:rPr lang="en-GB" dirty="0" smtClean="0"/>
              <a:t>Why is examining causation important in science?</a:t>
            </a:r>
            <a:endParaRPr lang="en-GB" dirty="0"/>
          </a:p>
        </p:txBody>
      </p:sp>
      <p:sp>
        <p:nvSpPr>
          <p:cNvPr id="3" name="Content Placeholder 2"/>
          <p:cNvSpPr>
            <a:spLocks noGrp="1"/>
          </p:cNvSpPr>
          <p:nvPr>
            <p:ph idx="1"/>
          </p:nvPr>
        </p:nvSpPr>
        <p:spPr>
          <a:xfrm>
            <a:off x="323528" y="1916832"/>
            <a:ext cx="8352928" cy="3591297"/>
          </a:xfrm>
        </p:spPr>
        <p:txBody>
          <a:bodyPr>
            <a:normAutofit/>
          </a:bodyPr>
          <a:lstStyle/>
          <a:p>
            <a:pPr marL="0" indent="0">
              <a:buNone/>
            </a:pPr>
            <a:r>
              <a:rPr lang="en-GB" b="1" dirty="0" smtClean="0"/>
              <a:t>Correlations are useful for indicating areas of further research.</a:t>
            </a:r>
          </a:p>
          <a:p>
            <a:pPr>
              <a:buFontTx/>
              <a:buChar char="-"/>
            </a:pPr>
            <a:r>
              <a:rPr lang="en-GB" b="1" dirty="0" smtClean="0"/>
              <a:t>Problematic as cannot determine causation (which way the effect goes).</a:t>
            </a:r>
          </a:p>
          <a:p>
            <a:pPr>
              <a:buFontTx/>
              <a:buChar char="-"/>
            </a:pPr>
            <a:r>
              <a:rPr lang="en-GB" b="1" dirty="0" smtClean="0"/>
              <a:t>And a correlation does not </a:t>
            </a:r>
            <a:r>
              <a:rPr lang="en-GB" b="1" i="1" dirty="0" smtClean="0"/>
              <a:t>necessarily</a:t>
            </a:r>
            <a:r>
              <a:rPr lang="en-GB" b="1" dirty="0" smtClean="0"/>
              <a:t> mean a relationship, could be due to other extraneous factors.</a:t>
            </a:r>
          </a:p>
          <a:p>
            <a:pPr marL="0" indent="0">
              <a:buNone/>
            </a:pPr>
            <a:r>
              <a:rPr lang="en-GB" b="1" smtClean="0">
                <a:hlinkClick r:id="rId2"/>
              </a:rPr>
              <a:t>For example...</a:t>
            </a:r>
            <a:endParaRPr lang="en-GB" b="1" dirty="0"/>
          </a:p>
          <a:p>
            <a:pPr marL="0" indent="0">
              <a:buNone/>
            </a:pPr>
            <a:endParaRPr lang="en-GB" b="1" dirty="0"/>
          </a:p>
        </p:txBody>
      </p:sp>
      <p:sp>
        <p:nvSpPr>
          <p:cNvPr id="4" name="TextBox 3"/>
          <p:cNvSpPr txBox="1"/>
          <p:nvPr/>
        </p:nvSpPr>
        <p:spPr>
          <a:xfrm>
            <a:off x="47659" y="5373216"/>
            <a:ext cx="9155296" cy="1200329"/>
          </a:xfrm>
          <a:prstGeom prst="rect">
            <a:avLst/>
          </a:prstGeom>
          <a:solidFill>
            <a:srgbClr val="FF6600"/>
          </a:solidFill>
          <a:ln w="25400">
            <a:solidFill>
              <a:schemeClr val="tx1"/>
            </a:solidFill>
          </a:ln>
        </p:spPr>
        <p:txBody>
          <a:bodyPr wrap="square" rtlCol="0">
            <a:spAutoFit/>
          </a:bodyPr>
          <a:lstStyle/>
          <a:p>
            <a:pPr>
              <a:defRPr/>
            </a:pPr>
            <a:r>
              <a:rPr lang="en-GB" i="1" u="sng" kern="0" dirty="0">
                <a:solidFill>
                  <a:prstClr val="black"/>
                </a:solidFill>
                <a:latin typeface="Comic Sans MS"/>
              </a:rPr>
              <a:t>Learning objectives:</a:t>
            </a:r>
          </a:p>
          <a:p>
            <a:pPr marL="285750" indent="-285750">
              <a:buFont typeface="Arial" panose="020B0604020202020204" pitchFamily="34" charset="0"/>
              <a:buChar char="•"/>
              <a:defRPr/>
            </a:pPr>
            <a:r>
              <a:rPr lang="en-GB" kern="0" dirty="0">
                <a:solidFill>
                  <a:prstClr val="black"/>
                </a:solidFill>
                <a:latin typeface="Comic Sans MS"/>
              </a:rPr>
              <a:t>To UNDERSTAND the key features of ‘science’.</a:t>
            </a:r>
          </a:p>
          <a:p>
            <a:pPr marL="285750" indent="-285750">
              <a:buFont typeface="Arial" panose="020B0604020202020204" pitchFamily="34" charset="0"/>
              <a:buChar char="•"/>
              <a:defRPr/>
            </a:pPr>
            <a:r>
              <a:rPr lang="en-GB" kern="0" dirty="0">
                <a:solidFill>
                  <a:prstClr val="black"/>
                </a:solidFill>
                <a:latin typeface="Comic Sans MS"/>
              </a:rPr>
              <a:t>To BE ABLE TO order the approaches in terms of scientific value and focus.</a:t>
            </a:r>
          </a:p>
          <a:p>
            <a:pPr marL="285750" indent="-285750">
              <a:buFont typeface="Arial" panose="020B0604020202020204" pitchFamily="34" charset="0"/>
              <a:buChar char="•"/>
              <a:defRPr/>
            </a:pPr>
            <a:r>
              <a:rPr lang="en-GB" kern="0" dirty="0">
                <a:solidFill>
                  <a:prstClr val="black"/>
                </a:solidFill>
                <a:latin typeface="Comic Sans MS"/>
              </a:rPr>
              <a:t>To EVALUATE whether psychology is a ‘science’.</a:t>
            </a:r>
          </a:p>
        </p:txBody>
      </p:sp>
    </p:spTree>
    <p:extLst>
      <p:ext uri="{BB962C8B-B14F-4D97-AF65-F5344CB8AC3E}">
        <p14:creationId xmlns:p14="http://schemas.microsoft.com/office/powerpoint/2010/main" val="15565496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4587" y="188640"/>
            <a:ext cx="8041440" cy="1186541"/>
          </a:xfrm>
          <a:solidFill>
            <a:schemeClr val="accent6">
              <a:lumMod val="20000"/>
              <a:lumOff val="80000"/>
            </a:schemeClr>
          </a:solidFill>
          <a:ln w="63500">
            <a:solidFill>
              <a:schemeClr val="tx1"/>
            </a:solidFill>
          </a:ln>
        </p:spPr>
        <p:txBody>
          <a:bodyPr/>
          <a:lstStyle/>
          <a:p>
            <a:r>
              <a:rPr lang="en-GB" sz="4000" b="1" dirty="0" smtClean="0"/>
              <a:t>Home learning </a:t>
            </a:r>
            <a:br>
              <a:rPr lang="en-GB" sz="4000" b="1" dirty="0" smtClean="0"/>
            </a:br>
            <a:r>
              <a:rPr lang="en-GB" sz="4000" dirty="0" smtClean="0"/>
              <a:t>(Will be peer assessed)</a:t>
            </a:r>
            <a:endParaRPr lang="en-GB" sz="4000" dirty="0"/>
          </a:p>
        </p:txBody>
      </p:sp>
      <p:sp>
        <p:nvSpPr>
          <p:cNvPr id="3" name="Content Placeholder 2"/>
          <p:cNvSpPr>
            <a:spLocks noGrp="1"/>
          </p:cNvSpPr>
          <p:nvPr>
            <p:ph idx="1"/>
          </p:nvPr>
        </p:nvSpPr>
        <p:spPr>
          <a:xfrm>
            <a:off x="251520" y="1556792"/>
            <a:ext cx="8352928" cy="3951337"/>
          </a:xfrm>
        </p:spPr>
        <p:txBody>
          <a:bodyPr>
            <a:normAutofit fontScale="92500" lnSpcReduction="20000"/>
          </a:bodyPr>
          <a:lstStyle/>
          <a:p>
            <a:pPr>
              <a:buFontTx/>
              <a:buChar char="-"/>
            </a:pPr>
            <a:r>
              <a:rPr lang="en-GB" dirty="0" smtClean="0">
                <a:latin typeface="Comic Sans MS" panose="030F0702030302020204" pitchFamily="66" charset="0"/>
                <a:cs typeface="Arial" panose="020B0604020202020204" pitchFamily="34" charset="0"/>
              </a:rPr>
              <a:t>Listen to the podcast on the </a:t>
            </a:r>
            <a:r>
              <a:rPr lang="en-GB" dirty="0" err="1" smtClean="0">
                <a:latin typeface="Comic Sans MS" panose="030F0702030302020204" pitchFamily="66" charset="0"/>
                <a:cs typeface="Arial" panose="020B0604020202020204" pitchFamily="34" charset="0"/>
              </a:rPr>
              <a:t>moodle</a:t>
            </a:r>
            <a:r>
              <a:rPr lang="en-GB" dirty="0" smtClean="0">
                <a:latin typeface="Comic Sans MS" panose="030F0702030302020204" pitchFamily="66" charset="0"/>
                <a:cs typeface="Arial" panose="020B0604020202020204" pitchFamily="34" charset="0"/>
              </a:rPr>
              <a:t> </a:t>
            </a:r>
            <a:r>
              <a:rPr lang="en-GB" smtClean="0">
                <a:latin typeface="Comic Sans MS" panose="030F0702030302020204" pitchFamily="66" charset="0"/>
                <a:cs typeface="Arial" panose="020B0604020202020204" pitchFamily="34" charset="0"/>
              </a:rPr>
              <a:t>course.</a:t>
            </a:r>
          </a:p>
          <a:p>
            <a:pPr>
              <a:buFontTx/>
              <a:buChar char="-"/>
            </a:pPr>
            <a:r>
              <a:rPr lang="en-GB" smtClean="0">
                <a:latin typeface="Comic Sans MS" panose="030F0702030302020204" pitchFamily="66" charset="0"/>
                <a:cs typeface="Arial" panose="020B0604020202020204" pitchFamily="34" charset="0"/>
              </a:rPr>
              <a:t>Research </a:t>
            </a:r>
            <a:r>
              <a:rPr lang="en-GB" dirty="0">
                <a:latin typeface="Comic Sans MS" panose="030F0702030302020204" pitchFamily="66" charset="0"/>
                <a:cs typeface="Arial" panose="020B0604020202020204" pitchFamily="34" charset="0"/>
              </a:rPr>
              <a:t>has shown that music can affect the ability to concentrate. Design </a:t>
            </a:r>
            <a:r>
              <a:rPr lang="en-GB" dirty="0" smtClean="0">
                <a:latin typeface="Comic Sans MS" panose="030F0702030302020204" pitchFamily="66" charset="0"/>
                <a:cs typeface="Arial" panose="020B0604020202020204" pitchFamily="34" charset="0"/>
              </a:rPr>
              <a:t>an experiment </a:t>
            </a:r>
            <a:r>
              <a:rPr lang="en-GB" dirty="0">
                <a:latin typeface="Comic Sans MS" panose="030F0702030302020204" pitchFamily="66" charset="0"/>
                <a:cs typeface="Arial" panose="020B0604020202020204" pitchFamily="34" charset="0"/>
              </a:rPr>
              <a:t>that could be carried out in a classroom to test the effects of two </a:t>
            </a:r>
            <a:r>
              <a:rPr lang="en-GB" dirty="0" smtClean="0">
                <a:latin typeface="Comic Sans MS" panose="030F0702030302020204" pitchFamily="66" charset="0"/>
                <a:cs typeface="Arial" panose="020B0604020202020204" pitchFamily="34" charset="0"/>
              </a:rPr>
              <a:t>different kinds </a:t>
            </a:r>
            <a:r>
              <a:rPr lang="en-GB" dirty="0">
                <a:latin typeface="Comic Sans MS" panose="030F0702030302020204" pitchFamily="66" charset="0"/>
                <a:cs typeface="Arial" panose="020B0604020202020204" pitchFamily="34" charset="0"/>
              </a:rPr>
              <a:t>of music on a task requiring concentration </a:t>
            </a:r>
            <a:r>
              <a:rPr lang="en-GB" dirty="0" smtClean="0">
                <a:latin typeface="Comic Sans MS" panose="030F0702030302020204" pitchFamily="66" charset="0"/>
                <a:cs typeface="Arial" panose="020B0604020202020204" pitchFamily="34" charset="0"/>
              </a:rPr>
              <a:t>(e.g. </a:t>
            </a:r>
            <a:r>
              <a:rPr lang="en-GB" dirty="0">
                <a:latin typeface="Comic Sans MS" panose="030F0702030302020204" pitchFamily="66" charset="0"/>
                <a:cs typeface="Arial" panose="020B0604020202020204" pitchFamily="34" charset="0"/>
              </a:rPr>
              <a:t>word search</a:t>
            </a:r>
            <a:r>
              <a:rPr lang="en-GB" dirty="0" smtClean="0">
                <a:latin typeface="Comic Sans MS" panose="030F0702030302020204" pitchFamily="66" charset="0"/>
                <a:cs typeface="Arial" panose="020B0604020202020204" pitchFamily="34" charset="0"/>
              </a:rPr>
              <a:t>).</a:t>
            </a:r>
          </a:p>
          <a:p>
            <a:pPr marL="0" indent="0">
              <a:buNone/>
            </a:pPr>
            <a:endParaRPr lang="en-GB" dirty="0">
              <a:latin typeface="Comic Sans MS" panose="030F0702030302020204" pitchFamily="66" charset="0"/>
              <a:cs typeface="Arial" panose="020B0604020202020204" pitchFamily="34" charset="0"/>
            </a:endParaRPr>
          </a:p>
          <a:p>
            <a:pPr marL="0" indent="0">
              <a:buNone/>
            </a:pPr>
            <a:r>
              <a:rPr lang="en-GB" i="1" dirty="0"/>
              <a:t>You must use a repeated measures design.</a:t>
            </a:r>
          </a:p>
          <a:p>
            <a:pPr marL="0" indent="0">
              <a:buNone/>
            </a:pPr>
            <a:r>
              <a:rPr lang="en-GB" dirty="0"/>
              <a:t>In your answer you should:</a:t>
            </a:r>
          </a:p>
          <a:p>
            <a:r>
              <a:rPr lang="en-GB" dirty="0" smtClean="0"/>
              <a:t> </a:t>
            </a:r>
            <a:r>
              <a:rPr lang="en-GB" dirty="0"/>
              <a:t>fully operationalise the independent and dependent </a:t>
            </a:r>
            <a:r>
              <a:rPr lang="en-GB" dirty="0" smtClean="0"/>
              <a:t>variables.</a:t>
            </a:r>
          </a:p>
          <a:p>
            <a:r>
              <a:rPr lang="en-GB" dirty="0" smtClean="0"/>
              <a:t>provide </a:t>
            </a:r>
            <a:r>
              <a:rPr lang="en-GB" dirty="0"/>
              <a:t>details of how you would control extraneous </a:t>
            </a:r>
            <a:r>
              <a:rPr lang="en-GB" dirty="0" smtClean="0"/>
              <a:t>variables.</a:t>
            </a:r>
          </a:p>
          <a:p>
            <a:r>
              <a:rPr lang="en-GB" dirty="0" smtClean="0"/>
              <a:t>describe </a:t>
            </a:r>
            <a:r>
              <a:rPr lang="en-GB" dirty="0"/>
              <a:t>the procedure that you would use. You should provide sufficient detail </a:t>
            </a:r>
            <a:r>
              <a:rPr lang="en-GB" dirty="0" smtClean="0"/>
              <a:t>for the </a:t>
            </a:r>
            <a:r>
              <a:rPr lang="en-GB" dirty="0"/>
              <a:t>study to be carried out. (10 marks)</a:t>
            </a:r>
          </a:p>
        </p:txBody>
      </p:sp>
      <p:sp>
        <p:nvSpPr>
          <p:cNvPr id="4" name="TextBox 3"/>
          <p:cNvSpPr txBox="1"/>
          <p:nvPr/>
        </p:nvSpPr>
        <p:spPr>
          <a:xfrm>
            <a:off x="47659" y="5655323"/>
            <a:ext cx="9155296" cy="1200329"/>
          </a:xfrm>
          <a:prstGeom prst="rect">
            <a:avLst/>
          </a:prstGeom>
          <a:solidFill>
            <a:srgbClr val="FF6600"/>
          </a:solidFill>
          <a:ln w="25400">
            <a:solidFill>
              <a:schemeClr val="tx1"/>
            </a:solidFill>
          </a:ln>
        </p:spPr>
        <p:txBody>
          <a:bodyPr wrap="square" rtlCol="0">
            <a:spAutoFit/>
          </a:bodyPr>
          <a:lstStyle/>
          <a:p>
            <a:pPr>
              <a:defRPr/>
            </a:pPr>
            <a:r>
              <a:rPr lang="en-GB" i="1" u="sng" kern="0" dirty="0">
                <a:solidFill>
                  <a:prstClr val="black"/>
                </a:solidFill>
                <a:latin typeface="Comic Sans MS"/>
              </a:rPr>
              <a:t>Learning objectives:</a:t>
            </a:r>
          </a:p>
          <a:p>
            <a:pPr marL="285750" indent="-285750">
              <a:buFont typeface="Arial" panose="020B0604020202020204" pitchFamily="34" charset="0"/>
              <a:buChar char="•"/>
              <a:defRPr/>
            </a:pPr>
            <a:r>
              <a:rPr lang="en-GB" kern="0" dirty="0">
                <a:solidFill>
                  <a:prstClr val="black"/>
                </a:solidFill>
                <a:latin typeface="Comic Sans MS"/>
              </a:rPr>
              <a:t>To UNDERSTAND the key features of ‘science’.</a:t>
            </a:r>
          </a:p>
          <a:p>
            <a:pPr marL="285750" indent="-285750">
              <a:buFont typeface="Arial" panose="020B0604020202020204" pitchFamily="34" charset="0"/>
              <a:buChar char="•"/>
              <a:defRPr/>
            </a:pPr>
            <a:r>
              <a:rPr lang="en-GB" kern="0" dirty="0">
                <a:solidFill>
                  <a:prstClr val="black"/>
                </a:solidFill>
                <a:latin typeface="Comic Sans MS"/>
              </a:rPr>
              <a:t>To BE ABLE TO order the approaches in terms of scientific value and focus.</a:t>
            </a:r>
          </a:p>
          <a:p>
            <a:pPr marL="285750" indent="-285750">
              <a:buFont typeface="Arial" panose="020B0604020202020204" pitchFamily="34" charset="0"/>
              <a:buChar char="•"/>
              <a:defRPr/>
            </a:pPr>
            <a:r>
              <a:rPr lang="en-GB" kern="0" dirty="0">
                <a:solidFill>
                  <a:prstClr val="black"/>
                </a:solidFill>
                <a:latin typeface="Comic Sans MS"/>
              </a:rPr>
              <a:t>To EVALUATE whether psychology is a ‘science’.</a:t>
            </a:r>
          </a:p>
        </p:txBody>
      </p:sp>
    </p:spTree>
    <p:extLst>
      <p:ext uri="{BB962C8B-B14F-4D97-AF65-F5344CB8AC3E}">
        <p14:creationId xmlns:p14="http://schemas.microsoft.com/office/powerpoint/2010/main" val="379136641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3568" y="260648"/>
            <a:ext cx="8041440" cy="826501"/>
          </a:xfrm>
          <a:solidFill>
            <a:schemeClr val="accent6">
              <a:lumMod val="20000"/>
              <a:lumOff val="80000"/>
            </a:schemeClr>
          </a:solidFill>
          <a:ln w="28575">
            <a:solidFill>
              <a:schemeClr val="tx1"/>
            </a:solidFill>
          </a:ln>
        </p:spPr>
        <p:txBody>
          <a:bodyPr/>
          <a:lstStyle/>
          <a:p>
            <a:r>
              <a:rPr lang="en-GB" dirty="0" smtClean="0"/>
              <a:t>Lab experiment?</a:t>
            </a:r>
            <a:endParaRPr lang="en-GB"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3848" y="2068610"/>
            <a:ext cx="3561382" cy="2891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Oval 3"/>
          <p:cNvSpPr/>
          <p:nvPr/>
        </p:nvSpPr>
        <p:spPr>
          <a:xfrm rot="21116837">
            <a:off x="70620" y="1070445"/>
            <a:ext cx="3832861" cy="2298962"/>
          </a:xfrm>
          <a:prstGeom prst="ellipse">
            <a:avLst/>
          </a:prstGeom>
          <a:solidFill>
            <a:srgbClr val="07B10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smtClean="0">
                <a:solidFill>
                  <a:schemeClr val="tx1"/>
                </a:solidFill>
                <a:latin typeface="Comic Sans MS" panose="030F0702030302020204" pitchFamily="66" charset="0"/>
              </a:rPr>
              <a:t>High </a:t>
            </a:r>
            <a:r>
              <a:rPr lang="en-GB" sz="2000" b="1" dirty="0" smtClean="0">
                <a:solidFill>
                  <a:schemeClr val="tx1"/>
                </a:solidFill>
                <a:latin typeface="Comic Sans MS" panose="030F0702030302020204" pitchFamily="66" charset="0"/>
              </a:rPr>
              <a:t>control </a:t>
            </a:r>
            <a:r>
              <a:rPr lang="en-GB" sz="2000" dirty="0" smtClean="0">
                <a:solidFill>
                  <a:schemeClr val="tx1"/>
                </a:solidFill>
                <a:latin typeface="Comic Sans MS" panose="030F0702030302020204" pitchFamily="66" charset="0"/>
              </a:rPr>
              <a:t>of extraneous variables therefore: </a:t>
            </a:r>
          </a:p>
          <a:p>
            <a:pPr marL="342900" indent="-342900" algn="ctr">
              <a:buFont typeface="Arial" panose="020B0604020202020204" pitchFamily="34" charset="0"/>
              <a:buChar char="•"/>
            </a:pPr>
            <a:r>
              <a:rPr lang="en-GB" sz="2000" dirty="0" smtClean="0">
                <a:solidFill>
                  <a:schemeClr val="tx1"/>
                </a:solidFill>
                <a:latin typeface="Comic Sans MS" panose="030F0702030302020204" pitchFamily="66" charset="0"/>
              </a:rPr>
              <a:t>high </a:t>
            </a:r>
            <a:r>
              <a:rPr lang="en-GB" sz="2000" b="1" dirty="0" smtClean="0">
                <a:solidFill>
                  <a:schemeClr val="tx1"/>
                </a:solidFill>
                <a:latin typeface="Comic Sans MS" panose="030F0702030302020204" pitchFamily="66" charset="0"/>
              </a:rPr>
              <a:t>internal validity.</a:t>
            </a:r>
          </a:p>
          <a:p>
            <a:pPr marL="342900" indent="-342900" algn="ctr">
              <a:buFont typeface="Arial" panose="020B0604020202020204" pitchFamily="34" charset="0"/>
              <a:buChar char="•"/>
            </a:pPr>
            <a:r>
              <a:rPr lang="en-GB" sz="2000" dirty="0" smtClean="0">
                <a:solidFill>
                  <a:schemeClr val="tx1"/>
                </a:solidFill>
                <a:latin typeface="Comic Sans MS" panose="030F0702030302020204" pitchFamily="66" charset="0"/>
              </a:rPr>
              <a:t>Good</a:t>
            </a:r>
            <a:r>
              <a:rPr lang="en-GB" sz="2000" b="1" dirty="0" smtClean="0">
                <a:solidFill>
                  <a:schemeClr val="tx1"/>
                </a:solidFill>
                <a:latin typeface="Comic Sans MS" panose="030F0702030302020204" pitchFamily="66" charset="0"/>
              </a:rPr>
              <a:t> replicability</a:t>
            </a:r>
            <a:endParaRPr lang="en-GB" sz="2000" b="1" dirty="0">
              <a:solidFill>
                <a:schemeClr val="tx1"/>
              </a:solidFill>
              <a:latin typeface="Comic Sans MS" panose="030F0702030302020204" pitchFamily="66" charset="0"/>
            </a:endParaRPr>
          </a:p>
        </p:txBody>
      </p:sp>
      <p:sp>
        <p:nvSpPr>
          <p:cNvPr id="6" name="Content Placeholder 5"/>
          <p:cNvSpPr>
            <a:spLocks noGrp="1"/>
          </p:cNvSpPr>
          <p:nvPr>
            <p:ph idx="1"/>
          </p:nvPr>
        </p:nvSpPr>
        <p:spPr>
          <a:xfrm rot="567914">
            <a:off x="5575109" y="2915408"/>
            <a:ext cx="3551322" cy="1984661"/>
          </a:xfrm>
          <a:prstGeom prst="ellipse">
            <a:avLst/>
          </a:prstGeom>
          <a:solidFill>
            <a:srgbClr val="C000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92500" lnSpcReduction="10000"/>
          </a:bodyPr>
          <a:lstStyle/>
          <a:p>
            <a:pPr marL="0" indent="0" algn="ctr">
              <a:buNone/>
            </a:pPr>
            <a:r>
              <a:rPr lang="en-GB" sz="2000" dirty="0" smtClean="0">
                <a:solidFill>
                  <a:schemeClr val="bg2"/>
                </a:solidFill>
                <a:latin typeface="Comic Sans MS" panose="030F0702030302020204" pitchFamily="66" charset="0"/>
              </a:rPr>
              <a:t>…..However, high control </a:t>
            </a:r>
            <a:r>
              <a:rPr lang="en-GB" sz="2000" b="1" dirty="0" smtClean="0">
                <a:solidFill>
                  <a:schemeClr val="bg2"/>
                </a:solidFill>
                <a:latin typeface="Comic Sans MS" panose="030F0702030302020204" pitchFamily="66" charset="0"/>
              </a:rPr>
              <a:t>= low ecological validity </a:t>
            </a:r>
            <a:r>
              <a:rPr lang="en-GB" sz="2000" dirty="0" smtClean="0">
                <a:solidFill>
                  <a:schemeClr val="bg2"/>
                </a:solidFill>
                <a:latin typeface="Comic Sans MS" panose="030F0702030302020204" pitchFamily="66" charset="0"/>
              </a:rPr>
              <a:t>(as unlikely to be like real life).</a:t>
            </a:r>
            <a:endParaRPr lang="en-GB" sz="2000" dirty="0">
              <a:solidFill>
                <a:schemeClr val="bg2"/>
              </a:solidFill>
              <a:latin typeface="Comic Sans MS" panose="030F0702030302020204" pitchFamily="66" charset="0"/>
            </a:endParaRPr>
          </a:p>
        </p:txBody>
      </p:sp>
      <p:sp>
        <p:nvSpPr>
          <p:cNvPr id="7" name="TextBox 6"/>
          <p:cNvSpPr txBox="1"/>
          <p:nvPr/>
        </p:nvSpPr>
        <p:spPr>
          <a:xfrm>
            <a:off x="27621" y="5517232"/>
            <a:ext cx="9155296" cy="1200329"/>
          </a:xfrm>
          <a:prstGeom prst="rect">
            <a:avLst/>
          </a:prstGeom>
          <a:solidFill>
            <a:srgbClr val="FF6600"/>
          </a:solidFill>
          <a:ln w="25400">
            <a:solidFill>
              <a:schemeClr val="tx1"/>
            </a:solidFill>
          </a:ln>
        </p:spPr>
        <p:txBody>
          <a:bodyPr wrap="square" rtlCol="0">
            <a:spAutoFit/>
          </a:bodyPr>
          <a:lstStyle/>
          <a:p>
            <a:pPr>
              <a:defRPr/>
            </a:pPr>
            <a:r>
              <a:rPr lang="en-GB" i="1" u="sng" kern="0" dirty="0">
                <a:solidFill>
                  <a:prstClr val="black"/>
                </a:solidFill>
                <a:latin typeface="Comic Sans MS"/>
              </a:rPr>
              <a:t>Learning objectives:</a:t>
            </a:r>
          </a:p>
          <a:p>
            <a:pPr marL="285750" indent="-285750">
              <a:buFont typeface="Arial" panose="020B0604020202020204" pitchFamily="34" charset="0"/>
              <a:buChar char="•"/>
              <a:defRPr/>
            </a:pPr>
            <a:r>
              <a:rPr lang="en-GB" kern="0" dirty="0">
                <a:solidFill>
                  <a:prstClr val="black"/>
                </a:solidFill>
                <a:latin typeface="Comic Sans MS"/>
              </a:rPr>
              <a:t>To UNDERSTAND the key features of ‘science’.</a:t>
            </a:r>
          </a:p>
          <a:p>
            <a:pPr marL="285750" indent="-285750">
              <a:buFont typeface="Arial" panose="020B0604020202020204" pitchFamily="34" charset="0"/>
              <a:buChar char="•"/>
              <a:defRPr/>
            </a:pPr>
            <a:r>
              <a:rPr lang="en-GB" kern="0" dirty="0">
                <a:solidFill>
                  <a:prstClr val="black"/>
                </a:solidFill>
                <a:latin typeface="Comic Sans MS"/>
              </a:rPr>
              <a:t>To BE ABLE TO order the approaches in terms of scientific value and focus.</a:t>
            </a:r>
          </a:p>
          <a:p>
            <a:pPr marL="285750" indent="-285750">
              <a:buFont typeface="Arial" panose="020B0604020202020204" pitchFamily="34" charset="0"/>
              <a:buChar char="•"/>
              <a:defRPr/>
            </a:pPr>
            <a:r>
              <a:rPr lang="en-GB" kern="0" dirty="0">
                <a:solidFill>
                  <a:prstClr val="black"/>
                </a:solidFill>
                <a:latin typeface="Comic Sans MS"/>
              </a:rPr>
              <a:t>To EVALUATE whether psychology is a ‘science’.</a:t>
            </a:r>
          </a:p>
        </p:txBody>
      </p:sp>
      <p:sp>
        <p:nvSpPr>
          <p:cNvPr id="5" name="Rectangle 4"/>
          <p:cNvSpPr/>
          <p:nvPr/>
        </p:nvSpPr>
        <p:spPr>
          <a:xfrm>
            <a:off x="179512" y="3861048"/>
            <a:ext cx="3240360" cy="1323439"/>
          </a:xfrm>
          <a:prstGeom prst="rect">
            <a:avLst/>
          </a:prstGeom>
        </p:spPr>
        <p:txBody>
          <a:bodyPr wrap="square">
            <a:spAutoFit/>
          </a:bodyPr>
          <a:lstStyle/>
          <a:p>
            <a:r>
              <a:rPr lang="en-GB" sz="2000" dirty="0"/>
              <a:t>ONE example of when you would use </a:t>
            </a:r>
            <a:r>
              <a:rPr lang="en-GB" sz="2000" dirty="0" smtClean="0"/>
              <a:t>the research method for </a:t>
            </a:r>
            <a:r>
              <a:rPr lang="en-GB" sz="2000" dirty="0"/>
              <a:t>a psychological investigation. </a:t>
            </a:r>
          </a:p>
        </p:txBody>
      </p:sp>
    </p:spTree>
    <p:extLst>
      <p:ext uri="{BB962C8B-B14F-4D97-AF65-F5344CB8AC3E}">
        <p14:creationId xmlns:p14="http://schemas.microsoft.com/office/powerpoint/2010/main" val="631558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0-#ppt_w/2"/>
                                          </p:val>
                                        </p:tav>
                                        <p:tav tm="100000">
                                          <p:val>
                                            <p:strVal val="#ppt_x"/>
                                          </p:val>
                                        </p:tav>
                                      </p:tavLst>
                                    </p:anim>
                                    <p:anim calcmode="lin" valueType="num">
                                      <p:cBhvr additive="base">
                                        <p:cTn id="14"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3568" y="260648"/>
            <a:ext cx="8041440" cy="826501"/>
          </a:xfrm>
          <a:solidFill>
            <a:schemeClr val="accent6">
              <a:lumMod val="20000"/>
              <a:lumOff val="80000"/>
            </a:schemeClr>
          </a:solidFill>
          <a:ln w="28575">
            <a:solidFill>
              <a:schemeClr val="tx1"/>
            </a:solidFill>
          </a:ln>
        </p:spPr>
        <p:txBody>
          <a:bodyPr/>
          <a:lstStyle/>
          <a:p>
            <a:r>
              <a:rPr lang="en-GB" dirty="0" smtClean="0"/>
              <a:t>Field experiment?</a:t>
            </a:r>
            <a:endParaRPr lang="en-GB" dirty="0"/>
          </a:p>
        </p:txBody>
      </p:sp>
      <p:sp>
        <p:nvSpPr>
          <p:cNvPr id="4" name="Oval 3"/>
          <p:cNvSpPr/>
          <p:nvPr/>
        </p:nvSpPr>
        <p:spPr>
          <a:xfrm rot="21116837">
            <a:off x="4407" y="1519268"/>
            <a:ext cx="4814316" cy="2979211"/>
          </a:xfrm>
          <a:prstGeom prst="ellipse">
            <a:avLst/>
          </a:prstGeom>
          <a:solidFill>
            <a:srgbClr val="07B10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gn="ctr">
              <a:buFont typeface="Wingdings" panose="05000000000000000000" pitchFamily="2" charset="2"/>
              <a:buChar char="§"/>
            </a:pPr>
            <a:r>
              <a:rPr lang="en-GB" sz="2000" b="1" dirty="0" smtClean="0">
                <a:solidFill>
                  <a:prstClr val="black"/>
                </a:solidFill>
                <a:latin typeface="Comic Sans MS" panose="030F0702030302020204" pitchFamily="66" charset="0"/>
              </a:rPr>
              <a:t>Some control </a:t>
            </a:r>
            <a:r>
              <a:rPr lang="en-GB" sz="2000" dirty="0" smtClean="0">
                <a:solidFill>
                  <a:prstClr val="black"/>
                </a:solidFill>
                <a:latin typeface="Comic Sans MS" panose="030F0702030302020204" pitchFamily="66" charset="0"/>
              </a:rPr>
              <a:t>of variables (more than natural experiment)</a:t>
            </a:r>
            <a:r>
              <a:rPr lang="en-GB" sz="2000" b="1" dirty="0" smtClean="0">
                <a:solidFill>
                  <a:prstClr val="black"/>
                </a:solidFill>
                <a:latin typeface="Comic Sans MS" panose="030F0702030302020204" pitchFamily="66" charset="0"/>
              </a:rPr>
              <a:t>.</a:t>
            </a:r>
          </a:p>
          <a:p>
            <a:pPr marL="342900" indent="-342900" algn="ctr">
              <a:buFont typeface="Wingdings" panose="05000000000000000000" pitchFamily="2" charset="2"/>
              <a:buChar char="§"/>
            </a:pPr>
            <a:r>
              <a:rPr lang="en-GB" sz="2000" b="1" dirty="0" smtClean="0">
                <a:solidFill>
                  <a:prstClr val="black"/>
                </a:solidFill>
                <a:latin typeface="Comic Sans MS" panose="030F0702030302020204" pitchFamily="66" charset="0"/>
              </a:rPr>
              <a:t>Experimenter effects reduced </a:t>
            </a:r>
            <a:r>
              <a:rPr lang="en-GB" sz="2000" dirty="0" smtClean="0">
                <a:solidFill>
                  <a:prstClr val="black"/>
                </a:solidFill>
                <a:latin typeface="Comic Sans MS" panose="030F0702030302020204" pitchFamily="66" charset="0"/>
              </a:rPr>
              <a:t>as </a:t>
            </a:r>
            <a:r>
              <a:rPr lang="en-GB" sz="2000" dirty="0" err="1" smtClean="0">
                <a:solidFill>
                  <a:prstClr val="black"/>
                </a:solidFill>
                <a:latin typeface="Comic Sans MS" panose="030F0702030302020204" pitchFamily="66" charset="0"/>
              </a:rPr>
              <a:t>ppts</a:t>
            </a:r>
            <a:r>
              <a:rPr lang="en-GB" sz="2000" dirty="0" smtClean="0">
                <a:solidFill>
                  <a:prstClr val="black"/>
                </a:solidFill>
                <a:latin typeface="Comic Sans MS" panose="030F0702030302020204" pitchFamily="66" charset="0"/>
              </a:rPr>
              <a:t> often not aware of being studied.</a:t>
            </a:r>
            <a:endParaRPr lang="en-GB" sz="2000" dirty="0">
              <a:solidFill>
                <a:prstClr val="black"/>
              </a:solidFill>
              <a:latin typeface="Comic Sans MS" panose="030F0702030302020204" pitchFamily="66" charset="0"/>
            </a:endParaRPr>
          </a:p>
        </p:txBody>
      </p:sp>
      <p:sp>
        <p:nvSpPr>
          <p:cNvPr id="7" name="TextBox 6"/>
          <p:cNvSpPr txBox="1"/>
          <p:nvPr/>
        </p:nvSpPr>
        <p:spPr>
          <a:xfrm>
            <a:off x="27621" y="5517232"/>
            <a:ext cx="9155296" cy="1200329"/>
          </a:xfrm>
          <a:prstGeom prst="rect">
            <a:avLst/>
          </a:prstGeom>
          <a:solidFill>
            <a:srgbClr val="FF6600"/>
          </a:solidFill>
          <a:ln w="25400">
            <a:solidFill>
              <a:schemeClr val="tx1"/>
            </a:solidFill>
          </a:ln>
        </p:spPr>
        <p:txBody>
          <a:bodyPr wrap="square" rtlCol="0">
            <a:spAutoFit/>
          </a:bodyPr>
          <a:lstStyle/>
          <a:p>
            <a:pPr>
              <a:defRPr/>
            </a:pPr>
            <a:r>
              <a:rPr lang="en-GB" i="1" u="sng" kern="0" dirty="0">
                <a:solidFill>
                  <a:prstClr val="black"/>
                </a:solidFill>
                <a:latin typeface="Comic Sans MS"/>
              </a:rPr>
              <a:t>Learning objectives:</a:t>
            </a:r>
          </a:p>
          <a:p>
            <a:pPr marL="285750" indent="-285750">
              <a:buFont typeface="Arial" panose="020B0604020202020204" pitchFamily="34" charset="0"/>
              <a:buChar char="•"/>
              <a:defRPr/>
            </a:pPr>
            <a:r>
              <a:rPr lang="en-GB" kern="0" dirty="0">
                <a:solidFill>
                  <a:prstClr val="black"/>
                </a:solidFill>
                <a:latin typeface="Comic Sans MS"/>
              </a:rPr>
              <a:t>To UNDERSTAND the key features of ‘science’.</a:t>
            </a:r>
          </a:p>
          <a:p>
            <a:pPr marL="285750" indent="-285750">
              <a:buFont typeface="Arial" panose="020B0604020202020204" pitchFamily="34" charset="0"/>
              <a:buChar char="•"/>
              <a:defRPr/>
            </a:pPr>
            <a:r>
              <a:rPr lang="en-GB" kern="0" dirty="0">
                <a:solidFill>
                  <a:prstClr val="black"/>
                </a:solidFill>
                <a:latin typeface="Comic Sans MS"/>
              </a:rPr>
              <a:t>To BE ABLE TO order the approaches in terms of scientific value and focus.</a:t>
            </a:r>
          </a:p>
          <a:p>
            <a:pPr marL="285750" indent="-285750">
              <a:buFont typeface="Arial" panose="020B0604020202020204" pitchFamily="34" charset="0"/>
              <a:buChar char="•"/>
              <a:defRPr/>
            </a:pPr>
            <a:r>
              <a:rPr lang="en-GB" kern="0" dirty="0">
                <a:solidFill>
                  <a:prstClr val="black"/>
                </a:solidFill>
                <a:latin typeface="Comic Sans MS"/>
              </a:rPr>
              <a:t>To EVALUATE whether psychology is a ‘science’.</a:t>
            </a:r>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235430" y="1196752"/>
            <a:ext cx="3525192" cy="28546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Content Placeholder 5"/>
          <p:cNvSpPr>
            <a:spLocks noGrp="1"/>
          </p:cNvSpPr>
          <p:nvPr>
            <p:ph idx="1"/>
          </p:nvPr>
        </p:nvSpPr>
        <p:spPr>
          <a:xfrm rot="567914">
            <a:off x="5215070" y="3919808"/>
            <a:ext cx="3551322" cy="1984661"/>
          </a:xfrm>
          <a:prstGeom prst="ellipse">
            <a:avLst/>
          </a:prstGeom>
          <a:solidFill>
            <a:srgbClr val="C000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ctr">
              <a:buNone/>
            </a:pPr>
            <a:r>
              <a:rPr lang="en-GB" sz="2000" dirty="0" smtClean="0">
                <a:solidFill>
                  <a:schemeClr val="bg2"/>
                </a:solidFill>
                <a:latin typeface="Comic Sans MS" panose="030F0702030302020204" pitchFamily="66" charset="0"/>
              </a:rPr>
              <a:t>Less control than lab.</a:t>
            </a:r>
            <a:endParaRPr lang="en-GB" sz="2000" dirty="0">
              <a:solidFill>
                <a:schemeClr val="bg2"/>
              </a:solidFill>
              <a:latin typeface="Comic Sans MS" panose="030F0702030302020204" pitchFamily="66" charset="0"/>
            </a:endParaRPr>
          </a:p>
        </p:txBody>
      </p:sp>
    </p:spTree>
    <p:extLst>
      <p:ext uri="{BB962C8B-B14F-4D97-AF65-F5344CB8AC3E}">
        <p14:creationId xmlns:p14="http://schemas.microsoft.com/office/powerpoint/2010/main" val="102020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bg/>
                                          </p:spTgt>
                                        </p:tgtEl>
                                        <p:attrNameLst>
                                          <p:attrName>style.visibility</p:attrName>
                                        </p:attrNameLst>
                                      </p:cBhvr>
                                      <p:to>
                                        <p:strVal val="visible"/>
                                      </p:to>
                                    </p:set>
                                    <p:animEffect transition="in" filter="fade">
                                      <p:cBhvr>
                                        <p:cTn id="12" dur="500"/>
                                        <p:tgtEl>
                                          <p:spTgt spid="6">
                                            <p:bg/>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xEl>
                                              <p:pRg st="0" end="0"/>
                                            </p:txEl>
                                          </p:spTgt>
                                        </p:tgtEl>
                                        <p:attrNameLst>
                                          <p:attrName>style.visibility</p:attrName>
                                        </p:attrNameLst>
                                      </p:cBhvr>
                                      <p:to>
                                        <p:strVal val="visible"/>
                                      </p:to>
                                    </p:set>
                                    <p:animEffect transition="in" filter="fade">
                                      <p:cBhvr>
                                        <p:cTn id="17"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build="p"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3568" y="260648"/>
            <a:ext cx="8041440" cy="826501"/>
          </a:xfrm>
          <a:solidFill>
            <a:schemeClr val="accent6">
              <a:lumMod val="20000"/>
              <a:lumOff val="80000"/>
            </a:schemeClr>
          </a:solidFill>
          <a:ln w="28575">
            <a:solidFill>
              <a:schemeClr val="tx1"/>
            </a:solidFill>
          </a:ln>
        </p:spPr>
        <p:txBody>
          <a:bodyPr/>
          <a:lstStyle/>
          <a:p>
            <a:r>
              <a:rPr lang="en-GB" dirty="0" smtClean="0"/>
              <a:t>Natural experiment?</a:t>
            </a:r>
            <a:endParaRPr lang="en-GB" dirty="0"/>
          </a:p>
        </p:txBody>
      </p:sp>
      <p:sp>
        <p:nvSpPr>
          <p:cNvPr id="4" name="Oval 3"/>
          <p:cNvSpPr/>
          <p:nvPr/>
        </p:nvSpPr>
        <p:spPr>
          <a:xfrm rot="21116837">
            <a:off x="60416" y="925478"/>
            <a:ext cx="5902586" cy="2298962"/>
          </a:xfrm>
          <a:prstGeom prst="ellipse">
            <a:avLst/>
          </a:prstGeom>
          <a:solidFill>
            <a:srgbClr val="07B10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gn="ctr">
              <a:buFont typeface="Arial" panose="020B0604020202020204" pitchFamily="34" charset="0"/>
              <a:buChar char="•"/>
            </a:pPr>
            <a:r>
              <a:rPr lang="en-GB" sz="2000" dirty="0" smtClean="0">
                <a:solidFill>
                  <a:schemeClr val="tx1"/>
                </a:solidFill>
                <a:latin typeface="Comic Sans MS" panose="030F0702030302020204" pitchFamily="66" charset="0"/>
              </a:rPr>
              <a:t>Makes use of </a:t>
            </a:r>
            <a:r>
              <a:rPr lang="en-GB" sz="2000" b="1" dirty="0" smtClean="0">
                <a:solidFill>
                  <a:schemeClr val="tx1"/>
                </a:solidFill>
                <a:latin typeface="Comic Sans MS" panose="030F0702030302020204" pitchFamily="66" charset="0"/>
              </a:rPr>
              <a:t>existing IVs </a:t>
            </a:r>
            <a:r>
              <a:rPr lang="en-GB" sz="2000" dirty="0" smtClean="0">
                <a:solidFill>
                  <a:schemeClr val="tx1"/>
                </a:solidFill>
                <a:latin typeface="Comic Sans MS" panose="030F0702030302020204" pitchFamily="66" charset="0"/>
              </a:rPr>
              <a:t>so allows researchers </a:t>
            </a:r>
            <a:r>
              <a:rPr lang="en-GB" sz="2000" b="1" dirty="0" smtClean="0">
                <a:solidFill>
                  <a:schemeClr val="tx1"/>
                </a:solidFill>
                <a:latin typeface="Comic Sans MS" panose="030F0702030302020204" pitchFamily="66" charset="0"/>
              </a:rPr>
              <a:t>to study unethical </a:t>
            </a:r>
            <a:r>
              <a:rPr lang="en-GB" sz="2000" dirty="0" smtClean="0">
                <a:solidFill>
                  <a:schemeClr val="tx1"/>
                </a:solidFill>
                <a:latin typeface="Comic Sans MS" panose="030F0702030302020204" pitchFamily="66" charset="0"/>
              </a:rPr>
              <a:t>behaviours or experiences e.g. privation.</a:t>
            </a:r>
          </a:p>
          <a:p>
            <a:pPr marL="342900" indent="-342900" algn="ctr">
              <a:buFont typeface="Arial" panose="020B0604020202020204" pitchFamily="34" charset="0"/>
              <a:buChar char="•"/>
            </a:pPr>
            <a:r>
              <a:rPr lang="en-GB" sz="2000" b="1" dirty="0" smtClean="0">
                <a:solidFill>
                  <a:schemeClr val="tx1"/>
                </a:solidFill>
                <a:latin typeface="Comic Sans MS" panose="030F0702030302020204" pitchFamily="66" charset="0"/>
              </a:rPr>
              <a:t>High ecological validity.</a:t>
            </a:r>
            <a:endParaRPr lang="en-GB" sz="2000" b="1" dirty="0">
              <a:solidFill>
                <a:schemeClr val="tx1"/>
              </a:solidFill>
              <a:latin typeface="Comic Sans MS" panose="030F0702030302020204" pitchFamily="66" charset="0"/>
            </a:endParaRPr>
          </a:p>
        </p:txBody>
      </p:sp>
      <p:sp>
        <p:nvSpPr>
          <p:cNvPr id="6" name="Content Placeholder 5"/>
          <p:cNvSpPr>
            <a:spLocks noGrp="1"/>
          </p:cNvSpPr>
          <p:nvPr>
            <p:ph idx="1"/>
          </p:nvPr>
        </p:nvSpPr>
        <p:spPr>
          <a:xfrm rot="567914">
            <a:off x="4758688" y="2082277"/>
            <a:ext cx="4412049" cy="2402533"/>
          </a:xfrm>
          <a:prstGeom prst="ellipse">
            <a:avLst/>
          </a:prstGeom>
          <a:solidFill>
            <a:srgbClr val="C000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ctr">
              <a:buNone/>
            </a:pPr>
            <a:r>
              <a:rPr lang="en-GB" sz="2000" dirty="0" smtClean="0">
                <a:solidFill>
                  <a:schemeClr val="bg2"/>
                </a:solidFill>
                <a:latin typeface="Comic Sans MS" panose="030F0702030302020204" pitchFamily="66" charset="0"/>
              </a:rPr>
              <a:t>- Difficult to draw </a:t>
            </a:r>
            <a:r>
              <a:rPr lang="en-GB" sz="2000" b="1" dirty="0" smtClean="0">
                <a:solidFill>
                  <a:schemeClr val="bg2"/>
                </a:solidFill>
                <a:latin typeface="Comic Sans MS" panose="030F0702030302020204" pitchFamily="66" charset="0"/>
              </a:rPr>
              <a:t>causal</a:t>
            </a:r>
            <a:r>
              <a:rPr lang="en-GB" sz="2000" dirty="0" smtClean="0">
                <a:solidFill>
                  <a:schemeClr val="bg2"/>
                </a:solidFill>
                <a:latin typeface="Comic Sans MS" panose="030F0702030302020204" pitchFamily="66" charset="0"/>
              </a:rPr>
              <a:t> conclusions from.</a:t>
            </a:r>
          </a:p>
          <a:p>
            <a:pPr marL="0" indent="0" algn="ctr">
              <a:buNone/>
            </a:pPr>
            <a:r>
              <a:rPr lang="en-GB" sz="2000" dirty="0" smtClean="0">
                <a:solidFill>
                  <a:schemeClr val="bg2"/>
                </a:solidFill>
                <a:latin typeface="Comic Sans MS" panose="030F0702030302020204" pitchFamily="66" charset="0"/>
              </a:rPr>
              <a:t>- </a:t>
            </a:r>
            <a:r>
              <a:rPr lang="en-GB" sz="2000" b="1" dirty="0" smtClean="0">
                <a:solidFill>
                  <a:schemeClr val="bg2"/>
                </a:solidFill>
                <a:latin typeface="Comic Sans MS" panose="030F0702030302020204" pitchFamily="66" charset="0"/>
              </a:rPr>
              <a:t>Low control </a:t>
            </a:r>
            <a:r>
              <a:rPr lang="en-GB" sz="2000" dirty="0" smtClean="0">
                <a:solidFill>
                  <a:schemeClr val="bg2"/>
                </a:solidFill>
                <a:latin typeface="Comic Sans MS" panose="030F0702030302020204" pitchFamily="66" charset="0"/>
              </a:rPr>
              <a:t>of EVs and inability to randomly allocate </a:t>
            </a:r>
            <a:r>
              <a:rPr lang="en-GB" sz="2000" dirty="0" err="1" smtClean="0">
                <a:solidFill>
                  <a:schemeClr val="bg2"/>
                </a:solidFill>
                <a:latin typeface="Comic Sans MS" panose="030F0702030302020204" pitchFamily="66" charset="0"/>
              </a:rPr>
              <a:t>ppts</a:t>
            </a:r>
            <a:r>
              <a:rPr lang="en-GB" sz="2000" dirty="0">
                <a:solidFill>
                  <a:schemeClr val="bg2"/>
                </a:solidFill>
                <a:latin typeface="Comic Sans MS" panose="030F0702030302020204" pitchFamily="66" charset="0"/>
              </a:rPr>
              <a:t>.</a:t>
            </a:r>
          </a:p>
        </p:txBody>
      </p:sp>
      <p:sp>
        <p:nvSpPr>
          <p:cNvPr id="7" name="TextBox 6"/>
          <p:cNvSpPr txBox="1"/>
          <p:nvPr/>
        </p:nvSpPr>
        <p:spPr>
          <a:xfrm>
            <a:off x="27621" y="5517232"/>
            <a:ext cx="9155296" cy="1200329"/>
          </a:xfrm>
          <a:prstGeom prst="rect">
            <a:avLst/>
          </a:prstGeom>
          <a:solidFill>
            <a:srgbClr val="FF6600"/>
          </a:solidFill>
          <a:ln w="25400">
            <a:solidFill>
              <a:schemeClr val="tx1"/>
            </a:solidFill>
          </a:ln>
        </p:spPr>
        <p:txBody>
          <a:bodyPr wrap="square" rtlCol="0">
            <a:spAutoFit/>
          </a:bodyPr>
          <a:lstStyle/>
          <a:p>
            <a:pPr>
              <a:defRPr/>
            </a:pPr>
            <a:r>
              <a:rPr lang="en-GB" i="1" u="sng" kern="0" dirty="0">
                <a:solidFill>
                  <a:prstClr val="black"/>
                </a:solidFill>
                <a:latin typeface="Comic Sans MS"/>
              </a:rPr>
              <a:t>Learning objectives:</a:t>
            </a:r>
          </a:p>
          <a:p>
            <a:pPr marL="285750" indent="-285750">
              <a:buFont typeface="Arial" panose="020B0604020202020204" pitchFamily="34" charset="0"/>
              <a:buChar char="•"/>
              <a:defRPr/>
            </a:pPr>
            <a:r>
              <a:rPr lang="en-GB" kern="0" dirty="0">
                <a:solidFill>
                  <a:prstClr val="black"/>
                </a:solidFill>
                <a:latin typeface="Comic Sans MS"/>
              </a:rPr>
              <a:t>To UNDERSTAND the key features of ‘science’.</a:t>
            </a:r>
          </a:p>
          <a:p>
            <a:pPr marL="285750" indent="-285750">
              <a:buFont typeface="Arial" panose="020B0604020202020204" pitchFamily="34" charset="0"/>
              <a:buChar char="•"/>
              <a:defRPr/>
            </a:pPr>
            <a:r>
              <a:rPr lang="en-GB" kern="0" dirty="0">
                <a:solidFill>
                  <a:prstClr val="black"/>
                </a:solidFill>
                <a:latin typeface="Comic Sans MS"/>
              </a:rPr>
              <a:t>To BE ABLE TO order the approaches in terms of scientific value and focus.</a:t>
            </a:r>
          </a:p>
          <a:p>
            <a:pPr marL="285750" indent="-285750">
              <a:buFont typeface="Arial" panose="020B0604020202020204" pitchFamily="34" charset="0"/>
              <a:buChar char="•"/>
              <a:defRPr/>
            </a:pPr>
            <a:r>
              <a:rPr lang="en-GB" kern="0" dirty="0">
                <a:solidFill>
                  <a:prstClr val="black"/>
                </a:solidFill>
                <a:latin typeface="Comic Sans MS"/>
              </a:rPr>
              <a:t>To EVALUATE whether psychology is a ‘science’.</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277" y="2636912"/>
            <a:ext cx="5376863" cy="3219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844728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uiExpand="1"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7421" y="110131"/>
            <a:ext cx="8041440" cy="826501"/>
          </a:xfrm>
          <a:solidFill>
            <a:schemeClr val="accent6">
              <a:lumMod val="20000"/>
              <a:lumOff val="80000"/>
            </a:schemeClr>
          </a:solidFill>
          <a:ln w="28575">
            <a:solidFill>
              <a:schemeClr val="tx1"/>
            </a:solidFill>
          </a:ln>
        </p:spPr>
        <p:txBody>
          <a:bodyPr/>
          <a:lstStyle/>
          <a:p>
            <a:r>
              <a:rPr lang="en-GB" dirty="0" smtClean="0"/>
              <a:t>Independent groups?</a:t>
            </a:r>
            <a:endParaRPr lang="en-GB" dirty="0"/>
          </a:p>
        </p:txBody>
      </p:sp>
      <p:sp>
        <p:nvSpPr>
          <p:cNvPr id="4" name="Oval 3"/>
          <p:cNvSpPr/>
          <p:nvPr/>
        </p:nvSpPr>
        <p:spPr>
          <a:xfrm rot="21116837">
            <a:off x="60416" y="925478"/>
            <a:ext cx="5902586" cy="2298962"/>
          </a:xfrm>
          <a:prstGeom prst="ellipse">
            <a:avLst/>
          </a:prstGeom>
          <a:solidFill>
            <a:srgbClr val="07B10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gn="ctr">
              <a:buFont typeface="Arial" panose="020B0604020202020204" pitchFamily="34" charset="0"/>
              <a:buChar char="•"/>
            </a:pPr>
            <a:r>
              <a:rPr lang="en-GB" sz="2000" b="1" dirty="0">
                <a:solidFill>
                  <a:prstClr val="black"/>
                </a:solidFill>
                <a:latin typeface="Comic Sans MS" panose="030F0702030302020204" pitchFamily="66" charset="0"/>
              </a:rPr>
              <a:t>Avoids order effects </a:t>
            </a:r>
            <a:r>
              <a:rPr lang="en-GB" sz="2000" dirty="0">
                <a:solidFill>
                  <a:prstClr val="black"/>
                </a:solidFill>
                <a:latin typeface="Comic Sans MS" panose="030F0702030302020204" pitchFamily="66" charset="0"/>
              </a:rPr>
              <a:t>(such as practice or fatigue).</a:t>
            </a:r>
          </a:p>
        </p:txBody>
      </p:sp>
      <p:sp>
        <p:nvSpPr>
          <p:cNvPr id="6" name="Content Placeholder 5"/>
          <p:cNvSpPr>
            <a:spLocks noGrp="1"/>
          </p:cNvSpPr>
          <p:nvPr>
            <p:ph idx="1"/>
          </p:nvPr>
        </p:nvSpPr>
        <p:spPr>
          <a:xfrm rot="567914">
            <a:off x="4821156" y="1327728"/>
            <a:ext cx="4412049" cy="3162255"/>
          </a:xfrm>
          <a:prstGeom prst="ellipse">
            <a:avLst/>
          </a:prstGeom>
          <a:solidFill>
            <a:srgbClr val="C000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92500" lnSpcReduction="10000"/>
          </a:bodyPr>
          <a:lstStyle/>
          <a:p>
            <a:pPr marL="0" indent="0" algn="ctr">
              <a:buNone/>
            </a:pPr>
            <a:r>
              <a:rPr lang="en-GB" sz="2000" dirty="0">
                <a:solidFill>
                  <a:schemeClr val="bg2"/>
                </a:solidFill>
                <a:latin typeface="Comic Sans MS" panose="030F0702030302020204" pitchFamily="66" charset="0"/>
              </a:rPr>
              <a:t>-</a:t>
            </a:r>
            <a:r>
              <a:rPr lang="en-GB" sz="2000" b="1" dirty="0">
                <a:solidFill>
                  <a:schemeClr val="bg2"/>
                </a:solidFill>
                <a:latin typeface="Comic Sans MS" panose="030F0702030302020204" pitchFamily="66" charset="0"/>
              </a:rPr>
              <a:t>More people are needed </a:t>
            </a:r>
            <a:r>
              <a:rPr lang="en-GB" sz="2000" dirty="0">
                <a:solidFill>
                  <a:schemeClr val="bg2"/>
                </a:solidFill>
                <a:latin typeface="Comic Sans MS" panose="030F0702030302020204" pitchFamily="66" charset="0"/>
              </a:rPr>
              <a:t>than with the repeated measures design (i.e. more time consuming</a:t>
            </a:r>
            <a:r>
              <a:rPr lang="en-GB" sz="2000" dirty="0" smtClean="0">
                <a:solidFill>
                  <a:schemeClr val="bg2"/>
                </a:solidFill>
                <a:latin typeface="Comic Sans MS" panose="030F0702030302020204" pitchFamily="66" charset="0"/>
              </a:rPr>
              <a:t>).</a:t>
            </a:r>
          </a:p>
          <a:p>
            <a:pPr marL="0" indent="0" algn="ctr">
              <a:buNone/>
            </a:pPr>
            <a:r>
              <a:rPr lang="en-GB" sz="2000" dirty="0">
                <a:solidFill>
                  <a:schemeClr val="bg2"/>
                </a:solidFill>
                <a:latin typeface="Comic Sans MS" panose="030F0702030302020204" pitchFamily="66" charset="0"/>
              </a:rPr>
              <a:t>- </a:t>
            </a:r>
            <a:r>
              <a:rPr lang="en-GB" sz="2000" b="1" dirty="0" smtClean="0">
                <a:solidFill>
                  <a:schemeClr val="bg2"/>
                </a:solidFill>
                <a:latin typeface="Comic Sans MS" panose="030F0702030302020204" pitchFamily="66" charset="0"/>
              </a:rPr>
              <a:t>Individual differences </a:t>
            </a:r>
            <a:r>
              <a:rPr lang="en-GB" sz="2000" dirty="0">
                <a:solidFill>
                  <a:schemeClr val="bg2"/>
                </a:solidFill>
                <a:latin typeface="Comic Sans MS" panose="030F0702030302020204" pitchFamily="66" charset="0"/>
              </a:rPr>
              <a:t>between participants in the groups may affect </a:t>
            </a:r>
            <a:r>
              <a:rPr lang="en-GB" sz="2000" dirty="0" smtClean="0">
                <a:solidFill>
                  <a:schemeClr val="bg2"/>
                </a:solidFill>
                <a:latin typeface="Comic Sans MS" panose="030F0702030302020204" pitchFamily="66" charset="0"/>
              </a:rPr>
              <a:t>results.</a:t>
            </a:r>
            <a:endParaRPr lang="en-GB" sz="2000" dirty="0">
              <a:solidFill>
                <a:schemeClr val="bg2"/>
              </a:solidFill>
              <a:latin typeface="Comic Sans MS" panose="030F0702030302020204" pitchFamily="66" charset="0"/>
            </a:endParaRPr>
          </a:p>
        </p:txBody>
      </p:sp>
      <p:sp>
        <p:nvSpPr>
          <p:cNvPr id="7" name="TextBox 6"/>
          <p:cNvSpPr txBox="1"/>
          <p:nvPr/>
        </p:nvSpPr>
        <p:spPr>
          <a:xfrm>
            <a:off x="27621" y="5517232"/>
            <a:ext cx="9155296" cy="1200329"/>
          </a:xfrm>
          <a:prstGeom prst="rect">
            <a:avLst/>
          </a:prstGeom>
          <a:solidFill>
            <a:srgbClr val="FF6600"/>
          </a:solidFill>
          <a:ln w="25400">
            <a:solidFill>
              <a:schemeClr val="tx1"/>
            </a:solidFill>
          </a:ln>
        </p:spPr>
        <p:txBody>
          <a:bodyPr wrap="square" rtlCol="0">
            <a:spAutoFit/>
          </a:bodyPr>
          <a:lstStyle/>
          <a:p>
            <a:pPr>
              <a:defRPr/>
            </a:pPr>
            <a:r>
              <a:rPr lang="en-GB" i="1" u="sng" kern="0" dirty="0">
                <a:solidFill>
                  <a:prstClr val="black"/>
                </a:solidFill>
                <a:latin typeface="Comic Sans MS"/>
              </a:rPr>
              <a:t>Learning objectives:</a:t>
            </a:r>
          </a:p>
          <a:p>
            <a:pPr marL="285750" indent="-285750">
              <a:buFont typeface="Arial" panose="020B0604020202020204" pitchFamily="34" charset="0"/>
              <a:buChar char="•"/>
              <a:defRPr/>
            </a:pPr>
            <a:r>
              <a:rPr lang="en-GB" kern="0" dirty="0">
                <a:solidFill>
                  <a:prstClr val="black"/>
                </a:solidFill>
                <a:latin typeface="Comic Sans MS"/>
              </a:rPr>
              <a:t>To UNDERSTAND the key features of ‘science’.</a:t>
            </a:r>
          </a:p>
          <a:p>
            <a:pPr marL="285750" indent="-285750">
              <a:buFont typeface="Arial" panose="020B0604020202020204" pitchFamily="34" charset="0"/>
              <a:buChar char="•"/>
              <a:defRPr/>
            </a:pPr>
            <a:r>
              <a:rPr lang="en-GB" kern="0" dirty="0">
                <a:solidFill>
                  <a:prstClr val="black"/>
                </a:solidFill>
                <a:latin typeface="Comic Sans MS"/>
              </a:rPr>
              <a:t>To BE ABLE TO order the approaches in terms of scientific value and focus.</a:t>
            </a:r>
          </a:p>
          <a:p>
            <a:pPr marL="285750" indent="-285750">
              <a:buFont typeface="Arial" panose="020B0604020202020204" pitchFamily="34" charset="0"/>
              <a:buChar char="•"/>
              <a:defRPr/>
            </a:pPr>
            <a:r>
              <a:rPr lang="en-GB" kern="0" dirty="0">
                <a:solidFill>
                  <a:prstClr val="black"/>
                </a:solidFill>
                <a:latin typeface="Comic Sans MS"/>
              </a:rPr>
              <a:t>To EVALUATE whether psychology is a ‘science’.</a:t>
            </a: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183" y="3194751"/>
            <a:ext cx="5230813" cy="212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4788024" y="4501569"/>
            <a:ext cx="4032448" cy="1015663"/>
          </a:xfrm>
          <a:prstGeom prst="rect">
            <a:avLst/>
          </a:prstGeom>
          <a:noFill/>
        </p:spPr>
        <p:txBody>
          <a:bodyPr wrap="square" rtlCol="0">
            <a:spAutoFit/>
          </a:bodyPr>
          <a:lstStyle/>
          <a:p>
            <a:r>
              <a:rPr lang="en-GB" sz="2000" dirty="0" smtClean="0"/>
              <a:t>What can be done to minimise this?</a:t>
            </a:r>
          </a:p>
          <a:p>
            <a:r>
              <a:rPr lang="en-GB" sz="2000" b="1" dirty="0" smtClean="0"/>
              <a:t>Random allocation – distributes </a:t>
            </a:r>
            <a:r>
              <a:rPr lang="en-GB" sz="2000" b="1" dirty="0" err="1" smtClean="0"/>
              <a:t>ppt</a:t>
            </a:r>
            <a:r>
              <a:rPr lang="en-GB" sz="2000" b="1" dirty="0" smtClean="0"/>
              <a:t> variables evenly.</a:t>
            </a:r>
            <a:endParaRPr lang="en-GB" sz="2000" b="1" dirty="0"/>
          </a:p>
        </p:txBody>
      </p:sp>
      <p:cxnSp>
        <p:nvCxnSpPr>
          <p:cNvPr id="8" name="Straight Arrow Connector 7"/>
          <p:cNvCxnSpPr/>
          <p:nvPr/>
        </p:nvCxnSpPr>
        <p:spPr>
          <a:xfrm flipH="1" flipV="1">
            <a:off x="7740352" y="4258376"/>
            <a:ext cx="720080" cy="243193"/>
          </a:xfrm>
          <a:prstGeom prst="straightConnector1">
            <a:avLst/>
          </a:prstGeom>
          <a:ln w="57150">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092436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2"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 calcmode="lin" valueType="num">
                                      <p:cBhvr additive="base">
                                        <p:cTn id="17" dur="500" fill="hold"/>
                                        <p:tgtEl>
                                          <p:spTgt spid="3">
                                            <p:txEl>
                                              <p:pRg st="0" end="0"/>
                                            </p:txEl>
                                          </p:spTgt>
                                        </p:tgtEl>
                                        <p:attrNameLst>
                                          <p:attrName>ppt_x</p:attrName>
                                        </p:attrNameLst>
                                      </p:cBhvr>
                                      <p:tavLst>
                                        <p:tav tm="0">
                                          <p:val>
                                            <p:strVal val="1+#ppt_w/2"/>
                                          </p:val>
                                        </p:tav>
                                        <p:tav tm="100000">
                                          <p:val>
                                            <p:strVal val="#ppt_x"/>
                                          </p:val>
                                        </p:tav>
                                      </p:tavLst>
                                    </p:anim>
                                    <p:anim calcmode="lin" valueType="num">
                                      <p:cBhvr additive="base">
                                        <p:cTn id="18" dur="500" fill="hold"/>
                                        <p:tgtEl>
                                          <p:spTgt spid="3">
                                            <p:txEl>
                                              <p:pRg st="0" end="0"/>
                                            </p:txEl>
                                          </p:spTgt>
                                        </p:tgtEl>
                                        <p:attrNameLst>
                                          <p:attrName>ppt_y</p:attrName>
                                        </p:attrNameLst>
                                      </p:cBhvr>
                                      <p:tavLst>
                                        <p:tav tm="0">
                                          <p:val>
                                            <p:strVal val="#ppt_y"/>
                                          </p:val>
                                        </p:tav>
                                        <p:tav tm="100000">
                                          <p:val>
                                            <p:strVal val="#ppt_y"/>
                                          </p:val>
                                        </p:tav>
                                      </p:tavLst>
                                    </p:anim>
                                  </p:childTnLst>
                                </p:cTn>
                              </p:par>
                              <p:par>
                                <p:cTn id="19" presetID="16" presetClass="entr" presetSubtype="21" fill="hold" nodeType="with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barn(inVertical)">
                                      <p:cBhvr>
                                        <p:cTn id="21" dur="500"/>
                                        <p:tgtEl>
                                          <p:spTgt spid="8"/>
                                        </p:tgtEl>
                                      </p:cBhvr>
                                    </p:animEffect>
                                  </p:childTnLst>
                                </p:cTn>
                              </p:par>
                            </p:childTnLst>
                          </p:cTn>
                        </p:par>
                      </p:childTnLst>
                    </p:cTn>
                  </p:par>
                  <p:par>
                    <p:cTn id="22" fill="hold">
                      <p:stCondLst>
                        <p:cond delay="indefinite"/>
                      </p:stCondLst>
                      <p:childTnLst>
                        <p:par>
                          <p:cTn id="23" fill="hold">
                            <p:stCondLst>
                              <p:cond delay="0"/>
                            </p:stCondLst>
                            <p:childTnLst>
                              <p:par>
                                <p:cTn id="24" presetID="2" presetClass="entr" presetSubtype="2" fill="hold" grpId="0" nodeType="clickEffect">
                                  <p:stCondLst>
                                    <p:cond delay="0"/>
                                  </p:stCondLst>
                                  <p:childTnLst>
                                    <p:set>
                                      <p:cBhvr>
                                        <p:cTn id="25" dur="1" fill="hold">
                                          <p:stCondLst>
                                            <p:cond delay="0"/>
                                          </p:stCondLst>
                                        </p:cTn>
                                        <p:tgtEl>
                                          <p:spTgt spid="3">
                                            <p:txEl>
                                              <p:pRg st="1" end="1"/>
                                            </p:txEl>
                                          </p:spTgt>
                                        </p:tgtEl>
                                        <p:attrNameLst>
                                          <p:attrName>style.visibility</p:attrName>
                                        </p:attrNameLst>
                                      </p:cBhvr>
                                      <p:to>
                                        <p:strVal val="visible"/>
                                      </p:to>
                                    </p:set>
                                    <p:anim calcmode="lin" valueType="num">
                                      <p:cBhvr additive="base">
                                        <p:cTn id="26" dur="500" fill="hold"/>
                                        <p:tgtEl>
                                          <p:spTgt spid="3">
                                            <p:txEl>
                                              <p:pRg st="1" end="1"/>
                                            </p:txEl>
                                          </p:spTgt>
                                        </p:tgtEl>
                                        <p:attrNameLst>
                                          <p:attrName>ppt_x</p:attrName>
                                        </p:attrNameLst>
                                      </p:cBhvr>
                                      <p:tavLst>
                                        <p:tav tm="0">
                                          <p:val>
                                            <p:strVal val="1+#ppt_w/2"/>
                                          </p:val>
                                        </p:tav>
                                        <p:tav tm="100000">
                                          <p:val>
                                            <p:strVal val="#ppt_x"/>
                                          </p:val>
                                        </p:tav>
                                      </p:tavLst>
                                    </p:anim>
                                    <p:anim calcmode="lin" valueType="num">
                                      <p:cBhvr additive="base">
                                        <p:cTn id="27"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3"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3568" y="82219"/>
            <a:ext cx="8041440" cy="826501"/>
          </a:xfrm>
          <a:solidFill>
            <a:schemeClr val="accent6">
              <a:lumMod val="20000"/>
              <a:lumOff val="80000"/>
            </a:schemeClr>
          </a:solidFill>
          <a:ln w="28575">
            <a:solidFill>
              <a:schemeClr val="tx1"/>
            </a:solidFill>
          </a:ln>
        </p:spPr>
        <p:txBody>
          <a:bodyPr/>
          <a:lstStyle/>
          <a:p>
            <a:r>
              <a:rPr lang="en-GB" dirty="0" smtClean="0"/>
              <a:t>Repeated measures?</a:t>
            </a:r>
            <a:endParaRPr lang="en-GB" dirty="0"/>
          </a:p>
        </p:txBody>
      </p:sp>
      <p:sp>
        <p:nvSpPr>
          <p:cNvPr id="4" name="Oval 3"/>
          <p:cNvSpPr/>
          <p:nvPr/>
        </p:nvSpPr>
        <p:spPr>
          <a:xfrm rot="21116837">
            <a:off x="-48604" y="3111015"/>
            <a:ext cx="5902586" cy="2298962"/>
          </a:xfrm>
          <a:prstGeom prst="ellipse">
            <a:avLst/>
          </a:prstGeom>
          <a:solidFill>
            <a:srgbClr val="07B10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gn="ctr">
              <a:buFont typeface="Arial" panose="020B0604020202020204" pitchFamily="34" charset="0"/>
              <a:buChar char="•"/>
            </a:pPr>
            <a:r>
              <a:rPr lang="en-GB" sz="2000" b="1" dirty="0">
                <a:solidFill>
                  <a:prstClr val="black"/>
                </a:solidFill>
                <a:latin typeface="Comic Sans MS" panose="030F0702030302020204" pitchFamily="66" charset="0"/>
              </a:rPr>
              <a:t>Fewer people are needed </a:t>
            </a:r>
            <a:r>
              <a:rPr lang="en-GB" sz="2000" dirty="0">
                <a:solidFill>
                  <a:prstClr val="black"/>
                </a:solidFill>
                <a:latin typeface="Comic Sans MS" panose="030F0702030302020204" pitchFamily="66" charset="0"/>
              </a:rPr>
              <a:t>as they take part in all conditions (i.e. saves time</a:t>
            </a:r>
            <a:r>
              <a:rPr lang="en-GB" sz="2000" dirty="0" smtClean="0">
                <a:solidFill>
                  <a:prstClr val="black"/>
                </a:solidFill>
                <a:latin typeface="Comic Sans MS" panose="030F0702030302020204" pitchFamily="66" charset="0"/>
              </a:rPr>
              <a:t>).</a:t>
            </a:r>
          </a:p>
          <a:p>
            <a:pPr marL="342900" indent="-342900" algn="ctr">
              <a:buFont typeface="Arial" panose="020B0604020202020204" pitchFamily="34" charset="0"/>
              <a:buChar char="•"/>
            </a:pPr>
            <a:r>
              <a:rPr lang="en-GB" sz="2000" dirty="0" smtClean="0">
                <a:solidFill>
                  <a:prstClr val="black"/>
                </a:solidFill>
                <a:latin typeface="Comic Sans MS" panose="030F0702030302020204" pitchFamily="66" charset="0"/>
              </a:rPr>
              <a:t>Individual differences </a:t>
            </a:r>
            <a:r>
              <a:rPr lang="en-GB" sz="2000" b="1" dirty="0" smtClean="0">
                <a:solidFill>
                  <a:prstClr val="black"/>
                </a:solidFill>
                <a:latin typeface="Comic Sans MS" panose="030F0702030302020204" pitchFamily="66" charset="0"/>
              </a:rPr>
              <a:t>not</a:t>
            </a:r>
            <a:r>
              <a:rPr lang="en-GB" sz="2000" dirty="0" smtClean="0">
                <a:solidFill>
                  <a:prstClr val="black"/>
                </a:solidFill>
                <a:latin typeface="Comic Sans MS" panose="030F0702030302020204" pitchFamily="66" charset="0"/>
              </a:rPr>
              <a:t> a factor.</a:t>
            </a:r>
            <a:endParaRPr lang="en-GB" sz="2000" dirty="0">
              <a:solidFill>
                <a:prstClr val="black"/>
              </a:solidFill>
              <a:latin typeface="Comic Sans MS" panose="030F0702030302020204" pitchFamily="66" charset="0"/>
            </a:endParaRPr>
          </a:p>
        </p:txBody>
      </p:sp>
      <p:sp>
        <p:nvSpPr>
          <p:cNvPr id="6" name="Content Placeholder 5"/>
          <p:cNvSpPr>
            <a:spLocks noGrp="1"/>
          </p:cNvSpPr>
          <p:nvPr>
            <p:ph idx="1"/>
          </p:nvPr>
        </p:nvSpPr>
        <p:spPr>
          <a:xfrm rot="567914">
            <a:off x="4821156" y="1327728"/>
            <a:ext cx="4412049" cy="3162255"/>
          </a:xfrm>
          <a:prstGeom prst="ellipse">
            <a:avLst/>
          </a:prstGeom>
          <a:solidFill>
            <a:srgbClr val="C000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ctr">
              <a:buNone/>
            </a:pPr>
            <a:r>
              <a:rPr lang="en-GB" sz="2000" dirty="0">
                <a:solidFill>
                  <a:schemeClr val="bg2"/>
                </a:solidFill>
                <a:latin typeface="Comic Sans MS" panose="030F0702030302020204" pitchFamily="66" charset="0"/>
              </a:rPr>
              <a:t>-There may be </a:t>
            </a:r>
            <a:r>
              <a:rPr lang="en-GB" sz="2000" b="1" dirty="0">
                <a:solidFill>
                  <a:schemeClr val="bg2"/>
                </a:solidFill>
                <a:latin typeface="Comic Sans MS" panose="030F0702030302020204" pitchFamily="66" charset="0"/>
              </a:rPr>
              <a:t>order </a:t>
            </a:r>
            <a:r>
              <a:rPr lang="en-GB" sz="2000" b="1" dirty="0" smtClean="0">
                <a:solidFill>
                  <a:schemeClr val="bg2"/>
                </a:solidFill>
                <a:latin typeface="Comic Sans MS" panose="030F0702030302020204" pitchFamily="66" charset="0"/>
              </a:rPr>
              <a:t>effects.</a:t>
            </a:r>
            <a:endParaRPr lang="en-GB" sz="2000" b="1" dirty="0">
              <a:solidFill>
                <a:schemeClr val="bg2"/>
              </a:solidFill>
              <a:latin typeface="Comic Sans MS" panose="030F0702030302020204" pitchFamily="66" charset="0"/>
            </a:endParaRPr>
          </a:p>
        </p:txBody>
      </p:sp>
      <p:sp>
        <p:nvSpPr>
          <p:cNvPr id="7" name="TextBox 6"/>
          <p:cNvSpPr txBox="1"/>
          <p:nvPr/>
        </p:nvSpPr>
        <p:spPr>
          <a:xfrm>
            <a:off x="27621" y="5517232"/>
            <a:ext cx="9155296" cy="1200329"/>
          </a:xfrm>
          <a:prstGeom prst="rect">
            <a:avLst/>
          </a:prstGeom>
          <a:solidFill>
            <a:srgbClr val="FF6600"/>
          </a:solidFill>
          <a:ln w="25400">
            <a:solidFill>
              <a:schemeClr val="tx1"/>
            </a:solidFill>
          </a:ln>
        </p:spPr>
        <p:txBody>
          <a:bodyPr wrap="square" rtlCol="0">
            <a:spAutoFit/>
          </a:bodyPr>
          <a:lstStyle/>
          <a:p>
            <a:pPr>
              <a:defRPr/>
            </a:pPr>
            <a:r>
              <a:rPr lang="en-GB" i="1" u="sng" kern="0" dirty="0">
                <a:solidFill>
                  <a:prstClr val="black"/>
                </a:solidFill>
                <a:latin typeface="Comic Sans MS"/>
              </a:rPr>
              <a:t>Learning objectives:</a:t>
            </a:r>
          </a:p>
          <a:p>
            <a:pPr marL="285750" indent="-285750">
              <a:buFont typeface="Arial" panose="020B0604020202020204" pitchFamily="34" charset="0"/>
              <a:buChar char="•"/>
              <a:defRPr/>
            </a:pPr>
            <a:r>
              <a:rPr lang="en-GB" kern="0" dirty="0">
                <a:solidFill>
                  <a:prstClr val="black"/>
                </a:solidFill>
                <a:latin typeface="Comic Sans MS"/>
              </a:rPr>
              <a:t>To UNDERSTAND the key features of ‘science’.</a:t>
            </a:r>
          </a:p>
          <a:p>
            <a:pPr marL="285750" indent="-285750">
              <a:buFont typeface="Arial" panose="020B0604020202020204" pitchFamily="34" charset="0"/>
              <a:buChar char="•"/>
              <a:defRPr/>
            </a:pPr>
            <a:r>
              <a:rPr lang="en-GB" kern="0" dirty="0">
                <a:solidFill>
                  <a:prstClr val="black"/>
                </a:solidFill>
                <a:latin typeface="Comic Sans MS"/>
              </a:rPr>
              <a:t>To BE ABLE TO order the approaches in terms of scientific value and focus.</a:t>
            </a:r>
          </a:p>
          <a:p>
            <a:pPr marL="285750" indent="-285750">
              <a:buFont typeface="Arial" panose="020B0604020202020204" pitchFamily="34" charset="0"/>
              <a:buChar char="•"/>
              <a:defRPr/>
            </a:pPr>
            <a:r>
              <a:rPr lang="en-GB" kern="0" dirty="0">
                <a:solidFill>
                  <a:prstClr val="black"/>
                </a:solidFill>
                <a:latin typeface="Comic Sans MS"/>
              </a:rPr>
              <a:t>To EVALUATE whether psychology is a ‘science’.</a:t>
            </a: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439" y="908720"/>
            <a:ext cx="4902200" cy="2043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4877761" y="4653136"/>
            <a:ext cx="4266239" cy="830997"/>
          </a:xfrm>
          <a:prstGeom prst="rect">
            <a:avLst/>
          </a:prstGeom>
          <a:noFill/>
        </p:spPr>
        <p:txBody>
          <a:bodyPr wrap="square" rtlCol="0">
            <a:spAutoFit/>
          </a:bodyPr>
          <a:lstStyle/>
          <a:p>
            <a:r>
              <a:rPr lang="en-GB" sz="2400" dirty="0" smtClean="0"/>
              <a:t>What can we do to avoid this?</a:t>
            </a:r>
          </a:p>
          <a:p>
            <a:r>
              <a:rPr lang="en-GB" sz="2400" b="1" dirty="0" smtClean="0"/>
              <a:t>Counterbalancing!</a:t>
            </a:r>
            <a:endParaRPr lang="en-GB" sz="2400" b="1" dirty="0"/>
          </a:p>
        </p:txBody>
      </p:sp>
      <p:cxnSp>
        <p:nvCxnSpPr>
          <p:cNvPr id="8" name="Straight Arrow Connector 7"/>
          <p:cNvCxnSpPr/>
          <p:nvPr/>
        </p:nvCxnSpPr>
        <p:spPr>
          <a:xfrm flipV="1">
            <a:off x="6948264" y="3284984"/>
            <a:ext cx="288032" cy="1368152"/>
          </a:xfrm>
          <a:prstGeom prst="straightConnector1">
            <a:avLst/>
          </a:prstGeom>
          <a:ln w="76200">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788503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 calcmode="lin" valueType="num">
                                      <p:cBhvr additive="base">
                                        <p:cTn id="1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19" presetID="42" presetClass="entr" presetSubtype="0" fill="hold" nodeType="with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anim calcmode="lin" valueType="num">
                                      <p:cBhvr>
                                        <p:cTn id="22" dur="1000" fill="hold"/>
                                        <p:tgtEl>
                                          <p:spTgt spid="8"/>
                                        </p:tgtEl>
                                        <p:attrNameLst>
                                          <p:attrName>ppt_x</p:attrName>
                                        </p:attrNameLst>
                                      </p:cBhvr>
                                      <p:tavLst>
                                        <p:tav tm="0">
                                          <p:val>
                                            <p:strVal val="#ppt_x"/>
                                          </p:val>
                                        </p:tav>
                                        <p:tav tm="100000">
                                          <p:val>
                                            <p:strVal val="#ppt_x"/>
                                          </p:val>
                                        </p:tav>
                                      </p:tavLst>
                                    </p:anim>
                                    <p:anim calcmode="lin" valueType="num">
                                      <p:cBhvr>
                                        <p:cTn id="2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3">
                                            <p:txEl>
                                              <p:pRg st="1" end="1"/>
                                            </p:txEl>
                                          </p:spTgt>
                                        </p:tgtEl>
                                        <p:attrNameLst>
                                          <p:attrName>style.visibility</p:attrName>
                                        </p:attrNameLst>
                                      </p:cBhvr>
                                      <p:to>
                                        <p:strVal val="visible"/>
                                      </p:to>
                                    </p:set>
                                    <p:anim calcmode="lin" valueType="num">
                                      <p:cBhvr additive="base">
                                        <p:cTn id="2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3"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3568" y="82219"/>
            <a:ext cx="8041440" cy="826501"/>
          </a:xfrm>
          <a:solidFill>
            <a:schemeClr val="accent6">
              <a:lumMod val="20000"/>
              <a:lumOff val="80000"/>
            </a:schemeClr>
          </a:solidFill>
          <a:ln w="28575">
            <a:solidFill>
              <a:schemeClr val="tx1"/>
            </a:solidFill>
          </a:ln>
        </p:spPr>
        <p:txBody>
          <a:bodyPr/>
          <a:lstStyle/>
          <a:p>
            <a:r>
              <a:rPr lang="en-GB" dirty="0" smtClean="0"/>
              <a:t>Matched pairs?</a:t>
            </a:r>
            <a:endParaRPr lang="en-GB" dirty="0"/>
          </a:p>
        </p:txBody>
      </p:sp>
      <p:sp>
        <p:nvSpPr>
          <p:cNvPr id="4" name="Oval 3"/>
          <p:cNvSpPr/>
          <p:nvPr/>
        </p:nvSpPr>
        <p:spPr>
          <a:xfrm rot="21116837">
            <a:off x="3109490" y="3183023"/>
            <a:ext cx="5902586" cy="2298962"/>
          </a:xfrm>
          <a:prstGeom prst="ellipse">
            <a:avLst/>
          </a:prstGeom>
          <a:solidFill>
            <a:srgbClr val="07B10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gn="ctr">
              <a:buFont typeface="Arial" panose="020B0604020202020204" pitchFamily="34" charset="0"/>
              <a:buChar char="•"/>
            </a:pPr>
            <a:r>
              <a:rPr lang="en-GB" sz="2000" b="1" dirty="0">
                <a:solidFill>
                  <a:prstClr val="black"/>
                </a:solidFill>
                <a:latin typeface="Comic Sans MS" panose="030F0702030302020204" pitchFamily="66" charset="0"/>
              </a:rPr>
              <a:t>Reduces</a:t>
            </a:r>
            <a:r>
              <a:rPr lang="en-GB" sz="2000" dirty="0">
                <a:solidFill>
                  <a:prstClr val="black"/>
                </a:solidFill>
                <a:latin typeface="Comic Sans MS" panose="030F0702030302020204" pitchFamily="66" charset="0"/>
              </a:rPr>
              <a:t> participant (i.e. extraneous) </a:t>
            </a:r>
            <a:r>
              <a:rPr lang="en-GB" sz="2000" dirty="0" smtClean="0">
                <a:solidFill>
                  <a:prstClr val="black"/>
                </a:solidFill>
                <a:latin typeface="Comic Sans MS" panose="030F0702030302020204" pitchFamily="66" charset="0"/>
              </a:rPr>
              <a:t>variables.</a:t>
            </a:r>
          </a:p>
          <a:p>
            <a:pPr marL="342900" indent="-342900" algn="ctr">
              <a:buFont typeface="Arial" panose="020B0604020202020204" pitchFamily="34" charset="0"/>
              <a:buChar char="•"/>
            </a:pPr>
            <a:r>
              <a:rPr lang="en-GB" sz="2000" b="1" dirty="0">
                <a:solidFill>
                  <a:prstClr val="black"/>
                </a:solidFill>
                <a:latin typeface="Comic Sans MS" panose="030F0702030302020204" pitchFamily="66" charset="0"/>
              </a:rPr>
              <a:t>Avoids</a:t>
            </a:r>
            <a:r>
              <a:rPr lang="en-GB" sz="2000" dirty="0">
                <a:solidFill>
                  <a:prstClr val="black"/>
                </a:solidFill>
                <a:latin typeface="Comic Sans MS" panose="030F0702030302020204" pitchFamily="66" charset="0"/>
              </a:rPr>
              <a:t> order effects</a:t>
            </a:r>
          </a:p>
        </p:txBody>
      </p:sp>
      <p:sp>
        <p:nvSpPr>
          <p:cNvPr id="6" name="Content Placeholder 5"/>
          <p:cNvSpPr>
            <a:spLocks noGrp="1"/>
          </p:cNvSpPr>
          <p:nvPr>
            <p:ph idx="1"/>
          </p:nvPr>
        </p:nvSpPr>
        <p:spPr>
          <a:xfrm rot="567914">
            <a:off x="229982" y="1111857"/>
            <a:ext cx="4412049" cy="3162255"/>
          </a:xfrm>
          <a:prstGeom prst="ellipse">
            <a:avLst/>
          </a:prstGeom>
          <a:solidFill>
            <a:srgbClr val="C000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ctr">
              <a:buNone/>
            </a:pPr>
            <a:r>
              <a:rPr lang="en-GB" sz="2000" b="1" dirty="0" smtClean="0">
                <a:solidFill>
                  <a:schemeClr val="bg2"/>
                </a:solidFill>
                <a:latin typeface="Comic Sans MS" panose="030F0702030302020204" pitchFamily="66" charset="0"/>
              </a:rPr>
              <a:t>- Very </a:t>
            </a:r>
            <a:r>
              <a:rPr lang="en-GB" sz="2000" b="1" dirty="0">
                <a:solidFill>
                  <a:schemeClr val="bg2"/>
                </a:solidFill>
                <a:latin typeface="Comic Sans MS" panose="030F0702030302020204" pitchFamily="66" charset="0"/>
              </a:rPr>
              <a:t>time-consuming </a:t>
            </a:r>
            <a:r>
              <a:rPr lang="en-GB" sz="2000" dirty="0">
                <a:solidFill>
                  <a:schemeClr val="bg2"/>
                </a:solidFill>
                <a:latin typeface="Comic Sans MS" panose="030F0702030302020204" pitchFamily="66" charset="0"/>
              </a:rPr>
              <a:t>trying to find closely matched pairs</a:t>
            </a:r>
            <a:r>
              <a:rPr lang="en-GB" sz="2000" dirty="0" smtClean="0">
                <a:solidFill>
                  <a:schemeClr val="bg2"/>
                </a:solidFill>
                <a:latin typeface="Comic Sans MS" panose="030F0702030302020204" pitchFamily="66" charset="0"/>
              </a:rPr>
              <a:t>.</a:t>
            </a:r>
            <a:endParaRPr lang="en-GB" sz="2000" dirty="0">
              <a:solidFill>
                <a:schemeClr val="bg2"/>
              </a:solidFill>
              <a:latin typeface="Comic Sans MS" panose="030F0702030302020204" pitchFamily="66" charset="0"/>
            </a:endParaRPr>
          </a:p>
          <a:p>
            <a:pPr marL="0" indent="0" algn="ctr">
              <a:buNone/>
            </a:pPr>
            <a:r>
              <a:rPr lang="en-GB" sz="2000" dirty="0" smtClean="0">
                <a:solidFill>
                  <a:schemeClr val="bg2"/>
                </a:solidFill>
                <a:latin typeface="Comic Sans MS" panose="030F0702030302020204" pitchFamily="66" charset="0"/>
              </a:rPr>
              <a:t>- Impossible </a:t>
            </a:r>
            <a:r>
              <a:rPr lang="en-GB" sz="2000" dirty="0">
                <a:solidFill>
                  <a:schemeClr val="bg2"/>
                </a:solidFill>
                <a:latin typeface="Comic Sans MS" panose="030F0702030302020204" pitchFamily="66" charset="0"/>
              </a:rPr>
              <a:t>to match people exactly, unless identical twins!</a:t>
            </a:r>
          </a:p>
        </p:txBody>
      </p:sp>
      <p:sp>
        <p:nvSpPr>
          <p:cNvPr id="7" name="TextBox 6"/>
          <p:cNvSpPr txBox="1"/>
          <p:nvPr/>
        </p:nvSpPr>
        <p:spPr>
          <a:xfrm>
            <a:off x="27621" y="5517232"/>
            <a:ext cx="9155296" cy="1200329"/>
          </a:xfrm>
          <a:prstGeom prst="rect">
            <a:avLst/>
          </a:prstGeom>
          <a:solidFill>
            <a:srgbClr val="FF6600"/>
          </a:solidFill>
          <a:ln w="25400">
            <a:solidFill>
              <a:schemeClr val="tx1"/>
            </a:solidFill>
          </a:ln>
        </p:spPr>
        <p:txBody>
          <a:bodyPr wrap="square" rtlCol="0">
            <a:spAutoFit/>
          </a:bodyPr>
          <a:lstStyle/>
          <a:p>
            <a:pPr>
              <a:defRPr/>
            </a:pPr>
            <a:r>
              <a:rPr lang="en-GB" i="1" u="sng" kern="0" dirty="0">
                <a:solidFill>
                  <a:prstClr val="black"/>
                </a:solidFill>
                <a:latin typeface="Comic Sans MS"/>
              </a:rPr>
              <a:t>Learning objectives:</a:t>
            </a:r>
          </a:p>
          <a:p>
            <a:pPr marL="285750" indent="-285750">
              <a:buFont typeface="Arial" panose="020B0604020202020204" pitchFamily="34" charset="0"/>
              <a:buChar char="•"/>
              <a:defRPr/>
            </a:pPr>
            <a:r>
              <a:rPr lang="en-GB" kern="0" dirty="0">
                <a:solidFill>
                  <a:prstClr val="black"/>
                </a:solidFill>
                <a:latin typeface="Comic Sans MS"/>
              </a:rPr>
              <a:t>To UNDERSTAND the key features of ‘science’.</a:t>
            </a:r>
          </a:p>
          <a:p>
            <a:pPr marL="285750" indent="-285750">
              <a:buFont typeface="Arial" panose="020B0604020202020204" pitchFamily="34" charset="0"/>
              <a:buChar char="•"/>
              <a:defRPr/>
            </a:pPr>
            <a:r>
              <a:rPr lang="en-GB" kern="0" dirty="0">
                <a:solidFill>
                  <a:prstClr val="black"/>
                </a:solidFill>
                <a:latin typeface="Comic Sans MS"/>
              </a:rPr>
              <a:t>To BE ABLE TO order the approaches in terms of scientific value and focus.</a:t>
            </a:r>
          </a:p>
          <a:p>
            <a:pPr marL="285750" indent="-285750">
              <a:buFont typeface="Arial" panose="020B0604020202020204" pitchFamily="34" charset="0"/>
              <a:buChar char="•"/>
              <a:defRPr/>
            </a:pPr>
            <a:r>
              <a:rPr lang="en-GB" kern="0" dirty="0">
                <a:solidFill>
                  <a:prstClr val="black"/>
                </a:solidFill>
                <a:latin typeface="Comic Sans MS"/>
              </a:rPr>
              <a:t>To EVALUATE whether psychology is a ‘science’.</a:t>
            </a: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77761" y="980728"/>
            <a:ext cx="3925887" cy="1493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304509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42946" y="3469197"/>
            <a:ext cx="3061372" cy="20334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a:xfrm>
            <a:off x="683568" y="82219"/>
            <a:ext cx="8041440" cy="826501"/>
          </a:xfrm>
          <a:solidFill>
            <a:schemeClr val="accent6">
              <a:lumMod val="20000"/>
              <a:lumOff val="80000"/>
            </a:schemeClr>
          </a:solidFill>
          <a:ln w="28575">
            <a:solidFill>
              <a:schemeClr val="tx1"/>
            </a:solidFill>
          </a:ln>
        </p:spPr>
        <p:txBody>
          <a:bodyPr/>
          <a:lstStyle/>
          <a:p>
            <a:r>
              <a:rPr lang="en-GB" dirty="0" smtClean="0"/>
              <a:t>Questionnaires vs. Interviews</a:t>
            </a:r>
            <a:endParaRPr lang="en-GB" dirty="0"/>
          </a:p>
        </p:txBody>
      </p:sp>
      <p:sp>
        <p:nvSpPr>
          <p:cNvPr id="7" name="TextBox 6"/>
          <p:cNvSpPr txBox="1"/>
          <p:nvPr/>
        </p:nvSpPr>
        <p:spPr>
          <a:xfrm>
            <a:off x="27621" y="5517232"/>
            <a:ext cx="9155296" cy="1200329"/>
          </a:xfrm>
          <a:prstGeom prst="rect">
            <a:avLst/>
          </a:prstGeom>
          <a:solidFill>
            <a:srgbClr val="FF6600"/>
          </a:solidFill>
          <a:ln w="25400">
            <a:solidFill>
              <a:schemeClr val="tx1"/>
            </a:solidFill>
          </a:ln>
        </p:spPr>
        <p:txBody>
          <a:bodyPr wrap="square" rtlCol="0">
            <a:spAutoFit/>
          </a:bodyPr>
          <a:lstStyle/>
          <a:p>
            <a:pPr>
              <a:defRPr/>
            </a:pPr>
            <a:r>
              <a:rPr lang="en-GB" i="1" u="sng" kern="0" dirty="0">
                <a:solidFill>
                  <a:prstClr val="black"/>
                </a:solidFill>
                <a:latin typeface="Comic Sans MS"/>
              </a:rPr>
              <a:t>Learning objectives:</a:t>
            </a:r>
          </a:p>
          <a:p>
            <a:pPr marL="285750" indent="-285750">
              <a:buFont typeface="Arial" panose="020B0604020202020204" pitchFamily="34" charset="0"/>
              <a:buChar char="•"/>
              <a:defRPr/>
            </a:pPr>
            <a:r>
              <a:rPr lang="en-GB" kern="0" dirty="0">
                <a:solidFill>
                  <a:prstClr val="black"/>
                </a:solidFill>
                <a:latin typeface="Comic Sans MS"/>
              </a:rPr>
              <a:t>To UNDERSTAND the key features of ‘science’.</a:t>
            </a:r>
          </a:p>
          <a:p>
            <a:pPr marL="285750" indent="-285750">
              <a:buFont typeface="Arial" panose="020B0604020202020204" pitchFamily="34" charset="0"/>
              <a:buChar char="•"/>
              <a:defRPr/>
            </a:pPr>
            <a:r>
              <a:rPr lang="en-GB" kern="0" dirty="0">
                <a:solidFill>
                  <a:prstClr val="black"/>
                </a:solidFill>
                <a:latin typeface="Comic Sans MS"/>
              </a:rPr>
              <a:t>To BE ABLE TO order the approaches in terms of scientific value and focus.</a:t>
            </a:r>
          </a:p>
          <a:p>
            <a:pPr marL="285750" indent="-285750">
              <a:buFont typeface="Arial" panose="020B0604020202020204" pitchFamily="34" charset="0"/>
              <a:buChar char="•"/>
              <a:defRPr/>
            </a:pPr>
            <a:r>
              <a:rPr lang="en-GB" kern="0" dirty="0">
                <a:solidFill>
                  <a:prstClr val="black"/>
                </a:solidFill>
                <a:latin typeface="Comic Sans MS"/>
              </a:rPr>
              <a:t>To EVALUATE whether psychology is a ‘science’.</a:t>
            </a:r>
          </a:p>
        </p:txBody>
      </p:sp>
      <p:sp>
        <p:nvSpPr>
          <p:cNvPr id="5" name="Rounded Rectangle 4"/>
          <p:cNvSpPr/>
          <p:nvPr/>
        </p:nvSpPr>
        <p:spPr>
          <a:xfrm rot="533222">
            <a:off x="4393385" y="1169821"/>
            <a:ext cx="4588266" cy="1914294"/>
          </a:xfrm>
          <a:prstGeom prst="roundRect">
            <a:avLst/>
          </a:prstGeom>
          <a:solidFill>
            <a:schemeClr val="bg2">
              <a:lumMod val="75000"/>
            </a:schemeClr>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smtClean="0">
                <a:solidFill>
                  <a:schemeClr val="tx1"/>
                </a:solidFill>
              </a:rPr>
              <a:t>Structured and unstructured types of both self-report methods allow flexibility in type and quantity of data produced, as well as easy of replicability.</a:t>
            </a:r>
            <a:endParaRPr lang="en-GB" sz="2400" dirty="0">
              <a:solidFill>
                <a:schemeClr val="tx1"/>
              </a:solidFill>
            </a:endParaRPr>
          </a:p>
        </p:txBody>
      </p:sp>
      <p:sp>
        <p:nvSpPr>
          <p:cNvPr id="10" name="Rounded Rectangle 9"/>
          <p:cNvSpPr/>
          <p:nvPr/>
        </p:nvSpPr>
        <p:spPr>
          <a:xfrm rot="21325839">
            <a:off x="226334" y="2882113"/>
            <a:ext cx="3024336" cy="1296144"/>
          </a:xfrm>
          <a:prstGeom prst="roundRect">
            <a:avLst/>
          </a:prstGeom>
          <a:solidFill>
            <a:schemeClr val="bg2">
              <a:lumMod val="75000"/>
            </a:schemeClr>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smtClean="0">
                <a:solidFill>
                  <a:schemeClr val="tx1"/>
                </a:solidFill>
              </a:rPr>
              <a:t>Interviewer effects more likely in an interview.</a:t>
            </a:r>
            <a:endParaRPr lang="en-GB" sz="2400" dirty="0">
              <a:solidFill>
                <a:schemeClr val="tx1"/>
              </a:solidFill>
            </a:endParaRPr>
          </a:p>
        </p:txBody>
      </p:sp>
      <p:sp>
        <p:nvSpPr>
          <p:cNvPr id="11" name="Rounded Rectangle 10"/>
          <p:cNvSpPr/>
          <p:nvPr/>
        </p:nvSpPr>
        <p:spPr>
          <a:xfrm rot="603769">
            <a:off x="547936" y="1349152"/>
            <a:ext cx="3024336" cy="1296144"/>
          </a:xfrm>
          <a:prstGeom prst="roundRect">
            <a:avLst/>
          </a:prstGeom>
          <a:solidFill>
            <a:schemeClr val="bg2">
              <a:lumMod val="75000"/>
            </a:schemeClr>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smtClean="0">
                <a:solidFill>
                  <a:schemeClr val="tx1"/>
                </a:solidFill>
              </a:rPr>
              <a:t>Interviews more expensive.  </a:t>
            </a:r>
            <a:endParaRPr lang="en-GB" sz="2400" dirty="0">
              <a:solidFill>
                <a:schemeClr val="tx1"/>
              </a:solidFill>
            </a:endParaRPr>
          </a:p>
        </p:txBody>
      </p:sp>
      <p:sp>
        <p:nvSpPr>
          <p:cNvPr id="12" name="Rounded Rectangle 11"/>
          <p:cNvSpPr/>
          <p:nvPr/>
        </p:nvSpPr>
        <p:spPr>
          <a:xfrm rot="21400358">
            <a:off x="1747833" y="4165641"/>
            <a:ext cx="4217789" cy="1296144"/>
          </a:xfrm>
          <a:prstGeom prst="roundRect">
            <a:avLst/>
          </a:prstGeom>
          <a:solidFill>
            <a:schemeClr val="bg2">
              <a:lumMod val="75000"/>
            </a:schemeClr>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smtClean="0">
                <a:solidFill>
                  <a:schemeClr val="tx1"/>
                </a:solidFill>
              </a:rPr>
              <a:t>Questionnaires allow lots of data to be gained conveniently and quickly.</a:t>
            </a:r>
            <a:endParaRPr lang="en-GB" sz="2400" dirty="0">
              <a:solidFill>
                <a:schemeClr val="tx1"/>
              </a:solidFill>
            </a:endParaRPr>
          </a:p>
        </p:txBody>
      </p:sp>
      <p:sp>
        <p:nvSpPr>
          <p:cNvPr id="13" name="Rounded Rectangle 12"/>
          <p:cNvSpPr/>
          <p:nvPr/>
        </p:nvSpPr>
        <p:spPr>
          <a:xfrm rot="377108">
            <a:off x="3361518" y="2865888"/>
            <a:ext cx="2304256" cy="1296144"/>
          </a:xfrm>
          <a:prstGeom prst="roundRect">
            <a:avLst/>
          </a:prstGeom>
          <a:solidFill>
            <a:schemeClr val="bg2">
              <a:lumMod val="75000"/>
            </a:schemeClr>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smtClean="0">
                <a:solidFill>
                  <a:schemeClr val="tx1"/>
                </a:solidFill>
              </a:rPr>
              <a:t>Interviews more depth.  </a:t>
            </a:r>
            <a:endParaRPr lang="en-GB" sz="2400" dirty="0">
              <a:solidFill>
                <a:schemeClr val="tx1"/>
              </a:solidFill>
            </a:endParaRPr>
          </a:p>
        </p:txBody>
      </p:sp>
    </p:spTree>
    <p:extLst>
      <p:ext uri="{BB962C8B-B14F-4D97-AF65-F5344CB8AC3E}">
        <p14:creationId xmlns:p14="http://schemas.microsoft.com/office/powerpoint/2010/main" val="28382488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2"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0-#ppt_w/2"/>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anim calcmode="lin" valueType="num">
                                      <p:cBhvr>
                                        <p:cTn id="20" dur="1000" fill="hold"/>
                                        <p:tgtEl>
                                          <p:spTgt spid="5"/>
                                        </p:tgtEl>
                                        <p:attrNameLst>
                                          <p:attrName>ppt_x</p:attrName>
                                        </p:attrNameLst>
                                      </p:cBhvr>
                                      <p:tavLst>
                                        <p:tav tm="0">
                                          <p:val>
                                            <p:strVal val="#ppt_x"/>
                                          </p:val>
                                        </p:tav>
                                        <p:tav tm="100000">
                                          <p:val>
                                            <p:strVal val="#ppt_x"/>
                                          </p:val>
                                        </p:tav>
                                      </p:tavLst>
                                    </p:anim>
                                    <p:anim calcmode="lin" valueType="num">
                                      <p:cBhvr>
                                        <p:cTn id="21"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12"/>
                                        </p:tgtEl>
                                        <p:attrNameLst>
                                          <p:attrName>style.visibility</p:attrName>
                                        </p:attrNameLst>
                                      </p:cBhvr>
                                      <p:to>
                                        <p:strVal val="visible"/>
                                      </p:to>
                                    </p:set>
                                    <p:anim calcmode="lin" valueType="num">
                                      <p:cBhvr additive="base">
                                        <p:cTn id="26" dur="500" fill="hold"/>
                                        <p:tgtEl>
                                          <p:spTgt spid="12"/>
                                        </p:tgtEl>
                                        <p:attrNameLst>
                                          <p:attrName>ppt_x</p:attrName>
                                        </p:attrNameLst>
                                      </p:cBhvr>
                                      <p:tavLst>
                                        <p:tav tm="0">
                                          <p:val>
                                            <p:strVal val="#ppt_x"/>
                                          </p:val>
                                        </p:tav>
                                        <p:tav tm="100000">
                                          <p:val>
                                            <p:strVal val="#ppt_x"/>
                                          </p:val>
                                        </p:tav>
                                      </p:tavLst>
                                    </p:anim>
                                    <p:anim calcmode="lin" valueType="num">
                                      <p:cBhvr additive="base">
                                        <p:cTn id="27"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13"/>
                                        </p:tgtEl>
                                        <p:attrNameLst>
                                          <p:attrName>style.visibility</p:attrName>
                                        </p:attrNameLst>
                                      </p:cBhvr>
                                      <p:to>
                                        <p:strVal val="visible"/>
                                      </p:to>
                                    </p:set>
                                    <p:anim calcmode="lin" valueType="num">
                                      <p:cBhvr additive="base">
                                        <p:cTn id="32" dur="500" fill="hold"/>
                                        <p:tgtEl>
                                          <p:spTgt spid="13"/>
                                        </p:tgtEl>
                                        <p:attrNameLst>
                                          <p:attrName>ppt_x</p:attrName>
                                        </p:attrNameLst>
                                      </p:cBhvr>
                                      <p:tavLst>
                                        <p:tav tm="0">
                                          <p:val>
                                            <p:strVal val="#ppt_x"/>
                                          </p:val>
                                        </p:tav>
                                        <p:tav tm="100000">
                                          <p:val>
                                            <p:strVal val="#ppt_x"/>
                                          </p:val>
                                        </p:tav>
                                      </p:tavLst>
                                    </p:anim>
                                    <p:anim calcmode="lin" valueType="num">
                                      <p:cBhvr additive="base">
                                        <p:cTn id="33"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0" grpId="0" animBg="1"/>
      <p:bldP spid="11" grpId="0" animBg="1"/>
      <p:bldP spid="12" grpId="0" animBg="1"/>
      <p:bldP spid="13" grpId="0" animBg="1"/>
    </p:bld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Sketchbook">
  <a:themeElements>
    <a:clrScheme name="Sketchbook">
      <a:dk1>
        <a:sysClr val="windowText" lastClr="000000"/>
      </a:dk1>
      <a:lt1>
        <a:sysClr val="window" lastClr="FFFFFF"/>
      </a:lt1>
      <a:dk2>
        <a:srgbClr val="4C1304"/>
      </a:dk2>
      <a:lt2>
        <a:srgbClr val="FFFEE6"/>
      </a:lt2>
      <a:accent1>
        <a:srgbClr val="A63212"/>
      </a:accent1>
      <a:accent2>
        <a:srgbClr val="E68230"/>
      </a:accent2>
      <a:accent3>
        <a:srgbClr val="9BB05E"/>
      </a:accent3>
      <a:accent4>
        <a:srgbClr val="6B9BC7"/>
      </a:accent4>
      <a:accent5>
        <a:srgbClr val="4E66B2"/>
      </a:accent5>
      <a:accent6>
        <a:srgbClr val="8976AC"/>
      </a:accent6>
      <a:hlink>
        <a:srgbClr val="942408"/>
      </a:hlink>
      <a:folHlink>
        <a:srgbClr val="B34F17"/>
      </a:folHlink>
    </a:clrScheme>
    <a:fontScheme name="Sketchbook">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mbria"/>
        <a:ea typeface=""/>
        <a:cs typeface=""/>
        <a:font script="Jpan" typeface="HG明朝B"/>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Sketchbook">
      <a:fillStyleLst>
        <a:solidFill>
          <a:schemeClr val="phClr"/>
        </a:solidFill>
        <a:gradFill rotWithShape="1">
          <a:gsLst>
            <a:gs pos="0">
              <a:schemeClr val="phClr">
                <a:tint val="10000"/>
                <a:alpha val="94000"/>
                <a:satMod val="120000"/>
                <a:lumMod val="110000"/>
              </a:schemeClr>
            </a:gs>
            <a:gs pos="100000">
              <a:schemeClr val="phClr">
                <a:tint val="80000"/>
                <a:shade val="100000"/>
                <a:satMod val="140000"/>
                <a:lumMod val="120000"/>
              </a:schemeClr>
            </a:gs>
          </a:gsLst>
          <a:lin ang="5400000" scaled="0"/>
        </a:gradFill>
        <a:gradFill rotWithShape="1">
          <a:gsLst>
            <a:gs pos="0">
              <a:schemeClr val="phClr">
                <a:tint val="100000"/>
                <a:shade val="100000"/>
                <a:satMod val="100000"/>
                <a:lumMod val="90000"/>
              </a:schemeClr>
            </a:gs>
            <a:gs pos="100000">
              <a:schemeClr val="phClr">
                <a:tint val="95000"/>
                <a:shade val="100000"/>
                <a:satMod val="110000"/>
                <a:lumMod val="105000"/>
              </a:schemeClr>
            </a:gs>
          </a:gsLst>
          <a:path path="circle">
            <a:fillToRect l="40000" t="100000" r="40000" b="100000"/>
          </a:path>
        </a:gradFill>
      </a:fillStyleLst>
      <a:lnStyleLst>
        <a:ln w="9525" cap="flat" cmpd="sng" algn="ctr">
          <a:solidFill>
            <a:schemeClr val="phClr"/>
          </a:solidFill>
          <a:prstDash val="solid"/>
        </a:ln>
        <a:ln w="19050" cap="flat" cmpd="sng" algn="ctr">
          <a:solidFill>
            <a:schemeClr val="phClr">
              <a:shade val="90000"/>
            </a:schemeClr>
          </a:solidFill>
          <a:prstDash val="solid"/>
        </a:ln>
        <a:ln w="25400" cap="flat" cmpd="sng" algn="ctr">
          <a:solidFill>
            <a:schemeClr val="phClr"/>
          </a:solidFill>
          <a:prstDash val="solid"/>
        </a:ln>
      </a:lnStyleLst>
      <a:effectStyleLst>
        <a:effectStyle>
          <a:effectLst/>
        </a:effectStyle>
        <a:effectStyle>
          <a:effectLst>
            <a:outerShdw blurRad="50800" dist="12700" dir="5400000" rotWithShape="0">
              <a:srgbClr val="000000">
                <a:alpha val="37000"/>
              </a:srgbClr>
            </a:outerShdw>
          </a:effectLst>
        </a:effectStyle>
        <a:effectStyle>
          <a:effectLst>
            <a:outerShdw blurRad="50800" dist="25400" dir="5040000" rotWithShape="0">
              <a:srgbClr val="000000">
                <a:alpha val="44000"/>
              </a:srgbClr>
            </a:outerShdw>
          </a:effectLst>
          <a:scene3d>
            <a:camera prst="orthographicFront">
              <a:rot lat="0" lon="0" rev="0"/>
            </a:camera>
            <a:lightRig rig="threePt" dir="tl"/>
          </a:scene3d>
          <a:sp3d prstMaterial="dkEdge">
            <a:bevelT w="38100" h="25400" prst="coolSlant"/>
          </a:sp3d>
        </a:effectStyle>
      </a:effectStyleLst>
      <a:bgFillStyleLst>
        <a:solidFill>
          <a:schemeClr val="phClr"/>
        </a:solidFill>
        <a:blipFill rotWithShape="1">
          <a:blip xmlns:r="http://schemas.openxmlformats.org/officeDocument/2006/relationships" r:embed="rId1">
            <a:duotone>
              <a:schemeClr val="phClr">
                <a:shade val="55000"/>
                <a:lumMod val="90000"/>
              </a:schemeClr>
              <a:schemeClr val="phClr">
                <a:tint val="92000"/>
                <a:satMod val="120000"/>
                <a:lumMod val="103000"/>
              </a:schemeClr>
            </a:duotone>
          </a:blip>
          <a:stretch/>
        </a:blipFill>
        <a:blipFill rotWithShape="1">
          <a:blip xmlns:r="http://schemas.openxmlformats.org/officeDocument/2006/relationships" r:embed="rId2">
            <a:duotone>
              <a:schemeClr val="phClr">
                <a:shade val="96000"/>
              </a:schemeClr>
              <a:schemeClr val="phClr">
                <a:tint val="98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460</TotalTime>
  <Words>2236</Words>
  <Application>Microsoft Office PowerPoint</Application>
  <PresentationFormat>On-screen Show (4:3)</PresentationFormat>
  <Paragraphs>251</Paragraphs>
  <Slides>26</Slides>
  <Notes>0</Notes>
  <HiddenSlides>0</HiddenSlides>
  <MMClips>0</MMClips>
  <ScaleCrop>false</ScaleCrop>
  <HeadingPairs>
    <vt:vector size="4" baseType="variant">
      <vt:variant>
        <vt:lpstr>Theme</vt:lpstr>
      </vt:variant>
      <vt:variant>
        <vt:i4>2</vt:i4>
      </vt:variant>
      <vt:variant>
        <vt:lpstr>Slide Titles</vt:lpstr>
      </vt:variant>
      <vt:variant>
        <vt:i4>26</vt:i4>
      </vt:variant>
    </vt:vector>
  </HeadingPairs>
  <TitlesOfParts>
    <vt:vector size="28" baseType="lpstr">
      <vt:lpstr>Sketchbook</vt:lpstr>
      <vt:lpstr>Default Design</vt:lpstr>
      <vt:lpstr>What are the main features of ‘science’?</vt:lpstr>
      <vt:lpstr>Applying research methods - Task</vt:lpstr>
      <vt:lpstr>Lab experiment?</vt:lpstr>
      <vt:lpstr>Field experiment?</vt:lpstr>
      <vt:lpstr>Natural experiment?</vt:lpstr>
      <vt:lpstr>Independent groups?</vt:lpstr>
      <vt:lpstr>Repeated measures?</vt:lpstr>
      <vt:lpstr>Matched pairs?</vt:lpstr>
      <vt:lpstr>Questionnaires vs. Interviews</vt:lpstr>
      <vt:lpstr>Case  studies?</vt:lpstr>
      <vt:lpstr>Applying research methods - Task</vt:lpstr>
      <vt:lpstr>PowerPoint Presentation</vt:lpstr>
      <vt:lpstr>What makes something ‘scientific’?</vt:lpstr>
      <vt:lpstr>Objectivity</vt:lpstr>
      <vt:lpstr>Empiricism</vt:lpstr>
      <vt:lpstr>Replicability</vt:lpstr>
      <vt:lpstr>Theory construction</vt:lpstr>
      <vt:lpstr>PowerPoint Presentation</vt:lpstr>
      <vt:lpstr>Card sort creation - Activity</vt:lpstr>
      <vt:lpstr>Falsification</vt:lpstr>
      <vt:lpstr>Why is it important to test hypotheses as part of science?</vt:lpstr>
      <vt:lpstr>PowerPoint Presentation</vt:lpstr>
      <vt:lpstr>PowerPoint Presentation</vt:lpstr>
      <vt:lpstr>Example Question</vt:lpstr>
      <vt:lpstr>Why is examining causation important in science?</vt:lpstr>
      <vt:lpstr>Home learning  (Will be peer assessed)</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Kirsty</dc:creator>
  <cp:lastModifiedBy>Kirsty</cp:lastModifiedBy>
  <cp:revision>41</cp:revision>
  <dcterms:created xsi:type="dcterms:W3CDTF">2014-10-20T13:16:39Z</dcterms:created>
  <dcterms:modified xsi:type="dcterms:W3CDTF">2015-11-03T08:10:13Z</dcterms:modified>
</cp:coreProperties>
</file>