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4"/>
  </p:notesMasterIdLst>
  <p:sldIdLst>
    <p:sldId id="335" r:id="rId2"/>
    <p:sldId id="336" r:id="rId3"/>
    <p:sldId id="337" r:id="rId4"/>
    <p:sldId id="376" r:id="rId5"/>
    <p:sldId id="377" r:id="rId6"/>
    <p:sldId id="340" r:id="rId7"/>
    <p:sldId id="341" r:id="rId8"/>
    <p:sldId id="343" r:id="rId9"/>
    <p:sldId id="344" r:id="rId10"/>
    <p:sldId id="342" r:id="rId11"/>
    <p:sldId id="345" r:id="rId12"/>
    <p:sldId id="35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AD12"/>
    <a:srgbClr val="3AB9FF"/>
    <a:srgbClr val="E26F50"/>
    <a:srgbClr val="EE0000"/>
    <a:srgbClr val="FF3300"/>
    <a:srgbClr val="AD5BFF"/>
    <a:srgbClr val="66FF33"/>
    <a:srgbClr val="9933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9927" autoAdjust="0"/>
  </p:normalViewPr>
  <p:slideViewPr>
    <p:cSldViewPr>
      <p:cViewPr>
        <p:scale>
          <a:sx n="50" d="100"/>
          <a:sy n="50" d="100"/>
        </p:scale>
        <p:origin x="-100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60071-37C0-465A-A2B6-95A7DD1DB49C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03029-53D1-40CC-9369-0E3019601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4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Come back to this at the end as</a:t>
            </a:r>
            <a:r>
              <a:rPr lang="en-GB" baseline="0" dirty="0" smtClean="0"/>
              <a:t> a plenary activity. Write guesses on the board so as to return to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3029-53D1-40CC-9369-0E30196014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4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During</a:t>
            </a:r>
            <a:r>
              <a:rPr lang="en-GB" baseline="0" dirty="0" smtClean="0"/>
              <a:t> Eliz reign the population rose from three million to four million owing to greater life expectancy and rise in fertility.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Henry VIII had debased the coinage which meant the proportion of gold and silver in coins was reduced.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country was hit by a number of poor harvests particularly in the 1590s which led to a rise in food prices.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1563 set upper wage limits for skilled workers so wages fell as living cost rose.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Towns grew in size as changes in agriculture led to people leaving the countryside.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Land enclosure meant the traditional open field system was ended for larger farm units with fewer people working on them.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Far more units were dedicated to raising sheep for the expanding wool trade.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3029-53D1-40CC-9369-0E30196014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64ABE1C3-E0A9-DC48-B729-62F228A59A2E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Come back to this at the end as</a:t>
            </a:r>
            <a:r>
              <a:rPr lang="en-GB" baseline="0" dirty="0" smtClean="0"/>
              <a:t> a plenary activity. Write guesses on the board so as to return to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3029-53D1-40CC-9369-0E30196014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4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292819" y="5804647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1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49072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2649071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2649071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1260476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762001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9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9"/>
            <a:ext cx="1524000" cy="5851525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60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09696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1"/>
            <a:ext cx="14462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292819" y="5804647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6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9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9" y="316006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5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6ED94A-7C09-4F85-A919-BBF1A8A61A0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1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410046-0120-46A2-9272-45E286F72AD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://www.spartacus.schoolnet.co.uk/TUDpove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1161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0" y="4653136"/>
            <a:ext cx="9144000" cy="2215991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2"/>
                </a:solidFill>
                <a:latin typeface="Chalkboard"/>
                <a:ea typeface="+mn-ea"/>
                <a:cs typeface="Chalkboard"/>
              </a:rPr>
              <a:t>Woodcut from 1536. Those caught begging were whipped through the streets. Repeated offenders would be mutilated and could even be hanged. Why </a:t>
            </a:r>
            <a:r>
              <a:rPr lang="en-GB" sz="2400" dirty="0" smtClean="0">
                <a:solidFill>
                  <a:schemeClr val="bg2"/>
                </a:solidFill>
                <a:latin typeface="Chalkboard"/>
                <a:ea typeface="+mn-ea"/>
                <a:cs typeface="Chalkboard"/>
              </a:rPr>
              <a:t>do you think </a:t>
            </a:r>
            <a:r>
              <a:rPr lang="en-GB" sz="2400" dirty="0">
                <a:solidFill>
                  <a:schemeClr val="bg2"/>
                </a:solidFill>
                <a:latin typeface="Chalkboard"/>
                <a:ea typeface="+mn-ea"/>
                <a:cs typeface="Chalkboard"/>
              </a:rPr>
              <a:t>the Tudors </a:t>
            </a:r>
            <a:r>
              <a:rPr lang="en-GB" sz="2400" dirty="0" smtClean="0">
                <a:solidFill>
                  <a:schemeClr val="bg2"/>
                </a:solidFill>
                <a:latin typeface="Chalkboard"/>
                <a:ea typeface="+mn-ea"/>
                <a:cs typeface="Chalkboard"/>
              </a:rPr>
              <a:t>were so </a:t>
            </a:r>
            <a:r>
              <a:rPr lang="en-GB" sz="2400" dirty="0">
                <a:solidFill>
                  <a:schemeClr val="bg2"/>
                </a:solidFill>
                <a:latin typeface="Chalkboard"/>
                <a:ea typeface="+mn-ea"/>
                <a:cs typeface="Chalkboard"/>
              </a:rPr>
              <a:t>tough on this type of crime? </a:t>
            </a:r>
            <a:endParaRPr lang="en-GB" sz="2400" dirty="0" smtClean="0">
              <a:solidFill>
                <a:schemeClr val="bg2"/>
              </a:solidFill>
              <a:latin typeface="Chalkboard"/>
              <a:ea typeface="+mn-ea"/>
              <a:cs typeface="Chalkboard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 smtClean="0">
                <a:solidFill>
                  <a:schemeClr val="bg2"/>
                </a:solidFill>
                <a:latin typeface="Chalkboard"/>
                <a:ea typeface="+mn-ea"/>
                <a:cs typeface="Chalkboard"/>
                <a:sym typeface="Webdings"/>
              </a:rPr>
              <a:t></a:t>
            </a:r>
            <a:r>
              <a:rPr lang="en-GB" sz="2400" dirty="0" smtClean="0">
                <a:solidFill>
                  <a:schemeClr val="bg2"/>
                </a:solidFill>
                <a:latin typeface="Chalkboard"/>
                <a:ea typeface="+mn-ea"/>
                <a:cs typeface="Chalkboard"/>
                <a:sym typeface="Webdings"/>
              </a:rPr>
              <a:t> </a:t>
            </a:r>
            <a:r>
              <a:rPr lang="en-GB" sz="2400" dirty="0">
                <a:solidFill>
                  <a:schemeClr val="bg2"/>
                </a:solidFill>
                <a:latin typeface="Chalkboard"/>
                <a:ea typeface="+mn-ea"/>
                <a:cs typeface="Chalkboard"/>
                <a:sym typeface="Webdings"/>
              </a:rPr>
              <a:t>Are we more tolerant of begging today?</a:t>
            </a:r>
            <a:endParaRPr lang="en-US" sz="2400" dirty="0">
              <a:solidFill>
                <a:schemeClr val="bg2"/>
              </a:solidFill>
              <a:latin typeface="Chalkboard"/>
              <a:ea typeface="+mn-e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905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halkboard"/>
                <a:cs typeface="Chalkboard"/>
              </a:rPr>
              <a:t>Punishments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94079"/>
            <a:ext cx="7662864" cy="3267169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5"/>
                </a:solidFill>
                <a:latin typeface="Chalkboard"/>
                <a:cs typeface="Chalkboard"/>
              </a:rPr>
              <a:t>1494</a:t>
            </a:r>
            <a:r>
              <a:rPr lang="en-GB" sz="2400" dirty="0" smtClean="0">
                <a:latin typeface="Chalkboard"/>
                <a:cs typeface="Chalkboard"/>
              </a:rPr>
              <a:t> </a:t>
            </a:r>
            <a:r>
              <a:rPr lang="en-GB" sz="2400" dirty="0">
                <a:latin typeface="Chalkboard"/>
                <a:cs typeface="Chalkboard"/>
              </a:rPr>
              <a:t>– Henry VII – beggars in stocks 3 days</a:t>
            </a:r>
          </a:p>
          <a:p>
            <a:r>
              <a:rPr lang="en-GB" sz="2400" dirty="0">
                <a:solidFill>
                  <a:schemeClr val="accent5"/>
                </a:solidFill>
                <a:latin typeface="Chalkboard"/>
                <a:cs typeface="Chalkboard"/>
              </a:rPr>
              <a:t>1531</a:t>
            </a:r>
            <a:r>
              <a:rPr lang="en-GB" sz="2400" dirty="0">
                <a:latin typeface="Chalkboard"/>
                <a:cs typeface="Chalkboard"/>
              </a:rPr>
              <a:t> – Henry VIII – licence to beg for worthy poor, others whipped &amp; sent </a:t>
            </a:r>
            <a:r>
              <a:rPr lang="en-GB" sz="2400" dirty="0" smtClean="0">
                <a:latin typeface="Chalkboard"/>
                <a:cs typeface="Chalkboard"/>
              </a:rPr>
              <a:t>back to their town of origin</a:t>
            </a:r>
            <a:endParaRPr lang="en-GB" sz="2400" dirty="0">
              <a:latin typeface="Chalkboard"/>
              <a:cs typeface="Chalkboard"/>
            </a:endParaRPr>
          </a:p>
          <a:p>
            <a:r>
              <a:rPr lang="en-GB" sz="2400" dirty="0">
                <a:solidFill>
                  <a:schemeClr val="accent5"/>
                </a:solidFill>
                <a:latin typeface="Chalkboard"/>
                <a:cs typeface="Chalkboard"/>
              </a:rPr>
              <a:t>1547</a:t>
            </a:r>
            <a:r>
              <a:rPr lang="en-GB" sz="2400" dirty="0">
                <a:latin typeface="Chalkboard"/>
                <a:cs typeface="Chalkboard"/>
              </a:rPr>
              <a:t> – Edward VI – whipped, branded with V and made slave for 2 years, with threat of execution for escaping</a:t>
            </a:r>
          </a:p>
          <a:p>
            <a:r>
              <a:rPr lang="en-GB" sz="2400" dirty="0">
                <a:solidFill>
                  <a:schemeClr val="accent5"/>
                </a:solidFill>
                <a:latin typeface="Chalkboard"/>
                <a:cs typeface="Chalkboard"/>
              </a:rPr>
              <a:t>1601 </a:t>
            </a:r>
            <a:r>
              <a:rPr lang="en-GB" sz="2400" dirty="0">
                <a:latin typeface="Chalkboard"/>
                <a:cs typeface="Chalkboard"/>
              </a:rPr>
              <a:t>– Elizabeth I – local taxes to support poor, poor made to work in </a:t>
            </a:r>
            <a:r>
              <a:rPr lang="en-GB" sz="2400" dirty="0">
                <a:solidFill>
                  <a:schemeClr val="accent5"/>
                </a:solidFill>
                <a:latin typeface="Chalkboard"/>
                <a:cs typeface="Chalkboard"/>
              </a:rPr>
              <a:t>House of Correction</a:t>
            </a:r>
            <a:r>
              <a:rPr lang="en-GB" sz="2400" dirty="0">
                <a:latin typeface="Chalkboard"/>
                <a:cs typeface="Chalkboard"/>
              </a:rPr>
              <a:t>, beggars whipped out of town</a:t>
            </a:r>
          </a:p>
        </p:txBody>
      </p:sp>
    </p:spTree>
    <p:extLst>
      <p:ext uri="{BB962C8B-B14F-4D97-AF65-F5344CB8AC3E}">
        <p14:creationId xmlns:p14="http://schemas.microsoft.com/office/powerpoint/2010/main" val="33769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Chalkboard"/>
                <a:ea typeface="+mj-ea"/>
                <a:cs typeface="Chalkboard"/>
                <a:sym typeface="Webdings"/>
              </a:rPr>
              <a:t> Group task</a:t>
            </a:r>
            <a:endParaRPr lang="en-GB" dirty="0">
              <a:latin typeface="Chalkboard"/>
              <a:ea typeface="+mj-ea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latin typeface="Chalkboard"/>
                <a:cs typeface="Chalkboard"/>
              </a:rPr>
              <a:t>Produce a public information film warning your community about the perils of sturdy beggars. You film should include:</a:t>
            </a:r>
          </a:p>
          <a:p>
            <a:r>
              <a:rPr lang="en-GB" sz="2000" dirty="0">
                <a:latin typeface="Chalkboard"/>
                <a:cs typeface="Chalkboard"/>
              </a:rPr>
              <a:t>References to at least 3 types of beggars</a:t>
            </a:r>
          </a:p>
          <a:p>
            <a:r>
              <a:rPr lang="en-GB" sz="2000" dirty="0">
                <a:latin typeface="Chalkboard"/>
                <a:cs typeface="Chalkboard"/>
              </a:rPr>
              <a:t>Explanations of why they are such a danger to society</a:t>
            </a:r>
          </a:p>
          <a:p>
            <a:r>
              <a:rPr lang="en-GB" sz="2000" dirty="0">
                <a:latin typeface="Chalkboard"/>
                <a:cs typeface="Chalkboard"/>
              </a:rPr>
              <a:t>Punishments typical of one particular time, e.g. 1547 or </a:t>
            </a:r>
            <a:r>
              <a:rPr lang="en-GB" sz="2000" dirty="0" smtClean="0">
                <a:latin typeface="Chalkboard"/>
                <a:cs typeface="Chalkboard"/>
              </a:rPr>
              <a:t>1601</a:t>
            </a:r>
          </a:p>
        </p:txBody>
      </p:sp>
    </p:spTree>
    <p:extLst>
      <p:ext uri="{BB962C8B-B14F-4D97-AF65-F5344CB8AC3E}">
        <p14:creationId xmlns:p14="http://schemas.microsoft.com/office/powerpoint/2010/main" val="12323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8" descr="http://christianservicecenter.files.wordpress.com/2012/05/soap_ba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89667" l="1000" r="98000">
                        <a14:foregroundMark x1="12667" y1="78000" x2="12667" y2="78000"/>
                        <a14:foregroundMark x1="8000" y1="66000" x2="8000" y2="66000"/>
                        <a14:foregroundMark x1="30000" y1="30333" x2="30000" y2="30333"/>
                        <a14:foregroundMark x1="32333" y1="35667" x2="32333" y2="35667"/>
                        <a14:foregroundMark x1="21333" y1="30000" x2="21333" y2="30000"/>
                        <a14:foregroundMark x1="45333" y1="22667" x2="45333" y2="22667"/>
                        <a14:foregroundMark x1="64667" y1="8000" x2="64667" y2="8000"/>
                        <a14:foregroundMark x1="73333" y1="9333" x2="73333" y2="9333"/>
                        <a14:foregroundMark x1="90667" y1="45667" x2="90667" y2="45667"/>
                        <a14:foregroundMark x1="63000" y1="75333" x2="63000" y2="7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88"/>
          <a:stretch/>
        </p:blipFill>
        <p:spPr bwMode="auto">
          <a:xfrm>
            <a:off x="3313112" y="459432"/>
            <a:ext cx="5867400" cy="631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http://thestunzfamily.files.wordpress.com/2010/05/happy-chicke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31" y="4365625"/>
            <a:ext cx="26638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3707904" y="116632"/>
            <a:ext cx="2447925" cy="1938992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GB" sz="2400" dirty="0">
                <a:latin typeface="Chalkboard"/>
                <a:cs typeface="Chalkboard"/>
              </a:rPr>
              <a:t>What have all these pictures got to do with ‘sturdy beggars’?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75" y="1844824"/>
            <a:ext cx="3902277" cy="2663304"/>
          </a:xfrm>
          <a:prstGeom prst="rect">
            <a:avLst/>
          </a:prstGeom>
        </p:spPr>
      </p:pic>
      <p:pic>
        <p:nvPicPr>
          <p:cNvPr id="5122" name="Picture 2" descr="Would you dare put your fate into the hands of the dice?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7862" y1="34140" x2="87862" y2="34140"/>
                        <a14:foregroundMark x1="46196" y1="59806" x2="46196" y2="59806"/>
                        <a14:foregroundMark x1="55797" y1="52785" x2="55797" y2="52785"/>
                        <a14:foregroundMark x1="68659" y1="13559" x2="68659" y2="13559"/>
                        <a14:foregroundMark x1="65036" y1="10654" x2="65036" y2="10654"/>
                        <a14:foregroundMark x1="65036" y1="10654" x2="65036" y2="10654"/>
                        <a14:foregroundMark x1="72283" y1="25666" x2="72283" y2="25666"/>
                        <a14:foregroundMark x1="72283" y1="25666" x2="72283" y2="25666"/>
                        <a14:foregroundMark x1="39493" y1="48910" x2="39493" y2="48910"/>
                        <a14:foregroundMark x1="47283" y1="36804" x2="47283" y2="36804"/>
                        <a14:foregroundMark x1="42029" y1="26634" x2="42029" y2="26634"/>
                        <a14:foregroundMark x1="79710" y1="14044" x2="79710" y2="14044"/>
                        <a14:foregroundMark x1="79710" y1="9443" x2="79710" y2="9443"/>
                        <a14:foregroundMark x1="79710" y1="9443" x2="79710" y2="9443"/>
                        <a14:foregroundMark x1="76087" y1="13559" x2="76087" y2="13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4004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6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28" y="4437112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1124744"/>
            <a:ext cx="7772400" cy="1582738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dirty="0" smtClean="0">
                <a:latin typeface="Chalkboard"/>
                <a:ea typeface="+mj-ea"/>
                <a:cs typeface="Chalkboard"/>
              </a:rPr>
              <a:t>Why was it a crime to be homeless in the 1500s?</a:t>
            </a:r>
            <a:endParaRPr lang="en-US" sz="4800" dirty="0" smtClean="0">
              <a:latin typeface="Chalkboard"/>
              <a:ea typeface="+mj-ea"/>
              <a:cs typeface="Chalkboard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50824" y="2924358"/>
            <a:ext cx="4897240" cy="3600986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dirty="0" smtClean="0">
                <a:latin typeface="Chalkboard"/>
                <a:cs typeface="Chalkboard"/>
                <a:sym typeface="Wingdings" charset="0"/>
              </a:rPr>
              <a:t>Learning objectives:</a:t>
            </a:r>
          </a:p>
          <a:p>
            <a:pPr marL="342900" indent="-342900">
              <a:spcBef>
                <a:spcPct val="50000"/>
              </a:spcBef>
              <a:buFont typeface="Wingdings" charset="0"/>
              <a:buChar char="¥"/>
            </a:pPr>
            <a:r>
              <a:rPr lang="en-GB" sz="2400" dirty="0" smtClean="0">
                <a:latin typeface="Chalkboard"/>
                <a:cs typeface="Chalkboard"/>
                <a:sym typeface="Wingdings" charset="0"/>
              </a:rPr>
              <a:t>Describe different types of vagabond and how they were punished.</a:t>
            </a:r>
          </a:p>
          <a:p>
            <a:pPr marL="342900" indent="-342900">
              <a:spcBef>
                <a:spcPct val="50000"/>
              </a:spcBef>
              <a:buFont typeface="Wingdings" charset="0"/>
              <a:buChar char="¥"/>
            </a:pPr>
            <a:r>
              <a:rPr lang="en-GB" sz="2400" dirty="0" smtClean="0">
                <a:latin typeface="Chalkboard"/>
                <a:cs typeface="Chalkboard"/>
                <a:sym typeface="Wingdings" charset="0"/>
              </a:rPr>
              <a:t>Assess why they were thought to be a problem</a:t>
            </a:r>
          </a:p>
          <a:p>
            <a:pPr marL="342900" indent="-342900">
              <a:spcBef>
                <a:spcPct val="50000"/>
              </a:spcBef>
              <a:buFont typeface="Wingdings" charset="0"/>
              <a:buChar char="¥"/>
            </a:pPr>
            <a:r>
              <a:rPr lang="en-GB" sz="2400" dirty="0" smtClean="0">
                <a:latin typeface="Chalkboard"/>
                <a:cs typeface="Chalkboard"/>
                <a:sym typeface="Wingdings" charset="0"/>
              </a:rPr>
              <a:t>Discuss point for and against the 1494 &amp; 1547 vagrancy acts.</a:t>
            </a:r>
            <a:endParaRPr lang="en-GB" sz="2400" dirty="0">
              <a:latin typeface="Chalkboard"/>
              <a:cs typeface="Chalkboard"/>
              <a:sym typeface="Wingdings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79388" y="-27384"/>
            <a:ext cx="871309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  <a:latin typeface="Chalkboard"/>
                <a:cs typeface="Chalkboard"/>
                <a:sym typeface="Webdings" charset="0"/>
              </a:rPr>
              <a:t></a:t>
            </a:r>
            <a:r>
              <a:rPr lang="en-GB" dirty="0">
                <a:solidFill>
                  <a:schemeClr val="bg1"/>
                </a:solidFill>
                <a:latin typeface="Chalkboard"/>
                <a:cs typeface="Chalkboard"/>
                <a:sym typeface="Webdings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Chalkboard"/>
                <a:cs typeface="Chalkboard"/>
              </a:rPr>
              <a:t>Key words:  </a:t>
            </a:r>
            <a:r>
              <a:rPr lang="en-GB" sz="2400" dirty="0">
                <a:solidFill>
                  <a:srgbClr val="FFAD12"/>
                </a:solidFill>
                <a:latin typeface="Chalkboard"/>
                <a:cs typeface="Chalkboard"/>
              </a:rPr>
              <a:t>vagabond / vagrancy    sturdy beggars   </a:t>
            </a:r>
            <a:r>
              <a:rPr lang="en-GB" sz="2400" dirty="0" smtClean="0">
                <a:solidFill>
                  <a:srgbClr val="FFAD12"/>
                </a:solidFill>
                <a:latin typeface="Chalkboard"/>
                <a:cs typeface="Chalkboard"/>
              </a:rPr>
              <a:t>canting    House </a:t>
            </a:r>
            <a:r>
              <a:rPr lang="en-GB" sz="2400" dirty="0">
                <a:solidFill>
                  <a:srgbClr val="FFAD12"/>
                </a:solidFill>
                <a:latin typeface="Chalkboard"/>
                <a:cs typeface="Chalkboard"/>
              </a:rPr>
              <a:t>of Correction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166" y="4077072"/>
            <a:ext cx="3852724" cy="2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8" descr="http://christianservicecenter.files.wordpress.com/2012/05/soap_ba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89667" l="1000" r="98000">
                        <a14:foregroundMark x1="12667" y1="78000" x2="12667" y2="78000"/>
                        <a14:foregroundMark x1="8000" y1="66000" x2="8000" y2="66000"/>
                        <a14:foregroundMark x1="30000" y1="30333" x2="30000" y2="30333"/>
                        <a14:foregroundMark x1="32333" y1="35667" x2="32333" y2="35667"/>
                        <a14:foregroundMark x1="21333" y1="30000" x2="21333" y2="30000"/>
                        <a14:foregroundMark x1="45333" y1="22667" x2="45333" y2="22667"/>
                        <a14:foregroundMark x1="64667" y1="8000" x2="64667" y2="8000"/>
                        <a14:foregroundMark x1="73333" y1="9333" x2="73333" y2="9333"/>
                        <a14:foregroundMark x1="90667" y1="45667" x2="90667" y2="45667"/>
                        <a14:foregroundMark x1="63000" y1="75333" x2="63000" y2="7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88"/>
          <a:stretch/>
        </p:blipFill>
        <p:spPr bwMode="auto">
          <a:xfrm>
            <a:off x="3313112" y="459432"/>
            <a:ext cx="5867400" cy="631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http://thestunzfamily.files.wordpress.com/2010/05/happy-chicke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31" y="4365625"/>
            <a:ext cx="26638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3707904" y="116632"/>
            <a:ext cx="2447925" cy="1938992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GB" sz="2400" dirty="0">
                <a:latin typeface="Chalkboard"/>
                <a:cs typeface="Chalkboard"/>
              </a:rPr>
              <a:t>What have all these pictures got to do with ‘sturdy beggars’?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75" y="1844824"/>
            <a:ext cx="3902277" cy="2663304"/>
          </a:xfrm>
          <a:prstGeom prst="rect">
            <a:avLst/>
          </a:prstGeom>
        </p:spPr>
      </p:pic>
      <p:pic>
        <p:nvPicPr>
          <p:cNvPr id="5122" name="Picture 2" descr="Would you dare put your fate into the hands of the dice?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7862" y1="34140" x2="87862" y2="34140"/>
                        <a14:foregroundMark x1="46196" y1="59806" x2="46196" y2="59806"/>
                        <a14:foregroundMark x1="55797" y1="52785" x2="55797" y2="52785"/>
                        <a14:foregroundMark x1="68659" y1="13559" x2="68659" y2="13559"/>
                        <a14:foregroundMark x1="65036" y1="10654" x2="65036" y2="10654"/>
                        <a14:foregroundMark x1="65036" y1="10654" x2="65036" y2="10654"/>
                        <a14:foregroundMark x1="72283" y1="25666" x2="72283" y2="25666"/>
                        <a14:foregroundMark x1="72283" y1="25666" x2="72283" y2="25666"/>
                        <a14:foregroundMark x1="39493" y1="48910" x2="39493" y2="48910"/>
                        <a14:foregroundMark x1="47283" y1="36804" x2="47283" y2="36804"/>
                        <a14:foregroundMark x1="42029" y1="26634" x2="42029" y2="26634"/>
                        <a14:foregroundMark x1="79710" y1="14044" x2="79710" y2="14044"/>
                        <a14:foregroundMark x1="79710" y1="9443" x2="79710" y2="9443"/>
                        <a14:foregroundMark x1="79710" y1="9443" x2="79710" y2="9443"/>
                        <a14:foregroundMark x1="76087" y1="13559" x2="76087" y2="13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4004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6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28" y="4437112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>
                <a:latin typeface="Chalkboard"/>
                <a:cs typeface="Chalkboard"/>
              </a:rPr>
              <a:t>Types of sturdy </a:t>
            </a:r>
            <a:r>
              <a:rPr lang="en-GB" dirty="0" smtClean="0">
                <a:latin typeface="Chalkboard"/>
                <a:cs typeface="Chalkboard"/>
              </a:rPr>
              <a:t>beggar</a:t>
            </a:r>
            <a:br>
              <a:rPr lang="en-GB" dirty="0" smtClean="0">
                <a:latin typeface="Chalkboard"/>
                <a:cs typeface="Chalkboard"/>
              </a:rPr>
            </a:br>
            <a:r>
              <a:rPr lang="en-GB" sz="3600" dirty="0" smtClean="0">
                <a:latin typeface="Chalkboard"/>
                <a:cs typeface="Chalkboard"/>
              </a:rPr>
              <a:t>(‘professional’ begging)</a:t>
            </a:r>
            <a:endParaRPr lang="en-GB" sz="36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662864" cy="3267169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 err="1">
                <a:latin typeface="Chalkboard"/>
                <a:cs typeface="Chalkboard"/>
              </a:rPr>
              <a:t>Bristler</a:t>
            </a:r>
            <a:r>
              <a:rPr lang="en-GB" sz="2400" dirty="0">
                <a:latin typeface="Chalkboard"/>
                <a:cs typeface="Chalkboard"/>
              </a:rPr>
              <a:t> – specially weighted dice or ‘bristles’</a:t>
            </a:r>
          </a:p>
          <a:p>
            <a:pPr eaLnBrk="1" hangingPunct="1"/>
            <a:r>
              <a:rPr lang="en-GB" sz="2400" dirty="0">
                <a:latin typeface="Chalkboard"/>
                <a:cs typeface="Chalkboard"/>
              </a:rPr>
              <a:t>Counterfeit Crank – pretended to be sick, often using soap in mouth</a:t>
            </a:r>
          </a:p>
          <a:p>
            <a:pPr eaLnBrk="1" hangingPunct="1"/>
            <a:r>
              <a:rPr lang="en-GB" sz="2400" dirty="0">
                <a:latin typeface="Chalkboard"/>
                <a:cs typeface="Chalkboard"/>
              </a:rPr>
              <a:t>Clapper Dudgeon – cut himself &amp; cover himself with bandages to feign injuries</a:t>
            </a:r>
          </a:p>
          <a:p>
            <a:pPr eaLnBrk="1" hangingPunct="1"/>
            <a:r>
              <a:rPr lang="en-GB" sz="2400" dirty="0" err="1">
                <a:latin typeface="Chalkboard"/>
                <a:cs typeface="Chalkboard"/>
              </a:rPr>
              <a:t>Baretop</a:t>
            </a:r>
            <a:r>
              <a:rPr lang="en-GB" sz="2400" dirty="0">
                <a:latin typeface="Chalkboard"/>
                <a:cs typeface="Chalkboard"/>
              </a:rPr>
              <a:t> Trickster – lure men in and rob them</a:t>
            </a:r>
          </a:p>
          <a:p>
            <a:pPr eaLnBrk="1" hangingPunct="1"/>
            <a:r>
              <a:rPr lang="en-GB" sz="2400" dirty="0">
                <a:latin typeface="Chalkboard"/>
                <a:cs typeface="Chalkboard"/>
              </a:rPr>
              <a:t>Tom </a:t>
            </a:r>
            <a:r>
              <a:rPr lang="en-GB" sz="2400" dirty="0" err="1">
                <a:latin typeface="Chalkboard"/>
                <a:cs typeface="Chalkboard"/>
              </a:rPr>
              <a:t>O’Bedlam</a:t>
            </a:r>
            <a:r>
              <a:rPr lang="en-GB" sz="2400" dirty="0">
                <a:latin typeface="Chalkboard"/>
                <a:cs typeface="Chalkboard"/>
              </a:rPr>
              <a:t> – feign madness</a:t>
            </a:r>
          </a:p>
        </p:txBody>
      </p:sp>
    </p:spTree>
    <p:extLst>
      <p:ext uri="{BB962C8B-B14F-4D97-AF65-F5344CB8AC3E}">
        <p14:creationId xmlns:p14="http://schemas.microsoft.com/office/powerpoint/2010/main" val="42477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-273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latin typeface="Chalkboard"/>
                <a:cs typeface="Chalkboard"/>
                <a:sym typeface="Webdings"/>
              </a:rPr>
              <a:t>Who were the vagabonds?</a:t>
            </a:r>
            <a:endParaRPr lang="en-GB" dirty="0"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628800"/>
            <a:ext cx="8928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Segoe Print" panose="02000600000000000000" pitchFamily="2" charset="0"/>
              </a:rPr>
              <a:t>Beggars, tramps and vagrants who wandered the country without a settled job, occasionally soldiers who had been demobilised or criminals, but most were unemployed people moving to a new town looking for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6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GB" sz="2400" b="1" dirty="0" smtClean="0">
                <a:solidFill>
                  <a:schemeClr val="accent6"/>
                </a:solidFill>
                <a:latin typeface="Segoe Print" panose="02000600000000000000" pitchFamily="2" charset="0"/>
              </a:rPr>
              <a:t>What’s the difference between a vagrant and a vagabond?</a:t>
            </a:r>
          </a:p>
          <a:p>
            <a:pPr algn="ctr"/>
            <a:endParaRPr lang="en-GB" sz="2400" b="1" dirty="0">
              <a:latin typeface="Segoe Print" panose="02000600000000000000" pitchFamily="2" charset="0"/>
            </a:endParaRPr>
          </a:p>
          <a:p>
            <a:r>
              <a:rPr lang="en-GB" sz="2300" b="1" dirty="0" smtClean="0">
                <a:latin typeface="Segoe Print" panose="02000600000000000000" pitchFamily="2" charset="0"/>
              </a:rPr>
              <a:t>Vagabond is a synonym of vagrant. A vagrant is a person without a home or job while a vagabond is a person on a trip of indeterminate destination or length of time.</a:t>
            </a:r>
            <a:endParaRPr lang="en-GB" sz="23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Chalkboard"/>
                <a:ea typeface="+mj-ea"/>
                <a:cs typeface="Chalkboard"/>
                <a:sym typeface="Webdings"/>
              </a:rPr>
              <a:t>Why were there so many beggars in Tudor England?</a:t>
            </a:r>
            <a:endParaRPr lang="en-GB" dirty="0">
              <a:latin typeface="Chalkboard"/>
              <a:ea typeface="+mj-e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6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halkboard"/>
                <a:cs typeface="Chalkboard"/>
              </a:rPr>
              <a:t>Reasons for so many vagabonds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Chalkboard"/>
                <a:cs typeface="Chalkboard"/>
              </a:rPr>
              <a:t>Unemploymen</a:t>
            </a:r>
            <a:r>
              <a:rPr lang="en-GB" sz="2400" dirty="0">
                <a:latin typeface="Chalkboard"/>
                <a:cs typeface="Chalkboard"/>
              </a:rPr>
              <a:t>t – Henry VII banned private armies, lots of soldiers without work</a:t>
            </a:r>
          </a:p>
          <a:p>
            <a:r>
              <a:rPr lang="en-GB" sz="2400" b="1" dirty="0">
                <a:latin typeface="Chalkboard"/>
                <a:cs typeface="Chalkboard"/>
              </a:rPr>
              <a:t>Enclosure</a:t>
            </a:r>
            <a:r>
              <a:rPr lang="en-GB" sz="2400" dirty="0">
                <a:latin typeface="Chalkboard"/>
                <a:cs typeface="Chalkboard"/>
              </a:rPr>
              <a:t> – large sheep farms needing fewer workers</a:t>
            </a:r>
          </a:p>
          <a:p>
            <a:r>
              <a:rPr lang="en-GB" sz="2400" b="1" dirty="0">
                <a:latin typeface="Chalkboard"/>
                <a:cs typeface="Chalkboard"/>
              </a:rPr>
              <a:t>Reformation</a:t>
            </a:r>
            <a:r>
              <a:rPr lang="en-GB" sz="2400" dirty="0">
                <a:latin typeface="Chalkboard"/>
                <a:cs typeface="Chalkboard"/>
              </a:rPr>
              <a:t> – closure of monasteries</a:t>
            </a:r>
          </a:p>
          <a:p>
            <a:r>
              <a:rPr lang="en-GB" sz="2400" b="1" dirty="0">
                <a:latin typeface="Chalkboard"/>
                <a:cs typeface="Chalkboard"/>
              </a:rPr>
              <a:t>Vulnerable people </a:t>
            </a:r>
            <a:r>
              <a:rPr lang="en-GB" sz="2400" dirty="0">
                <a:latin typeface="Chalkboard"/>
                <a:cs typeface="Chalkboard"/>
              </a:rPr>
              <a:t>– widows, orphans, sick, elderly</a:t>
            </a:r>
          </a:p>
        </p:txBody>
      </p:sp>
    </p:spTree>
    <p:extLst>
      <p:ext uri="{BB962C8B-B14F-4D97-AF65-F5344CB8AC3E}">
        <p14:creationId xmlns:p14="http://schemas.microsoft.com/office/powerpoint/2010/main" val="15925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pitalfieldslife.com/wp-content/uploads/2011/02/Cav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50768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003800" y="0"/>
            <a:ext cx="4140200" cy="710963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endParaRPr lang="en-GB" sz="2400" dirty="0">
              <a:solidFill>
                <a:schemeClr val="bg2"/>
              </a:solidFill>
              <a:latin typeface="Chalkboard"/>
              <a:cs typeface="Chalkboard"/>
            </a:endParaRPr>
          </a:p>
          <a:p>
            <a:pPr algn="ctr"/>
            <a:endParaRPr lang="en-GB" sz="2400" dirty="0" smtClean="0">
              <a:solidFill>
                <a:schemeClr val="bg2"/>
              </a:solidFill>
              <a:latin typeface="Chalkboard"/>
              <a:cs typeface="Chalkboard"/>
            </a:endParaRPr>
          </a:p>
          <a:p>
            <a:pPr algn="ctr"/>
            <a:endParaRPr lang="en-GB" sz="2400" dirty="0">
              <a:solidFill>
                <a:schemeClr val="bg2"/>
              </a:solidFill>
              <a:latin typeface="Chalkboard"/>
              <a:cs typeface="Chalkboard"/>
            </a:endParaRPr>
          </a:p>
          <a:p>
            <a:pPr algn="ctr"/>
            <a:r>
              <a:rPr lang="en-GB" sz="2400" dirty="0" smtClean="0">
                <a:solidFill>
                  <a:schemeClr val="bg2"/>
                </a:solidFill>
                <a:latin typeface="Chalkboard"/>
                <a:cs typeface="Chalkboard"/>
              </a:rPr>
              <a:t>In </a:t>
            </a:r>
            <a:r>
              <a:rPr lang="en-GB" sz="2400" dirty="0">
                <a:solidFill>
                  <a:schemeClr val="bg2"/>
                </a:solidFill>
                <a:latin typeface="Chalkboard"/>
                <a:cs typeface="Chalkboard"/>
              </a:rPr>
              <a:t>1567 Thomas Harman wrote a best-selling book about vagabonds in Tudor England. Why do you think his book was so popular? </a:t>
            </a:r>
          </a:p>
          <a:p>
            <a:pPr algn="ctr"/>
            <a:endParaRPr lang="en-GB" sz="2400" dirty="0">
              <a:solidFill>
                <a:schemeClr val="bg2"/>
              </a:solidFill>
              <a:latin typeface="Chalkboard"/>
              <a:cs typeface="Chalkboard"/>
            </a:endParaRPr>
          </a:p>
          <a:p>
            <a:pPr algn="ctr"/>
            <a:r>
              <a:rPr lang="en-GB" sz="2400" dirty="0" smtClean="0">
                <a:solidFill>
                  <a:schemeClr val="bg2"/>
                </a:solidFill>
                <a:latin typeface="Chalkboard"/>
                <a:cs typeface="Chalkboard"/>
              </a:rPr>
              <a:t>Read p.72-73 of Dawson and </a:t>
            </a:r>
            <a:r>
              <a:rPr lang="en-GB" sz="2400" dirty="0">
                <a:solidFill>
                  <a:schemeClr val="bg2"/>
                </a:solidFill>
                <a:latin typeface="Chalkboard"/>
                <a:cs typeface="Chalkboard"/>
              </a:rPr>
              <a:t>note </a:t>
            </a:r>
            <a:r>
              <a:rPr lang="en-GB" sz="2400" dirty="0" smtClean="0">
                <a:solidFill>
                  <a:schemeClr val="bg2"/>
                </a:solidFill>
                <a:latin typeface="Chalkboard"/>
                <a:cs typeface="Chalkboard"/>
              </a:rPr>
              <a:t>as many ideas.</a:t>
            </a:r>
            <a:endParaRPr lang="en-GB" sz="2400" dirty="0">
              <a:solidFill>
                <a:schemeClr val="bg2"/>
              </a:solidFill>
              <a:latin typeface="Chalkboard"/>
              <a:cs typeface="Chalkboard"/>
            </a:endParaRPr>
          </a:p>
          <a:p>
            <a:pPr algn="ctr"/>
            <a:endParaRPr lang="en-GB" sz="2400" dirty="0">
              <a:solidFill>
                <a:schemeClr val="bg2"/>
              </a:solidFill>
              <a:latin typeface="Chalkboard"/>
              <a:cs typeface="Chalkboard"/>
            </a:endParaRPr>
          </a:p>
          <a:p>
            <a:pPr algn="ctr">
              <a:buFont typeface="Webdings" charset="0"/>
              <a:buChar char=""/>
            </a:pPr>
            <a:r>
              <a:rPr lang="en-GB" sz="2400" dirty="0" smtClean="0">
                <a:solidFill>
                  <a:schemeClr val="bg2"/>
                </a:solidFill>
                <a:latin typeface="Chalkboard"/>
                <a:cs typeface="Chalkboard"/>
                <a:sym typeface="Webdings" charset="0"/>
              </a:rPr>
              <a:t>Answer question 3 on page 73</a:t>
            </a:r>
            <a:endParaRPr lang="en-GB" sz="2400" dirty="0">
              <a:solidFill>
                <a:schemeClr val="bg2"/>
              </a:solidFill>
              <a:latin typeface="Chalkboard"/>
              <a:cs typeface="Chalkboard"/>
              <a:sym typeface="Webdings" charset="0"/>
            </a:endParaRPr>
          </a:p>
          <a:p>
            <a:pPr>
              <a:buFont typeface="Webdings" charset="0"/>
              <a:buChar char=""/>
            </a:pPr>
            <a:endParaRPr lang="en-GB" sz="2400" dirty="0">
              <a:solidFill>
                <a:schemeClr val="bg2"/>
              </a:solidFill>
              <a:latin typeface="Arial" charset="0"/>
              <a:cs typeface="Arial" charset="0"/>
              <a:sym typeface="Webdings" charset="0"/>
            </a:endParaRPr>
          </a:p>
          <a:p>
            <a:pPr>
              <a:buFont typeface="Webdings" charset="0"/>
              <a:buChar char=""/>
            </a:pPr>
            <a:endParaRPr lang="en-GB" sz="2400" dirty="0" smtClean="0">
              <a:solidFill>
                <a:schemeClr val="bg2"/>
              </a:solidFill>
              <a:latin typeface="Arial" charset="0"/>
              <a:cs typeface="Arial" charset="0"/>
              <a:sym typeface="Webdings" charset="0"/>
            </a:endParaRPr>
          </a:p>
          <a:p>
            <a:pPr>
              <a:buFont typeface="Webdings" charset="0"/>
              <a:buChar char=""/>
            </a:pPr>
            <a:endParaRPr lang="en-GB" sz="2400" dirty="0">
              <a:solidFill>
                <a:schemeClr val="bg2"/>
              </a:solidFill>
              <a:latin typeface="Arial" charset="0"/>
              <a:cs typeface="Arial" charset="0"/>
              <a:sym typeface="Webdings" charset="0"/>
            </a:endParaRPr>
          </a:p>
          <a:p>
            <a:endParaRPr lang="en-GB" sz="2400" dirty="0">
              <a:solidFill>
                <a:schemeClr val="bg2"/>
              </a:solidFill>
              <a:latin typeface="Arial" charset="0"/>
              <a:cs typeface="Arial" charset="0"/>
              <a:sym typeface="Webdings" charset="0"/>
            </a:endParaRPr>
          </a:p>
          <a:p>
            <a:pPr>
              <a:buFont typeface="Webdings" charset="0"/>
              <a:buChar char=""/>
            </a:pPr>
            <a:endParaRPr lang="en-GB" sz="24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halkboard"/>
                <a:cs typeface="Chalkboard"/>
              </a:rPr>
              <a:t>Reasons for fear of </a:t>
            </a:r>
            <a:r>
              <a:rPr lang="en-GB" dirty="0" smtClean="0">
                <a:latin typeface="Chalkboard"/>
                <a:cs typeface="Chalkboard"/>
              </a:rPr>
              <a:t>vagabonds</a:t>
            </a:r>
            <a:endParaRPr lang="en-GB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Chalkboard"/>
                <a:cs typeface="Chalkboard"/>
              </a:rPr>
              <a:t>Idleness for considered a sin </a:t>
            </a:r>
            <a:r>
              <a:rPr lang="en-GB" sz="2400" dirty="0">
                <a:latin typeface="Chalkboard"/>
                <a:cs typeface="Chalkboard"/>
              </a:rPr>
              <a:t>– especially Puritans</a:t>
            </a:r>
          </a:p>
          <a:p>
            <a:r>
              <a:rPr lang="en-GB" sz="2400" dirty="0">
                <a:solidFill>
                  <a:srgbClr val="FFC000"/>
                </a:solidFill>
                <a:latin typeface="Chalkboard"/>
                <a:cs typeface="Chalkboard"/>
              </a:rPr>
              <a:t>Fear of crimes</a:t>
            </a:r>
            <a:r>
              <a:rPr lang="en-GB" sz="2400" dirty="0">
                <a:latin typeface="Chalkboard"/>
                <a:cs typeface="Chalkboard"/>
              </a:rPr>
              <a:t> – beggars often blamed for other crimes, e.g. theft</a:t>
            </a:r>
          </a:p>
          <a:p>
            <a:r>
              <a:rPr lang="en-GB" sz="2400" dirty="0">
                <a:solidFill>
                  <a:srgbClr val="FFC000"/>
                </a:solidFill>
                <a:latin typeface="Chalkboard"/>
                <a:cs typeface="Chalkboard"/>
              </a:rPr>
              <a:t>Cost</a:t>
            </a:r>
            <a:r>
              <a:rPr lang="en-GB" sz="2400" dirty="0">
                <a:latin typeface="Chalkboard"/>
                <a:cs typeface="Chalkboard"/>
              </a:rPr>
              <a:t> – people didn’t want to pay more taxes especially to support beggars from other places</a:t>
            </a:r>
          </a:p>
          <a:p>
            <a:r>
              <a:rPr lang="en-GB" sz="2400" dirty="0">
                <a:solidFill>
                  <a:srgbClr val="FFC000"/>
                </a:solidFill>
                <a:latin typeface="Chalkboard"/>
                <a:cs typeface="Chalkboard"/>
              </a:rPr>
              <a:t>Lack of welfare state </a:t>
            </a:r>
            <a:r>
              <a:rPr lang="en-GB" sz="2400" dirty="0">
                <a:latin typeface="Chalkboard"/>
                <a:cs typeface="Chalkboard"/>
              </a:rPr>
              <a:t>– no state support for vulnerable people</a:t>
            </a:r>
          </a:p>
        </p:txBody>
      </p:sp>
    </p:spTree>
    <p:extLst>
      <p:ext uri="{BB962C8B-B14F-4D97-AF65-F5344CB8AC3E}">
        <p14:creationId xmlns:p14="http://schemas.microsoft.com/office/powerpoint/2010/main" val="7455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3343</TotalTime>
  <Words>734</Words>
  <Application>Microsoft Office PowerPoint</Application>
  <PresentationFormat>On-screen Show (4:3)</PresentationFormat>
  <Paragraphs>67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PowerPoint Presentation</vt:lpstr>
      <vt:lpstr>Why was it a crime to be homeless in the 1500s?</vt:lpstr>
      <vt:lpstr>PowerPoint Presentation</vt:lpstr>
      <vt:lpstr>Types of sturdy beggar (‘professional’ begging)</vt:lpstr>
      <vt:lpstr>PowerPoint Presentation</vt:lpstr>
      <vt:lpstr>Why were there so many beggars in Tudor England?</vt:lpstr>
      <vt:lpstr>Reasons for so many vagabonds</vt:lpstr>
      <vt:lpstr>PowerPoint Presentation</vt:lpstr>
      <vt:lpstr>Reasons for fear of vagabonds</vt:lpstr>
      <vt:lpstr>Punishments</vt:lpstr>
      <vt:lpstr> Group task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Tassy</dc:creator>
  <cp:lastModifiedBy>Anastasia Galvin</cp:lastModifiedBy>
  <cp:revision>135</cp:revision>
  <dcterms:created xsi:type="dcterms:W3CDTF">2015-08-04T09:24:37Z</dcterms:created>
  <dcterms:modified xsi:type="dcterms:W3CDTF">2015-11-20T11:42:47Z</dcterms:modified>
</cp:coreProperties>
</file>