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1" r:id="rId4"/>
    <p:sldId id="272" r:id="rId5"/>
    <p:sldId id="268" r:id="rId6"/>
    <p:sldId id="273" r:id="rId7"/>
    <p:sldId id="270" r:id="rId8"/>
    <p:sldId id="274" r:id="rId9"/>
    <p:sldId id="275" r:id="rId10"/>
    <p:sldId id="276" r:id="rId11"/>
    <p:sldId id="269" r:id="rId12"/>
    <p:sldId id="277" r:id="rId13"/>
    <p:sldId id="291" r:id="rId14"/>
    <p:sldId id="292" r:id="rId15"/>
    <p:sldId id="278" r:id="rId16"/>
    <p:sldId id="293" r:id="rId17"/>
    <p:sldId id="257" r:id="rId18"/>
    <p:sldId id="259" r:id="rId19"/>
    <p:sldId id="260" r:id="rId20"/>
    <p:sldId id="261" r:id="rId21"/>
    <p:sldId id="263" r:id="rId22"/>
    <p:sldId id="262" r:id="rId23"/>
    <p:sldId id="258" r:id="rId24"/>
    <p:sldId id="265" r:id="rId25"/>
    <p:sldId id="294" r:id="rId26"/>
    <p:sldId id="279" r:id="rId27"/>
    <p:sldId id="280" r:id="rId28"/>
    <p:sldId id="281" r:id="rId29"/>
    <p:sldId id="282" r:id="rId30"/>
    <p:sldId id="287" r:id="rId31"/>
    <p:sldId id="286" r:id="rId32"/>
    <p:sldId id="288" r:id="rId33"/>
    <p:sldId id="289" r:id="rId34"/>
    <p:sldId id="290" r:id="rId35"/>
    <p:sldId id="267" r:id="rId36"/>
    <p:sldId id="300" r:id="rId37"/>
    <p:sldId id="301" r:id="rId38"/>
    <p:sldId id="302" r:id="rId39"/>
    <p:sldId id="303" r:id="rId40"/>
    <p:sldId id="266" r:id="rId41"/>
    <p:sldId id="295" r:id="rId42"/>
    <p:sldId id="296" r:id="rId43"/>
    <p:sldId id="297" r:id="rId44"/>
    <p:sldId id="298" r:id="rId45"/>
    <p:sldId id="305" r:id="rId46"/>
    <p:sldId id="304" r:id="rId47"/>
    <p:sldId id="307" r:id="rId48"/>
    <p:sldId id="306" r:id="rId49"/>
    <p:sldId id="299" r:id="rId50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BC89-32E4-47A1-9EDF-895E7F783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A95B5-4A84-48B8-B507-9D55BC369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B4B24-4DAE-4EC8-B042-D5E45E59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89708-CA98-417B-B81C-8C59B2EA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FC4A-275E-413D-B113-990E1E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5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AD79-E6D3-4CA1-970C-9A891B82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4CAC5-EBDE-4C0C-99E8-25760145C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D0EE-DAE7-4227-B3FD-0BD70FF3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3363-FF2C-4A00-8723-2302C4C4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F7E2-1DF6-40D6-9F43-690DADC3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7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7F212-D428-4D8C-A7C4-FD174212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84684-E38B-4F93-96EA-6F408069F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9C257-5881-4779-9762-DC8A56AB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33DB6-664E-4EA5-B9B6-1A8C4355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C5DB-E728-4ECB-80E7-02D97BCD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8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06B8-EC52-4C4E-92D8-1E6F5C8C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B383-2089-42B8-94E2-84DE75F83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7FF1C-B0B8-4FE0-92E2-1DD0E03A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C04A1-03E6-433E-9A71-AE57CBB1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8DDB4-64B7-4C4F-8DD9-5BAF17D1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5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D5B1-58CB-4F07-8B7F-D834D96D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B68F5-D0B4-433B-96D0-D4EA91A0B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07E8-A9E2-441B-B193-0899BD75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D0E10-81D1-49CC-8C6B-35A47ADA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77F8-83A9-4024-99E3-AB5224F2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4D1E6-C594-4ED6-ACF8-D8EA539E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8194-A5F5-4E1A-8F4E-C19A88BAF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DCFCA-678E-42C7-BCB7-871304B67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406D8-FFD5-455A-AE40-F7841E4F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377AC-31D1-4DBD-B723-5326FA97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C5A7B-51FB-4BF2-AA85-094FF4F9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91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455A-DFFA-494F-9A99-FC350D2E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F9BFF-3C4A-4EA4-ACDA-5077854EF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7762E-0E1B-455D-BB5C-EC9E6EA11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76A88-CC28-4726-8936-A14F4B986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72C88-F25C-40D9-BA84-036BD11D7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1DC13-72AD-4454-B200-C1AF97BE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B52490-2828-445A-B905-F86ECBF1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2990C-0D66-4CF0-A7A2-A6C8433A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15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FC6D-10E6-4CED-8A69-EB955E50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DD4F1-DCE8-4E3F-B036-F5C9AEE1E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4C84B-5A79-429C-9EAF-EEE6F0EF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56136-ACC4-4472-AFD3-A1B837E2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7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F7197-9F3B-40AA-83D7-FDC5F07D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7C39C-DD72-4849-BCDD-29F35DAB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BF7D4-3C8E-4C4A-94D1-CD7DABEE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7AC3-FBE6-440F-8533-EEC4335B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6E16-5A27-4AEE-8330-CE6DF7A4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E6A36-F651-4900-A0AE-8640D09CD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40D88-40A2-493E-824C-78B53525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030FB-8596-4FFE-AD79-E9C8B9D2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01A05-9BAF-429C-A4DA-101EE737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4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2426-01B5-4798-B8D1-92FB1466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CA8FF-C823-4989-AB02-D7A3CA54C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77E35-3325-4E27-8EC9-B9F595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F4D8C-5937-4D66-96CA-54410141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883E3-5B60-4734-AC96-66E41330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A1314-1F3D-419C-8814-52279A30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8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7CEF0-A79B-4745-8E30-D15EDCDF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EC822-86B7-4EFF-8DE2-86DC30530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B28C8-281C-489A-B6BA-1F99DB1BB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02735-BAF7-48B4-AA79-357275F7EB99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9AF-9467-496A-8690-B260A1953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73645-A615-4FA4-990B-815F39D3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FE946-20EA-4314-B1AD-089078D241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7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FC0D-EC98-4206-A5C9-F02EF133C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9329"/>
            <a:ext cx="9144000" cy="1650683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115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F</a:t>
            </a:r>
            <a:r>
              <a:rPr lang="en-GB" sz="11500" b="1" dirty="0">
                <a:solidFill>
                  <a:schemeClr val="accent2"/>
                </a:solidFill>
                <a:latin typeface="Tempus Sans ITC" panose="04020404030D07020202" pitchFamily="82" charset="0"/>
              </a:rPr>
              <a:t>a</a:t>
            </a:r>
            <a:r>
              <a:rPr lang="en-GB" sz="115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bul</a:t>
            </a:r>
            <a:r>
              <a:rPr lang="en-GB" sz="11500" b="1" dirty="0">
                <a:solidFill>
                  <a:schemeClr val="accent2"/>
                </a:solidFill>
                <a:latin typeface="Tempus Sans ITC" panose="04020404030D07020202" pitchFamily="82" charset="0"/>
              </a:rPr>
              <a:t>a</a:t>
            </a:r>
            <a:r>
              <a:rPr lang="en-GB" sz="115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e </a:t>
            </a:r>
            <a:r>
              <a:rPr lang="en-GB" sz="11500" b="1" dirty="0" err="1">
                <a:solidFill>
                  <a:srgbClr val="FFC000"/>
                </a:solidFill>
                <a:latin typeface="Tempus Sans ITC" panose="04020404030D07020202" pitchFamily="82" charset="0"/>
              </a:rPr>
              <a:t>Syr</a:t>
            </a:r>
            <a:r>
              <a:rPr lang="en-GB" sz="11500" b="1" dirty="0" err="1">
                <a:solidFill>
                  <a:schemeClr val="accent2"/>
                </a:solidFill>
                <a:latin typeface="Tempus Sans ITC" panose="04020404030D07020202" pitchFamily="82" charset="0"/>
              </a:rPr>
              <a:t>a</a:t>
            </a:r>
            <a:r>
              <a:rPr lang="en-GB" sz="11500" b="1" dirty="0" err="1">
                <a:solidFill>
                  <a:srgbClr val="FFC000"/>
                </a:solidFill>
                <a:latin typeface="Tempus Sans ITC" panose="04020404030D07020202" pitchFamily="82" charset="0"/>
              </a:rPr>
              <a:t>e</a:t>
            </a:r>
            <a:endParaRPr lang="en-GB" sz="11500" b="1" dirty="0">
              <a:solidFill>
                <a:srgbClr val="FFC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7F3E4-60C9-460D-A86F-40B39724AF53}"/>
              </a:ext>
            </a:extLst>
          </p:cNvPr>
          <p:cNvSpPr txBox="1"/>
          <p:nvPr/>
        </p:nvSpPr>
        <p:spPr>
          <a:xfrm>
            <a:off x="5819774" y="6213989"/>
            <a:ext cx="614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Tempus Sans ITC" panose="04020404030D07020202" pitchFamily="82" charset="0"/>
              </a:rPr>
              <a:t>Selections from F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Tempus Sans ITC" panose="04020404030D07020202" pitchFamily="82" charset="0"/>
              </a:rPr>
              <a:t>a</a:t>
            </a:r>
            <a:r>
              <a:rPr lang="en-GB" dirty="0">
                <a:solidFill>
                  <a:srgbClr val="FFC000"/>
                </a:solidFill>
                <a:latin typeface="Tempus Sans ITC" panose="04020404030D07020202" pitchFamily="82" charset="0"/>
              </a:rPr>
              <a:t>bul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Tempus Sans ITC" panose="04020404030D07020202" pitchFamily="82" charset="0"/>
              </a:rPr>
              <a:t>a</a:t>
            </a:r>
            <a:r>
              <a:rPr lang="en-GB" dirty="0">
                <a:solidFill>
                  <a:srgbClr val="FFC000"/>
                </a:solidFill>
                <a:latin typeface="Tempus Sans ITC" panose="04020404030D07020202" pitchFamily="82" charset="0"/>
              </a:rPr>
              <a:t>e </a:t>
            </a:r>
            <a:r>
              <a:rPr lang="en-GB" dirty="0" err="1">
                <a:solidFill>
                  <a:srgbClr val="FFC000"/>
                </a:solidFill>
                <a:latin typeface="Tempus Sans ITC" panose="04020404030D07020202" pitchFamily="82" charset="0"/>
              </a:rPr>
              <a:t>Syr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  <a:latin typeface="Tempus Sans ITC" panose="04020404030D07020202" pitchFamily="82" charset="0"/>
              </a:rPr>
              <a:t>a</a:t>
            </a:r>
            <a:r>
              <a:rPr lang="en-GB" dirty="0" err="1">
                <a:solidFill>
                  <a:srgbClr val="FFC000"/>
                </a:solidFill>
                <a:latin typeface="Tempus Sans ITC" panose="04020404030D07020202" pitchFamily="82" charset="0"/>
              </a:rPr>
              <a:t>e</a:t>
            </a:r>
            <a:r>
              <a:rPr lang="en-GB" dirty="0">
                <a:solidFill>
                  <a:srgbClr val="FFC000"/>
                </a:solidFill>
                <a:latin typeface="Tempus Sans ITC" panose="04020404030D07020202" pitchFamily="82" charset="0"/>
              </a:rPr>
              <a:t>: a</a:t>
            </a:r>
            <a:r>
              <a:rPr lang="el-GR" dirty="0">
                <a:solidFill>
                  <a:srgbClr val="FFC000"/>
                </a:solidFill>
                <a:latin typeface="Tempus Sans ITC" panose="04020404030D07020202" pitchFamily="82" charset="0"/>
              </a:rPr>
              <a:t> </a:t>
            </a:r>
            <a:r>
              <a:rPr lang="en-GB" dirty="0">
                <a:solidFill>
                  <a:srgbClr val="FFC000"/>
                </a:solidFill>
                <a:latin typeface="Tempus Sans ITC" panose="04020404030D07020202" pitchFamily="82" charset="0"/>
              </a:rPr>
              <a:t>graded introduction to Ovid.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75D81-FDA8-44A4-AA85-510C314A9DF6}"/>
              </a:ext>
            </a:extLst>
          </p:cNvPr>
          <p:cNvSpPr txBox="1"/>
          <p:nvPr/>
        </p:nvSpPr>
        <p:spPr>
          <a:xfrm>
            <a:off x="1609725" y="6075490"/>
            <a:ext cx="421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KE</a:t>
            </a:r>
            <a:r>
              <a:rPr lang="el-GR" sz="3600" dirty="0">
                <a:solidFill>
                  <a:srgbClr val="FFC000"/>
                </a:solidFill>
                <a:latin typeface="Palatino Linotype" panose="02040502050505030304" pitchFamily="18" charset="0"/>
              </a:rPr>
              <a:t>Σ</a:t>
            </a:r>
            <a:r>
              <a:rPr lang="en-GB" sz="36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 Classics Year 12</a:t>
            </a:r>
            <a:endParaRPr lang="en-GB" sz="36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23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DCA00-93C7-4C8B-85B2-E6AB6402A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6" b="-5363"/>
          <a:stretch/>
        </p:blipFill>
        <p:spPr>
          <a:xfrm>
            <a:off x="4386791" y="458986"/>
            <a:ext cx="6791324" cy="3341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EC867-557E-4237-A73F-7600FEDF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53" y="3354186"/>
            <a:ext cx="3418948" cy="3227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522CF-152E-496D-A4FB-A5E9EE807822}"/>
              </a:ext>
            </a:extLst>
          </p:cNvPr>
          <p:cNvSpPr txBox="1"/>
          <p:nvPr/>
        </p:nvSpPr>
        <p:spPr>
          <a:xfrm>
            <a:off x="10887075" y="89654"/>
            <a:ext cx="11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4/4</a:t>
            </a:r>
          </a:p>
        </p:txBody>
      </p:sp>
      <p:pic>
        <p:nvPicPr>
          <p:cNvPr id="8194" name="Picture 2" descr="Image result for The golden fleece">
            <a:extLst>
              <a:ext uri="{FF2B5EF4-FFF2-40B4-BE49-F238E27FC236}">
                <a16:creationId xmlns:a16="http://schemas.microsoft.com/office/drawing/2014/main" id="{854B3199-1437-47D4-9240-E71D309D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23754"/>
            <a:ext cx="3524066" cy="51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0492A-DD5B-45C0-83FA-209A9422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39"/>
          <a:stretch/>
        </p:blipFill>
        <p:spPr>
          <a:xfrm>
            <a:off x="4524376" y="3686685"/>
            <a:ext cx="3914247" cy="31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talanta">
            <a:extLst>
              <a:ext uri="{FF2B5EF4-FFF2-40B4-BE49-F238E27FC236}">
                <a16:creationId xmlns:a16="http://schemas.microsoft.com/office/drawing/2014/main" id="{572D004E-A7A7-455D-A710-74FC1CFD7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/>
          <a:stretch/>
        </p:blipFill>
        <p:spPr bwMode="auto">
          <a:xfrm>
            <a:off x="3185" y="0"/>
            <a:ext cx="4238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9A831-7C65-4C8C-8902-1C79ED0802A0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73A70-D432-4F9B-9CC2-B69B806E0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7"/>
          <a:stretch/>
        </p:blipFill>
        <p:spPr>
          <a:xfrm rot="16200000">
            <a:off x="5548964" y="256738"/>
            <a:ext cx="5094089" cy="7708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A0BBA-75F3-4D40-9C28-48EBAD45E18B}"/>
              </a:ext>
            </a:extLst>
          </p:cNvPr>
          <p:cNvSpPr txBox="1"/>
          <p:nvPr/>
        </p:nvSpPr>
        <p:spPr>
          <a:xfrm>
            <a:off x="4346439" y="117334"/>
            <a:ext cx="6512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ATALANTA</a:t>
            </a:r>
          </a:p>
        </p:txBody>
      </p:sp>
    </p:spTree>
    <p:extLst>
      <p:ext uri="{BB962C8B-B14F-4D97-AF65-F5344CB8AC3E}">
        <p14:creationId xmlns:p14="http://schemas.microsoft.com/office/powerpoint/2010/main" val="412365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E7D47D-10A2-49C4-910C-4B5F68DD6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577" b="8611"/>
          <a:stretch/>
        </p:blipFill>
        <p:spPr>
          <a:xfrm rot="16200000">
            <a:off x="3781013" y="-2180813"/>
            <a:ext cx="2169546" cy="7940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595B1-168C-49A4-BB65-7E572D493643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2DD01-A4FA-42F8-91B6-6CD7BA08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435" y="3619500"/>
            <a:ext cx="8765420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1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A04C1-C08B-4D4A-9A96-8FD2B582C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42" b="1641"/>
          <a:stretch/>
        </p:blipFill>
        <p:spPr>
          <a:xfrm>
            <a:off x="133350" y="123826"/>
            <a:ext cx="9010650" cy="6282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0D7D2-98F8-4116-9732-1EA039DBE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6224483"/>
            <a:ext cx="1133475" cy="364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8E7AC-2E21-413A-9ABA-654B69BD1C80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3/6</a:t>
            </a:r>
          </a:p>
        </p:txBody>
      </p:sp>
    </p:spTree>
    <p:extLst>
      <p:ext uri="{BB962C8B-B14F-4D97-AF65-F5344CB8AC3E}">
        <p14:creationId xmlns:p14="http://schemas.microsoft.com/office/powerpoint/2010/main" val="354959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77F3B2-8E05-434B-9E1B-B0D2AC69A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202369"/>
            <a:ext cx="8877300" cy="445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A69BF-1C96-449E-A0D8-78F50511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205039"/>
            <a:ext cx="5819775" cy="2090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98307-2900-4F93-9032-B5D1188B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00062"/>
            <a:ext cx="3562350" cy="2162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B28EA-F15C-4844-9916-EB6D73A9CC99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4/6</a:t>
            </a:r>
          </a:p>
        </p:txBody>
      </p:sp>
    </p:spTree>
    <p:extLst>
      <p:ext uri="{BB962C8B-B14F-4D97-AF65-F5344CB8AC3E}">
        <p14:creationId xmlns:p14="http://schemas.microsoft.com/office/powerpoint/2010/main" val="218701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talanta">
            <a:extLst>
              <a:ext uri="{FF2B5EF4-FFF2-40B4-BE49-F238E27FC236}">
                <a16:creationId xmlns:a16="http://schemas.microsoft.com/office/drawing/2014/main" id="{F05F8EB0-C290-4CD5-A458-6400A64F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12192000" cy="53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A93C9A-CE6E-44FA-B0A3-35B1553490C2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5/6</a:t>
            </a:r>
          </a:p>
        </p:txBody>
      </p:sp>
    </p:spTree>
    <p:extLst>
      <p:ext uri="{BB962C8B-B14F-4D97-AF65-F5344CB8AC3E}">
        <p14:creationId xmlns:p14="http://schemas.microsoft.com/office/powerpoint/2010/main" val="324918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D87BF-8E39-449F-B280-CFF602EA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409575"/>
            <a:ext cx="10601325" cy="56959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D216CDA-C5D9-4D18-8D75-09E2CF62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6" b="5775"/>
          <a:stretch/>
        </p:blipFill>
        <p:spPr bwMode="auto">
          <a:xfrm>
            <a:off x="2143125" y="4314824"/>
            <a:ext cx="2148385" cy="23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177AE-7371-4336-BF66-E2D1988F42E6}"/>
              </a:ext>
            </a:extLst>
          </p:cNvPr>
          <p:cNvSpPr txBox="1"/>
          <p:nvPr/>
        </p:nvSpPr>
        <p:spPr>
          <a:xfrm>
            <a:off x="10963275" y="89654"/>
            <a:ext cx="108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6/6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3097F-98F3-4500-8609-A05D8284D3AC}"/>
              </a:ext>
            </a:extLst>
          </p:cNvPr>
          <p:cNvSpPr txBox="1"/>
          <p:nvPr/>
        </p:nvSpPr>
        <p:spPr>
          <a:xfrm>
            <a:off x="4391025" y="6448425"/>
            <a:ext cx="97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Guido Reni</a:t>
            </a:r>
          </a:p>
        </p:txBody>
      </p:sp>
    </p:spTree>
    <p:extLst>
      <p:ext uri="{BB962C8B-B14F-4D97-AF65-F5344CB8AC3E}">
        <p14:creationId xmlns:p14="http://schemas.microsoft.com/office/powerpoint/2010/main" val="207023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5AB0AD8-F3B2-4593-8166-84B3E04B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-2428" b="-1"/>
          <a:stretch/>
        </p:blipFill>
        <p:spPr bwMode="auto">
          <a:xfrm>
            <a:off x="4185920" y="-193040"/>
            <a:ext cx="8006080" cy="70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obe | Characteristics, Family, &amp; Myth | Britannica">
            <a:extLst>
              <a:ext uri="{FF2B5EF4-FFF2-40B4-BE49-F238E27FC236}">
                <a16:creationId xmlns:a16="http://schemas.microsoft.com/office/drawing/2014/main" id="{56172002-E549-4F09-8272-0E399718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" y="1859280"/>
            <a:ext cx="4181701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D9B2DC-F693-4F53-9E39-13DB31E71F0C}"/>
              </a:ext>
            </a:extLst>
          </p:cNvPr>
          <p:cNvSpPr txBox="1"/>
          <p:nvPr/>
        </p:nvSpPr>
        <p:spPr>
          <a:xfrm>
            <a:off x="365760" y="105430"/>
            <a:ext cx="3586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NIOBE</a:t>
            </a:r>
          </a:p>
        </p:txBody>
      </p:sp>
    </p:spTree>
    <p:extLst>
      <p:ext uri="{BB962C8B-B14F-4D97-AF65-F5344CB8AC3E}">
        <p14:creationId xmlns:p14="http://schemas.microsoft.com/office/powerpoint/2010/main" val="378772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D7E1-3F5D-4346-9B28-8D8CA92B6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20" y="0"/>
            <a:ext cx="8253994" cy="383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4391A-EBF9-4081-872F-96F0B4F7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60" y="3830320"/>
            <a:ext cx="7874000" cy="2882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314ED-7759-49F4-B3F5-0C509EA6EE93}"/>
              </a:ext>
            </a:extLst>
          </p:cNvPr>
          <p:cNvSpPr txBox="1"/>
          <p:nvPr/>
        </p:nvSpPr>
        <p:spPr>
          <a:xfrm>
            <a:off x="11020425" y="89654"/>
            <a:ext cx="102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1/6</a:t>
            </a:r>
          </a:p>
        </p:txBody>
      </p:sp>
    </p:spTree>
    <p:extLst>
      <p:ext uri="{BB962C8B-B14F-4D97-AF65-F5344CB8AC3E}">
        <p14:creationId xmlns:p14="http://schemas.microsoft.com/office/powerpoint/2010/main" val="219514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ED459-1450-4F87-9601-8B7B4C34C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41" y="568960"/>
            <a:ext cx="9593368" cy="2937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09CF7-EA78-4E88-93BC-31FB078D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41" y="3595376"/>
            <a:ext cx="9449019" cy="1891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2BFA2-AA2C-421F-82A2-03BB339D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80" y="5475791"/>
            <a:ext cx="5821680" cy="618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7A3CC-3C3A-4B36-8DFE-8FE8A73D1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60" y="4767907"/>
            <a:ext cx="3722887" cy="1336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64E11-2598-431C-9C85-ED4BC615A916}"/>
              </a:ext>
            </a:extLst>
          </p:cNvPr>
          <p:cNvSpPr txBox="1"/>
          <p:nvPr/>
        </p:nvSpPr>
        <p:spPr>
          <a:xfrm>
            <a:off x="11001375" y="89654"/>
            <a:ext cx="104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2/6</a:t>
            </a:r>
          </a:p>
        </p:txBody>
      </p:sp>
    </p:spTree>
    <p:extLst>
      <p:ext uri="{BB962C8B-B14F-4D97-AF65-F5344CB8AC3E}">
        <p14:creationId xmlns:p14="http://schemas.microsoft.com/office/powerpoint/2010/main" val="208485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433E2-A03B-48E2-A756-1318219C594C}"/>
              </a:ext>
            </a:extLst>
          </p:cNvPr>
          <p:cNvSpPr txBox="1"/>
          <p:nvPr/>
        </p:nvSpPr>
        <p:spPr>
          <a:xfrm>
            <a:off x="365760" y="105430"/>
            <a:ext cx="7082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PYGMALION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78E5C-7F43-46E2-9330-2E87AA88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811805"/>
            <a:ext cx="9029700" cy="4391255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6E9F4-B848-4372-8C1E-5EC66D3C2D39}"/>
              </a:ext>
            </a:extLst>
          </p:cNvPr>
          <p:cNvSpPr txBox="1"/>
          <p:nvPr/>
        </p:nvSpPr>
        <p:spPr>
          <a:xfrm>
            <a:off x="11040745" y="10543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1/3</a:t>
            </a:r>
          </a:p>
        </p:txBody>
      </p:sp>
      <p:pic>
        <p:nvPicPr>
          <p:cNvPr id="2050" name="Picture 2" descr="Image result for Pygmalion sculptor">
            <a:extLst>
              <a:ext uri="{FF2B5EF4-FFF2-40B4-BE49-F238E27FC236}">
                <a16:creationId xmlns:a16="http://schemas.microsoft.com/office/drawing/2014/main" id="{E901F886-860D-4AD4-858B-D25D60AF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805"/>
            <a:ext cx="3135419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1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6EC7A-E5D7-46AE-A96C-11BB299B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73" y="538480"/>
            <a:ext cx="9918242" cy="4643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308B5-D021-460C-87D7-FD476530FA67}"/>
              </a:ext>
            </a:extLst>
          </p:cNvPr>
          <p:cNvSpPr txBox="1"/>
          <p:nvPr/>
        </p:nvSpPr>
        <p:spPr>
          <a:xfrm>
            <a:off x="11020425" y="89654"/>
            <a:ext cx="102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9A78E4-B8CF-48EA-9D06-3098E6F1E7F5}"/>
              </a:ext>
            </a:extLst>
          </p:cNvPr>
          <p:cNvSpPr/>
          <p:nvPr/>
        </p:nvSpPr>
        <p:spPr>
          <a:xfrm>
            <a:off x="10200640" y="458986"/>
            <a:ext cx="1137920" cy="18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624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C2FED-C9FD-4AC7-BAA3-50EA87D0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59" y="524765"/>
            <a:ext cx="8567491" cy="3498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DDC8C-20BE-425D-98FA-2151DD6AD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7" t="21630" r="33584" b="29333"/>
          <a:stretch/>
        </p:blipFill>
        <p:spPr>
          <a:xfrm>
            <a:off x="8016240" y="3495040"/>
            <a:ext cx="4175760" cy="336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98237-2E96-4A8D-ACA5-C761116B3162}"/>
              </a:ext>
            </a:extLst>
          </p:cNvPr>
          <p:cNvSpPr txBox="1"/>
          <p:nvPr/>
        </p:nvSpPr>
        <p:spPr>
          <a:xfrm>
            <a:off x="10934700" y="89654"/>
            <a:ext cx="11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4/6</a:t>
            </a:r>
          </a:p>
        </p:txBody>
      </p:sp>
    </p:spTree>
    <p:extLst>
      <p:ext uri="{BB962C8B-B14F-4D97-AF65-F5344CB8AC3E}">
        <p14:creationId xmlns:p14="http://schemas.microsoft.com/office/powerpoint/2010/main" val="37672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EE63B-0359-498E-9F67-30789736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355601"/>
            <a:ext cx="9184640" cy="4118510"/>
          </a:xfrm>
          <a:prstGeom prst="rect">
            <a:avLst/>
          </a:prstGeom>
        </p:spPr>
      </p:pic>
      <p:pic>
        <p:nvPicPr>
          <p:cNvPr id="2050" name="Picture 2" descr="© 1994 RMN / Hervé Lewandowski">
            <a:extLst>
              <a:ext uri="{FF2B5EF4-FFF2-40B4-BE49-F238E27FC236}">
                <a16:creationId xmlns:a16="http://schemas.microsoft.com/office/drawing/2014/main" id="{1A2064DC-E6EB-4A1F-9742-E48DA6B7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3429000"/>
            <a:ext cx="33147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3B805-1BB3-4974-9E1B-05ECB15A651A}"/>
              </a:ext>
            </a:extLst>
          </p:cNvPr>
          <p:cNvSpPr txBox="1"/>
          <p:nvPr/>
        </p:nvSpPr>
        <p:spPr>
          <a:xfrm>
            <a:off x="10953750" y="89654"/>
            <a:ext cx="109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5/6</a:t>
            </a:r>
          </a:p>
        </p:txBody>
      </p:sp>
    </p:spTree>
    <p:extLst>
      <p:ext uri="{BB962C8B-B14F-4D97-AF65-F5344CB8AC3E}">
        <p14:creationId xmlns:p14="http://schemas.microsoft.com/office/powerpoint/2010/main" val="285208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21BF7-1E64-422B-B702-E5943915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583900"/>
            <a:ext cx="9652000" cy="5405934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8E9E2-D347-4275-95C2-EA91E2C16A68}"/>
              </a:ext>
            </a:extLst>
          </p:cNvPr>
          <p:cNvSpPr txBox="1"/>
          <p:nvPr/>
        </p:nvSpPr>
        <p:spPr>
          <a:xfrm>
            <a:off x="11001375" y="89654"/>
            <a:ext cx="104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6/6</a:t>
            </a:r>
          </a:p>
        </p:txBody>
      </p:sp>
    </p:spTree>
    <p:extLst>
      <p:ext uri="{BB962C8B-B14F-4D97-AF65-F5344CB8AC3E}">
        <p14:creationId xmlns:p14="http://schemas.microsoft.com/office/powerpoint/2010/main" val="167932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1A0F3A-A329-46A5-AA53-BE9D2ED2F804}"/>
              </a:ext>
            </a:extLst>
          </p:cNvPr>
          <p:cNvSpPr txBox="1"/>
          <p:nvPr/>
        </p:nvSpPr>
        <p:spPr>
          <a:xfrm>
            <a:off x="847725" y="267355"/>
            <a:ext cx="11235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ECHO &amp; NARCISSUS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A6015-92E5-4EA4-BF2C-D3E8B3B7B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" t="67114" r="71288"/>
          <a:stretch/>
        </p:blipFill>
        <p:spPr>
          <a:xfrm>
            <a:off x="9013747" y="4389835"/>
            <a:ext cx="2800350" cy="186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CA5D3-6D65-4908-97D7-4E4660F2F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4" t="11409"/>
          <a:stretch/>
        </p:blipFill>
        <p:spPr>
          <a:xfrm>
            <a:off x="3409473" y="1713905"/>
            <a:ext cx="5490991" cy="4363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8B454-5AC3-4749-92B5-080D04711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" r="64123" b="80453"/>
          <a:stretch/>
        </p:blipFill>
        <p:spPr>
          <a:xfrm>
            <a:off x="8830627" y="1774818"/>
            <a:ext cx="3252789" cy="889468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A0FE8379-D1B1-4E1E-946C-138ADC36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713905"/>
            <a:ext cx="2924175" cy="42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CBED9-C308-4067-AA74-097FA568C24F}"/>
              </a:ext>
            </a:extLst>
          </p:cNvPr>
          <p:cNvSpPr txBox="1"/>
          <p:nvPr/>
        </p:nvSpPr>
        <p:spPr>
          <a:xfrm>
            <a:off x="952497" y="5996411"/>
            <a:ext cx="1724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1874 Alexandre </a:t>
            </a:r>
            <a:r>
              <a:rPr lang="en-GB" sz="1200" i="1" dirty="0" err="1"/>
              <a:t>Cabanel</a:t>
            </a:r>
            <a:endParaRPr lang="en-GB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C7EF7-419E-44DC-A3F1-35CDED5CA4F0}"/>
              </a:ext>
            </a:extLst>
          </p:cNvPr>
          <p:cNvSpPr txBox="1"/>
          <p:nvPr/>
        </p:nvSpPr>
        <p:spPr>
          <a:xfrm>
            <a:off x="294798" y="6452145"/>
            <a:ext cx="4371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The next slide was painted in 1903 by John William Waterhouse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F1A41-301C-4AF7-BED3-D6D1AE0CBAB7}"/>
              </a:ext>
            </a:extLst>
          </p:cNvPr>
          <p:cNvSpPr txBox="1"/>
          <p:nvPr/>
        </p:nvSpPr>
        <p:spPr>
          <a:xfrm>
            <a:off x="11001375" y="89654"/>
            <a:ext cx="108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1/11</a:t>
            </a:r>
          </a:p>
        </p:txBody>
      </p:sp>
    </p:spTree>
    <p:extLst>
      <p:ext uri="{BB962C8B-B14F-4D97-AF65-F5344CB8AC3E}">
        <p14:creationId xmlns:p14="http://schemas.microsoft.com/office/powerpoint/2010/main" val="29990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B768740-083C-4DC1-9ADB-47262DF0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0"/>
            <a:ext cx="12018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3D282-240E-477A-BD9E-26C7C7A8E5A5}"/>
              </a:ext>
            </a:extLst>
          </p:cNvPr>
          <p:cNvSpPr txBox="1"/>
          <p:nvPr/>
        </p:nvSpPr>
        <p:spPr>
          <a:xfrm>
            <a:off x="11001375" y="89654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Tempus Sans ITC" panose="04020404030D07020202" pitchFamily="82" charset="0"/>
              </a:rPr>
              <a:t>Page 2/11</a:t>
            </a:r>
          </a:p>
        </p:txBody>
      </p:sp>
    </p:spTree>
    <p:extLst>
      <p:ext uri="{BB962C8B-B14F-4D97-AF65-F5344CB8AC3E}">
        <p14:creationId xmlns:p14="http://schemas.microsoft.com/office/powerpoint/2010/main" val="412305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F428E-BBD8-4C45-8DC8-F09619B84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4" y="723900"/>
            <a:ext cx="8829675" cy="5835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BA4946-8750-496F-8F85-7D9C5128EA18}"/>
              </a:ext>
            </a:extLst>
          </p:cNvPr>
          <p:cNvSpPr txBox="1"/>
          <p:nvPr/>
        </p:nvSpPr>
        <p:spPr>
          <a:xfrm>
            <a:off x="11001375" y="89654"/>
            <a:ext cx="108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5D12B-B340-4603-B00B-D4D4A24B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t="17361" r="66874" b="15694"/>
          <a:stretch/>
        </p:blipFill>
        <p:spPr>
          <a:xfrm>
            <a:off x="424815" y="1133474"/>
            <a:ext cx="2590801" cy="45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92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95188-BF9B-421D-9507-F164F585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303737"/>
            <a:ext cx="9340404" cy="5886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00466-1A7E-4101-97EA-C1F2EBD424FE}"/>
              </a:ext>
            </a:extLst>
          </p:cNvPr>
          <p:cNvSpPr txBox="1"/>
          <p:nvPr/>
        </p:nvSpPr>
        <p:spPr>
          <a:xfrm>
            <a:off x="10982325" y="89654"/>
            <a:ext cx="11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ACDF4-6ED9-4BA6-B29E-27338ECA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88" t="28055" r="9375" b="23472"/>
          <a:stretch/>
        </p:blipFill>
        <p:spPr>
          <a:xfrm>
            <a:off x="8804920" y="1714568"/>
            <a:ext cx="2634605" cy="30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1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32BFD-483E-4E6D-A010-CAA214BA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81" y="826292"/>
            <a:ext cx="8700594" cy="5205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CD796-4395-49DF-8F66-5AE463580A55}"/>
              </a:ext>
            </a:extLst>
          </p:cNvPr>
          <p:cNvSpPr txBox="1"/>
          <p:nvPr/>
        </p:nvSpPr>
        <p:spPr>
          <a:xfrm>
            <a:off x="10896601" y="89654"/>
            <a:ext cx="118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5/11</a:t>
            </a:r>
          </a:p>
        </p:txBody>
      </p:sp>
      <p:pic>
        <p:nvPicPr>
          <p:cNvPr id="23554" name="Picture 2" descr="Image result for echo withers away">
            <a:extLst>
              <a:ext uri="{FF2B5EF4-FFF2-40B4-BE49-F238E27FC236}">
                <a16:creationId xmlns:a16="http://schemas.microsoft.com/office/drawing/2014/main" id="{D77B9517-F64B-4B69-93C4-0CCC876A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249" y="1481137"/>
            <a:ext cx="2915168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7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D5C0C-95EB-4E9B-B041-6133D8CF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422910"/>
            <a:ext cx="8326360" cy="6012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AC705-F3C5-4F04-A637-82A784E5A062}"/>
              </a:ext>
            </a:extLst>
          </p:cNvPr>
          <p:cNvSpPr txBox="1"/>
          <p:nvPr/>
        </p:nvSpPr>
        <p:spPr>
          <a:xfrm>
            <a:off x="11001375" y="89654"/>
            <a:ext cx="108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6/11</a:t>
            </a:r>
          </a:p>
        </p:txBody>
      </p:sp>
      <p:pic>
        <p:nvPicPr>
          <p:cNvPr id="22530" name="Picture 2" descr="narcissus myth">
            <a:extLst>
              <a:ext uri="{FF2B5EF4-FFF2-40B4-BE49-F238E27FC236}">
                <a16:creationId xmlns:a16="http://schemas.microsoft.com/office/drawing/2014/main" id="{5DB7616F-D581-4615-BF43-E1F54160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9" y="4438650"/>
            <a:ext cx="2610615" cy="15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rcissus myth">
            <a:extLst>
              <a:ext uri="{FF2B5EF4-FFF2-40B4-BE49-F238E27FC236}">
                <a16:creationId xmlns:a16="http://schemas.microsoft.com/office/drawing/2014/main" id="{FE1C929B-EB5B-410A-B54B-4CAD912D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t="377" b="50014"/>
          <a:stretch/>
        </p:blipFill>
        <p:spPr bwMode="auto">
          <a:xfrm>
            <a:off x="8114947" y="2932747"/>
            <a:ext cx="4086578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3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73547-0001-48FE-996C-3E160BBD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591185"/>
            <a:ext cx="9766144" cy="4413101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C1D8C-2181-4FDC-8EE5-E2CC7BA83031}"/>
              </a:ext>
            </a:extLst>
          </p:cNvPr>
          <p:cNvSpPr txBox="1"/>
          <p:nvPr/>
        </p:nvSpPr>
        <p:spPr>
          <a:xfrm>
            <a:off x="11040745" y="10543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2/3</a:t>
            </a:r>
          </a:p>
        </p:txBody>
      </p:sp>
      <p:pic>
        <p:nvPicPr>
          <p:cNvPr id="1026" name="Picture 2" descr="Pygmalion and Galatea, Auguste Rodin (French, Paris 1840–1917 Meudon), Marble, French ">
            <a:extLst>
              <a:ext uri="{FF2B5EF4-FFF2-40B4-BE49-F238E27FC236}">
                <a16:creationId xmlns:a16="http://schemas.microsoft.com/office/drawing/2014/main" id="{0574CBA0-5E43-4F2C-A038-D5421B8E5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1978" r="17137" b="6124"/>
          <a:stretch/>
        </p:blipFill>
        <p:spPr bwMode="auto">
          <a:xfrm>
            <a:off x="8837776" y="3429001"/>
            <a:ext cx="33542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3014A3-CDDC-4D04-BA54-8A46F8625C8E}"/>
              </a:ext>
            </a:extLst>
          </p:cNvPr>
          <p:cNvSpPr txBox="1"/>
          <p:nvPr/>
        </p:nvSpPr>
        <p:spPr>
          <a:xfrm>
            <a:off x="5025947" y="6467475"/>
            <a:ext cx="387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Auguste Rodin 1908-9 The Metropolitan Museum of Art</a:t>
            </a:r>
          </a:p>
        </p:txBody>
      </p:sp>
      <p:pic>
        <p:nvPicPr>
          <p:cNvPr id="1028" name="Picture 4" descr="Pygmalion and Galatea, Auguste Rodin (French, Paris 1840–1917 Meudon), Marble, French ">
            <a:extLst>
              <a:ext uri="{FF2B5EF4-FFF2-40B4-BE49-F238E27FC236}">
                <a16:creationId xmlns:a16="http://schemas.microsoft.com/office/drawing/2014/main" id="{BB8FEEEA-7730-4815-98FB-73CA38E17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1" t="10417" r="17774" b="7350"/>
          <a:stretch/>
        </p:blipFill>
        <p:spPr bwMode="auto">
          <a:xfrm>
            <a:off x="9563100" y="474762"/>
            <a:ext cx="2393794" cy="25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39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5AFA1-E9F8-4EF5-849E-FC3FF8A8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42" y="843025"/>
            <a:ext cx="8722516" cy="5552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24E45-BDA3-46F9-9220-9605399883E6}"/>
              </a:ext>
            </a:extLst>
          </p:cNvPr>
          <p:cNvSpPr txBox="1"/>
          <p:nvPr/>
        </p:nvSpPr>
        <p:spPr>
          <a:xfrm>
            <a:off x="10896601" y="89654"/>
            <a:ext cx="118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7/11</a:t>
            </a:r>
          </a:p>
        </p:txBody>
      </p:sp>
    </p:spTree>
    <p:extLst>
      <p:ext uri="{BB962C8B-B14F-4D97-AF65-F5344CB8AC3E}">
        <p14:creationId xmlns:p14="http://schemas.microsoft.com/office/powerpoint/2010/main" val="1010958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B82FE-7C0E-4A95-BC10-18F65468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458986"/>
            <a:ext cx="7087112" cy="5538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A4C53-0611-44FD-8B54-0DD738142FAC}"/>
              </a:ext>
            </a:extLst>
          </p:cNvPr>
          <p:cNvSpPr txBox="1"/>
          <p:nvPr/>
        </p:nvSpPr>
        <p:spPr>
          <a:xfrm>
            <a:off x="10925175" y="89654"/>
            <a:ext cx="1158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8/11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DF40AD5-9771-4650-B04C-28B9C085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54" y="2947988"/>
            <a:ext cx="5440362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CC247-7B0A-4AD6-B1E9-7F86F905A600}"/>
              </a:ext>
            </a:extLst>
          </p:cNvPr>
          <p:cNvSpPr txBox="1"/>
          <p:nvPr/>
        </p:nvSpPr>
        <p:spPr>
          <a:xfrm>
            <a:off x="7791962" y="6496050"/>
            <a:ext cx="199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Salvador Dali 1937 </a:t>
            </a:r>
          </a:p>
        </p:txBody>
      </p:sp>
    </p:spTree>
    <p:extLst>
      <p:ext uri="{BB962C8B-B14F-4D97-AF65-F5344CB8AC3E}">
        <p14:creationId xmlns:p14="http://schemas.microsoft.com/office/powerpoint/2010/main" val="3197315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54953-B1C8-4611-8D3A-2ECAD45A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390525"/>
            <a:ext cx="9782175" cy="6076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0E870-F6F8-49EF-856B-DC010B088E4F}"/>
              </a:ext>
            </a:extLst>
          </p:cNvPr>
          <p:cNvSpPr txBox="1"/>
          <p:nvPr/>
        </p:nvSpPr>
        <p:spPr>
          <a:xfrm>
            <a:off x="10877551" y="137279"/>
            <a:ext cx="119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9/11</a:t>
            </a:r>
          </a:p>
        </p:txBody>
      </p:sp>
    </p:spTree>
    <p:extLst>
      <p:ext uri="{BB962C8B-B14F-4D97-AF65-F5344CB8AC3E}">
        <p14:creationId xmlns:p14="http://schemas.microsoft.com/office/powerpoint/2010/main" val="1353309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8578D-74D9-44B6-8AEC-BCE4EBE8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96"/>
          <a:stretch/>
        </p:blipFill>
        <p:spPr>
          <a:xfrm>
            <a:off x="4524375" y="274320"/>
            <a:ext cx="5391150" cy="5802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0DF52-A12E-499E-860A-270A9046C791}"/>
              </a:ext>
            </a:extLst>
          </p:cNvPr>
          <p:cNvSpPr txBox="1"/>
          <p:nvPr/>
        </p:nvSpPr>
        <p:spPr>
          <a:xfrm>
            <a:off x="10820401" y="89654"/>
            <a:ext cx="12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10/11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10A02-831A-4FFF-9B01-83ADD25B3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9780" r="53047" b="18056"/>
          <a:stretch/>
        </p:blipFill>
        <p:spPr>
          <a:xfrm>
            <a:off x="180975" y="1171575"/>
            <a:ext cx="4524375" cy="4949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E3DFF-676E-4CA9-BE0A-F61AACD42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1" t="44911" r="-288" b="37196"/>
          <a:stretch/>
        </p:blipFill>
        <p:spPr>
          <a:xfrm>
            <a:off x="9048750" y="4800601"/>
            <a:ext cx="3118900" cy="10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C40C8-CB1B-4CB4-AEFD-E16C17031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1" t="18482" r="15220" b="66251"/>
          <a:stretch/>
        </p:blipFill>
        <p:spPr>
          <a:xfrm>
            <a:off x="9568400" y="1171575"/>
            <a:ext cx="1804450" cy="885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F18BA-E8A8-4E61-BEF1-408C27BA1199}"/>
              </a:ext>
            </a:extLst>
          </p:cNvPr>
          <p:cNvSpPr txBox="1"/>
          <p:nvPr/>
        </p:nvSpPr>
        <p:spPr>
          <a:xfrm>
            <a:off x="609600" y="6120665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David Lyon</a:t>
            </a:r>
          </a:p>
        </p:txBody>
      </p:sp>
    </p:spTree>
    <p:extLst>
      <p:ext uri="{BB962C8B-B14F-4D97-AF65-F5344CB8AC3E}">
        <p14:creationId xmlns:p14="http://schemas.microsoft.com/office/powerpoint/2010/main" val="1201066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499EE-2133-4543-B8E5-F5EA4BDF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61826"/>
            <a:ext cx="7553325" cy="642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0ACB8B-16C9-4DEA-8159-AE1339E28467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11/11</a:t>
            </a:r>
          </a:p>
        </p:txBody>
      </p:sp>
      <p:pic>
        <p:nvPicPr>
          <p:cNvPr id="17410" name="Picture 2" descr="Image result for narcissus">
            <a:extLst>
              <a:ext uri="{FF2B5EF4-FFF2-40B4-BE49-F238E27FC236}">
                <a16:creationId xmlns:a16="http://schemas.microsoft.com/office/drawing/2014/main" id="{41F8775F-014B-471F-9EDD-5B363EB4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2094313"/>
            <a:ext cx="2521310" cy="30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3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3B36D3-80DB-43FE-A502-CC3E876550A3}"/>
              </a:ext>
            </a:extLst>
          </p:cNvPr>
          <p:cNvSpPr txBox="1"/>
          <p:nvPr/>
        </p:nvSpPr>
        <p:spPr>
          <a:xfrm>
            <a:off x="365759" y="105430"/>
            <a:ext cx="6054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ACTAEON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DB4CB-C16C-471A-AB7C-8A6158C9AEDF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370EE-832D-4011-9F0A-1E7EBCBE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216" y="1475720"/>
            <a:ext cx="8789201" cy="527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CE904-D651-4A86-8FB5-2C9C40E5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4" t="10139" r="46484" b="5695"/>
          <a:stretch/>
        </p:blipFill>
        <p:spPr>
          <a:xfrm>
            <a:off x="181915" y="1551980"/>
            <a:ext cx="3112301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5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09CD3-E7F0-428C-A1F2-718DB37F35CD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09287-DC16-42E3-9527-90BB5A18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03" y="458986"/>
            <a:ext cx="8624034" cy="438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D675C-6EEF-4F40-842F-7790CB8F0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59" y="4813256"/>
            <a:ext cx="8790722" cy="20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09CD3-E7F0-428C-A1F2-718DB37F35CD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401F5-DCA8-4906-B24F-7B677196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623887"/>
            <a:ext cx="10182225" cy="5610225"/>
          </a:xfrm>
          <a:prstGeom prst="rect">
            <a:avLst/>
          </a:prstGeom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1AF7E7D1-5745-461C-B47A-7F14CAFE2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59" y="4045928"/>
            <a:ext cx="3743325" cy="27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98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1B571-823B-4A52-A2CA-4B29C339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58986"/>
            <a:ext cx="10001250" cy="503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27370-6E20-4769-A1A8-57D7BD6F4676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4/5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8F9D83B7-BA6B-4620-AAE4-9D8F36F6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736681"/>
            <a:ext cx="3910967" cy="384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9BCF5-0A63-488D-B7EF-F22FA99E7411}"/>
              </a:ext>
            </a:extLst>
          </p:cNvPr>
          <p:cNvSpPr txBox="1"/>
          <p:nvPr/>
        </p:nvSpPr>
        <p:spPr>
          <a:xfrm>
            <a:off x="8503920" y="6527661"/>
            <a:ext cx="3248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Monarch of the Glen, Sir Edwin Landseer 1851</a:t>
            </a:r>
          </a:p>
        </p:txBody>
      </p:sp>
    </p:spTree>
    <p:extLst>
      <p:ext uri="{BB962C8B-B14F-4D97-AF65-F5344CB8AC3E}">
        <p14:creationId xmlns:p14="http://schemas.microsoft.com/office/powerpoint/2010/main" val="1788793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D93A7-F8C1-42B1-AE4D-CE25F75D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30872"/>
            <a:ext cx="5391086" cy="4641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FBEFF-A3BC-4B2A-8F00-01E7AA242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55" y="419100"/>
            <a:ext cx="3695700" cy="293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728D4-71AE-4214-BA1D-57498496E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8889" r="6172" b="18056"/>
          <a:stretch/>
        </p:blipFill>
        <p:spPr>
          <a:xfrm>
            <a:off x="6162675" y="3251757"/>
            <a:ext cx="5162550" cy="3606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A2563-3725-48BE-8C24-B927961F929F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5/5</a:t>
            </a:r>
          </a:p>
        </p:txBody>
      </p:sp>
    </p:spTree>
    <p:extLst>
      <p:ext uri="{BB962C8B-B14F-4D97-AF65-F5344CB8AC3E}">
        <p14:creationId xmlns:p14="http://schemas.microsoft.com/office/powerpoint/2010/main" val="248032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F4CF6-4BFE-4C91-AA90-D58E1A84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52" y="547271"/>
            <a:ext cx="9752918" cy="4424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2F2CC-CD5F-4103-91A4-8EBE288D0EFB}"/>
              </a:ext>
            </a:extLst>
          </p:cNvPr>
          <p:cNvSpPr txBox="1"/>
          <p:nvPr/>
        </p:nvSpPr>
        <p:spPr>
          <a:xfrm>
            <a:off x="11040745" y="10543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CB7693-0881-4F26-B6FD-A60B0626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3" t="26528" r="11209" b="18056"/>
          <a:stretch/>
        </p:blipFill>
        <p:spPr>
          <a:xfrm>
            <a:off x="4867275" y="5231224"/>
            <a:ext cx="3524250" cy="1429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346D49-252C-45EF-A412-BE4189D69F7E}"/>
              </a:ext>
            </a:extLst>
          </p:cNvPr>
          <p:cNvSpPr txBox="1"/>
          <p:nvPr/>
        </p:nvSpPr>
        <p:spPr>
          <a:xfrm>
            <a:off x="8829675" y="6310729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Jean Henninger</a:t>
            </a:r>
          </a:p>
        </p:txBody>
      </p:sp>
    </p:spTree>
    <p:extLst>
      <p:ext uri="{BB962C8B-B14F-4D97-AF65-F5344CB8AC3E}">
        <p14:creationId xmlns:p14="http://schemas.microsoft.com/office/powerpoint/2010/main" val="3252414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9C6CE-8696-471C-B9DC-09279F967C8F}"/>
              </a:ext>
            </a:extLst>
          </p:cNvPr>
          <p:cNvSpPr txBox="1"/>
          <p:nvPr/>
        </p:nvSpPr>
        <p:spPr>
          <a:xfrm>
            <a:off x="475667" y="0"/>
            <a:ext cx="6616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PHAETHON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B13B5-426E-4610-94C5-41CBBDAE2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5" y="1551980"/>
            <a:ext cx="1524000" cy="39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F462B-2E12-4D9E-A1DA-CB5E6E58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7" y="1270158"/>
            <a:ext cx="7306258" cy="5444968"/>
          </a:xfrm>
          <a:prstGeom prst="rect">
            <a:avLst/>
          </a:prstGeom>
        </p:spPr>
      </p:pic>
      <p:pic>
        <p:nvPicPr>
          <p:cNvPr id="29698" name="Picture 2" descr="Image result for palace of Sol the sungod">
            <a:extLst>
              <a:ext uri="{FF2B5EF4-FFF2-40B4-BE49-F238E27FC236}">
                <a16:creationId xmlns:a16="http://schemas.microsoft.com/office/drawing/2014/main" id="{5449FB81-0FA8-464A-80B9-CF2EAE024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b="9584"/>
          <a:stretch/>
        </p:blipFill>
        <p:spPr bwMode="auto">
          <a:xfrm>
            <a:off x="7553325" y="3691607"/>
            <a:ext cx="4495800" cy="302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48060-7AC4-4622-80B5-DCB359EAE09C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1/11</a:t>
            </a:r>
          </a:p>
        </p:txBody>
      </p:sp>
    </p:spTree>
    <p:extLst>
      <p:ext uri="{BB962C8B-B14F-4D97-AF65-F5344CB8AC3E}">
        <p14:creationId xmlns:p14="http://schemas.microsoft.com/office/powerpoint/2010/main" val="2867695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C89A3-E35E-46D3-8ED6-0892F57F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73951"/>
            <a:ext cx="8048625" cy="2866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E0E0C-F69E-4D59-AAD6-B8D18FF41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12" b="51165"/>
          <a:stretch/>
        </p:blipFill>
        <p:spPr>
          <a:xfrm>
            <a:off x="485775" y="3140270"/>
            <a:ext cx="7105650" cy="1845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B6ED-92EA-46E0-9D16-8E3D110B1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36"/>
          <a:stretch/>
        </p:blipFill>
        <p:spPr>
          <a:xfrm>
            <a:off x="561974" y="4985764"/>
            <a:ext cx="7896225" cy="1695450"/>
          </a:xfrm>
          <a:prstGeom prst="rect">
            <a:avLst/>
          </a:prstGeom>
        </p:spPr>
      </p:pic>
      <p:pic>
        <p:nvPicPr>
          <p:cNvPr id="28674" name="Picture 2" descr="Image result for Sol Roman god">
            <a:extLst>
              <a:ext uri="{FF2B5EF4-FFF2-40B4-BE49-F238E27FC236}">
                <a16:creationId xmlns:a16="http://schemas.microsoft.com/office/drawing/2014/main" id="{ACDE1F0C-ACDC-470D-A2A0-0E42055E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8" y="1959169"/>
            <a:ext cx="3548063" cy="31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34E625-3016-471A-9471-1BB8199D6A92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2/10</a:t>
            </a:r>
          </a:p>
        </p:txBody>
      </p:sp>
    </p:spTree>
    <p:extLst>
      <p:ext uri="{BB962C8B-B14F-4D97-AF65-F5344CB8AC3E}">
        <p14:creationId xmlns:p14="http://schemas.microsoft.com/office/powerpoint/2010/main" val="816038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1643D-83BB-4CC7-BD06-DE9E50CD9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210540"/>
            <a:ext cx="8298421" cy="3213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C41FC-EB83-4998-BC5B-B64DA78DE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4" y="3424106"/>
            <a:ext cx="8181976" cy="3398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729F8-79FE-4AE7-A74B-E448092AE346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3/10</a:t>
            </a:r>
          </a:p>
        </p:txBody>
      </p:sp>
    </p:spTree>
    <p:extLst>
      <p:ext uri="{BB962C8B-B14F-4D97-AF65-F5344CB8AC3E}">
        <p14:creationId xmlns:p14="http://schemas.microsoft.com/office/powerpoint/2010/main" val="415379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hariot of the sun-god | Athenian red-figure krater C5th B.C. | British Museum, London">
            <a:extLst>
              <a:ext uri="{FF2B5EF4-FFF2-40B4-BE49-F238E27FC236}">
                <a16:creationId xmlns:a16="http://schemas.microsoft.com/office/drawing/2014/main" id="{74CEF14A-C2A2-47EA-A235-101DA536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19213"/>
            <a:ext cx="5715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206AA-ED04-4430-B2E1-D70B5E68C9D4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4/10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F0467-477C-4371-B412-937623EA0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03"/>
          <a:stretch/>
        </p:blipFill>
        <p:spPr>
          <a:xfrm>
            <a:off x="284919" y="381000"/>
            <a:ext cx="6106356" cy="6276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E9525-5DB8-44F8-94BD-D2852FBD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44" t="-57" r="15005" b="94764"/>
          <a:stretch/>
        </p:blipFill>
        <p:spPr>
          <a:xfrm>
            <a:off x="6391275" y="381000"/>
            <a:ext cx="1962150" cy="352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69A46-F5F4-49D0-8962-3FF19F928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44" t="31819" b="63460"/>
          <a:stretch/>
        </p:blipFill>
        <p:spPr>
          <a:xfrm>
            <a:off x="6747035" y="5943599"/>
            <a:ext cx="3452812" cy="31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1C486-3F3E-4FD4-9BD8-F122699FC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44" t="68730" b="25548"/>
          <a:stretch/>
        </p:blipFill>
        <p:spPr>
          <a:xfrm>
            <a:off x="6813710" y="6224587"/>
            <a:ext cx="345281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64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quot;Phaeton&quot; by Gustave Moreau (1878).">
            <a:extLst>
              <a:ext uri="{FF2B5EF4-FFF2-40B4-BE49-F238E27FC236}">
                <a16:creationId xmlns:a16="http://schemas.microsoft.com/office/drawing/2014/main" id="{F4E7E37B-FA41-4968-A94E-E7FA4F35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92572-0FEF-4CD7-AB1B-B7A5FE28A5B3}"/>
              </a:ext>
            </a:extLst>
          </p:cNvPr>
          <p:cNvSpPr txBox="1"/>
          <p:nvPr/>
        </p:nvSpPr>
        <p:spPr>
          <a:xfrm>
            <a:off x="60960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Gustav Moreau 1878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BCC32-B91C-4A6D-A2CF-0B4AA60EE873}"/>
              </a:ext>
            </a:extLst>
          </p:cNvPr>
          <p:cNvSpPr txBox="1"/>
          <p:nvPr/>
        </p:nvSpPr>
        <p:spPr>
          <a:xfrm>
            <a:off x="10877551" y="89654"/>
            <a:ext cx="12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Tempus Sans ITC" panose="04020404030D07020202" pitchFamily="82" charset="0"/>
              </a:rPr>
              <a:t>Page 5/10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03B6F-07C8-451D-B828-E3EAB1406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5" r="36140"/>
          <a:stretch/>
        </p:blipFill>
        <p:spPr>
          <a:xfrm>
            <a:off x="255368" y="752474"/>
            <a:ext cx="4861181" cy="508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50EC3-F794-4A1F-88C5-B8A85079B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4" b="36158"/>
          <a:stretch/>
        </p:blipFill>
        <p:spPr>
          <a:xfrm>
            <a:off x="5287999" y="1669851"/>
            <a:ext cx="2450931" cy="29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1AD90-0F9D-4880-8CF1-F0AECFB4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4" t="81168"/>
          <a:stretch/>
        </p:blipFill>
        <p:spPr>
          <a:xfrm>
            <a:off x="4733925" y="4886324"/>
            <a:ext cx="27241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1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04DAA-92F4-42A9-81F4-9C32BD00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9654"/>
            <a:ext cx="7798711" cy="6625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51DC1-52D5-43B7-AE5A-B65E4910C65B}"/>
              </a:ext>
            </a:extLst>
          </p:cNvPr>
          <p:cNvSpPr txBox="1"/>
          <p:nvPr/>
        </p:nvSpPr>
        <p:spPr>
          <a:xfrm>
            <a:off x="10763250" y="89654"/>
            <a:ext cx="132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6/10</a:t>
            </a:r>
          </a:p>
        </p:txBody>
      </p:sp>
      <p:pic>
        <p:nvPicPr>
          <p:cNvPr id="37890" name="Picture 2" descr="John Gibson RA, Phaeton driving the Chariot of the Sun">
            <a:extLst>
              <a:ext uri="{FF2B5EF4-FFF2-40B4-BE49-F238E27FC236}">
                <a16:creationId xmlns:a16="http://schemas.microsoft.com/office/drawing/2014/main" id="{EA56FBF0-CB9E-43C9-A0A9-FAC59142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2" y="628650"/>
            <a:ext cx="4379145" cy="19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mage result for aurora mythology">
            <a:extLst>
              <a:ext uri="{FF2B5EF4-FFF2-40B4-BE49-F238E27FC236}">
                <a16:creationId xmlns:a16="http://schemas.microsoft.com/office/drawing/2014/main" id="{75387E71-602B-4D37-A126-066A32CB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56" y="3448050"/>
            <a:ext cx="380021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67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768FC-8B6D-43C2-9AEE-780A4ED8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0"/>
            <a:ext cx="8396288" cy="3569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684A6-6519-407C-A29B-38C0E5AF7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" t="-154"/>
          <a:stretch/>
        </p:blipFill>
        <p:spPr>
          <a:xfrm>
            <a:off x="4076699" y="3327538"/>
            <a:ext cx="8006717" cy="3448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B44FE-6037-4E09-92EE-66529862BA45}"/>
              </a:ext>
            </a:extLst>
          </p:cNvPr>
          <p:cNvSpPr txBox="1"/>
          <p:nvPr/>
        </p:nvSpPr>
        <p:spPr>
          <a:xfrm>
            <a:off x="10763250" y="89654"/>
            <a:ext cx="132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7/10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778661BC-9CF4-4549-BB56-F47ED02B9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0"/>
          <a:stretch/>
        </p:blipFill>
        <p:spPr bwMode="auto">
          <a:xfrm>
            <a:off x="214313" y="3068039"/>
            <a:ext cx="3009900" cy="36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Image result for horse flaring nostrils">
            <a:extLst>
              <a:ext uri="{FF2B5EF4-FFF2-40B4-BE49-F238E27FC236}">
                <a16:creationId xmlns:a16="http://schemas.microsoft.com/office/drawing/2014/main" id="{E013B404-C24A-463D-9BFA-D6E03B436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/>
          <a:stretch/>
        </p:blipFill>
        <p:spPr bwMode="auto">
          <a:xfrm>
            <a:off x="9086849" y="718485"/>
            <a:ext cx="2767013" cy="234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02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3E919-A58E-4C0F-BB61-5782F5DF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2" y="89654"/>
            <a:ext cx="6899925" cy="6395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8D0B8-140E-4E2B-8F43-597B3FC567FA}"/>
              </a:ext>
            </a:extLst>
          </p:cNvPr>
          <p:cNvSpPr txBox="1"/>
          <p:nvPr/>
        </p:nvSpPr>
        <p:spPr>
          <a:xfrm>
            <a:off x="10763250" y="89654"/>
            <a:ext cx="132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8/10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F649E-2EBA-417B-B3F6-23EB6F95B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" t="9305" r="32031" b="12222"/>
          <a:stretch/>
        </p:blipFill>
        <p:spPr>
          <a:xfrm>
            <a:off x="7250437" y="1654426"/>
            <a:ext cx="4987649" cy="35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30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17C3D-F785-4038-9806-9A45FDD22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9" r="126" b="58517"/>
          <a:stretch/>
        </p:blipFill>
        <p:spPr>
          <a:xfrm>
            <a:off x="3331594" y="4038600"/>
            <a:ext cx="5444630" cy="2714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641B15-7C68-4A02-BCE5-4EC86CEF0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90" r="253"/>
          <a:stretch/>
        </p:blipFill>
        <p:spPr>
          <a:xfrm>
            <a:off x="198260" y="2028825"/>
            <a:ext cx="8144320" cy="192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DEF00-BBDA-4EEB-A246-D53B1F4D8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70136" b="75060"/>
          <a:stretch/>
        </p:blipFill>
        <p:spPr>
          <a:xfrm>
            <a:off x="8780788" y="4524375"/>
            <a:ext cx="2811137" cy="182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0FABF-9351-4552-AAF6-AA00DDB3F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274" b="53548"/>
          <a:stretch/>
        </p:blipFill>
        <p:spPr>
          <a:xfrm>
            <a:off x="415082" y="104775"/>
            <a:ext cx="8361142" cy="192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ED6CA-BE86-48DA-99B0-CC0BA446CE2D}"/>
              </a:ext>
            </a:extLst>
          </p:cNvPr>
          <p:cNvSpPr txBox="1"/>
          <p:nvPr/>
        </p:nvSpPr>
        <p:spPr>
          <a:xfrm>
            <a:off x="10763250" y="89654"/>
            <a:ext cx="132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9/10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256E7-3C5F-43DC-AC41-25FFBCEB6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" t="21111" r="69766" b="53056"/>
          <a:stretch/>
        </p:blipFill>
        <p:spPr>
          <a:xfrm>
            <a:off x="0" y="5067300"/>
            <a:ext cx="3343275" cy="1771650"/>
          </a:xfrm>
          <a:prstGeom prst="rect">
            <a:avLst/>
          </a:prstGeom>
        </p:spPr>
      </p:pic>
      <p:pic>
        <p:nvPicPr>
          <p:cNvPr id="40962" name="Picture 2" descr="Image result for Roman zodiac">
            <a:extLst>
              <a:ext uri="{FF2B5EF4-FFF2-40B4-BE49-F238E27FC236}">
                <a16:creationId xmlns:a16="http://schemas.microsoft.com/office/drawing/2014/main" id="{BBE8F838-39C8-411F-ADE9-E38AF5C9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224" y="1271588"/>
            <a:ext cx="2998056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94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FBCFA-3096-4CBA-9371-8A4E4F2F1220}"/>
              </a:ext>
            </a:extLst>
          </p:cNvPr>
          <p:cNvSpPr txBox="1"/>
          <p:nvPr/>
        </p:nvSpPr>
        <p:spPr>
          <a:xfrm>
            <a:off x="10763250" y="89654"/>
            <a:ext cx="132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10/10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588F1-23A7-4014-BAD2-B2CCD2F9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4" r="628"/>
          <a:stretch/>
        </p:blipFill>
        <p:spPr>
          <a:xfrm>
            <a:off x="180975" y="619124"/>
            <a:ext cx="9352254" cy="4286251"/>
          </a:xfrm>
          <a:prstGeom prst="rect">
            <a:avLst/>
          </a:prstGeom>
        </p:spPr>
      </p:pic>
      <p:pic>
        <p:nvPicPr>
          <p:cNvPr id="35842" name="Picture 2" descr="Phaethon">
            <a:extLst>
              <a:ext uri="{FF2B5EF4-FFF2-40B4-BE49-F238E27FC236}">
                <a16:creationId xmlns:a16="http://schemas.microsoft.com/office/drawing/2014/main" id="{4FA98E8A-C359-48F6-9D2D-1F6B94EE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3" y="619124"/>
            <a:ext cx="1875152" cy="185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Image result for Phaethon and the chariot of the sun">
            <a:extLst>
              <a:ext uri="{FF2B5EF4-FFF2-40B4-BE49-F238E27FC236}">
                <a16:creationId xmlns:a16="http://schemas.microsoft.com/office/drawing/2014/main" id="{ABBA5CC4-0EC3-4930-B5D2-5FD052011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042446"/>
            <a:ext cx="3754740" cy="273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43BC1-73D1-48E2-8707-374BC517E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4905375"/>
            <a:ext cx="8143535" cy="1013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678EC-3F23-4029-A89C-F2A48CAB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2" t="41484" r="628"/>
          <a:stretch/>
        </p:blipFill>
        <p:spPr>
          <a:xfrm>
            <a:off x="3524250" y="619123"/>
            <a:ext cx="6028029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1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E7439-4ED2-49ED-927D-2A93C4448023}"/>
              </a:ext>
            </a:extLst>
          </p:cNvPr>
          <p:cNvSpPr txBox="1"/>
          <p:nvPr/>
        </p:nvSpPr>
        <p:spPr>
          <a:xfrm>
            <a:off x="365760" y="105430"/>
            <a:ext cx="4930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EUROPA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F9D41-DE1F-4FFC-AA4A-84C440FB3B99}"/>
              </a:ext>
            </a:extLst>
          </p:cNvPr>
          <p:cNvSpPr txBox="1"/>
          <p:nvPr/>
        </p:nvSpPr>
        <p:spPr>
          <a:xfrm>
            <a:off x="10932160" y="89654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EF7E5-BBDE-4245-A1E0-FF91B528A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4" b="30222"/>
          <a:stretch/>
        </p:blipFill>
        <p:spPr>
          <a:xfrm>
            <a:off x="2830830" y="1685330"/>
            <a:ext cx="9052560" cy="4785360"/>
          </a:xfrm>
          <a:prstGeom prst="rect">
            <a:avLst/>
          </a:prstGeom>
        </p:spPr>
      </p:pic>
      <p:pic>
        <p:nvPicPr>
          <p:cNvPr id="4098" name="Picture 2" descr="Image result for Europa Zeus">
            <a:extLst>
              <a:ext uri="{FF2B5EF4-FFF2-40B4-BE49-F238E27FC236}">
                <a16:creationId xmlns:a16="http://schemas.microsoft.com/office/drawing/2014/main" id="{6189888E-B03E-4686-A33A-C0C3377F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838920"/>
            <a:ext cx="2552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D2EE1-EBAC-4443-803F-2C2721388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" t="69481"/>
          <a:stretch/>
        </p:blipFill>
        <p:spPr>
          <a:xfrm>
            <a:off x="579120" y="736305"/>
            <a:ext cx="8950960" cy="209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A662D-F2C9-4A0A-AEDD-60FA3B12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2997612"/>
            <a:ext cx="10353040" cy="3645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75C07-8CC7-48B6-8112-19A6250078AF}"/>
              </a:ext>
            </a:extLst>
          </p:cNvPr>
          <p:cNvSpPr txBox="1"/>
          <p:nvPr/>
        </p:nvSpPr>
        <p:spPr>
          <a:xfrm>
            <a:off x="10932160" y="89654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2/2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7745E2-7D78-4AB3-8981-D67FA2AB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840" y="526002"/>
            <a:ext cx="2729963" cy="223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7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0F05FC-DE21-4CF3-A06B-2DD190B9E5D0}"/>
              </a:ext>
            </a:extLst>
          </p:cNvPr>
          <p:cNvSpPr txBox="1"/>
          <p:nvPr/>
        </p:nvSpPr>
        <p:spPr>
          <a:xfrm>
            <a:off x="365760" y="105430"/>
            <a:ext cx="9940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Tempus Sans ITC" panose="04020404030D07020202" pitchFamily="82" charset="0"/>
              </a:rPr>
              <a:t>HELLE &amp; PHRIXUS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28670-A458-42F1-AF37-7C8AEFF4FECD}"/>
              </a:ext>
            </a:extLst>
          </p:cNvPr>
          <p:cNvSpPr txBox="1"/>
          <p:nvPr/>
        </p:nvSpPr>
        <p:spPr>
          <a:xfrm>
            <a:off x="10887075" y="89654"/>
            <a:ext cx="11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1/4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D5648-E757-4160-AFF4-938F49D2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51980"/>
            <a:ext cx="9614481" cy="4544020"/>
          </a:xfrm>
          <a:prstGeom prst="rect">
            <a:avLst/>
          </a:prstGeom>
        </p:spPr>
      </p:pic>
      <p:pic>
        <p:nvPicPr>
          <p:cNvPr id="7170" name="Picture 2" descr="Image result for Helle and Phrixus">
            <a:extLst>
              <a:ext uri="{FF2B5EF4-FFF2-40B4-BE49-F238E27FC236}">
                <a16:creationId xmlns:a16="http://schemas.microsoft.com/office/drawing/2014/main" id="{97AC52A3-9BBF-48B8-AFFB-C798F525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045" y="4576763"/>
            <a:ext cx="2960951" cy="20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5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81CE6-3519-4B4D-9EF2-33894613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3" y="419099"/>
            <a:ext cx="9469121" cy="368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2B6D4-6225-4E9D-9956-145F92C0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" b="57337"/>
          <a:stretch/>
        </p:blipFill>
        <p:spPr>
          <a:xfrm>
            <a:off x="1685925" y="4221322"/>
            <a:ext cx="9234666" cy="2352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5EA9C-5B65-4354-9B61-21B8B5A0D5B3}"/>
              </a:ext>
            </a:extLst>
          </p:cNvPr>
          <p:cNvSpPr txBox="1"/>
          <p:nvPr/>
        </p:nvSpPr>
        <p:spPr>
          <a:xfrm>
            <a:off x="10887075" y="89654"/>
            <a:ext cx="11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2/4</a:t>
            </a:r>
          </a:p>
        </p:txBody>
      </p:sp>
    </p:spTree>
    <p:extLst>
      <p:ext uri="{BB962C8B-B14F-4D97-AF65-F5344CB8AC3E}">
        <p14:creationId xmlns:p14="http://schemas.microsoft.com/office/powerpoint/2010/main" val="272638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14773-47C8-4389-AB59-223952E1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09"/>
          <a:stretch/>
        </p:blipFill>
        <p:spPr>
          <a:xfrm>
            <a:off x="962025" y="413537"/>
            <a:ext cx="9377541" cy="324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BABD1B-C100-4BDE-9CE0-ABEDDFF61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25" y="3901005"/>
            <a:ext cx="4248150" cy="2785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35999-14BF-4BC1-9651-D99EFA5E9597}"/>
              </a:ext>
            </a:extLst>
          </p:cNvPr>
          <p:cNvSpPr txBox="1"/>
          <p:nvPr/>
        </p:nvSpPr>
        <p:spPr>
          <a:xfrm>
            <a:off x="10887075" y="89654"/>
            <a:ext cx="11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mpus Sans ITC" panose="04020404030D07020202" pitchFamily="82" charset="0"/>
              </a:rPr>
              <a:t>Page 3/4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758B59E-CF71-4BF4-9F13-C8F1F088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400425"/>
            <a:ext cx="2590683" cy="33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8784E22-6975-4742-86AA-1216FC33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34" y="3901005"/>
            <a:ext cx="2590683" cy="24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86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167</Words>
  <Application>Microsoft Office PowerPoint</Application>
  <PresentationFormat>Widescreen</PresentationFormat>
  <Paragraphs>67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Palatino Linotype</vt:lpstr>
      <vt:lpstr>Tempus Sans ITC</vt:lpstr>
      <vt:lpstr>Office Theme</vt:lpstr>
      <vt:lpstr>Fabulae Syrae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Fabulae Syrae</dc:title>
  <dc:creator>Judith Affleck</dc:creator>
  <cp:lastModifiedBy>Judith Affleck</cp:lastModifiedBy>
  <cp:revision>25</cp:revision>
  <cp:lastPrinted>2021-01-06T14:12:59Z</cp:lastPrinted>
  <dcterms:created xsi:type="dcterms:W3CDTF">2021-01-06T12:40:47Z</dcterms:created>
  <dcterms:modified xsi:type="dcterms:W3CDTF">2021-02-18T16:11:13Z</dcterms:modified>
</cp:coreProperties>
</file>