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3"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00"/>
    <a:srgbClr val="3366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46" d="100"/>
          <a:sy n="46" d="100"/>
        </p:scale>
        <p:origin x="-64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DAC0085-0E41-4524-8191-78C0B5B86719}" type="datetimeFigureOut">
              <a:rPr lang="en-US" smtClean="0"/>
              <a:pPr/>
              <a:t>3/19/2009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2F54B3-47E0-46C7-9172-A0CF4B6B8387}"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DAC0085-0E41-4524-8191-78C0B5B86719}" type="datetimeFigureOut">
              <a:rPr lang="en-US" smtClean="0"/>
              <a:pPr/>
              <a:t>3/19/2009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2F54B3-47E0-46C7-9172-A0CF4B6B8387}"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DAC0085-0E41-4524-8191-78C0B5B86719}" type="datetimeFigureOut">
              <a:rPr lang="en-US" smtClean="0"/>
              <a:pPr/>
              <a:t>3/19/2009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2F54B3-47E0-46C7-9172-A0CF4B6B8387}"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DAC0085-0E41-4524-8191-78C0B5B86719}" type="datetimeFigureOut">
              <a:rPr lang="en-US" smtClean="0"/>
              <a:pPr/>
              <a:t>3/19/2009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2F54B3-47E0-46C7-9172-A0CF4B6B8387}"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DAC0085-0E41-4524-8191-78C0B5B86719}" type="datetimeFigureOut">
              <a:rPr lang="en-US" smtClean="0"/>
              <a:pPr/>
              <a:t>3/19/2009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2F54B3-47E0-46C7-9172-A0CF4B6B8387}"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DAC0085-0E41-4524-8191-78C0B5B86719}" type="datetimeFigureOut">
              <a:rPr lang="en-US" smtClean="0"/>
              <a:pPr/>
              <a:t>3/19/2009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62F54B3-47E0-46C7-9172-A0CF4B6B8387}"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DAC0085-0E41-4524-8191-78C0B5B86719}" type="datetimeFigureOut">
              <a:rPr lang="en-US" smtClean="0"/>
              <a:pPr/>
              <a:t>3/19/2009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62F54B3-47E0-46C7-9172-A0CF4B6B8387}"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DAC0085-0E41-4524-8191-78C0B5B86719}" type="datetimeFigureOut">
              <a:rPr lang="en-US" smtClean="0"/>
              <a:pPr/>
              <a:t>3/19/2009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62F54B3-47E0-46C7-9172-A0CF4B6B8387}"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AC0085-0E41-4524-8191-78C0B5B86719}" type="datetimeFigureOut">
              <a:rPr lang="en-US" smtClean="0"/>
              <a:pPr/>
              <a:t>3/19/2009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62F54B3-47E0-46C7-9172-A0CF4B6B8387}"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AC0085-0E41-4524-8191-78C0B5B86719}" type="datetimeFigureOut">
              <a:rPr lang="en-US" smtClean="0"/>
              <a:pPr/>
              <a:t>3/19/2009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62F54B3-47E0-46C7-9172-A0CF4B6B8387}"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AC0085-0E41-4524-8191-78C0B5B86719}" type="datetimeFigureOut">
              <a:rPr lang="en-US" smtClean="0"/>
              <a:pPr/>
              <a:t>3/19/2009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62F54B3-47E0-46C7-9172-A0CF4B6B8387}"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37000" b="-3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AC0085-0E41-4524-8191-78C0B5B86719}" type="datetimeFigureOut">
              <a:rPr lang="en-US" smtClean="0"/>
              <a:pPr/>
              <a:t>3/19/2009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2F54B3-47E0-46C7-9172-A0CF4B6B8387}"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7000" r="-7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42910" y="857232"/>
            <a:ext cx="7772400" cy="1470025"/>
          </a:xfrm>
        </p:spPr>
        <p:txBody>
          <a:bodyPr/>
          <a:lstStyle/>
          <a:p>
            <a:r>
              <a:rPr lang="en-GB" dirty="0" smtClean="0">
                <a:solidFill>
                  <a:srgbClr val="FF0000"/>
                </a:solidFill>
              </a:rPr>
              <a:t>Education and the Pioneers </a:t>
            </a:r>
            <a:br>
              <a:rPr lang="en-GB" dirty="0" smtClean="0">
                <a:solidFill>
                  <a:srgbClr val="FF0000"/>
                </a:solidFill>
              </a:rPr>
            </a:br>
            <a:r>
              <a:rPr lang="en-GB" dirty="0" smtClean="0">
                <a:solidFill>
                  <a:srgbClr val="FF0000"/>
                </a:solidFill>
              </a:rPr>
              <a:t>(</a:t>
            </a:r>
            <a:r>
              <a:rPr lang="en-GB" dirty="0">
                <a:solidFill>
                  <a:srgbClr val="FF0000"/>
                </a:solidFill>
              </a:rPr>
              <a:t>T</a:t>
            </a:r>
            <a:r>
              <a:rPr lang="en-GB" dirty="0" smtClean="0">
                <a:solidFill>
                  <a:srgbClr val="FF0000"/>
                </a:solidFill>
              </a:rPr>
              <a:t>he Russian Scout movement)</a:t>
            </a:r>
            <a:endParaRPr lang="en-GB" dirty="0">
              <a:solidFill>
                <a:srgbClr val="FF0000"/>
              </a:solidFill>
            </a:endParaRPr>
          </a:p>
        </p:txBody>
      </p:sp>
      <p:sp>
        <p:nvSpPr>
          <p:cNvPr id="3" name="Subtitle 2"/>
          <p:cNvSpPr>
            <a:spLocks noGrp="1"/>
          </p:cNvSpPr>
          <p:nvPr>
            <p:ph type="subTitle" idx="1"/>
          </p:nvPr>
        </p:nvSpPr>
        <p:spPr/>
        <p:txBody>
          <a:bodyPr/>
          <a:lstStyle/>
          <a:p>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solidFill>
                  <a:srgbClr val="FF0000"/>
                </a:solidFill>
              </a:rPr>
              <a:t>What were the key concepts of Soviet Education and the Pioneers?</a:t>
            </a:r>
            <a:endParaRPr lang="en-GB" dirty="0">
              <a:solidFill>
                <a:srgbClr val="FF0000"/>
              </a:solidFill>
            </a:endParaRPr>
          </a:p>
        </p:txBody>
      </p:sp>
      <p:sp>
        <p:nvSpPr>
          <p:cNvPr id="3" name="Content Placeholder 2"/>
          <p:cNvSpPr>
            <a:spLocks noGrp="1"/>
          </p:cNvSpPr>
          <p:nvPr>
            <p:ph idx="1"/>
          </p:nvPr>
        </p:nvSpPr>
        <p:spPr/>
        <p:txBody>
          <a:bodyPr>
            <a:normAutofit/>
          </a:bodyPr>
          <a:lstStyle/>
          <a:p>
            <a:r>
              <a:rPr lang="en-GB" sz="2800" dirty="0" smtClean="0">
                <a:solidFill>
                  <a:srgbClr val="FF0000"/>
                </a:solidFill>
              </a:rPr>
              <a:t>The state replaces immediate family</a:t>
            </a:r>
          </a:p>
          <a:p>
            <a:r>
              <a:rPr lang="en-GB" sz="2800" dirty="0" smtClean="0">
                <a:solidFill>
                  <a:srgbClr val="FF0000"/>
                </a:solidFill>
              </a:rPr>
              <a:t>Children were indoctrinated into the communist way of thinking</a:t>
            </a:r>
          </a:p>
          <a:p>
            <a:r>
              <a:rPr lang="en-GB" sz="2800" dirty="0" smtClean="0">
                <a:solidFill>
                  <a:srgbClr val="FF0000"/>
                </a:solidFill>
              </a:rPr>
              <a:t>All teachers were members of the Communist party</a:t>
            </a:r>
          </a:p>
          <a:p>
            <a:r>
              <a:rPr lang="en-GB" sz="2800" dirty="0" smtClean="0">
                <a:solidFill>
                  <a:srgbClr val="FF0000"/>
                </a:solidFill>
              </a:rPr>
              <a:t>Children were encouraged to inform authorities about their parents</a:t>
            </a:r>
          </a:p>
          <a:p>
            <a:r>
              <a:rPr lang="en-GB" sz="2800" dirty="0" smtClean="0">
                <a:solidFill>
                  <a:srgbClr val="FF0000"/>
                </a:solidFill>
              </a:rPr>
              <a:t>Children were expected to become professional (Lawyers, Doctors,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The Soviet School</a:t>
            </a:r>
            <a:endParaRPr lang="en-GB" dirty="0">
              <a:solidFill>
                <a:srgbClr val="FF0000"/>
              </a:solidFill>
            </a:endParaRPr>
          </a:p>
        </p:txBody>
      </p:sp>
      <p:sp>
        <p:nvSpPr>
          <p:cNvPr id="3" name="Content Placeholder 2"/>
          <p:cNvSpPr>
            <a:spLocks noGrp="1"/>
          </p:cNvSpPr>
          <p:nvPr>
            <p:ph idx="1"/>
          </p:nvPr>
        </p:nvSpPr>
        <p:spPr/>
        <p:txBody>
          <a:bodyPr>
            <a:normAutofit/>
          </a:bodyPr>
          <a:lstStyle/>
          <a:p>
            <a:r>
              <a:rPr lang="en-GB" sz="2800" dirty="0" smtClean="0">
                <a:solidFill>
                  <a:srgbClr val="FF0000"/>
                </a:solidFill>
              </a:rPr>
              <a:t>Encouraged to play revolutionary games</a:t>
            </a:r>
            <a:r>
              <a:rPr lang="en-GB" sz="2800" dirty="0">
                <a:solidFill>
                  <a:srgbClr val="FF0000"/>
                </a:solidFill>
              </a:rPr>
              <a:t> </a:t>
            </a:r>
            <a:r>
              <a:rPr lang="en-GB" sz="2800" dirty="0" smtClean="0">
                <a:solidFill>
                  <a:srgbClr val="FF0000"/>
                </a:solidFill>
              </a:rPr>
              <a:t>such as ‘Reds and Whites’ or ‘Search and Requisition’</a:t>
            </a:r>
          </a:p>
          <a:p>
            <a:r>
              <a:rPr lang="en-GB" sz="2800" dirty="0" smtClean="0">
                <a:solidFill>
                  <a:srgbClr val="FF0000"/>
                </a:solidFill>
              </a:rPr>
              <a:t>Walls and corridors were carpeted with Soviet newspapers and </a:t>
            </a:r>
            <a:r>
              <a:rPr lang="en-GB" sz="800" dirty="0" smtClean="0">
                <a:solidFill>
                  <a:srgbClr val="FF0000"/>
                </a:solidFill>
              </a:rPr>
              <a:t>BUM</a:t>
            </a:r>
            <a:r>
              <a:rPr lang="en-GB" sz="2800" dirty="0" smtClean="0">
                <a:solidFill>
                  <a:srgbClr val="FF0000"/>
                </a:solidFill>
              </a:rPr>
              <a:t> ‘Lenin corners’ </a:t>
            </a:r>
          </a:p>
          <a:p>
            <a:r>
              <a:rPr lang="en-GB" sz="2800" dirty="0" smtClean="0">
                <a:solidFill>
                  <a:srgbClr val="FF0000"/>
                </a:solidFill>
              </a:rPr>
              <a:t>Classes were organised like army regiments and the schools were supposed to be miniature versions of the Soviet state</a:t>
            </a:r>
          </a:p>
          <a:p>
            <a:r>
              <a:rPr lang="en-GB" sz="2800" dirty="0" smtClean="0">
                <a:solidFill>
                  <a:srgbClr val="FF0000"/>
                </a:solidFill>
              </a:rPr>
              <a:t>Within schools, children organised the laws or the school </a:t>
            </a:r>
          </a:p>
          <a:p>
            <a:pPr>
              <a:buNone/>
            </a:pPr>
            <a:endParaRPr lang="en-GB"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The Pioneers</a:t>
            </a:r>
            <a:endParaRPr lang="en-GB" dirty="0">
              <a:solidFill>
                <a:srgbClr val="FF0000"/>
              </a:solidFill>
            </a:endParaRPr>
          </a:p>
        </p:txBody>
      </p:sp>
      <p:sp>
        <p:nvSpPr>
          <p:cNvPr id="3" name="Content Placeholder 2"/>
          <p:cNvSpPr>
            <a:spLocks noGrp="1"/>
          </p:cNvSpPr>
          <p:nvPr>
            <p:ph idx="1"/>
          </p:nvPr>
        </p:nvSpPr>
        <p:spPr/>
        <p:txBody>
          <a:bodyPr/>
          <a:lstStyle/>
          <a:p>
            <a:r>
              <a:rPr lang="en-GB" sz="2800" dirty="0" smtClean="0">
                <a:solidFill>
                  <a:srgbClr val="FF0000"/>
                </a:solidFill>
              </a:rPr>
              <a:t>The Soviet Scouts</a:t>
            </a:r>
          </a:p>
          <a:p>
            <a:r>
              <a:rPr lang="en-GB" sz="2800" dirty="0" smtClean="0">
                <a:solidFill>
                  <a:srgbClr val="FF0000"/>
                </a:solidFill>
              </a:rPr>
              <a:t>“I, a young pioneer of the Soviet Union, before my comrades do solemnly swear to be true to the precepts of Lenin, to stand firmly for the cause of our Communist party and for the cause of Communism”</a:t>
            </a:r>
            <a:endParaRPr lang="en-GB" sz="2800" dirty="0">
              <a:solidFill>
                <a:srgbClr val="FF0000"/>
              </a:solidFill>
            </a:endParaRPr>
          </a:p>
          <a:p>
            <a:r>
              <a:rPr lang="en-GB" sz="2800" dirty="0" smtClean="0">
                <a:solidFill>
                  <a:srgbClr val="FF0000"/>
                </a:solidFill>
              </a:rPr>
              <a:t>The Pioneers uniform was the white shirt and a red scarf; a source of immense pride</a:t>
            </a:r>
          </a:p>
          <a:p>
            <a:pPr>
              <a:buNone/>
            </a:pPr>
            <a:endParaRPr lang="en-GB"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What was the point?</a:t>
            </a:r>
            <a:endParaRPr lang="en-GB" dirty="0">
              <a:solidFill>
                <a:srgbClr val="FF0000"/>
              </a:solidFill>
            </a:endParaRPr>
          </a:p>
        </p:txBody>
      </p:sp>
      <p:sp>
        <p:nvSpPr>
          <p:cNvPr id="3" name="Content Placeholder 2"/>
          <p:cNvSpPr>
            <a:spLocks noGrp="1"/>
          </p:cNvSpPr>
          <p:nvPr>
            <p:ph idx="1"/>
          </p:nvPr>
        </p:nvSpPr>
        <p:spPr/>
        <p:txBody>
          <a:bodyPr>
            <a:normAutofit/>
          </a:bodyPr>
          <a:lstStyle/>
          <a:p>
            <a:r>
              <a:rPr lang="en-GB" sz="2800" dirty="0" smtClean="0">
                <a:solidFill>
                  <a:srgbClr val="FF0000"/>
                </a:solidFill>
              </a:rPr>
              <a:t>The Pioneers was the organization that indoctrinated Soviet children in Communist values and discipline</a:t>
            </a:r>
          </a:p>
          <a:p>
            <a:r>
              <a:rPr lang="en-GB" sz="2800" dirty="0" smtClean="0">
                <a:solidFill>
                  <a:srgbClr val="FF0000"/>
                </a:solidFill>
              </a:rPr>
              <a:t>The Pioneers were supposed to replace the family as the main influence on the children</a:t>
            </a:r>
          </a:p>
          <a:p>
            <a:r>
              <a:rPr lang="en-GB" sz="2800" dirty="0" smtClean="0">
                <a:solidFill>
                  <a:srgbClr val="FF0000"/>
                </a:solidFill>
              </a:rPr>
              <a:t>The children were taught to be hard working and obedient</a:t>
            </a:r>
          </a:p>
          <a:p>
            <a:r>
              <a:rPr lang="en-GB" sz="2800" dirty="0" smtClean="0">
                <a:solidFill>
                  <a:srgbClr val="FF0000"/>
                </a:solidFill>
              </a:rPr>
              <a:t>The Pioneers were indeed activists and the club activities included editing newspapers and </a:t>
            </a:r>
            <a:r>
              <a:rPr lang="en-GB" sz="2800" dirty="0" err="1" smtClean="0">
                <a:solidFill>
                  <a:srgbClr val="FF0000"/>
                </a:solidFill>
              </a:rPr>
              <a:t>orgaynising</a:t>
            </a:r>
            <a:r>
              <a:rPr lang="en-GB" sz="2800" dirty="0" smtClean="0">
                <a:solidFill>
                  <a:srgbClr val="FF0000"/>
                </a:solidFill>
              </a:rPr>
              <a:t> demonstrations </a:t>
            </a:r>
            <a:endParaRPr lang="en-GB" sz="2800" dirty="0">
              <a:solidFill>
                <a:srgbClr val="FF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Uncle Lenin</a:t>
            </a:r>
            <a:endParaRPr lang="en-GB" dirty="0">
              <a:solidFill>
                <a:srgbClr val="FF0000"/>
              </a:solidFill>
            </a:endParaRPr>
          </a:p>
        </p:txBody>
      </p:sp>
      <p:sp>
        <p:nvSpPr>
          <p:cNvPr id="3" name="Content Placeholder 2"/>
          <p:cNvSpPr>
            <a:spLocks noGrp="1"/>
          </p:cNvSpPr>
          <p:nvPr>
            <p:ph idx="1"/>
          </p:nvPr>
        </p:nvSpPr>
        <p:spPr/>
        <p:txBody>
          <a:bodyPr/>
          <a:lstStyle/>
          <a:p>
            <a:r>
              <a:rPr lang="en-GB" dirty="0" smtClean="0">
                <a:solidFill>
                  <a:srgbClr val="FF0000"/>
                </a:solidFill>
              </a:rPr>
              <a:t>Communist  cult </a:t>
            </a:r>
          </a:p>
          <a:p>
            <a:r>
              <a:rPr lang="en-GB" dirty="0" smtClean="0">
                <a:solidFill>
                  <a:srgbClr val="FF0000"/>
                </a:solidFill>
              </a:rPr>
              <a:t>Often called the October Children</a:t>
            </a:r>
          </a:p>
          <a:p>
            <a:r>
              <a:rPr lang="en-GB" dirty="0" smtClean="0">
                <a:solidFill>
                  <a:srgbClr val="FF0000"/>
                </a:solidFill>
              </a:rPr>
              <a:t>The Lenin corner was a shrine to Lenin displaying propaganda about the founder or the Soviet-state</a:t>
            </a:r>
          </a:p>
          <a:p>
            <a:endParaRPr lang="en-GB"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LENIN IS DEAD,</a:t>
            </a:r>
            <a:br>
              <a:rPr lang="en-GB" dirty="0" smtClean="0"/>
            </a:br>
            <a:r>
              <a:rPr lang="en-GB" dirty="0" smtClean="0"/>
              <a:t>END OF!</a:t>
            </a:r>
            <a:endParaRPr lang="en-GB" dirty="0"/>
          </a:p>
        </p:txBody>
      </p:sp>
      <p:pic>
        <p:nvPicPr>
          <p:cNvPr id="4" name="Content Placeholder 3" descr="deadin.jpg"/>
          <p:cNvPicPr>
            <a:picLocks noGrp="1" noChangeAspect="1"/>
          </p:cNvPicPr>
          <p:nvPr>
            <p:ph idx="1"/>
          </p:nvPr>
        </p:nvPicPr>
        <p:blipFill>
          <a:blip r:embed="rId2"/>
          <a:stretch>
            <a:fillRect/>
          </a:stretch>
        </p:blipFill>
        <p:spPr>
          <a:xfrm>
            <a:off x="1799800" y="1928802"/>
            <a:ext cx="5630861" cy="3929090"/>
          </a:xfrm>
        </p:spPr>
      </p:pic>
      <p:sp>
        <p:nvSpPr>
          <p:cNvPr id="8" name="Smiley Face 7"/>
          <p:cNvSpPr/>
          <p:nvPr/>
        </p:nvSpPr>
        <p:spPr>
          <a:xfrm>
            <a:off x="5429256" y="4000504"/>
            <a:ext cx="500066" cy="428628"/>
          </a:xfrm>
          <a:prstGeom prst="smileyFace">
            <a:avLst/>
          </a:prstGeom>
          <a:solidFill>
            <a:schemeClr val="bg2"/>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Sun 12"/>
          <p:cNvSpPr/>
          <p:nvPr/>
        </p:nvSpPr>
        <p:spPr>
          <a:xfrm>
            <a:off x="1785918" y="1928802"/>
            <a:ext cx="1000132" cy="928694"/>
          </a:xfrm>
          <a:prstGeom prst="sun">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Chord 13"/>
          <p:cNvSpPr/>
          <p:nvPr/>
        </p:nvSpPr>
        <p:spPr>
          <a:xfrm rot="7901986">
            <a:off x="2746203" y="3514361"/>
            <a:ext cx="384068" cy="247318"/>
          </a:xfrm>
          <a:prstGeom prst="chord">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6" name="Straight Connector 15"/>
          <p:cNvCxnSpPr/>
          <p:nvPr/>
        </p:nvCxnSpPr>
        <p:spPr>
          <a:xfrm rot="5400000">
            <a:off x="2332778" y="3382206"/>
            <a:ext cx="245683" cy="76789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V="1">
            <a:off x="2892413" y="3394075"/>
            <a:ext cx="143670" cy="7064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263</TotalTime>
  <Words>276</Words>
  <Application>Microsoft Office PowerPoint</Application>
  <PresentationFormat>On-screen Show (4:3)</PresentationFormat>
  <Paragraphs>26</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Education and the Pioneers  (The Russian Scout movement)</vt:lpstr>
      <vt:lpstr>What were the key concepts of Soviet Education and the Pioneers?</vt:lpstr>
      <vt:lpstr>The Soviet School</vt:lpstr>
      <vt:lpstr>The Pioneers</vt:lpstr>
      <vt:lpstr>What was the point?</vt:lpstr>
      <vt:lpstr>Uncle Lenin</vt:lpstr>
      <vt:lpstr>LENIN IS DEAD, END OF!</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Education and the Pioneers  (The Russian Scout movement)</dc:title>
  <dc:creator>TIM</dc:creator>
  <cp:lastModifiedBy>Authorised User</cp:lastModifiedBy>
  <cp:revision>31</cp:revision>
  <dcterms:created xsi:type="dcterms:W3CDTF">2009-03-12T11:24:30Z</dcterms:created>
  <dcterms:modified xsi:type="dcterms:W3CDTF">2009-03-19T11:48:24Z</dcterms:modified>
</cp:coreProperties>
</file>