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Roboto"/>
      <p:regular r:id="rId40"/>
      <p:bold r:id="rId41"/>
      <p:italic r:id="rId42"/>
      <p:boldItalic r:id="rId43"/>
    </p:embeddedFont>
    <p:embeddedFont>
      <p:font typeface="Work Sans"/>
      <p:regular r:id="rId44"/>
      <p:bold r:id="rId45"/>
      <p:italic r:id="rId46"/>
      <p:boldItalic r:id="rId47"/>
    </p:embeddedFont>
    <p:embeddedFont>
      <p:font typeface="Roboto Light"/>
      <p:regular r:id="rId48"/>
      <p:bold r:id="rId49"/>
      <p:italic r:id="rId50"/>
      <p:boldItalic r:id="rId51"/>
    </p:embeddedFont>
    <p:embeddedFont>
      <p:font typeface="Work Sans Regular"/>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502583D-3940-4F92-8ACD-79AE250B5D09}">
  <a:tblStyle styleId="{7502583D-3940-4F92-8ACD-79AE250B5D0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62E5757-F4E3-4D23-87E0-DF6B2F936F5C}"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FFFFFF"/>
          </a:solidFill>
        </a:fill>
      </a:tcStyle>
    </a:band2H>
    <a:band1V>
      <a:tcTxStyle b="off" i="off"/>
    </a:band1V>
    <a:band2V>
      <a:tcTxStyle b="off" i="off"/>
    </a:band2V>
    <a:lastCol>
      <a:tcTxStyle b="off" i="off"/>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WorkSans-regular.fntdata"/><Relationship Id="rId43" Type="http://schemas.openxmlformats.org/officeDocument/2006/relationships/font" Target="fonts/Roboto-boldItalic.fntdata"/><Relationship Id="rId46" Type="http://schemas.openxmlformats.org/officeDocument/2006/relationships/font" Target="fonts/WorkSans-italic.fntdata"/><Relationship Id="rId45" Type="http://schemas.openxmlformats.org/officeDocument/2006/relationships/font" Target="fonts/Work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Light-regular.fntdata"/><Relationship Id="rId47" Type="http://schemas.openxmlformats.org/officeDocument/2006/relationships/font" Target="fonts/WorkSans-boldItalic.fntdata"/><Relationship Id="rId49" Type="http://schemas.openxmlformats.org/officeDocument/2006/relationships/font" Target="fonts/RobotoLigh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Light-boldItalic.fntdata"/><Relationship Id="rId50" Type="http://schemas.openxmlformats.org/officeDocument/2006/relationships/font" Target="fonts/RobotoLight-italic.fntdata"/><Relationship Id="rId53" Type="http://schemas.openxmlformats.org/officeDocument/2006/relationships/font" Target="fonts/WorkSansRegular-bold.fntdata"/><Relationship Id="rId52" Type="http://schemas.openxmlformats.org/officeDocument/2006/relationships/font" Target="fonts/WorkSansRegular-regular.fntdata"/><Relationship Id="rId11" Type="http://schemas.openxmlformats.org/officeDocument/2006/relationships/slide" Target="slides/slide5.xml"/><Relationship Id="rId55" Type="http://schemas.openxmlformats.org/officeDocument/2006/relationships/font" Target="fonts/WorkSansRegular-boldItalic.fntdata"/><Relationship Id="rId10" Type="http://schemas.openxmlformats.org/officeDocument/2006/relationships/slide" Target="slides/slide4.xml"/><Relationship Id="rId54" Type="http://schemas.openxmlformats.org/officeDocument/2006/relationships/font" Target="fonts/WorkSansRegular-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8/87/Edgar_the_%C3%86theling.jpg" TargetMode="External"/><Relationship Id="rId3" Type="http://schemas.openxmlformats.org/officeDocument/2006/relationships/hyperlink" Target="https://www.historyhit.com/app/uploads/2020/07/800px-Harald_Hardrada_window_in_Kirkwall_Cathedral_geograph_2068881-e1557917916588-1.jp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YD9cIKmIeC8"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m/bitesize/guides/zsjnb9q/revision/3"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arfarehistorynetwork.com/daily/military-history/king-harold-and-the-battle-of-hastings/" TargetMode="External"/><Relationship Id="rId3" Type="http://schemas.openxmlformats.org/officeDocument/2006/relationships/hyperlink" Target="https://www.english-heritage.org.uk/learn/1066-and-the-norman-conquest/the-weaponry-of-1066/"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glish-heritage.org.uk/learn/1066-and-the-norman-conquest/what-happened-battle-hasting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Map_France_1030-fr.sv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8e1e742fc4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e1e742fc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retrieved from</a:t>
            </a:r>
            <a:endParaRPr>
              <a:solidFill>
                <a:schemeClr val="dk1"/>
              </a:solidFill>
            </a:endParaRPr>
          </a:p>
          <a:p>
            <a:pPr indent="0" lvl="0" marL="0" rtl="0" algn="l">
              <a:spcBef>
                <a:spcPts val="0"/>
              </a:spcBef>
              <a:spcAft>
                <a:spcPts val="0"/>
              </a:spcAft>
              <a:buNone/>
            </a:pPr>
            <a:r>
              <a:rPr lang="en">
                <a:solidFill>
                  <a:schemeClr val="dk1"/>
                </a:solidFill>
              </a:rPr>
              <a:t>https://ichef.bbci.co.uk/images/ic/1008xn/p03hdd1h.jpg</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9ec09812fd_1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9ec09812fd_1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retrieved from </a:t>
            </a:r>
            <a:endParaRPr/>
          </a:p>
          <a:p>
            <a:pPr indent="0" lvl="0" marL="0" rtl="0" algn="l">
              <a:spcBef>
                <a:spcPts val="0"/>
              </a:spcBef>
              <a:spcAft>
                <a:spcPts val="0"/>
              </a:spcAft>
              <a:buNone/>
            </a:pPr>
            <a:r>
              <a:rPr lang="en"/>
              <a:t>https://www.johndclare.net/KS3/1-1-4.htm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9ec09812fd_1_4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9ec09812fd_1_4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Images retrieved from</a:t>
            </a:r>
            <a:endParaRPr/>
          </a:p>
          <a:p>
            <a:pPr indent="0" lvl="0" marL="0" rtl="0" algn="l">
              <a:lnSpc>
                <a:spcPct val="100000"/>
              </a:lnSpc>
              <a:spcBef>
                <a:spcPts val="0"/>
              </a:spcBef>
              <a:spcAft>
                <a:spcPts val="0"/>
              </a:spcAft>
              <a:buClr>
                <a:schemeClr val="dk1"/>
              </a:buClr>
              <a:buSzPts val="1100"/>
              <a:buFont typeface="Arial"/>
              <a:buNone/>
            </a:pPr>
            <a:r>
              <a:rPr lang="en"/>
              <a:t>https://www.history.com/.image/ar_1:1%2Cc_fill%2Ccs_srgb%2Cfl_progressive%2Cq_auto:good%2Cw_1200/MTU3ODc4NjAyNzE3NjAzMTQ1/list-10-things-you-may-not-know-about-william-the-conqueror-2.jpg</a:t>
            </a:r>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https://upload.wikimedia.org/wikipedia/commons/8/87/Edgar_the_%C3%86theling.jpg</a:t>
            </a:r>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3"/>
              </a:rPr>
              <a:t>https://www.historyhit.com/app/uploads/2020/07/800px-Harald_Hardrada_window_in_Kirkwall_Cathedral_geograph_2068881-e1557917916588-1.jpg</a:t>
            </a:r>
            <a:endParaRPr/>
          </a:p>
          <a:p>
            <a:pPr indent="0" lvl="0" marL="0" rtl="0" algn="l">
              <a:lnSpc>
                <a:spcPct val="100000"/>
              </a:lnSpc>
              <a:spcBef>
                <a:spcPts val="0"/>
              </a:spcBef>
              <a:spcAft>
                <a:spcPts val="0"/>
              </a:spcAft>
              <a:buClr>
                <a:schemeClr val="dk1"/>
              </a:buClr>
              <a:buSzPts val="1100"/>
              <a:buFont typeface="Arial"/>
              <a:buNone/>
            </a:pPr>
            <a:r>
              <a:rPr lang="en"/>
              <a:t>https://ichef.bbci.co.uk/images/ic/320xn/p03hdd2m.jpg</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9ec09812fd_1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9ec09812fd_1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9ec09812fd_1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9ec09812fd_1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link: </a:t>
            </a:r>
            <a:r>
              <a:rPr lang="en" u="sng">
                <a:solidFill>
                  <a:schemeClr val="hlink"/>
                </a:solidFill>
                <a:hlinkClick r:id="rId2"/>
              </a:rPr>
              <a:t>https://youtu.be/YD9cIKmIeC8</a:t>
            </a:r>
            <a:endParaRPr/>
          </a:p>
          <a:p>
            <a:pPr indent="0" lvl="0" marL="0" rtl="0" algn="l">
              <a:spcBef>
                <a:spcPts val="0"/>
              </a:spcBef>
              <a:spcAft>
                <a:spcPts val="0"/>
              </a:spcAft>
              <a:buNone/>
            </a:pPr>
            <a:r>
              <a:rPr lang="en"/>
              <a:t>Image retrieved from https://www.historyextra.com/period/anglo-saxon/1066-important-days-key-events-william-conqueror-battle-hastings-death-edward-confessor/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9ec09812fd_1_4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9ec09812fd_1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a:t>https://www.bayeuxmuseum.com/en/the-bayeux-tapestry/discover-the-bayeux-tapestry/the-characters/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9ec09812fd_1_5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9ec09812fd_1_5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Images retrieved from</a:t>
            </a:r>
            <a:endParaRPr/>
          </a:p>
          <a:p>
            <a:pPr indent="0" lvl="0" marL="0" rtl="0" algn="l">
              <a:lnSpc>
                <a:spcPct val="100000"/>
              </a:lnSpc>
              <a:spcBef>
                <a:spcPts val="0"/>
              </a:spcBef>
              <a:spcAft>
                <a:spcPts val="0"/>
              </a:spcAft>
              <a:buSzPts val="1100"/>
              <a:buNone/>
            </a:pPr>
            <a:r>
              <a:rPr lang="en" u="sng">
                <a:solidFill>
                  <a:schemeClr val="hlink"/>
                </a:solidFill>
                <a:hlinkClick r:id="rId2"/>
              </a:rPr>
              <a:t>https://www.bbc.com/bitesize/guides/zsjnb9q/revision/3</a:t>
            </a:r>
            <a:endParaRPr/>
          </a:p>
          <a:p>
            <a:pPr indent="0" lvl="0" marL="0" rtl="0" algn="l">
              <a:lnSpc>
                <a:spcPct val="100000"/>
              </a:lnSpc>
              <a:spcBef>
                <a:spcPts val="0"/>
              </a:spcBef>
              <a:spcAft>
                <a:spcPts val="0"/>
              </a:spcAft>
              <a:buSzPts val="1100"/>
              <a:buNone/>
            </a:pPr>
            <a:r>
              <a:rPr lang="en"/>
              <a:t>http://battlegroundyorkshire.blogspot.com/p/battle-of-fulford.html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9ec09812fd_1_5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9ec09812fd_1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Video link:  https://www.youtube.com/watch?v=qtW7H7yPZLg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9ec09812fd_1_5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9ec09812fd_1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a:t>Image source: https://en.wikipedia.org/wiki/Battle_of_Stamford_Bridge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9ec09812fd_1_5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9ec09812fd_1_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9ec09812fd_1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9ec09812fd_1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9ec09812fd_1_5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9ec09812fd_1_5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Images retrieved from</a:t>
            </a:r>
            <a:endParaRPr>
              <a:solidFill>
                <a:schemeClr val="dk1"/>
              </a:solidFill>
            </a:endParaRPr>
          </a:p>
          <a:p>
            <a:pPr indent="0" lvl="0" marL="0" rtl="0" algn="l">
              <a:lnSpc>
                <a:spcPct val="100000"/>
              </a:lnSpc>
              <a:spcBef>
                <a:spcPts val="0"/>
              </a:spcBef>
              <a:spcAft>
                <a:spcPts val="0"/>
              </a:spcAft>
              <a:buSzPts val="1100"/>
              <a:buNone/>
            </a:pPr>
            <a:r>
              <a:rPr lang="en" u="sng">
                <a:solidFill>
                  <a:schemeClr val="hlink"/>
                </a:solidFill>
                <a:hlinkClick r:id="rId2"/>
              </a:rPr>
              <a:t>https://warfarehistorynetwork.com/daily/military-history/king-harold-and-the-battle-of-hastings/</a:t>
            </a:r>
            <a:endParaRPr>
              <a:solidFill>
                <a:schemeClr val="dk1"/>
              </a:solidFill>
            </a:endParaRPr>
          </a:p>
          <a:p>
            <a:pPr indent="0" lvl="0" marL="0" rtl="0" algn="l">
              <a:lnSpc>
                <a:spcPct val="100000"/>
              </a:lnSpc>
              <a:spcBef>
                <a:spcPts val="0"/>
              </a:spcBef>
              <a:spcAft>
                <a:spcPts val="0"/>
              </a:spcAft>
              <a:buSzPts val="1100"/>
              <a:buNone/>
            </a:pPr>
            <a:r>
              <a:rPr lang="en" u="sng">
                <a:solidFill>
                  <a:schemeClr val="hlink"/>
                </a:solidFill>
                <a:hlinkClick r:id="rId3"/>
              </a:rPr>
              <a:t>https://www.english-heritage.org.uk/learn/1066-and-the-norman-conquest/the-weaponry-of-1066/</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9ec09812fd_1_5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9ec09812fd_1_5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Images retrieved from</a:t>
            </a:r>
            <a:endParaRPr/>
          </a:p>
          <a:p>
            <a:pPr indent="0" lvl="0" marL="0" rtl="0" algn="l">
              <a:lnSpc>
                <a:spcPct val="100000"/>
              </a:lnSpc>
              <a:spcBef>
                <a:spcPts val="0"/>
              </a:spcBef>
              <a:spcAft>
                <a:spcPts val="0"/>
              </a:spcAft>
              <a:buSzPts val="1100"/>
              <a:buNone/>
            </a:pPr>
            <a:r>
              <a:rPr lang="en"/>
              <a:t>https://www.english-heritage.org.uk/learn/1066-and-the-norman-conquest/the-weaponry-of-1066/</a:t>
            </a:r>
            <a:endParaRPr/>
          </a:p>
          <a:p>
            <a:pPr indent="0" lvl="0" marL="0" rtl="0" algn="l">
              <a:lnSpc>
                <a:spcPct val="100000"/>
              </a:lnSpc>
              <a:spcBef>
                <a:spcPts val="0"/>
              </a:spcBef>
              <a:spcAft>
                <a:spcPts val="0"/>
              </a:spcAft>
              <a:buSzPts val="1100"/>
              <a:buNone/>
            </a:pPr>
            <a:r>
              <a:rPr lang="en"/>
              <a:t>https://www.bbc.com/bitesize/guides/zq9mv4j/revision/3</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9ec09812fd_1_6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9ec09812fd_1_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u="sng">
                <a:solidFill>
                  <a:schemeClr val="hlink"/>
                </a:solidFill>
                <a:hlinkClick r:id="rId2"/>
              </a:rPr>
              <a:t>https://www.english-heritage.org.uk/learn/1066-and-the-norman-conquest/what-happened-battle-hastings/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9ec09812fd_1_6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9ec09812fd_1_6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 http://www.bayeux-tapestry.org.uk/deathofharold.htm</a:t>
            </a:r>
            <a:endParaRPr/>
          </a:p>
          <a:p>
            <a:pPr indent="0" lvl="0" marL="0" rtl="0" algn="l">
              <a:lnSpc>
                <a:spcPct val="100000"/>
              </a:lnSpc>
              <a:spcBef>
                <a:spcPts val="0"/>
              </a:spcBef>
              <a:spcAft>
                <a:spcPts val="0"/>
              </a:spcAft>
              <a:buSzPts val="1100"/>
              <a:buNone/>
            </a:pPr>
            <a:r>
              <a:rPr lang="en"/>
              <a:t>Video link: https://youtu.be/oLy1LskT6Y8</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ec09812fd_1_6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9ec09812fd_1_6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a:t>https://www.history.com/.image/ar_16:9%2Cc_fill%2Ccs_srgb%2Cfl_progressive%2Cg_faces:center%2Cq_auto:good%2Cw_768/MTU3ODc5MDg3MjM4MTYyMTQz/battle-of-hastings.jpg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9ec09812fd_1_6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9ec09812fd_1_6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a:t>http://history.furman.edu/webimages/bayeux/pages/B_T_,%2049,%20Cavalry%20charge%20hits%20shield%20wall%201_jpg.htm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9ec09812fd_1_6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9ec09812fd_1_6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a:t>https://weaponsandwarfare.com/2015/10/26/anglo-saxon-and-norman-tactics/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9998da0c9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9998da0c9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a63d851a82_0_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a63d851a82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9aef95e3be_0_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9aef95e3b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9aef95e3be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9aef95e3b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9aef95e3be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9aef95e3b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9aef95e3be_0_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9aef95e3b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retrieved from</a:t>
            </a:r>
            <a:endParaRPr/>
          </a:p>
          <a:p>
            <a:pPr indent="0" lvl="0" marL="0" rtl="0" algn="l">
              <a:spcBef>
                <a:spcPts val="0"/>
              </a:spcBef>
              <a:spcAft>
                <a:spcPts val="0"/>
              </a:spcAft>
              <a:buNone/>
            </a:pPr>
            <a:r>
              <a:rPr lang="en"/>
              <a:t>https://www.bbc.co.uk/newsround/37645852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Images retrieved from</a:t>
            </a:r>
            <a:endParaRPr>
              <a:solidFill>
                <a:schemeClr val="dk1"/>
              </a:solidFill>
            </a:endParaRPr>
          </a:p>
          <a:p>
            <a:pPr indent="0" lvl="0" marL="0" rtl="0" algn="l">
              <a:spcBef>
                <a:spcPts val="0"/>
              </a:spcBef>
              <a:spcAft>
                <a:spcPts val="0"/>
              </a:spcAft>
              <a:buNone/>
            </a:pPr>
            <a:r>
              <a:rPr lang="en" u="sng">
                <a:solidFill>
                  <a:schemeClr val="hlink"/>
                </a:solidFill>
                <a:hlinkClick r:id="rId2"/>
              </a:rPr>
              <a:t>https://commons.wikimedia.org/wiki/File:Map_France_1030-fr.svg</a:t>
            </a:r>
            <a:endParaRPr>
              <a:solidFill>
                <a:schemeClr val="dk1"/>
              </a:solidFill>
            </a:endParaRPr>
          </a:p>
          <a:p>
            <a:pPr indent="0" lvl="0" marL="0" rtl="0" algn="l">
              <a:spcBef>
                <a:spcPts val="0"/>
              </a:spcBef>
              <a:spcAft>
                <a:spcPts val="0"/>
              </a:spcAft>
              <a:buNone/>
            </a:pPr>
            <a:r>
              <a:rPr lang="en">
                <a:solidFill>
                  <a:schemeClr val="dk1"/>
                </a:solidFill>
              </a:rPr>
              <a:t>https://www.onthisday.com/people/king-philip-i</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d7eddafc1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d7eddafc1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a63d851a82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a63d851a8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 retrieved from</a:t>
            </a:r>
            <a:endParaRPr>
              <a:solidFill>
                <a:schemeClr val="dk1"/>
              </a:solidFill>
            </a:endParaRPr>
          </a:p>
          <a:p>
            <a:pPr indent="0" lvl="0" marL="0" rtl="0" algn="l">
              <a:spcBef>
                <a:spcPts val="0"/>
              </a:spcBef>
              <a:spcAft>
                <a:spcPts val="0"/>
              </a:spcAft>
              <a:buNone/>
            </a:pPr>
            <a:r>
              <a:rPr lang="en">
                <a:solidFill>
                  <a:schemeClr val="dk1"/>
                </a:solidFill>
              </a:rPr>
              <a:t>https://en.wikipedia.org/wiki/File:Arms_of_William_the_Conqueror_(1066-1087).svg</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1048725" y="3058625"/>
            <a:ext cx="4914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Font typeface="Roboto"/>
              <a:buNone/>
              <a:defRPr b="0" sz="36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2" name="Google Shape;12;p2"/>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verse">
  <p:cSld name="BLANK_1">
    <p:bg>
      <p:bgPr>
        <a:solidFill>
          <a:srgbClr val="000000"/>
        </a:solidFill>
      </p:bgPr>
    </p:bg>
    <p:spTree>
      <p:nvGrpSpPr>
        <p:cNvPr id="60" name="Shape 60"/>
        <p:cNvGrpSpPr/>
        <p:nvPr/>
      </p:nvGrpSpPr>
      <p:grpSpPr>
        <a:xfrm>
          <a:off x="0" y="0"/>
          <a:ext cx="0" cy="0"/>
          <a:chOff x="0" y="0"/>
          <a:chExt cx="0" cy="0"/>
        </a:xfrm>
      </p:grpSpPr>
      <p:sp>
        <p:nvSpPr>
          <p:cNvPr id="61" name="Google Shape;61;p11"/>
          <p:cNvSpPr/>
          <p:nvPr/>
        </p:nvSpPr>
        <p:spPr>
          <a:xfrm>
            <a:off x="196350" y="196350"/>
            <a:ext cx="8760600" cy="47682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idx="12" type="sldNum"/>
          </p:nvPr>
        </p:nvSpPr>
        <p:spPr>
          <a:xfrm>
            <a:off x="8337124" y="279428"/>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11"/>
          <p:cNvPicPr preferRelativeResize="0"/>
          <p:nvPr/>
        </p:nvPicPr>
        <p:blipFill>
          <a:blip r:embed="rId2">
            <a:alphaModFix/>
          </a:blip>
          <a:stretch>
            <a:fillRect/>
          </a:stretch>
        </p:blipFill>
        <p:spPr>
          <a:xfrm>
            <a:off x="8311988" y="4300125"/>
            <a:ext cx="598976" cy="598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8" name="Shape 68"/>
        <p:cNvGrpSpPr/>
        <p:nvPr/>
      </p:nvGrpSpPr>
      <p:grpSpPr>
        <a:xfrm>
          <a:off x="0" y="0"/>
          <a:ext cx="0" cy="0"/>
          <a:chOff x="0" y="0"/>
          <a:chExt cx="0" cy="0"/>
        </a:xfrm>
      </p:grpSpPr>
      <p:sp>
        <p:nvSpPr>
          <p:cNvPr id="69" name="Google Shape;69;p13"/>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txBox="1"/>
          <p:nvPr>
            <p:ph type="ctrTitle"/>
          </p:nvPr>
        </p:nvSpPr>
        <p:spPr>
          <a:xfrm>
            <a:off x="1048725" y="3058625"/>
            <a:ext cx="4914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600"/>
              <a:buFont typeface="Roboto"/>
              <a:buNone/>
              <a:defRPr b="0" sz="36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pic>
        <p:nvPicPr>
          <p:cNvPr id="71" name="Google Shape;71;p13"/>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2" name="Shape 72"/>
        <p:cNvGrpSpPr/>
        <p:nvPr/>
      </p:nvGrpSpPr>
      <p:grpSpPr>
        <a:xfrm>
          <a:off x="0" y="0"/>
          <a:ext cx="0" cy="0"/>
          <a:chOff x="0" y="0"/>
          <a:chExt cx="0" cy="0"/>
        </a:xfrm>
      </p:grpSpPr>
      <p:sp>
        <p:nvSpPr>
          <p:cNvPr id="73" name="Google Shape;73;p14"/>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4"/>
          <p:cNvSpPr txBox="1"/>
          <p:nvPr>
            <p:ph idx="1" type="body"/>
          </p:nvPr>
        </p:nvSpPr>
        <p:spPr>
          <a:xfrm>
            <a:off x="869150" y="2312925"/>
            <a:ext cx="3594600" cy="2133300"/>
          </a:xfrm>
          <a:prstGeom prst="rect">
            <a:avLst/>
          </a:prstGeom>
          <a:noFill/>
          <a:ln>
            <a:noFill/>
          </a:ln>
        </p:spPr>
        <p:txBody>
          <a:bodyPr anchorCtr="0" anchor="t" bIns="91425" lIns="91425" spcFirstLastPara="1" rIns="91425" wrap="square" tIns="91425">
            <a:noAutofit/>
          </a:bodyPr>
          <a:lstStyle>
            <a:lvl1pPr indent="-330200" lvl="0" marL="457200" rtl="0" algn="l">
              <a:lnSpc>
                <a:spcPct val="100000"/>
              </a:lnSpc>
              <a:spcBef>
                <a:spcPts val="600"/>
              </a:spcBef>
              <a:spcAft>
                <a:spcPts val="0"/>
              </a:spcAft>
              <a:buSzPts val="1600"/>
              <a:buChar char="▪"/>
              <a:defRPr sz="1600"/>
            </a:lvl1pPr>
            <a:lvl2pPr indent="-330200" lvl="1" marL="914400" rtl="0" algn="l">
              <a:lnSpc>
                <a:spcPct val="100000"/>
              </a:lnSpc>
              <a:spcBef>
                <a:spcPts val="0"/>
              </a:spcBef>
              <a:spcAft>
                <a:spcPts val="0"/>
              </a:spcAft>
              <a:buSzPts val="1600"/>
              <a:buChar char="□"/>
              <a:defRPr sz="1600"/>
            </a:lvl2pPr>
            <a:lvl3pPr indent="-330200" lvl="2" marL="1371600" rtl="0" algn="l">
              <a:lnSpc>
                <a:spcPct val="100000"/>
              </a:lnSpc>
              <a:spcBef>
                <a:spcPts val="0"/>
              </a:spcBef>
              <a:spcAft>
                <a:spcPts val="0"/>
              </a:spcAft>
              <a:buSzPts val="1600"/>
              <a:buChar char="□"/>
              <a:defRPr sz="1600"/>
            </a:lvl3pPr>
            <a:lvl4pPr indent="-330200" lvl="3" marL="1828800" rtl="0" algn="l">
              <a:lnSpc>
                <a:spcPct val="100000"/>
              </a:lnSpc>
              <a:spcBef>
                <a:spcPts val="0"/>
              </a:spcBef>
              <a:spcAft>
                <a:spcPts val="0"/>
              </a:spcAft>
              <a:buSzPts val="1600"/>
              <a:buChar char="□"/>
              <a:defRPr sz="1600"/>
            </a:lvl4pPr>
            <a:lvl5pPr indent="-330200" lvl="4" marL="2286000" rtl="0" algn="l">
              <a:lnSpc>
                <a:spcPct val="100000"/>
              </a:lnSpc>
              <a:spcBef>
                <a:spcPts val="0"/>
              </a:spcBef>
              <a:spcAft>
                <a:spcPts val="0"/>
              </a:spcAft>
              <a:buSzPts val="1600"/>
              <a:buChar char="○"/>
              <a:defRPr sz="1600"/>
            </a:lvl5pPr>
            <a:lvl6pPr indent="-330200" lvl="5" marL="2743200" rtl="0" algn="l">
              <a:lnSpc>
                <a:spcPct val="100000"/>
              </a:lnSpc>
              <a:spcBef>
                <a:spcPts val="0"/>
              </a:spcBef>
              <a:spcAft>
                <a:spcPts val="0"/>
              </a:spcAft>
              <a:buSzPts val="1600"/>
              <a:buChar char="■"/>
              <a:defRPr sz="1600"/>
            </a:lvl6pPr>
            <a:lvl7pPr indent="-330200" lvl="6" marL="3200400" rtl="0" algn="l">
              <a:lnSpc>
                <a:spcPct val="100000"/>
              </a:lnSpc>
              <a:spcBef>
                <a:spcPts val="0"/>
              </a:spcBef>
              <a:spcAft>
                <a:spcPts val="0"/>
              </a:spcAft>
              <a:buSzPts val="1600"/>
              <a:buChar char="●"/>
              <a:defRPr sz="1600"/>
            </a:lvl7pPr>
            <a:lvl8pPr indent="-330200" lvl="7" marL="3657600" rtl="0" algn="l">
              <a:lnSpc>
                <a:spcPct val="100000"/>
              </a:lnSpc>
              <a:spcBef>
                <a:spcPts val="0"/>
              </a:spcBef>
              <a:spcAft>
                <a:spcPts val="0"/>
              </a:spcAft>
              <a:buSzPts val="1600"/>
              <a:buChar char="○"/>
              <a:defRPr sz="1600"/>
            </a:lvl8pPr>
            <a:lvl9pPr indent="-330200" lvl="8" marL="4114800" rtl="0" algn="l">
              <a:lnSpc>
                <a:spcPct val="100000"/>
              </a:lnSpc>
              <a:spcBef>
                <a:spcPts val="0"/>
              </a:spcBef>
              <a:spcAft>
                <a:spcPts val="0"/>
              </a:spcAft>
              <a:buSzPts val="1600"/>
              <a:buChar char="■"/>
              <a:defRPr sz="1600"/>
            </a:lvl9pPr>
          </a:lstStyle>
          <a:p/>
        </p:txBody>
      </p:sp>
      <p:sp>
        <p:nvSpPr>
          <p:cNvPr id="75" name="Google Shape;75;p14"/>
          <p:cNvSpPr txBox="1"/>
          <p:nvPr>
            <p:ph idx="2" type="body"/>
          </p:nvPr>
        </p:nvSpPr>
        <p:spPr>
          <a:xfrm>
            <a:off x="4680228" y="2312925"/>
            <a:ext cx="3594600" cy="2133300"/>
          </a:xfrm>
          <a:prstGeom prst="rect">
            <a:avLst/>
          </a:prstGeom>
          <a:noFill/>
          <a:ln>
            <a:noFill/>
          </a:ln>
        </p:spPr>
        <p:txBody>
          <a:bodyPr anchorCtr="0" anchor="t" bIns="91425" lIns="91425" spcFirstLastPara="1" rIns="91425" wrap="square" tIns="91425">
            <a:noAutofit/>
          </a:bodyPr>
          <a:lstStyle>
            <a:lvl1pPr indent="-330200" lvl="0" marL="457200" rtl="0" algn="l">
              <a:lnSpc>
                <a:spcPct val="100000"/>
              </a:lnSpc>
              <a:spcBef>
                <a:spcPts val="600"/>
              </a:spcBef>
              <a:spcAft>
                <a:spcPts val="0"/>
              </a:spcAft>
              <a:buSzPts val="1600"/>
              <a:buChar char="▪"/>
              <a:defRPr sz="1600"/>
            </a:lvl1pPr>
            <a:lvl2pPr indent="-330200" lvl="1" marL="914400" rtl="0" algn="l">
              <a:lnSpc>
                <a:spcPct val="100000"/>
              </a:lnSpc>
              <a:spcBef>
                <a:spcPts val="0"/>
              </a:spcBef>
              <a:spcAft>
                <a:spcPts val="0"/>
              </a:spcAft>
              <a:buSzPts val="1600"/>
              <a:buChar char="□"/>
              <a:defRPr sz="1600"/>
            </a:lvl2pPr>
            <a:lvl3pPr indent="-330200" lvl="2" marL="1371600" rtl="0" algn="l">
              <a:lnSpc>
                <a:spcPct val="100000"/>
              </a:lnSpc>
              <a:spcBef>
                <a:spcPts val="0"/>
              </a:spcBef>
              <a:spcAft>
                <a:spcPts val="0"/>
              </a:spcAft>
              <a:buSzPts val="1600"/>
              <a:buChar char="□"/>
              <a:defRPr sz="1600"/>
            </a:lvl3pPr>
            <a:lvl4pPr indent="-330200" lvl="3" marL="1828800" rtl="0" algn="l">
              <a:lnSpc>
                <a:spcPct val="100000"/>
              </a:lnSpc>
              <a:spcBef>
                <a:spcPts val="0"/>
              </a:spcBef>
              <a:spcAft>
                <a:spcPts val="0"/>
              </a:spcAft>
              <a:buSzPts val="1600"/>
              <a:buChar char="□"/>
              <a:defRPr sz="1600"/>
            </a:lvl4pPr>
            <a:lvl5pPr indent="-330200" lvl="4" marL="2286000" rtl="0" algn="l">
              <a:lnSpc>
                <a:spcPct val="100000"/>
              </a:lnSpc>
              <a:spcBef>
                <a:spcPts val="0"/>
              </a:spcBef>
              <a:spcAft>
                <a:spcPts val="0"/>
              </a:spcAft>
              <a:buSzPts val="1600"/>
              <a:buChar char="○"/>
              <a:defRPr sz="1600"/>
            </a:lvl5pPr>
            <a:lvl6pPr indent="-330200" lvl="5" marL="2743200" rtl="0" algn="l">
              <a:lnSpc>
                <a:spcPct val="100000"/>
              </a:lnSpc>
              <a:spcBef>
                <a:spcPts val="0"/>
              </a:spcBef>
              <a:spcAft>
                <a:spcPts val="0"/>
              </a:spcAft>
              <a:buSzPts val="1600"/>
              <a:buChar char="■"/>
              <a:defRPr sz="1600"/>
            </a:lvl6pPr>
            <a:lvl7pPr indent="-330200" lvl="6" marL="3200400" rtl="0" algn="l">
              <a:lnSpc>
                <a:spcPct val="100000"/>
              </a:lnSpc>
              <a:spcBef>
                <a:spcPts val="0"/>
              </a:spcBef>
              <a:spcAft>
                <a:spcPts val="0"/>
              </a:spcAft>
              <a:buSzPts val="1600"/>
              <a:buChar char="●"/>
              <a:defRPr sz="1600"/>
            </a:lvl7pPr>
            <a:lvl8pPr indent="-330200" lvl="7" marL="3657600" rtl="0" algn="l">
              <a:lnSpc>
                <a:spcPct val="100000"/>
              </a:lnSpc>
              <a:spcBef>
                <a:spcPts val="0"/>
              </a:spcBef>
              <a:spcAft>
                <a:spcPts val="0"/>
              </a:spcAft>
              <a:buSzPts val="1600"/>
              <a:buChar char="○"/>
              <a:defRPr sz="1600"/>
            </a:lvl8pPr>
            <a:lvl9pPr indent="-330200" lvl="8" marL="4114800" rtl="0" algn="l">
              <a:lnSpc>
                <a:spcPct val="100000"/>
              </a:lnSpc>
              <a:spcBef>
                <a:spcPts val="0"/>
              </a:spcBef>
              <a:spcAft>
                <a:spcPts val="0"/>
              </a:spcAft>
              <a:buSzPts val="1600"/>
              <a:buChar char="■"/>
              <a:defRPr sz="1600"/>
            </a:lvl9pPr>
          </a:lstStyle>
          <a:p/>
        </p:txBody>
      </p:sp>
      <p:sp>
        <p:nvSpPr>
          <p:cNvPr id="76" name="Google Shape;76;p14"/>
          <p:cNvSpPr txBox="1"/>
          <p:nvPr>
            <p:ph idx="12" type="sldNum"/>
          </p:nvPr>
        </p:nvSpPr>
        <p:spPr>
          <a:xfrm>
            <a:off x="8327799" y="2700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77" name="Google Shape;77;p14"/>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78" name="Google Shape;78;p14"/>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79" name="Shape 79"/>
        <p:cNvGrpSpPr/>
        <p:nvPr/>
      </p:nvGrpSpPr>
      <p:grpSpPr>
        <a:xfrm>
          <a:off x="0" y="0"/>
          <a:ext cx="0" cy="0"/>
          <a:chOff x="0" y="0"/>
          <a:chExt cx="0" cy="0"/>
        </a:xfrm>
      </p:grpSpPr>
      <p:sp>
        <p:nvSpPr>
          <p:cNvPr id="80" name="Google Shape;80;p15"/>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5"/>
          <p:cNvSpPr txBox="1"/>
          <p:nvPr>
            <p:ph type="ctrTitle"/>
          </p:nvPr>
        </p:nvSpPr>
        <p:spPr>
          <a:xfrm>
            <a:off x="1012800" y="249775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2" name="Google Shape;82;p15"/>
          <p:cNvSpPr txBox="1"/>
          <p:nvPr>
            <p:ph idx="1" type="subTitle"/>
          </p:nvPr>
        </p:nvSpPr>
        <p:spPr>
          <a:xfrm>
            <a:off x="1012800" y="3678252"/>
            <a:ext cx="4950000" cy="784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000"/>
              <a:buNone/>
              <a:defRPr>
                <a:solidFill>
                  <a:srgbClr val="000000"/>
                </a:solidFill>
              </a:defRPr>
            </a:lvl1pPr>
            <a:lvl2pPr lvl="1" rtl="0" algn="l">
              <a:lnSpc>
                <a:spcPct val="100000"/>
              </a:lnSpc>
              <a:spcBef>
                <a:spcPts val="0"/>
              </a:spcBef>
              <a:spcAft>
                <a:spcPts val="0"/>
              </a:spcAft>
              <a:buClr>
                <a:srgbClr val="000000"/>
              </a:buClr>
              <a:buSzPts val="2000"/>
              <a:buNone/>
              <a:defRPr>
                <a:solidFill>
                  <a:srgbClr val="000000"/>
                </a:solidFill>
              </a:defRPr>
            </a:lvl2pPr>
            <a:lvl3pPr lvl="2" rtl="0" algn="l">
              <a:lnSpc>
                <a:spcPct val="100000"/>
              </a:lnSpc>
              <a:spcBef>
                <a:spcPts val="0"/>
              </a:spcBef>
              <a:spcAft>
                <a:spcPts val="0"/>
              </a:spcAft>
              <a:buClr>
                <a:srgbClr val="000000"/>
              </a:buClr>
              <a:buSzPts val="2000"/>
              <a:buNone/>
              <a:defRPr>
                <a:solidFill>
                  <a:srgbClr val="000000"/>
                </a:solidFill>
              </a:defRPr>
            </a:lvl3pPr>
            <a:lvl4pPr lvl="3" rtl="0" algn="l">
              <a:lnSpc>
                <a:spcPct val="100000"/>
              </a:lnSpc>
              <a:spcBef>
                <a:spcPts val="0"/>
              </a:spcBef>
              <a:spcAft>
                <a:spcPts val="0"/>
              </a:spcAft>
              <a:buClr>
                <a:srgbClr val="000000"/>
              </a:buClr>
              <a:buSzPts val="2000"/>
              <a:buNone/>
              <a:defRPr>
                <a:solidFill>
                  <a:srgbClr val="000000"/>
                </a:solidFill>
              </a:defRPr>
            </a:lvl4pPr>
            <a:lvl5pPr lvl="4" rtl="0" algn="l">
              <a:lnSpc>
                <a:spcPct val="100000"/>
              </a:lnSpc>
              <a:spcBef>
                <a:spcPts val="0"/>
              </a:spcBef>
              <a:spcAft>
                <a:spcPts val="0"/>
              </a:spcAft>
              <a:buClr>
                <a:srgbClr val="000000"/>
              </a:buClr>
              <a:buSzPts val="2000"/>
              <a:buNone/>
              <a:defRPr>
                <a:solidFill>
                  <a:srgbClr val="000000"/>
                </a:solidFill>
              </a:defRPr>
            </a:lvl5pPr>
            <a:lvl6pPr lvl="5" rtl="0" algn="l">
              <a:lnSpc>
                <a:spcPct val="100000"/>
              </a:lnSpc>
              <a:spcBef>
                <a:spcPts val="0"/>
              </a:spcBef>
              <a:spcAft>
                <a:spcPts val="0"/>
              </a:spcAft>
              <a:buClr>
                <a:srgbClr val="000000"/>
              </a:buClr>
              <a:buSzPts val="2000"/>
              <a:buNone/>
              <a:defRPr>
                <a:solidFill>
                  <a:srgbClr val="000000"/>
                </a:solidFill>
              </a:defRPr>
            </a:lvl6pPr>
            <a:lvl7pPr lvl="6" rtl="0" algn="l">
              <a:lnSpc>
                <a:spcPct val="100000"/>
              </a:lnSpc>
              <a:spcBef>
                <a:spcPts val="0"/>
              </a:spcBef>
              <a:spcAft>
                <a:spcPts val="0"/>
              </a:spcAft>
              <a:buClr>
                <a:srgbClr val="000000"/>
              </a:buClr>
              <a:buSzPts val="2000"/>
              <a:buNone/>
              <a:defRPr>
                <a:solidFill>
                  <a:srgbClr val="000000"/>
                </a:solidFill>
              </a:defRPr>
            </a:lvl7pPr>
            <a:lvl8pPr lvl="7" rtl="0" algn="l">
              <a:lnSpc>
                <a:spcPct val="100000"/>
              </a:lnSpc>
              <a:spcBef>
                <a:spcPts val="0"/>
              </a:spcBef>
              <a:spcAft>
                <a:spcPts val="0"/>
              </a:spcAft>
              <a:buClr>
                <a:srgbClr val="000000"/>
              </a:buClr>
              <a:buSzPts val="2000"/>
              <a:buNone/>
              <a:defRPr>
                <a:solidFill>
                  <a:srgbClr val="000000"/>
                </a:solidFill>
              </a:defRPr>
            </a:lvl8pPr>
            <a:lvl9pPr lvl="8" rtl="0" algn="l">
              <a:lnSpc>
                <a:spcPct val="100000"/>
              </a:lnSpc>
              <a:spcBef>
                <a:spcPts val="0"/>
              </a:spcBef>
              <a:spcAft>
                <a:spcPts val="0"/>
              </a:spcAft>
              <a:buClr>
                <a:srgbClr val="000000"/>
              </a:buClr>
              <a:buSzPts val="2000"/>
              <a:buNone/>
              <a:defRPr>
                <a:solidFill>
                  <a:srgbClr val="000000"/>
                </a:solidFill>
              </a:defRPr>
            </a:lvl9pPr>
          </a:lstStyle>
          <a:p/>
        </p:txBody>
      </p:sp>
      <p:pic>
        <p:nvPicPr>
          <p:cNvPr id="83" name="Google Shape;83;p15"/>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84" name="Google Shape;8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Roboto Light"/>
                <a:ea typeface="Roboto Light"/>
                <a:cs typeface="Roboto Light"/>
                <a:sym typeface="Roboto Light"/>
              </a:defRPr>
            </a:lvl1pPr>
            <a:lvl2pPr lvl="1" rtl="0">
              <a:buNone/>
              <a:defRPr>
                <a:latin typeface="Roboto Light"/>
                <a:ea typeface="Roboto Light"/>
                <a:cs typeface="Roboto Light"/>
                <a:sym typeface="Roboto Light"/>
              </a:defRPr>
            </a:lvl2pPr>
            <a:lvl3pPr lvl="2" rtl="0">
              <a:buNone/>
              <a:defRPr>
                <a:latin typeface="Roboto Light"/>
                <a:ea typeface="Roboto Light"/>
                <a:cs typeface="Roboto Light"/>
                <a:sym typeface="Roboto Light"/>
              </a:defRPr>
            </a:lvl3pPr>
            <a:lvl4pPr lvl="3" rtl="0">
              <a:buNone/>
              <a:defRPr>
                <a:latin typeface="Roboto Light"/>
                <a:ea typeface="Roboto Light"/>
                <a:cs typeface="Roboto Light"/>
                <a:sym typeface="Roboto Light"/>
              </a:defRPr>
            </a:lvl4pPr>
            <a:lvl5pPr lvl="4" rtl="0">
              <a:buNone/>
              <a:defRPr>
                <a:latin typeface="Roboto Light"/>
                <a:ea typeface="Roboto Light"/>
                <a:cs typeface="Roboto Light"/>
                <a:sym typeface="Roboto Light"/>
              </a:defRPr>
            </a:lvl5pPr>
            <a:lvl6pPr lvl="5" rtl="0">
              <a:buNone/>
              <a:defRPr>
                <a:latin typeface="Roboto Light"/>
                <a:ea typeface="Roboto Light"/>
                <a:cs typeface="Roboto Light"/>
                <a:sym typeface="Roboto Light"/>
              </a:defRPr>
            </a:lvl6pPr>
            <a:lvl7pPr lvl="6" rtl="0">
              <a:buNone/>
              <a:defRPr>
                <a:latin typeface="Roboto Light"/>
                <a:ea typeface="Roboto Light"/>
                <a:cs typeface="Roboto Light"/>
                <a:sym typeface="Roboto Light"/>
              </a:defRPr>
            </a:lvl7pPr>
            <a:lvl8pPr lvl="7" rtl="0">
              <a:buNone/>
              <a:defRPr>
                <a:latin typeface="Roboto Light"/>
                <a:ea typeface="Roboto Light"/>
                <a:cs typeface="Roboto Light"/>
                <a:sym typeface="Roboto Light"/>
              </a:defRPr>
            </a:lvl8pPr>
            <a:lvl9pPr lvl="8" rtl="0">
              <a:buNone/>
              <a:defRPr>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85" name="Shape 85"/>
        <p:cNvGrpSpPr/>
        <p:nvPr/>
      </p:nvGrpSpPr>
      <p:grpSpPr>
        <a:xfrm>
          <a:off x="0" y="0"/>
          <a:ext cx="0" cy="0"/>
          <a:chOff x="0" y="0"/>
          <a:chExt cx="0" cy="0"/>
        </a:xfrm>
      </p:grpSpPr>
      <p:sp>
        <p:nvSpPr>
          <p:cNvPr id="86" name="Google Shape;86;p16"/>
          <p:cNvSpPr/>
          <p:nvPr/>
        </p:nvSpPr>
        <p:spPr>
          <a:xfrm>
            <a:off x="191700" y="1876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6"/>
          <p:cNvSpPr txBox="1"/>
          <p:nvPr>
            <p:ph idx="1" type="body"/>
          </p:nvPr>
        </p:nvSpPr>
        <p:spPr>
          <a:xfrm>
            <a:off x="1804525" y="854775"/>
            <a:ext cx="5152200" cy="3505200"/>
          </a:xfrm>
          <a:prstGeom prst="rect">
            <a:avLst/>
          </a:prstGeom>
          <a:noFill/>
          <a:ln>
            <a:noFill/>
          </a:ln>
        </p:spPr>
        <p:txBody>
          <a:bodyPr anchorCtr="0" anchor="t" bIns="91425" lIns="91425" spcFirstLastPara="1" rIns="91425" wrap="square" tIns="91425">
            <a:noAutofit/>
          </a:bodyPr>
          <a:lstStyle>
            <a:lvl1pPr indent="-431800" lvl="0" marL="457200" rtl="0" algn="l">
              <a:lnSpc>
                <a:spcPct val="115000"/>
              </a:lnSpc>
              <a:spcBef>
                <a:spcPts val="600"/>
              </a:spcBef>
              <a:spcAft>
                <a:spcPts val="0"/>
              </a:spcAft>
              <a:buSzPts val="3200"/>
              <a:buChar char="▪"/>
              <a:defRPr i="1" sz="3200"/>
            </a:lvl1pPr>
            <a:lvl2pPr indent="-431800" lvl="1" marL="914400" rtl="0" algn="l">
              <a:lnSpc>
                <a:spcPct val="115000"/>
              </a:lnSpc>
              <a:spcBef>
                <a:spcPts val="0"/>
              </a:spcBef>
              <a:spcAft>
                <a:spcPts val="0"/>
              </a:spcAft>
              <a:buSzPts val="3200"/>
              <a:buChar char="□"/>
              <a:defRPr i="1" sz="3200"/>
            </a:lvl2pPr>
            <a:lvl3pPr indent="-431800" lvl="2" marL="1371600" rtl="0" algn="l">
              <a:lnSpc>
                <a:spcPct val="115000"/>
              </a:lnSpc>
              <a:spcBef>
                <a:spcPts val="0"/>
              </a:spcBef>
              <a:spcAft>
                <a:spcPts val="0"/>
              </a:spcAft>
              <a:buSzPts val="3200"/>
              <a:buChar char="□"/>
              <a:defRPr i="1" sz="3200"/>
            </a:lvl3pPr>
            <a:lvl4pPr indent="-431800" lvl="3" marL="1828800" rtl="0" algn="l">
              <a:lnSpc>
                <a:spcPct val="115000"/>
              </a:lnSpc>
              <a:spcBef>
                <a:spcPts val="0"/>
              </a:spcBef>
              <a:spcAft>
                <a:spcPts val="0"/>
              </a:spcAft>
              <a:buSzPts val="3200"/>
              <a:buChar char="□"/>
              <a:defRPr i="1" sz="3200"/>
            </a:lvl4pPr>
            <a:lvl5pPr indent="-431800" lvl="4" marL="2286000" rtl="0" algn="l">
              <a:lnSpc>
                <a:spcPct val="115000"/>
              </a:lnSpc>
              <a:spcBef>
                <a:spcPts val="0"/>
              </a:spcBef>
              <a:spcAft>
                <a:spcPts val="0"/>
              </a:spcAft>
              <a:buSzPts val="3200"/>
              <a:buChar char="○"/>
              <a:defRPr i="1" sz="3200"/>
            </a:lvl5pPr>
            <a:lvl6pPr indent="-431800" lvl="5" marL="2743200" rtl="0" algn="l">
              <a:lnSpc>
                <a:spcPct val="115000"/>
              </a:lnSpc>
              <a:spcBef>
                <a:spcPts val="0"/>
              </a:spcBef>
              <a:spcAft>
                <a:spcPts val="0"/>
              </a:spcAft>
              <a:buSzPts val="3200"/>
              <a:buChar char="■"/>
              <a:defRPr i="1" sz="3200"/>
            </a:lvl6pPr>
            <a:lvl7pPr indent="-431800" lvl="6" marL="3200400" rtl="0" algn="l">
              <a:lnSpc>
                <a:spcPct val="115000"/>
              </a:lnSpc>
              <a:spcBef>
                <a:spcPts val="0"/>
              </a:spcBef>
              <a:spcAft>
                <a:spcPts val="0"/>
              </a:spcAft>
              <a:buSzPts val="3200"/>
              <a:buChar char="●"/>
              <a:defRPr i="1" sz="3200"/>
            </a:lvl7pPr>
            <a:lvl8pPr indent="-431800" lvl="7" marL="3657600" rtl="0" algn="l">
              <a:lnSpc>
                <a:spcPct val="115000"/>
              </a:lnSpc>
              <a:spcBef>
                <a:spcPts val="0"/>
              </a:spcBef>
              <a:spcAft>
                <a:spcPts val="0"/>
              </a:spcAft>
              <a:buSzPts val="3200"/>
              <a:buChar char="○"/>
              <a:defRPr i="1" sz="3200"/>
            </a:lvl8pPr>
            <a:lvl9pPr indent="-431800" lvl="8" marL="4114800" rtl="0" algn="l">
              <a:lnSpc>
                <a:spcPct val="115000"/>
              </a:lnSpc>
              <a:spcBef>
                <a:spcPts val="0"/>
              </a:spcBef>
              <a:spcAft>
                <a:spcPts val="0"/>
              </a:spcAft>
              <a:buSzPts val="3200"/>
              <a:buChar char="■"/>
              <a:defRPr i="1" sz="3200"/>
            </a:lvl9pPr>
          </a:lstStyle>
          <a:p/>
        </p:txBody>
      </p:sp>
      <p:sp>
        <p:nvSpPr>
          <p:cNvPr id="88" name="Google Shape;88;p16"/>
          <p:cNvSpPr/>
          <p:nvPr/>
        </p:nvSpPr>
        <p:spPr>
          <a:xfrm>
            <a:off x="617750" y="603375"/>
            <a:ext cx="948000" cy="9480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6"/>
          <p:cNvSpPr/>
          <p:nvPr/>
        </p:nvSpPr>
        <p:spPr>
          <a:xfrm>
            <a:off x="809196" y="854775"/>
            <a:ext cx="565108" cy="445200"/>
          </a:xfrm>
          <a:prstGeom prst="rect">
            <a:avLst/>
          </a:prstGeom>
        </p:spPr>
        <p:txBody>
          <a:bodyPr>
            <a:prstTxWarp prst="textPlain"/>
          </a:bodyPr>
          <a:lstStyle/>
          <a:p>
            <a:pPr lvl="0" algn="ctr"/>
            <a:r>
              <a:rPr b="1" i="0">
                <a:ln>
                  <a:noFill/>
                </a:ln>
                <a:solidFill>
                  <a:srgbClr val="FFFFFF"/>
                </a:solidFill>
                <a:latin typeface="Arial"/>
              </a:rPr>
              <a:t>“</a:t>
            </a:r>
          </a:p>
        </p:txBody>
      </p:sp>
      <p:sp>
        <p:nvSpPr>
          <p:cNvPr id="90" name="Google Shape;90;p16"/>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p16"/>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92" name="Shape 92"/>
        <p:cNvGrpSpPr/>
        <p:nvPr/>
      </p:nvGrpSpPr>
      <p:grpSpPr>
        <a:xfrm>
          <a:off x="0" y="0"/>
          <a:ext cx="0" cy="0"/>
          <a:chOff x="0" y="0"/>
          <a:chExt cx="0" cy="0"/>
        </a:xfrm>
      </p:grpSpPr>
      <p:sp>
        <p:nvSpPr>
          <p:cNvPr id="93" name="Google Shape;93;p17"/>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rtl="0" algn="l">
              <a:lnSpc>
                <a:spcPct val="100000"/>
              </a:lnSpc>
              <a:spcBef>
                <a:spcPts val="600"/>
              </a:spcBef>
              <a:spcAft>
                <a:spcPts val="0"/>
              </a:spcAft>
              <a:buSzPts val="2000"/>
              <a:buChar char="▪"/>
              <a:defRPr/>
            </a:lvl1pPr>
            <a:lvl2pPr indent="-355600" lvl="1" marL="914400" rtl="0" algn="l">
              <a:lnSpc>
                <a:spcPct val="100000"/>
              </a:lnSpc>
              <a:spcBef>
                <a:spcPts val="0"/>
              </a:spcBef>
              <a:spcAft>
                <a:spcPts val="0"/>
              </a:spcAft>
              <a:buSzPts val="2000"/>
              <a:buChar char="□"/>
              <a:defRPr/>
            </a:lvl2pPr>
            <a:lvl3pPr indent="-355600" lvl="2" marL="1371600" rtl="0" algn="l">
              <a:lnSpc>
                <a:spcPct val="100000"/>
              </a:lnSpc>
              <a:spcBef>
                <a:spcPts val="0"/>
              </a:spcBef>
              <a:spcAft>
                <a:spcPts val="0"/>
              </a:spcAft>
              <a:buSzPts val="2000"/>
              <a:buChar char="□"/>
              <a:defRPr/>
            </a:lvl3pPr>
            <a:lvl4pPr indent="-355600" lvl="3" marL="1828800" rtl="0" algn="l">
              <a:lnSpc>
                <a:spcPct val="100000"/>
              </a:lnSpc>
              <a:spcBef>
                <a:spcPts val="0"/>
              </a:spcBef>
              <a:spcAft>
                <a:spcPts val="0"/>
              </a:spcAft>
              <a:buSzPts val="2000"/>
              <a:buChar char="□"/>
              <a:defRPr/>
            </a:lvl4pPr>
            <a:lvl5pPr indent="-355600" lvl="4" marL="2286000" rtl="0" algn="l">
              <a:lnSpc>
                <a:spcPct val="100000"/>
              </a:lnSpc>
              <a:spcBef>
                <a:spcPts val="0"/>
              </a:spcBef>
              <a:spcAft>
                <a:spcPts val="0"/>
              </a:spcAft>
              <a:buSzPts val="2000"/>
              <a:buChar char="○"/>
              <a:defRPr/>
            </a:lvl5pPr>
            <a:lvl6pPr indent="-355600" lvl="5" marL="2743200" rtl="0" algn="l">
              <a:lnSpc>
                <a:spcPct val="100000"/>
              </a:lnSpc>
              <a:spcBef>
                <a:spcPts val="0"/>
              </a:spcBef>
              <a:spcAft>
                <a:spcPts val="0"/>
              </a:spcAft>
              <a:buSzPts val="2000"/>
              <a:buChar char="■"/>
              <a:defRPr/>
            </a:lvl6pPr>
            <a:lvl7pPr indent="-355600" lvl="6" marL="3200400" rtl="0" algn="l">
              <a:lnSpc>
                <a:spcPct val="100000"/>
              </a:lnSpc>
              <a:spcBef>
                <a:spcPts val="0"/>
              </a:spcBef>
              <a:spcAft>
                <a:spcPts val="0"/>
              </a:spcAft>
              <a:buSzPts val="2000"/>
              <a:buChar char="●"/>
              <a:defRPr/>
            </a:lvl7pPr>
            <a:lvl8pPr indent="-355600" lvl="7" marL="3657600" rtl="0" algn="l">
              <a:lnSpc>
                <a:spcPct val="100000"/>
              </a:lnSpc>
              <a:spcBef>
                <a:spcPts val="0"/>
              </a:spcBef>
              <a:spcAft>
                <a:spcPts val="0"/>
              </a:spcAft>
              <a:buSzPts val="2000"/>
              <a:buChar char="○"/>
              <a:defRPr/>
            </a:lvl8pPr>
            <a:lvl9pPr indent="-355600" lvl="8" marL="4114800" rtl="0" algn="l">
              <a:lnSpc>
                <a:spcPct val="100000"/>
              </a:lnSpc>
              <a:spcBef>
                <a:spcPts val="0"/>
              </a:spcBef>
              <a:spcAft>
                <a:spcPts val="0"/>
              </a:spcAft>
              <a:buSzPts val="2000"/>
              <a:buChar char="■"/>
              <a:defRPr/>
            </a:lvl9pPr>
          </a:lstStyle>
          <a:p/>
        </p:txBody>
      </p:sp>
      <p:sp>
        <p:nvSpPr>
          <p:cNvPr id="95" name="Google Shape;95;p17"/>
          <p:cNvSpPr txBox="1"/>
          <p:nvPr>
            <p:ph idx="12" type="sldNum"/>
          </p:nvPr>
        </p:nvSpPr>
        <p:spPr>
          <a:xfrm>
            <a:off x="8337124" y="2700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7"/>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97" name="Google Shape;97;p17"/>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98" name="Shape 98"/>
        <p:cNvGrpSpPr/>
        <p:nvPr/>
      </p:nvGrpSpPr>
      <p:grpSpPr>
        <a:xfrm>
          <a:off x="0" y="0"/>
          <a:ext cx="0" cy="0"/>
          <a:chOff x="0" y="0"/>
          <a:chExt cx="0" cy="0"/>
        </a:xfrm>
      </p:grpSpPr>
      <p:sp>
        <p:nvSpPr>
          <p:cNvPr id="99" name="Google Shape;99;p18"/>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8"/>
          <p:cNvSpPr txBox="1"/>
          <p:nvPr>
            <p:ph idx="1" type="body"/>
          </p:nvPr>
        </p:nvSpPr>
        <p:spPr>
          <a:xfrm>
            <a:off x="869150"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1" name="Google Shape;101;p18"/>
          <p:cNvSpPr txBox="1"/>
          <p:nvPr>
            <p:ph idx="2" type="body"/>
          </p:nvPr>
        </p:nvSpPr>
        <p:spPr>
          <a:xfrm>
            <a:off x="3356739"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2" name="Google Shape;102;p18"/>
          <p:cNvSpPr txBox="1"/>
          <p:nvPr>
            <p:ph idx="3" type="body"/>
          </p:nvPr>
        </p:nvSpPr>
        <p:spPr>
          <a:xfrm>
            <a:off x="5844329"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3" name="Google Shape;103;p18"/>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8"/>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105" name="Google Shape;105;p18"/>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9"/>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9"/>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19"/>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110" name="Google Shape;110;p19"/>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20"/>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0"/>
          <p:cNvSpPr txBox="1"/>
          <p:nvPr>
            <p:ph idx="1" type="body"/>
          </p:nvPr>
        </p:nvSpPr>
        <p:spPr>
          <a:xfrm>
            <a:off x="840425" y="3949100"/>
            <a:ext cx="7463100" cy="5196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360"/>
              </a:spcBef>
              <a:spcAft>
                <a:spcPts val="0"/>
              </a:spcAft>
              <a:buSzPts val="1800"/>
              <a:buFont typeface="Roboto"/>
              <a:buNone/>
              <a:defRPr sz="1800">
                <a:latin typeface="Roboto"/>
                <a:ea typeface="Roboto"/>
                <a:cs typeface="Roboto"/>
                <a:sym typeface="Roboto"/>
              </a:defRPr>
            </a:lvl1pPr>
          </a:lstStyle>
          <a:p/>
        </p:txBody>
      </p:sp>
      <p:sp>
        <p:nvSpPr>
          <p:cNvPr id="114" name="Google Shape;114;p20"/>
          <p:cNvSpPr txBox="1"/>
          <p:nvPr>
            <p:ph idx="12" type="sldNum"/>
          </p:nvPr>
        </p:nvSpPr>
        <p:spPr>
          <a:xfrm>
            <a:off x="8346474" y="27005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0"/>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1"/>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1"/>
          <p:cNvSpPr txBox="1"/>
          <p:nvPr>
            <p:ph idx="12" type="sldNum"/>
          </p:nvPr>
        </p:nvSpPr>
        <p:spPr>
          <a:xfrm>
            <a:off x="8346474" y="26070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21"/>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sp>
        <p:nvSpPr>
          <p:cNvPr id="14" name="Google Shape;14;p3"/>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ctrTitle"/>
          </p:nvPr>
        </p:nvSpPr>
        <p:spPr>
          <a:xfrm>
            <a:off x="1012800" y="249775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 name="Google Shape;16;p3"/>
          <p:cNvSpPr txBox="1"/>
          <p:nvPr>
            <p:ph idx="1" type="subTitle"/>
          </p:nvPr>
        </p:nvSpPr>
        <p:spPr>
          <a:xfrm>
            <a:off x="1012800" y="3678252"/>
            <a:ext cx="49500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000"/>
              <a:buNone/>
              <a:defRPr>
                <a:solidFill>
                  <a:srgbClr val="000000"/>
                </a:solidFill>
              </a:defRPr>
            </a:lvl1pPr>
            <a:lvl2pPr lvl="1" rtl="0">
              <a:spcBef>
                <a:spcPts val="0"/>
              </a:spcBef>
              <a:spcAft>
                <a:spcPts val="0"/>
              </a:spcAft>
              <a:buClr>
                <a:srgbClr val="000000"/>
              </a:buClr>
              <a:buSzPts val="2000"/>
              <a:buNone/>
              <a:defRPr>
                <a:solidFill>
                  <a:srgbClr val="000000"/>
                </a:solidFill>
              </a:defRPr>
            </a:lvl2pPr>
            <a:lvl3pPr lvl="2" rtl="0">
              <a:spcBef>
                <a:spcPts val="0"/>
              </a:spcBef>
              <a:spcAft>
                <a:spcPts val="0"/>
              </a:spcAft>
              <a:buClr>
                <a:srgbClr val="000000"/>
              </a:buClr>
              <a:buSzPts val="2000"/>
              <a:buNone/>
              <a:defRPr>
                <a:solidFill>
                  <a:srgbClr val="000000"/>
                </a:solidFill>
              </a:defRPr>
            </a:lvl3pPr>
            <a:lvl4pPr lvl="3" rtl="0">
              <a:spcBef>
                <a:spcPts val="0"/>
              </a:spcBef>
              <a:spcAft>
                <a:spcPts val="0"/>
              </a:spcAft>
              <a:buClr>
                <a:srgbClr val="000000"/>
              </a:buClr>
              <a:buSzPts val="2000"/>
              <a:buNone/>
              <a:defRPr>
                <a:solidFill>
                  <a:srgbClr val="000000"/>
                </a:solidFill>
              </a:defRPr>
            </a:lvl4pPr>
            <a:lvl5pPr lvl="4" rtl="0">
              <a:spcBef>
                <a:spcPts val="0"/>
              </a:spcBef>
              <a:spcAft>
                <a:spcPts val="0"/>
              </a:spcAft>
              <a:buClr>
                <a:srgbClr val="000000"/>
              </a:buClr>
              <a:buSzPts val="2000"/>
              <a:buNone/>
              <a:defRPr>
                <a:solidFill>
                  <a:srgbClr val="000000"/>
                </a:solidFill>
              </a:defRPr>
            </a:lvl5pPr>
            <a:lvl6pPr lvl="5" rtl="0">
              <a:spcBef>
                <a:spcPts val="0"/>
              </a:spcBef>
              <a:spcAft>
                <a:spcPts val="0"/>
              </a:spcAft>
              <a:buClr>
                <a:srgbClr val="000000"/>
              </a:buClr>
              <a:buSzPts val="2000"/>
              <a:buNone/>
              <a:defRPr>
                <a:solidFill>
                  <a:srgbClr val="000000"/>
                </a:solidFill>
              </a:defRPr>
            </a:lvl6pPr>
            <a:lvl7pPr lvl="6" rtl="0">
              <a:spcBef>
                <a:spcPts val="0"/>
              </a:spcBef>
              <a:spcAft>
                <a:spcPts val="0"/>
              </a:spcAft>
              <a:buClr>
                <a:srgbClr val="000000"/>
              </a:buClr>
              <a:buSzPts val="2000"/>
              <a:buNone/>
              <a:defRPr>
                <a:solidFill>
                  <a:srgbClr val="000000"/>
                </a:solidFill>
              </a:defRPr>
            </a:lvl7pPr>
            <a:lvl8pPr lvl="7" rtl="0">
              <a:spcBef>
                <a:spcPts val="0"/>
              </a:spcBef>
              <a:spcAft>
                <a:spcPts val="0"/>
              </a:spcAft>
              <a:buClr>
                <a:srgbClr val="000000"/>
              </a:buClr>
              <a:buSzPts val="2000"/>
              <a:buNone/>
              <a:defRPr>
                <a:solidFill>
                  <a:srgbClr val="000000"/>
                </a:solidFill>
              </a:defRPr>
            </a:lvl8pPr>
            <a:lvl9pPr lvl="8" rtl="0">
              <a:spcBef>
                <a:spcPts val="0"/>
              </a:spcBef>
              <a:spcAft>
                <a:spcPts val="0"/>
              </a:spcAft>
              <a:buClr>
                <a:srgbClr val="000000"/>
              </a:buClr>
              <a:buSzPts val="2000"/>
              <a:buNone/>
              <a:defRPr>
                <a:solidFill>
                  <a:srgbClr val="000000"/>
                </a:solidFill>
              </a:defRPr>
            </a:lvl9pPr>
          </a:lstStyle>
          <a:p/>
        </p:txBody>
      </p:sp>
      <p:pic>
        <p:nvPicPr>
          <p:cNvPr id="17" name="Google Shape;17;p3"/>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verse">
  <p:cSld name="BLANK_1">
    <p:bg>
      <p:bgPr>
        <a:solidFill>
          <a:srgbClr val="000000"/>
        </a:solidFill>
      </p:bgPr>
    </p:bg>
    <p:spTree>
      <p:nvGrpSpPr>
        <p:cNvPr id="120" name="Shape 120"/>
        <p:cNvGrpSpPr/>
        <p:nvPr/>
      </p:nvGrpSpPr>
      <p:grpSpPr>
        <a:xfrm>
          <a:off x="0" y="0"/>
          <a:ext cx="0" cy="0"/>
          <a:chOff x="0" y="0"/>
          <a:chExt cx="0" cy="0"/>
        </a:xfrm>
      </p:grpSpPr>
      <p:sp>
        <p:nvSpPr>
          <p:cNvPr id="121" name="Google Shape;121;p22"/>
          <p:cNvSpPr/>
          <p:nvPr/>
        </p:nvSpPr>
        <p:spPr>
          <a:xfrm>
            <a:off x="196350" y="196350"/>
            <a:ext cx="8760600" cy="47682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2"/>
          <p:cNvSpPr txBox="1"/>
          <p:nvPr>
            <p:ph idx="12" type="sldNum"/>
          </p:nvPr>
        </p:nvSpPr>
        <p:spPr>
          <a:xfrm>
            <a:off x="8337124" y="2794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23" name="Google Shape;123;p22"/>
          <p:cNvPicPr preferRelativeResize="0"/>
          <p:nvPr/>
        </p:nvPicPr>
        <p:blipFill rotWithShape="1">
          <a:blip r:embed="rId2">
            <a:alphaModFix/>
          </a:blip>
          <a:srcRect b="0" l="0" r="0" t="0"/>
          <a:stretch/>
        </p:blipFill>
        <p:spPr>
          <a:xfrm>
            <a:off x="8311988" y="4300125"/>
            <a:ext cx="598976" cy="5989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8" name="Shape 18"/>
        <p:cNvGrpSpPr/>
        <p:nvPr/>
      </p:nvGrpSpPr>
      <p:grpSpPr>
        <a:xfrm>
          <a:off x="0" y="0"/>
          <a:ext cx="0" cy="0"/>
          <a:chOff x="0" y="0"/>
          <a:chExt cx="0" cy="0"/>
        </a:xfrm>
      </p:grpSpPr>
      <p:sp>
        <p:nvSpPr>
          <p:cNvPr id="19" name="Google Shape;19;p4"/>
          <p:cNvSpPr/>
          <p:nvPr/>
        </p:nvSpPr>
        <p:spPr>
          <a:xfrm>
            <a:off x="191700" y="1876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idx="1" type="body"/>
          </p:nvPr>
        </p:nvSpPr>
        <p:spPr>
          <a:xfrm>
            <a:off x="1804525" y="854775"/>
            <a:ext cx="5152200" cy="3505200"/>
          </a:xfrm>
          <a:prstGeom prst="rect">
            <a:avLst/>
          </a:prstGeom>
        </p:spPr>
        <p:txBody>
          <a:bodyPr anchorCtr="0" anchor="t" bIns="91425" lIns="91425" spcFirstLastPara="1" rIns="91425" wrap="square" tIns="91425">
            <a:noAutofit/>
          </a:bodyPr>
          <a:lstStyle>
            <a:lvl1pPr indent="-431800" lvl="0" marL="457200" rtl="0">
              <a:lnSpc>
                <a:spcPct val="115000"/>
              </a:lnSpc>
              <a:spcBef>
                <a:spcPts val="600"/>
              </a:spcBef>
              <a:spcAft>
                <a:spcPts val="0"/>
              </a:spcAft>
              <a:buSzPts val="3200"/>
              <a:buChar char="▪"/>
              <a:defRPr i="1" sz="3200"/>
            </a:lvl1pPr>
            <a:lvl2pPr indent="-431800" lvl="1" marL="914400" rtl="0">
              <a:lnSpc>
                <a:spcPct val="115000"/>
              </a:lnSpc>
              <a:spcBef>
                <a:spcPts val="0"/>
              </a:spcBef>
              <a:spcAft>
                <a:spcPts val="0"/>
              </a:spcAft>
              <a:buSzPts val="3200"/>
              <a:buChar char="□"/>
              <a:defRPr i="1" sz="3200"/>
            </a:lvl2pPr>
            <a:lvl3pPr indent="-431800" lvl="2" marL="1371600" rtl="0">
              <a:lnSpc>
                <a:spcPct val="115000"/>
              </a:lnSpc>
              <a:spcBef>
                <a:spcPts val="0"/>
              </a:spcBef>
              <a:spcAft>
                <a:spcPts val="0"/>
              </a:spcAft>
              <a:buSzPts val="3200"/>
              <a:buChar char="□"/>
              <a:defRPr i="1" sz="3200"/>
            </a:lvl3pPr>
            <a:lvl4pPr indent="-431800" lvl="3" marL="1828800" rtl="0">
              <a:lnSpc>
                <a:spcPct val="115000"/>
              </a:lnSpc>
              <a:spcBef>
                <a:spcPts val="0"/>
              </a:spcBef>
              <a:spcAft>
                <a:spcPts val="0"/>
              </a:spcAft>
              <a:buSzPts val="3200"/>
              <a:buChar char="□"/>
              <a:defRPr i="1" sz="3200"/>
            </a:lvl4pPr>
            <a:lvl5pPr indent="-431800" lvl="4" marL="2286000" rtl="0">
              <a:lnSpc>
                <a:spcPct val="115000"/>
              </a:lnSpc>
              <a:spcBef>
                <a:spcPts val="0"/>
              </a:spcBef>
              <a:spcAft>
                <a:spcPts val="0"/>
              </a:spcAft>
              <a:buSzPts val="3200"/>
              <a:buChar char="○"/>
              <a:defRPr i="1" sz="3200"/>
            </a:lvl5pPr>
            <a:lvl6pPr indent="-431800" lvl="5" marL="2743200" rtl="0">
              <a:lnSpc>
                <a:spcPct val="115000"/>
              </a:lnSpc>
              <a:spcBef>
                <a:spcPts val="0"/>
              </a:spcBef>
              <a:spcAft>
                <a:spcPts val="0"/>
              </a:spcAft>
              <a:buSzPts val="3200"/>
              <a:buChar char="■"/>
              <a:defRPr i="1" sz="3200"/>
            </a:lvl6pPr>
            <a:lvl7pPr indent="-431800" lvl="6" marL="3200400" rtl="0">
              <a:lnSpc>
                <a:spcPct val="115000"/>
              </a:lnSpc>
              <a:spcBef>
                <a:spcPts val="0"/>
              </a:spcBef>
              <a:spcAft>
                <a:spcPts val="0"/>
              </a:spcAft>
              <a:buSzPts val="3200"/>
              <a:buChar char="●"/>
              <a:defRPr i="1" sz="3200"/>
            </a:lvl7pPr>
            <a:lvl8pPr indent="-431800" lvl="7" marL="3657600" rtl="0">
              <a:lnSpc>
                <a:spcPct val="115000"/>
              </a:lnSpc>
              <a:spcBef>
                <a:spcPts val="0"/>
              </a:spcBef>
              <a:spcAft>
                <a:spcPts val="0"/>
              </a:spcAft>
              <a:buSzPts val="3200"/>
              <a:buChar char="○"/>
              <a:defRPr i="1" sz="3200"/>
            </a:lvl8pPr>
            <a:lvl9pPr indent="-431800" lvl="8" marL="4114800" rtl="0">
              <a:lnSpc>
                <a:spcPct val="115000"/>
              </a:lnSpc>
              <a:spcBef>
                <a:spcPts val="0"/>
              </a:spcBef>
              <a:spcAft>
                <a:spcPts val="0"/>
              </a:spcAft>
              <a:buSzPts val="3200"/>
              <a:buChar char="■"/>
              <a:defRPr i="1" sz="3200"/>
            </a:lvl9pPr>
          </a:lstStyle>
          <a:p/>
        </p:txBody>
      </p:sp>
      <p:sp>
        <p:nvSpPr>
          <p:cNvPr id="21" name="Google Shape;21;p4"/>
          <p:cNvSpPr/>
          <p:nvPr/>
        </p:nvSpPr>
        <p:spPr>
          <a:xfrm>
            <a:off x="617750" y="603375"/>
            <a:ext cx="948000" cy="94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809196" y="854775"/>
            <a:ext cx="565108" cy="445200"/>
          </a:xfrm>
          <a:prstGeom prst="rect">
            <a:avLst/>
          </a:prstGeom>
        </p:spPr>
        <p:txBody>
          <a:bodyPr>
            <a:prstTxWarp prst="textPlain"/>
          </a:bodyPr>
          <a:lstStyle/>
          <a:p>
            <a:pPr lvl="0" algn="ctr"/>
            <a:r>
              <a:rPr b="1" i="0">
                <a:ln>
                  <a:noFill/>
                </a:ln>
                <a:solidFill>
                  <a:srgbClr val="FFFFFF"/>
                </a:solidFill>
                <a:latin typeface="Arial"/>
              </a:rPr>
              <a:t>“</a:t>
            </a:r>
          </a:p>
        </p:txBody>
      </p:sp>
      <p:sp>
        <p:nvSpPr>
          <p:cNvPr id="23" name="Google Shape;23;p4"/>
          <p:cNvSpPr txBox="1"/>
          <p:nvPr>
            <p:ph idx="12" type="sldNum"/>
          </p:nvPr>
        </p:nvSpPr>
        <p:spPr>
          <a:xfrm>
            <a:off x="8159499" y="43932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4"/>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5" name="Shape 25"/>
        <p:cNvGrpSpPr/>
        <p:nvPr/>
      </p:nvGrpSpPr>
      <p:grpSpPr>
        <a:xfrm>
          <a:off x="0" y="0"/>
          <a:ext cx="0" cy="0"/>
          <a:chOff x="0" y="0"/>
          <a:chExt cx="0" cy="0"/>
        </a:xfrm>
      </p:grpSpPr>
      <p:sp>
        <p:nvSpPr>
          <p:cNvPr id="26" name="Google Shape;26;p5"/>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idx="1" type="body"/>
          </p:nvPr>
        </p:nvSpPr>
        <p:spPr>
          <a:xfrm>
            <a:off x="869150" y="2312925"/>
            <a:ext cx="7405800" cy="2004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28" name="Google Shape;28;p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9" name="Google Shape;29;p5"/>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30" name="Google Shape;30;p5"/>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idx="1" type="body"/>
          </p:nvPr>
        </p:nvSpPr>
        <p:spPr>
          <a:xfrm>
            <a:off x="869150" y="2312925"/>
            <a:ext cx="3594600" cy="2133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4" name="Google Shape;34;p6"/>
          <p:cNvSpPr txBox="1"/>
          <p:nvPr>
            <p:ph idx="2" type="body"/>
          </p:nvPr>
        </p:nvSpPr>
        <p:spPr>
          <a:xfrm>
            <a:off x="4680228" y="2312925"/>
            <a:ext cx="3594600" cy="2133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5" name="Google Shape;35;p6"/>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6"/>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37" name="Google Shape;37;p6"/>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8" name="Shape 38"/>
        <p:cNvGrpSpPr/>
        <p:nvPr/>
      </p:nvGrpSpPr>
      <p:grpSpPr>
        <a:xfrm>
          <a:off x="0" y="0"/>
          <a:ext cx="0" cy="0"/>
          <a:chOff x="0" y="0"/>
          <a:chExt cx="0" cy="0"/>
        </a:xfrm>
      </p:grpSpPr>
      <p:sp>
        <p:nvSpPr>
          <p:cNvPr id="39" name="Google Shape;39;p7"/>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idx="1" type="body"/>
          </p:nvPr>
        </p:nvSpPr>
        <p:spPr>
          <a:xfrm>
            <a:off x="869150"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 name="Google Shape;41;p7"/>
          <p:cNvSpPr txBox="1"/>
          <p:nvPr>
            <p:ph idx="2" type="body"/>
          </p:nvPr>
        </p:nvSpPr>
        <p:spPr>
          <a:xfrm>
            <a:off x="3356739"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2" name="Google Shape;42;p7"/>
          <p:cNvSpPr txBox="1"/>
          <p:nvPr>
            <p:ph idx="3" type="body"/>
          </p:nvPr>
        </p:nvSpPr>
        <p:spPr>
          <a:xfrm>
            <a:off x="5844329"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3" name="Google Shape;43;p7"/>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7"/>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45" name="Google Shape;45;p7"/>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8"/>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8"/>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50" name="Google Shape;50;p8"/>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9"/>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txBox="1"/>
          <p:nvPr>
            <p:ph idx="1" type="body"/>
          </p:nvPr>
        </p:nvSpPr>
        <p:spPr>
          <a:xfrm>
            <a:off x="840425" y="3949100"/>
            <a:ext cx="7463100" cy="519600"/>
          </a:xfrm>
          <a:prstGeom prst="rect">
            <a:avLst/>
          </a:prstGeom>
        </p:spPr>
        <p:txBody>
          <a:bodyPr anchorCtr="0" anchor="t" bIns="91425" lIns="91425" spcFirstLastPara="1" rIns="91425" wrap="square" tIns="91425">
            <a:noAutofit/>
          </a:bodyPr>
          <a:lstStyle>
            <a:lvl1pPr indent="-228600" lvl="0" marL="457200" rtl="0">
              <a:spcBef>
                <a:spcPts val="360"/>
              </a:spcBef>
              <a:spcAft>
                <a:spcPts val="0"/>
              </a:spcAft>
              <a:buSzPts val="1800"/>
              <a:buFont typeface="Roboto"/>
              <a:buNone/>
              <a:defRPr sz="1800">
                <a:latin typeface="Roboto"/>
                <a:ea typeface="Roboto"/>
                <a:cs typeface="Roboto"/>
                <a:sym typeface="Roboto"/>
              </a:defRPr>
            </a:lvl1pPr>
          </a:lstStyle>
          <a:p/>
        </p:txBody>
      </p:sp>
      <p:sp>
        <p:nvSpPr>
          <p:cNvPr id="54" name="Google Shape;54;p9"/>
          <p:cNvSpPr txBox="1"/>
          <p:nvPr>
            <p:ph idx="12" type="sldNum"/>
          </p:nvPr>
        </p:nvSpPr>
        <p:spPr>
          <a:xfrm>
            <a:off x="8346474" y="270053"/>
            <a:ext cx="548700" cy="393600"/>
          </a:xfrm>
          <a:prstGeom prst="rect">
            <a:avLst/>
          </a:prstGeom>
        </p:spPr>
        <p:txBody>
          <a:bodyPr anchorCtr="0" anchor="ctr" bIns="91425" lIns="91425" spcFirstLastPara="1" rIns="91425" wrap="square" tIns="91425">
            <a:noAutofit/>
          </a:bodyPr>
          <a:lstStyle>
            <a:lvl1pPr lvl="0" rtl="0">
              <a:buNone/>
              <a:defRPr>
                <a:latin typeface="Work Sans"/>
                <a:ea typeface="Work Sans"/>
                <a:cs typeface="Work Sans"/>
                <a:sym typeface="Work Sans"/>
              </a:defRPr>
            </a:lvl1pPr>
            <a:lvl2pPr lvl="1" rtl="0">
              <a:buNone/>
              <a:defRPr>
                <a:latin typeface="Work Sans"/>
                <a:ea typeface="Work Sans"/>
                <a:cs typeface="Work Sans"/>
                <a:sym typeface="Work Sans"/>
              </a:defRPr>
            </a:lvl2pPr>
            <a:lvl3pPr lvl="2" rtl="0">
              <a:buNone/>
              <a:defRPr>
                <a:latin typeface="Work Sans"/>
                <a:ea typeface="Work Sans"/>
                <a:cs typeface="Work Sans"/>
                <a:sym typeface="Work Sans"/>
              </a:defRPr>
            </a:lvl3pPr>
            <a:lvl4pPr lvl="3" rtl="0">
              <a:buNone/>
              <a:defRPr>
                <a:latin typeface="Work Sans"/>
                <a:ea typeface="Work Sans"/>
                <a:cs typeface="Work Sans"/>
                <a:sym typeface="Work Sans"/>
              </a:defRPr>
            </a:lvl4pPr>
            <a:lvl5pPr lvl="4" rtl="0">
              <a:buNone/>
              <a:defRPr>
                <a:latin typeface="Work Sans"/>
                <a:ea typeface="Work Sans"/>
                <a:cs typeface="Work Sans"/>
                <a:sym typeface="Work Sans"/>
              </a:defRPr>
            </a:lvl5pPr>
            <a:lvl6pPr lvl="5" rtl="0">
              <a:buNone/>
              <a:defRPr>
                <a:latin typeface="Work Sans"/>
                <a:ea typeface="Work Sans"/>
                <a:cs typeface="Work Sans"/>
                <a:sym typeface="Work Sans"/>
              </a:defRPr>
            </a:lvl6pPr>
            <a:lvl7pPr lvl="6" rtl="0">
              <a:buNone/>
              <a:defRPr>
                <a:latin typeface="Work Sans"/>
                <a:ea typeface="Work Sans"/>
                <a:cs typeface="Work Sans"/>
                <a:sym typeface="Work Sans"/>
              </a:defRPr>
            </a:lvl7pPr>
            <a:lvl8pPr lvl="7" rtl="0">
              <a:buNone/>
              <a:defRPr>
                <a:latin typeface="Work Sans"/>
                <a:ea typeface="Work Sans"/>
                <a:cs typeface="Work Sans"/>
                <a:sym typeface="Work Sans"/>
              </a:defRPr>
            </a:lvl8pPr>
            <a:lvl9pPr lvl="8" rtl="0">
              <a:buNone/>
              <a:defRPr>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9"/>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0"/>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1.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69150" y="847600"/>
            <a:ext cx="5092200" cy="136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2pPr>
            <a:lvl3pPr lvl="2"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3pPr>
            <a:lvl4pPr lvl="3"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4pPr>
            <a:lvl5pPr lvl="4"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5pPr>
            <a:lvl6pPr lvl="5"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6pPr>
            <a:lvl7pPr lvl="6"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7pPr>
            <a:lvl8pPr lvl="7"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8pPr>
            <a:lvl9pPr lvl="8"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9pPr>
          </a:lstStyle>
          <a:p/>
        </p:txBody>
      </p:sp>
      <p:sp>
        <p:nvSpPr>
          <p:cNvPr id="7" name="Google Shape;7;p1"/>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rtl="0">
              <a:spcBef>
                <a:spcPts val="60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1pPr>
            <a:lvl2pPr indent="-355600" lvl="1" marL="9144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2pPr>
            <a:lvl3pPr indent="-355600" lvl="2" marL="13716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3pPr>
            <a:lvl4pPr indent="-355600" lvl="3" marL="18288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4pPr>
            <a:lvl5pPr indent="-355600" lvl="4" marL="22860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5pPr>
            <a:lvl6pPr indent="-355600" lvl="5" marL="27432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6pPr>
            <a:lvl7pPr indent="-355600" lvl="6" marL="32004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7pPr>
            <a:lvl8pPr indent="-355600" lvl="7" marL="36576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8pPr>
            <a:lvl9pPr indent="-355600" lvl="8" marL="41148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9pPr>
          </a:lstStyle>
          <a:p/>
        </p:txBody>
      </p:sp>
      <p:sp>
        <p:nvSpPr>
          <p:cNvPr id="8" name="Google Shape;8;p1"/>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lvl="0" rtl="0" algn="r">
              <a:buNone/>
              <a:defRPr b="1" sz="1300">
                <a:solidFill>
                  <a:schemeClr val="dk1"/>
                </a:solidFill>
                <a:latin typeface="Work Sans"/>
                <a:ea typeface="Work Sans"/>
                <a:cs typeface="Work Sans"/>
                <a:sym typeface="Work Sans"/>
              </a:defRPr>
            </a:lvl1pPr>
            <a:lvl2pPr lvl="1" rtl="0" algn="r">
              <a:buNone/>
              <a:defRPr b="1" sz="1300">
                <a:solidFill>
                  <a:schemeClr val="dk1"/>
                </a:solidFill>
                <a:latin typeface="Work Sans"/>
                <a:ea typeface="Work Sans"/>
                <a:cs typeface="Work Sans"/>
                <a:sym typeface="Work Sans"/>
              </a:defRPr>
            </a:lvl2pPr>
            <a:lvl3pPr lvl="2" rtl="0" algn="r">
              <a:buNone/>
              <a:defRPr b="1" sz="1300">
                <a:solidFill>
                  <a:schemeClr val="dk1"/>
                </a:solidFill>
                <a:latin typeface="Work Sans"/>
                <a:ea typeface="Work Sans"/>
                <a:cs typeface="Work Sans"/>
                <a:sym typeface="Work Sans"/>
              </a:defRPr>
            </a:lvl3pPr>
            <a:lvl4pPr lvl="3" rtl="0" algn="r">
              <a:buNone/>
              <a:defRPr b="1" sz="1300">
                <a:solidFill>
                  <a:schemeClr val="dk1"/>
                </a:solidFill>
                <a:latin typeface="Work Sans"/>
                <a:ea typeface="Work Sans"/>
                <a:cs typeface="Work Sans"/>
                <a:sym typeface="Work Sans"/>
              </a:defRPr>
            </a:lvl4pPr>
            <a:lvl5pPr lvl="4" rtl="0" algn="r">
              <a:buNone/>
              <a:defRPr b="1" sz="1300">
                <a:solidFill>
                  <a:schemeClr val="dk1"/>
                </a:solidFill>
                <a:latin typeface="Work Sans"/>
                <a:ea typeface="Work Sans"/>
                <a:cs typeface="Work Sans"/>
                <a:sym typeface="Work Sans"/>
              </a:defRPr>
            </a:lvl5pPr>
            <a:lvl6pPr lvl="5" rtl="0" algn="r">
              <a:buNone/>
              <a:defRPr b="1" sz="1300">
                <a:solidFill>
                  <a:schemeClr val="dk1"/>
                </a:solidFill>
                <a:latin typeface="Work Sans"/>
                <a:ea typeface="Work Sans"/>
                <a:cs typeface="Work Sans"/>
                <a:sym typeface="Work Sans"/>
              </a:defRPr>
            </a:lvl6pPr>
            <a:lvl7pPr lvl="6" rtl="0" algn="r">
              <a:buNone/>
              <a:defRPr b="1" sz="1300">
                <a:solidFill>
                  <a:schemeClr val="dk1"/>
                </a:solidFill>
                <a:latin typeface="Work Sans"/>
                <a:ea typeface="Work Sans"/>
                <a:cs typeface="Work Sans"/>
                <a:sym typeface="Work Sans"/>
              </a:defRPr>
            </a:lvl7pPr>
            <a:lvl8pPr lvl="7" rtl="0" algn="r">
              <a:buNone/>
              <a:defRPr b="1" sz="1300">
                <a:solidFill>
                  <a:schemeClr val="dk1"/>
                </a:solidFill>
                <a:latin typeface="Work Sans"/>
                <a:ea typeface="Work Sans"/>
                <a:cs typeface="Work Sans"/>
                <a:sym typeface="Work Sans"/>
              </a:defRPr>
            </a:lvl8pPr>
            <a:lvl9pPr lvl="8" rtl="0" algn="r">
              <a:buNone/>
              <a:defRPr b="1" sz="1300">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64" name="Shape 64"/>
        <p:cNvGrpSpPr/>
        <p:nvPr/>
      </p:nvGrpSpPr>
      <p:grpSpPr>
        <a:xfrm>
          <a:off x="0" y="0"/>
          <a:ext cx="0" cy="0"/>
          <a:chOff x="0" y="0"/>
          <a:chExt cx="0" cy="0"/>
        </a:xfrm>
      </p:grpSpPr>
      <p:sp>
        <p:nvSpPr>
          <p:cNvPr id="65" name="Google Shape;65;p12"/>
          <p:cNvSpPr txBox="1"/>
          <p:nvPr>
            <p:ph type="title"/>
          </p:nvPr>
        </p:nvSpPr>
        <p:spPr>
          <a:xfrm>
            <a:off x="869150" y="847600"/>
            <a:ext cx="5092200" cy="136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Roboto"/>
              <a:buNone/>
              <a:defRPr b="0" i="0" sz="30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2pPr>
            <a:lvl3pPr lvl="2"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3pPr>
            <a:lvl4pPr lvl="3"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4pPr>
            <a:lvl5pPr lvl="4"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5pPr>
            <a:lvl6pPr lvl="5"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6pPr>
            <a:lvl7pPr lvl="6"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7pPr>
            <a:lvl8pPr lvl="7"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8pPr>
            <a:lvl9pPr lvl="8"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9pPr>
          </a:lstStyle>
          <a:p/>
        </p:txBody>
      </p:sp>
      <p:sp>
        <p:nvSpPr>
          <p:cNvPr id="66" name="Google Shape;66;p12"/>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60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1pPr>
            <a:lvl2pPr indent="-355600" lvl="1" marL="9144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2pPr>
            <a:lvl3pPr indent="-355600" lvl="2" marL="13716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3pPr>
            <a:lvl4pPr indent="-355600" lvl="3" marL="18288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4pPr>
            <a:lvl5pPr indent="-355600" lvl="4" marL="22860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5pPr>
            <a:lvl6pPr indent="-355600" lvl="5" marL="27432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6pPr>
            <a:lvl7pPr indent="-355600" lvl="6" marL="32004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7pPr>
            <a:lvl8pPr indent="-355600" lvl="7" marL="36576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8pPr>
            <a:lvl9pPr indent="-355600" lvl="8" marL="41148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9pPr>
          </a:lstStyle>
          <a:p/>
        </p:txBody>
      </p:sp>
      <p:sp>
        <p:nvSpPr>
          <p:cNvPr id="67" name="Google Shape;67;p12"/>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http://www.youtube.com/watch?v=YD9cIKmIeC8" TargetMode="External"/><Relationship Id="rId4" Type="http://schemas.openxmlformats.org/officeDocument/2006/relationships/image" Target="../media/image24.jp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www.youtube.com/watch?v=qtW7H7yPZLg" TargetMode="Externa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hyperlink" Target="http://www.youtube.com/watch?v=oLy1LskT6Y8" TargetMode="External"/><Relationship Id="rId5"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2.png"/><Relationship Id="rId5" Type="http://schemas.openxmlformats.org/officeDocument/2006/relationships/image" Target="../media/image48.png"/><Relationship Id="rId6" Type="http://schemas.openxmlformats.org/officeDocument/2006/relationships/image" Target="../media/image39.png"/><Relationship Id="rId7" Type="http://schemas.openxmlformats.org/officeDocument/2006/relationships/image" Target="../media/image46.png"/><Relationship Id="rId8"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6.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2755737" y="324025"/>
            <a:ext cx="3632518" cy="891926"/>
          </a:xfrm>
          <a:prstGeom prst="rect">
            <a:avLst/>
          </a:prstGeom>
          <a:noFill/>
          <a:ln>
            <a:noFill/>
          </a:ln>
        </p:spPr>
      </p:pic>
      <p:sp>
        <p:nvSpPr>
          <p:cNvPr id="129" name="Google Shape;129;p23"/>
          <p:cNvSpPr txBox="1"/>
          <p:nvPr/>
        </p:nvSpPr>
        <p:spPr>
          <a:xfrm>
            <a:off x="245475" y="3408225"/>
            <a:ext cx="5898600" cy="10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a:ea typeface="Roboto"/>
                <a:cs typeface="Roboto"/>
                <a:sym typeface="Roboto"/>
              </a:rPr>
              <a:t>OCR B</a:t>
            </a:r>
            <a:endParaRPr sz="1500">
              <a:latin typeface="Roboto"/>
              <a:ea typeface="Roboto"/>
              <a:cs typeface="Roboto"/>
              <a:sym typeface="Roboto"/>
            </a:endParaRPr>
          </a:p>
          <a:p>
            <a:pPr indent="0" lvl="0" marL="0" rtl="0" algn="l">
              <a:spcBef>
                <a:spcPts val="0"/>
              </a:spcBef>
              <a:spcAft>
                <a:spcPts val="0"/>
              </a:spcAft>
              <a:buNone/>
            </a:pPr>
            <a:r>
              <a:rPr lang="en" sz="1500">
                <a:latin typeface="Roboto"/>
                <a:ea typeface="Roboto"/>
                <a:cs typeface="Roboto"/>
                <a:sym typeface="Roboto"/>
              </a:rPr>
              <a:t>British Depth Studies</a:t>
            </a:r>
            <a:endParaRPr sz="1500">
              <a:latin typeface="Roboto"/>
              <a:ea typeface="Roboto"/>
              <a:cs typeface="Roboto"/>
              <a:sym typeface="Roboto"/>
            </a:endParaRPr>
          </a:p>
          <a:p>
            <a:pPr indent="0" lvl="0" marL="0" rtl="0" algn="l">
              <a:spcBef>
                <a:spcPts val="0"/>
              </a:spcBef>
              <a:spcAft>
                <a:spcPts val="0"/>
              </a:spcAft>
              <a:buNone/>
            </a:pPr>
            <a:r>
              <a:rPr b="1" lang="en" sz="1500">
                <a:solidFill>
                  <a:srgbClr val="3C78D8"/>
                </a:solidFill>
                <a:latin typeface="Roboto"/>
                <a:ea typeface="Roboto"/>
                <a:cs typeface="Roboto"/>
                <a:sym typeface="Roboto"/>
              </a:rPr>
              <a:t>The Norman Conquest, 1065–1087</a:t>
            </a:r>
            <a:endParaRPr b="1" sz="1500">
              <a:solidFill>
                <a:srgbClr val="3C78D8"/>
              </a:solidFill>
              <a:latin typeface="Roboto"/>
              <a:ea typeface="Roboto"/>
              <a:cs typeface="Roboto"/>
              <a:sym typeface="Roboto"/>
            </a:endParaRPr>
          </a:p>
        </p:txBody>
      </p:sp>
      <p:sp>
        <p:nvSpPr>
          <p:cNvPr id="130" name="Google Shape;130;p23"/>
          <p:cNvSpPr txBox="1"/>
          <p:nvPr/>
        </p:nvSpPr>
        <p:spPr>
          <a:xfrm>
            <a:off x="950538" y="2146875"/>
            <a:ext cx="7242900" cy="786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500">
                <a:solidFill>
                  <a:srgbClr val="3C78D8"/>
                </a:solidFill>
                <a:latin typeface="Roboto"/>
                <a:ea typeface="Roboto"/>
                <a:cs typeface="Roboto"/>
                <a:sym typeface="Roboto"/>
              </a:rPr>
              <a:t>Invasion and victory</a:t>
            </a:r>
            <a:endParaRPr sz="3500">
              <a:solidFill>
                <a:srgbClr val="3C78D8"/>
              </a:solidFill>
              <a:latin typeface="Roboto"/>
              <a:ea typeface="Roboto"/>
              <a:cs typeface="Roboto"/>
              <a:sym typeface="Roboto"/>
            </a:endParaRPr>
          </a:p>
        </p:txBody>
      </p:sp>
      <p:sp>
        <p:nvSpPr>
          <p:cNvPr id="131" name="Google Shape;131;p23"/>
          <p:cNvSpPr txBox="1"/>
          <p:nvPr/>
        </p:nvSpPr>
        <p:spPr>
          <a:xfrm>
            <a:off x="4286850" y="1364775"/>
            <a:ext cx="5703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3C78D8"/>
                </a:solidFill>
                <a:latin typeface="Roboto Light"/>
                <a:ea typeface="Roboto Light"/>
                <a:cs typeface="Roboto Light"/>
                <a:sym typeface="Roboto Light"/>
              </a:rPr>
              <a:t>2</a:t>
            </a:r>
            <a:endParaRPr sz="4500">
              <a:solidFill>
                <a:srgbClr val="3C78D8"/>
              </a:solidFill>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2"/>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2" name="Google Shape;282;p32"/>
          <p:cNvSpPr txBox="1"/>
          <p:nvPr/>
        </p:nvSpPr>
        <p:spPr>
          <a:xfrm>
            <a:off x="967100" y="463175"/>
            <a:ext cx="44184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The </a:t>
            </a:r>
            <a:r>
              <a:rPr b="1" lang="en" sz="2000">
                <a:solidFill>
                  <a:srgbClr val="3C78D8"/>
                </a:solidFill>
                <a:latin typeface="Roboto"/>
                <a:ea typeface="Roboto"/>
                <a:cs typeface="Roboto"/>
                <a:sym typeface="Roboto"/>
              </a:rPr>
              <a:t>succession crisis</a:t>
            </a:r>
            <a:r>
              <a:rPr b="1" lang="en" sz="2000">
                <a:latin typeface="Roboto"/>
                <a:ea typeface="Roboto"/>
                <a:cs typeface="Roboto"/>
                <a:sym typeface="Roboto"/>
              </a:rPr>
              <a:t> of 1066</a:t>
            </a:r>
            <a:endParaRPr b="1" sz="2000">
              <a:latin typeface="Roboto"/>
              <a:ea typeface="Roboto"/>
              <a:cs typeface="Roboto"/>
              <a:sym typeface="Roboto"/>
            </a:endParaRPr>
          </a:p>
        </p:txBody>
      </p:sp>
      <p:sp>
        <p:nvSpPr>
          <p:cNvPr id="283" name="Google Shape;283;p32"/>
          <p:cNvSpPr/>
          <p:nvPr/>
        </p:nvSpPr>
        <p:spPr>
          <a:xfrm>
            <a:off x="4514775" y="618375"/>
            <a:ext cx="4418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2"/>
          <p:cNvSpPr txBox="1"/>
          <p:nvPr/>
        </p:nvSpPr>
        <p:spPr>
          <a:xfrm>
            <a:off x="291750" y="928200"/>
            <a:ext cx="8584800" cy="6123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FFFFF"/>
                </a:solidFill>
                <a:latin typeface="Roboto"/>
                <a:ea typeface="Roboto"/>
                <a:cs typeface="Roboto"/>
                <a:sym typeface="Roboto"/>
              </a:rPr>
              <a:t>Edward the Confessor and Edith of Wessex had no children, leaving no successor to the throne when the King died on 5 January 1066.</a:t>
            </a:r>
            <a:endParaRPr sz="1600">
              <a:solidFill>
                <a:srgbClr val="FFFFFF"/>
              </a:solidFill>
              <a:latin typeface="Roboto"/>
              <a:ea typeface="Roboto"/>
              <a:cs typeface="Roboto"/>
              <a:sym typeface="Roboto"/>
            </a:endParaRPr>
          </a:p>
        </p:txBody>
      </p:sp>
      <p:pic>
        <p:nvPicPr>
          <p:cNvPr id="285" name="Google Shape;285;p32"/>
          <p:cNvPicPr preferRelativeResize="0"/>
          <p:nvPr/>
        </p:nvPicPr>
        <p:blipFill rotWithShape="1">
          <a:blip r:embed="rId3">
            <a:alphaModFix/>
          </a:blip>
          <a:srcRect b="7558" l="0" r="0" t="5265"/>
          <a:stretch/>
        </p:blipFill>
        <p:spPr>
          <a:xfrm>
            <a:off x="291750" y="1540500"/>
            <a:ext cx="6799275" cy="3334239"/>
          </a:xfrm>
          <a:prstGeom prst="rect">
            <a:avLst/>
          </a:prstGeom>
          <a:noFill/>
          <a:ln>
            <a:noFill/>
          </a:ln>
        </p:spPr>
      </p:pic>
      <p:sp>
        <p:nvSpPr>
          <p:cNvPr id="286" name="Google Shape;286;p32"/>
          <p:cNvSpPr txBox="1"/>
          <p:nvPr/>
        </p:nvSpPr>
        <p:spPr>
          <a:xfrm>
            <a:off x="7091025" y="3916850"/>
            <a:ext cx="1092300" cy="9579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An etching of Edward the Confessor on his deathbed</a:t>
            </a:r>
            <a:endParaRPr b="1" sz="1000">
              <a:solidFill>
                <a:srgbClr val="FFFFFF"/>
              </a:solidFill>
              <a:latin typeface="Roboto"/>
              <a:ea typeface="Roboto"/>
              <a:cs typeface="Roboto"/>
              <a:sym typeface="Roboto"/>
            </a:endParaRPr>
          </a:p>
        </p:txBody>
      </p:sp>
      <p:sp>
        <p:nvSpPr>
          <p:cNvPr id="287" name="Google Shape;287;p32"/>
          <p:cNvSpPr txBox="1"/>
          <p:nvPr/>
        </p:nvSpPr>
        <p:spPr>
          <a:xfrm>
            <a:off x="7091025" y="1592025"/>
            <a:ext cx="1785600" cy="214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The Witan convened and </a:t>
            </a:r>
            <a:r>
              <a:rPr b="1" lang="en" sz="1600">
                <a:latin typeface="Roboto"/>
                <a:ea typeface="Roboto"/>
                <a:cs typeface="Roboto"/>
                <a:sym typeface="Roboto"/>
              </a:rPr>
              <a:t>Harold was crowned</a:t>
            </a:r>
            <a:r>
              <a:rPr lang="en" sz="1600">
                <a:latin typeface="Roboto"/>
                <a:ea typeface="Roboto"/>
                <a:cs typeface="Roboto"/>
                <a:sym typeface="Roboto"/>
              </a:rPr>
              <a:t> the same day as Edward’s burial on 6 January 1066.</a:t>
            </a:r>
            <a:endParaRPr sz="16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sz="1600">
              <a:latin typeface="Roboto"/>
              <a:ea typeface="Roboto"/>
              <a:cs typeface="Roboto"/>
              <a:sym typeface="Roboto"/>
            </a:endParaRPr>
          </a:p>
        </p:txBody>
      </p:sp>
      <p:pic>
        <p:nvPicPr>
          <p:cNvPr id="288" name="Google Shape;288;p32"/>
          <p:cNvPicPr preferRelativeResize="0"/>
          <p:nvPr/>
        </p:nvPicPr>
        <p:blipFill>
          <a:blip r:embed="rId4">
            <a:alphaModFix/>
          </a:blip>
          <a:stretch>
            <a:fillRect/>
          </a:stretch>
        </p:blipFill>
        <p:spPr>
          <a:xfrm>
            <a:off x="281550" y="227400"/>
            <a:ext cx="635975" cy="635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3"/>
          <p:cNvSpPr txBox="1"/>
          <p:nvPr/>
        </p:nvSpPr>
        <p:spPr>
          <a:xfrm>
            <a:off x="235475" y="868325"/>
            <a:ext cx="3206400" cy="30951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500" u="none" cap="none" strike="noStrike">
                <a:solidFill>
                  <a:srgbClr val="000000"/>
                </a:solidFill>
                <a:latin typeface="Roboto"/>
                <a:ea typeface="Roboto"/>
                <a:cs typeface="Roboto"/>
                <a:sym typeface="Roboto"/>
              </a:rPr>
              <a:t>In 1064/5, Harold was shipwrecked off the coast of France and held by a French count, who passed him on to William, Duke of Normandy.</a:t>
            </a:r>
            <a:r>
              <a:rPr lang="en" sz="1500">
                <a:latin typeface="Roboto"/>
                <a:ea typeface="Roboto"/>
                <a:cs typeface="Roboto"/>
                <a:sym typeface="Roboto"/>
              </a:rPr>
              <a:t> </a:t>
            </a:r>
            <a:r>
              <a:rPr i="0" lang="en" sz="1500" u="none" cap="none" strike="noStrike">
                <a:solidFill>
                  <a:srgbClr val="000000"/>
                </a:solidFill>
                <a:latin typeface="Roboto"/>
                <a:ea typeface="Roboto"/>
                <a:cs typeface="Roboto"/>
                <a:sym typeface="Roboto"/>
              </a:rPr>
              <a:t>The Norman version of events </a:t>
            </a:r>
            <a:r>
              <a:rPr lang="en" sz="1500">
                <a:latin typeface="Roboto"/>
                <a:ea typeface="Roboto"/>
                <a:cs typeface="Roboto"/>
                <a:sym typeface="Roboto"/>
              </a:rPr>
              <a:t>was </a:t>
            </a:r>
            <a:r>
              <a:rPr i="0" lang="en" sz="1500" u="none" cap="none" strike="noStrike">
                <a:solidFill>
                  <a:srgbClr val="000000"/>
                </a:solidFill>
                <a:latin typeface="Roboto"/>
                <a:ea typeface="Roboto"/>
                <a:cs typeface="Roboto"/>
                <a:sym typeface="Roboto"/>
              </a:rPr>
              <a:t>that Harold had come to France to tell William that Edward the Confessor had selected the Norman Duke as his successor. Anglo-Saxons claimed Harold was there to negotiate the release of his brother and nephew, who had been taken hostage.</a:t>
            </a:r>
            <a:endParaRPr i="0" sz="1500" u="none" cap="none" strike="noStrike">
              <a:solidFill>
                <a:srgbClr val="000000"/>
              </a:solidFill>
              <a:latin typeface="Roboto"/>
              <a:ea typeface="Roboto"/>
              <a:cs typeface="Roboto"/>
              <a:sym typeface="Roboto"/>
            </a:endParaRPr>
          </a:p>
        </p:txBody>
      </p:sp>
      <p:pic>
        <p:nvPicPr>
          <p:cNvPr id="294" name="Google Shape;294;p33"/>
          <p:cNvPicPr preferRelativeResize="0"/>
          <p:nvPr/>
        </p:nvPicPr>
        <p:blipFill rotWithShape="1">
          <a:blip r:embed="rId3">
            <a:alphaModFix/>
          </a:blip>
          <a:srcRect b="0" l="0" r="0" t="0"/>
          <a:stretch/>
        </p:blipFill>
        <p:spPr>
          <a:xfrm>
            <a:off x="3441875" y="926250"/>
            <a:ext cx="5479100" cy="2682800"/>
          </a:xfrm>
          <a:prstGeom prst="rect">
            <a:avLst/>
          </a:prstGeom>
          <a:noFill/>
          <a:ln>
            <a:noFill/>
          </a:ln>
        </p:spPr>
      </p:pic>
      <p:sp>
        <p:nvSpPr>
          <p:cNvPr id="295" name="Google Shape;295;p33"/>
          <p:cNvSpPr txBox="1"/>
          <p:nvPr/>
        </p:nvSpPr>
        <p:spPr>
          <a:xfrm>
            <a:off x="277300" y="3880975"/>
            <a:ext cx="8069100" cy="1030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i="0" lang="en" sz="1500" u="none" cap="none" strike="noStrike">
                <a:solidFill>
                  <a:schemeClr val="dk1"/>
                </a:solidFill>
                <a:latin typeface="Roboto"/>
                <a:ea typeface="Roboto"/>
                <a:cs typeface="Roboto"/>
                <a:sym typeface="Roboto"/>
              </a:rPr>
              <a:t>Harold spent time in Normandy and assisted William in a number of military campaigns, being  rewarded with symbolic gifts of armour and weapons. This suggests that William viewed Harold as his </a:t>
            </a:r>
            <a:r>
              <a:rPr b="1" i="0" lang="en" sz="1500" u="none" cap="none" strike="noStrike">
                <a:solidFill>
                  <a:schemeClr val="dk1"/>
                </a:solidFill>
                <a:latin typeface="Roboto"/>
                <a:ea typeface="Roboto"/>
                <a:cs typeface="Roboto"/>
                <a:sym typeface="Roboto"/>
              </a:rPr>
              <a:t>vassal</a:t>
            </a:r>
            <a:r>
              <a:rPr i="0" lang="en" sz="1500" u="none" cap="none" strike="noStrike">
                <a:solidFill>
                  <a:schemeClr val="dk1"/>
                </a:solidFill>
                <a:latin typeface="Roboto"/>
                <a:ea typeface="Roboto"/>
                <a:cs typeface="Roboto"/>
                <a:sym typeface="Roboto"/>
              </a:rPr>
              <a:t>.</a:t>
            </a:r>
            <a:r>
              <a:rPr lang="en" sz="1500">
                <a:solidFill>
                  <a:schemeClr val="dk1"/>
                </a:solidFill>
                <a:latin typeface="Roboto"/>
                <a:ea typeface="Roboto"/>
                <a:cs typeface="Roboto"/>
                <a:sym typeface="Roboto"/>
              </a:rPr>
              <a:t> </a:t>
            </a:r>
            <a:r>
              <a:rPr i="0" lang="en" sz="1500" u="none" cap="none" strike="noStrike">
                <a:solidFill>
                  <a:schemeClr val="dk1"/>
                </a:solidFill>
                <a:latin typeface="Roboto"/>
                <a:ea typeface="Roboto"/>
                <a:cs typeface="Roboto"/>
                <a:sym typeface="Roboto"/>
              </a:rPr>
              <a:t>Harold </a:t>
            </a:r>
            <a:r>
              <a:rPr lang="en" sz="1500">
                <a:solidFill>
                  <a:schemeClr val="dk1"/>
                </a:solidFill>
                <a:latin typeface="Roboto"/>
                <a:ea typeface="Roboto"/>
                <a:cs typeface="Roboto"/>
                <a:sym typeface="Roboto"/>
              </a:rPr>
              <a:t>was</a:t>
            </a:r>
            <a:r>
              <a:rPr i="0" lang="en" sz="1500" u="none" cap="none" strike="noStrike">
                <a:solidFill>
                  <a:schemeClr val="dk1"/>
                </a:solidFill>
                <a:latin typeface="Roboto"/>
                <a:ea typeface="Roboto"/>
                <a:cs typeface="Roboto"/>
                <a:sym typeface="Roboto"/>
              </a:rPr>
              <a:t> then said to have sworn an oath to William, promising to support his claim to the</a:t>
            </a:r>
            <a:r>
              <a:rPr lang="en" sz="1500">
                <a:solidFill>
                  <a:schemeClr val="dk1"/>
                </a:solidFill>
                <a:latin typeface="Roboto"/>
                <a:ea typeface="Roboto"/>
                <a:cs typeface="Roboto"/>
                <a:sym typeface="Roboto"/>
              </a:rPr>
              <a:t> </a:t>
            </a:r>
            <a:r>
              <a:rPr i="0" lang="en" sz="1500" u="none" cap="none" strike="noStrike">
                <a:solidFill>
                  <a:schemeClr val="dk1"/>
                </a:solidFill>
                <a:latin typeface="Roboto"/>
                <a:ea typeface="Roboto"/>
                <a:cs typeface="Roboto"/>
                <a:sym typeface="Roboto"/>
              </a:rPr>
              <a:t>throne of England.</a:t>
            </a:r>
            <a:endParaRPr i="0" sz="1500" u="none" cap="none" strike="noStrike">
              <a:solidFill>
                <a:srgbClr val="000000"/>
              </a:solidFill>
              <a:latin typeface="Roboto"/>
              <a:ea typeface="Roboto"/>
              <a:cs typeface="Roboto"/>
              <a:sym typeface="Roboto"/>
            </a:endParaRPr>
          </a:p>
        </p:txBody>
      </p:sp>
      <p:sp>
        <p:nvSpPr>
          <p:cNvPr id="296" name="Google Shape;296;p33"/>
          <p:cNvSpPr txBox="1"/>
          <p:nvPr/>
        </p:nvSpPr>
        <p:spPr>
          <a:xfrm>
            <a:off x="3441825" y="3609050"/>
            <a:ext cx="5479200" cy="3543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Scene from the Bayeux Tapestry, depicting Harold</a:t>
            </a:r>
            <a:endParaRPr b="1" sz="1000">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swearing an oath of loyalty to Duke William</a:t>
            </a:r>
            <a:endParaRPr b="1" sz="1000">
              <a:solidFill>
                <a:srgbClr val="FFFFFF"/>
              </a:solidFill>
              <a:latin typeface="Roboto"/>
              <a:ea typeface="Roboto"/>
              <a:cs typeface="Roboto"/>
              <a:sym typeface="Roboto"/>
            </a:endParaRPr>
          </a:p>
        </p:txBody>
      </p:sp>
      <p:sp>
        <p:nvSpPr>
          <p:cNvPr id="297" name="Google Shape;297;p33"/>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98" name="Google Shape;298;p33"/>
          <p:cNvSpPr txBox="1"/>
          <p:nvPr/>
        </p:nvSpPr>
        <p:spPr>
          <a:xfrm>
            <a:off x="235475" y="340325"/>
            <a:ext cx="5800800" cy="52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What was the purpose of Harold Godwinson’s</a:t>
            </a:r>
            <a:endParaRPr b="1" sz="1600">
              <a:solidFill>
                <a:srgbClr val="FFFFFF"/>
              </a:solidFill>
              <a:latin typeface="Roboto"/>
              <a:ea typeface="Roboto"/>
              <a:cs typeface="Roboto"/>
              <a:sym typeface="Roboto"/>
            </a:endParaRPr>
          </a:p>
          <a:p>
            <a:pPr indent="0" lvl="0" marL="0" rtl="0" algn="r">
              <a:spcBef>
                <a:spcPts val="0"/>
              </a:spcBef>
              <a:spcAft>
                <a:spcPts val="0"/>
              </a:spcAft>
              <a:buNone/>
            </a:pPr>
            <a:r>
              <a:rPr b="1" lang="en" sz="1600">
                <a:solidFill>
                  <a:srgbClr val="FFFFFF"/>
                </a:solidFill>
                <a:latin typeface="Roboto"/>
                <a:ea typeface="Roboto"/>
                <a:cs typeface="Roboto"/>
                <a:sym typeface="Roboto"/>
              </a:rPr>
              <a:t>embassy to Normandy in 1064/5? </a:t>
            </a:r>
            <a:endParaRPr b="1" sz="1600">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34"/>
          <p:cNvSpPr txBox="1"/>
          <p:nvPr/>
        </p:nvSpPr>
        <p:spPr>
          <a:xfrm>
            <a:off x="299100" y="489600"/>
            <a:ext cx="8545800" cy="1181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lang="en" sz="1600">
                <a:latin typeface="Roboto"/>
                <a:ea typeface="Roboto"/>
                <a:cs typeface="Roboto"/>
                <a:sym typeface="Roboto"/>
              </a:rPr>
              <a:t>The year of the death of the Ango-Saxon king, Edward the Confessor, had been eventful as significant people came forward to claim the English throne. The succession crisis prompted battles between the claimants, each garnering as much support as possible, to determine the fate of the crown of England.</a:t>
            </a:r>
            <a:endParaRPr b="0" i="0" sz="1600" u="none" cap="none" strike="noStrike">
              <a:solidFill>
                <a:srgbClr val="000000"/>
              </a:solidFill>
              <a:latin typeface="Roboto"/>
              <a:ea typeface="Roboto"/>
              <a:cs typeface="Roboto"/>
              <a:sym typeface="Roboto"/>
            </a:endParaRPr>
          </a:p>
        </p:txBody>
      </p:sp>
      <p:pic>
        <p:nvPicPr>
          <p:cNvPr id="304" name="Google Shape;304;p34"/>
          <p:cNvPicPr preferRelativeResize="0"/>
          <p:nvPr/>
        </p:nvPicPr>
        <p:blipFill rotWithShape="1">
          <a:blip r:embed="rId3">
            <a:alphaModFix/>
          </a:blip>
          <a:srcRect b="0" l="8308" r="6909" t="0"/>
          <a:stretch/>
        </p:blipFill>
        <p:spPr>
          <a:xfrm>
            <a:off x="4823575" y="2166875"/>
            <a:ext cx="1944628" cy="2126775"/>
          </a:xfrm>
          <a:prstGeom prst="rect">
            <a:avLst/>
          </a:prstGeom>
          <a:noFill/>
          <a:ln>
            <a:noFill/>
          </a:ln>
        </p:spPr>
      </p:pic>
      <p:pic>
        <p:nvPicPr>
          <p:cNvPr id="305" name="Google Shape;305;p34"/>
          <p:cNvPicPr preferRelativeResize="0"/>
          <p:nvPr/>
        </p:nvPicPr>
        <p:blipFill>
          <a:blip r:embed="rId4">
            <a:alphaModFix/>
          </a:blip>
          <a:stretch>
            <a:fillRect/>
          </a:stretch>
        </p:blipFill>
        <p:spPr>
          <a:xfrm>
            <a:off x="390875" y="2166875"/>
            <a:ext cx="2126775" cy="2126775"/>
          </a:xfrm>
          <a:prstGeom prst="rect">
            <a:avLst/>
          </a:prstGeom>
          <a:noFill/>
          <a:ln>
            <a:noFill/>
          </a:ln>
        </p:spPr>
      </p:pic>
      <p:pic>
        <p:nvPicPr>
          <p:cNvPr id="306" name="Google Shape;306;p34"/>
          <p:cNvPicPr preferRelativeResize="0"/>
          <p:nvPr/>
        </p:nvPicPr>
        <p:blipFill rotWithShape="1">
          <a:blip r:embed="rId5">
            <a:alphaModFix/>
          </a:blip>
          <a:srcRect b="26823" l="34642" r="30406" t="20829"/>
          <a:stretch/>
        </p:blipFill>
        <p:spPr>
          <a:xfrm>
            <a:off x="2724975" y="2166875"/>
            <a:ext cx="1891284" cy="2126775"/>
          </a:xfrm>
          <a:prstGeom prst="rect">
            <a:avLst/>
          </a:prstGeom>
          <a:noFill/>
          <a:ln>
            <a:noFill/>
          </a:ln>
        </p:spPr>
      </p:pic>
      <p:pic>
        <p:nvPicPr>
          <p:cNvPr id="307" name="Google Shape;307;p34"/>
          <p:cNvPicPr preferRelativeResize="0"/>
          <p:nvPr/>
        </p:nvPicPr>
        <p:blipFill rotWithShape="1">
          <a:blip r:embed="rId6">
            <a:alphaModFix/>
          </a:blip>
          <a:srcRect b="34981" l="9192" r="5924" t="2350"/>
          <a:stretch/>
        </p:blipFill>
        <p:spPr>
          <a:xfrm>
            <a:off x="6922175" y="2166875"/>
            <a:ext cx="1791000" cy="2095000"/>
          </a:xfrm>
          <a:prstGeom prst="rect">
            <a:avLst/>
          </a:prstGeom>
          <a:noFill/>
          <a:ln>
            <a:noFill/>
          </a:ln>
        </p:spPr>
      </p:pic>
      <p:sp>
        <p:nvSpPr>
          <p:cNvPr id="308" name="Google Shape;308;p34"/>
          <p:cNvSpPr/>
          <p:nvPr/>
        </p:nvSpPr>
        <p:spPr>
          <a:xfrm>
            <a:off x="391000" y="4293650"/>
            <a:ext cx="2126700" cy="588300"/>
          </a:xfrm>
          <a:prstGeom prst="horizontalScroll">
            <a:avLst>
              <a:gd fmla="val 12500"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William, Duke of Normandy</a:t>
            </a:r>
            <a:endParaRPr b="1">
              <a:solidFill>
                <a:srgbClr val="FFFFFF"/>
              </a:solidFill>
              <a:latin typeface="Roboto"/>
              <a:ea typeface="Roboto"/>
              <a:cs typeface="Roboto"/>
              <a:sym typeface="Roboto"/>
            </a:endParaRPr>
          </a:p>
        </p:txBody>
      </p:sp>
      <p:sp>
        <p:nvSpPr>
          <p:cNvPr id="309" name="Google Shape;309;p34"/>
          <p:cNvSpPr/>
          <p:nvPr/>
        </p:nvSpPr>
        <p:spPr>
          <a:xfrm>
            <a:off x="2725012" y="4293650"/>
            <a:ext cx="1891200" cy="588300"/>
          </a:xfrm>
          <a:prstGeom prst="horizontalScroll">
            <a:avLst>
              <a:gd fmla="val 12500"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Harald Hardrada</a:t>
            </a:r>
            <a:endParaRPr b="1">
              <a:solidFill>
                <a:srgbClr val="FFFFFF"/>
              </a:solidFill>
              <a:latin typeface="Roboto"/>
              <a:ea typeface="Roboto"/>
              <a:cs typeface="Roboto"/>
              <a:sym typeface="Roboto"/>
            </a:endParaRPr>
          </a:p>
        </p:txBody>
      </p:sp>
      <p:sp>
        <p:nvSpPr>
          <p:cNvPr id="310" name="Google Shape;310;p34"/>
          <p:cNvSpPr/>
          <p:nvPr/>
        </p:nvSpPr>
        <p:spPr>
          <a:xfrm>
            <a:off x="4823525" y="4293650"/>
            <a:ext cx="1944600" cy="588300"/>
          </a:xfrm>
          <a:prstGeom prst="horizontalScroll">
            <a:avLst>
              <a:gd fmla="val 12500"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Edgar Aethling</a:t>
            </a:r>
            <a:endParaRPr b="1">
              <a:solidFill>
                <a:srgbClr val="FFFFFF"/>
              </a:solidFill>
              <a:latin typeface="Roboto"/>
              <a:ea typeface="Roboto"/>
              <a:cs typeface="Roboto"/>
              <a:sym typeface="Roboto"/>
            </a:endParaRPr>
          </a:p>
        </p:txBody>
      </p:sp>
      <p:sp>
        <p:nvSpPr>
          <p:cNvPr id="311" name="Google Shape;311;p34"/>
          <p:cNvSpPr/>
          <p:nvPr/>
        </p:nvSpPr>
        <p:spPr>
          <a:xfrm>
            <a:off x="6922175" y="4293650"/>
            <a:ext cx="1791000" cy="588300"/>
          </a:xfrm>
          <a:prstGeom prst="horizontalScroll">
            <a:avLst>
              <a:gd fmla="val 12500"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Harold Godwinson</a:t>
            </a:r>
            <a:endParaRPr b="1">
              <a:solidFill>
                <a:srgbClr val="FFFFFF"/>
              </a:solidFill>
              <a:latin typeface="Roboto"/>
              <a:ea typeface="Roboto"/>
              <a:cs typeface="Roboto"/>
              <a:sym typeface="Roboto"/>
            </a:endParaRPr>
          </a:p>
        </p:txBody>
      </p:sp>
      <p:sp>
        <p:nvSpPr>
          <p:cNvPr id="312" name="Google Shape;312;p34"/>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13" name="Google Shape;313;p34"/>
          <p:cNvSpPr txBox="1"/>
          <p:nvPr/>
        </p:nvSpPr>
        <p:spPr>
          <a:xfrm>
            <a:off x="218975" y="17301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Who were the rival claimants for the throne?</a:t>
            </a:r>
            <a:endParaRPr b="1" sz="16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5"/>
          <p:cNvSpPr/>
          <p:nvPr/>
        </p:nvSpPr>
        <p:spPr>
          <a:xfrm>
            <a:off x="314800" y="712250"/>
            <a:ext cx="1944600" cy="768300"/>
          </a:xfrm>
          <a:prstGeom prst="horizontalScroll">
            <a:avLst>
              <a:gd fmla="val 12500"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William, Duke of Normandy</a:t>
            </a:r>
            <a:endParaRPr b="1" sz="1600">
              <a:solidFill>
                <a:srgbClr val="FFFFFF"/>
              </a:solidFill>
              <a:latin typeface="Roboto"/>
              <a:ea typeface="Roboto"/>
              <a:cs typeface="Roboto"/>
              <a:sym typeface="Roboto"/>
            </a:endParaRPr>
          </a:p>
        </p:txBody>
      </p:sp>
      <p:sp>
        <p:nvSpPr>
          <p:cNvPr id="319" name="Google Shape;319;p35"/>
          <p:cNvSpPr/>
          <p:nvPr/>
        </p:nvSpPr>
        <p:spPr>
          <a:xfrm>
            <a:off x="2501675" y="712250"/>
            <a:ext cx="1944600" cy="768300"/>
          </a:xfrm>
          <a:prstGeom prst="horizontalScroll">
            <a:avLst>
              <a:gd fmla="val 12500"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Harald Hardrada</a:t>
            </a:r>
            <a:endParaRPr b="1" sz="1600">
              <a:solidFill>
                <a:srgbClr val="FFFFFF"/>
              </a:solidFill>
              <a:latin typeface="Roboto"/>
              <a:ea typeface="Roboto"/>
              <a:cs typeface="Roboto"/>
              <a:sym typeface="Roboto"/>
            </a:endParaRPr>
          </a:p>
        </p:txBody>
      </p:sp>
      <p:sp>
        <p:nvSpPr>
          <p:cNvPr id="320" name="Google Shape;320;p35"/>
          <p:cNvSpPr/>
          <p:nvPr/>
        </p:nvSpPr>
        <p:spPr>
          <a:xfrm>
            <a:off x="4688513" y="712250"/>
            <a:ext cx="1944600" cy="768300"/>
          </a:xfrm>
          <a:prstGeom prst="horizontalScroll">
            <a:avLst>
              <a:gd fmla="val 12500"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Edgar Aethling</a:t>
            </a:r>
            <a:endParaRPr b="1" sz="1600">
              <a:solidFill>
                <a:srgbClr val="FFFFFF"/>
              </a:solidFill>
              <a:latin typeface="Roboto"/>
              <a:ea typeface="Roboto"/>
              <a:cs typeface="Roboto"/>
              <a:sym typeface="Roboto"/>
            </a:endParaRPr>
          </a:p>
        </p:txBody>
      </p:sp>
      <p:sp>
        <p:nvSpPr>
          <p:cNvPr id="321" name="Google Shape;321;p35"/>
          <p:cNvSpPr/>
          <p:nvPr/>
        </p:nvSpPr>
        <p:spPr>
          <a:xfrm>
            <a:off x="6875375" y="712250"/>
            <a:ext cx="1944600" cy="768300"/>
          </a:xfrm>
          <a:prstGeom prst="horizontalScroll">
            <a:avLst>
              <a:gd fmla="val 12500"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Harold Godwinson</a:t>
            </a:r>
            <a:endParaRPr b="1" sz="1600">
              <a:solidFill>
                <a:srgbClr val="FFFFFF"/>
              </a:solidFill>
              <a:latin typeface="Roboto"/>
              <a:ea typeface="Roboto"/>
              <a:cs typeface="Roboto"/>
              <a:sym typeface="Roboto"/>
            </a:endParaRPr>
          </a:p>
        </p:txBody>
      </p:sp>
      <p:sp>
        <p:nvSpPr>
          <p:cNvPr id="322" name="Google Shape;322;p35"/>
          <p:cNvSpPr txBox="1"/>
          <p:nvPr/>
        </p:nvSpPr>
        <p:spPr>
          <a:xfrm>
            <a:off x="314800" y="1520425"/>
            <a:ext cx="1944600" cy="29988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An agreement was supposedly made between William and King Edward in about 1051, and was believed to be confirmed during Harold’s embassy in 1064. He was backed by the Pope.</a:t>
            </a:r>
            <a:endParaRPr sz="1600">
              <a:latin typeface="Roboto"/>
              <a:ea typeface="Roboto"/>
              <a:cs typeface="Roboto"/>
              <a:sym typeface="Roboto"/>
            </a:endParaRPr>
          </a:p>
        </p:txBody>
      </p:sp>
      <p:sp>
        <p:nvSpPr>
          <p:cNvPr id="323" name="Google Shape;323;p35"/>
          <p:cNvSpPr txBox="1"/>
          <p:nvPr/>
        </p:nvSpPr>
        <p:spPr>
          <a:xfrm>
            <a:off x="2501675" y="1520425"/>
            <a:ext cx="1944600" cy="29988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His claim was based on a secret deal about another secret deal made by previous Viking kings. He had 15,000 warriors and 300 or more Viking longships at his command.</a:t>
            </a:r>
            <a:endParaRPr sz="1600">
              <a:latin typeface="Roboto"/>
              <a:ea typeface="Roboto"/>
              <a:cs typeface="Roboto"/>
              <a:sym typeface="Roboto"/>
            </a:endParaRPr>
          </a:p>
        </p:txBody>
      </p:sp>
      <p:sp>
        <p:nvSpPr>
          <p:cNvPr id="324" name="Google Shape;324;p35"/>
          <p:cNvSpPr txBox="1"/>
          <p:nvPr/>
        </p:nvSpPr>
        <p:spPr>
          <a:xfrm>
            <a:off x="4688550" y="1520425"/>
            <a:ext cx="1944600" cy="29988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His father was Edward’s nephew and claimed to be the natural heir, hence Aethling means prince of royal blood. Whilst he was blood related, his power and skills were  questionable.</a:t>
            </a:r>
            <a:endParaRPr sz="1600">
              <a:latin typeface="Roboto"/>
              <a:ea typeface="Roboto"/>
              <a:cs typeface="Roboto"/>
              <a:sym typeface="Roboto"/>
            </a:endParaRPr>
          </a:p>
        </p:txBody>
      </p:sp>
      <p:sp>
        <p:nvSpPr>
          <p:cNvPr id="325" name="Google Shape;325;p35"/>
          <p:cNvSpPr txBox="1"/>
          <p:nvPr/>
        </p:nvSpPr>
        <p:spPr>
          <a:xfrm>
            <a:off x="6875425" y="1520425"/>
            <a:ext cx="1944600" cy="29988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latin typeface="Roboto"/>
                <a:ea typeface="Roboto"/>
                <a:cs typeface="Roboto"/>
                <a:sym typeface="Roboto"/>
              </a:rPr>
              <a:t>He claimed to have been appointed by Edward on his deathbed. He was the king’s brother-in-law and a proven military leader, supported by the earls and thegns.</a:t>
            </a:r>
            <a:endParaRPr sz="1600">
              <a:latin typeface="Roboto"/>
              <a:ea typeface="Roboto"/>
              <a:cs typeface="Roboto"/>
              <a:sym typeface="Roboto"/>
            </a:endParaRPr>
          </a:p>
        </p:txBody>
      </p:sp>
      <p:sp>
        <p:nvSpPr>
          <p:cNvPr id="326" name="Google Shape;326;p3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27" name="Google Shape;327;p35"/>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What were the claims of the contenders?</a:t>
            </a:r>
            <a:endParaRPr b="1" sz="1600">
              <a:solidFill>
                <a:srgbClr val="FFFFFF"/>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6"/>
          <p:cNvSpPr txBox="1"/>
          <p:nvPr/>
        </p:nvSpPr>
        <p:spPr>
          <a:xfrm>
            <a:off x="285025" y="762350"/>
            <a:ext cx="2611500" cy="40311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1000"/>
              </a:spcAft>
              <a:buClr>
                <a:schemeClr val="dk1"/>
              </a:buClr>
              <a:buSzPts val="1100"/>
              <a:buFont typeface="Arial"/>
              <a:buNone/>
            </a:pPr>
            <a:r>
              <a:rPr i="0" lang="en" sz="1600" u="none" cap="none" strike="noStrike">
                <a:solidFill>
                  <a:schemeClr val="dk1"/>
                </a:solidFill>
                <a:latin typeface="Roboto"/>
                <a:ea typeface="Roboto"/>
                <a:cs typeface="Roboto"/>
                <a:sym typeface="Roboto"/>
              </a:rPr>
              <a:t>A large number of the Witan </a:t>
            </a:r>
            <a:r>
              <a:rPr lang="en" sz="1600">
                <a:solidFill>
                  <a:schemeClr val="dk1"/>
                </a:solidFill>
                <a:latin typeface="Roboto"/>
                <a:ea typeface="Roboto"/>
                <a:cs typeface="Roboto"/>
                <a:sym typeface="Roboto"/>
              </a:rPr>
              <a:t>were </a:t>
            </a:r>
            <a:r>
              <a:rPr i="0" lang="en" sz="1600" u="none" cap="none" strike="noStrike">
                <a:solidFill>
                  <a:schemeClr val="dk1"/>
                </a:solidFill>
                <a:latin typeface="Roboto"/>
                <a:ea typeface="Roboto"/>
                <a:cs typeface="Roboto"/>
                <a:sym typeface="Roboto"/>
              </a:rPr>
              <a:t>already gathered when Edward died, and they met the same day to elect Harold Godwinson as king, who was crowned the next day. The Anglo-Saxon Witan </a:t>
            </a:r>
            <a:r>
              <a:rPr lang="en" sz="1600">
                <a:solidFill>
                  <a:schemeClr val="dk1"/>
                </a:solidFill>
                <a:latin typeface="Roboto"/>
                <a:ea typeface="Roboto"/>
                <a:cs typeface="Roboto"/>
                <a:sym typeface="Roboto"/>
              </a:rPr>
              <a:t>believed that </a:t>
            </a:r>
            <a:r>
              <a:rPr i="0" lang="en" sz="1600" u="none" cap="none" strike="noStrike">
                <a:solidFill>
                  <a:schemeClr val="dk1"/>
                </a:solidFill>
                <a:latin typeface="Roboto"/>
                <a:ea typeface="Roboto"/>
                <a:cs typeface="Roboto"/>
                <a:sym typeface="Roboto"/>
              </a:rPr>
              <a:t>Harold was the best candidate to defend England from Norwegian and Norman attacks and prevent it from falling to a foreign ruler</a:t>
            </a:r>
            <a:r>
              <a:rPr lang="en" sz="1600">
                <a:solidFill>
                  <a:schemeClr val="dk1"/>
                </a:solidFill>
                <a:latin typeface="Roboto"/>
                <a:ea typeface="Roboto"/>
                <a:cs typeface="Roboto"/>
                <a:sym typeface="Roboto"/>
              </a:rPr>
              <a:t>, since he was a powerful warrior-leader.</a:t>
            </a:r>
            <a:endParaRPr i="0" sz="1600" u="none" cap="none" strike="noStrike">
              <a:solidFill>
                <a:srgbClr val="0000FF"/>
              </a:solidFill>
              <a:latin typeface="Roboto"/>
              <a:ea typeface="Roboto"/>
              <a:cs typeface="Roboto"/>
              <a:sym typeface="Roboto"/>
            </a:endParaRPr>
          </a:p>
        </p:txBody>
      </p:sp>
      <p:pic>
        <p:nvPicPr>
          <p:cNvPr descr="Harold II was the last Anglo-Saxon king of England, but reigned for barely nine months before being killed at the Battle of Hastings on the 14th October by Norman invaders led by William of Normandy.&#10;&#10;The day before Harold’s coronation, Edward the Confessor died. He had suffered a series of strokes in late 1065 and lay in a coma for much of the remainder of his life. He died without an heir, and this sparked a succession crisis that culminated in the Norman invasion of England later that year.&#10;&#10;The Normans claimed that Edward had promised the throne of England to William. Reported by various Norman chroniclers, the Bayeux Tapestry shows that Harold even swore an oath on sacred relics to support William’s claim to the English throne after becoming shipwrecked in 1064. The reliability of this story is debated by historians, especially since it goes against the English tradition that the new king would be chosen by the Witenaġemot – the &quot;meeting of wise men&quot;.&#10;&#10;Whatever the truth of Edward’s promise and Harold’s meeting with William, Edward apparently regained consciousness and entrusted his kingdom to Harold for “protection” shortly before he died. When the Witenaġemot met on the 6th January they elected Harold as king, and his coronation took place the same day. Historians generally believe that this took place in Westminster Abbey, which had been built by Edward and had been consecrated just a few days earlier on the 28th December 1065. Hearing of Harold’s accession to the English throne, William soon began preparing to invade." id="333" name="Google Shape;333;p36" title="6th January 1066: Harold Godwinson crowned king of England">
            <a:hlinkClick r:id="rId3"/>
          </p:cNvPr>
          <p:cNvPicPr preferRelativeResize="0"/>
          <p:nvPr/>
        </p:nvPicPr>
        <p:blipFill>
          <a:blip r:embed="rId4">
            <a:alphaModFix/>
          </a:blip>
          <a:stretch>
            <a:fillRect/>
          </a:stretch>
        </p:blipFill>
        <p:spPr>
          <a:xfrm>
            <a:off x="3051225" y="762338"/>
            <a:ext cx="3539700" cy="2654775"/>
          </a:xfrm>
          <a:prstGeom prst="rect">
            <a:avLst/>
          </a:prstGeom>
          <a:noFill/>
          <a:ln>
            <a:noFill/>
          </a:ln>
        </p:spPr>
      </p:pic>
      <p:sp>
        <p:nvSpPr>
          <p:cNvPr id="334" name="Google Shape;334;p36"/>
          <p:cNvSpPr txBox="1"/>
          <p:nvPr/>
        </p:nvSpPr>
        <p:spPr>
          <a:xfrm>
            <a:off x="6659313" y="772025"/>
            <a:ext cx="2146500" cy="2362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i="0" lang="en" sz="1600" u="none" cap="none" strike="noStrike">
                <a:solidFill>
                  <a:schemeClr val="dk1"/>
                </a:solidFill>
                <a:latin typeface="Roboto"/>
                <a:ea typeface="Roboto"/>
                <a:cs typeface="Roboto"/>
                <a:sym typeface="Roboto"/>
              </a:rPr>
              <a:t>Once crowned, Harold went to York to meet the members of the Witan who weren’t present in London to confirm their support.</a:t>
            </a:r>
            <a:r>
              <a:rPr lang="en" sz="1600">
                <a:solidFill>
                  <a:schemeClr val="dk1"/>
                </a:solidFill>
                <a:latin typeface="Roboto"/>
                <a:ea typeface="Roboto"/>
                <a:cs typeface="Roboto"/>
                <a:sym typeface="Roboto"/>
              </a:rPr>
              <a:t> </a:t>
            </a:r>
            <a:r>
              <a:rPr i="0" lang="en" sz="1600" u="none" cap="none" strike="noStrike">
                <a:solidFill>
                  <a:schemeClr val="dk1"/>
                </a:solidFill>
                <a:latin typeface="Roboto"/>
                <a:ea typeface="Roboto"/>
                <a:cs typeface="Roboto"/>
                <a:sym typeface="Roboto"/>
              </a:rPr>
              <a:t>Harold then began to prepare his army</a:t>
            </a:r>
            <a:r>
              <a:rPr lang="en" sz="1600">
                <a:solidFill>
                  <a:schemeClr val="dk1"/>
                </a:solidFill>
                <a:latin typeface="Roboto"/>
                <a:ea typeface="Roboto"/>
                <a:cs typeface="Roboto"/>
                <a:sym typeface="Roboto"/>
              </a:rPr>
              <a:t>.</a:t>
            </a:r>
            <a:endParaRPr i="0" sz="1600" u="none" cap="none" strike="noStrike">
              <a:solidFill>
                <a:schemeClr val="dk1"/>
              </a:solidFill>
              <a:latin typeface="Roboto"/>
              <a:ea typeface="Roboto"/>
              <a:cs typeface="Roboto"/>
              <a:sym typeface="Roboto"/>
            </a:endParaRPr>
          </a:p>
          <a:p>
            <a:pPr indent="0" lvl="0" marL="0" marR="0" rtl="0" algn="just">
              <a:lnSpc>
                <a:spcPct val="100000"/>
              </a:lnSpc>
              <a:spcBef>
                <a:spcPts val="0"/>
              </a:spcBef>
              <a:spcAft>
                <a:spcPts val="1000"/>
              </a:spcAft>
              <a:buClr>
                <a:schemeClr val="dk1"/>
              </a:buClr>
              <a:buSzPts val="1100"/>
              <a:buFont typeface="Arial"/>
              <a:buNone/>
            </a:pPr>
            <a:r>
              <a:t/>
            </a:r>
            <a:endParaRPr i="0" sz="1600" u="none" cap="none" strike="noStrike">
              <a:solidFill>
                <a:srgbClr val="000000"/>
              </a:solidFill>
              <a:latin typeface="Roboto"/>
              <a:ea typeface="Roboto"/>
              <a:cs typeface="Roboto"/>
              <a:sym typeface="Roboto"/>
            </a:endParaRPr>
          </a:p>
        </p:txBody>
      </p:sp>
      <p:sp>
        <p:nvSpPr>
          <p:cNvPr id="335" name="Google Shape;335;p36"/>
          <p:cNvSpPr txBox="1"/>
          <p:nvPr/>
        </p:nvSpPr>
        <p:spPr>
          <a:xfrm>
            <a:off x="3051225" y="3739250"/>
            <a:ext cx="5268000" cy="1130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H</a:t>
            </a:r>
            <a:r>
              <a:rPr i="0" lang="en" sz="1600" u="none" cap="none" strike="noStrike">
                <a:solidFill>
                  <a:schemeClr val="dk1"/>
                </a:solidFill>
                <a:latin typeface="Roboto"/>
                <a:ea typeface="Roboto"/>
                <a:cs typeface="Roboto"/>
                <a:sym typeface="Roboto"/>
              </a:rPr>
              <a:t>e gathered one of the largest forces ever seen in England and positioned forces along the south coast to defend against an attack from Normandy. He also stationed a large fleet of ships on the south coast. </a:t>
            </a:r>
            <a:endParaRPr i="0" sz="1600" u="none" cap="none" strike="noStrike">
              <a:solidFill>
                <a:srgbClr val="000000"/>
              </a:solidFill>
              <a:latin typeface="Roboto"/>
              <a:ea typeface="Roboto"/>
              <a:cs typeface="Roboto"/>
              <a:sym typeface="Roboto"/>
            </a:endParaRPr>
          </a:p>
        </p:txBody>
      </p:sp>
      <p:sp>
        <p:nvSpPr>
          <p:cNvPr id="336" name="Google Shape;336;p36"/>
          <p:cNvSpPr txBox="1"/>
          <p:nvPr/>
        </p:nvSpPr>
        <p:spPr>
          <a:xfrm>
            <a:off x="3053825" y="3340200"/>
            <a:ext cx="3539700" cy="3936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1" lang="en">
                <a:solidFill>
                  <a:srgbClr val="FFFFFF"/>
                </a:solidFill>
                <a:latin typeface="Roboto"/>
                <a:ea typeface="Roboto"/>
                <a:cs typeface="Roboto"/>
                <a:sym typeface="Roboto"/>
              </a:rPr>
              <a:t>Watch and learn more about the coronation of Harold Godwinson.</a:t>
            </a:r>
            <a:endParaRPr i="1">
              <a:solidFill>
                <a:srgbClr val="FFFFFF"/>
              </a:solidFill>
              <a:latin typeface="Roboto"/>
              <a:ea typeface="Roboto"/>
              <a:cs typeface="Roboto"/>
              <a:sym typeface="Roboto"/>
            </a:endParaRPr>
          </a:p>
        </p:txBody>
      </p:sp>
      <p:pic>
        <p:nvPicPr>
          <p:cNvPr id="337" name="Google Shape;337;p36"/>
          <p:cNvPicPr preferRelativeResize="0"/>
          <p:nvPr/>
        </p:nvPicPr>
        <p:blipFill rotWithShape="1">
          <a:blip r:embed="rId5">
            <a:alphaModFix/>
          </a:blip>
          <a:srcRect b="0" l="0" r="0" t="0"/>
          <a:stretch/>
        </p:blipFill>
        <p:spPr>
          <a:xfrm>
            <a:off x="6750825" y="3052804"/>
            <a:ext cx="1973876" cy="681003"/>
          </a:xfrm>
          <a:prstGeom prst="rect">
            <a:avLst/>
          </a:prstGeom>
          <a:noFill/>
          <a:ln>
            <a:noFill/>
          </a:ln>
        </p:spPr>
      </p:pic>
      <p:sp>
        <p:nvSpPr>
          <p:cNvPr id="338" name="Google Shape;338;p36"/>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39" name="Google Shape;339;p36"/>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coronation and reign of Harold Godwinson</a:t>
            </a:r>
            <a:endParaRPr b="1" sz="1600">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37"/>
          <p:cNvPicPr preferRelativeResize="0"/>
          <p:nvPr/>
        </p:nvPicPr>
        <p:blipFill rotWithShape="1">
          <a:blip r:embed="rId3">
            <a:alphaModFix amt="20000"/>
          </a:blip>
          <a:srcRect b="0" l="0" r="0" t="0"/>
          <a:stretch/>
        </p:blipFill>
        <p:spPr>
          <a:xfrm>
            <a:off x="0" y="-15100"/>
            <a:ext cx="9144000" cy="5143500"/>
          </a:xfrm>
          <a:prstGeom prst="rect">
            <a:avLst/>
          </a:prstGeom>
          <a:noFill/>
          <a:ln>
            <a:noFill/>
          </a:ln>
        </p:spPr>
      </p:pic>
      <p:grpSp>
        <p:nvGrpSpPr>
          <p:cNvPr id="345" name="Google Shape;345;p37"/>
          <p:cNvGrpSpPr/>
          <p:nvPr/>
        </p:nvGrpSpPr>
        <p:grpSpPr>
          <a:xfrm>
            <a:off x="7604244" y="711688"/>
            <a:ext cx="815570" cy="678894"/>
            <a:chOff x="1244325" y="314425"/>
            <a:chExt cx="444525" cy="370050"/>
          </a:xfrm>
        </p:grpSpPr>
        <p:sp>
          <p:nvSpPr>
            <p:cNvPr id="346" name="Google Shape;346;p37"/>
            <p:cNvSpPr/>
            <p:nvPr/>
          </p:nvSpPr>
          <p:spPr>
            <a:xfrm>
              <a:off x="1388425" y="463425"/>
              <a:ext cx="143525" cy="143500"/>
            </a:xfrm>
            <a:custGeom>
              <a:rect b="b" l="l" r="r" t="t"/>
              <a:pathLst>
                <a:path extrusionOk="0" h="5740" w="5741">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7" name="Google Shape;347;p37"/>
            <p:cNvSpPr/>
            <p:nvPr/>
          </p:nvSpPr>
          <p:spPr>
            <a:xfrm>
              <a:off x="1244325" y="314425"/>
              <a:ext cx="444525" cy="370050"/>
            </a:xfrm>
            <a:custGeom>
              <a:rect b="b" l="l" r="r" t="t"/>
              <a:pathLst>
                <a:path extrusionOk="0" h="14802" w="17781">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cxnSp>
        <p:nvCxnSpPr>
          <p:cNvPr id="348" name="Google Shape;348;p37"/>
          <p:cNvCxnSpPr/>
          <p:nvPr/>
        </p:nvCxnSpPr>
        <p:spPr>
          <a:xfrm>
            <a:off x="249075" y="3097450"/>
            <a:ext cx="8717700" cy="0"/>
          </a:xfrm>
          <a:prstGeom prst="straightConnector1">
            <a:avLst/>
          </a:prstGeom>
          <a:noFill/>
          <a:ln cap="flat" cmpd="sng" w="38100">
            <a:solidFill>
              <a:srgbClr val="000000"/>
            </a:solidFill>
            <a:prstDash val="solid"/>
            <a:round/>
            <a:headEnd len="med" w="med" type="stealth"/>
            <a:tailEnd len="med" w="med" type="stealth"/>
          </a:ln>
        </p:spPr>
      </p:cxnSp>
      <p:sp>
        <p:nvSpPr>
          <p:cNvPr id="349" name="Google Shape;349;p37"/>
          <p:cNvSpPr/>
          <p:nvPr/>
        </p:nvSpPr>
        <p:spPr>
          <a:xfrm>
            <a:off x="264450" y="1503346"/>
            <a:ext cx="2347800" cy="1374600"/>
          </a:xfrm>
          <a:prstGeom prst="wedgeRectCallout">
            <a:avLst>
              <a:gd fmla="val -20477" name="adj1"/>
              <a:gd fmla="val 62986"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Roboto"/>
                <a:ea typeface="Roboto"/>
                <a:cs typeface="Roboto"/>
                <a:sym typeface="Roboto"/>
              </a:rPr>
              <a:t>Harold prepared for an invasion from Normandy, stationing ships and positioning his army on the south coast.</a:t>
            </a:r>
            <a:endParaRPr sz="1500">
              <a:solidFill>
                <a:srgbClr val="FFFFFF"/>
              </a:solidFill>
              <a:latin typeface="Roboto"/>
              <a:ea typeface="Roboto"/>
              <a:cs typeface="Roboto"/>
              <a:sym typeface="Roboto"/>
            </a:endParaRPr>
          </a:p>
        </p:txBody>
      </p:sp>
      <p:sp>
        <p:nvSpPr>
          <p:cNvPr id="350" name="Google Shape;350;p37"/>
          <p:cNvSpPr/>
          <p:nvPr/>
        </p:nvSpPr>
        <p:spPr>
          <a:xfrm>
            <a:off x="2799175" y="1454475"/>
            <a:ext cx="3985200" cy="1467900"/>
          </a:xfrm>
          <a:prstGeom prst="wedgeRectCallout">
            <a:avLst>
              <a:gd fmla="val -21720" name="adj1"/>
              <a:gd fmla="val 60539"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Roboto"/>
                <a:ea typeface="Roboto"/>
                <a:cs typeface="Roboto"/>
                <a:sym typeface="Roboto"/>
              </a:rPr>
              <a:t>William received the support of the Pope for an invasion of England with a papal banner with which to lead his army into battle. William built a fleet, gathered troops and supplies and waiting for the opportunity to invade.</a:t>
            </a:r>
            <a:endParaRPr sz="1500">
              <a:solidFill>
                <a:srgbClr val="FFFFFF"/>
              </a:solidFill>
              <a:latin typeface="Roboto"/>
              <a:ea typeface="Roboto"/>
              <a:cs typeface="Roboto"/>
              <a:sym typeface="Roboto"/>
            </a:endParaRPr>
          </a:p>
        </p:txBody>
      </p:sp>
      <p:sp>
        <p:nvSpPr>
          <p:cNvPr id="351" name="Google Shape;351;p37"/>
          <p:cNvSpPr/>
          <p:nvPr/>
        </p:nvSpPr>
        <p:spPr>
          <a:xfrm>
            <a:off x="4471000" y="3368475"/>
            <a:ext cx="3673800" cy="1470000"/>
          </a:xfrm>
          <a:prstGeom prst="wedgeRectCallout">
            <a:avLst>
              <a:gd fmla="val -22743" name="adj1"/>
              <a:gd fmla="val -65616"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Roboto"/>
                <a:ea typeface="Roboto"/>
                <a:cs typeface="Roboto"/>
                <a:sym typeface="Roboto"/>
              </a:rPr>
              <a:t>Harold’s brother, Tostig, was also a threat to him. Tostig had been exiled from England by Harold and was seeking allies to challenge his brother and win back some power in England. In 1066, he formed an alliance with Harald Hardrada.</a:t>
            </a:r>
            <a:endParaRPr sz="1500">
              <a:solidFill>
                <a:srgbClr val="FFFFFF"/>
              </a:solidFill>
              <a:latin typeface="Roboto"/>
              <a:ea typeface="Roboto"/>
              <a:cs typeface="Roboto"/>
              <a:sym typeface="Roboto"/>
            </a:endParaRPr>
          </a:p>
        </p:txBody>
      </p:sp>
      <p:sp>
        <p:nvSpPr>
          <p:cNvPr id="352" name="Google Shape;352;p37"/>
          <p:cNvSpPr/>
          <p:nvPr/>
        </p:nvSpPr>
        <p:spPr>
          <a:xfrm>
            <a:off x="6971300" y="1456696"/>
            <a:ext cx="1908300" cy="1467900"/>
          </a:xfrm>
          <a:prstGeom prst="wedgeRectCallout">
            <a:avLst>
              <a:gd fmla="val -18900" name="adj1"/>
              <a:gd fmla="val 61215"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Roboto"/>
                <a:ea typeface="Roboto"/>
                <a:cs typeface="Roboto"/>
                <a:sym typeface="Roboto"/>
              </a:rPr>
              <a:t>Harold had been crowned king on the day of Edward’s burial. He had the support of the Witan.</a:t>
            </a:r>
            <a:endParaRPr sz="1500">
              <a:solidFill>
                <a:srgbClr val="FFFFFF"/>
              </a:solidFill>
              <a:latin typeface="Roboto"/>
              <a:ea typeface="Roboto"/>
              <a:cs typeface="Roboto"/>
              <a:sym typeface="Roboto"/>
            </a:endParaRPr>
          </a:p>
        </p:txBody>
      </p:sp>
      <p:sp>
        <p:nvSpPr>
          <p:cNvPr id="353" name="Google Shape;353;p37"/>
          <p:cNvSpPr/>
          <p:nvPr/>
        </p:nvSpPr>
        <p:spPr>
          <a:xfrm>
            <a:off x="374475" y="3368475"/>
            <a:ext cx="3211500" cy="1470000"/>
          </a:xfrm>
          <a:prstGeom prst="wedgeRectCallout">
            <a:avLst>
              <a:gd fmla="val 20474" name="adj1"/>
              <a:gd fmla="val -67719"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Roboto"/>
                <a:ea typeface="Roboto"/>
                <a:cs typeface="Roboto"/>
                <a:sym typeface="Roboto"/>
              </a:rPr>
              <a:t>Harold’s coronation had greatly angered Harald Hardrada and William, Duke of Normandy. Both men were strong rulers of their own territories who began to prepare to invade England and take the throne.</a:t>
            </a:r>
            <a:endParaRPr sz="1500">
              <a:solidFill>
                <a:srgbClr val="FFFFFF"/>
              </a:solidFill>
              <a:latin typeface="Roboto"/>
              <a:ea typeface="Roboto"/>
              <a:cs typeface="Roboto"/>
              <a:sym typeface="Roboto"/>
            </a:endParaRPr>
          </a:p>
        </p:txBody>
      </p:sp>
      <p:sp>
        <p:nvSpPr>
          <p:cNvPr id="354" name="Google Shape;354;p37"/>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55" name="Google Shape;355;p37"/>
          <p:cNvSpPr txBox="1"/>
          <p:nvPr/>
        </p:nvSpPr>
        <p:spPr>
          <a:xfrm>
            <a:off x="218975" y="9681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What was the situation in the summer of 1066?</a:t>
            </a:r>
            <a:endParaRPr b="1" sz="1600">
              <a:solidFill>
                <a:srgbClr val="FFFFFF"/>
              </a:solidFill>
              <a:latin typeface="Roboto"/>
              <a:ea typeface="Roboto"/>
              <a:cs typeface="Roboto"/>
              <a:sym typeface="Roboto"/>
            </a:endParaRPr>
          </a:p>
        </p:txBody>
      </p:sp>
      <p:sp>
        <p:nvSpPr>
          <p:cNvPr id="356" name="Google Shape;356;p37"/>
          <p:cNvSpPr txBox="1"/>
          <p:nvPr/>
        </p:nvSpPr>
        <p:spPr>
          <a:xfrm>
            <a:off x="905175" y="451800"/>
            <a:ext cx="64425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The battles of </a:t>
            </a:r>
            <a:r>
              <a:rPr b="1" lang="en" sz="2000">
                <a:solidFill>
                  <a:srgbClr val="3C78D8"/>
                </a:solidFill>
                <a:latin typeface="Roboto"/>
                <a:ea typeface="Roboto"/>
                <a:cs typeface="Roboto"/>
                <a:sym typeface="Roboto"/>
              </a:rPr>
              <a:t>Fulford, Stamford Bridge </a:t>
            </a:r>
            <a:r>
              <a:rPr b="1" lang="en" sz="2000">
                <a:latin typeface="Roboto"/>
                <a:ea typeface="Roboto"/>
                <a:cs typeface="Roboto"/>
                <a:sym typeface="Roboto"/>
              </a:rPr>
              <a:t>and </a:t>
            </a:r>
            <a:r>
              <a:rPr b="1" lang="en" sz="2000">
                <a:solidFill>
                  <a:srgbClr val="3C78D8"/>
                </a:solidFill>
                <a:latin typeface="Roboto"/>
                <a:ea typeface="Roboto"/>
                <a:cs typeface="Roboto"/>
                <a:sym typeface="Roboto"/>
              </a:rPr>
              <a:t>Hastings</a:t>
            </a:r>
            <a:endParaRPr b="1" sz="2000">
              <a:solidFill>
                <a:srgbClr val="3C78D8"/>
              </a:solidFill>
              <a:latin typeface="Roboto"/>
              <a:ea typeface="Roboto"/>
              <a:cs typeface="Roboto"/>
              <a:sym typeface="Roboto"/>
            </a:endParaRPr>
          </a:p>
        </p:txBody>
      </p:sp>
      <p:sp>
        <p:nvSpPr>
          <p:cNvPr id="357" name="Google Shape;357;p37"/>
          <p:cNvSpPr/>
          <p:nvPr/>
        </p:nvSpPr>
        <p:spPr>
          <a:xfrm>
            <a:off x="7027375" y="618375"/>
            <a:ext cx="19059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 name="Google Shape;358;p37"/>
          <p:cNvPicPr preferRelativeResize="0"/>
          <p:nvPr/>
        </p:nvPicPr>
        <p:blipFill>
          <a:blip r:embed="rId4">
            <a:alphaModFix/>
          </a:blip>
          <a:stretch>
            <a:fillRect/>
          </a:stretch>
        </p:blipFill>
        <p:spPr>
          <a:xfrm>
            <a:off x="314350" y="270075"/>
            <a:ext cx="662100" cy="662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pic>
        <p:nvPicPr>
          <p:cNvPr id="363" name="Google Shape;363;p38"/>
          <p:cNvPicPr preferRelativeResize="0"/>
          <p:nvPr/>
        </p:nvPicPr>
        <p:blipFill rotWithShape="1">
          <a:blip r:embed="rId3">
            <a:alphaModFix amt="29000"/>
          </a:blip>
          <a:srcRect b="0" l="0" r="0" t="0"/>
          <a:stretch/>
        </p:blipFill>
        <p:spPr>
          <a:xfrm>
            <a:off x="2643675" y="254125"/>
            <a:ext cx="6285075" cy="4635250"/>
          </a:xfrm>
          <a:prstGeom prst="rect">
            <a:avLst/>
          </a:prstGeom>
          <a:noFill/>
          <a:ln>
            <a:noFill/>
          </a:ln>
        </p:spPr>
      </p:pic>
      <p:sp>
        <p:nvSpPr>
          <p:cNvPr id="364" name="Google Shape;364;p38"/>
          <p:cNvSpPr txBox="1"/>
          <p:nvPr/>
        </p:nvSpPr>
        <p:spPr>
          <a:xfrm>
            <a:off x="278875" y="915175"/>
            <a:ext cx="2373900" cy="38607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i="0" lang="en" sz="1600" u="none" cap="none" strike="noStrike">
                <a:solidFill>
                  <a:srgbClr val="000000"/>
                </a:solidFill>
                <a:latin typeface="Roboto"/>
                <a:ea typeface="Roboto"/>
                <a:cs typeface="Roboto"/>
                <a:sym typeface="Roboto"/>
              </a:rPr>
              <a:t>Harald Hardrada and his ally Tostig arrived in England on 18 September 1066. They sailed their ships up the Humber estuary and up the River Ouse, and headed towards York after disembarking. On 20 September, the force</a:t>
            </a:r>
            <a:r>
              <a:rPr lang="en" sz="1600">
                <a:latin typeface="Roboto"/>
                <a:ea typeface="Roboto"/>
                <a:cs typeface="Roboto"/>
                <a:sym typeface="Roboto"/>
              </a:rPr>
              <a:t>s of </a:t>
            </a:r>
            <a:r>
              <a:rPr i="0" lang="en" sz="1600" u="none" cap="none" strike="noStrike">
                <a:solidFill>
                  <a:srgbClr val="000000"/>
                </a:solidFill>
                <a:latin typeface="Roboto"/>
                <a:ea typeface="Roboto"/>
                <a:cs typeface="Roboto"/>
                <a:sym typeface="Roboto"/>
              </a:rPr>
              <a:t>Hardrada and Tostig were intercepted by an Anglo-Saxon army led by Earls Edwin and Morcar.</a:t>
            </a:r>
            <a:endParaRPr i="0" sz="1600" u="none" cap="none" strike="noStrike">
              <a:solidFill>
                <a:srgbClr val="000000"/>
              </a:solidFill>
              <a:latin typeface="Roboto"/>
              <a:ea typeface="Roboto"/>
              <a:cs typeface="Roboto"/>
              <a:sym typeface="Roboto"/>
            </a:endParaRPr>
          </a:p>
        </p:txBody>
      </p:sp>
      <p:pic>
        <p:nvPicPr>
          <p:cNvPr id="365" name="Google Shape;365;p38"/>
          <p:cNvPicPr preferRelativeResize="0"/>
          <p:nvPr/>
        </p:nvPicPr>
        <p:blipFill rotWithShape="1">
          <a:blip r:embed="rId4">
            <a:alphaModFix/>
          </a:blip>
          <a:srcRect b="0" l="0" r="0" t="0"/>
          <a:stretch/>
        </p:blipFill>
        <p:spPr>
          <a:xfrm>
            <a:off x="2719875" y="809621"/>
            <a:ext cx="3251100" cy="1828755"/>
          </a:xfrm>
          <a:prstGeom prst="rect">
            <a:avLst/>
          </a:prstGeom>
          <a:noFill/>
          <a:ln cap="flat" cmpd="sng" w="19050">
            <a:solidFill>
              <a:srgbClr val="000000"/>
            </a:solidFill>
            <a:prstDash val="solid"/>
            <a:round/>
            <a:headEnd len="sm" w="sm" type="none"/>
            <a:tailEnd len="sm" w="sm" type="none"/>
          </a:ln>
        </p:spPr>
      </p:pic>
      <p:sp>
        <p:nvSpPr>
          <p:cNvPr id="366" name="Google Shape;366;p38"/>
          <p:cNvSpPr txBox="1"/>
          <p:nvPr/>
        </p:nvSpPr>
        <p:spPr>
          <a:xfrm>
            <a:off x="2719875" y="2714575"/>
            <a:ext cx="3251100" cy="2262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A depiction of a Viking longship</a:t>
            </a:r>
            <a:endParaRPr b="1" sz="1000">
              <a:solidFill>
                <a:srgbClr val="FFFFFF"/>
              </a:solidFill>
              <a:latin typeface="Roboto"/>
              <a:ea typeface="Roboto"/>
              <a:cs typeface="Roboto"/>
              <a:sym typeface="Roboto"/>
            </a:endParaRPr>
          </a:p>
        </p:txBody>
      </p:sp>
      <p:sp>
        <p:nvSpPr>
          <p:cNvPr id="367" name="Google Shape;367;p38"/>
          <p:cNvSpPr txBox="1"/>
          <p:nvPr/>
        </p:nvSpPr>
        <p:spPr>
          <a:xfrm>
            <a:off x="2643675" y="2967175"/>
            <a:ext cx="3420000" cy="1808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The two armies fought at the </a:t>
            </a:r>
            <a:r>
              <a:rPr b="1" i="0" lang="en" sz="1600" u="none" cap="none" strike="noStrike">
                <a:solidFill>
                  <a:srgbClr val="000000"/>
                </a:solidFill>
                <a:latin typeface="Roboto"/>
                <a:ea typeface="Roboto"/>
                <a:cs typeface="Roboto"/>
                <a:sym typeface="Roboto"/>
              </a:rPr>
              <a:t>Battle of Fulford</a:t>
            </a:r>
            <a:r>
              <a:rPr i="0" lang="en" sz="1600" u="none" cap="none" strike="noStrike">
                <a:solidFill>
                  <a:srgbClr val="000000"/>
                </a:solidFill>
                <a:latin typeface="Roboto"/>
                <a:ea typeface="Roboto"/>
                <a:cs typeface="Roboto"/>
                <a:sym typeface="Roboto"/>
              </a:rPr>
              <a:t> and the result was a </a:t>
            </a:r>
            <a:r>
              <a:rPr b="1" i="1" lang="en" sz="1600" u="none" cap="none" strike="noStrike">
                <a:solidFill>
                  <a:srgbClr val="000000"/>
                </a:solidFill>
                <a:latin typeface="Roboto"/>
                <a:ea typeface="Roboto"/>
                <a:cs typeface="Roboto"/>
                <a:sym typeface="Roboto"/>
              </a:rPr>
              <a:t>crushing defeat for the Anglo-Saxon army</a:t>
            </a:r>
            <a:r>
              <a:rPr i="0" lang="en" sz="1600" u="none" cap="none" strike="noStrike">
                <a:solidFill>
                  <a:srgbClr val="000000"/>
                </a:solidFill>
                <a:latin typeface="Roboto"/>
                <a:ea typeface="Roboto"/>
                <a:cs typeface="Roboto"/>
                <a:sym typeface="Roboto"/>
              </a:rPr>
              <a:t>. Earls Edwin and Morcar escaped but a huge proportion of their army was killed by the ferocity of Hardrada’s attack.</a:t>
            </a:r>
            <a:endParaRPr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 </a:t>
            </a:r>
            <a:endParaRPr i="0" sz="1600" u="none" cap="none" strike="noStrike">
              <a:solidFill>
                <a:srgbClr val="000000"/>
              </a:solidFill>
              <a:latin typeface="Roboto"/>
              <a:ea typeface="Roboto"/>
              <a:cs typeface="Roboto"/>
              <a:sym typeface="Roboto"/>
            </a:endParaRPr>
          </a:p>
        </p:txBody>
      </p:sp>
      <p:sp>
        <p:nvSpPr>
          <p:cNvPr id="368" name="Google Shape;368;p38"/>
          <p:cNvSpPr txBox="1"/>
          <p:nvPr/>
        </p:nvSpPr>
        <p:spPr>
          <a:xfrm>
            <a:off x="6038075" y="809625"/>
            <a:ext cx="2816700" cy="386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i="0" lang="en" sz="1600" u="none" cap="none" strike="noStrike">
                <a:solidFill>
                  <a:schemeClr val="dk1"/>
                </a:solidFill>
                <a:latin typeface="Roboto"/>
                <a:ea typeface="Roboto"/>
                <a:cs typeface="Roboto"/>
                <a:sym typeface="Roboto"/>
              </a:rPr>
              <a:t>The defeat was a disaster for Harold Godwinson who had remained with his forces in the south of England to take on Duke William, hoping that his northern army would deal with the Norwegian invasion. Harald Hardrada’s forces captured the city of York and made camp at Stamford Bridge. With William nowhere </a:t>
            </a:r>
            <a:r>
              <a:rPr lang="en" sz="1600">
                <a:solidFill>
                  <a:schemeClr val="dk1"/>
                </a:solidFill>
                <a:latin typeface="Roboto"/>
                <a:ea typeface="Roboto"/>
                <a:cs typeface="Roboto"/>
                <a:sym typeface="Roboto"/>
              </a:rPr>
              <a:t>to be seen</a:t>
            </a:r>
            <a:r>
              <a:rPr i="0" lang="en" sz="1600" u="none" cap="none" strike="noStrike">
                <a:solidFill>
                  <a:schemeClr val="dk1"/>
                </a:solidFill>
                <a:latin typeface="Roboto"/>
                <a:ea typeface="Roboto"/>
                <a:cs typeface="Roboto"/>
                <a:sym typeface="Roboto"/>
              </a:rPr>
              <a:t>, Harold Godwinson decided to march northwards to defeat Hardrada himself.</a:t>
            </a:r>
            <a:endParaRPr sz="1600">
              <a:solidFill>
                <a:schemeClr val="dk1"/>
              </a:solidFill>
              <a:latin typeface="Roboto"/>
              <a:ea typeface="Roboto"/>
              <a:cs typeface="Roboto"/>
              <a:sym typeface="Roboto"/>
            </a:endParaRPr>
          </a:p>
        </p:txBody>
      </p:sp>
      <p:sp>
        <p:nvSpPr>
          <p:cNvPr id="369" name="Google Shape;369;p38"/>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70" name="Google Shape;370;p38"/>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Fulford Gate </a:t>
            </a:r>
            <a:endParaRPr b="1" sz="1600">
              <a:solidFill>
                <a:srgbClr val="FFFFF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39"/>
          <p:cNvSpPr txBox="1"/>
          <p:nvPr/>
        </p:nvSpPr>
        <p:spPr>
          <a:xfrm>
            <a:off x="218975" y="746525"/>
            <a:ext cx="8523900" cy="41187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Alerted to the defeat at Fulford by beacons, Harold marched his troops from London to Stamford Bridge in just five days. </a:t>
            </a:r>
            <a:endParaRPr i="0" sz="1600" u="none" cap="none" strike="noStrike">
              <a:solidFill>
                <a:srgbClr val="000000"/>
              </a:solidFill>
              <a:latin typeface="Roboto"/>
              <a:ea typeface="Roboto"/>
              <a:cs typeface="Roboto"/>
              <a:sym typeface="Roboto"/>
            </a:endParaRPr>
          </a:p>
          <a:p>
            <a:pPr indent="-330200" lvl="0" marL="457200" marR="3195384"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The troops he had with him were mainly his elite housecarls, and Harold leveraged other troops as he went. </a:t>
            </a:r>
            <a:endParaRPr i="0" sz="1600" u="none" cap="none" strike="noStrike">
              <a:solidFill>
                <a:srgbClr val="000000"/>
              </a:solidFill>
              <a:latin typeface="Roboto"/>
              <a:ea typeface="Roboto"/>
              <a:cs typeface="Roboto"/>
              <a:sym typeface="Roboto"/>
            </a:endParaRPr>
          </a:p>
          <a:p>
            <a:pPr indent="-330200" lvl="0" marL="457200" marR="3195384"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This was necessary because Harol</a:t>
            </a:r>
            <a:r>
              <a:rPr lang="en" sz="1600">
                <a:latin typeface="Roboto"/>
                <a:ea typeface="Roboto"/>
                <a:cs typeface="Roboto"/>
                <a:sym typeface="Roboto"/>
              </a:rPr>
              <a:t>d </a:t>
            </a:r>
            <a:r>
              <a:rPr i="0" lang="en" sz="1600" u="none" cap="none" strike="noStrike">
                <a:solidFill>
                  <a:srgbClr val="000000"/>
                </a:solidFill>
                <a:latin typeface="Roboto"/>
                <a:ea typeface="Roboto"/>
                <a:cs typeface="Roboto"/>
                <a:sym typeface="Roboto"/>
              </a:rPr>
              <a:t>had sent most of the ordinary soldiers, known as the </a:t>
            </a:r>
            <a:r>
              <a:rPr b="1" i="0" lang="en" sz="1600" u="none" cap="none" strike="noStrike">
                <a:solidFill>
                  <a:srgbClr val="000000"/>
                </a:solidFill>
                <a:latin typeface="Roboto"/>
                <a:ea typeface="Roboto"/>
                <a:cs typeface="Roboto"/>
                <a:sym typeface="Roboto"/>
              </a:rPr>
              <a:t>fyrd</a:t>
            </a:r>
            <a:r>
              <a:rPr i="0" lang="en" sz="1600" u="none" cap="none" strike="noStrike">
                <a:solidFill>
                  <a:srgbClr val="000000"/>
                </a:solidFill>
                <a:latin typeface="Roboto"/>
                <a:ea typeface="Roboto"/>
                <a:cs typeface="Roboto"/>
                <a:sym typeface="Roboto"/>
              </a:rPr>
              <a:t>, home so that they could gather the harvest.</a:t>
            </a:r>
            <a:endParaRPr i="0" sz="1600" u="none" cap="none" strike="noStrike">
              <a:solidFill>
                <a:srgbClr val="000000"/>
              </a:solidFill>
              <a:latin typeface="Roboto"/>
              <a:ea typeface="Roboto"/>
              <a:cs typeface="Roboto"/>
              <a:sym typeface="Roboto"/>
            </a:endParaRPr>
          </a:p>
          <a:p>
            <a:pPr indent="-330200" lvl="0" marL="457200" marR="3195384"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After covering a distance of </a:t>
            </a:r>
            <a:r>
              <a:rPr b="1" i="0" lang="en" sz="1600" u="none" cap="none" strike="noStrike">
                <a:solidFill>
                  <a:srgbClr val="000000"/>
                </a:solidFill>
                <a:latin typeface="Roboto"/>
                <a:ea typeface="Roboto"/>
                <a:cs typeface="Roboto"/>
                <a:sym typeface="Roboto"/>
              </a:rPr>
              <a:t>185 miles on foot</a:t>
            </a:r>
            <a:r>
              <a:rPr i="0" lang="en" sz="1600" u="none" cap="none" strike="noStrike">
                <a:solidFill>
                  <a:srgbClr val="000000"/>
                </a:solidFill>
                <a:latin typeface="Roboto"/>
                <a:ea typeface="Roboto"/>
                <a:cs typeface="Roboto"/>
                <a:sym typeface="Roboto"/>
              </a:rPr>
              <a:t>, Harold</a:t>
            </a:r>
            <a:r>
              <a:rPr lang="en" sz="1600">
                <a:latin typeface="Roboto"/>
                <a:ea typeface="Roboto"/>
                <a:cs typeface="Roboto"/>
                <a:sym typeface="Roboto"/>
              </a:rPr>
              <a:t>’s </a:t>
            </a:r>
            <a:r>
              <a:rPr i="0" lang="en" sz="1600" u="none" cap="none" strike="noStrike">
                <a:solidFill>
                  <a:srgbClr val="000000"/>
                </a:solidFill>
                <a:latin typeface="Roboto"/>
                <a:ea typeface="Roboto"/>
                <a:cs typeface="Roboto"/>
                <a:sym typeface="Roboto"/>
              </a:rPr>
              <a:t>army arrived at Stamford Bridge on 26 September.</a:t>
            </a:r>
            <a:endParaRPr i="0" sz="1600" u="none" cap="none" strike="noStrike">
              <a:solidFill>
                <a:srgbClr val="000000"/>
              </a:solidFill>
              <a:latin typeface="Roboto"/>
              <a:ea typeface="Roboto"/>
              <a:cs typeface="Roboto"/>
              <a:sym typeface="Roboto"/>
            </a:endParaRPr>
          </a:p>
          <a:p>
            <a:pPr indent="-330200" lvl="0" marL="457200" marR="3195384" rtl="0" algn="just">
              <a:lnSpc>
                <a:spcPct val="100000"/>
              </a:lnSpc>
              <a:spcBef>
                <a:spcPts val="0"/>
              </a:spcBef>
              <a:spcAft>
                <a:spcPts val="0"/>
              </a:spcAft>
              <a:buSzPts val="1600"/>
              <a:buFont typeface="Roboto"/>
              <a:buChar char="●"/>
            </a:pPr>
            <a:r>
              <a:rPr lang="en" sz="1600">
                <a:latin typeface="Roboto"/>
                <a:ea typeface="Roboto"/>
                <a:cs typeface="Roboto"/>
                <a:sym typeface="Roboto"/>
              </a:rPr>
              <a:t>They caught Hardrada’s force completely by surprise. Their soldiers were resting and recuperating after the Battle of Fulford whilst Hardrada was waiting for hostages he had been promised by Edwin and Morcar.</a:t>
            </a:r>
            <a:endParaRPr sz="1600">
              <a:latin typeface="Roboto"/>
              <a:ea typeface="Roboto"/>
              <a:cs typeface="Roboto"/>
              <a:sym typeface="Roboto"/>
            </a:endParaRPr>
          </a:p>
        </p:txBody>
      </p:sp>
      <p:pic>
        <p:nvPicPr>
          <p:cNvPr descr="For teacher notes and more history resources from BBC Teach: https://www.bbc.com/teach/class-clips-video/history-ks3-ks4-1066/zm3m382&#10;&#10;&#10;This clip details how, in 1066, King Harold marched north to defeat two contenders to the throne of England - Harald and Tostig, at the Battle of Stamford Bridge. WARNING: Contains moderate violence.&#10;&#10;This is from a 6 part animated series on the Norman Conquest&#10;&#10;Suitable for Key Stage 2, 3 and GCSE and National 5.&#10;&#10;Subscribe for more History clips from BBC Teach: http://bit.ly/BBCSubscribeTeach&#10;&#10;Norman Conquest playlist: http://bit.ly/TeachNormans&#10;History playlist: http://bit.ly/TeachHistory&#10;Secondary History playlist: http:/bit.ly/TeachSecondaryHistory&#10;&#10;Get in touch at http://facebook.com/bbcteach&#10;Follow us at http://twitter.com/bbcteach&#10;&#10;#teachhistory #britishhistory #normanconquest" id="376" name="Google Shape;376;p39" title="1066: The Battle of Stamford Bridge (3/6) | History - The Norman Conquest">
            <a:hlinkClick r:id="rId3"/>
          </p:cNvPr>
          <p:cNvPicPr preferRelativeResize="0"/>
          <p:nvPr/>
        </p:nvPicPr>
        <p:blipFill>
          <a:blip r:embed="rId4">
            <a:alphaModFix/>
          </a:blip>
          <a:stretch>
            <a:fillRect/>
          </a:stretch>
        </p:blipFill>
        <p:spPr>
          <a:xfrm>
            <a:off x="5582975" y="1262076"/>
            <a:ext cx="3159900" cy="2369925"/>
          </a:xfrm>
          <a:prstGeom prst="rect">
            <a:avLst/>
          </a:prstGeom>
          <a:noFill/>
          <a:ln>
            <a:noFill/>
          </a:ln>
        </p:spPr>
      </p:pic>
      <p:sp>
        <p:nvSpPr>
          <p:cNvPr id="377" name="Google Shape;377;p39"/>
          <p:cNvSpPr txBox="1"/>
          <p:nvPr/>
        </p:nvSpPr>
        <p:spPr>
          <a:xfrm>
            <a:off x="5582975" y="3674800"/>
            <a:ext cx="2754300" cy="8511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1" lang="en">
                <a:solidFill>
                  <a:srgbClr val="FFFFFF"/>
                </a:solidFill>
                <a:latin typeface="Roboto"/>
                <a:ea typeface="Roboto"/>
                <a:cs typeface="Roboto"/>
                <a:sym typeface="Roboto"/>
              </a:rPr>
              <a:t>Watch the BBC Teach clip on the Battle of Stamford Bridge and discuss the reasons for Harold Godwinson’s victory.</a:t>
            </a:r>
            <a:endParaRPr i="1">
              <a:solidFill>
                <a:srgbClr val="FFFFFF"/>
              </a:solidFill>
              <a:latin typeface="Roboto"/>
              <a:ea typeface="Roboto"/>
              <a:cs typeface="Roboto"/>
              <a:sym typeface="Roboto"/>
            </a:endParaRPr>
          </a:p>
        </p:txBody>
      </p:sp>
      <p:sp>
        <p:nvSpPr>
          <p:cNvPr id="378" name="Google Shape;378;p39"/>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79" name="Google Shape;379;p39"/>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Stamford Bridge</a:t>
            </a:r>
            <a:endParaRPr b="1" sz="1600">
              <a:solidFill>
                <a:srgbClr val="FFFFFF"/>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 name="Shape 383"/>
        <p:cNvGrpSpPr/>
        <p:nvPr/>
      </p:nvGrpSpPr>
      <p:grpSpPr>
        <a:xfrm>
          <a:off x="0" y="0"/>
          <a:ext cx="0" cy="0"/>
          <a:chOff x="0" y="0"/>
          <a:chExt cx="0" cy="0"/>
        </a:xfrm>
      </p:grpSpPr>
      <p:sp>
        <p:nvSpPr>
          <p:cNvPr id="384" name="Google Shape;384;p40"/>
          <p:cNvSpPr txBox="1"/>
          <p:nvPr/>
        </p:nvSpPr>
        <p:spPr>
          <a:xfrm>
            <a:off x="295900" y="748575"/>
            <a:ext cx="4122900" cy="40149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SzPts val="1600"/>
              <a:buFont typeface="Roboto"/>
              <a:buChar char="●"/>
            </a:pPr>
            <a:r>
              <a:rPr i="0" lang="en" sz="1600" u="none" cap="none" strike="noStrike">
                <a:solidFill>
                  <a:srgbClr val="000000"/>
                </a:solidFill>
                <a:latin typeface="Roboto"/>
                <a:ea typeface="Roboto"/>
                <a:cs typeface="Roboto"/>
                <a:sym typeface="Roboto"/>
              </a:rPr>
              <a:t>Harold</a:t>
            </a:r>
            <a:r>
              <a:rPr lang="en" sz="1600">
                <a:latin typeface="Roboto"/>
                <a:ea typeface="Roboto"/>
                <a:cs typeface="Roboto"/>
                <a:sym typeface="Roboto"/>
              </a:rPr>
              <a:t>’s</a:t>
            </a:r>
            <a:r>
              <a:rPr i="0" lang="en" sz="1600" u="none" cap="none" strike="noStrike">
                <a:solidFill>
                  <a:srgbClr val="000000"/>
                </a:solidFill>
                <a:latin typeface="Roboto"/>
                <a:ea typeface="Roboto"/>
                <a:cs typeface="Roboto"/>
                <a:sym typeface="Roboto"/>
              </a:rPr>
              <a:t> men were able to approach undetected,</a:t>
            </a:r>
            <a:r>
              <a:rPr lang="en" sz="1600">
                <a:latin typeface="Roboto"/>
                <a:ea typeface="Roboto"/>
                <a:cs typeface="Roboto"/>
                <a:sym typeface="Roboto"/>
              </a:rPr>
              <a:t> leaving the </a:t>
            </a:r>
            <a:r>
              <a:rPr i="0" lang="en" sz="1600" u="none" cap="none" strike="noStrike">
                <a:solidFill>
                  <a:srgbClr val="000000"/>
                </a:solidFill>
                <a:latin typeface="Roboto"/>
                <a:ea typeface="Roboto"/>
                <a:cs typeface="Roboto"/>
                <a:sym typeface="Roboto"/>
              </a:rPr>
              <a:t>Norwegian soldiers </a:t>
            </a:r>
            <a:r>
              <a:rPr lang="en" sz="1600">
                <a:latin typeface="Roboto"/>
                <a:ea typeface="Roboto"/>
                <a:cs typeface="Roboto"/>
                <a:sym typeface="Roboto"/>
              </a:rPr>
              <a:t>unprepared when the</a:t>
            </a:r>
            <a:r>
              <a:rPr i="0" lang="en" sz="1600" u="none" cap="none" strike="noStrike">
                <a:solidFill>
                  <a:srgbClr val="000000"/>
                </a:solidFill>
                <a:latin typeface="Roboto"/>
                <a:ea typeface="Roboto"/>
                <a:cs typeface="Roboto"/>
                <a:sym typeface="Roboto"/>
              </a:rPr>
              <a:t> attack began.</a:t>
            </a:r>
            <a:endParaRPr i="0" sz="1600" u="none" cap="none" strike="noStrike">
              <a:solidFill>
                <a:srgbClr val="000000"/>
              </a:solidFill>
              <a:latin typeface="Roboto"/>
              <a:ea typeface="Roboto"/>
              <a:cs typeface="Roboto"/>
              <a:sym typeface="Roboto"/>
            </a:endParaRPr>
          </a:p>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As the Anglo-Saxon army came into view, the Norwegian forces scrambled to their feet and prepared for battle. One Norwegian is said to have held the bridge, killing English soldiers as they tried to cross.</a:t>
            </a:r>
            <a:endParaRPr sz="1600">
              <a:latin typeface="Roboto"/>
              <a:ea typeface="Roboto"/>
              <a:cs typeface="Roboto"/>
              <a:sym typeface="Roboto"/>
            </a:endParaRPr>
          </a:p>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This delay gave the Norwegians time to organise themselves into a </a:t>
            </a:r>
            <a:r>
              <a:rPr b="1" lang="en" sz="1600">
                <a:latin typeface="Roboto"/>
                <a:ea typeface="Roboto"/>
                <a:cs typeface="Roboto"/>
                <a:sym typeface="Roboto"/>
              </a:rPr>
              <a:t>shield wall</a:t>
            </a:r>
            <a:r>
              <a:rPr lang="en" sz="1600">
                <a:latin typeface="Roboto"/>
                <a:ea typeface="Roboto"/>
                <a:cs typeface="Roboto"/>
                <a:sym typeface="Roboto"/>
              </a:rPr>
              <a:t>. Harold’s army charged and, because the Norwegians lacked armour, were able to break through. </a:t>
            </a:r>
            <a:r>
              <a:rPr b="1" lang="en" sz="1600">
                <a:latin typeface="Roboto"/>
                <a:ea typeface="Roboto"/>
                <a:cs typeface="Roboto"/>
                <a:sym typeface="Roboto"/>
              </a:rPr>
              <a:t>Hardrada and Tostig were both killed</a:t>
            </a:r>
            <a:r>
              <a:rPr lang="en" sz="1600">
                <a:latin typeface="Roboto"/>
                <a:ea typeface="Roboto"/>
                <a:cs typeface="Roboto"/>
                <a:sym typeface="Roboto"/>
              </a:rPr>
              <a:t>.</a:t>
            </a:r>
            <a:endParaRPr sz="1600">
              <a:latin typeface="Roboto"/>
              <a:ea typeface="Roboto"/>
              <a:cs typeface="Roboto"/>
              <a:sym typeface="Roboto"/>
            </a:endParaRPr>
          </a:p>
        </p:txBody>
      </p:sp>
      <p:sp>
        <p:nvSpPr>
          <p:cNvPr id="385" name="Google Shape;385;p40"/>
          <p:cNvSpPr txBox="1"/>
          <p:nvPr/>
        </p:nvSpPr>
        <p:spPr>
          <a:xfrm>
            <a:off x="4490075" y="3713500"/>
            <a:ext cx="4328700" cy="11448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FFFFFF"/>
                </a:solidFill>
                <a:latin typeface="Roboto"/>
                <a:ea typeface="Roboto"/>
                <a:cs typeface="Roboto"/>
                <a:sym typeface="Roboto"/>
              </a:rPr>
              <a:t>Norwegian reinforcements arrived but could only delay the inevitable. The Norwegian army disintegrated, with some survivors fleeing and others surrendering to Harold.</a:t>
            </a:r>
            <a:endParaRPr i="0" sz="1600" u="none" cap="none" strike="noStrike">
              <a:solidFill>
                <a:srgbClr val="FFFFFF"/>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Roboto"/>
              <a:ea typeface="Roboto"/>
              <a:cs typeface="Roboto"/>
              <a:sym typeface="Roboto"/>
            </a:endParaRPr>
          </a:p>
        </p:txBody>
      </p:sp>
      <p:pic>
        <p:nvPicPr>
          <p:cNvPr id="386" name="Google Shape;386;p40"/>
          <p:cNvPicPr preferRelativeResize="0"/>
          <p:nvPr/>
        </p:nvPicPr>
        <p:blipFill rotWithShape="1">
          <a:blip r:embed="rId3">
            <a:alphaModFix/>
          </a:blip>
          <a:srcRect b="0" l="0" r="0" t="12495"/>
          <a:stretch/>
        </p:blipFill>
        <p:spPr>
          <a:xfrm>
            <a:off x="4490075" y="811124"/>
            <a:ext cx="4328750" cy="2839825"/>
          </a:xfrm>
          <a:prstGeom prst="rect">
            <a:avLst/>
          </a:prstGeom>
          <a:noFill/>
          <a:ln>
            <a:noFill/>
          </a:ln>
        </p:spPr>
      </p:pic>
      <p:sp>
        <p:nvSpPr>
          <p:cNvPr id="387" name="Google Shape;387;p40"/>
          <p:cNvSpPr txBox="1"/>
          <p:nvPr/>
        </p:nvSpPr>
        <p:spPr>
          <a:xfrm>
            <a:off x="4490075" y="3424750"/>
            <a:ext cx="4328700" cy="2262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Artist’s depiction of the Battle of Stamford Bridge</a:t>
            </a:r>
            <a:endParaRPr b="1" sz="1000">
              <a:solidFill>
                <a:srgbClr val="FFFFFF"/>
              </a:solidFill>
              <a:latin typeface="Roboto"/>
              <a:ea typeface="Roboto"/>
              <a:cs typeface="Roboto"/>
              <a:sym typeface="Roboto"/>
            </a:endParaRPr>
          </a:p>
        </p:txBody>
      </p:sp>
      <p:sp>
        <p:nvSpPr>
          <p:cNvPr id="388" name="Google Shape;388;p40"/>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89" name="Google Shape;389;p40"/>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Stamford Bridge</a:t>
            </a:r>
            <a:endParaRPr b="1" sz="1600">
              <a:solidFill>
                <a:srgbClr val="FFFFFF"/>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3" name="Shape 393"/>
        <p:cNvGrpSpPr/>
        <p:nvPr/>
      </p:nvGrpSpPr>
      <p:grpSpPr>
        <a:xfrm>
          <a:off x="0" y="0"/>
          <a:ext cx="0" cy="0"/>
          <a:chOff x="0" y="0"/>
          <a:chExt cx="0" cy="0"/>
        </a:xfrm>
      </p:grpSpPr>
      <p:sp>
        <p:nvSpPr>
          <p:cNvPr id="394" name="Google Shape;394;p41"/>
          <p:cNvSpPr/>
          <p:nvPr/>
        </p:nvSpPr>
        <p:spPr>
          <a:xfrm>
            <a:off x="339975" y="724600"/>
            <a:ext cx="8010600" cy="2055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1"/>
          <p:cNvSpPr/>
          <p:nvPr/>
        </p:nvSpPr>
        <p:spPr>
          <a:xfrm>
            <a:off x="340050" y="335450"/>
            <a:ext cx="3973200" cy="47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600">
                <a:solidFill>
                  <a:srgbClr val="CC0000"/>
                </a:solidFill>
                <a:latin typeface="Roboto"/>
                <a:ea typeface="Roboto"/>
                <a:cs typeface="Roboto"/>
                <a:sym typeface="Roboto"/>
              </a:rPr>
              <a:t>What were the outcomes of the battles?</a:t>
            </a:r>
            <a:endParaRPr b="1" i="0" sz="1600" u="none" cap="none" strike="noStrike">
              <a:solidFill>
                <a:srgbClr val="CC0000"/>
              </a:solidFill>
              <a:latin typeface="Roboto"/>
              <a:ea typeface="Roboto"/>
              <a:cs typeface="Roboto"/>
              <a:sym typeface="Roboto"/>
            </a:endParaRPr>
          </a:p>
        </p:txBody>
      </p:sp>
      <p:sp>
        <p:nvSpPr>
          <p:cNvPr id="396" name="Google Shape;396;p41"/>
          <p:cNvSpPr txBox="1"/>
          <p:nvPr/>
        </p:nvSpPr>
        <p:spPr>
          <a:xfrm>
            <a:off x="340050" y="2767750"/>
            <a:ext cx="8010600" cy="2055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The threat from Norway had been eradicated.</a:t>
            </a:r>
            <a:endParaRPr i="0" sz="1600" u="none" cap="none" strike="noStrike">
              <a:solidFill>
                <a:srgbClr val="000000"/>
              </a:solidFill>
              <a:latin typeface="Roboto"/>
              <a:ea typeface="Roboto"/>
              <a:cs typeface="Roboto"/>
              <a:sym typeface="Roboto"/>
            </a:endParaRPr>
          </a:p>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Harold Godwinson had lost a significant proportion of his army.</a:t>
            </a:r>
            <a:endParaRPr i="0" sz="1600" u="none" cap="none" strike="noStrike">
              <a:solidFill>
                <a:srgbClr val="000000"/>
              </a:solidFill>
              <a:latin typeface="Roboto"/>
              <a:ea typeface="Roboto"/>
              <a:cs typeface="Roboto"/>
              <a:sym typeface="Roboto"/>
            </a:endParaRPr>
          </a:p>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Harold and his men were exhausted after their march northwards and the battle itself.</a:t>
            </a:r>
            <a:endParaRPr i="0" sz="1600" u="none" cap="none" strike="noStrike">
              <a:solidFill>
                <a:srgbClr val="000000"/>
              </a:solidFill>
              <a:latin typeface="Roboto"/>
              <a:ea typeface="Roboto"/>
              <a:cs typeface="Roboto"/>
              <a:sym typeface="Roboto"/>
            </a:endParaRPr>
          </a:p>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Harold and his army were in the north when William, Duke of Normandy, arrived on the south coast.</a:t>
            </a:r>
            <a:endParaRPr i="0" sz="1600" u="none" cap="none" strike="noStrike">
              <a:solidFill>
                <a:srgbClr val="000000"/>
              </a:solidFill>
              <a:latin typeface="Roboto"/>
              <a:ea typeface="Roboto"/>
              <a:cs typeface="Roboto"/>
              <a:sym typeface="Roboto"/>
            </a:endParaRPr>
          </a:p>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Harold may well have been over-confident after his victory and rushed to take on William.</a:t>
            </a:r>
            <a:endParaRPr i="0" sz="1600" u="none" cap="none" strike="noStrike">
              <a:solidFill>
                <a:srgbClr val="000000"/>
              </a:solidFill>
              <a:latin typeface="Roboto"/>
              <a:ea typeface="Roboto"/>
              <a:cs typeface="Roboto"/>
              <a:sym typeface="Roboto"/>
            </a:endParaRPr>
          </a:p>
        </p:txBody>
      </p:sp>
      <p:sp>
        <p:nvSpPr>
          <p:cNvPr id="397" name="Google Shape;397;p41"/>
          <p:cNvSpPr/>
          <p:nvPr/>
        </p:nvSpPr>
        <p:spPr>
          <a:xfrm>
            <a:off x="1206875" y="735900"/>
            <a:ext cx="1944600" cy="768300"/>
          </a:xfrm>
          <a:prstGeom prst="horizontalScroll">
            <a:avLst>
              <a:gd fmla="val 12500"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Harald Hardrada</a:t>
            </a:r>
            <a:endParaRPr b="1" sz="1600">
              <a:solidFill>
                <a:srgbClr val="FFFFFF"/>
              </a:solidFill>
              <a:latin typeface="Roboto"/>
              <a:ea typeface="Roboto"/>
              <a:cs typeface="Roboto"/>
              <a:sym typeface="Roboto"/>
            </a:endParaRPr>
          </a:p>
        </p:txBody>
      </p:sp>
      <p:sp>
        <p:nvSpPr>
          <p:cNvPr id="398" name="Google Shape;398;p41"/>
          <p:cNvSpPr/>
          <p:nvPr/>
        </p:nvSpPr>
        <p:spPr>
          <a:xfrm>
            <a:off x="5568700" y="735900"/>
            <a:ext cx="1944600" cy="768300"/>
          </a:xfrm>
          <a:prstGeom prst="horizontalScroll">
            <a:avLst>
              <a:gd fmla="val 12500"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Harold Godwinson</a:t>
            </a:r>
            <a:endParaRPr b="1" sz="1600">
              <a:solidFill>
                <a:srgbClr val="FFFFFF"/>
              </a:solidFill>
              <a:latin typeface="Roboto"/>
              <a:ea typeface="Roboto"/>
              <a:cs typeface="Roboto"/>
              <a:sym typeface="Roboto"/>
            </a:endParaRPr>
          </a:p>
        </p:txBody>
      </p:sp>
      <p:pic>
        <p:nvPicPr>
          <p:cNvPr id="399" name="Google Shape;399;p41"/>
          <p:cNvPicPr preferRelativeResize="0"/>
          <p:nvPr/>
        </p:nvPicPr>
        <p:blipFill>
          <a:blip r:embed="rId3">
            <a:alphaModFix/>
          </a:blip>
          <a:stretch>
            <a:fillRect/>
          </a:stretch>
        </p:blipFill>
        <p:spPr>
          <a:xfrm>
            <a:off x="3400888" y="1097475"/>
            <a:ext cx="885850" cy="885850"/>
          </a:xfrm>
          <a:prstGeom prst="rect">
            <a:avLst/>
          </a:prstGeom>
          <a:noFill/>
          <a:ln>
            <a:noFill/>
          </a:ln>
        </p:spPr>
      </p:pic>
      <p:pic>
        <p:nvPicPr>
          <p:cNvPr id="400" name="Google Shape;400;p41"/>
          <p:cNvPicPr preferRelativeResize="0"/>
          <p:nvPr/>
        </p:nvPicPr>
        <p:blipFill>
          <a:blip r:embed="rId3">
            <a:alphaModFix/>
          </a:blip>
          <a:stretch>
            <a:fillRect/>
          </a:stretch>
        </p:blipFill>
        <p:spPr>
          <a:xfrm>
            <a:off x="3743363" y="1097475"/>
            <a:ext cx="885850" cy="885850"/>
          </a:xfrm>
          <a:prstGeom prst="rect">
            <a:avLst/>
          </a:prstGeom>
          <a:noFill/>
          <a:ln>
            <a:noFill/>
          </a:ln>
        </p:spPr>
      </p:pic>
      <p:pic>
        <p:nvPicPr>
          <p:cNvPr id="401" name="Google Shape;401;p41"/>
          <p:cNvPicPr preferRelativeResize="0"/>
          <p:nvPr/>
        </p:nvPicPr>
        <p:blipFill>
          <a:blip r:embed="rId3">
            <a:alphaModFix/>
          </a:blip>
          <a:stretch>
            <a:fillRect/>
          </a:stretch>
        </p:blipFill>
        <p:spPr>
          <a:xfrm>
            <a:off x="4102563" y="1097475"/>
            <a:ext cx="885850" cy="885850"/>
          </a:xfrm>
          <a:prstGeom prst="rect">
            <a:avLst/>
          </a:prstGeom>
          <a:noFill/>
          <a:ln>
            <a:noFill/>
          </a:ln>
        </p:spPr>
      </p:pic>
      <p:pic>
        <p:nvPicPr>
          <p:cNvPr id="402" name="Google Shape;402;p41"/>
          <p:cNvPicPr preferRelativeResize="0"/>
          <p:nvPr/>
        </p:nvPicPr>
        <p:blipFill>
          <a:blip r:embed="rId3">
            <a:alphaModFix/>
          </a:blip>
          <a:stretch>
            <a:fillRect/>
          </a:stretch>
        </p:blipFill>
        <p:spPr>
          <a:xfrm>
            <a:off x="4433438" y="1097475"/>
            <a:ext cx="885850" cy="885850"/>
          </a:xfrm>
          <a:prstGeom prst="rect">
            <a:avLst/>
          </a:prstGeom>
          <a:noFill/>
          <a:ln>
            <a:noFill/>
          </a:ln>
        </p:spPr>
      </p:pic>
      <p:sp>
        <p:nvSpPr>
          <p:cNvPr id="403" name="Google Shape;403;p41"/>
          <p:cNvSpPr txBox="1"/>
          <p:nvPr/>
        </p:nvSpPr>
        <p:spPr>
          <a:xfrm>
            <a:off x="3352238" y="1504200"/>
            <a:ext cx="2015700" cy="226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a:latin typeface="Roboto"/>
                <a:ea typeface="Roboto"/>
                <a:cs typeface="Roboto"/>
                <a:sym typeface="Roboto"/>
              </a:rPr>
              <a:t>DEPLOYED SOLDIERS</a:t>
            </a:r>
            <a:endParaRPr b="1">
              <a:latin typeface="Roboto"/>
              <a:ea typeface="Roboto"/>
              <a:cs typeface="Roboto"/>
              <a:sym typeface="Roboto"/>
            </a:endParaRPr>
          </a:p>
        </p:txBody>
      </p:sp>
      <p:pic>
        <p:nvPicPr>
          <p:cNvPr id="404" name="Google Shape;404;p41"/>
          <p:cNvPicPr preferRelativeResize="0"/>
          <p:nvPr/>
        </p:nvPicPr>
        <p:blipFill>
          <a:blip r:embed="rId4">
            <a:alphaModFix/>
          </a:blip>
          <a:stretch>
            <a:fillRect/>
          </a:stretch>
        </p:blipFill>
        <p:spPr>
          <a:xfrm>
            <a:off x="3352252" y="1960762"/>
            <a:ext cx="677150" cy="677150"/>
          </a:xfrm>
          <a:prstGeom prst="rect">
            <a:avLst/>
          </a:prstGeom>
          <a:noFill/>
          <a:ln>
            <a:noFill/>
          </a:ln>
        </p:spPr>
      </p:pic>
      <p:pic>
        <p:nvPicPr>
          <p:cNvPr id="405" name="Google Shape;405;p41"/>
          <p:cNvPicPr preferRelativeResize="0"/>
          <p:nvPr/>
        </p:nvPicPr>
        <p:blipFill>
          <a:blip r:embed="rId4">
            <a:alphaModFix/>
          </a:blip>
          <a:stretch>
            <a:fillRect/>
          </a:stretch>
        </p:blipFill>
        <p:spPr>
          <a:xfrm>
            <a:off x="3743377" y="2110300"/>
            <a:ext cx="677150" cy="677150"/>
          </a:xfrm>
          <a:prstGeom prst="rect">
            <a:avLst/>
          </a:prstGeom>
          <a:noFill/>
          <a:ln>
            <a:noFill/>
          </a:ln>
        </p:spPr>
      </p:pic>
      <p:pic>
        <p:nvPicPr>
          <p:cNvPr id="406" name="Google Shape;406;p41"/>
          <p:cNvPicPr preferRelativeResize="0"/>
          <p:nvPr/>
        </p:nvPicPr>
        <p:blipFill>
          <a:blip r:embed="rId4">
            <a:alphaModFix/>
          </a:blip>
          <a:stretch>
            <a:fillRect/>
          </a:stretch>
        </p:blipFill>
        <p:spPr>
          <a:xfrm>
            <a:off x="4251027" y="1933950"/>
            <a:ext cx="677150" cy="677150"/>
          </a:xfrm>
          <a:prstGeom prst="rect">
            <a:avLst/>
          </a:prstGeom>
          <a:noFill/>
          <a:ln>
            <a:noFill/>
          </a:ln>
        </p:spPr>
      </p:pic>
      <p:pic>
        <p:nvPicPr>
          <p:cNvPr id="407" name="Google Shape;407;p41"/>
          <p:cNvPicPr preferRelativeResize="0"/>
          <p:nvPr/>
        </p:nvPicPr>
        <p:blipFill>
          <a:blip r:embed="rId4">
            <a:alphaModFix/>
          </a:blip>
          <a:stretch>
            <a:fillRect/>
          </a:stretch>
        </p:blipFill>
        <p:spPr>
          <a:xfrm>
            <a:off x="4642152" y="2083487"/>
            <a:ext cx="677150" cy="677150"/>
          </a:xfrm>
          <a:prstGeom prst="rect">
            <a:avLst/>
          </a:prstGeom>
          <a:noFill/>
          <a:ln>
            <a:noFill/>
          </a:ln>
        </p:spPr>
      </p:pic>
      <p:sp>
        <p:nvSpPr>
          <p:cNvPr id="408" name="Google Shape;408;p41"/>
          <p:cNvSpPr txBox="1"/>
          <p:nvPr/>
        </p:nvSpPr>
        <p:spPr>
          <a:xfrm>
            <a:off x="5819950" y="1526650"/>
            <a:ext cx="1442100" cy="37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800">
                <a:solidFill>
                  <a:srgbClr val="CC0000"/>
                </a:solidFill>
                <a:latin typeface="Roboto"/>
                <a:ea typeface="Roboto"/>
                <a:cs typeface="Roboto"/>
                <a:sym typeface="Roboto"/>
              </a:rPr>
              <a:t>15,000</a:t>
            </a:r>
            <a:endParaRPr b="1" sz="1800">
              <a:solidFill>
                <a:srgbClr val="CC0000"/>
              </a:solidFill>
              <a:latin typeface="Roboto"/>
              <a:ea typeface="Roboto"/>
              <a:cs typeface="Roboto"/>
              <a:sym typeface="Roboto"/>
            </a:endParaRPr>
          </a:p>
        </p:txBody>
      </p:sp>
      <p:sp>
        <p:nvSpPr>
          <p:cNvPr id="409" name="Google Shape;409;p41"/>
          <p:cNvSpPr txBox="1"/>
          <p:nvPr/>
        </p:nvSpPr>
        <p:spPr>
          <a:xfrm>
            <a:off x="1458150" y="1526650"/>
            <a:ext cx="1442100" cy="37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800">
                <a:solidFill>
                  <a:srgbClr val="F1C232"/>
                </a:solidFill>
                <a:latin typeface="Roboto"/>
                <a:ea typeface="Roboto"/>
                <a:cs typeface="Roboto"/>
                <a:sym typeface="Roboto"/>
              </a:rPr>
              <a:t>9,000</a:t>
            </a:r>
            <a:endParaRPr b="1" sz="1800">
              <a:solidFill>
                <a:srgbClr val="F1C232"/>
              </a:solidFill>
              <a:latin typeface="Roboto"/>
              <a:ea typeface="Roboto"/>
              <a:cs typeface="Roboto"/>
              <a:sym typeface="Roboto"/>
            </a:endParaRPr>
          </a:p>
        </p:txBody>
      </p:sp>
      <p:sp>
        <p:nvSpPr>
          <p:cNvPr id="410" name="Google Shape;410;p41"/>
          <p:cNvSpPr txBox="1"/>
          <p:nvPr/>
        </p:nvSpPr>
        <p:spPr>
          <a:xfrm>
            <a:off x="1458150" y="2147200"/>
            <a:ext cx="1442100" cy="37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800">
                <a:solidFill>
                  <a:srgbClr val="F1C232"/>
                </a:solidFill>
                <a:latin typeface="Roboto"/>
                <a:ea typeface="Roboto"/>
                <a:cs typeface="Roboto"/>
                <a:sym typeface="Roboto"/>
              </a:rPr>
              <a:t>4,000</a:t>
            </a:r>
            <a:endParaRPr b="1" sz="1800">
              <a:solidFill>
                <a:srgbClr val="F1C232"/>
              </a:solidFill>
              <a:latin typeface="Roboto"/>
              <a:ea typeface="Roboto"/>
              <a:cs typeface="Roboto"/>
              <a:sym typeface="Roboto"/>
            </a:endParaRPr>
          </a:p>
        </p:txBody>
      </p:sp>
      <p:sp>
        <p:nvSpPr>
          <p:cNvPr id="411" name="Google Shape;411;p41"/>
          <p:cNvSpPr txBox="1"/>
          <p:nvPr/>
        </p:nvSpPr>
        <p:spPr>
          <a:xfrm>
            <a:off x="5819950" y="2147200"/>
            <a:ext cx="1442100" cy="37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800">
                <a:solidFill>
                  <a:srgbClr val="CC0000"/>
                </a:solidFill>
                <a:latin typeface="Roboto"/>
                <a:ea typeface="Roboto"/>
                <a:cs typeface="Roboto"/>
                <a:sym typeface="Roboto"/>
              </a:rPr>
              <a:t>5,000</a:t>
            </a:r>
            <a:endParaRPr b="1" sz="1800">
              <a:solidFill>
                <a:srgbClr val="CC0000"/>
              </a:solidFill>
              <a:latin typeface="Roboto"/>
              <a:ea typeface="Roboto"/>
              <a:cs typeface="Roboto"/>
              <a:sym typeface="Roboto"/>
            </a:endParaRPr>
          </a:p>
        </p:txBody>
      </p:sp>
      <p:sp>
        <p:nvSpPr>
          <p:cNvPr id="412" name="Google Shape;412;p41"/>
          <p:cNvSpPr txBox="1"/>
          <p:nvPr/>
        </p:nvSpPr>
        <p:spPr>
          <a:xfrm>
            <a:off x="3258138" y="2527000"/>
            <a:ext cx="2015700" cy="22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a:latin typeface="Roboto"/>
                <a:ea typeface="Roboto"/>
                <a:cs typeface="Roboto"/>
                <a:sym typeface="Roboto"/>
              </a:rPr>
              <a:t>CASUALTIES</a:t>
            </a:r>
            <a:endParaRPr b="1">
              <a:latin typeface="Roboto"/>
              <a:ea typeface="Roboto"/>
              <a:cs typeface="Roboto"/>
              <a:sym typeface="Roboto"/>
            </a:endParaRPr>
          </a:p>
        </p:txBody>
      </p:sp>
      <p:sp>
        <p:nvSpPr>
          <p:cNvPr id="413" name="Google Shape;413;p41"/>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idx="2" type="body"/>
          </p:nvPr>
        </p:nvSpPr>
        <p:spPr>
          <a:xfrm>
            <a:off x="4680227" y="2094275"/>
            <a:ext cx="3594600" cy="155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000">
                <a:solidFill>
                  <a:srgbClr val="000000"/>
                </a:solidFill>
                <a:latin typeface="Work Sans Regular"/>
                <a:ea typeface="Work Sans Regular"/>
                <a:cs typeface="Work Sans Regular"/>
                <a:sym typeface="Work Sans Regular"/>
              </a:rPr>
              <a:t>EDIT IN POWERPOINT®</a:t>
            </a:r>
            <a:endParaRPr sz="1000">
              <a:solidFill>
                <a:srgbClr val="000000"/>
              </a:solidFill>
              <a:latin typeface="Work Sans Regular"/>
              <a:ea typeface="Work Sans Regular"/>
              <a:cs typeface="Work Sans Regular"/>
              <a:sym typeface="Work Sans Regular"/>
            </a:endParaRPr>
          </a:p>
          <a:p>
            <a:pPr indent="0" lvl="0" marL="0" rtl="0" algn="l">
              <a:spcBef>
                <a:spcPts val="600"/>
              </a:spcBef>
              <a:spcAft>
                <a:spcPts val="0"/>
              </a:spcAft>
              <a:buClr>
                <a:schemeClr val="dk1"/>
              </a:buClr>
              <a:buSzPts val="1100"/>
              <a:buFont typeface="Arial"/>
              <a:buNone/>
            </a:pPr>
            <a:r>
              <a:rPr lang="en" sz="1000"/>
              <a:t>Click on File in the top left menu,choose the option that says</a:t>
            </a:r>
            <a:r>
              <a:rPr lang="en" sz="1000">
                <a:solidFill>
                  <a:srgbClr val="000000"/>
                </a:solidFill>
              </a:rPr>
              <a:t> </a:t>
            </a:r>
            <a:r>
              <a:rPr lang="en" sz="1000">
                <a:solidFill>
                  <a:srgbClr val="000000"/>
                </a:solidFill>
                <a:latin typeface="Work Sans Regular"/>
                <a:ea typeface="Work Sans Regular"/>
                <a:cs typeface="Work Sans Regular"/>
                <a:sym typeface="Work Sans Regular"/>
              </a:rPr>
              <a:t>"Download as" </a:t>
            </a:r>
            <a:r>
              <a:rPr b="1" lang="en" sz="1000">
                <a:solidFill>
                  <a:srgbClr val="000000"/>
                </a:solidFill>
                <a:latin typeface="Work Sans"/>
                <a:ea typeface="Work Sans"/>
                <a:cs typeface="Work Sans"/>
                <a:sym typeface="Work Sans"/>
              </a:rPr>
              <a:t>and then choose</a:t>
            </a:r>
            <a:r>
              <a:rPr lang="en" sz="1000">
                <a:solidFill>
                  <a:srgbClr val="000000"/>
                </a:solidFill>
                <a:latin typeface="Work Sans Regular"/>
                <a:ea typeface="Work Sans Regular"/>
                <a:cs typeface="Work Sans Regular"/>
                <a:sym typeface="Work Sans Regular"/>
              </a:rPr>
              <a:t> “Microsoft PowerPoint (.pptx)”</a:t>
            </a:r>
            <a:r>
              <a:rPr lang="en" sz="1000">
                <a:solidFill>
                  <a:srgbClr val="000000"/>
                </a:solidFill>
              </a:rPr>
              <a:t>. You will get a .pptx file that you can edit in PowerPoint. </a:t>
            </a:r>
            <a:endParaRPr sz="1000">
              <a:solidFill>
                <a:srgbClr val="000000"/>
              </a:solidFill>
            </a:endParaRPr>
          </a:p>
          <a:p>
            <a:pPr indent="0" lvl="0" marL="0" rtl="0" algn="l">
              <a:spcBef>
                <a:spcPts val="600"/>
              </a:spcBef>
              <a:spcAft>
                <a:spcPts val="0"/>
              </a:spcAft>
              <a:buClr>
                <a:schemeClr val="dk1"/>
              </a:buClr>
              <a:buSzPts val="1100"/>
              <a:buFont typeface="Arial"/>
              <a:buNone/>
            </a:pPr>
            <a:r>
              <a:t/>
            </a:r>
            <a:endParaRPr sz="1000">
              <a:solidFill>
                <a:srgbClr val="000000"/>
              </a:solidFill>
            </a:endParaRPr>
          </a:p>
          <a:p>
            <a:pPr indent="0" lvl="0" marL="0" rtl="0" algn="l">
              <a:spcBef>
                <a:spcPts val="600"/>
              </a:spcBef>
              <a:spcAft>
                <a:spcPts val="0"/>
              </a:spcAft>
              <a:buNone/>
            </a:pPr>
            <a:r>
              <a:t/>
            </a:r>
            <a:endParaRPr sz="1000">
              <a:solidFill>
                <a:srgbClr val="000000"/>
              </a:solidFill>
            </a:endParaRPr>
          </a:p>
        </p:txBody>
      </p:sp>
      <p:sp>
        <p:nvSpPr>
          <p:cNvPr id="137" name="Google Shape;137;p24"/>
          <p:cNvSpPr txBox="1"/>
          <p:nvPr>
            <p:ph idx="1" type="body"/>
          </p:nvPr>
        </p:nvSpPr>
        <p:spPr>
          <a:xfrm>
            <a:off x="869150" y="2094275"/>
            <a:ext cx="3594600" cy="155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000">
                <a:solidFill>
                  <a:srgbClr val="000000"/>
                </a:solidFill>
                <a:latin typeface="Work Sans Regular"/>
                <a:ea typeface="Work Sans Regular"/>
                <a:cs typeface="Work Sans Regular"/>
                <a:sym typeface="Work Sans Regular"/>
              </a:rPr>
              <a:t>EDIT IN GOOGLE SLIDES</a:t>
            </a:r>
            <a:endParaRPr sz="1000">
              <a:solidFill>
                <a:srgbClr val="000000"/>
              </a:solidFill>
              <a:latin typeface="Work Sans Regular"/>
              <a:ea typeface="Work Sans Regular"/>
              <a:cs typeface="Work Sans Regular"/>
              <a:sym typeface="Work Sans Regular"/>
            </a:endParaRPr>
          </a:p>
          <a:p>
            <a:pPr indent="0" lvl="0" marL="0" rtl="0" algn="l">
              <a:spcBef>
                <a:spcPts val="1000"/>
              </a:spcBef>
              <a:spcAft>
                <a:spcPts val="0"/>
              </a:spcAft>
              <a:buNone/>
            </a:pPr>
            <a:r>
              <a:rPr lang="en" sz="1000">
                <a:solidFill>
                  <a:srgbClr val="000000"/>
                </a:solidFill>
              </a:rPr>
              <a:t>Click on File in the top left menu and choose the option that says “</a:t>
            </a:r>
            <a:r>
              <a:rPr b="1" lang="en" sz="1000">
                <a:solidFill>
                  <a:srgbClr val="000000"/>
                </a:solidFill>
                <a:latin typeface="Work Sans"/>
                <a:ea typeface="Work Sans"/>
                <a:cs typeface="Work Sans"/>
                <a:sym typeface="Work Sans"/>
              </a:rPr>
              <a:t>Make a copy…”</a:t>
            </a:r>
            <a:r>
              <a:rPr lang="en" sz="1000">
                <a:solidFill>
                  <a:srgbClr val="000000"/>
                </a:solidFill>
              </a:rPr>
              <a:t>.</a:t>
            </a:r>
            <a:endParaRPr sz="1000">
              <a:solidFill>
                <a:srgbClr val="000000"/>
              </a:solidFill>
            </a:endParaRPr>
          </a:p>
          <a:p>
            <a:pPr indent="0" lvl="0" marL="0" rtl="0" algn="l">
              <a:spcBef>
                <a:spcPts val="1000"/>
              </a:spcBef>
              <a:spcAft>
                <a:spcPts val="0"/>
              </a:spcAft>
              <a:buNone/>
            </a:pPr>
            <a:r>
              <a:rPr lang="en" sz="1000">
                <a:solidFill>
                  <a:srgbClr val="000000"/>
                </a:solidFill>
              </a:rPr>
              <a:t>You will get a copy of this document on your Google Drive and will be able to edit, add or delete slides.</a:t>
            </a:r>
            <a:endParaRPr sz="1000">
              <a:solidFill>
                <a:srgbClr val="000000"/>
              </a:solidFill>
            </a:endParaRPr>
          </a:p>
          <a:p>
            <a:pPr indent="0" lvl="0" marL="0" rtl="0" algn="l">
              <a:spcBef>
                <a:spcPts val="1000"/>
              </a:spcBef>
              <a:spcAft>
                <a:spcPts val="1000"/>
              </a:spcAft>
              <a:buNone/>
            </a:pPr>
            <a:r>
              <a:rPr lang="en" sz="1000">
                <a:solidFill>
                  <a:srgbClr val="000000"/>
                </a:solidFill>
                <a:latin typeface="Work Sans Regular"/>
                <a:ea typeface="Work Sans Regular"/>
                <a:cs typeface="Work Sans Regular"/>
                <a:sym typeface="Work Sans Regular"/>
              </a:rPr>
              <a:t>You have to be signed into your Google account.</a:t>
            </a:r>
            <a:br>
              <a:rPr lang="en" sz="1000">
                <a:solidFill>
                  <a:srgbClr val="000000"/>
                </a:solidFill>
                <a:latin typeface="Work Sans Regular"/>
                <a:ea typeface="Work Sans Regular"/>
                <a:cs typeface="Work Sans Regular"/>
                <a:sym typeface="Work Sans Regular"/>
              </a:rPr>
            </a:br>
            <a:endParaRPr sz="1000">
              <a:solidFill>
                <a:srgbClr val="000000"/>
              </a:solidFill>
              <a:latin typeface="Work Sans Regular"/>
              <a:ea typeface="Work Sans Regular"/>
              <a:cs typeface="Work Sans Regular"/>
              <a:sym typeface="Work Sans Regular"/>
            </a:endParaRPr>
          </a:p>
        </p:txBody>
      </p:sp>
      <p:grpSp>
        <p:nvGrpSpPr>
          <p:cNvPr id="138" name="Google Shape;138;p24"/>
          <p:cNvGrpSpPr/>
          <p:nvPr/>
        </p:nvGrpSpPr>
        <p:grpSpPr>
          <a:xfrm>
            <a:off x="7245744" y="711703"/>
            <a:ext cx="1097515" cy="913074"/>
            <a:chOff x="1926350" y="995225"/>
            <a:chExt cx="428650" cy="356600"/>
          </a:xfrm>
        </p:grpSpPr>
        <p:sp>
          <p:nvSpPr>
            <p:cNvPr id="139" name="Google Shape;139;p24"/>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24"/>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4" name="Google Shape;144;p24"/>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Instructions for 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2"/>
          <p:cNvSpPr txBox="1"/>
          <p:nvPr/>
        </p:nvSpPr>
        <p:spPr>
          <a:xfrm>
            <a:off x="302525" y="764025"/>
            <a:ext cx="8535900" cy="8610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The Norwegian invasion, led by Harald Hardrada and Harold Godwinson’s brother Tostig, came to an end with the bloody and violent Battle of Stamford Bridge. Less than three weeks later, Harold Godwinson faced Duke William of Normandy in the Battle of Hastings.</a:t>
            </a:r>
            <a:endParaRPr i="0" sz="1600" u="none" cap="none" strike="noStrike">
              <a:solidFill>
                <a:srgbClr val="000000"/>
              </a:solidFill>
              <a:latin typeface="Roboto"/>
              <a:ea typeface="Roboto"/>
              <a:cs typeface="Roboto"/>
              <a:sym typeface="Roboto"/>
            </a:endParaRPr>
          </a:p>
        </p:txBody>
      </p:sp>
      <p:cxnSp>
        <p:nvCxnSpPr>
          <p:cNvPr id="419" name="Google Shape;419;p42"/>
          <p:cNvCxnSpPr/>
          <p:nvPr/>
        </p:nvCxnSpPr>
        <p:spPr>
          <a:xfrm>
            <a:off x="218975" y="3208650"/>
            <a:ext cx="8703000" cy="0"/>
          </a:xfrm>
          <a:prstGeom prst="straightConnector1">
            <a:avLst/>
          </a:prstGeom>
          <a:noFill/>
          <a:ln cap="flat" cmpd="sng" w="38100">
            <a:solidFill>
              <a:srgbClr val="000000"/>
            </a:solidFill>
            <a:prstDash val="solid"/>
            <a:round/>
            <a:headEnd len="sm" w="sm" type="none"/>
            <a:tailEnd len="sm" w="sm" type="none"/>
          </a:ln>
        </p:spPr>
      </p:cxnSp>
      <p:sp>
        <p:nvSpPr>
          <p:cNvPr id="420" name="Google Shape;420;p42"/>
          <p:cNvSpPr/>
          <p:nvPr/>
        </p:nvSpPr>
        <p:spPr>
          <a:xfrm>
            <a:off x="360450" y="1922400"/>
            <a:ext cx="1629300" cy="989100"/>
          </a:xfrm>
          <a:prstGeom prst="wedgeRectCallout">
            <a:avLst>
              <a:gd fmla="val -19459" name="adj1"/>
              <a:gd fmla="val 84318"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E06666"/>
                </a:solidFill>
                <a:latin typeface="Roboto"/>
                <a:ea typeface="Roboto"/>
                <a:cs typeface="Roboto"/>
                <a:sym typeface="Roboto"/>
              </a:rPr>
              <a:t>27 September</a:t>
            </a:r>
            <a:endParaRPr b="1" sz="1600">
              <a:solidFill>
                <a:srgbClr val="E06666"/>
              </a:solidFill>
              <a:latin typeface="Roboto"/>
              <a:ea typeface="Roboto"/>
              <a:cs typeface="Roboto"/>
              <a:sym typeface="Roboto"/>
            </a:endParaRPr>
          </a:p>
          <a:p>
            <a:pPr indent="0" lvl="0" marL="0" rtl="0" algn="l">
              <a:spcBef>
                <a:spcPts val="0"/>
              </a:spcBef>
              <a:spcAft>
                <a:spcPts val="0"/>
              </a:spcAft>
              <a:buNone/>
            </a:pPr>
            <a:r>
              <a:rPr lang="en" sz="1600">
                <a:solidFill>
                  <a:srgbClr val="FFFFFF"/>
                </a:solidFill>
                <a:latin typeface="Roboto"/>
                <a:ea typeface="Roboto"/>
                <a:cs typeface="Roboto"/>
                <a:sym typeface="Roboto"/>
              </a:rPr>
              <a:t>The Norman fleet sets sail.</a:t>
            </a:r>
            <a:endParaRPr sz="1600">
              <a:solidFill>
                <a:srgbClr val="FFFFFF"/>
              </a:solidFill>
              <a:latin typeface="Roboto"/>
              <a:ea typeface="Roboto"/>
              <a:cs typeface="Roboto"/>
              <a:sym typeface="Roboto"/>
            </a:endParaRPr>
          </a:p>
        </p:txBody>
      </p:sp>
      <p:sp>
        <p:nvSpPr>
          <p:cNvPr id="421" name="Google Shape;421;p42"/>
          <p:cNvSpPr/>
          <p:nvPr/>
        </p:nvSpPr>
        <p:spPr>
          <a:xfrm>
            <a:off x="1040075" y="3505900"/>
            <a:ext cx="1708500" cy="989100"/>
          </a:xfrm>
          <a:prstGeom prst="wedgeRectCallout">
            <a:avLst>
              <a:gd fmla="val 21423" name="adj1"/>
              <a:gd fmla="val -83557"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E06666"/>
                </a:solidFill>
                <a:latin typeface="Roboto"/>
                <a:ea typeface="Roboto"/>
                <a:cs typeface="Roboto"/>
                <a:sym typeface="Roboto"/>
              </a:rPr>
              <a:t>28 September</a:t>
            </a:r>
            <a:endParaRPr b="1" sz="1600">
              <a:solidFill>
                <a:srgbClr val="E06666"/>
              </a:solidFill>
              <a:latin typeface="Roboto"/>
              <a:ea typeface="Roboto"/>
              <a:cs typeface="Roboto"/>
              <a:sym typeface="Roboto"/>
            </a:endParaRPr>
          </a:p>
          <a:p>
            <a:pPr indent="0" lvl="0" marL="0" rtl="0" algn="l">
              <a:spcBef>
                <a:spcPts val="0"/>
              </a:spcBef>
              <a:spcAft>
                <a:spcPts val="0"/>
              </a:spcAft>
              <a:buNone/>
            </a:pPr>
            <a:r>
              <a:rPr lang="en" sz="1600">
                <a:solidFill>
                  <a:srgbClr val="FFFFFF"/>
                </a:solidFill>
                <a:latin typeface="Roboto"/>
                <a:ea typeface="Roboto"/>
                <a:cs typeface="Roboto"/>
                <a:sym typeface="Roboto"/>
              </a:rPr>
              <a:t>William’s forces land at Pevensey</a:t>
            </a:r>
            <a:endParaRPr sz="1600">
              <a:solidFill>
                <a:srgbClr val="FFFFFF"/>
              </a:solidFill>
              <a:latin typeface="Roboto"/>
              <a:ea typeface="Roboto"/>
              <a:cs typeface="Roboto"/>
              <a:sym typeface="Roboto"/>
            </a:endParaRPr>
          </a:p>
        </p:txBody>
      </p:sp>
      <p:sp>
        <p:nvSpPr>
          <p:cNvPr id="422" name="Google Shape;422;p42"/>
          <p:cNvSpPr/>
          <p:nvPr/>
        </p:nvSpPr>
        <p:spPr>
          <a:xfrm>
            <a:off x="2837000" y="1922400"/>
            <a:ext cx="1629300" cy="989100"/>
          </a:xfrm>
          <a:prstGeom prst="wedgeRectCallout">
            <a:avLst>
              <a:gd fmla="val -19459" name="adj1"/>
              <a:gd fmla="val 84318"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E06666"/>
                </a:solidFill>
                <a:latin typeface="Roboto"/>
                <a:ea typeface="Roboto"/>
                <a:cs typeface="Roboto"/>
                <a:sym typeface="Roboto"/>
              </a:rPr>
              <a:t>2 October</a:t>
            </a:r>
            <a:endParaRPr b="1" sz="1600">
              <a:solidFill>
                <a:srgbClr val="E06666"/>
              </a:solidFill>
              <a:latin typeface="Roboto"/>
              <a:ea typeface="Roboto"/>
              <a:cs typeface="Roboto"/>
              <a:sym typeface="Roboto"/>
            </a:endParaRPr>
          </a:p>
          <a:p>
            <a:pPr indent="0" lvl="0" marL="0" rtl="0" algn="l">
              <a:spcBef>
                <a:spcPts val="0"/>
              </a:spcBef>
              <a:spcAft>
                <a:spcPts val="0"/>
              </a:spcAft>
              <a:buNone/>
            </a:pPr>
            <a:r>
              <a:rPr lang="en" sz="1600">
                <a:solidFill>
                  <a:srgbClr val="FFFFFF"/>
                </a:solidFill>
                <a:latin typeface="Roboto"/>
                <a:ea typeface="Roboto"/>
                <a:cs typeface="Roboto"/>
                <a:sym typeface="Roboto"/>
              </a:rPr>
              <a:t>Harold leaves York and begins to march south</a:t>
            </a:r>
            <a:endParaRPr sz="1600">
              <a:solidFill>
                <a:srgbClr val="FFFFFF"/>
              </a:solidFill>
              <a:latin typeface="Roboto"/>
              <a:ea typeface="Roboto"/>
              <a:cs typeface="Roboto"/>
              <a:sym typeface="Roboto"/>
            </a:endParaRPr>
          </a:p>
        </p:txBody>
      </p:sp>
      <p:sp>
        <p:nvSpPr>
          <p:cNvPr id="423" name="Google Shape;423;p42"/>
          <p:cNvSpPr/>
          <p:nvPr/>
        </p:nvSpPr>
        <p:spPr>
          <a:xfrm>
            <a:off x="3595725" y="3505901"/>
            <a:ext cx="1629300" cy="989100"/>
          </a:xfrm>
          <a:prstGeom prst="wedgeRectCallout">
            <a:avLst>
              <a:gd fmla="val 21423" name="adj1"/>
              <a:gd fmla="val -83557"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E06666"/>
                </a:solidFill>
                <a:latin typeface="Roboto"/>
                <a:ea typeface="Roboto"/>
                <a:cs typeface="Roboto"/>
                <a:sym typeface="Roboto"/>
              </a:rPr>
              <a:t>6 October</a:t>
            </a:r>
            <a:endParaRPr b="1" sz="1600">
              <a:solidFill>
                <a:srgbClr val="E06666"/>
              </a:solidFill>
              <a:latin typeface="Roboto"/>
              <a:ea typeface="Roboto"/>
              <a:cs typeface="Roboto"/>
              <a:sym typeface="Roboto"/>
            </a:endParaRPr>
          </a:p>
          <a:p>
            <a:pPr indent="0" lvl="0" marL="0" rtl="0" algn="l">
              <a:spcBef>
                <a:spcPts val="0"/>
              </a:spcBef>
              <a:spcAft>
                <a:spcPts val="0"/>
              </a:spcAft>
              <a:buNone/>
            </a:pPr>
            <a:r>
              <a:rPr lang="en" sz="1600">
                <a:solidFill>
                  <a:srgbClr val="FFFFFF"/>
                </a:solidFill>
                <a:latin typeface="Roboto"/>
                <a:ea typeface="Roboto"/>
                <a:cs typeface="Roboto"/>
                <a:sym typeface="Roboto"/>
              </a:rPr>
              <a:t>Harold arrives in London</a:t>
            </a:r>
            <a:endParaRPr sz="1600">
              <a:solidFill>
                <a:srgbClr val="FFFFFF"/>
              </a:solidFill>
              <a:latin typeface="Roboto"/>
              <a:ea typeface="Roboto"/>
              <a:cs typeface="Roboto"/>
              <a:sym typeface="Roboto"/>
            </a:endParaRPr>
          </a:p>
        </p:txBody>
      </p:sp>
      <p:sp>
        <p:nvSpPr>
          <p:cNvPr id="424" name="Google Shape;424;p42"/>
          <p:cNvSpPr/>
          <p:nvPr/>
        </p:nvSpPr>
        <p:spPr>
          <a:xfrm>
            <a:off x="5485350" y="1922400"/>
            <a:ext cx="1629300" cy="989100"/>
          </a:xfrm>
          <a:prstGeom prst="wedgeRectCallout">
            <a:avLst>
              <a:gd fmla="val -19459" name="adj1"/>
              <a:gd fmla="val 84318"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E06666"/>
                </a:solidFill>
                <a:latin typeface="Roboto"/>
                <a:ea typeface="Roboto"/>
                <a:cs typeface="Roboto"/>
                <a:sym typeface="Roboto"/>
              </a:rPr>
              <a:t>12 October</a:t>
            </a:r>
            <a:endParaRPr b="1" sz="1600">
              <a:solidFill>
                <a:srgbClr val="E06666"/>
              </a:solidFill>
              <a:latin typeface="Roboto"/>
              <a:ea typeface="Roboto"/>
              <a:cs typeface="Roboto"/>
              <a:sym typeface="Roboto"/>
            </a:endParaRPr>
          </a:p>
          <a:p>
            <a:pPr indent="0" lvl="0" marL="0" rtl="0" algn="l">
              <a:spcBef>
                <a:spcPts val="0"/>
              </a:spcBef>
              <a:spcAft>
                <a:spcPts val="0"/>
              </a:spcAft>
              <a:buNone/>
            </a:pPr>
            <a:r>
              <a:rPr lang="en" sz="1600">
                <a:solidFill>
                  <a:srgbClr val="FFFFFF"/>
                </a:solidFill>
                <a:latin typeface="Roboto"/>
                <a:ea typeface="Roboto"/>
                <a:cs typeface="Roboto"/>
                <a:sym typeface="Roboto"/>
              </a:rPr>
              <a:t>Harold leaves London</a:t>
            </a:r>
            <a:endParaRPr sz="1600">
              <a:solidFill>
                <a:srgbClr val="FFFFFF"/>
              </a:solidFill>
              <a:latin typeface="Roboto"/>
              <a:ea typeface="Roboto"/>
              <a:cs typeface="Roboto"/>
              <a:sym typeface="Roboto"/>
            </a:endParaRPr>
          </a:p>
        </p:txBody>
      </p:sp>
      <p:sp>
        <p:nvSpPr>
          <p:cNvPr id="425" name="Google Shape;425;p42"/>
          <p:cNvSpPr/>
          <p:nvPr/>
        </p:nvSpPr>
        <p:spPr>
          <a:xfrm>
            <a:off x="6019775" y="3505800"/>
            <a:ext cx="2124900" cy="989100"/>
          </a:xfrm>
          <a:prstGeom prst="wedgeRectCallout">
            <a:avLst>
              <a:gd fmla="val 21423" name="adj1"/>
              <a:gd fmla="val -83557"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E06666"/>
                </a:solidFill>
                <a:latin typeface="Roboto"/>
                <a:ea typeface="Roboto"/>
                <a:cs typeface="Roboto"/>
                <a:sym typeface="Roboto"/>
              </a:rPr>
              <a:t>14 October</a:t>
            </a:r>
            <a:endParaRPr b="1" sz="1600">
              <a:solidFill>
                <a:srgbClr val="E06666"/>
              </a:solidFill>
              <a:latin typeface="Roboto"/>
              <a:ea typeface="Roboto"/>
              <a:cs typeface="Roboto"/>
              <a:sym typeface="Roboto"/>
            </a:endParaRPr>
          </a:p>
          <a:p>
            <a:pPr indent="0" lvl="0" marL="0" rtl="0" algn="l">
              <a:spcBef>
                <a:spcPts val="0"/>
              </a:spcBef>
              <a:spcAft>
                <a:spcPts val="0"/>
              </a:spcAft>
              <a:buNone/>
            </a:pPr>
            <a:r>
              <a:rPr lang="en" sz="1600">
                <a:solidFill>
                  <a:srgbClr val="FFFFFF"/>
                </a:solidFill>
                <a:latin typeface="Roboto"/>
                <a:ea typeface="Roboto"/>
                <a:cs typeface="Roboto"/>
                <a:sym typeface="Roboto"/>
              </a:rPr>
              <a:t>The Battle of Hastings takes place</a:t>
            </a:r>
            <a:endParaRPr sz="1600">
              <a:solidFill>
                <a:srgbClr val="FFFFFF"/>
              </a:solidFill>
              <a:latin typeface="Roboto"/>
              <a:ea typeface="Roboto"/>
              <a:cs typeface="Roboto"/>
              <a:sym typeface="Roboto"/>
            </a:endParaRPr>
          </a:p>
        </p:txBody>
      </p:sp>
      <p:sp>
        <p:nvSpPr>
          <p:cNvPr id="426" name="Google Shape;426;p42"/>
          <p:cNvSpPr txBox="1"/>
          <p:nvPr/>
        </p:nvSpPr>
        <p:spPr>
          <a:xfrm>
            <a:off x="8197175" y="2855475"/>
            <a:ext cx="735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CC0000"/>
                </a:solidFill>
                <a:latin typeface="Roboto"/>
                <a:ea typeface="Roboto"/>
                <a:cs typeface="Roboto"/>
                <a:sym typeface="Roboto"/>
              </a:rPr>
              <a:t>1066</a:t>
            </a:r>
            <a:endParaRPr b="1" sz="1600">
              <a:solidFill>
                <a:srgbClr val="CC0000"/>
              </a:solidFill>
              <a:latin typeface="Roboto"/>
              <a:ea typeface="Roboto"/>
              <a:cs typeface="Roboto"/>
              <a:sym typeface="Roboto"/>
            </a:endParaRPr>
          </a:p>
        </p:txBody>
      </p:sp>
      <p:sp>
        <p:nvSpPr>
          <p:cNvPr id="427" name="Google Shape;427;p42"/>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428" name="Google Shape;428;p42"/>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Hastings</a:t>
            </a:r>
            <a:endParaRPr b="1" sz="1600">
              <a:solidFill>
                <a:srgbClr val="FFFFFF"/>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sp>
        <p:nvSpPr>
          <p:cNvPr id="433" name="Google Shape;433;p43"/>
          <p:cNvSpPr txBox="1"/>
          <p:nvPr/>
        </p:nvSpPr>
        <p:spPr>
          <a:xfrm>
            <a:off x="3805650"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34" name="Google Shape;434;p43"/>
          <p:cNvSpPr txBox="1"/>
          <p:nvPr/>
        </p:nvSpPr>
        <p:spPr>
          <a:xfrm>
            <a:off x="304600" y="652700"/>
            <a:ext cx="8581200" cy="14232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Harold had arrived in London on 12 October and found out </a:t>
            </a:r>
            <a:r>
              <a:rPr lang="en" sz="1600">
                <a:latin typeface="Roboto"/>
                <a:ea typeface="Roboto"/>
                <a:cs typeface="Roboto"/>
                <a:sym typeface="Roboto"/>
              </a:rPr>
              <a:t>that</a:t>
            </a:r>
            <a:r>
              <a:rPr i="0" lang="en" sz="1600" u="none" cap="none" strike="noStrike">
                <a:solidFill>
                  <a:srgbClr val="000000"/>
                </a:solidFill>
                <a:latin typeface="Roboto"/>
                <a:ea typeface="Roboto"/>
                <a:cs typeface="Roboto"/>
                <a:sym typeface="Roboto"/>
              </a:rPr>
              <a:t> the Normans had </a:t>
            </a:r>
            <a:r>
              <a:rPr lang="en" sz="1600">
                <a:latin typeface="Roboto"/>
                <a:ea typeface="Roboto"/>
                <a:cs typeface="Roboto"/>
                <a:sym typeface="Roboto"/>
              </a:rPr>
              <a:t>been</a:t>
            </a:r>
            <a:r>
              <a:rPr i="0" lang="en" sz="1600" u="none" cap="none" strike="noStrike">
                <a:solidFill>
                  <a:srgbClr val="000000"/>
                </a:solidFill>
                <a:latin typeface="Roboto"/>
                <a:ea typeface="Roboto"/>
                <a:cs typeface="Roboto"/>
                <a:sym typeface="Roboto"/>
              </a:rPr>
              <a:t> raiding settlements on the south coast </a:t>
            </a:r>
            <a:r>
              <a:rPr lang="en" sz="1600">
                <a:latin typeface="Roboto"/>
                <a:ea typeface="Roboto"/>
                <a:cs typeface="Roboto"/>
                <a:sym typeface="Roboto"/>
              </a:rPr>
              <a:t>for</a:t>
            </a:r>
            <a:r>
              <a:rPr i="0" lang="en" sz="1600" u="none" cap="none" strike="noStrike">
                <a:solidFill>
                  <a:srgbClr val="000000"/>
                </a:solidFill>
                <a:latin typeface="Roboto"/>
                <a:ea typeface="Roboto"/>
                <a:cs typeface="Roboto"/>
                <a:sym typeface="Roboto"/>
              </a:rPr>
              <a:t> the last two weeks. It is </a:t>
            </a:r>
            <a:r>
              <a:rPr lang="en" sz="1600">
                <a:latin typeface="Roboto"/>
                <a:ea typeface="Roboto"/>
                <a:cs typeface="Roboto"/>
                <a:sym typeface="Roboto"/>
              </a:rPr>
              <a:t>believed </a:t>
            </a:r>
            <a:r>
              <a:rPr i="0" lang="en" sz="1600" u="none" cap="none" strike="noStrike">
                <a:solidFill>
                  <a:srgbClr val="000000"/>
                </a:solidFill>
                <a:latin typeface="Roboto"/>
                <a:ea typeface="Roboto"/>
                <a:cs typeface="Roboto"/>
                <a:sym typeface="Roboto"/>
              </a:rPr>
              <a:t>that one of William’s intentions in doing so was to goad Harold into fighting with him, giving William the prospect of a decisive early victory. </a:t>
            </a:r>
            <a:r>
              <a:rPr i="0" lang="en" sz="1600" u="none" cap="none" strike="noStrike">
                <a:solidFill>
                  <a:schemeClr val="dk1"/>
                </a:solidFill>
                <a:latin typeface="Roboto"/>
                <a:ea typeface="Roboto"/>
                <a:cs typeface="Roboto"/>
                <a:sym typeface="Roboto"/>
              </a:rPr>
              <a:t>William was successful and received news from his scouts that the Anglo-Saxon army was on its way.</a:t>
            </a:r>
            <a:endParaRPr i="0" sz="1600" u="none" cap="none" strike="noStrike">
              <a:solidFill>
                <a:srgbClr val="000000"/>
              </a:solidFill>
              <a:latin typeface="Roboto"/>
              <a:ea typeface="Roboto"/>
              <a:cs typeface="Roboto"/>
              <a:sym typeface="Roboto"/>
            </a:endParaRPr>
          </a:p>
        </p:txBody>
      </p:sp>
      <p:sp>
        <p:nvSpPr>
          <p:cNvPr id="435" name="Google Shape;435;p43"/>
          <p:cNvSpPr txBox="1"/>
          <p:nvPr/>
        </p:nvSpPr>
        <p:spPr>
          <a:xfrm>
            <a:off x="3676538" y="2075900"/>
            <a:ext cx="2559300" cy="2651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William led his forces inland to intercept Harold. The English took up position on the top of Caldbec Hill, advancing to Senlac Ridge where they formed a tight, defensive shield wall. The Normans were gathered in formation.</a:t>
            </a:r>
            <a:endParaRPr i="0" sz="1600" u="none" cap="none" strike="noStrike">
              <a:solidFill>
                <a:srgbClr val="000000"/>
              </a:solidFill>
              <a:latin typeface="Roboto"/>
              <a:ea typeface="Roboto"/>
              <a:cs typeface="Roboto"/>
              <a:sym typeface="Roboto"/>
            </a:endParaRPr>
          </a:p>
        </p:txBody>
      </p:sp>
      <p:pic>
        <p:nvPicPr>
          <p:cNvPr id="436" name="Google Shape;436;p43"/>
          <p:cNvPicPr preferRelativeResize="0"/>
          <p:nvPr/>
        </p:nvPicPr>
        <p:blipFill rotWithShape="1">
          <a:blip r:embed="rId3">
            <a:alphaModFix/>
          </a:blip>
          <a:srcRect b="0" l="0" r="0" t="0"/>
          <a:stretch/>
        </p:blipFill>
        <p:spPr>
          <a:xfrm>
            <a:off x="6271375" y="2117475"/>
            <a:ext cx="2559300" cy="2379033"/>
          </a:xfrm>
          <a:prstGeom prst="rect">
            <a:avLst/>
          </a:prstGeom>
          <a:noFill/>
          <a:ln>
            <a:noFill/>
          </a:ln>
        </p:spPr>
      </p:pic>
      <p:pic>
        <p:nvPicPr>
          <p:cNvPr id="437" name="Google Shape;437;p43"/>
          <p:cNvPicPr preferRelativeResize="0"/>
          <p:nvPr/>
        </p:nvPicPr>
        <p:blipFill rotWithShape="1">
          <a:blip r:embed="rId4">
            <a:alphaModFix/>
          </a:blip>
          <a:srcRect b="0" l="7962" r="5012" t="0"/>
          <a:stretch/>
        </p:blipFill>
        <p:spPr>
          <a:xfrm>
            <a:off x="304600" y="2117475"/>
            <a:ext cx="3371950" cy="2441002"/>
          </a:xfrm>
          <a:prstGeom prst="rect">
            <a:avLst/>
          </a:prstGeom>
          <a:noFill/>
          <a:ln>
            <a:noFill/>
          </a:ln>
        </p:spPr>
      </p:pic>
      <p:sp>
        <p:nvSpPr>
          <p:cNvPr id="438" name="Google Shape;438;p43"/>
          <p:cNvSpPr txBox="1"/>
          <p:nvPr/>
        </p:nvSpPr>
        <p:spPr>
          <a:xfrm>
            <a:off x="6271375" y="4461875"/>
            <a:ext cx="2065800" cy="4704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The Anglo-Saxon shield wall, depicted in the Bayeux Tapestry, c.1090</a:t>
            </a:r>
            <a:endParaRPr b="1" sz="1000">
              <a:solidFill>
                <a:srgbClr val="FFFFFF"/>
              </a:solidFill>
              <a:latin typeface="Roboto"/>
              <a:ea typeface="Roboto"/>
              <a:cs typeface="Roboto"/>
              <a:sym typeface="Roboto"/>
            </a:endParaRPr>
          </a:p>
        </p:txBody>
      </p:sp>
      <p:sp>
        <p:nvSpPr>
          <p:cNvPr id="439" name="Google Shape;439;p43"/>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440" name="Google Shape;440;p43"/>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Hastings</a:t>
            </a:r>
            <a:endParaRPr b="1" sz="1600">
              <a:solidFill>
                <a:srgbClr val="FFFFFF"/>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44"/>
          <p:cNvSpPr txBox="1"/>
          <p:nvPr/>
        </p:nvSpPr>
        <p:spPr>
          <a:xfrm>
            <a:off x="3746575"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46" name="Google Shape;446;p44"/>
          <p:cNvSpPr txBox="1"/>
          <p:nvPr/>
        </p:nvSpPr>
        <p:spPr>
          <a:xfrm>
            <a:off x="287350" y="821625"/>
            <a:ext cx="2688900" cy="18492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The battle began at around 9 am with an attack from the Norman archers. This was unsuccessful as the arrows were unable to penetrate the Anglo-Saxon shield wall.</a:t>
            </a:r>
            <a:endParaRPr i="0" sz="1600" u="none" cap="none" strike="noStrike">
              <a:solidFill>
                <a:srgbClr val="000000"/>
              </a:solidFill>
              <a:latin typeface="Roboto"/>
              <a:ea typeface="Roboto"/>
              <a:cs typeface="Roboto"/>
              <a:sym typeface="Roboto"/>
            </a:endParaRPr>
          </a:p>
        </p:txBody>
      </p:sp>
      <p:sp>
        <p:nvSpPr>
          <p:cNvPr id="447" name="Google Shape;447;p44"/>
          <p:cNvSpPr txBox="1"/>
          <p:nvPr/>
        </p:nvSpPr>
        <p:spPr>
          <a:xfrm>
            <a:off x="3413125" y="2680675"/>
            <a:ext cx="2665500" cy="2157300"/>
          </a:xfrm>
          <a:prstGeom prst="rect">
            <a:avLst/>
          </a:prstGeom>
          <a:solidFill>
            <a:srgbClr val="B7B7B7"/>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The Normans then attempted to break the shield wall with an unsuccessful infantry attack. This was followed by a cavalry assault, which again failed to break the shield wall.</a:t>
            </a:r>
            <a:endParaRPr i="0" sz="1600" u="none" cap="none" strike="noStrike">
              <a:solidFill>
                <a:srgbClr val="000000"/>
              </a:solidFill>
              <a:latin typeface="Roboto"/>
              <a:ea typeface="Roboto"/>
              <a:cs typeface="Roboto"/>
              <a:sym typeface="Roboto"/>
            </a:endParaRPr>
          </a:p>
        </p:txBody>
      </p:sp>
      <p:sp>
        <p:nvSpPr>
          <p:cNvPr id="448" name="Google Shape;448;p44"/>
          <p:cNvSpPr txBox="1"/>
          <p:nvPr/>
        </p:nvSpPr>
        <p:spPr>
          <a:xfrm>
            <a:off x="6515550" y="861275"/>
            <a:ext cx="2274900" cy="38934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FFFFFF"/>
                </a:solidFill>
                <a:latin typeface="Roboto"/>
                <a:ea typeface="Roboto"/>
                <a:cs typeface="Roboto"/>
                <a:sym typeface="Roboto"/>
              </a:rPr>
              <a:t>Norman attacks on the shield wall continued but it stood firm and the morale of the Normans began to fail. A rumour went around that William had already been killed</a:t>
            </a:r>
            <a:r>
              <a:rPr lang="en" sz="1600">
                <a:solidFill>
                  <a:srgbClr val="FFFFFF"/>
                </a:solidFill>
                <a:latin typeface="Roboto"/>
                <a:ea typeface="Roboto"/>
                <a:cs typeface="Roboto"/>
                <a:sym typeface="Roboto"/>
              </a:rPr>
              <a:t>. Upon hearing the rumour, some of William’s men turned and fled. They were pursued by some of the Anglo-Saxons from the shield wall. </a:t>
            </a:r>
            <a:endParaRPr i="0" sz="1600" u="none" cap="none" strike="noStrike">
              <a:solidFill>
                <a:srgbClr val="FFFFFF"/>
              </a:solidFill>
              <a:latin typeface="Roboto"/>
              <a:ea typeface="Roboto"/>
              <a:cs typeface="Roboto"/>
              <a:sym typeface="Roboto"/>
            </a:endParaRPr>
          </a:p>
        </p:txBody>
      </p:sp>
      <p:sp>
        <p:nvSpPr>
          <p:cNvPr id="449" name="Google Shape;449;p44"/>
          <p:cNvSpPr/>
          <p:nvPr/>
        </p:nvSpPr>
        <p:spPr>
          <a:xfrm>
            <a:off x="3034573" y="2322500"/>
            <a:ext cx="349800" cy="296400"/>
          </a:xfrm>
          <a:prstGeom prst="rightArrow">
            <a:avLst>
              <a:gd fmla="val 50000" name="adj1"/>
              <a:gd fmla="val 50000" name="adj2"/>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0" name="Google Shape;450;p44"/>
          <p:cNvPicPr preferRelativeResize="0"/>
          <p:nvPr/>
        </p:nvPicPr>
        <p:blipFill rotWithShape="1">
          <a:blip r:embed="rId3">
            <a:alphaModFix/>
          </a:blip>
          <a:srcRect b="0" l="0" r="0" t="0"/>
          <a:stretch/>
        </p:blipFill>
        <p:spPr>
          <a:xfrm>
            <a:off x="287350" y="2688500"/>
            <a:ext cx="2665400" cy="2157370"/>
          </a:xfrm>
          <a:prstGeom prst="rect">
            <a:avLst/>
          </a:prstGeom>
          <a:noFill/>
          <a:ln>
            <a:noFill/>
          </a:ln>
        </p:spPr>
      </p:pic>
      <p:pic>
        <p:nvPicPr>
          <p:cNvPr id="451" name="Google Shape;451;p44"/>
          <p:cNvPicPr preferRelativeResize="0"/>
          <p:nvPr/>
        </p:nvPicPr>
        <p:blipFill rotWithShape="1">
          <a:blip r:embed="rId4">
            <a:alphaModFix/>
          </a:blip>
          <a:srcRect b="0" l="0" r="0" t="0"/>
          <a:stretch/>
        </p:blipFill>
        <p:spPr>
          <a:xfrm>
            <a:off x="3442700" y="861275"/>
            <a:ext cx="2606350" cy="1538825"/>
          </a:xfrm>
          <a:prstGeom prst="rect">
            <a:avLst/>
          </a:prstGeom>
          <a:noFill/>
          <a:ln>
            <a:noFill/>
          </a:ln>
        </p:spPr>
      </p:pic>
      <p:sp>
        <p:nvSpPr>
          <p:cNvPr id="452" name="Google Shape;452;p44"/>
          <p:cNvSpPr txBox="1"/>
          <p:nvPr/>
        </p:nvSpPr>
        <p:spPr>
          <a:xfrm>
            <a:off x="239350" y="4553575"/>
            <a:ext cx="2688900" cy="3432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The Norman archers shown in the Bayeux Tapestry, c.1090</a:t>
            </a:r>
            <a:endParaRPr b="1" sz="1000">
              <a:solidFill>
                <a:srgbClr val="FFFFFF"/>
              </a:solidFill>
              <a:latin typeface="Roboto"/>
              <a:ea typeface="Roboto"/>
              <a:cs typeface="Roboto"/>
              <a:sym typeface="Roboto"/>
            </a:endParaRPr>
          </a:p>
        </p:txBody>
      </p:sp>
      <p:sp>
        <p:nvSpPr>
          <p:cNvPr id="453" name="Google Shape;453;p44"/>
          <p:cNvSpPr txBox="1"/>
          <p:nvPr/>
        </p:nvSpPr>
        <p:spPr>
          <a:xfrm>
            <a:off x="3442700" y="2369450"/>
            <a:ext cx="2606400" cy="2493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The unsuccessful Norman infantry attack</a:t>
            </a:r>
            <a:endParaRPr b="1" sz="1000">
              <a:solidFill>
                <a:srgbClr val="FFFFFF"/>
              </a:solidFill>
              <a:latin typeface="Roboto"/>
              <a:ea typeface="Roboto"/>
              <a:cs typeface="Roboto"/>
              <a:sym typeface="Roboto"/>
            </a:endParaRPr>
          </a:p>
        </p:txBody>
      </p:sp>
      <p:sp>
        <p:nvSpPr>
          <p:cNvPr id="454" name="Google Shape;454;p44"/>
          <p:cNvSpPr/>
          <p:nvPr/>
        </p:nvSpPr>
        <p:spPr>
          <a:xfrm>
            <a:off x="6107423" y="2322500"/>
            <a:ext cx="349800" cy="296400"/>
          </a:xfrm>
          <a:prstGeom prst="rightArrow">
            <a:avLst>
              <a:gd fmla="val 50000" name="adj1"/>
              <a:gd fmla="val 50000" name="adj2"/>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4"/>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456" name="Google Shape;456;p44"/>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Hastings</a:t>
            </a:r>
            <a:endParaRPr b="1" sz="1600">
              <a:solidFill>
                <a:srgbClr val="FFFFFF"/>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p45"/>
          <p:cNvSpPr txBox="1"/>
          <p:nvPr/>
        </p:nvSpPr>
        <p:spPr>
          <a:xfrm>
            <a:off x="3392875" y="1561825"/>
            <a:ext cx="5316300" cy="14958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1" sz="1900">
              <a:solidFill>
                <a:srgbClr val="FFFFFF"/>
              </a:solidFill>
              <a:latin typeface="Roboto"/>
              <a:ea typeface="Roboto"/>
              <a:cs typeface="Roboto"/>
              <a:sym typeface="Roboto"/>
            </a:endParaRPr>
          </a:p>
          <a:p>
            <a:pPr indent="0" lvl="0" marL="571500" marR="0" rtl="0" algn="l">
              <a:lnSpc>
                <a:spcPct val="100000"/>
              </a:lnSpc>
              <a:spcBef>
                <a:spcPts val="0"/>
              </a:spcBef>
              <a:spcAft>
                <a:spcPts val="0"/>
              </a:spcAft>
              <a:buClr>
                <a:srgbClr val="000000"/>
              </a:buClr>
              <a:buSzPts val="1400"/>
              <a:buFont typeface="Arial"/>
              <a:buNone/>
            </a:pPr>
            <a:r>
              <a:rPr b="1" i="1" lang="en" sz="1900" u="none" cap="none" strike="noStrike">
                <a:solidFill>
                  <a:srgbClr val="FFFFFF"/>
                </a:solidFill>
                <a:latin typeface="Roboto"/>
                <a:ea typeface="Roboto"/>
                <a:cs typeface="Roboto"/>
                <a:sym typeface="Roboto"/>
              </a:rPr>
              <a:t>Look at me! I live, and with God’s help</a:t>
            </a:r>
            <a:endParaRPr b="1" i="1" sz="1900">
              <a:solidFill>
                <a:srgbClr val="FFFFFF"/>
              </a:solidFill>
              <a:latin typeface="Roboto"/>
              <a:ea typeface="Roboto"/>
              <a:cs typeface="Roboto"/>
              <a:sym typeface="Roboto"/>
            </a:endParaRPr>
          </a:p>
          <a:p>
            <a:pPr indent="0" lvl="0" marL="571500" marR="0" rtl="0" algn="l">
              <a:lnSpc>
                <a:spcPct val="100000"/>
              </a:lnSpc>
              <a:spcBef>
                <a:spcPts val="0"/>
              </a:spcBef>
              <a:spcAft>
                <a:spcPts val="0"/>
              </a:spcAft>
              <a:buClr>
                <a:srgbClr val="000000"/>
              </a:buClr>
              <a:buSzPts val="1400"/>
              <a:buFont typeface="Arial"/>
              <a:buNone/>
            </a:pPr>
            <a:r>
              <a:rPr b="1" i="1" lang="en" sz="1900" u="none" cap="none" strike="noStrike">
                <a:solidFill>
                  <a:srgbClr val="FFFFFF"/>
                </a:solidFill>
                <a:latin typeface="Roboto"/>
                <a:ea typeface="Roboto"/>
                <a:cs typeface="Roboto"/>
                <a:sym typeface="Roboto"/>
              </a:rPr>
              <a:t>I shall conquer!</a:t>
            </a:r>
            <a:endParaRPr b="1" i="0" sz="1900" u="none" cap="none" strike="noStrike">
              <a:solidFill>
                <a:srgbClr val="FFFFFF"/>
              </a:solidFill>
              <a:latin typeface="Roboto"/>
              <a:ea typeface="Roboto"/>
              <a:cs typeface="Roboto"/>
              <a:sym typeface="Roboto"/>
            </a:endParaRPr>
          </a:p>
        </p:txBody>
      </p:sp>
      <p:sp>
        <p:nvSpPr>
          <p:cNvPr id="462" name="Google Shape;462;p45"/>
          <p:cNvSpPr txBox="1"/>
          <p:nvPr/>
        </p:nvSpPr>
        <p:spPr>
          <a:xfrm>
            <a:off x="3190225" y="801750"/>
            <a:ext cx="5721600" cy="6834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i="0" lang="en" sz="1600" u="none" cap="none" strike="noStrike">
                <a:solidFill>
                  <a:srgbClr val="000000"/>
                </a:solidFill>
                <a:latin typeface="Roboto"/>
                <a:ea typeface="Roboto"/>
                <a:cs typeface="Roboto"/>
                <a:sym typeface="Roboto"/>
              </a:rPr>
              <a:t>Seeing his men flee, William lifted his helmet to rally his troops and convince them to continue to fight.</a:t>
            </a:r>
            <a:endParaRPr i="0" sz="1600" u="none" cap="none" strike="noStrike">
              <a:solidFill>
                <a:srgbClr val="000000"/>
              </a:solidFill>
              <a:latin typeface="Roboto"/>
              <a:ea typeface="Roboto"/>
              <a:cs typeface="Roboto"/>
              <a:sym typeface="Roboto"/>
            </a:endParaRPr>
          </a:p>
        </p:txBody>
      </p:sp>
      <p:pic>
        <p:nvPicPr>
          <p:cNvPr id="463" name="Google Shape;463;p45"/>
          <p:cNvPicPr preferRelativeResize="0"/>
          <p:nvPr/>
        </p:nvPicPr>
        <p:blipFill rotWithShape="1">
          <a:blip r:embed="rId3">
            <a:alphaModFix/>
          </a:blip>
          <a:srcRect b="0" l="0" r="0" t="0"/>
          <a:stretch/>
        </p:blipFill>
        <p:spPr>
          <a:xfrm>
            <a:off x="330000" y="801750"/>
            <a:ext cx="2778864" cy="2109000"/>
          </a:xfrm>
          <a:prstGeom prst="rect">
            <a:avLst/>
          </a:prstGeom>
          <a:noFill/>
          <a:ln>
            <a:noFill/>
          </a:ln>
        </p:spPr>
      </p:pic>
      <p:sp>
        <p:nvSpPr>
          <p:cNvPr id="464" name="Google Shape;464;p45"/>
          <p:cNvSpPr txBox="1"/>
          <p:nvPr/>
        </p:nvSpPr>
        <p:spPr>
          <a:xfrm>
            <a:off x="6123750" y="2469225"/>
            <a:ext cx="2452200" cy="494700"/>
          </a:xfrm>
          <a:prstGeom prst="rect">
            <a:avLst/>
          </a:prstGeom>
          <a:solidFill>
            <a:srgbClr val="E06666"/>
          </a:solid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400"/>
              <a:buFont typeface="Arial"/>
              <a:buNone/>
            </a:pPr>
            <a:r>
              <a:rPr lang="en" sz="1200">
                <a:solidFill>
                  <a:srgbClr val="FFFFFF"/>
                </a:solidFill>
                <a:latin typeface="Roboto"/>
                <a:ea typeface="Roboto"/>
                <a:cs typeface="Roboto"/>
                <a:sym typeface="Roboto"/>
              </a:rPr>
              <a:t>Words attributed to Duke William</a:t>
            </a:r>
            <a:endParaRPr sz="1200">
              <a:solidFill>
                <a:srgbClr val="FFFFFF"/>
              </a:solidFill>
              <a:latin typeface="Roboto"/>
              <a:ea typeface="Roboto"/>
              <a:cs typeface="Roboto"/>
              <a:sym typeface="Roboto"/>
            </a:endParaRPr>
          </a:p>
          <a:p>
            <a:pPr indent="0" lvl="0" marL="0" rtl="0" algn="r">
              <a:spcBef>
                <a:spcPts val="0"/>
              </a:spcBef>
              <a:spcAft>
                <a:spcPts val="0"/>
              </a:spcAft>
              <a:buClr>
                <a:schemeClr val="dk1"/>
              </a:buClr>
              <a:buSzPts val="1400"/>
              <a:buFont typeface="Arial"/>
              <a:buNone/>
            </a:pPr>
            <a:r>
              <a:rPr lang="en" sz="1200">
                <a:solidFill>
                  <a:srgbClr val="FFFFFF"/>
                </a:solidFill>
                <a:latin typeface="Roboto"/>
                <a:ea typeface="Roboto"/>
                <a:cs typeface="Roboto"/>
                <a:sym typeface="Roboto"/>
              </a:rPr>
              <a:t>during the Battle of Hastings</a:t>
            </a:r>
            <a:endParaRPr sz="1200">
              <a:solidFill>
                <a:srgbClr val="FFFFFF"/>
              </a:solidFill>
              <a:latin typeface="Roboto"/>
              <a:ea typeface="Roboto"/>
              <a:cs typeface="Roboto"/>
              <a:sym typeface="Roboto"/>
            </a:endParaRPr>
          </a:p>
        </p:txBody>
      </p:sp>
      <p:sp>
        <p:nvSpPr>
          <p:cNvPr id="465" name="Google Shape;465;p45"/>
          <p:cNvSpPr txBox="1"/>
          <p:nvPr/>
        </p:nvSpPr>
        <p:spPr>
          <a:xfrm>
            <a:off x="329975" y="2666600"/>
            <a:ext cx="2778900" cy="4947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William shown lifting his helmet to prove he is still alive, as depicted in The Bayeux Tapestry, c.1090</a:t>
            </a:r>
            <a:endParaRPr b="1" sz="1000">
              <a:solidFill>
                <a:srgbClr val="FFFFFF"/>
              </a:solidFill>
              <a:latin typeface="Roboto"/>
              <a:ea typeface="Roboto"/>
              <a:cs typeface="Roboto"/>
              <a:sym typeface="Roboto"/>
            </a:endParaRPr>
          </a:p>
        </p:txBody>
      </p:sp>
      <p:sp>
        <p:nvSpPr>
          <p:cNvPr id="466" name="Google Shape;466;p45"/>
          <p:cNvSpPr txBox="1"/>
          <p:nvPr/>
        </p:nvSpPr>
        <p:spPr>
          <a:xfrm>
            <a:off x="330000" y="3254700"/>
            <a:ext cx="8379300" cy="1360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The Normans, seeing that some Anglo-Saxons had broken away from the shield wall to chase the Normans, decided to retreat once more, this time as a trick.</a:t>
            </a:r>
            <a:endParaRPr i="0" sz="1600" u="none" cap="none" strike="noStrike">
              <a:solidFill>
                <a:srgbClr val="000000"/>
              </a:solidFill>
              <a:latin typeface="Roboto"/>
              <a:ea typeface="Roboto"/>
              <a:cs typeface="Roboto"/>
              <a:sym typeface="Roboto"/>
            </a:endParaRPr>
          </a:p>
          <a:p>
            <a:pPr indent="-330200" lvl="0" marL="457200" marR="0" rtl="0" algn="just">
              <a:lnSpc>
                <a:spcPct val="100000"/>
              </a:lnSpc>
              <a:spcBef>
                <a:spcPts val="0"/>
              </a:spcBef>
              <a:spcAft>
                <a:spcPts val="0"/>
              </a:spcAft>
              <a:buClr>
                <a:srgbClr val="000000"/>
              </a:buClr>
              <a:buSzPts val="1600"/>
              <a:buFont typeface="Roboto"/>
              <a:buChar char="●"/>
            </a:pPr>
            <a:r>
              <a:rPr i="0" lang="en" sz="1600" u="none" cap="none" strike="noStrike">
                <a:solidFill>
                  <a:srgbClr val="000000"/>
                </a:solidFill>
                <a:latin typeface="Roboto"/>
                <a:ea typeface="Roboto"/>
                <a:cs typeface="Roboto"/>
                <a:sym typeface="Roboto"/>
              </a:rPr>
              <a:t>This so-called ‘</a:t>
            </a:r>
            <a:r>
              <a:rPr b="1" i="0" lang="en" sz="1600" u="none" cap="none" strike="noStrike">
                <a:solidFill>
                  <a:srgbClr val="000000"/>
                </a:solidFill>
                <a:latin typeface="Roboto"/>
                <a:ea typeface="Roboto"/>
                <a:cs typeface="Roboto"/>
                <a:sym typeface="Roboto"/>
              </a:rPr>
              <a:t>feigned retreat</a:t>
            </a:r>
            <a:r>
              <a:rPr i="0" lang="en" sz="1600" u="none" cap="none" strike="noStrike">
                <a:solidFill>
                  <a:srgbClr val="000000"/>
                </a:solidFill>
                <a:latin typeface="Roboto"/>
                <a:ea typeface="Roboto"/>
                <a:cs typeface="Roboto"/>
                <a:sym typeface="Roboto"/>
              </a:rPr>
              <a:t>’ had the effect of drawing the Anglo-Saxons away from the shield wall, weakening it and allowing the Norman cavalry charges to begin to break through.</a:t>
            </a:r>
            <a:endParaRPr i="0" sz="1600" u="none" cap="none" strike="noStrike">
              <a:solidFill>
                <a:srgbClr val="000000"/>
              </a:solidFill>
              <a:latin typeface="Roboto"/>
              <a:ea typeface="Roboto"/>
              <a:cs typeface="Roboto"/>
              <a:sym typeface="Roboto"/>
            </a:endParaRPr>
          </a:p>
        </p:txBody>
      </p:sp>
      <p:pic>
        <p:nvPicPr>
          <p:cNvPr id="467" name="Google Shape;467;p45"/>
          <p:cNvPicPr preferRelativeResize="0"/>
          <p:nvPr/>
        </p:nvPicPr>
        <p:blipFill>
          <a:blip r:embed="rId4">
            <a:alphaModFix/>
          </a:blip>
          <a:stretch>
            <a:fillRect/>
          </a:stretch>
        </p:blipFill>
        <p:spPr>
          <a:xfrm>
            <a:off x="3568950" y="1703500"/>
            <a:ext cx="393600" cy="305500"/>
          </a:xfrm>
          <a:prstGeom prst="rect">
            <a:avLst/>
          </a:prstGeom>
          <a:noFill/>
          <a:ln>
            <a:noFill/>
          </a:ln>
        </p:spPr>
      </p:pic>
      <p:sp>
        <p:nvSpPr>
          <p:cNvPr id="468" name="Google Shape;468;p4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469" name="Google Shape;469;p45"/>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Hastings</a:t>
            </a:r>
            <a:endParaRPr b="1" sz="1600">
              <a:solidFill>
                <a:srgbClr val="FFFFF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p46"/>
          <p:cNvSpPr txBox="1"/>
          <p:nvPr/>
        </p:nvSpPr>
        <p:spPr>
          <a:xfrm>
            <a:off x="3805650"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75" name="Google Shape;475;p46"/>
          <p:cNvSpPr txBox="1"/>
          <p:nvPr/>
        </p:nvSpPr>
        <p:spPr>
          <a:xfrm>
            <a:off x="218975" y="672375"/>
            <a:ext cx="8659800" cy="59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i="0" lang="en" sz="1600" u="none" cap="none" strike="noStrike">
                <a:solidFill>
                  <a:srgbClr val="000000"/>
                </a:solidFill>
                <a:latin typeface="Roboto"/>
                <a:ea typeface="Roboto"/>
                <a:cs typeface="Roboto"/>
                <a:sym typeface="Roboto"/>
              </a:rPr>
              <a:t>Harold, along with two of his brothers, made a last stand on the top of the hill with their remaining forces. By this point, they were heavily outnumbered.</a:t>
            </a:r>
            <a:endParaRPr i="0" sz="1600" u="none" cap="none" strike="noStrike">
              <a:solidFill>
                <a:srgbClr val="000000"/>
              </a:solidFill>
              <a:latin typeface="Roboto"/>
              <a:ea typeface="Roboto"/>
              <a:cs typeface="Roboto"/>
              <a:sym typeface="Roboto"/>
            </a:endParaRPr>
          </a:p>
        </p:txBody>
      </p:sp>
      <p:pic>
        <p:nvPicPr>
          <p:cNvPr id="476" name="Google Shape;476;p46"/>
          <p:cNvPicPr preferRelativeResize="0"/>
          <p:nvPr/>
        </p:nvPicPr>
        <p:blipFill rotWithShape="1">
          <a:blip r:embed="rId3">
            <a:alphaModFix/>
          </a:blip>
          <a:srcRect b="0" l="0" r="0" t="0"/>
          <a:stretch/>
        </p:blipFill>
        <p:spPr>
          <a:xfrm>
            <a:off x="295375" y="1409825"/>
            <a:ext cx="5626359" cy="1602250"/>
          </a:xfrm>
          <a:prstGeom prst="rect">
            <a:avLst/>
          </a:prstGeom>
          <a:noFill/>
          <a:ln>
            <a:noFill/>
          </a:ln>
        </p:spPr>
      </p:pic>
      <p:sp>
        <p:nvSpPr>
          <p:cNvPr id="477" name="Google Shape;477;p46"/>
          <p:cNvSpPr txBox="1"/>
          <p:nvPr/>
        </p:nvSpPr>
        <p:spPr>
          <a:xfrm>
            <a:off x="295375" y="3079325"/>
            <a:ext cx="5626500" cy="1354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50"/>
              <a:buFont typeface="Arial"/>
              <a:buNone/>
            </a:pPr>
            <a:r>
              <a:rPr i="0" lang="en" sz="1600" u="none" cap="none" strike="noStrike">
                <a:latin typeface="Roboto"/>
                <a:ea typeface="Roboto"/>
                <a:cs typeface="Roboto"/>
                <a:sym typeface="Roboto"/>
              </a:rPr>
              <a:t>As the English shield wall completely broke apart under pressure from the Norman cavalry, the fighting came close to King Harold. He was killed, possibly dying from an arrow in the eye, in the late afternoon on </a:t>
            </a:r>
            <a:r>
              <a:rPr b="1" i="0" lang="en" sz="1600" u="none" cap="none" strike="noStrike">
                <a:latin typeface="Roboto"/>
                <a:ea typeface="Roboto"/>
                <a:cs typeface="Roboto"/>
                <a:sym typeface="Roboto"/>
              </a:rPr>
              <a:t>14 October</a:t>
            </a:r>
            <a:r>
              <a:rPr i="0" lang="en" sz="1600" u="none" cap="none" strike="noStrike">
                <a:latin typeface="Roboto"/>
                <a:ea typeface="Roboto"/>
                <a:cs typeface="Roboto"/>
                <a:sym typeface="Roboto"/>
              </a:rPr>
              <a:t>. His two brothers and most of his housecarls died too.</a:t>
            </a:r>
            <a:endParaRPr i="0" sz="1600" u="none" cap="none" strike="noStrike">
              <a:latin typeface="Roboto"/>
              <a:ea typeface="Roboto"/>
              <a:cs typeface="Roboto"/>
              <a:sym typeface="Roboto"/>
            </a:endParaRPr>
          </a:p>
        </p:txBody>
      </p:sp>
      <p:pic>
        <p:nvPicPr>
          <p:cNvPr descr="Subscribe and 🔔 to OFFICIAL BBC YouTube 👉 https://bit.ly/2IXqEIn&#10;Stream original BBC programmes FIRST on BBC iPlayer 👉 https://bbc.in/2J18jYJ&#10;&#10;More about this programme: &#10;http://www.bbc.co.uk/programmes/b00schjq &#10; &#10;Professor Robert Bartlett describes the Norman victory at the Battle of Hastings in 1066.&#10;&#10;#bbc&#10;All our TV channels and S4C are available to watch live through BBC iPlayer, although some programmes may not be available to stream online due to rights. If you would like to read more on what types of programmes are available to watch live, check the 'Are all programmes that are broadcast available on BBC iPlayer?' FAQ 👉 https://bbc.in/2m8ks6v." id="478" name="Google Shape;478;p46" title="The Battle of Hastings 1066 - The Normans - BBC Two">
            <a:hlinkClick r:id="rId4"/>
          </p:cNvPr>
          <p:cNvPicPr preferRelativeResize="0"/>
          <p:nvPr/>
        </p:nvPicPr>
        <p:blipFill>
          <a:blip r:embed="rId5">
            <a:alphaModFix/>
          </a:blip>
          <a:stretch>
            <a:fillRect/>
          </a:stretch>
        </p:blipFill>
        <p:spPr>
          <a:xfrm>
            <a:off x="6002400" y="1409825"/>
            <a:ext cx="2876375" cy="2157263"/>
          </a:xfrm>
          <a:prstGeom prst="rect">
            <a:avLst/>
          </a:prstGeom>
          <a:noFill/>
          <a:ln>
            <a:noFill/>
          </a:ln>
        </p:spPr>
      </p:pic>
      <p:sp>
        <p:nvSpPr>
          <p:cNvPr id="479" name="Google Shape;479;p46"/>
          <p:cNvSpPr txBox="1"/>
          <p:nvPr/>
        </p:nvSpPr>
        <p:spPr>
          <a:xfrm>
            <a:off x="6002400" y="3634350"/>
            <a:ext cx="2876400" cy="7110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1" lang="en">
                <a:solidFill>
                  <a:srgbClr val="FFFFFF"/>
                </a:solidFill>
                <a:latin typeface="Roboto"/>
                <a:ea typeface="Roboto"/>
                <a:cs typeface="Roboto"/>
                <a:sym typeface="Roboto"/>
              </a:rPr>
              <a:t>Watch the BBC Two clip and discuss the events of the Battle of Hastings 1066.</a:t>
            </a:r>
            <a:endParaRPr i="1">
              <a:solidFill>
                <a:srgbClr val="FFFFFF"/>
              </a:solidFill>
              <a:latin typeface="Roboto"/>
              <a:ea typeface="Roboto"/>
              <a:cs typeface="Roboto"/>
              <a:sym typeface="Roboto"/>
            </a:endParaRPr>
          </a:p>
        </p:txBody>
      </p:sp>
      <p:sp>
        <p:nvSpPr>
          <p:cNvPr id="480" name="Google Shape;480;p46"/>
          <p:cNvSpPr txBox="1"/>
          <p:nvPr/>
        </p:nvSpPr>
        <p:spPr>
          <a:xfrm>
            <a:off x="375900" y="4433525"/>
            <a:ext cx="7927200" cy="3936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50"/>
              <a:buFont typeface="Arial"/>
              <a:buNone/>
            </a:pPr>
            <a:r>
              <a:rPr i="0" lang="en" sz="1600" u="none" cap="none" strike="noStrike">
                <a:solidFill>
                  <a:srgbClr val="FFFFFF"/>
                </a:solidFill>
                <a:latin typeface="Roboto"/>
                <a:ea typeface="Roboto"/>
                <a:cs typeface="Roboto"/>
                <a:sym typeface="Roboto"/>
              </a:rPr>
              <a:t>The remainder of the fyrd fled. William was victorious.</a:t>
            </a:r>
            <a:endParaRPr i="0" sz="1600" u="none" cap="none" strike="noStrike">
              <a:solidFill>
                <a:srgbClr val="FFFFFF"/>
              </a:solidFill>
              <a:latin typeface="Roboto"/>
              <a:ea typeface="Roboto"/>
              <a:cs typeface="Roboto"/>
              <a:sym typeface="Roboto"/>
            </a:endParaRPr>
          </a:p>
        </p:txBody>
      </p:sp>
      <p:sp>
        <p:nvSpPr>
          <p:cNvPr id="481" name="Google Shape;481;p46"/>
          <p:cNvSpPr txBox="1"/>
          <p:nvPr/>
        </p:nvSpPr>
        <p:spPr>
          <a:xfrm>
            <a:off x="295375" y="2938575"/>
            <a:ext cx="5626500" cy="2478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The death of King Harold, as shown in the Bayeux Tapestry, c. 1090</a:t>
            </a:r>
            <a:endParaRPr b="1" sz="1000">
              <a:solidFill>
                <a:srgbClr val="FFFFFF"/>
              </a:solidFill>
              <a:latin typeface="Roboto"/>
              <a:ea typeface="Roboto"/>
              <a:cs typeface="Roboto"/>
              <a:sym typeface="Roboto"/>
            </a:endParaRPr>
          </a:p>
        </p:txBody>
      </p:sp>
      <p:sp>
        <p:nvSpPr>
          <p:cNvPr id="482" name="Google Shape;482;p46"/>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483" name="Google Shape;483;p46"/>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The Battle of Hastings</a:t>
            </a:r>
            <a:endParaRPr b="1" sz="1600">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pic>
        <p:nvPicPr>
          <p:cNvPr id="488" name="Google Shape;488;p47"/>
          <p:cNvPicPr preferRelativeResize="0"/>
          <p:nvPr/>
        </p:nvPicPr>
        <p:blipFill rotWithShape="1">
          <a:blip r:embed="rId4">
            <a:alphaModFix amt="29000"/>
          </a:blip>
          <a:srcRect b="6496" l="4310" r="3971" t="5838"/>
          <a:stretch/>
        </p:blipFill>
        <p:spPr>
          <a:xfrm>
            <a:off x="217312" y="230375"/>
            <a:ext cx="8709375" cy="4682750"/>
          </a:xfrm>
          <a:prstGeom prst="rect">
            <a:avLst/>
          </a:prstGeom>
          <a:noFill/>
          <a:ln>
            <a:noFill/>
          </a:ln>
        </p:spPr>
      </p:pic>
      <p:sp>
        <p:nvSpPr>
          <p:cNvPr id="489" name="Google Shape;489;p47"/>
          <p:cNvSpPr txBox="1"/>
          <p:nvPr/>
        </p:nvSpPr>
        <p:spPr>
          <a:xfrm>
            <a:off x="3805650"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90" name="Google Shape;490;p47"/>
          <p:cNvSpPr txBox="1"/>
          <p:nvPr/>
        </p:nvSpPr>
        <p:spPr>
          <a:xfrm>
            <a:off x="372350" y="3061425"/>
            <a:ext cx="4083300" cy="156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50"/>
              <a:buFont typeface="Arial"/>
              <a:buNone/>
            </a:pPr>
            <a:r>
              <a:rPr b="1" lang="en" sz="1600">
                <a:latin typeface="Roboto"/>
                <a:ea typeface="Roboto"/>
                <a:cs typeface="Roboto"/>
                <a:sym typeface="Roboto"/>
              </a:rPr>
              <a:t>TACTICS</a:t>
            </a:r>
            <a:endParaRPr b="1" i="0" sz="1600" cap="none" strike="noStrike">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i="0" lang="en" sz="1500" u="none" cap="none" strike="noStrike">
                <a:latin typeface="Roboto"/>
                <a:ea typeface="Roboto"/>
                <a:cs typeface="Roboto"/>
                <a:sym typeface="Roboto"/>
              </a:rPr>
              <a:t>William’s use of the feigned</a:t>
            </a:r>
            <a:r>
              <a:rPr lang="en" sz="1500">
                <a:latin typeface="Roboto"/>
                <a:ea typeface="Roboto"/>
                <a:cs typeface="Roboto"/>
                <a:sym typeface="Roboto"/>
              </a:rPr>
              <a:t> </a:t>
            </a:r>
            <a:r>
              <a:rPr i="0" lang="en" sz="1500" u="none" cap="none" strike="noStrike">
                <a:latin typeface="Roboto"/>
                <a:ea typeface="Roboto"/>
                <a:cs typeface="Roboto"/>
                <a:sym typeface="Roboto"/>
              </a:rPr>
              <a:t>retreat proved decisive for the outcome of the battle.</a:t>
            </a:r>
            <a:endParaRPr i="0" sz="1500" u="none" cap="none" strike="noStrike">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lang="en" sz="1500">
                <a:latin typeface="Roboto"/>
                <a:ea typeface="Roboto"/>
                <a:cs typeface="Roboto"/>
                <a:sym typeface="Roboto"/>
              </a:rPr>
              <a:t>The </a:t>
            </a:r>
            <a:r>
              <a:rPr i="0" lang="en" sz="1500" u="none" cap="none" strike="noStrike">
                <a:latin typeface="Roboto"/>
                <a:ea typeface="Roboto"/>
                <a:cs typeface="Roboto"/>
                <a:sym typeface="Roboto"/>
              </a:rPr>
              <a:t>use of archers and cavalry charges had a huge impact.</a:t>
            </a:r>
            <a:endParaRPr i="0" sz="1500" u="sng" cap="none" strike="noStrike">
              <a:latin typeface="Roboto"/>
              <a:ea typeface="Roboto"/>
              <a:cs typeface="Roboto"/>
              <a:sym typeface="Roboto"/>
            </a:endParaRPr>
          </a:p>
        </p:txBody>
      </p:sp>
      <p:sp>
        <p:nvSpPr>
          <p:cNvPr id="491" name="Google Shape;491;p47"/>
          <p:cNvSpPr txBox="1"/>
          <p:nvPr/>
        </p:nvSpPr>
        <p:spPr>
          <a:xfrm>
            <a:off x="4572000" y="854550"/>
            <a:ext cx="4083300" cy="2085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86500" wrap="square" tIns="91425">
            <a:noAutofit/>
          </a:bodyPr>
          <a:lstStyle/>
          <a:p>
            <a:pPr indent="0" lvl="0" marL="0" marR="0" rtl="0" algn="ctr">
              <a:lnSpc>
                <a:spcPct val="100000"/>
              </a:lnSpc>
              <a:spcBef>
                <a:spcPts val="0"/>
              </a:spcBef>
              <a:spcAft>
                <a:spcPts val="0"/>
              </a:spcAft>
              <a:buClr>
                <a:srgbClr val="000000"/>
              </a:buClr>
              <a:buSzPts val="1350"/>
              <a:buFont typeface="Arial"/>
              <a:buNone/>
            </a:pPr>
            <a:r>
              <a:rPr b="1" lang="en" sz="1600">
                <a:latin typeface="Roboto"/>
                <a:ea typeface="Roboto"/>
                <a:cs typeface="Roboto"/>
                <a:sym typeface="Roboto"/>
              </a:rPr>
              <a:t>LEADERSHIP</a:t>
            </a:r>
            <a:endParaRPr b="1" i="0" sz="1600" cap="none" strike="noStrike">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i="0" lang="en" sz="1500" u="none" cap="none" strike="noStrike">
                <a:latin typeface="Roboto"/>
                <a:ea typeface="Roboto"/>
                <a:cs typeface="Roboto"/>
                <a:sym typeface="Roboto"/>
              </a:rPr>
              <a:t>William demonstrated good strategic understanding prior to the battle. </a:t>
            </a:r>
            <a:endParaRPr i="0" sz="1500" u="none" cap="none" strike="noStrike">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i="0" lang="en" sz="1500" u="none" cap="none" strike="noStrike">
                <a:latin typeface="Roboto"/>
                <a:ea typeface="Roboto"/>
                <a:cs typeface="Roboto"/>
                <a:sym typeface="Roboto"/>
              </a:rPr>
              <a:t>He ordered the construction of a castle to protect his troops. </a:t>
            </a:r>
            <a:endParaRPr i="0" sz="1500" u="none" cap="none" strike="noStrike">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lang="en" sz="1500">
                <a:latin typeface="Roboto"/>
                <a:ea typeface="Roboto"/>
                <a:cs typeface="Roboto"/>
                <a:sym typeface="Roboto"/>
              </a:rPr>
              <a:t>He s</a:t>
            </a:r>
            <a:r>
              <a:rPr i="0" lang="en" sz="1500" u="none" cap="none" strike="noStrike">
                <a:latin typeface="Roboto"/>
                <a:ea typeface="Roboto"/>
                <a:cs typeface="Roboto"/>
                <a:sym typeface="Roboto"/>
              </a:rPr>
              <a:t>howed excellent leadership,</a:t>
            </a:r>
            <a:r>
              <a:rPr lang="en" sz="1500">
                <a:latin typeface="Roboto"/>
                <a:ea typeface="Roboto"/>
                <a:cs typeface="Roboto"/>
                <a:sym typeface="Roboto"/>
              </a:rPr>
              <a:t> </a:t>
            </a:r>
            <a:r>
              <a:rPr i="0" lang="en" sz="1500" u="none" cap="none" strike="noStrike">
                <a:latin typeface="Roboto"/>
                <a:ea typeface="Roboto"/>
                <a:cs typeface="Roboto"/>
                <a:sym typeface="Roboto"/>
              </a:rPr>
              <a:t>maintained the discipline of his troops</a:t>
            </a:r>
            <a:r>
              <a:rPr lang="en" sz="1500">
                <a:latin typeface="Roboto"/>
                <a:ea typeface="Roboto"/>
                <a:cs typeface="Roboto"/>
                <a:sym typeface="Roboto"/>
              </a:rPr>
              <a:t>, and </a:t>
            </a:r>
            <a:r>
              <a:rPr i="0" lang="en" sz="1500" u="none" cap="none" strike="noStrike">
                <a:latin typeface="Roboto"/>
                <a:ea typeface="Roboto"/>
                <a:cs typeface="Roboto"/>
                <a:sym typeface="Roboto"/>
              </a:rPr>
              <a:t>kept morale up.</a:t>
            </a:r>
            <a:endParaRPr i="0" sz="1500" u="none" cap="none" strike="noStrike">
              <a:latin typeface="Roboto"/>
              <a:ea typeface="Roboto"/>
              <a:cs typeface="Roboto"/>
              <a:sym typeface="Roboto"/>
            </a:endParaRPr>
          </a:p>
        </p:txBody>
      </p:sp>
      <p:sp>
        <p:nvSpPr>
          <p:cNvPr id="492" name="Google Shape;492;p47"/>
          <p:cNvSpPr txBox="1"/>
          <p:nvPr/>
        </p:nvSpPr>
        <p:spPr>
          <a:xfrm>
            <a:off x="4572000" y="3061425"/>
            <a:ext cx="4128300" cy="156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50"/>
              <a:buFont typeface="Arial"/>
              <a:buNone/>
            </a:pPr>
            <a:r>
              <a:rPr b="1" lang="en" sz="1600">
                <a:latin typeface="Roboto"/>
                <a:ea typeface="Roboto"/>
                <a:cs typeface="Roboto"/>
                <a:sym typeface="Roboto"/>
              </a:rPr>
              <a:t>TROOPS</a:t>
            </a:r>
            <a:endParaRPr b="1" i="0" sz="1600" cap="none" strike="noStrike">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lang="en" sz="1500">
                <a:latin typeface="Roboto"/>
                <a:ea typeface="Roboto"/>
                <a:cs typeface="Roboto"/>
                <a:sym typeface="Roboto"/>
              </a:rPr>
              <a:t>Norman</a:t>
            </a:r>
            <a:r>
              <a:rPr i="0" lang="en" sz="1500" u="none" cap="none" strike="noStrike">
                <a:latin typeface="Roboto"/>
                <a:ea typeface="Roboto"/>
                <a:cs typeface="Roboto"/>
                <a:sym typeface="Roboto"/>
              </a:rPr>
              <a:t> troops had much more energy than Harold’s men.</a:t>
            </a:r>
            <a:endParaRPr sz="1500">
              <a:latin typeface="Roboto"/>
              <a:ea typeface="Roboto"/>
              <a:cs typeface="Roboto"/>
              <a:sym typeface="Roboto"/>
            </a:endParaRPr>
          </a:p>
          <a:p>
            <a:pPr indent="-323850" lvl="0" marL="342900" marR="0" rtl="0" algn="just">
              <a:lnSpc>
                <a:spcPct val="100000"/>
              </a:lnSpc>
              <a:spcBef>
                <a:spcPts val="0"/>
              </a:spcBef>
              <a:spcAft>
                <a:spcPts val="0"/>
              </a:spcAft>
              <a:buSzPts val="1500"/>
              <a:buFont typeface="Roboto"/>
              <a:buChar char="●"/>
            </a:pPr>
            <a:r>
              <a:rPr i="0" lang="en" sz="1500" u="none" cap="none" strike="noStrike">
                <a:latin typeface="Roboto"/>
                <a:ea typeface="Roboto"/>
                <a:cs typeface="Roboto"/>
                <a:sym typeface="Roboto"/>
              </a:rPr>
              <a:t>William also had a greater variety of troops</a:t>
            </a:r>
            <a:r>
              <a:rPr lang="en" sz="1500">
                <a:latin typeface="Roboto"/>
                <a:ea typeface="Roboto"/>
                <a:cs typeface="Roboto"/>
                <a:sym typeface="Roboto"/>
              </a:rPr>
              <a:t>, </a:t>
            </a:r>
            <a:r>
              <a:rPr i="0" lang="en" sz="1500" u="none" cap="none" strike="noStrike">
                <a:latin typeface="Roboto"/>
                <a:ea typeface="Roboto"/>
                <a:cs typeface="Roboto"/>
                <a:sym typeface="Roboto"/>
              </a:rPr>
              <a:t>which played key roles in the battle.</a:t>
            </a:r>
            <a:endParaRPr i="0" sz="1500" u="sng"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350"/>
              <a:buFont typeface="Arial"/>
              <a:buNone/>
            </a:pPr>
            <a:r>
              <a:t/>
            </a:r>
            <a:endParaRPr i="0" sz="1500" u="sng" cap="none" strike="noStrike">
              <a:latin typeface="Roboto"/>
              <a:ea typeface="Roboto"/>
              <a:cs typeface="Roboto"/>
              <a:sym typeface="Roboto"/>
            </a:endParaRPr>
          </a:p>
        </p:txBody>
      </p:sp>
      <p:sp>
        <p:nvSpPr>
          <p:cNvPr id="493" name="Google Shape;493;p47"/>
          <p:cNvSpPr txBox="1"/>
          <p:nvPr/>
        </p:nvSpPr>
        <p:spPr>
          <a:xfrm>
            <a:off x="372350" y="854550"/>
            <a:ext cx="4083300" cy="20856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50"/>
              <a:buFont typeface="Arial"/>
              <a:buNone/>
            </a:pPr>
            <a:r>
              <a:rPr b="1" lang="en" sz="1600">
                <a:latin typeface="Roboto"/>
                <a:ea typeface="Roboto"/>
                <a:cs typeface="Roboto"/>
                <a:sym typeface="Roboto"/>
              </a:rPr>
              <a:t>LUCK</a:t>
            </a:r>
            <a:endParaRPr b="1" i="0" sz="1600" cap="none" strike="noStrike">
              <a:latin typeface="Roboto"/>
              <a:ea typeface="Roboto"/>
              <a:cs typeface="Roboto"/>
              <a:sym typeface="Roboto"/>
            </a:endParaRPr>
          </a:p>
          <a:p>
            <a:pPr indent="-317500" lvl="0" marL="342900" marR="0" rtl="0" algn="l">
              <a:lnSpc>
                <a:spcPct val="100000"/>
              </a:lnSpc>
              <a:spcBef>
                <a:spcPts val="0"/>
              </a:spcBef>
              <a:spcAft>
                <a:spcPts val="0"/>
              </a:spcAft>
              <a:buSzPts val="1400"/>
              <a:buFont typeface="Roboto"/>
              <a:buChar char="●"/>
            </a:pPr>
            <a:r>
              <a:rPr lang="en">
                <a:latin typeface="Roboto"/>
                <a:ea typeface="Roboto"/>
                <a:cs typeface="Roboto"/>
                <a:sym typeface="Roboto"/>
              </a:rPr>
              <a:t>William’s men were able </a:t>
            </a:r>
            <a:r>
              <a:rPr i="0" lang="en" u="none" cap="none" strike="noStrike">
                <a:latin typeface="Roboto"/>
                <a:ea typeface="Roboto"/>
                <a:cs typeface="Roboto"/>
                <a:sym typeface="Roboto"/>
              </a:rPr>
              <a:t>to cross the channel</a:t>
            </a:r>
            <a:r>
              <a:rPr lang="en">
                <a:latin typeface="Roboto"/>
                <a:ea typeface="Roboto"/>
                <a:cs typeface="Roboto"/>
                <a:sym typeface="Roboto"/>
              </a:rPr>
              <a:t> when the wind changed. </a:t>
            </a:r>
            <a:endParaRPr>
              <a:latin typeface="Roboto"/>
              <a:ea typeface="Roboto"/>
              <a:cs typeface="Roboto"/>
              <a:sym typeface="Roboto"/>
            </a:endParaRPr>
          </a:p>
          <a:p>
            <a:pPr indent="-317500" lvl="0" marL="342900" marR="0" rtl="0" algn="l">
              <a:lnSpc>
                <a:spcPct val="100000"/>
              </a:lnSpc>
              <a:spcBef>
                <a:spcPts val="0"/>
              </a:spcBef>
              <a:spcAft>
                <a:spcPts val="0"/>
              </a:spcAft>
              <a:buSzPts val="1400"/>
              <a:buFont typeface="Roboto"/>
              <a:buChar char="●"/>
            </a:pPr>
            <a:r>
              <a:rPr lang="en">
                <a:latin typeface="Roboto"/>
                <a:ea typeface="Roboto"/>
                <a:cs typeface="Roboto"/>
                <a:sym typeface="Roboto"/>
              </a:rPr>
              <a:t>William </a:t>
            </a:r>
            <a:r>
              <a:rPr i="0" lang="en" u="none" cap="none" strike="noStrike">
                <a:latin typeface="Roboto"/>
                <a:ea typeface="Roboto"/>
                <a:cs typeface="Roboto"/>
                <a:sym typeface="Roboto"/>
              </a:rPr>
              <a:t>arrived on the south coast at the precise moment Harold was in the north. </a:t>
            </a:r>
            <a:endParaRPr i="0" u="none" cap="none" strike="noStrike">
              <a:latin typeface="Roboto"/>
              <a:ea typeface="Roboto"/>
              <a:cs typeface="Roboto"/>
              <a:sym typeface="Roboto"/>
            </a:endParaRPr>
          </a:p>
          <a:p>
            <a:pPr indent="-317500" lvl="0" marL="342900" marR="0" rtl="0" algn="l">
              <a:lnSpc>
                <a:spcPct val="100000"/>
              </a:lnSpc>
              <a:spcBef>
                <a:spcPts val="0"/>
              </a:spcBef>
              <a:spcAft>
                <a:spcPts val="0"/>
              </a:spcAft>
              <a:buSzPts val="1400"/>
              <a:buFont typeface="Roboto"/>
              <a:buChar char="●"/>
            </a:pPr>
            <a:r>
              <a:rPr i="0" lang="en" u="none" cap="none" strike="noStrike">
                <a:latin typeface="Roboto"/>
                <a:ea typeface="Roboto"/>
                <a:cs typeface="Roboto"/>
                <a:sym typeface="Roboto"/>
              </a:rPr>
              <a:t>Harold was killed towards the late afternoon. Had he not, the battle may have restarted the following day and the outcome may have been different.</a:t>
            </a:r>
            <a:endParaRPr i="0" u="none" cap="none" strike="noStrike">
              <a:latin typeface="Roboto"/>
              <a:ea typeface="Roboto"/>
              <a:cs typeface="Roboto"/>
              <a:sym typeface="Roboto"/>
            </a:endParaRPr>
          </a:p>
        </p:txBody>
      </p:sp>
      <p:sp>
        <p:nvSpPr>
          <p:cNvPr id="494" name="Google Shape;494;p47"/>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495" name="Google Shape;495;p47"/>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Reasons for the Norman victory</a:t>
            </a:r>
            <a:endParaRPr b="1" sz="1600">
              <a:solidFill>
                <a:srgbClr val="FFFFFF"/>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9" name="Shape 499"/>
        <p:cNvGrpSpPr/>
        <p:nvPr/>
      </p:nvGrpSpPr>
      <p:grpSpPr>
        <a:xfrm>
          <a:off x="0" y="0"/>
          <a:ext cx="0" cy="0"/>
          <a:chOff x="0" y="0"/>
          <a:chExt cx="0" cy="0"/>
        </a:xfrm>
      </p:grpSpPr>
      <p:pic>
        <p:nvPicPr>
          <p:cNvPr id="500" name="Google Shape;500;p48"/>
          <p:cNvPicPr preferRelativeResize="0"/>
          <p:nvPr/>
        </p:nvPicPr>
        <p:blipFill rotWithShape="1">
          <a:blip r:embed="rId3">
            <a:alphaModFix amt="20000"/>
          </a:blip>
          <a:srcRect b="0" l="0" r="0" t="0"/>
          <a:stretch/>
        </p:blipFill>
        <p:spPr>
          <a:xfrm>
            <a:off x="218975" y="243150"/>
            <a:ext cx="8709374" cy="4707225"/>
          </a:xfrm>
          <a:prstGeom prst="rect">
            <a:avLst/>
          </a:prstGeom>
          <a:noFill/>
          <a:ln>
            <a:noFill/>
          </a:ln>
        </p:spPr>
      </p:pic>
      <p:sp>
        <p:nvSpPr>
          <p:cNvPr id="501" name="Google Shape;501;p48"/>
          <p:cNvSpPr txBox="1"/>
          <p:nvPr/>
        </p:nvSpPr>
        <p:spPr>
          <a:xfrm>
            <a:off x="3805650"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graphicFrame>
        <p:nvGraphicFramePr>
          <p:cNvPr id="502" name="Google Shape;502;p48"/>
          <p:cNvGraphicFramePr/>
          <p:nvPr/>
        </p:nvGraphicFramePr>
        <p:xfrm>
          <a:off x="413650" y="839588"/>
          <a:ext cx="3000000" cy="3000000"/>
        </p:xfrm>
        <a:graphic>
          <a:graphicData uri="http://schemas.openxmlformats.org/drawingml/2006/table">
            <a:tbl>
              <a:tblPr>
                <a:noFill/>
                <a:tableStyleId>{7502583D-3940-4F92-8ACD-79AE250B5D09}</a:tableStyleId>
              </a:tblPr>
              <a:tblGrid>
                <a:gridCol w="820650"/>
                <a:gridCol w="3238625"/>
                <a:gridCol w="3334425"/>
              </a:tblGrid>
              <a:tr h="396200">
                <a:tc>
                  <a:txBody>
                    <a:bodyPr/>
                    <a:lstStyle/>
                    <a:p>
                      <a:pPr indent="0" lvl="0" marL="0" marR="0" rtl="0" algn="l">
                        <a:lnSpc>
                          <a:spcPct val="100000"/>
                        </a:lnSpc>
                        <a:spcBef>
                          <a:spcPts val="0"/>
                        </a:spcBef>
                        <a:spcAft>
                          <a:spcPts val="0"/>
                        </a:spcAft>
                        <a:buClr>
                          <a:srgbClr val="000000"/>
                        </a:buClr>
                        <a:buSzPts val="1400"/>
                        <a:buFont typeface="Arial"/>
                        <a:buNone/>
                      </a:pPr>
                      <a:r>
                        <a:t/>
                      </a:r>
                      <a:endParaRPr b="1" u="none" cap="none" strike="noStrike">
                        <a:latin typeface="Roboto"/>
                        <a:ea typeface="Roboto"/>
                        <a:cs typeface="Roboto"/>
                        <a:sym typeface="Roboto"/>
                      </a:endParaRPr>
                    </a:p>
                  </a:txBody>
                  <a:tcPr marT="91425" marB="91425" marR="91425" marL="91425">
                    <a:lnL cap="flat" cmpd="sng" w="9525">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u="none" cap="none" strike="noStrike">
                          <a:solidFill>
                            <a:srgbClr val="FFFFFF"/>
                          </a:solidFill>
                          <a:latin typeface="Roboto"/>
                          <a:ea typeface="Roboto"/>
                          <a:cs typeface="Roboto"/>
                          <a:sym typeface="Roboto"/>
                        </a:rPr>
                        <a:t>The Anglo-Saxons</a:t>
                      </a:r>
                      <a:endParaRPr b="1" u="none" cap="none" strike="noStrike">
                        <a:solidFill>
                          <a:srgbClr val="FFFFFF"/>
                        </a:solidFill>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00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u="none" cap="none" strike="noStrike">
                          <a:solidFill>
                            <a:srgbClr val="FFFFFF"/>
                          </a:solidFill>
                          <a:latin typeface="Roboto"/>
                          <a:ea typeface="Roboto"/>
                          <a:cs typeface="Roboto"/>
                          <a:sym typeface="Roboto"/>
                        </a:rPr>
                        <a:t>The Normans</a:t>
                      </a:r>
                      <a:endParaRPr b="1" u="none" cap="none" strike="noStrike">
                        <a:solidFill>
                          <a:srgbClr val="FFFFFF"/>
                        </a:solidFill>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3C78D8"/>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 u="none" cap="none" strike="noStrike">
                          <a:latin typeface="Roboto"/>
                          <a:ea typeface="Roboto"/>
                          <a:cs typeface="Roboto"/>
                          <a:sym typeface="Roboto"/>
                        </a:rPr>
                        <a:t>Elite forces</a:t>
                      </a:r>
                      <a:endParaRPr b="1"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The housecarls, foot soldiers with years of training and experience</a:t>
                      </a:r>
                      <a:endParaRPr sz="1300" u="none" cap="none" strike="noStrike">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Armed with javelins, long axes and swords</a:t>
                      </a:r>
                      <a:endParaRPr sz="1300" u="none" cap="none" strike="noStrike">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Formed the front line of the shield wall</a:t>
                      </a:r>
                      <a:endParaRPr sz="13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Mounted knights with years of elite training</a:t>
                      </a:r>
                      <a:endParaRPr sz="1300">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Had height advantage and the ability to launch a devastating charge</a:t>
                      </a:r>
                      <a:endParaRPr sz="1300">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Armed with javelins, lances, maces and swords</a:t>
                      </a:r>
                      <a:r>
                        <a:rPr lang="en" sz="1300">
                          <a:latin typeface="Roboto"/>
                          <a:ea typeface="Roboto"/>
                          <a:cs typeface="Roboto"/>
                          <a:sym typeface="Roboto"/>
                        </a:rPr>
                        <a:t>, and c</a:t>
                      </a:r>
                      <a:r>
                        <a:rPr lang="en" sz="1300" u="none" cap="none" strike="noStrike">
                          <a:latin typeface="Roboto"/>
                          <a:ea typeface="Roboto"/>
                          <a:cs typeface="Roboto"/>
                          <a:sym typeface="Roboto"/>
                        </a:rPr>
                        <a:t>arried shield</a:t>
                      </a:r>
                      <a:r>
                        <a:rPr lang="en" sz="1300">
                          <a:latin typeface="Roboto"/>
                          <a:ea typeface="Roboto"/>
                          <a:cs typeface="Roboto"/>
                          <a:sym typeface="Roboto"/>
                        </a:rPr>
                        <a:t>s</a:t>
                      </a:r>
                      <a:endParaRPr sz="13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 u="none" cap="none" strike="noStrike">
                          <a:latin typeface="Roboto"/>
                          <a:ea typeface="Roboto"/>
                          <a:cs typeface="Roboto"/>
                          <a:sym typeface="Roboto"/>
                        </a:rPr>
                        <a:t>Regular troops</a:t>
                      </a:r>
                      <a:endParaRPr b="1"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These were men that Harold had hastily levied from the fyrd on his way south</a:t>
                      </a:r>
                      <a:endParaRPr sz="1300">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Some of the fyrd were thegns with good weapons, shields and armour</a:t>
                      </a:r>
                      <a:endParaRPr sz="1300">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The general fyrd were not well equipped and some fought with only agricultural tools</a:t>
                      </a:r>
                      <a:endParaRPr sz="1300">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There were not many Anglo-Saxon archers</a:t>
                      </a:r>
                      <a:endParaRPr sz="13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These were a mixture of Normans and mercenaries from all over Europe.</a:t>
                      </a:r>
                      <a:r>
                        <a:rPr lang="en" sz="1300">
                          <a:latin typeface="Roboto"/>
                          <a:ea typeface="Roboto"/>
                          <a:cs typeface="Roboto"/>
                          <a:sym typeface="Roboto"/>
                        </a:rPr>
                        <a:t> </a:t>
                      </a:r>
                      <a:r>
                        <a:rPr lang="en" sz="1300" u="none" cap="none" strike="noStrike">
                          <a:latin typeface="Roboto"/>
                          <a:ea typeface="Roboto"/>
                          <a:cs typeface="Roboto"/>
                          <a:sym typeface="Roboto"/>
                        </a:rPr>
                        <a:t>Some lacked training.</a:t>
                      </a:r>
                      <a:endParaRPr sz="1300" u="none" cap="none" strike="noStrike">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The regular troops fought on foot and carried javelins, swords and shields</a:t>
                      </a:r>
                      <a:endParaRPr sz="1300">
                        <a:latin typeface="Roboto"/>
                        <a:ea typeface="Roboto"/>
                        <a:cs typeface="Roboto"/>
                        <a:sym typeface="Roboto"/>
                      </a:endParaRPr>
                    </a:p>
                    <a:p>
                      <a:pPr indent="-311150" lvl="0" marL="457200" marR="0" rtl="0" algn="l">
                        <a:lnSpc>
                          <a:spcPct val="100000"/>
                        </a:lnSpc>
                        <a:spcBef>
                          <a:spcPts val="0"/>
                        </a:spcBef>
                        <a:spcAft>
                          <a:spcPts val="0"/>
                        </a:spcAft>
                        <a:buSzPts val="1300"/>
                        <a:buFont typeface="Roboto"/>
                        <a:buChar char="●"/>
                      </a:pPr>
                      <a:r>
                        <a:rPr lang="en" sz="1300" u="none" cap="none" strike="noStrike">
                          <a:latin typeface="Roboto"/>
                          <a:ea typeface="Roboto"/>
                          <a:cs typeface="Roboto"/>
                          <a:sym typeface="Roboto"/>
                        </a:rPr>
                        <a:t>Some of the foot soldiers would have been archers and crossbowmen</a:t>
                      </a:r>
                      <a:endParaRPr sz="13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503" name="Google Shape;503;p48"/>
          <p:cNvPicPr preferRelativeResize="0"/>
          <p:nvPr/>
        </p:nvPicPr>
        <p:blipFill rotWithShape="1">
          <a:blip r:embed="rId4">
            <a:alphaModFix/>
          </a:blip>
          <a:srcRect b="0" l="0" r="0" t="0"/>
          <a:stretch/>
        </p:blipFill>
        <p:spPr>
          <a:xfrm>
            <a:off x="7958812" y="839600"/>
            <a:ext cx="745150" cy="745150"/>
          </a:xfrm>
          <a:prstGeom prst="rect">
            <a:avLst/>
          </a:prstGeom>
          <a:noFill/>
          <a:ln>
            <a:noFill/>
          </a:ln>
        </p:spPr>
      </p:pic>
      <p:pic>
        <p:nvPicPr>
          <p:cNvPr id="504" name="Google Shape;504;p48"/>
          <p:cNvPicPr preferRelativeResize="0"/>
          <p:nvPr/>
        </p:nvPicPr>
        <p:blipFill rotWithShape="1">
          <a:blip r:embed="rId5">
            <a:alphaModFix/>
          </a:blip>
          <a:srcRect b="0" l="0" r="0" t="0"/>
          <a:stretch/>
        </p:blipFill>
        <p:spPr>
          <a:xfrm>
            <a:off x="8120088" y="1547025"/>
            <a:ext cx="532175" cy="532175"/>
          </a:xfrm>
          <a:prstGeom prst="rect">
            <a:avLst/>
          </a:prstGeom>
          <a:noFill/>
          <a:ln>
            <a:noFill/>
          </a:ln>
        </p:spPr>
      </p:pic>
      <p:pic>
        <p:nvPicPr>
          <p:cNvPr id="505" name="Google Shape;505;p48"/>
          <p:cNvPicPr preferRelativeResize="0"/>
          <p:nvPr/>
        </p:nvPicPr>
        <p:blipFill>
          <a:blip r:embed="rId6">
            <a:alphaModFix/>
          </a:blip>
          <a:stretch>
            <a:fillRect/>
          </a:stretch>
        </p:blipFill>
        <p:spPr>
          <a:xfrm>
            <a:off x="8007976" y="2956850"/>
            <a:ext cx="646825" cy="646825"/>
          </a:xfrm>
          <a:prstGeom prst="rect">
            <a:avLst/>
          </a:prstGeom>
          <a:noFill/>
          <a:ln>
            <a:noFill/>
          </a:ln>
        </p:spPr>
      </p:pic>
      <p:pic>
        <p:nvPicPr>
          <p:cNvPr id="506" name="Google Shape;506;p48"/>
          <p:cNvPicPr preferRelativeResize="0"/>
          <p:nvPr/>
        </p:nvPicPr>
        <p:blipFill>
          <a:blip r:embed="rId7">
            <a:alphaModFix/>
          </a:blip>
          <a:stretch>
            <a:fillRect/>
          </a:stretch>
        </p:blipFill>
        <p:spPr>
          <a:xfrm>
            <a:off x="7939950" y="2091900"/>
            <a:ext cx="782875" cy="782875"/>
          </a:xfrm>
          <a:prstGeom prst="rect">
            <a:avLst/>
          </a:prstGeom>
          <a:noFill/>
          <a:ln>
            <a:noFill/>
          </a:ln>
        </p:spPr>
      </p:pic>
      <p:pic>
        <p:nvPicPr>
          <p:cNvPr id="507" name="Google Shape;507;p48"/>
          <p:cNvPicPr preferRelativeResize="0"/>
          <p:nvPr/>
        </p:nvPicPr>
        <p:blipFill>
          <a:blip r:embed="rId8">
            <a:alphaModFix/>
          </a:blip>
          <a:stretch>
            <a:fillRect/>
          </a:stretch>
        </p:blipFill>
        <p:spPr>
          <a:xfrm rot="10800000">
            <a:off x="7913561" y="3564025"/>
            <a:ext cx="835675" cy="835700"/>
          </a:xfrm>
          <a:prstGeom prst="rect">
            <a:avLst/>
          </a:prstGeom>
          <a:noFill/>
          <a:ln>
            <a:noFill/>
          </a:ln>
        </p:spPr>
      </p:pic>
      <p:sp>
        <p:nvSpPr>
          <p:cNvPr id="508" name="Google Shape;508;p48"/>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509" name="Google Shape;509;p48"/>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English and Norman troops</a:t>
            </a:r>
            <a:endParaRPr b="1" sz="1600">
              <a:solidFill>
                <a:srgbClr val="FFFFFF"/>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 name="Shape 513"/>
        <p:cNvGrpSpPr/>
        <p:nvPr/>
      </p:nvGrpSpPr>
      <p:grpSpPr>
        <a:xfrm>
          <a:off x="0" y="0"/>
          <a:ext cx="0" cy="0"/>
          <a:chOff x="0" y="0"/>
          <a:chExt cx="0" cy="0"/>
        </a:xfrm>
      </p:grpSpPr>
      <p:pic>
        <p:nvPicPr>
          <p:cNvPr id="514" name="Google Shape;514;p49"/>
          <p:cNvPicPr preferRelativeResize="0"/>
          <p:nvPr/>
        </p:nvPicPr>
        <p:blipFill rotWithShape="1">
          <a:blip r:embed="rId3">
            <a:alphaModFix amt="40000"/>
          </a:blip>
          <a:srcRect b="0" l="0" r="0" t="0"/>
          <a:stretch/>
        </p:blipFill>
        <p:spPr>
          <a:xfrm>
            <a:off x="218975" y="228225"/>
            <a:ext cx="8719274" cy="4702351"/>
          </a:xfrm>
          <a:prstGeom prst="rect">
            <a:avLst/>
          </a:prstGeom>
          <a:noFill/>
          <a:ln>
            <a:noFill/>
          </a:ln>
        </p:spPr>
      </p:pic>
      <p:sp>
        <p:nvSpPr>
          <p:cNvPr id="515" name="Google Shape;515;p49"/>
          <p:cNvSpPr txBox="1"/>
          <p:nvPr/>
        </p:nvSpPr>
        <p:spPr>
          <a:xfrm>
            <a:off x="3805650" y="4489625"/>
            <a:ext cx="17178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16" name="Google Shape;516;p49"/>
          <p:cNvSpPr txBox="1"/>
          <p:nvPr/>
        </p:nvSpPr>
        <p:spPr>
          <a:xfrm>
            <a:off x="395725" y="1440675"/>
            <a:ext cx="4023300" cy="3186000"/>
          </a:xfrm>
          <a:prstGeom prst="rect">
            <a:avLst/>
          </a:prstGeom>
          <a:solidFill>
            <a:srgbClr val="F3F3F3"/>
          </a:solidFill>
          <a:ln>
            <a:noFill/>
          </a:ln>
        </p:spPr>
        <p:txBody>
          <a:bodyPr anchorCtr="0" anchor="t" bIns="91425" lIns="91425" spcFirstLastPara="1" rIns="91425" wrap="square" tIns="91425">
            <a:noAutofit/>
          </a:bodyPr>
          <a:lstStyle/>
          <a:p>
            <a:pPr indent="-323850" lvl="0" marL="457200" marR="0" rtl="0" algn="just">
              <a:lnSpc>
                <a:spcPct val="100000"/>
              </a:lnSpc>
              <a:spcBef>
                <a:spcPts val="0"/>
              </a:spcBef>
              <a:spcAft>
                <a:spcPts val="0"/>
              </a:spcAft>
              <a:buClr>
                <a:srgbClr val="000000"/>
              </a:buClr>
              <a:buSzPts val="1500"/>
              <a:buFont typeface="Roboto"/>
              <a:buChar char="●"/>
            </a:pPr>
            <a:r>
              <a:rPr i="0" lang="en" sz="1500" u="none" cap="none" strike="noStrike">
                <a:solidFill>
                  <a:srgbClr val="000000"/>
                </a:solidFill>
                <a:latin typeface="Roboto"/>
                <a:ea typeface="Roboto"/>
                <a:cs typeface="Roboto"/>
                <a:sym typeface="Roboto"/>
              </a:rPr>
              <a:t>The main tacti</a:t>
            </a:r>
            <a:r>
              <a:rPr lang="en" sz="1500">
                <a:latin typeface="Roboto"/>
                <a:ea typeface="Roboto"/>
                <a:cs typeface="Roboto"/>
                <a:sym typeface="Roboto"/>
              </a:rPr>
              <a:t>c</a:t>
            </a:r>
            <a:r>
              <a:rPr i="0" lang="en" sz="1500" u="none" cap="none" strike="noStrike">
                <a:solidFill>
                  <a:srgbClr val="000000"/>
                </a:solidFill>
                <a:latin typeface="Roboto"/>
                <a:ea typeface="Roboto"/>
                <a:cs typeface="Roboto"/>
                <a:sym typeface="Roboto"/>
              </a:rPr>
              <a:t> used by Harold Godwinson’s army at Hastings was the shield wall.</a:t>
            </a:r>
            <a:endParaRPr i="0" sz="1500" u="none" cap="none" strike="noStrike">
              <a:solidFill>
                <a:srgbClr val="000000"/>
              </a:solidFill>
              <a:latin typeface="Roboto"/>
              <a:ea typeface="Roboto"/>
              <a:cs typeface="Roboto"/>
              <a:sym typeface="Roboto"/>
            </a:endParaRPr>
          </a:p>
          <a:p>
            <a:pPr indent="-323850" lvl="0" marL="457200" marR="0" rtl="0" algn="just">
              <a:lnSpc>
                <a:spcPct val="100000"/>
              </a:lnSpc>
              <a:spcBef>
                <a:spcPts val="0"/>
              </a:spcBef>
              <a:spcAft>
                <a:spcPts val="0"/>
              </a:spcAft>
              <a:buClr>
                <a:srgbClr val="000000"/>
              </a:buClr>
              <a:buSzPts val="1500"/>
              <a:buFont typeface="Roboto"/>
              <a:buChar char="●"/>
            </a:pPr>
            <a:r>
              <a:rPr i="0" lang="en" sz="1500" u="none" cap="none" strike="noStrike">
                <a:solidFill>
                  <a:srgbClr val="000000"/>
                </a:solidFill>
                <a:latin typeface="Roboto"/>
                <a:ea typeface="Roboto"/>
                <a:cs typeface="Roboto"/>
                <a:sym typeface="Roboto"/>
              </a:rPr>
              <a:t>By positioning his troops at the top of the hill and setting up the shield wall, Harold hoped that the Norman attacks </a:t>
            </a:r>
            <a:r>
              <a:rPr lang="en" sz="1500">
                <a:latin typeface="Roboto"/>
                <a:ea typeface="Roboto"/>
                <a:cs typeface="Roboto"/>
                <a:sym typeface="Roboto"/>
              </a:rPr>
              <a:t>would be </a:t>
            </a:r>
            <a:r>
              <a:rPr i="0" lang="en" sz="1500" u="none" cap="none" strike="noStrike">
                <a:solidFill>
                  <a:srgbClr val="000000"/>
                </a:solidFill>
                <a:latin typeface="Roboto"/>
                <a:ea typeface="Roboto"/>
                <a:cs typeface="Roboto"/>
                <a:sym typeface="Roboto"/>
              </a:rPr>
              <a:t>unsuccessful, grinding the Normans down.</a:t>
            </a:r>
            <a:endParaRPr i="0" sz="1500" u="none" cap="none" strike="noStrike">
              <a:solidFill>
                <a:srgbClr val="000000"/>
              </a:solidFill>
              <a:latin typeface="Roboto"/>
              <a:ea typeface="Roboto"/>
              <a:cs typeface="Roboto"/>
              <a:sym typeface="Roboto"/>
            </a:endParaRPr>
          </a:p>
          <a:p>
            <a:pPr indent="-323850" lvl="0" marL="457200" marR="0" rtl="0" algn="just">
              <a:lnSpc>
                <a:spcPct val="100000"/>
              </a:lnSpc>
              <a:spcBef>
                <a:spcPts val="0"/>
              </a:spcBef>
              <a:spcAft>
                <a:spcPts val="0"/>
              </a:spcAft>
              <a:buClr>
                <a:srgbClr val="000000"/>
              </a:buClr>
              <a:buSzPts val="1500"/>
              <a:buFont typeface="Roboto"/>
              <a:buChar char="●"/>
            </a:pPr>
            <a:r>
              <a:rPr i="0" lang="en" sz="1500" u="none" cap="none" strike="noStrike">
                <a:solidFill>
                  <a:srgbClr val="000000"/>
                </a:solidFill>
                <a:latin typeface="Roboto"/>
                <a:ea typeface="Roboto"/>
                <a:cs typeface="Roboto"/>
                <a:sym typeface="Roboto"/>
              </a:rPr>
              <a:t>As </a:t>
            </a:r>
            <a:r>
              <a:rPr lang="en" sz="1500">
                <a:latin typeface="Roboto"/>
                <a:ea typeface="Roboto"/>
                <a:cs typeface="Roboto"/>
                <a:sym typeface="Roboto"/>
              </a:rPr>
              <a:t>the enemy </a:t>
            </a:r>
            <a:r>
              <a:rPr i="0" lang="en" sz="1500" u="none" cap="none" strike="noStrike">
                <a:solidFill>
                  <a:srgbClr val="000000"/>
                </a:solidFill>
                <a:latin typeface="Roboto"/>
                <a:ea typeface="Roboto"/>
                <a:cs typeface="Roboto"/>
                <a:sym typeface="Roboto"/>
              </a:rPr>
              <a:t>attempted to break the shield wall, the Anglo-Saxons used axes to attack the Normans, inflicting heavy casualties.</a:t>
            </a:r>
            <a:endParaRPr i="0" sz="1500" u="none" cap="none" strike="noStrike">
              <a:solidFill>
                <a:srgbClr val="000000"/>
              </a:solidFill>
              <a:latin typeface="Roboto"/>
              <a:ea typeface="Roboto"/>
              <a:cs typeface="Roboto"/>
              <a:sym typeface="Roboto"/>
            </a:endParaRPr>
          </a:p>
          <a:p>
            <a:pPr indent="-323850" lvl="0" marL="457200" marR="0" rtl="0" algn="just">
              <a:lnSpc>
                <a:spcPct val="100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T</a:t>
            </a:r>
            <a:r>
              <a:rPr i="0" lang="en" sz="1500" u="none" cap="none" strike="noStrike">
                <a:solidFill>
                  <a:schemeClr val="dk1"/>
                </a:solidFill>
                <a:latin typeface="Roboto"/>
                <a:ea typeface="Roboto"/>
                <a:cs typeface="Roboto"/>
                <a:sym typeface="Roboto"/>
              </a:rPr>
              <a:t>his tactic </a:t>
            </a:r>
            <a:r>
              <a:rPr lang="en" sz="1500">
                <a:solidFill>
                  <a:schemeClr val="dk1"/>
                </a:solidFill>
                <a:latin typeface="Roboto"/>
                <a:ea typeface="Roboto"/>
                <a:cs typeface="Roboto"/>
                <a:sym typeface="Roboto"/>
              </a:rPr>
              <a:t>was very successful initially.</a:t>
            </a:r>
            <a:endParaRPr i="0" sz="1500" u="none" cap="none" strike="noStrike">
              <a:solidFill>
                <a:srgbClr val="000000"/>
              </a:solidFill>
              <a:latin typeface="Roboto"/>
              <a:ea typeface="Roboto"/>
              <a:cs typeface="Roboto"/>
              <a:sym typeface="Roboto"/>
            </a:endParaRPr>
          </a:p>
        </p:txBody>
      </p:sp>
      <p:sp>
        <p:nvSpPr>
          <p:cNvPr id="517" name="Google Shape;517;p49"/>
          <p:cNvSpPr txBox="1"/>
          <p:nvPr/>
        </p:nvSpPr>
        <p:spPr>
          <a:xfrm>
            <a:off x="5126100" y="3944600"/>
            <a:ext cx="43500" cy="10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18" name="Google Shape;518;p49"/>
          <p:cNvSpPr/>
          <p:nvPr/>
        </p:nvSpPr>
        <p:spPr>
          <a:xfrm>
            <a:off x="4571999" y="824775"/>
            <a:ext cx="4023300" cy="525300"/>
          </a:xfrm>
          <a:prstGeom prst="horizontalScroll">
            <a:avLst>
              <a:gd fmla="val 12500"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Normans</a:t>
            </a:r>
            <a:endParaRPr b="1" sz="1600">
              <a:solidFill>
                <a:srgbClr val="FFFFFF"/>
              </a:solidFill>
              <a:latin typeface="Roboto"/>
              <a:ea typeface="Roboto"/>
              <a:cs typeface="Roboto"/>
              <a:sym typeface="Roboto"/>
            </a:endParaRPr>
          </a:p>
        </p:txBody>
      </p:sp>
      <p:sp>
        <p:nvSpPr>
          <p:cNvPr id="519" name="Google Shape;519;p49"/>
          <p:cNvSpPr/>
          <p:nvPr/>
        </p:nvSpPr>
        <p:spPr>
          <a:xfrm>
            <a:off x="395725" y="824775"/>
            <a:ext cx="4023300" cy="525300"/>
          </a:xfrm>
          <a:prstGeom prst="horizontalScroll">
            <a:avLst>
              <a:gd fmla="val 12500"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Anglo-Saxons</a:t>
            </a:r>
            <a:endParaRPr b="1" sz="1600">
              <a:solidFill>
                <a:srgbClr val="FFFFFF"/>
              </a:solidFill>
              <a:latin typeface="Roboto"/>
              <a:ea typeface="Roboto"/>
              <a:cs typeface="Roboto"/>
              <a:sym typeface="Roboto"/>
            </a:endParaRPr>
          </a:p>
        </p:txBody>
      </p:sp>
      <p:sp>
        <p:nvSpPr>
          <p:cNvPr id="520" name="Google Shape;520;p49"/>
          <p:cNvSpPr txBox="1"/>
          <p:nvPr/>
        </p:nvSpPr>
        <p:spPr>
          <a:xfrm>
            <a:off x="4572000" y="1440675"/>
            <a:ext cx="4023300" cy="3186000"/>
          </a:xfrm>
          <a:prstGeom prst="rect">
            <a:avLst/>
          </a:prstGeom>
          <a:solidFill>
            <a:srgbClr val="F3F3F3"/>
          </a:solidFill>
          <a:ln>
            <a:noFill/>
          </a:ln>
        </p:spPr>
        <p:txBody>
          <a:bodyPr anchorCtr="0" anchor="t" bIns="91425" lIns="91425" spcFirstLastPara="1" rIns="91425" wrap="square" tIns="91425">
            <a:noAutofit/>
          </a:bodyPr>
          <a:lstStyle/>
          <a:p>
            <a:pPr indent="-323850" lvl="0" marL="457200" marR="0" rtl="0" algn="just">
              <a:lnSpc>
                <a:spcPct val="100000"/>
              </a:lnSpc>
              <a:spcBef>
                <a:spcPts val="0"/>
              </a:spcBef>
              <a:spcAft>
                <a:spcPts val="0"/>
              </a:spcAft>
              <a:buClr>
                <a:schemeClr val="dk1"/>
              </a:buClr>
              <a:buSzPts val="1500"/>
              <a:buFont typeface="Roboto"/>
              <a:buChar char="●"/>
            </a:pPr>
            <a:r>
              <a:rPr lang="en" sz="1500">
                <a:latin typeface="Roboto"/>
                <a:ea typeface="Roboto"/>
                <a:cs typeface="Roboto"/>
                <a:sym typeface="Roboto"/>
              </a:rPr>
              <a:t>William was able to employ varied tactics, including the use of archers, cavalry and infantry charges.</a:t>
            </a:r>
            <a:endParaRPr sz="1500">
              <a:latin typeface="Roboto"/>
              <a:ea typeface="Roboto"/>
              <a:cs typeface="Roboto"/>
              <a:sym typeface="Roboto"/>
            </a:endParaRPr>
          </a:p>
          <a:p>
            <a:pPr indent="-323850" lvl="0" marL="457200" marR="0" rtl="0" algn="just">
              <a:lnSpc>
                <a:spcPct val="100000"/>
              </a:lnSpc>
              <a:spcBef>
                <a:spcPts val="0"/>
              </a:spcBef>
              <a:spcAft>
                <a:spcPts val="0"/>
              </a:spcAft>
              <a:buClr>
                <a:schemeClr val="dk1"/>
              </a:buClr>
              <a:buSzPts val="1500"/>
              <a:buFont typeface="Roboto"/>
              <a:buChar char="●"/>
            </a:pPr>
            <a:r>
              <a:rPr lang="en" sz="1500">
                <a:latin typeface="Roboto"/>
                <a:ea typeface="Roboto"/>
                <a:cs typeface="Roboto"/>
                <a:sym typeface="Roboto"/>
              </a:rPr>
              <a:t>Whilst the shield wall held firm, none of these tactics made much of an impact.</a:t>
            </a:r>
            <a:endParaRPr sz="1500">
              <a:latin typeface="Roboto"/>
              <a:ea typeface="Roboto"/>
              <a:cs typeface="Roboto"/>
              <a:sym typeface="Roboto"/>
            </a:endParaRPr>
          </a:p>
          <a:p>
            <a:pPr indent="-323850" lvl="0" marL="457200" marR="0" rtl="0" algn="just">
              <a:lnSpc>
                <a:spcPct val="100000"/>
              </a:lnSpc>
              <a:spcBef>
                <a:spcPts val="0"/>
              </a:spcBef>
              <a:spcAft>
                <a:spcPts val="0"/>
              </a:spcAft>
              <a:buClr>
                <a:schemeClr val="dk1"/>
              </a:buClr>
              <a:buSzPts val="1500"/>
              <a:buFont typeface="Roboto"/>
              <a:buChar char="●"/>
            </a:pPr>
            <a:r>
              <a:rPr lang="en" sz="1500">
                <a:latin typeface="Roboto"/>
                <a:ea typeface="Roboto"/>
                <a:cs typeface="Roboto"/>
                <a:sym typeface="Roboto"/>
              </a:rPr>
              <a:t>The most effective tactic was their ‘</a:t>
            </a:r>
            <a:r>
              <a:rPr b="1" lang="en" sz="1500">
                <a:latin typeface="Roboto"/>
                <a:ea typeface="Roboto"/>
                <a:cs typeface="Roboto"/>
                <a:sym typeface="Roboto"/>
              </a:rPr>
              <a:t>feigned retreat</a:t>
            </a:r>
            <a:r>
              <a:rPr lang="en" sz="1500">
                <a:latin typeface="Roboto"/>
                <a:ea typeface="Roboto"/>
                <a:cs typeface="Roboto"/>
                <a:sym typeface="Roboto"/>
              </a:rPr>
              <a:t>’, that caused some of the Anglo-Saxon shield wall to break formation, fatally weakening it. </a:t>
            </a:r>
            <a:endParaRPr sz="1500">
              <a:latin typeface="Roboto"/>
              <a:ea typeface="Roboto"/>
              <a:cs typeface="Roboto"/>
              <a:sym typeface="Roboto"/>
            </a:endParaRPr>
          </a:p>
          <a:p>
            <a:pPr indent="-323850" lvl="0" marL="457200" marR="0" rtl="0" algn="just">
              <a:lnSpc>
                <a:spcPct val="100000"/>
              </a:lnSpc>
              <a:spcBef>
                <a:spcPts val="0"/>
              </a:spcBef>
              <a:spcAft>
                <a:spcPts val="0"/>
              </a:spcAft>
              <a:buClr>
                <a:schemeClr val="dk1"/>
              </a:buClr>
              <a:buSzPts val="1500"/>
              <a:buFont typeface="Roboto"/>
              <a:buChar char="●"/>
            </a:pPr>
            <a:r>
              <a:rPr lang="en" sz="1500">
                <a:latin typeface="Roboto"/>
                <a:ea typeface="Roboto"/>
                <a:cs typeface="Roboto"/>
                <a:sym typeface="Roboto"/>
              </a:rPr>
              <a:t>This tactic, combined with the Norman archers firing at the men of the shield wall and the Norman knights pushing through, brought them victory.</a:t>
            </a:r>
            <a:endParaRPr sz="1500">
              <a:latin typeface="Roboto"/>
              <a:ea typeface="Roboto"/>
              <a:cs typeface="Roboto"/>
              <a:sym typeface="Roboto"/>
            </a:endParaRPr>
          </a:p>
        </p:txBody>
      </p:sp>
      <p:sp>
        <p:nvSpPr>
          <p:cNvPr id="521" name="Google Shape;521;p49"/>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522" name="Google Shape;522;p49"/>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English and Norman tactics</a:t>
            </a:r>
            <a:endParaRPr b="1" sz="1600">
              <a:solidFill>
                <a:srgbClr val="FFFFFF"/>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0"/>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8" name="Google Shape;528;p50"/>
          <p:cNvSpPr txBox="1"/>
          <p:nvPr/>
        </p:nvSpPr>
        <p:spPr>
          <a:xfrm>
            <a:off x="450175" y="4058425"/>
            <a:ext cx="2177400" cy="7257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Roboto"/>
                <a:ea typeface="Roboto"/>
                <a:cs typeface="Roboto"/>
                <a:sym typeface="Roboto"/>
              </a:rPr>
              <a:t>Let’s review some important terms!</a:t>
            </a:r>
            <a:endParaRPr b="1" i="0" sz="1800" u="none" cap="none" strike="noStrike">
              <a:solidFill>
                <a:srgbClr val="FFFFFF"/>
              </a:solidFill>
              <a:latin typeface="Roboto"/>
              <a:ea typeface="Roboto"/>
              <a:cs typeface="Roboto"/>
              <a:sym typeface="Roboto"/>
            </a:endParaRPr>
          </a:p>
        </p:txBody>
      </p:sp>
      <p:sp>
        <p:nvSpPr>
          <p:cNvPr id="529" name="Google Shape;529;p50"/>
          <p:cNvSpPr/>
          <p:nvPr/>
        </p:nvSpPr>
        <p:spPr>
          <a:xfrm>
            <a:off x="450175" y="1603000"/>
            <a:ext cx="3076800" cy="2382900"/>
          </a:xfrm>
          <a:prstGeom prst="foldedCorner">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0"/>
          <p:cNvSpPr/>
          <p:nvPr/>
        </p:nvSpPr>
        <p:spPr>
          <a:xfrm>
            <a:off x="667950" y="17738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Feudal system</a:t>
            </a:r>
            <a:endParaRPr b="1" i="0" sz="1500" u="none" cap="none" strike="noStrike">
              <a:solidFill>
                <a:srgbClr val="000000"/>
              </a:solidFill>
              <a:latin typeface="Roboto"/>
              <a:ea typeface="Roboto"/>
              <a:cs typeface="Roboto"/>
              <a:sym typeface="Roboto"/>
            </a:endParaRPr>
          </a:p>
        </p:txBody>
      </p:sp>
      <p:sp>
        <p:nvSpPr>
          <p:cNvPr id="531" name="Google Shape;531;p50"/>
          <p:cNvSpPr/>
          <p:nvPr/>
        </p:nvSpPr>
        <p:spPr>
          <a:xfrm>
            <a:off x="667950" y="23072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Fiefs </a:t>
            </a:r>
            <a:endParaRPr b="1" i="0" sz="1500" u="none" cap="none" strike="noStrike">
              <a:solidFill>
                <a:srgbClr val="000000"/>
              </a:solidFill>
              <a:latin typeface="Roboto"/>
              <a:ea typeface="Roboto"/>
              <a:cs typeface="Roboto"/>
              <a:sym typeface="Roboto"/>
            </a:endParaRPr>
          </a:p>
        </p:txBody>
      </p:sp>
      <p:sp>
        <p:nvSpPr>
          <p:cNvPr id="532" name="Google Shape;532;p50"/>
          <p:cNvSpPr/>
          <p:nvPr/>
        </p:nvSpPr>
        <p:spPr>
          <a:xfrm>
            <a:off x="667950" y="28406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Vassal</a:t>
            </a:r>
            <a:endParaRPr b="1" i="0" sz="1500" u="none" cap="none" strike="noStrike">
              <a:solidFill>
                <a:srgbClr val="000000"/>
              </a:solidFill>
              <a:latin typeface="Roboto"/>
              <a:ea typeface="Roboto"/>
              <a:cs typeface="Roboto"/>
              <a:sym typeface="Roboto"/>
            </a:endParaRPr>
          </a:p>
        </p:txBody>
      </p:sp>
      <p:sp>
        <p:nvSpPr>
          <p:cNvPr id="533" name="Google Shape;533;p50"/>
          <p:cNvSpPr/>
          <p:nvPr/>
        </p:nvSpPr>
        <p:spPr>
          <a:xfrm>
            <a:off x="667950" y="33740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Serfs</a:t>
            </a:r>
            <a:endParaRPr b="1" i="0" sz="1500" u="none" cap="none" strike="noStrike">
              <a:solidFill>
                <a:srgbClr val="000000"/>
              </a:solidFill>
              <a:latin typeface="Roboto"/>
              <a:ea typeface="Roboto"/>
              <a:cs typeface="Roboto"/>
              <a:sym typeface="Roboto"/>
            </a:endParaRPr>
          </a:p>
        </p:txBody>
      </p:sp>
      <p:cxnSp>
        <p:nvCxnSpPr>
          <p:cNvPr id="534" name="Google Shape;534;p50"/>
          <p:cNvCxnSpPr>
            <a:stCxn id="535" idx="1"/>
            <a:endCxn id="531" idx="3"/>
          </p:cNvCxnSpPr>
          <p:nvPr/>
        </p:nvCxnSpPr>
        <p:spPr>
          <a:xfrm flipH="1">
            <a:off x="3022900" y="2362870"/>
            <a:ext cx="1747200" cy="1650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536" name="Google Shape;536;p50"/>
          <p:cNvSpPr txBox="1"/>
          <p:nvPr/>
        </p:nvSpPr>
        <p:spPr>
          <a:xfrm>
            <a:off x="4150350" y="1148050"/>
            <a:ext cx="3631500" cy="7257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latin typeface="Roboto"/>
                <a:ea typeface="Roboto"/>
                <a:cs typeface="Roboto"/>
                <a:sym typeface="Roboto"/>
              </a:rPr>
              <a:t>A social system where the nobility and lower classes held land in return for services</a:t>
            </a:r>
            <a:endParaRPr>
              <a:latin typeface="Roboto"/>
              <a:ea typeface="Roboto"/>
              <a:cs typeface="Roboto"/>
              <a:sym typeface="Roboto"/>
            </a:endParaRPr>
          </a:p>
        </p:txBody>
      </p:sp>
      <p:sp>
        <p:nvSpPr>
          <p:cNvPr id="537" name="Google Shape;537;p50"/>
          <p:cNvSpPr txBox="1"/>
          <p:nvPr/>
        </p:nvSpPr>
        <p:spPr>
          <a:xfrm>
            <a:off x="4150350" y="3746350"/>
            <a:ext cx="3631500" cy="5784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Persons in a condition of servitude, required to render services to a lord</a:t>
            </a:r>
            <a:endParaRPr b="0" i="0" sz="1400" u="none" cap="none" strike="noStrike">
              <a:solidFill>
                <a:srgbClr val="000000"/>
              </a:solidFill>
              <a:latin typeface="Roboto"/>
              <a:ea typeface="Roboto"/>
              <a:cs typeface="Roboto"/>
              <a:sym typeface="Roboto"/>
            </a:endParaRPr>
          </a:p>
        </p:txBody>
      </p:sp>
      <p:cxnSp>
        <p:nvCxnSpPr>
          <p:cNvPr id="538" name="Google Shape;538;p50"/>
          <p:cNvCxnSpPr>
            <a:stCxn id="536" idx="1"/>
            <a:endCxn id="530" idx="3"/>
          </p:cNvCxnSpPr>
          <p:nvPr/>
        </p:nvCxnSpPr>
        <p:spPr>
          <a:xfrm flipH="1">
            <a:off x="3022950" y="1510900"/>
            <a:ext cx="1127400" cy="483600"/>
          </a:xfrm>
          <a:prstGeom prst="bentConnector3">
            <a:avLst>
              <a:gd fmla="val 50000" name="adj1"/>
            </a:avLst>
          </a:prstGeom>
          <a:noFill/>
          <a:ln cap="flat" cmpd="sng" w="19050">
            <a:solidFill>
              <a:srgbClr val="3C78D8"/>
            </a:solidFill>
            <a:prstDash val="solid"/>
            <a:round/>
            <a:headEnd len="sm" w="sm" type="none"/>
            <a:tailEnd len="sm" w="sm" type="none"/>
          </a:ln>
        </p:spPr>
      </p:cxnSp>
      <p:cxnSp>
        <p:nvCxnSpPr>
          <p:cNvPr id="539" name="Google Shape;539;p50"/>
          <p:cNvCxnSpPr>
            <a:stCxn id="540" idx="1"/>
            <a:endCxn id="532" idx="3"/>
          </p:cNvCxnSpPr>
          <p:nvPr/>
        </p:nvCxnSpPr>
        <p:spPr>
          <a:xfrm rot="10800000">
            <a:off x="3022900" y="3061100"/>
            <a:ext cx="1747200" cy="1173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535" name="Google Shape;535;p50"/>
          <p:cNvSpPr txBox="1"/>
          <p:nvPr/>
        </p:nvSpPr>
        <p:spPr>
          <a:xfrm>
            <a:off x="4770100" y="2073670"/>
            <a:ext cx="3631500" cy="5784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Estates of land, especially one held on condition of feudal service</a:t>
            </a:r>
            <a:endParaRPr b="0" i="0" sz="1400" u="none" cap="none" strike="noStrike">
              <a:solidFill>
                <a:srgbClr val="000000"/>
              </a:solidFill>
              <a:latin typeface="Roboto"/>
              <a:ea typeface="Roboto"/>
              <a:cs typeface="Roboto"/>
              <a:sym typeface="Roboto"/>
            </a:endParaRPr>
          </a:p>
        </p:txBody>
      </p:sp>
      <p:sp>
        <p:nvSpPr>
          <p:cNvPr id="540" name="Google Shape;540;p50"/>
          <p:cNvSpPr txBox="1"/>
          <p:nvPr/>
        </p:nvSpPr>
        <p:spPr>
          <a:xfrm>
            <a:off x="4770100" y="2889200"/>
            <a:ext cx="3631500" cy="5784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latin typeface="Roboto"/>
                <a:ea typeface="Roboto"/>
                <a:cs typeface="Roboto"/>
                <a:sym typeface="Roboto"/>
              </a:rPr>
              <a:t>A person who owed loyalty and services to their feudal lord</a:t>
            </a:r>
            <a:endParaRPr>
              <a:latin typeface="Roboto"/>
              <a:ea typeface="Roboto"/>
              <a:cs typeface="Roboto"/>
              <a:sym typeface="Roboto"/>
            </a:endParaRPr>
          </a:p>
        </p:txBody>
      </p:sp>
      <p:cxnSp>
        <p:nvCxnSpPr>
          <p:cNvPr id="541" name="Google Shape;541;p50"/>
          <p:cNvCxnSpPr>
            <a:stCxn id="537" idx="1"/>
            <a:endCxn id="533" idx="3"/>
          </p:cNvCxnSpPr>
          <p:nvPr/>
        </p:nvCxnSpPr>
        <p:spPr>
          <a:xfrm rot="10800000">
            <a:off x="3022950" y="3594550"/>
            <a:ext cx="1127400" cy="441000"/>
          </a:xfrm>
          <a:prstGeom prst="bentConnector3">
            <a:avLst>
              <a:gd fmla="val 50000" name="adj1"/>
            </a:avLst>
          </a:prstGeom>
          <a:noFill/>
          <a:ln cap="flat" cmpd="sng" w="19050">
            <a:solidFill>
              <a:srgbClr val="3C78D8"/>
            </a:solidFill>
            <a:prstDash val="solid"/>
            <a:round/>
            <a:headEnd len="sm" w="sm" type="none"/>
            <a:tailEnd len="sm" w="sm" type="none"/>
          </a:ln>
        </p:spPr>
      </p:cxnSp>
      <p:sp>
        <p:nvSpPr>
          <p:cNvPr id="542" name="Google Shape;542;p50"/>
          <p:cNvSpPr txBox="1"/>
          <p:nvPr/>
        </p:nvSpPr>
        <p:spPr>
          <a:xfrm>
            <a:off x="1045175" y="472275"/>
            <a:ext cx="2743800" cy="5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latin typeface="Roboto"/>
                <a:ea typeface="Roboto"/>
                <a:cs typeface="Roboto"/>
                <a:sym typeface="Roboto"/>
              </a:rPr>
              <a:t>Glossary of terms</a:t>
            </a:r>
            <a:endParaRPr b="1" i="0" sz="2000" u="none" cap="none" strike="noStrike">
              <a:solidFill>
                <a:srgbClr val="000000"/>
              </a:solidFill>
              <a:latin typeface="Roboto"/>
              <a:ea typeface="Roboto"/>
              <a:cs typeface="Roboto"/>
              <a:sym typeface="Roboto"/>
            </a:endParaRPr>
          </a:p>
        </p:txBody>
      </p:sp>
      <p:sp>
        <p:nvSpPr>
          <p:cNvPr id="543" name="Google Shape;543;p50"/>
          <p:cNvSpPr/>
          <p:nvPr/>
        </p:nvSpPr>
        <p:spPr>
          <a:xfrm>
            <a:off x="3234825" y="618375"/>
            <a:ext cx="56985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50"/>
          <p:cNvPicPr preferRelativeResize="0"/>
          <p:nvPr/>
        </p:nvPicPr>
        <p:blipFill>
          <a:blip r:embed="rId3">
            <a:alphaModFix/>
          </a:blip>
          <a:stretch>
            <a:fillRect/>
          </a:stretch>
        </p:blipFill>
        <p:spPr>
          <a:xfrm>
            <a:off x="376400" y="326875"/>
            <a:ext cx="821175" cy="821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1"/>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0" name="Google Shape;550;p51"/>
          <p:cNvSpPr txBox="1"/>
          <p:nvPr/>
        </p:nvSpPr>
        <p:spPr>
          <a:xfrm>
            <a:off x="450175" y="4058425"/>
            <a:ext cx="2177400" cy="7257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Roboto"/>
                <a:ea typeface="Roboto"/>
                <a:cs typeface="Roboto"/>
                <a:sym typeface="Roboto"/>
              </a:rPr>
              <a:t>Let’s review some important terms!</a:t>
            </a:r>
            <a:endParaRPr b="1" i="0" sz="1800" u="none" cap="none" strike="noStrike">
              <a:solidFill>
                <a:srgbClr val="FFFFFF"/>
              </a:solidFill>
              <a:latin typeface="Roboto"/>
              <a:ea typeface="Roboto"/>
              <a:cs typeface="Roboto"/>
              <a:sym typeface="Roboto"/>
            </a:endParaRPr>
          </a:p>
        </p:txBody>
      </p:sp>
      <p:sp>
        <p:nvSpPr>
          <p:cNvPr id="551" name="Google Shape;551;p51"/>
          <p:cNvSpPr/>
          <p:nvPr/>
        </p:nvSpPr>
        <p:spPr>
          <a:xfrm>
            <a:off x="450175" y="1603000"/>
            <a:ext cx="3076800" cy="2382900"/>
          </a:xfrm>
          <a:prstGeom prst="foldedCorner">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1"/>
          <p:cNvSpPr/>
          <p:nvPr/>
        </p:nvSpPr>
        <p:spPr>
          <a:xfrm>
            <a:off x="667950" y="17738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Chevalier</a:t>
            </a:r>
            <a:endParaRPr b="1" i="0" sz="1500" u="none" cap="none" strike="noStrike">
              <a:solidFill>
                <a:srgbClr val="000000"/>
              </a:solidFill>
              <a:latin typeface="Roboto"/>
              <a:ea typeface="Roboto"/>
              <a:cs typeface="Roboto"/>
              <a:sym typeface="Roboto"/>
            </a:endParaRPr>
          </a:p>
        </p:txBody>
      </p:sp>
      <p:sp>
        <p:nvSpPr>
          <p:cNvPr id="553" name="Google Shape;553;p51"/>
          <p:cNvSpPr/>
          <p:nvPr/>
        </p:nvSpPr>
        <p:spPr>
          <a:xfrm>
            <a:off x="667950" y="23072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Succession crisis</a:t>
            </a:r>
            <a:endParaRPr b="1" i="0" sz="1500" u="none" cap="none" strike="noStrike">
              <a:solidFill>
                <a:srgbClr val="000000"/>
              </a:solidFill>
              <a:latin typeface="Roboto"/>
              <a:ea typeface="Roboto"/>
              <a:cs typeface="Roboto"/>
              <a:sym typeface="Roboto"/>
            </a:endParaRPr>
          </a:p>
        </p:txBody>
      </p:sp>
      <p:sp>
        <p:nvSpPr>
          <p:cNvPr id="554" name="Google Shape;554;p51"/>
          <p:cNvSpPr/>
          <p:nvPr/>
        </p:nvSpPr>
        <p:spPr>
          <a:xfrm>
            <a:off x="667950" y="28406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Fyrd</a:t>
            </a:r>
            <a:endParaRPr b="1" i="0" sz="1500" u="none" cap="none" strike="noStrike">
              <a:solidFill>
                <a:srgbClr val="000000"/>
              </a:solidFill>
              <a:latin typeface="Roboto"/>
              <a:ea typeface="Roboto"/>
              <a:cs typeface="Roboto"/>
              <a:sym typeface="Roboto"/>
            </a:endParaRPr>
          </a:p>
        </p:txBody>
      </p:sp>
      <p:sp>
        <p:nvSpPr>
          <p:cNvPr id="555" name="Google Shape;555;p51"/>
          <p:cNvSpPr/>
          <p:nvPr/>
        </p:nvSpPr>
        <p:spPr>
          <a:xfrm>
            <a:off x="667950" y="33740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Feigned retreat</a:t>
            </a:r>
            <a:endParaRPr b="1" i="0" sz="1500" u="none" cap="none" strike="noStrike">
              <a:solidFill>
                <a:srgbClr val="000000"/>
              </a:solidFill>
              <a:latin typeface="Roboto"/>
              <a:ea typeface="Roboto"/>
              <a:cs typeface="Roboto"/>
              <a:sym typeface="Roboto"/>
            </a:endParaRPr>
          </a:p>
        </p:txBody>
      </p:sp>
      <p:cxnSp>
        <p:nvCxnSpPr>
          <p:cNvPr id="556" name="Google Shape;556;p51"/>
          <p:cNvCxnSpPr>
            <a:stCxn id="557" idx="1"/>
            <a:endCxn id="553" idx="3"/>
          </p:cNvCxnSpPr>
          <p:nvPr/>
        </p:nvCxnSpPr>
        <p:spPr>
          <a:xfrm flipH="1">
            <a:off x="3022900" y="2321257"/>
            <a:ext cx="1747200" cy="2064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558" name="Google Shape;558;p51"/>
          <p:cNvSpPr txBox="1"/>
          <p:nvPr/>
        </p:nvSpPr>
        <p:spPr>
          <a:xfrm>
            <a:off x="4136325" y="1424940"/>
            <a:ext cx="3631500" cy="3627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member of certain orders of knighthood </a:t>
            </a:r>
            <a:endParaRPr b="0" i="0" sz="1400" u="none" cap="none" strike="noStrike">
              <a:solidFill>
                <a:srgbClr val="000000"/>
              </a:solidFill>
              <a:latin typeface="Roboto"/>
              <a:ea typeface="Roboto"/>
              <a:cs typeface="Roboto"/>
              <a:sym typeface="Roboto"/>
            </a:endParaRPr>
          </a:p>
        </p:txBody>
      </p:sp>
      <p:sp>
        <p:nvSpPr>
          <p:cNvPr id="559" name="Google Shape;559;p51"/>
          <p:cNvSpPr txBox="1"/>
          <p:nvPr/>
        </p:nvSpPr>
        <p:spPr>
          <a:xfrm>
            <a:off x="4136325" y="3776050"/>
            <a:ext cx="3631500" cy="6381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latin typeface="Roboto"/>
                <a:ea typeface="Roboto"/>
                <a:cs typeface="Roboto"/>
                <a:sym typeface="Roboto"/>
              </a:rPr>
              <a:t>The most effective tactic of Norman troops during the Battle of Hastings</a:t>
            </a:r>
            <a:endParaRPr>
              <a:latin typeface="Roboto"/>
              <a:ea typeface="Roboto"/>
              <a:cs typeface="Roboto"/>
              <a:sym typeface="Roboto"/>
            </a:endParaRPr>
          </a:p>
        </p:txBody>
      </p:sp>
      <p:cxnSp>
        <p:nvCxnSpPr>
          <p:cNvPr id="560" name="Google Shape;560;p51"/>
          <p:cNvCxnSpPr>
            <a:stCxn id="558" idx="1"/>
            <a:endCxn id="552" idx="3"/>
          </p:cNvCxnSpPr>
          <p:nvPr/>
        </p:nvCxnSpPr>
        <p:spPr>
          <a:xfrm flipH="1">
            <a:off x="3023025" y="1606290"/>
            <a:ext cx="1113300" cy="388200"/>
          </a:xfrm>
          <a:prstGeom prst="bentConnector3">
            <a:avLst>
              <a:gd fmla="val 50003" name="adj1"/>
            </a:avLst>
          </a:prstGeom>
          <a:noFill/>
          <a:ln cap="flat" cmpd="sng" w="19050">
            <a:solidFill>
              <a:srgbClr val="3C78D8"/>
            </a:solidFill>
            <a:prstDash val="solid"/>
            <a:round/>
            <a:headEnd len="sm" w="sm" type="none"/>
            <a:tailEnd len="sm" w="sm" type="none"/>
          </a:ln>
        </p:spPr>
      </p:cxnSp>
      <p:cxnSp>
        <p:nvCxnSpPr>
          <p:cNvPr id="561" name="Google Shape;561;p51"/>
          <p:cNvCxnSpPr>
            <a:stCxn id="562" idx="1"/>
            <a:endCxn id="554" idx="3"/>
          </p:cNvCxnSpPr>
          <p:nvPr/>
        </p:nvCxnSpPr>
        <p:spPr>
          <a:xfrm rot="10800000">
            <a:off x="3022900" y="3061100"/>
            <a:ext cx="1747200" cy="1815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557" name="Google Shape;557;p51"/>
          <p:cNvSpPr txBox="1"/>
          <p:nvPr/>
        </p:nvSpPr>
        <p:spPr>
          <a:xfrm>
            <a:off x="4770100" y="2032057"/>
            <a:ext cx="3631500" cy="5784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crisis that arises when an order of succession fails</a:t>
            </a:r>
            <a:endParaRPr b="0" i="0" sz="1400" u="none" cap="none" strike="noStrike">
              <a:solidFill>
                <a:srgbClr val="000000"/>
              </a:solidFill>
              <a:latin typeface="Roboto"/>
              <a:ea typeface="Roboto"/>
              <a:cs typeface="Roboto"/>
              <a:sym typeface="Roboto"/>
            </a:endParaRPr>
          </a:p>
        </p:txBody>
      </p:sp>
      <p:sp>
        <p:nvSpPr>
          <p:cNvPr id="562" name="Google Shape;562;p51"/>
          <p:cNvSpPr txBox="1"/>
          <p:nvPr/>
        </p:nvSpPr>
        <p:spPr>
          <a:xfrm>
            <a:off x="4770100" y="3061250"/>
            <a:ext cx="3631500" cy="3627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 A type of Anglo-Saxon army</a:t>
            </a:r>
            <a:endParaRPr b="0" i="0" sz="1400" u="none" cap="none" strike="noStrike">
              <a:solidFill>
                <a:srgbClr val="000000"/>
              </a:solidFill>
              <a:latin typeface="Roboto"/>
              <a:ea typeface="Roboto"/>
              <a:cs typeface="Roboto"/>
              <a:sym typeface="Roboto"/>
            </a:endParaRPr>
          </a:p>
        </p:txBody>
      </p:sp>
      <p:cxnSp>
        <p:nvCxnSpPr>
          <p:cNvPr id="563" name="Google Shape;563;p51"/>
          <p:cNvCxnSpPr>
            <a:stCxn id="559" idx="1"/>
            <a:endCxn id="555" idx="3"/>
          </p:cNvCxnSpPr>
          <p:nvPr/>
        </p:nvCxnSpPr>
        <p:spPr>
          <a:xfrm rot="10800000">
            <a:off x="3023025" y="3594700"/>
            <a:ext cx="1113300" cy="500400"/>
          </a:xfrm>
          <a:prstGeom prst="bentConnector3">
            <a:avLst>
              <a:gd fmla="val 50003" name="adj1"/>
            </a:avLst>
          </a:prstGeom>
          <a:noFill/>
          <a:ln cap="flat" cmpd="sng" w="19050">
            <a:solidFill>
              <a:srgbClr val="3C78D8"/>
            </a:solidFill>
            <a:prstDash val="solid"/>
            <a:round/>
            <a:headEnd len="sm" w="sm" type="none"/>
            <a:tailEnd len="sm" w="sm" type="none"/>
          </a:ln>
        </p:spPr>
      </p:cxnSp>
      <p:sp>
        <p:nvSpPr>
          <p:cNvPr id="564" name="Google Shape;564;p51"/>
          <p:cNvSpPr txBox="1"/>
          <p:nvPr/>
        </p:nvSpPr>
        <p:spPr>
          <a:xfrm>
            <a:off x="1045175" y="472275"/>
            <a:ext cx="2743800" cy="5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latin typeface="Roboto"/>
                <a:ea typeface="Roboto"/>
                <a:cs typeface="Roboto"/>
                <a:sym typeface="Roboto"/>
              </a:rPr>
              <a:t>Glossary of terms</a:t>
            </a:r>
            <a:endParaRPr b="1" i="0" sz="2000" u="none" cap="none" strike="noStrike">
              <a:solidFill>
                <a:srgbClr val="000000"/>
              </a:solidFill>
              <a:latin typeface="Roboto"/>
              <a:ea typeface="Roboto"/>
              <a:cs typeface="Roboto"/>
              <a:sym typeface="Roboto"/>
            </a:endParaRPr>
          </a:p>
        </p:txBody>
      </p:sp>
      <p:sp>
        <p:nvSpPr>
          <p:cNvPr id="565" name="Google Shape;565;p51"/>
          <p:cNvSpPr/>
          <p:nvPr/>
        </p:nvSpPr>
        <p:spPr>
          <a:xfrm>
            <a:off x="3234825" y="618375"/>
            <a:ext cx="56985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6" name="Google Shape;566;p51"/>
          <p:cNvPicPr preferRelativeResize="0"/>
          <p:nvPr/>
        </p:nvPicPr>
        <p:blipFill>
          <a:blip r:embed="rId3">
            <a:alphaModFix/>
          </a:blip>
          <a:stretch>
            <a:fillRect/>
          </a:stretch>
        </p:blipFill>
        <p:spPr>
          <a:xfrm>
            <a:off x="376400" y="326875"/>
            <a:ext cx="821175" cy="821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idx="1" type="subTitle"/>
          </p:nvPr>
        </p:nvSpPr>
        <p:spPr>
          <a:xfrm>
            <a:off x="327000" y="1163650"/>
            <a:ext cx="8409000" cy="19173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At the end of the lesson, students should be able to:</a:t>
            </a:r>
            <a:endParaRPr b="1">
              <a:latin typeface="Roboto"/>
              <a:ea typeface="Roboto"/>
              <a:cs typeface="Roboto"/>
              <a:sym typeface="Roboto"/>
            </a:endParaRPr>
          </a:p>
          <a:p>
            <a:pPr indent="-355600" lvl="0" marL="457200" rtl="0" algn="l">
              <a:spcBef>
                <a:spcPts val="0"/>
              </a:spcBef>
              <a:spcAft>
                <a:spcPts val="0"/>
              </a:spcAft>
              <a:buSzPts val="2000"/>
              <a:buChar char="❏"/>
            </a:pPr>
            <a:r>
              <a:rPr lang="en"/>
              <a:t>Be familiar with Norman society, culture and warfare before 1066;</a:t>
            </a:r>
            <a:endParaRPr/>
          </a:p>
          <a:p>
            <a:pPr indent="-355600" lvl="0" marL="457200" rtl="0" algn="l">
              <a:spcBef>
                <a:spcPts val="0"/>
              </a:spcBef>
              <a:spcAft>
                <a:spcPts val="0"/>
              </a:spcAft>
              <a:buSzPts val="2000"/>
              <a:buChar char="❏"/>
            </a:pPr>
            <a:r>
              <a:rPr lang="en"/>
              <a:t>Discuss the succession crisis of 1066;</a:t>
            </a:r>
            <a:endParaRPr/>
          </a:p>
          <a:p>
            <a:pPr indent="-355600" lvl="0" marL="457200" rtl="0" algn="l">
              <a:spcBef>
                <a:spcPts val="0"/>
              </a:spcBef>
              <a:spcAft>
                <a:spcPts val="0"/>
              </a:spcAft>
              <a:buSzPts val="2000"/>
              <a:buChar char="❏"/>
            </a:pPr>
            <a:r>
              <a:rPr lang="en"/>
              <a:t>Identify the reasons for the battles of Fulford, Stamford Bridge and Hastings; and</a:t>
            </a:r>
            <a:endParaRPr/>
          </a:p>
          <a:p>
            <a:pPr indent="-355600" lvl="0" marL="457200" rtl="0" algn="l">
              <a:spcBef>
                <a:spcPts val="0"/>
              </a:spcBef>
              <a:spcAft>
                <a:spcPts val="0"/>
              </a:spcAft>
              <a:buSzPts val="2000"/>
              <a:buChar char="❏"/>
            </a:pPr>
            <a:r>
              <a:rPr lang="en"/>
              <a:t>Analyse the battles of Fulford, Stamford Bridge and Hastings</a:t>
            </a:r>
            <a:endParaRPr/>
          </a:p>
        </p:txBody>
      </p:sp>
      <p:sp>
        <p:nvSpPr>
          <p:cNvPr id="150" name="Google Shape;150;p25"/>
          <p:cNvSpPr/>
          <p:nvPr/>
        </p:nvSpPr>
        <p:spPr>
          <a:xfrm>
            <a:off x="227300" y="527500"/>
            <a:ext cx="4334700" cy="554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Roboto"/>
                <a:ea typeface="Roboto"/>
                <a:cs typeface="Roboto"/>
                <a:sym typeface="Roboto"/>
              </a:rPr>
              <a:t>        </a:t>
            </a:r>
            <a:r>
              <a:rPr lang="en" sz="3000">
                <a:solidFill>
                  <a:schemeClr val="lt1"/>
                </a:solidFill>
                <a:latin typeface="Roboto"/>
                <a:ea typeface="Roboto"/>
                <a:cs typeface="Roboto"/>
                <a:sym typeface="Roboto"/>
              </a:rPr>
              <a:t>Learning Objectives</a:t>
            </a:r>
            <a:endParaRPr sz="3000">
              <a:solidFill>
                <a:schemeClr val="lt1"/>
              </a:solidFill>
              <a:latin typeface="Roboto"/>
              <a:ea typeface="Roboto"/>
              <a:cs typeface="Roboto"/>
              <a:sym typeface="Roboto"/>
            </a:endParaRPr>
          </a:p>
        </p:txBody>
      </p:sp>
      <p:sp>
        <p:nvSpPr>
          <p:cNvPr id="151" name="Google Shape;151;p25"/>
          <p:cNvSpPr/>
          <p:nvPr/>
        </p:nvSpPr>
        <p:spPr>
          <a:xfrm>
            <a:off x="227300" y="3194500"/>
            <a:ext cx="2889900" cy="470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oboto"/>
                <a:ea typeface="Roboto"/>
                <a:cs typeface="Roboto"/>
                <a:sym typeface="Roboto"/>
              </a:rPr>
              <a:t>      Important </a:t>
            </a:r>
            <a:r>
              <a:rPr lang="en" sz="2000">
                <a:solidFill>
                  <a:schemeClr val="lt1"/>
                </a:solidFill>
                <a:latin typeface="Roboto"/>
                <a:ea typeface="Roboto"/>
                <a:cs typeface="Roboto"/>
                <a:sym typeface="Roboto"/>
              </a:rPr>
              <a:t>Keywords</a:t>
            </a:r>
            <a:endParaRPr sz="2000">
              <a:solidFill>
                <a:schemeClr val="lt1"/>
              </a:solidFill>
              <a:latin typeface="Roboto"/>
              <a:ea typeface="Roboto"/>
              <a:cs typeface="Roboto"/>
              <a:sym typeface="Roboto"/>
            </a:endParaRPr>
          </a:p>
        </p:txBody>
      </p:sp>
      <p:sp>
        <p:nvSpPr>
          <p:cNvPr id="152" name="Google Shape;152;p25"/>
          <p:cNvSpPr txBox="1"/>
          <p:nvPr/>
        </p:nvSpPr>
        <p:spPr>
          <a:xfrm>
            <a:off x="354525" y="3780800"/>
            <a:ext cx="4561200" cy="1117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Feudal system		Chevalier</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Fiefs				Succession crisis</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Vassal				Fyrd</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Serfs				Feigned retreat</a:t>
            </a:r>
            <a:endParaRPr b="1" sz="1700">
              <a:latin typeface="Roboto"/>
              <a:ea typeface="Roboto"/>
              <a:cs typeface="Roboto"/>
              <a:sym typeface="Roboto"/>
            </a:endParaRPr>
          </a:p>
        </p:txBody>
      </p:sp>
      <p:grpSp>
        <p:nvGrpSpPr>
          <p:cNvPr id="153" name="Google Shape;153;p25"/>
          <p:cNvGrpSpPr/>
          <p:nvPr/>
        </p:nvGrpSpPr>
        <p:grpSpPr>
          <a:xfrm>
            <a:off x="329053" y="532086"/>
            <a:ext cx="554926" cy="545226"/>
            <a:chOff x="3955900" y="2984500"/>
            <a:chExt cx="414000" cy="422525"/>
          </a:xfrm>
        </p:grpSpPr>
        <p:sp>
          <p:nvSpPr>
            <p:cNvPr id="154" name="Google Shape;154;p25"/>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5"/>
          <p:cNvSpPr/>
          <p:nvPr/>
        </p:nvSpPr>
        <p:spPr>
          <a:xfrm>
            <a:off x="188674" y="3225047"/>
            <a:ext cx="383964" cy="411661"/>
          </a:xfrm>
          <a:custGeom>
            <a:rect b="b" l="l" r="r" t="t"/>
            <a:pathLst>
              <a:path extrusionOk="0" h="16658" w="16756">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2"/>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572" name="Google Shape;572;p52"/>
          <p:cNvGrpSpPr/>
          <p:nvPr/>
        </p:nvGrpSpPr>
        <p:grpSpPr>
          <a:xfrm>
            <a:off x="366560" y="350726"/>
            <a:ext cx="605901" cy="709463"/>
            <a:chOff x="584925" y="238125"/>
            <a:chExt cx="415200" cy="525100"/>
          </a:xfrm>
        </p:grpSpPr>
        <p:sp>
          <p:nvSpPr>
            <p:cNvPr id="573" name="Google Shape;573;p52"/>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2"/>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2"/>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2"/>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2"/>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2"/>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9" name="Google Shape;579;p52"/>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#1</a:t>
            </a:r>
            <a:endParaRPr b="1" sz="2000">
              <a:latin typeface="Roboto"/>
              <a:ea typeface="Roboto"/>
              <a:cs typeface="Roboto"/>
              <a:sym typeface="Roboto"/>
            </a:endParaRPr>
          </a:p>
        </p:txBody>
      </p:sp>
      <p:sp>
        <p:nvSpPr>
          <p:cNvPr id="580" name="Google Shape;580;p52"/>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81" name="Google Shape;581;p52"/>
          <p:cNvGraphicFramePr/>
          <p:nvPr/>
        </p:nvGraphicFramePr>
        <p:xfrm>
          <a:off x="616059" y="1190936"/>
          <a:ext cx="3000000" cy="3000000"/>
        </p:xfrm>
        <a:graphic>
          <a:graphicData uri="http://schemas.openxmlformats.org/drawingml/2006/table">
            <a:tbl>
              <a:tblPr>
                <a:noFill/>
                <a:tableStyleId>{662E5757-F4E3-4D23-87E0-DF6B2F936F5C}</a:tableStyleId>
              </a:tblPr>
              <a:tblGrid>
                <a:gridCol w="1582375"/>
                <a:gridCol w="1582375"/>
                <a:gridCol w="1582375"/>
                <a:gridCol w="1582375"/>
                <a:gridCol w="1582375"/>
              </a:tblGrid>
              <a:tr h="372225">
                <a:tc>
                  <a:txBody>
                    <a:bodyPr/>
                    <a:lstStyle/>
                    <a:p>
                      <a:pPr indent="0" lvl="0" marL="0" marR="0" rtl="0" algn="ctr">
                        <a:lnSpc>
                          <a:spcPct val="100000"/>
                        </a:lnSpc>
                        <a:spcBef>
                          <a:spcPts val="0"/>
                        </a:spcBef>
                        <a:spcAft>
                          <a:spcPts val="0"/>
                        </a:spcAft>
                        <a:buNone/>
                      </a:pPr>
                      <a:r>
                        <a:t/>
                      </a:r>
                      <a:endParaRPr sz="1600" u="none" cap="none" strike="noStrike">
                        <a:solidFill>
                          <a:srgbClr val="FFFFFF"/>
                        </a:solidFill>
                        <a:latin typeface="Roboto"/>
                        <a:ea typeface="Roboto"/>
                        <a:cs typeface="Roboto"/>
                        <a:sym typeface="Roboto"/>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William, Duke of Normandy</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Harald Hardrada</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Edgar Aethling</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Harold Godwinson</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r>
              <a:tr h="759500">
                <a:tc>
                  <a:txBody>
                    <a:bodyPr/>
                    <a:lstStyle/>
                    <a:p>
                      <a:pPr indent="0" lvl="0" marL="0" marR="0" rtl="0" algn="l">
                        <a:lnSpc>
                          <a:spcPct val="100000"/>
                        </a:lnSpc>
                        <a:spcBef>
                          <a:spcPts val="0"/>
                        </a:spcBef>
                        <a:spcAft>
                          <a:spcPts val="0"/>
                        </a:spcAft>
                        <a:buNone/>
                      </a:pPr>
                      <a:r>
                        <a:rPr lang="en" sz="1600">
                          <a:latin typeface="Roboto"/>
                          <a:ea typeface="Roboto"/>
                          <a:cs typeface="Roboto"/>
                          <a:sym typeface="Roboto"/>
                        </a:rPr>
                        <a:t>Claim</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59500">
                <a:tc>
                  <a:txBody>
                    <a:bodyPr/>
                    <a:lstStyle/>
                    <a:p>
                      <a:pPr indent="0" lvl="0" marL="0" marR="0" rtl="0" algn="l">
                        <a:lnSpc>
                          <a:spcPct val="100000"/>
                        </a:lnSpc>
                        <a:spcBef>
                          <a:spcPts val="0"/>
                        </a:spcBef>
                        <a:spcAft>
                          <a:spcPts val="0"/>
                        </a:spcAft>
                        <a:buNone/>
                      </a:pPr>
                      <a:r>
                        <a:rPr lang="en" sz="1600">
                          <a:latin typeface="Roboto"/>
                          <a:ea typeface="Roboto"/>
                          <a:cs typeface="Roboto"/>
                          <a:sym typeface="Roboto"/>
                        </a:rPr>
                        <a:t>Strength of claim</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582" name="Google Shape;582;p52"/>
          <p:cNvSpPr txBox="1"/>
          <p:nvPr/>
        </p:nvSpPr>
        <p:spPr>
          <a:xfrm>
            <a:off x="1175150" y="3738400"/>
            <a:ext cx="6733500" cy="8604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Using the table, write your analysis of the claims for each contender to the throne after Edward the Confessor died. Then indicate how strong you think their claims were.</a:t>
            </a:r>
            <a:endParaRPr sz="1600">
              <a:latin typeface="Roboto"/>
              <a:ea typeface="Roboto"/>
              <a:cs typeface="Roboto"/>
              <a:sym typeface="Roboto"/>
            </a:endParaRPr>
          </a:p>
        </p:txBody>
      </p:sp>
      <p:grpSp>
        <p:nvGrpSpPr>
          <p:cNvPr id="583" name="Google Shape;583;p52"/>
          <p:cNvGrpSpPr/>
          <p:nvPr/>
        </p:nvGrpSpPr>
        <p:grpSpPr>
          <a:xfrm>
            <a:off x="837901" y="3583046"/>
            <a:ext cx="600755" cy="494060"/>
            <a:chOff x="-1" y="0"/>
            <a:chExt cx="600755" cy="494060"/>
          </a:xfrm>
        </p:grpSpPr>
        <p:sp>
          <p:nvSpPr>
            <p:cNvPr id="584" name="Google Shape;584;p52"/>
            <p:cNvSpPr/>
            <p:nvPr/>
          </p:nvSpPr>
          <p:spPr>
            <a:xfrm>
              <a:off x="393502" y="0"/>
              <a:ext cx="207252" cy="170424"/>
            </a:xfrm>
            <a:custGeom>
              <a:rect b="b" l="l" r="r" t="t"/>
              <a:pathLst>
                <a:path extrusionOk="0" h="21600" w="21600">
                  <a:moveTo>
                    <a:pt x="7173" y="0"/>
                  </a:moveTo>
                  <a:lnTo>
                    <a:pt x="6732" y="86"/>
                  </a:lnTo>
                  <a:lnTo>
                    <a:pt x="6385" y="175"/>
                  </a:lnTo>
                  <a:lnTo>
                    <a:pt x="6034" y="347"/>
                  </a:lnTo>
                  <a:lnTo>
                    <a:pt x="5683" y="612"/>
                  </a:lnTo>
                  <a:lnTo>
                    <a:pt x="0" y="6385"/>
                  </a:lnTo>
                  <a:lnTo>
                    <a:pt x="15219" y="21600"/>
                  </a:lnTo>
                  <a:lnTo>
                    <a:pt x="20988" y="15917"/>
                  </a:lnTo>
                  <a:lnTo>
                    <a:pt x="21253" y="15566"/>
                  </a:lnTo>
                  <a:lnTo>
                    <a:pt x="21428" y="15215"/>
                  </a:lnTo>
                  <a:lnTo>
                    <a:pt x="21514" y="14868"/>
                  </a:lnTo>
                  <a:lnTo>
                    <a:pt x="21600" y="14431"/>
                  </a:lnTo>
                  <a:lnTo>
                    <a:pt x="21514" y="14080"/>
                  </a:lnTo>
                  <a:lnTo>
                    <a:pt x="21428" y="13643"/>
                  </a:lnTo>
                  <a:lnTo>
                    <a:pt x="21253" y="13292"/>
                  </a:lnTo>
                  <a:lnTo>
                    <a:pt x="20988" y="12941"/>
                  </a:lnTo>
                  <a:lnTo>
                    <a:pt x="8659" y="612"/>
                  </a:lnTo>
                  <a:lnTo>
                    <a:pt x="8308" y="347"/>
                  </a:lnTo>
                  <a:lnTo>
                    <a:pt x="7957" y="175"/>
                  </a:lnTo>
                  <a:lnTo>
                    <a:pt x="7520" y="86"/>
                  </a:lnTo>
                  <a:lnTo>
                    <a:pt x="717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2"/>
            <p:cNvSpPr/>
            <p:nvPr/>
          </p:nvSpPr>
          <p:spPr>
            <a:xfrm>
              <a:off x="-1" y="64868"/>
              <a:ext cx="521910" cy="429192"/>
            </a:xfrm>
            <a:custGeom>
              <a:rect b="b" l="l" r="r" t="t"/>
              <a:pathLst>
                <a:path extrusionOk="0" h="21600" w="21600">
                  <a:moveTo>
                    <a:pt x="1563" y="14967"/>
                  </a:moveTo>
                  <a:lnTo>
                    <a:pt x="6632" y="20037"/>
                  </a:lnTo>
                  <a:lnTo>
                    <a:pt x="6562" y="20071"/>
                  </a:lnTo>
                  <a:lnTo>
                    <a:pt x="2813" y="20627"/>
                  </a:lnTo>
                  <a:lnTo>
                    <a:pt x="971" y="18786"/>
                  </a:lnTo>
                  <a:lnTo>
                    <a:pt x="1527" y="15037"/>
                  </a:lnTo>
                  <a:lnTo>
                    <a:pt x="1563" y="14967"/>
                  </a:lnTo>
                  <a:close/>
                  <a:moveTo>
                    <a:pt x="15523" y="0"/>
                  </a:moveTo>
                  <a:lnTo>
                    <a:pt x="1076" y="14481"/>
                  </a:lnTo>
                  <a:lnTo>
                    <a:pt x="971" y="14584"/>
                  </a:lnTo>
                  <a:lnTo>
                    <a:pt x="903" y="14690"/>
                  </a:lnTo>
                  <a:lnTo>
                    <a:pt x="867" y="14793"/>
                  </a:lnTo>
                  <a:lnTo>
                    <a:pt x="833" y="14931"/>
                  </a:lnTo>
                  <a:lnTo>
                    <a:pt x="0" y="20662"/>
                  </a:lnTo>
                  <a:lnTo>
                    <a:pt x="0" y="20835"/>
                  </a:lnTo>
                  <a:lnTo>
                    <a:pt x="34" y="21044"/>
                  </a:lnTo>
                  <a:lnTo>
                    <a:pt x="138" y="21218"/>
                  </a:lnTo>
                  <a:lnTo>
                    <a:pt x="242" y="21357"/>
                  </a:lnTo>
                  <a:lnTo>
                    <a:pt x="381" y="21461"/>
                  </a:lnTo>
                  <a:lnTo>
                    <a:pt x="520" y="21530"/>
                  </a:lnTo>
                  <a:lnTo>
                    <a:pt x="660" y="21564"/>
                  </a:lnTo>
                  <a:lnTo>
                    <a:pt x="833" y="21600"/>
                  </a:lnTo>
                  <a:lnTo>
                    <a:pt x="937" y="21600"/>
                  </a:lnTo>
                  <a:lnTo>
                    <a:pt x="6667" y="20767"/>
                  </a:lnTo>
                  <a:lnTo>
                    <a:pt x="6910" y="20697"/>
                  </a:lnTo>
                  <a:lnTo>
                    <a:pt x="7014" y="20627"/>
                  </a:lnTo>
                  <a:lnTo>
                    <a:pt x="7118" y="20524"/>
                  </a:lnTo>
                  <a:lnTo>
                    <a:pt x="21600" y="6077"/>
                  </a:lnTo>
                  <a:lnTo>
                    <a:pt x="19862" y="4340"/>
                  </a:lnTo>
                  <a:lnTo>
                    <a:pt x="5902" y="18301"/>
                  </a:lnTo>
                  <a:lnTo>
                    <a:pt x="5416" y="17815"/>
                  </a:lnTo>
                  <a:lnTo>
                    <a:pt x="19378" y="3855"/>
                  </a:lnTo>
                  <a:lnTo>
                    <a:pt x="17745" y="2222"/>
                  </a:lnTo>
                  <a:lnTo>
                    <a:pt x="3785" y="16183"/>
                  </a:lnTo>
                  <a:lnTo>
                    <a:pt x="3299" y="15696"/>
                  </a:lnTo>
                  <a:lnTo>
                    <a:pt x="17259" y="1736"/>
                  </a:lnTo>
                  <a:lnTo>
                    <a:pt x="1552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3"/>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591" name="Google Shape;591;p53"/>
          <p:cNvGrpSpPr/>
          <p:nvPr/>
        </p:nvGrpSpPr>
        <p:grpSpPr>
          <a:xfrm>
            <a:off x="366560" y="350726"/>
            <a:ext cx="605901" cy="709463"/>
            <a:chOff x="584925" y="238125"/>
            <a:chExt cx="415200" cy="525100"/>
          </a:xfrm>
        </p:grpSpPr>
        <p:sp>
          <p:nvSpPr>
            <p:cNvPr id="592" name="Google Shape;592;p53"/>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3"/>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3"/>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3"/>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3"/>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3"/>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53"/>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#2</a:t>
            </a:r>
            <a:endParaRPr b="1" sz="2000">
              <a:latin typeface="Roboto"/>
              <a:ea typeface="Roboto"/>
              <a:cs typeface="Roboto"/>
              <a:sym typeface="Roboto"/>
            </a:endParaRPr>
          </a:p>
        </p:txBody>
      </p:sp>
      <p:sp>
        <p:nvSpPr>
          <p:cNvPr id="599" name="Google Shape;599;p53"/>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3"/>
          <p:cNvSpPr txBox="1"/>
          <p:nvPr/>
        </p:nvSpPr>
        <p:spPr>
          <a:xfrm>
            <a:off x="695500" y="3909025"/>
            <a:ext cx="7641600" cy="8823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Examine the sources carefully and make a substantial discussion about the strength of claim of the Duke of Normandy based on the sources. Include your inference about the claim of Harold Godwinson.</a:t>
            </a:r>
            <a:endParaRPr sz="1500">
              <a:latin typeface="Roboto"/>
              <a:ea typeface="Roboto"/>
              <a:cs typeface="Roboto"/>
              <a:sym typeface="Roboto"/>
            </a:endParaRPr>
          </a:p>
        </p:txBody>
      </p:sp>
      <p:grpSp>
        <p:nvGrpSpPr>
          <p:cNvPr id="601" name="Google Shape;601;p53"/>
          <p:cNvGrpSpPr/>
          <p:nvPr/>
        </p:nvGrpSpPr>
        <p:grpSpPr>
          <a:xfrm>
            <a:off x="445093" y="3747219"/>
            <a:ext cx="600800" cy="494080"/>
            <a:chOff x="1922075" y="1629000"/>
            <a:chExt cx="437200" cy="437200"/>
          </a:xfrm>
        </p:grpSpPr>
        <p:sp>
          <p:nvSpPr>
            <p:cNvPr id="602" name="Google Shape;602;p53"/>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3"/>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53"/>
          <p:cNvSpPr txBox="1"/>
          <p:nvPr/>
        </p:nvSpPr>
        <p:spPr>
          <a:xfrm>
            <a:off x="445100" y="1078975"/>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SOURCE A</a:t>
            </a:r>
            <a:endParaRPr b="1" sz="2000">
              <a:solidFill>
                <a:schemeClr val="lt1"/>
              </a:solidFill>
              <a:latin typeface="Roboto"/>
              <a:ea typeface="Roboto"/>
              <a:cs typeface="Roboto"/>
              <a:sym typeface="Roboto"/>
            </a:endParaRPr>
          </a:p>
        </p:txBody>
      </p:sp>
      <p:sp>
        <p:nvSpPr>
          <p:cNvPr id="605" name="Google Shape;605;p53"/>
          <p:cNvSpPr txBox="1"/>
          <p:nvPr/>
        </p:nvSpPr>
        <p:spPr>
          <a:xfrm>
            <a:off x="445100" y="1505750"/>
            <a:ext cx="2367900" cy="2298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i="1" lang="en" sz="1300">
                <a:latin typeface="Roboto"/>
                <a:ea typeface="Roboto"/>
                <a:cs typeface="Roboto"/>
                <a:sym typeface="Roboto"/>
              </a:rPr>
              <a:t>Then came Duke William from beyond the sea with a great retinue of Frenchmen, and the king received him and as many of his companions as it pleased him and let him go again.</a:t>
            </a:r>
            <a:endParaRPr b="1" i="1" sz="1300">
              <a:latin typeface="Roboto"/>
              <a:ea typeface="Roboto"/>
              <a:cs typeface="Roboto"/>
              <a:sym typeface="Roboto"/>
            </a:endParaRPr>
          </a:p>
          <a:p>
            <a:pPr indent="-311150" lvl="0" marL="285750" rtl="0" algn="just">
              <a:spcBef>
                <a:spcPts val="0"/>
              </a:spcBef>
              <a:spcAft>
                <a:spcPts val="0"/>
              </a:spcAft>
              <a:buSzPts val="1300"/>
              <a:buFont typeface="Roboto"/>
              <a:buChar char="-"/>
            </a:pPr>
            <a:r>
              <a:rPr lang="en" sz="1300">
                <a:latin typeface="Roboto"/>
                <a:ea typeface="Roboto"/>
                <a:cs typeface="Roboto"/>
                <a:sym typeface="Roboto"/>
              </a:rPr>
              <a:t>Anglo-Saxon Chronicle (Worcester version) for winter 1051/2</a:t>
            </a:r>
            <a:endParaRPr sz="1300">
              <a:latin typeface="Roboto"/>
              <a:ea typeface="Roboto"/>
              <a:cs typeface="Roboto"/>
              <a:sym typeface="Roboto"/>
            </a:endParaRPr>
          </a:p>
        </p:txBody>
      </p:sp>
      <p:sp>
        <p:nvSpPr>
          <p:cNvPr id="606" name="Google Shape;606;p53"/>
          <p:cNvSpPr txBox="1"/>
          <p:nvPr/>
        </p:nvSpPr>
        <p:spPr>
          <a:xfrm>
            <a:off x="2874825" y="1505750"/>
            <a:ext cx="5924400" cy="2298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i="1" lang="en" sz="1300">
                <a:latin typeface="Roboto"/>
                <a:ea typeface="Roboto"/>
                <a:cs typeface="Roboto"/>
                <a:sym typeface="Roboto"/>
              </a:rPr>
              <a:t>When they had come together in conference at Bonneville, Harold in that place swore fealty to the duke employing the sacred ritual recognised among Christian men. And as is testified by the most trustful and most honourable men who were there present, he took an oath of his own free will in the following terms: firstly that he would be the representative of Duke William at the court of his lord, King Edward, as long as the king lived; secondly that he would employ all his influence and wealth to ensure that after the death of King Edward the kingdom of England should be confirmed in the possession of the duke…</a:t>
            </a:r>
            <a:endParaRPr b="1" i="1" sz="1300">
              <a:latin typeface="Roboto"/>
              <a:ea typeface="Roboto"/>
              <a:cs typeface="Roboto"/>
              <a:sym typeface="Roboto"/>
            </a:endParaRPr>
          </a:p>
          <a:p>
            <a:pPr indent="-311150" lvl="0" marL="285750" rtl="0" algn="just">
              <a:spcBef>
                <a:spcPts val="0"/>
              </a:spcBef>
              <a:spcAft>
                <a:spcPts val="0"/>
              </a:spcAft>
              <a:buSzPts val="1300"/>
              <a:buFont typeface="Roboto"/>
              <a:buChar char="-"/>
            </a:pPr>
            <a:r>
              <a:rPr lang="en" sz="1300">
                <a:latin typeface="Roboto"/>
                <a:ea typeface="Roboto"/>
                <a:cs typeface="Roboto"/>
                <a:sym typeface="Roboto"/>
              </a:rPr>
              <a:t>William of Poitiers, Gesta Willelmi ducis Normannorum et Regis Anglorum, 1070s</a:t>
            </a:r>
            <a:endParaRPr sz="1300">
              <a:latin typeface="Roboto"/>
              <a:ea typeface="Roboto"/>
              <a:cs typeface="Roboto"/>
              <a:sym typeface="Roboto"/>
            </a:endParaRPr>
          </a:p>
        </p:txBody>
      </p:sp>
      <p:sp>
        <p:nvSpPr>
          <p:cNvPr id="607" name="Google Shape;607;p53"/>
          <p:cNvSpPr txBox="1"/>
          <p:nvPr/>
        </p:nvSpPr>
        <p:spPr>
          <a:xfrm>
            <a:off x="2874825" y="1084950"/>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SOURCE B</a:t>
            </a:r>
            <a:endParaRPr b="1" sz="20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4"/>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13" name="Google Shape;613;p54"/>
          <p:cNvGrpSpPr/>
          <p:nvPr/>
        </p:nvGrpSpPr>
        <p:grpSpPr>
          <a:xfrm>
            <a:off x="366560" y="350726"/>
            <a:ext cx="605901" cy="709463"/>
            <a:chOff x="584925" y="238125"/>
            <a:chExt cx="415200" cy="525100"/>
          </a:xfrm>
        </p:grpSpPr>
        <p:sp>
          <p:nvSpPr>
            <p:cNvPr id="614" name="Google Shape;614;p54"/>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4"/>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4"/>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4"/>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4"/>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4"/>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54"/>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#3</a:t>
            </a:r>
            <a:endParaRPr b="1" sz="2000">
              <a:latin typeface="Roboto"/>
              <a:ea typeface="Roboto"/>
              <a:cs typeface="Roboto"/>
              <a:sym typeface="Roboto"/>
            </a:endParaRPr>
          </a:p>
        </p:txBody>
      </p:sp>
      <p:sp>
        <p:nvSpPr>
          <p:cNvPr id="621" name="Google Shape;621;p54"/>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4"/>
          <p:cNvSpPr txBox="1"/>
          <p:nvPr/>
        </p:nvSpPr>
        <p:spPr>
          <a:xfrm>
            <a:off x="949738" y="1349200"/>
            <a:ext cx="3913500" cy="3451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i="1" lang="en">
                <a:latin typeface="Roboto"/>
                <a:ea typeface="Roboto"/>
                <a:cs typeface="Roboto"/>
                <a:sym typeface="Roboto"/>
              </a:rPr>
              <a:t>So the Duke called his cohorts together</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And said - 'Let's pretend that we're beat,</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Once we get Saxons down on the level</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We'll cut off their means of retreat.'</a:t>
            </a:r>
            <a:endParaRPr b="1" i="1">
              <a:latin typeface="Roboto"/>
              <a:ea typeface="Roboto"/>
              <a:cs typeface="Roboto"/>
              <a:sym typeface="Roboto"/>
            </a:endParaRPr>
          </a:p>
          <a:p>
            <a:pPr indent="0" lvl="0" marL="0" rtl="0" algn="just">
              <a:spcBef>
                <a:spcPts val="0"/>
              </a:spcBef>
              <a:spcAft>
                <a:spcPts val="0"/>
              </a:spcAft>
              <a:buNone/>
            </a:pPr>
            <a:r>
              <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So they ran - and the Saxons ran after,</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Just exactly as William had planned,</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Leaving 'Arold alone on the hill-top</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On his 'orse with his 'awk in his 'and.</a:t>
            </a:r>
            <a:endParaRPr b="1" i="1">
              <a:latin typeface="Roboto"/>
              <a:ea typeface="Roboto"/>
              <a:cs typeface="Roboto"/>
              <a:sym typeface="Roboto"/>
            </a:endParaRPr>
          </a:p>
          <a:p>
            <a:pPr indent="0" lvl="0" marL="0" rtl="0" algn="just">
              <a:spcBef>
                <a:spcPts val="0"/>
              </a:spcBef>
              <a:spcAft>
                <a:spcPts val="0"/>
              </a:spcAft>
              <a:buNone/>
            </a:pPr>
            <a:r>
              <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When the Conqueror saw what had happened,</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A bow and an arrow he drew;</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He went right up to 'Arold and shot him.</a:t>
            </a:r>
            <a:endParaRPr b="1" i="1">
              <a:latin typeface="Roboto"/>
              <a:ea typeface="Roboto"/>
              <a:cs typeface="Roboto"/>
              <a:sym typeface="Roboto"/>
            </a:endParaRPr>
          </a:p>
          <a:p>
            <a:pPr indent="0" lvl="0" marL="0" rtl="0" algn="just">
              <a:spcBef>
                <a:spcPts val="0"/>
              </a:spcBef>
              <a:spcAft>
                <a:spcPts val="0"/>
              </a:spcAft>
              <a:buNone/>
            </a:pPr>
            <a:r>
              <a:rPr b="1" i="1" lang="en">
                <a:latin typeface="Roboto"/>
                <a:ea typeface="Roboto"/>
                <a:cs typeface="Roboto"/>
                <a:sym typeface="Roboto"/>
              </a:rPr>
              <a:t>He were off-side, but what could they do?</a:t>
            </a:r>
            <a:endParaRPr b="1" i="1">
              <a:latin typeface="Roboto"/>
              <a:ea typeface="Roboto"/>
              <a:cs typeface="Roboto"/>
              <a:sym typeface="Roboto"/>
            </a:endParaRPr>
          </a:p>
          <a:p>
            <a:pPr indent="-317500" lvl="0" marL="457200" rtl="0" algn="just">
              <a:spcBef>
                <a:spcPts val="0"/>
              </a:spcBef>
              <a:spcAft>
                <a:spcPts val="0"/>
              </a:spcAft>
              <a:buSzPts val="1400"/>
              <a:buFont typeface="Roboto"/>
              <a:buChar char="-"/>
            </a:pPr>
            <a:r>
              <a:rPr lang="en">
                <a:latin typeface="Roboto"/>
                <a:ea typeface="Roboto"/>
                <a:cs typeface="Roboto"/>
                <a:sym typeface="Roboto"/>
              </a:rPr>
              <a:t>Excerpt from Battle of Hastings,</a:t>
            </a:r>
            <a:endParaRPr>
              <a:latin typeface="Roboto"/>
              <a:ea typeface="Roboto"/>
              <a:cs typeface="Roboto"/>
              <a:sym typeface="Roboto"/>
            </a:endParaRPr>
          </a:p>
          <a:p>
            <a:pPr indent="0" lvl="0" marL="457200" rtl="0" algn="just">
              <a:spcBef>
                <a:spcPts val="0"/>
              </a:spcBef>
              <a:spcAft>
                <a:spcPts val="0"/>
              </a:spcAft>
              <a:buNone/>
            </a:pPr>
            <a:r>
              <a:rPr lang="en">
                <a:latin typeface="Roboto"/>
                <a:ea typeface="Roboto"/>
                <a:cs typeface="Roboto"/>
                <a:sym typeface="Roboto"/>
              </a:rPr>
              <a:t>a poem by Marriott Edgar</a:t>
            </a:r>
            <a:endParaRPr>
              <a:latin typeface="Roboto"/>
              <a:ea typeface="Roboto"/>
              <a:cs typeface="Roboto"/>
              <a:sym typeface="Roboto"/>
            </a:endParaRPr>
          </a:p>
        </p:txBody>
      </p:sp>
      <p:sp>
        <p:nvSpPr>
          <p:cNvPr id="623" name="Google Shape;623;p54"/>
          <p:cNvSpPr txBox="1"/>
          <p:nvPr/>
        </p:nvSpPr>
        <p:spPr>
          <a:xfrm>
            <a:off x="949738" y="983988"/>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oboto"/>
                <a:ea typeface="Roboto"/>
                <a:cs typeface="Roboto"/>
                <a:sym typeface="Roboto"/>
              </a:rPr>
              <a:t>SOURCE C</a:t>
            </a:r>
            <a:endParaRPr b="1" sz="2000">
              <a:solidFill>
                <a:srgbClr val="FFFFFF"/>
              </a:solidFill>
              <a:latin typeface="Roboto"/>
              <a:ea typeface="Roboto"/>
              <a:cs typeface="Roboto"/>
              <a:sym typeface="Roboto"/>
            </a:endParaRPr>
          </a:p>
        </p:txBody>
      </p:sp>
      <p:sp>
        <p:nvSpPr>
          <p:cNvPr id="624" name="Google Shape;624;p54"/>
          <p:cNvSpPr txBox="1"/>
          <p:nvPr/>
        </p:nvSpPr>
        <p:spPr>
          <a:xfrm>
            <a:off x="5120163" y="1334525"/>
            <a:ext cx="3074100" cy="34515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Analyse the source and answer the following questions:</a:t>
            </a:r>
            <a:endParaRPr sz="1600">
              <a:latin typeface="Roboto"/>
              <a:ea typeface="Roboto"/>
              <a:cs typeface="Roboto"/>
              <a:sym typeface="Roboto"/>
            </a:endParaRPr>
          </a:p>
          <a:p>
            <a:pPr indent="-330200" lvl="0" marL="457200" rtl="0" algn="just">
              <a:spcBef>
                <a:spcPts val="0"/>
              </a:spcBef>
              <a:spcAft>
                <a:spcPts val="0"/>
              </a:spcAft>
              <a:buSzPts val="1600"/>
              <a:buFont typeface="Roboto"/>
              <a:buChar char="●"/>
            </a:pPr>
            <a:r>
              <a:rPr lang="en" sz="1600">
                <a:latin typeface="Roboto"/>
                <a:ea typeface="Roboto"/>
                <a:cs typeface="Roboto"/>
                <a:sym typeface="Roboto"/>
              </a:rPr>
              <a:t>What is the purpose of the source?</a:t>
            </a:r>
            <a:endParaRPr sz="1600">
              <a:latin typeface="Roboto"/>
              <a:ea typeface="Roboto"/>
              <a:cs typeface="Roboto"/>
              <a:sym typeface="Roboto"/>
            </a:endParaRPr>
          </a:p>
          <a:p>
            <a:pPr indent="-330200" lvl="0" marL="457200" rtl="0" algn="just">
              <a:spcBef>
                <a:spcPts val="0"/>
              </a:spcBef>
              <a:spcAft>
                <a:spcPts val="0"/>
              </a:spcAft>
              <a:buSzPts val="1600"/>
              <a:buFont typeface="Roboto"/>
              <a:buChar char="●"/>
            </a:pPr>
            <a:r>
              <a:rPr lang="en" sz="1600">
                <a:latin typeface="Roboto"/>
                <a:ea typeface="Roboto"/>
                <a:cs typeface="Roboto"/>
                <a:sym typeface="Roboto"/>
              </a:rPr>
              <a:t>What is the message of the source?</a:t>
            </a:r>
            <a:endParaRPr sz="1600">
              <a:latin typeface="Roboto"/>
              <a:ea typeface="Roboto"/>
              <a:cs typeface="Roboto"/>
              <a:sym typeface="Roboto"/>
            </a:endParaRPr>
          </a:p>
          <a:p>
            <a:pPr indent="-330200" lvl="0" marL="457200" rtl="0" algn="just">
              <a:spcBef>
                <a:spcPts val="0"/>
              </a:spcBef>
              <a:spcAft>
                <a:spcPts val="0"/>
              </a:spcAft>
              <a:buSzPts val="1600"/>
              <a:buFont typeface="Roboto"/>
              <a:buChar char="●"/>
            </a:pPr>
            <a:r>
              <a:rPr lang="en" sz="1600">
                <a:latin typeface="Roboto"/>
                <a:ea typeface="Roboto"/>
                <a:cs typeface="Roboto"/>
                <a:sym typeface="Roboto"/>
              </a:rPr>
              <a:t>Do you think the source is an accurate representation of the events of the Battle of Hastings?</a:t>
            </a:r>
            <a:endParaRPr sz="1600">
              <a:latin typeface="Roboto"/>
              <a:ea typeface="Roboto"/>
              <a:cs typeface="Roboto"/>
              <a:sym typeface="Roboto"/>
            </a:endParaRPr>
          </a:p>
        </p:txBody>
      </p:sp>
      <p:grpSp>
        <p:nvGrpSpPr>
          <p:cNvPr id="625" name="Google Shape;625;p54"/>
          <p:cNvGrpSpPr/>
          <p:nvPr/>
        </p:nvGrpSpPr>
        <p:grpSpPr>
          <a:xfrm>
            <a:off x="4863238" y="1104846"/>
            <a:ext cx="600755" cy="494060"/>
            <a:chOff x="-1" y="0"/>
            <a:chExt cx="600755" cy="494060"/>
          </a:xfrm>
        </p:grpSpPr>
        <p:sp>
          <p:nvSpPr>
            <p:cNvPr id="626" name="Google Shape;626;p54"/>
            <p:cNvSpPr/>
            <p:nvPr/>
          </p:nvSpPr>
          <p:spPr>
            <a:xfrm>
              <a:off x="393502" y="0"/>
              <a:ext cx="207252" cy="170424"/>
            </a:xfrm>
            <a:custGeom>
              <a:rect b="b" l="l" r="r" t="t"/>
              <a:pathLst>
                <a:path extrusionOk="0" h="21600" w="21600">
                  <a:moveTo>
                    <a:pt x="7173" y="0"/>
                  </a:moveTo>
                  <a:lnTo>
                    <a:pt x="6732" y="86"/>
                  </a:lnTo>
                  <a:lnTo>
                    <a:pt x="6385" y="175"/>
                  </a:lnTo>
                  <a:lnTo>
                    <a:pt x="6034" y="347"/>
                  </a:lnTo>
                  <a:lnTo>
                    <a:pt x="5683" y="612"/>
                  </a:lnTo>
                  <a:lnTo>
                    <a:pt x="0" y="6385"/>
                  </a:lnTo>
                  <a:lnTo>
                    <a:pt x="15219" y="21600"/>
                  </a:lnTo>
                  <a:lnTo>
                    <a:pt x="20988" y="15917"/>
                  </a:lnTo>
                  <a:lnTo>
                    <a:pt x="21253" y="15566"/>
                  </a:lnTo>
                  <a:lnTo>
                    <a:pt x="21428" y="15215"/>
                  </a:lnTo>
                  <a:lnTo>
                    <a:pt x="21514" y="14868"/>
                  </a:lnTo>
                  <a:lnTo>
                    <a:pt x="21600" y="14431"/>
                  </a:lnTo>
                  <a:lnTo>
                    <a:pt x="21514" y="14080"/>
                  </a:lnTo>
                  <a:lnTo>
                    <a:pt x="21428" y="13643"/>
                  </a:lnTo>
                  <a:lnTo>
                    <a:pt x="21253" y="13292"/>
                  </a:lnTo>
                  <a:lnTo>
                    <a:pt x="20988" y="12941"/>
                  </a:lnTo>
                  <a:lnTo>
                    <a:pt x="8659" y="612"/>
                  </a:lnTo>
                  <a:lnTo>
                    <a:pt x="8308" y="347"/>
                  </a:lnTo>
                  <a:lnTo>
                    <a:pt x="7957" y="175"/>
                  </a:lnTo>
                  <a:lnTo>
                    <a:pt x="7520" y="86"/>
                  </a:lnTo>
                  <a:lnTo>
                    <a:pt x="717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54"/>
            <p:cNvSpPr/>
            <p:nvPr/>
          </p:nvSpPr>
          <p:spPr>
            <a:xfrm>
              <a:off x="-1" y="64868"/>
              <a:ext cx="521910" cy="429192"/>
            </a:xfrm>
            <a:custGeom>
              <a:rect b="b" l="l" r="r" t="t"/>
              <a:pathLst>
                <a:path extrusionOk="0" h="21600" w="21600">
                  <a:moveTo>
                    <a:pt x="1563" y="14967"/>
                  </a:moveTo>
                  <a:lnTo>
                    <a:pt x="6632" y="20037"/>
                  </a:lnTo>
                  <a:lnTo>
                    <a:pt x="6562" y="20071"/>
                  </a:lnTo>
                  <a:lnTo>
                    <a:pt x="2813" y="20627"/>
                  </a:lnTo>
                  <a:lnTo>
                    <a:pt x="971" y="18786"/>
                  </a:lnTo>
                  <a:lnTo>
                    <a:pt x="1527" y="15037"/>
                  </a:lnTo>
                  <a:lnTo>
                    <a:pt x="1563" y="14967"/>
                  </a:lnTo>
                  <a:close/>
                  <a:moveTo>
                    <a:pt x="15523" y="0"/>
                  </a:moveTo>
                  <a:lnTo>
                    <a:pt x="1076" y="14481"/>
                  </a:lnTo>
                  <a:lnTo>
                    <a:pt x="971" y="14584"/>
                  </a:lnTo>
                  <a:lnTo>
                    <a:pt x="903" y="14690"/>
                  </a:lnTo>
                  <a:lnTo>
                    <a:pt x="867" y="14793"/>
                  </a:lnTo>
                  <a:lnTo>
                    <a:pt x="833" y="14931"/>
                  </a:lnTo>
                  <a:lnTo>
                    <a:pt x="0" y="20662"/>
                  </a:lnTo>
                  <a:lnTo>
                    <a:pt x="0" y="20835"/>
                  </a:lnTo>
                  <a:lnTo>
                    <a:pt x="34" y="21044"/>
                  </a:lnTo>
                  <a:lnTo>
                    <a:pt x="138" y="21218"/>
                  </a:lnTo>
                  <a:lnTo>
                    <a:pt x="242" y="21357"/>
                  </a:lnTo>
                  <a:lnTo>
                    <a:pt x="381" y="21461"/>
                  </a:lnTo>
                  <a:lnTo>
                    <a:pt x="520" y="21530"/>
                  </a:lnTo>
                  <a:lnTo>
                    <a:pt x="660" y="21564"/>
                  </a:lnTo>
                  <a:lnTo>
                    <a:pt x="833" y="21600"/>
                  </a:lnTo>
                  <a:lnTo>
                    <a:pt x="937" y="21600"/>
                  </a:lnTo>
                  <a:lnTo>
                    <a:pt x="6667" y="20767"/>
                  </a:lnTo>
                  <a:lnTo>
                    <a:pt x="6910" y="20697"/>
                  </a:lnTo>
                  <a:lnTo>
                    <a:pt x="7014" y="20627"/>
                  </a:lnTo>
                  <a:lnTo>
                    <a:pt x="7118" y="20524"/>
                  </a:lnTo>
                  <a:lnTo>
                    <a:pt x="21600" y="6077"/>
                  </a:lnTo>
                  <a:lnTo>
                    <a:pt x="19862" y="4340"/>
                  </a:lnTo>
                  <a:lnTo>
                    <a:pt x="5902" y="18301"/>
                  </a:lnTo>
                  <a:lnTo>
                    <a:pt x="5416" y="17815"/>
                  </a:lnTo>
                  <a:lnTo>
                    <a:pt x="19378" y="3855"/>
                  </a:lnTo>
                  <a:lnTo>
                    <a:pt x="17745" y="2222"/>
                  </a:lnTo>
                  <a:lnTo>
                    <a:pt x="3785" y="16183"/>
                  </a:lnTo>
                  <a:lnTo>
                    <a:pt x="3299" y="15696"/>
                  </a:lnTo>
                  <a:lnTo>
                    <a:pt x="17259" y="1736"/>
                  </a:lnTo>
                  <a:lnTo>
                    <a:pt x="1552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3" name="Google Shape;633;p55"/>
          <p:cNvSpPr txBox="1"/>
          <p:nvPr/>
        </p:nvSpPr>
        <p:spPr>
          <a:xfrm>
            <a:off x="968975" y="494650"/>
            <a:ext cx="24858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Homework Time!</a:t>
            </a:r>
            <a:endParaRPr b="1" sz="2000">
              <a:latin typeface="Roboto"/>
              <a:ea typeface="Roboto"/>
              <a:cs typeface="Roboto"/>
              <a:sym typeface="Roboto"/>
            </a:endParaRPr>
          </a:p>
        </p:txBody>
      </p:sp>
      <p:sp>
        <p:nvSpPr>
          <p:cNvPr id="634" name="Google Shape;634;p55"/>
          <p:cNvSpPr/>
          <p:nvPr/>
        </p:nvSpPr>
        <p:spPr>
          <a:xfrm>
            <a:off x="3207975" y="618375"/>
            <a:ext cx="57249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5" name="Google Shape;635;p55"/>
          <p:cNvGrpSpPr/>
          <p:nvPr/>
        </p:nvGrpSpPr>
        <p:grpSpPr>
          <a:xfrm>
            <a:off x="287442" y="351584"/>
            <a:ext cx="668818" cy="587276"/>
            <a:chOff x="2583325" y="2972875"/>
            <a:chExt cx="462850" cy="445750"/>
          </a:xfrm>
        </p:grpSpPr>
        <p:sp>
          <p:nvSpPr>
            <p:cNvPr id="636" name="Google Shape;636;p55"/>
            <p:cNvSpPr/>
            <p:nvPr/>
          </p:nvSpPr>
          <p:spPr>
            <a:xfrm>
              <a:off x="2701775" y="3323350"/>
              <a:ext cx="225950" cy="95275"/>
            </a:xfrm>
            <a:custGeom>
              <a:rect b="b" l="l" r="r" t="t"/>
              <a:pathLst>
                <a:path extrusionOk="0" h="3811" w="9038">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5"/>
            <p:cNvSpPr/>
            <p:nvPr/>
          </p:nvSpPr>
          <p:spPr>
            <a:xfrm>
              <a:off x="2583325" y="2972875"/>
              <a:ext cx="462850" cy="337075"/>
            </a:xfrm>
            <a:custGeom>
              <a:rect b="b" l="l" r="r" t="t"/>
              <a:pathLst>
                <a:path extrusionOk="0" h="13483" w="18514">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 name="Google Shape;638;p55"/>
          <p:cNvSpPr txBox="1"/>
          <p:nvPr/>
        </p:nvSpPr>
        <p:spPr>
          <a:xfrm>
            <a:off x="298650" y="1235175"/>
            <a:ext cx="8546700" cy="587400"/>
          </a:xfrm>
          <a:prstGeom prst="rect">
            <a:avLst/>
          </a:prstGeom>
          <a:solidFill>
            <a:srgbClr val="D9D9D9"/>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Make a timeline of significant Anglo-Saxon resistance to Norman rule between 1067 and 1071. Include the outcome of each event.</a:t>
            </a:r>
            <a:endParaRPr sz="1500">
              <a:latin typeface="Roboto"/>
              <a:ea typeface="Roboto"/>
              <a:cs typeface="Roboto"/>
              <a:sym typeface="Roboto"/>
            </a:endParaRPr>
          </a:p>
        </p:txBody>
      </p:sp>
      <p:sp>
        <p:nvSpPr>
          <p:cNvPr id="639" name="Google Shape;639;p55"/>
          <p:cNvSpPr txBox="1"/>
          <p:nvPr/>
        </p:nvSpPr>
        <p:spPr>
          <a:xfrm>
            <a:off x="4664750" y="472275"/>
            <a:ext cx="2982300" cy="501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Prepare for the next module </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by completing the task provided.</a:t>
            </a:r>
            <a:endParaRPr b="1" sz="1500">
              <a:latin typeface="Roboto"/>
              <a:ea typeface="Roboto"/>
              <a:cs typeface="Roboto"/>
              <a:sym typeface="Roboto"/>
            </a:endParaRPr>
          </a:p>
        </p:txBody>
      </p:sp>
      <p:cxnSp>
        <p:nvCxnSpPr>
          <p:cNvPr id="640" name="Google Shape;640;p55"/>
          <p:cNvCxnSpPr>
            <a:endCxn id="641" idx="2"/>
          </p:cNvCxnSpPr>
          <p:nvPr/>
        </p:nvCxnSpPr>
        <p:spPr>
          <a:xfrm>
            <a:off x="1994369" y="3406350"/>
            <a:ext cx="5470200" cy="0"/>
          </a:xfrm>
          <a:prstGeom prst="straightConnector1">
            <a:avLst/>
          </a:prstGeom>
          <a:noFill/>
          <a:ln cap="flat" cmpd="sng" w="76200">
            <a:solidFill>
              <a:srgbClr val="434343"/>
            </a:solidFill>
            <a:prstDash val="solid"/>
            <a:round/>
            <a:headEnd len="med" w="med" type="none"/>
            <a:tailEnd len="med" w="med" type="none"/>
          </a:ln>
        </p:spPr>
      </p:cxnSp>
      <p:sp>
        <p:nvSpPr>
          <p:cNvPr id="642" name="Google Shape;642;p55"/>
          <p:cNvSpPr/>
          <p:nvPr/>
        </p:nvSpPr>
        <p:spPr>
          <a:xfrm flipH="1" rot="10800000">
            <a:off x="3101544" y="3337650"/>
            <a:ext cx="137400" cy="137400"/>
          </a:xfrm>
          <a:prstGeom prst="ellipse">
            <a:avLst/>
          </a:prstGeom>
          <a:solidFill>
            <a:srgbClr val="434343"/>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5"/>
          <p:cNvSpPr/>
          <p:nvPr/>
        </p:nvSpPr>
        <p:spPr>
          <a:xfrm flipH="1" rot="10800000">
            <a:off x="4826144" y="3337650"/>
            <a:ext cx="137400" cy="137400"/>
          </a:xfrm>
          <a:prstGeom prst="ellipse">
            <a:avLst/>
          </a:prstGeom>
          <a:solidFill>
            <a:srgbClr val="434343"/>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5"/>
          <p:cNvSpPr/>
          <p:nvPr/>
        </p:nvSpPr>
        <p:spPr>
          <a:xfrm flipH="1" rot="10800000">
            <a:off x="5673294" y="3337650"/>
            <a:ext cx="137400" cy="137400"/>
          </a:xfrm>
          <a:prstGeom prst="ellipse">
            <a:avLst/>
          </a:prstGeom>
          <a:solidFill>
            <a:srgbClr val="434343"/>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5"/>
          <p:cNvSpPr/>
          <p:nvPr/>
        </p:nvSpPr>
        <p:spPr>
          <a:xfrm flipH="1" rot="10800000">
            <a:off x="7464569" y="3337650"/>
            <a:ext cx="137400" cy="137400"/>
          </a:xfrm>
          <a:prstGeom prst="ellipse">
            <a:avLst/>
          </a:prstGeom>
          <a:solidFill>
            <a:srgbClr val="434343"/>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5" name="Google Shape;645;p55"/>
          <p:cNvCxnSpPr/>
          <p:nvPr/>
        </p:nvCxnSpPr>
        <p:spPr>
          <a:xfrm>
            <a:off x="3170238" y="2987250"/>
            <a:ext cx="0" cy="350400"/>
          </a:xfrm>
          <a:prstGeom prst="straightConnector1">
            <a:avLst/>
          </a:prstGeom>
          <a:noFill/>
          <a:ln cap="flat" cmpd="sng" w="76200">
            <a:solidFill>
              <a:srgbClr val="434343"/>
            </a:solidFill>
            <a:prstDash val="solid"/>
            <a:round/>
            <a:headEnd len="med" w="med" type="none"/>
            <a:tailEnd len="med" w="med" type="none"/>
          </a:ln>
        </p:spPr>
      </p:cxnSp>
      <p:sp>
        <p:nvSpPr>
          <p:cNvPr id="646" name="Google Shape;646;p55"/>
          <p:cNvSpPr/>
          <p:nvPr/>
        </p:nvSpPr>
        <p:spPr>
          <a:xfrm>
            <a:off x="2777163" y="1940800"/>
            <a:ext cx="2394000" cy="1037700"/>
          </a:xfrm>
          <a:prstGeom prst="rect">
            <a:avLst/>
          </a:prstGeom>
          <a:solidFill>
            <a:srgbClr val="FFFFFF"/>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7" name="Google Shape;647;p55"/>
          <p:cNvCxnSpPr/>
          <p:nvPr/>
        </p:nvCxnSpPr>
        <p:spPr>
          <a:xfrm>
            <a:off x="4887038" y="3475050"/>
            <a:ext cx="0" cy="350400"/>
          </a:xfrm>
          <a:prstGeom prst="straightConnector1">
            <a:avLst/>
          </a:prstGeom>
          <a:noFill/>
          <a:ln cap="flat" cmpd="sng" w="76200">
            <a:solidFill>
              <a:srgbClr val="434343"/>
            </a:solidFill>
            <a:prstDash val="solid"/>
            <a:round/>
            <a:headEnd len="med" w="med" type="none"/>
            <a:tailEnd len="med" w="med" type="none"/>
          </a:ln>
        </p:spPr>
      </p:cxnSp>
      <p:cxnSp>
        <p:nvCxnSpPr>
          <p:cNvPr id="648" name="Google Shape;648;p55"/>
          <p:cNvCxnSpPr/>
          <p:nvPr/>
        </p:nvCxnSpPr>
        <p:spPr>
          <a:xfrm>
            <a:off x="5741988" y="2987250"/>
            <a:ext cx="0" cy="350400"/>
          </a:xfrm>
          <a:prstGeom prst="straightConnector1">
            <a:avLst/>
          </a:prstGeom>
          <a:noFill/>
          <a:ln cap="flat" cmpd="sng" w="76200">
            <a:solidFill>
              <a:srgbClr val="434343"/>
            </a:solidFill>
            <a:prstDash val="solid"/>
            <a:round/>
            <a:headEnd len="med" w="med" type="none"/>
            <a:tailEnd len="med" w="med" type="none"/>
          </a:ln>
        </p:spPr>
      </p:cxnSp>
      <p:cxnSp>
        <p:nvCxnSpPr>
          <p:cNvPr id="649" name="Google Shape;649;p55"/>
          <p:cNvCxnSpPr/>
          <p:nvPr/>
        </p:nvCxnSpPr>
        <p:spPr>
          <a:xfrm>
            <a:off x="7533263" y="3475050"/>
            <a:ext cx="0" cy="350400"/>
          </a:xfrm>
          <a:prstGeom prst="straightConnector1">
            <a:avLst/>
          </a:prstGeom>
          <a:noFill/>
          <a:ln cap="flat" cmpd="sng" w="76200">
            <a:solidFill>
              <a:srgbClr val="434343"/>
            </a:solidFill>
            <a:prstDash val="solid"/>
            <a:round/>
            <a:headEnd len="med" w="med" type="none"/>
            <a:tailEnd len="med" w="med" type="none"/>
          </a:ln>
        </p:spPr>
      </p:cxnSp>
      <p:sp>
        <p:nvSpPr>
          <p:cNvPr id="650" name="Google Shape;650;p55"/>
          <p:cNvSpPr/>
          <p:nvPr/>
        </p:nvSpPr>
        <p:spPr>
          <a:xfrm>
            <a:off x="5415588" y="1940800"/>
            <a:ext cx="2394000" cy="1037700"/>
          </a:xfrm>
          <a:prstGeom prst="rect">
            <a:avLst/>
          </a:prstGeom>
          <a:solidFill>
            <a:srgbClr val="FFFFFF"/>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5"/>
          <p:cNvSpPr/>
          <p:nvPr/>
        </p:nvSpPr>
        <p:spPr>
          <a:xfrm>
            <a:off x="2777163" y="3834100"/>
            <a:ext cx="2394000" cy="1037700"/>
          </a:xfrm>
          <a:prstGeom prst="rect">
            <a:avLst/>
          </a:prstGeom>
          <a:solidFill>
            <a:srgbClr val="FFFFFF"/>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5"/>
          <p:cNvSpPr/>
          <p:nvPr/>
        </p:nvSpPr>
        <p:spPr>
          <a:xfrm>
            <a:off x="5415588" y="3834100"/>
            <a:ext cx="2394000" cy="1037700"/>
          </a:xfrm>
          <a:prstGeom prst="rect">
            <a:avLst/>
          </a:prstGeom>
          <a:solidFill>
            <a:srgbClr val="FFFFFF"/>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3" name="Google Shape;653;p55"/>
          <p:cNvPicPr preferRelativeResize="0"/>
          <p:nvPr/>
        </p:nvPicPr>
        <p:blipFill>
          <a:blip r:embed="rId3">
            <a:alphaModFix/>
          </a:blip>
          <a:stretch>
            <a:fillRect/>
          </a:stretch>
        </p:blipFill>
        <p:spPr>
          <a:xfrm>
            <a:off x="1334413" y="2723911"/>
            <a:ext cx="1426750" cy="1426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26"/>
          <p:cNvSpPr txBox="1"/>
          <p:nvPr>
            <p:ph idx="1" type="body"/>
          </p:nvPr>
        </p:nvSpPr>
        <p:spPr>
          <a:xfrm>
            <a:off x="1399500" y="1249400"/>
            <a:ext cx="7038900" cy="1611900"/>
          </a:xfrm>
          <a:prstGeom prst="rect">
            <a:avLst/>
          </a:prstGeom>
        </p:spPr>
        <p:txBody>
          <a:bodyPr anchorCtr="0" anchor="t" bIns="91425" lIns="91425" spcFirstLastPara="1" rIns="91425" wrap="square" tIns="91425">
            <a:noAutofit/>
          </a:bodyPr>
          <a:lstStyle/>
          <a:p>
            <a:pPr indent="0" lvl="0" marL="0" rtl="0" algn="ctr">
              <a:lnSpc>
                <a:spcPct val="100000"/>
              </a:lnSpc>
              <a:spcBef>
                <a:spcPts val="600"/>
              </a:spcBef>
              <a:spcAft>
                <a:spcPts val="0"/>
              </a:spcAft>
              <a:buNone/>
            </a:pPr>
            <a:r>
              <a:rPr b="1" lang="en" sz="2500">
                <a:solidFill>
                  <a:srgbClr val="3C78D8"/>
                </a:solidFill>
                <a:latin typeface="Roboto"/>
                <a:ea typeface="Roboto"/>
                <a:cs typeface="Roboto"/>
                <a:sym typeface="Roboto"/>
              </a:rPr>
              <a:t>Through his own hands he made himself my vassal and with his own hand he gave me a firm pledge concerning the kingdom of England...</a:t>
            </a:r>
            <a:endParaRPr b="1" sz="2500">
              <a:solidFill>
                <a:srgbClr val="3C78D8"/>
              </a:solidFill>
              <a:latin typeface="Roboto"/>
              <a:ea typeface="Roboto"/>
              <a:cs typeface="Roboto"/>
              <a:sym typeface="Roboto"/>
            </a:endParaRPr>
          </a:p>
        </p:txBody>
      </p:sp>
      <p:sp>
        <p:nvSpPr>
          <p:cNvPr id="163" name="Google Shape;163;p26"/>
          <p:cNvSpPr txBox="1"/>
          <p:nvPr>
            <p:ph idx="12" type="sldNum"/>
          </p:nvPr>
        </p:nvSpPr>
        <p:spPr>
          <a:xfrm>
            <a:off x="8159499" y="43932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4" name="Google Shape;164;p26"/>
          <p:cNvSpPr txBox="1"/>
          <p:nvPr/>
        </p:nvSpPr>
        <p:spPr>
          <a:xfrm>
            <a:off x="5502900" y="3242300"/>
            <a:ext cx="2900100" cy="570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600">
                <a:solidFill>
                  <a:srgbClr val="FFFFFF"/>
                </a:solidFill>
                <a:latin typeface="Roboto"/>
                <a:ea typeface="Roboto"/>
                <a:cs typeface="Roboto"/>
                <a:sym typeface="Roboto"/>
              </a:rPr>
              <a:t>William, Duke of Normandy, </a:t>
            </a:r>
            <a:endParaRPr sz="1600">
              <a:solidFill>
                <a:srgbClr val="FFFFFF"/>
              </a:solidFill>
              <a:latin typeface="Roboto"/>
              <a:ea typeface="Roboto"/>
              <a:cs typeface="Roboto"/>
              <a:sym typeface="Roboto"/>
            </a:endParaRPr>
          </a:p>
          <a:p>
            <a:pPr indent="0" lvl="0" marL="0" rtl="0" algn="r">
              <a:spcBef>
                <a:spcPts val="0"/>
              </a:spcBef>
              <a:spcAft>
                <a:spcPts val="0"/>
              </a:spcAft>
              <a:buNone/>
            </a:pPr>
            <a:r>
              <a:rPr lang="en" sz="1600">
                <a:solidFill>
                  <a:srgbClr val="FFFFFF"/>
                </a:solidFill>
                <a:latin typeface="Roboto"/>
                <a:ea typeface="Roboto"/>
                <a:cs typeface="Roboto"/>
                <a:sym typeface="Roboto"/>
              </a:rPr>
              <a:t>referring to Harold Godwinson</a:t>
            </a:r>
            <a:endParaRPr sz="1600">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idx="4294967295" type="title"/>
          </p:nvPr>
        </p:nvSpPr>
        <p:spPr>
          <a:xfrm>
            <a:off x="987875" y="577775"/>
            <a:ext cx="6101400" cy="94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u="sng"/>
              <a:t>How and why William of Normandy became King of England in 1066?</a:t>
            </a:r>
            <a:endParaRPr sz="2500" u="sng"/>
          </a:p>
        </p:txBody>
      </p:sp>
      <p:sp>
        <p:nvSpPr>
          <p:cNvPr id="170" name="Google Shape;170;p27"/>
          <p:cNvSpPr txBox="1"/>
          <p:nvPr>
            <p:ph idx="12" type="sldNum"/>
          </p:nvPr>
        </p:nvSpPr>
        <p:spPr>
          <a:xfrm>
            <a:off x="8337124" y="7272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71" name="Google Shape;171;p27"/>
          <p:cNvPicPr preferRelativeResize="0"/>
          <p:nvPr/>
        </p:nvPicPr>
        <p:blipFill>
          <a:blip r:embed="rId3">
            <a:alphaModFix/>
          </a:blip>
          <a:stretch>
            <a:fillRect/>
          </a:stretch>
        </p:blipFill>
        <p:spPr>
          <a:xfrm>
            <a:off x="193125" y="530813"/>
            <a:ext cx="885625" cy="885625"/>
          </a:xfrm>
          <a:prstGeom prst="rect">
            <a:avLst/>
          </a:prstGeom>
          <a:noFill/>
          <a:ln>
            <a:noFill/>
          </a:ln>
        </p:spPr>
      </p:pic>
      <p:sp>
        <p:nvSpPr>
          <p:cNvPr id="172" name="Google Shape;172;p27"/>
          <p:cNvSpPr txBox="1"/>
          <p:nvPr/>
        </p:nvSpPr>
        <p:spPr>
          <a:xfrm>
            <a:off x="483925" y="1664450"/>
            <a:ext cx="2906400" cy="28722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This module seeks to discuss the reasons why William of Normandy became King of England in 1066. Particularly the following:</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Norman society, culture and warfare pre-1066;</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The succession crisis of 1066; and</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The battles of Fulford, Stamford Bridge and Hastings</a:t>
            </a:r>
            <a:endParaRPr sz="1500">
              <a:latin typeface="Roboto"/>
              <a:ea typeface="Roboto"/>
              <a:cs typeface="Roboto"/>
              <a:sym typeface="Roboto"/>
            </a:endParaRPr>
          </a:p>
        </p:txBody>
      </p:sp>
      <p:sp>
        <p:nvSpPr>
          <p:cNvPr id="173" name="Google Shape;173;p27"/>
          <p:cNvSpPr txBox="1"/>
          <p:nvPr/>
        </p:nvSpPr>
        <p:spPr>
          <a:xfrm>
            <a:off x="3629325" y="4339975"/>
            <a:ext cx="4614900" cy="1968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A scene shows the fighting at the Battle of Hastings</a:t>
            </a:r>
            <a:endParaRPr b="1" sz="1000">
              <a:solidFill>
                <a:srgbClr val="FFFFFF"/>
              </a:solidFill>
              <a:latin typeface="Roboto"/>
              <a:ea typeface="Roboto"/>
              <a:cs typeface="Roboto"/>
              <a:sym typeface="Roboto"/>
            </a:endParaRPr>
          </a:p>
        </p:txBody>
      </p:sp>
      <p:pic>
        <p:nvPicPr>
          <p:cNvPr id="174" name="Google Shape;174;p27"/>
          <p:cNvPicPr preferRelativeResize="0"/>
          <p:nvPr/>
        </p:nvPicPr>
        <p:blipFill>
          <a:blip r:embed="rId4">
            <a:alphaModFix/>
          </a:blip>
          <a:stretch>
            <a:fillRect/>
          </a:stretch>
        </p:blipFill>
        <p:spPr>
          <a:xfrm>
            <a:off x="3629325" y="1679325"/>
            <a:ext cx="4615026" cy="259595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0" name="Google Shape;180;p28"/>
          <p:cNvSpPr txBox="1"/>
          <p:nvPr/>
        </p:nvSpPr>
        <p:spPr>
          <a:xfrm>
            <a:off x="1023150" y="483825"/>
            <a:ext cx="70977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D85C6"/>
                </a:solidFill>
                <a:latin typeface="Roboto"/>
                <a:ea typeface="Roboto"/>
                <a:cs typeface="Roboto"/>
                <a:sym typeface="Roboto"/>
              </a:rPr>
              <a:t>Norman society, culture </a:t>
            </a:r>
            <a:r>
              <a:rPr b="1" lang="en" sz="2000">
                <a:latin typeface="Roboto"/>
                <a:ea typeface="Roboto"/>
                <a:cs typeface="Roboto"/>
                <a:sym typeface="Roboto"/>
              </a:rPr>
              <a:t>and </a:t>
            </a:r>
            <a:r>
              <a:rPr b="1" lang="en" sz="2000">
                <a:solidFill>
                  <a:srgbClr val="3D85C6"/>
                </a:solidFill>
                <a:latin typeface="Roboto"/>
                <a:ea typeface="Roboto"/>
                <a:cs typeface="Roboto"/>
                <a:sym typeface="Roboto"/>
              </a:rPr>
              <a:t>warfare </a:t>
            </a:r>
            <a:r>
              <a:rPr b="1" lang="en" sz="2000">
                <a:latin typeface="Roboto"/>
                <a:ea typeface="Roboto"/>
                <a:cs typeface="Roboto"/>
                <a:sym typeface="Roboto"/>
              </a:rPr>
              <a:t>pre-1066</a:t>
            </a:r>
            <a:endParaRPr b="1" sz="2000">
              <a:latin typeface="Roboto"/>
              <a:ea typeface="Roboto"/>
              <a:cs typeface="Roboto"/>
              <a:sym typeface="Roboto"/>
            </a:endParaRPr>
          </a:p>
        </p:txBody>
      </p:sp>
      <p:sp>
        <p:nvSpPr>
          <p:cNvPr id="181" name="Google Shape;181;p28"/>
          <p:cNvSpPr/>
          <p:nvPr/>
        </p:nvSpPr>
        <p:spPr>
          <a:xfrm>
            <a:off x="6400225" y="618375"/>
            <a:ext cx="25326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nvSpPr>
        <p:spPr>
          <a:xfrm>
            <a:off x="291750" y="928200"/>
            <a:ext cx="8560500" cy="6528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FFFFF"/>
                </a:solidFill>
                <a:latin typeface="Roboto"/>
                <a:ea typeface="Roboto"/>
                <a:cs typeface="Roboto"/>
                <a:sym typeface="Roboto"/>
              </a:rPr>
              <a:t>France in the eleventh century was a country like no other: its government and the power of its ruler were different from that of Anglo-Saxon England.</a:t>
            </a:r>
            <a:endParaRPr sz="1600">
              <a:solidFill>
                <a:srgbClr val="FFFFFF"/>
              </a:solidFill>
              <a:latin typeface="Roboto"/>
              <a:ea typeface="Roboto"/>
              <a:cs typeface="Roboto"/>
              <a:sym typeface="Roboto"/>
            </a:endParaRPr>
          </a:p>
        </p:txBody>
      </p:sp>
      <p:cxnSp>
        <p:nvCxnSpPr>
          <p:cNvPr id="183" name="Google Shape;183;p28"/>
          <p:cNvCxnSpPr/>
          <p:nvPr/>
        </p:nvCxnSpPr>
        <p:spPr>
          <a:xfrm>
            <a:off x="235475" y="3487550"/>
            <a:ext cx="8688300" cy="0"/>
          </a:xfrm>
          <a:prstGeom prst="straightConnector1">
            <a:avLst/>
          </a:prstGeom>
          <a:noFill/>
          <a:ln cap="flat" cmpd="sng" w="38100">
            <a:solidFill>
              <a:srgbClr val="CC0000"/>
            </a:solidFill>
            <a:prstDash val="solid"/>
            <a:round/>
            <a:headEnd len="sm" w="sm" type="triangle"/>
            <a:tailEnd len="sm" w="sm" type="triangle"/>
          </a:ln>
        </p:spPr>
      </p:cxnSp>
      <p:sp>
        <p:nvSpPr>
          <p:cNvPr id="184" name="Google Shape;184;p28"/>
          <p:cNvSpPr/>
          <p:nvPr/>
        </p:nvSpPr>
        <p:spPr>
          <a:xfrm>
            <a:off x="433800" y="3383000"/>
            <a:ext cx="209100" cy="2091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p:nvPr/>
        </p:nvSpPr>
        <p:spPr>
          <a:xfrm>
            <a:off x="8497600" y="3383000"/>
            <a:ext cx="209100" cy="2091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8"/>
          <p:cNvSpPr/>
          <p:nvPr/>
        </p:nvSpPr>
        <p:spPr>
          <a:xfrm>
            <a:off x="2449750" y="3344150"/>
            <a:ext cx="209100" cy="2091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p:nvPr/>
        </p:nvSpPr>
        <p:spPr>
          <a:xfrm>
            <a:off x="6481650" y="3383000"/>
            <a:ext cx="209100" cy="2091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8"/>
          <p:cNvSpPr txBox="1"/>
          <p:nvPr/>
        </p:nvSpPr>
        <p:spPr>
          <a:xfrm>
            <a:off x="264000" y="3592101"/>
            <a:ext cx="548700" cy="30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900</a:t>
            </a:r>
            <a:endParaRPr b="1" sz="1200"/>
          </a:p>
        </p:txBody>
      </p:sp>
      <p:sp>
        <p:nvSpPr>
          <p:cNvPr id="189" name="Google Shape;189;p28"/>
          <p:cNvSpPr txBox="1"/>
          <p:nvPr/>
        </p:nvSpPr>
        <p:spPr>
          <a:xfrm>
            <a:off x="8327800" y="3592101"/>
            <a:ext cx="548700" cy="30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1060</a:t>
            </a:r>
            <a:endParaRPr b="1" sz="1200"/>
          </a:p>
        </p:txBody>
      </p:sp>
      <p:sp>
        <p:nvSpPr>
          <p:cNvPr id="190" name="Google Shape;190;p28"/>
          <p:cNvSpPr txBox="1"/>
          <p:nvPr/>
        </p:nvSpPr>
        <p:spPr>
          <a:xfrm>
            <a:off x="235475" y="163572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What were the significant events in France before 1066?</a:t>
            </a:r>
            <a:endParaRPr b="1" sz="1600">
              <a:solidFill>
                <a:srgbClr val="FFFFFF"/>
              </a:solidFill>
              <a:latin typeface="Roboto"/>
              <a:ea typeface="Roboto"/>
              <a:cs typeface="Roboto"/>
              <a:sym typeface="Roboto"/>
            </a:endParaRPr>
          </a:p>
        </p:txBody>
      </p:sp>
      <p:sp>
        <p:nvSpPr>
          <p:cNvPr id="191" name="Google Shape;191;p28"/>
          <p:cNvSpPr txBox="1"/>
          <p:nvPr/>
        </p:nvSpPr>
        <p:spPr>
          <a:xfrm>
            <a:off x="2279950" y="3592088"/>
            <a:ext cx="548700" cy="30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940</a:t>
            </a:r>
            <a:endParaRPr b="1" sz="1200"/>
          </a:p>
        </p:txBody>
      </p:sp>
      <p:sp>
        <p:nvSpPr>
          <p:cNvPr id="192" name="Google Shape;192;p28"/>
          <p:cNvSpPr txBox="1"/>
          <p:nvPr/>
        </p:nvSpPr>
        <p:spPr>
          <a:xfrm>
            <a:off x="6311838" y="3609838"/>
            <a:ext cx="548700" cy="30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1020</a:t>
            </a:r>
            <a:endParaRPr b="1" sz="1200"/>
          </a:p>
        </p:txBody>
      </p:sp>
      <p:sp>
        <p:nvSpPr>
          <p:cNvPr id="193" name="Google Shape;193;p28"/>
          <p:cNvSpPr/>
          <p:nvPr/>
        </p:nvSpPr>
        <p:spPr>
          <a:xfrm>
            <a:off x="264000" y="1976800"/>
            <a:ext cx="3419100" cy="121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The duchy of Normandy was founded when the King of the Franks, Charles the Simple, granted land around the city of Rouen to </a:t>
            </a:r>
            <a:r>
              <a:rPr b="1" lang="en" sz="1300">
                <a:latin typeface="Roboto"/>
                <a:ea typeface="Roboto"/>
                <a:cs typeface="Roboto"/>
                <a:sym typeface="Roboto"/>
              </a:rPr>
              <a:t>Rollo</a:t>
            </a:r>
            <a:r>
              <a:rPr lang="en" sz="1300">
                <a:latin typeface="Roboto"/>
                <a:ea typeface="Roboto"/>
                <a:cs typeface="Roboto"/>
                <a:sym typeface="Roboto"/>
              </a:rPr>
              <a:t>. In return, Rollo protected the area, received baptism and took the Christian name, Robert.</a:t>
            </a:r>
            <a:endParaRPr sz="1300">
              <a:latin typeface="Roboto"/>
              <a:ea typeface="Roboto"/>
              <a:cs typeface="Roboto"/>
              <a:sym typeface="Roboto"/>
            </a:endParaRPr>
          </a:p>
        </p:txBody>
      </p:sp>
      <p:sp>
        <p:nvSpPr>
          <p:cNvPr id="194" name="Google Shape;194;p28"/>
          <p:cNvSpPr/>
          <p:nvPr/>
        </p:nvSpPr>
        <p:spPr>
          <a:xfrm>
            <a:off x="264000" y="4139575"/>
            <a:ext cx="4139700" cy="731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Emma, sister of Duke Richard II of Normandy, married Æthelred (‘the Unready’), King of England. Their son was the future Edward the Confessor.</a:t>
            </a:r>
            <a:endParaRPr sz="1300">
              <a:latin typeface="Roboto"/>
              <a:ea typeface="Roboto"/>
              <a:cs typeface="Roboto"/>
              <a:sym typeface="Roboto"/>
            </a:endParaRPr>
          </a:p>
        </p:txBody>
      </p:sp>
      <p:sp>
        <p:nvSpPr>
          <p:cNvPr id="195" name="Google Shape;195;p28"/>
          <p:cNvSpPr/>
          <p:nvPr/>
        </p:nvSpPr>
        <p:spPr>
          <a:xfrm>
            <a:off x="947300" y="3421850"/>
            <a:ext cx="131400" cy="1314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 name="Google Shape;196;p28"/>
          <p:cNvCxnSpPr>
            <a:stCxn id="195" idx="0"/>
            <a:endCxn id="193" idx="2"/>
          </p:cNvCxnSpPr>
          <p:nvPr/>
        </p:nvCxnSpPr>
        <p:spPr>
          <a:xfrm rot="-5400000">
            <a:off x="1380500" y="2828750"/>
            <a:ext cx="225600" cy="960600"/>
          </a:xfrm>
          <a:prstGeom prst="bentConnector3">
            <a:avLst>
              <a:gd fmla="val 49989" name="adj1"/>
            </a:avLst>
          </a:prstGeom>
          <a:noFill/>
          <a:ln cap="flat" cmpd="sng" w="28575">
            <a:solidFill>
              <a:srgbClr val="CC0000"/>
            </a:solidFill>
            <a:prstDash val="solid"/>
            <a:round/>
            <a:headEnd len="med" w="med" type="none"/>
            <a:tailEnd len="med" w="med" type="none"/>
          </a:ln>
        </p:spPr>
      </p:cxnSp>
      <p:cxnSp>
        <p:nvCxnSpPr>
          <p:cNvPr id="197" name="Google Shape;197;p28"/>
          <p:cNvCxnSpPr>
            <a:stCxn id="194" idx="0"/>
            <a:endCxn id="198" idx="4"/>
          </p:cNvCxnSpPr>
          <p:nvPr/>
        </p:nvCxnSpPr>
        <p:spPr>
          <a:xfrm rot="-5400000">
            <a:off x="3739200" y="2148025"/>
            <a:ext cx="586200" cy="3396900"/>
          </a:xfrm>
          <a:prstGeom prst="bentConnector3">
            <a:avLst>
              <a:gd fmla="val 35939" name="adj1"/>
            </a:avLst>
          </a:prstGeom>
          <a:noFill/>
          <a:ln cap="flat" cmpd="sng" w="28575">
            <a:solidFill>
              <a:srgbClr val="CC0000"/>
            </a:solidFill>
            <a:prstDash val="solid"/>
            <a:round/>
            <a:headEnd len="med" w="med" type="none"/>
            <a:tailEnd len="med" w="med" type="none"/>
          </a:ln>
        </p:spPr>
      </p:cxnSp>
      <p:sp>
        <p:nvSpPr>
          <p:cNvPr id="198" name="Google Shape;198;p28"/>
          <p:cNvSpPr/>
          <p:nvPr/>
        </p:nvSpPr>
        <p:spPr>
          <a:xfrm>
            <a:off x="5664925" y="3421850"/>
            <a:ext cx="131400" cy="1314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a:off x="4465700" y="3383000"/>
            <a:ext cx="209100" cy="2091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8"/>
          <p:cNvSpPr txBox="1"/>
          <p:nvPr/>
        </p:nvSpPr>
        <p:spPr>
          <a:xfrm>
            <a:off x="4295900" y="3592088"/>
            <a:ext cx="548700" cy="30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98</a:t>
            </a:r>
            <a:r>
              <a:rPr b="1" lang="en" sz="1200">
                <a:latin typeface="Roboto"/>
                <a:ea typeface="Roboto"/>
                <a:cs typeface="Roboto"/>
                <a:sym typeface="Roboto"/>
              </a:rPr>
              <a:t>0</a:t>
            </a:r>
            <a:endParaRPr b="1" sz="1200"/>
          </a:p>
        </p:txBody>
      </p:sp>
      <p:sp>
        <p:nvSpPr>
          <p:cNvPr id="201" name="Google Shape;201;p28"/>
          <p:cNvSpPr/>
          <p:nvPr/>
        </p:nvSpPr>
        <p:spPr>
          <a:xfrm>
            <a:off x="3867625" y="1985488"/>
            <a:ext cx="2532600" cy="94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William, the future Conqueror of England, then aged just seven or eight, succeeded his father as Duke of Normandy.</a:t>
            </a:r>
            <a:endParaRPr sz="1300">
              <a:latin typeface="Roboto"/>
              <a:ea typeface="Roboto"/>
              <a:cs typeface="Roboto"/>
              <a:sym typeface="Roboto"/>
            </a:endParaRPr>
          </a:p>
        </p:txBody>
      </p:sp>
      <p:sp>
        <p:nvSpPr>
          <p:cNvPr id="202" name="Google Shape;202;p28"/>
          <p:cNvSpPr/>
          <p:nvPr/>
        </p:nvSpPr>
        <p:spPr>
          <a:xfrm>
            <a:off x="7189400" y="3421850"/>
            <a:ext cx="131400" cy="1314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3" name="Google Shape;203;p28"/>
          <p:cNvCxnSpPr>
            <a:stCxn id="202" idx="0"/>
            <a:endCxn id="201" idx="2"/>
          </p:cNvCxnSpPr>
          <p:nvPr/>
        </p:nvCxnSpPr>
        <p:spPr>
          <a:xfrm flipH="1" rot="5400000">
            <a:off x="5947550" y="2114300"/>
            <a:ext cx="493800" cy="2121300"/>
          </a:xfrm>
          <a:prstGeom prst="bentConnector3">
            <a:avLst>
              <a:gd fmla="val 49996" name="adj1"/>
            </a:avLst>
          </a:prstGeom>
          <a:noFill/>
          <a:ln cap="flat" cmpd="sng" w="28575">
            <a:solidFill>
              <a:srgbClr val="CC0000"/>
            </a:solidFill>
            <a:prstDash val="solid"/>
            <a:round/>
            <a:headEnd len="med" w="med" type="none"/>
            <a:tailEnd len="med" w="med" type="none"/>
          </a:ln>
        </p:spPr>
      </p:cxnSp>
      <p:sp>
        <p:nvSpPr>
          <p:cNvPr id="204" name="Google Shape;204;p28"/>
          <p:cNvSpPr/>
          <p:nvPr/>
        </p:nvSpPr>
        <p:spPr>
          <a:xfrm>
            <a:off x="6605875" y="2010700"/>
            <a:ext cx="2121300" cy="94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Duke William spoke with his second cousin, King Edward the Confessor of England.</a:t>
            </a:r>
            <a:endParaRPr sz="1300">
              <a:latin typeface="Roboto"/>
              <a:ea typeface="Roboto"/>
              <a:cs typeface="Roboto"/>
              <a:sym typeface="Roboto"/>
            </a:endParaRPr>
          </a:p>
        </p:txBody>
      </p:sp>
      <p:sp>
        <p:nvSpPr>
          <p:cNvPr id="205" name="Google Shape;205;p28"/>
          <p:cNvSpPr/>
          <p:nvPr/>
        </p:nvSpPr>
        <p:spPr>
          <a:xfrm>
            <a:off x="7989450" y="3421850"/>
            <a:ext cx="131400" cy="1314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 name="Google Shape;206;p28"/>
          <p:cNvCxnSpPr>
            <a:stCxn id="205" idx="0"/>
            <a:endCxn id="204" idx="2"/>
          </p:cNvCxnSpPr>
          <p:nvPr/>
        </p:nvCxnSpPr>
        <p:spPr>
          <a:xfrm flipH="1" rot="5400000">
            <a:off x="7626600" y="2993300"/>
            <a:ext cx="468600" cy="388500"/>
          </a:xfrm>
          <a:prstGeom prst="bentConnector3">
            <a:avLst>
              <a:gd fmla="val 49995" name="adj1"/>
            </a:avLst>
          </a:prstGeom>
          <a:noFill/>
          <a:ln cap="flat" cmpd="sng" w="28575">
            <a:solidFill>
              <a:srgbClr val="CC0000"/>
            </a:solidFill>
            <a:prstDash val="solid"/>
            <a:round/>
            <a:headEnd len="med" w="med" type="none"/>
            <a:tailEnd len="med" w="med" type="none"/>
          </a:ln>
        </p:spPr>
      </p:cxnSp>
      <p:sp>
        <p:nvSpPr>
          <p:cNvPr id="207" name="Google Shape;207;p28"/>
          <p:cNvSpPr/>
          <p:nvPr/>
        </p:nvSpPr>
        <p:spPr>
          <a:xfrm>
            <a:off x="5465750" y="4139700"/>
            <a:ext cx="2811000" cy="731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The Norman Robert Guiscard with his brother Roger embarked on the conquest of Sicily.</a:t>
            </a:r>
            <a:endParaRPr sz="1300">
              <a:latin typeface="Roboto"/>
              <a:ea typeface="Roboto"/>
              <a:cs typeface="Roboto"/>
              <a:sym typeface="Roboto"/>
            </a:endParaRPr>
          </a:p>
        </p:txBody>
      </p:sp>
      <p:sp>
        <p:nvSpPr>
          <p:cNvPr id="208" name="Google Shape;208;p28"/>
          <p:cNvSpPr/>
          <p:nvPr/>
        </p:nvSpPr>
        <p:spPr>
          <a:xfrm>
            <a:off x="8327800" y="3421850"/>
            <a:ext cx="131400" cy="131400"/>
          </a:xfrm>
          <a:prstGeom prst="ellipse">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9" name="Google Shape;209;p28"/>
          <p:cNvCxnSpPr>
            <a:stCxn id="207" idx="0"/>
            <a:endCxn id="208" idx="4"/>
          </p:cNvCxnSpPr>
          <p:nvPr/>
        </p:nvCxnSpPr>
        <p:spPr>
          <a:xfrm rot="-5400000">
            <a:off x="7339100" y="3085350"/>
            <a:ext cx="586500" cy="1522200"/>
          </a:xfrm>
          <a:prstGeom prst="bentConnector3">
            <a:avLst>
              <a:gd fmla="val 49996" name="adj1"/>
            </a:avLst>
          </a:prstGeom>
          <a:noFill/>
          <a:ln cap="flat" cmpd="sng" w="28575">
            <a:solidFill>
              <a:srgbClr val="CC0000"/>
            </a:solidFill>
            <a:prstDash val="solid"/>
            <a:round/>
            <a:headEnd len="med" w="med" type="none"/>
            <a:tailEnd len="med" w="med" type="none"/>
          </a:ln>
        </p:spPr>
      </p:cxnSp>
      <p:pic>
        <p:nvPicPr>
          <p:cNvPr id="210" name="Google Shape;210;p28"/>
          <p:cNvPicPr preferRelativeResize="0"/>
          <p:nvPr/>
        </p:nvPicPr>
        <p:blipFill>
          <a:blip r:embed="rId3">
            <a:alphaModFix/>
          </a:blip>
          <a:stretch>
            <a:fillRect/>
          </a:stretch>
        </p:blipFill>
        <p:spPr>
          <a:xfrm>
            <a:off x="347300" y="230625"/>
            <a:ext cx="731400" cy="731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9"/>
          <p:cNvPicPr preferRelativeResize="0"/>
          <p:nvPr/>
        </p:nvPicPr>
        <p:blipFill>
          <a:blip r:embed="rId3">
            <a:alphaModFix/>
          </a:blip>
          <a:stretch>
            <a:fillRect/>
          </a:stretch>
        </p:blipFill>
        <p:spPr>
          <a:xfrm>
            <a:off x="7702325" y="2900750"/>
            <a:ext cx="1192850" cy="1491068"/>
          </a:xfrm>
          <a:prstGeom prst="rect">
            <a:avLst/>
          </a:prstGeom>
          <a:noFill/>
          <a:ln>
            <a:noFill/>
          </a:ln>
        </p:spPr>
      </p:pic>
      <p:sp>
        <p:nvSpPr>
          <p:cNvPr id="216" name="Google Shape;216;p29"/>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7" name="Google Shape;217;p29"/>
          <p:cNvPicPr preferRelativeResize="0"/>
          <p:nvPr/>
        </p:nvPicPr>
        <p:blipFill>
          <a:blip r:embed="rId4">
            <a:alphaModFix/>
          </a:blip>
          <a:stretch>
            <a:fillRect/>
          </a:stretch>
        </p:blipFill>
        <p:spPr>
          <a:xfrm>
            <a:off x="235499" y="762687"/>
            <a:ext cx="3358649" cy="3824763"/>
          </a:xfrm>
          <a:prstGeom prst="rect">
            <a:avLst/>
          </a:prstGeom>
          <a:noFill/>
          <a:ln>
            <a:noFill/>
          </a:ln>
        </p:spPr>
      </p:pic>
      <p:sp>
        <p:nvSpPr>
          <p:cNvPr id="218" name="Google Shape;218;p29"/>
          <p:cNvSpPr txBox="1"/>
          <p:nvPr/>
        </p:nvSpPr>
        <p:spPr>
          <a:xfrm>
            <a:off x="235475" y="4644225"/>
            <a:ext cx="3358800" cy="1968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Map of the kingdom of France in 1030</a:t>
            </a:r>
            <a:endParaRPr b="1" sz="1000">
              <a:solidFill>
                <a:srgbClr val="FFFFFF"/>
              </a:solidFill>
              <a:latin typeface="Roboto"/>
              <a:ea typeface="Roboto"/>
              <a:cs typeface="Roboto"/>
              <a:sym typeface="Roboto"/>
            </a:endParaRPr>
          </a:p>
        </p:txBody>
      </p:sp>
      <p:sp>
        <p:nvSpPr>
          <p:cNvPr id="219" name="Google Shape;219;p29"/>
          <p:cNvSpPr txBox="1"/>
          <p:nvPr/>
        </p:nvSpPr>
        <p:spPr>
          <a:xfrm>
            <a:off x="3631250" y="791400"/>
            <a:ext cx="5256900" cy="8715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lang="en" sz="1600">
                <a:latin typeface="Roboto"/>
                <a:ea typeface="Roboto"/>
                <a:cs typeface="Roboto"/>
                <a:sym typeface="Roboto"/>
              </a:rPr>
              <a:t>The country was not called France until the thirteenth century but a king ruled over the collection of lands albeit with less central control.</a:t>
            </a:r>
            <a:endParaRPr b="0" i="0" sz="1600" u="none" cap="none" strike="noStrike">
              <a:solidFill>
                <a:srgbClr val="000000"/>
              </a:solidFill>
              <a:latin typeface="Roboto"/>
              <a:ea typeface="Roboto"/>
              <a:cs typeface="Roboto"/>
              <a:sym typeface="Roboto"/>
            </a:endParaRPr>
          </a:p>
        </p:txBody>
      </p:sp>
      <p:cxnSp>
        <p:nvCxnSpPr>
          <p:cNvPr id="220" name="Google Shape;220;p29"/>
          <p:cNvCxnSpPr/>
          <p:nvPr/>
        </p:nvCxnSpPr>
        <p:spPr>
          <a:xfrm>
            <a:off x="3769600" y="2410175"/>
            <a:ext cx="5118600" cy="0"/>
          </a:xfrm>
          <a:prstGeom prst="straightConnector1">
            <a:avLst/>
          </a:prstGeom>
          <a:noFill/>
          <a:ln cap="flat" cmpd="sng" w="38100">
            <a:solidFill>
              <a:srgbClr val="000000"/>
            </a:solidFill>
            <a:prstDash val="solid"/>
            <a:round/>
            <a:headEnd len="sm" w="sm" type="none"/>
            <a:tailEnd len="sm" w="sm" type="none"/>
          </a:ln>
        </p:spPr>
      </p:cxnSp>
      <p:sp>
        <p:nvSpPr>
          <p:cNvPr id="221" name="Google Shape;221;p29"/>
          <p:cNvSpPr txBox="1"/>
          <p:nvPr/>
        </p:nvSpPr>
        <p:spPr>
          <a:xfrm>
            <a:off x="3927450" y="2410175"/>
            <a:ext cx="11088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1155CC"/>
                </a:solidFill>
                <a:latin typeface="Roboto"/>
                <a:ea typeface="Roboto"/>
                <a:cs typeface="Roboto"/>
                <a:sym typeface="Roboto"/>
              </a:rPr>
              <a:t>940</a:t>
            </a:r>
            <a:endParaRPr b="1" i="0" u="none" cap="none" strike="noStrike">
              <a:solidFill>
                <a:srgbClr val="1155C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a:latin typeface="Roboto"/>
                <a:ea typeface="Roboto"/>
                <a:cs typeface="Roboto"/>
                <a:sym typeface="Roboto"/>
              </a:rPr>
              <a:t>Hugh Capet</a:t>
            </a:r>
            <a:endParaRPr b="1" i="0" u="none" cap="none" strike="noStrike">
              <a:solidFill>
                <a:srgbClr val="1155CC"/>
              </a:solidFill>
              <a:latin typeface="Roboto"/>
              <a:ea typeface="Roboto"/>
              <a:cs typeface="Roboto"/>
              <a:sym typeface="Roboto"/>
            </a:endParaRPr>
          </a:p>
        </p:txBody>
      </p:sp>
      <p:sp>
        <p:nvSpPr>
          <p:cNvPr id="222" name="Google Shape;222;p29"/>
          <p:cNvSpPr/>
          <p:nvPr/>
        </p:nvSpPr>
        <p:spPr>
          <a:xfrm rot="8114754">
            <a:off x="4383623" y="2141131"/>
            <a:ext cx="148282" cy="148282"/>
          </a:xfrm>
          <a:prstGeom prst="teardrop">
            <a:avLst>
              <a:gd fmla="val 154366" name="adj"/>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9"/>
          <p:cNvSpPr txBox="1"/>
          <p:nvPr/>
        </p:nvSpPr>
        <p:spPr>
          <a:xfrm>
            <a:off x="5254938" y="2410163"/>
            <a:ext cx="11088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1155CC"/>
                </a:solidFill>
                <a:latin typeface="Roboto"/>
                <a:ea typeface="Roboto"/>
                <a:cs typeface="Roboto"/>
                <a:sym typeface="Roboto"/>
              </a:rPr>
              <a:t>996</a:t>
            </a:r>
            <a:endParaRPr b="1" i="0" u="none" cap="none" strike="noStrike">
              <a:solidFill>
                <a:srgbClr val="1155C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a:latin typeface="Roboto"/>
                <a:ea typeface="Roboto"/>
                <a:cs typeface="Roboto"/>
                <a:sym typeface="Roboto"/>
              </a:rPr>
              <a:t>Robert the Pious</a:t>
            </a:r>
            <a:endParaRPr b="1" i="0" u="none" cap="none" strike="noStrike">
              <a:solidFill>
                <a:srgbClr val="1155CC"/>
              </a:solidFill>
              <a:latin typeface="Roboto"/>
              <a:ea typeface="Roboto"/>
              <a:cs typeface="Roboto"/>
              <a:sym typeface="Roboto"/>
            </a:endParaRPr>
          </a:p>
        </p:txBody>
      </p:sp>
      <p:sp>
        <p:nvSpPr>
          <p:cNvPr id="224" name="Google Shape;224;p29"/>
          <p:cNvSpPr/>
          <p:nvPr/>
        </p:nvSpPr>
        <p:spPr>
          <a:xfrm rot="8114754">
            <a:off x="5735186" y="2141144"/>
            <a:ext cx="148282" cy="148282"/>
          </a:xfrm>
          <a:prstGeom prst="teardrop">
            <a:avLst>
              <a:gd fmla="val 154366" name="adj"/>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9"/>
          <p:cNvSpPr txBox="1"/>
          <p:nvPr/>
        </p:nvSpPr>
        <p:spPr>
          <a:xfrm>
            <a:off x="6582425" y="2410175"/>
            <a:ext cx="11199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1155CC"/>
                </a:solidFill>
                <a:latin typeface="Roboto"/>
                <a:ea typeface="Roboto"/>
                <a:cs typeface="Roboto"/>
                <a:sym typeface="Roboto"/>
              </a:rPr>
              <a:t>1027</a:t>
            </a:r>
            <a:endParaRPr b="1" i="0" u="none" cap="none" strike="noStrike">
              <a:solidFill>
                <a:srgbClr val="1155C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a:latin typeface="Roboto"/>
                <a:ea typeface="Roboto"/>
                <a:cs typeface="Roboto"/>
                <a:sym typeface="Roboto"/>
              </a:rPr>
              <a:t>Henry I</a:t>
            </a:r>
            <a:endParaRPr b="1" i="0" u="none" cap="none" strike="noStrike">
              <a:solidFill>
                <a:srgbClr val="1155CC"/>
              </a:solidFill>
              <a:latin typeface="Roboto"/>
              <a:ea typeface="Roboto"/>
              <a:cs typeface="Roboto"/>
              <a:sym typeface="Roboto"/>
            </a:endParaRPr>
          </a:p>
        </p:txBody>
      </p:sp>
      <p:sp>
        <p:nvSpPr>
          <p:cNvPr id="226" name="Google Shape;226;p29"/>
          <p:cNvSpPr/>
          <p:nvPr/>
        </p:nvSpPr>
        <p:spPr>
          <a:xfrm rot="8114754">
            <a:off x="7048848" y="2141131"/>
            <a:ext cx="148282" cy="148282"/>
          </a:xfrm>
          <a:prstGeom prst="teardrop">
            <a:avLst>
              <a:gd fmla="val 154366" name="adj"/>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9"/>
          <p:cNvSpPr txBox="1"/>
          <p:nvPr/>
        </p:nvSpPr>
        <p:spPr>
          <a:xfrm>
            <a:off x="8024550" y="2410175"/>
            <a:ext cx="7365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CC0000"/>
                </a:solidFill>
                <a:latin typeface="Roboto"/>
                <a:ea typeface="Roboto"/>
                <a:cs typeface="Roboto"/>
                <a:sym typeface="Roboto"/>
              </a:rPr>
              <a:t>1060</a:t>
            </a:r>
            <a:endParaRPr b="1">
              <a:solidFill>
                <a:srgbClr val="CC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n">
                <a:latin typeface="Roboto"/>
                <a:ea typeface="Roboto"/>
                <a:cs typeface="Roboto"/>
                <a:sym typeface="Roboto"/>
              </a:rPr>
              <a:t>Philip I</a:t>
            </a:r>
            <a:endParaRPr b="1">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b="1" i="0" sz="1100" u="none" cap="none" strike="noStrike">
              <a:solidFill>
                <a:srgbClr val="CC0000"/>
              </a:solidFill>
              <a:latin typeface="Roboto"/>
              <a:ea typeface="Roboto"/>
              <a:cs typeface="Roboto"/>
              <a:sym typeface="Roboto"/>
            </a:endParaRPr>
          </a:p>
        </p:txBody>
      </p:sp>
      <p:sp>
        <p:nvSpPr>
          <p:cNvPr id="228" name="Google Shape;228;p29"/>
          <p:cNvSpPr/>
          <p:nvPr/>
        </p:nvSpPr>
        <p:spPr>
          <a:xfrm rot="8114754">
            <a:off x="8318648" y="2141131"/>
            <a:ext cx="148282" cy="148282"/>
          </a:xfrm>
          <a:prstGeom prst="teardrop">
            <a:avLst>
              <a:gd fmla="val 154366" name="adj"/>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9"/>
          <p:cNvSpPr txBox="1"/>
          <p:nvPr/>
        </p:nvSpPr>
        <p:spPr>
          <a:xfrm>
            <a:off x="5279325" y="1688550"/>
            <a:ext cx="3652200" cy="31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lang="en" sz="1600">
                <a:solidFill>
                  <a:srgbClr val="FFFFFF"/>
                </a:solidFill>
                <a:latin typeface="Roboto"/>
                <a:ea typeface="Roboto"/>
                <a:cs typeface="Roboto"/>
                <a:sym typeface="Roboto"/>
              </a:rPr>
              <a:t>King of the Franks from 940 to 1060</a:t>
            </a:r>
            <a:endParaRPr b="1" sz="1600">
              <a:solidFill>
                <a:srgbClr val="FFFFFF"/>
              </a:solidFill>
              <a:latin typeface="Roboto"/>
              <a:ea typeface="Roboto"/>
              <a:cs typeface="Roboto"/>
              <a:sym typeface="Roboto"/>
            </a:endParaRPr>
          </a:p>
        </p:txBody>
      </p:sp>
      <p:sp>
        <p:nvSpPr>
          <p:cNvPr id="230" name="Google Shape;230;p29"/>
          <p:cNvSpPr txBox="1"/>
          <p:nvPr/>
        </p:nvSpPr>
        <p:spPr>
          <a:xfrm>
            <a:off x="3631250" y="3513800"/>
            <a:ext cx="4034100" cy="1378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lang="en" sz="1600">
                <a:latin typeface="Roboto"/>
                <a:ea typeface="Roboto"/>
                <a:cs typeface="Roboto"/>
                <a:sym typeface="Roboto"/>
              </a:rPr>
              <a:t>Whilst the King of the Franks ruled over the lands in the kingdom, he could claim to rule only a small region of land since the duchies and counties were held by the dukes and counts.</a:t>
            </a:r>
            <a:endParaRPr b="0" i="0" sz="1600" u="none" cap="none" strike="noStrike">
              <a:solidFill>
                <a:srgbClr val="000000"/>
              </a:solidFill>
              <a:latin typeface="Roboto"/>
              <a:ea typeface="Roboto"/>
              <a:cs typeface="Roboto"/>
              <a:sym typeface="Roboto"/>
            </a:endParaRPr>
          </a:p>
        </p:txBody>
      </p:sp>
      <p:sp>
        <p:nvSpPr>
          <p:cNvPr id="231" name="Google Shape;231;p29"/>
          <p:cNvSpPr txBox="1"/>
          <p:nvPr/>
        </p:nvSpPr>
        <p:spPr>
          <a:xfrm>
            <a:off x="235475" y="34032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Norman society</a:t>
            </a:r>
            <a:endParaRPr b="1" sz="1600">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4008489" y="2871300"/>
            <a:ext cx="1392000" cy="1368760"/>
          </a:xfrm>
          <a:prstGeom prst="rect">
            <a:avLst/>
          </a:prstGeom>
          <a:noFill/>
          <a:ln>
            <a:noFill/>
          </a:ln>
        </p:spPr>
      </p:pic>
      <p:sp>
        <p:nvSpPr>
          <p:cNvPr id="237" name="Google Shape;237;p30"/>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8" name="Google Shape;238;p30"/>
          <p:cNvSpPr txBox="1"/>
          <p:nvPr/>
        </p:nvSpPr>
        <p:spPr>
          <a:xfrm>
            <a:off x="1073750" y="389200"/>
            <a:ext cx="879900" cy="3936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600">
                <a:solidFill>
                  <a:srgbClr val="FFFFFF"/>
                </a:solidFill>
                <a:latin typeface="Roboto"/>
                <a:ea typeface="Roboto"/>
                <a:cs typeface="Roboto"/>
                <a:sym typeface="Roboto"/>
              </a:rPr>
              <a:t>King</a:t>
            </a:r>
            <a:endParaRPr i="0" sz="1600" u="none" cap="none" strike="noStrike">
              <a:solidFill>
                <a:srgbClr val="FFFFFF"/>
              </a:solidFill>
              <a:latin typeface="Roboto"/>
              <a:ea typeface="Roboto"/>
              <a:cs typeface="Roboto"/>
              <a:sym typeface="Roboto"/>
            </a:endParaRPr>
          </a:p>
        </p:txBody>
      </p:sp>
      <p:sp>
        <p:nvSpPr>
          <p:cNvPr id="239" name="Google Shape;239;p30"/>
          <p:cNvSpPr txBox="1"/>
          <p:nvPr/>
        </p:nvSpPr>
        <p:spPr>
          <a:xfrm>
            <a:off x="817700" y="869825"/>
            <a:ext cx="1392000" cy="511800"/>
          </a:xfrm>
          <a:prstGeom prst="rect">
            <a:avLst/>
          </a:prstGeom>
          <a:solidFill>
            <a:srgbClr val="1155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600">
                <a:solidFill>
                  <a:srgbClr val="FFFFFF"/>
                </a:solidFill>
                <a:latin typeface="Roboto"/>
                <a:ea typeface="Roboto"/>
                <a:cs typeface="Roboto"/>
                <a:sym typeface="Roboto"/>
              </a:rPr>
              <a:t>Dukes and counts</a:t>
            </a:r>
            <a:endParaRPr i="0" sz="1600" u="none" cap="none" strike="noStrike">
              <a:solidFill>
                <a:srgbClr val="FFFFFF"/>
              </a:solidFill>
              <a:latin typeface="Roboto"/>
              <a:ea typeface="Roboto"/>
              <a:cs typeface="Roboto"/>
              <a:sym typeface="Roboto"/>
            </a:endParaRPr>
          </a:p>
        </p:txBody>
      </p:sp>
      <p:sp>
        <p:nvSpPr>
          <p:cNvPr id="240" name="Google Shape;240;p30"/>
          <p:cNvSpPr txBox="1"/>
          <p:nvPr/>
        </p:nvSpPr>
        <p:spPr>
          <a:xfrm>
            <a:off x="594500" y="1468638"/>
            <a:ext cx="1838400" cy="3936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600">
                <a:solidFill>
                  <a:srgbClr val="FFFFFF"/>
                </a:solidFill>
                <a:latin typeface="Roboto"/>
                <a:ea typeface="Roboto"/>
                <a:cs typeface="Roboto"/>
                <a:sym typeface="Roboto"/>
              </a:rPr>
              <a:t>Knights</a:t>
            </a:r>
            <a:endParaRPr i="0" sz="1600" u="none" cap="none" strike="noStrike">
              <a:solidFill>
                <a:srgbClr val="FFFFFF"/>
              </a:solidFill>
              <a:latin typeface="Roboto"/>
              <a:ea typeface="Roboto"/>
              <a:cs typeface="Roboto"/>
              <a:sym typeface="Roboto"/>
            </a:endParaRPr>
          </a:p>
        </p:txBody>
      </p:sp>
      <p:sp>
        <p:nvSpPr>
          <p:cNvPr id="241" name="Google Shape;241;p30"/>
          <p:cNvSpPr txBox="1"/>
          <p:nvPr/>
        </p:nvSpPr>
        <p:spPr>
          <a:xfrm>
            <a:off x="338300" y="1949263"/>
            <a:ext cx="2350800" cy="393600"/>
          </a:xfrm>
          <a:prstGeom prst="rect">
            <a:avLst/>
          </a:prstGeom>
          <a:solidFill>
            <a:srgbClr val="6D9E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600">
                <a:solidFill>
                  <a:srgbClr val="FFFFFF"/>
                </a:solidFill>
                <a:latin typeface="Roboto"/>
                <a:ea typeface="Roboto"/>
                <a:cs typeface="Roboto"/>
                <a:sym typeface="Roboto"/>
              </a:rPr>
              <a:t>Serfs</a:t>
            </a:r>
            <a:endParaRPr i="0" sz="1600" u="none" cap="none" strike="noStrike">
              <a:solidFill>
                <a:srgbClr val="FFFFFF"/>
              </a:solidFill>
              <a:latin typeface="Roboto"/>
              <a:ea typeface="Roboto"/>
              <a:cs typeface="Roboto"/>
              <a:sym typeface="Roboto"/>
            </a:endParaRPr>
          </a:p>
        </p:txBody>
      </p:sp>
      <p:sp>
        <p:nvSpPr>
          <p:cNvPr id="242" name="Google Shape;242;p30"/>
          <p:cNvSpPr txBox="1"/>
          <p:nvPr/>
        </p:nvSpPr>
        <p:spPr>
          <a:xfrm>
            <a:off x="2565600" y="184500"/>
            <a:ext cx="6081600" cy="23112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The country followed a </a:t>
            </a:r>
            <a:r>
              <a:rPr b="1" lang="en" sz="1600">
                <a:latin typeface="Roboto"/>
                <a:ea typeface="Roboto"/>
                <a:cs typeface="Roboto"/>
                <a:sym typeface="Roboto"/>
              </a:rPr>
              <a:t>feudal system</a:t>
            </a:r>
            <a:r>
              <a:rPr lang="en" sz="1600">
                <a:latin typeface="Roboto"/>
                <a:ea typeface="Roboto"/>
                <a:cs typeface="Roboto"/>
                <a:sym typeface="Roboto"/>
              </a:rPr>
              <a:t>, in which duchies, known as </a:t>
            </a:r>
            <a:r>
              <a:rPr b="1" lang="en" sz="1600">
                <a:latin typeface="Roboto"/>
                <a:ea typeface="Roboto"/>
                <a:cs typeface="Roboto"/>
                <a:sym typeface="Roboto"/>
              </a:rPr>
              <a:t>fiefs</a:t>
            </a:r>
            <a:r>
              <a:rPr lang="en" sz="1600">
                <a:latin typeface="Roboto"/>
                <a:ea typeface="Roboto"/>
                <a:cs typeface="Roboto"/>
                <a:sym typeface="Roboto"/>
              </a:rPr>
              <a:t>, were granted to the dukes and counts.</a:t>
            </a:r>
            <a:endParaRPr sz="1600">
              <a:latin typeface="Roboto"/>
              <a:ea typeface="Roboto"/>
              <a:cs typeface="Roboto"/>
              <a:sym typeface="Roboto"/>
            </a:endParaRPr>
          </a:p>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In return, these dukes and counts were </a:t>
            </a:r>
            <a:r>
              <a:rPr b="1" lang="en" sz="1600">
                <a:latin typeface="Roboto"/>
                <a:ea typeface="Roboto"/>
                <a:cs typeface="Roboto"/>
                <a:sym typeface="Roboto"/>
              </a:rPr>
              <a:t>vassals</a:t>
            </a:r>
            <a:r>
              <a:rPr lang="en" sz="1600">
                <a:latin typeface="Roboto"/>
                <a:ea typeface="Roboto"/>
                <a:cs typeface="Roboto"/>
                <a:sym typeface="Roboto"/>
              </a:rPr>
              <a:t>, who swore their loyalty to the king, and pledged to get their armies to fight for the kingdom when needed. Additionally,</a:t>
            </a:r>
            <a:r>
              <a:rPr lang="en" sz="1600">
                <a:latin typeface="Roboto"/>
                <a:ea typeface="Roboto"/>
                <a:cs typeface="Roboto"/>
                <a:sym typeface="Roboto"/>
              </a:rPr>
              <a:t> they exercised the day to day power in lands.</a:t>
            </a:r>
            <a:endParaRPr sz="1600">
              <a:latin typeface="Roboto"/>
              <a:ea typeface="Roboto"/>
              <a:cs typeface="Roboto"/>
              <a:sym typeface="Roboto"/>
            </a:endParaRPr>
          </a:p>
          <a:p>
            <a:pPr indent="-330200" lvl="0" marL="457200" marR="0" rtl="0" algn="just">
              <a:lnSpc>
                <a:spcPct val="100000"/>
              </a:lnSpc>
              <a:spcBef>
                <a:spcPts val="0"/>
              </a:spcBef>
              <a:spcAft>
                <a:spcPts val="0"/>
              </a:spcAft>
              <a:buSzPts val="1600"/>
              <a:buFont typeface="Roboto"/>
              <a:buChar char="●"/>
            </a:pPr>
            <a:r>
              <a:rPr lang="en" sz="1600">
                <a:latin typeface="Roboto"/>
                <a:ea typeface="Roboto"/>
                <a:cs typeface="Roboto"/>
                <a:sym typeface="Roboto"/>
              </a:rPr>
              <a:t>The </a:t>
            </a:r>
            <a:r>
              <a:rPr b="1" lang="en" sz="1600">
                <a:latin typeface="Roboto"/>
                <a:ea typeface="Roboto"/>
                <a:cs typeface="Roboto"/>
                <a:sym typeface="Roboto"/>
              </a:rPr>
              <a:t>knights </a:t>
            </a:r>
            <a:r>
              <a:rPr lang="en" sz="1600">
                <a:latin typeface="Roboto"/>
                <a:ea typeface="Roboto"/>
                <a:cs typeface="Roboto"/>
                <a:sym typeface="Roboto"/>
              </a:rPr>
              <a:t>provided protection and military service whilst </a:t>
            </a:r>
            <a:r>
              <a:rPr b="1" lang="en" sz="1600">
                <a:latin typeface="Roboto"/>
                <a:ea typeface="Roboto"/>
                <a:cs typeface="Roboto"/>
                <a:sym typeface="Roboto"/>
              </a:rPr>
              <a:t>serfs</a:t>
            </a:r>
            <a:r>
              <a:rPr lang="en" sz="1600">
                <a:latin typeface="Roboto"/>
                <a:ea typeface="Roboto"/>
                <a:cs typeface="Roboto"/>
                <a:sym typeface="Roboto"/>
              </a:rPr>
              <a:t> would reside upon and work a parcel of land for their lord In exchange for a place to live and protection.</a:t>
            </a:r>
            <a:endParaRPr b="0" i="0" sz="1600" u="none" cap="none" strike="noStrike">
              <a:solidFill>
                <a:srgbClr val="000000"/>
              </a:solidFill>
              <a:latin typeface="Roboto"/>
              <a:ea typeface="Roboto"/>
              <a:cs typeface="Roboto"/>
              <a:sym typeface="Roboto"/>
            </a:endParaRPr>
          </a:p>
        </p:txBody>
      </p:sp>
      <p:sp>
        <p:nvSpPr>
          <p:cNvPr id="243" name="Google Shape;243;p30"/>
          <p:cNvSpPr txBox="1"/>
          <p:nvPr/>
        </p:nvSpPr>
        <p:spPr>
          <a:xfrm>
            <a:off x="338300" y="2602950"/>
            <a:ext cx="3670200" cy="22032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lang="en" sz="1500">
                <a:latin typeface="Roboto"/>
                <a:ea typeface="Roboto"/>
                <a:cs typeface="Roboto"/>
                <a:sym typeface="Roboto"/>
              </a:rPr>
              <a:t>As fiefs transformed into hereditary holdings, counties and duchies began to break down into smaller holdings as castellans and lesser seigneurs took control of local land. Since this breaking down of power was not systematic, some dukes and counts were able to maintain control of their lands for a long period of time, like in </a:t>
            </a:r>
            <a:r>
              <a:rPr b="1" lang="en" sz="1500">
                <a:latin typeface="Roboto"/>
                <a:ea typeface="Roboto"/>
                <a:cs typeface="Roboto"/>
                <a:sym typeface="Roboto"/>
              </a:rPr>
              <a:t>Normandy</a:t>
            </a:r>
            <a:r>
              <a:rPr lang="en" sz="1500">
                <a:latin typeface="Roboto"/>
                <a:ea typeface="Roboto"/>
                <a:cs typeface="Roboto"/>
                <a:sym typeface="Roboto"/>
              </a:rPr>
              <a:t>.</a:t>
            </a:r>
            <a:endParaRPr b="0" i="0" sz="1500" u="none" cap="none" strike="noStrike">
              <a:solidFill>
                <a:srgbClr val="000000"/>
              </a:solidFill>
              <a:latin typeface="Roboto"/>
              <a:ea typeface="Roboto"/>
              <a:cs typeface="Roboto"/>
              <a:sym typeface="Roboto"/>
            </a:endParaRPr>
          </a:p>
        </p:txBody>
      </p:sp>
      <p:cxnSp>
        <p:nvCxnSpPr>
          <p:cNvPr id="244" name="Google Shape;244;p30"/>
          <p:cNvCxnSpPr/>
          <p:nvPr/>
        </p:nvCxnSpPr>
        <p:spPr>
          <a:xfrm>
            <a:off x="5255875" y="3476975"/>
            <a:ext cx="3632700" cy="0"/>
          </a:xfrm>
          <a:prstGeom prst="straightConnector1">
            <a:avLst/>
          </a:prstGeom>
          <a:noFill/>
          <a:ln cap="flat" cmpd="sng" w="38100">
            <a:solidFill>
              <a:srgbClr val="000000"/>
            </a:solidFill>
            <a:prstDash val="solid"/>
            <a:round/>
            <a:headEnd len="sm" w="sm" type="none"/>
            <a:tailEnd len="sm" w="sm" type="none"/>
          </a:ln>
        </p:spPr>
      </p:cxnSp>
      <p:sp>
        <p:nvSpPr>
          <p:cNvPr id="245" name="Google Shape;245;p30"/>
          <p:cNvSpPr txBox="1"/>
          <p:nvPr/>
        </p:nvSpPr>
        <p:spPr>
          <a:xfrm>
            <a:off x="5070450" y="3476975"/>
            <a:ext cx="11088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1200">
                <a:solidFill>
                  <a:srgbClr val="1155CC"/>
                </a:solidFill>
                <a:latin typeface="Roboto"/>
                <a:ea typeface="Roboto"/>
                <a:cs typeface="Roboto"/>
                <a:sym typeface="Roboto"/>
              </a:rPr>
              <a:t>996</a:t>
            </a:r>
            <a:endParaRPr b="1" i="0" sz="1200" u="none" cap="none" strike="noStrike">
              <a:solidFill>
                <a:srgbClr val="1155C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sz="1200">
                <a:latin typeface="Roboto"/>
                <a:ea typeface="Roboto"/>
                <a:cs typeface="Roboto"/>
                <a:sym typeface="Roboto"/>
              </a:rPr>
              <a:t>Richard II</a:t>
            </a:r>
            <a:endParaRPr b="1" sz="1200">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sz="1200">
                <a:latin typeface="Roboto"/>
                <a:ea typeface="Roboto"/>
                <a:cs typeface="Roboto"/>
                <a:sym typeface="Roboto"/>
              </a:rPr>
              <a:t>the Good</a:t>
            </a:r>
            <a:endParaRPr b="1" i="0" sz="1200" u="none" cap="none" strike="noStrike">
              <a:solidFill>
                <a:srgbClr val="1155CC"/>
              </a:solidFill>
              <a:latin typeface="Roboto"/>
              <a:ea typeface="Roboto"/>
              <a:cs typeface="Roboto"/>
              <a:sym typeface="Roboto"/>
            </a:endParaRPr>
          </a:p>
        </p:txBody>
      </p:sp>
      <p:sp>
        <p:nvSpPr>
          <p:cNvPr id="246" name="Google Shape;246;p30"/>
          <p:cNvSpPr/>
          <p:nvPr/>
        </p:nvSpPr>
        <p:spPr>
          <a:xfrm rot="8114754">
            <a:off x="5526623" y="3207931"/>
            <a:ext cx="148282" cy="148282"/>
          </a:xfrm>
          <a:prstGeom prst="teardrop">
            <a:avLst>
              <a:gd fmla="val 154366" name="adj"/>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0"/>
          <p:cNvSpPr txBox="1"/>
          <p:nvPr/>
        </p:nvSpPr>
        <p:spPr>
          <a:xfrm>
            <a:off x="6096403" y="3476972"/>
            <a:ext cx="879900" cy="51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1200">
                <a:solidFill>
                  <a:srgbClr val="1155CC"/>
                </a:solidFill>
                <a:latin typeface="Roboto"/>
                <a:ea typeface="Roboto"/>
                <a:cs typeface="Roboto"/>
                <a:sym typeface="Roboto"/>
              </a:rPr>
              <a:t>1026</a:t>
            </a:r>
            <a:endParaRPr b="1" i="0" sz="1200" u="none" cap="none" strike="noStrike">
              <a:solidFill>
                <a:srgbClr val="1155C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sz="1200">
                <a:latin typeface="Roboto"/>
                <a:ea typeface="Roboto"/>
                <a:cs typeface="Roboto"/>
                <a:sym typeface="Roboto"/>
              </a:rPr>
              <a:t>Richard III</a:t>
            </a:r>
            <a:endParaRPr b="1" i="0" sz="1200" u="none" cap="none" strike="noStrike">
              <a:solidFill>
                <a:srgbClr val="1155CC"/>
              </a:solidFill>
              <a:latin typeface="Roboto"/>
              <a:ea typeface="Roboto"/>
              <a:cs typeface="Roboto"/>
              <a:sym typeface="Roboto"/>
            </a:endParaRPr>
          </a:p>
        </p:txBody>
      </p:sp>
      <p:sp>
        <p:nvSpPr>
          <p:cNvPr id="248" name="Google Shape;248;p30"/>
          <p:cNvSpPr/>
          <p:nvPr/>
        </p:nvSpPr>
        <p:spPr>
          <a:xfrm rot="8114754">
            <a:off x="6462216" y="3207944"/>
            <a:ext cx="148282" cy="148282"/>
          </a:xfrm>
          <a:prstGeom prst="teardrop">
            <a:avLst>
              <a:gd fmla="val 154366" name="adj"/>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0"/>
          <p:cNvSpPr txBox="1"/>
          <p:nvPr/>
        </p:nvSpPr>
        <p:spPr>
          <a:xfrm>
            <a:off x="6963400" y="3476975"/>
            <a:ext cx="11088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1200">
                <a:solidFill>
                  <a:srgbClr val="1155CC"/>
                </a:solidFill>
                <a:latin typeface="Roboto"/>
                <a:ea typeface="Roboto"/>
                <a:cs typeface="Roboto"/>
                <a:sym typeface="Roboto"/>
              </a:rPr>
              <a:t>1027</a:t>
            </a:r>
            <a:endParaRPr b="1" i="0" sz="1200" u="none" cap="none" strike="noStrike">
              <a:solidFill>
                <a:srgbClr val="1155C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1" lang="en" sz="1200">
                <a:latin typeface="Roboto"/>
                <a:ea typeface="Roboto"/>
                <a:cs typeface="Roboto"/>
                <a:sym typeface="Roboto"/>
              </a:rPr>
              <a:t>Robert I the Magnificent</a:t>
            </a:r>
            <a:endParaRPr b="1" i="0" sz="1200" u="none" cap="none" strike="noStrike">
              <a:solidFill>
                <a:srgbClr val="1155CC"/>
              </a:solidFill>
              <a:latin typeface="Roboto"/>
              <a:ea typeface="Roboto"/>
              <a:cs typeface="Roboto"/>
              <a:sym typeface="Roboto"/>
            </a:endParaRPr>
          </a:p>
        </p:txBody>
      </p:sp>
      <p:sp>
        <p:nvSpPr>
          <p:cNvPr id="250" name="Google Shape;250;p30"/>
          <p:cNvSpPr/>
          <p:nvPr/>
        </p:nvSpPr>
        <p:spPr>
          <a:xfrm rot="8114754">
            <a:off x="7429848" y="3207931"/>
            <a:ext cx="148282" cy="148282"/>
          </a:xfrm>
          <a:prstGeom prst="teardrop">
            <a:avLst>
              <a:gd fmla="val 154366" name="adj"/>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0"/>
          <p:cNvSpPr txBox="1"/>
          <p:nvPr/>
        </p:nvSpPr>
        <p:spPr>
          <a:xfrm>
            <a:off x="7908000" y="3476975"/>
            <a:ext cx="969600" cy="68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1200">
                <a:solidFill>
                  <a:srgbClr val="CC0000"/>
                </a:solidFill>
                <a:latin typeface="Roboto"/>
                <a:ea typeface="Roboto"/>
                <a:cs typeface="Roboto"/>
                <a:sym typeface="Roboto"/>
              </a:rPr>
              <a:t>1035</a:t>
            </a:r>
            <a:endParaRPr b="1" sz="1200">
              <a:solidFill>
                <a:srgbClr val="CC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n" sz="1200">
                <a:latin typeface="Roboto"/>
                <a:ea typeface="Roboto"/>
                <a:cs typeface="Roboto"/>
                <a:sym typeface="Roboto"/>
              </a:rPr>
              <a:t>William the Conqueror</a:t>
            </a:r>
            <a:endParaRPr b="1" i="0" sz="1200" u="none" cap="none" strike="noStrike">
              <a:solidFill>
                <a:srgbClr val="CC0000"/>
              </a:solidFill>
              <a:latin typeface="Roboto"/>
              <a:ea typeface="Roboto"/>
              <a:cs typeface="Roboto"/>
              <a:sym typeface="Roboto"/>
            </a:endParaRPr>
          </a:p>
        </p:txBody>
      </p:sp>
      <p:sp>
        <p:nvSpPr>
          <p:cNvPr id="252" name="Google Shape;252;p30"/>
          <p:cNvSpPr/>
          <p:nvPr/>
        </p:nvSpPr>
        <p:spPr>
          <a:xfrm rot="8114754">
            <a:off x="8318648" y="3207931"/>
            <a:ext cx="148282" cy="148282"/>
          </a:xfrm>
          <a:prstGeom prst="teardrop">
            <a:avLst>
              <a:gd fmla="val 154366" name="adj"/>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0"/>
          <p:cNvSpPr txBox="1"/>
          <p:nvPr/>
        </p:nvSpPr>
        <p:spPr>
          <a:xfrm>
            <a:off x="4352925" y="2602950"/>
            <a:ext cx="4578600" cy="31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lang="en" sz="1600">
                <a:solidFill>
                  <a:srgbClr val="FFFFFF"/>
                </a:solidFill>
                <a:latin typeface="Roboto"/>
                <a:ea typeface="Roboto"/>
                <a:cs typeface="Roboto"/>
                <a:sym typeface="Roboto"/>
              </a:rPr>
              <a:t>Who were the Dukes of Normandy before 1066?</a:t>
            </a:r>
            <a:endParaRPr b="1" sz="1600">
              <a:solidFill>
                <a:srgbClr val="FFFFFF"/>
              </a:solidFill>
              <a:latin typeface="Roboto"/>
              <a:ea typeface="Roboto"/>
              <a:cs typeface="Roboto"/>
              <a:sym typeface="Roboto"/>
            </a:endParaRPr>
          </a:p>
        </p:txBody>
      </p:sp>
      <p:sp>
        <p:nvSpPr>
          <p:cNvPr id="254" name="Google Shape;254;p30"/>
          <p:cNvSpPr/>
          <p:nvPr/>
        </p:nvSpPr>
        <p:spPr>
          <a:xfrm>
            <a:off x="4243700" y="4342288"/>
            <a:ext cx="1156800" cy="569100"/>
          </a:xfrm>
          <a:prstGeom prst="wedgeRectCallout">
            <a:avLst>
              <a:gd fmla="val -25765" name="adj1"/>
              <a:gd fmla="val -246980" name="adj2"/>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Roboto"/>
                <a:ea typeface="Roboto"/>
                <a:cs typeface="Roboto"/>
                <a:sym typeface="Roboto"/>
              </a:rPr>
              <a:t>Duchy of Normandy</a:t>
            </a:r>
            <a:endParaRPr sz="13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1"/>
          <p:cNvSpPr/>
          <p:nvPr/>
        </p:nvSpPr>
        <p:spPr>
          <a:xfrm rot="4043387">
            <a:off x="3338242" y="2064180"/>
            <a:ext cx="548562" cy="1424008"/>
          </a:xfrm>
          <a:prstGeom prst="trapezoid">
            <a:avLst>
              <a:gd fmla="val 3495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1"/>
          <p:cNvSpPr/>
          <p:nvPr/>
        </p:nvSpPr>
        <p:spPr>
          <a:xfrm rot="-3252874">
            <a:off x="5023909" y="2510160"/>
            <a:ext cx="548438" cy="1423892"/>
          </a:xfrm>
          <a:prstGeom prst="trapezoid">
            <a:avLst>
              <a:gd fmla="val 3495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1"/>
          <p:cNvSpPr/>
          <p:nvPr/>
        </p:nvSpPr>
        <p:spPr>
          <a:xfrm rot="2474536">
            <a:off x="3643885" y="2666102"/>
            <a:ext cx="430493" cy="2235745"/>
          </a:xfrm>
          <a:prstGeom prst="trapezoid">
            <a:avLst>
              <a:gd fmla="val 3495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p:nvPr/>
        </p:nvSpPr>
        <p:spPr>
          <a:xfrm flipH="1" rot="-7587760">
            <a:off x="5100702" y="978843"/>
            <a:ext cx="548714" cy="1424200"/>
          </a:xfrm>
          <a:prstGeom prst="trapezoid">
            <a:avLst>
              <a:gd fmla="val 3495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1"/>
          <p:cNvSpPr/>
          <p:nvPr/>
        </p:nvSpPr>
        <p:spPr>
          <a:xfrm rot="7587760">
            <a:off x="3422777" y="901593"/>
            <a:ext cx="548714" cy="1424200"/>
          </a:xfrm>
          <a:prstGeom prst="trapezoid">
            <a:avLst>
              <a:gd fmla="val 34955"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1"/>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5" name="Google Shape;265;p31"/>
          <p:cNvSpPr txBox="1"/>
          <p:nvPr/>
        </p:nvSpPr>
        <p:spPr>
          <a:xfrm>
            <a:off x="235475" y="34032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Norman culture and warfare</a:t>
            </a:r>
            <a:endParaRPr b="1" sz="1600">
              <a:solidFill>
                <a:srgbClr val="FFFFFF"/>
              </a:solidFill>
              <a:latin typeface="Roboto"/>
              <a:ea typeface="Roboto"/>
              <a:cs typeface="Roboto"/>
              <a:sym typeface="Roboto"/>
            </a:endParaRPr>
          </a:p>
        </p:txBody>
      </p:sp>
      <p:sp>
        <p:nvSpPr>
          <p:cNvPr id="266" name="Google Shape;266;p31"/>
          <p:cNvSpPr txBox="1"/>
          <p:nvPr/>
        </p:nvSpPr>
        <p:spPr>
          <a:xfrm>
            <a:off x="266600" y="759850"/>
            <a:ext cx="3216300" cy="1186800"/>
          </a:xfrm>
          <a:prstGeom prst="rect">
            <a:avLst/>
          </a:prstGeom>
          <a:solidFill>
            <a:srgbClr val="434343"/>
          </a:solidFill>
          <a:ln>
            <a:noFill/>
          </a:ln>
        </p:spPr>
        <p:txBody>
          <a:bodyPr anchorCtr="0" anchor="t" bIns="91425" lIns="91425" spcFirstLastPara="1" rIns="91425" wrap="square" tIns="91425">
            <a:noAutofit/>
          </a:bodyPr>
          <a:lstStyle/>
          <a:p>
            <a:pPr indent="0" lvl="0" marL="628650" marR="0" rtl="0" algn="l">
              <a:lnSpc>
                <a:spcPct val="100000"/>
              </a:lnSpc>
              <a:spcBef>
                <a:spcPts val="0"/>
              </a:spcBef>
              <a:spcAft>
                <a:spcPts val="0"/>
              </a:spcAft>
              <a:buClr>
                <a:srgbClr val="000000"/>
              </a:buClr>
              <a:buSzPts val="1500"/>
              <a:buFont typeface="Arial"/>
              <a:buNone/>
            </a:pPr>
            <a:r>
              <a:rPr b="1" lang="en">
                <a:solidFill>
                  <a:srgbClr val="E06666"/>
                </a:solidFill>
                <a:latin typeface="Roboto"/>
                <a:ea typeface="Roboto"/>
                <a:cs typeface="Roboto"/>
                <a:sym typeface="Roboto"/>
              </a:rPr>
              <a:t>Dynasty</a:t>
            </a:r>
            <a:endParaRPr b="1">
              <a:solidFill>
                <a:srgbClr val="E06666"/>
              </a:solidFill>
              <a:latin typeface="Roboto"/>
              <a:ea typeface="Roboto"/>
              <a:cs typeface="Roboto"/>
              <a:sym typeface="Roboto"/>
            </a:endParaRPr>
          </a:p>
          <a:p>
            <a:pPr indent="0" lvl="0" marL="628650" marR="0" rtl="0" algn="l">
              <a:lnSpc>
                <a:spcPct val="100000"/>
              </a:lnSpc>
              <a:spcBef>
                <a:spcPts val="0"/>
              </a:spcBef>
              <a:spcAft>
                <a:spcPts val="0"/>
              </a:spcAft>
              <a:buClr>
                <a:srgbClr val="000000"/>
              </a:buClr>
              <a:buSzPts val="1500"/>
              <a:buFont typeface="Arial"/>
              <a:buNone/>
            </a:pPr>
            <a:r>
              <a:rPr lang="en" sz="1300">
                <a:solidFill>
                  <a:srgbClr val="FFFFFF"/>
                </a:solidFill>
                <a:latin typeface="Roboto"/>
                <a:ea typeface="Roboto"/>
                <a:cs typeface="Roboto"/>
                <a:sym typeface="Roboto"/>
              </a:rPr>
              <a:t>The dukedom of Normandy that began with Rollo’s rule was powerful and practically independent of the crown.</a:t>
            </a:r>
            <a:endParaRPr sz="1300">
              <a:solidFill>
                <a:srgbClr val="FFFFFF"/>
              </a:solidFill>
              <a:latin typeface="Roboto"/>
              <a:ea typeface="Roboto"/>
              <a:cs typeface="Roboto"/>
              <a:sym typeface="Roboto"/>
            </a:endParaRPr>
          </a:p>
        </p:txBody>
      </p:sp>
      <p:pic>
        <p:nvPicPr>
          <p:cNvPr id="267" name="Google Shape;267;p31"/>
          <p:cNvPicPr preferRelativeResize="0"/>
          <p:nvPr/>
        </p:nvPicPr>
        <p:blipFill>
          <a:blip r:embed="rId3">
            <a:alphaModFix/>
          </a:blip>
          <a:stretch>
            <a:fillRect/>
          </a:stretch>
        </p:blipFill>
        <p:spPr>
          <a:xfrm>
            <a:off x="4040647" y="1858575"/>
            <a:ext cx="1062699" cy="1238975"/>
          </a:xfrm>
          <a:prstGeom prst="rect">
            <a:avLst/>
          </a:prstGeom>
          <a:noFill/>
          <a:ln>
            <a:noFill/>
          </a:ln>
        </p:spPr>
      </p:pic>
      <p:sp>
        <p:nvSpPr>
          <p:cNvPr id="268" name="Google Shape;268;p31"/>
          <p:cNvSpPr txBox="1"/>
          <p:nvPr/>
        </p:nvSpPr>
        <p:spPr>
          <a:xfrm>
            <a:off x="266600" y="3798650"/>
            <a:ext cx="3216300" cy="1094700"/>
          </a:xfrm>
          <a:prstGeom prst="rect">
            <a:avLst/>
          </a:prstGeom>
          <a:solidFill>
            <a:srgbClr val="434343"/>
          </a:solidFill>
          <a:ln>
            <a:noFill/>
          </a:ln>
        </p:spPr>
        <p:txBody>
          <a:bodyPr anchorCtr="0" anchor="t" bIns="91425" lIns="91425" spcFirstLastPara="1" rIns="91425" wrap="square" tIns="91425">
            <a:noAutofit/>
          </a:bodyPr>
          <a:lstStyle/>
          <a:p>
            <a:pPr indent="0" lvl="0" marL="628650" marR="0" rtl="0" algn="l">
              <a:lnSpc>
                <a:spcPct val="100000"/>
              </a:lnSpc>
              <a:spcBef>
                <a:spcPts val="0"/>
              </a:spcBef>
              <a:spcAft>
                <a:spcPts val="0"/>
              </a:spcAft>
              <a:buClr>
                <a:srgbClr val="000000"/>
              </a:buClr>
              <a:buSzPts val="1500"/>
              <a:buFont typeface="Arial"/>
              <a:buNone/>
            </a:pPr>
            <a:r>
              <a:rPr b="1" lang="en">
                <a:solidFill>
                  <a:srgbClr val="E06666"/>
                </a:solidFill>
                <a:latin typeface="Roboto"/>
                <a:ea typeface="Roboto"/>
                <a:cs typeface="Roboto"/>
                <a:sym typeface="Roboto"/>
              </a:rPr>
              <a:t>Nobility</a:t>
            </a:r>
            <a:endParaRPr b="1">
              <a:solidFill>
                <a:srgbClr val="E06666"/>
              </a:solidFill>
              <a:latin typeface="Roboto"/>
              <a:ea typeface="Roboto"/>
              <a:cs typeface="Roboto"/>
              <a:sym typeface="Roboto"/>
            </a:endParaRPr>
          </a:p>
          <a:p>
            <a:pPr indent="0" lvl="0" marL="628650" marR="0" rtl="0" algn="l">
              <a:lnSpc>
                <a:spcPct val="100000"/>
              </a:lnSpc>
              <a:spcBef>
                <a:spcPts val="0"/>
              </a:spcBef>
              <a:spcAft>
                <a:spcPts val="0"/>
              </a:spcAft>
              <a:buClr>
                <a:srgbClr val="000000"/>
              </a:buClr>
              <a:buSzPts val="1500"/>
              <a:buFont typeface="Arial"/>
              <a:buNone/>
            </a:pPr>
            <a:r>
              <a:rPr lang="en" sz="1300">
                <a:solidFill>
                  <a:srgbClr val="FFFFFF"/>
                </a:solidFill>
                <a:latin typeface="Roboto"/>
                <a:ea typeface="Roboto"/>
                <a:cs typeface="Roboto"/>
                <a:sym typeface="Roboto"/>
              </a:rPr>
              <a:t>Whilst t</a:t>
            </a:r>
            <a:r>
              <a:rPr lang="en" sz="1300">
                <a:solidFill>
                  <a:srgbClr val="FFFFFF"/>
                </a:solidFill>
                <a:latin typeface="Roboto"/>
                <a:ea typeface="Roboto"/>
                <a:cs typeface="Roboto"/>
                <a:sym typeface="Roboto"/>
              </a:rPr>
              <a:t>he Normans had Scandinavian roots, they developed a distinct culture in their language and customs.</a:t>
            </a:r>
            <a:endParaRPr sz="1300">
              <a:solidFill>
                <a:srgbClr val="FFFFFF"/>
              </a:solidFill>
              <a:latin typeface="Roboto"/>
              <a:ea typeface="Roboto"/>
              <a:cs typeface="Roboto"/>
              <a:sym typeface="Roboto"/>
            </a:endParaRPr>
          </a:p>
        </p:txBody>
      </p:sp>
      <p:sp>
        <p:nvSpPr>
          <p:cNvPr id="269" name="Google Shape;269;p31"/>
          <p:cNvSpPr txBox="1"/>
          <p:nvPr/>
        </p:nvSpPr>
        <p:spPr>
          <a:xfrm>
            <a:off x="266600" y="2015850"/>
            <a:ext cx="3216300" cy="1713600"/>
          </a:xfrm>
          <a:prstGeom prst="rect">
            <a:avLst/>
          </a:prstGeom>
          <a:solidFill>
            <a:srgbClr val="434343"/>
          </a:solidFill>
          <a:ln>
            <a:noFill/>
          </a:ln>
        </p:spPr>
        <p:txBody>
          <a:bodyPr anchorCtr="0" anchor="t" bIns="91425" lIns="91425" spcFirstLastPara="1" rIns="91425" wrap="square" tIns="91425">
            <a:noAutofit/>
          </a:bodyPr>
          <a:lstStyle/>
          <a:p>
            <a:pPr indent="0" lvl="0" marL="628650" marR="0" rtl="0" algn="l">
              <a:lnSpc>
                <a:spcPct val="100000"/>
              </a:lnSpc>
              <a:spcBef>
                <a:spcPts val="0"/>
              </a:spcBef>
              <a:spcAft>
                <a:spcPts val="0"/>
              </a:spcAft>
              <a:buClr>
                <a:srgbClr val="000000"/>
              </a:buClr>
              <a:buSzPts val="1500"/>
              <a:buFont typeface="Arial"/>
              <a:buNone/>
            </a:pPr>
            <a:r>
              <a:rPr b="1" lang="en">
                <a:solidFill>
                  <a:srgbClr val="E06666"/>
                </a:solidFill>
                <a:latin typeface="Roboto"/>
                <a:ea typeface="Roboto"/>
                <a:cs typeface="Roboto"/>
                <a:sym typeface="Roboto"/>
              </a:rPr>
              <a:t>Religion</a:t>
            </a:r>
            <a:endParaRPr b="1">
              <a:solidFill>
                <a:srgbClr val="E06666"/>
              </a:solidFill>
              <a:latin typeface="Roboto"/>
              <a:ea typeface="Roboto"/>
              <a:cs typeface="Roboto"/>
              <a:sym typeface="Roboto"/>
            </a:endParaRPr>
          </a:p>
          <a:p>
            <a:pPr indent="0" lvl="0" marL="628650" marR="0" rtl="0" algn="l">
              <a:lnSpc>
                <a:spcPct val="100000"/>
              </a:lnSpc>
              <a:spcBef>
                <a:spcPts val="0"/>
              </a:spcBef>
              <a:spcAft>
                <a:spcPts val="0"/>
              </a:spcAft>
              <a:buClr>
                <a:srgbClr val="000000"/>
              </a:buClr>
              <a:buSzPts val="1500"/>
              <a:buFont typeface="Arial"/>
              <a:buNone/>
            </a:pPr>
            <a:r>
              <a:rPr lang="en" sz="1300">
                <a:solidFill>
                  <a:srgbClr val="FFFFFF"/>
                </a:solidFill>
                <a:latin typeface="Roboto"/>
                <a:ea typeface="Roboto"/>
                <a:cs typeface="Roboto"/>
                <a:sym typeface="Roboto"/>
              </a:rPr>
              <a:t>The Normans converted to Christianity when they made a pact with the King of the Franks. North-men raids destroyed churches in the region but because of Norman settlement, the churches were rebuilt.</a:t>
            </a:r>
            <a:endParaRPr sz="1300">
              <a:solidFill>
                <a:srgbClr val="FFFFFF"/>
              </a:solidFill>
              <a:latin typeface="Roboto"/>
              <a:ea typeface="Roboto"/>
              <a:cs typeface="Roboto"/>
              <a:sym typeface="Roboto"/>
            </a:endParaRPr>
          </a:p>
        </p:txBody>
      </p:sp>
      <p:sp>
        <p:nvSpPr>
          <p:cNvPr id="270" name="Google Shape;270;p31"/>
          <p:cNvSpPr txBox="1"/>
          <p:nvPr/>
        </p:nvSpPr>
        <p:spPr>
          <a:xfrm>
            <a:off x="5554700" y="822413"/>
            <a:ext cx="3278400" cy="1927500"/>
          </a:xfrm>
          <a:prstGeom prst="rect">
            <a:avLst/>
          </a:prstGeom>
          <a:solidFill>
            <a:srgbClr val="434343"/>
          </a:solidFill>
          <a:ln>
            <a:noFill/>
          </a:ln>
        </p:spPr>
        <p:txBody>
          <a:bodyPr anchorCtr="0" anchor="t" bIns="91425" lIns="91425" spcFirstLastPara="1" rIns="91425" wrap="square" tIns="91425">
            <a:noAutofit/>
          </a:bodyPr>
          <a:lstStyle/>
          <a:p>
            <a:pPr indent="0" lvl="0" marL="0" marR="634834" rtl="0" algn="l">
              <a:lnSpc>
                <a:spcPct val="100000"/>
              </a:lnSpc>
              <a:spcBef>
                <a:spcPts val="0"/>
              </a:spcBef>
              <a:spcAft>
                <a:spcPts val="0"/>
              </a:spcAft>
              <a:buClr>
                <a:srgbClr val="000000"/>
              </a:buClr>
              <a:buSzPts val="1500"/>
              <a:buFont typeface="Arial"/>
              <a:buNone/>
            </a:pPr>
            <a:r>
              <a:rPr b="1" lang="en">
                <a:solidFill>
                  <a:srgbClr val="E06666"/>
                </a:solidFill>
                <a:latin typeface="Roboto"/>
                <a:ea typeface="Roboto"/>
                <a:cs typeface="Roboto"/>
                <a:sym typeface="Roboto"/>
              </a:rPr>
              <a:t>Cavalry</a:t>
            </a:r>
            <a:endParaRPr b="1">
              <a:solidFill>
                <a:srgbClr val="E06666"/>
              </a:solidFill>
              <a:latin typeface="Roboto"/>
              <a:ea typeface="Roboto"/>
              <a:cs typeface="Roboto"/>
              <a:sym typeface="Roboto"/>
            </a:endParaRPr>
          </a:p>
          <a:p>
            <a:pPr indent="0" lvl="0" marL="0" marR="634834" rtl="0" algn="l">
              <a:lnSpc>
                <a:spcPct val="100000"/>
              </a:lnSpc>
              <a:spcBef>
                <a:spcPts val="0"/>
              </a:spcBef>
              <a:spcAft>
                <a:spcPts val="0"/>
              </a:spcAft>
              <a:buClr>
                <a:srgbClr val="000000"/>
              </a:buClr>
              <a:buSzPts val="1500"/>
              <a:buFont typeface="Arial"/>
              <a:buNone/>
            </a:pPr>
            <a:r>
              <a:rPr lang="en" sz="1300">
                <a:solidFill>
                  <a:srgbClr val="FFFFFF"/>
                </a:solidFill>
                <a:latin typeface="Roboto"/>
                <a:ea typeface="Roboto"/>
                <a:cs typeface="Roboto"/>
                <a:sym typeface="Roboto"/>
              </a:rPr>
              <a:t>Norman knights were expert in fighting on horseback, hence the name </a:t>
            </a:r>
            <a:r>
              <a:rPr b="1" lang="en" sz="1300">
                <a:solidFill>
                  <a:srgbClr val="FFFFFF"/>
                </a:solidFill>
                <a:latin typeface="Roboto"/>
                <a:ea typeface="Roboto"/>
                <a:cs typeface="Roboto"/>
                <a:sym typeface="Roboto"/>
              </a:rPr>
              <a:t>chevaliers</a:t>
            </a:r>
            <a:r>
              <a:rPr lang="en" sz="1300">
                <a:solidFill>
                  <a:srgbClr val="FFFFFF"/>
                </a:solidFill>
                <a:latin typeface="Roboto"/>
                <a:ea typeface="Roboto"/>
                <a:cs typeface="Roboto"/>
                <a:sym typeface="Roboto"/>
              </a:rPr>
              <a:t>. Normans bred particular horses, called </a:t>
            </a:r>
            <a:r>
              <a:rPr b="1" lang="en" sz="1300">
                <a:solidFill>
                  <a:srgbClr val="FFFFFF"/>
                </a:solidFill>
                <a:latin typeface="Roboto"/>
                <a:ea typeface="Roboto"/>
                <a:cs typeface="Roboto"/>
                <a:sym typeface="Roboto"/>
              </a:rPr>
              <a:t>destriers</a:t>
            </a:r>
            <a:r>
              <a:rPr lang="en" sz="1300">
                <a:solidFill>
                  <a:srgbClr val="FFFFFF"/>
                </a:solidFill>
                <a:latin typeface="Roboto"/>
                <a:ea typeface="Roboto"/>
                <a:cs typeface="Roboto"/>
                <a:sym typeface="Roboto"/>
              </a:rPr>
              <a:t>, which were strong enough to carry the knights in armour. Stirrups were put into good use in the Norman invasion.</a:t>
            </a:r>
            <a:endParaRPr sz="1300">
              <a:solidFill>
                <a:srgbClr val="FFFFFF"/>
              </a:solidFill>
              <a:latin typeface="Roboto"/>
              <a:ea typeface="Roboto"/>
              <a:cs typeface="Roboto"/>
              <a:sym typeface="Roboto"/>
            </a:endParaRPr>
          </a:p>
        </p:txBody>
      </p:sp>
      <p:sp>
        <p:nvSpPr>
          <p:cNvPr id="271" name="Google Shape;271;p31"/>
          <p:cNvSpPr txBox="1"/>
          <p:nvPr/>
        </p:nvSpPr>
        <p:spPr>
          <a:xfrm>
            <a:off x="5554700" y="2875350"/>
            <a:ext cx="3278400" cy="1417800"/>
          </a:xfrm>
          <a:prstGeom prst="rect">
            <a:avLst/>
          </a:prstGeom>
          <a:solidFill>
            <a:srgbClr val="434343"/>
          </a:solidFill>
          <a:ln>
            <a:noFill/>
          </a:ln>
        </p:spPr>
        <p:txBody>
          <a:bodyPr anchorCtr="0" anchor="t" bIns="91425" lIns="91425" spcFirstLastPara="1" rIns="91425" wrap="square" tIns="91425">
            <a:noAutofit/>
          </a:bodyPr>
          <a:lstStyle/>
          <a:p>
            <a:pPr indent="0" lvl="0" marL="0" marR="572988" rtl="0" algn="l">
              <a:lnSpc>
                <a:spcPct val="100000"/>
              </a:lnSpc>
              <a:spcBef>
                <a:spcPts val="0"/>
              </a:spcBef>
              <a:spcAft>
                <a:spcPts val="0"/>
              </a:spcAft>
              <a:buClr>
                <a:srgbClr val="000000"/>
              </a:buClr>
              <a:buSzPts val="1500"/>
              <a:buFont typeface="Arial"/>
              <a:buNone/>
            </a:pPr>
            <a:r>
              <a:rPr b="1" lang="en">
                <a:solidFill>
                  <a:srgbClr val="E06666"/>
                </a:solidFill>
                <a:latin typeface="Roboto"/>
                <a:ea typeface="Roboto"/>
                <a:cs typeface="Roboto"/>
                <a:sym typeface="Roboto"/>
              </a:rPr>
              <a:t>Warfare</a:t>
            </a:r>
            <a:endParaRPr b="1">
              <a:solidFill>
                <a:srgbClr val="E06666"/>
              </a:solidFill>
              <a:latin typeface="Roboto"/>
              <a:ea typeface="Roboto"/>
              <a:cs typeface="Roboto"/>
              <a:sym typeface="Roboto"/>
            </a:endParaRPr>
          </a:p>
          <a:p>
            <a:pPr indent="0" lvl="0" marL="0" marR="572988" rtl="0" algn="l">
              <a:lnSpc>
                <a:spcPct val="100000"/>
              </a:lnSpc>
              <a:spcBef>
                <a:spcPts val="0"/>
              </a:spcBef>
              <a:spcAft>
                <a:spcPts val="0"/>
              </a:spcAft>
              <a:buClr>
                <a:srgbClr val="000000"/>
              </a:buClr>
              <a:buSzPts val="1500"/>
              <a:buFont typeface="Arial"/>
              <a:buNone/>
            </a:pPr>
            <a:r>
              <a:rPr lang="en" sz="1300">
                <a:solidFill>
                  <a:srgbClr val="FFFFFF"/>
                </a:solidFill>
                <a:latin typeface="Roboto"/>
                <a:ea typeface="Roboto"/>
                <a:cs typeface="Roboto"/>
                <a:sym typeface="Roboto"/>
              </a:rPr>
              <a:t>Private armies were strengthened by  providing the loyal supporters with armour and weapons. These supporters  became full-time professional soldiers.</a:t>
            </a:r>
            <a:endParaRPr sz="1300">
              <a:solidFill>
                <a:srgbClr val="FFFFFF"/>
              </a:solidFill>
              <a:latin typeface="Roboto"/>
              <a:ea typeface="Roboto"/>
              <a:cs typeface="Roboto"/>
              <a:sym typeface="Roboto"/>
            </a:endParaRPr>
          </a:p>
        </p:txBody>
      </p:sp>
      <p:pic>
        <p:nvPicPr>
          <p:cNvPr id="272" name="Google Shape;272;p31"/>
          <p:cNvPicPr preferRelativeResize="0"/>
          <p:nvPr/>
        </p:nvPicPr>
        <p:blipFill>
          <a:blip r:embed="rId4">
            <a:alphaModFix/>
          </a:blip>
          <a:stretch>
            <a:fillRect/>
          </a:stretch>
        </p:blipFill>
        <p:spPr>
          <a:xfrm>
            <a:off x="371713" y="4086075"/>
            <a:ext cx="548700" cy="548700"/>
          </a:xfrm>
          <a:prstGeom prst="rect">
            <a:avLst/>
          </a:prstGeom>
          <a:noFill/>
          <a:ln>
            <a:noFill/>
          </a:ln>
        </p:spPr>
      </p:pic>
      <p:pic>
        <p:nvPicPr>
          <p:cNvPr id="273" name="Google Shape;273;p31"/>
          <p:cNvPicPr preferRelativeResize="0"/>
          <p:nvPr/>
        </p:nvPicPr>
        <p:blipFill>
          <a:blip r:embed="rId5">
            <a:alphaModFix/>
          </a:blip>
          <a:stretch>
            <a:fillRect/>
          </a:stretch>
        </p:blipFill>
        <p:spPr>
          <a:xfrm>
            <a:off x="340100" y="1047300"/>
            <a:ext cx="611924" cy="611924"/>
          </a:xfrm>
          <a:prstGeom prst="rect">
            <a:avLst/>
          </a:prstGeom>
          <a:noFill/>
          <a:ln>
            <a:noFill/>
          </a:ln>
        </p:spPr>
      </p:pic>
      <p:pic>
        <p:nvPicPr>
          <p:cNvPr id="274" name="Google Shape;274;p31"/>
          <p:cNvPicPr preferRelativeResize="0"/>
          <p:nvPr/>
        </p:nvPicPr>
        <p:blipFill>
          <a:blip r:embed="rId6">
            <a:alphaModFix/>
          </a:blip>
          <a:stretch>
            <a:fillRect/>
          </a:stretch>
        </p:blipFill>
        <p:spPr>
          <a:xfrm>
            <a:off x="7811375" y="1460413"/>
            <a:ext cx="970100" cy="970100"/>
          </a:xfrm>
          <a:prstGeom prst="rect">
            <a:avLst/>
          </a:prstGeom>
          <a:noFill/>
          <a:ln>
            <a:noFill/>
          </a:ln>
        </p:spPr>
      </p:pic>
      <p:pic>
        <p:nvPicPr>
          <p:cNvPr id="275" name="Google Shape;275;p31"/>
          <p:cNvPicPr preferRelativeResize="0"/>
          <p:nvPr/>
        </p:nvPicPr>
        <p:blipFill>
          <a:blip r:embed="rId7">
            <a:alphaModFix/>
          </a:blip>
          <a:stretch>
            <a:fillRect/>
          </a:stretch>
        </p:blipFill>
        <p:spPr>
          <a:xfrm>
            <a:off x="8213275" y="3404350"/>
            <a:ext cx="548700" cy="548700"/>
          </a:xfrm>
          <a:prstGeom prst="rect">
            <a:avLst/>
          </a:prstGeom>
          <a:noFill/>
          <a:ln>
            <a:noFill/>
          </a:ln>
        </p:spPr>
      </p:pic>
      <p:pic>
        <p:nvPicPr>
          <p:cNvPr id="276" name="Google Shape;276;p31"/>
          <p:cNvPicPr preferRelativeResize="0"/>
          <p:nvPr/>
        </p:nvPicPr>
        <p:blipFill>
          <a:blip r:embed="rId8">
            <a:alphaModFix/>
          </a:blip>
          <a:stretch>
            <a:fillRect/>
          </a:stretch>
        </p:blipFill>
        <p:spPr>
          <a:xfrm>
            <a:off x="268363" y="2494938"/>
            <a:ext cx="755425" cy="755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