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A2EB8-010B-4E5D-8A82-AD66BA23A7BD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D782E-C549-4273-8D6B-73BF1475E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2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782E-C549-4273-8D6B-73BF1475E6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1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6ED776-60FA-458B-AAEC-D813917AF993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298DA5-FA27-4984-B223-34CE83674335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onsofscotland.co.uk/thebattleofpinkie1547.htm" TargetMode="External"/><Relationship Id="rId2" Type="http://schemas.openxmlformats.org/officeDocument/2006/relationships/hyperlink" Target="http://www.battleofprestonpans1745.org/heritagetrust/html/documents/ELL65_TheBattleofPinkieCleugh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historic-uk.com/assets/Images/battleofpinkie.jpg?139090237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tlefieldstrust.com/media/68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Battle of Pinkie </a:t>
            </a:r>
            <a:r>
              <a:rPr lang="en-GB" dirty="0" err="1" smtClean="0"/>
              <a:t>Cleugh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Scotland suffer a crushing defeat</a:t>
            </a:r>
          </a:p>
          <a:p>
            <a:r>
              <a:rPr lang="en-GB" dirty="0" smtClean="0"/>
              <a:t>However, they refuse to marry Mary to Edward and smuggle her to France</a:t>
            </a:r>
          </a:p>
          <a:p>
            <a:r>
              <a:rPr lang="en-GB" dirty="0" smtClean="0"/>
              <a:t>Somerset now occupies several Scottish forts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Political implications are negligible in the long run</a:t>
            </a:r>
          </a:p>
          <a:p>
            <a:pPr lvl="1"/>
            <a:r>
              <a:rPr lang="en-GB" dirty="0" smtClean="0"/>
              <a:t>Scotland don’t give up Mary</a:t>
            </a:r>
          </a:p>
          <a:p>
            <a:pPr lvl="1"/>
            <a:r>
              <a:rPr lang="en-GB" dirty="0" smtClean="0"/>
              <a:t>The forts taken are surrounded by hostile Scots, and so aren’t maintainable</a:t>
            </a:r>
          </a:p>
          <a:p>
            <a:r>
              <a:rPr lang="en-GB" dirty="0" smtClean="0"/>
              <a:t>Can be seen as the first “modern” battle in Britain</a:t>
            </a:r>
          </a:p>
          <a:p>
            <a:pPr lvl="1"/>
            <a:r>
              <a:rPr lang="en-GB" dirty="0" smtClean="0"/>
              <a:t>Cooperation between artillery and troops</a:t>
            </a:r>
          </a:p>
          <a:p>
            <a:pPr lvl="1"/>
            <a:r>
              <a:rPr lang="en-GB" dirty="0" smtClean="0"/>
              <a:t>Use of naval bombardment to support ground troops</a:t>
            </a:r>
          </a:p>
          <a:p>
            <a:pPr lvl="1"/>
            <a:r>
              <a:rPr lang="en-GB" dirty="0" smtClean="0"/>
              <a:t>William Patten, secretary to the English commanders, commented that the battle was remarkably different to previous medieval battles</a:t>
            </a:r>
          </a:p>
          <a:p>
            <a:r>
              <a:rPr lang="en-GB" dirty="0" smtClean="0"/>
              <a:t>Some interpret the result as a medieval Scottish army being defeated by a more advanced, “Renaissance” English army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0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</a:t>
            </a:r>
            <a:r>
              <a:rPr lang="en-GB" dirty="0" err="1" smtClean="0"/>
              <a:t>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Others have defended the Scottish tactics</a:t>
            </a:r>
          </a:p>
          <a:p>
            <a:pPr lvl="1"/>
            <a:r>
              <a:rPr lang="en-GB" dirty="0"/>
              <a:t>Merriman saw the Scottish encampment as extremely sophisticated, though let down by a lack of </a:t>
            </a:r>
            <a:r>
              <a:rPr lang="en-GB" dirty="0" smtClean="0"/>
              <a:t>cavalry</a:t>
            </a:r>
          </a:p>
          <a:p>
            <a:r>
              <a:rPr lang="en-GB" dirty="0" smtClean="0"/>
              <a:t>Merriman commented that Somerset’s failure to continue his charge to take Edinburgh as a massive loss of opportunity</a:t>
            </a:r>
          </a:p>
          <a:p>
            <a:r>
              <a:rPr lang="en-GB" dirty="0" smtClean="0"/>
              <a:t>In 1548, Lord Methven, the Scottish master of artillery, commentated that the battle was lost due to growing support for English policy and the Scottish army’s haste on the day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Detailed summary of the fighting itself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www.battleofprestonpans1745.org/heritagetrust/html/documents/ELL65_TheBattleofPinkieCleugh.pdf</a:t>
            </a:r>
            <a:endParaRPr lang="en-GB" dirty="0" smtClean="0"/>
          </a:p>
          <a:p>
            <a:r>
              <a:rPr lang="en-GB" dirty="0" smtClean="0"/>
              <a:t>Detailed summary of the </a:t>
            </a:r>
            <a:r>
              <a:rPr lang="en-GB" dirty="0" err="1" smtClean="0"/>
              <a:t>buildup</a:t>
            </a:r>
            <a:r>
              <a:rPr lang="en-GB" dirty="0" smtClean="0"/>
              <a:t> and initial advancements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www.thesonsofscotland.co.uk/thebattleofpinkie1547.htm</a:t>
            </a:r>
            <a:r>
              <a:rPr lang="en-GB" dirty="0" smtClean="0"/>
              <a:t> </a:t>
            </a:r>
          </a:p>
          <a:p>
            <a:r>
              <a:rPr lang="en-GB" dirty="0" smtClean="0"/>
              <a:t>Wiki was actually quite good for once </a:t>
            </a:r>
            <a:r>
              <a:rPr lang="en-GB" dirty="0" err="1" smtClean="0"/>
              <a:t>ngl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3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Henry VIII had launched a ‘War of Rough Wooing’ against the Scots</a:t>
            </a:r>
          </a:p>
          <a:p>
            <a:pPr lvl="1"/>
            <a:r>
              <a:rPr lang="en-GB" dirty="0" smtClean="0"/>
              <a:t>He had failed to secure an alliance through marriage between Edward and the young Mary (future Mary, Queen of Scots)</a:t>
            </a:r>
          </a:p>
          <a:p>
            <a:r>
              <a:rPr lang="en-GB" dirty="0" smtClean="0"/>
              <a:t>Somerset decided to continue this policy of forcible alliance</a:t>
            </a:r>
          </a:p>
          <a:p>
            <a:pPr lvl="1"/>
            <a:r>
              <a:rPr lang="en-GB" dirty="0" smtClean="0"/>
              <a:t>Additionally, Somerset wanted to impose Protestant reforms on Scotland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Soon after becoming Protector, Somerset begins to prepare for a major assault on Scotland in September</a:t>
            </a:r>
          </a:p>
          <a:p>
            <a:r>
              <a:rPr lang="en-GB" dirty="0" smtClean="0"/>
              <a:t>Somerset moved into Scotland and advanced along the east coast with a fleet to keep his army supplied</a:t>
            </a:r>
          </a:p>
          <a:p>
            <a:r>
              <a:rPr lang="en-GB" dirty="0" smtClean="0"/>
              <a:t>Meanwhile, a group of 5000 men led by Thomas Wharton invaded Annandale as a distraction, taking </a:t>
            </a:r>
            <a:r>
              <a:rPr lang="en-GB" dirty="0" err="1" smtClean="0"/>
              <a:t>Castlemilk</a:t>
            </a:r>
            <a:r>
              <a:rPr lang="en-GB" dirty="0" smtClean="0"/>
              <a:t> and burning Annan</a:t>
            </a:r>
          </a:p>
          <a:p>
            <a:r>
              <a:rPr lang="en-GB" dirty="0" smtClean="0"/>
              <a:t>The Earl of Arran levied an army to defend against the English south of Edinburgh, occupying the sloping west bank of the River </a:t>
            </a:r>
            <a:r>
              <a:rPr lang="en-GB" dirty="0" err="1" smtClean="0"/>
              <a:t>Esk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Scotland 16th Cent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624"/>
            <a:ext cx="5040560" cy="679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Pre-Battle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9</a:t>
            </a:r>
            <a:r>
              <a:rPr lang="en-GB" baseline="30000" dirty="0" smtClean="0"/>
              <a:t>th</a:t>
            </a:r>
            <a:r>
              <a:rPr lang="en-GB" dirty="0" smtClean="0"/>
              <a:t> September, Somerset’s forces occupied </a:t>
            </a:r>
            <a:r>
              <a:rPr lang="en-GB" dirty="0" err="1" smtClean="0"/>
              <a:t>Falside</a:t>
            </a:r>
            <a:r>
              <a:rPr lang="en-GB" dirty="0" smtClean="0"/>
              <a:t> Hill, 3 miles from Arran’s main site</a:t>
            </a:r>
          </a:p>
          <a:p>
            <a:r>
              <a:rPr lang="en-GB" dirty="0" smtClean="0"/>
              <a:t>The Earl of Home led 1,500 horsemen to the English encampment and challenged the English cavalry </a:t>
            </a:r>
          </a:p>
          <a:p>
            <a:r>
              <a:rPr lang="en-GB" dirty="0" smtClean="0"/>
              <a:t>The Scottish cavalry are demonised by the English, and flee back to the main Scottish encampment</a:t>
            </a:r>
          </a:p>
          <a:p>
            <a:r>
              <a:rPr lang="en-GB" dirty="0" smtClean="0"/>
              <a:t>Arran sends 2 more requests to Somerset</a:t>
            </a:r>
          </a:p>
          <a:p>
            <a:pPr lvl="1"/>
            <a:r>
              <a:rPr lang="en-GB" dirty="0" smtClean="0"/>
              <a:t>To dual personally</a:t>
            </a:r>
          </a:p>
          <a:p>
            <a:pPr lvl="1"/>
            <a:r>
              <a:rPr lang="en-GB" dirty="0" smtClean="0"/>
              <a:t>For 20 champions from each side to settle the dispute</a:t>
            </a:r>
          </a:p>
          <a:p>
            <a:r>
              <a:rPr lang="en-GB" dirty="0" smtClean="0"/>
              <a:t>Somerset declines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Battle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Arran’s forces cross the river </a:t>
            </a:r>
            <a:r>
              <a:rPr lang="en-GB" dirty="0" err="1" smtClean="0"/>
              <a:t>Esk</a:t>
            </a:r>
            <a:r>
              <a:rPr lang="en-GB" dirty="0" smtClean="0"/>
              <a:t> to try to create close-combat fighting, as his troops are outmatched in artillery, but were disrupted by fire from English ships The English cavalry attack the Scottish forces but are repelled by </a:t>
            </a:r>
            <a:r>
              <a:rPr lang="en-GB" dirty="0" err="1" smtClean="0"/>
              <a:t>pikemen</a:t>
            </a:r>
            <a:r>
              <a:rPr lang="en-GB" dirty="0" smtClean="0"/>
              <a:t> (Lord Grey himself is wounded)</a:t>
            </a:r>
          </a:p>
          <a:p>
            <a:r>
              <a:rPr lang="en-GB" dirty="0" smtClean="0"/>
              <a:t>However, the Scottish arm is now under fire from English ships, bowmen and artillery, and thus cannot advance: the Scots retreat, and many are slaughtered by English cavalry and Sir John Luttrell’s advance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Duke of Somerset</a:t>
            </a:r>
          </a:p>
          <a:p>
            <a:r>
              <a:rPr lang="en-GB" dirty="0" smtClean="0"/>
              <a:t>16,800+ strong</a:t>
            </a:r>
          </a:p>
          <a:p>
            <a:pPr lvl="1"/>
            <a:r>
              <a:rPr lang="en-GB" dirty="0" smtClean="0"/>
              <a:t>Also 30 warships</a:t>
            </a:r>
          </a:p>
          <a:p>
            <a:r>
              <a:rPr lang="en-GB" dirty="0" smtClean="0"/>
              <a:t>200-500 killed	</a:t>
            </a:r>
          </a:p>
          <a:p>
            <a:r>
              <a:rPr lang="en-GB" dirty="0" smtClean="0"/>
              <a:t>Consisted of archers and </a:t>
            </a:r>
            <a:r>
              <a:rPr lang="en-GB" dirty="0" err="1" smtClean="0"/>
              <a:t>pikemen</a:t>
            </a:r>
            <a:endParaRPr lang="en-GB" dirty="0"/>
          </a:p>
          <a:p>
            <a:pPr lvl="1"/>
            <a:r>
              <a:rPr lang="en-GB" dirty="0" smtClean="0"/>
              <a:t>But had more cavalry, artillery and some foreign mercenaries</a:t>
            </a:r>
          </a:p>
          <a:p>
            <a:pPr lvl="2"/>
            <a:r>
              <a:rPr lang="en-GB" dirty="0" smtClean="0"/>
              <a:t>German </a:t>
            </a:r>
            <a:r>
              <a:rPr lang="en-GB" dirty="0" err="1" smtClean="0"/>
              <a:t>mercs</a:t>
            </a:r>
            <a:r>
              <a:rPr lang="en-GB" dirty="0" smtClean="0"/>
              <a:t> used an early form of handgun called the </a:t>
            </a:r>
            <a:r>
              <a:rPr lang="en-GB" dirty="0" err="1" smtClean="0"/>
              <a:t>arquebus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Earl of Arran and Earl of Angus</a:t>
            </a:r>
          </a:p>
          <a:p>
            <a:r>
              <a:rPr lang="en-GB" dirty="0" smtClean="0"/>
              <a:t>22,000-36,000 strong</a:t>
            </a:r>
          </a:p>
          <a:p>
            <a:r>
              <a:rPr lang="en-GB" dirty="0" smtClean="0"/>
              <a:t>6,000-15,000 killed</a:t>
            </a:r>
          </a:p>
          <a:p>
            <a:pPr lvl="1"/>
            <a:r>
              <a:rPr lang="en-GB" dirty="0" smtClean="0"/>
              <a:t>2000 taken prisoner</a:t>
            </a:r>
          </a:p>
          <a:p>
            <a:r>
              <a:rPr lang="en-GB" dirty="0" smtClean="0"/>
              <a:t>Consisted mostly of archers and </a:t>
            </a:r>
            <a:r>
              <a:rPr lang="en-GB" dirty="0" err="1" smtClean="0"/>
              <a:t>pikemen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forces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6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www.historic-uk.com/assets/Images/battleofpinkie.jpg?1390902374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 descr="http://www.historic-uk.com/assets/Images/battleofpinkie.jpg?1390902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6" y="217317"/>
            <a:ext cx="3744416" cy="61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11033" r="3222" b="5905"/>
          <a:stretch/>
        </p:blipFill>
        <p:spPr bwMode="auto">
          <a:xfrm>
            <a:off x="179512" y="188640"/>
            <a:ext cx="874741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7203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www.battlefieldstrust.com/media/682.pdf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7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245</TotalTime>
  <Words>572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Battle of Pinkie Cleugh</vt:lpstr>
      <vt:lpstr>Context</vt:lpstr>
      <vt:lpstr>Preparation</vt:lpstr>
      <vt:lpstr>PowerPoint Presentation</vt:lpstr>
      <vt:lpstr>Pre-Battle</vt:lpstr>
      <vt:lpstr>Battle</vt:lpstr>
      <vt:lpstr>Comparison of forces</vt:lpstr>
      <vt:lpstr>PowerPoint Presentation</vt:lpstr>
      <vt:lpstr>PowerPoint Presentation</vt:lpstr>
      <vt:lpstr>Implications</vt:lpstr>
      <vt:lpstr>Analysis</vt:lpstr>
      <vt:lpstr>Analysis cont</vt:lpstr>
      <vt:lpstr>Some refs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Pinkie Cleugh</dc:title>
  <dc:creator>Sam Taylor</dc:creator>
  <cp:lastModifiedBy>Robert Reynolds</cp:lastModifiedBy>
  <cp:revision>24</cp:revision>
  <dcterms:created xsi:type="dcterms:W3CDTF">2015-10-05T17:07:03Z</dcterms:created>
  <dcterms:modified xsi:type="dcterms:W3CDTF">2015-10-06T12:13:30Z</dcterms:modified>
</cp:coreProperties>
</file>