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1" r:id="rId3"/>
    <p:sldMasterId id="2147483733" r:id="rId4"/>
  </p:sldMasterIdLst>
  <p:notesMasterIdLst>
    <p:notesMasterId r:id="rId27"/>
  </p:notesMasterIdLst>
  <p:sldIdLst>
    <p:sldId id="256" r:id="rId5"/>
    <p:sldId id="275" r:id="rId6"/>
    <p:sldId id="280" r:id="rId7"/>
    <p:sldId id="259" r:id="rId8"/>
    <p:sldId id="262" r:id="rId9"/>
    <p:sldId id="264" r:id="rId10"/>
    <p:sldId id="265" r:id="rId11"/>
    <p:sldId id="266" r:id="rId12"/>
    <p:sldId id="276" r:id="rId13"/>
    <p:sldId id="277" r:id="rId14"/>
    <p:sldId id="278" r:id="rId15"/>
    <p:sldId id="269" r:id="rId16"/>
    <p:sldId id="270" r:id="rId17"/>
    <p:sldId id="267" r:id="rId18"/>
    <p:sldId id="263" r:id="rId19"/>
    <p:sldId id="268" r:id="rId20"/>
    <p:sldId id="272" r:id="rId21"/>
    <p:sldId id="273" r:id="rId22"/>
    <p:sldId id="279" r:id="rId23"/>
    <p:sldId id="271" r:id="rId24"/>
    <p:sldId id="257"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109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C1C24-EEE8-4C40-A9E6-63B6DC79963A}" type="datetimeFigureOut">
              <a:rPr lang="en-GB" smtClean="0"/>
              <a:t>25/01/2016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3A0ADF-D90B-4485-A5B0-359E17949780}" type="slidenum">
              <a:rPr lang="en-GB" smtClean="0"/>
              <a:t>‹#›</a:t>
            </a:fld>
            <a:endParaRPr lang="en-GB"/>
          </a:p>
        </p:txBody>
      </p:sp>
    </p:spTree>
    <p:extLst>
      <p:ext uri="{BB962C8B-B14F-4D97-AF65-F5344CB8AC3E}">
        <p14:creationId xmlns:p14="http://schemas.microsoft.com/office/powerpoint/2010/main" val="16335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Photocopy page 2 of the black book ‘Edelweiss</a:t>
            </a:r>
            <a:r>
              <a:rPr lang="en-GB" baseline="0" dirty="0" smtClean="0"/>
              <a:t> pirates’.</a:t>
            </a:r>
            <a:endParaRPr lang="en-GB" dirty="0"/>
          </a:p>
        </p:txBody>
      </p:sp>
      <p:sp>
        <p:nvSpPr>
          <p:cNvPr id="4" name="Slide Number Placeholder 3"/>
          <p:cNvSpPr>
            <a:spLocks noGrp="1"/>
          </p:cNvSpPr>
          <p:nvPr>
            <p:ph type="sldNum" sz="quarter" idx="10"/>
          </p:nvPr>
        </p:nvSpPr>
        <p:spPr/>
        <p:txBody>
          <a:bodyPr/>
          <a:lstStyle/>
          <a:p>
            <a:fld id="{E53A0ADF-D90B-4485-A5B0-359E17949780}" type="slidenum">
              <a:rPr lang="en-GB" smtClean="0"/>
              <a:t>3</a:t>
            </a:fld>
            <a:endParaRPr lang="en-GB"/>
          </a:p>
        </p:txBody>
      </p:sp>
    </p:spTree>
    <p:extLst>
      <p:ext uri="{BB962C8B-B14F-4D97-AF65-F5344CB8AC3E}">
        <p14:creationId xmlns:p14="http://schemas.microsoft.com/office/powerpoint/2010/main" val="5463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E89236-3033-49C7-99E2-CB21D23FEFF3}" type="slidenum">
              <a:rPr lang="en-US" altLang="en-US"/>
              <a:pPr eaLnBrk="1" hangingPunct="1"/>
              <a:t>17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E89236-3033-49C7-99E2-CB21D23FEFF3}" type="slidenum">
              <a:rPr lang="en-US" altLang="en-US"/>
              <a:pPr eaLnBrk="1" hangingPunct="1"/>
              <a:t>18</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40D4F7-0FB3-4912-A0FB-FEA8A2F9F87C}" type="slidenum">
              <a:rPr lang="en-US" altLang="en-US"/>
              <a:pPr eaLnBrk="1" hangingPunct="1"/>
              <a:t>22</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267795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239118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427465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781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524000"/>
            <a:ext cx="3314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695700" y="1524000"/>
            <a:ext cx="3314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7" name="Rectangle 6"/>
          <p:cNvSpPr>
            <a:spLocks noGrp="1" noChangeArrowheads="1"/>
          </p:cNvSpPr>
          <p:nvPr>
            <p:ph type="sldNum" sz="quarter" idx="12"/>
          </p:nvPr>
        </p:nvSpPr>
        <p:spPr>
          <a:ln/>
        </p:spPr>
        <p:txBody>
          <a:bodyPr/>
          <a:lstStyle>
            <a:lvl1pPr>
              <a:defRPr/>
            </a:lvl1pPr>
          </a:lstStyle>
          <a:p>
            <a:pPr>
              <a:defRPr/>
            </a:pPr>
            <a:fld id="{959BFFB0-9B91-4DB6-89FF-8B3A77226487}" type="slidenum">
              <a:rPr lang="en-US"/>
              <a:pPr>
                <a:defRPr/>
              </a:pPr>
              <a:t>‹#›</a:t>
            </a:fld>
            <a:endParaRPr lang="en-US"/>
          </a:p>
        </p:txBody>
      </p:sp>
    </p:spTree>
    <p:extLst>
      <p:ext uri="{BB962C8B-B14F-4D97-AF65-F5344CB8AC3E}">
        <p14:creationId xmlns:p14="http://schemas.microsoft.com/office/powerpoint/2010/main" val="40793115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81691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4330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4757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05187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38307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67439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413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15568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8039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09447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771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54396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GB">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08390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5" name="Footer Placeholder 4"/>
          <p:cNvSpPr>
            <a:spLocks noGrp="1"/>
          </p:cNvSpPr>
          <p:nvPr>
            <p:ph type="ftr" sz="quarter" idx="11"/>
          </p:nvPr>
        </p:nvSpPr>
        <p:spPr/>
        <p:txBody>
          <a:bodyPr/>
          <a:lstStyle/>
          <a:p>
            <a:endParaRPr lang="en-GB">
              <a:solidFill>
                <a:srgbClr val="464653"/>
              </a:solidFill>
            </a:endParaRPr>
          </a:p>
        </p:txBody>
      </p:sp>
      <p:sp>
        <p:nvSpPr>
          <p:cNvPr id="6" name="Slide Number Placeholder 5"/>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00039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C5F638C-F2A8-4311-BBD8-BEA0B426A0C3}" type="datetimeFigureOut">
              <a:rPr lang="en-GB" smtClean="0">
                <a:solidFill>
                  <a:srgbClr val="DDE9EC"/>
                </a:solidFill>
              </a:rPr>
              <a:pPr/>
              <a:t>25/01/2016</a:t>
            </a:fld>
            <a:endParaRPr lang="en-GB">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GB">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42EF911F-5E11-4ED3-8255-18E490991736}" type="slidenum">
              <a:rPr lang="en-GB" smtClean="0">
                <a:solidFill>
                  <a:srgbClr val="DDE9EC"/>
                </a:solidFill>
              </a:rPr>
              <a:pPr/>
              <a:t>‹#›</a:t>
            </a:fld>
            <a:endParaRPr lang="en-GB">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60433445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6" name="Footer Placeholder 5"/>
          <p:cNvSpPr>
            <a:spLocks noGrp="1"/>
          </p:cNvSpPr>
          <p:nvPr>
            <p:ph type="ftr" sz="quarter" idx="11"/>
          </p:nvPr>
        </p:nvSpPr>
        <p:spPr/>
        <p:txBody>
          <a:bodyPr/>
          <a:lstStyle/>
          <a:p>
            <a:endParaRPr lang="en-GB">
              <a:solidFill>
                <a:srgbClr val="464653"/>
              </a:solidFill>
            </a:endParaRPr>
          </a:p>
        </p:txBody>
      </p:sp>
      <p:sp>
        <p:nvSpPr>
          <p:cNvPr id="7" name="Slide Number Placeholder 6"/>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42589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8" name="Footer Placeholder 7"/>
          <p:cNvSpPr>
            <a:spLocks noGrp="1"/>
          </p:cNvSpPr>
          <p:nvPr>
            <p:ph type="ftr" sz="quarter" idx="11"/>
          </p:nvPr>
        </p:nvSpPr>
        <p:spPr/>
        <p:txBody>
          <a:bodyPr/>
          <a:lstStyle/>
          <a:p>
            <a:endParaRPr lang="en-GB">
              <a:solidFill>
                <a:srgbClr val="464653"/>
              </a:solidFill>
            </a:endParaRPr>
          </a:p>
        </p:txBody>
      </p:sp>
      <p:sp>
        <p:nvSpPr>
          <p:cNvPr id="9" name="Slide Number Placeholder 8"/>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53170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4" name="Footer Placeholder 3"/>
          <p:cNvSpPr>
            <a:spLocks noGrp="1"/>
          </p:cNvSpPr>
          <p:nvPr>
            <p:ph type="ftr" sz="quarter" idx="11"/>
          </p:nvPr>
        </p:nvSpPr>
        <p:spPr/>
        <p:txBody>
          <a:bodyPr/>
          <a:lstStyle/>
          <a:p>
            <a:endParaRPr lang="en-GB">
              <a:solidFill>
                <a:srgbClr val="464653"/>
              </a:solidFill>
            </a:endParaRPr>
          </a:p>
        </p:txBody>
      </p:sp>
      <p:sp>
        <p:nvSpPr>
          <p:cNvPr id="5" name="Slide Number Placeholder 4"/>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1582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30477-5876-425B-8D81-7CF80F5F1614}"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2035827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3" name="Footer Placeholder 2"/>
          <p:cNvSpPr>
            <a:spLocks noGrp="1"/>
          </p:cNvSpPr>
          <p:nvPr>
            <p:ph type="ftr" sz="quarter" idx="11"/>
          </p:nvPr>
        </p:nvSpPr>
        <p:spPr/>
        <p:txBody>
          <a:bodyPr/>
          <a:lstStyle/>
          <a:p>
            <a:endParaRPr lang="en-GB">
              <a:solidFill>
                <a:srgbClr val="464653"/>
              </a:solidFill>
            </a:endParaRPr>
          </a:p>
        </p:txBody>
      </p:sp>
      <p:sp>
        <p:nvSpPr>
          <p:cNvPr id="4" name="Slide Number Placeholder 3"/>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1593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6" name="Footer Placeholder 5"/>
          <p:cNvSpPr>
            <a:spLocks noGrp="1"/>
          </p:cNvSpPr>
          <p:nvPr>
            <p:ph type="ftr" sz="quarter" idx="11"/>
          </p:nvPr>
        </p:nvSpPr>
        <p:spPr/>
        <p:txBody>
          <a:bodyPr/>
          <a:lstStyle/>
          <a:p>
            <a:endParaRPr lang="en-GB">
              <a:solidFill>
                <a:srgbClr val="464653"/>
              </a:solidFill>
            </a:endParaRPr>
          </a:p>
        </p:txBody>
      </p:sp>
      <p:sp>
        <p:nvSpPr>
          <p:cNvPr id="7" name="Slide Number Placeholder 6"/>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13626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5F638C-F2A8-4311-BBD8-BEA0B426A0C3}" type="datetimeFigureOut">
              <a:rPr lang="en-GB" smtClean="0">
                <a:solidFill>
                  <a:srgbClr val="DDE9EC"/>
                </a:solidFill>
              </a:rPr>
              <a:pPr/>
              <a:t>25/01/2016</a:t>
            </a:fld>
            <a:endParaRPr lang="en-GB">
              <a:solidFill>
                <a:srgbClr val="DDE9EC"/>
              </a:solidFill>
            </a:endParaRPr>
          </a:p>
        </p:txBody>
      </p:sp>
      <p:sp>
        <p:nvSpPr>
          <p:cNvPr id="6" name="Footer Placeholder 5"/>
          <p:cNvSpPr>
            <a:spLocks noGrp="1"/>
          </p:cNvSpPr>
          <p:nvPr>
            <p:ph type="ftr" sz="quarter" idx="11"/>
          </p:nvPr>
        </p:nvSpPr>
        <p:spPr/>
        <p:txBody>
          <a:bodyPr/>
          <a:lstStyle/>
          <a:p>
            <a:endParaRPr lang="en-GB">
              <a:solidFill>
                <a:srgbClr val="DDE9EC"/>
              </a:solidFill>
            </a:endParaRPr>
          </a:p>
        </p:txBody>
      </p:sp>
      <p:sp>
        <p:nvSpPr>
          <p:cNvPr id="7" name="Slide Number Placeholder 6"/>
          <p:cNvSpPr>
            <a:spLocks noGrp="1"/>
          </p:cNvSpPr>
          <p:nvPr>
            <p:ph type="sldNum" sz="quarter" idx="12"/>
          </p:nvPr>
        </p:nvSpPr>
        <p:spPr/>
        <p:txBody>
          <a:bodyPr/>
          <a:lstStyle/>
          <a:p>
            <a:fld id="{42EF911F-5E11-4ED3-8255-18E490991736}" type="slidenum">
              <a:rPr lang="en-GB" smtClean="0">
                <a:solidFill>
                  <a:srgbClr val="DDE9EC"/>
                </a:solidFill>
              </a:rPr>
              <a:pPr/>
              <a:t>‹#›</a:t>
            </a:fld>
            <a:endParaRPr lang="en-GB">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8509400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5" name="Footer Placeholder 4"/>
          <p:cNvSpPr>
            <a:spLocks noGrp="1"/>
          </p:cNvSpPr>
          <p:nvPr>
            <p:ph type="ftr" sz="quarter" idx="11"/>
          </p:nvPr>
        </p:nvSpPr>
        <p:spPr/>
        <p:txBody>
          <a:bodyPr/>
          <a:lstStyle/>
          <a:p>
            <a:endParaRPr lang="en-GB">
              <a:solidFill>
                <a:srgbClr val="464653"/>
              </a:solidFill>
            </a:endParaRPr>
          </a:p>
        </p:txBody>
      </p:sp>
      <p:sp>
        <p:nvSpPr>
          <p:cNvPr id="6" name="Slide Number Placeholder 5"/>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Tree>
    <p:extLst>
      <p:ext uri="{BB962C8B-B14F-4D97-AF65-F5344CB8AC3E}">
        <p14:creationId xmlns:p14="http://schemas.microsoft.com/office/powerpoint/2010/main" val="1815582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5" name="Footer Placeholder 4"/>
          <p:cNvSpPr>
            <a:spLocks noGrp="1"/>
          </p:cNvSpPr>
          <p:nvPr>
            <p:ph type="ftr" sz="quarter" idx="11"/>
          </p:nvPr>
        </p:nvSpPr>
        <p:spPr/>
        <p:txBody>
          <a:bodyPr/>
          <a:lstStyle/>
          <a:p>
            <a:endParaRPr lang="en-GB">
              <a:solidFill>
                <a:srgbClr val="464653"/>
              </a:solidFill>
            </a:endParaRPr>
          </a:p>
        </p:txBody>
      </p:sp>
      <p:sp>
        <p:nvSpPr>
          <p:cNvPr id="6" name="Slide Number Placeholder 5"/>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95208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GB">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17969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5" name="Footer Placeholder 4"/>
          <p:cNvSpPr>
            <a:spLocks noGrp="1"/>
          </p:cNvSpPr>
          <p:nvPr>
            <p:ph type="ftr" sz="quarter" idx="11"/>
          </p:nvPr>
        </p:nvSpPr>
        <p:spPr/>
        <p:txBody>
          <a:bodyPr/>
          <a:lstStyle/>
          <a:p>
            <a:endParaRPr lang="en-GB">
              <a:solidFill>
                <a:srgbClr val="464653"/>
              </a:solidFill>
            </a:endParaRPr>
          </a:p>
        </p:txBody>
      </p:sp>
      <p:sp>
        <p:nvSpPr>
          <p:cNvPr id="6" name="Slide Number Placeholder 5"/>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97429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C5F638C-F2A8-4311-BBD8-BEA0B426A0C3}" type="datetimeFigureOut">
              <a:rPr lang="en-GB" smtClean="0">
                <a:solidFill>
                  <a:srgbClr val="DDE9EC"/>
                </a:solidFill>
              </a:rPr>
              <a:pPr/>
              <a:t>25/01/2016</a:t>
            </a:fld>
            <a:endParaRPr lang="en-GB">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GB">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42EF911F-5E11-4ED3-8255-18E490991736}" type="slidenum">
              <a:rPr lang="en-GB" smtClean="0">
                <a:solidFill>
                  <a:srgbClr val="DDE9EC"/>
                </a:solidFill>
              </a:rPr>
              <a:pPr/>
              <a:t>‹#›</a:t>
            </a:fld>
            <a:endParaRPr lang="en-GB">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7115731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6" name="Footer Placeholder 5"/>
          <p:cNvSpPr>
            <a:spLocks noGrp="1"/>
          </p:cNvSpPr>
          <p:nvPr>
            <p:ph type="ftr" sz="quarter" idx="11"/>
          </p:nvPr>
        </p:nvSpPr>
        <p:spPr/>
        <p:txBody>
          <a:bodyPr/>
          <a:lstStyle/>
          <a:p>
            <a:endParaRPr lang="en-GB">
              <a:solidFill>
                <a:srgbClr val="464653"/>
              </a:solidFill>
            </a:endParaRPr>
          </a:p>
        </p:txBody>
      </p:sp>
      <p:sp>
        <p:nvSpPr>
          <p:cNvPr id="7" name="Slide Number Placeholder 6"/>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74909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8" name="Footer Placeholder 7"/>
          <p:cNvSpPr>
            <a:spLocks noGrp="1"/>
          </p:cNvSpPr>
          <p:nvPr>
            <p:ph type="ftr" sz="quarter" idx="11"/>
          </p:nvPr>
        </p:nvSpPr>
        <p:spPr/>
        <p:txBody>
          <a:bodyPr/>
          <a:lstStyle/>
          <a:p>
            <a:endParaRPr lang="en-GB">
              <a:solidFill>
                <a:srgbClr val="464653"/>
              </a:solidFill>
            </a:endParaRPr>
          </a:p>
        </p:txBody>
      </p:sp>
      <p:sp>
        <p:nvSpPr>
          <p:cNvPr id="9" name="Slide Number Placeholder 8"/>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1103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E30477-5876-425B-8D81-7CF80F5F1614}"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3190289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4" name="Footer Placeholder 3"/>
          <p:cNvSpPr>
            <a:spLocks noGrp="1"/>
          </p:cNvSpPr>
          <p:nvPr>
            <p:ph type="ftr" sz="quarter" idx="11"/>
          </p:nvPr>
        </p:nvSpPr>
        <p:spPr/>
        <p:txBody>
          <a:bodyPr/>
          <a:lstStyle/>
          <a:p>
            <a:endParaRPr lang="en-GB">
              <a:solidFill>
                <a:srgbClr val="464653"/>
              </a:solidFill>
            </a:endParaRPr>
          </a:p>
        </p:txBody>
      </p:sp>
      <p:sp>
        <p:nvSpPr>
          <p:cNvPr id="5" name="Slide Number Placeholder 4"/>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54196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3" name="Footer Placeholder 2"/>
          <p:cNvSpPr>
            <a:spLocks noGrp="1"/>
          </p:cNvSpPr>
          <p:nvPr>
            <p:ph type="ftr" sz="quarter" idx="11"/>
          </p:nvPr>
        </p:nvSpPr>
        <p:spPr/>
        <p:txBody>
          <a:bodyPr/>
          <a:lstStyle/>
          <a:p>
            <a:endParaRPr lang="en-GB">
              <a:solidFill>
                <a:srgbClr val="464653"/>
              </a:solidFill>
            </a:endParaRPr>
          </a:p>
        </p:txBody>
      </p:sp>
      <p:sp>
        <p:nvSpPr>
          <p:cNvPr id="4" name="Slide Number Placeholder 3"/>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9038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6" name="Footer Placeholder 5"/>
          <p:cNvSpPr>
            <a:spLocks noGrp="1"/>
          </p:cNvSpPr>
          <p:nvPr>
            <p:ph type="ftr" sz="quarter" idx="11"/>
          </p:nvPr>
        </p:nvSpPr>
        <p:spPr/>
        <p:txBody>
          <a:bodyPr/>
          <a:lstStyle/>
          <a:p>
            <a:endParaRPr lang="en-GB">
              <a:solidFill>
                <a:srgbClr val="464653"/>
              </a:solidFill>
            </a:endParaRPr>
          </a:p>
        </p:txBody>
      </p:sp>
      <p:sp>
        <p:nvSpPr>
          <p:cNvPr id="7" name="Slide Number Placeholder 6"/>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22899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5F638C-F2A8-4311-BBD8-BEA0B426A0C3}" type="datetimeFigureOut">
              <a:rPr lang="en-GB" smtClean="0">
                <a:solidFill>
                  <a:srgbClr val="DDE9EC"/>
                </a:solidFill>
              </a:rPr>
              <a:pPr/>
              <a:t>25/01/2016</a:t>
            </a:fld>
            <a:endParaRPr lang="en-GB">
              <a:solidFill>
                <a:srgbClr val="DDE9EC"/>
              </a:solidFill>
            </a:endParaRPr>
          </a:p>
        </p:txBody>
      </p:sp>
      <p:sp>
        <p:nvSpPr>
          <p:cNvPr id="6" name="Footer Placeholder 5"/>
          <p:cNvSpPr>
            <a:spLocks noGrp="1"/>
          </p:cNvSpPr>
          <p:nvPr>
            <p:ph type="ftr" sz="quarter" idx="11"/>
          </p:nvPr>
        </p:nvSpPr>
        <p:spPr/>
        <p:txBody>
          <a:bodyPr/>
          <a:lstStyle/>
          <a:p>
            <a:endParaRPr lang="en-GB">
              <a:solidFill>
                <a:srgbClr val="DDE9EC"/>
              </a:solidFill>
            </a:endParaRPr>
          </a:p>
        </p:txBody>
      </p:sp>
      <p:sp>
        <p:nvSpPr>
          <p:cNvPr id="7" name="Slide Number Placeholder 6"/>
          <p:cNvSpPr>
            <a:spLocks noGrp="1"/>
          </p:cNvSpPr>
          <p:nvPr>
            <p:ph type="sldNum" sz="quarter" idx="12"/>
          </p:nvPr>
        </p:nvSpPr>
        <p:spPr/>
        <p:txBody>
          <a:bodyPr/>
          <a:lstStyle/>
          <a:p>
            <a:fld id="{42EF911F-5E11-4ED3-8255-18E490991736}" type="slidenum">
              <a:rPr lang="en-GB" smtClean="0">
                <a:solidFill>
                  <a:srgbClr val="DDE9EC"/>
                </a:solidFill>
              </a:rPr>
              <a:pPr/>
              <a:t>‹#›</a:t>
            </a:fld>
            <a:endParaRPr lang="en-GB">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63305411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5" name="Footer Placeholder 4"/>
          <p:cNvSpPr>
            <a:spLocks noGrp="1"/>
          </p:cNvSpPr>
          <p:nvPr>
            <p:ph type="ftr" sz="quarter" idx="11"/>
          </p:nvPr>
        </p:nvSpPr>
        <p:spPr/>
        <p:txBody>
          <a:bodyPr/>
          <a:lstStyle/>
          <a:p>
            <a:endParaRPr lang="en-GB">
              <a:solidFill>
                <a:srgbClr val="464653"/>
              </a:solidFill>
            </a:endParaRPr>
          </a:p>
        </p:txBody>
      </p:sp>
      <p:sp>
        <p:nvSpPr>
          <p:cNvPr id="6" name="Slide Number Placeholder 5"/>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Tree>
    <p:extLst>
      <p:ext uri="{BB962C8B-B14F-4D97-AF65-F5344CB8AC3E}">
        <p14:creationId xmlns:p14="http://schemas.microsoft.com/office/powerpoint/2010/main" val="2085800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5" name="Footer Placeholder 4"/>
          <p:cNvSpPr>
            <a:spLocks noGrp="1"/>
          </p:cNvSpPr>
          <p:nvPr>
            <p:ph type="ftr" sz="quarter" idx="11"/>
          </p:nvPr>
        </p:nvSpPr>
        <p:spPr/>
        <p:txBody>
          <a:bodyPr/>
          <a:lstStyle/>
          <a:p>
            <a:endParaRPr lang="en-GB">
              <a:solidFill>
                <a:srgbClr val="464653"/>
              </a:solidFill>
            </a:endParaRPr>
          </a:p>
        </p:txBody>
      </p:sp>
      <p:sp>
        <p:nvSpPr>
          <p:cNvPr id="6" name="Slide Number Placeholder 5"/>
          <p:cNvSpPr>
            <a:spLocks noGrp="1"/>
          </p:cNvSpPr>
          <p:nvPr>
            <p:ph type="sldNum" sz="quarter" idx="12"/>
          </p:nvPr>
        </p:nvSpPr>
        <p:spPr/>
        <p:txBody>
          <a:bodyPr/>
          <a:lstStyle/>
          <a:p>
            <a:fld id="{42EF911F-5E11-4ED3-8255-18E490991736}" type="slidenum">
              <a:rPr lang="en-GB" smtClean="0">
                <a:solidFill>
                  <a:srgbClr val="464653"/>
                </a:solidFill>
              </a:rPr>
              <a:pPr/>
              <a:t>‹#›</a:t>
            </a:fld>
            <a:endParaRPr lang="en-GB">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5164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E30477-5876-425B-8D81-7CF80F5F1614}" type="datetimeFigureOut">
              <a:rPr lang="en-GB" smtClean="0"/>
              <a:t>25/01/2016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157312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E30477-5876-425B-8D81-7CF80F5F1614}" type="datetimeFigureOut">
              <a:rPr lang="en-GB" smtClean="0"/>
              <a:t>25/01/2016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423838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30477-5876-425B-8D81-7CF80F5F1614}" type="datetimeFigureOut">
              <a:rPr lang="en-GB" smtClean="0"/>
              <a:t>25/01/2016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226401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30477-5876-425B-8D81-7CF80F5F1614}"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24914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30477-5876-425B-8D81-7CF80F5F1614}"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1FC5FC-351B-4BD3-AF36-493EA9E9389B}" type="slidenum">
              <a:rPr lang="en-GB" smtClean="0"/>
              <a:t>‹#›</a:t>
            </a:fld>
            <a:endParaRPr lang="en-GB"/>
          </a:p>
        </p:txBody>
      </p:sp>
    </p:spTree>
    <p:extLst>
      <p:ext uri="{BB962C8B-B14F-4D97-AF65-F5344CB8AC3E}">
        <p14:creationId xmlns:p14="http://schemas.microsoft.com/office/powerpoint/2010/main" val="220341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30477-5876-425B-8D81-7CF80F5F1614}" type="datetimeFigureOut">
              <a:rPr lang="en-GB" smtClean="0"/>
              <a:t>25/01/2016</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FC5FC-351B-4BD3-AF36-493EA9E9389B}" type="slidenum">
              <a:rPr lang="en-GB" smtClean="0"/>
              <a:t>‹#›</a:t>
            </a:fld>
            <a:endParaRPr lang="en-GB"/>
          </a:p>
        </p:txBody>
      </p:sp>
    </p:spTree>
    <p:extLst>
      <p:ext uri="{BB962C8B-B14F-4D97-AF65-F5344CB8AC3E}">
        <p14:creationId xmlns:p14="http://schemas.microsoft.com/office/powerpoint/2010/main" val="21243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2284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2EF911F-5E11-4ED3-8255-18E490991736}" type="slidenum">
              <a:rPr lang="en-GB" smtClean="0">
                <a:solidFill>
                  <a:srgbClr val="464653"/>
                </a:solidFill>
              </a:rPr>
              <a:pPr/>
              <a:t>‹#›</a:t>
            </a:fld>
            <a:endParaRPr lang="en-GB">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971911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5F638C-F2A8-4311-BBD8-BEA0B426A0C3}" type="datetimeFigureOut">
              <a:rPr lang="en-GB" smtClean="0">
                <a:solidFill>
                  <a:srgbClr val="464653"/>
                </a:solidFill>
              </a:rPr>
              <a:pPr/>
              <a:t>25/01/2016</a:t>
            </a:fld>
            <a:endParaRPr lang="en-GB">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2EF911F-5E11-4ED3-8255-18E490991736}" type="slidenum">
              <a:rPr lang="en-GB" smtClean="0">
                <a:solidFill>
                  <a:srgbClr val="464653"/>
                </a:solidFill>
              </a:rPr>
              <a:pPr/>
              <a:t>‹#›</a:t>
            </a:fld>
            <a:endParaRPr lang="en-GB">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5074911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http://www.indynewsisrael.com/wp-content/uploads/2011/03/holocaust.jpg" TargetMode="External"/><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2656"/>
            <a:ext cx="9144000" cy="1470025"/>
          </a:xfrm>
        </p:spPr>
        <p:txBody>
          <a:bodyPr>
            <a:noAutofit/>
          </a:bodyPr>
          <a:lstStyle/>
          <a:p>
            <a:r>
              <a:rPr lang="en-GB" sz="3600" dirty="0" smtClean="0">
                <a:solidFill>
                  <a:schemeClr val="bg1"/>
                </a:solidFill>
                <a:latin typeface="Comic Sans MS" panose="030F0702030302020204" pitchFamily="66" charset="0"/>
              </a:rPr>
              <a:t>Would you be part of the minority who resist the pressure to conform and/or obey? (independent behaviour)</a:t>
            </a:r>
            <a:endParaRPr lang="en-GB" sz="3600" dirty="0">
              <a:solidFill>
                <a:schemeClr val="bg1"/>
              </a:solidFill>
              <a:latin typeface="Comic Sans MS" panose="030F0702030302020204" pitchFamily="66" charset="0"/>
            </a:endParaRPr>
          </a:p>
        </p:txBody>
      </p:sp>
      <p:sp>
        <p:nvSpPr>
          <p:cNvPr id="3" name="Subtitle 2"/>
          <p:cNvSpPr>
            <a:spLocks noGrp="1"/>
          </p:cNvSpPr>
          <p:nvPr>
            <p:ph type="subTitle" idx="1"/>
          </p:nvPr>
        </p:nvSpPr>
        <p:spPr>
          <a:xfrm rot="21089706">
            <a:off x="508832" y="2846540"/>
            <a:ext cx="2965161" cy="1752600"/>
          </a:xfrm>
          <a:solidFill>
            <a:schemeClr val="bg1">
              <a:alpha val="90000"/>
            </a:schemeClr>
          </a:solidFill>
        </p:spPr>
        <p:txBody>
          <a:bodyPr/>
          <a:lstStyle/>
          <a:p>
            <a:r>
              <a:rPr lang="en-GB" b="1" dirty="0" smtClean="0">
                <a:solidFill>
                  <a:schemeClr val="tx1"/>
                </a:solidFill>
                <a:latin typeface="Comic Sans MS" panose="030F0702030302020204" pitchFamily="66" charset="0"/>
              </a:rPr>
              <a:t>Starter: </a:t>
            </a:r>
            <a:r>
              <a:rPr lang="en-GB" dirty="0" smtClean="0">
                <a:solidFill>
                  <a:schemeClr val="tx1"/>
                </a:solidFill>
                <a:latin typeface="Comic Sans MS" panose="030F0702030302020204" pitchFamily="66" charset="0"/>
              </a:rPr>
              <a:t>Complete the odd one out</a:t>
            </a:r>
            <a:r>
              <a:rPr lang="en-GB" dirty="0" smtClean="0"/>
              <a:t>.</a:t>
            </a:r>
            <a:endParaRPr lang="en-GB" dirty="0"/>
          </a:p>
        </p:txBody>
      </p:sp>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988840"/>
            <a:ext cx="5040560" cy="351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9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C000"/>
                </a:solidFill>
                <a:latin typeface="Comic Sans MS" panose="030F0702030302020204" pitchFamily="66" charset="0"/>
                <a:cs typeface="Aharoni" pitchFamily="2" charset="-79"/>
              </a:rPr>
              <a:t>For each of the examples below, say whether the person has an Internal or an External L.O.C. </a:t>
            </a:r>
            <a:endParaRPr lang="en-GB" sz="2800" dirty="0">
              <a:solidFill>
                <a:srgbClr val="FFC000"/>
              </a:solidFill>
              <a:latin typeface="Comic Sans MS" panose="030F0702030302020204" pitchFamily="66" charset="0"/>
              <a:cs typeface="Aharoni" pitchFamily="2" charset="-79"/>
            </a:endParaRPr>
          </a:p>
        </p:txBody>
      </p:sp>
      <p:sp>
        <p:nvSpPr>
          <p:cNvPr id="3" name="Content Placeholder 2"/>
          <p:cNvSpPr>
            <a:spLocks noGrp="1"/>
          </p:cNvSpPr>
          <p:nvPr>
            <p:ph sz="quarter" idx="1"/>
          </p:nvPr>
        </p:nvSpPr>
        <p:spPr>
          <a:xfrm>
            <a:off x="457200" y="1219200"/>
            <a:ext cx="8229600" cy="4439130"/>
          </a:xfrm>
        </p:spPr>
        <p:txBody>
          <a:bodyPr>
            <a:normAutofit fontScale="85000" lnSpcReduction="10000"/>
          </a:bodyPr>
          <a:lstStyle/>
          <a:p>
            <a:pPr lvl="0"/>
            <a:r>
              <a:rPr lang="en-GB" dirty="0">
                <a:solidFill>
                  <a:schemeClr val="bg1"/>
                </a:solidFill>
              </a:rPr>
              <a:t>Amanda doesn’t bother applying to be her class representative because she feels she is not popular enough to win.</a:t>
            </a:r>
          </a:p>
          <a:p>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 </a:t>
            </a:r>
          </a:p>
          <a:p>
            <a:pPr lvl="0"/>
            <a:r>
              <a:rPr lang="en-GB" dirty="0">
                <a:solidFill>
                  <a:schemeClr val="bg1"/>
                </a:solidFill>
              </a:rPr>
              <a:t>Sarah checks her horoscope every day to see if she is going to have a good or a bad day. </a:t>
            </a:r>
          </a:p>
          <a:p>
            <a:pPr marL="0" indent="0">
              <a:buNone/>
            </a:pPr>
            <a:r>
              <a:rPr lang="en-GB" dirty="0">
                <a:solidFill>
                  <a:schemeClr val="bg1"/>
                </a:solidFill>
              </a:rPr>
              <a:t> </a:t>
            </a:r>
          </a:p>
          <a:p>
            <a:endParaRPr lang="en-GB" dirty="0">
              <a:solidFill>
                <a:schemeClr val="bg1"/>
              </a:solidFill>
            </a:endParaRPr>
          </a:p>
          <a:p>
            <a:endParaRPr lang="en-GB" dirty="0">
              <a:solidFill>
                <a:schemeClr val="bg1"/>
              </a:solidFill>
            </a:endParaRPr>
          </a:p>
          <a:p>
            <a:pPr lvl="0"/>
            <a:r>
              <a:rPr lang="en-GB" dirty="0">
                <a:solidFill>
                  <a:schemeClr val="bg1"/>
                </a:solidFill>
              </a:rPr>
              <a:t>Harry feels confident that he will get the job he applied for because he has good exam results and </a:t>
            </a:r>
            <a:r>
              <a:rPr lang="en-GB" dirty="0" smtClean="0">
                <a:solidFill>
                  <a:schemeClr val="bg1"/>
                </a:solidFill>
              </a:rPr>
              <a:t>prepared well for </a:t>
            </a:r>
            <a:r>
              <a:rPr lang="en-GB" dirty="0">
                <a:solidFill>
                  <a:schemeClr val="bg1"/>
                </a:solidFill>
              </a:rPr>
              <a:t>the interview. </a:t>
            </a:r>
          </a:p>
          <a:p>
            <a:endParaRPr lang="en-GB" dirty="0"/>
          </a:p>
          <a:p>
            <a:pPr marL="0" indent="0">
              <a:buNone/>
            </a:pPr>
            <a:endParaRPr lang="en-GB" dirty="0"/>
          </a:p>
        </p:txBody>
      </p:sp>
      <p:sp>
        <p:nvSpPr>
          <p:cNvPr id="4" name="TextBox 3"/>
          <p:cNvSpPr txBox="1"/>
          <p:nvPr/>
        </p:nvSpPr>
        <p:spPr>
          <a:xfrm>
            <a:off x="0" y="5658330"/>
            <a:ext cx="9144000" cy="120032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1" u="sng"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Learning objectives: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To UNDERSTAND explanations why people resist pressure to conform including personality( internal locus of control, confident), social support of ally, reactance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To KNOW and EVALUATE research relating to people who remain independent. </a:t>
            </a:r>
          </a:p>
        </p:txBody>
      </p:sp>
    </p:spTree>
    <p:extLst>
      <p:ext uri="{BB962C8B-B14F-4D97-AF65-F5344CB8AC3E}">
        <p14:creationId xmlns:p14="http://schemas.microsoft.com/office/powerpoint/2010/main" val="1135622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113" y="-33033"/>
            <a:ext cx="8229600" cy="797737"/>
          </a:xfrm>
        </p:spPr>
        <p:txBody>
          <a:bodyPr/>
          <a:lstStyle/>
          <a:p>
            <a:r>
              <a:rPr lang="en-GB" b="1" dirty="0" smtClean="0">
                <a:solidFill>
                  <a:srgbClr val="FFC000"/>
                </a:solidFill>
                <a:latin typeface="Comic Sans MS" panose="030F0702030302020204" pitchFamily="66" charset="0"/>
              </a:rPr>
              <a:t>Evidence for L.O.C….</a:t>
            </a:r>
            <a:endParaRPr lang="en-GB" b="1" dirty="0">
              <a:solidFill>
                <a:srgbClr val="FFC000"/>
              </a:solidFill>
              <a:latin typeface="Comic Sans MS" panose="030F0702030302020204" pitchFamily="66" charset="0"/>
            </a:endParaRPr>
          </a:p>
        </p:txBody>
      </p:sp>
      <p:sp>
        <p:nvSpPr>
          <p:cNvPr id="3" name="Content Placeholder 2"/>
          <p:cNvSpPr>
            <a:spLocks noGrp="1"/>
          </p:cNvSpPr>
          <p:nvPr>
            <p:ph sz="quarter" idx="1"/>
          </p:nvPr>
        </p:nvSpPr>
        <p:spPr>
          <a:xfrm>
            <a:off x="0" y="1124744"/>
            <a:ext cx="4438328" cy="4533586"/>
          </a:xfrm>
        </p:spPr>
        <p:txBody>
          <a:bodyPr>
            <a:normAutofit fontScale="92500" lnSpcReduction="10000"/>
          </a:bodyPr>
          <a:lstStyle/>
          <a:p>
            <a:pPr lvl="0"/>
            <a:r>
              <a:rPr lang="en-GB" b="1" dirty="0" err="1">
                <a:solidFill>
                  <a:schemeClr val="bg1"/>
                </a:solidFill>
              </a:rPr>
              <a:t>Oliner</a:t>
            </a:r>
            <a:r>
              <a:rPr lang="en-GB" b="1" dirty="0">
                <a:solidFill>
                  <a:schemeClr val="bg1"/>
                </a:solidFill>
              </a:rPr>
              <a:t> and </a:t>
            </a:r>
            <a:r>
              <a:rPr lang="en-GB" b="1" dirty="0" err="1">
                <a:solidFill>
                  <a:schemeClr val="bg1"/>
                </a:solidFill>
              </a:rPr>
              <a:t>Oliner</a:t>
            </a:r>
            <a:r>
              <a:rPr lang="en-GB" b="1" dirty="0">
                <a:solidFill>
                  <a:schemeClr val="bg1"/>
                </a:solidFill>
              </a:rPr>
              <a:t> (1988) </a:t>
            </a:r>
            <a:r>
              <a:rPr lang="en-GB" dirty="0">
                <a:solidFill>
                  <a:schemeClr val="bg1"/>
                </a:solidFill>
              </a:rPr>
              <a:t>interviewed two groups of non-Jewish people who had lived through the Holocaust and Nazi Germany. They compared 406 people who had protected and rescued Jews from the Nazis and 126 people who had not done this</a:t>
            </a:r>
            <a:r>
              <a:rPr lang="en-GB" dirty="0" smtClean="0">
                <a:solidFill>
                  <a:schemeClr val="bg1"/>
                </a:solidFill>
              </a:rPr>
              <a:t>.</a:t>
            </a:r>
          </a:p>
          <a:p>
            <a:pPr lvl="0"/>
            <a:r>
              <a:rPr lang="en-GB" dirty="0" smtClean="0">
                <a:solidFill>
                  <a:schemeClr val="bg1"/>
                </a:solidFill>
              </a:rPr>
              <a:t> </a:t>
            </a:r>
            <a:r>
              <a:rPr lang="en-GB" dirty="0" err="1">
                <a:solidFill>
                  <a:schemeClr val="bg1"/>
                </a:solidFill>
              </a:rPr>
              <a:t>Oliner</a:t>
            </a:r>
            <a:r>
              <a:rPr lang="en-GB" dirty="0">
                <a:solidFill>
                  <a:schemeClr val="bg1"/>
                </a:solidFill>
              </a:rPr>
              <a:t> and </a:t>
            </a:r>
            <a:r>
              <a:rPr lang="en-GB" dirty="0" err="1">
                <a:solidFill>
                  <a:schemeClr val="bg1"/>
                </a:solidFill>
              </a:rPr>
              <a:t>Oliner</a:t>
            </a:r>
            <a:r>
              <a:rPr lang="en-GB" dirty="0">
                <a:solidFill>
                  <a:schemeClr val="bg1"/>
                </a:solidFill>
              </a:rPr>
              <a:t> found that the group that rescued the Jews had scores demonstrating an </a:t>
            </a:r>
            <a:r>
              <a:rPr lang="en-GB" b="1" dirty="0">
                <a:solidFill>
                  <a:schemeClr val="bg1"/>
                </a:solidFill>
              </a:rPr>
              <a:t>internal locus of control. </a:t>
            </a:r>
            <a:endParaRPr lang="en-GB" b="1" dirty="0" smtClean="0">
              <a:solidFill>
                <a:schemeClr val="bg1"/>
              </a:solidFill>
            </a:endParaRPr>
          </a:p>
          <a:p>
            <a:pPr marL="0" indent="0">
              <a:buNone/>
            </a:pPr>
            <a:endParaRPr lang="en-GB" dirty="0"/>
          </a:p>
        </p:txBody>
      </p:sp>
      <p:pic>
        <p:nvPicPr>
          <p:cNvPr id="4098" name="Picture 2" descr="http://www.indynewsisrael.com/wp-content/uploads/2011/03/holocaus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279528">
            <a:off x="4548691" y="1585456"/>
            <a:ext cx="4380397" cy="31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5658330"/>
            <a:ext cx="9144000" cy="120032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1" u="sng"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Learning objectives: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To UNDERSTAND explanations why people resist pressure to conform including personality( internal locus of control, confident), social support of ally, reactance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To KNOW and EVALUATE research relating to people who remain independent. </a:t>
            </a:r>
          </a:p>
        </p:txBody>
      </p:sp>
    </p:spTree>
    <p:extLst>
      <p:ext uri="{BB962C8B-B14F-4D97-AF65-F5344CB8AC3E}">
        <p14:creationId xmlns:p14="http://schemas.microsoft.com/office/powerpoint/2010/main" val="8967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67" y="1412776"/>
            <a:ext cx="8776876" cy="4525963"/>
          </a:xfrm>
        </p:spPr>
        <p:txBody>
          <a:bodyPr/>
          <a:lstStyle/>
          <a:p>
            <a:pPr marL="0" indent="0">
              <a:buNone/>
            </a:pPr>
            <a:r>
              <a:rPr lang="en-GB" sz="4000" dirty="0" smtClean="0">
                <a:solidFill>
                  <a:srgbClr val="C00000"/>
                </a:solidFill>
                <a:latin typeface="Comic Sans MS" panose="030F0702030302020204" pitchFamily="66" charset="0"/>
              </a:rPr>
              <a:t>People are more likely to resist pressures to CONFORM, and </a:t>
            </a:r>
            <a:r>
              <a:rPr lang="en-GB" sz="4000" i="1" dirty="0" smtClean="0">
                <a:solidFill>
                  <a:srgbClr val="C00000"/>
                </a:solidFill>
                <a:latin typeface="Comic Sans MS" panose="030F0702030302020204" pitchFamily="66" charset="0"/>
              </a:rPr>
              <a:t>maintain their independence </a:t>
            </a:r>
            <a:r>
              <a:rPr lang="en-GB" sz="4000" dirty="0" smtClean="0">
                <a:solidFill>
                  <a:srgbClr val="C00000"/>
                </a:solidFill>
                <a:latin typeface="Comic Sans MS" panose="030F0702030302020204" pitchFamily="66" charset="0"/>
              </a:rPr>
              <a:t>if….</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404838308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83562" y="116632"/>
            <a:ext cx="8776876" cy="4525963"/>
          </a:xfrm>
        </p:spPr>
        <p:txBody>
          <a:bodyPr/>
          <a:lstStyle/>
          <a:p>
            <a:pPr marL="0" indent="0">
              <a:buNone/>
            </a:pPr>
            <a:r>
              <a:rPr lang="en-GB" sz="4000" dirty="0" smtClean="0">
                <a:solidFill>
                  <a:srgbClr val="FFC000"/>
                </a:solidFill>
                <a:latin typeface="Comic Sans MS" panose="030F0702030302020204" pitchFamily="66" charset="0"/>
              </a:rPr>
              <a:t>… they have high levels of self-esteem.</a:t>
            </a: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087" y="1700808"/>
            <a:ext cx="5501670" cy="370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rot="21129068">
            <a:off x="467544" y="1844824"/>
            <a:ext cx="2520280" cy="33843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Use the Rosenberg scale to assess your level of self-esteem.</a:t>
            </a:r>
            <a:endParaRPr lang="en-GB" sz="2400" dirty="0">
              <a:latin typeface="Comic Sans MS" panose="030F0702030302020204" pitchFamily="66" charset="0"/>
            </a:endParaRPr>
          </a:p>
        </p:txBody>
      </p:sp>
    </p:spTree>
    <p:extLst>
      <p:ext uri="{BB962C8B-B14F-4D97-AF65-F5344CB8AC3E}">
        <p14:creationId xmlns:p14="http://schemas.microsoft.com/office/powerpoint/2010/main" val="404838308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67" y="1412776"/>
            <a:ext cx="8776876" cy="4525963"/>
          </a:xfrm>
        </p:spPr>
        <p:txBody>
          <a:bodyPr/>
          <a:lstStyle/>
          <a:p>
            <a:pPr marL="0" indent="0">
              <a:buNone/>
            </a:pPr>
            <a:r>
              <a:rPr lang="en-GB" sz="4000" dirty="0" smtClean="0">
                <a:solidFill>
                  <a:srgbClr val="C00000"/>
                </a:solidFill>
                <a:latin typeface="Comic Sans MS" panose="030F0702030302020204" pitchFamily="66" charset="0"/>
              </a:rPr>
              <a:t>People are more likely to resist pressures to CONFORM, and </a:t>
            </a:r>
            <a:r>
              <a:rPr lang="en-GB" sz="4000" i="1" dirty="0" smtClean="0">
                <a:solidFill>
                  <a:srgbClr val="C00000"/>
                </a:solidFill>
                <a:latin typeface="Comic Sans MS" panose="030F0702030302020204" pitchFamily="66" charset="0"/>
              </a:rPr>
              <a:t>maintain their independence </a:t>
            </a:r>
            <a:r>
              <a:rPr lang="en-GB" sz="4000" dirty="0" smtClean="0">
                <a:solidFill>
                  <a:srgbClr val="C00000"/>
                </a:solidFill>
                <a:latin typeface="Comic Sans MS" panose="030F0702030302020204" pitchFamily="66" charset="0"/>
              </a:rPr>
              <a:t>if….</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333081439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66"/>
            <a:ext cx="8928992" cy="4525963"/>
          </a:xfrm>
        </p:spPr>
        <p:txBody>
          <a:bodyPr/>
          <a:lstStyle/>
          <a:p>
            <a:pPr marL="0" indent="0">
              <a:buNone/>
            </a:pPr>
            <a:r>
              <a:rPr lang="en-GB" dirty="0" smtClean="0">
                <a:solidFill>
                  <a:srgbClr val="FFC000"/>
                </a:solidFill>
                <a:latin typeface="Comic Sans MS" panose="030F0702030302020204" pitchFamily="66" charset="0"/>
              </a:rPr>
              <a:t>….have social support.</a:t>
            </a:r>
            <a:endParaRPr lang="en-GB" dirty="0" smtClean="0">
              <a:solidFill>
                <a:srgbClr val="FFC000"/>
              </a:solidFill>
              <a:latin typeface="Comic Sans MS" panose="030F0702030302020204" pitchFamily="66" charset="0"/>
            </a:endParaRP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
        <p:nvSpPr>
          <p:cNvPr id="4" name="Rounded Rectangle 3"/>
          <p:cNvSpPr/>
          <p:nvPr/>
        </p:nvSpPr>
        <p:spPr>
          <a:xfrm rot="21266578">
            <a:off x="366537" y="928139"/>
            <a:ext cx="5299710" cy="26327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anose="030F0702030302020204" pitchFamily="66" charset="0"/>
              </a:rPr>
              <a:t>Presence of an ally </a:t>
            </a:r>
            <a:r>
              <a:rPr lang="en-GB" sz="2400" dirty="0" smtClean="0">
                <a:solidFill>
                  <a:schemeClr val="tx1"/>
                </a:solidFill>
                <a:latin typeface="Comic Sans MS" panose="030F0702030302020204" pitchFamily="66" charset="0"/>
              </a:rPr>
              <a:t>in both Milgram and Asch research reduced the effects of social influence.</a:t>
            </a:r>
            <a:endParaRPr lang="en-GB" sz="2400" dirty="0">
              <a:solidFill>
                <a:schemeClr val="tx1"/>
              </a:solidFill>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027">
            <a:off x="6948264" y="116632"/>
            <a:ext cx="1788790" cy="178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82920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45167" y="1412776"/>
            <a:ext cx="8776876" cy="4525963"/>
          </a:xfrm>
        </p:spPr>
        <p:txBody>
          <a:bodyPr/>
          <a:lstStyle/>
          <a:p>
            <a:pPr marL="0" indent="0">
              <a:buNone/>
            </a:pPr>
            <a:r>
              <a:rPr lang="en-GB" sz="4000" dirty="0" smtClean="0">
                <a:solidFill>
                  <a:srgbClr val="C00000"/>
                </a:solidFill>
                <a:latin typeface="Comic Sans MS" panose="030F0702030302020204" pitchFamily="66" charset="0"/>
              </a:rPr>
              <a:t>People are more likely to resist pressures to CONFORM, and </a:t>
            </a:r>
            <a:r>
              <a:rPr lang="en-GB" sz="4000" i="1" dirty="0" smtClean="0">
                <a:solidFill>
                  <a:srgbClr val="C00000"/>
                </a:solidFill>
                <a:latin typeface="Comic Sans MS" panose="030F0702030302020204" pitchFamily="66" charset="0"/>
              </a:rPr>
              <a:t>maintain their independence </a:t>
            </a:r>
            <a:r>
              <a:rPr lang="en-GB" sz="4000" dirty="0" smtClean="0">
                <a:solidFill>
                  <a:srgbClr val="C00000"/>
                </a:solidFill>
                <a:latin typeface="Comic Sans MS" panose="030F0702030302020204" pitchFamily="66" charset="0"/>
              </a:rPr>
              <a:t>if….</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398980898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Free Template from www.brainybetty.com</a:t>
            </a:r>
          </a:p>
        </p:txBody>
      </p:sp>
      <p:sp>
        <p:nvSpPr>
          <p:cNvPr id="512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07D31A-149E-4A02-AD62-0D913169513A}" type="slidenum">
              <a:rPr lang="en-US" altLang="en-US"/>
              <a:pPr eaLnBrk="1" hangingPunct="1"/>
              <a:t>17</a:t>
            </a:fld>
            <a:endParaRPr lang="en-US" altLang="en-US"/>
          </a:p>
        </p:txBody>
      </p:sp>
      <p:sp>
        <p:nvSpPr>
          <p:cNvPr id="5124" name="Rectangle 4"/>
          <p:cNvSpPr>
            <a:spLocks noGrp="1" noChangeArrowheads="1"/>
          </p:cNvSpPr>
          <p:nvPr>
            <p:ph type="title"/>
          </p:nvPr>
        </p:nvSpPr>
        <p:spPr/>
        <p:txBody>
          <a:bodyPr/>
          <a:lstStyle/>
          <a:p>
            <a:pPr eaLnBrk="1" hangingPunct="1"/>
            <a:r>
              <a:rPr lang="en-GB" altLang="en-US" sz="3600" dirty="0" smtClean="0">
                <a:latin typeface="Book Antiqua" pitchFamily="18" charset="0"/>
              </a:rPr>
              <a:t>Insights from Milgram’s studies</a:t>
            </a:r>
          </a:p>
        </p:txBody>
      </p:sp>
      <p:sp>
        <p:nvSpPr>
          <p:cNvPr id="5125" name="Rectangle 5"/>
          <p:cNvSpPr>
            <a:spLocks noGrp="1" noChangeArrowheads="1"/>
          </p:cNvSpPr>
          <p:nvPr>
            <p:ph type="body" sz="half" idx="1"/>
          </p:nvPr>
        </p:nvSpPr>
        <p:spPr>
          <a:xfrm>
            <a:off x="0" y="1196975"/>
            <a:ext cx="6084168" cy="5472113"/>
          </a:xfrm>
        </p:spPr>
        <p:txBody>
          <a:bodyPr>
            <a:normAutofit/>
          </a:bodyPr>
          <a:lstStyle/>
          <a:p>
            <a:pPr marL="0" indent="0" eaLnBrk="1" hangingPunct="1">
              <a:lnSpc>
                <a:spcPct val="90000"/>
              </a:lnSpc>
              <a:buNone/>
            </a:pPr>
            <a:r>
              <a:rPr lang="en-GB" altLang="en-US" sz="2800" dirty="0" smtClean="0">
                <a:solidFill>
                  <a:schemeClr val="bg1"/>
                </a:solidFill>
                <a:latin typeface="Book Antiqua" pitchFamily="18" charset="0"/>
              </a:rPr>
              <a:t>Milgram found that when the experiment was </a:t>
            </a:r>
            <a:r>
              <a:rPr lang="en-GB" altLang="en-US" sz="2800" b="1" dirty="0" smtClean="0">
                <a:solidFill>
                  <a:schemeClr val="bg1"/>
                </a:solidFill>
                <a:latin typeface="Book Antiqua" pitchFamily="18" charset="0"/>
              </a:rPr>
              <a:t>moved away from the prestigious setting of Yale University</a:t>
            </a:r>
            <a:r>
              <a:rPr lang="en-GB" altLang="en-US" sz="2800" dirty="0" smtClean="0">
                <a:solidFill>
                  <a:schemeClr val="bg1"/>
                </a:solidFill>
                <a:latin typeface="Book Antiqua" pitchFamily="18" charset="0"/>
              </a:rPr>
              <a:t> to a downtown office, more people felt able to resist authority. This tells us that </a:t>
            </a:r>
            <a:r>
              <a:rPr lang="en-GB" altLang="en-US" sz="2800" b="1" dirty="0" smtClean="0">
                <a:solidFill>
                  <a:schemeClr val="bg1"/>
                </a:solidFill>
                <a:latin typeface="Book Antiqua" pitchFamily="18" charset="0"/>
              </a:rPr>
              <a:t>STATUS</a:t>
            </a:r>
            <a:r>
              <a:rPr lang="en-GB" altLang="en-US" sz="2800" dirty="0" smtClean="0">
                <a:solidFill>
                  <a:schemeClr val="bg1"/>
                </a:solidFill>
                <a:latin typeface="Book Antiqua" pitchFamily="18" charset="0"/>
              </a:rPr>
              <a:t> is a key factor in obedience/resistance.</a:t>
            </a:r>
          </a:p>
        </p:txBody>
      </p:sp>
      <p:pic>
        <p:nvPicPr>
          <p:cNvPr id="5126"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56176" y="1556792"/>
            <a:ext cx="2427288" cy="3527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45167" y="260649"/>
            <a:ext cx="877687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000" dirty="0" smtClean="0">
                <a:solidFill>
                  <a:srgbClr val="FFC000"/>
                </a:solidFill>
                <a:latin typeface="Comic Sans MS" panose="030F0702030302020204" pitchFamily="66" charset="0"/>
              </a:rPr>
              <a:t>…. they are in a place of low-status.</a:t>
            </a: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195090698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Free Template from www.brainybetty.com</a:t>
            </a:r>
          </a:p>
        </p:txBody>
      </p:sp>
      <p:sp>
        <p:nvSpPr>
          <p:cNvPr id="512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07D31A-149E-4A02-AD62-0D913169513A}" type="slidenum">
              <a:rPr lang="en-US" altLang="en-US"/>
              <a:pPr eaLnBrk="1" hangingPunct="1"/>
              <a:t>18</a:t>
            </a:fld>
            <a:endParaRPr lang="en-US" altLang="en-US"/>
          </a:p>
        </p:txBody>
      </p:sp>
      <p:sp>
        <p:nvSpPr>
          <p:cNvPr id="5124" name="Rectangle 4"/>
          <p:cNvSpPr>
            <a:spLocks noGrp="1" noChangeArrowheads="1"/>
          </p:cNvSpPr>
          <p:nvPr>
            <p:ph type="title"/>
          </p:nvPr>
        </p:nvSpPr>
        <p:spPr/>
        <p:txBody>
          <a:bodyPr/>
          <a:lstStyle/>
          <a:p>
            <a:pPr eaLnBrk="1" hangingPunct="1"/>
            <a:r>
              <a:rPr lang="en-GB" altLang="en-US" sz="3600" smtClean="0">
                <a:latin typeface="Book Antiqua" pitchFamily="18" charset="0"/>
              </a:rPr>
              <a:t>Insights from Milgram’s studies</a:t>
            </a:r>
          </a:p>
        </p:txBody>
      </p:sp>
      <p:sp>
        <p:nvSpPr>
          <p:cNvPr id="7" name="Content Placeholder 2"/>
          <p:cNvSpPr txBox="1">
            <a:spLocks/>
          </p:cNvSpPr>
          <p:nvPr/>
        </p:nvSpPr>
        <p:spPr>
          <a:xfrm>
            <a:off x="145167" y="260649"/>
            <a:ext cx="8776876" cy="100811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000" dirty="0" smtClean="0">
                <a:solidFill>
                  <a:srgbClr val="FFC000"/>
                </a:solidFill>
                <a:latin typeface="Comic Sans MS" panose="030F0702030302020204" pitchFamily="66" charset="0"/>
              </a:rPr>
              <a:t>Other factors found to influence ability to resist from Milgram (recap).</a:t>
            </a:r>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
        <p:nvSpPr>
          <p:cNvPr id="2" name="Text Placeholder 1"/>
          <p:cNvSpPr>
            <a:spLocks noGrp="1"/>
          </p:cNvSpPr>
          <p:nvPr>
            <p:ph type="body" sz="half" idx="1"/>
          </p:nvPr>
        </p:nvSpPr>
        <p:spPr/>
        <p:txBody>
          <a:bodyPr/>
          <a:lstStyle/>
          <a:p>
            <a:endParaRPr lang="en-GB"/>
          </a:p>
        </p:txBody>
      </p:sp>
      <p:sp>
        <p:nvSpPr>
          <p:cNvPr id="3" name="Content Placeholder 2"/>
          <p:cNvSpPr>
            <a:spLocks noGrp="1"/>
          </p:cNvSpPr>
          <p:nvPr>
            <p:ph sz="half" idx="2"/>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73666"/>
            <a:ext cx="5338712" cy="408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46576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67" y="1412776"/>
            <a:ext cx="8776876" cy="4525963"/>
          </a:xfrm>
        </p:spPr>
        <p:txBody>
          <a:bodyPr/>
          <a:lstStyle/>
          <a:p>
            <a:pPr marL="0" indent="0">
              <a:buNone/>
            </a:pPr>
            <a:r>
              <a:rPr lang="en-GB" sz="4000" dirty="0" smtClean="0">
                <a:solidFill>
                  <a:srgbClr val="C00000"/>
                </a:solidFill>
                <a:latin typeface="Comic Sans MS" panose="030F0702030302020204" pitchFamily="66" charset="0"/>
              </a:rPr>
              <a:t>People are more likely to resist pressures to CONFORM, and </a:t>
            </a:r>
            <a:r>
              <a:rPr lang="en-GB" sz="4000" i="1" dirty="0" smtClean="0">
                <a:solidFill>
                  <a:srgbClr val="C00000"/>
                </a:solidFill>
                <a:latin typeface="Comic Sans MS" panose="030F0702030302020204" pitchFamily="66" charset="0"/>
              </a:rPr>
              <a:t>maintain their independence </a:t>
            </a:r>
            <a:r>
              <a:rPr lang="en-GB" sz="4000" dirty="0" smtClean="0">
                <a:solidFill>
                  <a:srgbClr val="C00000"/>
                </a:solidFill>
                <a:latin typeface="Comic Sans MS" panose="030F0702030302020204" pitchFamily="66" charset="0"/>
              </a:rPr>
              <a:t>if….</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29421278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83562" y="188641"/>
            <a:ext cx="8776876" cy="936104"/>
          </a:xfrm>
        </p:spPr>
        <p:txBody>
          <a:bodyPr/>
          <a:lstStyle/>
          <a:p>
            <a:pPr marL="0" indent="0">
              <a:buNone/>
            </a:pPr>
            <a:r>
              <a:rPr lang="en-GB" sz="4000" dirty="0" smtClean="0">
                <a:solidFill>
                  <a:srgbClr val="FFC000"/>
                </a:solidFill>
                <a:latin typeface="Comic Sans MS" panose="030F0702030302020204" pitchFamily="66" charset="0"/>
              </a:rPr>
              <a:t>Home learning</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pPr marL="0" indent="0">
              <a:buNone/>
            </a:pPr>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
        <p:nvSpPr>
          <p:cNvPr id="5" name="Rectangle 4"/>
          <p:cNvSpPr/>
          <p:nvPr/>
        </p:nvSpPr>
        <p:spPr>
          <a:xfrm>
            <a:off x="107504" y="908720"/>
            <a:ext cx="8928992" cy="47496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smtClean="0">
                <a:solidFill>
                  <a:schemeClr val="tx1"/>
                </a:solidFill>
              </a:rPr>
              <a:t>1.</a:t>
            </a:r>
            <a:r>
              <a:rPr lang="en-GB" sz="1700" b="1" dirty="0" smtClean="0">
                <a:solidFill>
                  <a:schemeClr val="tx1"/>
                </a:solidFill>
                <a:latin typeface="Comic Sans MS" panose="030F0702030302020204" pitchFamily="66" charset="0"/>
              </a:rPr>
              <a:t>Watch </a:t>
            </a:r>
            <a:r>
              <a:rPr lang="en-GB" sz="1700" b="1" dirty="0">
                <a:solidFill>
                  <a:schemeClr val="tx1"/>
                </a:solidFill>
                <a:latin typeface="Comic Sans MS" panose="030F0702030302020204" pitchFamily="66" charset="0"/>
              </a:rPr>
              <a:t>the video at: </a:t>
            </a:r>
            <a:r>
              <a:rPr lang="en-GB" sz="1700" dirty="0">
                <a:solidFill>
                  <a:schemeClr val="tx1"/>
                </a:solidFill>
                <a:latin typeface="Comic Sans MS" panose="030F0702030302020204" pitchFamily="66" charset="0"/>
              </a:rPr>
              <a:t>https://www.youtube.com/watch?v=UGxGDdQnC1Y&amp;index=38&amp;list=PLNo419yvwUDDuGEekLWgdlJPUA3WOVeig</a:t>
            </a:r>
          </a:p>
          <a:p>
            <a:r>
              <a:rPr lang="en-GB" sz="1700" dirty="0">
                <a:solidFill>
                  <a:schemeClr val="tx1"/>
                </a:solidFill>
                <a:latin typeface="Comic Sans MS" panose="030F0702030302020204" pitchFamily="66" charset="0"/>
              </a:rPr>
              <a:t>This will recap on some areas we have covered so </a:t>
            </a:r>
            <a:r>
              <a:rPr lang="en-GB" sz="1700" dirty="0" smtClean="0">
                <a:solidFill>
                  <a:schemeClr val="tx1"/>
                </a:solidFill>
                <a:latin typeface="Comic Sans MS" panose="030F0702030302020204" pitchFamily="66" charset="0"/>
              </a:rPr>
              <a:t>far….</a:t>
            </a:r>
            <a:endParaRPr lang="en-GB" sz="1700" dirty="0">
              <a:solidFill>
                <a:schemeClr val="tx1"/>
              </a:solidFill>
              <a:latin typeface="Comic Sans MS" panose="030F0702030302020204" pitchFamily="66" charset="0"/>
            </a:endParaRPr>
          </a:p>
          <a:p>
            <a:r>
              <a:rPr lang="en-GB" sz="1700" dirty="0">
                <a:solidFill>
                  <a:schemeClr val="tx1"/>
                </a:solidFill>
                <a:latin typeface="Comic Sans MS" panose="030F0702030302020204" pitchFamily="66" charset="0"/>
              </a:rPr>
              <a:t>Make any notes you feel are necessary</a:t>
            </a:r>
            <a:r>
              <a:rPr lang="en-GB" sz="1700" dirty="0" smtClean="0">
                <a:solidFill>
                  <a:schemeClr val="tx1"/>
                </a:solidFill>
                <a:latin typeface="Comic Sans MS" panose="030F0702030302020204" pitchFamily="66" charset="0"/>
              </a:rPr>
              <a:t>.</a:t>
            </a:r>
          </a:p>
          <a:p>
            <a:endParaRPr lang="en-GB" sz="1700" dirty="0">
              <a:solidFill>
                <a:schemeClr val="tx1"/>
              </a:solidFill>
              <a:latin typeface="Comic Sans MS" panose="030F0702030302020204" pitchFamily="66" charset="0"/>
            </a:endParaRPr>
          </a:p>
          <a:p>
            <a:r>
              <a:rPr lang="en-GB" sz="1700" b="1" dirty="0" smtClean="0">
                <a:solidFill>
                  <a:schemeClr val="tx1"/>
                </a:solidFill>
                <a:latin typeface="Comic Sans MS" panose="030F0702030302020204" pitchFamily="66" charset="0"/>
              </a:rPr>
              <a:t>2. </a:t>
            </a:r>
            <a:r>
              <a:rPr lang="en-GB" sz="1700" dirty="0" smtClean="0">
                <a:solidFill>
                  <a:schemeClr val="tx1"/>
                </a:solidFill>
                <a:latin typeface="Comic Sans MS" panose="030F0702030302020204" pitchFamily="66" charset="0"/>
              </a:rPr>
              <a:t>Listen to the podcasts on the </a:t>
            </a:r>
            <a:r>
              <a:rPr lang="en-GB" sz="1700" dirty="0" err="1" smtClean="0">
                <a:solidFill>
                  <a:schemeClr val="tx1"/>
                </a:solidFill>
                <a:latin typeface="Comic Sans MS" panose="030F0702030302020204" pitchFamily="66" charset="0"/>
              </a:rPr>
              <a:t>moodle</a:t>
            </a:r>
            <a:r>
              <a:rPr lang="en-GB" sz="1700" dirty="0" smtClean="0">
                <a:solidFill>
                  <a:schemeClr val="tx1"/>
                </a:solidFill>
                <a:latin typeface="Comic Sans MS" panose="030F0702030302020204" pitchFamily="66" charset="0"/>
              </a:rPr>
              <a:t> course (All in the mind episodes on ‘locus of control’, and ‘the bystander effect’).</a:t>
            </a:r>
            <a:endParaRPr lang="en-GB" sz="1700" dirty="0">
              <a:solidFill>
                <a:schemeClr val="tx1"/>
              </a:solidFill>
              <a:latin typeface="Comic Sans MS" panose="030F0702030302020204" pitchFamily="66" charset="0"/>
            </a:endParaRPr>
          </a:p>
          <a:p>
            <a:endParaRPr lang="en-GB" sz="1700" dirty="0">
              <a:solidFill>
                <a:schemeClr val="tx1"/>
              </a:solidFill>
              <a:latin typeface="Comic Sans MS" panose="030F0702030302020204" pitchFamily="66" charset="0"/>
            </a:endParaRPr>
          </a:p>
          <a:p>
            <a:r>
              <a:rPr lang="en-GB" sz="1700" b="1" dirty="0" smtClean="0">
                <a:solidFill>
                  <a:schemeClr val="tx1"/>
                </a:solidFill>
                <a:latin typeface="Comic Sans MS" panose="030F0702030302020204" pitchFamily="66" charset="0"/>
              </a:rPr>
              <a:t>3.Answer </a:t>
            </a:r>
            <a:r>
              <a:rPr lang="en-GB" sz="1700" b="1" dirty="0">
                <a:solidFill>
                  <a:schemeClr val="tx1"/>
                </a:solidFill>
                <a:latin typeface="Comic Sans MS" panose="030F0702030302020204" pitchFamily="66" charset="0"/>
              </a:rPr>
              <a:t>the following two 4 mark previous questions:</a:t>
            </a:r>
          </a:p>
          <a:p>
            <a:r>
              <a:rPr lang="en-GB" sz="1700" dirty="0" smtClean="0">
                <a:solidFill>
                  <a:schemeClr val="tx1"/>
                </a:solidFill>
                <a:latin typeface="Comic Sans MS" panose="030F0702030302020204" pitchFamily="66" charset="0"/>
              </a:rPr>
              <a:t>• ‘</a:t>
            </a:r>
            <a:r>
              <a:rPr lang="en-GB" sz="1700" dirty="0">
                <a:solidFill>
                  <a:schemeClr val="tx1"/>
                </a:solidFill>
                <a:latin typeface="Comic Sans MS" panose="030F0702030302020204" pitchFamily="66" charset="0"/>
              </a:rPr>
              <a:t>Using your knowledge of psychology, explain why some people might resist pressures to conform’ (4 marks).</a:t>
            </a:r>
          </a:p>
          <a:p>
            <a:r>
              <a:rPr lang="en-GB" sz="1700" dirty="0" smtClean="0">
                <a:solidFill>
                  <a:schemeClr val="tx1"/>
                </a:solidFill>
                <a:latin typeface="Comic Sans MS" panose="030F0702030302020204" pitchFamily="66" charset="0"/>
              </a:rPr>
              <a:t>•‘</a:t>
            </a:r>
            <a:r>
              <a:rPr lang="en-GB" sz="1700" dirty="0">
                <a:solidFill>
                  <a:schemeClr val="tx1"/>
                </a:solidFill>
                <a:latin typeface="Comic Sans MS" panose="030F0702030302020204" pitchFamily="66" charset="0"/>
              </a:rPr>
              <a:t>When you are a passenger on a train, you are much more likely to move to another seat if the ticket collector tells you to move than if another passenger tells you to do so. Use your knowledge of why people obey to explain this behaviour.’ (4 marks</a:t>
            </a:r>
            <a:r>
              <a:rPr lang="en-GB" sz="1700" dirty="0" smtClean="0">
                <a:solidFill>
                  <a:schemeClr val="tx1"/>
                </a:solidFill>
                <a:latin typeface="Comic Sans MS" panose="030F0702030302020204" pitchFamily="66" charset="0"/>
              </a:rPr>
              <a:t>).</a:t>
            </a:r>
          </a:p>
          <a:p>
            <a:endParaRPr lang="en-GB" sz="1700" dirty="0" smtClean="0">
              <a:solidFill>
                <a:schemeClr val="tx1"/>
              </a:solidFill>
              <a:latin typeface="Comic Sans MS" panose="030F0702030302020204" pitchFamily="66" charset="0"/>
            </a:endParaRPr>
          </a:p>
          <a:p>
            <a:r>
              <a:rPr lang="en-GB" sz="1700" b="1" dirty="0" smtClean="0">
                <a:solidFill>
                  <a:schemeClr val="tx1"/>
                </a:solidFill>
                <a:latin typeface="Comic Sans MS" panose="030F0702030302020204" pitchFamily="66" charset="0"/>
              </a:rPr>
              <a:t>4.  </a:t>
            </a:r>
            <a:r>
              <a:rPr lang="en-GB" sz="1700" dirty="0" smtClean="0">
                <a:solidFill>
                  <a:schemeClr val="tx1"/>
                </a:solidFill>
                <a:latin typeface="Comic Sans MS" panose="030F0702030302020204" pitchFamily="66" charset="0"/>
              </a:rPr>
              <a:t>Complete the worksheet</a:t>
            </a:r>
            <a:endParaRPr lang="en-GB" sz="1700" dirty="0">
              <a:solidFill>
                <a:schemeClr val="tx1"/>
              </a:solidFill>
              <a:latin typeface="Comic Sans MS" panose="030F0702030302020204" pitchFamily="66" charset="0"/>
            </a:endParaRPr>
          </a:p>
        </p:txBody>
      </p:sp>
      <p:sp>
        <p:nvSpPr>
          <p:cNvPr id="6" name="Rounded Rectangle 5"/>
          <p:cNvSpPr/>
          <p:nvPr/>
        </p:nvSpPr>
        <p:spPr>
          <a:xfrm rot="507114">
            <a:off x="7083065" y="125527"/>
            <a:ext cx="1767844" cy="8086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Due</a:t>
            </a:r>
            <a:r>
              <a:rPr lang="en-GB" sz="2400" b="1" dirty="0" smtClean="0">
                <a:solidFill>
                  <a:schemeClr val="tx1"/>
                </a:solidFill>
              </a:rPr>
              <a:t>:</a:t>
            </a:r>
          </a:p>
          <a:p>
            <a:pPr algn="ctr"/>
            <a:r>
              <a:rPr lang="en-GB" sz="2400" b="1" dirty="0" smtClean="0">
                <a:solidFill>
                  <a:schemeClr val="tx1"/>
                </a:solidFill>
              </a:rPr>
              <a:t>Friday 5th</a:t>
            </a:r>
            <a:endParaRPr lang="en-GB" sz="2400" b="1" dirty="0">
              <a:solidFill>
                <a:schemeClr val="tx1"/>
              </a:solidFill>
            </a:endParaRPr>
          </a:p>
        </p:txBody>
      </p:sp>
      <p:sp>
        <p:nvSpPr>
          <p:cNvPr id="7" name="Rectangle 6"/>
          <p:cNvSpPr/>
          <p:nvPr/>
        </p:nvSpPr>
        <p:spPr>
          <a:xfrm>
            <a:off x="4283968" y="188640"/>
            <a:ext cx="21602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Without exception</a:t>
            </a:r>
            <a:endParaRPr lang="en-GB" sz="2400" dirty="0"/>
          </a:p>
        </p:txBody>
      </p:sp>
      <p:cxnSp>
        <p:nvCxnSpPr>
          <p:cNvPr id="10" name="Straight Arrow Connector 9"/>
          <p:cNvCxnSpPr/>
          <p:nvPr/>
        </p:nvCxnSpPr>
        <p:spPr>
          <a:xfrm>
            <a:off x="6156176" y="404664"/>
            <a:ext cx="108012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4922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35" y="1"/>
            <a:ext cx="8776876" cy="1052736"/>
          </a:xfrm>
        </p:spPr>
        <p:txBody>
          <a:bodyPr/>
          <a:lstStyle/>
          <a:p>
            <a:pPr marL="0" indent="0">
              <a:buNone/>
            </a:pPr>
            <a:r>
              <a:rPr lang="en-GB" sz="4000" dirty="0" smtClean="0">
                <a:solidFill>
                  <a:srgbClr val="FFC000"/>
                </a:solidFill>
                <a:latin typeface="Comic Sans MS" panose="030F0702030302020204" pitchFamily="66" charset="0"/>
              </a:rPr>
              <a:t>….. They are men!</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
        <p:nvSpPr>
          <p:cNvPr id="4" name="Rounded Rectangle 3"/>
          <p:cNvSpPr/>
          <p:nvPr/>
        </p:nvSpPr>
        <p:spPr>
          <a:xfrm>
            <a:off x="467544" y="1340768"/>
            <a:ext cx="8208912" cy="3096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400" dirty="0" smtClean="0">
                <a:solidFill>
                  <a:schemeClr val="tx1"/>
                </a:solidFill>
                <a:latin typeface="Comic Sans MS" panose="030F0702030302020204" pitchFamily="66" charset="0"/>
              </a:rPr>
              <a:t>Research has shown women are more likely to conform to what they think others want when seeking a partner (e.g. what kind of clothes a man finds attractive). – fits with evolutionary theory of relationships and investment.</a:t>
            </a:r>
          </a:p>
          <a:p>
            <a:pPr marL="342900" indent="-342900" algn="ctr">
              <a:buFont typeface="Arial" panose="020B0604020202020204" pitchFamily="34" charset="0"/>
              <a:buChar char="•"/>
            </a:pPr>
            <a:r>
              <a:rPr lang="en-GB" sz="2400" dirty="0" smtClean="0">
                <a:solidFill>
                  <a:schemeClr val="tx1"/>
                </a:solidFill>
                <a:latin typeface="Comic Sans MS" panose="030F0702030302020204" pitchFamily="66" charset="0"/>
              </a:rPr>
              <a:t>Research has also found that women are more likely to exhibit an external locus of control!</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764152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69" y="1732531"/>
            <a:ext cx="8998831" cy="3925799"/>
          </a:xfrm>
        </p:spPr>
        <p:txBody>
          <a:bodyPr>
            <a:normAutofit fontScale="85000" lnSpcReduction="20000"/>
          </a:bodyPr>
          <a:lstStyle/>
          <a:p>
            <a:pPr marL="0" indent="0">
              <a:buNone/>
            </a:pPr>
            <a:r>
              <a:rPr lang="en-GB" dirty="0" smtClean="0">
                <a:solidFill>
                  <a:srgbClr val="FFC000"/>
                </a:solidFill>
                <a:latin typeface="Comic Sans MS" panose="030F0702030302020204" pitchFamily="66" charset="0"/>
              </a:rPr>
              <a:t>In silence, read through the article written by Zimbardo about ‘</a:t>
            </a:r>
            <a:r>
              <a:rPr lang="en-GB" dirty="0">
                <a:solidFill>
                  <a:srgbClr val="FFC000"/>
                </a:solidFill>
                <a:latin typeface="Comic Sans MS" panose="030F0702030302020204" pitchFamily="66" charset="0"/>
              </a:rPr>
              <a:t>S</a:t>
            </a:r>
            <a:r>
              <a:rPr lang="en-GB" dirty="0" smtClean="0">
                <a:solidFill>
                  <a:srgbClr val="FFC000"/>
                </a:solidFill>
                <a:latin typeface="Comic Sans MS" panose="030F0702030302020204" pitchFamily="66" charset="0"/>
              </a:rPr>
              <a:t>ocial Heroism’.</a:t>
            </a:r>
          </a:p>
          <a:p>
            <a:pPr marL="0" indent="0">
              <a:buNone/>
            </a:pPr>
            <a:endParaRPr lang="en-GB" dirty="0">
              <a:solidFill>
                <a:srgbClr val="FFC000"/>
              </a:solidFill>
              <a:latin typeface="Comic Sans MS" panose="030F0702030302020204" pitchFamily="66" charset="0"/>
            </a:endParaRPr>
          </a:p>
          <a:p>
            <a:pPr marL="0" indent="0">
              <a:buNone/>
            </a:pPr>
            <a:r>
              <a:rPr lang="en-GB" dirty="0" smtClean="0">
                <a:solidFill>
                  <a:srgbClr val="FFC000"/>
                </a:solidFill>
                <a:latin typeface="Comic Sans MS" panose="030F0702030302020204" pitchFamily="66" charset="0"/>
              </a:rPr>
              <a:t>When you are finished:</a:t>
            </a:r>
          </a:p>
          <a:p>
            <a:pPr marL="514350" indent="-514350">
              <a:buAutoNum type="alphaUcParenR"/>
            </a:pPr>
            <a:r>
              <a:rPr lang="en-GB" dirty="0" smtClean="0">
                <a:solidFill>
                  <a:srgbClr val="FFC000"/>
                </a:solidFill>
                <a:latin typeface="Comic Sans MS" panose="030F0702030302020204" pitchFamily="66" charset="0"/>
              </a:rPr>
              <a:t>Discuss your thoughts with a partner on: What ‘social heroism’ is? And what Zimbardo suggests are the advantages to society of having ‘social heroes’ (people who remain independent)?</a:t>
            </a:r>
          </a:p>
          <a:p>
            <a:pPr marL="514350" indent="-514350">
              <a:buAutoNum type="alphaUcParenR"/>
            </a:pPr>
            <a:r>
              <a:rPr lang="en-GB" dirty="0" smtClean="0">
                <a:solidFill>
                  <a:srgbClr val="FFC000"/>
                </a:solidFill>
                <a:latin typeface="Comic Sans MS" panose="030F0702030302020204" pitchFamily="66" charset="0"/>
              </a:rPr>
              <a:t>Summarise the article into what you think are the 5 most important key points.</a:t>
            </a:r>
            <a:endParaRPr lang="en-GB" dirty="0">
              <a:solidFill>
                <a:srgbClr val="FFC000"/>
              </a:solidFill>
              <a:latin typeface="Comic Sans MS" panose="030F0702030302020204" pitchFamily="66" charset="0"/>
            </a:endParaRP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6" name="Rectangle 2"/>
          <p:cNvSpPr txBox="1">
            <a:spLocks noChangeArrowheads="1"/>
          </p:cNvSpPr>
          <p:nvPr/>
        </p:nvSpPr>
        <p:spPr bwMode="auto">
          <a:xfrm>
            <a:off x="211309" y="188640"/>
            <a:ext cx="8710736" cy="151216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What are the </a:t>
            </a:r>
            <a:r>
              <a:rPr lang="en-GB" sz="3600" kern="0" dirty="0">
                <a:solidFill>
                  <a:srgbClr val="0100B4"/>
                </a:solidFill>
                <a:latin typeface="Lucida Console" pitchFamily="49" charset="0"/>
              </a:rPr>
              <a:t>advantages to society of having people who remain </a:t>
            </a:r>
            <a:r>
              <a:rPr lang="en-GB" sz="3600" kern="0" dirty="0" smtClean="0">
                <a:solidFill>
                  <a:srgbClr val="0100B4"/>
                </a:solidFill>
                <a:latin typeface="Lucida Console" pitchFamily="49" charset="0"/>
              </a:rPr>
              <a:t>independent?</a:t>
            </a: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6090009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Free Template from www.brainybetty.com</a:t>
            </a:r>
          </a:p>
        </p:txBody>
      </p:sp>
      <p:sp>
        <p:nvSpPr>
          <p:cNvPr id="1024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A75C94-5154-46D8-93D7-BA75278B8951}" type="slidenum">
              <a:rPr lang="en-US" altLang="en-US"/>
              <a:pPr eaLnBrk="1" hangingPunct="1"/>
              <a:t>22</a:t>
            </a:fld>
            <a:endParaRPr lang="en-US" altLang="en-US"/>
          </a:p>
        </p:txBody>
      </p:sp>
      <p:sp>
        <p:nvSpPr>
          <p:cNvPr id="10244" name="Rectangle 2"/>
          <p:cNvSpPr>
            <a:spLocks noGrp="1" noChangeArrowheads="1"/>
          </p:cNvSpPr>
          <p:nvPr>
            <p:ph type="title"/>
          </p:nvPr>
        </p:nvSpPr>
        <p:spPr/>
        <p:txBody>
          <a:bodyPr/>
          <a:lstStyle/>
          <a:p>
            <a:pPr eaLnBrk="1" hangingPunct="1"/>
            <a:r>
              <a:rPr lang="en-GB" altLang="en-US" smtClean="0">
                <a:latin typeface="Book Antiqua" pitchFamily="18" charset="0"/>
              </a:rPr>
              <a:t>Social Heroism</a:t>
            </a:r>
          </a:p>
        </p:txBody>
      </p:sp>
      <p:sp>
        <p:nvSpPr>
          <p:cNvPr id="10245" name="Rectangle 6"/>
          <p:cNvSpPr>
            <a:spLocks noGrp="1" noChangeArrowheads="1"/>
          </p:cNvSpPr>
          <p:nvPr>
            <p:ph type="body" sz="half" idx="1"/>
          </p:nvPr>
        </p:nvSpPr>
        <p:spPr/>
        <p:txBody>
          <a:bodyPr/>
          <a:lstStyle/>
          <a:p>
            <a:pPr eaLnBrk="1" hangingPunct="1">
              <a:lnSpc>
                <a:spcPct val="90000"/>
              </a:lnSpc>
            </a:pPr>
            <a:r>
              <a:rPr lang="en-GB" altLang="en-US" sz="2200" dirty="0" smtClean="0">
                <a:solidFill>
                  <a:schemeClr val="bg1"/>
                </a:solidFill>
                <a:latin typeface="Book Antiqua" pitchFamily="18" charset="0"/>
              </a:rPr>
              <a:t>In his book, </a:t>
            </a:r>
            <a:r>
              <a:rPr lang="en-GB" altLang="en-US" sz="2200" b="1" dirty="0" smtClean="0">
                <a:solidFill>
                  <a:schemeClr val="bg1"/>
                </a:solidFill>
                <a:latin typeface="Book Antiqua" pitchFamily="18" charset="0"/>
              </a:rPr>
              <a:t>The Lucifer Effect (2007) Zimbardo</a:t>
            </a:r>
            <a:r>
              <a:rPr lang="en-GB" altLang="en-US" sz="2200" dirty="0" smtClean="0">
                <a:solidFill>
                  <a:schemeClr val="bg1"/>
                </a:solidFill>
                <a:latin typeface="Book Antiqua" pitchFamily="18" charset="0"/>
              </a:rPr>
              <a:t> suggests that while the majority of humanity is bowing to an unjust authority, the few who resist are really heroes.</a:t>
            </a:r>
          </a:p>
          <a:p>
            <a:pPr eaLnBrk="1" hangingPunct="1">
              <a:lnSpc>
                <a:spcPct val="90000"/>
              </a:lnSpc>
            </a:pPr>
            <a:r>
              <a:rPr lang="en-GB" altLang="en-US" sz="2200" dirty="0" smtClean="0">
                <a:solidFill>
                  <a:schemeClr val="bg1"/>
                </a:solidFill>
                <a:latin typeface="Book Antiqua" pitchFamily="18" charset="0"/>
              </a:rPr>
              <a:t>In this context, heroes are those people who are willing to make sacrifices for the good of others in society.</a:t>
            </a:r>
          </a:p>
        </p:txBody>
      </p:sp>
      <p:sp>
        <p:nvSpPr>
          <p:cNvPr id="10246" name="Rectangle 7"/>
          <p:cNvSpPr>
            <a:spLocks noGrp="1" noChangeArrowheads="1"/>
          </p:cNvSpPr>
          <p:nvPr>
            <p:ph type="body" sz="half" idx="2"/>
          </p:nvPr>
        </p:nvSpPr>
        <p:spPr/>
        <p:txBody>
          <a:bodyPr/>
          <a:lstStyle/>
          <a:p>
            <a:pPr eaLnBrk="1" hangingPunct="1">
              <a:lnSpc>
                <a:spcPct val="90000"/>
              </a:lnSpc>
            </a:pPr>
            <a:r>
              <a:rPr lang="en-GB" altLang="en-US" sz="2200" b="1" dirty="0" smtClean="0">
                <a:solidFill>
                  <a:schemeClr val="bg1"/>
                </a:solidFill>
                <a:latin typeface="Book Antiqua" pitchFamily="18" charset="0"/>
              </a:rPr>
              <a:t>Social heroism</a:t>
            </a:r>
            <a:r>
              <a:rPr lang="en-GB" altLang="en-US" sz="2200" dirty="0" smtClean="0">
                <a:solidFill>
                  <a:schemeClr val="bg1"/>
                </a:solidFill>
                <a:latin typeface="Book Antiqua" pitchFamily="18" charset="0"/>
              </a:rPr>
              <a:t> involves putting oneself at risk in pursuit of an important principle.</a:t>
            </a:r>
          </a:p>
          <a:p>
            <a:pPr eaLnBrk="1" hangingPunct="1">
              <a:lnSpc>
                <a:spcPct val="90000"/>
              </a:lnSpc>
            </a:pPr>
            <a:r>
              <a:rPr lang="en-GB" altLang="en-US" sz="2200" dirty="0" smtClean="0">
                <a:solidFill>
                  <a:schemeClr val="bg1"/>
                </a:solidFill>
                <a:latin typeface="Book Antiqua" pitchFamily="18" charset="0"/>
              </a:rPr>
              <a:t>It may be very costly in terms of lowered social status, loss of credibility and in some cases, even arrest, torture and even death.</a:t>
            </a:r>
          </a:p>
          <a:p>
            <a:pPr eaLnBrk="1" hangingPunct="1">
              <a:lnSpc>
                <a:spcPct val="90000"/>
              </a:lnSpc>
            </a:pPr>
            <a:endParaRPr lang="en-GB" altLang="en-US" sz="2200" dirty="0" smtClean="0">
              <a:solidFill>
                <a:schemeClr val="bg1"/>
              </a:solidFill>
              <a:latin typeface="Book Antiqua" pitchFamily="18" charset="0"/>
            </a:endParaRPr>
          </a:p>
        </p:txBody>
      </p:sp>
      <p:sp>
        <p:nvSpPr>
          <p:cNvPr id="7" name="TextBox 6"/>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
        <p:nvSpPr>
          <p:cNvPr id="8" name="Content Placeholder 2"/>
          <p:cNvSpPr txBox="1">
            <a:spLocks/>
          </p:cNvSpPr>
          <p:nvPr/>
        </p:nvSpPr>
        <p:spPr>
          <a:xfrm>
            <a:off x="534" y="1"/>
            <a:ext cx="8963953" cy="1772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dirty="0" smtClean="0">
                <a:solidFill>
                  <a:srgbClr val="FFC000"/>
                </a:solidFill>
                <a:latin typeface="Comic Sans MS" panose="030F0702030302020204" pitchFamily="66" charset="0"/>
              </a:rPr>
              <a:t>Zimbardo’s concept of ‘social heroism’    - A02.</a:t>
            </a:r>
          </a:p>
          <a:p>
            <a:pPr marL="0" indent="0">
              <a:buFont typeface="Arial" panose="020B0604020202020204" pitchFamily="34" charset="0"/>
              <a:buNone/>
            </a:pPr>
            <a:endParaRPr lang="en-GB" dirty="0" smtClean="0">
              <a:solidFill>
                <a:srgbClr val="FFC000"/>
              </a:solidFill>
              <a:latin typeface="Comic Sans MS" panose="030F0702030302020204" pitchFamily="66" charset="0"/>
            </a:endParaRPr>
          </a:p>
          <a:p>
            <a:pPr marL="0" indent="0">
              <a:buFont typeface="Arial" panose="020B0604020202020204" pitchFamily="34" charset="0"/>
              <a:buNone/>
            </a:pPr>
            <a:endParaRPr lang="en-GB" dirty="0" smtClean="0">
              <a:solidFill>
                <a:srgbClr val="FFC000"/>
              </a:solidFill>
              <a:latin typeface="Comic Sans MS" panose="030F0702030302020204" pitchFamily="66" charset="0"/>
            </a:endParaRPr>
          </a:p>
          <a:p>
            <a:endParaRPr lang="en-GB" dirty="0">
              <a:solidFill>
                <a:srgbClr val="FFC000"/>
              </a:solidFill>
            </a:endParaRPr>
          </a:p>
        </p:txBody>
      </p:sp>
    </p:spTree>
    <p:extLst>
      <p:ext uri="{BB962C8B-B14F-4D97-AF65-F5344CB8AC3E}">
        <p14:creationId xmlns:p14="http://schemas.microsoft.com/office/powerpoint/2010/main" val="85307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solidFill>
                  <a:schemeClr val="bg1"/>
                </a:solidFill>
              </a:rPr>
              <a:t>Not all people conform and obey. Some people resist social influence. For example, not all people went to 450 V on Milgram’s experiment. There are also examples from real life….</a:t>
            </a:r>
          </a:p>
          <a:p>
            <a:pPr marL="0" indent="0">
              <a:buNone/>
            </a:pPr>
            <a:endParaRPr lang="en-GB" dirty="0">
              <a:solidFill>
                <a:schemeClr val="bg1"/>
              </a:solidFill>
            </a:endParaRPr>
          </a:p>
          <a:p>
            <a:pPr marL="0" indent="0">
              <a:buNone/>
            </a:pPr>
            <a:endParaRPr lang="en-GB" b="1" i="1" dirty="0" smtClean="0">
              <a:solidFill>
                <a:schemeClr val="bg1"/>
              </a:solidFill>
            </a:endParaRPr>
          </a:p>
          <a:p>
            <a:pPr marL="0" indent="0">
              <a:buNone/>
            </a:pPr>
            <a:r>
              <a:rPr lang="en-GB" b="1" i="1" dirty="0" smtClean="0">
                <a:solidFill>
                  <a:schemeClr val="bg1"/>
                </a:solidFill>
              </a:rPr>
              <a:t>Read the article.</a:t>
            </a:r>
            <a:endParaRPr lang="en-GB" b="1" i="1" dirty="0">
              <a:solidFill>
                <a:schemeClr val="bg1"/>
              </a:solidFill>
            </a:endParaRPr>
          </a:p>
        </p:txBody>
      </p:sp>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165760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004050" y="1703900"/>
            <a:ext cx="3917995" cy="4525963"/>
          </a:xfrm>
        </p:spPr>
        <p:txBody>
          <a:bodyPr/>
          <a:lstStyle/>
          <a:p>
            <a:pPr marL="0" indent="0">
              <a:buNone/>
            </a:pPr>
            <a:r>
              <a:rPr lang="en-GB" sz="2800" dirty="0" smtClean="0">
                <a:solidFill>
                  <a:srgbClr val="FFC000"/>
                </a:solidFill>
                <a:latin typeface="Comic Sans MS" panose="030F0702030302020204" pitchFamily="66" charset="0"/>
              </a:rPr>
              <a:t>In pairs, think about the research we have looked in social influence. What factors might enable someone to RESIST social influence?</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6" name="Rectangle 2"/>
          <p:cNvSpPr txBox="1">
            <a:spLocks noChangeArrowheads="1"/>
          </p:cNvSpPr>
          <p:nvPr/>
        </p:nvSpPr>
        <p:spPr bwMode="auto">
          <a:xfrm>
            <a:off x="211309" y="188640"/>
            <a:ext cx="8710736" cy="1080120"/>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How can we resist conformity or obedience?</a:t>
            </a: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
        <p:nvSpPr>
          <p:cNvPr id="4" name="Rounded Rectangle 3"/>
          <p:cNvSpPr/>
          <p:nvPr/>
        </p:nvSpPr>
        <p:spPr>
          <a:xfrm rot="21099157">
            <a:off x="238702" y="1557874"/>
            <a:ext cx="4144667" cy="3691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Although averages were high, NOT ALL participants conformed in Asch’s experiment, and NOT ALL participants obeyed in Milgram’s experiment. </a:t>
            </a:r>
            <a:r>
              <a:rPr lang="en-GB" sz="2400" b="1" dirty="0" smtClean="0">
                <a:solidFill>
                  <a:schemeClr val="tx1"/>
                </a:solidFill>
                <a:latin typeface="Comic Sans MS" panose="030F0702030302020204" pitchFamily="66" charset="0"/>
              </a:rPr>
              <a:t>What made these people remain independent?</a:t>
            </a:r>
            <a:endParaRPr lang="en-GB"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362979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67" y="1412776"/>
            <a:ext cx="8776876" cy="4525963"/>
          </a:xfrm>
        </p:spPr>
        <p:txBody>
          <a:bodyPr/>
          <a:lstStyle/>
          <a:p>
            <a:pPr marL="0" indent="0">
              <a:buNone/>
            </a:pPr>
            <a:r>
              <a:rPr lang="en-GB" sz="4000" dirty="0" smtClean="0">
                <a:solidFill>
                  <a:srgbClr val="C00000"/>
                </a:solidFill>
                <a:latin typeface="Comic Sans MS" panose="030F0702030302020204" pitchFamily="66" charset="0"/>
              </a:rPr>
              <a:t>People are more likely to resist pressures to CONFORM, and </a:t>
            </a:r>
            <a:r>
              <a:rPr lang="en-GB" sz="4000" i="1" dirty="0" smtClean="0">
                <a:solidFill>
                  <a:srgbClr val="C00000"/>
                </a:solidFill>
                <a:latin typeface="Comic Sans MS" panose="030F0702030302020204" pitchFamily="66" charset="0"/>
              </a:rPr>
              <a:t>maintain their independence </a:t>
            </a:r>
            <a:r>
              <a:rPr lang="en-GB" sz="4000" dirty="0" smtClean="0">
                <a:solidFill>
                  <a:srgbClr val="C00000"/>
                </a:solidFill>
                <a:latin typeface="Comic Sans MS" panose="030F0702030302020204" pitchFamily="66" charset="0"/>
              </a:rPr>
              <a:t>if….</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144499101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2" y="97350"/>
            <a:ext cx="8776876" cy="4525963"/>
          </a:xfrm>
        </p:spPr>
        <p:txBody>
          <a:bodyPr/>
          <a:lstStyle/>
          <a:p>
            <a:pPr marL="0" indent="0">
              <a:buNone/>
            </a:pPr>
            <a:r>
              <a:rPr lang="en-GB" sz="4000" dirty="0" smtClean="0">
                <a:solidFill>
                  <a:srgbClr val="FFC000"/>
                </a:solidFill>
                <a:latin typeface="Comic Sans MS" panose="030F0702030302020204" pitchFamily="66" charset="0"/>
              </a:rPr>
              <a:t>….. Have an INTERNAL locus of control (Rotter 1966).</a:t>
            </a: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53538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300192" y="1628800"/>
            <a:ext cx="2448272" cy="33843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Do you have an ‘internal’ or ‘external’ locus of control?</a:t>
            </a:r>
          </a:p>
          <a:p>
            <a:pPr algn="ctr"/>
            <a:endParaRPr lang="en-GB" sz="2400" dirty="0">
              <a:solidFill>
                <a:schemeClr val="tx1"/>
              </a:solidFill>
            </a:endParaRPr>
          </a:p>
          <a:p>
            <a:pPr algn="ctr"/>
            <a:r>
              <a:rPr lang="en-GB" sz="2400" dirty="0" smtClean="0">
                <a:solidFill>
                  <a:schemeClr val="tx1"/>
                </a:solidFill>
              </a:rPr>
              <a:t>Complete the questionnaire to find out.</a:t>
            </a:r>
            <a:endParaRPr lang="en-GB" sz="2400" dirty="0">
              <a:solidFill>
                <a:schemeClr val="tx1"/>
              </a:solidFill>
            </a:endParaRPr>
          </a:p>
        </p:txBody>
      </p:sp>
    </p:spTree>
    <p:extLst>
      <p:ext uri="{BB962C8B-B14F-4D97-AF65-F5344CB8AC3E}">
        <p14:creationId xmlns:p14="http://schemas.microsoft.com/office/powerpoint/2010/main" val="331118442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4968552"/>
          </a:xfrm>
          <a:solidFill>
            <a:schemeClr val="bg1">
              <a:alpha val="90000"/>
            </a:schemeClr>
          </a:solidFill>
        </p:spPr>
        <p:txBody>
          <a:bodyPr>
            <a:normAutofit fontScale="92500" lnSpcReduction="20000"/>
          </a:bodyPr>
          <a:lstStyle/>
          <a:p>
            <a:pPr marL="0" indent="0">
              <a:buNone/>
            </a:pPr>
            <a:r>
              <a:rPr lang="en-GB" b="1" dirty="0" smtClean="0"/>
              <a:t>Score </a:t>
            </a:r>
            <a:r>
              <a:rPr lang="en-GB" b="1" dirty="0"/>
              <a:t>one point for each of the following: </a:t>
            </a:r>
          </a:p>
          <a:p>
            <a:pPr marL="0" indent="0">
              <a:buNone/>
            </a:pPr>
            <a:r>
              <a:rPr lang="en-GB" dirty="0"/>
              <a:t>2.a, 3.b, 4.b, 5.b, 6.a, 7.a, 9.a, 10.b, 11.b, 12.b, 13.b, 15.b, 16.a, 17.a, 18.a, 20.a, </a:t>
            </a:r>
          </a:p>
          <a:p>
            <a:pPr marL="0" indent="0">
              <a:buNone/>
            </a:pPr>
            <a:r>
              <a:rPr lang="en-GB" dirty="0"/>
              <a:t> </a:t>
            </a:r>
          </a:p>
          <a:p>
            <a:pPr marL="0" indent="0">
              <a:buNone/>
            </a:pPr>
            <a:r>
              <a:rPr lang="en-GB" dirty="0"/>
              <a:t>If you didn’t get these answers for these questions, you shouldn’t give yourself a point.  </a:t>
            </a:r>
            <a:endParaRPr lang="en-GB" dirty="0" smtClean="0"/>
          </a:p>
          <a:p>
            <a:pPr marL="0" indent="0">
              <a:buNone/>
            </a:pPr>
            <a:r>
              <a:rPr lang="en-GB" dirty="0" smtClean="0"/>
              <a:t>If </a:t>
            </a:r>
            <a:r>
              <a:rPr lang="en-GB" dirty="0"/>
              <a:t>an answer for the question isn’t listed, don’t give yourself a point. </a:t>
            </a:r>
          </a:p>
          <a:p>
            <a:pPr marL="0" indent="0">
              <a:buNone/>
            </a:pPr>
            <a:endParaRPr lang="en-GB" dirty="0"/>
          </a:p>
          <a:p>
            <a:pPr marL="0" indent="0">
              <a:buNone/>
            </a:pPr>
            <a:r>
              <a:rPr lang="en-GB" dirty="0"/>
              <a:t>A high score (9 or more) = External Locus of Control </a:t>
            </a:r>
          </a:p>
          <a:p>
            <a:pPr marL="0" indent="0">
              <a:buNone/>
            </a:pPr>
            <a:r>
              <a:rPr lang="en-GB" dirty="0"/>
              <a:t>A low score (8 or less) = Internal Locus of Control </a:t>
            </a:r>
          </a:p>
          <a:p>
            <a:pPr marL="0" indent="0">
              <a:buNone/>
            </a:pPr>
            <a:endParaRPr lang="en-GB" dirty="0"/>
          </a:p>
        </p:txBody>
      </p:sp>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spTree>
    <p:extLst>
      <p:ext uri="{BB962C8B-B14F-4D97-AF65-F5344CB8AC3E}">
        <p14:creationId xmlns:p14="http://schemas.microsoft.com/office/powerpoint/2010/main" val="3527497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7328" y="764704"/>
            <a:ext cx="5076056" cy="4752528"/>
          </a:xfrm>
          <a:solidFill>
            <a:schemeClr val="bg1"/>
          </a:solidFill>
        </p:spPr>
        <p:txBody>
          <a:bodyPr>
            <a:normAutofit fontScale="70000" lnSpcReduction="20000"/>
          </a:bodyPr>
          <a:lstStyle/>
          <a:p>
            <a:pPr marL="0" indent="0">
              <a:buNone/>
            </a:pPr>
            <a:r>
              <a:rPr lang="en-GB" dirty="0" smtClean="0">
                <a:latin typeface="Comic Sans MS" panose="030F0702030302020204" pitchFamily="66" charset="0"/>
              </a:rPr>
              <a:t>‘Locus of control’ is how much a person believes that they have control over their own behaviour.</a:t>
            </a:r>
          </a:p>
          <a:p>
            <a:pPr marL="0" indent="0">
              <a:buNone/>
            </a:pPr>
            <a:r>
              <a:rPr lang="en-GB" dirty="0" smtClean="0">
                <a:latin typeface="Comic Sans MS" panose="030F0702030302020204" pitchFamily="66" charset="0"/>
              </a:rPr>
              <a:t>This is usually measured along a scale with internal control at one end and external control at the other.</a:t>
            </a:r>
          </a:p>
          <a:p>
            <a:pPr marL="0" indent="0">
              <a:buNone/>
            </a:pPr>
            <a:r>
              <a:rPr lang="en-GB" dirty="0" smtClean="0">
                <a:latin typeface="Comic Sans MS" panose="030F0702030302020204" pitchFamily="66" charset="0"/>
              </a:rPr>
              <a:t>Internal control refers to those people who see that they have a great deal of control over their own behaviour and will take responsibility for their actions.</a:t>
            </a:r>
          </a:p>
          <a:p>
            <a:pPr marL="0" indent="0">
              <a:buNone/>
            </a:pPr>
            <a:r>
              <a:rPr lang="en-GB" dirty="0" smtClean="0">
                <a:latin typeface="Comic Sans MS" panose="030F0702030302020204" pitchFamily="66" charset="0"/>
              </a:rPr>
              <a:t>External control refers to those who believe that their behaviour is controlled by other forces such as luck fate. </a:t>
            </a:r>
          </a:p>
        </p:txBody>
      </p:sp>
      <p:sp>
        <p:nvSpPr>
          <p:cNvPr id="5" name="Content Placeholder 2"/>
          <p:cNvSpPr txBox="1">
            <a:spLocks/>
          </p:cNvSpPr>
          <p:nvPr/>
        </p:nvSpPr>
        <p:spPr>
          <a:xfrm>
            <a:off x="183562" y="97351"/>
            <a:ext cx="8776876" cy="8113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000" dirty="0" smtClean="0">
                <a:solidFill>
                  <a:srgbClr val="FFC000"/>
                </a:solidFill>
                <a:latin typeface="Comic Sans MS" panose="030F0702030302020204" pitchFamily="66" charset="0"/>
              </a:rPr>
              <a:t>Locus of control…</a:t>
            </a:r>
            <a:endParaRPr lang="en-GB" dirty="0">
              <a:solidFill>
                <a:srgbClr val="FFC000"/>
              </a:solidFill>
            </a:endParaRPr>
          </a:p>
        </p:txBody>
      </p:sp>
      <p:sp>
        <p:nvSpPr>
          <p:cNvPr id="6" name="TextBox 5"/>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explanations </a:t>
            </a:r>
            <a:r>
              <a:rPr lang="en-GB" dirty="0">
                <a:solidFill>
                  <a:prstClr val="black"/>
                </a:solidFill>
                <a:latin typeface="Comic Sans MS" panose="030F0702030302020204" pitchFamily="66" charset="0"/>
              </a:rPr>
              <a:t>why people resist pressure to </a:t>
            </a:r>
            <a:r>
              <a:rPr lang="en-GB" dirty="0" smtClean="0">
                <a:solidFill>
                  <a:prstClr val="black"/>
                </a:solidFill>
                <a:latin typeface="Comic Sans MS" panose="030F0702030302020204" pitchFamily="66" charset="0"/>
              </a:rPr>
              <a:t>conform including personality( </a:t>
            </a:r>
            <a:r>
              <a:rPr lang="en-GB" dirty="0">
                <a:solidFill>
                  <a:prstClr val="black"/>
                </a:solidFill>
                <a:latin typeface="Comic Sans MS" panose="030F0702030302020204" pitchFamily="66" charset="0"/>
              </a:rPr>
              <a:t>internal locus of </a:t>
            </a:r>
            <a:r>
              <a:rPr lang="en-GB" dirty="0" smtClean="0">
                <a:solidFill>
                  <a:prstClr val="black"/>
                </a:solidFill>
                <a:latin typeface="Comic Sans MS" panose="030F0702030302020204" pitchFamily="66" charset="0"/>
              </a:rPr>
              <a:t>control, confident), social </a:t>
            </a:r>
            <a:r>
              <a:rPr lang="en-GB" dirty="0">
                <a:solidFill>
                  <a:prstClr val="black"/>
                </a:solidFill>
                <a:latin typeface="Comic Sans MS" panose="030F0702030302020204" pitchFamily="66" charset="0"/>
              </a:rPr>
              <a:t>support of </a:t>
            </a:r>
            <a:r>
              <a:rPr lang="en-GB" dirty="0" smtClean="0">
                <a:solidFill>
                  <a:prstClr val="black"/>
                </a:solidFill>
                <a:latin typeface="Comic Sans MS" panose="030F0702030302020204" pitchFamily="66" charset="0"/>
              </a:rPr>
              <a:t>ally, reactance</a:t>
            </a: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a:t>
            </a:r>
            <a:r>
              <a:rPr lang="en-GB" dirty="0">
                <a:solidFill>
                  <a:prstClr val="black"/>
                </a:solidFill>
                <a:latin typeface="Comic Sans MS" panose="030F0702030302020204" pitchFamily="66" charset="0"/>
              </a:rPr>
              <a:t>EVALUATE </a:t>
            </a:r>
            <a:r>
              <a:rPr lang="en-GB" dirty="0" smtClean="0">
                <a:solidFill>
                  <a:prstClr val="black"/>
                </a:solidFill>
                <a:latin typeface="Comic Sans MS" panose="030F0702030302020204" pitchFamily="66" charset="0"/>
              </a:rPr>
              <a:t>research relating </a:t>
            </a:r>
            <a:r>
              <a:rPr lang="en-GB" dirty="0">
                <a:solidFill>
                  <a:prstClr val="black"/>
                </a:solidFill>
                <a:latin typeface="Comic Sans MS" panose="030F0702030302020204" pitchFamily="66" charset="0"/>
              </a:rPr>
              <a:t>to people who remain </a:t>
            </a:r>
            <a:r>
              <a:rPr lang="en-GB" dirty="0" smtClean="0">
                <a:solidFill>
                  <a:prstClr val="black"/>
                </a:solidFill>
                <a:latin typeface="Comic Sans MS" panose="030F0702030302020204" pitchFamily="66" charset="0"/>
              </a:rPr>
              <a:t>independent.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675" y="2431509"/>
            <a:ext cx="37719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83740" y="764704"/>
            <a:ext cx="4892494" cy="48245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t>A02: </a:t>
            </a:r>
            <a:r>
              <a:rPr lang="en-GB" sz="2800" b="1" dirty="0" smtClean="0"/>
              <a:t>People with a high INTERNAL locus of control are likely to resist because</a:t>
            </a:r>
            <a:r>
              <a:rPr lang="en-GB" sz="2800" dirty="0" smtClean="0"/>
              <a:t>:</a:t>
            </a:r>
          </a:p>
          <a:p>
            <a:pPr algn="ctr"/>
            <a:endParaRPr lang="en-GB" sz="2800" dirty="0" smtClean="0"/>
          </a:p>
          <a:p>
            <a:pPr marL="285750" indent="-285750" algn="ctr">
              <a:buFont typeface="Arial" panose="020B0604020202020204" pitchFamily="34" charset="0"/>
              <a:buChar char="•"/>
            </a:pPr>
            <a:r>
              <a:rPr lang="en-GB" sz="2800" dirty="0" smtClean="0"/>
              <a:t>Seek more practical information  (less likely to rely on opinions of others).</a:t>
            </a:r>
          </a:p>
          <a:p>
            <a:pPr marL="285750" indent="-285750" algn="ctr">
              <a:buFont typeface="Arial" panose="020B0604020202020204" pitchFamily="34" charset="0"/>
              <a:buChar char="•"/>
            </a:pPr>
            <a:r>
              <a:rPr lang="en-GB" sz="2800" dirty="0" smtClean="0"/>
              <a:t>Tend to be ‘leaders’.</a:t>
            </a:r>
          </a:p>
          <a:p>
            <a:pPr marL="285750" indent="-285750" algn="ctr">
              <a:buFont typeface="Arial" panose="020B0604020202020204" pitchFamily="34" charset="0"/>
              <a:buChar char="•"/>
            </a:pPr>
            <a:r>
              <a:rPr lang="en-GB" sz="2800" dirty="0" smtClean="0"/>
              <a:t>Have high self-control</a:t>
            </a:r>
            <a:r>
              <a:rPr lang="en-GB" sz="2800" dirty="0"/>
              <a:t>. </a:t>
            </a:r>
            <a:r>
              <a:rPr lang="en-GB" sz="2800" b="1" dirty="0"/>
              <a:t>(Rotter 1966).</a:t>
            </a:r>
          </a:p>
        </p:txBody>
      </p:sp>
      <p:sp>
        <p:nvSpPr>
          <p:cNvPr id="2" name="Rectangle 1"/>
          <p:cNvSpPr/>
          <p:nvPr/>
        </p:nvSpPr>
        <p:spPr>
          <a:xfrm rot="373859">
            <a:off x="4439279" y="173716"/>
            <a:ext cx="4516525" cy="21166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u="sng" dirty="0" smtClean="0">
                <a:solidFill>
                  <a:schemeClr val="tx1"/>
                </a:solidFill>
                <a:latin typeface="Comic Sans MS" panose="030F0702030302020204" pitchFamily="66" charset="0"/>
              </a:rPr>
              <a:t>A02 commentary:</a:t>
            </a:r>
          </a:p>
          <a:p>
            <a:pPr algn="ctr"/>
            <a:r>
              <a:rPr lang="en-GB" sz="2400" dirty="0" err="1" smtClean="0">
                <a:solidFill>
                  <a:schemeClr val="tx1"/>
                </a:solidFill>
                <a:latin typeface="Comic Sans MS" panose="030F0702030302020204" pitchFamily="66" charset="0"/>
              </a:rPr>
              <a:t>Twenge</a:t>
            </a:r>
            <a:r>
              <a:rPr lang="en-GB" sz="2400" dirty="0" smtClean="0">
                <a:solidFill>
                  <a:schemeClr val="tx1"/>
                </a:solidFill>
                <a:latin typeface="Comic Sans MS" panose="030F0702030302020204" pitchFamily="66" charset="0"/>
              </a:rPr>
              <a:t> et al. (2004) used a meta-analysis and found a significant historical increase in </a:t>
            </a:r>
            <a:r>
              <a:rPr lang="en-GB" sz="2400" b="1" dirty="0" smtClean="0">
                <a:solidFill>
                  <a:schemeClr val="tx1"/>
                </a:solidFill>
                <a:latin typeface="Comic Sans MS" panose="030F0702030302020204" pitchFamily="66" charset="0"/>
              </a:rPr>
              <a:t>external</a:t>
            </a:r>
            <a:r>
              <a:rPr lang="en-GB" sz="2400" dirty="0" smtClean="0">
                <a:solidFill>
                  <a:schemeClr val="tx1"/>
                </a:solidFill>
                <a:latin typeface="Comic Sans MS" panose="030F0702030302020204" pitchFamily="66" charset="0"/>
              </a:rPr>
              <a:t> locus of control in Americans since 1960!</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370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C000"/>
                </a:solidFill>
                <a:latin typeface="Comic Sans MS" panose="030F0702030302020204" pitchFamily="66" charset="0"/>
              </a:rPr>
              <a:t>Locus of control…different ways of seeing the same events…</a:t>
            </a:r>
            <a:endParaRPr lang="en-GB" dirty="0">
              <a:solidFill>
                <a:srgbClr val="FFC000"/>
              </a:solidFill>
              <a:latin typeface="Comic Sans MS" panose="030F0702030302020204" pitchFamily="66" charset="0"/>
            </a:endParaRPr>
          </a:p>
        </p:txBody>
      </p:sp>
      <p:sp>
        <p:nvSpPr>
          <p:cNvPr id="3" name="Content Placeholder 2"/>
          <p:cNvSpPr>
            <a:spLocks noGrp="1"/>
          </p:cNvSpPr>
          <p:nvPr>
            <p:ph sz="quarter" idx="1"/>
          </p:nvPr>
        </p:nvSpPr>
        <p:spPr/>
        <p:txBody>
          <a:bodyPr>
            <a:normAutofit/>
          </a:bodyPr>
          <a:lstStyle/>
          <a:p>
            <a:r>
              <a:rPr lang="en-GB" u="sng" dirty="0">
                <a:solidFill>
                  <a:schemeClr val="bg1"/>
                </a:solidFill>
              </a:rPr>
              <a:t>Internal locus of control</a:t>
            </a:r>
            <a:r>
              <a:rPr lang="en-GB" dirty="0">
                <a:solidFill>
                  <a:schemeClr val="bg1"/>
                </a:solidFill>
              </a:rPr>
              <a:t> – </a:t>
            </a:r>
            <a:r>
              <a:rPr lang="en-GB" i="1" dirty="0" smtClean="0">
                <a:solidFill>
                  <a:schemeClr val="bg1"/>
                </a:solidFill>
              </a:rPr>
              <a:t>I </a:t>
            </a:r>
            <a:r>
              <a:rPr lang="en-GB" i="1" dirty="0">
                <a:solidFill>
                  <a:schemeClr val="bg1"/>
                </a:solidFill>
              </a:rPr>
              <a:t>really should have studied more.  I know that I didn’t put as much effort into revision as I could have</a:t>
            </a:r>
            <a:r>
              <a:rPr lang="en-GB" i="1" dirty="0" smtClean="0">
                <a:solidFill>
                  <a:schemeClr val="bg1"/>
                </a:solidFill>
              </a:rPr>
              <a:t>. It’s my fault I got a bad grade.</a:t>
            </a:r>
            <a:endParaRPr lang="en-GB" i="1" dirty="0">
              <a:solidFill>
                <a:schemeClr val="bg1"/>
              </a:solidFill>
            </a:endParaRPr>
          </a:p>
          <a:p>
            <a:endParaRPr lang="en-GB" dirty="0">
              <a:solidFill>
                <a:schemeClr val="bg1"/>
              </a:solidFill>
            </a:endParaRPr>
          </a:p>
          <a:p>
            <a:r>
              <a:rPr lang="en-GB" u="sng" dirty="0">
                <a:solidFill>
                  <a:schemeClr val="bg1"/>
                </a:solidFill>
              </a:rPr>
              <a:t>External locus of control</a:t>
            </a:r>
            <a:r>
              <a:rPr lang="en-GB" dirty="0">
                <a:solidFill>
                  <a:schemeClr val="bg1"/>
                </a:solidFill>
              </a:rPr>
              <a:t> – </a:t>
            </a:r>
            <a:r>
              <a:rPr lang="en-GB" i="1" dirty="0" smtClean="0">
                <a:solidFill>
                  <a:schemeClr val="bg1"/>
                </a:solidFill>
              </a:rPr>
              <a:t>I </a:t>
            </a:r>
            <a:r>
              <a:rPr lang="en-GB" i="1" dirty="0">
                <a:solidFill>
                  <a:schemeClr val="bg1"/>
                </a:solidFill>
              </a:rPr>
              <a:t>had a rubbish teacher.  My little brother kept interrupting me when I tried to revise.  The exam was on a really bad </a:t>
            </a:r>
            <a:r>
              <a:rPr lang="en-GB" i="1" dirty="0" smtClean="0">
                <a:solidFill>
                  <a:schemeClr val="bg1"/>
                </a:solidFill>
              </a:rPr>
              <a:t>day. It’s not my fault.</a:t>
            </a:r>
          </a:p>
          <a:p>
            <a:pPr marL="0" indent="0">
              <a:buNone/>
            </a:pPr>
            <a:endParaRPr lang="en-GB" dirty="0"/>
          </a:p>
        </p:txBody>
      </p:sp>
      <p:sp>
        <p:nvSpPr>
          <p:cNvPr id="5" name="TextBox 4"/>
          <p:cNvSpPr txBox="1"/>
          <p:nvPr/>
        </p:nvSpPr>
        <p:spPr>
          <a:xfrm>
            <a:off x="0" y="5658330"/>
            <a:ext cx="9144000" cy="120032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1" u="sng"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Learning objectives: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To UNDERSTAND explanations why people resist pressure to conform including personality( internal locus of control, confident), social support of ally, reactance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omic Sans MS" panose="030F0702030302020204" pitchFamily="66" charset="0"/>
                <a:ea typeface="+mn-ea"/>
                <a:cs typeface="+mn-cs"/>
              </a:rPr>
              <a:t>To KNOW and EVALUATE research relating to people who remain independent. </a:t>
            </a:r>
          </a:p>
        </p:txBody>
      </p:sp>
    </p:spTree>
    <p:extLst>
      <p:ext uri="{BB962C8B-B14F-4D97-AF65-F5344CB8AC3E}">
        <p14:creationId xmlns:p14="http://schemas.microsoft.com/office/powerpoint/2010/main" val="57405518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2130</Words>
  <Application>Microsoft Office PowerPoint</Application>
  <PresentationFormat>On-screen Show (4:3)</PresentationFormat>
  <Paragraphs>183</Paragraphs>
  <Slides>22</Slides>
  <Notes>4</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1_Office Theme</vt:lpstr>
      <vt:lpstr>Origin</vt:lpstr>
      <vt:lpstr>1_Origin</vt:lpstr>
      <vt:lpstr>Would you be part of the minority who resist the pressure to conform and/or obey? (independent behaviour)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Locus of control…different ways of seeing the same events…</vt:lpstr>
      <vt:lpstr>For each of the examples below, say whether the person has an Internal or an External L.O.C. </vt:lpstr>
      <vt:lpstr>Evidence for L.O.C….</vt:lpstr>
      <vt:lpstr>PowerPoint Presentation</vt:lpstr>
      <vt:lpstr>PowerPoint Presentation</vt:lpstr>
      <vt:lpstr>PowerPoint Presentation</vt:lpstr>
      <vt:lpstr>PowerPoint Presentation</vt:lpstr>
      <vt:lpstr>PowerPoint Presentation</vt:lpstr>
      <vt:lpstr>Insights from Milgram’s studies</vt:lpstr>
      <vt:lpstr>Insights from Milgram’s studies</vt:lpstr>
      <vt:lpstr>PowerPoint Presentation</vt:lpstr>
      <vt:lpstr>PowerPoint Presentation</vt:lpstr>
      <vt:lpstr>PowerPoint Presentation</vt:lpstr>
      <vt:lpstr>Social Heroism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33</cp:revision>
  <dcterms:created xsi:type="dcterms:W3CDTF">2014-12-23T16:19:22Z</dcterms:created>
  <dcterms:modified xsi:type="dcterms:W3CDTF">2016-01-25T11:27:50Z</dcterms:modified>
</cp:coreProperties>
</file>