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95" r:id="rId2"/>
    <p:sldId id="257" r:id="rId3"/>
    <p:sldId id="259" r:id="rId4"/>
    <p:sldId id="287" r:id="rId5"/>
    <p:sldId id="263" r:id="rId6"/>
    <p:sldId id="264" r:id="rId7"/>
    <p:sldId id="265" r:id="rId8"/>
    <p:sldId id="283" r:id="rId9"/>
    <p:sldId id="282" r:id="rId10"/>
    <p:sldId id="281" r:id="rId11"/>
    <p:sldId id="267" r:id="rId12"/>
    <p:sldId id="273" r:id="rId13"/>
    <p:sldId id="268" r:id="rId14"/>
    <p:sldId id="285" r:id="rId15"/>
    <p:sldId id="269" r:id="rId16"/>
    <p:sldId id="276" r:id="rId17"/>
    <p:sldId id="290" r:id="rId18"/>
    <p:sldId id="289" r:id="rId19"/>
    <p:sldId id="291" r:id="rId20"/>
    <p:sldId id="292" r:id="rId21"/>
    <p:sldId id="293" r:id="rId22"/>
    <p:sldId id="294" r:id="rId23"/>
    <p:sldId id="279" r:id="rId2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391A0BD-53A7-40F3-8157-FF3DF7205212}" type="datetimeFigureOut">
              <a:rPr lang="en-GB" smtClean="0"/>
              <a:t>29/04/2020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011B7B1-A60C-446F-85CE-4583EF9BEAD1}" type="slidenum">
              <a:rPr lang="en-GB" smtClean="0"/>
              <a:t>‹#›</a:t>
            </a:fld>
            <a:endParaRPr lang="en-GB"/>
          </a:p>
        </p:txBody>
      </p:sp>
    </p:spTree>
    <p:extLst>
      <p:ext uri="{BB962C8B-B14F-4D97-AF65-F5344CB8AC3E}">
        <p14:creationId xmlns:p14="http://schemas.microsoft.com/office/powerpoint/2010/main" val="2718298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Aggression, Anger, and the Origins of Violence in Children video</a:t>
            </a:r>
            <a:endParaRPr lang="en-GB" dirty="0"/>
          </a:p>
        </p:txBody>
      </p:sp>
      <p:sp>
        <p:nvSpPr>
          <p:cNvPr id="4" name="Slide Number Placeholder 3"/>
          <p:cNvSpPr>
            <a:spLocks noGrp="1"/>
          </p:cNvSpPr>
          <p:nvPr>
            <p:ph type="sldNum" sz="quarter" idx="10"/>
          </p:nvPr>
        </p:nvSpPr>
        <p:spPr/>
        <p:txBody>
          <a:bodyPr/>
          <a:lstStyle/>
          <a:p>
            <a:fld id="{1011B7B1-A60C-446F-85CE-4583EF9BEAD1}" type="slidenum">
              <a:rPr lang="en-GB" smtClean="0"/>
              <a:t>4</a:t>
            </a:fld>
            <a:endParaRPr lang="en-GB"/>
          </a:p>
        </p:txBody>
      </p:sp>
    </p:spTree>
    <p:extLst>
      <p:ext uri="{BB962C8B-B14F-4D97-AF65-F5344CB8AC3E}">
        <p14:creationId xmlns:p14="http://schemas.microsoft.com/office/powerpoint/2010/main" val="3425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962F7657-E591-41B7-8A96-50054C5A52C5}" type="slidenum">
              <a:rPr lang="en-GB" smtClean="0"/>
              <a:t>6</a:t>
            </a:fld>
            <a:endParaRPr lang="en-GB"/>
          </a:p>
        </p:txBody>
      </p:sp>
    </p:spTree>
    <p:extLst>
      <p:ext uri="{BB962C8B-B14F-4D97-AF65-F5344CB8AC3E}">
        <p14:creationId xmlns:p14="http://schemas.microsoft.com/office/powerpoint/2010/main" val="2643780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Other brain areas:</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thalamus</a:t>
            </a:r>
            <a:r>
              <a:rPr lang="en-US" sz="1200" kern="1200" dirty="0" smtClean="0">
                <a:solidFill>
                  <a:schemeClr val="tx1"/>
                </a:solidFill>
                <a:effectLst/>
                <a:latin typeface="+mn-lt"/>
                <a:ea typeface="+mn-ea"/>
                <a:cs typeface="+mn-cs"/>
              </a:rPr>
              <a:t> plays a significant </a:t>
            </a:r>
            <a:r>
              <a:rPr lang="en-US" sz="1200" b="1" kern="1200" dirty="0" smtClean="0">
                <a:solidFill>
                  <a:schemeClr val="tx1"/>
                </a:solidFill>
                <a:effectLst/>
                <a:latin typeface="+mn-lt"/>
                <a:ea typeface="+mn-ea"/>
                <a:cs typeface="+mn-cs"/>
              </a:rPr>
              <a:t>role</a:t>
            </a:r>
            <a:r>
              <a:rPr lang="en-US" sz="1200" kern="1200" dirty="0" smtClean="0">
                <a:solidFill>
                  <a:schemeClr val="tx1"/>
                </a:solidFill>
                <a:effectLst/>
                <a:latin typeface="+mn-lt"/>
                <a:ea typeface="+mn-ea"/>
                <a:cs typeface="+mn-cs"/>
              </a:rPr>
              <a:t> in arousal, wakefulness and alertness. Also in the processing of memory.</a:t>
            </a:r>
            <a:r>
              <a:rPr lang="en-US" sz="1200" kern="1200" baseline="0" dirty="0" smtClean="0">
                <a:solidFill>
                  <a:schemeClr val="tx1"/>
                </a:solidFill>
                <a:effectLst/>
                <a:latin typeface="+mn-lt"/>
                <a:ea typeface="+mn-ea"/>
                <a:cs typeface="+mn-cs"/>
              </a:rPr>
              <a:t> It acts as a regulator (sleep wake cycle)</a:t>
            </a:r>
          </a:p>
          <a:p>
            <a:r>
              <a:rPr lang="en-US" sz="1200" kern="1200" baseline="0" dirty="0" smtClean="0">
                <a:solidFill>
                  <a:schemeClr val="tx1"/>
                </a:solidFill>
                <a:effectLst/>
                <a:latin typeface="+mn-lt"/>
                <a:ea typeface="+mn-ea"/>
                <a:cs typeface="+mn-cs"/>
              </a:rPr>
              <a:t>Hypothalamus – hormonal and bodily rhythms </a:t>
            </a:r>
            <a:endParaRPr lang="en-GB" dirty="0"/>
          </a:p>
        </p:txBody>
      </p:sp>
      <p:sp>
        <p:nvSpPr>
          <p:cNvPr id="4" name="Slide Number Placeholder 3"/>
          <p:cNvSpPr>
            <a:spLocks noGrp="1"/>
          </p:cNvSpPr>
          <p:nvPr>
            <p:ph type="sldNum" sz="quarter" idx="10"/>
          </p:nvPr>
        </p:nvSpPr>
        <p:spPr/>
        <p:txBody>
          <a:bodyPr/>
          <a:lstStyle/>
          <a:p>
            <a:fld id="{1011B7B1-A60C-446F-85CE-4583EF9BEAD1}" type="slidenum">
              <a:rPr lang="en-GB" smtClean="0"/>
              <a:t>11</a:t>
            </a:fld>
            <a:endParaRPr lang="en-GB"/>
          </a:p>
        </p:txBody>
      </p:sp>
    </p:spTree>
    <p:extLst>
      <p:ext uri="{BB962C8B-B14F-4D97-AF65-F5344CB8AC3E}">
        <p14:creationId xmlns:p14="http://schemas.microsoft.com/office/powerpoint/2010/main" val="1408439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Print</a:t>
            </a:r>
            <a:endParaRPr lang="en-GB" dirty="0"/>
          </a:p>
        </p:txBody>
      </p:sp>
      <p:sp>
        <p:nvSpPr>
          <p:cNvPr id="4" name="Slide Number Placeholder 3"/>
          <p:cNvSpPr>
            <a:spLocks noGrp="1"/>
          </p:cNvSpPr>
          <p:nvPr>
            <p:ph type="sldNum" sz="quarter" idx="10"/>
          </p:nvPr>
        </p:nvSpPr>
        <p:spPr/>
        <p:txBody>
          <a:bodyPr/>
          <a:lstStyle/>
          <a:p>
            <a:fld id="{962F7657-E591-41B7-8A96-50054C5A52C5}" type="slidenum">
              <a:rPr lang="en-GB" smtClean="0"/>
              <a:t>14</a:t>
            </a:fld>
            <a:endParaRPr lang="en-GB"/>
          </a:p>
        </p:txBody>
      </p:sp>
    </p:spTree>
    <p:extLst>
      <p:ext uri="{BB962C8B-B14F-4D97-AF65-F5344CB8AC3E}">
        <p14:creationId xmlns:p14="http://schemas.microsoft.com/office/powerpoint/2010/main" val="338604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Don’t learn</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4240B78C-CF53-460E-9F95-18BF335EB305}" type="slidenum">
              <a:rPr lang="en-GB" smtClean="0"/>
              <a:t>22</a:t>
            </a:fld>
            <a:endParaRPr lang="en-GB"/>
          </a:p>
        </p:txBody>
      </p:sp>
    </p:spTree>
    <p:extLst>
      <p:ext uri="{BB962C8B-B14F-4D97-AF65-F5344CB8AC3E}">
        <p14:creationId xmlns:p14="http://schemas.microsoft.com/office/powerpoint/2010/main" val="1972973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7AF0625-0405-4DB8-BDB9-95BDA39E8CB9}"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78FA36-3EEE-4464-84A8-BC92CE6296A7}" type="slidenum">
              <a:rPr lang="en-GB" smtClean="0"/>
              <a:t>‹#›</a:t>
            </a:fld>
            <a:endParaRPr lang="en-GB"/>
          </a:p>
        </p:txBody>
      </p:sp>
    </p:spTree>
    <p:extLst>
      <p:ext uri="{BB962C8B-B14F-4D97-AF65-F5344CB8AC3E}">
        <p14:creationId xmlns:p14="http://schemas.microsoft.com/office/powerpoint/2010/main" val="376944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AF0625-0405-4DB8-BDB9-95BDA39E8CB9}"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78FA36-3EEE-4464-84A8-BC92CE6296A7}" type="slidenum">
              <a:rPr lang="en-GB" smtClean="0"/>
              <a:t>‹#›</a:t>
            </a:fld>
            <a:endParaRPr lang="en-GB"/>
          </a:p>
        </p:txBody>
      </p:sp>
    </p:spTree>
    <p:extLst>
      <p:ext uri="{BB962C8B-B14F-4D97-AF65-F5344CB8AC3E}">
        <p14:creationId xmlns:p14="http://schemas.microsoft.com/office/powerpoint/2010/main" val="1714496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AF0625-0405-4DB8-BDB9-95BDA39E8CB9}"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78FA36-3EEE-4464-84A8-BC92CE6296A7}" type="slidenum">
              <a:rPr lang="en-GB" smtClean="0"/>
              <a:t>‹#›</a:t>
            </a:fld>
            <a:endParaRPr lang="en-GB"/>
          </a:p>
        </p:txBody>
      </p:sp>
    </p:spTree>
    <p:extLst>
      <p:ext uri="{BB962C8B-B14F-4D97-AF65-F5344CB8AC3E}">
        <p14:creationId xmlns:p14="http://schemas.microsoft.com/office/powerpoint/2010/main" val="70658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AF0625-0405-4DB8-BDB9-95BDA39E8CB9}"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78FA36-3EEE-4464-84A8-BC92CE6296A7}" type="slidenum">
              <a:rPr lang="en-GB" smtClean="0"/>
              <a:t>‹#›</a:t>
            </a:fld>
            <a:endParaRPr lang="en-GB"/>
          </a:p>
        </p:txBody>
      </p:sp>
    </p:spTree>
    <p:extLst>
      <p:ext uri="{BB962C8B-B14F-4D97-AF65-F5344CB8AC3E}">
        <p14:creationId xmlns:p14="http://schemas.microsoft.com/office/powerpoint/2010/main" val="3946446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AF0625-0405-4DB8-BDB9-95BDA39E8CB9}" type="datetimeFigureOut">
              <a:rPr lang="en-GB" smtClean="0"/>
              <a:t>29/04/2020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578FA36-3EEE-4464-84A8-BC92CE6296A7}" type="slidenum">
              <a:rPr lang="en-GB" smtClean="0"/>
              <a:t>‹#›</a:t>
            </a:fld>
            <a:endParaRPr lang="en-GB"/>
          </a:p>
        </p:txBody>
      </p:sp>
    </p:spTree>
    <p:extLst>
      <p:ext uri="{BB962C8B-B14F-4D97-AF65-F5344CB8AC3E}">
        <p14:creationId xmlns:p14="http://schemas.microsoft.com/office/powerpoint/2010/main" val="46686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7AF0625-0405-4DB8-BDB9-95BDA39E8CB9}" type="datetimeFigureOut">
              <a:rPr lang="en-GB" smtClean="0"/>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78FA36-3EEE-4464-84A8-BC92CE6296A7}" type="slidenum">
              <a:rPr lang="en-GB" smtClean="0"/>
              <a:t>‹#›</a:t>
            </a:fld>
            <a:endParaRPr lang="en-GB"/>
          </a:p>
        </p:txBody>
      </p:sp>
    </p:spTree>
    <p:extLst>
      <p:ext uri="{BB962C8B-B14F-4D97-AF65-F5344CB8AC3E}">
        <p14:creationId xmlns:p14="http://schemas.microsoft.com/office/powerpoint/2010/main" val="1041484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7AF0625-0405-4DB8-BDB9-95BDA39E8CB9}" type="datetimeFigureOut">
              <a:rPr lang="en-GB" smtClean="0"/>
              <a:t>29/04/2020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578FA36-3EEE-4464-84A8-BC92CE6296A7}" type="slidenum">
              <a:rPr lang="en-GB" smtClean="0"/>
              <a:t>‹#›</a:t>
            </a:fld>
            <a:endParaRPr lang="en-GB"/>
          </a:p>
        </p:txBody>
      </p:sp>
    </p:spTree>
    <p:extLst>
      <p:ext uri="{BB962C8B-B14F-4D97-AF65-F5344CB8AC3E}">
        <p14:creationId xmlns:p14="http://schemas.microsoft.com/office/powerpoint/2010/main" val="4215538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7AF0625-0405-4DB8-BDB9-95BDA39E8CB9}" type="datetimeFigureOut">
              <a:rPr lang="en-GB" smtClean="0"/>
              <a:t>29/04/2020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578FA36-3EEE-4464-84A8-BC92CE6296A7}" type="slidenum">
              <a:rPr lang="en-GB" smtClean="0"/>
              <a:t>‹#›</a:t>
            </a:fld>
            <a:endParaRPr lang="en-GB"/>
          </a:p>
        </p:txBody>
      </p:sp>
    </p:spTree>
    <p:extLst>
      <p:ext uri="{BB962C8B-B14F-4D97-AF65-F5344CB8AC3E}">
        <p14:creationId xmlns:p14="http://schemas.microsoft.com/office/powerpoint/2010/main" val="96960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AF0625-0405-4DB8-BDB9-95BDA39E8CB9}" type="datetimeFigureOut">
              <a:rPr lang="en-GB" smtClean="0"/>
              <a:t>29/04/2020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578FA36-3EEE-4464-84A8-BC92CE6296A7}" type="slidenum">
              <a:rPr lang="en-GB" smtClean="0"/>
              <a:t>‹#›</a:t>
            </a:fld>
            <a:endParaRPr lang="en-GB"/>
          </a:p>
        </p:txBody>
      </p:sp>
    </p:spTree>
    <p:extLst>
      <p:ext uri="{BB962C8B-B14F-4D97-AF65-F5344CB8AC3E}">
        <p14:creationId xmlns:p14="http://schemas.microsoft.com/office/powerpoint/2010/main" val="3407503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AF0625-0405-4DB8-BDB9-95BDA39E8CB9}" type="datetimeFigureOut">
              <a:rPr lang="en-GB" smtClean="0"/>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78FA36-3EEE-4464-84A8-BC92CE6296A7}" type="slidenum">
              <a:rPr lang="en-GB" smtClean="0"/>
              <a:t>‹#›</a:t>
            </a:fld>
            <a:endParaRPr lang="en-GB"/>
          </a:p>
        </p:txBody>
      </p:sp>
    </p:spTree>
    <p:extLst>
      <p:ext uri="{BB962C8B-B14F-4D97-AF65-F5344CB8AC3E}">
        <p14:creationId xmlns:p14="http://schemas.microsoft.com/office/powerpoint/2010/main" val="56224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AF0625-0405-4DB8-BDB9-95BDA39E8CB9}" type="datetimeFigureOut">
              <a:rPr lang="en-GB" smtClean="0"/>
              <a:t>29/04/2020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578FA36-3EEE-4464-84A8-BC92CE6296A7}" type="slidenum">
              <a:rPr lang="en-GB" smtClean="0"/>
              <a:t>‹#›</a:t>
            </a:fld>
            <a:endParaRPr lang="en-GB"/>
          </a:p>
        </p:txBody>
      </p:sp>
    </p:spTree>
    <p:extLst>
      <p:ext uri="{BB962C8B-B14F-4D97-AF65-F5344CB8AC3E}">
        <p14:creationId xmlns:p14="http://schemas.microsoft.com/office/powerpoint/2010/main" val="237986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AF0625-0405-4DB8-BDB9-95BDA39E8CB9}" type="datetimeFigureOut">
              <a:rPr lang="en-GB" smtClean="0"/>
              <a:t>29/04/2020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FA36-3EEE-4464-84A8-BC92CE6296A7}" type="slidenum">
              <a:rPr lang="en-GB" smtClean="0"/>
              <a:t>‹#›</a:t>
            </a:fld>
            <a:endParaRPr lang="en-GB"/>
          </a:p>
        </p:txBody>
      </p:sp>
    </p:spTree>
    <p:extLst>
      <p:ext uri="{BB962C8B-B14F-4D97-AF65-F5344CB8AC3E}">
        <p14:creationId xmlns:p14="http://schemas.microsoft.com/office/powerpoint/2010/main" val="3137646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XoTx7Rt4di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9.jpeg"/><Relationship Id="rId4" Type="http://schemas.openxmlformats.org/officeDocument/2006/relationships/hyperlink" Target="https://www.google.co.uk/url?sa=i&amp;rct=j&amp;q=&amp;esrc=s&amp;source=images&amp;cd=&amp;cad=rja&amp;uact=8&amp;ved=0ahUKEwiattzu15XNAhUKLsAKHa15CsMQjRwIBw&amp;url=https://play.google.com/store/apps/details?id=com.app3dwallpaperhd.monkeywallpaper&amp;bvm=bv.123664746,d.ZGg&amp;psig=AFQjCNHpH1PNSvk3VFoAD5Gdy_rQbxRYwg&amp;ust=1465381025419477"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amp;url=https://behejsrdcem.com/clanky/3-skvele-ucinky-koprivy-pro-sportovce-o-kterych-se-nemluvi/&amp;psig=AFQjCNFtDyU1SILax2PuC53jHG_XPJyITg&amp;ust=1465382423802534" TargetMode="Externa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hyperlink" Target="https://www.youtube.com/watch?v=xpkxLKV_3d0" TargetMode="External"/><Relationship Id="rId5" Type="http://schemas.openxmlformats.org/officeDocument/2006/relationships/hyperlink" Target="https://www.youtube.com/watch?v=vHQcblt8WNo" TargetMode="Externa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lrPf92ZXNAhVMCcAKHf_XAwUQjRwIBw&amp;url=http://www.dailymail.co.uk/news/article-2932394/Life-inside-Brazil-s-violent-prison-inmates-beheaded-hundreds-died-armed-military-police-guns-ready.html&amp;bvm=bv.123664746,d.ZGg&amp;psig=AFQjCNGw07TEqTADXNiNlvp0T70epzlJPg&amp;ust=1465381586590145" TargetMode="Externa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HgYnT2pXNAhWlKsAKHU89BOsQjRwIBw&amp;url=http://nutritionreview.org/2014/08/serotonin-deficiency-is-not-a-major-cause-of-depression-according-to-new-study/&amp;bvm=bv.123664746,d.ZGg&amp;psig=AFQjCNHddFFVFygyYl0vVE9Gzvzl9010mQ&amp;ust=1465381753544726" TargetMode="Externa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brainposts.blogspot.co.uk/2010/08/neuroscience-of-murder-and-aggression.html#!/2010/08/neuroscience-of-murder-and-aggression.html" TargetMode="External"/><Relationship Id="rId2" Type="http://schemas.openxmlformats.org/officeDocument/2006/relationships/hyperlink" Target="http://brainposts.blogspot.co.uk/2010/08/neuroscience-of-murder-and-aggression.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youtube.com/watch?v=uJ0Q_s3glC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D6PGa5pXNAhXoD8AKHRUkCPEQjRwIBw&amp;url=http://nobaproject.com/modules/hormones-behavior&amp;bvm=bv.123664746,d.ZGg&amp;psig=AFQjCNF3csQX5Rb1YqjMWp04eJ5zUvjFYQ&amp;ust=1465384812190731" TargetMode="Externa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Vue-91JXNAhUBIMAKHUXZB_0QjRwIBw&amp;url=https://thedailyomnivore.net/2011/05/page/3/&amp;bvm=bv.123664746,d.ZGg&amp;psig=AFQjCNFt5yD6xkBLloFq5tBhGlJS9Gy6-g&amp;ust=1465380082601015"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hlinkClick r:id="rId2"/>
              </a:rPr>
              <a:t>https://</a:t>
            </a:r>
            <a:r>
              <a:rPr lang="en-GB" dirty="0" smtClean="0">
                <a:hlinkClick r:id="rId2"/>
              </a:rPr>
              <a:t>www.youtube.com/watch?v=XoTx7Rt4dig</a:t>
            </a:r>
            <a:r>
              <a:rPr lang="en-GB" dirty="0" smtClean="0"/>
              <a:t/>
            </a:r>
            <a:br>
              <a:rPr lang="en-GB" dirty="0" smtClean="0"/>
            </a:br>
            <a:r>
              <a:rPr lang="en-GB" dirty="0" smtClean="0"/>
              <a:t>Crash course – aggression </a:t>
            </a:r>
            <a:endParaRPr lang="en-GB" dirty="0"/>
          </a:p>
        </p:txBody>
      </p:sp>
    </p:spTree>
    <p:extLst>
      <p:ext uri="{BB962C8B-B14F-4D97-AF65-F5344CB8AC3E}">
        <p14:creationId xmlns:p14="http://schemas.microsoft.com/office/powerpoint/2010/main" val="2042772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44664" y="-348621"/>
            <a:ext cx="8532440" cy="7234025"/>
          </a:xfrm>
          <a:prstGeom prst="rect">
            <a:avLst/>
          </a:prstGeom>
        </p:spPr>
      </p:pic>
    </p:spTree>
    <p:extLst>
      <p:ext uri="{BB962C8B-B14F-4D97-AF65-F5344CB8AC3E}">
        <p14:creationId xmlns:p14="http://schemas.microsoft.com/office/powerpoint/2010/main" val="2210961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8" y="2495"/>
            <a:ext cx="9176657" cy="1143000"/>
          </a:xfrm>
        </p:spPr>
        <p:txBody>
          <a:bodyPr/>
          <a:lstStyle/>
          <a:p>
            <a:pPr algn="l"/>
            <a:r>
              <a:rPr lang="en-GB" dirty="0" smtClean="0"/>
              <a:t>The amygdala AO1</a:t>
            </a:r>
            <a:endParaRPr lang="en-GB" dirty="0"/>
          </a:p>
        </p:txBody>
      </p:sp>
      <p:sp>
        <p:nvSpPr>
          <p:cNvPr id="3" name="Content Placeholder 2"/>
          <p:cNvSpPr>
            <a:spLocks noGrp="1"/>
          </p:cNvSpPr>
          <p:nvPr>
            <p:ph idx="1"/>
          </p:nvPr>
        </p:nvSpPr>
        <p:spPr>
          <a:xfrm>
            <a:off x="11832" y="980729"/>
            <a:ext cx="9024664" cy="3096344"/>
          </a:xfrm>
        </p:spPr>
        <p:txBody>
          <a:bodyPr>
            <a:normAutofit fontScale="92500" lnSpcReduction="20000"/>
          </a:bodyPr>
          <a:lstStyle/>
          <a:p>
            <a:r>
              <a:rPr lang="en-GB" dirty="0" smtClean="0"/>
              <a:t>Assess and responds to the environment (threats and challenges)</a:t>
            </a:r>
          </a:p>
          <a:p>
            <a:r>
              <a:rPr lang="en-GB" dirty="0" smtClean="0"/>
              <a:t>Quickly </a:t>
            </a:r>
            <a:r>
              <a:rPr lang="en-GB" dirty="0" smtClean="0">
                <a:solidFill>
                  <a:srgbClr val="FF0000"/>
                </a:solidFill>
              </a:rPr>
              <a:t>evaluates</a:t>
            </a:r>
            <a:r>
              <a:rPr lang="en-GB" dirty="0" smtClean="0"/>
              <a:t> the emotional importance of sensory information</a:t>
            </a:r>
          </a:p>
          <a:p>
            <a:r>
              <a:rPr lang="en-GB" dirty="0" smtClean="0"/>
              <a:t>In animals, electrical stimulation of the amygdala </a:t>
            </a:r>
            <a:r>
              <a:rPr lang="en-GB" dirty="0" smtClean="0">
                <a:solidFill>
                  <a:srgbClr val="FF0000"/>
                </a:solidFill>
              </a:rPr>
              <a:t>results in an aggressive response (</a:t>
            </a:r>
            <a:r>
              <a:rPr lang="en-GB" dirty="0" err="1" smtClean="0">
                <a:solidFill>
                  <a:srgbClr val="FF0000"/>
                </a:solidFill>
              </a:rPr>
              <a:t>e.g</a:t>
            </a:r>
            <a:r>
              <a:rPr lang="en-GB" dirty="0" smtClean="0">
                <a:solidFill>
                  <a:srgbClr val="FF0000"/>
                </a:solidFill>
              </a:rPr>
              <a:t> snarling)</a:t>
            </a:r>
          </a:p>
          <a:p>
            <a:r>
              <a:rPr lang="en-GB" dirty="0" smtClean="0"/>
              <a:t>If removed, no aggression is demonstrated </a:t>
            </a:r>
            <a:endParaRPr lang="en-GB" dirty="0"/>
          </a:p>
        </p:txBody>
      </p:sp>
      <p:pic>
        <p:nvPicPr>
          <p:cNvPr id="4098" name="Picture 2" descr="https://lh3.ggpht.com/Cu8-KGy5WyCjRS5emrV5Pq_B2WyV-Aof-QZB86EZTGq2ImjB-ONjE9WjVE6xtQYR_A=h900">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7672" y="4040389"/>
            <a:ext cx="4103569" cy="281761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107504" y="4040389"/>
            <a:ext cx="4464496" cy="2817611"/>
          </a:xfrm>
          <a:prstGeom prst="roundRect">
            <a:avLst/>
          </a:prstGeom>
          <a:solidFill>
            <a:schemeClr val="accent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Removing the amygdala of the dominant monkey within a social group leads to a loss of dominance within that group</a:t>
            </a:r>
            <a:endParaRPr lang="en-GB" sz="2400" dirty="0"/>
          </a:p>
        </p:txBody>
      </p:sp>
    </p:spTree>
    <p:custDataLst>
      <p:tags r:id="rId1"/>
    </p:custDataLst>
    <p:extLst>
      <p:ext uri="{BB962C8B-B14F-4D97-AF65-F5344CB8AC3E}">
        <p14:creationId xmlns:p14="http://schemas.microsoft.com/office/powerpoint/2010/main" val="83027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4098"/>
                                        </p:tgtEl>
                                        <p:attrNameLst>
                                          <p:attrName>style.visibility</p:attrName>
                                        </p:attrNameLst>
                                      </p:cBhvr>
                                      <p:to>
                                        <p:strVal val="visible"/>
                                      </p:to>
                                    </p:set>
                                    <p:animEffect transition="in" filter="fade">
                                      <p:cBhvr>
                                        <p:cTn id="26"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8194" name="Picture 2" descr="https://behejsrdcem.com/wp-content/uploads/2016/03/testosteron-vzorec.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648" y="0"/>
            <a:ext cx="12076451" cy="694048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709125" y="543170"/>
            <a:ext cx="8136904" cy="260330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b="1" u="sng" dirty="0" smtClean="0"/>
          </a:p>
          <a:p>
            <a:pPr algn="ctr"/>
            <a:endParaRPr lang="en-GB" sz="4000" b="1" u="sng" dirty="0" smtClean="0"/>
          </a:p>
          <a:p>
            <a:pPr algn="ctr"/>
            <a:r>
              <a:rPr lang="en-GB" sz="4000" b="1" u="sng" dirty="0" smtClean="0"/>
              <a:t>Task</a:t>
            </a:r>
          </a:p>
          <a:p>
            <a:pPr algn="ctr"/>
            <a:r>
              <a:rPr lang="en-GB" sz="2400" b="1" u="sng" dirty="0" err="1" smtClean="0"/>
              <a:t>Gospic</a:t>
            </a:r>
            <a:r>
              <a:rPr lang="en-GB" sz="2400" b="1" u="sng" dirty="0" smtClean="0"/>
              <a:t> et al:</a:t>
            </a:r>
          </a:p>
          <a:p>
            <a:pPr algn="ctr"/>
            <a:r>
              <a:rPr lang="en-GB" sz="2400" b="1" u="sng" dirty="0" smtClean="0"/>
              <a:t>Aim:</a:t>
            </a:r>
          </a:p>
          <a:p>
            <a:pPr algn="ctr"/>
            <a:r>
              <a:rPr lang="en-GB" sz="2400" b="1" u="sng" dirty="0" smtClean="0"/>
              <a:t>Method:</a:t>
            </a:r>
          </a:p>
          <a:p>
            <a:pPr algn="ctr"/>
            <a:r>
              <a:rPr lang="en-GB" sz="2400" b="1" u="sng" dirty="0" smtClean="0"/>
              <a:t>Results:</a:t>
            </a:r>
          </a:p>
          <a:p>
            <a:pPr algn="ctr"/>
            <a:r>
              <a:rPr lang="en-GB" sz="2400" b="1" u="sng" dirty="0" smtClean="0"/>
              <a:t>Conclusion</a:t>
            </a:r>
          </a:p>
          <a:p>
            <a:pPr algn="ctr"/>
            <a:endParaRPr lang="en-GB" sz="4000" b="1" u="sng" dirty="0"/>
          </a:p>
          <a:p>
            <a:pPr algn="ctr"/>
            <a:endParaRPr lang="en-GB" sz="4000" b="1" u="sng" dirty="0"/>
          </a:p>
        </p:txBody>
      </p:sp>
      <p:sp>
        <p:nvSpPr>
          <p:cNvPr id="6" name="Rounded Rectangle 5"/>
          <p:cNvSpPr/>
          <p:nvPr/>
        </p:nvSpPr>
        <p:spPr>
          <a:xfrm>
            <a:off x="703221" y="4005065"/>
            <a:ext cx="8136904" cy="165618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smtClean="0">
                <a:solidFill>
                  <a:schemeClr val="tx1"/>
                </a:solidFill>
              </a:rPr>
              <a:t>Research using the ultimatum game has found when participants reject what they deem to be unfair offers, areas of the amygdala were activated. </a:t>
            </a:r>
            <a:endParaRPr lang="en-GB" sz="2400" dirty="0">
              <a:solidFill>
                <a:schemeClr val="tx1"/>
              </a:solidFill>
            </a:endParaRPr>
          </a:p>
        </p:txBody>
      </p:sp>
      <p:sp>
        <p:nvSpPr>
          <p:cNvPr id="4" name="Rectangle 3"/>
          <p:cNvSpPr/>
          <p:nvPr/>
        </p:nvSpPr>
        <p:spPr>
          <a:xfrm>
            <a:off x="2627784" y="3212976"/>
            <a:ext cx="4572000" cy="646331"/>
          </a:xfrm>
          <a:prstGeom prst="rect">
            <a:avLst/>
          </a:prstGeom>
        </p:spPr>
        <p:txBody>
          <a:bodyPr>
            <a:spAutoFit/>
          </a:bodyPr>
          <a:lstStyle/>
          <a:p>
            <a:pPr algn="ctr"/>
            <a:r>
              <a:rPr lang="en-GB" dirty="0" smtClean="0">
                <a:hlinkClick r:id="rId5"/>
              </a:rPr>
              <a:t>https://www.youtube.com/watch?v=vHQcblt8WNo</a:t>
            </a:r>
            <a:endParaRPr lang="en-GB" dirty="0"/>
          </a:p>
        </p:txBody>
      </p:sp>
      <p:sp>
        <p:nvSpPr>
          <p:cNvPr id="7" name="Rectangle 6"/>
          <p:cNvSpPr/>
          <p:nvPr/>
        </p:nvSpPr>
        <p:spPr>
          <a:xfrm>
            <a:off x="2925673" y="6036151"/>
            <a:ext cx="4572000" cy="923330"/>
          </a:xfrm>
          <a:prstGeom prst="rect">
            <a:avLst/>
          </a:prstGeom>
        </p:spPr>
        <p:txBody>
          <a:bodyPr>
            <a:spAutoFit/>
          </a:bodyPr>
          <a:lstStyle/>
          <a:p>
            <a:r>
              <a:rPr lang="en-GB" dirty="0">
                <a:hlinkClick r:id="rId6"/>
              </a:rPr>
              <a:t>https://</a:t>
            </a:r>
            <a:r>
              <a:rPr lang="en-GB" dirty="0" smtClean="0">
                <a:hlinkClick r:id="rId6"/>
              </a:rPr>
              <a:t>www.youtube.com/watch?v=xpkxLKV_3d0</a:t>
            </a:r>
            <a:endParaRPr lang="en-GB" dirty="0" smtClean="0"/>
          </a:p>
          <a:p>
            <a:endParaRPr lang="en-GB" dirty="0"/>
          </a:p>
        </p:txBody>
      </p:sp>
    </p:spTree>
    <p:custDataLst>
      <p:tags r:id="rId1"/>
    </p:custDataLst>
    <p:extLst>
      <p:ext uri="{BB962C8B-B14F-4D97-AF65-F5344CB8AC3E}">
        <p14:creationId xmlns:p14="http://schemas.microsoft.com/office/powerpoint/2010/main" val="22844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8" y="2495"/>
            <a:ext cx="9176657" cy="1143000"/>
          </a:xfrm>
        </p:spPr>
        <p:txBody>
          <a:bodyPr/>
          <a:lstStyle/>
          <a:p>
            <a:pPr algn="l"/>
            <a:r>
              <a:rPr lang="en-GB" dirty="0" smtClean="0"/>
              <a:t>The hippocampus  AO1</a:t>
            </a:r>
            <a:endParaRPr lang="en-GB" dirty="0"/>
          </a:p>
        </p:txBody>
      </p:sp>
      <p:sp>
        <p:nvSpPr>
          <p:cNvPr id="3" name="Content Placeholder 2"/>
          <p:cNvSpPr>
            <a:spLocks noGrp="1"/>
          </p:cNvSpPr>
          <p:nvPr>
            <p:ph idx="1"/>
          </p:nvPr>
        </p:nvSpPr>
        <p:spPr>
          <a:xfrm>
            <a:off x="11832" y="980729"/>
            <a:ext cx="9024664" cy="3096344"/>
          </a:xfrm>
        </p:spPr>
        <p:txBody>
          <a:bodyPr>
            <a:normAutofit fontScale="77500" lnSpcReduction="20000"/>
          </a:bodyPr>
          <a:lstStyle/>
          <a:p>
            <a:r>
              <a:rPr lang="en-GB" dirty="0" smtClean="0"/>
              <a:t>Involved with the </a:t>
            </a:r>
            <a:r>
              <a:rPr lang="en-GB" dirty="0" smtClean="0">
                <a:solidFill>
                  <a:srgbClr val="FF0000"/>
                </a:solidFill>
              </a:rPr>
              <a:t>formation of LTM</a:t>
            </a:r>
          </a:p>
          <a:p>
            <a:r>
              <a:rPr lang="en-GB" dirty="0" smtClean="0"/>
              <a:t>Animals can </a:t>
            </a:r>
            <a:r>
              <a:rPr lang="en-GB" dirty="0" smtClean="0">
                <a:solidFill>
                  <a:srgbClr val="FF0000"/>
                </a:solidFill>
              </a:rPr>
              <a:t>compare current threats </a:t>
            </a:r>
            <a:r>
              <a:rPr lang="en-GB" dirty="0" smtClean="0"/>
              <a:t>with similar </a:t>
            </a:r>
            <a:r>
              <a:rPr lang="en-GB" dirty="0" smtClean="0">
                <a:solidFill>
                  <a:srgbClr val="FF0000"/>
                </a:solidFill>
              </a:rPr>
              <a:t>past experiences </a:t>
            </a:r>
            <a:r>
              <a:rPr lang="en-GB" dirty="0" smtClean="0"/>
              <a:t>and respond appropriately. For example if an animal has been attacked by a previous animal and they see them again they know to either respond in aggression or fear.</a:t>
            </a:r>
          </a:p>
          <a:p>
            <a:r>
              <a:rPr lang="en-GB" dirty="0" smtClean="0"/>
              <a:t>If damaged, the nervous system</a:t>
            </a:r>
            <a:r>
              <a:rPr lang="en-GB" dirty="0" smtClean="0">
                <a:solidFill>
                  <a:srgbClr val="FF0000"/>
                </a:solidFill>
              </a:rPr>
              <a:t> fails </a:t>
            </a:r>
            <a:r>
              <a:rPr lang="en-GB" dirty="0" smtClean="0"/>
              <a:t>to put situations into a meaningful context, leading the </a:t>
            </a:r>
            <a:r>
              <a:rPr lang="en-GB" dirty="0" smtClean="0">
                <a:solidFill>
                  <a:srgbClr val="FF0000"/>
                </a:solidFill>
              </a:rPr>
              <a:t>amygdala to respond inappropriately </a:t>
            </a:r>
            <a:r>
              <a:rPr lang="en-GB" dirty="0" smtClean="0"/>
              <a:t>(aggression)</a:t>
            </a:r>
          </a:p>
          <a:p>
            <a:endParaRPr lang="en-GB" dirty="0" smtClean="0"/>
          </a:p>
          <a:p>
            <a:endParaRPr lang="en-GB" dirty="0"/>
          </a:p>
        </p:txBody>
      </p:sp>
      <p:pic>
        <p:nvPicPr>
          <p:cNvPr id="6146" name="Picture 2" descr="http://i.dailymail.co.uk/i/pix/2015/01/30/252CC1BC00000578-2932394-image-m-3_1422584691227.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55227"/>
            <a:ext cx="4211960" cy="280277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4391980" y="4423420"/>
            <a:ext cx="4464496" cy="2088232"/>
          </a:xfrm>
          <a:prstGeom prst="roundRect">
            <a:avLst/>
          </a:prstGeom>
          <a:solidFill>
            <a:schemeClr val="accent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Impaired hippocampal functioning has been found in violent offenders</a:t>
            </a:r>
            <a:endParaRPr lang="en-GB" sz="2400" dirty="0"/>
          </a:p>
        </p:txBody>
      </p:sp>
    </p:spTree>
    <p:custDataLst>
      <p:tags r:id="rId1"/>
    </p:custDataLst>
    <p:extLst>
      <p:ext uri="{BB962C8B-B14F-4D97-AF65-F5344CB8AC3E}">
        <p14:creationId xmlns:p14="http://schemas.microsoft.com/office/powerpoint/2010/main" val="203201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fade">
                                      <p:cBhvr>
                                        <p:cTn id="19" dur="500"/>
                                        <p:tgtEl>
                                          <p:spTgt spid="61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547664" y="188640"/>
            <a:ext cx="5832648" cy="136815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latin typeface="Comic Sans MS" panose="030F0702030302020204" pitchFamily="66" charset="0"/>
              </a:rPr>
              <a:t>Biological explanations of aggression</a:t>
            </a:r>
            <a:endParaRPr lang="en-GB" sz="3200" dirty="0">
              <a:latin typeface="Comic Sans MS" panose="030F0702030302020204" pitchFamily="66" charset="0"/>
            </a:endParaRPr>
          </a:p>
        </p:txBody>
      </p:sp>
      <p:sp>
        <p:nvSpPr>
          <p:cNvPr id="5" name="Rounded Rectangle 4"/>
          <p:cNvSpPr/>
          <p:nvPr/>
        </p:nvSpPr>
        <p:spPr>
          <a:xfrm>
            <a:off x="1187624" y="1772816"/>
            <a:ext cx="2736304" cy="1296144"/>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Neural and hormonal</a:t>
            </a:r>
            <a:endParaRPr lang="en-GB" dirty="0">
              <a:latin typeface="Comic Sans MS" panose="030F0702030302020204" pitchFamily="66" charset="0"/>
            </a:endParaRPr>
          </a:p>
        </p:txBody>
      </p:sp>
      <p:sp>
        <p:nvSpPr>
          <p:cNvPr id="6" name="Rounded Rectangle 5"/>
          <p:cNvSpPr/>
          <p:nvPr/>
        </p:nvSpPr>
        <p:spPr>
          <a:xfrm>
            <a:off x="5436096" y="1761930"/>
            <a:ext cx="2736304" cy="1296144"/>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B050"/>
                </a:solidFill>
                <a:latin typeface="Comic Sans MS" panose="030F0702030302020204" pitchFamily="66" charset="0"/>
              </a:rPr>
              <a:t>Genetic</a:t>
            </a:r>
            <a:endParaRPr lang="en-GB" dirty="0">
              <a:solidFill>
                <a:srgbClr val="00B050"/>
              </a:solidFill>
              <a:latin typeface="Comic Sans MS" panose="030F0702030302020204" pitchFamily="66" charset="0"/>
            </a:endParaRPr>
          </a:p>
        </p:txBody>
      </p:sp>
      <p:sp>
        <p:nvSpPr>
          <p:cNvPr id="7" name="Rounded Rectangle 6"/>
          <p:cNvSpPr/>
          <p:nvPr/>
        </p:nvSpPr>
        <p:spPr>
          <a:xfrm>
            <a:off x="179512" y="3645024"/>
            <a:ext cx="1512168" cy="1656184"/>
          </a:xfrm>
          <a:prstGeom prst="roundRect">
            <a:avLst/>
          </a:prstGeom>
          <a:solidFill>
            <a:schemeClr val="tx2">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smtClean="0">
                <a:latin typeface="Comic Sans MS" panose="030F0702030302020204" pitchFamily="66" charset="0"/>
              </a:rPr>
              <a:t>The limbic system *</a:t>
            </a:r>
          </a:p>
          <a:p>
            <a:pPr algn="ctr"/>
            <a:r>
              <a:rPr lang="en-GB" sz="1500" dirty="0" smtClean="0">
                <a:latin typeface="Comic Sans MS" panose="030F0702030302020204" pitchFamily="66" charset="0"/>
              </a:rPr>
              <a:t>(Amygdala, hippocampus)</a:t>
            </a:r>
            <a:endParaRPr lang="en-GB" sz="1500" dirty="0">
              <a:latin typeface="Comic Sans MS" panose="030F0702030302020204" pitchFamily="66" charset="0"/>
            </a:endParaRPr>
          </a:p>
        </p:txBody>
      </p:sp>
      <p:sp>
        <p:nvSpPr>
          <p:cNvPr id="8" name="Rounded Rectangle 7"/>
          <p:cNvSpPr/>
          <p:nvPr/>
        </p:nvSpPr>
        <p:spPr>
          <a:xfrm>
            <a:off x="3384780" y="3669972"/>
            <a:ext cx="1691275" cy="1662945"/>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smtClean="0">
                <a:latin typeface="Comic Sans MS" panose="030F0702030302020204" pitchFamily="66" charset="0"/>
              </a:rPr>
              <a:t>Testosterone*</a:t>
            </a:r>
            <a:endParaRPr lang="en-GB" sz="1500" dirty="0">
              <a:latin typeface="Comic Sans MS" panose="030F0702030302020204" pitchFamily="66" charset="0"/>
            </a:endParaRPr>
          </a:p>
        </p:txBody>
      </p:sp>
      <p:sp>
        <p:nvSpPr>
          <p:cNvPr id="9" name="Rounded Rectangle 8"/>
          <p:cNvSpPr/>
          <p:nvPr/>
        </p:nvSpPr>
        <p:spPr>
          <a:xfrm>
            <a:off x="1547664" y="3669973"/>
            <a:ext cx="1837116" cy="1662945"/>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Comic Sans MS" panose="030F0702030302020204" pitchFamily="66" charset="0"/>
              </a:rPr>
              <a:t>Serotonin</a:t>
            </a:r>
            <a:r>
              <a:rPr lang="en-GB" sz="2000" b="1" dirty="0" smtClean="0">
                <a:latin typeface="Comic Sans MS" panose="030F0702030302020204" pitchFamily="66" charset="0"/>
              </a:rPr>
              <a:t> *</a:t>
            </a:r>
            <a:endParaRPr lang="en-GB" sz="2000" b="1" dirty="0">
              <a:latin typeface="Comic Sans MS" panose="030F0702030302020204" pitchFamily="66" charset="0"/>
            </a:endParaRPr>
          </a:p>
        </p:txBody>
      </p:sp>
      <p:sp>
        <p:nvSpPr>
          <p:cNvPr id="10" name="Rounded Rectangle 9"/>
          <p:cNvSpPr/>
          <p:nvPr/>
        </p:nvSpPr>
        <p:spPr>
          <a:xfrm>
            <a:off x="5436096" y="3686606"/>
            <a:ext cx="1512168" cy="1662945"/>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B050"/>
                </a:solidFill>
                <a:latin typeface="Comic Sans MS" panose="030F0702030302020204" pitchFamily="66" charset="0"/>
              </a:rPr>
              <a:t>Research on genetic factors</a:t>
            </a:r>
            <a:endParaRPr lang="en-GB" sz="1600" dirty="0">
              <a:solidFill>
                <a:srgbClr val="00B050"/>
              </a:solidFill>
              <a:latin typeface="Comic Sans MS" panose="030F0702030302020204" pitchFamily="66" charset="0"/>
            </a:endParaRPr>
          </a:p>
        </p:txBody>
      </p:sp>
      <p:sp>
        <p:nvSpPr>
          <p:cNvPr id="11" name="Rounded Rectangle 10"/>
          <p:cNvSpPr/>
          <p:nvPr/>
        </p:nvSpPr>
        <p:spPr>
          <a:xfrm>
            <a:off x="7164288" y="3703373"/>
            <a:ext cx="1656184" cy="1662945"/>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B050"/>
                </a:solidFill>
                <a:latin typeface="Comic Sans MS" panose="030F0702030302020204" pitchFamily="66" charset="0"/>
              </a:rPr>
              <a:t>MAOA gene *</a:t>
            </a:r>
            <a:endParaRPr lang="en-GB" sz="1600" dirty="0">
              <a:solidFill>
                <a:srgbClr val="00B050"/>
              </a:solidFill>
              <a:latin typeface="Comic Sans MS" panose="030F0702030302020204" pitchFamily="66" charset="0"/>
            </a:endParaRPr>
          </a:p>
        </p:txBody>
      </p:sp>
      <p:sp>
        <p:nvSpPr>
          <p:cNvPr id="12" name="Rectangle 11"/>
          <p:cNvSpPr/>
          <p:nvPr/>
        </p:nvSpPr>
        <p:spPr>
          <a:xfrm>
            <a:off x="1187624" y="5721357"/>
            <a:ext cx="6840760" cy="864096"/>
          </a:xfrm>
          <a:prstGeom prst="rect">
            <a:avLst/>
          </a:prstGeom>
          <a:solidFill>
            <a:schemeClr val="accent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Comic Sans MS" panose="030F0702030302020204" pitchFamily="66" charset="0"/>
              </a:rPr>
              <a:t>* You can be directly questioned on these</a:t>
            </a:r>
            <a:endParaRPr lang="en-GB" sz="2800" dirty="0">
              <a:latin typeface="Comic Sans MS" panose="030F0702030302020204" pitchFamily="66" charset="0"/>
            </a:endParaRPr>
          </a:p>
        </p:txBody>
      </p:sp>
      <p:cxnSp>
        <p:nvCxnSpPr>
          <p:cNvPr id="14" name="Straight Arrow Connector 13"/>
          <p:cNvCxnSpPr>
            <a:stCxn id="4" idx="4"/>
            <a:endCxn id="5" idx="0"/>
          </p:cNvCxnSpPr>
          <p:nvPr/>
        </p:nvCxnSpPr>
        <p:spPr>
          <a:xfrm flipH="1">
            <a:off x="2555776" y="1556792"/>
            <a:ext cx="1908212" cy="21602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4"/>
            <a:endCxn id="6" idx="0"/>
          </p:cNvCxnSpPr>
          <p:nvPr/>
        </p:nvCxnSpPr>
        <p:spPr>
          <a:xfrm>
            <a:off x="4463988" y="1556792"/>
            <a:ext cx="2340260" cy="20513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7" idx="0"/>
          </p:cNvCxnSpPr>
          <p:nvPr/>
        </p:nvCxnSpPr>
        <p:spPr>
          <a:xfrm flipH="1">
            <a:off x="935596" y="2564904"/>
            <a:ext cx="828092" cy="108012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9" idx="0"/>
          </p:cNvCxnSpPr>
          <p:nvPr/>
        </p:nvCxnSpPr>
        <p:spPr>
          <a:xfrm>
            <a:off x="1763688" y="2564904"/>
            <a:ext cx="702534" cy="110506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8" idx="0"/>
          </p:cNvCxnSpPr>
          <p:nvPr/>
        </p:nvCxnSpPr>
        <p:spPr>
          <a:xfrm>
            <a:off x="3131840" y="2564904"/>
            <a:ext cx="1098578" cy="110506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0" idx="0"/>
          </p:cNvCxnSpPr>
          <p:nvPr/>
        </p:nvCxnSpPr>
        <p:spPr>
          <a:xfrm flipH="1">
            <a:off x="6192180" y="2564904"/>
            <a:ext cx="612068" cy="112170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1" idx="0"/>
          </p:cNvCxnSpPr>
          <p:nvPr/>
        </p:nvCxnSpPr>
        <p:spPr>
          <a:xfrm>
            <a:off x="6804248" y="2564904"/>
            <a:ext cx="1188132" cy="113846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5974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nutritionreview.org/wp-content/uploads/2014/08/neuron7.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544" y="-99392"/>
            <a:ext cx="9954287" cy="71729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894" y="-99392"/>
            <a:ext cx="9176657" cy="1143000"/>
          </a:xfrm>
        </p:spPr>
        <p:txBody>
          <a:bodyPr/>
          <a:lstStyle/>
          <a:p>
            <a:pPr algn="l"/>
            <a:r>
              <a:rPr lang="en-GB" dirty="0" smtClean="0">
                <a:solidFill>
                  <a:srgbClr val="FFFF00"/>
                </a:solidFill>
              </a:rPr>
              <a:t>Serotonin deficiency hypothesis AO1</a:t>
            </a:r>
            <a:endParaRPr lang="en-GB" dirty="0">
              <a:solidFill>
                <a:srgbClr val="FFFF00"/>
              </a:solidFill>
            </a:endParaRPr>
          </a:p>
        </p:txBody>
      </p:sp>
      <p:sp>
        <p:nvSpPr>
          <p:cNvPr id="3" name="Content Placeholder 2"/>
          <p:cNvSpPr>
            <a:spLocks noGrp="1"/>
          </p:cNvSpPr>
          <p:nvPr>
            <p:ph idx="1"/>
          </p:nvPr>
        </p:nvSpPr>
        <p:spPr>
          <a:xfrm>
            <a:off x="11832" y="980729"/>
            <a:ext cx="9024664" cy="3024335"/>
          </a:xfrm>
        </p:spPr>
        <p:txBody>
          <a:bodyPr>
            <a:noAutofit/>
          </a:bodyPr>
          <a:lstStyle/>
          <a:p>
            <a:r>
              <a:rPr lang="en-GB" dirty="0" smtClean="0">
                <a:solidFill>
                  <a:srgbClr val="FFFF00"/>
                </a:solidFill>
              </a:rPr>
              <a:t>Serotonin is an inhibitory neurotransmitter (reducing firing in the brain and dampens neural activity)</a:t>
            </a:r>
          </a:p>
          <a:p>
            <a:r>
              <a:rPr lang="en-GB" dirty="0" smtClean="0">
                <a:solidFill>
                  <a:srgbClr val="FFFF00"/>
                </a:solidFill>
              </a:rPr>
              <a:t>Serotonin inhibits the firing of the amygdala and is associated with greater self control.</a:t>
            </a:r>
          </a:p>
          <a:p>
            <a:r>
              <a:rPr lang="en-GB" dirty="0" smtClean="0">
                <a:solidFill>
                  <a:srgbClr val="FFFF00"/>
                </a:solidFill>
              </a:rPr>
              <a:t> Therefore, </a:t>
            </a:r>
            <a:r>
              <a:rPr lang="en-GB" b="1" u="sng" dirty="0" smtClean="0">
                <a:solidFill>
                  <a:srgbClr val="FFFF00"/>
                </a:solidFill>
              </a:rPr>
              <a:t>low levels </a:t>
            </a:r>
            <a:r>
              <a:rPr lang="en-GB" dirty="0" smtClean="0">
                <a:solidFill>
                  <a:srgbClr val="FFFF00"/>
                </a:solidFill>
              </a:rPr>
              <a:t>of </a:t>
            </a:r>
            <a:r>
              <a:rPr lang="en-GB" dirty="0">
                <a:solidFill>
                  <a:srgbClr val="FFFF00"/>
                </a:solidFill>
              </a:rPr>
              <a:t>serotonin remove this inhibitory </a:t>
            </a:r>
            <a:r>
              <a:rPr lang="en-GB" dirty="0" smtClean="0">
                <a:solidFill>
                  <a:srgbClr val="FFFF00"/>
                </a:solidFill>
              </a:rPr>
              <a:t>effect, consequently people act on impulsion, leading to more aggressive behaviour.</a:t>
            </a:r>
          </a:p>
          <a:p>
            <a:r>
              <a:rPr lang="en-GB" dirty="0" smtClean="0">
                <a:solidFill>
                  <a:srgbClr val="FFFF00"/>
                </a:solidFill>
              </a:rPr>
              <a:t>Serotonin is thought to reduce aggression by inhibiting responses to emotional stimuli. </a:t>
            </a:r>
          </a:p>
          <a:p>
            <a:pPr marL="0" indent="0">
              <a:buNone/>
            </a:pPr>
            <a:endParaRPr lang="en-GB" dirty="0">
              <a:solidFill>
                <a:srgbClr val="FFFF00"/>
              </a:solidFill>
            </a:endParaRPr>
          </a:p>
          <a:p>
            <a:endParaRPr lang="en-GB" dirty="0">
              <a:solidFill>
                <a:srgbClr val="FFFF00"/>
              </a:solidFill>
            </a:endParaRPr>
          </a:p>
        </p:txBody>
      </p:sp>
    </p:spTree>
    <p:custDataLst>
      <p:tags r:id="rId1"/>
    </p:custDataLst>
    <p:extLst>
      <p:ext uri="{BB962C8B-B14F-4D97-AF65-F5344CB8AC3E}">
        <p14:creationId xmlns:p14="http://schemas.microsoft.com/office/powerpoint/2010/main" val="2293805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00" y="116632"/>
            <a:ext cx="8229600" cy="1143000"/>
          </a:xfrm>
        </p:spPr>
        <p:txBody>
          <a:bodyPr>
            <a:normAutofit fontScale="90000"/>
          </a:bodyPr>
          <a:lstStyle/>
          <a:p>
            <a:r>
              <a:rPr lang="en-GB" dirty="0" smtClean="0"/>
              <a:t>Research into Serotonin – </a:t>
            </a:r>
            <a:br>
              <a:rPr lang="en-GB" dirty="0" smtClean="0"/>
            </a:br>
            <a:r>
              <a:rPr lang="en-GB" dirty="0" smtClean="0"/>
              <a:t>Mann et al</a:t>
            </a:r>
            <a:endParaRPr lang="en-GB" dirty="0"/>
          </a:p>
        </p:txBody>
      </p:sp>
      <p:sp>
        <p:nvSpPr>
          <p:cNvPr id="3" name="Content Placeholder 2"/>
          <p:cNvSpPr>
            <a:spLocks noGrp="1"/>
          </p:cNvSpPr>
          <p:nvPr>
            <p:ph idx="1"/>
          </p:nvPr>
        </p:nvSpPr>
        <p:spPr>
          <a:xfrm>
            <a:off x="0" y="1556792"/>
            <a:ext cx="9144000" cy="3600400"/>
          </a:xfrm>
        </p:spPr>
        <p:txBody>
          <a:bodyPr>
            <a:normAutofit fontScale="92500" lnSpcReduction="20000"/>
          </a:bodyPr>
          <a:lstStyle/>
          <a:p>
            <a:r>
              <a:rPr lang="en-GB" sz="2800" dirty="0" smtClean="0"/>
              <a:t>Procedure - </a:t>
            </a:r>
            <a:r>
              <a:rPr lang="en-US" sz="2800" dirty="0"/>
              <a:t>gave 35 healthy patients a serotonin depleting drug (</a:t>
            </a:r>
            <a:r>
              <a:rPr lang="en-US" sz="2800" dirty="0" err="1"/>
              <a:t>dexfenflouromine</a:t>
            </a:r>
            <a:r>
              <a:rPr lang="en-US" sz="2800" dirty="0"/>
              <a:t> (typically used in weight loss</a:t>
            </a:r>
            <a:r>
              <a:rPr lang="en-US" sz="2800" dirty="0" smtClean="0"/>
              <a:t>)).  </a:t>
            </a:r>
            <a:r>
              <a:rPr lang="en-US" sz="2800" dirty="0" err="1" smtClean="0"/>
              <a:t>Pps</a:t>
            </a:r>
            <a:r>
              <a:rPr lang="en-US" sz="2800" dirty="0" smtClean="0"/>
              <a:t> </a:t>
            </a:r>
            <a:r>
              <a:rPr lang="en-US" sz="2800" dirty="0"/>
              <a:t>filled in questionnaires (self report methods) which assessed hostility and aggression. </a:t>
            </a:r>
            <a:endParaRPr lang="en-US" sz="2800" dirty="0" smtClean="0"/>
          </a:p>
          <a:p>
            <a:endParaRPr lang="en-US" sz="2800" dirty="0"/>
          </a:p>
          <a:p>
            <a:r>
              <a:rPr lang="en-US" sz="2800" dirty="0" smtClean="0"/>
              <a:t>Findings - they </a:t>
            </a:r>
            <a:r>
              <a:rPr lang="en-US" sz="2800" dirty="0"/>
              <a:t>found the drug was associated with increased aggression in males. (Interestingly this was not found in females</a:t>
            </a:r>
            <a:r>
              <a:rPr lang="en-US" sz="2800" dirty="0" smtClean="0"/>
              <a:t>).</a:t>
            </a:r>
          </a:p>
          <a:p>
            <a:endParaRPr lang="en-US" sz="2800" dirty="0"/>
          </a:p>
          <a:p>
            <a:r>
              <a:rPr lang="en-US" sz="2800" dirty="0" smtClean="0"/>
              <a:t>Suggests…..</a:t>
            </a:r>
            <a:endParaRPr lang="en-US" sz="2800" dirty="0"/>
          </a:p>
          <a:p>
            <a:endParaRPr lang="en-GB" sz="2800" dirty="0"/>
          </a:p>
        </p:txBody>
      </p:sp>
    </p:spTree>
    <p:custDataLst>
      <p:tags r:id="rId1"/>
    </p:custDataLst>
    <p:extLst>
      <p:ext uri="{BB962C8B-B14F-4D97-AF65-F5344CB8AC3E}">
        <p14:creationId xmlns:p14="http://schemas.microsoft.com/office/powerpoint/2010/main" val="2810110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dirty="0" smtClean="0">
                <a:solidFill>
                  <a:srgbClr val="FF0000"/>
                </a:solidFill>
              </a:rPr>
              <a:t>Evaluation </a:t>
            </a:r>
            <a:r>
              <a:rPr lang="en-GB" dirty="0" smtClean="0"/>
              <a:t>of Neural explanations  AO3</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347340302"/>
              </p:ext>
            </p:extLst>
          </p:nvPr>
        </p:nvGraphicFramePr>
        <p:xfrm>
          <a:off x="539551" y="1187607"/>
          <a:ext cx="8161281" cy="3499924"/>
        </p:xfrm>
        <a:graphic>
          <a:graphicData uri="http://schemas.openxmlformats.org/drawingml/2006/table">
            <a:tbl>
              <a:tblPr firstRow="1" bandRow="1">
                <a:tableStyleId>{5C22544A-7EE6-4342-B048-85BDC9FD1C3A}</a:tableStyleId>
              </a:tblPr>
              <a:tblGrid>
                <a:gridCol w="8161281">
                  <a:extLst>
                    <a:ext uri="{9D8B030D-6E8A-4147-A177-3AD203B41FA5}">
                      <a16:colId xmlns:a16="http://schemas.microsoft.com/office/drawing/2014/main" val="20000"/>
                    </a:ext>
                  </a:extLst>
                </a:gridCol>
              </a:tblGrid>
              <a:tr h="459157">
                <a:tc>
                  <a:txBody>
                    <a:bodyPr/>
                    <a:lstStyle/>
                    <a:p>
                      <a:pPr algn="ctr"/>
                      <a:r>
                        <a:rPr lang="en-GB" sz="2400" dirty="0" smtClean="0"/>
                        <a:t>Neural Explanations      </a:t>
                      </a:r>
                      <a:r>
                        <a:rPr lang="en-GB" sz="2400" dirty="0" smtClean="0">
                          <a:solidFill>
                            <a:srgbClr val="FF0000"/>
                          </a:solidFill>
                        </a:rPr>
                        <a:t>FAMDA</a:t>
                      </a:r>
                      <a:endParaRPr lang="en-GB" sz="2400" dirty="0">
                        <a:solidFill>
                          <a:srgbClr val="FF0000"/>
                        </a:solidFill>
                      </a:endParaRPr>
                    </a:p>
                  </a:txBody>
                  <a:tcPr/>
                </a:tc>
                <a:extLst>
                  <a:ext uri="{0D108BD9-81ED-4DB2-BD59-A6C34878D82A}">
                    <a16:rowId xmlns:a16="http://schemas.microsoft.com/office/drawing/2014/main" val="10000"/>
                  </a:ext>
                </a:extLst>
              </a:tr>
              <a:tr h="459157">
                <a:tc>
                  <a:txBody>
                    <a:bodyPr/>
                    <a:lstStyle/>
                    <a:p>
                      <a:r>
                        <a:rPr lang="en-GB" sz="2400" dirty="0" smtClean="0"/>
                        <a:t>AO3 – Other brain structures </a:t>
                      </a:r>
                      <a:r>
                        <a:rPr lang="en-GB" sz="1400" i="1" dirty="0" smtClean="0">
                          <a:solidFill>
                            <a:srgbClr val="FF0000"/>
                          </a:solidFill>
                        </a:rPr>
                        <a:t>(Alternative</a:t>
                      </a:r>
                      <a:r>
                        <a:rPr lang="en-GB" sz="1400" i="1" baseline="0" dirty="0" smtClean="0">
                          <a:solidFill>
                            <a:srgbClr val="FF0000"/>
                          </a:solidFill>
                        </a:rPr>
                        <a:t> explanation)</a:t>
                      </a:r>
                      <a:endParaRPr lang="en-GB" sz="1400" i="1" dirty="0">
                        <a:solidFill>
                          <a:srgbClr val="FF0000"/>
                        </a:solidFill>
                      </a:endParaRPr>
                    </a:p>
                  </a:txBody>
                  <a:tcPr/>
                </a:tc>
                <a:extLst>
                  <a:ext uri="{0D108BD9-81ED-4DB2-BD59-A6C34878D82A}">
                    <a16:rowId xmlns:a16="http://schemas.microsoft.com/office/drawing/2014/main" val="10001"/>
                  </a:ext>
                </a:extLst>
              </a:tr>
              <a:tr h="459157">
                <a:tc>
                  <a:txBody>
                    <a:bodyPr/>
                    <a:lstStyle/>
                    <a:p>
                      <a:r>
                        <a:rPr lang="en-GB" sz="2400" dirty="0" smtClean="0"/>
                        <a:t>AO3 – Drugs and serotonin   </a:t>
                      </a:r>
                      <a:r>
                        <a:rPr lang="en-GB" sz="2400" dirty="0" smtClean="0">
                          <a:solidFill>
                            <a:schemeClr val="accent6">
                              <a:lumMod val="75000"/>
                            </a:schemeClr>
                          </a:solidFill>
                        </a:rPr>
                        <a:t>(optional)</a:t>
                      </a:r>
                      <a:r>
                        <a:rPr lang="en-GB" sz="2400" baseline="0" dirty="0" smtClean="0">
                          <a:solidFill>
                            <a:schemeClr val="accent6">
                              <a:lumMod val="75000"/>
                            </a:schemeClr>
                          </a:solidFill>
                        </a:rPr>
                        <a:t> </a:t>
                      </a:r>
                      <a:endParaRPr lang="en-GB" sz="2400" dirty="0">
                        <a:solidFill>
                          <a:schemeClr val="accent6">
                            <a:lumMod val="75000"/>
                          </a:schemeClr>
                        </a:solidFill>
                      </a:endParaRPr>
                    </a:p>
                  </a:txBody>
                  <a:tcPr/>
                </a:tc>
                <a:extLst>
                  <a:ext uri="{0D108BD9-81ED-4DB2-BD59-A6C34878D82A}">
                    <a16:rowId xmlns:a16="http://schemas.microsoft.com/office/drawing/2014/main" val="10002"/>
                  </a:ext>
                </a:extLst>
              </a:tr>
              <a:tr h="459157">
                <a:tc>
                  <a:txBody>
                    <a:bodyPr/>
                    <a:lstStyle/>
                    <a:p>
                      <a:r>
                        <a:rPr lang="en-GB" sz="2400" dirty="0" smtClean="0"/>
                        <a:t>AO3 – Raleigh monkeys  </a:t>
                      </a:r>
                      <a:r>
                        <a:rPr lang="en-GB" sz="1600" i="1" dirty="0" smtClean="0">
                          <a:solidFill>
                            <a:srgbClr val="FF0000"/>
                          </a:solidFill>
                        </a:rPr>
                        <a:t>(further research)</a:t>
                      </a:r>
                      <a:endParaRPr lang="en-GB" sz="2400" i="1" dirty="0">
                        <a:solidFill>
                          <a:srgbClr val="FF0000"/>
                        </a:solidFill>
                      </a:endParaRPr>
                    </a:p>
                  </a:txBody>
                  <a:tcPr/>
                </a:tc>
                <a:extLst>
                  <a:ext uri="{0D108BD9-81ED-4DB2-BD59-A6C34878D82A}">
                    <a16:rowId xmlns:a16="http://schemas.microsoft.com/office/drawing/2014/main" val="10003"/>
                  </a:ext>
                </a:extLst>
              </a:tr>
              <a:tr h="8368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t>AO3 –</a:t>
                      </a:r>
                      <a:r>
                        <a:rPr lang="en-GB" sz="2400" baseline="0" dirty="0" smtClean="0"/>
                        <a:t> Methodological problems with research </a:t>
                      </a:r>
                      <a:r>
                        <a:rPr lang="en-GB" sz="1600" i="1" baseline="0" dirty="0" smtClean="0">
                          <a:solidFill>
                            <a:srgbClr val="FF0000"/>
                          </a:solidFill>
                        </a:rPr>
                        <a:t>(method)</a:t>
                      </a:r>
                      <a:endParaRPr lang="en-GB" sz="1600" i="1"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t>AO3</a:t>
                      </a:r>
                      <a:r>
                        <a:rPr lang="en-GB" sz="2400" baseline="0" dirty="0" smtClean="0"/>
                        <a:t> – Correlation and Causation/ Biological reductionist </a:t>
                      </a:r>
                      <a:r>
                        <a:rPr lang="en-GB" sz="1600" i="1" baseline="0" dirty="0" smtClean="0">
                          <a:solidFill>
                            <a:srgbClr val="FF0000"/>
                          </a:solidFill>
                        </a:rPr>
                        <a:t>(Debate) </a:t>
                      </a:r>
                      <a:endParaRPr lang="en-GB" sz="1100" i="1" dirty="0" smtClean="0">
                        <a:solidFill>
                          <a:srgbClr val="FF0000"/>
                        </a:solidFill>
                      </a:endParaRPr>
                    </a:p>
                  </a:txBody>
                  <a:tcPr/>
                </a:tc>
                <a:extLst>
                  <a:ext uri="{0D108BD9-81ED-4DB2-BD59-A6C34878D82A}">
                    <a16:rowId xmlns:a16="http://schemas.microsoft.com/office/drawing/2014/main" val="10004"/>
                  </a:ext>
                </a:extLst>
              </a:tr>
              <a:tr h="826483">
                <a:tc>
                  <a:txBody>
                    <a:bodyPr/>
                    <a:lstStyle/>
                    <a:p>
                      <a:r>
                        <a:rPr lang="en-GB" sz="2400" dirty="0" smtClean="0"/>
                        <a:t>AO3 – Implication? Can we be held accountable? </a:t>
                      </a:r>
                      <a:r>
                        <a:rPr lang="en-GB" sz="1600" i="1" dirty="0" smtClean="0">
                          <a:solidFill>
                            <a:srgbClr val="FF0000"/>
                          </a:solidFill>
                        </a:rPr>
                        <a:t>(Applications)</a:t>
                      </a:r>
                      <a:endParaRPr lang="en-GB" sz="1600" i="1" dirty="0">
                        <a:solidFill>
                          <a:srgbClr val="FF0000"/>
                        </a:solidFill>
                      </a:endParaRPr>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913625" y="5157192"/>
            <a:ext cx="7787208" cy="830997"/>
          </a:xfrm>
          <a:prstGeom prst="rect">
            <a:avLst/>
          </a:prstGeom>
          <a:solidFill>
            <a:srgbClr val="FFFF00"/>
          </a:solidFill>
        </p:spPr>
        <p:txBody>
          <a:bodyPr wrap="square" rtlCol="0">
            <a:spAutoFit/>
          </a:bodyPr>
          <a:lstStyle/>
          <a:p>
            <a:pPr algn="ctr"/>
            <a:r>
              <a:rPr lang="en-GB" sz="2400" dirty="0" smtClean="0"/>
              <a:t>Discuss the neural explanations for aggression, include the limbic system (8 marks) </a:t>
            </a:r>
            <a:endParaRPr lang="en-GB" sz="2400" dirty="0"/>
          </a:p>
        </p:txBody>
      </p:sp>
    </p:spTree>
    <p:extLst>
      <p:ext uri="{BB962C8B-B14F-4D97-AF65-F5344CB8AC3E}">
        <p14:creationId xmlns:p14="http://schemas.microsoft.com/office/powerpoint/2010/main" val="1075783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Methodological evaluations </a:t>
            </a:r>
            <a:endParaRPr lang="en-GB" dirty="0"/>
          </a:p>
        </p:txBody>
      </p:sp>
      <p:sp>
        <p:nvSpPr>
          <p:cNvPr id="3" name="Content Placeholder 2"/>
          <p:cNvSpPr>
            <a:spLocks noGrp="1"/>
          </p:cNvSpPr>
          <p:nvPr>
            <p:ph idx="1"/>
          </p:nvPr>
        </p:nvSpPr>
        <p:spPr>
          <a:xfrm>
            <a:off x="487823" y="1450430"/>
            <a:ext cx="8229600" cy="4525963"/>
          </a:xfrm>
        </p:spPr>
        <p:txBody>
          <a:bodyPr>
            <a:normAutofit fontScale="85000" lnSpcReduction="20000"/>
          </a:bodyPr>
          <a:lstStyle/>
          <a:p>
            <a:r>
              <a:rPr lang="en-GB" dirty="0"/>
              <a:t>A strength of </a:t>
            </a:r>
            <a:r>
              <a:rPr lang="en-GB" dirty="0" smtClean="0"/>
              <a:t>much supporting research into aggression </a:t>
            </a:r>
            <a:r>
              <a:rPr lang="en-GB" dirty="0"/>
              <a:t>is that it is highly controlled using </a:t>
            </a:r>
            <a:r>
              <a:rPr lang="en-GB" dirty="0" smtClean="0"/>
              <a:t>scientific methods. </a:t>
            </a:r>
            <a:r>
              <a:rPr lang="en-GB" dirty="0" smtClean="0">
                <a:solidFill>
                  <a:srgbClr val="FF0000"/>
                </a:solidFill>
              </a:rPr>
              <a:t>For example </a:t>
            </a:r>
            <a:r>
              <a:rPr lang="en-GB" dirty="0" err="1" smtClean="0">
                <a:solidFill>
                  <a:srgbClr val="FF0000"/>
                </a:solidFill>
              </a:rPr>
              <a:t>Gospic</a:t>
            </a:r>
            <a:r>
              <a:rPr lang="en-GB" dirty="0" smtClean="0">
                <a:solidFill>
                  <a:srgbClr val="FF0000"/>
                </a:solidFill>
              </a:rPr>
              <a:t> used FMRIs </a:t>
            </a:r>
            <a:r>
              <a:rPr lang="en-GB" dirty="0">
                <a:solidFill>
                  <a:srgbClr val="FF0000"/>
                </a:solidFill>
              </a:rPr>
              <a:t>– spot patterns and trends. </a:t>
            </a:r>
          </a:p>
          <a:p>
            <a:r>
              <a:rPr lang="en-GB" dirty="0"/>
              <a:t>However, </a:t>
            </a:r>
            <a:r>
              <a:rPr lang="en-GB" dirty="0" smtClean="0"/>
              <a:t>a weakness of </a:t>
            </a:r>
            <a:r>
              <a:rPr lang="en-GB" dirty="0" err="1" smtClean="0"/>
              <a:t>Gospic’s</a:t>
            </a:r>
            <a:r>
              <a:rPr lang="en-GB" dirty="0" smtClean="0"/>
              <a:t> research, similar </a:t>
            </a:r>
            <a:r>
              <a:rPr lang="en-GB" dirty="0"/>
              <a:t>to other research into aggression, </a:t>
            </a:r>
            <a:r>
              <a:rPr lang="en-GB" dirty="0" smtClean="0"/>
              <a:t>is that it </a:t>
            </a:r>
            <a:r>
              <a:rPr lang="en-GB" dirty="0"/>
              <a:t>lacks mundane realism – the ultimatum game isn’t representative of real life aggression, which may have consequences etc. </a:t>
            </a:r>
          </a:p>
          <a:p>
            <a:r>
              <a:rPr lang="en-GB" dirty="0"/>
              <a:t>However ethically we cannot induce aggression therefore these studies tell us little about aggression in the real world and maybe limited in understanding the biological role of aggression. </a:t>
            </a:r>
          </a:p>
          <a:p>
            <a:endParaRPr lang="en-GB" dirty="0"/>
          </a:p>
        </p:txBody>
      </p:sp>
    </p:spTree>
    <p:custDataLst>
      <p:tags r:id="rId1"/>
    </p:custDataLst>
    <p:extLst>
      <p:ext uri="{BB962C8B-B14F-4D97-AF65-F5344CB8AC3E}">
        <p14:creationId xmlns:p14="http://schemas.microsoft.com/office/powerpoint/2010/main" val="2911052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4082"/>
          </a:xfrm>
        </p:spPr>
        <p:txBody>
          <a:bodyPr>
            <a:normAutofit fontScale="90000"/>
          </a:bodyPr>
          <a:lstStyle/>
          <a:p>
            <a:r>
              <a:rPr lang="en-GB" dirty="0" smtClean="0"/>
              <a:t>Evaluation of the Limbic System </a:t>
            </a:r>
            <a:endParaRPr lang="en-GB" dirty="0"/>
          </a:p>
        </p:txBody>
      </p:sp>
      <p:sp>
        <p:nvSpPr>
          <p:cNvPr id="5" name="Rectangle 4"/>
          <p:cNvSpPr/>
          <p:nvPr/>
        </p:nvSpPr>
        <p:spPr>
          <a:xfrm>
            <a:off x="0" y="620023"/>
            <a:ext cx="5741292" cy="3416320"/>
          </a:xfrm>
          <a:prstGeom prst="rect">
            <a:avLst/>
          </a:prstGeom>
          <a:ln>
            <a:solidFill>
              <a:schemeClr val="accent3">
                <a:lumMod val="50000"/>
              </a:schemeClr>
            </a:solidFill>
          </a:ln>
        </p:spPr>
        <p:txBody>
          <a:bodyPr wrap="square">
            <a:spAutoFit/>
          </a:bodyPr>
          <a:lstStyle/>
          <a:p>
            <a:pPr fontAlgn="auto">
              <a:spcBef>
                <a:spcPts val="0"/>
              </a:spcBef>
              <a:spcAft>
                <a:spcPts val="0"/>
              </a:spcAft>
              <a:defRPr/>
            </a:pPr>
            <a:r>
              <a:rPr lang="en-GB" sz="2400" b="1" dirty="0" smtClean="0">
                <a:latin typeface="+mn-lt"/>
              </a:rPr>
              <a:t>Other brain structures involved in the role of aggression.</a:t>
            </a:r>
          </a:p>
          <a:p>
            <a:pPr fontAlgn="auto">
              <a:spcBef>
                <a:spcPts val="0"/>
              </a:spcBef>
              <a:spcAft>
                <a:spcPts val="0"/>
              </a:spcAft>
              <a:defRPr/>
            </a:pPr>
            <a:r>
              <a:rPr lang="en-GB" sz="2400" b="1" dirty="0" smtClean="0">
                <a:latin typeface="+mn-lt"/>
              </a:rPr>
              <a:t>The</a:t>
            </a:r>
            <a:r>
              <a:rPr lang="en-GB" sz="2400" b="1" dirty="0" smtClean="0">
                <a:solidFill>
                  <a:srgbClr val="C00000"/>
                </a:solidFill>
                <a:latin typeface="+mn-lt"/>
              </a:rPr>
              <a:t> </a:t>
            </a:r>
            <a:r>
              <a:rPr lang="en-GB" sz="2400" b="1" dirty="0">
                <a:solidFill>
                  <a:srgbClr val="C00000"/>
                </a:solidFill>
                <a:latin typeface="+mn-lt"/>
              </a:rPr>
              <a:t>Prefrontal </a:t>
            </a:r>
            <a:r>
              <a:rPr lang="en-GB" sz="2400" b="1" dirty="0" err="1">
                <a:solidFill>
                  <a:srgbClr val="C00000"/>
                </a:solidFill>
                <a:latin typeface="+mn-lt"/>
              </a:rPr>
              <a:t>cortext</a:t>
            </a:r>
            <a:r>
              <a:rPr lang="en-GB" sz="2400" b="1" dirty="0">
                <a:solidFill>
                  <a:srgbClr val="C00000"/>
                </a:solidFill>
                <a:latin typeface="+mn-lt"/>
              </a:rPr>
              <a:t> </a:t>
            </a:r>
            <a:r>
              <a:rPr lang="en-GB" sz="2400" dirty="0">
                <a:latin typeface="+mn-lt"/>
              </a:rPr>
              <a:t>is responsible for the executive functions, which include mediating conflicting thoughts, making </a:t>
            </a:r>
            <a:r>
              <a:rPr lang="en-GB" sz="2400" dirty="0">
                <a:solidFill>
                  <a:srgbClr val="C00000"/>
                </a:solidFill>
                <a:latin typeface="+mn-lt"/>
              </a:rPr>
              <a:t>choices between right and wrong </a:t>
            </a:r>
            <a:r>
              <a:rPr lang="en-GB" sz="2400" dirty="0">
                <a:latin typeface="+mn-lt"/>
              </a:rPr>
              <a:t>or good and bad, predicting future events, and </a:t>
            </a:r>
            <a:r>
              <a:rPr lang="en-GB" sz="2400" b="1" dirty="0">
                <a:latin typeface="+mn-lt"/>
              </a:rPr>
              <a:t>governing social control — such as suppressing emotional or sexual urges.</a:t>
            </a:r>
            <a:r>
              <a:rPr lang="en-GB" sz="2400" dirty="0">
                <a:latin typeface="+mn-lt"/>
              </a:rPr>
              <a:t> </a:t>
            </a:r>
          </a:p>
        </p:txBody>
      </p:sp>
      <p:pic>
        <p:nvPicPr>
          <p:cNvPr id="6" name="Picture 5"/>
          <p:cNvPicPr>
            <a:picLocks noChangeAspect="1"/>
          </p:cNvPicPr>
          <p:nvPr/>
        </p:nvPicPr>
        <p:blipFill>
          <a:blip r:embed="rId2"/>
          <a:stretch>
            <a:fillRect/>
          </a:stretch>
        </p:blipFill>
        <p:spPr>
          <a:xfrm>
            <a:off x="5741292" y="653494"/>
            <a:ext cx="4514850" cy="2790825"/>
          </a:xfrm>
          <a:prstGeom prst="rect">
            <a:avLst/>
          </a:prstGeom>
        </p:spPr>
      </p:pic>
      <p:sp>
        <p:nvSpPr>
          <p:cNvPr id="7" name="Rectangle 6"/>
          <p:cNvSpPr/>
          <p:nvPr/>
        </p:nvSpPr>
        <p:spPr>
          <a:xfrm>
            <a:off x="13732" y="4065290"/>
            <a:ext cx="8673068" cy="2677656"/>
          </a:xfrm>
          <a:prstGeom prst="rect">
            <a:avLst/>
          </a:prstGeom>
          <a:ln>
            <a:solidFill>
              <a:schemeClr val="accent3">
                <a:lumMod val="50000"/>
              </a:schemeClr>
            </a:solidFill>
          </a:ln>
        </p:spPr>
        <p:txBody>
          <a:bodyPr wrap="square">
            <a:spAutoFit/>
          </a:bodyPr>
          <a:lstStyle/>
          <a:p>
            <a:pPr fontAlgn="auto">
              <a:spcBef>
                <a:spcPts val="0"/>
              </a:spcBef>
              <a:spcAft>
                <a:spcPts val="0"/>
              </a:spcAft>
              <a:defRPr/>
            </a:pPr>
            <a:r>
              <a:rPr lang="en-GB" sz="2400" dirty="0" smtClean="0"/>
              <a:t>The orbital frontal cortex (OFC) in particular is thought to be involved in self control and the inhibition of aggression. Research by </a:t>
            </a:r>
            <a:r>
              <a:rPr lang="en-GB" sz="2400" dirty="0" err="1" smtClean="0"/>
              <a:t>Coccaro</a:t>
            </a:r>
            <a:r>
              <a:rPr lang="en-GB" sz="2400" dirty="0" smtClean="0"/>
              <a:t> found that patients with psychiatric disorders with common featured aggression had reduced activity in the OFC. Therefore they were unable to control impulsive behaviour leading to aggression. Therefore the regulation of aggression is more complex and involves the OFC as well as the limbic system.  </a:t>
            </a:r>
            <a:endParaRPr lang="en-GB" sz="2400" dirty="0"/>
          </a:p>
        </p:txBody>
      </p:sp>
    </p:spTree>
    <p:extLst>
      <p:ext uri="{BB962C8B-B14F-4D97-AF65-F5344CB8AC3E}">
        <p14:creationId xmlns:p14="http://schemas.microsoft.com/office/powerpoint/2010/main" val="194156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577" y="-225082"/>
            <a:ext cx="7886700" cy="1325563"/>
          </a:xfrm>
        </p:spPr>
        <p:txBody>
          <a:bodyPr/>
          <a:lstStyle/>
          <a:p>
            <a:r>
              <a:rPr lang="en-GB" dirty="0" smtClean="0"/>
              <a:t>What is Aggression?</a:t>
            </a:r>
            <a:endParaRPr lang="en-GB" dirty="0"/>
          </a:p>
        </p:txBody>
      </p:sp>
      <p:sp>
        <p:nvSpPr>
          <p:cNvPr id="5122" name="Rectangle 3"/>
          <p:cNvSpPr>
            <a:spLocks noGrp="1" noChangeArrowheads="1"/>
          </p:cNvSpPr>
          <p:nvPr>
            <p:ph idx="1"/>
          </p:nvPr>
        </p:nvSpPr>
        <p:spPr>
          <a:xfrm>
            <a:off x="179512" y="620688"/>
            <a:ext cx="7886700" cy="4032448"/>
          </a:xfrm>
        </p:spPr>
        <p:txBody>
          <a:bodyPr>
            <a:noAutofit/>
          </a:bodyPr>
          <a:lstStyle/>
          <a:p>
            <a:pPr eaLnBrk="1" hangingPunct="1">
              <a:lnSpc>
                <a:spcPct val="80000"/>
              </a:lnSpc>
              <a:buFontTx/>
              <a:buNone/>
            </a:pPr>
            <a:endParaRPr lang="en-GB" altLang="en-US" sz="2000" b="1" dirty="0" smtClean="0"/>
          </a:p>
          <a:p>
            <a:pPr eaLnBrk="1" hangingPunct="1">
              <a:lnSpc>
                <a:spcPct val="80000"/>
              </a:lnSpc>
              <a:buFontTx/>
              <a:buNone/>
            </a:pPr>
            <a:r>
              <a:rPr lang="en-GB" altLang="en-US" sz="2000" b="1" u="sng" dirty="0" smtClean="0"/>
              <a:t>Starter:</a:t>
            </a:r>
          </a:p>
          <a:p>
            <a:pPr eaLnBrk="1" hangingPunct="1">
              <a:lnSpc>
                <a:spcPct val="80000"/>
              </a:lnSpc>
              <a:buFontTx/>
              <a:buNone/>
            </a:pPr>
            <a:endParaRPr lang="en-GB" altLang="en-US" sz="2000" b="1" u="sng" dirty="0" smtClean="0"/>
          </a:p>
          <a:p>
            <a:pPr eaLnBrk="1" hangingPunct="1">
              <a:lnSpc>
                <a:spcPct val="80000"/>
              </a:lnSpc>
              <a:buFontTx/>
              <a:buNone/>
            </a:pPr>
            <a:r>
              <a:rPr lang="en-GB" altLang="en-US" sz="2000" b="1" i="1" dirty="0" smtClean="0"/>
              <a:t>The </a:t>
            </a:r>
            <a:r>
              <a:rPr lang="en-GB" altLang="en-US" sz="2000" b="1" i="1" dirty="0"/>
              <a:t>following is a list of statements. For each one you need to decide whether you think it is aggressive </a:t>
            </a:r>
            <a:r>
              <a:rPr lang="en-GB" altLang="en-US" sz="2000" b="1" i="1" dirty="0" smtClean="0"/>
              <a:t>or </a:t>
            </a:r>
            <a:r>
              <a:rPr lang="en-GB" altLang="en-US" sz="2000" b="1" i="1" dirty="0"/>
              <a:t>not </a:t>
            </a:r>
            <a:r>
              <a:rPr lang="en-GB" altLang="en-US" sz="2000" b="1" i="1" dirty="0" smtClean="0"/>
              <a:t>aggressive</a:t>
            </a:r>
            <a:endParaRPr lang="en-GB" altLang="en-US" sz="2000" b="1" i="1" dirty="0"/>
          </a:p>
          <a:p>
            <a:pPr eaLnBrk="1" hangingPunct="1">
              <a:lnSpc>
                <a:spcPct val="80000"/>
              </a:lnSpc>
              <a:buFontTx/>
              <a:buAutoNum type="arabicPeriod"/>
            </a:pPr>
            <a:r>
              <a:rPr lang="en-GB" altLang="en-US" sz="2000" dirty="0"/>
              <a:t>A shopper elbows aside another shopper in order to reach a bargain.</a:t>
            </a:r>
          </a:p>
          <a:p>
            <a:pPr eaLnBrk="1" hangingPunct="1">
              <a:lnSpc>
                <a:spcPct val="80000"/>
              </a:lnSpc>
              <a:buFontTx/>
              <a:buAutoNum type="arabicPeriod"/>
            </a:pPr>
            <a:r>
              <a:rPr lang="en-GB" altLang="en-US" sz="2000" dirty="0"/>
              <a:t>A driver opens his car door without looking and knocks a cyclist off his bike.</a:t>
            </a:r>
          </a:p>
          <a:p>
            <a:pPr eaLnBrk="1" hangingPunct="1">
              <a:lnSpc>
                <a:spcPct val="80000"/>
              </a:lnSpc>
              <a:buFontTx/>
              <a:buAutoNum type="arabicPeriod"/>
            </a:pPr>
            <a:r>
              <a:rPr lang="en-GB" altLang="en-US" sz="2000" dirty="0" smtClean="0"/>
              <a:t>A </a:t>
            </a:r>
            <a:r>
              <a:rPr lang="en-GB" altLang="en-US" sz="2000" dirty="0"/>
              <a:t>pedestrian sees someone lying bleeding on the pavement but does not stop.</a:t>
            </a:r>
          </a:p>
          <a:p>
            <a:pPr eaLnBrk="1" hangingPunct="1">
              <a:lnSpc>
                <a:spcPct val="80000"/>
              </a:lnSpc>
              <a:buFontTx/>
              <a:buAutoNum type="arabicPeriod"/>
            </a:pPr>
            <a:r>
              <a:rPr lang="en-GB" altLang="en-US" sz="2000" dirty="0" smtClean="0"/>
              <a:t>A </a:t>
            </a:r>
            <a:r>
              <a:rPr lang="en-GB" altLang="en-US" sz="2000" dirty="0"/>
              <a:t>child pushes another off a swing so that she can play on it.</a:t>
            </a:r>
          </a:p>
          <a:p>
            <a:pPr eaLnBrk="1" hangingPunct="1">
              <a:lnSpc>
                <a:spcPct val="80000"/>
              </a:lnSpc>
              <a:buFontTx/>
              <a:buAutoNum type="arabicPeriod"/>
            </a:pPr>
            <a:r>
              <a:rPr lang="en-GB" altLang="en-US" sz="2000" dirty="0"/>
              <a:t>An abandoned wife writes to her husband’s employer with details of false expense claims he has submitted in the past.</a:t>
            </a:r>
          </a:p>
        </p:txBody>
      </p:sp>
      <p:sp>
        <p:nvSpPr>
          <p:cNvPr id="4" name="Content Placeholder 2"/>
          <p:cNvSpPr txBox="1">
            <a:spLocks/>
          </p:cNvSpPr>
          <p:nvPr/>
        </p:nvSpPr>
        <p:spPr>
          <a:xfrm>
            <a:off x="0" y="5350185"/>
            <a:ext cx="7886700" cy="15078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4000" dirty="0" smtClean="0"/>
              <a:t>Based on this activity:</a:t>
            </a:r>
          </a:p>
          <a:p>
            <a:pPr marL="0" indent="0">
              <a:buFont typeface="Arial" pitchFamily="34" charset="0"/>
              <a:buNone/>
            </a:pPr>
            <a:r>
              <a:rPr lang="en-GB" sz="4000" dirty="0" smtClean="0"/>
              <a:t>Write a definition for ‘Aggression’</a:t>
            </a:r>
            <a:endParaRPr lang="en-GB" sz="4000" dirty="0"/>
          </a:p>
        </p:txBody>
      </p:sp>
      <p:pic>
        <p:nvPicPr>
          <p:cNvPr id="3" name="Picture 2"/>
          <p:cNvPicPr>
            <a:picLocks noChangeAspect="1"/>
          </p:cNvPicPr>
          <p:nvPr/>
        </p:nvPicPr>
        <p:blipFill>
          <a:blip r:embed="rId2"/>
          <a:stretch>
            <a:fillRect/>
          </a:stretch>
        </p:blipFill>
        <p:spPr>
          <a:xfrm>
            <a:off x="6300192" y="4156653"/>
            <a:ext cx="2554445" cy="1871634"/>
          </a:xfrm>
          <a:prstGeom prst="rect">
            <a:avLst/>
          </a:prstGeom>
        </p:spPr>
      </p:pic>
    </p:spTree>
    <p:extLst>
      <p:ext uri="{BB962C8B-B14F-4D97-AF65-F5344CB8AC3E}">
        <p14:creationId xmlns:p14="http://schemas.microsoft.com/office/powerpoint/2010/main" val="140107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xEl>
                                              <p:pRg st="4" end="4"/>
                                            </p:txEl>
                                          </p:spTgt>
                                        </p:tgtEl>
                                        <p:attrNameLst>
                                          <p:attrName>style.visibility</p:attrName>
                                        </p:attrNameLst>
                                      </p:cBhvr>
                                      <p:to>
                                        <p:strVal val="visible"/>
                                      </p:to>
                                    </p:set>
                                    <p:anim calcmode="lin" valueType="num">
                                      <p:cBhvr additive="base">
                                        <p:cTn id="7" dur="500" fill="hold"/>
                                        <p:tgtEl>
                                          <p:spTgt spid="512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xEl>
                                              <p:pRg st="5" end="5"/>
                                            </p:txEl>
                                          </p:spTgt>
                                        </p:tgtEl>
                                        <p:attrNameLst>
                                          <p:attrName>style.visibility</p:attrName>
                                        </p:attrNameLst>
                                      </p:cBhvr>
                                      <p:to>
                                        <p:strVal val="visible"/>
                                      </p:to>
                                    </p:set>
                                    <p:anim calcmode="lin" valueType="num">
                                      <p:cBhvr additive="base">
                                        <p:cTn id="13" dur="500" fill="hold"/>
                                        <p:tgtEl>
                                          <p:spTgt spid="512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2">
                                            <p:txEl>
                                              <p:pRg st="6" end="6"/>
                                            </p:txEl>
                                          </p:spTgt>
                                        </p:tgtEl>
                                        <p:attrNameLst>
                                          <p:attrName>style.visibility</p:attrName>
                                        </p:attrNameLst>
                                      </p:cBhvr>
                                      <p:to>
                                        <p:strVal val="visible"/>
                                      </p:to>
                                    </p:set>
                                    <p:anim calcmode="lin" valueType="num">
                                      <p:cBhvr additive="base">
                                        <p:cTn id="19" dur="500" fill="hold"/>
                                        <p:tgtEl>
                                          <p:spTgt spid="512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2">
                                            <p:txEl>
                                              <p:pRg st="7" end="7"/>
                                            </p:txEl>
                                          </p:spTgt>
                                        </p:tgtEl>
                                        <p:attrNameLst>
                                          <p:attrName>style.visibility</p:attrName>
                                        </p:attrNameLst>
                                      </p:cBhvr>
                                      <p:to>
                                        <p:strVal val="visible"/>
                                      </p:to>
                                    </p:set>
                                    <p:anim calcmode="lin" valueType="num">
                                      <p:cBhvr additive="base">
                                        <p:cTn id="25" dur="500" fill="hold"/>
                                        <p:tgtEl>
                                          <p:spTgt spid="512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22">
                                            <p:txEl>
                                              <p:pRg st="8" end="8"/>
                                            </p:txEl>
                                          </p:spTgt>
                                        </p:tgtEl>
                                        <p:attrNameLst>
                                          <p:attrName>style.visibility</p:attrName>
                                        </p:attrNameLst>
                                      </p:cBhvr>
                                      <p:to>
                                        <p:strVal val="visible"/>
                                      </p:to>
                                    </p:set>
                                    <p:anim calcmode="lin" valueType="num">
                                      <p:cBhvr additive="base">
                                        <p:cTn id="31" dur="500" fill="hold"/>
                                        <p:tgtEl>
                                          <p:spTgt spid="512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Supporting evidence from non-human research</a:t>
            </a:r>
            <a:endParaRPr lang="en-GB" dirty="0"/>
          </a:p>
        </p:txBody>
      </p:sp>
      <p:sp>
        <p:nvSpPr>
          <p:cNvPr id="3" name="Content Placeholder 2"/>
          <p:cNvSpPr>
            <a:spLocks noGrp="1"/>
          </p:cNvSpPr>
          <p:nvPr>
            <p:ph idx="1"/>
          </p:nvPr>
        </p:nvSpPr>
        <p:spPr>
          <a:xfrm>
            <a:off x="0" y="1417638"/>
            <a:ext cx="5724128" cy="5440362"/>
          </a:xfrm>
        </p:spPr>
        <p:txBody>
          <a:bodyPr>
            <a:normAutofit fontScale="85000" lnSpcReduction="20000"/>
          </a:bodyPr>
          <a:lstStyle/>
          <a:p>
            <a:r>
              <a:rPr lang="en-GB" dirty="0" smtClean="0"/>
              <a:t>Raleigh et al found supporting evidence from </a:t>
            </a:r>
            <a:r>
              <a:rPr lang="en-GB" dirty="0" err="1" smtClean="0"/>
              <a:t>Vervet</a:t>
            </a:r>
            <a:r>
              <a:rPr lang="en-GB" dirty="0" smtClean="0"/>
              <a:t> monkeys. </a:t>
            </a:r>
          </a:p>
          <a:p>
            <a:r>
              <a:rPr lang="en-GB" dirty="0" smtClean="0"/>
              <a:t>Using experimental diets, they gave one group of monkeys a high in tryptophan (which increases serotonin levels). </a:t>
            </a:r>
          </a:p>
          <a:p>
            <a:r>
              <a:rPr lang="en-GB" dirty="0" smtClean="0"/>
              <a:t>The other group were given a diet low in tryptophan. </a:t>
            </a:r>
          </a:p>
          <a:p>
            <a:r>
              <a:rPr lang="en-GB" dirty="0" smtClean="0"/>
              <a:t>They  found those fed on a diet high in tryptophan were less aggressive and </a:t>
            </a:r>
            <a:r>
              <a:rPr lang="en-GB" i="1" dirty="0" smtClean="0"/>
              <a:t>vice versa </a:t>
            </a:r>
            <a:r>
              <a:rPr lang="en-GB" dirty="0" smtClean="0"/>
              <a:t>for the other condition.  </a:t>
            </a:r>
          </a:p>
          <a:p>
            <a:r>
              <a:rPr lang="en-GB" dirty="0" smtClean="0"/>
              <a:t>This suggests serotonin does have a role in aggression. </a:t>
            </a:r>
            <a:endParaRPr lang="en-GB" dirty="0"/>
          </a:p>
        </p:txBody>
      </p:sp>
      <p:pic>
        <p:nvPicPr>
          <p:cNvPr id="4" name="Picture 3"/>
          <p:cNvPicPr>
            <a:picLocks noChangeAspect="1"/>
          </p:cNvPicPr>
          <p:nvPr/>
        </p:nvPicPr>
        <p:blipFill>
          <a:blip r:embed="rId2"/>
          <a:stretch>
            <a:fillRect/>
          </a:stretch>
        </p:blipFill>
        <p:spPr>
          <a:xfrm>
            <a:off x="5874959" y="1197508"/>
            <a:ext cx="3269041" cy="2665673"/>
          </a:xfrm>
          <a:prstGeom prst="rect">
            <a:avLst/>
          </a:prstGeom>
        </p:spPr>
      </p:pic>
      <p:sp>
        <p:nvSpPr>
          <p:cNvPr id="5" name="TextBox 4"/>
          <p:cNvSpPr txBox="1"/>
          <p:nvPr/>
        </p:nvSpPr>
        <p:spPr>
          <a:xfrm>
            <a:off x="5874959" y="4293096"/>
            <a:ext cx="3269041" cy="1015663"/>
          </a:xfrm>
          <a:prstGeom prst="rect">
            <a:avLst/>
          </a:prstGeom>
          <a:solidFill>
            <a:srgbClr val="FFFF00"/>
          </a:solidFill>
        </p:spPr>
        <p:txBody>
          <a:bodyPr wrap="square" rtlCol="0">
            <a:spAutoFit/>
          </a:bodyPr>
          <a:lstStyle/>
          <a:p>
            <a:r>
              <a:rPr lang="en-GB" sz="2000" dirty="0" smtClean="0">
                <a:latin typeface="Comic Sans MS" panose="030F0702030302020204" pitchFamily="66" charset="0"/>
              </a:rPr>
              <a:t>However what is a problem with animal research? </a:t>
            </a:r>
            <a:endParaRPr lang="en-GB" sz="2000" dirty="0">
              <a:latin typeface="Comic Sans MS" panose="030F0702030302020204" pitchFamily="66" charset="0"/>
            </a:endParaRPr>
          </a:p>
        </p:txBody>
      </p:sp>
    </p:spTree>
    <p:extLst>
      <p:ext uri="{BB962C8B-B14F-4D97-AF65-F5344CB8AC3E}">
        <p14:creationId xmlns:p14="http://schemas.microsoft.com/office/powerpoint/2010/main" val="196566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16632"/>
            <a:ext cx="8229600" cy="1143000"/>
          </a:xfrm>
        </p:spPr>
        <p:txBody>
          <a:bodyPr/>
          <a:lstStyle/>
          <a:p>
            <a:r>
              <a:rPr lang="en-GB" altLang="en-US" dirty="0" smtClean="0"/>
              <a:t>IDA – Debate  </a:t>
            </a:r>
          </a:p>
        </p:txBody>
      </p:sp>
      <p:sp>
        <p:nvSpPr>
          <p:cNvPr id="9219" name="Content Placeholder 2"/>
          <p:cNvSpPr>
            <a:spLocks noGrp="1"/>
          </p:cNvSpPr>
          <p:nvPr>
            <p:ph idx="1"/>
          </p:nvPr>
        </p:nvSpPr>
        <p:spPr/>
        <p:txBody>
          <a:bodyPr>
            <a:normAutofit fontScale="85000" lnSpcReduction="10000"/>
          </a:bodyPr>
          <a:lstStyle/>
          <a:p>
            <a:pPr>
              <a:buFont typeface="Arial" panose="020B0604020202020204" pitchFamily="34" charset="0"/>
              <a:buNone/>
            </a:pPr>
            <a:r>
              <a:rPr lang="en-GB" altLang="en-US" sz="2400" dirty="0" smtClean="0"/>
              <a:t>Although the relationship between neurotransmitters and aggression can be tested using animals, this has limited application to humans due to complexity of human behaviour. Due to obvious ethical issues we can not induce aggressive behaviour in humans and although we can’t deny there is a link, and research has identified correlations, we cannot assume cause and effect. Therefore the findings into the biological explanations is </a:t>
            </a:r>
            <a:r>
              <a:rPr lang="en-GB" altLang="en-US" sz="2400" b="1" dirty="0" smtClean="0">
                <a:solidFill>
                  <a:srgbClr val="FF0000"/>
                </a:solidFill>
              </a:rPr>
              <a:t>reductionist </a:t>
            </a:r>
            <a:r>
              <a:rPr lang="en-GB" altLang="en-US" sz="2400" dirty="0" smtClean="0"/>
              <a:t>and in trying to reduce aggressive behaviour to neurotransmitters and hormones; instead we must also consider the wider social influences.  For example it can be an interaction between neural mechanism and our environment. </a:t>
            </a:r>
          </a:p>
          <a:p>
            <a:pPr>
              <a:buFont typeface="Arial" panose="020B0604020202020204" pitchFamily="34" charset="0"/>
              <a:buNone/>
            </a:pPr>
            <a:endParaRPr lang="en-GB" altLang="en-US" sz="2400" dirty="0" smtClean="0"/>
          </a:p>
          <a:p>
            <a:pPr>
              <a:buFont typeface="Arial" panose="020B0604020202020204" pitchFamily="34" charset="0"/>
              <a:buNone/>
            </a:pPr>
            <a:r>
              <a:rPr lang="en-GB" altLang="en-US" sz="2400" dirty="0" smtClean="0"/>
              <a:t>Further AO3 points  -  Research only looks at certain types of aggression (violent, verbal) – can this be generalised to all form of aggression? </a:t>
            </a:r>
          </a:p>
          <a:p>
            <a:pPr>
              <a:buFont typeface="Arial" panose="020B0604020202020204" pitchFamily="34" charset="0"/>
              <a:buNone/>
            </a:pPr>
            <a:r>
              <a:rPr lang="en-GB" altLang="en-US" sz="2400" b="1" dirty="0" smtClean="0">
                <a:solidFill>
                  <a:srgbClr val="FF0000"/>
                </a:solidFill>
              </a:rPr>
              <a:t>*Implications – </a:t>
            </a:r>
            <a:r>
              <a:rPr lang="en-GB" altLang="en-US" sz="2400" dirty="0" smtClean="0"/>
              <a:t>can we be held to account if our behaviour is determined by our biology. Can and should it be used as a legal defence? </a:t>
            </a:r>
          </a:p>
        </p:txBody>
      </p:sp>
    </p:spTree>
    <p:extLst>
      <p:ext uri="{BB962C8B-B14F-4D97-AF65-F5344CB8AC3E}">
        <p14:creationId xmlns:p14="http://schemas.microsoft.com/office/powerpoint/2010/main" val="28126096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143000"/>
          </a:xfrm>
        </p:spPr>
        <p:txBody>
          <a:bodyPr>
            <a:noAutofit/>
          </a:bodyPr>
          <a:lstStyle/>
          <a:p>
            <a:r>
              <a:rPr lang="en-GB" sz="3200" dirty="0" smtClean="0">
                <a:solidFill>
                  <a:schemeClr val="accent6">
                    <a:lumMod val="75000"/>
                  </a:schemeClr>
                </a:solidFill>
              </a:rPr>
              <a:t>Optional AO3 </a:t>
            </a:r>
            <a:r>
              <a:rPr lang="en-GB" sz="3200" dirty="0" smtClean="0"/>
              <a:t/>
            </a:r>
            <a:br>
              <a:rPr lang="en-GB" sz="3200" dirty="0" smtClean="0"/>
            </a:br>
            <a:r>
              <a:rPr lang="en-GB" sz="3200" dirty="0" smtClean="0"/>
              <a:t>Berman - Support from Drug research for serotonin. </a:t>
            </a:r>
            <a:endParaRPr lang="en-GB" sz="3200" dirty="0"/>
          </a:p>
        </p:txBody>
      </p:sp>
      <p:sp>
        <p:nvSpPr>
          <p:cNvPr id="3" name="Content Placeholder 2"/>
          <p:cNvSpPr>
            <a:spLocks noGrp="1"/>
          </p:cNvSpPr>
          <p:nvPr>
            <p:ph idx="1"/>
          </p:nvPr>
        </p:nvSpPr>
        <p:spPr/>
        <p:txBody>
          <a:bodyPr>
            <a:normAutofit fontScale="77500" lnSpcReduction="20000"/>
          </a:bodyPr>
          <a:lstStyle/>
          <a:p>
            <a:r>
              <a:rPr lang="en-GB" dirty="0" smtClean="0"/>
              <a:t>Drugs that increase serotonin have also been seen to reduce aggressive behaviour. </a:t>
            </a:r>
          </a:p>
          <a:p>
            <a:r>
              <a:rPr lang="en-GB" dirty="0" smtClean="0"/>
              <a:t>Berman gave participants either a placebo or paroxetine (a drug increasing serotonin activity). </a:t>
            </a:r>
          </a:p>
          <a:p>
            <a:r>
              <a:rPr lang="en-GB" dirty="0" smtClean="0"/>
              <a:t>Participants then took part in a game where they had to administer and receive varying levels of electric shocks. </a:t>
            </a:r>
          </a:p>
          <a:p>
            <a:r>
              <a:rPr lang="en-GB" dirty="0" smtClean="0"/>
              <a:t>They found that the participants receiving paroxetine gave fewer and lower level shocks than those given the placebo. (Although this was only found in participants who had a background of aggressive behaviour).</a:t>
            </a:r>
          </a:p>
          <a:p>
            <a:r>
              <a:rPr lang="en-GB" dirty="0" smtClean="0"/>
              <a:t>From these findings, we can conclude that serotonin does play a role in aggression. </a:t>
            </a:r>
          </a:p>
        </p:txBody>
      </p:sp>
    </p:spTree>
    <p:extLst>
      <p:ext uri="{BB962C8B-B14F-4D97-AF65-F5344CB8AC3E}">
        <p14:creationId xmlns:p14="http://schemas.microsoft.com/office/powerpoint/2010/main" val="428787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Wider research </a:t>
            </a:r>
            <a:endParaRPr lang="en-GB" dirty="0"/>
          </a:p>
        </p:txBody>
      </p:sp>
      <p:sp>
        <p:nvSpPr>
          <p:cNvPr id="3" name="Content Placeholder 2"/>
          <p:cNvSpPr>
            <a:spLocks noGrp="1"/>
          </p:cNvSpPr>
          <p:nvPr>
            <p:ph idx="1"/>
          </p:nvPr>
        </p:nvSpPr>
        <p:spPr/>
        <p:txBody>
          <a:bodyPr>
            <a:normAutofit lnSpcReduction="10000"/>
          </a:bodyPr>
          <a:lstStyle/>
          <a:p>
            <a:r>
              <a:rPr lang="en-GB" dirty="0">
                <a:solidFill>
                  <a:prstClr val="black"/>
                </a:solidFill>
              </a:rPr>
              <a:t>Does </a:t>
            </a:r>
            <a:r>
              <a:rPr lang="en-GB" dirty="0" err="1">
                <a:solidFill>
                  <a:prstClr val="black"/>
                </a:solidFill>
                <a:hlinkClick r:id="rId2"/>
              </a:rPr>
              <a:t>Dr.</a:t>
            </a:r>
            <a:r>
              <a:rPr lang="en-GB" dirty="0">
                <a:solidFill>
                  <a:prstClr val="black"/>
                </a:solidFill>
                <a:hlinkClick r:id="rId2"/>
              </a:rPr>
              <a:t> Fallon,</a:t>
            </a:r>
            <a:r>
              <a:rPr lang="en-GB" dirty="0">
                <a:solidFill>
                  <a:prstClr val="black"/>
                </a:solidFill>
              </a:rPr>
              <a:t> a leading neurobiologist at the University of California think that violence and aggression are genetic?</a:t>
            </a:r>
          </a:p>
          <a:p>
            <a:endParaRPr lang="en-GB" dirty="0">
              <a:solidFill>
                <a:prstClr val="black"/>
              </a:solidFill>
            </a:endParaRPr>
          </a:p>
          <a:p>
            <a:r>
              <a:rPr lang="en-GB" dirty="0">
                <a:solidFill>
                  <a:prstClr val="black"/>
                </a:solidFill>
              </a:rPr>
              <a:t>Make notes to back up your answer.</a:t>
            </a:r>
          </a:p>
          <a:p>
            <a:r>
              <a:rPr lang="en-GB" dirty="0">
                <a:hlinkClick r:id="rId3"/>
              </a:rPr>
              <a:t>http://brainposts.blogspot.co.uk/2010/08/neuroscience-of-murder-and-aggression.html#!/</a:t>
            </a:r>
            <a:r>
              <a:rPr lang="en-GB" dirty="0" smtClean="0">
                <a:hlinkClick r:id="rId3"/>
              </a:rPr>
              <a:t>2010/08/neuroscience-of-murder-and-aggression.html</a:t>
            </a:r>
            <a:endParaRPr lang="en-GB" dirty="0" smtClean="0"/>
          </a:p>
          <a:p>
            <a:endParaRPr lang="en-GB" dirty="0"/>
          </a:p>
        </p:txBody>
      </p:sp>
    </p:spTree>
    <p:extLst>
      <p:ext uri="{BB962C8B-B14F-4D97-AF65-F5344CB8AC3E}">
        <p14:creationId xmlns:p14="http://schemas.microsoft.com/office/powerpoint/2010/main" val="2806549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34400" y="907986"/>
            <a:ext cx="6515305" cy="5616575"/>
          </a:xfrm>
        </p:spPr>
        <p:txBody>
          <a:bodyPr>
            <a:normAutofit fontScale="77500" lnSpcReduction="20000"/>
          </a:bodyPr>
          <a:lstStyle/>
          <a:p>
            <a:pPr eaLnBrk="1" hangingPunct="1"/>
            <a:r>
              <a:rPr lang="en-GB" altLang="en-US" b="1" u="sng" dirty="0" smtClean="0">
                <a:latin typeface="Comic Sans MS" panose="030F0702030302020204" pitchFamily="66" charset="0"/>
              </a:rPr>
              <a:t>Aggression</a:t>
            </a:r>
            <a:r>
              <a:rPr lang="en-GB" altLang="en-US" u="sng" dirty="0" smtClean="0">
                <a:latin typeface="Comic Sans MS" panose="030F0702030302020204" pitchFamily="66" charset="0"/>
              </a:rPr>
              <a:t> can be defined as actions or intentions to harm or </a:t>
            </a:r>
            <a:r>
              <a:rPr lang="en-GB" altLang="en-US" b="1" u="sng" dirty="0" smtClean="0">
                <a:latin typeface="Comic Sans MS" panose="030F0702030302020204" pitchFamily="66" charset="0"/>
              </a:rPr>
              <a:t>gain advantage</a:t>
            </a:r>
            <a:r>
              <a:rPr lang="en-GB" altLang="en-US" u="sng" dirty="0" smtClean="0">
                <a:latin typeface="Comic Sans MS" panose="030F0702030302020204" pitchFamily="66" charset="0"/>
              </a:rPr>
              <a:t> over someone else. However, these actions or intentions might not involve physical harm.</a:t>
            </a:r>
            <a:endParaRPr lang="en-GB" altLang="en-US" b="1" u="sng" dirty="0" smtClean="0">
              <a:latin typeface="Comic Sans MS" panose="030F0702030302020204" pitchFamily="66" charset="0"/>
            </a:endParaRPr>
          </a:p>
          <a:p>
            <a:pPr eaLnBrk="1" hangingPunct="1"/>
            <a:r>
              <a:rPr lang="en-GB" altLang="en-US" b="1" dirty="0" smtClean="0">
                <a:latin typeface="Comic Sans MS" panose="030F0702030302020204" pitchFamily="66" charset="0"/>
              </a:rPr>
              <a:t>Violence</a:t>
            </a:r>
            <a:r>
              <a:rPr lang="en-GB" altLang="en-US" dirty="0" smtClean="0">
                <a:latin typeface="Comic Sans MS" panose="030F0702030302020204" pitchFamily="66" charset="0"/>
              </a:rPr>
              <a:t>, on the other hand, does involve </a:t>
            </a:r>
            <a:r>
              <a:rPr lang="en-GB" altLang="en-US" b="1" dirty="0" smtClean="0">
                <a:latin typeface="Comic Sans MS" panose="030F0702030302020204" pitchFamily="66" charset="0"/>
              </a:rPr>
              <a:t>physical harm</a:t>
            </a:r>
            <a:r>
              <a:rPr lang="en-GB" altLang="en-US" dirty="0" smtClean="0">
                <a:latin typeface="Comic Sans MS" panose="030F0702030302020204" pitchFamily="66" charset="0"/>
              </a:rPr>
              <a:t>. </a:t>
            </a:r>
            <a:endParaRPr lang="en-GB" altLang="en-US" b="1" dirty="0" smtClean="0">
              <a:latin typeface="Comic Sans MS" panose="030F0702030302020204" pitchFamily="66" charset="0"/>
            </a:endParaRPr>
          </a:p>
          <a:p>
            <a:pPr eaLnBrk="1" hangingPunct="1">
              <a:buFontTx/>
              <a:buNone/>
            </a:pPr>
            <a:r>
              <a:rPr lang="en-GB" altLang="en-US" b="1" i="1" dirty="0" smtClean="0">
                <a:latin typeface="Comic Sans MS" panose="030F0702030302020204" pitchFamily="66" charset="0"/>
              </a:rPr>
              <a:t>Proactive aggression – </a:t>
            </a:r>
            <a:r>
              <a:rPr lang="en-GB" altLang="en-US" i="1" dirty="0" smtClean="0">
                <a:latin typeface="Comic Sans MS" panose="030F0702030302020204" pitchFamily="66" charset="0"/>
              </a:rPr>
              <a:t>‘cold blooded’ aggression. This type of aggression is planned and calculated. Aggression is a method used to get what you want. </a:t>
            </a:r>
          </a:p>
          <a:p>
            <a:pPr eaLnBrk="1" hangingPunct="1">
              <a:buFontTx/>
              <a:buNone/>
            </a:pPr>
            <a:r>
              <a:rPr lang="en-GB" altLang="en-US" b="1" i="1" dirty="0" smtClean="0">
                <a:latin typeface="Comic Sans MS" panose="030F0702030302020204" pitchFamily="66" charset="0"/>
              </a:rPr>
              <a:t>Retroactive aggression – </a:t>
            </a:r>
            <a:r>
              <a:rPr lang="en-GB" altLang="en-US" i="1" dirty="0" smtClean="0">
                <a:latin typeface="Comic Sans MS" panose="030F0702030302020204" pitchFamily="66" charset="0"/>
              </a:rPr>
              <a:t>‘hot blooded’ aggression. Aggression as a result of anger or impulse. Retroactive aggression can be seen to be the cause of many social problems in society today. </a:t>
            </a:r>
          </a:p>
        </p:txBody>
      </p:sp>
      <p:sp>
        <p:nvSpPr>
          <p:cNvPr id="9219" name="Rectangle 5"/>
          <p:cNvSpPr>
            <a:spLocks noGrp="1" noChangeArrowheads="1"/>
          </p:cNvSpPr>
          <p:nvPr>
            <p:ph type="title"/>
          </p:nvPr>
        </p:nvSpPr>
        <p:spPr/>
        <p:txBody>
          <a:bodyPr>
            <a:normAutofit fontScale="90000"/>
          </a:bodyPr>
          <a:lstStyle/>
          <a:p>
            <a:pPr eaLnBrk="1" hangingPunct="1"/>
            <a:r>
              <a:rPr lang="en-GB" altLang="en-US" sz="4000">
                <a:latin typeface="Comic Sans MS" panose="030F0702030302020204" pitchFamily="66" charset="0"/>
              </a:rPr>
              <a:t>What is “Aggression”?</a:t>
            </a:r>
            <a:br>
              <a:rPr lang="en-GB" altLang="en-US" sz="4000">
                <a:latin typeface="Comic Sans MS" panose="030F0702030302020204" pitchFamily="66" charset="0"/>
              </a:rPr>
            </a:br>
            <a:endParaRPr lang="en-GB" altLang="en-US" sz="4000">
              <a:latin typeface="Comic Sans MS" panose="030F0702030302020204" pitchFamily="66" charset="0"/>
            </a:endParaRPr>
          </a:p>
        </p:txBody>
      </p:sp>
      <p:pic>
        <p:nvPicPr>
          <p:cNvPr id="9220" name="Picture 7" descr="a_riot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4169" y="709296"/>
            <a:ext cx="2595431" cy="205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2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additive="base">
                                        <p:cTn id="7" dur="500" fill="hold"/>
                                        <p:tgtEl>
                                          <p:spTgt spid="9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8">
                                            <p:txEl>
                                              <p:pRg st="1" end="1"/>
                                            </p:txEl>
                                          </p:spTgt>
                                        </p:tgtEl>
                                        <p:attrNameLst>
                                          <p:attrName>style.visibility</p:attrName>
                                        </p:attrNameLst>
                                      </p:cBhvr>
                                      <p:to>
                                        <p:strVal val="visible"/>
                                      </p:to>
                                    </p:set>
                                    <p:anim calcmode="lin" valueType="num">
                                      <p:cBhvr additive="base">
                                        <p:cTn id="13" dur="500" fill="hold"/>
                                        <p:tgtEl>
                                          <p:spTgt spid="92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8">
                                            <p:txEl>
                                              <p:pRg st="2" end="2"/>
                                            </p:txEl>
                                          </p:spTgt>
                                        </p:tgtEl>
                                        <p:attrNameLst>
                                          <p:attrName>style.visibility</p:attrName>
                                        </p:attrNameLst>
                                      </p:cBhvr>
                                      <p:to>
                                        <p:strVal val="visible"/>
                                      </p:to>
                                    </p:set>
                                    <p:anim calcmode="lin" valueType="num">
                                      <p:cBhvr additive="base">
                                        <p:cTn id="19" dur="500" fill="hold"/>
                                        <p:tgtEl>
                                          <p:spTgt spid="92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8">
                                            <p:txEl>
                                              <p:pRg st="3" end="3"/>
                                            </p:txEl>
                                          </p:spTgt>
                                        </p:tgtEl>
                                        <p:attrNameLst>
                                          <p:attrName>style.visibility</p:attrName>
                                        </p:attrNameLst>
                                      </p:cBhvr>
                                      <p:to>
                                        <p:strVal val="visible"/>
                                      </p:to>
                                    </p:set>
                                    <p:anim calcmode="lin" valueType="num">
                                      <p:cBhvr additive="base">
                                        <p:cTn id="25" dur="500" fill="hold"/>
                                        <p:tgtEl>
                                          <p:spTgt spid="92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59380"/>
            <a:ext cx="2676617" cy="4147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365375" y="332656"/>
            <a:ext cx="6642739" cy="830997"/>
          </a:xfrm>
          <a:prstGeom prst="rect">
            <a:avLst/>
          </a:prstGeom>
          <a:solidFill>
            <a:srgbClr val="FFC000"/>
          </a:solidFill>
          <a:ln>
            <a:solidFill>
              <a:schemeClr val="tx1"/>
            </a:solidFill>
          </a:ln>
        </p:spPr>
        <p:txBody>
          <a:bodyPr wrap="square">
            <a:spAutoFit/>
          </a:bodyPr>
          <a:lstStyle/>
          <a:p>
            <a:r>
              <a:rPr lang="en-GB" sz="2400" dirty="0">
                <a:solidFill>
                  <a:prstClr val="black"/>
                </a:solidFill>
                <a:latin typeface="Comic Sans MS" panose="030F0702030302020204" pitchFamily="66" charset="0"/>
              </a:rPr>
              <a:t>There are both </a:t>
            </a:r>
            <a:r>
              <a:rPr lang="en-GB" sz="2400" b="1" u="sng" dirty="0">
                <a:solidFill>
                  <a:prstClr val="black"/>
                </a:solidFill>
                <a:latin typeface="Comic Sans MS" panose="030F0702030302020204" pitchFamily="66" charset="0"/>
              </a:rPr>
              <a:t>biological</a:t>
            </a:r>
            <a:r>
              <a:rPr lang="en-GB" sz="2400" dirty="0">
                <a:solidFill>
                  <a:prstClr val="black"/>
                </a:solidFill>
                <a:latin typeface="Comic Sans MS" panose="030F0702030302020204" pitchFamily="66" charset="0"/>
              </a:rPr>
              <a:t> </a:t>
            </a:r>
            <a:r>
              <a:rPr lang="en-GB" sz="2400" i="1" dirty="0">
                <a:solidFill>
                  <a:prstClr val="black"/>
                </a:solidFill>
                <a:latin typeface="Comic Sans MS" panose="030F0702030302020204" pitchFamily="66" charset="0"/>
              </a:rPr>
              <a:t>and</a:t>
            </a:r>
            <a:r>
              <a:rPr lang="en-GB" sz="2400" dirty="0">
                <a:solidFill>
                  <a:prstClr val="black"/>
                </a:solidFill>
                <a:latin typeface="Comic Sans MS" panose="030F0702030302020204" pitchFamily="66" charset="0"/>
              </a:rPr>
              <a:t> </a:t>
            </a:r>
            <a:r>
              <a:rPr lang="en-GB" sz="2400" b="1" u="sng" dirty="0">
                <a:solidFill>
                  <a:prstClr val="black"/>
                </a:solidFill>
                <a:latin typeface="Comic Sans MS" panose="030F0702030302020204" pitchFamily="66" charset="0"/>
              </a:rPr>
              <a:t>psychological</a:t>
            </a:r>
            <a:r>
              <a:rPr lang="en-GB" sz="2400" dirty="0">
                <a:solidFill>
                  <a:prstClr val="black"/>
                </a:solidFill>
                <a:latin typeface="Comic Sans MS" panose="030F0702030302020204" pitchFamily="66" charset="0"/>
              </a:rPr>
              <a:t> contributing factors to aggressive behaviour.</a:t>
            </a:r>
          </a:p>
        </p:txBody>
      </p:sp>
      <p:sp>
        <p:nvSpPr>
          <p:cNvPr id="7" name="Rectangle 6"/>
          <p:cNvSpPr/>
          <p:nvPr/>
        </p:nvSpPr>
        <p:spPr>
          <a:xfrm>
            <a:off x="2686191" y="1340768"/>
            <a:ext cx="6062274" cy="4093428"/>
          </a:xfrm>
          <a:prstGeom prst="rect">
            <a:avLst/>
          </a:prstGeom>
        </p:spPr>
        <p:txBody>
          <a:bodyPr wrap="square">
            <a:spAutoFit/>
          </a:bodyPr>
          <a:lstStyle/>
          <a:p>
            <a:r>
              <a:rPr lang="en-GB" sz="2000" dirty="0">
                <a:solidFill>
                  <a:prstClr val="black"/>
                </a:solidFill>
                <a:latin typeface="Comic Sans MS" panose="030F0702030302020204" pitchFamily="66" charset="0"/>
              </a:rPr>
              <a:t>Some psychologists explain aggression from:</a:t>
            </a:r>
          </a:p>
          <a:p>
            <a:pPr marL="257175" indent="-257175">
              <a:buFont typeface="Wingdings" panose="05000000000000000000" pitchFamily="2" charset="2"/>
              <a:buChar char="q"/>
            </a:pPr>
            <a:r>
              <a:rPr lang="en-GB" sz="2000" dirty="0">
                <a:solidFill>
                  <a:prstClr val="black"/>
                </a:solidFill>
                <a:latin typeface="Comic Sans MS" panose="030F0702030302020204" pitchFamily="66" charset="0"/>
              </a:rPr>
              <a:t>A </a:t>
            </a:r>
            <a:r>
              <a:rPr lang="en-GB" sz="2000" b="1" dirty="0">
                <a:solidFill>
                  <a:prstClr val="black"/>
                </a:solidFill>
                <a:latin typeface="Comic Sans MS" panose="030F0702030302020204" pitchFamily="66" charset="0"/>
              </a:rPr>
              <a:t>social psychological </a:t>
            </a:r>
            <a:r>
              <a:rPr lang="en-GB" sz="2000" dirty="0">
                <a:solidFill>
                  <a:prstClr val="black"/>
                </a:solidFill>
                <a:latin typeface="Comic Sans MS" panose="030F0702030302020204" pitchFamily="66" charset="0"/>
              </a:rPr>
              <a:t>perspective (the behaviour is learnt from others –</a:t>
            </a:r>
            <a:r>
              <a:rPr lang="en-GB" sz="2000" i="1" dirty="0">
                <a:solidFill>
                  <a:prstClr val="black"/>
                </a:solidFill>
                <a:latin typeface="Comic Sans MS" panose="030F0702030302020204" pitchFamily="66" charset="0"/>
              </a:rPr>
              <a:t>SLT-</a:t>
            </a:r>
            <a:r>
              <a:rPr lang="en-GB" sz="2000" dirty="0">
                <a:solidFill>
                  <a:prstClr val="black"/>
                </a:solidFill>
                <a:latin typeface="Comic Sans MS" panose="030F0702030302020204" pitchFamily="66" charset="0"/>
              </a:rPr>
              <a:t> or arises as a result from interactions with others – </a:t>
            </a:r>
            <a:r>
              <a:rPr lang="en-GB" sz="2000" i="1" dirty="0">
                <a:solidFill>
                  <a:prstClr val="black"/>
                </a:solidFill>
                <a:latin typeface="Comic Sans MS" panose="030F0702030302020204" pitchFamily="66" charset="0"/>
              </a:rPr>
              <a:t>deindividuation</a:t>
            </a:r>
            <a:r>
              <a:rPr lang="en-GB" sz="2000" dirty="0">
                <a:solidFill>
                  <a:prstClr val="black"/>
                </a:solidFill>
                <a:latin typeface="Comic Sans MS" panose="030F0702030302020204" pitchFamily="66" charset="0"/>
              </a:rPr>
              <a:t>).</a:t>
            </a:r>
          </a:p>
          <a:p>
            <a:pPr marL="257175" indent="-257175">
              <a:buFont typeface="Wingdings" panose="05000000000000000000" pitchFamily="2" charset="2"/>
              <a:buChar char="q"/>
            </a:pPr>
            <a:r>
              <a:rPr lang="en-GB" sz="2000" dirty="0">
                <a:solidFill>
                  <a:prstClr val="black"/>
                </a:solidFill>
                <a:latin typeface="Comic Sans MS" panose="030F0702030302020204" pitchFamily="66" charset="0"/>
              </a:rPr>
              <a:t>An </a:t>
            </a:r>
            <a:r>
              <a:rPr lang="en-GB" sz="2000" b="1" dirty="0">
                <a:solidFill>
                  <a:prstClr val="black"/>
                </a:solidFill>
                <a:latin typeface="Comic Sans MS" panose="030F0702030302020204" pitchFamily="66" charset="0"/>
              </a:rPr>
              <a:t>evolutionary </a:t>
            </a:r>
            <a:r>
              <a:rPr lang="en-GB" sz="2000" dirty="0">
                <a:solidFill>
                  <a:prstClr val="black"/>
                </a:solidFill>
                <a:latin typeface="Comic Sans MS" panose="030F0702030302020204" pitchFamily="66" charset="0"/>
              </a:rPr>
              <a:t>perspective</a:t>
            </a:r>
            <a:r>
              <a:rPr lang="en-GB" sz="2000" b="1" dirty="0">
                <a:solidFill>
                  <a:prstClr val="black"/>
                </a:solidFill>
                <a:latin typeface="Comic Sans MS" panose="030F0702030302020204" pitchFamily="66" charset="0"/>
              </a:rPr>
              <a:t> </a:t>
            </a:r>
            <a:r>
              <a:rPr lang="en-GB" sz="2000" dirty="0">
                <a:solidFill>
                  <a:prstClr val="black"/>
                </a:solidFill>
                <a:latin typeface="Comic Sans MS" panose="030F0702030302020204" pitchFamily="66" charset="0"/>
              </a:rPr>
              <a:t>(</a:t>
            </a:r>
            <a:r>
              <a:rPr lang="en-GB" sz="2000" i="1" dirty="0">
                <a:solidFill>
                  <a:prstClr val="black"/>
                </a:solidFill>
                <a:latin typeface="Comic Sans MS" panose="030F0702030302020204" pitchFamily="66" charset="0"/>
              </a:rPr>
              <a:t>jealously and infidelity</a:t>
            </a:r>
            <a:r>
              <a:rPr lang="en-GB" sz="2000" dirty="0">
                <a:solidFill>
                  <a:prstClr val="black"/>
                </a:solidFill>
                <a:latin typeface="Comic Sans MS" panose="030F0702030302020204" pitchFamily="66" charset="0"/>
              </a:rPr>
              <a:t>).</a:t>
            </a:r>
          </a:p>
          <a:p>
            <a:pPr marL="257175" indent="-257175">
              <a:buFont typeface="Wingdings" panose="05000000000000000000" pitchFamily="2" charset="2"/>
              <a:buChar char="q"/>
            </a:pPr>
            <a:r>
              <a:rPr lang="en-GB" sz="2000" dirty="0">
                <a:solidFill>
                  <a:prstClr val="black"/>
                </a:solidFill>
                <a:latin typeface="Comic Sans MS" panose="030F0702030302020204" pitchFamily="66" charset="0"/>
              </a:rPr>
              <a:t>A </a:t>
            </a:r>
            <a:r>
              <a:rPr lang="en-GB" sz="2000" b="1" dirty="0">
                <a:solidFill>
                  <a:prstClr val="black"/>
                </a:solidFill>
                <a:latin typeface="Comic Sans MS" panose="030F0702030302020204" pitchFamily="66" charset="0"/>
              </a:rPr>
              <a:t>biological</a:t>
            </a:r>
            <a:r>
              <a:rPr lang="en-GB" sz="2000" dirty="0">
                <a:solidFill>
                  <a:prstClr val="black"/>
                </a:solidFill>
                <a:latin typeface="Comic Sans MS" panose="030F0702030302020204" pitchFamily="66" charset="0"/>
              </a:rPr>
              <a:t> perspective (the result of </a:t>
            </a:r>
            <a:r>
              <a:rPr lang="en-GB" sz="2000" i="1" dirty="0">
                <a:solidFill>
                  <a:prstClr val="black"/>
                </a:solidFill>
                <a:latin typeface="Comic Sans MS" panose="030F0702030302020204" pitchFamily="66" charset="0"/>
              </a:rPr>
              <a:t>genes</a:t>
            </a:r>
            <a:r>
              <a:rPr lang="en-GB" sz="2000" dirty="0">
                <a:solidFill>
                  <a:prstClr val="black"/>
                </a:solidFill>
                <a:latin typeface="Comic Sans MS" panose="030F0702030302020204" pitchFamily="66" charset="0"/>
              </a:rPr>
              <a:t> – and/or </a:t>
            </a:r>
            <a:r>
              <a:rPr lang="en-GB" sz="2000" i="1" dirty="0">
                <a:solidFill>
                  <a:prstClr val="black"/>
                </a:solidFill>
                <a:latin typeface="Comic Sans MS" panose="030F0702030302020204" pitchFamily="66" charset="0"/>
              </a:rPr>
              <a:t>imbalances in hormones and neural mechanisms</a:t>
            </a:r>
            <a:r>
              <a:rPr lang="en-GB" sz="2000" dirty="0">
                <a:solidFill>
                  <a:prstClr val="black"/>
                </a:solidFill>
                <a:latin typeface="Comic Sans MS" panose="030F0702030302020204" pitchFamily="66" charset="0"/>
              </a:rPr>
              <a:t>).</a:t>
            </a:r>
          </a:p>
          <a:p>
            <a:endParaRPr lang="en-GB" sz="2000" dirty="0">
              <a:solidFill>
                <a:prstClr val="black"/>
              </a:solidFill>
              <a:latin typeface="Comic Sans MS" panose="030F0702030302020204" pitchFamily="66" charset="0"/>
            </a:endParaRPr>
          </a:p>
          <a:p>
            <a:r>
              <a:rPr lang="en-GB" sz="2000" dirty="0">
                <a:solidFill>
                  <a:prstClr val="black"/>
                </a:solidFill>
                <a:latin typeface="Comic Sans MS" panose="030F0702030302020204" pitchFamily="66" charset="0"/>
              </a:rPr>
              <a:t>Of course, research suggests it’s realistically an interactionist approach!</a:t>
            </a:r>
          </a:p>
        </p:txBody>
      </p:sp>
      <p:sp>
        <p:nvSpPr>
          <p:cNvPr id="2" name="Rectangle 1"/>
          <p:cNvSpPr/>
          <p:nvPr/>
        </p:nvSpPr>
        <p:spPr>
          <a:xfrm>
            <a:off x="3508122" y="6083994"/>
            <a:ext cx="4499992" cy="584775"/>
          </a:xfrm>
          <a:prstGeom prst="rect">
            <a:avLst/>
          </a:prstGeom>
        </p:spPr>
        <p:txBody>
          <a:bodyPr wrap="square">
            <a:spAutoFit/>
          </a:bodyPr>
          <a:lstStyle/>
          <a:p>
            <a:r>
              <a:rPr lang="en-GB" sz="1600" dirty="0">
                <a:hlinkClick r:id="rId4"/>
              </a:rPr>
              <a:t>https://</a:t>
            </a:r>
            <a:r>
              <a:rPr lang="en-GB" sz="1600" dirty="0" smtClean="0">
                <a:hlinkClick r:id="rId4"/>
              </a:rPr>
              <a:t>www.youtube.com/watch?v=uJ0Q_s3glCs</a:t>
            </a:r>
            <a:endParaRPr lang="en-GB" sz="1600" dirty="0" smtClean="0"/>
          </a:p>
          <a:p>
            <a:endParaRPr lang="en-GB" sz="1600" dirty="0"/>
          </a:p>
        </p:txBody>
      </p:sp>
    </p:spTree>
    <p:extLst>
      <p:ext uri="{BB962C8B-B14F-4D97-AF65-F5344CB8AC3E}">
        <p14:creationId xmlns:p14="http://schemas.microsoft.com/office/powerpoint/2010/main" val="223601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1000"/>
                                        <p:tgtEl>
                                          <p:spTgt spid="7">
                                            <p:txEl>
                                              <p:pRg st="2" end="2"/>
                                            </p:txEl>
                                          </p:spTgt>
                                        </p:tgtEl>
                                      </p:cBhvr>
                                    </p:animEffect>
                                    <p:anim calcmode="lin" valueType="num">
                                      <p:cBhvr>
                                        <p:cTn id="2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1000"/>
                                        <p:tgtEl>
                                          <p:spTgt spid="7">
                                            <p:txEl>
                                              <p:pRg st="3" end="3"/>
                                            </p:txEl>
                                          </p:spTgt>
                                        </p:tgtEl>
                                      </p:cBhvr>
                                    </p:animEffect>
                                    <p:anim calcmode="lin" valueType="num">
                                      <p:cBhvr>
                                        <p:cTn id="3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fade">
                                      <p:cBhvr>
                                        <p:cTn id="40" dur="1000"/>
                                        <p:tgtEl>
                                          <p:spTgt spid="7">
                                            <p:txEl>
                                              <p:pRg st="5" end="5"/>
                                            </p:txEl>
                                          </p:spTgt>
                                        </p:tgtEl>
                                      </p:cBhvr>
                                    </p:animEffect>
                                    <p:anim calcmode="lin" valueType="num">
                                      <p:cBhvr>
                                        <p:cTn id="41"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13"/>
            <a:ext cx="9144000" cy="1143000"/>
          </a:xfrm>
        </p:spPr>
        <p:txBody>
          <a:bodyPr/>
          <a:lstStyle/>
          <a:p>
            <a:r>
              <a:rPr lang="en-GB" dirty="0" smtClean="0"/>
              <a:t>Neural and hormonal influences</a:t>
            </a:r>
            <a:endParaRPr lang="en-GB" dirty="0"/>
          </a:p>
        </p:txBody>
      </p:sp>
      <p:sp>
        <p:nvSpPr>
          <p:cNvPr id="3" name="Content Placeholder 2"/>
          <p:cNvSpPr>
            <a:spLocks noGrp="1"/>
          </p:cNvSpPr>
          <p:nvPr>
            <p:ph idx="1"/>
          </p:nvPr>
        </p:nvSpPr>
        <p:spPr>
          <a:xfrm>
            <a:off x="0" y="1158213"/>
            <a:ext cx="4320480" cy="1576799"/>
          </a:xfrm>
          <a:ln>
            <a:solidFill>
              <a:srgbClr val="92D050"/>
            </a:solidFill>
          </a:ln>
        </p:spPr>
        <p:txBody>
          <a:bodyPr>
            <a:normAutofit fontScale="92500"/>
          </a:bodyPr>
          <a:lstStyle/>
          <a:p>
            <a:r>
              <a:rPr lang="en-GB" sz="2400" dirty="0" smtClean="0">
                <a:solidFill>
                  <a:srgbClr val="FF0000"/>
                </a:solidFill>
              </a:rPr>
              <a:t>L.O </a:t>
            </a:r>
            <a:r>
              <a:rPr lang="en-GB" sz="2400" dirty="0" smtClean="0"/>
              <a:t>to outline and evaluate the neural influences (limbic system and serotonin) in aggression. </a:t>
            </a:r>
          </a:p>
          <a:p>
            <a:r>
              <a:rPr lang="en-GB" sz="2400" dirty="0" smtClean="0">
                <a:solidFill>
                  <a:srgbClr val="FF0000"/>
                </a:solidFill>
              </a:rPr>
              <a:t>The Biological Approach </a:t>
            </a:r>
          </a:p>
        </p:txBody>
      </p:sp>
      <p:pic>
        <p:nvPicPr>
          <p:cNvPr id="9218" name="Picture 2" descr="http://nobaproject.com/images/shared/images/000/001/678/original.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1044380"/>
            <a:ext cx="2244761" cy="22406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95192" y="973601"/>
            <a:ext cx="1656184" cy="1754326"/>
          </a:xfrm>
          <a:prstGeom prst="rect">
            <a:avLst/>
          </a:prstGeom>
          <a:noFill/>
          <a:ln>
            <a:solidFill>
              <a:schemeClr val="tx1"/>
            </a:solidFill>
          </a:ln>
        </p:spPr>
        <p:txBody>
          <a:bodyPr wrap="square" rtlCol="0">
            <a:spAutoFit/>
          </a:bodyPr>
          <a:lstStyle/>
          <a:p>
            <a:r>
              <a:rPr lang="en-GB" b="1" u="sng" dirty="0" smtClean="0"/>
              <a:t>Literacy Objective:</a:t>
            </a:r>
          </a:p>
          <a:p>
            <a:pPr marL="285750" indent="-285750">
              <a:buFont typeface="Arial" pitchFamily="34" charset="0"/>
              <a:buChar char="•"/>
            </a:pPr>
            <a:r>
              <a:rPr lang="en-GB" dirty="0" smtClean="0"/>
              <a:t>Limbic system</a:t>
            </a:r>
          </a:p>
          <a:p>
            <a:pPr marL="285750" indent="-285750">
              <a:buFont typeface="Arial" pitchFamily="34" charset="0"/>
              <a:buChar char="•"/>
            </a:pPr>
            <a:r>
              <a:rPr lang="en-GB" dirty="0" smtClean="0"/>
              <a:t>Serotonin</a:t>
            </a:r>
          </a:p>
          <a:p>
            <a:pPr marL="285750" indent="-285750">
              <a:buFont typeface="Arial" pitchFamily="34" charset="0"/>
              <a:buChar char="•"/>
            </a:pPr>
            <a:r>
              <a:rPr lang="en-GB" dirty="0" smtClean="0"/>
              <a:t>testosterone</a:t>
            </a:r>
            <a:endParaRPr lang="en-GB" dirty="0"/>
          </a:p>
        </p:txBody>
      </p:sp>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9445" t="25984" r="14413" b="46678"/>
          <a:stretch/>
        </p:blipFill>
        <p:spPr bwMode="auto">
          <a:xfrm>
            <a:off x="181822" y="3645024"/>
            <a:ext cx="8780355" cy="2672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rame 6"/>
          <p:cNvSpPr/>
          <p:nvPr/>
        </p:nvSpPr>
        <p:spPr>
          <a:xfrm>
            <a:off x="112646" y="4049102"/>
            <a:ext cx="8918706" cy="532026"/>
          </a:xfrm>
          <a:prstGeom prst="frame">
            <a:avLst>
              <a:gd name="adj1" fmla="val 1313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ustDataLst>
      <p:tags r:id="rId1"/>
    </p:custDataLst>
    <p:extLst>
      <p:ext uri="{BB962C8B-B14F-4D97-AF65-F5344CB8AC3E}">
        <p14:creationId xmlns:p14="http://schemas.microsoft.com/office/powerpoint/2010/main" val="174904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547664" y="0"/>
            <a:ext cx="6192688" cy="15567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latin typeface="Comic Sans MS" panose="030F0702030302020204" pitchFamily="66" charset="0"/>
              </a:rPr>
              <a:t>Biological explanations of aggression</a:t>
            </a:r>
            <a:endParaRPr lang="en-GB" sz="3200" dirty="0">
              <a:latin typeface="Comic Sans MS" panose="030F0702030302020204" pitchFamily="66" charset="0"/>
            </a:endParaRPr>
          </a:p>
        </p:txBody>
      </p:sp>
      <p:sp>
        <p:nvSpPr>
          <p:cNvPr id="5" name="Rounded Rectangle 4"/>
          <p:cNvSpPr/>
          <p:nvPr/>
        </p:nvSpPr>
        <p:spPr>
          <a:xfrm>
            <a:off x="1187624" y="1772816"/>
            <a:ext cx="2736304" cy="1296144"/>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Neural and hormonal</a:t>
            </a:r>
            <a:endParaRPr lang="en-GB" dirty="0">
              <a:latin typeface="Comic Sans MS" panose="030F0702030302020204" pitchFamily="66" charset="0"/>
            </a:endParaRPr>
          </a:p>
        </p:txBody>
      </p:sp>
      <p:sp>
        <p:nvSpPr>
          <p:cNvPr id="6" name="Rounded Rectangle 5"/>
          <p:cNvSpPr/>
          <p:nvPr/>
        </p:nvSpPr>
        <p:spPr>
          <a:xfrm>
            <a:off x="5436096" y="1761930"/>
            <a:ext cx="2736304" cy="1296144"/>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B050"/>
                </a:solidFill>
                <a:latin typeface="Comic Sans MS" panose="030F0702030302020204" pitchFamily="66" charset="0"/>
              </a:rPr>
              <a:t>Genetic</a:t>
            </a:r>
            <a:endParaRPr lang="en-GB" dirty="0">
              <a:solidFill>
                <a:srgbClr val="00B050"/>
              </a:solidFill>
              <a:latin typeface="Comic Sans MS" panose="030F0702030302020204" pitchFamily="66" charset="0"/>
            </a:endParaRPr>
          </a:p>
        </p:txBody>
      </p:sp>
      <p:sp>
        <p:nvSpPr>
          <p:cNvPr id="7" name="Rounded Rectangle 6"/>
          <p:cNvSpPr/>
          <p:nvPr/>
        </p:nvSpPr>
        <p:spPr>
          <a:xfrm>
            <a:off x="179512" y="3645024"/>
            <a:ext cx="1512168" cy="1656184"/>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smtClean="0">
                <a:latin typeface="Comic Sans MS" panose="030F0702030302020204" pitchFamily="66" charset="0"/>
              </a:rPr>
              <a:t>The limbic system *</a:t>
            </a:r>
          </a:p>
          <a:p>
            <a:pPr algn="ctr"/>
            <a:r>
              <a:rPr lang="en-GB" sz="1500" dirty="0" smtClean="0">
                <a:latin typeface="Comic Sans MS" panose="030F0702030302020204" pitchFamily="66" charset="0"/>
              </a:rPr>
              <a:t>(Amygdala, hippocampus)</a:t>
            </a:r>
            <a:endParaRPr lang="en-GB" sz="1500" dirty="0">
              <a:latin typeface="Comic Sans MS" panose="030F0702030302020204" pitchFamily="66" charset="0"/>
            </a:endParaRPr>
          </a:p>
        </p:txBody>
      </p:sp>
      <p:sp>
        <p:nvSpPr>
          <p:cNvPr id="8" name="Rounded Rectangle 7"/>
          <p:cNvSpPr/>
          <p:nvPr/>
        </p:nvSpPr>
        <p:spPr>
          <a:xfrm>
            <a:off x="3384780" y="3669972"/>
            <a:ext cx="1691275" cy="1662945"/>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dirty="0" smtClean="0">
                <a:latin typeface="Comic Sans MS" panose="030F0702030302020204" pitchFamily="66" charset="0"/>
              </a:rPr>
              <a:t>Testosterone*</a:t>
            </a:r>
            <a:endParaRPr lang="en-GB" sz="1500" dirty="0">
              <a:latin typeface="Comic Sans MS" panose="030F0702030302020204" pitchFamily="66" charset="0"/>
            </a:endParaRPr>
          </a:p>
        </p:txBody>
      </p:sp>
      <p:sp>
        <p:nvSpPr>
          <p:cNvPr id="9" name="Rounded Rectangle 8"/>
          <p:cNvSpPr/>
          <p:nvPr/>
        </p:nvSpPr>
        <p:spPr>
          <a:xfrm>
            <a:off x="1763688" y="3669973"/>
            <a:ext cx="1512168" cy="1662945"/>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latin typeface="Comic Sans MS" panose="030F0702030302020204" pitchFamily="66" charset="0"/>
              </a:rPr>
              <a:t>Serotonin *</a:t>
            </a:r>
            <a:endParaRPr lang="en-GB" sz="1600" dirty="0">
              <a:latin typeface="Comic Sans MS" panose="030F0702030302020204" pitchFamily="66" charset="0"/>
            </a:endParaRPr>
          </a:p>
        </p:txBody>
      </p:sp>
      <p:sp>
        <p:nvSpPr>
          <p:cNvPr id="10" name="Rounded Rectangle 9"/>
          <p:cNvSpPr/>
          <p:nvPr/>
        </p:nvSpPr>
        <p:spPr>
          <a:xfrm>
            <a:off x="5436096" y="3686606"/>
            <a:ext cx="1512168" cy="1662945"/>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B050"/>
                </a:solidFill>
                <a:latin typeface="Comic Sans MS" panose="030F0702030302020204" pitchFamily="66" charset="0"/>
              </a:rPr>
              <a:t>Research on genetic factors</a:t>
            </a:r>
            <a:endParaRPr lang="en-GB" sz="1600" dirty="0">
              <a:solidFill>
                <a:srgbClr val="00B050"/>
              </a:solidFill>
              <a:latin typeface="Comic Sans MS" panose="030F0702030302020204" pitchFamily="66" charset="0"/>
            </a:endParaRPr>
          </a:p>
        </p:txBody>
      </p:sp>
      <p:sp>
        <p:nvSpPr>
          <p:cNvPr id="11" name="Rounded Rectangle 10"/>
          <p:cNvSpPr/>
          <p:nvPr/>
        </p:nvSpPr>
        <p:spPr>
          <a:xfrm>
            <a:off x="7164288" y="3703373"/>
            <a:ext cx="1656184" cy="1662945"/>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rgbClr val="00B050"/>
                </a:solidFill>
                <a:latin typeface="Comic Sans MS" panose="030F0702030302020204" pitchFamily="66" charset="0"/>
              </a:rPr>
              <a:t>MAOA gene *</a:t>
            </a:r>
            <a:endParaRPr lang="en-GB" sz="1600" dirty="0">
              <a:solidFill>
                <a:srgbClr val="00B050"/>
              </a:solidFill>
              <a:latin typeface="Comic Sans MS" panose="030F0702030302020204" pitchFamily="66" charset="0"/>
            </a:endParaRPr>
          </a:p>
        </p:txBody>
      </p:sp>
      <p:sp>
        <p:nvSpPr>
          <p:cNvPr id="12" name="Rectangle 11"/>
          <p:cNvSpPr/>
          <p:nvPr/>
        </p:nvSpPr>
        <p:spPr>
          <a:xfrm>
            <a:off x="1187624" y="5721357"/>
            <a:ext cx="6840760" cy="864096"/>
          </a:xfrm>
          <a:prstGeom prst="rect">
            <a:avLst/>
          </a:prstGeom>
          <a:solidFill>
            <a:schemeClr val="accent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latin typeface="Comic Sans MS" panose="030F0702030302020204" pitchFamily="66" charset="0"/>
              </a:rPr>
              <a:t>* You can be directly questioned on these </a:t>
            </a:r>
            <a:endParaRPr lang="en-GB" sz="2800" dirty="0">
              <a:latin typeface="Comic Sans MS" panose="030F0702030302020204" pitchFamily="66" charset="0"/>
            </a:endParaRPr>
          </a:p>
        </p:txBody>
      </p:sp>
      <p:cxnSp>
        <p:nvCxnSpPr>
          <p:cNvPr id="14" name="Straight Arrow Connector 13"/>
          <p:cNvCxnSpPr>
            <a:stCxn id="4" idx="4"/>
            <a:endCxn id="5" idx="0"/>
          </p:cNvCxnSpPr>
          <p:nvPr/>
        </p:nvCxnSpPr>
        <p:spPr>
          <a:xfrm flipH="1">
            <a:off x="2555776" y="1556792"/>
            <a:ext cx="2088232" cy="21602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4" idx="4"/>
            <a:endCxn id="6" idx="0"/>
          </p:cNvCxnSpPr>
          <p:nvPr/>
        </p:nvCxnSpPr>
        <p:spPr>
          <a:xfrm>
            <a:off x="4644008" y="1556792"/>
            <a:ext cx="2160240" cy="20513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7" idx="0"/>
          </p:cNvCxnSpPr>
          <p:nvPr/>
        </p:nvCxnSpPr>
        <p:spPr>
          <a:xfrm flipH="1">
            <a:off x="935596" y="2564904"/>
            <a:ext cx="828092" cy="108012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9" idx="0"/>
          </p:cNvCxnSpPr>
          <p:nvPr/>
        </p:nvCxnSpPr>
        <p:spPr>
          <a:xfrm>
            <a:off x="1763688" y="2564904"/>
            <a:ext cx="756084" cy="110506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8" idx="0"/>
          </p:cNvCxnSpPr>
          <p:nvPr/>
        </p:nvCxnSpPr>
        <p:spPr>
          <a:xfrm>
            <a:off x="3131840" y="2564904"/>
            <a:ext cx="1098578" cy="110506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0" idx="0"/>
          </p:cNvCxnSpPr>
          <p:nvPr/>
        </p:nvCxnSpPr>
        <p:spPr>
          <a:xfrm flipH="1">
            <a:off x="6192180" y="2564904"/>
            <a:ext cx="612068" cy="112170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1" idx="0"/>
          </p:cNvCxnSpPr>
          <p:nvPr/>
        </p:nvCxnSpPr>
        <p:spPr>
          <a:xfrm>
            <a:off x="6804248" y="2564904"/>
            <a:ext cx="1188132" cy="113846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8853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pbmo.files.wordpress.com/2011/05/amygdala-hippocampus.png?w=37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64260"/>
            <a:ext cx="6245019" cy="67937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1495"/>
            <a:ext cx="9144000" cy="1143000"/>
          </a:xfrm>
        </p:spPr>
        <p:txBody>
          <a:bodyPr/>
          <a:lstStyle/>
          <a:p>
            <a:pPr algn="l"/>
            <a:r>
              <a:rPr lang="en-GB" dirty="0" smtClean="0"/>
              <a:t>Neural influences</a:t>
            </a:r>
            <a:endParaRPr lang="en-GB" dirty="0"/>
          </a:p>
        </p:txBody>
      </p:sp>
      <p:sp>
        <p:nvSpPr>
          <p:cNvPr id="5" name="Rounded Rectangle 4"/>
          <p:cNvSpPr/>
          <p:nvPr/>
        </p:nvSpPr>
        <p:spPr>
          <a:xfrm>
            <a:off x="251520" y="1279781"/>
            <a:ext cx="3384376" cy="5256584"/>
          </a:xfrm>
          <a:prstGeom prst="roundRect">
            <a:avLst/>
          </a:prstGeom>
          <a:solidFill>
            <a:schemeClr val="accent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The limbic system</a:t>
            </a:r>
          </a:p>
          <a:p>
            <a:pPr algn="ctr"/>
            <a:endParaRPr lang="en-GB" sz="2400" dirty="0" smtClean="0"/>
          </a:p>
          <a:p>
            <a:pPr algn="ctr"/>
            <a:r>
              <a:rPr lang="en-GB" sz="2400" dirty="0" smtClean="0"/>
              <a:t>A complex </a:t>
            </a:r>
            <a:r>
              <a:rPr lang="en-GB" sz="2400" dirty="0"/>
              <a:t>system of nerves and networks in the </a:t>
            </a:r>
            <a:r>
              <a:rPr lang="en-GB" sz="2400" dirty="0" smtClean="0"/>
              <a:t>brain. </a:t>
            </a:r>
            <a:r>
              <a:rPr lang="en-GB" sz="2400" dirty="0"/>
              <a:t>It controls the basic emotions (fear, pleasure, anger) and drives (hunger, sex, dominance, care of offspring).</a:t>
            </a:r>
          </a:p>
        </p:txBody>
      </p:sp>
      <p:sp>
        <p:nvSpPr>
          <p:cNvPr id="4" name="Donut 3"/>
          <p:cNvSpPr/>
          <p:nvPr/>
        </p:nvSpPr>
        <p:spPr>
          <a:xfrm>
            <a:off x="5335353" y="3461130"/>
            <a:ext cx="1872208" cy="687950"/>
          </a:xfrm>
          <a:prstGeom prst="donut">
            <a:avLst>
              <a:gd name="adj" fmla="val 597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Donut 6"/>
          <p:cNvSpPr/>
          <p:nvPr/>
        </p:nvSpPr>
        <p:spPr>
          <a:xfrm>
            <a:off x="6948264" y="5013176"/>
            <a:ext cx="1872208" cy="687950"/>
          </a:xfrm>
          <a:prstGeom prst="donut">
            <a:avLst>
              <a:gd name="adj" fmla="val 597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ustDataLst>
      <p:tags r:id="rId1"/>
    </p:custDataLst>
    <p:extLst>
      <p:ext uri="{BB962C8B-B14F-4D97-AF65-F5344CB8AC3E}">
        <p14:creationId xmlns:p14="http://schemas.microsoft.com/office/powerpoint/2010/main" val="27862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491480" y="476672"/>
            <a:ext cx="8538333" cy="5995000"/>
          </a:xfrm>
          <a:prstGeom prst="rect">
            <a:avLst/>
          </a:prstGeom>
        </p:spPr>
      </p:pic>
      <p:sp>
        <p:nvSpPr>
          <p:cNvPr id="3" name="TextBox 2"/>
          <p:cNvSpPr txBox="1"/>
          <p:nvPr/>
        </p:nvSpPr>
        <p:spPr>
          <a:xfrm>
            <a:off x="251520" y="1052736"/>
            <a:ext cx="2592288" cy="576064"/>
          </a:xfrm>
          <a:prstGeom prst="rect">
            <a:avLst/>
          </a:prstGeom>
          <a:solidFill>
            <a:srgbClr val="92D050"/>
          </a:solidFill>
        </p:spPr>
        <p:txBody>
          <a:bodyPr wrap="square" rtlCol="0">
            <a:spAutoFit/>
          </a:bodyPr>
          <a:lstStyle/>
          <a:p>
            <a:endParaRPr lang="en-GB" dirty="0"/>
          </a:p>
        </p:txBody>
      </p:sp>
      <p:sp>
        <p:nvSpPr>
          <p:cNvPr id="5" name="TextBox 4"/>
          <p:cNvSpPr txBox="1"/>
          <p:nvPr/>
        </p:nvSpPr>
        <p:spPr>
          <a:xfrm>
            <a:off x="755576" y="4725144"/>
            <a:ext cx="2592288" cy="576064"/>
          </a:xfrm>
          <a:prstGeom prst="rect">
            <a:avLst/>
          </a:prstGeom>
          <a:solidFill>
            <a:srgbClr val="92D050"/>
          </a:solidFill>
        </p:spPr>
        <p:txBody>
          <a:bodyPr wrap="square" rtlCol="0">
            <a:spAutoFit/>
          </a:bodyPr>
          <a:lstStyle/>
          <a:p>
            <a:endParaRPr lang="en-GB" dirty="0"/>
          </a:p>
        </p:txBody>
      </p:sp>
      <p:sp>
        <p:nvSpPr>
          <p:cNvPr id="6" name="TextBox 5"/>
          <p:cNvSpPr txBox="1"/>
          <p:nvPr/>
        </p:nvSpPr>
        <p:spPr>
          <a:xfrm>
            <a:off x="6677485" y="339830"/>
            <a:ext cx="2592288" cy="576064"/>
          </a:xfrm>
          <a:prstGeom prst="rect">
            <a:avLst/>
          </a:prstGeom>
          <a:solidFill>
            <a:srgbClr val="92D050"/>
          </a:solidFill>
        </p:spPr>
        <p:txBody>
          <a:bodyPr wrap="square" rtlCol="0">
            <a:spAutoFit/>
          </a:bodyPr>
          <a:lstStyle/>
          <a:p>
            <a:endParaRPr lang="en-GB" dirty="0"/>
          </a:p>
        </p:txBody>
      </p:sp>
      <p:sp>
        <p:nvSpPr>
          <p:cNvPr id="7" name="TextBox 6"/>
          <p:cNvSpPr txBox="1"/>
          <p:nvPr/>
        </p:nvSpPr>
        <p:spPr>
          <a:xfrm>
            <a:off x="3410764" y="5661248"/>
            <a:ext cx="2592288" cy="576064"/>
          </a:xfrm>
          <a:prstGeom prst="rect">
            <a:avLst/>
          </a:prstGeom>
          <a:solidFill>
            <a:srgbClr val="92D050"/>
          </a:solidFill>
        </p:spPr>
        <p:txBody>
          <a:bodyPr wrap="square" rtlCol="0">
            <a:spAutoFit/>
          </a:bodyPr>
          <a:lstStyle/>
          <a:p>
            <a:endParaRPr lang="en-GB" dirty="0"/>
          </a:p>
        </p:txBody>
      </p:sp>
    </p:spTree>
    <p:extLst>
      <p:ext uri="{BB962C8B-B14F-4D97-AF65-F5344CB8AC3E}">
        <p14:creationId xmlns:p14="http://schemas.microsoft.com/office/powerpoint/2010/main" val="308469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31640" y="1196752"/>
            <a:ext cx="5948297" cy="4176464"/>
          </a:xfrm>
          <a:prstGeom prst="rect">
            <a:avLst/>
          </a:prstGeom>
        </p:spPr>
      </p:pic>
    </p:spTree>
    <p:extLst>
      <p:ext uri="{BB962C8B-B14F-4D97-AF65-F5344CB8AC3E}">
        <p14:creationId xmlns:p14="http://schemas.microsoft.com/office/powerpoint/2010/main" val="6766290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1568</Words>
  <Application>Microsoft Office PowerPoint</Application>
  <PresentationFormat>On-screen Show (4:3)</PresentationFormat>
  <Paragraphs>141</Paragraphs>
  <Slides>23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Comic Sans MS</vt:lpstr>
      <vt:lpstr>Wingdings</vt:lpstr>
      <vt:lpstr>Office Theme</vt:lpstr>
      <vt:lpstr>https://www.youtube.com/watch?v=XoTx7Rt4dig Crash course – aggression </vt:lpstr>
      <vt:lpstr>What is Aggression?</vt:lpstr>
      <vt:lpstr>What is “Aggression”? </vt:lpstr>
      <vt:lpstr>PowerPoint Presentation</vt:lpstr>
      <vt:lpstr>Neural and hormonal influences</vt:lpstr>
      <vt:lpstr>PowerPoint Presentation</vt:lpstr>
      <vt:lpstr>Neural influences</vt:lpstr>
      <vt:lpstr>PowerPoint Presentation</vt:lpstr>
      <vt:lpstr>PowerPoint Presentation</vt:lpstr>
      <vt:lpstr>PowerPoint Presentation</vt:lpstr>
      <vt:lpstr>The amygdala AO1</vt:lpstr>
      <vt:lpstr>PowerPoint Presentation</vt:lpstr>
      <vt:lpstr>The hippocampus  AO1</vt:lpstr>
      <vt:lpstr>PowerPoint Presentation</vt:lpstr>
      <vt:lpstr>Serotonin deficiency hypothesis AO1</vt:lpstr>
      <vt:lpstr>Research into Serotonin –  Mann et al</vt:lpstr>
      <vt:lpstr>Evaluation of Neural explanations  AO3</vt:lpstr>
      <vt:lpstr>Methodological evaluations </vt:lpstr>
      <vt:lpstr>Evaluation of the Limbic System </vt:lpstr>
      <vt:lpstr>Supporting evidence from non-human research</vt:lpstr>
      <vt:lpstr>IDA – Debate  </vt:lpstr>
      <vt:lpstr>Optional AO3  Berman - Support from Drug research for serotonin. </vt:lpstr>
      <vt:lpstr>Wider research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Neural and hormonal influences</dc:title>
  <dc:creator>Joanna Butterfield</dc:creator>
  <cp:lastModifiedBy>Charlotte Skipp</cp:lastModifiedBy>
  <cp:revision>29</cp:revision>
  <cp:lastPrinted>2018-01-30T08:07:26Z</cp:lastPrinted>
  <dcterms:created xsi:type="dcterms:W3CDTF">2017-01-27T10:11:03Z</dcterms:created>
  <dcterms:modified xsi:type="dcterms:W3CDTF">2020-04-29T10:48:34Z</dcterms:modified>
</cp:coreProperties>
</file>