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1.xml" ContentType="application/vnd.openxmlformats-officedocument.presentationml.tags+xml"/>
  <Override PartName="/ppt/notesSlides/notesSlide10.xml" ContentType="application/vnd.openxmlformats-officedocument.presentationml.notesSlide+xml"/>
  <Override PartName="/ppt/tags/tag2.xml" ContentType="application/vnd.openxmlformats-officedocument.presentationml.tags+xml"/>
  <Override PartName="/ppt/notesSlides/notesSlide11.xml" ContentType="application/vnd.openxmlformats-officedocument.presentationml.notesSlide+xml"/>
  <Override PartName="/ppt/tags/tag3.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4.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Lst>
  <p:notesMasterIdLst>
    <p:notesMasterId r:id="rId42"/>
  </p:notesMasterIdLst>
  <p:sldIdLst>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6" d="100"/>
          <a:sy n="66" d="100"/>
        </p:scale>
        <p:origin x="-1506" y="-11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9D36329-E487-4D19-867E-05DFB22F009D}" type="datetimeFigureOut">
              <a:rPr lang="en-GB" smtClean="0"/>
              <a:t>17/09/2015</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E2C6EBF-0369-4689-AF9A-96D9B466F28B}" type="slidenum">
              <a:rPr lang="en-GB" smtClean="0"/>
              <a:t>‹#›</a:t>
            </a:fld>
            <a:endParaRPr lang="en-GB"/>
          </a:p>
        </p:txBody>
      </p:sp>
    </p:spTree>
    <p:extLst>
      <p:ext uri="{BB962C8B-B14F-4D97-AF65-F5344CB8AC3E}">
        <p14:creationId xmlns:p14="http://schemas.microsoft.com/office/powerpoint/2010/main" val="33263697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5 </a:t>
            </a:r>
            <a:r>
              <a:rPr lang="en-GB" dirty="0" err="1" smtClean="0"/>
              <a:t>mins</a:t>
            </a:r>
            <a:r>
              <a:rPr lang="en-GB" dirty="0" smtClean="0"/>
              <a:t> including feedback</a:t>
            </a:r>
            <a:endParaRPr lang="en-GB" dirty="0"/>
          </a:p>
        </p:txBody>
      </p:sp>
      <p:sp>
        <p:nvSpPr>
          <p:cNvPr id="4" name="Slide Number Placeholder 3"/>
          <p:cNvSpPr>
            <a:spLocks noGrp="1"/>
          </p:cNvSpPr>
          <p:nvPr>
            <p:ph type="sldNum" sz="quarter" idx="10"/>
          </p:nvPr>
        </p:nvSpPr>
        <p:spPr/>
        <p:txBody>
          <a:bodyPr/>
          <a:lstStyle/>
          <a:p>
            <a:fld id="{97229ABE-F92B-4CA0-BA4A-0D2746FBFA02}" type="slidenum">
              <a:rPr lang="en-GB" smtClean="0">
                <a:solidFill>
                  <a:prstClr val="black"/>
                </a:solidFill>
              </a:rPr>
              <a:pPr/>
              <a:t>1</a:t>
            </a:fld>
            <a:endParaRPr lang="en-GB">
              <a:solidFill>
                <a:prstClr val="black"/>
              </a:solidFill>
            </a:endParaRPr>
          </a:p>
        </p:txBody>
      </p:sp>
    </p:spTree>
    <p:extLst>
      <p:ext uri="{BB962C8B-B14F-4D97-AF65-F5344CB8AC3E}">
        <p14:creationId xmlns:p14="http://schemas.microsoft.com/office/powerpoint/2010/main" val="40604946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14D26F9-B7EA-4D2E-9FB7-01DB93C6D17A}" type="slidenum">
              <a:rPr lang="en-GB" smtClean="0">
                <a:solidFill>
                  <a:prstClr val="black"/>
                </a:solidFill>
              </a:rPr>
              <a:pPr/>
              <a:t>25</a:t>
            </a:fld>
            <a:endParaRPr lang="en-GB">
              <a:solidFill>
                <a:prstClr val="black"/>
              </a:solidFill>
            </a:endParaRPr>
          </a:p>
        </p:txBody>
      </p:sp>
    </p:spTree>
    <p:extLst>
      <p:ext uri="{BB962C8B-B14F-4D97-AF65-F5344CB8AC3E}">
        <p14:creationId xmlns:p14="http://schemas.microsoft.com/office/powerpoint/2010/main" val="32903629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He looked into restrained eating.</a:t>
            </a:r>
            <a:r>
              <a:rPr lang="en-GB" baseline="0" dirty="0" smtClean="0"/>
              <a:t> Found dieters ate more after preload.</a:t>
            </a:r>
            <a:endParaRPr lang="en-GB" dirty="0"/>
          </a:p>
        </p:txBody>
      </p:sp>
      <p:sp>
        <p:nvSpPr>
          <p:cNvPr id="4" name="Slide Number Placeholder 3"/>
          <p:cNvSpPr>
            <a:spLocks noGrp="1"/>
          </p:cNvSpPr>
          <p:nvPr>
            <p:ph type="sldNum" sz="quarter" idx="10"/>
          </p:nvPr>
        </p:nvSpPr>
        <p:spPr/>
        <p:txBody>
          <a:bodyPr/>
          <a:lstStyle/>
          <a:p>
            <a:fld id="{314D26F9-B7EA-4D2E-9FB7-01DB93C6D17A}" type="slidenum">
              <a:rPr lang="en-GB" smtClean="0">
                <a:solidFill>
                  <a:prstClr val="black"/>
                </a:solidFill>
              </a:rPr>
              <a:pPr/>
              <a:t>26</a:t>
            </a:fld>
            <a:endParaRPr lang="en-GB">
              <a:solidFill>
                <a:prstClr val="black"/>
              </a:solidFill>
            </a:endParaRPr>
          </a:p>
        </p:txBody>
      </p:sp>
    </p:spTree>
    <p:extLst>
      <p:ext uri="{BB962C8B-B14F-4D97-AF65-F5344CB8AC3E}">
        <p14:creationId xmlns:p14="http://schemas.microsoft.com/office/powerpoint/2010/main" val="34034907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Humans</a:t>
            </a:r>
            <a:r>
              <a:rPr lang="en-GB" baseline="0" dirty="0" smtClean="0"/>
              <a:t> have evolved taste preferences for sweet and salty foods.</a:t>
            </a:r>
            <a:endParaRPr lang="en-GB" dirty="0"/>
          </a:p>
        </p:txBody>
      </p:sp>
      <p:sp>
        <p:nvSpPr>
          <p:cNvPr id="4" name="Slide Number Placeholder 3"/>
          <p:cNvSpPr>
            <a:spLocks noGrp="1"/>
          </p:cNvSpPr>
          <p:nvPr>
            <p:ph type="sldNum" sz="quarter" idx="10"/>
          </p:nvPr>
        </p:nvSpPr>
        <p:spPr/>
        <p:txBody>
          <a:bodyPr/>
          <a:lstStyle/>
          <a:p>
            <a:fld id="{59B6BDD6-024E-4965-BCF2-8FFBE0521175}" type="slidenum">
              <a:rPr lang="en-GB" smtClean="0">
                <a:solidFill>
                  <a:prstClr val="black"/>
                </a:solidFill>
              </a:rPr>
              <a:pPr/>
              <a:t>28</a:t>
            </a:fld>
            <a:endParaRPr lang="en-GB">
              <a:solidFill>
                <a:prstClr val="black"/>
              </a:solidFill>
            </a:endParaRPr>
          </a:p>
        </p:txBody>
      </p:sp>
    </p:spTree>
    <p:extLst>
      <p:ext uri="{BB962C8B-B14F-4D97-AF65-F5344CB8AC3E}">
        <p14:creationId xmlns:p14="http://schemas.microsoft.com/office/powerpoint/2010/main" val="26739030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Was Wegner</a:t>
            </a:r>
            <a:endParaRPr lang="en-GB" dirty="0"/>
          </a:p>
        </p:txBody>
      </p:sp>
      <p:sp>
        <p:nvSpPr>
          <p:cNvPr id="4" name="Slide Number Placeholder 3"/>
          <p:cNvSpPr>
            <a:spLocks noGrp="1"/>
          </p:cNvSpPr>
          <p:nvPr>
            <p:ph type="sldNum" sz="quarter" idx="10"/>
          </p:nvPr>
        </p:nvSpPr>
        <p:spPr/>
        <p:txBody>
          <a:bodyPr/>
          <a:lstStyle/>
          <a:p>
            <a:fld id="{59B6BDD6-024E-4965-BCF2-8FFBE0521175}" type="slidenum">
              <a:rPr lang="en-GB" smtClean="0">
                <a:solidFill>
                  <a:prstClr val="black"/>
                </a:solidFill>
              </a:rPr>
              <a:pPr/>
              <a:t>33</a:t>
            </a:fld>
            <a:endParaRPr lang="en-GB">
              <a:solidFill>
                <a:prstClr val="black"/>
              </a:solidFill>
            </a:endParaRPr>
          </a:p>
        </p:txBody>
      </p:sp>
    </p:spTree>
    <p:extLst>
      <p:ext uri="{BB962C8B-B14F-4D97-AF65-F5344CB8AC3E}">
        <p14:creationId xmlns:p14="http://schemas.microsoft.com/office/powerpoint/2010/main" val="41828265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Effects were minimal.</a:t>
            </a:r>
            <a:endParaRPr lang="en-GB" dirty="0"/>
          </a:p>
        </p:txBody>
      </p:sp>
      <p:sp>
        <p:nvSpPr>
          <p:cNvPr id="4" name="Slide Number Placeholder 3"/>
          <p:cNvSpPr>
            <a:spLocks noGrp="1"/>
          </p:cNvSpPr>
          <p:nvPr>
            <p:ph type="sldNum" sz="quarter" idx="10"/>
          </p:nvPr>
        </p:nvSpPr>
        <p:spPr/>
        <p:txBody>
          <a:bodyPr/>
          <a:lstStyle/>
          <a:p>
            <a:fld id="{59B6BDD6-024E-4965-BCF2-8FFBE0521175}" type="slidenum">
              <a:rPr lang="en-GB" smtClean="0">
                <a:solidFill>
                  <a:prstClr val="black"/>
                </a:solidFill>
              </a:rPr>
              <a:pPr/>
              <a:t>34</a:t>
            </a:fld>
            <a:endParaRPr lang="en-GB">
              <a:solidFill>
                <a:prstClr val="black"/>
              </a:solidFill>
            </a:endParaRPr>
          </a:p>
        </p:txBody>
      </p:sp>
    </p:spTree>
    <p:extLst>
      <p:ext uri="{BB962C8B-B14F-4D97-AF65-F5344CB8AC3E}">
        <p14:creationId xmlns:p14="http://schemas.microsoft.com/office/powerpoint/2010/main" val="28247150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It’s the psychodynamic approach, not cognitive.</a:t>
            </a:r>
            <a:endParaRPr lang="en-GB" dirty="0"/>
          </a:p>
        </p:txBody>
      </p:sp>
      <p:sp>
        <p:nvSpPr>
          <p:cNvPr id="4" name="Slide Number Placeholder 3"/>
          <p:cNvSpPr>
            <a:spLocks noGrp="1"/>
          </p:cNvSpPr>
          <p:nvPr>
            <p:ph type="sldNum" sz="quarter" idx="10"/>
          </p:nvPr>
        </p:nvSpPr>
        <p:spPr/>
        <p:txBody>
          <a:bodyPr/>
          <a:lstStyle/>
          <a:p>
            <a:fld id="{59B6BDD6-024E-4965-BCF2-8FFBE0521175}" type="slidenum">
              <a:rPr lang="en-GB" smtClean="0">
                <a:solidFill>
                  <a:prstClr val="black"/>
                </a:solidFill>
              </a:rPr>
              <a:pPr/>
              <a:t>35</a:t>
            </a:fld>
            <a:endParaRPr lang="en-GB">
              <a:solidFill>
                <a:prstClr val="black"/>
              </a:solidFill>
            </a:endParaRPr>
          </a:p>
        </p:txBody>
      </p:sp>
    </p:spTree>
    <p:extLst>
      <p:ext uri="{BB962C8B-B14F-4D97-AF65-F5344CB8AC3E}">
        <p14:creationId xmlns:p14="http://schemas.microsoft.com/office/powerpoint/2010/main" val="26166763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7229ABE-F92B-4CA0-BA4A-0D2746FBFA02}" type="slidenum">
              <a:rPr lang="en-GB" smtClean="0">
                <a:solidFill>
                  <a:prstClr val="black"/>
                </a:solidFill>
              </a:rPr>
              <a:pPr/>
              <a:t>38</a:t>
            </a:fld>
            <a:endParaRPr lang="en-GB">
              <a:solidFill>
                <a:prstClr val="black"/>
              </a:solidFill>
            </a:endParaRPr>
          </a:p>
        </p:txBody>
      </p:sp>
    </p:spTree>
    <p:extLst>
      <p:ext uri="{BB962C8B-B14F-4D97-AF65-F5344CB8AC3E}">
        <p14:creationId xmlns:p14="http://schemas.microsoft.com/office/powerpoint/2010/main" val="30423522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5 minute discussion around</a:t>
            </a:r>
            <a:r>
              <a:rPr lang="en-GB" baseline="0" dirty="0" smtClean="0"/>
              <a:t> demonstration of student’s change blindness.</a:t>
            </a:r>
            <a:endParaRPr lang="en-GB" dirty="0"/>
          </a:p>
        </p:txBody>
      </p:sp>
      <p:sp>
        <p:nvSpPr>
          <p:cNvPr id="4" name="Slide Number Placeholder 3"/>
          <p:cNvSpPr>
            <a:spLocks noGrp="1"/>
          </p:cNvSpPr>
          <p:nvPr>
            <p:ph type="sldNum" sz="quarter" idx="10"/>
          </p:nvPr>
        </p:nvSpPr>
        <p:spPr/>
        <p:txBody>
          <a:bodyPr/>
          <a:lstStyle/>
          <a:p>
            <a:fld id="{97229ABE-F92B-4CA0-BA4A-0D2746FBFA02}" type="slidenum">
              <a:rPr lang="en-GB" smtClean="0">
                <a:solidFill>
                  <a:prstClr val="black"/>
                </a:solidFill>
              </a:rPr>
              <a:pPr/>
              <a:t>3</a:t>
            </a:fld>
            <a:endParaRPr lang="en-GB">
              <a:solidFill>
                <a:prstClr val="black"/>
              </a:solidFill>
            </a:endParaRPr>
          </a:p>
        </p:txBody>
      </p:sp>
    </p:spTree>
    <p:extLst>
      <p:ext uri="{BB962C8B-B14F-4D97-AF65-F5344CB8AC3E}">
        <p14:creationId xmlns:p14="http://schemas.microsoft.com/office/powerpoint/2010/main" val="5982374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10 </a:t>
            </a:r>
            <a:r>
              <a:rPr lang="en-GB" dirty="0" err="1" smtClean="0"/>
              <a:t>mins</a:t>
            </a:r>
            <a:r>
              <a:rPr lang="en-GB" dirty="0" smtClean="0"/>
              <a:t> video on </a:t>
            </a:r>
            <a:r>
              <a:rPr lang="en-GB" dirty="0" err="1" smtClean="0"/>
              <a:t>inattentional</a:t>
            </a:r>
            <a:r>
              <a:rPr lang="en-GB" baseline="0" dirty="0" smtClean="0"/>
              <a:t> blindness,</a:t>
            </a:r>
            <a:r>
              <a:rPr lang="en-GB" dirty="0" smtClean="0"/>
              <a:t> including interactive demonstration of face recognition. Students answer two questions from video (one question ‘challenge</a:t>
            </a:r>
            <a:r>
              <a:rPr lang="en-GB" baseline="0" dirty="0" smtClean="0"/>
              <a:t> question’ for more able).</a:t>
            </a:r>
            <a:endParaRPr lang="en-GB" dirty="0" smtClean="0"/>
          </a:p>
        </p:txBody>
      </p:sp>
      <p:sp>
        <p:nvSpPr>
          <p:cNvPr id="4" name="Slide Number Placeholder 3"/>
          <p:cNvSpPr>
            <a:spLocks noGrp="1"/>
          </p:cNvSpPr>
          <p:nvPr>
            <p:ph type="sldNum" sz="quarter" idx="10"/>
          </p:nvPr>
        </p:nvSpPr>
        <p:spPr/>
        <p:txBody>
          <a:bodyPr/>
          <a:lstStyle/>
          <a:p>
            <a:fld id="{97229ABE-F92B-4CA0-BA4A-0D2746FBFA02}" type="slidenum">
              <a:rPr lang="en-GB" smtClean="0">
                <a:solidFill>
                  <a:prstClr val="black"/>
                </a:solidFill>
              </a:rPr>
              <a:pPr/>
              <a:t>4</a:t>
            </a:fld>
            <a:endParaRPr lang="en-GB">
              <a:solidFill>
                <a:prstClr val="black"/>
              </a:solidFill>
            </a:endParaRPr>
          </a:p>
        </p:txBody>
      </p:sp>
    </p:spTree>
    <p:extLst>
      <p:ext uri="{BB962C8B-B14F-4D97-AF65-F5344CB8AC3E}">
        <p14:creationId xmlns:p14="http://schemas.microsoft.com/office/powerpoint/2010/main" val="5982374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97229ABE-F92B-4CA0-BA4A-0D2746FBFA02}" type="slidenum">
              <a:rPr lang="en-GB" smtClean="0">
                <a:solidFill>
                  <a:prstClr val="black"/>
                </a:solidFill>
              </a:rPr>
              <a:pPr/>
              <a:t>5</a:t>
            </a:fld>
            <a:endParaRPr lang="en-GB">
              <a:solidFill>
                <a:prstClr val="black"/>
              </a:solidFill>
            </a:endParaRPr>
          </a:p>
        </p:txBody>
      </p:sp>
    </p:spTree>
    <p:extLst>
      <p:ext uri="{BB962C8B-B14F-4D97-AF65-F5344CB8AC3E}">
        <p14:creationId xmlns:p14="http://schemas.microsoft.com/office/powerpoint/2010/main" val="5982374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7229ABE-F92B-4CA0-BA4A-0D2746FBFA02}" type="slidenum">
              <a:rPr lang="en-GB" smtClean="0">
                <a:solidFill>
                  <a:prstClr val="black"/>
                </a:solidFill>
              </a:rPr>
              <a:pPr/>
              <a:t>6</a:t>
            </a:fld>
            <a:endParaRPr lang="en-GB">
              <a:solidFill>
                <a:prstClr val="black"/>
              </a:solidFill>
            </a:endParaRPr>
          </a:p>
        </p:txBody>
      </p:sp>
    </p:spTree>
    <p:extLst>
      <p:ext uri="{BB962C8B-B14F-4D97-AF65-F5344CB8AC3E}">
        <p14:creationId xmlns:p14="http://schemas.microsoft.com/office/powerpoint/2010/main" val="5982374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1</a:t>
            </a:r>
            <a:r>
              <a:rPr lang="en-GB" baseline="0" dirty="0" smtClean="0"/>
              <a:t>5 </a:t>
            </a:r>
            <a:r>
              <a:rPr lang="en-GB" baseline="0" dirty="0" err="1" smtClean="0"/>
              <a:t>mins</a:t>
            </a:r>
            <a:r>
              <a:rPr lang="en-GB" baseline="0" dirty="0" smtClean="0"/>
              <a:t>  real life case study video of wrongly convicted rapist based on EWT. Students introduced to what type of evidence is more accurate than EWT and why.</a:t>
            </a:r>
            <a:endParaRPr lang="en-GB" dirty="0"/>
          </a:p>
        </p:txBody>
      </p:sp>
      <p:sp>
        <p:nvSpPr>
          <p:cNvPr id="4" name="Slide Number Placeholder 3"/>
          <p:cNvSpPr>
            <a:spLocks noGrp="1"/>
          </p:cNvSpPr>
          <p:nvPr>
            <p:ph type="sldNum" sz="quarter" idx="10"/>
          </p:nvPr>
        </p:nvSpPr>
        <p:spPr/>
        <p:txBody>
          <a:bodyPr/>
          <a:lstStyle/>
          <a:p>
            <a:fld id="{97229ABE-F92B-4CA0-BA4A-0D2746FBFA02}" type="slidenum">
              <a:rPr lang="en-GB" smtClean="0">
                <a:solidFill>
                  <a:prstClr val="black"/>
                </a:solidFill>
              </a:rPr>
              <a:pPr/>
              <a:t>7</a:t>
            </a:fld>
            <a:endParaRPr lang="en-GB">
              <a:solidFill>
                <a:prstClr val="black"/>
              </a:solidFill>
            </a:endParaRPr>
          </a:p>
        </p:txBody>
      </p:sp>
    </p:spTree>
    <p:extLst>
      <p:ext uri="{BB962C8B-B14F-4D97-AF65-F5344CB8AC3E}">
        <p14:creationId xmlns:p14="http://schemas.microsoft.com/office/powerpoint/2010/main" val="11465336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0FF7F2B-8879-584F-BEDF-9816F8AC0B0B}" type="slidenum">
              <a:rPr lang="en-US">
                <a:solidFill>
                  <a:prstClr val="black"/>
                </a:solidFill>
              </a:rPr>
              <a:pPr/>
              <a:t>16</a:t>
            </a:fld>
            <a:endParaRPr lang="en-US">
              <a:solidFill>
                <a:prstClr val="black"/>
              </a:solidFill>
            </a:endParaRPr>
          </a:p>
        </p:txBody>
      </p:sp>
    </p:spTree>
    <p:extLst>
      <p:ext uri="{BB962C8B-B14F-4D97-AF65-F5344CB8AC3E}">
        <p14:creationId xmlns:p14="http://schemas.microsoft.com/office/powerpoint/2010/main" val="27840878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0FF7F2B-8879-584F-BEDF-9816F8AC0B0B}" type="slidenum">
              <a:rPr lang="en-US">
                <a:solidFill>
                  <a:prstClr val="black"/>
                </a:solidFill>
              </a:rPr>
              <a:pPr/>
              <a:t>21</a:t>
            </a:fld>
            <a:endParaRPr lang="en-US">
              <a:solidFill>
                <a:prstClr val="black"/>
              </a:solidFill>
            </a:endParaRPr>
          </a:p>
        </p:txBody>
      </p:sp>
    </p:spTree>
    <p:extLst>
      <p:ext uri="{BB962C8B-B14F-4D97-AF65-F5344CB8AC3E}">
        <p14:creationId xmlns:p14="http://schemas.microsoft.com/office/powerpoint/2010/main" val="27840878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7229ABE-F92B-4CA0-BA4A-0D2746FBFA02}" type="slidenum">
              <a:rPr lang="en-GB" smtClean="0">
                <a:solidFill>
                  <a:prstClr val="black"/>
                </a:solidFill>
              </a:rPr>
              <a:pPr/>
              <a:t>24</a:t>
            </a:fld>
            <a:endParaRPr lang="en-GB">
              <a:solidFill>
                <a:prstClr val="black"/>
              </a:solidFill>
            </a:endParaRPr>
          </a:p>
        </p:txBody>
      </p:sp>
    </p:spTree>
    <p:extLst>
      <p:ext uri="{BB962C8B-B14F-4D97-AF65-F5344CB8AC3E}">
        <p14:creationId xmlns:p14="http://schemas.microsoft.com/office/powerpoint/2010/main" val="7648127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C0D1E2D2-57E2-44E3-B526-03D22F54AA7A}" type="datetimeFigureOut">
              <a:rPr lang="en-GB" smtClean="0">
                <a:solidFill>
                  <a:prstClr val="black">
                    <a:tint val="75000"/>
                  </a:prstClr>
                </a:solidFill>
              </a:rPr>
              <a:pPr/>
              <a:t>17/09/2015</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720EF8FC-6E9B-42D7-A1A7-ED7DE1FAE2CF}"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6394210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0D1E2D2-57E2-44E3-B526-03D22F54AA7A}" type="datetimeFigureOut">
              <a:rPr lang="en-GB" smtClean="0">
                <a:solidFill>
                  <a:prstClr val="black">
                    <a:tint val="75000"/>
                  </a:prstClr>
                </a:solidFill>
              </a:rPr>
              <a:pPr/>
              <a:t>17/09/2015</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720EF8FC-6E9B-42D7-A1A7-ED7DE1FAE2CF}"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9909701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0D1E2D2-57E2-44E3-B526-03D22F54AA7A}" type="datetimeFigureOut">
              <a:rPr lang="en-GB" smtClean="0">
                <a:solidFill>
                  <a:prstClr val="black">
                    <a:tint val="75000"/>
                  </a:prstClr>
                </a:solidFill>
              </a:rPr>
              <a:pPr/>
              <a:t>17/09/2015</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720EF8FC-6E9B-42D7-A1A7-ED7DE1FAE2CF}"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4987312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C0D1E2D2-57E2-44E3-B526-03D22F54AA7A}" type="datetimeFigureOut">
              <a:rPr lang="en-GB" smtClean="0">
                <a:solidFill>
                  <a:prstClr val="black">
                    <a:tint val="75000"/>
                  </a:prstClr>
                </a:solidFill>
              </a:rPr>
              <a:pPr/>
              <a:t>17/09/2015</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720EF8FC-6E9B-42D7-A1A7-ED7DE1FAE2CF}"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8536133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0D1E2D2-57E2-44E3-B526-03D22F54AA7A}" type="datetimeFigureOut">
              <a:rPr lang="en-GB" smtClean="0">
                <a:solidFill>
                  <a:prstClr val="black">
                    <a:tint val="75000"/>
                  </a:prstClr>
                </a:solidFill>
              </a:rPr>
              <a:pPr/>
              <a:t>17/09/2015</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720EF8FC-6E9B-42D7-A1A7-ED7DE1FAE2CF}"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1524182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0D1E2D2-57E2-44E3-B526-03D22F54AA7A}" type="datetimeFigureOut">
              <a:rPr lang="en-GB" smtClean="0">
                <a:solidFill>
                  <a:prstClr val="black">
                    <a:tint val="75000"/>
                  </a:prstClr>
                </a:solidFill>
              </a:rPr>
              <a:pPr/>
              <a:t>17/09/2015</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720EF8FC-6E9B-42D7-A1A7-ED7DE1FAE2CF}"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9040069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C0D1E2D2-57E2-44E3-B526-03D22F54AA7A}" type="datetimeFigureOut">
              <a:rPr lang="en-GB" smtClean="0">
                <a:solidFill>
                  <a:prstClr val="black">
                    <a:tint val="75000"/>
                  </a:prstClr>
                </a:solidFill>
              </a:rPr>
              <a:pPr/>
              <a:t>17/09/2015</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720EF8FC-6E9B-42D7-A1A7-ED7DE1FAE2CF}"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4980684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C0D1E2D2-57E2-44E3-B526-03D22F54AA7A}" type="datetimeFigureOut">
              <a:rPr lang="en-GB" smtClean="0">
                <a:solidFill>
                  <a:prstClr val="black">
                    <a:tint val="75000"/>
                  </a:prstClr>
                </a:solidFill>
              </a:rPr>
              <a:pPr/>
              <a:t>17/09/2015</a:t>
            </a:fld>
            <a:endParaRPr lang="en-GB">
              <a:solidFill>
                <a:prstClr val="black">
                  <a:tint val="75000"/>
                </a:prstClr>
              </a:solidFill>
            </a:endParaRPr>
          </a:p>
        </p:txBody>
      </p:sp>
      <p:sp>
        <p:nvSpPr>
          <p:cNvPr id="8" name="Footer Placeholder 7"/>
          <p:cNvSpPr>
            <a:spLocks noGrp="1"/>
          </p:cNvSpPr>
          <p:nvPr>
            <p:ph type="ftr" sz="quarter" idx="11"/>
          </p:nvPr>
        </p:nvSpPr>
        <p:spPr/>
        <p:txBody>
          <a:bodyPr/>
          <a:lstStyle/>
          <a:p>
            <a:endParaRPr lang="en-GB">
              <a:solidFill>
                <a:prstClr val="black">
                  <a:tint val="75000"/>
                </a:prstClr>
              </a:solidFill>
            </a:endParaRPr>
          </a:p>
        </p:txBody>
      </p:sp>
      <p:sp>
        <p:nvSpPr>
          <p:cNvPr id="9" name="Slide Number Placeholder 8"/>
          <p:cNvSpPr>
            <a:spLocks noGrp="1"/>
          </p:cNvSpPr>
          <p:nvPr>
            <p:ph type="sldNum" sz="quarter" idx="12"/>
          </p:nvPr>
        </p:nvSpPr>
        <p:spPr/>
        <p:txBody>
          <a:bodyPr/>
          <a:lstStyle/>
          <a:p>
            <a:fld id="{720EF8FC-6E9B-42D7-A1A7-ED7DE1FAE2CF}"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3217655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C0D1E2D2-57E2-44E3-B526-03D22F54AA7A}" type="datetimeFigureOut">
              <a:rPr lang="en-GB" smtClean="0">
                <a:solidFill>
                  <a:prstClr val="black">
                    <a:tint val="75000"/>
                  </a:prstClr>
                </a:solidFill>
              </a:rPr>
              <a:pPr/>
              <a:t>17/09/2015</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720EF8FC-6E9B-42D7-A1A7-ED7DE1FAE2CF}"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37364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0D1E2D2-57E2-44E3-B526-03D22F54AA7A}" type="datetimeFigureOut">
              <a:rPr lang="en-GB" smtClean="0">
                <a:solidFill>
                  <a:prstClr val="black">
                    <a:tint val="75000"/>
                  </a:prstClr>
                </a:solidFill>
              </a:rPr>
              <a:pPr/>
              <a:t>17/09/2015</a:t>
            </a:fld>
            <a:endParaRPr lang="en-GB">
              <a:solidFill>
                <a:prstClr val="black">
                  <a:tint val="75000"/>
                </a:prstClr>
              </a:solidFill>
            </a:endParaRPr>
          </a:p>
        </p:txBody>
      </p:sp>
      <p:sp>
        <p:nvSpPr>
          <p:cNvPr id="3" name="Footer Placeholder 2"/>
          <p:cNvSpPr>
            <a:spLocks noGrp="1"/>
          </p:cNvSpPr>
          <p:nvPr>
            <p:ph type="ftr" sz="quarter" idx="11"/>
          </p:nvPr>
        </p:nvSpPr>
        <p:spPr/>
        <p:txBody>
          <a:bodyPr/>
          <a:lstStyle/>
          <a:p>
            <a:endParaRPr lang="en-GB">
              <a:solidFill>
                <a:prstClr val="black">
                  <a:tint val="75000"/>
                </a:prstClr>
              </a:solidFill>
            </a:endParaRPr>
          </a:p>
        </p:txBody>
      </p:sp>
      <p:sp>
        <p:nvSpPr>
          <p:cNvPr id="4" name="Slide Number Placeholder 3"/>
          <p:cNvSpPr>
            <a:spLocks noGrp="1"/>
          </p:cNvSpPr>
          <p:nvPr>
            <p:ph type="sldNum" sz="quarter" idx="12"/>
          </p:nvPr>
        </p:nvSpPr>
        <p:spPr/>
        <p:txBody>
          <a:bodyPr/>
          <a:lstStyle/>
          <a:p>
            <a:fld id="{720EF8FC-6E9B-42D7-A1A7-ED7DE1FAE2CF}"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5845259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0D1E2D2-57E2-44E3-B526-03D22F54AA7A}" type="datetimeFigureOut">
              <a:rPr lang="en-GB" smtClean="0">
                <a:solidFill>
                  <a:prstClr val="black">
                    <a:tint val="75000"/>
                  </a:prstClr>
                </a:solidFill>
              </a:rPr>
              <a:pPr/>
              <a:t>17/09/2015</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720EF8FC-6E9B-42D7-A1A7-ED7DE1FAE2CF}"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1415425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0D1E2D2-57E2-44E3-B526-03D22F54AA7A}" type="datetimeFigureOut">
              <a:rPr lang="en-GB" smtClean="0">
                <a:solidFill>
                  <a:prstClr val="black">
                    <a:tint val="75000"/>
                  </a:prstClr>
                </a:solidFill>
              </a:rPr>
              <a:pPr/>
              <a:t>17/09/2015</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720EF8FC-6E9B-42D7-A1A7-ED7DE1FAE2CF}"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71586638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0D1E2D2-57E2-44E3-B526-03D22F54AA7A}" type="datetimeFigureOut">
              <a:rPr lang="en-GB" smtClean="0">
                <a:solidFill>
                  <a:prstClr val="black">
                    <a:tint val="75000"/>
                  </a:prstClr>
                </a:solidFill>
              </a:rPr>
              <a:pPr/>
              <a:t>17/09/2015</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720EF8FC-6E9B-42D7-A1A7-ED7DE1FAE2CF}"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0412671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0D1E2D2-57E2-44E3-B526-03D22F54AA7A}" type="datetimeFigureOut">
              <a:rPr lang="en-GB" smtClean="0">
                <a:solidFill>
                  <a:prstClr val="black">
                    <a:tint val="75000"/>
                  </a:prstClr>
                </a:solidFill>
              </a:rPr>
              <a:pPr/>
              <a:t>17/09/2015</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720EF8FC-6E9B-42D7-A1A7-ED7DE1FAE2CF}"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4863220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0D1E2D2-57E2-44E3-B526-03D22F54AA7A}" type="datetimeFigureOut">
              <a:rPr lang="en-GB" smtClean="0">
                <a:solidFill>
                  <a:prstClr val="black">
                    <a:tint val="75000"/>
                  </a:prstClr>
                </a:solidFill>
              </a:rPr>
              <a:pPr/>
              <a:t>17/09/2015</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720EF8FC-6E9B-42D7-A1A7-ED7DE1FAE2CF}"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577781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C0D1E2D2-57E2-44E3-B526-03D22F54AA7A}" type="datetimeFigureOut">
              <a:rPr lang="en-GB" smtClean="0">
                <a:solidFill>
                  <a:prstClr val="black">
                    <a:tint val="75000"/>
                  </a:prstClr>
                </a:solidFill>
              </a:rPr>
              <a:pPr/>
              <a:t>17/09/2015</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720EF8FC-6E9B-42D7-A1A7-ED7DE1FAE2CF}"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06374217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0D1E2D2-57E2-44E3-B526-03D22F54AA7A}" type="datetimeFigureOut">
              <a:rPr lang="en-GB" smtClean="0">
                <a:solidFill>
                  <a:prstClr val="black">
                    <a:tint val="75000"/>
                  </a:prstClr>
                </a:solidFill>
              </a:rPr>
              <a:pPr/>
              <a:t>17/09/2015</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720EF8FC-6E9B-42D7-A1A7-ED7DE1FAE2CF}"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69166736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0D1E2D2-57E2-44E3-B526-03D22F54AA7A}" type="datetimeFigureOut">
              <a:rPr lang="en-GB" smtClean="0">
                <a:solidFill>
                  <a:prstClr val="black">
                    <a:tint val="75000"/>
                  </a:prstClr>
                </a:solidFill>
              </a:rPr>
              <a:pPr/>
              <a:t>17/09/2015</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720EF8FC-6E9B-42D7-A1A7-ED7DE1FAE2CF}"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40444864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C0D1E2D2-57E2-44E3-B526-03D22F54AA7A}" type="datetimeFigureOut">
              <a:rPr lang="en-GB" smtClean="0">
                <a:solidFill>
                  <a:prstClr val="black">
                    <a:tint val="75000"/>
                  </a:prstClr>
                </a:solidFill>
              </a:rPr>
              <a:pPr/>
              <a:t>17/09/2015</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720EF8FC-6E9B-42D7-A1A7-ED7DE1FAE2CF}"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05177502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C0D1E2D2-57E2-44E3-B526-03D22F54AA7A}" type="datetimeFigureOut">
              <a:rPr lang="en-GB" smtClean="0">
                <a:solidFill>
                  <a:prstClr val="black">
                    <a:tint val="75000"/>
                  </a:prstClr>
                </a:solidFill>
              </a:rPr>
              <a:pPr/>
              <a:t>17/09/2015</a:t>
            </a:fld>
            <a:endParaRPr lang="en-GB">
              <a:solidFill>
                <a:prstClr val="black">
                  <a:tint val="75000"/>
                </a:prstClr>
              </a:solidFill>
            </a:endParaRPr>
          </a:p>
        </p:txBody>
      </p:sp>
      <p:sp>
        <p:nvSpPr>
          <p:cNvPr id="8" name="Footer Placeholder 7"/>
          <p:cNvSpPr>
            <a:spLocks noGrp="1"/>
          </p:cNvSpPr>
          <p:nvPr>
            <p:ph type="ftr" sz="quarter" idx="11"/>
          </p:nvPr>
        </p:nvSpPr>
        <p:spPr/>
        <p:txBody>
          <a:bodyPr/>
          <a:lstStyle/>
          <a:p>
            <a:endParaRPr lang="en-GB">
              <a:solidFill>
                <a:prstClr val="black">
                  <a:tint val="75000"/>
                </a:prstClr>
              </a:solidFill>
            </a:endParaRPr>
          </a:p>
        </p:txBody>
      </p:sp>
      <p:sp>
        <p:nvSpPr>
          <p:cNvPr id="9" name="Slide Number Placeholder 8"/>
          <p:cNvSpPr>
            <a:spLocks noGrp="1"/>
          </p:cNvSpPr>
          <p:nvPr>
            <p:ph type="sldNum" sz="quarter" idx="12"/>
          </p:nvPr>
        </p:nvSpPr>
        <p:spPr/>
        <p:txBody>
          <a:bodyPr/>
          <a:lstStyle/>
          <a:p>
            <a:fld id="{720EF8FC-6E9B-42D7-A1A7-ED7DE1FAE2CF}"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41758478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C0D1E2D2-57E2-44E3-B526-03D22F54AA7A}" type="datetimeFigureOut">
              <a:rPr lang="en-GB" smtClean="0">
                <a:solidFill>
                  <a:prstClr val="black">
                    <a:tint val="75000"/>
                  </a:prstClr>
                </a:solidFill>
              </a:rPr>
              <a:pPr/>
              <a:t>17/09/2015</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720EF8FC-6E9B-42D7-A1A7-ED7DE1FAE2CF}"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81425386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0D1E2D2-57E2-44E3-B526-03D22F54AA7A}" type="datetimeFigureOut">
              <a:rPr lang="en-GB" smtClean="0">
                <a:solidFill>
                  <a:prstClr val="black">
                    <a:tint val="75000"/>
                  </a:prstClr>
                </a:solidFill>
              </a:rPr>
              <a:pPr/>
              <a:t>17/09/2015</a:t>
            </a:fld>
            <a:endParaRPr lang="en-GB">
              <a:solidFill>
                <a:prstClr val="black">
                  <a:tint val="75000"/>
                </a:prstClr>
              </a:solidFill>
            </a:endParaRPr>
          </a:p>
        </p:txBody>
      </p:sp>
      <p:sp>
        <p:nvSpPr>
          <p:cNvPr id="3" name="Footer Placeholder 2"/>
          <p:cNvSpPr>
            <a:spLocks noGrp="1"/>
          </p:cNvSpPr>
          <p:nvPr>
            <p:ph type="ftr" sz="quarter" idx="11"/>
          </p:nvPr>
        </p:nvSpPr>
        <p:spPr/>
        <p:txBody>
          <a:bodyPr/>
          <a:lstStyle/>
          <a:p>
            <a:endParaRPr lang="en-GB">
              <a:solidFill>
                <a:prstClr val="black">
                  <a:tint val="75000"/>
                </a:prstClr>
              </a:solidFill>
            </a:endParaRPr>
          </a:p>
        </p:txBody>
      </p:sp>
      <p:sp>
        <p:nvSpPr>
          <p:cNvPr id="4" name="Slide Number Placeholder 3"/>
          <p:cNvSpPr>
            <a:spLocks noGrp="1"/>
          </p:cNvSpPr>
          <p:nvPr>
            <p:ph type="sldNum" sz="quarter" idx="12"/>
          </p:nvPr>
        </p:nvSpPr>
        <p:spPr/>
        <p:txBody>
          <a:bodyPr/>
          <a:lstStyle/>
          <a:p>
            <a:fld id="{720EF8FC-6E9B-42D7-A1A7-ED7DE1FAE2CF}"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2374531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0D1E2D2-57E2-44E3-B526-03D22F54AA7A}" type="datetimeFigureOut">
              <a:rPr lang="en-GB" smtClean="0">
                <a:solidFill>
                  <a:prstClr val="black">
                    <a:tint val="75000"/>
                  </a:prstClr>
                </a:solidFill>
              </a:rPr>
              <a:pPr/>
              <a:t>17/09/2015</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720EF8FC-6E9B-42D7-A1A7-ED7DE1FAE2CF}"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72518142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0D1E2D2-57E2-44E3-B526-03D22F54AA7A}" type="datetimeFigureOut">
              <a:rPr lang="en-GB" smtClean="0">
                <a:solidFill>
                  <a:prstClr val="black">
                    <a:tint val="75000"/>
                  </a:prstClr>
                </a:solidFill>
              </a:rPr>
              <a:pPr/>
              <a:t>17/09/2015</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720EF8FC-6E9B-42D7-A1A7-ED7DE1FAE2CF}"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74577691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0D1E2D2-57E2-44E3-B526-03D22F54AA7A}" type="datetimeFigureOut">
              <a:rPr lang="en-GB" smtClean="0">
                <a:solidFill>
                  <a:prstClr val="black">
                    <a:tint val="75000"/>
                  </a:prstClr>
                </a:solidFill>
              </a:rPr>
              <a:pPr/>
              <a:t>17/09/2015</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720EF8FC-6E9B-42D7-A1A7-ED7DE1FAE2CF}"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74475384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0D1E2D2-57E2-44E3-B526-03D22F54AA7A}" type="datetimeFigureOut">
              <a:rPr lang="en-GB" smtClean="0">
                <a:solidFill>
                  <a:prstClr val="black">
                    <a:tint val="75000"/>
                  </a:prstClr>
                </a:solidFill>
              </a:rPr>
              <a:pPr/>
              <a:t>17/09/2015</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720EF8FC-6E9B-42D7-A1A7-ED7DE1FAE2CF}"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35784195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0D1E2D2-57E2-44E3-B526-03D22F54AA7A}" type="datetimeFigureOut">
              <a:rPr lang="en-GB" smtClean="0">
                <a:solidFill>
                  <a:prstClr val="black">
                    <a:tint val="75000"/>
                  </a:prstClr>
                </a:solidFill>
              </a:rPr>
              <a:pPr/>
              <a:t>17/09/2015</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720EF8FC-6E9B-42D7-A1A7-ED7DE1FAE2CF}"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7970728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C0D1E2D2-57E2-44E3-B526-03D22F54AA7A}" type="datetimeFigureOut">
              <a:rPr lang="en-GB" smtClean="0">
                <a:solidFill>
                  <a:prstClr val="black">
                    <a:tint val="75000"/>
                  </a:prstClr>
                </a:solidFill>
              </a:rPr>
              <a:pPr/>
              <a:t>17/09/2015</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720EF8FC-6E9B-42D7-A1A7-ED7DE1FAE2CF}"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0750589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C0D1E2D2-57E2-44E3-B526-03D22F54AA7A}" type="datetimeFigureOut">
              <a:rPr lang="en-GB" smtClean="0">
                <a:solidFill>
                  <a:prstClr val="black">
                    <a:tint val="75000"/>
                  </a:prstClr>
                </a:solidFill>
              </a:rPr>
              <a:pPr/>
              <a:t>17/09/2015</a:t>
            </a:fld>
            <a:endParaRPr lang="en-GB">
              <a:solidFill>
                <a:prstClr val="black">
                  <a:tint val="75000"/>
                </a:prstClr>
              </a:solidFill>
            </a:endParaRPr>
          </a:p>
        </p:txBody>
      </p:sp>
      <p:sp>
        <p:nvSpPr>
          <p:cNvPr id="8" name="Footer Placeholder 7"/>
          <p:cNvSpPr>
            <a:spLocks noGrp="1"/>
          </p:cNvSpPr>
          <p:nvPr>
            <p:ph type="ftr" sz="quarter" idx="11"/>
          </p:nvPr>
        </p:nvSpPr>
        <p:spPr/>
        <p:txBody>
          <a:bodyPr/>
          <a:lstStyle/>
          <a:p>
            <a:endParaRPr lang="en-GB">
              <a:solidFill>
                <a:prstClr val="black">
                  <a:tint val="75000"/>
                </a:prstClr>
              </a:solidFill>
            </a:endParaRPr>
          </a:p>
        </p:txBody>
      </p:sp>
      <p:sp>
        <p:nvSpPr>
          <p:cNvPr id="9" name="Slide Number Placeholder 8"/>
          <p:cNvSpPr>
            <a:spLocks noGrp="1"/>
          </p:cNvSpPr>
          <p:nvPr>
            <p:ph type="sldNum" sz="quarter" idx="12"/>
          </p:nvPr>
        </p:nvSpPr>
        <p:spPr/>
        <p:txBody>
          <a:bodyPr/>
          <a:lstStyle/>
          <a:p>
            <a:fld id="{720EF8FC-6E9B-42D7-A1A7-ED7DE1FAE2CF}"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2588819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C0D1E2D2-57E2-44E3-B526-03D22F54AA7A}" type="datetimeFigureOut">
              <a:rPr lang="en-GB" smtClean="0">
                <a:solidFill>
                  <a:prstClr val="black">
                    <a:tint val="75000"/>
                  </a:prstClr>
                </a:solidFill>
              </a:rPr>
              <a:pPr/>
              <a:t>17/09/2015</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720EF8FC-6E9B-42D7-A1A7-ED7DE1FAE2CF}"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6140375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0D1E2D2-57E2-44E3-B526-03D22F54AA7A}" type="datetimeFigureOut">
              <a:rPr lang="en-GB" smtClean="0">
                <a:solidFill>
                  <a:prstClr val="black">
                    <a:tint val="75000"/>
                  </a:prstClr>
                </a:solidFill>
              </a:rPr>
              <a:pPr/>
              <a:t>17/09/2015</a:t>
            </a:fld>
            <a:endParaRPr lang="en-GB">
              <a:solidFill>
                <a:prstClr val="black">
                  <a:tint val="75000"/>
                </a:prstClr>
              </a:solidFill>
            </a:endParaRPr>
          </a:p>
        </p:txBody>
      </p:sp>
      <p:sp>
        <p:nvSpPr>
          <p:cNvPr id="3" name="Footer Placeholder 2"/>
          <p:cNvSpPr>
            <a:spLocks noGrp="1"/>
          </p:cNvSpPr>
          <p:nvPr>
            <p:ph type="ftr" sz="quarter" idx="11"/>
          </p:nvPr>
        </p:nvSpPr>
        <p:spPr/>
        <p:txBody>
          <a:bodyPr/>
          <a:lstStyle/>
          <a:p>
            <a:endParaRPr lang="en-GB">
              <a:solidFill>
                <a:prstClr val="black">
                  <a:tint val="75000"/>
                </a:prstClr>
              </a:solidFill>
            </a:endParaRPr>
          </a:p>
        </p:txBody>
      </p:sp>
      <p:sp>
        <p:nvSpPr>
          <p:cNvPr id="4" name="Slide Number Placeholder 3"/>
          <p:cNvSpPr>
            <a:spLocks noGrp="1"/>
          </p:cNvSpPr>
          <p:nvPr>
            <p:ph type="sldNum" sz="quarter" idx="12"/>
          </p:nvPr>
        </p:nvSpPr>
        <p:spPr/>
        <p:txBody>
          <a:bodyPr/>
          <a:lstStyle/>
          <a:p>
            <a:fld id="{720EF8FC-6E9B-42D7-A1A7-ED7DE1FAE2CF}"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1640709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0D1E2D2-57E2-44E3-B526-03D22F54AA7A}" type="datetimeFigureOut">
              <a:rPr lang="en-GB" smtClean="0">
                <a:solidFill>
                  <a:prstClr val="black">
                    <a:tint val="75000"/>
                  </a:prstClr>
                </a:solidFill>
              </a:rPr>
              <a:pPr/>
              <a:t>17/09/2015</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720EF8FC-6E9B-42D7-A1A7-ED7DE1FAE2CF}"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0672275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0D1E2D2-57E2-44E3-B526-03D22F54AA7A}" type="datetimeFigureOut">
              <a:rPr lang="en-GB" smtClean="0">
                <a:solidFill>
                  <a:prstClr val="black">
                    <a:tint val="75000"/>
                  </a:prstClr>
                </a:solidFill>
              </a:rPr>
              <a:pPr/>
              <a:t>17/09/2015</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720EF8FC-6E9B-42D7-A1A7-ED7DE1FAE2CF}"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3760237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0066">
            <a:alpha val="99000"/>
          </a:srgb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D1E2D2-57E2-44E3-B526-03D22F54AA7A}" type="datetimeFigureOut">
              <a:rPr lang="en-GB" smtClean="0">
                <a:solidFill>
                  <a:prstClr val="black">
                    <a:tint val="75000"/>
                  </a:prstClr>
                </a:solidFill>
              </a:rPr>
              <a:pPr/>
              <a:t>17/09/2015</a:t>
            </a:fld>
            <a:endParaRPr lang="en-GB">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0EF8FC-6E9B-42D7-A1A7-ED7DE1FAE2CF}"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411704475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0066">
            <a:alpha val="99000"/>
          </a:srgb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D1E2D2-57E2-44E3-B526-03D22F54AA7A}" type="datetimeFigureOut">
              <a:rPr lang="en-GB" smtClean="0">
                <a:solidFill>
                  <a:prstClr val="black">
                    <a:tint val="75000"/>
                  </a:prstClr>
                </a:solidFill>
              </a:rPr>
              <a:pPr/>
              <a:t>17/09/2015</a:t>
            </a:fld>
            <a:endParaRPr lang="en-GB">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0EF8FC-6E9B-42D7-A1A7-ED7DE1FAE2CF}"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98050399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0066">
            <a:alpha val="99000"/>
          </a:srgb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D1E2D2-57E2-44E3-B526-03D22F54AA7A}" type="datetimeFigureOut">
              <a:rPr lang="en-GB" smtClean="0">
                <a:solidFill>
                  <a:prstClr val="black">
                    <a:tint val="75000"/>
                  </a:prstClr>
                </a:solidFill>
              </a:rPr>
              <a:pPr/>
              <a:t>17/09/2015</a:t>
            </a:fld>
            <a:endParaRPr lang="en-GB">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0EF8FC-6E9B-42D7-A1A7-ED7DE1FAE2CF}"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62519070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hyperlink" Target="http://www.youtube.com/watch?v=I4V6aoYuDcg&amp;feature=related" TargetMode="External"/><Relationship Id="rId2" Type="http://schemas.openxmlformats.org/officeDocument/2006/relationships/hyperlink" Target="https://www.youtube.com/watch?v=0FcEDiSc0_g" TargetMode="External"/><Relationship Id="rId1" Type="http://schemas.openxmlformats.org/officeDocument/2006/relationships/slideLayout" Target="../slideLayouts/slideLayout13.xml"/><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9.png"/><Relationship Id="rId1" Type="http://schemas.openxmlformats.org/officeDocument/2006/relationships/slideLayout" Target="../slideLayouts/slideLayout13.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image" Target="../media/image26.png"/></Relationships>
</file>

<file path=ppt/slides/_rels/slide25.xml.rels><?xml version="1.0" encoding="UTF-8" standalone="yes"?>
<Relationships xmlns="http://schemas.openxmlformats.org/package/2006/relationships"><Relationship Id="rId8" Type="http://schemas.openxmlformats.org/officeDocument/2006/relationships/image" Target="../media/image30.png"/><Relationship Id="rId13" Type="http://schemas.microsoft.com/office/2007/relationships/hdphoto" Target="../media/hdphoto5.wdp"/><Relationship Id="rId18" Type="http://schemas.microsoft.com/office/2007/relationships/hdphoto" Target="../media/hdphoto7.wdp"/><Relationship Id="rId3" Type="http://schemas.openxmlformats.org/officeDocument/2006/relationships/notesSlide" Target="../notesSlides/notesSlide10.xml"/><Relationship Id="rId7" Type="http://schemas.microsoft.com/office/2007/relationships/hdphoto" Target="../media/hdphoto2.wdp"/><Relationship Id="rId12" Type="http://schemas.openxmlformats.org/officeDocument/2006/relationships/image" Target="../media/image32.png"/><Relationship Id="rId17" Type="http://schemas.openxmlformats.org/officeDocument/2006/relationships/image" Target="../media/image35.png"/><Relationship Id="rId2" Type="http://schemas.openxmlformats.org/officeDocument/2006/relationships/slideLayout" Target="../slideLayouts/slideLayout7.xml"/><Relationship Id="rId16" Type="http://schemas.microsoft.com/office/2007/relationships/hdphoto" Target="../media/hdphoto6.wdp"/><Relationship Id="rId1" Type="http://schemas.openxmlformats.org/officeDocument/2006/relationships/tags" Target="../tags/tag1.xml"/><Relationship Id="rId6" Type="http://schemas.openxmlformats.org/officeDocument/2006/relationships/image" Target="../media/image29.png"/><Relationship Id="rId11" Type="http://schemas.microsoft.com/office/2007/relationships/hdphoto" Target="../media/hdphoto4.wdp"/><Relationship Id="rId5" Type="http://schemas.microsoft.com/office/2007/relationships/hdphoto" Target="../media/hdphoto1.wdp"/><Relationship Id="rId15" Type="http://schemas.openxmlformats.org/officeDocument/2006/relationships/image" Target="../media/image34.png"/><Relationship Id="rId10" Type="http://schemas.openxmlformats.org/officeDocument/2006/relationships/image" Target="../media/image31.png"/><Relationship Id="rId19" Type="http://schemas.openxmlformats.org/officeDocument/2006/relationships/image" Target="../media/image36.png"/><Relationship Id="rId4" Type="http://schemas.openxmlformats.org/officeDocument/2006/relationships/image" Target="../media/image28.png"/><Relationship Id="rId9" Type="http://schemas.microsoft.com/office/2007/relationships/hdphoto" Target="../media/hdphoto3.wdp"/><Relationship Id="rId14" Type="http://schemas.openxmlformats.org/officeDocument/2006/relationships/image" Target="../media/image33.png"/></Relationships>
</file>

<file path=ppt/slides/_rels/slide26.xml.rels><?xml version="1.0" encoding="UTF-8" standalone="yes"?>
<Relationships xmlns="http://schemas.openxmlformats.org/package/2006/relationships"><Relationship Id="rId8" Type="http://schemas.openxmlformats.org/officeDocument/2006/relationships/image" Target="../media/image30.png"/><Relationship Id="rId13" Type="http://schemas.microsoft.com/office/2007/relationships/hdphoto" Target="../media/hdphoto5.wdp"/><Relationship Id="rId3" Type="http://schemas.openxmlformats.org/officeDocument/2006/relationships/notesSlide" Target="../notesSlides/notesSlide11.xml"/><Relationship Id="rId7" Type="http://schemas.microsoft.com/office/2007/relationships/hdphoto" Target="../media/hdphoto2.wdp"/><Relationship Id="rId12" Type="http://schemas.openxmlformats.org/officeDocument/2006/relationships/image" Target="../media/image32.png"/><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29.png"/><Relationship Id="rId11" Type="http://schemas.microsoft.com/office/2007/relationships/hdphoto" Target="../media/hdphoto4.wdp"/><Relationship Id="rId5" Type="http://schemas.microsoft.com/office/2007/relationships/hdphoto" Target="../media/hdphoto1.wdp"/><Relationship Id="rId10" Type="http://schemas.openxmlformats.org/officeDocument/2006/relationships/image" Target="../media/image31.png"/><Relationship Id="rId4" Type="http://schemas.openxmlformats.org/officeDocument/2006/relationships/image" Target="../media/image28.png"/><Relationship Id="rId9" Type="http://schemas.microsoft.com/office/2007/relationships/hdphoto" Target="../media/hdphoto3.wdp"/><Relationship Id="rId14" Type="http://schemas.openxmlformats.org/officeDocument/2006/relationships/image" Target="../media/image36.png"/></Relationships>
</file>

<file path=ppt/slides/_rels/slide27.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36.png"/><Relationship Id="rId3" Type="http://schemas.openxmlformats.org/officeDocument/2006/relationships/image" Target="../media/image28.png"/><Relationship Id="rId7" Type="http://schemas.openxmlformats.org/officeDocument/2006/relationships/image" Target="../media/image30.png"/><Relationship Id="rId12" Type="http://schemas.microsoft.com/office/2007/relationships/hdphoto" Target="../media/hdphoto5.wdp"/><Relationship Id="rId2" Type="http://schemas.openxmlformats.org/officeDocument/2006/relationships/slideLayout" Target="../slideLayouts/slideLayout7.xml"/><Relationship Id="rId1" Type="http://schemas.openxmlformats.org/officeDocument/2006/relationships/tags" Target="../tags/tag3.xml"/><Relationship Id="rId6" Type="http://schemas.microsoft.com/office/2007/relationships/hdphoto" Target="../media/hdphoto2.wdp"/><Relationship Id="rId11" Type="http://schemas.openxmlformats.org/officeDocument/2006/relationships/image" Target="../media/image32.png"/><Relationship Id="rId5" Type="http://schemas.openxmlformats.org/officeDocument/2006/relationships/image" Target="../media/image29.png"/><Relationship Id="rId10" Type="http://schemas.microsoft.com/office/2007/relationships/hdphoto" Target="../media/hdphoto4.wdp"/><Relationship Id="rId4" Type="http://schemas.microsoft.com/office/2007/relationships/hdphoto" Target="../media/hdphoto1.wdp"/><Relationship Id="rId9" Type="http://schemas.openxmlformats.org/officeDocument/2006/relationships/image" Target="../media/image31.png"/></Relationships>
</file>

<file path=ppt/slides/_rels/slide28.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36.png"/><Relationship Id="rId3" Type="http://schemas.openxmlformats.org/officeDocument/2006/relationships/image" Target="../media/image28.png"/><Relationship Id="rId7" Type="http://schemas.openxmlformats.org/officeDocument/2006/relationships/image" Target="../media/image30.png"/><Relationship Id="rId12" Type="http://schemas.microsoft.com/office/2007/relationships/hdphoto" Target="../media/hdphoto5.wdp"/><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microsoft.com/office/2007/relationships/hdphoto" Target="../media/hdphoto2.wdp"/><Relationship Id="rId11" Type="http://schemas.openxmlformats.org/officeDocument/2006/relationships/image" Target="../media/image32.png"/><Relationship Id="rId5" Type="http://schemas.openxmlformats.org/officeDocument/2006/relationships/image" Target="../media/image29.png"/><Relationship Id="rId10" Type="http://schemas.microsoft.com/office/2007/relationships/hdphoto" Target="../media/hdphoto4.wdp"/><Relationship Id="rId4" Type="http://schemas.microsoft.com/office/2007/relationships/hdphoto" Target="../media/hdphoto1.wdp"/><Relationship Id="rId9" Type="http://schemas.openxmlformats.org/officeDocument/2006/relationships/image" Target="../media/image31.png"/></Relationships>
</file>

<file path=ppt/slides/_rels/slide29.xml.rels><?xml version="1.0" encoding="UTF-8" standalone="yes"?>
<Relationships xmlns="http://schemas.openxmlformats.org/package/2006/relationships"><Relationship Id="rId8" Type="http://schemas.openxmlformats.org/officeDocument/2006/relationships/image" Target="../media/image31.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28.png"/><Relationship Id="rId1" Type="http://schemas.openxmlformats.org/officeDocument/2006/relationships/slideLayout" Target="../slideLayouts/slideLayout7.xml"/><Relationship Id="rId6" Type="http://schemas.openxmlformats.org/officeDocument/2006/relationships/image" Target="../media/image30.png"/><Relationship Id="rId11" Type="http://schemas.openxmlformats.org/officeDocument/2006/relationships/image" Target="../media/image36.png"/><Relationship Id="rId5" Type="http://schemas.microsoft.com/office/2007/relationships/hdphoto" Target="../media/hdphoto2.wdp"/><Relationship Id="rId10" Type="http://schemas.openxmlformats.org/officeDocument/2006/relationships/image" Target="../media/image37.png"/><Relationship Id="rId4" Type="http://schemas.openxmlformats.org/officeDocument/2006/relationships/image" Target="../media/image29.png"/><Relationship Id="rId9" Type="http://schemas.microsoft.com/office/2007/relationships/hdphoto" Target="../media/hdphoto4.wdp"/></Relationships>
</file>

<file path=ppt/slides/_rels/slide3.xml.rels><?xml version="1.0" encoding="UTF-8" standalone="yes"?>
<Relationships xmlns="http://schemas.openxmlformats.org/package/2006/relationships"><Relationship Id="rId3" Type="http://schemas.openxmlformats.org/officeDocument/2006/relationships/hyperlink" Target="https://www.youtube.com/watch?v=8-hapS2SPz4" TargetMode="External"/><Relationship Id="rId2" Type="http://schemas.openxmlformats.org/officeDocument/2006/relationships/notesSlide" Target="../notesSlides/notesSlide2.xml"/><Relationship Id="rId1" Type="http://schemas.openxmlformats.org/officeDocument/2006/relationships/slideLayout" Target="../slideLayouts/slideLayout13.xml"/><Relationship Id="rId5" Type="http://schemas.openxmlformats.org/officeDocument/2006/relationships/image" Target="../media/image6.pn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8" Type="http://schemas.openxmlformats.org/officeDocument/2006/relationships/image" Target="../media/image31.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28.png"/><Relationship Id="rId1" Type="http://schemas.openxmlformats.org/officeDocument/2006/relationships/slideLayout" Target="../slideLayouts/slideLayout7.xml"/><Relationship Id="rId6" Type="http://schemas.openxmlformats.org/officeDocument/2006/relationships/image" Target="../media/image30.png"/><Relationship Id="rId11" Type="http://schemas.openxmlformats.org/officeDocument/2006/relationships/image" Target="../media/image36.png"/><Relationship Id="rId5" Type="http://schemas.microsoft.com/office/2007/relationships/hdphoto" Target="../media/hdphoto2.wdp"/><Relationship Id="rId10" Type="http://schemas.openxmlformats.org/officeDocument/2006/relationships/image" Target="../media/image37.png"/><Relationship Id="rId4" Type="http://schemas.openxmlformats.org/officeDocument/2006/relationships/image" Target="../media/image29.png"/><Relationship Id="rId9" Type="http://schemas.microsoft.com/office/2007/relationships/hdphoto" Target="../media/hdphoto4.wdp"/></Relationships>
</file>

<file path=ppt/slides/_rels/slide31.xml.rels><?xml version="1.0" encoding="UTF-8" standalone="yes"?>
<Relationships xmlns="http://schemas.openxmlformats.org/package/2006/relationships"><Relationship Id="rId8" Type="http://schemas.openxmlformats.org/officeDocument/2006/relationships/image" Target="../media/image31.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28.png"/><Relationship Id="rId1" Type="http://schemas.openxmlformats.org/officeDocument/2006/relationships/slideLayout" Target="../slideLayouts/slideLayout7.xml"/><Relationship Id="rId6" Type="http://schemas.openxmlformats.org/officeDocument/2006/relationships/image" Target="../media/image30.png"/><Relationship Id="rId11" Type="http://schemas.openxmlformats.org/officeDocument/2006/relationships/image" Target="../media/image36.png"/><Relationship Id="rId5" Type="http://schemas.microsoft.com/office/2007/relationships/hdphoto" Target="../media/hdphoto2.wdp"/><Relationship Id="rId10" Type="http://schemas.openxmlformats.org/officeDocument/2006/relationships/image" Target="../media/image37.png"/><Relationship Id="rId4" Type="http://schemas.openxmlformats.org/officeDocument/2006/relationships/image" Target="../media/image29.png"/><Relationship Id="rId9" Type="http://schemas.microsoft.com/office/2007/relationships/hdphoto" Target="../media/hdphoto4.wdp"/></Relationships>
</file>

<file path=ppt/slides/_rels/slide32.xml.rels><?xml version="1.0" encoding="UTF-8" standalone="yes"?>
<Relationships xmlns="http://schemas.openxmlformats.org/package/2006/relationships"><Relationship Id="rId8" Type="http://schemas.openxmlformats.org/officeDocument/2006/relationships/image" Target="../media/image31.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28.png"/><Relationship Id="rId1" Type="http://schemas.openxmlformats.org/officeDocument/2006/relationships/slideLayout" Target="../slideLayouts/slideLayout7.xml"/><Relationship Id="rId6" Type="http://schemas.openxmlformats.org/officeDocument/2006/relationships/image" Target="../media/image30.png"/><Relationship Id="rId11" Type="http://schemas.openxmlformats.org/officeDocument/2006/relationships/image" Target="../media/image36.png"/><Relationship Id="rId5" Type="http://schemas.microsoft.com/office/2007/relationships/hdphoto" Target="../media/hdphoto2.wdp"/><Relationship Id="rId10" Type="http://schemas.openxmlformats.org/officeDocument/2006/relationships/image" Target="../media/image38.png"/><Relationship Id="rId4" Type="http://schemas.openxmlformats.org/officeDocument/2006/relationships/image" Target="../media/image29.png"/><Relationship Id="rId9" Type="http://schemas.microsoft.com/office/2007/relationships/hdphoto" Target="../media/hdphoto4.wdp"/></Relationships>
</file>

<file path=ppt/slides/_rels/slide33.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28.png"/><Relationship Id="rId7" Type="http://schemas.openxmlformats.org/officeDocument/2006/relationships/image" Target="../media/image30.png"/><Relationship Id="rId12" Type="http://schemas.openxmlformats.org/officeDocument/2006/relationships/image" Target="../media/image36.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microsoft.com/office/2007/relationships/hdphoto" Target="../media/hdphoto2.wdp"/><Relationship Id="rId11" Type="http://schemas.openxmlformats.org/officeDocument/2006/relationships/image" Target="../media/image39.png"/><Relationship Id="rId5" Type="http://schemas.openxmlformats.org/officeDocument/2006/relationships/image" Target="../media/image29.png"/><Relationship Id="rId10" Type="http://schemas.microsoft.com/office/2007/relationships/hdphoto" Target="../media/hdphoto4.wdp"/><Relationship Id="rId4" Type="http://schemas.microsoft.com/office/2007/relationships/hdphoto" Target="../media/hdphoto1.wdp"/><Relationship Id="rId9" Type="http://schemas.openxmlformats.org/officeDocument/2006/relationships/image" Target="../media/image31.png"/></Relationships>
</file>

<file path=ppt/slides/_rels/slide34.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36.png"/><Relationship Id="rId3" Type="http://schemas.openxmlformats.org/officeDocument/2006/relationships/notesSlide" Target="../notesSlides/notesSlide14.xml"/><Relationship Id="rId7" Type="http://schemas.microsoft.com/office/2007/relationships/hdphoto" Target="../media/hdphoto2.wdp"/><Relationship Id="rId12" Type="http://schemas.openxmlformats.org/officeDocument/2006/relationships/image" Target="../media/image39.png"/><Relationship Id="rId2" Type="http://schemas.openxmlformats.org/officeDocument/2006/relationships/slideLayout" Target="../slideLayouts/slideLayout7.xml"/><Relationship Id="rId1" Type="http://schemas.openxmlformats.org/officeDocument/2006/relationships/tags" Target="../tags/tag4.xml"/><Relationship Id="rId6" Type="http://schemas.openxmlformats.org/officeDocument/2006/relationships/image" Target="../media/image29.png"/><Relationship Id="rId11" Type="http://schemas.microsoft.com/office/2007/relationships/hdphoto" Target="../media/hdphoto4.wdp"/><Relationship Id="rId5" Type="http://schemas.microsoft.com/office/2007/relationships/hdphoto" Target="../media/hdphoto1.wdp"/><Relationship Id="rId10" Type="http://schemas.openxmlformats.org/officeDocument/2006/relationships/image" Target="../media/image31.png"/><Relationship Id="rId4" Type="http://schemas.openxmlformats.org/officeDocument/2006/relationships/image" Target="../media/image28.png"/><Relationship Id="rId9" Type="http://schemas.microsoft.com/office/2007/relationships/hdphoto" Target="../media/hdphoto3.wdp"/></Relationships>
</file>

<file path=ppt/slides/_rels/slide35.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28.png"/><Relationship Id="rId7" Type="http://schemas.openxmlformats.org/officeDocument/2006/relationships/image" Target="../media/image30.png"/><Relationship Id="rId12" Type="http://schemas.openxmlformats.org/officeDocument/2006/relationships/image" Target="../media/image36.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microsoft.com/office/2007/relationships/hdphoto" Target="../media/hdphoto2.wdp"/><Relationship Id="rId11" Type="http://schemas.openxmlformats.org/officeDocument/2006/relationships/image" Target="../media/image39.png"/><Relationship Id="rId5" Type="http://schemas.openxmlformats.org/officeDocument/2006/relationships/image" Target="../media/image29.png"/><Relationship Id="rId10" Type="http://schemas.microsoft.com/office/2007/relationships/hdphoto" Target="../media/hdphoto4.wdp"/><Relationship Id="rId4" Type="http://schemas.microsoft.com/office/2007/relationships/hdphoto" Target="../media/hdphoto1.wdp"/><Relationship Id="rId9" Type="http://schemas.openxmlformats.org/officeDocument/2006/relationships/image" Target="../media/image31.png"/></Relationships>
</file>

<file path=ppt/slides/_rels/slide36.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35.png"/><Relationship Id="rId3" Type="http://schemas.openxmlformats.org/officeDocument/2006/relationships/image" Target="../media/image36.png"/><Relationship Id="rId7" Type="http://schemas.microsoft.com/office/2007/relationships/hdphoto" Target="../media/hdphoto4.wdp"/><Relationship Id="rId12" Type="http://schemas.microsoft.com/office/2007/relationships/hdphoto" Target="../media/hdphoto6.wdp"/><Relationship Id="rId2" Type="http://schemas.openxmlformats.org/officeDocument/2006/relationships/slideLayout" Target="../slideLayouts/slideLayout7.xml"/><Relationship Id="rId1" Type="http://schemas.openxmlformats.org/officeDocument/2006/relationships/tags" Target="../tags/tag5.xml"/><Relationship Id="rId6" Type="http://schemas.openxmlformats.org/officeDocument/2006/relationships/image" Target="../media/image31.png"/><Relationship Id="rId11" Type="http://schemas.openxmlformats.org/officeDocument/2006/relationships/image" Target="../media/image34.png"/><Relationship Id="rId5" Type="http://schemas.microsoft.com/office/2007/relationships/hdphoto" Target="../media/hdphoto2.wdp"/><Relationship Id="rId10" Type="http://schemas.openxmlformats.org/officeDocument/2006/relationships/image" Target="../media/image33.png"/><Relationship Id="rId4" Type="http://schemas.openxmlformats.org/officeDocument/2006/relationships/image" Target="../media/image29.png"/><Relationship Id="rId9" Type="http://schemas.microsoft.com/office/2007/relationships/hdphoto" Target="../media/hdphoto5.wdp"/><Relationship Id="rId14" Type="http://schemas.microsoft.com/office/2007/relationships/hdphoto" Target="../media/hdphoto7.wdp"/></Relationships>
</file>

<file path=ppt/slides/_rels/slide3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slideLayout" Target="../slideLayouts/slideLayout7.xml"/><Relationship Id="rId1" Type="http://schemas.openxmlformats.org/officeDocument/2006/relationships/tags" Target="../tags/tag6.xml"/></Relationships>
</file>

<file path=ppt/slides/_rels/slide3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6.xml"/><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openxmlformats.org/officeDocument/2006/relationships/hyperlink" Target="http://www.youtube.com/watch?v=VkrrVozZR2c" TargetMode="External"/><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3.xml"/><Relationship Id="rId5" Type="http://schemas.openxmlformats.org/officeDocument/2006/relationships/image" Target="../media/image10.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13.xml"/><Relationship Id="rId5" Type="http://schemas.openxmlformats.org/officeDocument/2006/relationships/image" Target="../media/image12.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hyperlink" Target="https://www.youtube.com/watch?v=u-SBTRLoPuo" TargetMode="External"/><Relationship Id="rId2" Type="http://schemas.openxmlformats.org/officeDocument/2006/relationships/notesSlide" Target="../notesSlides/notesSlide6.xml"/><Relationship Id="rId1" Type="http://schemas.openxmlformats.org/officeDocument/2006/relationships/slideLayout" Target="../slideLayouts/slideLayout13.xml"/><Relationship Id="rId5" Type="http://schemas.openxmlformats.org/officeDocument/2006/relationships/image" Target="../media/image14.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6.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995934" y="3091951"/>
            <a:ext cx="5252121" cy="3005202"/>
          </a:xfrm>
        </p:spPr>
        <p:txBody>
          <a:bodyPr>
            <a:normAutofit/>
          </a:bodyPr>
          <a:lstStyle/>
          <a:p>
            <a:r>
              <a:rPr lang="en-GB" dirty="0" smtClean="0">
                <a:latin typeface="Comic Sans MS" panose="030F0702030302020204" pitchFamily="66" charset="0"/>
              </a:rPr>
              <a:t>How accurate is an eye witness testimony really?</a:t>
            </a:r>
            <a:endParaRPr lang="en-GB" dirty="0">
              <a:latin typeface="Comic Sans MS" panose="030F0702030302020204" pitchFamily="66" charset="0"/>
            </a:endParaRPr>
          </a:p>
        </p:txBody>
      </p:sp>
      <p:sp>
        <p:nvSpPr>
          <p:cNvPr id="3" name="Subtitle 2"/>
          <p:cNvSpPr>
            <a:spLocks noGrp="1"/>
          </p:cNvSpPr>
          <p:nvPr>
            <p:ph type="subTitle" idx="1"/>
          </p:nvPr>
        </p:nvSpPr>
        <p:spPr>
          <a:xfrm>
            <a:off x="-10764" y="6097152"/>
            <a:ext cx="9154764" cy="783295"/>
          </a:xfrm>
          <a:solidFill>
            <a:schemeClr val="bg1"/>
          </a:solidFill>
        </p:spPr>
        <p:txBody>
          <a:bodyPr>
            <a:normAutofit/>
          </a:bodyPr>
          <a:lstStyle/>
          <a:p>
            <a:r>
              <a:rPr lang="en-GB" sz="3800" b="1" dirty="0" smtClean="0">
                <a:solidFill>
                  <a:srgbClr val="002060"/>
                </a:solidFill>
                <a:latin typeface="Comic Sans MS" panose="030F0702030302020204" pitchFamily="66" charset="0"/>
              </a:rPr>
              <a:t>Starter</a:t>
            </a:r>
            <a:r>
              <a:rPr lang="en-GB" sz="3800" dirty="0" smtClean="0">
                <a:solidFill>
                  <a:srgbClr val="002060"/>
                </a:solidFill>
                <a:latin typeface="Comic Sans MS" panose="030F0702030302020204" pitchFamily="66" charset="0"/>
              </a:rPr>
              <a:t>: Complete the odd one out</a:t>
            </a:r>
            <a:endParaRPr lang="en-GB" sz="3800" dirty="0">
              <a:solidFill>
                <a:srgbClr val="002060"/>
              </a:solidFill>
              <a:latin typeface="Comic Sans MS" panose="030F0702030302020204" pitchFamily="66" charset="0"/>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20" y="0"/>
            <a:ext cx="9175220" cy="3090672"/>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64" y="3092129"/>
            <a:ext cx="4006699" cy="3005024"/>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5663208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0" y="5657671"/>
            <a:ext cx="9144000" cy="1200329"/>
          </a:xfrm>
          <a:prstGeom prst="rect">
            <a:avLst/>
          </a:prstGeom>
          <a:solidFill>
            <a:sysClr val="windowText" lastClr="000000"/>
          </a:solidFill>
          <a:ln w="25400">
            <a:solidFill>
              <a:schemeClr val="bg1"/>
            </a:solidFill>
          </a:ln>
        </p:spPr>
        <p:txBody>
          <a:bodyPr wrap="square" rtlCol="0">
            <a:spAutoFit/>
          </a:bodyPr>
          <a:lstStyle/>
          <a:p>
            <a:pPr>
              <a:defRPr/>
            </a:pPr>
            <a:r>
              <a:rPr lang="en-GB" i="1" u="sng" kern="0" dirty="0">
                <a:solidFill>
                  <a:srgbClr val="FFFFFF"/>
                </a:solidFill>
                <a:latin typeface="Comic Sans MS"/>
              </a:rPr>
              <a:t>Learning objectives:</a:t>
            </a:r>
          </a:p>
          <a:p>
            <a:pPr>
              <a:defRPr/>
            </a:pPr>
            <a:r>
              <a:rPr lang="en-GB" kern="0" dirty="0">
                <a:solidFill>
                  <a:srgbClr val="FFFFFF"/>
                </a:solidFill>
                <a:latin typeface="Comic Sans MS"/>
              </a:rPr>
              <a:t>•To UNDERSTAND how misleading information, including leading questions and post-event discussion, and anxiety all affect the accuracy of EWT.</a:t>
            </a:r>
          </a:p>
          <a:p>
            <a:pPr>
              <a:defRPr/>
            </a:pPr>
            <a:r>
              <a:rPr lang="en-GB" kern="0" dirty="0">
                <a:solidFill>
                  <a:srgbClr val="FFFFFF"/>
                </a:solidFill>
                <a:latin typeface="Comic Sans MS"/>
              </a:rPr>
              <a:t>•To KNOW and EVALAUTE  key research into the accuracy of EWT.</a:t>
            </a:r>
          </a:p>
        </p:txBody>
      </p:sp>
      <p:sp>
        <p:nvSpPr>
          <p:cNvPr id="2" name="Title 1"/>
          <p:cNvSpPr>
            <a:spLocks noGrp="1"/>
          </p:cNvSpPr>
          <p:nvPr>
            <p:ph type="title"/>
          </p:nvPr>
        </p:nvSpPr>
        <p:spPr>
          <a:xfrm>
            <a:off x="0" y="0"/>
            <a:ext cx="9144000" cy="1268760"/>
          </a:xfrm>
          <a:solidFill>
            <a:schemeClr val="bg1"/>
          </a:solidFill>
          <a:ln w="63500">
            <a:solidFill>
              <a:schemeClr val="tx1"/>
            </a:solidFill>
          </a:ln>
        </p:spPr>
        <p:txBody>
          <a:bodyPr>
            <a:normAutofit/>
          </a:bodyPr>
          <a:lstStyle/>
          <a:p>
            <a:r>
              <a:rPr lang="en-GB" sz="3000" dirty="0" smtClean="0">
                <a:latin typeface="Comic Sans MS" panose="030F0702030302020204" pitchFamily="66" charset="0"/>
              </a:rPr>
              <a:t>Factors affecting accuracy of EWT</a:t>
            </a:r>
            <a:r>
              <a:rPr lang="en-GB" sz="3600" dirty="0" smtClean="0">
                <a:latin typeface="Comic Sans MS" panose="030F0702030302020204" pitchFamily="66" charset="0"/>
              </a:rPr>
              <a:t>:</a:t>
            </a:r>
            <a:br>
              <a:rPr lang="en-GB" sz="3600" dirty="0" smtClean="0">
                <a:latin typeface="Comic Sans MS" panose="030F0702030302020204" pitchFamily="66" charset="0"/>
              </a:rPr>
            </a:br>
            <a:r>
              <a:rPr lang="en-GB" sz="3800" b="1" dirty="0" smtClean="0">
                <a:latin typeface="Comic Sans MS" panose="030F0702030302020204" pitchFamily="66" charset="0"/>
              </a:rPr>
              <a:t>Anxiety</a:t>
            </a:r>
            <a:endParaRPr lang="en-GB" sz="3800" b="1" dirty="0">
              <a:latin typeface="Comic Sans MS" panose="030F0702030302020204" pitchFamily="66" charset="0"/>
            </a:endParaRPr>
          </a:p>
        </p:txBody>
      </p:sp>
      <p:pic>
        <p:nvPicPr>
          <p:cNvPr id="6146"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7416440" y="4797152"/>
            <a:ext cx="1727560" cy="11828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p:cNvSpPr txBox="1"/>
          <p:nvPr/>
        </p:nvSpPr>
        <p:spPr>
          <a:xfrm>
            <a:off x="0" y="1340768"/>
            <a:ext cx="9144000" cy="1292662"/>
          </a:xfrm>
          <a:prstGeom prst="rect">
            <a:avLst/>
          </a:prstGeom>
          <a:noFill/>
        </p:spPr>
        <p:txBody>
          <a:bodyPr wrap="square" rtlCol="0">
            <a:spAutoFit/>
          </a:bodyPr>
          <a:lstStyle/>
          <a:p>
            <a:r>
              <a:rPr lang="en-GB" sz="2600" b="1" dirty="0" smtClean="0">
                <a:solidFill>
                  <a:prstClr val="black"/>
                </a:solidFill>
                <a:latin typeface="Comic Sans MS" panose="030F0702030302020204" pitchFamily="66" charset="0"/>
              </a:rPr>
              <a:t>What is the ecological validity of this research like?</a:t>
            </a:r>
          </a:p>
          <a:p>
            <a:r>
              <a:rPr lang="en-GB" sz="2600" b="1" dirty="0" smtClean="0">
                <a:solidFill>
                  <a:prstClr val="black"/>
                </a:solidFill>
                <a:latin typeface="Comic Sans MS" panose="030F0702030302020204" pitchFamily="66" charset="0"/>
              </a:rPr>
              <a:t>What does this mean for the generalisability of the results?</a:t>
            </a:r>
            <a:endParaRPr lang="en-GB" sz="2600" b="1" dirty="0">
              <a:solidFill>
                <a:prstClr val="black"/>
              </a:solidFill>
              <a:latin typeface="Comic Sans MS" panose="030F0702030302020204" pitchFamily="66" charset="0"/>
            </a:endParaRPr>
          </a:p>
        </p:txBody>
      </p:sp>
      <p:sp>
        <p:nvSpPr>
          <p:cNvPr id="13" name="TextBox 12"/>
          <p:cNvSpPr txBox="1"/>
          <p:nvPr/>
        </p:nvSpPr>
        <p:spPr>
          <a:xfrm>
            <a:off x="1251565" y="2852936"/>
            <a:ext cx="6552727" cy="2308324"/>
          </a:xfrm>
          <a:prstGeom prst="rect">
            <a:avLst/>
          </a:prstGeom>
          <a:solidFill>
            <a:schemeClr val="bg1"/>
          </a:solidFill>
          <a:ln w="31750">
            <a:solidFill>
              <a:schemeClr val="tx1"/>
            </a:solidFill>
          </a:ln>
        </p:spPr>
        <p:txBody>
          <a:bodyPr wrap="square" rtlCol="0">
            <a:spAutoFit/>
          </a:bodyPr>
          <a:lstStyle/>
          <a:p>
            <a:r>
              <a:rPr lang="en-GB" sz="2400" dirty="0" smtClean="0">
                <a:solidFill>
                  <a:prstClr val="black"/>
                </a:solidFill>
                <a:latin typeface="Comic Sans MS" panose="030F0702030302020204" pitchFamily="66" charset="0"/>
              </a:rPr>
              <a:t>‘</a:t>
            </a:r>
            <a:r>
              <a:rPr lang="en-GB" sz="2400" i="1" dirty="0">
                <a:solidFill>
                  <a:prstClr val="black"/>
                </a:solidFill>
                <a:latin typeface="Comic Sans MS" panose="030F0702030302020204" pitchFamily="66" charset="0"/>
              </a:rPr>
              <a:t>Christianson and </a:t>
            </a:r>
            <a:r>
              <a:rPr lang="en-GB" sz="2400" i="1" dirty="0" err="1">
                <a:solidFill>
                  <a:prstClr val="black"/>
                </a:solidFill>
                <a:latin typeface="Comic Sans MS" panose="030F0702030302020204" pitchFamily="66" charset="0"/>
              </a:rPr>
              <a:t>Hubinette’s</a:t>
            </a:r>
            <a:r>
              <a:rPr lang="en-GB" sz="2400" i="1" dirty="0">
                <a:solidFill>
                  <a:prstClr val="black"/>
                </a:solidFill>
                <a:latin typeface="Comic Sans MS" panose="030F0702030302020204" pitchFamily="66" charset="0"/>
              </a:rPr>
              <a:t> (1993)’ </a:t>
            </a:r>
            <a:r>
              <a:rPr lang="en-GB" sz="2400" dirty="0">
                <a:solidFill>
                  <a:prstClr val="black"/>
                </a:solidFill>
                <a:latin typeface="Comic Sans MS" panose="030F0702030302020204" pitchFamily="66" charset="0"/>
              </a:rPr>
              <a:t>research and ‘</a:t>
            </a:r>
            <a:r>
              <a:rPr lang="en-GB" sz="2400" i="1" dirty="0" err="1">
                <a:solidFill>
                  <a:prstClr val="black"/>
                </a:solidFill>
                <a:latin typeface="Comic Sans MS" panose="030F0702030302020204" pitchFamily="66" charset="0"/>
              </a:rPr>
              <a:t>Yuille</a:t>
            </a:r>
            <a:r>
              <a:rPr lang="en-GB" sz="2400" i="1" dirty="0">
                <a:solidFill>
                  <a:prstClr val="black"/>
                </a:solidFill>
                <a:latin typeface="Comic Sans MS" panose="030F0702030302020204" pitchFamily="66" charset="0"/>
              </a:rPr>
              <a:t> and </a:t>
            </a:r>
            <a:r>
              <a:rPr lang="en-GB" sz="2400" i="1" dirty="0" err="1">
                <a:solidFill>
                  <a:prstClr val="black"/>
                </a:solidFill>
                <a:latin typeface="Comic Sans MS" panose="030F0702030302020204" pitchFamily="66" charset="0"/>
              </a:rPr>
              <a:t>Cutshall</a:t>
            </a:r>
            <a:r>
              <a:rPr lang="en-GB" sz="2400" i="1" dirty="0">
                <a:solidFill>
                  <a:prstClr val="black"/>
                </a:solidFill>
                <a:latin typeface="Comic Sans MS" panose="030F0702030302020204" pitchFamily="66" charset="0"/>
              </a:rPr>
              <a:t> (1986)</a:t>
            </a:r>
            <a:r>
              <a:rPr lang="en-GB" sz="2400" dirty="0">
                <a:solidFill>
                  <a:prstClr val="black"/>
                </a:solidFill>
                <a:latin typeface="Comic Sans MS" panose="030F0702030302020204" pitchFamily="66" charset="0"/>
              </a:rPr>
              <a:t>’ research. </a:t>
            </a:r>
          </a:p>
          <a:p>
            <a:endParaRPr lang="en-GB" sz="2400" dirty="0">
              <a:solidFill>
                <a:prstClr val="black"/>
              </a:solidFill>
              <a:latin typeface="Comic Sans MS" panose="030F0702030302020204" pitchFamily="66" charset="0"/>
            </a:endParaRPr>
          </a:p>
          <a:p>
            <a:r>
              <a:rPr lang="en-GB" sz="2400" dirty="0" smtClean="0">
                <a:solidFill>
                  <a:prstClr val="black"/>
                </a:solidFill>
                <a:latin typeface="Comic Sans MS" panose="030F0702030302020204" pitchFamily="66" charset="0"/>
              </a:rPr>
              <a:t>‘</a:t>
            </a:r>
            <a:r>
              <a:rPr lang="en-GB" sz="2400" i="1" dirty="0" err="1">
                <a:solidFill>
                  <a:prstClr val="black"/>
                </a:solidFill>
                <a:latin typeface="Comic Sans MS" panose="030F0702030302020204" pitchFamily="66" charset="0"/>
              </a:rPr>
              <a:t>Deffenbacher</a:t>
            </a:r>
            <a:r>
              <a:rPr lang="en-GB" sz="2400" i="1" dirty="0">
                <a:solidFill>
                  <a:prstClr val="black"/>
                </a:solidFill>
                <a:latin typeface="Comic Sans MS" panose="030F0702030302020204" pitchFamily="66" charset="0"/>
              </a:rPr>
              <a:t> et al. (2004)’ </a:t>
            </a:r>
            <a:r>
              <a:rPr lang="en-GB" sz="2400" dirty="0">
                <a:solidFill>
                  <a:prstClr val="black"/>
                </a:solidFill>
                <a:latin typeface="Comic Sans MS" panose="030F0702030302020204" pitchFamily="66" charset="0"/>
              </a:rPr>
              <a:t>research and </a:t>
            </a:r>
            <a:r>
              <a:rPr lang="en-GB" sz="2400" i="1" dirty="0">
                <a:solidFill>
                  <a:prstClr val="black"/>
                </a:solidFill>
                <a:latin typeface="Comic Sans MS" panose="030F0702030302020204" pitchFamily="66" charset="0"/>
              </a:rPr>
              <a:t>‘Clifford and Scott (1978)’ </a:t>
            </a:r>
            <a:r>
              <a:rPr lang="en-GB" sz="2400" dirty="0">
                <a:solidFill>
                  <a:prstClr val="black"/>
                </a:solidFill>
                <a:latin typeface="Comic Sans MS" panose="030F0702030302020204" pitchFamily="66" charset="0"/>
              </a:rPr>
              <a:t>research. </a:t>
            </a:r>
          </a:p>
        </p:txBody>
      </p:sp>
      <p:sp>
        <p:nvSpPr>
          <p:cNvPr id="3" name="TextBox 2"/>
          <p:cNvSpPr txBox="1"/>
          <p:nvPr/>
        </p:nvSpPr>
        <p:spPr>
          <a:xfrm>
            <a:off x="215516" y="692087"/>
            <a:ext cx="1656184" cy="369332"/>
          </a:xfrm>
          <a:prstGeom prst="rect">
            <a:avLst/>
          </a:prstGeom>
          <a:noFill/>
        </p:spPr>
        <p:txBody>
          <a:bodyPr wrap="square" rtlCol="0">
            <a:spAutoFit/>
          </a:bodyPr>
          <a:lstStyle/>
          <a:p>
            <a:r>
              <a:rPr lang="en-GB" dirty="0">
                <a:solidFill>
                  <a:prstClr val="black"/>
                </a:solidFill>
              </a:rPr>
              <a:t>5 </a:t>
            </a:r>
            <a:r>
              <a:rPr lang="en-GB" dirty="0" err="1">
                <a:solidFill>
                  <a:prstClr val="black"/>
                </a:solidFill>
              </a:rPr>
              <a:t>mins</a:t>
            </a:r>
            <a:endParaRPr lang="en-GB" dirty="0">
              <a:solidFill>
                <a:prstClr val="black"/>
              </a:solidFill>
            </a:endParaRP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3608" y="692087"/>
            <a:ext cx="461461" cy="4614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89238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xit" presetSubtype="0" fill="hold" grpId="0" nodeType="clickEffect">
                                  <p:stCondLst>
                                    <p:cond delay="0"/>
                                  </p:stCondLst>
                                  <p:childTnLst>
                                    <p:animEffect transition="out" filter="wipe(down)">
                                      <p:cBhvr>
                                        <p:cTn id="6" dur="180" accel="50000">
                                          <p:stCondLst>
                                            <p:cond delay="1820"/>
                                          </p:stCondLst>
                                        </p:cTn>
                                        <p:tgtEl>
                                          <p:spTgt spid="13"/>
                                        </p:tgtEl>
                                      </p:cBhvr>
                                    </p:animEffect>
                                    <p:anim calcmode="lin" valueType="num">
                                      <p:cBhvr>
                                        <p:cTn id="7" dur="1822" tmFilter="0,0; 0.14,0.31; 0.43,0.73; 0.71,0.91; 1.0,1.0">
                                          <p:stCondLst>
                                            <p:cond delay="0"/>
                                          </p:stCondLst>
                                        </p:cTn>
                                        <p:tgtEl>
                                          <p:spTgt spid="13"/>
                                        </p:tgtEl>
                                        <p:attrNameLst>
                                          <p:attrName>ppt_x</p:attrName>
                                        </p:attrNameLst>
                                      </p:cBhvr>
                                      <p:tavLst>
                                        <p:tav tm="0">
                                          <p:val>
                                            <p:strVal val="ppt_x"/>
                                          </p:val>
                                        </p:tav>
                                        <p:tav tm="100000">
                                          <p:val>
                                            <p:strVal val="#ppt_x+0.25"/>
                                          </p:val>
                                        </p:tav>
                                      </p:tavLst>
                                    </p:anim>
                                    <p:anim calcmode="lin" valueType="num">
                                      <p:cBhvr>
                                        <p:cTn id="8" dur="178">
                                          <p:stCondLst>
                                            <p:cond delay="1822"/>
                                          </p:stCondLst>
                                        </p:cTn>
                                        <p:tgtEl>
                                          <p:spTgt spid="13"/>
                                        </p:tgtEl>
                                        <p:attrNameLst>
                                          <p:attrName>ppt_x</p:attrName>
                                        </p:attrNameLst>
                                      </p:cBhvr>
                                      <p:tavLst>
                                        <p:tav tm="0">
                                          <p:val>
                                            <p:strVal val="ppt_x"/>
                                          </p:val>
                                        </p:tav>
                                        <p:tav tm="100000">
                                          <p:val>
                                            <p:strVal val="ppt_x"/>
                                          </p:val>
                                        </p:tav>
                                      </p:tavLst>
                                    </p:anim>
                                    <p:anim calcmode="lin" valueType="num">
                                      <p:cBhvr>
                                        <p:cTn id="9" dur="664" tmFilter="0.0,0.0;0.25,0.07;0.50,0.2;0.75,0.467;1.0,1.0">
                                          <p:stCondLst>
                                            <p:cond delay="0"/>
                                          </p:stCondLst>
                                        </p:cTn>
                                        <p:tgtEl>
                                          <p:spTgt spid="13"/>
                                        </p:tgtEl>
                                        <p:attrNameLst>
                                          <p:attrName>ppt_y</p:attrName>
                                        </p:attrNameLst>
                                      </p:cBhvr>
                                      <p:tavLst>
                                        <p:tav tm="0">
                                          <p:val>
                                            <p:strVal val="ppt_y"/>
                                          </p:val>
                                        </p:tav>
                                        <p:tav tm="5000">
                                          <p:val>
                                            <p:strVal val="ppt_y+0.026"/>
                                          </p:val>
                                        </p:tav>
                                        <p:tav tm="10000">
                                          <p:val>
                                            <p:strVal val="ppt_y+0.052"/>
                                          </p:val>
                                        </p:tav>
                                        <p:tav tm="15000">
                                          <p:val>
                                            <p:strVal val="ppt_y+0.078"/>
                                          </p:val>
                                        </p:tav>
                                        <p:tav tm="20000">
                                          <p:val>
                                            <p:strVal val="ppt_y+0.103"/>
                                          </p:val>
                                        </p:tav>
                                        <p:tav tm="30000">
                                          <p:val>
                                            <p:strVal val="ppt_y+0.151"/>
                                          </p:val>
                                        </p:tav>
                                        <p:tav tm="40000">
                                          <p:val>
                                            <p:strVal val="ppt_y+0.196"/>
                                          </p:val>
                                        </p:tav>
                                        <p:tav tm="50000">
                                          <p:val>
                                            <p:strVal val="ppt_y+0.236"/>
                                          </p:val>
                                        </p:tav>
                                        <p:tav tm="60000">
                                          <p:val>
                                            <p:strVal val="ppt_y+0.270"/>
                                          </p:val>
                                        </p:tav>
                                        <p:tav tm="70000">
                                          <p:val>
                                            <p:strVal val="ppt_y+0.297"/>
                                          </p:val>
                                        </p:tav>
                                        <p:tav tm="80000">
                                          <p:val>
                                            <p:strVal val="ppt_y+0.317"/>
                                          </p:val>
                                        </p:tav>
                                        <p:tav tm="90000">
                                          <p:val>
                                            <p:strVal val="ppt_y+0.329"/>
                                          </p:val>
                                        </p:tav>
                                        <p:tav tm="100000">
                                          <p:val>
                                            <p:strVal val="ppt_y+0.333"/>
                                          </p:val>
                                        </p:tav>
                                      </p:tavLst>
                                    </p:anim>
                                    <p:anim calcmode="lin" valueType="num">
                                      <p:cBhvr>
                                        <p:cTn id="10" dur="664" tmFilter="0, 0; 0.125,0.2665; 0.25,0.4; 0.375,0.465; 0.5,0.5;  0.625,0.535; 0.75,0.6; 0.875,0.7335; 1,1">
                                          <p:stCondLst>
                                            <p:cond delay="664"/>
                                          </p:stCondLst>
                                        </p:cTn>
                                        <p:tgtEl>
                                          <p:spTgt spid="13"/>
                                        </p:tgtEl>
                                        <p:attrNameLst>
                                          <p:attrName>ppt_y</p:attrName>
                                        </p:attrNameLst>
                                      </p:cBhvr>
                                      <p:tavLst>
                                        <p:tav tm="0">
                                          <p:val>
                                            <p:strVal val="ppt_y"/>
                                          </p:val>
                                        </p:tav>
                                        <p:tav tm="10000">
                                          <p:val>
                                            <p:strVal val="ppt_y-0.034"/>
                                          </p:val>
                                        </p:tav>
                                        <p:tav tm="20000">
                                          <p:val>
                                            <p:strVal val="ppt_y-0.065"/>
                                          </p:val>
                                        </p:tav>
                                        <p:tav tm="30000">
                                          <p:val>
                                            <p:strVal val="ppt_y-0.090"/>
                                          </p:val>
                                        </p:tav>
                                        <p:tav tm="40000">
                                          <p:val>
                                            <p:strVal val="ppt_y-0.106"/>
                                          </p:val>
                                        </p:tav>
                                        <p:tav tm="50000">
                                          <p:val>
                                            <p:strVal val="ppt_y-0.111"/>
                                          </p:val>
                                        </p:tav>
                                        <p:tav tm="60000">
                                          <p:val>
                                            <p:strVal val="ppt_y-0.106"/>
                                          </p:val>
                                        </p:tav>
                                        <p:tav tm="70000">
                                          <p:val>
                                            <p:strVal val="ppt_y-0.090"/>
                                          </p:val>
                                        </p:tav>
                                        <p:tav tm="80000">
                                          <p:val>
                                            <p:strVal val="ppt_y-0.065"/>
                                          </p:val>
                                        </p:tav>
                                        <p:tav tm="90000">
                                          <p:val>
                                            <p:strVal val="ppt_y-0.034"/>
                                          </p:val>
                                        </p:tav>
                                        <p:tav tm="100000">
                                          <p:val>
                                            <p:strVal val="ppt_y"/>
                                          </p:val>
                                        </p:tav>
                                      </p:tavLst>
                                    </p:anim>
                                    <p:anim calcmode="lin" valueType="num">
                                      <p:cBhvr>
                                        <p:cTn id="11" dur="332" tmFilter="0, 0; 0.125,0.2665; 0.25,0.4; 0.375,0.465; 0.5,0.5;  0.625,0.535; 0.75,0.6; 0.875,0.7335; 1,1">
                                          <p:stCondLst>
                                            <p:cond delay="1324"/>
                                          </p:stCondLst>
                                        </p:cTn>
                                        <p:tgtEl>
                                          <p:spTgt spid="13"/>
                                        </p:tgtEl>
                                        <p:attrNameLst>
                                          <p:attrName>ppt_y</p:attrName>
                                        </p:attrNameLst>
                                      </p:cBhvr>
                                      <p:tavLst>
                                        <p:tav tm="0">
                                          <p:val>
                                            <p:strVal val="ppt_y"/>
                                          </p:val>
                                        </p:tav>
                                        <p:tav tm="10000">
                                          <p:val>
                                            <p:strVal val="ppt_y-0.011"/>
                                          </p:val>
                                        </p:tav>
                                        <p:tav tm="20000">
                                          <p:val>
                                            <p:strVal val="ppt_y-0.022"/>
                                          </p:val>
                                        </p:tav>
                                        <p:tav tm="30000">
                                          <p:val>
                                            <p:strVal val="ppt_y-0.030"/>
                                          </p:val>
                                        </p:tav>
                                        <p:tav tm="40000">
                                          <p:val>
                                            <p:strVal val="ppt_y-0.035"/>
                                          </p:val>
                                        </p:tav>
                                        <p:tav tm="50000">
                                          <p:val>
                                            <p:strVal val="ppt_y-0.037"/>
                                          </p:val>
                                        </p:tav>
                                        <p:tav tm="60000">
                                          <p:val>
                                            <p:strVal val="ppt_y-0.035"/>
                                          </p:val>
                                        </p:tav>
                                        <p:tav tm="70000">
                                          <p:val>
                                            <p:strVal val="ppt_y-0.030"/>
                                          </p:val>
                                        </p:tav>
                                        <p:tav tm="80000">
                                          <p:val>
                                            <p:strVal val="ppt_y-0.022"/>
                                          </p:val>
                                        </p:tav>
                                        <p:tav tm="90000">
                                          <p:val>
                                            <p:strVal val="ppt_y-0.011"/>
                                          </p:val>
                                        </p:tav>
                                        <p:tav tm="100000">
                                          <p:val>
                                            <p:strVal val="ppt_y"/>
                                          </p:val>
                                        </p:tav>
                                      </p:tavLst>
                                    </p:anim>
                                    <p:anim calcmode="lin" valueType="num">
                                      <p:cBhvr>
                                        <p:cTn id="12" dur="164" tmFilter="0, 0; 0.125,0.2665; 0.25,0.4; 0.375,0.465; 0.5,0.5;  0.625,0.535; 0.75,0.6; 0.875,0.7335; 1,1">
                                          <p:stCondLst>
                                            <p:cond delay="1656"/>
                                          </p:stCondLst>
                                        </p:cTn>
                                        <p:tgtEl>
                                          <p:spTgt spid="13"/>
                                        </p:tgtEl>
                                        <p:attrNameLst>
                                          <p:attrName>ppt_y</p:attrName>
                                        </p:attrNameLst>
                                      </p:cBhvr>
                                      <p:tavLst>
                                        <p:tav tm="0">
                                          <p:val>
                                            <p:strVal val="ppt_y"/>
                                          </p:val>
                                        </p:tav>
                                        <p:tav tm="10000">
                                          <p:val>
                                            <p:strVal val="ppt_y-0.004"/>
                                          </p:val>
                                        </p:tav>
                                        <p:tav tm="20000">
                                          <p:val>
                                            <p:strVal val="ppt_y-0.007"/>
                                          </p:val>
                                        </p:tav>
                                        <p:tav tm="30000">
                                          <p:val>
                                            <p:strVal val="ppt_y-0.010"/>
                                          </p:val>
                                        </p:tav>
                                        <p:tav tm="40000">
                                          <p:val>
                                            <p:strVal val="ppt_y-0.012"/>
                                          </p:val>
                                        </p:tav>
                                        <p:tav tm="50000">
                                          <p:val>
                                            <p:strVal val="ppt_y-0.0123"/>
                                          </p:val>
                                        </p:tav>
                                        <p:tav tm="60000">
                                          <p:val>
                                            <p:strVal val="ppt_y-0.012"/>
                                          </p:val>
                                        </p:tav>
                                        <p:tav tm="70000">
                                          <p:val>
                                            <p:strVal val="ppt_y-0.010"/>
                                          </p:val>
                                        </p:tav>
                                        <p:tav tm="80000">
                                          <p:val>
                                            <p:strVal val="ppt_y-0.007"/>
                                          </p:val>
                                        </p:tav>
                                        <p:tav tm="90000">
                                          <p:val>
                                            <p:strVal val="ppt_y-0.004"/>
                                          </p:val>
                                        </p:tav>
                                        <p:tav tm="100000">
                                          <p:val>
                                            <p:strVal val="ppt_y"/>
                                          </p:val>
                                        </p:tav>
                                      </p:tavLst>
                                    </p:anim>
                                    <p:anim calcmode="lin" valueType="num">
                                      <p:cBhvr>
                                        <p:cTn id="13" dur="180" accel="50000">
                                          <p:stCondLst>
                                            <p:cond delay="1820"/>
                                          </p:stCondLst>
                                        </p:cTn>
                                        <p:tgtEl>
                                          <p:spTgt spid="13"/>
                                        </p:tgtEl>
                                        <p:attrNameLst>
                                          <p:attrName>ppt_y</p:attrName>
                                        </p:attrNameLst>
                                      </p:cBhvr>
                                      <p:tavLst>
                                        <p:tav tm="0">
                                          <p:val>
                                            <p:strVal val="ppt_y"/>
                                          </p:val>
                                        </p:tav>
                                        <p:tav tm="100000">
                                          <p:val>
                                            <p:strVal val="ppt_y+ppt_h"/>
                                          </p:val>
                                        </p:tav>
                                      </p:tavLst>
                                    </p:anim>
                                    <p:animScale>
                                      <p:cBhvr>
                                        <p:cTn id="14" dur="26">
                                          <p:stCondLst>
                                            <p:cond delay="620"/>
                                          </p:stCondLst>
                                        </p:cTn>
                                        <p:tgtEl>
                                          <p:spTgt spid="13"/>
                                        </p:tgtEl>
                                      </p:cBhvr>
                                      <p:to x="100000" y="60000"/>
                                    </p:animScale>
                                    <p:animScale>
                                      <p:cBhvr>
                                        <p:cTn id="15" dur="166" decel="50000">
                                          <p:stCondLst>
                                            <p:cond delay="646"/>
                                          </p:stCondLst>
                                        </p:cTn>
                                        <p:tgtEl>
                                          <p:spTgt spid="13"/>
                                        </p:tgtEl>
                                      </p:cBhvr>
                                      <p:to x="100000" y="100000"/>
                                    </p:animScale>
                                    <p:animScale>
                                      <p:cBhvr>
                                        <p:cTn id="16" dur="26">
                                          <p:stCondLst>
                                            <p:cond delay="1312"/>
                                          </p:stCondLst>
                                        </p:cTn>
                                        <p:tgtEl>
                                          <p:spTgt spid="13"/>
                                        </p:tgtEl>
                                      </p:cBhvr>
                                      <p:to x="100000" y="80000"/>
                                    </p:animScale>
                                    <p:animScale>
                                      <p:cBhvr>
                                        <p:cTn id="17" dur="166" decel="50000">
                                          <p:stCondLst>
                                            <p:cond delay="1338"/>
                                          </p:stCondLst>
                                        </p:cTn>
                                        <p:tgtEl>
                                          <p:spTgt spid="13"/>
                                        </p:tgtEl>
                                      </p:cBhvr>
                                      <p:to x="100000" y="100000"/>
                                    </p:animScale>
                                    <p:animScale>
                                      <p:cBhvr>
                                        <p:cTn id="18" dur="26">
                                          <p:stCondLst>
                                            <p:cond delay="1642"/>
                                          </p:stCondLst>
                                        </p:cTn>
                                        <p:tgtEl>
                                          <p:spTgt spid="13"/>
                                        </p:tgtEl>
                                      </p:cBhvr>
                                      <p:to x="100000" y="90000"/>
                                    </p:animScale>
                                    <p:animScale>
                                      <p:cBhvr>
                                        <p:cTn id="19" dur="166" decel="50000">
                                          <p:stCondLst>
                                            <p:cond delay="1668"/>
                                          </p:stCondLst>
                                        </p:cTn>
                                        <p:tgtEl>
                                          <p:spTgt spid="13"/>
                                        </p:tgtEl>
                                      </p:cBhvr>
                                      <p:to x="100000" y="100000"/>
                                    </p:animScale>
                                    <p:animScale>
                                      <p:cBhvr>
                                        <p:cTn id="20" dur="26">
                                          <p:stCondLst>
                                            <p:cond delay="1808"/>
                                          </p:stCondLst>
                                        </p:cTn>
                                        <p:tgtEl>
                                          <p:spTgt spid="13"/>
                                        </p:tgtEl>
                                      </p:cBhvr>
                                      <p:to x="100000" y="95000"/>
                                    </p:animScale>
                                    <p:animScale>
                                      <p:cBhvr>
                                        <p:cTn id="21" dur="166" decel="50000">
                                          <p:stCondLst>
                                            <p:cond delay="1834"/>
                                          </p:stCondLst>
                                        </p:cTn>
                                        <p:tgtEl>
                                          <p:spTgt spid="13"/>
                                        </p:tgtEl>
                                      </p:cBhvr>
                                      <p:to x="100000" y="100000"/>
                                    </p:animScale>
                                    <p:set>
                                      <p:cBhvr>
                                        <p:cTn id="22" dur="1" fill="hold">
                                          <p:stCondLst>
                                            <p:cond delay="1999"/>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20878"/>
          <a:stretch/>
        </p:blipFill>
        <p:spPr bwMode="auto">
          <a:xfrm>
            <a:off x="0" y="1268759"/>
            <a:ext cx="7395992" cy="4388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6876256" y="3303180"/>
            <a:ext cx="2288379" cy="2354491"/>
          </a:xfrm>
          <a:prstGeom prst="rect">
            <a:avLst/>
          </a:prstGeom>
          <a:solidFill>
            <a:schemeClr val="bg1"/>
          </a:solidFill>
        </p:spPr>
        <p:txBody>
          <a:bodyPr wrap="square" rtlCol="0">
            <a:spAutoFit/>
          </a:bodyPr>
          <a:lstStyle/>
          <a:p>
            <a:r>
              <a:rPr lang="en-GB" sz="2100" dirty="0">
                <a:solidFill>
                  <a:prstClr val="black"/>
                </a:solidFill>
                <a:latin typeface="Comic Sans MS" panose="030F0702030302020204" pitchFamily="66" charset="0"/>
              </a:rPr>
              <a:t>What do you think this graph should look like based on </a:t>
            </a:r>
            <a:r>
              <a:rPr lang="en-GB" sz="2100" dirty="0" err="1">
                <a:solidFill>
                  <a:prstClr val="black"/>
                </a:solidFill>
                <a:latin typeface="Comic Sans MS" panose="030F0702030302020204" pitchFamily="66" charset="0"/>
              </a:rPr>
              <a:t>Deffenbacher’s</a:t>
            </a:r>
            <a:r>
              <a:rPr lang="en-GB" sz="2100" dirty="0">
                <a:solidFill>
                  <a:prstClr val="black"/>
                </a:solidFill>
                <a:latin typeface="Comic Sans MS" panose="030F0702030302020204" pitchFamily="66" charset="0"/>
              </a:rPr>
              <a:t> findings?</a:t>
            </a:r>
          </a:p>
          <a:p>
            <a:endParaRPr lang="en-GB" sz="2100" dirty="0">
              <a:solidFill>
                <a:prstClr val="black"/>
              </a:solidFill>
              <a:latin typeface="Comic Sans MS" panose="030F0702030302020204" pitchFamily="66" charset="0"/>
            </a:endParaRPr>
          </a:p>
        </p:txBody>
      </p:sp>
      <p:sp>
        <p:nvSpPr>
          <p:cNvPr id="7" name="TextBox 6"/>
          <p:cNvSpPr txBox="1"/>
          <p:nvPr/>
        </p:nvSpPr>
        <p:spPr>
          <a:xfrm>
            <a:off x="6876256" y="1268760"/>
            <a:ext cx="2267744" cy="2062103"/>
          </a:xfrm>
          <a:prstGeom prst="rect">
            <a:avLst/>
          </a:prstGeom>
          <a:solidFill>
            <a:schemeClr val="bg1"/>
          </a:solidFill>
        </p:spPr>
        <p:txBody>
          <a:bodyPr wrap="square" rtlCol="0">
            <a:spAutoFit/>
          </a:bodyPr>
          <a:lstStyle/>
          <a:p>
            <a:r>
              <a:rPr lang="en-GB" sz="1600" dirty="0" err="1">
                <a:solidFill>
                  <a:srgbClr val="C00000"/>
                </a:solidFill>
                <a:latin typeface="Comic Sans MS" panose="030F0702030302020204" pitchFamily="66" charset="0"/>
              </a:rPr>
              <a:t>Deffenbacher</a:t>
            </a:r>
            <a:r>
              <a:rPr lang="en-GB" sz="1600" dirty="0">
                <a:solidFill>
                  <a:srgbClr val="C00000"/>
                </a:solidFill>
                <a:latin typeface="Comic Sans MS" panose="030F0702030302020204" pitchFamily="66" charset="0"/>
              </a:rPr>
              <a:t> suggests that the apparent contradiction  in findings could best be explained with reference to the </a:t>
            </a:r>
            <a:r>
              <a:rPr lang="en-GB" sz="1600" b="1" dirty="0">
                <a:solidFill>
                  <a:srgbClr val="C00000"/>
                </a:solidFill>
                <a:latin typeface="Comic Sans MS" panose="030F0702030302020204" pitchFamily="66" charset="0"/>
              </a:rPr>
              <a:t>Yerkes-Dodson law</a:t>
            </a:r>
            <a:r>
              <a:rPr lang="en-GB" sz="1600" dirty="0">
                <a:solidFill>
                  <a:srgbClr val="C00000"/>
                </a:solidFill>
                <a:latin typeface="Comic Sans MS" panose="030F0702030302020204" pitchFamily="66" charset="0"/>
              </a:rPr>
              <a:t>…</a:t>
            </a:r>
          </a:p>
        </p:txBody>
      </p:sp>
      <p:sp>
        <p:nvSpPr>
          <p:cNvPr id="2" name="Title 1"/>
          <p:cNvSpPr>
            <a:spLocks noGrp="1"/>
          </p:cNvSpPr>
          <p:nvPr>
            <p:ph type="title"/>
          </p:nvPr>
        </p:nvSpPr>
        <p:spPr>
          <a:xfrm>
            <a:off x="0" y="0"/>
            <a:ext cx="9144000" cy="1268760"/>
          </a:xfrm>
          <a:solidFill>
            <a:schemeClr val="bg1"/>
          </a:solidFill>
          <a:ln w="63500">
            <a:solidFill>
              <a:schemeClr val="tx1"/>
            </a:solidFill>
          </a:ln>
        </p:spPr>
        <p:txBody>
          <a:bodyPr>
            <a:normAutofit/>
          </a:bodyPr>
          <a:lstStyle/>
          <a:p>
            <a:r>
              <a:rPr lang="en-GB" sz="3000" dirty="0" smtClean="0">
                <a:latin typeface="Comic Sans MS" panose="030F0702030302020204" pitchFamily="66" charset="0"/>
              </a:rPr>
              <a:t>Factors affecting accuracy of EWT</a:t>
            </a:r>
            <a:r>
              <a:rPr lang="en-GB" sz="3600" dirty="0" smtClean="0">
                <a:latin typeface="Comic Sans MS" panose="030F0702030302020204" pitchFamily="66" charset="0"/>
              </a:rPr>
              <a:t>:</a:t>
            </a:r>
            <a:br>
              <a:rPr lang="en-GB" sz="3600" dirty="0" smtClean="0">
                <a:latin typeface="Comic Sans MS" panose="030F0702030302020204" pitchFamily="66" charset="0"/>
              </a:rPr>
            </a:br>
            <a:r>
              <a:rPr lang="en-GB" sz="3800" b="1" dirty="0" smtClean="0">
                <a:latin typeface="Comic Sans MS" panose="030F0702030302020204" pitchFamily="66" charset="0"/>
              </a:rPr>
              <a:t>Anxiety</a:t>
            </a:r>
            <a:endParaRPr lang="en-GB" sz="3800" b="1" dirty="0">
              <a:latin typeface="Comic Sans MS" panose="030F0702030302020204" pitchFamily="66" charset="0"/>
            </a:endParaRPr>
          </a:p>
        </p:txBody>
      </p:sp>
      <p:sp>
        <p:nvSpPr>
          <p:cNvPr id="8" name="TextBox 7"/>
          <p:cNvSpPr txBox="1"/>
          <p:nvPr/>
        </p:nvSpPr>
        <p:spPr>
          <a:xfrm>
            <a:off x="0" y="5657671"/>
            <a:ext cx="9144000" cy="1200329"/>
          </a:xfrm>
          <a:prstGeom prst="rect">
            <a:avLst/>
          </a:prstGeom>
          <a:solidFill>
            <a:sysClr val="windowText" lastClr="000000"/>
          </a:solidFill>
          <a:ln w="25400">
            <a:solidFill>
              <a:schemeClr val="bg1"/>
            </a:solidFill>
          </a:ln>
        </p:spPr>
        <p:txBody>
          <a:bodyPr wrap="square" rtlCol="0">
            <a:spAutoFit/>
          </a:bodyPr>
          <a:lstStyle/>
          <a:p>
            <a:pPr>
              <a:defRPr/>
            </a:pPr>
            <a:r>
              <a:rPr lang="en-GB" i="1" u="sng" kern="0" dirty="0">
                <a:solidFill>
                  <a:srgbClr val="FFFFFF"/>
                </a:solidFill>
                <a:latin typeface="Comic Sans MS"/>
              </a:rPr>
              <a:t>Learning objectives:</a:t>
            </a:r>
          </a:p>
          <a:p>
            <a:pPr>
              <a:defRPr/>
            </a:pPr>
            <a:r>
              <a:rPr lang="en-GB" kern="0" dirty="0">
                <a:solidFill>
                  <a:srgbClr val="FFFFFF"/>
                </a:solidFill>
                <a:latin typeface="Comic Sans MS"/>
              </a:rPr>
              <a:t>•To UNDERSTAND how misleading information, including leading questions and post-event discussion, and anxiety all affect the accuracy of EWT.</a:t>
            </a:r>
          </a:p>
          <a:p>
            <a:pPr>
              <a:defRPr/>
            </a:pPr>
            <a:r>
              <a:rPr lang="en-GB" kern="0" dirty="0">
                <a:solidFill>
                  <a:srgbClr val="FFFFFF"/>
                </a:solidFill>
                <a:latin typeface="Comic Sans MS"/>
              </a:rPr>
              <a:t>•To KNOW and EVALAUTE  key research into the accuracy of EWT.</a:t>
            </a:r>
          </a:p>
        </p:txBody>
      </p:sp>
    </p:spTree>
    <p:extLst>
      <p:ext uri="{BB962C8B-B14F-4D97-AF65-F5344CB8AC3E}">
        <p14:creationId xmlns:p14="http://schemas.microsoft.com/office/powerpoint/2010/main" val="410397995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3823"/>
            <a:ext cx="9144000" cy="750881"/>
          </a:xfrm>
          <a:solidFill>
            <a:schemeClr val="bg1"/>
          </a:solidFill>
          <a:ln w="63500">
            <a:solidFill>
              <a:schemeClr val="tx1"/>
            </a:solidFill>
          </a:ln>
        </p:spPr>
        <p:txBody>
          <a:bodyPr>
            <a:normAutofit fontScale="90000"/>
          </a:bodyPr>
          <a:lstStyle/>
          <a:p>
            <a:r>
              <a:rPr lang="en-GB" sz="3600" dirty="0">
                <a:latin typeface="Comic Sans MS" panose="030F0702030302020204" pitchFamily="66" charset="0"/>
              </a:rPr>
              <a:t>Anxiety – </a:t>
            </a:r>
            <a:r>
              <a:rPr lang="en-GB" sz="3600" b="1" dirty="0">
                <a:latin typeface="Comic Sans MS" panose="030F0702030302020204" pitchFamily="66" charset="0"/>
              </a:rPr>
              <a:t>The Yerkes-Dodson Law </a:t>
            </a:r>
            <a:r>
              <a:rPr lang="en-GB" sz="3600" dirty="0">
                <a:latin typeface="Comic Sans MS" panose="030F0702030302020204" pitchFamily="66" charset="0"/>
              </a:rPr>
              <a:t>(1908)</a:t>
            </a:r>
          </a:p>
        </p:txBody>
      </p:sp>
      <p:sp>
        <p:nvSpPr>
          <p:cNvPr id="4" name="Content Placeholder 2"/>
          <p:cNvSpPr txBox="1">
            <a:spLocks/>
          </p:cNvSpPr>
          <p:nvPr/>
        </p:nvSpPr>
        <p:spPr>
          <a:xfrm>
            <a:off x="323150" y="1412776"/>
            <a:ext cx="3615940" cy="489118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endParaRPr lang="en-GB" dirty="0">
              <a:solidFill>
                <a:prstClr val="black"/>
              </a:solidFill>
            </a:endParaRPr>
          </a:p>
          <a:p>
            <a:endParaRPr lang="en-GB" dirty="0">
              <a:solidFill>
                <a:prstClr val="black"/>
              </a:solidFill>
            </a:endParaRPr>
          </a:p>
        </p:txBody>
      </p:sp>
      <p:pic>
        <p:nvPicPr>
          <p:cNvPr id="5" name="Picture 4" descr="YerkesDodsonLawGrap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052736"/>
            <a:ext cx="3672408" cy="290209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3939089" y="836712"/>
            <a:ext cx="5204911" cy="4524315"/>
          </a:xfrm>
          <a:prstGeom prst="rect">
            <a:avLst/>
          </a:prstGeom>
          <a:noFill/>
        </p:spPr>
        <p:txBody>
          <a:bodyPr wrap="square" rtlCol="0">
            <a:spAutoFit/>
          </a:bodyPr>
          <a:lstStyle/>
          <a:p>
            <a:r>
              <a:rPr lang="en-GB" b="1" dirty="0">
                <a:solidFill>
                  <a:prstClr val="black"/>
                </a:solidFill>
                <a:latin typeface="Comic Sans MS" panose="030F0702030302020204" pitchFamily="66" charset="0"/>
              </a:rPr>
              <a:t>The Yerkes-Dodson Law helps us to explain how anxiety effects our recall. It shows…</a:t>
            </a:r>
          </a:p>
          <a:p>
            <a:pPr marL="342900" indent="-342900">
              <a:buFont typeface="Arial" panose="020B0604020202020204" pitchFamily="34" charset="0"/>
              <a:buChar char="•"/>
            </a:pPr>
            <a:r>
              <a:rPr lang="en-GB" dirty="0">
                <a:solidFill>
                  <a:prstClr val="black"/>
                </a:solidFill>
                <a:latin typeface="Comic Sans MS" panose="030F0702030302020204" pitchFamily="66" charset="0"/>
              </a:rPr>
              <a:t>That as arousal of anxiety increases, performance (accurate recall of an event) also increases </a:t>
            </a:r>
            <a:r>
              <a:rPr lang="en-GB" i="1" dirty="0">
                <a:solidFill>
                  <a:prstClr val="black"/>
                </a:solidFill>
                <a:latin typeface="Comic Sans MS" panose="030F0702030302020204" pitchFamily="66" charset="0"/>
              </a:rPr>
              <a:t>up until a certain level of anxiety. </a:t>
            </a:r>
          </a:p>
          <a:p>
            <a:pPr marL="342900" indent="-342900">
              <a:buFont typeface="Arial" panose="020B0604020202020204" pitchFamily="34" charset="0"/>
              <a:buChar char="•"/>
            </a:pPr>
            <a:r>
              <a:rPr lang="en-GB" dirty="0">
                <a:solidFill>
                  <a:prstClr val="black"/>
                </a:solidFill>
                <a:latin typeface="Comic Sans MS" panose="030F0702030302020204" pitchFamily="66" charset="0"/>
              </a:rPr>
              <a:t>If a person feels a </a:t>
            </a:r>
            <a:r>
              <a:rPr lang="en-GB" i="1" dirty="0">
                <a:solidFill>
                  <a:prstClr val="black"/>
                </a:solidFill>
                <a:latin typeface="Comic Sans MS" panose="030F0702030302020204" pitchFamily="66" charset="0"/>
              </a:rPr>
              <a:t>higher level </a:t>
            </a:r>
            <a:r>
              <a:rPr lang="en-GB" dirty="0">
                <a:solidFill>
                  <a:prstClr val="black"/>
                </a:solidFill>
                <a:latin typeface="Comic Sans MS" panose="030F0702030302020204" pitchFamily="66" charset="0"/>
              </a:rPr>
              <a:t>of anxiety, performance (accuracy of recall) </a:t>
            </a:r>
            <a:r>
              <a:rPr lang="en-GB" i="1" dirty="0">
                <a:solidFill>
                  <a:prstClr val="black"/>
                </a:solidFill>
                <a:latin typeface="Comic Sans MS" panose="030F0702030302020204" pitchFamily="66" charset="0"/>
              </a:rPr>
              <a:t>significantly decreases. </a:t>
            </a:r>
          </a:p>
          <a:p>
            <a:r>
              <a:rPr lang="en-GB" dirty="0">
                <a:solidFill>
                  <a:prstClr val="black"/>
                </a:solidFill>
                <a:latin typeface="Comic Sans MS" panose="030F0702030302020204" pitchFamily="66" charset="0"/>
              </a:rPr>
              <a:t>Therefore those studies which had found improved memory accuracy were most likely dealing with increased arousal within the first part of the Yerkes-Dodson curve, whereas studies which showed that accuracy decreases with increased arousal were most likely operating in the second part of the curve.</a:t>
            </a:r>
          </a:p>
        </p:txBody>
      </p:sp>
      <p:sp>
        <p:nvSpPr>
          <p:cNvPr id="3" name="Rectangle 2"/>
          <p:cNvSpPr/>
          <p:nvPr/>
        </p:nvSpPr>
        <p:spPr>
          <a:xfrm>
            <a:off x="107504" y="4314587"/>
            <a:ext cx="3831586" cy="1015663"/>
          </a:xfrm>
          <a:prstGeom prst="rect">
            <a:avLst/>
          </a:prstGeom>
          <a:solidFill>
            <a:srgbClr val="FFFF00"/>
          </a:solidFill>
          <a:ln w="63500">
            <a:solidFill>
              <a:schemeClr val="tx1"/>
            </a:solidFill>
          </a:ln>
          <a:effectLst>
            <a:glow rad="228600">
              <a:schemeClr val="tx1">
                <a:alpha val="40000"/>
              </a:schemeClr>
            </a:glow>
          </a:effectLst>
        </p:spPr>
        <p:txBody>
          <a:bodyPr wrap="square">
            <a:spAutoFit/>
          </a:bodyPr>
          <a:lstStyle/>
          <a:p>
            <a:r>
              <a:rPr lang="en-GB" sz="2000" dirty="0">
                <a:solidFill>
                  <a:prstClr val="black"/>
                </a:solidFill>
                <a:latin typeface="Cooper Black" panose="0208090404030B020404" pitchFamily="18" charset="0"/>
              </a:rPr>
              <a:t>The accuracy of recall is best in moderately arousing conditions.</a:t>
            </a:r>
          </a:p>
        </p:txBody>
      </p:sp>
      <p:sp>
        <p:nvSpPr>
          <p:cNvPr id="9" name="TextBox 8"/>
          <p:cNvSpPr txBox="1"/>
          <p:nvPr/>
        </p:nvSpPr>
        <p:spPr>
          <a:xfrm>
            <a:off x="0" y="5657671"/>
            <a:ext cx="9144000" cy="1200329"/>
          </a:xfrm>
          <a:prstGeom prst="rect">
            <a:avLst/>
          </a:prstGeom>
          <a:solidFill>
            <a:sysClr val="windowText" lastClr="000000"/>
          </a:solidFill>
          <a:ln w="25400">
            <a:solidFill>
              <a:schemeClr val="bg1"/>
            </a:solidFill>
          </a:ln>
        </p:spPr>
        <p:txBody>
          <a:bodyPr wrap="square" rtlCol="0">
            <a:spAutoFit/>
          </a:bodyPr>
          <a:lstStyle/>
          <a:p>
            <a:pPr>
              <a:defRPr/>
            </a:pPr>
            <a:r>
              <a:rPr lang="en-GB" i="1" u="sng" kern="0" dirty="0">
                <a:solidFill>
                  <a:srgbClr val="FFFFFF"/>
                </a:solidFill>
                <a:latin typeface="Comic Sans MS"/>
              </a:rPr>
              <a:t>Learning objectives:</a:t>
            </a:r>
          </a:p>
          <a:p>
            <a:pPr>
              <a:defRPr/>
            </a:pPr>
            <a:r>
              <a:rPr lang="en-GB" kern="0" dirty="0">
                <a:solidFill>
                  <a:srgbClr val="FFFFFF"/>
                </a:solidFill>
                <a:latin typeface="Comic Sans MS"/>
              </a:rPr>
              <a:t>•To UNDERSTAND how misleading information, anxiety and age of witness all affect the accuracy of EWT.</a:t>
            </a:r>
          </a:p>
          <a:p>
            <a:pPr>
              <a:defRPr/>
            </a:pPr>
            <a:r>
              <a:rPr lang="en-GB" kern="0" dirty="0">
                <a:solidFill>
                  <a:srgbClr val="FFFFFF"/>
                </a:solidFill>
                <a:latin typeface="Comic Sans MS"/>
              </a:rPr>
              <a:t>•To KNOW and EVALAUTE  key research into the accuracy of EWT.</a:t>
            </a:r>
          </a:p>
        </p:txBody>
      </p:sp>
      <p:sp>
        <p:nvSpPr>
          <p:cNvPr id="8" name="Rectangle 7"/>
          <p:cNvSpPr/>
          <p:nvPr/>
        </p:nvSpPr>
        <p:spPr>
          <a:xfrm>
            <a:off x="107503" y="4315623"/>
            <a:ext cx="3831586" cy="1061829"/>
          </a:xfrm>
          <a:prstGeom prst="rect">
            <a:avLst/>
          </a:prstGeom>
          <a:solidFill>
            <a:schemeClr val="bg1"/>
          </a:solidFill>
          <a:ln w="63500">
            <a:solidFill>
              <a:schemeClr val="tx1"/>
            </a:solidFill>
          </a:ln>
        </p:spPr>
        <p:txBody>
          <a:bodyPr wrap="square">
            <a:spAutoFit/>
          </a:bodyPr>
          <a:lstStyle/>
          <a:p>
            <a:r>
              <a:rPr lang="en-GB" sz="2100" b="1" dirty="0">
                <a:solidFill>
                  <a:prstClr val="black"/>
                </a:solidFill>
              </a:rPr>
              <a:t>Task: </a:t>
            </a:r>
            <a:r>
              <a:rPr lang="en-GB" sz="2100" dirty="0">
                <a:solidFill>
                  <a:prstClr val="black"/>
                </a:solidFill>
              </a:rPr>
              <a:t>Draw this graph. Then annotate it to explain the </a:t>
            </a:r>
            <a:r>
              <a:rPr lang="en-GB" sz="2100" i="1" dirty="0">
                <a:solidFill>
                  <a:prstClr val="black"/>
                </a:solidFill>
              </a:rPr>
              <a:t>Yerkes Dodson law </a:t>
            </a:r>
            <a:r>
              <a:rPr lang="en-GB" sz="2100" dirty="0">
                <a:solidFill>
                  <a:prstClr val="black"/>
                </a:solidFill>
              </a:rPr>
              <a:t>in your own words. </a:t>
            </a: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16362" y="5381809"/>
            <a:ext cx="4635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Box 9"/>
          <p:cNvSpPr txBox="1"/>
          <p:nvPr/>
        </p:nvSpPr>
        <p:spPr>
          <a:xfrm>
            <a:off x="2361036" y="5425743"/>
            <a:ext cx="955326" cy="369332"/>
          </a:xfrm>
          <a:prstGeom prst="rect">
            <a:avLst/>
          </a:prstGeom>
          <a:solidFill>
            <a:srgbClr val="FFFF00"/>
          </a:solidFill>
          <a:ln w="25400">
            <a:solidFill>
              <a:schemeClr val="tx1"/>
            </a:solidFill>
          </a:ln>
        </p:spPr>
        <p:txBody>
          <a:bodyPr wrap="square" rtlCol="0">
            <a:spAutoFit/>
          </a:bodyPr>
          <a:lstStyle/>
          <a:p>
            <a:r>
              <a:rPr lang="en-GB" dirty="0">
                <a:solidFill>
                  <a:prstClr val="black"/>
                </a:solidFill>
                <a:latin typeface="Comic Sans MS" panose="030F0702030302020204" pitchFamily="66" charset="0"/>
              </a:rPr>
              <a:t>5 </a:t>
            </a:r>
            <a:r>
              <a:rPr lang="en-GB" dirty="0" err="1">
                <a:solidFill>
                  <a:prstClr val="black"/>
                </a:solidFill>
                <a:latin typeface="Comic Sans MS" panose="030F0702030302020204" pitchFamily="66" charset="0"/>
              </a:rPr>
              <a:t>mins</a:t>
            </a:r>
            <a:endParaRPr lang="en-GB" dirty="0">
              <a:solidFill>
                <a:prstClr val="black"/>
              </a:solidFill>
              <a:latin typeface="Comic Sans MS" panose="030F0702030302020204" pitchFamily="66" charset="0"/>
            </a:endParaRPr>
          </a:p>
        </p:txBody>
      </p:sp>
      <p:sp>
        <p:nvSpPr>
          <p:cNvPr id="6" name="Rounded Rectangle 5"/>
          <p:cNvSpPr/>
          <p:nvPr/>
        </p:nvSpPr>
        <p:spPr>
          <a:xfrm>
            <a:off x="4067944" y="1052736"/>
            <a:ext cx="4968552" cy="437300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u="sng" dirty="0" smtClean="0">
                <a:effectLst>
                  <a:outerShdw blurRad="38100" dist="38100" dir="2700000" algn="tl">
                    <a:srgbClr val="000000">
                      <a:alpha val="43137"/>
                    </a:srgbClr>
                  </a:outerShdw>
                </a:effectLst>
                <a:latin typeface="Comic Sans MS" panose="030F0702030302020204" pitchFamily="66" charset="0"/>
              </a:rPr>
              <a:t>Evaluation (A02)</a:t>
            </a:r>
          </a:p>
          <a:p>
            <a:pPr algn="ctr"/>
            <a:endParaRPr lang="en-GB" sz="2400" dirty="0"/>
          </a:p>
          <a:p>
            <a:pPr algn="ctr"/>
            <a:r>
              <a:rPr lang="en-GB" sz="2400" dirty="0" smtClean="0"/>
              <a:t>An alternative idea proposed by Freud is that memories which are traumatic (likely when anxious) are repressed to protect the individual from the emotional distress they would cause………….. HOWEVER, very little empirical evidence for this idea!!</a:t>
            </a:r>
            <a:endParaRPr lang="en-GB" sz="2400" dirty="0"/>
          </a:p>
        </p:txBody>
      </p:sp>
    </p:spTree>
    <p:extLst>
      <p:ext uri="{BB962C8B-B14F-4D97-AF65-F5344CB8AC3E}">
        <p14:creationId xmlns:p14="http://schemas.microsoft.com/office/powerpoint/2010/main" val="3172435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7">
                                            <p:txEl>
                                              <p:pRg st="0" end="0"/>
                                            </p:txEl>
                                          </p:spTgt>
                                        </p:tgtEl>
                                        <p:attrNameLst>
                                          <p:attrName>style.visibility</p:attrName>
                                        </p:attrNameLst>
                                      </p:cBhvr>
                                      <p:to>
                                        <p:strVal val="visible"/>
                                      </p:to>
                                    </p:set>
                                    <p:animEffect transition="in" filter="fade">
                                      <p:cBhvr>
                                        <p:cTn id="25" dur="500"/>
                                        <p:tgtEl>
                                          <p:spTgt spid="7">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7">
                                            <p:txEl>
                                              <p:pRg st="1" end="1"/>
                                            </p:txEl>
                                          </p:spTgt>
                                        </p:tgtEl>
                                        <p:attrNameLst>
                                          <p:attrName>style.visibility</p:attrName>
                                        </p:attrNameLst>
                                      </p:cBhvr>
                                      <p:to>
                                        <p:strVal val="visible"/>
                                      </p:to>
                                    </p:set>
                                    <p:animEffect transition="in" filter="fade">
                                      <p:cBhvr>
                                        <p:cTn id="30" dur="500"/>
                                        <p:tgtEl>
                                          <p:spTgt spid="7">
                                            <p:txEl>
                                              <p:pRg st="1" end="1"/>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7">
                                            <p:txEl>
                                              <p:pRg st="2" end="2"/>
                                            </p:txEl>
                                          </p:spTgt>
                                        </p:tgtEl>
                                        <p:attrNameLst>
                                          <p:attrName>style.visibility</p:attrName>
                                        </p:attrNameLst>
                                      </p:cBhvr>
                                      <p:to>
                                        <p:strVal val="visible"/>
                                      </p:to>
                                    </p:set>
                                    <p:animEffect transition="in" filter="fade">
                                      <p:cBhvr>
                                        <p:cTn id="35" dur="500"/>
                                        <p:tgtEl>
                                          <p:spTgt spid="7">
                                            <p:txEl>
                                              <p:pRg st="2" end="2"/>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7">
                                            <p:txEl>
                                              <p:pRg st="3" end="3"/>
                                            </p:txEl>
                                          </p:spTgt>
                                        </p:tgtEl>
                                        <p:attrNameLst>
                                          <p:attrName>style.visibility</p:attrName>
                                        </p:attrNameLst>
                                      </p:cBhvr>
                                      <p:to>
                                        <p:strVal val="visible"/>
                                      </p:to>
                                    </p:set>
                                    <p:animEffect transition="in" filter="fade">
                                      <p:cBhvr>
                                        <p:cTn id="40" dur="500"/>
                                        <p:tgtEl>
                                          <p:spTgt spid="7">
                                            <p:txEl>
                                              <p:pRg st="3" end="3"/>
                                            </p:txEl>
                                          </p:spTgt>
                                        </p:tgtEl>
                                      </p:cBhvr>
                                    </p:animEffect>
                                  </p:childTnLst>
                                </p:cTn>
                              </p:par>
                              <p:par>
                                <p:cTn id="41" presetID="1" presetClass="entr" presetSubtype="0" fill="hold" grpId="0" nodeType="withEffect">
                                  <p:stCondLst>
                                    <p:cond delay="0"/>
                                  </p:stCondLst>
                                  <p:childTnLst>
                                    <p:set>
                                      <p:cBhvr>
                                        <p:cTn id="42" dur="1" fill="hold">
                                          <p:stCondLst>
                                            <p:cond delay="0"/>
                                          </p:stCondLst>
                                        </p:cTn>
                                        <p:tgtEl>
                                          <p:spTgt spid="8"/>
                                        </p:tgtEl>
                                        <p:attrNameLst>
                                          <p:attrName>style.visibility</p:attrName>
                                        </p:attrNameLst>
                                      </p:cBhvr>
                                      <p:to>
                                        <p:strVal val="visible"/>
                                      </p:to>
                                    </p:set>
                                  </p:childTnLst>
                                </p:cTn>
                              </p:par>
                              <p:par>
                                <p:cTn id="43" presetID="2" presetClass="entr" presetSubtype="4" fill="hold" grpId="0" nodeType="withEffect">
                                  <p:stCondLst>
                                    <p:cond delay="0"/>
                                  </p:stCondLst>
                                  <p:childTnLst>
                                    <p:set>
                                      <p:cBhvr>
                                        <p:cTn id="44" dur="1" fill="hold">
                                          <p:stCondLst>
                                            <p:cond delay="0"/>
                                          </p:stCondLst>
                                        </p:cTn>
                                        <p:tgtEl>
                                          <p:spTgt spid="10"/>
                                        </p:tgtEl>
                                        <p:attrNameLst>
                                          <p:attrName>style.visibility</p:attrName>
                                        </p:attrNameLst>
                                      </p:cBhvr>
                                      <p:to>
                                        <p:strVal val="visible"/>
                                      </p:to>
                                    </p:set>
                                    <p:anim calcmode="lin" valueType="num">
                                      <p:cBhvr additive="base">
                                        <p:cTn id="45" dur="500" fill="hold"/>
                                        <p:tgtEl>
                                          <p:spTgt spid="10"/>
                                        </p:tgtEl>
                                        <p:attrNameLst>
                                          <p:attrName>ppt_x</p:attrName>
                                        </p:attrNameLst>
                                      </p:cBhvr>
                                      <p:tavLst>
                                        <p:tav tm="0">
                                          <p:val>
                                            <p:strVal val="#ppt_x"/>
                                          </p:val>
                                        </p:tav>
                                        <p:tav tm="100000">
                                          <p:val>
                                            <p:strVal val="#ppt_x"/>
                                          </p:val>
                                        </p:tav>
                                      </p:tavLst>
                                    </p:anim>
                                    <p:anim calcmode="lin" valueType="num">
                                      <p:cBhvr additive="base">
                                        <p:cTn id="46" dur="500" fill="hold"/>
                                        <p:tgtEl>
                                          <p:spTgt spid="10"/>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4098"/>
                                        </p:tgtEl>
                                        <p:attrNameLst>
                                          <p:attrName>style.visibility</p:attrName>
                                        </p:attrNameLst>
                                      </p:cBhvr>
                                      <p:to>
                                        <p:strVal val="visible"/>
                                      </p:to>
                                    </p:set>
                                    <p:anim calcmode="lin" valueType="num">
                                      <p:cBhvr additive="base">
                                        <p:cTn id="49" dur="500" fill="hold"/>
                                        <p:tgtEl>
                                          <p:spTgt spid="4098"/>
                                        </p:tgtEl>
                                        <p:attrNameLst>
                                          <p:attrName>ppt_x</p:attrName>
                                        </p:attrNameLst>
                                      </p:cBhvr>
                                      <p:tavLst>
                                        <p:tav tm="0">
                                          <p:val>
                                            <p:strVal val="#ppt_x"/>
                                          </p:val>
                                        </p:tav>
                                        <p:tav tm="100000">
                                          <p:val>
                                            <p:strVal val="#ppt_x"/>
                                          </p:val>
                                        </p:tav>
                                      </p:tavLst>
                                    </p:anim>
                                    <p:anim calcmode="lin" valueType="num">
                                      <p:cBhvr additive="base">
                                        <p:cTn id="50" dur="500" fill="hold"/>
                                        <p:tgtEl>
                                          <p:spTgt spid="4098"/>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6"/>
                                        </p:tgtEl>
                                        <p:attrNameLst>
                                          <p:attrName>style.visibility</p:attrName>
                                        </p:attrNameLst>
                                      </p:cBhvr>
                                      <p:to>
                                        <p:strVal val="visible"/>
                                      </p:to>
                                    </p:set>
                                    <p:animEffect transition="in" filter="fade">
                                      <p:cBhvr>
                                        <p:cTn id="5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P spid="3" grpId="0" animBg="1"/>
      <p:bldP spid="8" grpId="0" animBg="1"/>
      <p:bldP spid="10" grpId="0" animBg="1"/>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762000" y="2852936"/>
            <a:ext cx="7986464" cy="1584176"/>
          </a:xfrm>
        </p:spPr>
        <p:txBody>
          <a:bodyPr>
            <a:normAutofit fontScale="90000"/>
          </a:bodyPr>
          <a:lstStyle/>
          <a:p>
            <a:r>
              <a:rPr lang="en-GB" dirty="0" smtClean="0">
                <a:latin typeface="Comic Sans MS" panose="030F0702030302020204" pitchFamily="66" charset="0"/>
              </a:rPr>
              <a:t>Look at each of the following pictures you are going to be shown...</a:t>
            </a:r>
            <a:endParaRPr lang="en-GB" dirty="0">
              <a:latin typeface="Comic Sans MS" panose="030F0702030302020204" pitchFamily="66" charset="0"/>
            </a:endParaRPr>
          </a:p>
        </p:txBody>
      </p:sp>
      <p:pic>
        <p:nvPicPr>
          <p:cNvPr id="9" name="Picture 4"/>
          <p:cNvPicPr>
            <a:picLocks noChangeAspect="1" noChangeArrowheads="1"/>
          </p:cNvPicPr>
          <p:nvPr/>
        </p:nvPicPr>
        <p:blipFill>
          <a:blip r:embed="rId2">
            <a:grayscl/>
          </a:blip>
          <a:srcRect/>
          <a:stretch>
            <a:fillRect/>
          </a:stretch>
        </p:blipFill>
        <p:spPr bwMode="auto">
          <a:xfrm>
            <a:off x="3657600" y="836712"/>
            <a:ext cx="1981200" cy="1485900"/>
          </a:xfrm>
          <a:prstGeom prst="rect">
            <a:avLst/>
          </a:prstGeom>
          <a:noFill/>
          <a:ln w="9525">
            <a:noFill/>
            <a:miter lim="800000"/>
            <a:headEnd/>
            <a:tailEnd/>
          </a:ln>
          <a:effectLst/>
        </p:spPr>
      </p:pic>
      <p:sp>
        <p:nvSpPr>
          <p:cNvPr id="2" name="Subtitle 1"/>
          <p:cNvSpPr>
            <a:spLocks noGrp="1"/>
          </p:cNvSpPr>
          <p:nvPr>
            <p:ph type="subTitle" idx="1"/>
          </p:nvPr>
        </p:nvSpPr>
        <p:spPr/>
        <p:txBody>
          <a:bodyPr/>
          <a:lstStyle/>
          <a:p>
            <a:endParaRPr lang="en-GB" dirty="0"/>
          </a:p>
        </p:txBody>
      </p:sp>
    </p:spTree>
    <p:extLst>
      <p:ext uri="{BB962C8B-B14F-4D97-AF65-F5344CB8AC3E}">
        <p14:creationId xmlns:p14="http://schemas.microsoft.com/office/powerpoint/2010/main" val="3718599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p:cTn id="7" dur="500" fill="hold"/>
                                        <p:tgtEl>
                                          <p:spTgt spid="2050"/>
                                        </p:tgtEl>
                                        <p:attrNameLst>
                                          <p:attrName>ppt_w</p:attrName>
                                        </p:attrNameLst>
                                      </p:cBhvr>
                                      <p:tavLst>
                                        <p:tav tm="0">
                                          <p:val>
                                            <p:fltVal val="0"/>
                                          </p:val>
                                        </p:tav>
                                        <p:tav tm="100000">
                                          <p:val>
                                            <p:strVal val="#ppt_w"/>
                                          </p:val>
                                        </p:tav>
                                      </p:tavLst>
                                    </p:anim>
                                    <p:anim calcmode="lin" valueType="num">
                                      <p:cBhvr>
                                        <p:cTn id="8" dur="500" fill="hold"/>
                                        <p:tgtEl>
                                          <p:spTgt spid="2050"/>
                                        </p:tgtEl>
                                        <p:attrNameLst>
                                          <p:attrName>ppt_h</p:attrName>
                                        </p:attrNameLst>
                                      </p:cBhvr>
                                      <p:tavLst>
                                        <p:tav tm="0">
                                          <p:val>
                                            <p:fltVal val="0"/>
                                          </p:val>
                                        </p:tav>
                                        <p:tav tm="100000">
                                          <p:val>
                                            <p:strVal val="#ppt_h"/>
                                          </p:val>
                                        </p:tav>
                                      </p:tavLst>
                                    </p:anim>
                                    <p:animEffect transition="in" filter="fade">
                                      <p:cBhvr>
                                        <p:cTn id="9" dur="500"/>
                                        <p:tgtEl>
                                          <p:spTgt spid="2050"/>
                                        </p:tgtEl>
                                      </p:cBhvr>
                                    </p:animEffect>
                                  </p:childTnLst>
                                </p:cTn>
                              </p:par>
                              <p:par>
                                <p:cTn id="10" presetID="53" presetClass="entr" presetSubtype="16"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500" fill="hold"/>
                                        <p:tgtEl>
                                          <p:spTgt spid="9"/>
                                        </p:tgtEl>
                                        <p:attrNameLst>
                                          <p:attrName>ppt_w</p:attrName>
                                        </p:attrNameLst>
                                      </p:cBhvr>
                                      <p:tavLst>
                                        <p:tav tm="0">
                                          <p:val>
                                            <p:fltVal val="0"/>
                                          </p:val>
                                        </p:tav>
                                        <p:tav tm="100000">
                                          <p:val>
                                            <p:strVal val="#ppt_w"/>
                                          </p:val>
                                        </p:tav>
                                      </p:tavLst>
                                    </p:anim>
                                    <p:anim calcmode="lin" valueType="num">
                                      <p:cBhvr>
                                        <p:cTn id="13" dur="500" fill="hold"/>
                                        <p:tgtEl>
                                          <p:spTgt spid="9"/>
                                        </p:tgtEl>
                                        <p:attrNameLst>
                                          <p:attrName>ppt_h</p:attrName>
                                        </p:attrNameLst>
                                      </p:cBhvr>
                                      <p:tavLst>
                                        <p:tav tm="0">
                                          <p:val>
                                            <p:fltVal val="0"/>
                                          </p:val>
                                        </p:tav>
                                        <p:tav tm="100000">
                                          <p:val>
                                            <p:strVal val="#ppt_h"/>
                                          </p:val>
                                        </p:tav>
                                      </p:tavLst>
                                    </p:anim>
                                    <p:animEffect transition="in" filter="fade">
                                      <p:cBhvr>
                                        <p:cTn id="1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TextBox 3"/>
          <p:cNvSpPr txBox="1"/>
          <p:nvPr/>
        </p:nvSpPr>
        <p:spPr>
          <a:xfrm>
            <a:off x="8316416" y="5846537"/>
            <a:ext cx="504056" cy="1011463"/>
          </a:xfrm>
          <a:prstGeom prst="rect">
            <a:avLst/>
          </a:prstGeom>
          <a:noFill/>
        </p:spPr>
        <p:txBody>
          <a:bodyPr wrap="square" rtlCol="0">
            <a:spAutoFit/>
          </a:bodyPr>
          <a:lstStyle/>
          <a:p>
            <a:r>
              <a:rPr lang="en-GB" sz="6000" dirty="0">
                <a:solidFill>
                  <a:prstClr val="white"/>
                </a:solidFill>
              </a:rPr>
              <a:t>1</a:t>
            </a:r>
          </a:p>
        </p:txBody>
      </p:sp>
      <p:pic>
        <p:nvPicPr>
          <p:cNvPr id="5" name="Picture 5" descr="Robbery%20Suspect_2%2012-27-0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00338" y="692150"/>
            <a:ext cx="3587750" cy="539908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103035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3" name="Picture 7" descr="http://www.kentonline.co.uk/images/CCTV12_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2985" y="1260668"/>
            <a:ext cx="5337415" cy="399713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8316416" y="5846537"/>
            <a:ext cx="504056" cy="1011463"/>
          </a:xfrm>
          <a:prstGeom prst="rect">
            <a:avLst/>
          </a:prstGeom>
          <a:noFill/>
        </p:spPr>
        <p:txBody>
          <a:bodyPr wrap="square" rtlCol="0">
            <a:spAutoFit/>
          </a:bodyPr>
          <a:lstStyle/>
          <a:p>
            <a:r>
              <a:rPr lang="en-GB" sz="6000" dirty="0">
                <a:solidFill>
                  <a:prstClr val="white"/>
                </a:solidFill>
              </a:rPr>
              <a:t>2</a:t>
            </a:r>
          </a:p>
        </p:txBody>
      </p:sp>
    </p:spTree>
    <p:extLst>
      <p:ext uri="{BB962C8B-B14F-4D97-AF65-F5344CB8AC3E}">
        <p14:creationId xmlns:p14="http://schemas.microsoft.com/office/powerpoint/2010/main" val="109176869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7" name="Picture 7" descr="http://badrickunadulterated.com/wp-content/uploads/2012/10/r195585_743381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3728" y="936864"/>
            <a:ext cx="5269235" cy="462729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8316416" y="5846537"/>
            <a:ext cx="504056" cy="1011463"/>
          </a:xfrm>
          <a:prstGeom prst="rect">
            <a:avLst/>
          </a:prstGeom>
          <a:noFill/>
        </p:spPr>
        <p:txBody>
          <a:bodyPr wrap="square" rtlCol="0">
            <a:spAutoFit/>
          </a:bodyPr>
          <a:lstStyle/>
          <a:p>
            <a:r>
              <a:rPr lang="en-GB" sz="6000" dirty="0">
                <a:solidFill>
                  <a:prstClr val="white"/>
                </a:solidFill>
              </a:rPr>
              <a:t>3</a:t>
            </a:r>
          </a:p>
        </p:txBody>
      </p:sp>
    </p:spTree>
    <p:extLst>
      <p:ext uri="{BB962C8B-B14F-4D97-AF65-F5344CB8AC3E}">
        <p14:creationId xmlns:p14="http://schemas.microsoft.com/office/powerpoint/2010/main" val="203211025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9" name="Picture 5" descr="SCREAM_wideweb__470x315,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6375" y="1341438"/>
            <a:ext cx="6264275" cy="419893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8316416" y="5846537"/>
            <a:ext cx="504056" cy="1011463"/>
          </a:xfrm>
          <a:prstGeom prst="rect">
            <a:avLst/>
          </a:prstGeom>
          <a:noFill/>
        </p:spPr>
        <p:txBody>
          <a:bodyPr wrap="square" rtlCol="0">
            <a:spAutoFit/>
          </a:bodyPr>
          <a:lstStyle/>
          <a:p>
            <a:r>
              <a:rPr lang="en-GB" sz="6000" dirty="0">
                <a:solidFill>
                  <a:prstClr val="white"/>
                </a:solidFill>
              </a:rPr>
              <a:t>4</a:t>
            </a:r>
          </a:p>
        </p:txBody>
      </p:sp>
    </p:spTree>
    <p:extLst>
      <p:ext uri="{BB962C8B-B14F-4D97-AF65-F5344CB8AC3E}">
        <p14:creationId xmlns:p14="http://schemas.microsoft.com/office/powerpoint/2010/main" val="13743781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5657671"/>
            <a:ext cx="9144000" cy="1200329"/>
          </a:xfrm>
          <a:prstGeom prst="rect">
            <a:avLst/>
          </a:prstGeom>
          <a:solidFill>
            <a:sysClr val="windowText" lastClr="000000"/>
          </a:solidFill>
          <a:ln w="25400">
            <a:solidFill>
              <a:schemeClr val="bg1"/>
            </a:solidFill>
          </a:ln>
        </p:spPr>
        <p:txBody>
          <a:bodyPr wrap="square" rtlCol="0">
            <a:spAutoFit/>
          </a:bodyPr>
          <a:lstStyle/>
          <a:p>
            <a:pPr>
              <a:defRPr/>
            </a:pPr>
            <a:r>
              <a:rPr lang="en-GB" i="1" u="sng" kern="0" dirty="0">
                <a:solidFill>
                  <a:srgbClr val="FFFFFF"/>
                </a:solidFill>
                <a:latin typeface="Comic Sans MS"/>
              </a:rPr>
              <a:t>Learning objectives:</a:t>
            </a:r>
          </a:p>
          <a:p>
            <a:pPr>
              <a:defRPr/>
            </a:pPr>
            <a:r>
              <a:rPr lang="en-GB" kern="0" dirty="0">
                <a:solidFill>
                  <a:srgbClr val="FFFFFF"/>
                </a:solidFill>
                <a:latin typeface="Comic Sans MS"/>
              </a:rPr>
              <a:t>•To UNDERSTAND how misleading information, including leading questions and post-event discussion, and anxiety all affect the accuracy of EWT.</a:t>
            </a:r>
          </a:p>
          <a:p>
            <a:pPr>
              <a:defRPr/>
            </a:pPr>
            <a:r>
              <a:rPr lang="en-GB" kern="0" dirty="0">
                <a:solidFill>
                  <a:srgbClr val="FFFFFF"/>
                </a:solidFill>
                <a:latin typeface="Comic Sans MS"/>
              </a:rPr>
              <a:t>•To KNOW and EVALAUTE  key research into the accuracy of EWT.</a:t>
            </a:r>
          </a:p>
        </p:txBody>
      </p:sp>
      <p:sp>
        <p:nvSpPr>
          <p:cNvPr id="3" name="Content Placeholder 2"/>
          <p:cNvSpPr>
            <a:spLocks noGrp="1"/>
          </p:cNvSpPr>
          <p:nvPr>
            <p:ph idx="1"/>
          </p:nvPr>
        </p:nvSpPr>
        <p:spPr>
          <a:xfrm>
            <a:off x="72658" y="1124744"/>
            <a:ext cx="9036496" cy="4388911"/>
          </a:xfrm>
        </p:spPr>
        <p:txBody>
          <a:bodyPr>
            <a:normAutofit fontScale="70000" lnSpcReduction="20000"/>
          </a:bodyPr>
          <a:lstStyle/>
          <a:p>
            <a:pPr marL="0" indent="0">
              <a:buNone/>
            </a:pPr>
            <a:r>
              <a:rPr lang="en-GB" dirty="0" smtClean="0">
                <a:latin typeface="Comic Sans MS" panose="030F0702030302020204" pitchFamily="66" charset="0"/>
              </a:rPr>
              <a:t>Without talking to the person sitting near you, write down an answer to the following questions:</a:t>
            </a:r>
          </a:p>
          <a:p>
            <a:pPr marL="0" indent="0">
              <a:buNone/>
            </a:pPr>
            <a:endParaRPr lang="en-GB" dirty="0" smtClean="0">
              <a:latin typeface="Comic Sans MS" panose="030F0702030302020204" pitchFamily="66" charset="0"/>
            </a:endParaRPr>
          </a:p>
          <a:p>
            <a:pPr marL="0" indent="0">
              <a:buNone/>
            </a:pPr>
            <a:r>
              <a:rPr lang="en-GB" dirty="0" smtClean="0">
                <a:latin typeface="Comic Sans MS" panose="030F0702030302020204" pitchFamily="66" charset="0"/>
              </a:rPr>
              <a:t>Q1 - Describe the clothing of the person in picture 1, and describe what they were carrying.</a:t>
            </a:r>
          </a:p>
          <a:p>
            <a:pPr marL="0" indent="0">
              <a:buNone/>
            </a:pPr>
            <a:endParaRPr lang="en-GB" dirty="0" smtClean="0">
              <a:latin typeface="Comic Sans MS" panose="030F0702030302020204" pitchFamily="66" charset="0"/>
            </a:endParaRPr>
          </a:p>
          <a:p>
            <a:pPr marL="0" indent="0">
              <a:buNone/>
            </a:pPr>
            <a:r>
              <a:rPr lang="en-GB" dirty="0" smtClean="0">
                <a:latin typeface="Comic Sans MS" panose="030F0702030302020204" pitchFamily="66" charset="0"/>
              </a:rPr>
              <a:t>Q2 – How many people were at the cash point in picture 2?</a:t>
            </a:r>
          </a:p>
          <a:p>
            <a:pPr marL="0" indent="0">
              <a:buNone/>
            </a:pPr>
            <a:endParaRPr lang="en-GB" dirty="0" smtClean="0">
              <a:latin typeface="Comic Sans MS" panose="030F0702030302020204" pitchFamily="66" charset="0"/>
            </a:endParaRPr>
          </a:p>
          <a:p>
            <a:pPr marL="0" indent="0">
              <a:buNone/>
            </a:pPr>
            <a:r>
              <a:rPr lang="en-GB" dirty="0" smtClean="0">
                <a:latin typeface="Comic Sans MS" panose="030F0702030302020204" pitchFamily="66" charset="0"/>
              </a:rPr>
              <a:t>Q3 – Was </a:t>
            </a:r>
            <a:r>
              <a:rPr lang="en-GB" dirty="0">
                <a:latin typeface="Comic Sans MS" panose="030F0702030302020204" pitchFamily="66" charset="0"/>
              </a:rPr>
              <a:t>the </a:t>
            </a:r>
            <a:r>
              <a:rPr lang="en-GB" dirty="0" smtClean="0">
                <a:latin typeface="Comic Sans MS" panose="030F0702030302020204" pitchFamily="66" charset="0"/>
              </a:rPr>
              <a:t>person robbing </a:t>
            </a:r>
            <a:r>
              <a:rPr lang="en-GB" dirty="0">
                <a:latin typeface="Comic Sans MS" panose="030F0702030302020204" pitchFamily="66" charset="0"/>
              </a:rPr>
              <a:t>the </a:t>
            </a:r>
            <a:r>
              <a:rPr lang="en-GB" dirty="0" smtClean="0">
                <a:latin typeface="Comic Sans MS" panose="030F0702030302020204" pitchFamily="66" charset="0"/>
              </a:rPr>
              <a:t>shop in picture 3 displaying threatening behaviour of any sort? What colour clothing was the person wearing in the picture?</a:t>
            </a:r>
          </a:p>
          <a:p>
            <a:pPr marL="0" indent="0">
              <a:buNone/>
            </a:pPr>
            <a:endParaRPr lang="en-GB" dirty="0" smtClean="0">
              <a:latin typeface="Comic Sans MS" panose="030F0702030302020204" pitchFamily="66" charset="0"/>
            </a:endParaRPr>
          </a:p>
          <a:p>
            <a:pPr marL="0" indent="0">
              <a:buNone/>
            </a:pPr>
            <a:r>
              <a:rPr lang="en-GB" dirty="0" smtClean="0">
                <a:latin typeface="Comic Sans MS" panose="030F0702030302020204" pitchFamily="66" charset="0"/>
              </a:rPr>
              <a:t>Q4 - What was the person in picture 4 wearing? Did the person disguise their identity? Can you describe the weapon?</a:t>
            </a:r>
          </a:p>
          <a:p>
            <a:pPr marL="0" indent="0">
              <a:buNone/>
            </a:pPr>
            <a:endParaRPr lang="en-GB" dirty="0" smtClean="0">
              <a:latin typeface="Comic Sans MS" panose="030F0702030302020204" pitchFamily="66" charset="0"/>
            </a:endParaRPr>
          </a:p>
          <a:p>
            <a:pPr marL="0" indent="0">
              <a:buNone/>
            </a:pPr>
            <a:endParaRPr lang="en-GB" dirty="0"/>
          </a:p>
        </p:txBody>
      </p:sp>
      <p:sp>
        <p:nvSpPr>
          <p:cNvPr id="4" name="Rectangle 3"/>
          <p:cNvSpPr>
            <a:spLocks noGrp="1" noChangeArrowheads="1"/>
          </p:cNvSpPr>
          <p:nvPr>
            <p:ph type="title"/>
          </p:nvPr>
        </p:nvSpPr>
        <p:spPr>
          <a:xfrm>
            <a:off x="0" y="0"/>
            <a:ext cx="9144000" cy="908720"/>
          </a:xfrm>
          <a:solidFill>
            <a:schemeClr val="bg1"/>
          </a:solidFill>
          <a:ln w="63500">
            <a:solidFill>
              <a:schemeClr val="tx1"/>
            </a:solidFill>
          </a:ln>
        </p:spPr>
        <p:txBody>
          <a:bodyPr>
            <a:noAutofit/>
          </a:bodyPr>
          <a:lstStyle/>
          <a:p>
            <a:r>
              <a:rPr lang="en-GB" sz="3200" dirty="0">
                <a:latin typeface="Comic Sans MS" panose="030F0702030302020204" pitchFamily="66" charset="0"/>
              </a:rPr>
              <a:t>What </a:t>
            </a:r>
            <a:r>
              <a:rPr lang="en-GB" sz="3200" dirty="0" smtClean="0">
                <a:latin typeface="Comic Sans MS" panose="030F0702030302020204" pitchFamily="66" charset="0"/>
              </a:rPr>
              <a:t>were </a:t>
            </a:r>
            <a:r>
              <a:rPr lang="en-GB" sz="3200" dirty="0">
                <a:latin typeface="Comic Sans MS" panose="030F0702030302020204" pitchFamily="66" charset="0"/>
              </a:rPr>
              <a:t>your eyes </a:t>
            </a:r>
            <a:r>
              <a:rPr lang="en-GB" sz="3200" dirty="0" smtClean="0">
                <a:latin typeface="Comic Sans MS" panose="030F0702030302020204" pitchFamily="66" charset="0"/>
              </a:rPr>
              <a:t>drawn to in each picture?</a:t>
            </a:r>
            <a:endParaRPr lang="en-GB" sz="3200" dirty="0"/>
          </a:p>
        </p:txBody>
      </p:sp>
    </p:spTree>
    <p:extLst>
      <p:ext uri="{BB962C8B-B14F-4D97-AF65-F5344CB8AC3E}">
        <p14:creationId xmlns:p14="http://schemas.microsoft.com/office/powerpoint/2010/main" val="3665200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7" name="Picture 5" descr="Robbery%20Suspect_2%2012-27-0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00338" y="692150"/>
            <a:ext cx="3587750" cy="539908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8316416" y="5846537"/>
            <a:ext cx="504056" cy="1011463"/>
          </a:xfrm>
          <a:prstGeom prst="rect">
            <a:avLst/>
          </a:prstGeom>
          <a:noFill/>
        </p:spPr>
        <p:txBody>
          <a:bodyPr wrap="square" rtlCol="0">
            <a:spAutoFit/>
          </a:bodyPr>
          <a:lstStyle/>
          <a:p>
            <a:r>
              <a:rPr lang="en-GB" sz="6000" dirty="0">
                <a:solidFill>
                  <a:prstClr val="white"/>
                </a:solidFill>
              </a:rPr>
              <a:t>1</a:t>
            </a:r>
          </a:p>
        </p:txBody>
      </p:sp>
      <p:cxnSp>
        <p:nvCxnSpPr>
          <p:cNvPr id="4" name="Straight Arrow Connector 3"/>
          <p:cNvCxnSpPr/>
          <p:nvPr/>
        </p:nvCxnSpPr>
        <p:spPr>
          <a:xfrm flipV="1">
            <a:off x="1979712" y="1499855"/>
            <a:ext cx="2160240" cy="36004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H="1">
            <a:off x="4494214" y="1499855"/>
            <a:ext cx="2238026" cy="488985"/>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H="1" flipV="1">
            <a:off x="4283968" y="3211674"/>
            <a:ext cx="2594311" cy="18002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467544" y="1691516"/>
            <a:ext cx="1728192" cy="461665"/>
          </a:xfrm>
          <a:prstGeom prst="rect">
            <a:avLst/>
          </a:prstGeom>
          <a:noFill/>
        </p:spPr>
        <p:txBody>
          <a:bodyPr wrap="square" rtlCol="0">
            <a:spAutoFit/>
          </a:bodyPr>
          <a:lstStyle/>
          <a:p>
            <a:r>
              <a:rPr lang="en-GB" sz="2400" dirty="0">
                <a:solidFill>
                  <a:prstClr val="black"/>
                </a:solidFill>
              </a:rPr>
              <a:t>Black cap </a:t>
            </a:r>
          </a:p>
        </p:txBody>
      </p:sp>
      <p:sp>
        <p:nvSpPr>
          <p:cNvPr id="16" name="TextBox 15"/>
          <p:cNvSpPr txBox="1"/>
          <p:nvPr/>
        </p:nvSpPr>
        <p:spPr>
          <a:xfrm>
            <a:off x="6732240" y="1259468"/>
            <a:ext cx="2304256" cy="461665"/>
          </a:xfrm>
          <a:prstGeom prst="rect">
            <a:avLst/>
          </a:prstGeom>
          <a:noFill/>
        </p:spPr>
        <p:txBody>
          <a:bodyPr wrap="square" rtlCol="0">
            <a:spAutoFit/>
          </a:bodyPr>
          <a:lstStyle/>
          <a:p>
            <a:r>
              <a:rPr lang="en-GB" sz="2400" dirty="0">
                <a:solidFill>
                  <a:prstClr val="black"/>
                </a:solidFill>
              </a:rPr>
              <a:t>Grey hoody</a:t>
            </a:r>
          </a:p>
        </p:txBody>
      </p:sp>
      <p:sp>
        <p:nvSpPr>
          <p:cNvPr id="17" name="TextBox 16"/>
          <p:cNvSpPr txBox="1"/>
          <p:nvPr/>
        </p:nvSpPr>
        <p:spPr>
          <a:xfrm>
            <a:off x="6804248" y="3212976"/>
            <a:ext cx="1512168" cy="461665"/>
          </a:xfrm>
          <a:prstGeom prst="rect">
            <a:avLst/>
          </a:prstGeom>
          <a:noFill/>
        </p:spPr>
        <p:txBody>
          <a:bodyPr wrap="square" rtlCol="0">
            <a:spAutoFit/>
          </a:bodyPr>
          <a:lstStyle/>
          <a:p>
            <a:r>
              <a:rPr lang="en-GB" sz="2400" dirty="0">
                <a:solidFill>
                  <a:prstClr val="black"/>
                </a:solidFill>
              </a:rPr>
              <a:t>Blue Jeans </a:t>
            </a:r>
          </a:p>
        </p:txBody>
      </p:sp>
      <p:sp>
        <p:nvSpPr>
          <p:cNvPr id="3" name="TextBox 2"/>
          <p:cNvSpPr txBox="1"/>
          <p:nvPr/>
        </p:nvSpPr>
        <p:spPr>
          <a:xfrm rot="21192970">
            <a:off x="323528" y="3933056"/>
            <a:ext cx="2016224" cy="1323439"/>
          </a:xfrm>
          <a:prstGeom prst="rect">
            <a:avLst/>
          </a:prstGeom>
          <a:solidFill>
            <a:srgbClr val="FFFF00"/>
          </a:solidFill>
          <a:ln w="63500">
            <a:solidFill>
              <a:schemeClr val="tx1"/>
            </a:solidFill>
          </a:ln>
        </p:spPr>
        <p:txBody>
          <a:bodyPr wrap="square" rtlCol="0">
            <a:spAutoFit/>
          </a:bodyPr>
          <a:lstStyle/>
          <a:p>
            <a:r>
              <a:rPr lang="en-GB" sz="2000" dirty="0">
                <a:solidFill>
                  <a:prstClr val="black"/>
                </a:solidFill>
                <a:latin typeface="Comic Sans MS" panose="030F0702030302020204" pitchFamily="66" charset="0"/>
              </a:rPr>
              <a:t>Who correctly recalled any aspects of this scene asked?</a:t>
            </a:r>
          </a:p>
        </p:txBody>
      </p:sp>
      <p:sp>
        <p:nvSpPr>
          <p:cNvPr id="12" name="TextBox 11"/>
          <p:cNvSpPr txBox="1"/>
          <p:nvPr/>
        </p:nvSpPr>
        <p:spPr>
          <a:xfrm>
            <a:off x="619944" y="2564904"/>
            <a:ext cx="1728192" cy="461665"/>
          </a:xfrm>
          <a:prstGeom prst="rect">
            <a:avLst/>
          </a:prstGeom>
          <a:noFill/>
        </p:spPr>
        <p:txBody>
          <a:bodyPr wrap="square" rtlCol="0">
            <a:spAutoFit/>
          </a:bodyPr>
          <a:lstStyle/>
          <a:p>
            <a:r>
              <a:rPr lang="en-GB" sz="2400" dirty="0">
                <a:solidFill>
                  <a:prstClr val="black"/>
                </a:solidFill>
              </a:rPr>
              <a:t>Gun</a:t>
            </a:r>
          </a:p>
        </p:txBody>
      </p:sp>
      <p:cxnSp>
        <p:nvCxnSpPr>
          <p:cNvPr id="13" name="Straight Arrow Connector 12"/>
          <p:cNvCxnSpPr/>
          <p:nvPr/>
        </p:nvCxnSpPr>
        <p:spPr>
          <a:xfrm flipV="1">
            <a:off x="1331640" y="2153181"/>
            <a:ext cx="2376264" cy="591743"/>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8383967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268760"/>
          </a:xfrm>
          <a:solidFill>
            <a:schemeClr val="bg1"/>
          </a:solidFill>
          <a:ln w="63500">
            <a:solidFill>
              <a:schemeClr val="tx1"/>
            </a:solidFill>
          </a:ln>
        </p:spPr>
        <p:txBody>
          <a:bodyPr>
            <a:normAutofit/>
          </a:bodyPr>
          <a:lstStyle/>
          <a:p>
            <a:r>
              <a:rPr lang="en-GB" sz="3600" dirty="0" smtClean="0">
                <a:latin typeface="Comic Sans MS" panose="030F0702030302020204" pitchFamily="66" charset="0"/>
              </a:rPr>
              <a:t>Home Learning Task</a:t>
            </a:r>
            <a:endParaRPr lang="en-GB" sz="3600" dirty="0">
              <a:latin typeface="Comic Sans MS" panose="030F0702030302020204" pitchFamily="66" charset="0"/>
            </a:endParaRPr>
          </a:p>
        </p:txBody>
      </p:sp>
      <p:sp>
        <p:nvSpPr>
          <p:cNvPr id="3" name="Content Placeholder 2"/>
          <p:cNvSpPr>
            <a:spLocks noGrp="1"/>
          </p:cNvSpPr>
          <p:nvPr>
            <p:ph idx="1"/>
          </p:nvPr>
        </p:nvSpPr>
        <p:spPr>
          <a:xfrm>
            <a:off x="0" y="1340768"/>
            <a:ext cx="7020272" cy="4316903"/>
          </a:xfrm>
        </p:spPr>
        <p:txBody>
          <a:bodyPr>
            <a:normAutofit fontScale="85000" lnSpcReduction="10000"/>
          </a:bodyPr>
          <a:lstStyle/>
          <a:p>
            <a:pPr marL="0" indent="0">
              <a:buNone/>
            </a:pPr>
            <a:r>
              <a:rPr lang="en-GB" b="1" dirty="0" smtClean="0">
                <a:latin typeface="Comic Sans MS" panose="030F0702030302020204" pitchFamily="66" charset="0"/>
              </a:rPr>
              <a:t>Task</a:t>
            </a:r>
            <a:r>
              <a:rPr lang="en-GB" dirty="0" smtClean="0">
                <a:latin typeface="Comic Sans MS" panose="030F0702030302020204" pitchFamily="66" charset="0"/>
              </a:rPr>
              <a:t>: Listen to </a:t>
            </a:r>
            <a:r>
              <a:rPr lang="en-GB" dirty="0">
                <a:latin typeface="Comic Sans MS" panose="030F0702030302020204" pitchFamily="66" charset="0"/>
              </a:rPr>
              <a:t>the podcast at - </a:t>
            </a:r>
            <a:r>
              <a:rPr lang="en-GB" dirty="0">
                <a:latin typeface="Comic Sans MS" panose="030F0702030302020204" pitchFamily="66" charset="0"/>
                <a:hlinkClick r:id="rId2"/>
              </a:rPr>
              <a:t>https://</a:t>
            </a:r>
            <a:r>
              <a:rPr lang="en-GB" dirty="0" smtClean="0">
                <a:latin typeface="Comic Sans MS" panose="030F0702030302020204" pitchFamily="66" charset="0"/>
                <a:hlinkClick r:id="rId2"/>
              </a:rPr>
              <a:t>www.youtube.com/watch?v=0FcEDiSc0_g</a:t>
            </a:r>
            <a:r>
              <a:rPr lang="en-GB" dirty="0" smtClean="0">
                <a:latin typeface="Comic Sans MS" panose="030F0702030302020204" pitchFamily="66" charset="0"/>
              </a:rPr>
              <a:t>  </a:t>
            </a:r>
            <a:endParaRPr lang="en-GB" dirty="0">
              <a:latin typeface="Comic Sans MS" panose="030F0702030302020204" pitchFamily="66" charset="0"/>
            </a:endParaRPr>
          </a:p>
          <a:p>
            <a:pPr marL="514350" indent="-514350">
              <a:buAutoNum type="arabicPeriod"/>
            </a:pPr>
            <a:r>
              <a:rPr lang="en-GB" dirty="0" smtClean="0">
                <a:latin typeface="Comic Sans MS" panose="030F0702030302020204" pitchFamily="66" charset="0"/>
              </a:rPr>
              <a:t>Add as many ideas as you can to the mini mind-maps.</a:t>
            </a:r>
          </a:p>
          <a:p>
            <a:pPr marL="0" indent="0">
              <a:buNone/>
            </a:pPr>
            <a:endParaRPr lang="en-GB" dirty="0" smtClean="0">
              <a:latin typeface="Comic Sans MS" panose="030F0702030302020204" pitchFamily="66" charset="0"/>
            </a:endParaRPr>
          </a:p>
          <a:p>
            <a:pPr marL="0" indent="0">
              <a:buNone/>
            </a:pPr>
            <a:r>
              <a:rPr lang="en-GB" dirty="0" smtClean="0">
                <a:latin typeface="Comic Sans MS" panose="030F0702030302020204" pitchFamily="66" charset="0"/>
              </a:rPr>
              <a:t>2. </a:t>
            </a:r>
            <a:r>
              <a:rPr lang="en-GB" dirty="0">
                <a:latin typeface="Comic Sans MS" panose="030F0702030302020204" pitchFamily="66" charset="0"/>
              </a:rPr>
              <a:t>Watch part two of the CBS documentary on EWT at: </a:t>
            </a:r>
            <a:r>
              <a:rPr lang="en-GB" dirty="0">
                <a:latin typeface="Comic Sans MS" panose="030F0702030302020204" pitchFamily="66" charset="0"/>
                <a:hlinkClick r:id="rId3"/>
              </a:rPr>
              <a:t>http://</a:t>
            </a:r>
            <a:r>
              <a:rPr lang="en-GB" dirty="0" smtClean="0">
                <a:latin typeface="Comic Sans MS" panose="030F0702030302020204" pitchFamily="66" charset="0"/>
                <a:hlinkClick r:id="rId3"/>
              </a:rPr>
              <a:t>www.youtube.com/watch?v=I4V6aoYuDcg&amp;feature=related</a:t>
            </a:r>
            <a:r>
              <a:rPr lang="en-GB" dirty="0" smtClean="0">
                <a:latin typeface="Comic Sans MS" panose="030F0702030302020204" pitchFamily="66" charset="0"/>
              </a:rPr>
              <a:t>    </a:t>
            </a:r>
            <a:r>
              <a:rPr lang="en-GB" dirty="0">
                <a:latin typeface="Comic Sans MS" panose="030F0702030302020204" pitchFamily="66" charset="0"/>
              </a:rPr>
              <a:t>and make notes</a:t>
            </a:r>
            <a:r>
              <a:rPr lang="en-GB" dirty="0" smtClean="0">
                <a:latin typeface="Comic Sans MS" panose="030F0702030302020204" pitchFamily="66" charset="0"/>
              </a:rPr>
              <a:t>. </a:t>
            </a:r>
            <a:endParaRPr lang="en-GB" dirty="0">
              <a:latin typeface="Comic Sans MS" panose="030F0702030302020204" pitchFamily="66" charset="0"/>
            </a:endParaRPr>
          </a:p>
        </p:txBody>
      </p:sp>
      <p:pic>
        <p:nvPicPr>
          <p:cNvPr id="409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97863" y="2276872"/>
            <a:ext cx="2266950" cy="1228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0" y="5657671"/>
            <a:ext cx="9144000" cy="1200329"/>
          </a:xfrm>
          <a:prstGeom prst="rect">
            <a:avLst/>
          </a:prstGeom>
          <a:solidFill>
            <a:sysClr val="windowText" lastClr="000000"/>
          </a:solidFill>
          <a:ln w="25400">
            <a:solidFill>
              <a:schemeClr val="bg1"/>
            </a:solidFill>
          </a:ln>
        </p:spPr>
        <p:txBody>
          <a:bodyPr wrap="square" rtlCol="0">
            <a:spAutoFit/>
          </a:bodyPr>
          <a:lstStyle/>
          <a:p>
            <a:pPr>
              <a:defRPr/>
            </a:pPr>
            <a:r>
              <a:rPr lang="en-GB" i="1" u="sng" kern="0" dirty="0">
                <a:solidFill>
                  <a:srgbClr val="FFFFFF"/>
                </a:solidFill>
                <a:latin typeface="Comic Sans MS"/>
              </a:rPr>
              <a:t>Learning objectives:</a:t>
            </a:r>
          </a:p>
          <a:p>
            <a:pPr>
              <a:defRPr/>
            </a:pPr>
            <a:r>
              <a:rPr lang="en-GB" kern="0" dirty="0">
                <a:solidFill>
                  <a:srgbClr val="FFFFFF"/>
                </a:solidFill>
                <a:latin typeface="Comic Sans MS"/>
              </a:rPr>
              <a:t>•To UNDERSTAND how misleading information, including </a:t>
            </a:r>
            <a:r>
              <a:rPr lang="en-GB" i="1" kern="0" dirty="0">
                <a:solidFill>
                  <a:srgbClr val="FFFFFF"/>
                </a:solidFill>
                <a:latin typeface="Comic Sans MS"/>
              </a:rPr>
              <a:t>leading questions </a:t>
            </a:r>
            <a:r>
              <a:rPr lang="en-GB" kern="0" dirty="0">
                <a:solidFill>
                  <a:srgbClr val="FFFFFF"/>
                </a:solidFill>
                <a:latin typeface="Comic Sans MS"/>
              </a:rPr>
              <a:t>and </a:t>
            </a:r>
            <a:r>
              <a:rPr lang="en-GB" i="1" kern="0" dirty="0">
                <a:solidFill>
                  <a:srgbClr val="FFFFFF"/>
                </a:solidFill>
                <a:latin typeface="Comic Sans MS"/>
              </a:rPr>
              <a:t>post-event discussion</a:t>
            </a:r>
            <a:r>
              <a:rPr lang="en-GB" kern="0" dirty="0">
                <a:solidFill>
                  <a:srgbClr val="FFFFFF"/>
                </a:solidFill>
                <a:latin typeface="Comic Sans MS"/>
              </a:rPr>
              <a:t>, and anxiety all affect the accuracy of EWT.</a:t>
            </a:r>
          </a:p>
          <a:p>
            <a:pPr>
              <a:defRPr/>
            </a:pPr>
            <a:r>
              <a:rPr lang="en-GB" kern="0" dirty="0">
                <a:solidFill>
                  <a:srgbClr val="FFFFFF"/>
                </a:solidFill>
                <a:latin typeface="Comic Sans MS"/>
              </a:rPr>
              <a:t>•To KNOW and EVALAUTE  key research into the accuracy of EWT.</a:t>
            </a:r>
          </a:p>
        </p:txBody>
      </p:sp>
      <p:pic>
        <p:nvPicPr>
          <p:cNvPr id="409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57506" y="3572685"/>
            <a:ext cx="1547664" cy="1095953"/>
          </a:xfrm>
          <a:prstGeom prst="rect">
            <a:avLst/>
          </a:prstGeom>
          <a:solidFill>
            <a:schemeClr val="bg1"/>
          </a:solidFill>
          <a:ln>
            <a:noFill/>
          </a:ln>
          <a:effectLst/>
        </p:spPr>
      </p:pic>
    </p:spTree>
    <p:extLst>
      <p:ext uri="{BB962C8B-B14F-4D97-AF65-F5344CB8AC3E}">
        <p14:creationId xmlns:p14="http://schemas.microsoft.com/office/powerpoint/2010/main" val="81291733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3" name="Picture 7" descr="http://www.kentonline.co.uk/images/CCTV12_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2985" y="1260668"/>
            <a:ext cx="5337415" cy="3997132"/>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8316416" y="5846537"/>
            <a:ext cx="504056" cy="1011463"/>
          </a:xfrm>
          <a:prstGeom prst="rect">
            <a:avLst/>
          </a:prstGeom>
          <a:noFill/>
        </p:spPr>
        <p:txBody>
          <a:bodyPr wrap="square" rtlCol="0">
            <a:spAutoFit/>
          </a:bodyPr>
          <a:lstStyle/>
          <a:p>
            <a:r>
              <a:rPr lang="en-GB" sz="6000" dirty="0">
                <a:solidFill>
                  <a:prstClr val="white"/>
                </a:solidFill>
              </a:rPr>
              <a:t>2</a:t>
            </a:r>
          </a:p>
        </p:txBody>
      </p:sp>
      <p:cxnSp>
        <p:nvCxnSpPr>
          <p:cNvPr id="4" name="Straight Arrow Connector 3"/>
          <p:cNvCxnSpPr/>
          <p:nvPr/>
        </p:nvCxnSpPr>
        <p:spPr>
          <a:xfrm flipV="1">
            <a:off x="1115616" y="4581128"/>
            <a:ext cx="2952328" cy="504056"/>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 name="Straight Arrow Connector 4"/>
          <p:cNvCxnSpPr/>
          <p:nvPr/>
        </p:nvCxnSpPr>
        <p:spPr>
          <a:xfrm flipH="1">
            <a:off x="5931323" y="2564904"/>
            <a:ext cx="2664296" cy="239187"/>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179512" y="4669685"/>
            <a:ext cx="1115616" cy="830997"/>
          </a:xfrm>
          <a:prstGeom prst="rect">
            <a:avLst/>
          </a:prstGeom>
          <a:noFill/>
        </p:spPr>
        <p:txBody>
          <a:bodyPr wrap="square" rtlCol="0">
            <a:spAutoFit/>
          </a:bodyPr>
          <a:lstStyle/>
          <a:p>
            <a:r>
              <a:rPr lang="en-GB" sz="2400" dirty="0">
                <a:solidFill>
                  <a:prstClr val="black"/>
                </a:solidFill>
              </a:rPr>
              <a:t>Person 1</a:t>
            </a:r>
          </a:p>
        </p:txBody>
      </p:sp>
      <p:sp>
        <p:nvSpPr>
          <p:cNvPr id="7" name="TextBox 6"/>
          <p:cNvSpPr txBox="1"/>
          <p:nvPr/>
        </p:nvSpPr>
        <p:spPr>
          <a:xfrm>
            <a:off x="7310149" y="2699613"/>
            <a:ext cx="1728192" cy="461665"/>
          </a:xfrm>
          <a:prstGeom prst="rect">
            <a:avLst/>
          </a:prstGeom>
          <a:noFill/>
        </p:spPr>
        <p:txBody>
          <a:bodyPr wrap="square" rtlCol="0">
            <a:spAutoFit/>
          </a:bodyPr>
          <a:lstStyle/>
          <a:p>
            <a:r>
              <a:rPr lang="en-GB" sz="2400" dirty="0">
                <a:solidFill>
                  <a:prstClr val="black"/>
                </a:solidFill>
              </a:rPr>
              <a:t>Person 2</a:t>
            </a:r>
          </a:p>
        </p:txBody>
      </p:sp>
      <p:sp>
        <p:nvSpPr>
          <p:cNvPr id="8" name="TextBox 7"/>
          <p:cNvSpPr txBox="1"/>
          <p:nvPr/>
        </p:nvSpPr>
        <p:spPr>
          <a:xfrm>
            <a:off x="7080207" y="332656"/>
            <a:ext cx="1728192" cy="1938992"/>
          </a:xfrm>
          <a:prstGeom prst="rect">
            <a:avLst/>
          </a:prstGeom>
          <a:noFill/>
        </p:spPr>
        <p:txBody>
          <a:bodyPr wrap="square" rtlCol="0">
            <a:spAutoFit/>
          </a:bodyPr>
          <a:lstStyle/>
          <a:p>
            <a:r>
              <a:rPr lang="en-GB" sz="2400" dirty="0">
                <a:solidFill>
                  <a:prstClr val="black"/>
                </a:solidFill>
              </a:rPr>
              <a:t>You were likely focused on the baseball bat.</a:t>
            </a:r>
          </a:p>
        </p:txBody>
      </p:sp>
      <p:cxnSp>
        <p:nvCxnSpPr>
          <p:cNvPr id="9" name="Straight Arrow Connector 8"/>
          <p:cNvCxnSpPr/>
          <p:nvPr/>
        </p:nvCxnSpPr>
        <p:spPr>
          <a:xfrm flipH="1">
            <a:off x="4353419" y="794321"/>
            <a:ext cx="2664296" cy="2408493"/>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rot="21192970">
            <a:off x="235276" y="303090"/>
            <a:ext cx="2016224" cy="1323439"/>
          </a:xfrm>
          <a:prstGeom prst="rect">
            <a:avLst/>
          </a:prstGeom>
          <a:solidFill>
            <a:srgbClr val="FFFF00"/>
          </a:solidFill>
          <a:ln w="63500">
            <a:solidFill>
              <a:schemeClr val="tx1"/>
            </a:solidFill>
          </a:ln>
        </p:spPr>
        <p:txBody>
          <a:bodyPr wrap="square" rtlCol="0">
            <a:spAutoFit/>
          </a:bodyPr>
          <a:lstStyle/>
          <a:p>
            <a:r>
              <a:rPr lang="en-GB" sz="2000" dirty="0">
                <a:solidFill>
                  <a:prstClr val="black"/>
                </a:solidFill>
                <a:latin typeface="Comic Sans MS" panose="030F0702030302020204" pitchFamily="66" charset="0"/>
              </a:rPr>
              <a:t>Who correctly recalled any aspects of this scene asked?</a:t>
            </a:r>
          </a:p>
        </p:txBody>
      </p:sp>
    </p:spTree>
    <p:extLst>
      <p:ext uri="{BB962C8B-B14F-4D97-AF65-F5344CB8AC3E}">
        <p14:creationId xmlns:p14="http://schemas.microsoft.com/office/powerpoint/2010/main" val="27929770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7" name="Picture 7" descr="http://badrickunadulterated.com/wp-content/uploads/2012/10/r195585_743381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2034" y="101600"/>
            <a:ext cx="5629275" cy="494347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8316416" y="5846537"/>
            <a:ext cx="504056" cy="1011463"/>
          </a:xfrm>
          <a:prstGeom prst="rect">
            <a:avLst/>
          </a:prstGeom>
          <a:noFill/>
        </p:spPr>
        <p:txBody>
          <a:bodyPr wrap="square" rtlCol="0">
            <a:spAutoFit/>
          </a:bodyPr>
          <a:lstStyle/>
          <a:p>
            <a:r>
              <a:rPr lang="en-GB" sz="6000" dirty="0">
                <a:solidFill>
                  <a:prstClr val="white"/>
                </a:solidFill>
              </a:rPr>
              <a:t>3</a:t>
            </a:r>
          </a:p>
        </p:txBody>
      </p:sp>
      <p:cxnSp>
        <p:nvCxnSpPr>
          <p:cNvPr id="4" name="Straight Arrow Connector 3"/>
          <p:cNvCxnSpPr/>
          <p:nvPr/>
        </p:nvCxnSpPr>
        <p:spPr>
          <a:xfrm>
            <a:off x="1619672" y="1844824"/>
            <a:ext cx="1872208" cy="936104"/>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H="1">
            <a:off x="6156176" y="1197758"/>
            <a:ext cx="2160240" cy="735151"/>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35496" y="965168"/>
            <a:ext cx="1728192" cy="1200329"/>
          </a:xfrm>
          <a:prstGeom prst="rect">
            <a:avLst/>
          </a:prstGeom>
          <a:noFill/>
        </p:spPr>
        <p:txBody>
          <a:bodyPr wrap="square" rtlCol="0">
            <a:spAutoFit/>
          </a:bodyPr>
          <a:lstStyle/>
          <a:p>
            <a:r>
              <a:rPr lang="en-GB" sz="2400" dirty="0">
                <a:solidFill>
                  <a:prstClr val="black"/>
                </a:solidFill>
              </a:rPr>
              <a:t>Threatening shop keeper with a knife</a:t>
            </a:r>
          </a:p>
        </p:txBody>
      </p:sp>
      <p:sp>
        <p:nvSpPr>
          <p:cNvPr id="9" name="TextBox 8"/>
          <p:cNvSpPr txBox="1"/>
          <p:nvPr/>
        </p:nvSpPr>
        <p:spPr>
          <a:xfrm>
            <a:off x="7415808" y="1419520"/>
            <a:ext cx="1728192" cy="1569660"/>
          </a:xfrm>
          <a:prstGeom prst="rect">
            <a:avLst/>
          </a:prstGeom>
          <a:noFill/>
        </p:spPr>
        <p:txBody>
          <a:bodyPr wrap="square" rtlCol="0">
            <a:spAutoFit/>
          </a:bodyPr>
          <a:lstStyle/>
          <a:p>
            <a:r>
              <a:rPr lang="en-GB" sz="2400" dirty="0">
                <a:solidFill>
                  <a:prstClr val="black"/>
                </a:solidFill>
              </a:rPr>
              <a:t>Cap, and green and white stripy jumper.</a:t>
            </a:r>
          </a:p>
        </p:txBody>
      </p:sp>
      <p:sp>
        <p:nvSpPr>
          <p:cNvPr id="10" name="TextBox 9"/>
          <p:cNvSpPr txBox="1"/>
          <p:nvPr/>
        </p:nvSpPr>
        <p:spPr>
          <a:xfrm rot="21192970">
            <a:off x="94505" y="4602005"/>
            <a:ext cx="4888220" cy="707886"/>
          </a:xfrm>
          <a:prstGeom prst="rect">
            <a:avLst/>
          </a:prstGeom>
          <a:solidFill>
            <a:srgbClr val="FFFF00"/>
          </a:solidFill>
          <a:ln w="63500">
            <a:solidFill>
              <a:schemeClr val="tx1"/>
            </a:solidFill>
          </a:ln>
        </p:spPr>
        <p:txBody>
          <a:bodyPr wrap="square" rtlCol="0">
            <a:spAutoFit/>
          </a:bodyPr>
          <a:lstStyle/>
          <a:p>
            <a:r>
              <a:rPr lang="en-GB" sz="2000" dirty="0">
                <a:solidFill>
                  <a:prstClr val="black"/>
                </a:solidFill>
                <a:latin typeface="Comic Sans MS" panose="030F0702030302020204" pitchFamily="66" charset="0"/>
              </a:rPr>
              <a:t>Who correctly recalled the weapon over clothing?</a:t>
            </a:r>
          </a:p>
        </p:txBody>
      </p:sp>
    </p:spTree>
    <p:extLst>
      <p:ext uri="{BB962C8B-B14F-4D97-AF65-F5344CB8AC3E}">
        <p14:creationId xmlns:p14="http://schemas.microsoft.com/office/powerpoint/2010/main" val="180808401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9" name="Picture 5" descr="SCREAM_wideweb__470x315,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1706" y="1340768"/>
            <a:ext cx="6264275" cy="419893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8316416" y="5846537"/>
            <a:ext cx="504056" cy="1011463"/>
          </a:xfrm>
          <a:prstGeom prst="rect">
            <a:avLst/>
          </a:prstGeom>
          <a:noFill/>
        </p:spPr>
        <p:txBody>
          <a:bodyPr wrap="square" rtlCol="0">
            <a:spAutoFit/>
          </a:bodyPr>
          <a:lstStyle/>
          <a:p>
            <a:r>
              <a:rPr lang="en-GB" sz="6000" dirty="0">
                <a:solidFill>
                  <a:prstClr val="white"/>
                </a:solidFill>
              </a:rPr>
              <a:t>4</a:t>
            </a:r>
          </a:p>
        </p:txBody>
      </p:sp>
      <p:cxnSp>
        <p:nvCxnSpPr>
          <p:cNvPr id="4" name="Straight Arrow Connector 3"/>
          <p:cNvCxnSpPr/>
          <p:nvPr/>
        </p:nvCxnSpPr>
        <p:spPr>
          <a:xfrm flipH="1" flipV="1">
            <a:off x="5796136" y="3068960"/>
            <a:ext cx="2088232" cy="1353082"/>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a:off x="5148064" y="980728"/>
            <a:ext cx="1692188" cy="1512168"/>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2339752" y="362273"/>
            <a:ext cx="4019547" cy="461665"/>
          </a:xfrm>
          <a:prstGeom prst="rect">
            <a:avLst/>
          </a:prstGeom>
          <a:noFill/>
        </p:spPr>
        <p:txBody>
          <a:bodyPr wrap="square" rtlCol="0">
            <a:spAutoFit/>
          </a:bodyPr>
          <a:lstStyle/>
          <a:p>
            <a:r>
              <a:rPr lang="en-GB" sz="2400" dirty="0">
                <a:solidFill>
                  <a:prstClr val="black"/>
                </a:solidFill>
              </a:rPr>
              <a:t>Scream mask to hide identity.</a:t>
            </a:r>
          </a:p>
        </p:txBody>
      </p:sp>
      <p:sp>
        <p:nvSpPr>
          <p:cNvPr id="8" name="TextBox 7"/>
          <p:cNvSpPr txBox="1"/>
          <p:nvPr/>
        </p:nvSpPr>
        <p:spPr>
          <a:xfrm>
            <a:off x="7680231" y="4422042"/>
            <a:ext cx="1430767" cy="461665"/>
          </a:xfrm>
          <a:prstGeom prst="rect">
            <a:avLst/>
          </a:prstGeom>
          <a:noFill/>
        </p:spPr>
        <p:txBody>
          <a:bodyPr wrap="square" rtlCol="0">
            <a:spAutoFit/>
          </a:bodyPr>
          <a:lstStyle/>
          <a:p>
            <a:r>
              <a:rPr lang="en-GB" sz="2400" dirty="0">
                <a:solidFill>
                  <a:prstClr val="black"/>
                </a:solidFill>
              </a:rPr>
              <a:t>Gun</a:t>
            </a:r>
          </a:p>
        </p:txBody>
      </p:sp>
      <p:sp>
        <p:nvSpPr>
          <p:cNvPr id="9" name="TextBox 8"/>
          <p:cNvSpPr txBox="1"/>
          <p:nvPr/>
        </p:nvSpPr>
        <p:spPr>
          <a:xfrm rot="382907">
            <a:off x="187620" y="5528028"/>
            <a:ext cx="6204935" cy="707886"/>
          </a:xfrm>
          <a:prstGeom prst="rect">
            <a:avLst/>
          </a:prstGeom>
          <a:solidFill>
            <a:srgbClr val="FFFF00"/>
          </a:solidFill>
          <a:ln w="63500">
            <a:solidFill>
              <a:schemeClr val="tx1"/>
            </a:solidFill>
          </a:ln>
        </p:spPr>
        <p:txBody>
          <a:bodyPr wrap="square" rtlCol="0">
            <a:spAutoFit/>
          </a:bodyPr>
          <a:lstStyle/>
          <a:p>
            <a:r>
              <a:rPr lang="en-GB" sz="2000" dirty="0">
                <a:solidFill>
                  <a:prstClr val="black"/>
                </a:solidFill>
                <a:latin typeface="Comic Sans MS" panose="030F0702030302020204" pitchFamily="66" charset="0"/>
              </a:rPr>
              <a:t>Who noticed the threatening scream mask, when they hadn’t noticed clothing in other photos? Gun?</a:t>
            </a:r>
          </a:p>
        </p:txBody>
      </p:sp>
    </p:spTree>
    <p:extLst>
      <p:ext uri="{BB962C8B-B14F-4D97-AF65-F5344CB8AC3E}">
        <p14:creationId xmlns:p14="http://schemas.microsoft.com/office/powerpoint/2010/main" val="2014456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0" y="5657671"/>
            <a:ext cx="9144000" cy="1200329"/>
          </a:xfrm>
          <a:prstGeom prst="rect">
            <a:avLst/>
          </a:prstGeom>
          <a:solidFill>
            <a:sysClr val="windowText" lastClr="000000"/>
          </a:solidFill>
          <a:ln w="25400">
            <a:solidFill>
              <a:schemeClr val="bg1"/>
            </a:solidFill>
          </a:ln>
        </p:spPr>
        <p:txBody>
          <a:bodyPr wrap="square" rtlCol="0">
            <a:spAutoFit/>
          </a:bodyPr>
          <a:lstStyle/>
          <a:p>
            <a:pPr>
              <a:defRPr/>
            </a:pPr>
            <a:r>
              <a:rPr lang="en-GB" i="1" u="sng" kern="0" dirty="0">
                <a:solidFill>
                  <a:srgbClr val="FFFFFF"/>
                </a:solidFill>
                <a:latin typeface="Comic Sans MS"/>
              </a:rPr>
              <a:t>Learning objectives:</a:t>
            </a:r>
          </a:p>
          <a:p>
            <a:pPr>
              <a:defRPr/>
            </a:pPr>
            <a:r>
              <a:rPr lang="en-GB" kern="0" dirty="0">
                <a:solidFill>
                  <a:srgbClr val="FFFFFF"/>
                </a:solidFill>
                <a:latin typeface="Comic Sans MS"/>
              </a:rPr>
              <a:t>•To UNDERSTAND how misleading information, including leading questions and post-event discussion, and anxiety all affect the accuracy of EWT.</a:t>
            </a:r>
          </a:p>
          <a:p>
            <a:pPr>
              <a:defRPr/>
            </a:pPr>
            <a:r>
              <a:rPr lang="en-GB" kern="0" dirty="0">
                <a:solidFill>
                  <a:srgbClr val="FFFFFF"/>
                </a:solidFill>
                <a:latin typeface="Comic Sans MS"/>
              </a:rPr>
              <a:t>•To KNOW and EVALAUTE  key research into the accuracy of EWT.</a:t>
            </a:r>
          </a:p>
        </p:txBody>
      </p:sp>
      <p:pic>
        <p:nvPicPr>
          <p:cNvPr id="7" name="Picture 4"/>
          <p:cNvPicPr>
            <a:picLocks noChangeAspect="1" noChangeArrowheads="1"/>
          </p:cNvPicPr>
          <p:nvPr/>
        </p:nvPicPr>
        <p:blipFill>
          <a:blip r:embed="rId2">
            <a:grayscl/>
          </a:blip>
          <a:srcRect/>
          <a:stretch>
            <a:fillRect/>
          </a:stretch>
        </p:blipFill>
        <p:spPr bwMode="auto">
          <a:xfrm>
            <a:off x="3358805" y="2272004"/>
            <a:ext cx="1213195" cy="909896"/>
          </a:xfrm>
          <a:prstGeom prst="rect">
            <a:avLst/>
          </a:prstGeom>
          <a:noFill/>
          <a:ln w="9525">
            <a:noFill/>
            <a:miter lim="800000"/>
            <a:headEnd/>
            <a:tailEnd/>
          </a:ln>
          <a:effectLst/>
        </p:spPr>
      </p:pic>
      <p:sp>
        <p:nvSpPr>
          <p:cNvPr id="2" name="Title 1"/>
          <p:cNvSpPr>
            <a:spLocks noGrp="1"/>
          </p:cNvSpPr>
          <p:nvPr>
            <p:ph type="title"/>
          </p:nvPr>
        </p:nvSpPr>
        <p:spPr>
          <a:xfrm>
            <a:off x="0" y="24586"/>
            <a:ext cx="9144000" cy="1028150"/>
          </a:xfrm>
          <a:solidFill>
            <a:schemeClr val="bg1"/>
          </a:solidFill>
          <a:ln w="63500">
            <a:solidFill>
              <a:schemeClr val="tx1"/>
            </a:solidFill>
          </a:ln>
        </p:spPr>
        <p:txBody>
          <a:bodyPr>
            <a:normAutofit fontScale="90000"/>
          </a:bodyPr>
          <a:lstStyle/>
          <a:p>
            <a:r>
              <a:rPr lang="en-GB" sz="3100" dirty="0">
                <a:latin typeface="Comic Sans MS" panose="030F0702030302020204" pitchFamily="66" charset="0"/>
              </a:rPr>
              <a:t>Loftus et al. (1987) </a:t>
            </a:r>
            <a:r>
              <a:rPr lang="en-GB" dirty="0" smtClean="0">
                <a:latin typeface="Comic Sans MS" panose="030F0702030302020204" pitchFamily="66" charset="0"/>
              </a:rPr>
              <a:t>- Weapon Focus Effect</a:t>
            </a:r>
            <a:endParaRPr lang="en-GB" dirty="0">
              <a:latin typeface="Comic Sans MS" panose="030F0702030302020204" pitchFamily="66" charset="0"/>
            </a:endParaRPr>
          </a:p>
        </p:txBody>
      </p:sp>
      <p:sp>
        <p:nvSpPr>
          <p:cNvPr id="5" name="Content Placeholder 4"/>
          <p:cNvSpPr>
            <a:spLocks noGrp="1"/>
          </p:cNvSpPr>
          <p:nvPr>
            <p:ph idx="1"/>
          </p:nvPr>
        </p:nvSpPr>
        <p:spPr>
          <a:xfrm>
            <a:off x="0" y="1124744"/>
            <a:ext cx="3358805" cy="2057156"/>
          </a:xfrm>
        </p:spPr>
        <p:txBody>
          <a:bodyPr>
            <a:normAutofit fontScale="62500" lnSpcReduction="20000"/>
          </a:bodyPr>
          <a:lstStyle/>
          <a:p>
            <a:pPr marL="0" indent="0">
              <a:buNone/>
            </a:pPr>
            <a:r>
              <a:rPr lang="en-GB" sz="3400" dirty="0" smtClean="0">
                <a:latin typeface="Comic Sans MS" panose="030F0702030302020204" pitchFamily="66" charset="0"/>
              </a:rPr>
              <a:t>Not ‘noticing’ and remembering things from a scene is exacerbated when a </a:t>
            </a:r>
            <a:r>
              <a:rPr lang="en-GB" sz="3400" b="1" u="sng" dirty="0" smtClean="0">
                <a:latin typeface="Comic Sans MS" panose="030F0702030302020204" pitchFamily="66" charset="0"/>
              </a:rPr>
              <a:t>weapon</a:t>
            </a:r>
            <a:r>
              <a:rPr lang="en-GB" sz="3400" dirty="0" smtClean="0">
                <a:latin typeface="Comic Sans MS" panose="030F0702030302020204" pitchFamily="66" charset="0"/>
              </a:rPr>
              <a:t> is involved, because the witness is experiencing a </a:t>
            </a:r>
            <a:r>
              <a:rPr lang="en-GB" sz="3400" b="1" dirty="0" smtClean="0">
                <a:latin typeface="Comic Sans MS" panose="030F0702030302020204" pitchFamily="66" charset="0"/>
              </a:rPr>
              <a:t>high level of anxiety.</a:t>
            </a:r>
            <a:endParaRPr lang="en-GB" sz="2800" dirty="0">
              <a:latin typeface="Comic Sans MS" panose="030F0702030302020204" pitchFamily="66" charset="0"/>
            </a:endParaRPr>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1289503">
            <a:off x="5704613" y="1423369"/>
            <a:ext cx="3094179" cy="183553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348421">
            <a:off x="5714657" y="3564610"/>
            <a:ext cx="2682740" cy="175925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ardrop 2"/>
          <p:cNvSpPr/>
          <p:nvPr/>
        </p:nvSpPr>
        <p:spPr>
          <a:xfrm>
            <a:off x="100073" y="3112092"/>
            <a:ext cx="3347864" cy="2664296"/>
          </a:xfrm>
          <a:prstGeom prst="teardrop">
            <a:avLst>
              <a:gd name="adj" fmla="val 11297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prstClr val="black"/>
                </a:solidFill>
                <a:latin typeface="Comic Sans MS" panose="030F0702030302020204" pitchFamily="66" charset="0"/>
              </a:rPr>
              <a:t>Witness’s eyes are naturally drawn to the weapon due to the </a:t>
            </a:r>
            <a:r>
              <a:rPr lang="en-GB" sz="1600" i="1" dirty="0">
                <a:solidFill>
                  <a:prstClr val="black"/>
                </a:solidFill>
                <a:latin typeface="Comic Sans MS" panose="030F0702030302020204" pitchFamily="66" charset="0"/>
              </a:rPr>
              <a:t>danger</a:t>
            </a:r>
            <a:r>
              <a:rPr lang="en-GB" sz="1600" dirty="0">
                <a:solidFill>
                  <a:prstClr val="black"/>
                </a:solidFill>
                <a:latin typeface="Comic Sans MS" panose="030F0702030302020204" pitchFamily="66" charset="0"/>
              </a:rPr>
              <a:t> it poses. Their focus and attention on this aspect of the scene means that they miss a great deal else that is going on. </a:t>
            </a:r>
          </a:p>
        </p:txBody>
      </p:sp>
      <p:sp>
        <p:nvSpPr>
          <p:cNvPr id="6" name="Rectangle 5"/>
          <p:cNvSpPr/>
          <p:nvPr/>
        </p:nvSpPr>
        <p:spPr>
          <a:xfrm>
            <a:off x="2699792" y="886323"/>
            <a:ext cx="6436359" cy="5016758"/>
          </a:xfrm>
          <a:prstGeom prst="rect">
            <a:avLst/>
          </a:prstGeom>
          <a:solidFill>
            <a:schemeClr val="accent5">
              <a:lumMod val="20000"/>
              <a:lumOff val="80000"/>
            </a:schemeClr>
          </a:solidFill>
          <a:ln w="63500">
            <a:solidFill>
              <a:schemeClr val="tx1"/>
            </a:solidFill>
          </a:ln>
        </p:spPr>
        <p:txBody>
          <a:bodyPr wrap="square">
            <a:spAutoFit/>
          </a:bodyPr>
          <a:lstStyle/>
          <a:p>
            <a:r>
              <a:rPr lang="en-GB" sz="2000" dirty="0">
                <a:solidFill>
                  <a:prstClr val="black"/>
                </a:solidFill>
                <a:latin typeface="Comic Sans MS" panose="030F0702030302020204" pitchFamily="66" charset="0"/>
              </a:rPr>
              <a:t>In Loftus’s (1987) experiment, volunteer participants arrived at a room to take part in an experiment in an adjoining laboratory (deception). In both experimental conditions participants then heard a discussion in an adjoining room. </a:t>
            </a:r>
          </a:p>
          <a:p>
            <a:endParaRPr lang="en-GB" sz="2000" dirty="0">
              <a:solidFill>
                <a:prstClr val="black"/>
              </a:solidFill>
              <a:latin typeface="Comic Sans MS" panose="030F0702030302020204" pitchFamily="66" charset="0"/>
            </a:endParaRPr>
          </a:p>
          <a:p>
            <a:pPr marL="342900" indent="-342900">
              <a:buFont typeface="Arial" panose="020B0604020202020204" pitchFamily="34" charset="0"/>
              <a:buChar char="•"/>
            </a:pPr>
            <a:r>
              <a:rPr lang="en-GB" sz="2000" dirty="0">
                <a:solidFill>
                  <a:prstClr val="black"/>
                </a:solidFill>
                <a:latin typeface="Comic Sans MS" panose="030F0702030302020204" pitchFamily="66" charset="0"/>
              </a:rPr>
              <a:t>In condition 1 a man emerged holding a pen and with grease on his hands.</a:t>
            </a:r>
          </a:p>
          <a:p>
            <a:pPr marL="342900" indent="-342900">
              <a:buFont typeface="Arial" panose="020B0604020202020204" pitchFamily="34" charset="0"/>
              <a:buChar char="•"/>
            </a:pPr>
            <a:r>
              <a:rPr lang="en-GB" sz="2000" dirty="0">
                <a:solidFill>
                  <a:prstClr val="black"/>
                </a:solidFill>
                <a:latin typeface="Comic Sans MS" panose="030F0702030302020204" pitchFamily="66" charset="0"/>
              </a:rPr>
              <a:t> In condition 2 the discussion was rather more heated, and the participants heard breaking glass and then saw man emerge holding a paperknife covered in blood. When asked to identify the man from 50 photos, participants in condition 1 were 49% accurate, compared with 33% accuracy in condition 2. </a:t>
            </a:r>
          </a:p>
          <a:p>
            <a:r>
              <a:rPr lang="en-GB" sz="2000" b="1" dirty="0">
                <a:solidFill>
                  <a:prstClr val="black"/>
                </a:solidFill>
                <a:latin typeface="Comic Sans MS" panose="030F0702030302020204" pitchFamily="66" charset="0"/>
              </a:rPr>
              <a:t>What did Loftus conclude?</a:t>
            </a:r>
          </a:p>
        </p:txBody>
      </p:sp>
      <p:sp>
        <p:nvSpPr>
          <p:cNvPr id="10" name="Rectangle 9"/>
          <p:cNvSpPr/>
          <p:nvPr/>
        </p:nvSpPr>
        <p:spPr>
          <a:xfrm>
            <a:off x="4564151" y="886323"/>
            <a:ext cx="4572000" cy="3170099"/>
          </a:xfrm>
          <a:prstGeom prst="rect">
            <a:avLst/>
          </a:prstGeom>
          <a:solidFill>
            <a:schemeClr val="accent5">
              <a:lumMod val="20000"/>
              <a:lumOff val="80000"/>
            </a:schemeClr>
          </a:solidFill>
          <a:ln w="63500">
            <a:solidFill>
              <a:schemeClr val="tx1"/>
            </a:solidFill>
          </a:ln>
        </p:spPr>
        <p:txBody>
          <a:bodyPr>
            <a:spAutoFit/>
          </a:bodyPr>
          <a:lstStyle/>
          <a:p>
            <a:r>
              <a:rPr lang="en-GB" sz="2000" b="1" dirty="0">
                <a:solidFill>
                  <a:prstClr val="black"/>
                </a:solidFill>
                <a:latin typeface="Comic Sans MS" panose="030F0702030302020204" pitchFamily="66" charset="0"/>
              </a:rPr>
              <a:t>Why does this happen?</a:t>
            </a:r>
          </a:p>
          <a:p>
            <a:endParaRPr lang="en-GB" sz="2000" b="1" dirty="0">
              <a:solidFill>
                <a:prstClr val="black"/>
              </a:solidFill>
              <a:latin typeface="Comic Sans MS" panose="030F0702030302020204" pitchFamily="66" charset="0"/>
            </a:endParaRPr>
          </a:p>
          <a:p>
            <a:r>
              <a:rPr lang="en-GB" sz="2000" dirty="0">
                <a:solidFill>
                  <a:prstClr val="black"/>
                </a:solidFill>
                <a:latin typeface="Comic Sans MS" panose="030F0702030302020204" pitchFamily="66" charset="0"/>
              </a:rPr>
              <a:t>Loftus et al. (1987) had monitored eyewitnesses’ eye movements and found that the presence of a</a:t>
            </a:r>
          </a:p>
          <a:p>
            <a:r>
              <a:rPr lang="en-GB" sz="2000" dirty="0">
                <a:solidFill>
                  <a:prstClr val="black"/>
                </a:solidFill>
                <a:latin typeface="Comic Sans MS" panose="030F0702030302020204" pitchFamily="66" charset="0"/>
              </a:rPr>
              <a:t>weapon causes attention to be physically drawn towards the weapon itself and away from other</a:t>
            </a:r>
          </a:p>
          <a:p>
            <a:r>
              <a:rPr lang="en-GB" sz="2000" dirty="0">
                <a:solidFill>
                  <a:prstClr val="black"/>
                </a:solidFill>
                <a:latin typeface="Comic Sans MS" panose="030F0702030302020204" pitchFamily="66" charset="0"/>
              </a:rPr>
              <a:t>things such as the person’s face.</a:t>
            </a:r>
          </a:p>
          <a:p>
            <a:endParaRPr lang="en-GB" sz="2000" b="1" dirty="0">
              <a:solidFill>
                <a:prstClr val="black"/>
              </a:solidFill>
              <a:latin typeface="Comic Sans MS" panose="030F0702030302020204" pitchFamily="66" charset="0"/>
            </a:endParaRPr>
          </a:p>
        </p:txBody>
      </p:sp>
      <p:pic>
        <p:nvPicPr>
          <p:cNvPr id="7171"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0645" y="1273570"/>
            <a:ext cx="2442863" cy="17100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3394702"/>
            <a:ext cx="2630919" cy="20554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92516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10" presetClass="entr" presetSubtype="0" fill="hold" nodeType="withEffect">
                                  <p:stCondLst>
                                    <p:cond delay="0"/>
                                  </p:stCondLst>
                                  <p:childTnLst>
                                    <p:set>
                                      <p:cBhvr>
                                        <p:cTn id="11" dur="1" fill="hold">
                                          <p:stCondLst>
                                            <p:cond delay="0"/>
                                          </p:stCondLst>
                                        </p:cTn>
                                        <p:tgtEl>
                                          <p:spTgt spid="7171"/>
                                        </p:tgtEl>
                                        <p:attrNameLst>
                                          <p:attrName>style.visibility</p:attrName>
                                        </p:attrNameLst>
                                      </p:cBhvr>
                                      <p:to>
                                        <p:strVal val="visible"/>
                                      </p:to>
                                    </p:set>
                                    <p:animEffect transition="in" filter="fade">
                                      <p:cBhvr>
                                        <p:cTn id="12" dur="500"/>
                                        <p:tgtEl>
                                          <p:spTgt spid="7171"/>
                                        </p:tgtEl>
                                      </p:cBhvr>
                                    </p:animEffect>
                                  </p:childTnLst>
                                </p:cTn>
                              </p:par>
                              <p:par>
                                <p:cTn id="13" presetID="10" presetClass="entr" presetSubtype="0" fill="hold" nodeType="withEffect">
                                  <p:stCondLst>
                                    <p:cond delay="0"/>
                                  </p:stCondLst>
                                  <p:childTnLst>
                                    <p:set>
                                      <p:cBhvr>
                                        <p:cTn id="14" dur="1" fill="hold">
                                          <p:stCondLst>
                                            <p:cond delay="0"/>
                                          </p:stCondLst>
                                        </p:cTn>
                                        <p:tgtEl>
                                          <p:spTgt spid="7172"/>
                                        </p:tgtEl>
                                        <p:attrNameLst>
                                          <p:attrName>style.visibility</p:attrName>
                                        </p:attrNameLst>
                                      </p:cBhvr>
                                      <p:to>
                                        <p:strVal val="visible"/>
                                      </p:to>
                                    </p:set>
                                    <p:animEffect transition="in" filter="fade">
                                      <p:cBhvr>
                                        <p:cTn id="15" dur="500"/>
                                        <p:tgtEl>
                                          <p:spTgt spid="7172"/>
                                        </p:tgtEl>
                                      </p:cBhvr>
                                    </p:animEffect>
                                  </p:childTnLst>
                                </p:cTn>
                              </p:par>
                              <p:par>
                                <p:cTn id="16" presetID="53" presetClass="exit" presetSubtype="32" fill="hold" grpId="0" nodeType="withEffect">
                                  <p:stCondLst>
                                    <p:cond delay="0"/>
                                  </p:stCondLst>
                                  <p:childTnLst>
                                    <p:anim calcmode="lin" valueType="num">
                                      <p:cBhvr>
                                        <p:cTn id="17" dur="500"/>
                                        <p:tgtEl>
                                          <p:spTgt spid="3"/>
                                        </p:tgtEl>
                                        <p:attrNameLst>
                                          <p:attrName>ppt_w</p:attrName>
                                        </p:attrNameLst>
                                      </p:cBhvr>
                                      <p:tavLst>
                                        <p:tav tm="0">
                                          <p:val>
                                            <p:strVal val="ppt_w"/>
                                          </p:val>
                                        </p:tav>
                                        <p:tav tm="100000">
                                          <p:val>
                                            <p:fltVal val="0"/>
                                          </p:val>
                                        </p:tav>
                                      </p:tavLst>
                                    </p:anim>
                                    <p:anim calcmode="lin" valueType="num">
                                      <p:cBhvr>
                                        <p:cTn id="18" dur="500"/>
                                        <p:tgtEl>
                                          <p:spTgt spid="3"/>
                                        </p:tgtEl>
                                        <p:attrNameLst>
                                          <p:attrName>ppt_h</p:attrName>
                                        </p:attrNameLst>
                                      </p:cBhvr>
                                      <p:tavLst>
                                        <p:tav tm="0">
                                          <p:val>
                                            <p:strVal val="ppt_h"/>
                                          </p:val>
                                        </p:tav>
                                        <p:tav tm="100000">
                                          <p:val>
                                            <p:fltVal val="0"/>
                                          </p:val>
                                        </p:tav>
                                      </p:tavLst>
                                    </p:anim>
                                    <p:animEffect transition="out" filter="fade">
                                      <p:cBhvr>
                                        <p:cTn id="19" dur="500"/>
                                        <p:tgtEl>
                                          <p:spTgt spid="3"/>
                                        </p:tgtEl>
                                      </p:cBhvr>
                                    </p:animEffect>
                                    <p:set>
                                      <p:cBhvr>
                                        <p:cTn id="20" dur="1" fill="hold">
                                          <p:stCondLst>
                                            <p:cond delay="499"/>
                                          </p:stCondLst>
                                        </p:cTn>
                                        <p:tgtEl>
                                          <p:spTgt spid="3"/>
                                        </p:tgtEl>
                                        <p:attrNameLst>
                                          <p:attrName>style.visibility</p:attrName>
                                        </p:attrNameLst>
                                      </p:cBhvr>
                                      <p:to>
                                        <p:strVal val="hidden"/>
                                      </p:to>
                                    </p:set>
                                  </p:childTnLst>
                                </p:cTn>
                              </p:par>
                              <p:par>
                                <p:cTn id="21" presetID="22" presetClass="exit" presetSubtype="4" fill="hold" grpId="0" nodeType="withEffect">
                                  <p:stCondLst>
                                    <p:cond delay="0"/>
                                  </p:stCondLst>
                                  <p:childTnLst>
                                    <p:animEffect transition="out" filter="wipe(down)">
                                      <p:cBhvr>
                                        <p:cTn id="22" dur="500"/>
                                        <p:tgtEl>
                                          <p:spTgt spid="5">
                                            <p:txEl>
                                              <p:pRg st="0" end="0"/>
                                            </p:txEl>
                                          </p:spTgt>
                                        </p:tgtEl>
                                      </p:cBhvr>
                                    </p:animEffect>
                                    <p:set>
                                      <p:cBhvr>
                                        <p:cTn id="23" dur="1" fill="hold">
                                          <p:stCondLst>
                                            <p:cond delay="499"/>
                                          </p:stCondLst>
                                        </p:cTn>
                                        <p:tgtEl>
                                          <p:spTgt spid="5">
                                            <p:txEl>
                                              <p:pRg st="0" end="0"/>
                                            </p:txEl>
                                          </p:spTgt>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10" presetClass="exit" presetSubtype="0" fill="hold" grpId="1" nodeType="clickEffect">
                                  <p:stCondLst>
                                    <p:cond delay="0"/>
                                  </p:stCondLst>
                                  <p:childTnLst>
                                    <p:animEffect transition="out" filter="fade">
                                      <p:cBhvr>
                                        <p:cTn id="27" dur="500"/>
                                        <p:tgtEl>
                                          <p:spTgt spid="6"/>
                                        </p:tgtEl>
                                      </p:cBhvr>
                                    </p:animEffect>
                                    <p:set>
                                      <p:cBhvr>
                                        <p:cTn id="28" dur="1" fill="hold">
                                          <p:stCondLst>
                                            <p:cond delay="499"/>
                                          </p:stCondLst>
                                        </p:cTn>
                                        <p:tgtEl>
                                          <p:spTgt spid="6"/>
                                        </p:tgtEl>
                                        <p:attrNameLst>
                                          <p:attrName>style.visibility</p:attrName>
                                        </p:attrNameLst>
                                      </p:cBhvr>
                                      <p:to>
                                        <p:strVal val="hidden"/>
                                      </p:to>
                                    </p:set>
                                  </p:childTnLst>
                                </p:cTn>
                              </p:par>
                              <p:par>
                                <p:cTn id="29" presetID="22" presetClass="entr" presetSubtype="4"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wipe(down)">
                                      <p:cBhvr>
                                        <p:cTn id="3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3" grpId="0" animBg="1"/>
      <p:bldP spid="6" grpId="0" animBg="1"/>
      <p:bldP spid="6" grpId="1" animBg="1"/>
      <p:bldP spid="10"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1221327">
            <a:off x="486423" y="3758803"/>
            <a:ext cx="2277152" cy="17790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0" y="0"/>
            <a:ext cx="9144000" cy="1268760"/>
          </a:xfrm>
          <a:solidFill>
            <a:schemeClr val="bg1"/>
          </a:solidFill>
          <a:ln w="63500">
            <a:solidFill>
              <a:schemeClr val="tx1"/>
            </a:solidFill>
          </a:ln>
        </p:spPr>
        <p:txBody>
          <a:bodyPr>
            <a:normAutofit fontScale="90000"/>
          </a:bodyPr>
          <a:lstStyle/>
          <a:p>
            <a:r>
              <a:rPr lang="en-GB" sz="2900" dirty="0" smtClean="0">
                <a:latin typeface="Comic Sans MS" panose="030F0702030302020204" pitchFamily="66" charset="0"/>
              </a:rPr>
              <a:t>Key research into ‘anxiety’ as a factor that affects accuracy of EWT:</a:t>
            </a:r>
            <a:r>
              <a:rPr lang="en-GB" sz="3600" dirty="0" smtClean="0">
                <a:latin typeface="Comic Sans MS" panose="030F0702030302020204" pitchFamily="66" charset="0"/>
              </a:rPr>
              <a:t/>
            </a:r>
            <a:br>
              <a:rPr lang="en-GB" sz="3600" dirty="0" smtClean="0">
                <a:latin typeface="Comic Sans MS" panose="030F0702030302020204" pitchFamily="66" charset="0"/>
              </a:rPr>
            </a:br>
            <a:r>
              <a:rPr lang="en-GB" sz="3600" b="1" dirty="0" smtClean="0">
                <a:latin typeface="Comic Sans MS" panose="030F0702030302020204" pitchFamily="66" charset="0"/>
              </a:rPr>
              <a:t>Loftus et al. (1987)</a:t>
            </a:r>
            <a:endParaRPr lang="en-GB" sz="3600" b="1" dirty="0">
              <a:latin typeface="Comic Sans MS" panose="030F0702030302020204" pitchFamily="66" charset="0"/>
            </a:endParaRPr>
          </a:p>
        </p:txBody>
      </p:sp>
      <p:sp>
        <p:nvSpPr>
          <p:cNvPr id="3" name="Content Placeholder 2"/>
          <p:cNvSpPr>
            <a:spLocks noGrp="1"/>
          </p:cNvSpPr>
          <p:nvPr>
            <p:ph idx="1"/>
          </p:nvPr>
        </p:nvSpPr>
        <p:spPr>
          <a:xfrm>
            <a:off x="21970" y="1390583"/>
            <a:ext cx="9100059" cy="2074420"/>
          </a:xfrm>
        </p:spPr>
        <p:txBody>
          <a:bodyPr>
            <a:noAutofit/>
          </a:bodyPr>
          <a:lstStyle/>
          <a:p>
            <a:pPr marL="0" indent="0">
              <a:buNone/>
            </a:pPr>
            <a:r>
              <a:rPr lang="en-GB" sz="1800" b="1" dirty="0" smtClean="0">
                <a:latin typeface="Comic Sans MS" panose="030F0702030302020204" pitchFamily="66" charset="0"/>
              </a:rPr>
              <a:t>Task: </a:t>
            </a:r>
            <a:r>
              <a:rPr lang="en-GB" sz="1800" dirty="0" smtClean="0">
                <a:latin typeface="Comic Sans MS" panose="030F0702030302020204" pitchFamily="66" charset="0"/>
              </a:rPr>
              <a:t>Create an </a:t>
            </a:r>
            <a:r>
              <a:rPr lang="en-GB" sz="1800" i="1" dirty="0" smtClean="0">
                <a:latin typeface="Comic Sans MS" panose="030F0702030302020204" pitchFamily="66" charset="0"/>
              </a:rPr>
              <a:t>advert</a:t>
            </a:r>
            <a:r>
              <a:rPr lang="en-GB" sz="1800" dirty="0" smtClean="0">
                <a:latin typeface="Comic Sans MS" panose="030F0702030302020204" pitchFamily="66" charset="0"/>
              </a:rPr>
              <a:t> for recruiting participants to Loftus’s (1979) study. (The best will go on the wall).  Include:</a:t>
            </a:r>
          </a:p>
          <a:p>
            <a:pPr>
              <a:buFontTx/>
              <a:buChar char="-"/>
            </a:pPr>
            <a:r>
              <a:rPr lang="en-GB" sz="1800" dirty="0" smtClean="0">
                <a:latin typeface="Comic Sans MS" panose="030F0702030302020204" pitchFamily="66" charset="0"/>
              </a:rPr>
              <a:t>A description of what the study will entail.</a:t>
            </a:r>
          </a:p>
          <a:p>
            <a:pPr>
              <a:buFontTx/>
              <a:buChar char="-"/>
            </a:pPr>
            <a:r>
              <a:rPr lang="en-GB" sz="1800" dirty="0" smtClean="0">
                <a:latin typeface="Comic Sans MS" panose="030F0702030302020204" pitchFamily="66" charset="0"/>
              </a:rPr>
              <a:t>Why is the research important? Why should volunteers sign up?</a:t>
            </a:r>
          </a:p>
          <a:p>
            <a:pPr>
              <a:buFontTx/>
              <a:buChar char="-"/>
            </a:pPr>
            <a:r>
              <a:rPr lang="en-GB" sz="1800" dirty="0" smtClean="0">
                <a:latin typeface="Comic Sans MS" panose="030F0702030302020204" pitchFamily="66" charset="0"/>
              </a:rPr>
              <a:t>What you expect to find (based on the actual results)</a:t>
            </a:r>
          </a:p>
          <a:p>
            <a:pPr>
              <a:buFontTx/>
              <a:buChar char="-"/>
            </a:pPr>
            <a:r>
              <a:rPr lang="en-GB" sz="1800" dirty="0" smtClean="0">
                <a:latin typeface="Comic Sans MS" panose="030F0702030302020204" pitchFamily="66" charset="0"/>
              </a:rPr>
              <a:t>Inform potential participants of any ethical issues they may experience as part of the research.</a:t>
            </a:r>
            <a:endParaRPr lang="en-GB" sz="1800" dirty="0">
              <a:latin typeface="Comic Sans MS" panose="030F0702030302020204" pitchFamily="66" charset="0"/>
            </a:endParaRPr>
          </a:p>
        </p:txBody>
      </p:sp>
      <p:pic>
        <p:nvPicPr>
          <p:cNvPr id="819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397542">
            <a:off x="6410217" y="3608579"/>
            <a:ext cx="2593756" cy="18156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Content Placeholder 2"/>
          <p:cNvSpPr txBox="1">
            <a:spLocks/>
          </p:cNvSpPr>
          <p:nvPr/>
        </p:nvSpPr>
        <p:spPr>
          <a:xfrm>
            <a:off x="0" y="1282826"/>
            <a:ext cx="9144000" cy="2370269"/>
          </a:xfrm>
          <a:prstGeom prst="rect">
            <a:avLst/>
          </a:prstGeom>
          <a:solidFill>
            <a:srgbClr val="00B050"/>
          </a:solidFill>
          <a:ln w="25400">
            <a:solidFill>
              <a:schemeClr val="accent1">
                <a:shade val="50000"/>
              </a:schemeClr>
            </a:solidFill>
          </a:ln>
        </p:spPr>
        <p:txBody>
          <a:bodyPr vert="horz" lIns="91440" tIns="45720" rIns="91440" bIns="45720" rtlCol="0">
            <a:normAutofit fontScale="850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68580" indent="0">
              <a:buFont typeface="Arial" panose="020B0604020202020204" pitchFamily="34" charset="0"/>
              <a:buNone/>
              <a:defRPr/>
            </a:pPr>
            <a:r>
              <a:rPr lang="en-GB" dirty="0" smtClean="0">
                <a:solidFill>
                  <a:prstClr val="black"/>
                </a:solidFill>
                <a:latin typeface="Comic Sans MS" panose="030F0702030302020204" pitchFamily="66" charset="0"/>
              </a:rPr>
              <a:t>Evaluation of this study?</a:t>
            </a:r>
          </a:p>
          <a:p>
            <a:pPr marL="640080" lvl="1" indent="-274320">
              <a:buFont typeface="Wingdings" pitchFamily="2" charset="2"/>
              <a:buChar char="ü"/>
              <a:defRPr/>
            </a:pPr>
            <a:r>
              <a:rPr lang="en-GB" dirty="0" smtClean="0">
                <a:solidFill>
                  <a:prstClr val="black"/>
                </a:solidFill>
                <a:latin typeface="Comic Sans MS" panose="030F0702030302020204" pitchFamily="66" charset="0"/>
              </a:rPr>
              <a:t>High ecological validity</a:t>
            </a:r>
          </a:p>
          <a:p>
            <a:pPr marL="640080" lvl="1" indent="-274320">
              <a:buFont typeface="Wingdings" pitchFamily="2" charset="2"/>
              <a:buChar char="ü"/>
              <a:defRPr/>
            </a:pPr>
            <a:r>
              <a:rPr lang="en-GB" dirty="0" smtClean="0">
                <a:solidFill>
                  <a:prstClr val="black"/>
                </a:solidFill>
                <a:latin typeface="Comic Sans MS" panose="030F0702030302020204" pitchFamily="66" charset="0"/>
              </a:rPr>
              <a:t>Supports Y-D but no low arousal condition</a:t>
            </a:r>
          </a:p>
          <a:p>
            <a:pPr marL="640080" lvl="1" indent="-274320">
              <a:buFont typeface="Wingdings" pitchFamily="2" charset="2"/>
              <a:buChar char=""/>
              <a:defRPr/>
            </a:pPr>
            <a:r>
              <a:rPr lang="en-GB" dirty="0" smtClean="0">
                <a:solidFill>
                  <a:prstClr val="black"/>
                </a:solidFill>
                <a:latin typeface="Comic Sans MS" panose="030F0702030302020204" pitchFamily="66" charset="0"/>
              </a:rPr>
              <a:t>Ethical considerations</a:t>
            </a:r>
          </a:p>
          <a:p>
            <a:pPr marL="640080" lvl="1" indent="-274320">
              <a:buFont typeface="Wingdings" pitchFamily="2" charset="2"/>
              <a:buChar char=""/>
              <a:defRPr/>
            </a:pPr>
            <a:r>
              <a:rPr lang="en-GB" dirty="0" smtClean="0">
                <a:solidFill>
                  <a:prstClr val="black"/>
                </a:solidFill>
                <a:latin typeface="Comic Sans MS" panose="030F0702030302020204" pitchFamily="66" charset="0"/>
              </a:rPr>
              <a:t>Was poor recall due to anxiety or something else? I.e. were extraneous variables controlled?</a:t>
            </a:r>
          </a:p>
        </p:txBody>
      </p:sp>
      <p:sp>
        <p:nvSpPr>
          <p:cNvPr id="7" name="7-Point Star 6"/>
          <p:cNvSpPr/>
          <p:nvPr/>
        </p:nvSpPr>
        <p:spPr>
          <a:xfrm>
            <a:off x="2987823" y="3356992"/>
            <a:ext cx="3326309" cy="2300679"/>
          </a:xfrm>
          <a:prstGeom prst="star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rgbClr val="002060"/>
                </a:solidFill>
                <a:latin typeface="Cooper Black" panose="0208090404030B020404" pitchFamily="18" charset="0"/>
              </a:rPr>
              <a:t>Weapon focus effect</a:t>
            </a:r>
          </a:p>
        </p:txBody>
      </p:sp>
      <p:sp>
        <p:nvSpPr>
          <p:cNvPr id="9" name="TextBox 8"/>
          <p:cNvSpPr txBox="1"/>
          <p:nvPr/>
        </p:nvSpPr>
        <p:spPr>
          <a:xfrm>
            <a:off x="0" y="5657671"/>
            <a:ext cx="9144000" cy="1200329"/>
          </a:xfrm>
          <a:prstGeom prst="rect">
            <a:avLst/>
          </a:prstGeom>
          <a:solidFill>
            <a:sysClr val="windowText" lastClr="000000"/>
          </a:solidFill>
          <a:ln w="25400">
            <a:solidFill>
              <a:schemeClr val="bg1"/>
            </a:solidFill>
          </a:ln>
        </p:spPr>
        <p:txBody>
          <a:bodyPr wrap="square" rtlCol="0">
            <a:spAutoFit/>
          </a:bodyPr>
          <a:lstStyle/>
          <a:p>
            <a:pPr>
              <a:defRPr/>
            </a:pPr>
            <a:r>
              <a:rPr lang="en-GB" i="1" u="sng" kern="0" dirty="0">
                <a:solidFill>
                  <a:srgbClr val="FFFFFF"/>
                </a:solidFill>
                <a:latin typeface="Comic Sans MS"/>
              </a:rPr>
              <a:t>Learning objectives:</a:t>
            </a:r>
          </a:p>
          <a:p>
            <a:pPr>
              <a:defRPr/>
            </a:pPr>
            <a:r>
              <a:rPr lang="en-GB" kern="0" dirty="0">
                <a:solidFill>
                  <a:srgbClr val="FFFFFF"/>
                </a:solidFill>
                <a:latin typeface="Comic Sans MS"/>
              </a:rPr>
              <a:t>•To UNDERSTAND how misleading information, including leading questions and post-event discussion, and anxiety all affect the accuracy of EWT.</a:t>
            </a:r>
          </a:p>
          <a:p>
            <a:pPr>
              <a:defRPr/>
            </a:pPr>
            <a:r>
              <a:rPr lang="en-GB" kern="0" dirty="0">
                <a:solidFill>
                  <a:srgbClr val="FFFFFF"/>
                </a:solidFill>
                <a:latin typeface="Comic Sans MS"/>
              </a:rPr>
              <a:t>•To KNOW and EVALAUTE  key research into the accuracy of EWT.</a:t>
            </a:r>
          </a:p>
        </p:txBody>
      </p:sp>
    </p:spTree>
    <p:extLst>
      <p:ext uri="{BB962C8B-B14F-4D97-AF65-F5344CB8AC3E}">
        <p14:creationId xmlns:p14="http://schemas.microsoft.com/office/powerpoint/2010/main" val="838696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alpha val="99000"/>
          </a:schemeClr>
        </a:solidFill>
        <a:effectLst/>
      </p:bgPr>
    </p:bg>
    <p:spTree>
      <p:nvGrpSpPr>
        <p:cNvPr id="1" name=""/>
        <p:cNvGrpSpPr/>
        <p:nvPr/>
      </p:nvGrpSpPr>
      <p:grpSpPr>
        <a:xfrm>
          <a:off x="0" y="0"/>
          <a:ext cx="0" cy="0"/>
          <a:chOff x="0" y="0"/>
          <a:chExt cx="0" cy="0"/>
        </a:xfrm>
      </p:grpSpPr>
      <p:sp>
        <p:nvSpPr>
          <p:cNvPr id="2" name="Rectangle 1"/>
          <p:cNvSpPr/>
          <p:nvPr/>
        </p:nvSpPr>
        <p:spPr>
          <a:xfrm>
            <a:off x="0" y="6211889"/>
            <a:ext cx="9144000" cy="646111"/>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pic>
        <p:nvPicPr>
          <p:cNvPr id="19" name="Picture 3" descr="C:\Users\tutor2u\Downloads\shutterstock_55171579.jpg"/>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ackgroundRemoval t="9895" b="89955" l="10000" r="94400"/>
                    </a14:imgEffect>
                  </a14:imgLayer>
                </a14:imgProps>
              </a:ext>
              <a:ext uri="{28A0092B-C50C-407E-A947-70E740481C1C}">
                <a14:useLocalDpi xmlns:a14="http://schemas.microsoft.com/office/drawing/2010/main" val="0"/>
              </a:ext>
            </a:extLst>
          </a:blip>
          <a:srcRect l="6214" t="15847" b="13874"/>
          <a:stretch/>
        </p:blipFill>
        <p:spPr bwMode="auto">
          <a:xfrm>
            <a:off x="-3657891" y="2852936"/>
            <a:ext cx="3657891" cy="182880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descr="C:\Users\tutor2u\Downloads\shutterstock_111668297.jpg"/>
          <p:cNvPicPr>
            <a:picLocks noChangeAspect="1" noChangeArrowheads="1"/>
          </p:cNvPicPr>
          <p:nvPr/>
        </p:nvPicPr>
        <p:blipFill rotWithShape="1">
          <a:blip r:embed="rId6" cstate="screen">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a:ext>
            </a:extLst>
          </a:blip>
          <a:srcRect/>
          <a:stretch/>
        </p:blipFill>
        <p:spPr bwMode="auto">
          <a:xfrm>
            <a:off x="-3276872" y="3692629"/>
            <a:ext cx="3463636" cy="1752595"/>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5" descr="C:\Users\tutor2u\Downloads\shutterstock_122379733.jpg"/>
          <p:cNvPicPr>
            <a:picLocks noChangeAspect="1" noChangeArrowheads="1"/>
          </p:cNvPicPr>
          <p:nvPr/>
        </p:nvPicPr>
        <p:blipFill>
          <a:blip r:embed="rId8" cstate="screen">
            <a:extLst>
              <a:ext uri="{BEBA8EAE-BF5A-486C-A8C5-ECC9F3942E4B}">
                <a14:imgProps xmlns:a14="http://schemas.microsoft.com/office/drawing/2010/main">
                  <a14:imgLayer r:embed="rId9">
                    <a14:imgEffect>
                      <a14:backgroundRemoval t="9970" b="89879" l="10000" r="97100"/>
                    </a14:imgEffect>
                  </a14:imgLayer>
                </a14:imgProps>
              </a:ext>
              <a:ext uri="{28A0092B-C50C-407E-A947-70E740481C1C}">
                <a14:useLocalDpi xmlns:a14="http://schemas.microsoft.com/office/drawing/2010/main"/>
              </a:ext>
            </a:extLst>
          </a:blip>
          <a:srcRect/>
          <a:stretch>
            <a:fillRect/>
          </a:stretch>
        </p:blipFill>
        <p:spPr bwMode="auto">
          <a:xfrm>
            <a:off x="-2388096" y="335962"/>
            <a:ext cx="2388096" cy="158087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3" descr="C:\Users\tutor2u\Downloads\shutterstock_55171579.jpg"/>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ackgroundRemoval t="9895" b="89955" l="10000" r="94400"/>
                    </a14:imgEffect>
                  </a14:imgLayer>
                </a14:imgProps>
              </a:ext>
              <a:ext uri="{28A0092B-C50C-407E-A947-70E740481C1C}">
                <a14:useLocalDpi xmlns:a14="http://schemas.microsoft.com/office/drawing/2010/main" val="0"/>
              </a:ext>
            </a:extLst>
          </a:blip>
          <a:srcRect l="6214" t="15847" b="13874"/>
          <a:stretch/>
        </p:blipFill>
        <p:spPr bwMode="auto">
          <a:xfrm>
            <a:off x="-250976" y="2650239"/>
            <a:ext cx="3657891" cy="1828800"/>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C:\Users\tutor2u\Downloads\shutterstock_111668297.jpg"/>
          <p:cNvPicPr>
            <a:picLocks noChangeAspect="1" noChangeArrowheads="1"/>
          </p:cNvPicPr>
          <p:nvPr/>
        </p:nvPicPr>
        <p:blipFill rotWithShape="1">
          <a:blip r:embed="rId6" cstate="screen">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a:ext>
            </a:extLst>
          </a:blip>
          <a:srcRect/>
          <a:stretch/>
        </p:blipFill>
        <p:spPr bwMode="auto">
          <a:xfrm>
            <a:off x="899592" y="4713294"/>
            <a:ext cx="3463636" cy="1752595"/>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5" descr="C:\Users\tutor2u\Downloads\shutterstock_122379733.jpg"/>
          <p:cNvPicPr>
            <a:picLocks noChangeAspect="1" noChangeArrowheads="1"/>
          </p:cNvPicPr>
          <p:nvPr/>
        </p:nvPicPr>
        <p:blipFill>
          <a:blip r:embed="rId10" cstate="screen">
            <a:extLst>
              <a:ext uri="{BEBA8EAE-BF5A-486C-A8C5-ECC9F3942E4B}">
                <a14:imgProps xmlns:a14="http://schemas.microsoft.com/office/drawing/2010/main">
                  <a14:imgLayer r:embed="rId11">
                    <a14:imgEffect>
                      <a14:backgroundRemoval t="9970" b="89879" l="10000" r="97100"/>
                    </a14:imgEffect>
                  </a14:imgLayer>
                </a14:imgProps>
              </a:ext>
              <a:ext uri="{28A0092B-C50C-407E-A947-70E740481C1C}">
                <a14:useLocalDpi xmlns:a14="http://schemas.microsoft.com/office/drawing/2010/main"/>
              </a:ext>
            </a:extLst>
          </a:blip>
          <a:srcRect/>
          <a:stretch>
            <a:fillRect/>
          </a:stretch>
        </p:blipFill>
        <p:spPr bwMode="auto">
          <a:xfrm>
            <a:off x="2212867" y="1506896"/>
            <a:ext cx="2388096" cy="1580870"/>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p:cNvSpPr>
            <a:spLocks noChangeAspect="1"/>
          </p:cNvSpPr>
          <p:nvPr/>
        </p:nvSpPr>
        <p:spPr>
          <a:xfrm>
            <a:off x="4326320" y="1527488"/>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8</a:t>
            </a:r>
          </a:p>
        </p:txBody>
      </p:sp>
      <p:sp>
        <p:nvSpPr>
          <p:cNvPr id="13" name="Rectangle 12"/>
          <p:cNvSpPr>
            <a:spLocks noChangeAspect="1"/>
          </p:cNvSpPr>
          <p:nvPr/>
        </p:nvSpPr>
        <p:spPr>
          <a:xfrm>
            <a:off x="5565556" y="2364804"/>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7</a:t>
            </a:r>
          </a:p>
        </p:txBody>
      </p:sp>
      <p:sp>
        <p:nvSpPr>
          <p:cNvPr id="12" name="Rectangle 11"/>
          <p:cNvSpPr>
            <a:spLocks noChangeAspect="1"/>
          </p:cNvSpPr>
          <p:nvPr/>
        </p:nvSpPr>
        <p:spPr>
          <a:xfrm>
            <a:off x="6804440" y="3183864"/>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6</a:t>
            </a:r>
          </a:p>
        </p:txBody>
      </p:sp>
      <p:sp>
        <p:nvSpPr>
          <p:cNvPr id="8" name="Rectangle 7"/>
          <p:cNvSpPr>
            <a:spLocks noChangeAspect="1"/>
          </p:cNvSpPr>
          <p:nvPr/>
        </p:nvSpPr>
        <p:spPr>
          <a:xfrm>
            <a:off x="5552540" y="4020196"/>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5</a:t>
            </a:r>
          </a:p>
        </p:txBody>
      </p:sp>
      <p:sp>
        <p:nvSpPr>
          <p:cNvPr id="15" name="Rectangle 14"/>
          <p:cNvSpPr>
            <a:spLocks noChangeAspect="1"/>
          </p:cNvSpPr>
          <p:nvPr/>
        </p:nvSpPr>
        <p:spPr>
          <a:xfrm>
            <a:off x="3074772" y="2075788"/>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9</a:t>
            </a:r>
          </a:p>
        </p:txBody>
      </p:sp>
      <p:sp>
        <p:nvSpPr>
          <p:cNvPr id="16" name="Rectangle 15"/>
          <p:cNvSpPr>
            <a:spLocks noChangeAspect="1"/>
          </p:cNvSpPr>
          <p:nvPr/>
        </p:nvSpPr>
        <p:spPr>
          <a:xfrm>
            <a:off x="1837428" y="2637200"/>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10</a:t>
            </a:r>
          </a:p>
        </p:txBody>
      </p:sp>
      <p:sp>
        <p:nvSpPr>
          <p:cNvPr id="4" name="Rectangle 3"/>
          <p:cNvSpPr>
            <a:spLocks noChangeAspect="1"/>
          </p:cNvSpPr>
          <p:nvPr/>
        </p:nvSpPr>
        <p:spPr>
          <a:xfrm>
            <a:off x="640944" y="3086893"/>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GB" sz="4800" dirty="0">
                <a:solidFill>
                  <a:prstClr val="black"/>
                </a:solidFill>
              </a:rPr>
              <a:t>1</a:t>
            </a:r>
          </a:p>
        </p:txBody>
      </p:sp>
      <p:sp>
        <p:nvSpPr>
          <p:cNvPr id="5" name="Rectangle 4"/>
          <p:cNvSpPr>
            <a:spLocks noChangeAspect="1"/>
          </p:cNvSpPr>
          <p:nvPr/>
        </p:nvSpPr>
        <p:spPr>
          <a:xfrm>
            <a:off x="1835696" y="3689460"/>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GB" sz="4800" dirty="0">
                <a:solidFill>
                  <a:prstClr val="black"/>
                </a:solidFill>
              </a:rPr>
              <a:t>2</a:t>
            </a:r>
          </a:p>
        </p:txBody>
      </p:sp>
      <p:sp>
        <p:nvSpPr>
          <p:cNvPr id="6" name="Rectangle 5"/>
          <p:cNvSpPr>
            <a:spLocks noChangeAspect="1"/>
          </p:cNvSpPr>
          <p:nvPr/>
        </p:nvSpPr>
        <p:spPr>
          <a:xfrm>
            <a:off x="3059832" y="4263984"/>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GB" sz="4800" dirty="0">
                <a:solidFill>
                  <a:prstClr val="black"/>
                </a:solidFill>
              </a:rPr>
              <a:t>3</a:t>
            </a:r>
          </a:p>
        </p:txBody>
      </p:sp>
      <p:sp>
        <p:nvSpPr>
          <p:cNvPr id="7" name="Rectangle 6"/>
          <p:cNvSpPr>
            <a:spLocks noChangeAspect="1"/>
          </p:cNvSpPr>
          <p:nvPr/>
        </p:nvSpPr>
        <p:spPr>
          <a:xfrm>
            <a:off x="4283968" y="4869352"/>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GB" sz="4800" dirty="0">
                <a:solidFill>
                  <a:prstClr val="black"/>
                </a:solidFill>
              </a:rPr>
              <a:t>4</a:t>
            </a:r>
          </a:p>
        </p:txBody>
      </p:sp>
      <p:pic>
        <p:nvPicPr>
          <p:cNvPr id="26" name="Picture 2" descr="C:\Users\tutor2u\Downloads\shutterstock_121820917.jpg"/>
          <p:cNvPicPr>
            <a:picLocks noChangeAspect="1" noChangeArrowheads="1"/>
          </p:cNvPicPr>
          <p:nvPr/>
        </p:nvPicPr>
        <p:blipFill rotWithShape="1">
          <a:blip r:embed="rId12" cstate="print">
            <a:extLst>
              <a:ext uri="{BEBA8EAE-BF5A-486C-A8C5-ECC9F3942E4B}">
                <a14:imgProps xmlns:a14="http://schemas.microsoft.com/office/drawing/2010/main">
                  <a14:imgLayer r:embed="rId13">
                    <a14:imgEffect>
                      <a14:backgroundRemoval t="4155" b="94413" l="2200" r="19800"/>
                    </a14:imgEffect>
                  </a14:imgLayer>
                </a14:imgProps>
              </a:ext>
              <a:ext uri="{28A0092B-C50C-407E-A947-70E740481C1C}">
                <a14:useLocalDpi xmlns:a14="http://schemas.microsoft.com/office/drawing/2010/main" val="0"/>
              </a:ext>
            </a:extLst>
          </a:blip>
          <a:srcRect r="78000"/>
          <a:stretch/>
        </p:blipFill>
        <p:spPr bwMode="auto">
          <a:xfrm>
            <a:off x="554792" y="2146061"/>
            <a:ext cx="670560" cy="2127250"/>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4" descr="C:\Users\tutor2u\Downloads\shutterstock_121820917.jpg"/>
          <p:cNvPicPr>
            <a:picLocks noChangeAspect="1" noChangeArrowheads="1"/>
          </p:cNvPicPr>
          <p:nvPr/>
        </p:nvPicPr>
        <p:blipFill rotWithShape="1">
          <a:blip r:embed="rId14" cstate="print">
            <a:extLst>
              <a:ext uri="{BEBA8EAE-BF5A-486C-A8C5-ECC9F3942E4B}">
                <a14:imgProps xmlns:a14="http://schemas.microsoft.com/office/drawing/2010/main">
                  <a14:imgLayer r:embed="rId13">
                    <a14:imgEffect>
                      <a14:backgroundRemoval t="2006" b="89685" l="17200" r="40500">
                        <a14:foregroundMark x1="22200" y1="84097" x2="22200" y2="84097"/>
                      </a14:backgroundRemoval>
                    </a14:imgEffect>
                  </a14:imgLayer>
                </a14:imgProps>
              </a:ext>
              <a:ext uri="{28A0092B-C50C-407E-A947-70E740481C1C}">
                <a14:useLocalDpi xmlns:a14="http://schemas.microsoft.com/office/drawing/2010/main" val="0"/>
              </a:ext>
            </a:extLst>
          </a:blip>
          <a:srcRect l="16976" r="56849"/>
          <a:stretch/>
        </p:blipFill>
        <p:spPr bwMode="auto">
          <a:xfrm>
            <a:off x="7825128" y="2309416"/>
            <a:ext cx="797800" cy="2127250"/>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5" descr="C:\Users\tutor2u\Downloads\shutterstock_121820917.jpg"/>
          <p:cNvPicPr>
            <a:picLocks noChangeAspect="1" noChangeArrowheads="1"/>
          </p:cNvPicPr>
          <p:nvPr/>
        </p:nvPicPr>
        <p:blipFill rotWithShape="1">
          <a:blip r:embed="rId15" cstate="print">
            <a:extLst>
              <a:ext uri="{BEBA8EAE-BF5A-486C-A8C5-ECC9F3942E4B}">
                <a14:imgProps xmlns:a14="http://schemas.microsoft.com/office/drawing/2010/main">
                  <a14:imgLayer r:embed="rId16">
                    <a14:imgEffect>
                      <a14:backgroundRemoval t="2006" b="97278" l="40500" r="60300"/>
                    </a14:imgEffect>
                  </a14:imgLayer>
                </a14:imgProps>
              </a:ext>
              <a:ext uri="{28A0092B-C50C-407E-A947-70E740481C1C}">
                <a14:useLocalDpi xmlns:a14="http://schemas.microsoft.com/office/drawing/2010/main" val="0"/>
              </a:ext>
            </a:extLst>
          </a:blip>
          <a:srcRect l="40550" r="37491"/>
          <a:stretch/>
        </p:blipFill>
        <p:spPr bwMode="auto">
          <a:xfrm>
            <a:off x="5342644" y="693805"/>
            <a:ext cx="669324" cy="2127250"/>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3" descr="C:\Users\tutor2u\Downloads\shutterstock_121820917.jpg"/>
          <p:cNvPicPr>
            <a:picLocks noChangeAspect="1" noChangeArrowheads="1"/>
          </p:cNvPicPr>
          <p:nvPr/>
        </p:nvPicPr>
        <p:blipFill rotWithShape="1">
          <a:blip r:embed="rId17" cstate="print">
            <a:extLst>
              <a:ext uri="{BEBA8EAE-BF5A-486C-A8C5-ECC9F3942E4B}">
                <a14:imgProps xmlns:a14="http://schemas.microsoft.com/office/drawing/2010/main">
                  <a14:imgLayer r:embed="rId18">
                    <a14:imgEffect>
                      <a14:backgroundRemoval t="430" b="95129" l="59200" r="76300"/>
                    </a14:imgEffect>
                  </a14:imgLayer>
                </a14:imgProps>
              </a:ext>
              <a:ext uri="{28A0092B-C50C-407E-A947-70E740481C1C}">
                <a14:useLocalDpi xmlns:a14="http://schemas.microsoft.com/office/drawing/2010/main" val="0"/>
              </a:ext>
            </a:extLst>
          </a:blip>
          <a:srcRect l="57081" r="21460"/>
          <a:stretch/>
        </p:blipFill>
        <p:spPr bwMode="auto">
          <a:xfrm>
            <a:off x="4299208" y="4110062"/>
            <a:ext cx="654084" cy="2127250"/>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971600" y="1340768"/>
            <a:ext cx="7446590" cy="4076692"/>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80000" rIns="180000" rtlCol="0" anchor="ctr"/>
          <a:lstStyle/>
          <a:p>
            <a:pPr algn="ctr"/>
            <a:r>
              <a:rPr lang="en-US" sz="4000" dirty="0">
                <a:solidFill>
                  <a:prstClr val="black"/>
                </a:solidFill>
                <a:effectLst>
                  <a:outerShdw blurRad="38100" dist="38100" dir="2700000" algn="tl">
                    <a:srgbClr val="000000">
                      <a:alpha val="43137"/>
                    </a:srgbClr>
                  </a:outerShdw>
                </a:effectLst>
              </a:rPr>
              <a:t>The Rules</a:t>
            </a:r>
          </a:p>
          <a:p>
            <a:pPr algn="ctr">
              <a:tabLst>
                <a:tab pos="3581400" algn="l"/>
              </a:tabLst>
            </a:pPr>
            <a:endParaRPr lang="en-US" sz="1100" dirty="0">
              <a:solidFill>
                <a:prstClr val="black"/>
              </a:solidFill>
              <a:effectLst>
                <a:outerShdw blurRad="38100" dist="38100" dir="2700000" algn="tl">
                  <a:srgbClr val="000000">
                    <a:alpha val="43137"/>
                  </a:srgbClr>
                </a:outerShdw>
              </a:effectLst>
            </a:endParaRPr>
          </a:p>
          <a:p>
            <a:pPr marL="514350" indent="-514350">
              <a:buFont typeface="+mj-lt"/>
              <a:buAutoNum type="arabicPeriod"/>
            </a:pPr>
            <a:r>
              <a:rPr lang="en-US" sz="2400" dirty="0">
                <a:solidFill>
                  <a:prstClr val="black"/>
                </a:solidFill>
                <a:effectLst>
                  <a:outerShdw blurRad="38100" dist="38100" dir="2700000" algn="tl">
                    <a:srgbClr val="000000">
                      <a:alpha val="43137"/>
                    </a:srgbClr>
                  </a:outerShdw>
                </a:effectLst>
              </a:rPr>
              <a:t>You have 2 cards – labelled “TRUE” or “FALSE”</a:t>
            </a:r>
          </a:p>
          <a:p>
            <a:pPr marL="514350" indent="-514350">
              <a:buFont typeface="+mj-lt"/>
              <a:buAutoNum type="arabicPeriod"/>
            </a:pPr>
            <a:endParaRPr lang="en-US" sz="1600" dirty="0">
              <a:solidFill>
                <a:prstClr val="black"/>
              </a:solidFill>
              <a:effectLst>
                <a:outerShdw blurRad="38100" dist="38100" dir="2700000" algn="tl">
                  <a:srgbClr val="000000">
                    <a:alpha val="43137"/>
                  </a:srgbClr>
                </a:outerShdw>
              </a:effectLst>
            </a:endParaRPr>
          </a:p>
          <a:p>
            <a:pPr marL="514350" indent="-514350">
              <a:buFont typeface="+mj-lt"/>
              <a:buAutoNum type="arabicPeriod"/>
            </a:pPr>
            <a:r>
              <a:rPr lang="en-US" sz="2400" dirty="0">
                <a:solidFill>
                  <a:prstClr val="black"/>
                </a:solidFill>
                <a:effectLst>
                  <a:outerShdw blurRad="38100" dist="38100" dir="2700000" algn="tl">
                    <a:srgbClr val="000000">
                      <a:alpha val="43137"/>
                    </a:srgbClr>
                  </a:outerShdw>
                </a:effectLst>
              </a:rPr>
              <a:t>Answer each question by holding up the appropriate card</a:t>
            </a:r>
          </a:p>
          <a:p>
            <a:pPr marL="514350" indent="-514350">
              <a:buFont typeface="+mj-lt"/>
              <a:buAutoNum type="arabicPeriod"/>
            </a:pPr>
            <a:endParaRPr lang="en-US" sz="1600" dirty="0">
              <a:solidFill>
                <a:prstClr val="black"/>
              </a:solidFill>
              <a:effectLst>
                <a:outerShdw blurRad="38100" dist="38100" dir="2700000" algn="tl">
                  <a:srgbClr val="000000">
                    <a:alpha val="43137"/>
                  </a:srgbClr>
                </a:outerShdw>
              </a:effectLst>
            </a:endParaRPr>
          </a:p>
          <a:p>
            <a:pPr marL="514350" indent="-514350">
              <a:buFont typeface="+mj-lt"/>
              <a:buAutoNum type="arabicPeriod"/>
            </a:pPr>
            <a:r>
              <a:rPr lang="en-US" sz="2400" dirty="0">
                <a:solidFill>
                  <a:prstClr val="black"/>
                </a:solidFill>
                <a:effectLst>
                  <a:outerShdw blurRad="38100" dist="38100" dir="2700000" algn="tl">
                    <a:srgbClr val="000000">
                      <a:alpha val="43137"/>
                    </a:srgbClr>
                  </a:outerShdw>
                </a:effectLst>
              </a:rPr>
              <a:t>Those who hold up the incorrect card are eliminated from the game</a:t>
            </a:r>
          </a:p>
          <a:p>
            <a:pPr marL="514350" indent="-514350">
              <a:buFont typeface="+mj-lt"/>
              <a:buAutoNum type="arabicPeriod"/>
            </a:pPr>
            <a:endParaRPr lang="en-US" sz="1600" dirty="0">
              <a:solidFill>
                <a:prstClr val="black"/>
              </a:solidFill>
              <a:effectLst>
                <a:outerShdw blurRad="38100" dist="38100" dir="2700000" algn="tl">
                  <a:srgbClr val="000000">
                    <a:alpha val="43137"/>
                  </a:srgbClr>
                </a:outerShdw>
              </a:effectLst>
            </a:endParaRPr>
          </a:p>
          <a:p>
            <a:pPr marL="514350" indent="-514350">
              <a:buFont typeface="+mj-lt"/>
              <a:buAutoNum type="arabicPeriod"/>
            </a:pPr>
            <a:r>
              <a:rPr lang="en-US" sz="2400" dirty="0">
                <a:solidFill>
                  <a:prstClr val="black"/>
                </a:solidFill>
                <a:effectLst>
                  <a:outerShdw blurRad="38100" dist="38100" dir="2700000" algn="tl">
                    <a:srgbClr val="000000">
                      <a:alpha val="43137"/>
                    </a:srgbClr>
                  </a:outerShdw>
                </a:effectLst>
              </a:rPr>
              <a:t>The last person(s) in the game wins!</a:t>
            </a:r>
          </a:p>
        </p:txBody>
      </p:sp>
      <p:pic>
        <p:nvPicPr>
          <p:cNvPr id="11" name="Picture 10"/>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808031" y="86152"/>
            <a:ext cx="7527938" cy="1523874"/>
          </a:xfrm>
          <a:prstGeom prst="rect">
            <a:avLst/>
          </a:prstGeom>
        </p:spPr>
      </p:pic>
    </p:spTree>
    <p:custDataLst>
      <p:tags r:id="rId1"/>
    </p:custDataLst>
    <p:extLst>
      <p:ext uri="{BB962C8B-B14F-4D97-AF65-F5344CB8AC3E}">
        <p14:creationId xmlns:p14="http://schemas.microsoft.com/office/powerpoint/2010/main" val="21905790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repeatCount="indefinite" fill="hold" nodeType="withEffect">
                                  <p:stCondLst>
                                    <p:cond delay="0"/>
                                  </p:stCondLst>
                                  <p:endCondLst>
                                    <p:cond evt="onNext" delay="0">
                                      <p:tgtEl>
                                        <p:sldTgt/>
                                      </p:tgtEl>
                                    </p:cond>
                                  </p:end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100000" fill="hold"/>
                                        <p:tgtEl>
                                          <p:spTgt spid="20"/>
                                        </p:tgtEl>
                                        <p:attrNameLst>
                                          <p:attrName>ppt_x</p:attrName>
                                        </p:attrNameLst>
                                      </p:cBhvr>
                                      <p:tavLst>
                                        <p:tav tm="0">
                                          <p:val>
                                            <p:strVal val="1+#ppt_w/2"/>
                                          </p:val>
                                        </p:tav>
                                        <p:tav tm="100000">
                                          <p:val>
                                            <p:strVal val="#ppt_x"/>
                                          </p:val>
                                        </p:tav>
                                      </p:tavLst>
                                    </p:anim>
                                    <p:anim calcmode="lin" valueType="num">
                                      <p:cBhvr additive="base">
                                        <p:cTn id="8" dur="100000" fill="hold"/>
                                        <p:tgtEl>
                                          <p:spTgt spid="20"/>
                                        </p:tgtEl>
                                        <p:attrNameLst>
                                          <p:attrName>ppt_y</p:attrName>
                                        </p:attrNameLst>
                                      </p:cBhvr>
                                      <p:tavLst>
                                        <p:tav tm="0">
                                          <p:val>
                                            <p:strVal val="#ppt_y"/>
                                          </p:val>
                                        </p:tav>
                                        <p:tav tm="100000">
                                          <p:val>
                                            <p:strVal val="#ppt_y"/>
                                          </p:val>
                                        </p:tav>
                                      </p:tavLst>
                                    </p:anim>
                                  </p:childTnLst>
                                </p:cTn>
                              </p:par>
                              <p:par>
                                <p:cTn id="9" presetID="2" presetClass="entr" presetSubtype="2" repeatCount="indefinite" fill="hold" nodeType="withEffect">
                                  <p:stCondLst>
                                    <p:cond delay="0"/>
                                  </p:stCondLst>
                                  <p:endCondLst>
                                    <p:cond evt="onNext" delay="0">
                                      <p:tgtEl>
                                        <p:sldTgt/>
                                      </p:tgtEl>
                                    </p:cond>
                                  </p:endCondLst>
                                  <p:childTnLst>
                                    <p:set>
                                      <p:cBhvr>
                                        <p:cTn id="10" dur="1" fill="hold">
                                          <p:stCondLst>
                                            <p:cond delay="0"/>
                                          </p:stCondLst>
                                        </p:cTn>
                                        <p:tgtEl>
                                          <p:spTgt spid="19"/>
                                        </p:tgtEl>
                                        <p:attrNameLst>
                                          <p:attrName>style.visibility</p:attrName>
                                        </p:attrNameLst>
                                      </p:cBhvr>
                                      <p:to>
                                        <p:strVal val="visible"/>
                                      </p:to>
                                    </p:set>
                                    <p:anim calcmode="lin" valueType="num">
                                      <p:cBhvr additive="base">
                                        <p:cTn id="11" dur="60000" fill="hold"/>
                                        <p:tgtEl>
                                          <p:spTgt spid="19"/>
                                        </p:tgtEl>
                                        <p:attrNameLst>
                                          <p:attrName>ppt_x</p:attrName>
                                        </p:attrNameLst>
                                      </p:cBhvr>
                                      <p:tavLst>
                                        <p:tav tm="0">
                                          <p:val>
                                            <p:strVal val="1+#ppt_w/2"/>
                                          </p:val>
                                        </p:tav>
                                        <p:tav tm="100000">
                                          <p:val>
                                            <p:strVal val="#ppt_x"/>
                                          </p:val>
                                        </p:tav>
                                      </p:tavLst>
                                    </p:anim>
                                    <p:anim calcmode="lin" valueType="num">
                                      <p:cBhvr additive="base">
                                        <p:cTn id="12" dur="60000" fill="hold"/>
                                        <p:tgtEl>
                                          <p:spTgt spid="19"/>
                                        </p:tgtEl>
                                        <p:attrNameLst>
                                          <p:attrName>ppt_y</p:attrName>
                                        </p:attrNameLst>
                                      </p:cBhvr>
                                      <p:tavLst>
                                        <p:tav tm="0">
                                          <p:val>
                                            <p:strVal val="#ppt_y"/>
                                          </p:val>
                                        </p:tav>
                                        <p:tav tm="100000">
                                          <p:val>
                                            <p:strVal val="#ppt_y"/>
                                          </p:val>
                                        </p:tav>
                                      </p:tavLst>
                                    </p:anim>
                                  </p:childTnLst>
                                </p:cTn>
                              </p:par>
                              <p:par>
                                <p:cTn id="13" presetID="2" presetClass="entr" presetSubtype="2" repeatCount="indefinite" fill="hold" nodeType="withEffect">
                                  <p:stCondLst>
                                    <p:cond delay="0"/>
                                  </p:stCondLst>
                                  <p:endCondLst>
                                    <p:cond evt="onNext" delay="0">
                                      <p:tgtEl>
                                        <p:sldTgt/>
                                      </p:tgtEl>
                                    </p:cond>
                                  </p:endCondLst>
                                  <p:childTnLst>
                                    <p:set>
                                      <p:cBhvr>
                                        <p:cTn id="14" dur="1" fill="hold">
                                          <p:stCondLst>
                                            <p:cond delay="0"/>
                                          </p:stCondLst>
                                        </p:cTn>
                                        <p:tgtEl>
                                          <p:spTgt spid="21"/>
                                        </p:tgtEl>
                                        <p:attrNameLst>
                                          <p:attrName>style.visibility</p:attrName>
                                        </p:attrNameLst>
                                      </p:cBhvr>
                                      <p:to>
                                        <p:strVal val="visible"/>
                                      </p:to>
                                    </p:set>
                                    <p:anim calcmode="lin" valueType="num">
                                      <p:cBhvr additive="base">
                                        <p:cTn id="15" dur="80000" fill="hold"/>
                                        <p:tgtEl>
                                          <p:spTgt spid="21"/>
                                        </p:tgtEl>
                                        <p:attrNameLst>
                                          <p:attrName>ppt_x</p:attrName>
                                        </p:attrNameLst>
                                      </p:cBhvr>
                                      <p:tavLst>
                                        <p:tav tm="0">
                                          <p:val>
                                            <p:strVal val="1+#ppt_w/2"/>
                                          </p:val>
                                        </p:tav>
                                        <p:tav tm="100000">
                                          <p:val>
                                            <p:strVal val="#ppt_x"/>
                                          </p:val>
                                        </p:tav>
                                      </p:tavLst>
                                    </p:anim>
                                    <p:anim calcmode="lin" valueType="num">
                                      <p:cBhvr additive="base">
                                        <p:cTn id="16" dur="80000" fill="hold"/>
                                        <p:tgtEl>
                                          <p:spTgt spid="21"/>
                                        </p:tgtEl>
                                        <p:attrNameLst>
                                          <p:attrName>ppt_y</p:attrName>
                                        </p:attrNameLst>
                                      </p:cBhvr>
                                      <p:tavLst>
                                        <p:tav tm="0">
                                          <p:val>
                                            <p:strVal val="#ppt_y"/>
                                          </p:val>
                                        </p:tav>
                                        <p:tav tm="100000">
                                          <p:val>
                                            <p:strVal val="#ppt_y"/>
                                          </p:val>
                                        </p:tav>
                                      </p:tavLst>
                                    </p:anim>
                                  </p:childTnLst>
                                </p:cTn>
                              </p:par>
                              <p:par>
                                <p:cTn id="17" presetID="2" presetClass="exit" presetSubtype="8" fill="hold" nodeType="withEffect">
                                  <p:stCondLst>
                                    <p:cond delay="0"/>
                                  </p:stCondLst>
                                  <p:childTnLst>
                                    <p:anim calcmode="lin" valueType="num">
                                      <p:cBhvr additive="base">
                                        <p:cTn id="18" dur="20000"/>
                                        <p:tgtEl>
                                          <p:spTgt spid="23"/>
                                        </p:tgtEl>
                                        <p:attrNameLst>
                                          <p:attrName>ppt_x</p:attrName>
                                        </p:attrNameLst>
                                      </p:cBhvr>
                                      <p:tavLst>
                                        <p:tav tm="0">
                                          <p:val>
                                            <p:strVal val="ppt_x"/>
                                          </p:val>
                                        </p:tav>
                                        <p:tav tm="100000">
                                          <p:val>
                                            <p:strVal val="0-ppt_w/2"/>
                                          </p:val>
                                        </p:tav>
                                      </p:tavLst>
                                    </p:anim>
                                    <p:anim calcmode="lin" valueType="num">
                                      <p:cBhvr additive="base">
                                        <p:cTn id="19" dur="20000"/>
                                        <p:tgtEl>
                                          <p:spTgt spid="23"/>
                                        </p:tgtEl>
                                        <p:attrNameLst>
                                          <p:attrName>ppt_y</p:attrName>
                                        </p:attrNameLst>
                                      </p:cBhvr>
                                      <p:tavLst>
                                        <p:tav tm="0">
                                          <p:val>
                                            <p:strVal val="ppt_y"/>
                                          </p:val>
                                        </p:tav>
                                        <p:tav tm="100000">
                                          <p:val>
                                            <p:strVal val="ppt_y"/>
                                          </p:val>
                                        </p:tav>
                                      </p:tavLst>
                                    </p:anim>
                                    <p:set>
                                      <p:cBhvr>
                                        <p:cTn id="20" dur="1" fill="hold">
                                          <p:stCondLst>
                                            <p:cond delay="19999"/>
                                          </p:stCondLst>
                                        </p:cTn>
                                        <p:tgtEl>
                                          <p:spTgt spid="23"/>
                                        </p:tgtEl>
                                        <p:attrNameLst>
                                          <p:attrName>style.visibility</p:attrName>
                                        </p:attrNameLst>
                                      </p:cBhvr>
                                      <p:to>
                                        <p:strVal val="hidden"/>
                                      </p:to>
                                    </p:set>
                                  </p:childTnLst>
                                </p:cTn>
                              </p:par>
                              <p:par>
                                <p:cTn id="21" presetID="2" presetClass="exit" presetSubtype="8" fill="hold" nodeType="withEffect">
                                  <p:stCondLst>
                                    <p:cond delay="0"/>
                                  </p:stCondLst>
                                  <p:childTnLst>
                                    <p:anim calcmode="lin" valueType="num">
                                      <p:cBhvr additive="base">
                                        <p:cTn id="22" dur="15000"/>
                                        <p:tgtEl>
                                          <p:spTgt spid="22"/>
                                        </p:tgtEl>
                                        <p:attrNameLst>
                                          <p:attrName>ppt_x</p:attrName>
                                        </p:attrNameLst>
                                      </p:cBhvr>
                                      <p:tavLst>
                                        <p:tav tm="0">
                                          <p:val>
                                            <p:strVal val="ppt_x"/>
                                          </p:val>
                                        </p:tav>
                                        <p:tav tm="100000">
                                          <p:val>
                                            <p:strVal val="0-ppt_w/2"/>
                                          </p:val>
                                        </p:tav>
                                      </p:tavLst>
                                    </p:anim>
                                    <p:anim calcmode="lin" valueType="num">
                                      <p:cBhvr additive="base">
                                        <p:cTn id="23" dur="15000"/>
                                        <p:tgtEl>
                                          <p:spTgt spid="22"/>
                                        </p:tgtEl>
                                        <p:attrNameLst>
                                          <p:attrName>ppt_y</p:attrName>
                                        </p:attrNameLst>
                                      </p:cBhvr>
                                      <p:tavLst>
                                        <p:tav tm="0">
                                          <p:val>
                                            <p:strVal val="ppt_y"/>
                                          </p:val>
                                        </p:tav>
                                        <p:tav tm="100000">
                                          <p:val>
                                            <p:strVal val="ppt_y"/>
                                          </p:val>
                                        </p:tav>
                                      </p:tavLst>
                                    </p:anim>
                                    <p:set>
                                      <p:cBhvr>
                                        <p:cTn id="24" dur="1" fill="hold">
                                          <p:stCondLst>
                                            <p:cond delay="14999"/>
                                          </p:stCondLst>
                                        </p:cTn>
                                        <p:tgtEl>
                                          <p:spTgt spid="22"/>
                                        </p:tgtEl>
                                        <p:attrNameLst>
                                          <p:attrName>style.visibility</p:attrName>
                                        </p:attrNameLst>
                                      </p:cBhvr>
                                      <p:to>
                                        <p:strVal val="hidden"/>
                                      </p:to>
                                    </p:set>
                                  </p:childTnLst>
                                </p:cTn>
                              </p:par>
                              <p:par>
                                <p:cTn id="25" presetID="2" presetClass="exit" presetSubtype="8" fill="hold" nodeType="withEffect">
                                  <p:stCondLst>
                                    <p:cond delay="0"/>
                                  </p:stCondLst>
                                  <p:childTnLst>
                                    <p:anim calcmode="lin" valueType="num">
                                      <p:cBhvr additive="base">
                                        <p:cTn id="26" dur="25000"/>
                                        <p:tgtEl>
                                          <p:spTgt spid="24"/>
                                        </p:tgtEl>
                                        <p:attrNameLst>
                                          <p:attrName>ppt_x</p:attrName>
                                        </p:attrNameLst>
                                      </p:cBhvr>
                                      <p:tavLst>
                                        <p:tav tm="0">
                                          <p:val>
                                            <p:strVal val="ppt_x"/>
                                          </p:val>
                                        </p:tav>
                                        <p:tav tm="100000">
                                          <p:val>
                                            <p:strVal val="0-ppt_w/2"/>
                                          </p:val>
                                        </p:tav>
                                      </p:tavLst>
                                    </p:anim>
                                    <p:anim calcmode="lin" valueType="num">
                                      <p:cBhvr additive="base">
                                        <p:cTn id="27" dur="25000"/>
                                        <p:tgtEl>
                                          <p:spTgt spid="24"/>
                                        </p:tgtEl>
                                        <p:attrNameLst>
                                          <p:attrName>ppt_y</p:attrName>
                                        </p:attrNameLst>
                                      </p:cBhvr>
                                      <p:tavLst>
                                        <p:tav tm="0">
                                          <p:val>
                                            <p:strVal val="ppt_y"/>
                                          </p:val>
                                        </p:tav>
                                        <p:tav tm="100000">
                                          <p:val>
                                            <p:strVal val="ppt_y"/>
                                          </p:val>
                                        </p:tav>
                                      </p:tavLst>
                                    </p:anim>
                                    <p:set>
                                      <p:cBhvr>
                                        <p:cTn id="28" dur="1" fill="hold">
                                          <p:stCondLst>
                                            <p:cond delay="24999"/>
                                          </p:stCondLst>
                                        </p:cTn>
                                        <p:tgtEl>
                                          <p:spTgt spid="24"/>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2" presetClass="entr" presetSubtype="2"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anim calcmode="lin" valueType="num">
                                      <p:cBhvr additive="base">
                                        <p:cTn id="33" dur="500" fill="hold"/>
                                        <p:tgtEl>
                                          <p:spTgt spid="9"/>
                                        </p:tgtEl>
                                        <p:attrNameLst>
                                          <p:attrName>ppt_x</p:attrName>
                                        </p:attrNameLst>
                                      </p:cBhvr>
                                      <p:tavLst>
                                        <p:tav tm="0">
                                          <p:val>
                                            <p:strVal val="1+#ppt_w/2"/>
                                          </p:val>
                                        </p:tav>
                                        <p:tav tm="100000">
                                          <p:val>
                                            <p:strVal val="#ppt_x"/>
                                          </p:val>
                                        </p:tav>
                                      </p:tavLst>
                                    </p:anim>
                                    <p:anim calcmode="lin" valueType="num">
                                      <p:cBhvr additive="base">
                                        <p:cTn id="34"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alpha val="99000"/>
          </a:schemeClr>
        </a:solidFill>
        <a:effectLst/>
      </p:bgPr>
    </p:bg>
    <p:spTree>
      <p:nvGrpSpPr>
        <p:cNvPr id="1" name=""/>
        <p:cNvGrpSpPr/>
        <p:nvPr/>
      </p:nvGrpSpPr>
      <p:grpSpPr>
        <a:xfrm>
          <a:off x="0" y="0"/>
          <a:ext cx="0" cy="0"/>
          <a:chOff x="0" y="0"/>
          <a:chExt cx="0" cy="0"/>
        </a:xfrm>
      </p:grpSpPr>
      <p:sp>
        <p:nvSpPr>
          <p:cNvPr id="36" name="Rectangle 35"/>
          <p:cNvSpPr/>
          <p:nvPr/>
        </p:nvSpPr>
        <p:spPr>
          <a:xfrm>
            <a:off x="0" y="6211889"/>
            <a:ext cx="9144000" cy="646111"/>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pic>
        <p:nvPicPr>
          <p:cNvPr id="19" name="Picture 3" descr="C:\Users\tutor2u\Downloads\shutterstock_55171579.jpg"/>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ackgroundRemoval t="9895" b="89955" l="10000" r="94400"/>
                    </a14:imgEffect>
                  </a14:imgLayer>
                </a14:imgProps>
              </a:ext>
              <a:ext uri="{28A0092B-C50C-407E-A947-70E740481C1C}">
                <a14:useLocalDpi xmlns:a14="http://schemas.microsoft.com/office/drawing/2010/main" val="0"/>
              </a:ext>
            </a:extLst>
          </a:blip>
          <a:srcRect l="6214" t="15847" b="13874"/>
          <a:stretch/>
        </p:blipFill>
        <p:spPr bwMode="auto">
          <a:xfrm>
            <a:off x="-3657891" y="2852936"/>
            <a:ext cx="3657891" cy="182880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descr="C:\Users\tutor2u\Downloads\shutterstock_111668297.jpg"/>
          <p:cNvPicPr>
            <a:picLocks noChangeAspect="1" noChangeArrowheads="1"/>
          </p:cNvPicPr>
          <p:nvPr/>
        </p:nvPicPr>
        <p:blipFill rotWithShape="1">
          <a:blip r:embed="rId6" cstate="screen">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a:ext>
            </a:extLst>
          </a:blip>
          <a:srcRect/>
          <a:stretch/>
        </p:blipFill>
        <p:spPr bwMode="auto">
          <a:xfrm>
            <a:off x="-3276872" y="3692629"/>
            <a:ext cx="3463636" cy="1752595"/>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5" descr="C:\Users\tutor2u\Downloads\shutterstock_122379733.jpg"/>
          <p:cNvPicPr>
            <a:picLocks noChangeAspect="1" noChangeArrowheads="1"/>
          </p:cNvPicPr>
          <p:nvPr/>
        </p:nvPicPr>
        <p:blipFill>
          <a:blip r:embed="rId8" cstate="screen">
            <a:extLst>
              <a:ext uri="{BEBA8EAE-BF5A-486C-A8C5-ECC9F3942E4B}">
                <a14:imgProps xmlns:a14="http://schemas.microsoft.com/office/drawing/2010/main">
                  <a14:imgLayer r:embed="rId9">
                    <a14:imgEffect>
                      <a14:backgroundRemoval t="9970" b="89879" l="10000" r="97100"/>
                    </a14:imgEffect>
                  </a14:imgLayer>
                </a14:imgProps>
              </a:ext>
              <a:ext uri="{28A0092B-C50C-407E-A947-70E740481C1C}">
                <a14:useLocalDpi xmlns:a14="http://schemas.microsoft.com/office/drawing/2010/main"/>
              </a:ext>
            </a:extLst>
          </a:blip>
          <a:srcRect/>
          <a:stretch>
            <a:fillRect/>
          </a:stretch>
        </p:blipFill>
        <p:spPr bwMode="auto">
          <a:xfrm>
            <a:off x="-2388096" y="335962"/>
            <a:ext cx="2388096" cy="158087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3" descr="C:\Users\tutor2u\Downloads\shutterstock_55171579.jpg"/>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ackgroundRemoval t="9895" b="89955" l="10000" r="94400"/>
                    </a14:imgEffect>
                  </a14:imgLayer>
                </a14:imgProps>
              </a:ext>
              <a:ext uri="{28A0092B-C50C-407E-A947-70E740481C1C}">
                <a14:useLocalDpi xmlns:a14="http://schemas.microsoft.com/office/drawing/2010/main" val="0"/>
              </a:ext>
            </a:extLst>
          </a:blip>
          <a:srcRect l="6214" t="15847" b="13874"/>
          <a:stretch/>
        </p:blipFill>
        <p:spPr bwMode="auto">
          <a:xfrm>
            <a:off x="-250976" y="2650239"/>
            <a:ext cx="3657891" cy="1828800"/>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C:\Users\tutor2u\Downloads\shutterstock_111668297.jpg"/>
          <p:cNvPicPr>
            <a:picLocks noChangeAspect="1" noChangeArrowheads="1"/>
          </p:cNvPicPr>
          <p:nvPr/>
        </p:nvPicPr>
        <p:blipFill rotWithShape="1">
          <a:blip r:embed="rId6" cstate="screen">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a:ext>
            </a:extLst>
          </a:blip>
          <a:srcRect/>
          <a:stretch/>
        </p:blipFill>
        <p:spPr bwMode="auto">
          <a:xfrm>
            <a:off x="899592" y="4713294"/>
            <a:ext cx="3463636" cy="1752595"/>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5" descr="C:\Users\tutor2u\Downloads\shutterstock_122379733.jpg"/>
          <p:cNvPicPr>
            <a:picLocks noChangeAspect="1" noChangeArrowheads="1"/>
          </p:cNvPicPr>
          <p:nvPr/>
        </p:nvPicPr>
        <p:blipFill>
          <a:blip r:embed="rId10" cstate="screen">
            <a:extLst>
              <a:ext uri="{BEBA8EAE-BF5A-486C-A8C5-ECC9F3942E4B}">
                <a14:imgProps xmlns:a14="http://schemas.microsoft.com/office/drawing/2010/main">
                  <a14:imgLayer r:embed="rId11">
                    <a14:imgEffect>
                      <a14:backgroundRemoval t="9970" b="89879" l="10000" r="97100"/>
                    </a14:imgEffect>
                  </a14:imgLayer>
                </a14:imgProps>
              </a:ext>
              <a:ext uri="{28A0092B-C50C-407E-A947-70E740481C1C}">
                <a14:useLocalDpi xmlns:a14="http://schemas.microsoft.com/office/drawing/2010/main"/>
              </a:ext>
            </a:extLst>
          </a:blip>
          <a:srcRect/>
          <a:stretch>
            <a:fillRect/>
          </a:stretch>
        </p:blipFill>
        <p:spPr bwMode="auto">
          <a:xfrm>
            <a:off x="2212867" y="1506896"/>
            <a:ext cx="2388096" cy="1580870"/>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p:cNvSpPr>
            <a:spLocks noChangeAspect="1"/>
          </p:cNvSpPr>
          <p:nvPr/>
        </p:nvSpPr>
        <p:spPr>
          <a:xfrm>
            <a:off x="4326320" y="1527488"/>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8</a:t>
            </a:r>
          </a:p>
        </p:txBody>
      </p:sp>
      <p:sp>
        <p:nvSpPr>
          <p:cNvPr id="13" name="Rectangle 12"/>
          <p:cNvSpPr>
            <a:spLocks noChangeAspect="1"/>
          </p:cNvSpPr>
          <p:nvPr/>
        </p:nvSpPr>
        <p:spPr>
          <a:xfrm>
            <a:off x="5565556" y="2364804"/>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7</a:t>
            </a:r>
          </a:p>
        </p:txBody>
      </p:sp>
      <p:sp>
        <p:nvSpPr>
          <p:cNvPr id="12" name="Rectangle 11"/>
          <p:cNvSpPr>
            <a:spLocks noChangeAspect="1"/>
          </p:cNvSpPr>
          <p:nvPr/>
        </p:nvSpPr>
        <p:spPr>
          <a:xfrm>
            <a:off x="6804440" y="3183864"/>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6</a:t>
            </a:r>
          </a:p>
        </p:txBody>
      </p:sp>
      <p:sp>
        <p:nvSpPr>
          <p:cNvPr id="15" name="Rectangle 14"/>
          <p:cNvSpPr>
            <a:spLocks noChangeAspect="1"/>
          </p:cNvSpPr>
          <p:nvPr/>
        </p:nvSpPr>
        <p:spPr>
          <a:xfrm>
            <a:off x="3074772" y="2075788"/>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9</a:t>
            </a:r>
          </a:p>
        </p:txBody>
      </p:sp>
      <p:sp>
        <p:nvSpPr>
          <p:cNvPr id="16" name="Rectangle 15"/>
          <p:cNvSpPr>
            <a:spLocks noChangeAspect="1"/>
          </p:cNvSpPr>
          <p:nvPr/>
        </p:nvSpPr>
        <p:spPr>
          <a:xfrm>
            <a:off x="1837428" y="2637200"/>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10</a:t>
            </a:r>
          </a:p>
        </p:txBody>
      </p:sp>
      <p:sp>
        <p:nvSpPr>
          <p:cNvPr id="4" name="Rectangle 3"/>
          <p:cNvSpPr>
            <a:spLocks noChangeAspect="1"/>
          </p:cNvSpPr>
          <p:nvPr/>
        </p:nvSpPr>
        <p:spPr>
          <a:xfrm>
            <a:off x="640944" y="3086893"/>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GB" sz="4800" dirty="0">
                <a:solidFill>
                  <a:prstClr val="black"/>
                </a:solidFill>
              </a:rPr>
              <a:t>1</a:t>
            </a:r>
          </a:p>
        </p:txBody>
      </p:sp>
      <p:pic>
        <p:nvPicPr>
          <p:cNvPr id="2050" name="Picture 2" descr="C:\Users\tutor2u\Downloads\shutterstock_121820917.jpg"/>
          <p:cNvPicPr>
            <a:picLocks noChangeAspect="1" noChangeArrowheads="1"/>
          </p:cNvPicPr>
          <p:nvPr/>
        </p:nvPicPr>
        <p:blipFill rotWithShape="1">
          <a:blip r:embed="rId12" cstate="print">
            <a:extLst>
              <a:ext uri="{BEBA8EAE-BF5A-486C-A8C5-ECC9F3942E4B}">
                <a14:imgProps xmlns:a14="http://schemas.microsoft.com/office/drawing/2010/main">
                  <a14:imgLayer r:embed="rId13">
                    <a14:imgEffect>
                      <a14:backgroundRemoval t="4155" b="94413" l="2200" r="19800"/>
                    </a14:imgEffect>
                  </a14:imgLayer>
                </a14:imgProps>
              </a:ext>
              <a:ext uri="{28A0092B-C50C-407E-A947-70E740481C1C}">
                <a14:useLocalDpi xmlns:a14="http://schemas.microsoft.com/office/drawing/2010/main" val="0"/>
              </a:ext>
            </a:extLst>
          </a:blip>
          <a:srcRect r="78000"/>
          <a:stretch/>
        </p:blipFill>
        <p:spPr bwMode="auto">
          <a:xfrm>
            <a:off x="554792" y="2146061"/>
            <a:ext cx="670560" cy="212725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3565428" y="2060848"/>
            <a:ext cx="2446540" cy="47971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27" name="Rectangle 26"/>
          <p:cNvSpPr/>
          <p:nvPr/>
        </p:nvSpPr>
        <p:spPr>
          <a:xfrm>
            <a:off x="3563888" y="2060848"/>
            <a:ext cx="2446540" cy="2212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8" name="Rectangle 7"/>
          <p:cNvSpPr>
            <a:spLocks noChangeAspect="1"/>
          </p:cNvSpPr>
          <p:nvPr/>
        </p:nvSpPr>
        <p:spPr>
          <a:xfrm>
            <a:off x="5552540" y="4020196"/>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5</a:t>
            </a:r>
          </a:p>
        </p:txBody>
      </p:sp>
      <p:sp>
        <p:nvSpPr>
          <p:cNvPr id="5" name="Rectangle 4"/>
          <p:cNvSpPr>
            <a:spLocks noChangeAspect="1"/>
          </p:cNvSpPr>
          <p:nvPr/>
        </p:nvSpPr>
        <p:spPr>
          <a:xfrm>
            <a:off x="1835696" y="3689460"/>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GB" sz="4800" dirty="0">
                <a:solidFill>
                  <a:prstClr val="black"/>
                </a:solidFill>
              </a:rPr>
              <a:t>2</a:t>
            </a:r>
          </a:p>
        </p:txBody>
      </p:sp>
      <p:sp>
        <p:nvSpPr>
          <p:cNvPr id="6" name="Rectangle 5"/>
          <p:cNvSpPr>
            <a:spLocks noChangeAspect="1"/>
          </p:cNvSpPr>
          <p:nvPr/>
        </p:nvSpPr>
        <p:spPr>
          <a:xfrm>
            <a:off x="3059832" y="4263984"/>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GB" sz="4800" dirty="0">
                <a:solidFill>
                  <a:prstClr val="black"/>
                </a:solidFill>
              </a:rPr>
              <a:t>3</a:t>
            </a:r>
          </a:p>
        </p:txBody>
      </p:sp>
      <p:sp>
        <p:nvSpPr>
          <p:cNvPr id="7" name="Rectangle 6"/>
          <p:cNvSpPr>
            <a:spLocks noChangeAspect="1"/>
          </p:cNvSpPr>
          <p:nvPr/>
        </p:nvSpPr>
        <p:spPr>
          <a:xfrm>
            <a:off x="4283968" y="4869352"/>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GB" sz="4800" dirty="0">
                <a:solidFill>
                  <a:prstClr val="black"/>
                </a:solidFill>
              </a:rPr>
              <a:t>4</a:t>
            </a:r>
          </a:p>
        </p:txBody>
      </p:sp>
      <p:sp>
        <p:nvSpPr>
          <p:cNvPr id="28" name="Rectangle 27"/>
          <p:cNvSpPr/>
          <p:nvPr/>
        </p:nvSpPr>
        <p:spPr>
          <a:xfrm>
            <a:off x="2008188" y="2060848"/>
            <a:ext cx="5112567" cy="22031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29" name="Rectangle 28"/>
          <p:cNvSpPr/>
          <p:nvPr/>
        </p:nvSpPr>
        <p:spPr>
          <a:xfrm>
            <a:off x="2008188" y="2060848"/>
            <a:ext cx="5112568" cy="2203136"/>
          </a:xfrm>
          <a:prstGeom prst="rect">
            <a:avLst/>
          </a:prstGeom>
          <a:ln/>
        </p:spPr>
        <p:style>
          <a:lnRef idx="2">
            <a:schemeClr val="dk1"/>
          </a:lnRef>
          <a:fillRef idx="1">
            <a:schemeClr val="lt1"/>
          </a:fillRef>
          <a:effectRef idx="0">
            <a:schemeClr val="dk1"/>
          </a:effectRef>
          <a:fontRef idx="minor">
            <a:schemeClr val="dk1"/>
          </a:fontRef>
        </p:style>
        <p:txBody>
          <a:bodyPr rtlCol="0" anchor="ctr">
            <a:normAutofit/>
          </a:bodyPr>
          <a:lstStyle/>
          <a:p>
            <a:pPr algn="ctr"/>
            <a:r>
              <a:rPr lang="en-GB" sz="3200" dirty="0">
                <a:solidFill>
                  <a:prstClr val="black"/>
                </a:solidFill>
              </a:rPr>
              <a:t>Question 1</a:t>
            </a:r>
          </a:p>
          <a:p>
            <a:pPr algn="ctr"/>
            <a:r>
              <a:rPr lang="en-GB" sz="3200" b="1" dirty="0">
                <a:solidFill>
                  <a:prstClr val="black"/>
                </a:solidFill>
              </a:rPr>
              <a:t>Anxiety and age do </a:t>
            </a:r>
            <a:r>
              <a:rPr lang="en-GB" sz="3200" b="1" i="1" dirty="0">
                <a:solidFill>
                  <a:prstClr val="black"/>
                </a:solidFill>
              </a:rPr>
              <a:t>not</a:t>
            </a:r>
            <a:r>
              <a:rPr lang="en-GB" sz="3200" b="1" dirty="0">
                <a:solidFill>
                  <a:prstClr val="black"/>
                </a:solidFill>
              </a:rPr>
              <a:t> have an affect on the accuracy of EWT.</a:t>
            </a:r>
          </a:p>
        </p:txBody>
      </p:sp>
      <p:sp>
        <p:nvSpPr>
          <p:cNvPr id="30" name="Rectangle 29" hidden="1"/>
          <p:cNvSpPr/>
          <p:nvPr/>
        </p:nvSpPr>
        <p:spPr>
          <a:xfrm>
            <a:off x="195128" y="2079195"/>
            <a:ext cx="1642300" cy="2205649"/>
          </a:xfrm>
          <a:prstGeom prst="rect">
            <a:avLst/>
          </a:prstGeom>
          <a:ln/>
        </p:spPr>
        <p:style>
          <a:lnRef idx="3">
            <a:schemeClr val="lt1"/>
          </a:lnRef>
          <a:fillRef idx="1">
            <a:schemeClr val="accent6"/>
          </a:fillRef>
          <a:effectRef idx="1">
            <a:schemeClr val="accent6"/>
          </a:effectRef>
          <a:fontRef idx="minor">
            <a:schemeClr val="lt1"/>
          </a:fontRef>
        </p:style>
        <p:txBody>
          <a:bodyPr rtlCol="0" anchor="ctr">
            <a:normAutofit/>
          </a:bodyPr>
          <a:lstStyle/>
          <a:p>
            <a:pPr algn="ctr"/>
            <a:r>
              <a:rPr lang="en-GB" sz="4400">
                <a:solidFill>
                  <a:prstClr val="white"/>
                </a:solidFill>
              </a:rPr>
              <a:t>TRUE</a:t>
            </a:r>
            <a:endParaRPr lang="en-GB" sz="4400" dirty="0">
              <a:solidFill>
                <a:prstClr val="white"/>
              </a:solidFill>
            </a:endParaRPr>
          </a:p>
        </p:txBody>
      </p:sp>
      <p:sp>
        <p:nvSpPr>
          <p:cNvPr id="31" name="Rectangle 30"/>
          <p:cNvSpPr/>
          <p:nvPr/>
        </p:nvSpPr>
        <p:spPr>
          <a:xfrm>
            <a:off x="7280540" y="2060848"/>
            <a:ext cx="1683948" cy="2203136"/>
          </a:xfrm>
          <a:prstGeom prst="rect">
            <a:avLst/>
          </a:prstGeom>
          <a:ln/>
        </p:spPr>
        <p:style>
          <a:lnRef idx="3">
            <a:schemeClr val="lt1"/>
          </a:lnRef>
          <a:fillRef idx="1">
            <a:schemeClr val="accent4"/>
          </a:fillRef>
          <a:effectRef idx="1">
            <a:schemeClr val="accent4"/>
          </a:effectRef>
          <a:fontRef idx="minor">
            <a:schemeClr val="lt1"/>
          </a:fontRef>
        </p:style>
        <p:txBody>
          <a:bodyPr rtlCol="0" anchor="ctr"/>
          <a:lstStyle/>
          <a:p>
            <a:pPr algn="ctr"/>
            <a:r>
              <a:rPr lang="en-GB" sz="4400">
                <a:solidFill>
                  <a:prstClr val="white"/>
                </a:solidFill>
              </a:rPr>
              <a:t>FALSE</a:t>
            </a:r>
            <a:endParaRPr lang="en-GB" sz="4400" dirty="0">
              <a:solidFill>
                <a:prstClr val="white"/>
              </a:solidFill>
            </a:endParaRPr>
          </a:p>
        </p:txBody>
      </p:sp>
      <p:sp>
        <p:nvSpPr>
          <p:cNvPr id="32" name="Rectangle 31"/>
          <p:cNvSpPr/>
          <p:nvPr/>
        </p:nvSpPr>
        <p:spPr>
          <a:xfrm>
            <a:off x="195127" y="2075787"/>
            <a:ext cx="1642301" cy="2188197"/>
          </a:xfrm>
          <a:prstGeom prst="rect">
            <a:avLst/>
          </a:prstGeom>
          <a:ln/>
        </p:spPr>
        <p:style>
          <a:lnRef idx="3">
            <a:schemeClr val="lt1"/>
          </a:lnRef>
          <a:fillRef idx="1">
            <a:schemeClr val="accent6"/>
          </a:fillRef>
          <a:effectRef idx="1">
            <a:schemeClr val="accent6"/>
          </a:effectRef>
          <a:fontRef idx="minor">
            <a:schemeClr val="lt1"/>
          </a:fontRef>
        </p:style>
        <p:txBody>
          <a:bodyPr rtlCol="0" anchor="ctr"/>
          <a:lstStyle/>
          <a:p>
            <a:pPr algn="ctr"/>
            <a:r>
              <a:rPr lang="en-GB" sz="4400">
                <a:solidFill>
                  <a:prstClr val="white"/>
                </a:solidFill>
              </a:rPr>
              <a:t>TRUE</a:t>
            </a:r>
            <a:endParaRPr lang="en-GB" sz="4400" dirty="0">
              <a:solidFill>
                <a:prstClr val="white"/>
              </a:solidFill>
            </a:endParaRPr>
          </a:p>
        </p:txBody>
      </p:sp>
      <p:sp>
        <p:nvSpPr>
          <p:cNvPr id="33" name="Rectangle 32" hidden="1"/>
          <p:cNvSpPr/>
          <p:nvPr/>
        </p:nvSpPr>
        <p:spPr>
          <a:xfrm>
            <a:off x="7280540" y="2060848"/>
            <a:ext cx="1683948" cy="2203136"/>
          </a:xfrm>
          <a:prstGeom prst="rect">
            <a:avLst/>
          </a:prstGeom>
          <a:ln/>
        </p:spPr>
        <p:style>
          <a:lnRef idx="3">
            <a:schemeClr val="lt1"/>
          </a:lnRef>
          <a:fillRef idx="1">
            <a:schemeClr val="accent4"/>
          </a:fillRef>
          <a:effectRef idx="1">
            <a:schemeClr val="accent4"/>
          </a:effectRef>
          <a:fontRef idx="minor">
            <a:schemeClr val="lt1"/>
          </a:fontRef>
        </p:style>
        <p:txBody>
          <a:bodyPr rtlCol="0" anchor="ctr">
            <a:normAutofit/>
          </a:bodyPr>
          <a:lstStyle/>
          <a:p>
            <a:pPr algn="ctr"/>
            <a:r>
              <a:rPr lang="en-GB" sz="4400" dirty="0">
                <a:solidFill>
                  <a:prstClr val="white"/>
                </a:solidFill>
              </a:rPr>
              <a:t>FALSE</a:t>
            </a:r>
          </a:p>
        </p:txBody>
      </p:sp>
      <p:pic>
        <p:nvPicPr>
          <p:cNvPr id="35" name="Picture 34"/>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808031" y="86152"/>
            <a:ext cx="7527938" cy="1523874"/>
          </a:xfrm>
          <a:prstGeom prst="rect">
            <a:avLst/>
          </a:prstGeom>
        </p:spPr>
      </p:pic>
    </p:spTree>
    <p:custDataLst>
      <p:tags r:id="rId1"/>
    </p:custDataLst>
    <p:extLst>
      <p:ext uri="{BB962C8B-B14F-4D97-AF65-F5344CB8AC3E}">
        <p14:creationId xmlns:p14="http://schemas.microsoft.com/office/powerpoint/2010/main" val="1180219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repeatCount="indefinite"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100000" fill="hold"/>
                                        <p:tgtEl>
                                          <p:spTgt spid="20"/>
                                        </p:tgtEl>
                                        <p:attrNameLst>
                                          <p:attrName>ppt_x</p:attrName>
                                        </p:attrNameLst>
                                      </p:cBhvr>
                                      <p:tavLst>
                                        <p:tav tm="0">
                                          <p:val>
                                            <p:strVal val="1+#ppt_w/2"/>
                                          </p:val>
                                        </p:tav>
                                        <p:tav tm="100000">
                                          <p:val>
                                            <p:strVal val="#ppt_x"/>
                                          </p:val>
                                        </p:tav>
                                      </p:tavLst>
                                    </p:anim>
                                    <p:anim calcmode="lin" valueType="num">
                                      <p:cBhvr additive="base">
                                        <p:cTn id="8" dur="100000" fill="hold"/>
                                        <p:tgtEl>
                                          <p:spTgt spid="20"/>
                                        </p:tgtEl>
                                        <p:attrNameLst>
                                          <p:attrName>ppt_y</p:attrName>
                                        </p:attrNameLst>
                                      </p:cBhvr>
                                      <p:tavLst>
                                        <p:tav tm="0">
                                          <p:val>
                                            <p:strVal val="#ppt_y"/>
                                          </p:val>
                                        </p:tav>
                                        <p:tav tm="100000">
                                          <p:val>
                                            <p:strVal val="#ppt_y"/>
                                          </p:val>
                                        </p:tav>
                                      </p:tavLst>
                                    </p:anim>
                                  </p:childTnLst>
                                </p:cTn>
                              </p:par>
                              <p:par>
                                <p:cTn id="9" presetID="2" presetClass="entr" presetSubtype="2" repeatCount="indefinite" fill="hold" nodeType="with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additive="base">
                                        <p:cTn id="11" dur="60000" fill="hold"/>
                                        <p:tgtEl>
                                          <p:spTgt spid="19"/>
                                        </p:tgtEl>
                                        <p:attrNameLst>
                                          <p:attrName>ppt_x</p:attrName>
                                        </p:attrNameLst>
                                      </p:cBhvr>
                                      <p:tavLst>
                                        <p:tav tm="0">
                                          <p:val>
                                            <p:strVal val="1+#ppt_w/2"/>
                                          </p:val>
                                        </p:tav>
                                        <p:tav tm="100000">
                                          <p:val>
                                            <p:strVal val="#ppt_x"/>
                                          </p:val>
                                        </p:tav>
                                      </p:tavLst>
                                    </p:anim>
                                    <p:anim calcmode="lin" valueType="num">
                                      <p:cBhvr additive="base">
                                        <p:cTn id="12" dur="60000" fill="hold"/>
                                        <p:tgtEl>
                                          <p:spTgt spid="19"/>
                                        </p:tgtEl>
                                        <p:attrNameLst>
                                          <p:attrName>ppt_y</p:attrName>
                                        </p:attrNameLst>
                                      </p:cBhvr>
                                      <p:tavLst>
                                        <p:tav tm="0">
                                          <p:val>
                                            <p:strVal val="#ppt_y"/>
                                          </p:val>
                                        </p:tav>
                                        <p:tav tm="100000">
                                          <p:val>
                                            <p:strVal val="#ppt_y"/>
                                          </p:val>
                                        </p:tav>
                                      </p:tavLst>
                                    </p:anim>
                                  </p:childTnLst>
                                </p:cTn>
                              </p:par>
                              <p:par>
                                <p:cTn id="13" presetID="2" presetClass="entr" presetSubtype="2" repeatCount="indefinite" fill="hold" nodeType="withEffect">
                                  <p:stCondLst>
                                    <p:cond delay="0"/>
                                  </p:stCondLst>
                                  <p:childTnLst>
                                    <p:set>
                                      <p:cBhvr>
                                        <p:cTn id="14" dur="1" fill="hold">
                                          <p:stCondLst>
                                            <p:cond delay="0"/>
                                          </p:stCondLst>
                                        </p:cTn>
                                        <p:tgtEl>
                                          <p:spTgt spid="21"/>
                                        </p:tgtEl>
                                        <p:attrNameLst>
                                          <p:attrName>style.visibility</p:attrName>
                                        </p:attrNameLst>
                                      </p:cBhvr>
                                      <p:to>
                                        <p:strVal val="visible"/>
                                      </p:to>
                                    </p:set>
                                    <p:anim calcmode="lin" valueType="num">
                                      <p:cBhvr additive="base">
                                        <p:cTn id="15" dur="80000" fill="hold"/>
                                        <p:tgtEl>
                                          <p:spTgt spid="21"/>
                                        </p:tgtEl>
                                        <p:attrNameLst>
                                          <p:attrName>ppt_x</p:attrName>
                                        </p:attrNameLst>
                                      </p:cBhvr>
                                      <p:tavLst>
                                        <p:tav tm="0">
                                          <p:val>
                                            <p:strVal val="1+#ppt_w/2"/>
                                          </p:val>
                                        </p:tav>
                                        <p:tav tm="100000">
                                          <p:val>
                                            <p:strVal val="#ppt_x"/>
                                          </p:val>
                                        </p:tav>
                                      </p:tavLst>
                                    </p:anim>
                                    <p:anim calcmode="lin" valueType="num">
                                      <p:cBhvr additive="base">
                                        <p:cTn id="16" dur="80000" fill="hold"/>
                                        <p:tgtEl>
                                          <p:spTgt spid="21"/>
                                        </p:tgtEl>
                                        <p:attrNameLst>
                                          <p:attrName>ppt_y</p:attrName>
                                        </p:attrNameLst>
                                      </p:cBhvr>
                                      <p:tavLst>
                                        <p:tav tm="0">
                                          <p:val>
                                            <p:strVal val="#ppt_y"/>
                                          </p:val>
                                        </p:tav>
                                        <p:tav tm="100000">
                                          <p:val>
                                            <p:strVal val="#ppt_y"/>
                                          </p:val>
                                        </p:tav>
                                      </p:tavLst>
                                    </p:anim>
                                  </p:childTnLst>
                                </p:cTn>
                              </p:par>
                              <p:par>
                                <p:cTn id="17" presetID="2" presetClass="exit" presetSubtype="8" fill="hold" nodeType="withEffect">
                                  <p:stCondLst>
                                    <p:cond delay="0"/>
                                  </p:stCondLst>
                                  <p:childTnLst>
                                    <p:anim calcmode="lin" valueType="num">
                                      <p:cBhvr additive="base">
                                        <p:cTn id="18" dur="20000"/>
                                        <p:tgtEl>
                                          <p:spTgt spid="23"/>
                                        </p:tgtEl>
                                        <p:attrNameLst>
                                          <p:attrName>ppt_x</p:attrName>
                                        </p:attrNameLst>
                                      </p:cBhvr>
                                      <p:tavLst>
                                        <p:tav tm="0">
                                          <p:val>
                                            <p:strVal val="ppt_x"/>
                                          </p:val>
                                        </p:tav>
                                        <p:tav tm="100000">
                                          <p:val>
                                            <p:strVal val="0-ppt_w/2"/>
                                          </p:val>
                                        </p:tav>
                                      </p:tavLst>
                                    </p:anim>
                                    <p:anim calcmode="lin" valueType="num">
                                      <p:cBhvr additive="base">
                                        <p:cTn id="19" dur="20000"/>
                                        <p:tgtEl>
                                          <p:spTgt spid="23"/>
                                        </p:tgtEl>
                                        <p:attrNameLst>
                                          <p:attrName>ppt_y</p:attrName>
                                        </p:attrNameLst>
                                      </p:cBhvr>
                                      <p:tavLst>
                                        <p:tav tm="0">
                                          <p:val>
                                            <p:strVal val="ppt_y"/>
                                          </p:val>
                                        </p:tav>
                                        <p:tav tm="100000">
                                          <p:val>
                                            <p:strVal val="ppt_y"/>
                                          </p:val>
                                        </p:tav>
                                      </p:tavLst>
                                    </p:anim>
                                    <p:set>
                                      <p:cBhvr>
                                        <p:cTn id="20" dur="1" fill="hold">
                                          <p:stCondLst>
                                            <p:cond delay="19999"/>
                                          </p:stCondLst>
                                        </p:cTn>
                                        <p:tgtEl>
                                          <p:spTgt spid="23"/>
                                        </p:tgtEl>
                                        <p:attrNameLst>
                                          <p:attrName>style.visibility</p:attrName>
                                        </p:attrNameLst>
                                      </p:cBhvr>
                                      <p:to>
                                        <p:strVal val="hidden"/>
                                      </p:to>
                                    </p:set>
                                  </p:childTnLst>
                                </p:cTn>
                              </p:par>
                              <p:par>
                                <p:cTn id="21" presetID="2" presetClass="exit" presetSubtype="8" fill="hold" nodeType="withEffect">
                                  <p:stCondLst>
                                    <p:cond delay="0"/>
                                  </p:stCondLst>
                                  <p:childTnLst>
                                    <p:anim calcmode="lin" valueType="num">
                                      <p:cBhvr additive="base">
                                        <p:cTn id="22" dur="15000"/>
                                        <p:tgtEl>
                                          <p:spTgt spid="22"/>
                                        </p:tgtEl>
                                        <p:attrNameLst>
                                          <p:attrName>ppt_x</p:attrName>
                                        </p:attrNameLst>
                                      </p:cBhvr>
                                      <p:tavLst>
                                        <p:tav tm="0">
                                          <p:val>
                                            <p:strVal val="ppt_x"/>
                                          </p:val>
                                        </p:tav>
                                        <p:tav tm="100000">
                                          <p:val>
                                            <p:strVal val="0-ppt_w/2"/>
                                          </p:val>
                                        </p:tav>
                                      </p:tavLst>
                                    </p:anim>
                                    <p:anim calcmode="lin" valueType="num">
                                      <p:cBhvr additive="base">
                                        <p:cTn id="23" dur="15000"/>
                                        <p:tgtEl>
                                          <p:spTgt spid="22"/>
                                        </p:tgtEl>
                                        <p:attrNameLst>
                                          <p:attrName>ppt_y</p:attrName>
                                        </p:attrNameLst>
                                      </p:cBhvr>
                                      <p:tavLst>
                                        <p:tav tm="0">
                                          <p:val>
                                            <p:strVal val="ppt_y"/>
                                          </p:val>
                                        </p:tav>
                                        <p:tav tm="100000">
                                          <p:val>
                                            <p:strVal val="ppt_y"/>
                                          </p:val>
                                        </p:tav>
                                      </p:tavLst>
                                    </p:anim>
                                    <p:set>
                                      <p:cBhvr>
                                        <p:cTn id="24" dur="1" fill="hold">
                                          <p:stCondLst>
                                            <p:cond delay="14999"/>
                                          </p:stCondLst>
                                        </p:cTn>
                                        <p:tgtEl>
                                          <p:spTgt spid="22"/>
                                        </p:tgtEl>
                                        <p:attrNameLst>
                                          <p:attrName>style.visibility</p:attrName>
                                        </p:attrNameLst>
                                      </p:cBhvr>
                                      <p:to>
                                        <p:strVal val="hidden"/>
                                      </p:to>
                                    </p:set>
                                  </p:childTnLst>
                                </p:cTn>
                              </p:par>
                              <p:par>
                                <p:cTn id="25" presetID="2" presetClass="exit" presetSubtype="8" fill="hold" nodeType="withEffect">
                                  <p:stCondLst>
                                    <p:cond delay="0"/>
                                  </p:stCondLst>
                                  <p:childTnLst>
                                    <p:anim calcmode="lin" valueType="num">
                                      <p:cBhvr additive="base">
                                        <p:cTn id="26" dur="25000"/>
                                        <p:tgtEl>
                                          <p:spTgt spid="24"/>
                                        </p:tgtEl>
                                        <p:attrNameLst>
                                          <p:attrName>ppt_x</p:attrName>
                                        </p:attrNameLst>
                                      </p:cBhvr>
                                      <p:tavLst>
                                        <p:tav tm="0">
                                          <p:val>
                                            <p:strVal val="ppt_x"/>
                                          </p:val>
                                        </p:tav>
                                        <p:tav tm="100000">
                                          <p:val>
                                            <p:strVal val="0-ppt_w/2"/>
                                          </p:val>
                                        </p:tav>
                                      </p:tavLst>
                                    </p:anim>
                                    <p:anim calcmode="lin" valueType="num">
                                      <p:cBhvr additive="base">
                                        <p:cTn id="27" dur="25000"/>
                                        <p:tgtEl>
                                          <p:spTgt spid="24"/>
                                        </p:tgtEl>
                                        <p:attrNameLst>
                                          <p:attrName>ppt_y</p:attrName>
                                        </p:attrNameLst>
                                      </p:cBhvr>
                                      <p:tavLst>
                                        <p:tav tm="0">
                                          <p:val>
                                            <p:strVal val="ppt_y"/>
                                          </p:val>
                                        </p:tav>
                                        <p:tav tm="100000">
                                          <p:val>
                                            <p:strVal val="ppt_y"/>
                                          </p:val>
                                        </p:tav>
                                      </p:tavLst>
                                    </p:anim>
                                    <p:set>
                                      <p:cBhvr>
                                        <p:cTn id="28" dur="1" fill="hold">
                                          <p:stCondLst>
                                            <p:cond delay="24999"/>
                                          </p:stCondLst>
                                        </p:cTn>
                                        <p:tgtEl>
                                          <p:spTgt spid="24"/>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2"/>
                                        </p:tgtEl>
                                        <p:attrNameLst>
                                          <p:attrName>style.visibility</p:attrName>
                                        </p:attrNameLst>
                                      </p:cBhvr>
                                      <p:to>
                                        <p:strVal val="visible"/>
                                      </p:to>
                                    </p:set>
                                    <p:anim calcmode="lin" valueType="num">
                                      <p:cBhvr additive="base">
                                        <p:cTn id="33" dur="500" fill="hold"/>
                                        <p:tgtEl>
                                          <p:spTgt spid="2"/>
                                        </p:tgtEl>
                                        <p:attrNameLst>
                                          <p:attrName>ppt_x</p:attrName>
                                        </p:attrNameLst>
                                      </p:cBhvr>
                                      <p:tavLst>
                                        <p:tav tm="0">
                                          <p:val>
                                            <p:strVal val="#ppt_x"/>
                                          </p:val>
                                        </p:tav>
                                        <p:tav tm="100000">
                                          <p:val>
                                            <p:strVal val="#ppt_x"/>
                                          </p:val>
                                        </p:tav>
                                      </p:tavLst>
                                    </p:anim>
                                    <p:anim calcmode="lin" valueType="num">
                                      <p:cBhvr additive="base">
                                        <p:cTn id="34" dur="500" fill="hold"/>
                                        <p:tgtEl>
                                          <p:spTgt spid="2"/>
                                        </p:tgtEl>
                                        <p:attrNameLst>
                                          <p:attrName>ppt_y</p:attrName>
                                        </p:attrNameLst>
                                      </p:cBhvr>
                                      <p:tavLst>
                                        <p:tav tm="0">
                                          <p:val>
                                            <p:strVal val="1+#ppt_h/2"/>
                                          </p:val>
                                        </p:tav>
                                        <p:tav tm="100000">
                                          <p:val>
                                            <p:strVal val="#ppt_y"/>
                                          </p:val>
                                        </p:tav>
                                      </p:tavLst>
                                    </p:anim>
                                  </p:childTnLst>
                                </p:cTn>
                              </p:par>
                              <p:par>
                                <p:cTn id="35" presetID="1" presetClass="entr" presetSubtype="0" fill="hold" grpId="0" nodeType="withEffect">
                                  <p:stCondLst>
                                    <p:cond delay="500"/>
                                  </p:stCondLst>
                                  <p:childTnLst>
                                    <p:set>
                                      <p:cBhvr>
                                        <p:cTn id="36" dur="1" fill="hold">
                                          <p:stCondLst>
                                            <p:cond delay="0"/>
                                          </p:stCondLst>
                                        </p:cTn>
                                        <p:tgtEl>
                                          <p:spTgt spid="27"/>
                                        </p:tgtEl>
                                        <p:attrNameLst>
                                          <p:attrName>style.visibility</p:attrName>
                                        </p:attrNameLst>
                                      </p:cBhvr>
                                      <p:to>
                                        <p:strVal val="visible"/>
                                      </p:to>
                                    </p:set>
                                  </p:childTnLst>
                                </p:cTn>
                              </p:par>
                              <p:par>
                                <p:cTn id="37" presetID="22" presetClass="exit" presetSubtype="4" fill="hold" grpId="1" nodeType="withEffect">
                                  <p:stCondLst>
                                    <p:cond delay="500"/>
                                  </p:stCondLst>
                                  <p:childTnLst>
                                    <p:animEffect transition="out" filter="wipe(down)">
                                      <p:cBhvr>
                                        <p:cTn id="38" dur="2000"/>
                                        <p:tgtEl>
                                          <p:spTgt spid="2"/>
                                        </p:tgtEl>
                                      </p:cBhvr>
                                    </p:animEffect>
                                    <p:set>
                                      <p:cBhvr>
                                        <p:cTn id="39" dur="1" fill="hold">
                                          <p:stCondLst>
                                            <p:cond delay="1999"/>
                                          </p:stCondLst>
                                        </p:cTn>
                                        <p:tgtEl>
                                          <p:spTgt spid="2"/>
                                        </p:tgtEl>
                                        <p:attrNameLst>
                                          <p:attrName>style.visibility</p:attrName>
                                        </p:attrNameLst>
                                      </p:cBhvr>
                                      <p:to>
                                        <p:strVal val="hidden"/>
                                      </p:to>
                                    </p:set>
                                  </p:childTnLst>
                                </p:cTn>
                              </p:par>
                              <p:par>
                                <p:cTn id="40" presetID="16" presetClass="entr" presetSubtype="37" fill="hold" grpId="0" nodeType="withEffect">
                                  <p:stCondLst>
                                    <p:cond delay="1000"/>
                                  </p:stCondLst>
                                  <p:childTnLst>
                                    <p:set>
                                      <p:cBhvr>
                                        <p:cTn id="41" dur="1" fill="hold">
                                          <p:stCondLst>
                                            <p:cond delay="0"/>
                                          </p:stCondLst>
                                        </p:cTn>
                                        <p:tgtEl>
                                          <p:spTgt spid="28"/>
                                        </p:tgtEl>
                                        <p:attrNameLst>
                                          <p:attrName>style.visibility</p:attrName>
                                        </p:attrNameLst>
                                      </p:cBhvr>
                                      <p:to>
                                        <p:strVal val="visible"/>
                                      </p:to>
                                    </p:set>
                                    <p:animEffect transition="in" filter="barn(outVertical)">
                                      <p:cBhvr>
                                        <p:cTn id="42" dur="2000"/>
                                        <p:tgtEl>
                                          <p:spTgt spid="28"/>
                                        </p:tgtEl>
                                      </p:cBhvr>
                                    </p:animEffect>
                                  </p:childTnLst>
                                </p:cTn>
                              </p:par>
                              <p:par>
                                <p:cTn id="43" presetID="10" presetClass="entr" presetSubtype="0" fill="hold" grpId="0" nodeType="withEffect">
                                  <p:stCondLst>
                                    <p:cond delay="3000"/>
                                  </p:stCondLst>
                                  <p:childTnLst>
                                    <p:set>
                                      <p:cBhvr>
                                        <p:cTn id="44" dur="1" fill="hold">
                                          <p:stCondLst>
                                            <p:cond delay="0"/>
                                          </p:stCondLst>
                                        </p:cTn>
                                        <p:tgtEl>
                                          <p:spTgt spid="29"/>
                                        </p:tgtEl>
                                        <p:attrNameLst>
                                          <p:attrName>style.visibility</p:attrName>
                                        </p:attrNameLst>
                                      </p:cBhvr>
                                      <p:to>
                                        <p:strVal val="visible"/>
                                      </p:to>
                                    </p:set>
                                    <p:animEffect transition="in" filter="fade">
                                      <p:cBhvr>
                                        <p:cTn id="45" dur="2000"/>
                                        <p:tgtEl>
                                          <p:spTgt spid="29"/>
                                        </p:tgtEl>
                                      </p:cBhvr>
                                    </p:animEffect>
                                  </p:childTnLst>
                                </p:cTn>
                              </p:par>
                              <p:par>
                                <p:cTn id="46" presetID="10" presetClass="entr" presetSubtype="0" fill="hold" grpId="0" nodeType="withEffect">
                                  <p:stCondLst>
                                    <p:cond delay="3000"/>
                                  </p:stCondLst>
                                  <p:childTnLst>
                                    <p:set>
                                      <p:cBhvr>
                                        <p:cTn id="47" dur="1" fill="hold">
                                          <p:stCondLst>
                                            <p:cond delay="0"/>
                                          </p:stCondLst>
                                        </p:cTn>
                                        <p:tgtEl>
                                          <p:spTgt spid="30"/>
                                        </p:tgtEl>
                                        <p:attrNameLst>
                                          <p:attrName>style.visibility</p:attrName>
                                        </p:attrNameLst>
                                      </p:cBhvr>
                                      <p:to>
                                        <p:strVal val="visible"/>
                                      </p:to>
                                    </p:set>
                                    <p:animEffect transition="in" filter="fade">
                                      <p:cBhvr>
                                        <p:cTn id="48" dur="2000"/>
                                        <p:tgtEl>
                                          <p:spTgt spid="30"/>
                                        </p:tgtEl>
                                      </p:cBhvr>
                                    </p:animEffect>
                                  </p:childTnLst>
                                </p:cTn>
                              </p:par>
                              <p:par>
                                <p:cTn id="49" presetID="10" presetClass="entr" presetSubtype="0" fill="hold" grpId="0" nodeType="withEffect">
                                  <p:stCondLst>
                                    <p:cond delay="3000"/>
                                  </p:stCondLst>
                                  <p:childTnLst>
                                    <p:set>
                                      <p:cBhvr>
                                        <p:cTn id="50" dur="1" fill="hold">
                                          <p:stCondLst>
                                            <p:cond delay="0"/>
                                          </p:stCondLst>
                                        </p:cTn>
                                        <p:tgtEl>
                                          <p:spTgt spid="31"/>
                                        </p:tgtEl>
                                        <p:attrNameLst>
                                          <p:attrName>style.visibility</p:attrName>
                                        </p:attrNameLst>
                                      </p:cBhvr>
                                      <p:to>
                                        <p:strVal val="visible"/>
                                      </p:to>
                                    </p:set>
                                    <p:animEffect transition="in" filter="fade">
                                      <p:cBhvr>
                                        <p:cTn id="51" dur="2000"/>
                                        <p:tgtEl>
                                          <p:spTgt spid="31"/>
                                        </p:tgtEl>
                                      </p:cBhvr>
                                    </p:animEffect>
                                  </p:childTnLst>
                                </p:cTn>
                              </p:par>
                              <p:par>
                                <p:cTn id="52" presetID="10" presetClass="entr" presetSubtype="0" fill="hold" grpId="0" nodeType="withEffect">
                                  <p:stCondLst>
                                    <p:cond delay="3000"/>
                                  </p:stCondLst>
                                  <p:childTnLst>
                                    <p:set>
                                      <p:cBhvr>
                                        <p:cTn id="53" dur="1" fill="hold">
                                          <p:stCondLst>
                                            <p:cond delay="0"/>
                                          </p:stCondLst>
                                        </p:cTn>
                                        <p:tgtEl>
                                          <p:spTgt spid="32"/>
                                        </p:tgtEl>
                                        <p:attrNameLst>
                                          <p:attrName>style.visibility</p:attrName>
                                        </p:attrNameLst>
                                      </p:cBhvr>
                                      <p:to>
                                        <p:strVal val="visible"/>
                                      </p:to>
                                    </p:set>
                                    <p:animEffect transition="in" filter="fade">
                                      <p:cBhvr>
                                        <p:cTn id="54" dur="2000"/>
                                        <p:tgtEl>
                                          <p:spTgt spid="32"/>
                                        </p:tgtEl>
                                      </p:cBhvr>
                                    </p:animEffect>
                                  </p:childTnLst>
                                </p:cTn>
                              </p:par>
                              <p:par>
                                <p:cTn id="55" presetID="10" presetClass="entr" presetSubtype="0" fill="hold" grpId="0" nodeType="withEffect">
                                  <p:stCondLst>
                                    <p:cond delay="3000"/>
                                  </p:stCondLst>
                                  <p:childTnLst>
                                    <p:set>
                                      <p:cBhvr>
                                        <p:cTn id="56" dur="1" fill="hold">
                                          <p:stCondLst>
                                            <p:cond delay="0"/>
                                          </p:stCondLst>
                                        </p:cTn>
                                        <p:tgtEl>
                                          <p:spTgt spid="33"/>
                                        </p:tgtEl>
                                        <p:attrNameLst>
                                          <p:attrName>style.visibility</p:attrName>
                                        </p:attrNameLst>
                                      </p:cBhvr>
                                      <p:to>
                                        <p:strVal val="visible"/>
                                      </p:to>
                                    </p:set>
                                    <p:animEffect transition="in" filter="fade">
                                      <p:cBhvr>
                                        <p:cTn id="57" dur="2000"/>
                                        <p:tgtEl>
                                          <p:spTgt spid="33"/>
                                        </p:tgtEl>
                                      </p:cBhvr>
                                    </p:animEffect>
                                  </p:childTnLst>
                                </p:cTn>
                              </p:par>
                            </p:childTnLst>
                          </p:cTn>
                        </p:par>
                      </p:childTnLst>
                    </p:cTn>
                  </p:par>
                  <p:par>
                    <p:cTn id="58" fill="hold">
                      <p:stCondLst>
                        <p:cond delay="indefinite"/>
                      </p:stCondLst>
                      <p:childTnLst>
                        <p:par>
                          <p:cTn id="59" fill="hold">
                            <p:stCondLst>
                              <p:cond delay="0"/>
                            </p:stCondLst>
                            <p:childTnLst>
                              <p:par>
                                <p:cTn id="60" presetID="2" presetClass="exit" presetSubtype="8" fill="hold" grpId="1" nodeType="clickEffect">
                                  <p:stCondLst>
                                    <p:cond delay="0"/>
                                  </p:stCondLst>
                                  <p:childTnLst>
                                    <p:anim calcmode="lin" valueType="num">
                                      <p:cBhvr additive="base">
                                        <p:cTn id="61" dur="500"/>
                                        <p:tgtEl>
                                          <p:spTgt spid="32"/>
                                        </p:tgtEl>
                                        <p:attrNameLst>
                                          <p:attrName>ppt_x</p:attrName>
                                        </p:attrNameLst>
                                      </p:cBhvr>
                                      <p:tavLst>
                                        <p:tav tm="0">
                                          <p:val>
                                            <p:strVal val="ppt_x"/>
                                          </p:val>
                                        </p:tav>
                                        <p:tav tm="100000">
                                          <p:val>
                                            <p:strVal val="0-ppt_w/2"/>
                                          </p:val>
                                        </p:tav>
                                      </p:tavLst>
                                    </p:anim>
                                    <p:anim calcmode="lin" valueType="num">
                                      <p:cBhvr additive="base">
                                        <p:cTn id="62" dur="500"/>
                                        <p:tgtEl>
                                          <p:spTgt spid="32"/>
                                        </p:tgtEl>
                                        <p:attrNameLst>
                                          <p:attrName>ppt_y</p:attrName>
                                        </p:attrNameLst>
                                      </p:cBhvr>
                                      <p:tavLst>
                                        <p:tav tm="0">
                                          <p:val>
                                            <p:strVal val="ppt_y"/>
                                          </p:val>
                                        </p:tav>
                                        <p:tav tm="100000">
                                          <p:val>
                                            <p:strVal val="ppt_y"/>
                                          </p:val>
                                        </p:tav>
                                      </p:tavLst>
                                    </p:anim>
                                    <p:set>
                                      <p:cBhvr>
                                        <p:cTn id="63" dur="1" fill="hold">
                                          <p:stCondLst>
                                            <p:cond delay="499"/>
                                          </p:stCondLst>
                                        </p:cTn>
                                        <p:tgtEl>
                                          <p:spTgt spid="32"/>
                                        </p:tgtEl>
                                        <p:attrNameLst>
                                          <p:attrName>style.visibility</p:attrName>
                                        </p:attrNameLst>
                                      </p:cBhvr>
                                      <p:to>
                                        <p:strVal val="hidden"/>
                                      </p:to>
                                    </p:set>
                                  </p:childTnLst>
                                </p:cTn>
                              </p:par>
                            </p:childTnLst>
                          </p:cTn>
                        </p:par>
                      </p:childTnLst>
                    </p:cTn>
                  </p:par>
                  <p:par>
                    <p:cTn id="64" fill="hold">
                      <p:stCondLst>
                        <p:cond delay="indefinite"/>
                      </p:stCondLst>
                      <p:childTnLst>
                        <p:par>
                          <p:cTn id="65" fill="hold">
                            <p:stCondLst>
                              <p:cond delay="0"/>
                            </p:stCondLst>
                            <p:childTnLst>
                              <p:par>
                                <p:cTn id="66" presetID="2" presetClass="exit" presetSubtype="2" fill="hold" grpId="1" nodeType="clickEffect">
                                  <p:stCondLst>
                                    <p:cond delay="0"/>
                                  </p:stCondLst>
                                  <p:childTnLst>
                                    <p:anim calcmode="lin" valueType="num">
                                      <p:cBhvr additive="base">
                                        <p:cTn id="67" dur="500"/>
                                        <p:tgtEl>
                                          <p:spTgt spid="33"/>
                                        </p:tgtEl>
                                        <p:attrNameLst>
                                          <p:attrName>ppt_x</p:attrName>
                                        </p:attrNameLst>
                                      </p:cBhvr>
                                      <p:tavLst>
                                        <p:tav tm="0">
                                          <p:val>
                                            <p:strVal val="ppt_x"/>
                                          </p:val>
                                        </p:tav>
                                        <p:tav tm="100000">
                                          <p:val>
                                            <p:strVal val="1+ppt_w/2"/>
                                          </p:val>
                                        </p:tav>
                                      </p:tavLst>
                                    </p:anim>
                                    <p:anim calcmode="lin" valueType="num">
                                      <p:cBhvr additive="base">
                                        <p:cTn id="68" dur="500"/>
                                        <p:tgtEl>
                                          <p:spTgt spid="33"/>
                                        </p:tgtEl>
                                        <p:attrNameLst>
                                          <p:attrName>ppt_y</p:attrName>
                                        </p:attrNameLst>
                                      </p:cBhvr>
                                      <p:tavLst>
                                        <p:tav tm="0">
                                          <p:val>
                                            <p:strVal val="ppt_y"/>
                                          </p:val>
                                        </p:tav>
                                        <p:tav tm="100000">
                                          <p:val>
                                            <p:strVal val="ppt_y"/>
                                          </p:val>
                                        </p:tav>
                                      </p:tavLst>
                                    </p:anim>
                                    <p:set>
                                      <p:cBhvr>
                                        <p:cTn id="69" dur="1" fill="hold">
                                          <p:stCondLst>
                                            <p:cond delay="499"/>
                                          </p:stCondLst>
                                        </p:cTn>
                                        <p:tgtEl>
                                          <p:spTgt spid="3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27" grpId="0" animBg="1"/>
      <p:bldP spid="28" grpId="0" animBg="1"/>
      <p:bldP spid="29" grpId="0" animBg="1"/>
      <p:bldP spid="30" grpId="0" animBg="1"/>
      <p:bldP spid="31" grpId="0" animBg="1"/>
      <p:bldP spid="32" grpId="0" animBg="1"/>
      <p:bldP spid="32" grpId="1" animBg="1"/>
      <p:bldP spid="33" grpId="0" animBg="1"/>
      <p:bldP spid="33" grpId="1" animBg="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alpha val="99000"/>
          </a:schemeClr>
        </a:solidFill>
        <a:effectLst/>
      </p:bgPr>
    </p:bg>
    <p:spTree>
      <p:nvGrpSpPr>
        <p:cNvPr id="1" name=""/>
        <p:cNvGrpSpPr/>
        <p:nvPr/>
      </p:nvGrpSpPr>
      <p:grpSpPr>
        <a:xfrm>
          <a:off x="0" y="0"/>
          <a:ext cx="0" cy="0"/>
          <a:chOff x="0" y="0"/>
          <a:chExt cx="0" cy="0"/>
        </a:xfrm>
      </p:grpSpPr>
      <p:sp>
        <p:nvSpPr>
          <p:cNvPr id="36" name="Rectangle 35"/>
          <p:cNvSpPr/>
          <p:nvPr/>
        </p:nvSpPr>
        <p:spPr>
          <a:xfrm>
            <a:off x="0" y="6211889"/>
            <a:ext cx="9144000" cy="646111"/>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pic>
        <p:nvPicPr>
          <p:cNvPr id="19" name="Picture 3" descr="C:\Users\tutor2u\Downloads\shutterstock_55171579.jpg"/>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ackgroundRemoval t="9895" b="89955" l="10000" r="94400"/>
                    </a14:imgEffect>
                  </a14:imgLayer>
                </a14:imgProps>
              </a:ext>
              <a:ext uri="{28A0092B-C50C-407E-A947-70E740481C1C}">
                <a14:useLocalDpi xmlns:a14="http://schemas.microsoft.com/office/drawing/2010/main" val="0"/>
              </a:ext>
            </a:extLst>
          </a:blip>
          <a:srcRect l="6214" t="15847" b="13874"/>
          <a:stretch/>
        </p:blipFill>
        <p:spPr bwMode="auto">
          <a:xfrm>
            <a:off x="-3657891" y="2852936"/>
            <a:ext cx="3657891" cy="182880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descr="C:\Users\tutor2u\Downloads\shutterstock_111668297.jpg"/>
          <p:cNvPicPr>
            <a:picLocks noChangeAspect="1" noChangeArrowheads="1"/>
          </p:cNvPicPr>
          <p:nvPr/>
        </p:nvPicPr>
        <p:blipFill rotWithShape="1">
          <a:blip r:embed="rId5" cstate="screen">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a:ext>
            </a:extLst>
          </a:blip>
          <a:srcRect/>
          <a:stretch/>
        </p:blipFill>
        <p:spPr bwMode="auto">
          <a:xfrm>
            <a:off x="-3276872" y="3692629"/>
            <a:ext cx="3463636" cy="1752595"/>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5" descr="C:\Users\tutor2u\Downloads\shutterstock_122379733.jpg"/>
          <p:cNvPicPr>
            <a:picLocks noChangeAspect="1" noChangeArrowheads="1"/>
          </p:cNvPicPr>
          <p:nvPr/>
        </p:nvPicPr>
        <p:blipFill>
          <a:blip r:embed="rId7" cstate="screen">
            <a:extLst>
              <a:ext uri="{BEBA8EAE-BF5A-486C-A8C5-ECC9F3942E4B}">
                <a14:imgProps xmlns:a14="http://schemas.microsoft.com/office/drawing/2010/main">
                  <a14:imgLayer r:embed="rId8">
                    <a14:imgEffect>
                      <a14:backgroundRemoval t="9970" b="89879" l="10000" r="97100"/>
                    </a14:imgEffect>
                  </a14:imgLayer>
                </a14:imgProps>
              </a:ext>
              <a:ext uri="{28A0092B-C50C-407E-A947-70E740481C1C}">
                <a14:useLocalDpi xmlns:a14="http://schemas.microsoft.com/office/drawing/2010/main"/>
              </a:ext>
            </a:extLst>
          </a:blip>
          <a:srcRect/>
          <a:stretch>
            <a:fillRect/>
          </a:stretch>
        </p:blipFill>
        <p:spPr bwMode="auto">
          <a:xfrm>
            <a:off x="-2388096" y="335962"/>
            <a:ext cx="2388096" cy="158087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3" descr="C:\Users\tutor2u\Downloads\shutterstock_55171579.jpg"/>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ackgroundRemoval t="9895" b="89955" l="10000" r="94400"/>
                    </a14:imgEffect>
                  </a14:imgLayer>
                </a14:imgProps>
              </a:ext>
              <a:ext uri="{28A0092B-C50C-407E-A947-70E740481C1C}">
                <a14:useLocalDpi xmlns:a14="http://schemas.microsoft.com/office/drawing/2010/main" val="0"/>
              </a:ext>
            </a:extLst>
          </a:blip>
          <a:srcRect l="6214" t="15847" b="13874"/>
          <a:stretch/>
        </p:blipFill>
        <p:spPr bwMode="auto">
          <a:xfrm>
            <a:off x="-250976" y="2650239"/>
            <a:ext cx="3657891" cy="1828800"/>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C:\Users\tutor2u\Downloads\shutterstock_111668297.jpg"/>
          <p:cNvPicPr>
            <a:picLocks noChangeAspect="1" noChangeArrowheads="1"/>
          </p:cNvPicPr>
          <p:nvPr/>
        </p:nvPicPr>
        <p:blipFill rotWithShape="1">
          <a:blip r:embed="rId5" cstate="screen">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a:ext>
            </a:extLst>
          </a:blip>
          <a:srcRect/>
          <a:stretch/>
        </p:blipFill>
        <p:spPr bwMode="auto">
          <a:xfrm>
            <a:off x="899592" y="4713294"/>
            <a:ext cx="3463636" cy="1752595"/>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5" descr="C:\Users\tutor2u\Downloads\shutterstock_122379733.jpg"/>
          <p:cNvPicPr>
            <a:picLocks noChangeAspect="1" noChangeArrowheads="1"/>
          </p:cNvPicPr>
          <p:nvPr/>
        </p:nvPicPr>
        <p:blipFill>
          <a:blip r:embed="rId9" cstate="screen">
            <a:extLst>
              <a:ext uri="{BEBA8EAE-BF5A-486C-A8C5-ECC9F3942E4B}">
                <a14:imgProps xmlns:a14="http://schemas.microsoft.com/office/drawing/2010/main">
                  <a14:imgLayer r:embed="rId10">
                    <a14:imgEffect>
                      <a14:backgroundRemoval t="9970" b="89879" l="10000" r="97100"/>
                    </a14:imgEffect>
                  </a14:imgLayer>
                </a14:imgProps>
              </a:ext>
              <a:ext uri="{28A0092B-C50C-407E-A947-70E740481C1C}">
                <a14:useLocalDpi xmlns:a14="http://schemas.microsoft.com/office/drawing/2010/main"/>
              </a:ext>
            </a:extLst>
          </a:blip>
          <a:srcRect/>
          <a:stretch>
            <a:fillRect/>
          </a:stretch>
        </p:blipFill>
        <p:spPr bwMode="auto">
          <a:xfrm>
            <a:off x="2212867" y="1506896"/>
            <a:ext cx="2388096" cy="1580870"/>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p:cNvSpPr>
            <a:spLocks noChangeAspect="1"/>
          </p:cNvSpPr>
          <p:nvPr/>
        </p:nvSpPr>
        <p:spPr>
          <a:xfrm>
            <a:off x="4326320" y="1527488"/>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8</a:t>
            </a:r>
          </a:p>
        </p:txBody>
      </p:sp>
      <p:sp>
        <p:nvSpPr>
          <p:cNvPr id="13" name="Rectangle 12"/>
          <p:cNvSpPr>
            <a:spLocks noChangeAspect="1"/>
          </p:cNvSpPr>
          <p:nvPr/>
        </p:nvSpPr>
        <p:spPr>
          <a:xfrm>
            <a:off x="5565556" y="2364804"/>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7</a:t>
            </a:r>
          </a:p>
        </p:txBody>
      </p:sp>
      <p:sp>
        <p:nvSpPr>
          <p:cNvPr id="12" name="Rectangle 11"/>
          <p:cNvSpPr>
            <a:spLocks noChangeAspect="1"/>
          </p:cNvSpPr>
          <p:nvPr/>
        </p:nvSpPr>
        <p:spPr>
          <a:xfrm>
            <a:off x="6804440" y="3183864"/>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6</a:t>
            </a:r>
          </a:p>
        </p:txBody>
      </p:sp>
      <p:sp>
        <p:nvSpPr>
          <p:cNvPr id="15" name="Rectangle 14"/>
          <p:cNvSpPr>
            <a:spLocks noChangeAspect="1"/>
          </p:cNvSpPr>
          <p:nvPr/>
        </p:nvSpPr>
        <p:spPr>
          <a:xfrm>
            <a:off x="3074772" y="2075788"/>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9</a:t>
            </a:r>
          </a:p>
        </p:txBody>
      </p:sp>
      <p:sp>
        <p:nvSpPr>
          <p:cNvPr id="16" name="Rectangle 15"/>
          <p:cNvSpPr>
            <a:spLocks noChangeAspect="1"/>
          </p:cNvSpPr>
          <p:nvPr/>
        </p:nvSpPr>
        <p:spPr>
          <a:xfrm>
            <a:off x="1837428" y="2637200"/>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10</a:t>
            </a:r>
          </a:p>
        </p:txBody>
      </p:sp>
      <p:sp>
        <p:nvSpPr>
          <p:cNvPr id="4" name="Rectangle 3"/>
          <p:cNvSpPr>
            <a:spLocks noChangeAspect="1"/>
          </p:cNvSpPr>
          <p:nvPr/>
        </p:nvSpPr>
        <p:spPr>
          <a:xfrm>
            <a:off x="640944" y="3086893"/>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GB" sz="4800" dirty="0">
                <a:solidFill>
                  <a:prstClr val="black"/>
                </a:solidFill>
              </a:rPr>
              <a:t>1</a:t>
            </a:r>
          </a:p>
        </p:txBody>
      </p:sp>
      <p:sp>
        <p:nvSpPr>
          <p:cNvPr id="2" name="Rectangle 1"/>
          <p:cNvSpPr/>
          <p:nvPr/>
        </p:nvSpPr>
        <p:spPr>
          <a:xfrm>
            <a:off x="3565428" y="2075788"/>
            <a:ext cx="2446540" cy="47822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27" name="Rectangle 26"/>
          <p:cNvSpPr/>
          <p:nvPr/>
        </p:nvSpPr>
        <p:spPr>
          <a:xfrm>
            <a:off x="3563888" y="2060848"/>
            <a:ext cx="2446540" cy="2212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8" name="Rectangle 7"/>
          <p:cNvSpPr>
            <a:spLocks noChangeAspect="1"/>
          </p:cNvSpPr>
          <p:nvPr/>
        </p:nvSpPr>
        <p:spPr>
          <a:xfrm>
            <a:off x="5552540" y="4020196"/>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5</a:t>
            </a:r>
          </a:p>
        </p:txBody>
      </p:sp>
      <p:sp>
        <p:nvSpPr>
          <p:cNvPr id="5" name="Rectangle 4"/>
          <p:cNvSpPr>
            <a:spLocks noChangeAspect="1"/>
          </p:cNvSpPr>
          <p:nvPr/>
        </p:nvSpPr>
        <p:spPr>
          <a:xfrm>
            <a:off x="1835696" y="3689460"/>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GB" sz="4800" dirty="0">
                <a:solidFill>
                  <a:prstClr val="black"/>
                </a:solidFill>
              </a:rPr>
              <a:t>2</a:t>
            </a:r>
          </a:p>
        </p:txBody>
      </p:sp>
      <p:pic>
        <p:nvPicPr>
          <p:cNvPr id="2050" name="Picture 2" descr="C:\Users\tutor2u\Downloads\shutterstock_121820917.jpg"/>
          <p:cNvPicPr>
            <a:picLocks noChangeAspect="1" noChangeArrowheads="1"/>
          </p:cNvPicPr>
          <p:nvPr/>
        </p:nvPicPr>
        <p:blipFill rotWithShape="1">
          <a:blip r:embed="rId11" cstate="print">
            <a:extLst>
              <a:ext uri="{BEBA8EAE-BF5A-486C-A8C5-ECC9F3942E4B}">
                <a14:imgProps xmlns:a14="http://schemas.microsoft.com/office/drawing/2010/main">
                  <a14:imgLayer r:embed="rId12">
                    <a14:imgEffect>
                      <a14:backgroundRemoval t="4155" b="94413" l="2200" r="19800"/>
                    </a14:imgEffect>
                  </a14:imgLayer>
                </a14:imgProps>
              </a:ext>
              <a:ext uri="{28A0092B-C50C-407E-A947-70E740481C1C}">
                <a14:useLocalDpi xmlns:a14="http://schemas.microsoft.com/office/drawing/2010/main" val="0"/>
              </a:ext>
            </a:extLst>
          </a:blip>
          <a:srcRect r="78000"/>
          <a:stretch/>
        </p:blipFill>
        <p:spPr bwMode="auto">
          <a:xfrm>
            <a:off x="1813208" y="2669902"/>
            <a:ext cx="670560" cy="21272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a:spLocks noChangeAspect="1"/>
          </p:cNvSpPr>
          <p:nvPr/>
        </p:nvSpPr>
        <p:spPr>
          <a:xfrm>
            <a:off x="3059832" y="4263984"/>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GB" sz="4800" dirty="0">
                <a:solidFill>
                  <a:prstClr val="black"/>
                </a:solidFill>
              </a:rPr>
              <a:t>3</a:t>
            </a:r>
          </a:p>
        </p:txBody>
      </p:sp>
      <p:sp>
        <p:nvSpPr>
          <p:cNvPr id="7" name="Rectangle 6"/>
          <p:cNvSpPr>
            <a:spLocks noChangeAspect="1"/>
          </p:cNvSpPr>
          <p:nvPr/>
        </p:nvSpPr>
        <p:spPr>
          <a:xfrm>
            <a:off x="4283968" y="4869352"/>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GB" sz="4800" dirty="0">
                <a:solidFill>
                  <a:prstClr val="black"/>
                </a:solidFill>
              </a:rPr>
              <a:t>4</a:t>
            </a:r>
          </a:p>
        </p:txBody>
      </p:sp>
      <p:sp>
        <p:nvSpPr>
          <p:cNvPr id="28" name="Rectangle 27"/>
          <p:cNvSpPr/>
          <p:nvPr/>
        </p:nvSpPr>
        <p:spPr>
          <a:xfrm>
            <a:off x="2008188" y="2060848"/>
            <a:ext cx="5112568" cy="2212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29" name="Rectangle 28"/>
          <p:cNvSpPr/>
          <p:nvPr/>
        </p:nvSpPr>
        <p:spPr>
          <a:xfrm>
            <a:off x="2008188" y="2060848"/>
            <a:ext cx="5112568" cy="2212463"/>
          </a:xfrm>
          <a:prstGeom prst="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de-DE" sz="3200" dirty="0">
                <a:solidFill>
                  <a:prstClr val="black"/>
                </a:solidFill>
              </a:rPr>
              <a:t>Question 2</a:t>
            </a:r>
          </a:p>
          <a:p>
            <a:pPr algn="ctr"/>
            <a:r>
              <a:rPr lang="de-DE" sz="3200" b="1" dirty="0">
                <a:solidFill>
                  <a:prstClr val="black"/>
                </a:solidFill>
              </a:rPr>
              <a:t>Yuille and Cutshall (1986) found that increased anxiety lowers correct recall.</a:t>
            </a:r>
          </a:p>
        </p:txBody>
      </p:sp>
      <p:sp>
        <p:nvSpPr>
          <p:cNvPr id="30" name="Rectangle 29" hidden="1"/>
          <p:cNvSpPr/>
          <p:nvPr/>
        </p:nvSpPr>
        <p:spPr>
          <a:xfrm>
            <a:off x="179696" y="2060848"/>
            <a:ext cx="1656000" cy="2212463"/>
          </a:xfrm>
          <a:prstGeom prst="rect">
            <a:avLst/>
          </a:prstGeom>
          <a:ln/>
        </p:spPr>
        <p:style>
          <a:lnRef idx="3">
            <a:schemeClr val="lt1"/>
          </a:lnRef>
          <a:fillRef idx="1">
            <a:schemeClr val="accent6"/>
          </a:fillRef>
          <a:effectRef idx="1">
            <a:schemeClr val="accent6"/>
          </a:effectRef>
          <a:fontRef idx="minor">
            <a:schemeClr val="lt1"/>
          </a:fontRef>
        </p:style>
        <p:txBody>
          <a:bodyPr rtlCol="0" anchor="ctr"/>
          <a:lstStyle/>
          <a:p>
            <a:pPr algn="ctr"/>
            <a:r>
              <a:rPr lang="en-GB" sz="4400" b="1">
                <a:solidFill>
                  <a:prstClr val="white"/>
                </a:solidFill>
              </a:rPr>
              <a:t>TRUE</a:t>
            </a:r>
            <a:endParaRPr lang="en-GB" sz="4400" b="1" dirty="0">
              <a:solidFill>
                <a:prstClr val="white"/>
              </a:solidFill>
            </a:endParaRPr>
          </a:p>
        </p:txBody>
      </p:sp>
      <p:sp>
        <p:nvSpPr>
          <p:cNvPr id="31" name="Rectangle 30"/>
          <p:cNvSpPr/>
          <p:nvPr/>
        </p:nvSpPr>
        <p:spPr>
          <a:xfrm>
            <a:off x="7293248" y="2060848"/>
            <a:ext cx="1656000" cy="2212463"/>
          </a:xfrm>
          <a:prstGeom prst="rect">
            <a:avLst/>
          </a:prstGeom>
          <a:ln/>
        </p:spPr>
        <p:style>
          <a:lnRef idx="3">
            <a:schemeClr val="lt1"/>
          </a:lnRef>
          <a:fillRef idx="1">
            <a:schemeClr val="accent4"/>
          </a:fillRef>
          <a:effectRef idx="1">
            <a:schemeClr val="accent4"/>
          </a:effectRef>
          <a:fontRef idx="minor">
            <a:schemeClr val="lt1"/>
          </a:fontRef>
        </p:style>
        <p:txBody>
          <a:bodyPr rtlCol="0" anchor="ctr"/>
          <a:lstStyle/>
          <a:p>
            <a:pPr algn="ctr"/>
            <a:r>
              <a:rPr lang="en-GB" sz="4400" b="1">
                <a:solidFill>
                  <a:prstClr val="white"/>
                </a:solidFill>
              </a:rPr>
              <a:t>FALSE</a:t>
            </a:r>
            <a:endParaRPr lang="en-GB" sz="4400" b="1" dirty="0">
              <a:solidFill>
                <a:prstClr val="white"/>
              </a:solidFill>
            </a:endParaRPr>
          </a:p>
        </p:txBody>
      </p:sp>
      <p:sp>
        <p:nvSpPr>
          <p:cNvPr id="32" name="Rectangle 31"/>
          <p:cNvSpPr/>
          <p:nvPr/>
        </p:nvSpPr>
        <p:spPr>
          <a:xfrm>
            <a:off x="179512" y="2060848"/>
            <a:ext cx="1656000" cy="2212463"/>
          </a:xfrm>
          <a:prstGeom prst="rect">
            <a:avLst/>
          </a:prstGeom>
          <a:ln/>
        </p:spPr>
        <p:style>
          <a:lnRef idx="3">
            <a:schemeClr val="lt1"/>
          </a:lnRef>
          <a:fillRef idx="1">
            <a:schemeClr val="accent6"/>
          </a:fillRef>
          <a:effectRef idx="1">
            <a:schemeClr val="accent6"/>
          </a:effectRef>
          <a:fontRef idx="minor">
            <a:schemeClr val="lt1"/>
          </a:fontRef>
        </p:style>
        <p:txBody>
          <a:bodyPr rtlCol="0" anchor="ctr"/>
          <a:lstStyle/>
          <a:p>
            <a:pPr algn="ctr"/>
            <a:r>
              <a:rPr lang="en-GB" sz="4400" b="1">
                <a:solidFill>
                  <a:prstClr val="white"/>
                </a:solidFill>
              </a:rPr>
              <a:t>TRUE</a:t>
            </a:r>
            <a:endParaRPr lang="en-GB" sz="4400" b="1" dirty="0">
              <a:solidFill>
                <a:prstClr val="white"/>
              </a:solidFill>
            </a:endParaRPr>
          </a:p>
        </p:txBody>
      </p:sp>
      <p:sp>
        <p:nvSpPr>
          <p:cNvPr id="33" name="Rectangle 32" hidden="1"/>
          <p:cNvSpPr/>
          <p:nvPr/>
        </p:nvSpPr>
        <p:spPr>
          <a:xfrm>
            <a:off x="7293064" y="2060848"/>
            <a:ext cx="1656000" cy="2212463"/>
          </a:xfrm>
          <a:prstGeom prst="rect">
            <a:avLst/>
          </a:prstGeom>
          <a:ln/>
        </p:spPr>
        <p:style>
          <a:lnRef idx="3">
            <a:schemeClr val="lt1"/>
          </a:lnRef>
          <a:fillRef idx="1">
            <a:schemeClr val="accent4"/>
          </a:fillRef>
          <a:effectRef idx="1">
            <a:schemeClr val="accent4"/>
          </a:effectRef>
          <a:fontRef idx="minor">
            <a:schemeClr val="lt1"/>
          </a:fontRef>
        </p:style>
        <p:txBody>
          <a:bodyPr rtlCol="0" anchor="ctr"/>
          <a:lstStyle/>
          <a:p>
            <a:pPr algn="ctr"/>
            <a:r>
              <a:rPr lang="en-GB" sz="4400" b="1">
                <a:solidFill>
                  <a:prstClr val="white"/>
                </a:solidFill>
              </a:rPr>
              <a:t>FALSE</a:t>
            </a:r>
            <a:endParaRPr lang="en-GB" sz="4400" b="1" dirty="0">
              <a:solidFill>
                <a:prstClr val="white"/>
              </a:solidFill>
            </a:endParaRPr>
          </a:p>
        </p:txBody>
      </p:sp>
      <p:pic>
        <p:nvPicPr>
          <p:cNvPr id="35" name="Picture 34"/>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08031" y="86152"/>
            <a:ext cx="7527938" cy="1523874"/>
          </a:xfrm>
          <a:prstGeom prst="rect">
            <a:avLst/>
          </a:prstGeom>
        </p:spPr>
      </p:pic>
    </p:spTree>
    <p:custDataLst>
      <p:tags r:id="rId1"/>
    </p:custDataLst>
    <p:extLst>
      <p:ext uri="{BB962C8B-B14F-4D97-AF65-F5344CB8AC3E}">
        <p14:creationId xmlns:p14="http://schemas.microsoft.com/office/powerpoint/2010/main" val="35615437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repeatCount="indefinite"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100000" fill="hold"/>
                                        <p:tgtEl>
                                          <p:spTgt spid="20"/>
                                        </p:tgtEl>
                                        <p:attrNameLst>
                                          <p:attrName>ppt_x</p:attrName>
                                        </p:attrNameLst>
                                      </p:cBhvr>
                                      <p:tavLst>
                                        <p:tav tm="0">
                                          <p:val>
                                            <p:strVal val="1+#ppt_w/2"/>
                                          </p:val>
                                        </p:tav>
                                        <p:tav tm="100000">
                                          <p:val>
                                            <p:strVal val="#ppt_x"/>
                                          </p:val>
                                        </p:tav>
                                      </p:tavLst>
                                    </p:anim>
                                    <p:anim calcmode="lin" valueType="num">
                                      <p:cBhvr additive="base">
                                        <p:cTn id="8" dur="100000" fill="hold"/>
                                        <p:tgtEl>
                                          <p:spTgt spid="20"/>
                                        </p:tgtEl>
                                        <p:attrNameLst>
                                          <p:attrName>ppt_y</p:attrName>
                                        </p:attrNameLst>
                                      </p:cBhvr>
                                      <p:tavLst>
                                        <p:tav tm="0">
                                          <p:val>
                                            <p:strVal val="#ppt_y"/>
                                          </p:val>
                                        </p:tav>
                                        <p:tav tm="100000">
                                          <p:val>
                                            <p:strVal val="#ppt_y"/>
                                          </p:val>
                                        </p:tav>
                                      </p:tavLst>
                                    </p:anim>
                                  </p:childTnLst>
                                </p:cTn>
                              </p:par>
                              <p:par>
                                <p:cTn id="9" presetID="2" presetClass="entr" presetSubtype="2" repeatCount="indefinite" fill="hold" nodeType="with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additive="base">
                                        <p:cTn id="11" dur="60000" fill="hold"/>
                                        <p:tgtEl>
                                          <p:spTgt spid="19"/>
                                        </p:tgtEl>
                                        <p:attrNameLst>
                                          <p:attrName>ppt_x</p:attrName>
                                        </p:attrNameLst>
                                      </p:cBhvr>
                                      <p:tavLst>
                                        <p:tav tm="0">
                                          <p:val>
                                            <p:strVal val="1+#ppt_w/2"/>
                                          </p:val>
                                        </p:tav>
                                        <p:tav tm="100000">
                                          <p:val>
                                            <p:strVal val="#ppt_x"/>
                                          </p:val>
                                        </p:tav>
                                      </p:tavLst>
                                    </p:anim>
                                    <p:anim calcmode="lin" valueType="num">
                                      <p:cBhvr additive="base">
                                        <p:cTn id="12" dur="60000" fill="hold"/>
                                        <p:tgtEl>
                                          <p:spTgt spid="19"/>
                                        </p:tgtEl>
                                        <p:attrNameLst>
                                          <p:attrName>ppt_y</p:attrName>
                                        </p:attrNameLst>
                                      </p:cBhvr>
                                      <p:tavLst>
                                        <p:tav tm="0">
                                          <p:val>
                                            <p:strVal val="#ppt_y"/>
                                          </p:val>
                                        </p:tav>
                                        <p:tav tm="100000">
                                          <p:val>
                                            <p:strVal val="#ppt_y"/>
                                          </p:val>
                                        </p:tav>
                                      </p:tavLst>
                                    </p:anim>
                                  </p:childTnLst>
                                </p:cTn>
                              </p:par>
                              <p:par>
                                <p:cTn id="13" presetID="2" presetClass="entr" presetSubtype="2" repeatCount="indefinite" fill="hold" nodeType="withEffect">
                                  <p:stCondLst>
                                    <p:cond delay="0"/>
                                  </p:stCondLst>
                                  <p:childTnLst>
                                    <p:set>
                                      <p:cBhvr>
                                        <p:cTn id="14" dur="1" fill="hold">
                                          <p:stCondLst>
                                            <p:cond delay="0"/>
                                          </p:stCondLst>
                                        </p:cTn>
                                        <p:tgtEl>
                                          <p:spTgt spid="21"/>
                                        </p:tgtEl>
                                        <p:attrNameLst>
                                          <p:attrName>style.visibility</p:attrName>
                                        </p:attrNameLst>
                                      </p:cBhvr>
                                      <p:to>
                                        <p:strVal val="visible"/>
                                      </p:to>
                                    </p:set>
                                    <p:anim calcmode="lin" valueType="num">
                                      <p:cBhvr additive="base">
                                        <p:cTn id="15" dur="80000" fill="hold"/>
                                        <p:tgtEl>
                                          <p:spTgt spid="21"/>
                                        </p:tgtEl>
                                        <p:attrNameLst>
                                          <p:attrName>ppt_x</p:attrName>
                                        </p:attrNameLst>
                                      </p:cBhvr>
                                      <p:tavLst>
                                        <p:tav tm="0">
                                          <p:val>
                                            <p:strVal val="1+#ppt_w/2"/>
                                          </p:val>
                                        </p:tav>
                                        <p:tav tm="100000">
                                          <p:val>
                                            <p:strVal val="#ppt_x"/>
                                          </p:val>
                                        </p:tav>
                                      </p:tavLst>
                                    </p:anim>
                                    <p:anim calcmode="lin" valueType="num">
                                      <p:cBhvr additive="base">
                                        <p:cTn id="16" dur="80000" fill="hold"/>
                                        <p:tgtEl>
                                          <p:spTgt spid="21"/>
                                        </p:tgtEl>
                                        <p:attrNameLst>
                                          <p:attrName>ppt_y</p:attrName>
                                        </p:attrNameLst>
                                      </p:cBhvr>
                                      <p:tavLst>
                                        <p:tav tm="0">
                                          <p:val>
                                            <p:strVal val="#ppt_y"/>
                                          </p:val>
                                        </p:tav>
                                        <p:tav tm="100000">
                                          <p:val>
                                            <p:strVal val="#ppt_y"/>
                                          </p:val>
                                        </p:tav>
                                      </p:tavLst>
                                    </p:anim>
                                  </p:childTnLst>
                                </p:cTn>
                              </p:par>
                              <p:par>
                                <p:cTn id="17" presetID="2" presetClass="exit" presetSubtype="8" fill="hold" nodeType="withEffect">
                                  <p:stCondLst>
                                    <p:cond delay="0"/>
                                  </p:stCondLst>
                                  <p:childTnLst>
                                    <p:anim calcmode="lin" valueType="num">
                                      <p:cBhvr additive="base">
                                        <p:cTn id="18" dur="20000"/>
                                        <p:tgtEl>
                                          <p:spTgt spid="23"/>
                                        </p:tgtEl>
                                        <p:attrNameLst>
                                          <p:attrName>ppt_x</p:attrName>
                                        </p:attrNameLst>
                                      </p:cBhvr>
                                      <p:tavLst>
                                        <p:tav tm="0">
                                          <p:val>
                                            <p:strVal val="ppt_x"/>
                                          </p:val>
                                        </p:tav>
                                        <p:tav tm="100000">
                                          <p:val>
                                            <p:strVal val="0-ppt_w/2"/>
                                          </p:val>
                                        </p:tav>
                                      </p:tavLst>
                                    </p:anim>
                                    <p:anim calcmode="lin" valueType="num">
                                      <p:cBhvr additive="base">
                                        <p:cTn id="19" dur="20000"/>
                                        <p:tgtEl>
                                          <p:spTgt spid="23"/>
                                        </p:tgtEl>
                                        <p:attrNameLst>
                                          <p:attrName>ppt_y</p:attrName>
                                        </p:attrNameLst>
                                      </p:cBhvr>
                                      <p:tavLst>
                                        <p:tav tm="0">
                                          <p:val>
                                            <p:strVal val="ppt_y"/>
                                          </p:val>
                                        </p:tav>
                                        <p:tav tm="100000">
                                          <p:val>
                                            <p:strVal val="ppt_y"/>
                                          </p:val>
                                        </p:tav>
                                      </p:tavLst>
                                    </p:anim>
                                    <p:set>
                                      <p:cBhvr>
                                        <p:cTn id="20" dur="1" fill="hold">
                                          <p:stCondLst>
                                            <p:cond delay="19999"/>
                                          </p:stCondLst>
                                        </p:cTn>
                                        <p:tgtEl>
                                          <p:spTgt spid="23"/>
                                        </p:tgtEl>
                                        <p:attrNameLst>
                                          <p:attrName>style.visibility</p:attrName>
                                        </p:attrNameLst>
                                      </p:cBhvr>
                                      <p:to>
                                        <p:strVal val="hidden"/>
                                      </p:to>
                                    </p:set>
                                  </p:childTnLst>
                                </p:cTn>
                              </p:par>
                              <p:par>
                                <p:cTn id="21" presetID="2" presetClass="exit" presetSubtype="8" fill="hold" nodeType="withEffect">
                                  <p:stCondLst>
                                    <p:cond delay="0"/>
                                  </p:stCondLst>
                                  <p:childTnLst>
                                    <p:anim calcmode="lin" valueType="num">
                                      <p:cBhvr additive="base">
                                        <p:cTn id="22" dur="15000"/>
                                        <p:tgtEl>
                                          <p:spTgt spid="22"/>
                                        </p:tgtEl>
                                        <p:attrNameLst>
                                          <p:attrName>ppt_x</p:attrName>
                                        </p:attrNameLst>
                                      </p:cBhvr>
                                      <p:tavLst>
                                        <p:tav tm="0">
                                          <p:val>
                                            <p:strVal val="ppt_x"/>
                                          </p:val>
                                        </p:tav>
                                        <p:tav tm="100000">
                                          <p:val>
                                            <p:strVal val="0-ppt_w/2"/>
                                          </p:val>
                                        </p:tav>
                                      </p:tavLst>
                                    </p:anim>
                                    <p:anim calcmode="lin" valueType="num">
                                      <p:cBhvr additive="base">
                                        <p:cTn id="23" dur="15000"/>
                                        <p:tgtEl>
                                          <p:spTgt spid="22"/>
                                        </p:tgtEl>
                                        <p:attrNameLst>
                                          <p:attrName>ppt_y</p:attrName>
                                        </p:attrNameLst>
                                      </p:cBhvr>
                                      <p:tavLst>
                                        <p:tav tm="0">
                                          <p:val>
                                            <p:strVal val="ppt_y"/>
                                          </p:val>
                                        </p:tav>
                                        <p:tav tm="100000">
                                          <p:val>
                                            <p:strVal val="ppt_y"/>
                                          </p:val>
                                        </p:tav>
                                      </p:tavLst>
                                    </p:anim>
                                    <p:set>
                                      <p:cBhvr>
                                        <p:cTn id="24" dur="1" fill="hold">
                                          <p:stCondLst>
                                            <p:cond delay="14999"/>
                                          </p:stCondLst>
                                        </p:cTn>
                                        <p:tgtEl>
                                          <p:spTgt spid="22"/>
                                        </p:tgtEl>
                                        <p:attrNameLst>
                                          <p:attrName>style.visibility</p:attrName>
                                        </p:attrNameLst>
                                      </p:cBhvr>
                                      <p:to>
                                        <p:strVal val="hidden"/>
                                      </p:to>
                                    </p:set>
                                  </p:childTnLst>
                                </p:cTn>
                              </p:par>
                              <p:par>
                                <p:cTn id="25" presetID="2" presetClass="exit" presetSubtype="8" fill="hold" nodeType="withEffect">
                                  <p:stCondLst>
                                    <p:cond delay="0"/>
                                  </p:stCondLst>
                                  <p:childTnLst>
                                    <p:anim calcmode="lin" valueType="num">
                                      <p:cBhvr additive="base">
                                        <p:cTn id="26" dur="25000"/>
                                        <p:tgtEl>
                                          <p:spTgt spid="24"/>
                                        </p:tgtEl>
                                        <p:attrNameLst>
                                          <p:attrName>ppt_x</p:attrName>
                                        </p:attrNameLst>
                                      </p:cBhvr>
                                      <p:tavLst>
                                        <p:tav tm="0">
                                          <p:val>
                                            <p:strVal val="ppt_x"/>
                                          </p:val>
                                        </p:tav>
                                        <p:tav tm="100000">
                                          <p:val>
                                            <p:strVal val="0-ppt_w/2"/>
                                          </p:val>
                                        </p:tav>
                                      </p:tavLst>
                                    </p:anim>
                                    <p:anim calcmode="lin" valueType="num">
                                      <p:cBhvr additive="base">
                                        <p:cTn id="27" dur="25000"/>
                                        <p:tgtEl>
                                          <p:spTgt spid="24"/>
                                        </p:tgtEl>
                                        <p:attrNameLst>
                                          <p:attrName>ppt_y</p:attrName>
                                        </p:attrNameLst>
                                      </p:cBhvr>
                                      <p:tavLst>
                                        <p:tav tm="0">
                                          <p:val>
                                            <p:strVal val="ppt_y"/>
                                          </p:val>
                                        </p:tav>
                                        <p:tav tm="100000">
                                          <p:val>
                                            <p:strVal val="ppt_y"/>
                                          </p:val>
                                        </p:tav>
                                      </p:tavLst>
                                    </p:anim>
                                    <p:set>
                                      <p:cBhvr>
                                        <p:cTn id="28" dur="1" fill="hold">
                                          <p:stCondLst>
                                            <p:cond delay="24999"/>
                                          </p:stCondLst>
                                        </p:cTn>
                                        <p:tgtEl>
                                          <p:spTgt spid="24"/>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2"/>
                                        </p:tgtEl>
                                        <p:attrNameLst>
                                          <p:attrName>style.visibility</p:attrName>
                                        </p:attrNameLst>
                                      </p:cBhvr>
                                      <p:to>
                                        <p:strVal val="visible"/>
                                      </p:to>
                                    </p:set>
                                    <p:anim calcmode="lin" valueType="num">
                                      <p:cBhvr additive="base">
                                        <p:cTn id="33" dur="500" fill="hold"/>
                                        <p:tgtEl>
                                          <p:spTgt spid="2"/>
                                        </p:tgtEl>
                                        <p:attrNameLst>
                                          <p:attrName>ppt_x</p:attrName>
                                        </p:attrNameLst>
                                      </p:cBhvr>
                                      <p:tavLst>
                                        <p:tav tm="0">
                                          <p:val>
                                            <p:strVal val="#ppt_x"/>
                                          </p:val>
                                        </p:tav>
                                        <p:tav tm="100000">
                                          <p:val>
                                            <p:strVal val="#ppt_x"/>
                                          </p:val>
                                        </p:tav>
                                      </p:tavLst>
                                    </p:anim>
                                    <p:anim calcmode="lin" valueType="num">
                                      <p:cBhvr additive="base">
                                        <p:cTn id="34" dur="500" fill="hold"/>
                                        <p:tgtEl>
                                          <p:spTgt spid="2"/>
                                        </p:tgtEl>
                                        <p:attrNameLst>
                                          <p:attrName>ppt_y</p:attrName>
                                        </p:attrNameLst>
                                      </p:cBhvr>
                                      <p:tavLst>
                                        <p:tav tm="0">
                                          <p:val>
                                            <p:strVal val="1+#ppt_h/2"/>
                                          </p:val>
                                        </p:tav>
                                        <p:tav tm="100000">
                                          <p:val>
                                            <p:strVal val="#ppt_y"/>
                                          </p:val>
                                        </p:tav>
                                      </p:tavLst>
                                    </p:anim>
                                  </p:childTnLst>
                                </p:cTn>
                              </p:par>
                              <p:par>
                                <p:cTn id="35" presetID="1" presetClass="entr" presetSubtype="0" fill="hold" grpId="0" nodeType="withEffect">
                                  <p:stCondLst>
                                    <p:cond delay="500"/>
                                  </p:stCondLst>
                                  <p:childTnLst>
                                    <p:set>
                                      <p:cBhvr>
                                        <p:cTn id="36" dur="1" fill="hold">
                                          <p:stCondLst>
                                            <p:cond delay="0"/>
                                          </p:stCondLst>
                                        </p:cTn>
                                        <p:tgtEl>
                                          <p:spTgt spid="27"/>
                                        </p:tgtEl>
                                        <p:attrNameLst>
                                          <p:attrName>style.visibility</p:attrName>
                                        </p:attrNameLst>
                                      </p:cBhvr>
                                      <p:to>
                                        <p:strVal val="visible"/>
                                      </p:to>
                                    </p:set>
                                  </p:childTnLst>
                                </p:cTn>
                              </p:par>
                              <p:par>
                                <p:cTn id="37" presetID="22" presetClass="exit" presetSubtype="4" fill="hold" grpId="1" nodeType="withEffect">
                                  <p:stCondLst>
                                    <p:cond delay="500"/>
                                  </p:stCondLst>
                                  <p:childTnLst>
                                    <p:animEffect transition="out" filter="wipe(down)">
                                      <p:cBhvr>
                                        <p:cTn id="38" dur="2000"/>
                                        <p:tgtEl>
                                          <p:spTgt spid="2"/>
                                        </p:tgtEl>
                                      </p:cBhvr>
                                    </p:animEffect>
                                    <p:set>
                                      <p:cBhvr>
                                        <p:cTn id="39" dur="1" fill="hold">
                                          <p:stCondLst>
                                            <p:cond delay="1999"/>
                                          </p:stCondLst>
                                        </p:cTn>
                                        <p:tgtEl>
                                          <p:spTgt spid="2"/>
                                        </p:tgtEl>
                                        <p:attrNameLst>
                                          <p:attrName>style.visibility</p:attrName>
                                        </p:attrNameLst>
                                      </p:cBhvr>
                                      <p:to>
                                        <p:strVal val="hidden"/>
                                      </p:to>
                                    </p:set>
                                  </p:childTnLst>
                                </p:cTn>
                              </p:par>
                              <p:par>
                                <p:cTn id="40" presetID="16" presetClass="entr" presetSubtype="37" fill="hold" grpId="0" nodeType="withEffect">
                                  <p:stCondLst>
                                    <p:cond delay="1000"/>
                                  </p:stCondLst>
                                  <p:childTnLst>
                                    <p:set>
                                      <p:cBhvr>
                                        <p:cTn id="41" dur="1" fill="hold">
                                          <p:stCondLst>
                                            <p:cond delay="0"/>
                                          </p:stCondLst>
                                        </p:cTn>
                                        <p:tgtEl>
                                          <p:spTgt spid="28"/>
                                        </p:tgtEl>
                                        <p:attrNameLst>
                                          <p:attrName>style.visibility</p:attrName>
                                        </p:attrNameLst>
                                      </p:cBhvr>
                                      <p:to>
                                        <p:strVal val="visible"/>
                                      </p:to>
                                    </p:set>
                                    <p:animEffect transition="in" filter="barn(outVertical)">
                                      <p:cBhvr>
                                        <p:cTn id="42" dur="2000"/>
                                        <p:tgtEl>
                                          <p:spTgt spid="28"/>
                                        </p:tgtEl>
                                      </p:cBhvr>
                                    </p:animEffect>
                                  </p:childTnLst>
                                </p:cTn>
                              </p:par>
                              <p:par>
                                <p:cTn id="43" presetID="10" presetClass="entr" presetSubtype="0" fill="hold" grpId="0" nodeType="withEffect">
                                  <p:stCondLst>
                                    <p:cond delay="3000"/>
                                  </p:stCondLst>
                                  <p:childTnLst>
                                    <p:set>
                                      <p:cBhvr>
                                        <p:cTn id="44" dur="1" fill="hold">
                                          <p:stCondLst>
                                            <p:cond delay="0"/>
                                          </p:stCondLst>
                                        </p:cTn>
                                        <p:tgtEl>
                                          <p:spTgt spid="29"/>
                                        </p:tgtEl>
                                        <p:attrNameLst>
                                          <p:attrName>style.visibility</p:attrName>
                                        </p:attrNameLst>
                                      </p:cBhvr>
                                      <p:to>
                                        <p:strVal val="visible"/>
                                      </p:to>
                                    </p:set>
                                    <p:animEffect transition="in" filter="fade">
                                      <p:cBhvr>
                                        <p:cTn id="45" dur="2000"/>
                                        <p:tgtEl>
                                          <p:spTgt spid="29"/>
                                        </p:tgtEl>
                                      </p:cBhvr>
                                    </p:animEffect>
                                  </p:childTnLst>
                                </p:cTn>
                              </p:par>
                              <p:par>
                                <p:cTn id="46" presetID="10" presetClass="entr" presetSubtype="0" fill="hold" grpId="0" nodeType="withEffect">
                                  <p:stCondLst>
                                    <p:cond delay="3000"/>
                                  </p:stCondLst>
                                  <p:childTnLst>
                                    <p:set>
                                      <p:cBhvr>
                                        <p:cTn id="47" dur="1" fill="hold">
                                          <p:stCondLst>
                                            <p:cond delay="0"/>
                                          </p:stCondLst>
                                        </p:cTn>
                                        <p:tgtEl>
                                          <p:spTgt spid="30"/>
                                        </p:tgtEl>
                                        <p:attrNameLst>
                                          <p:attrName>style.visibility</p:attrName>
                                        </p:attrNameLst>
                                      </p:cBhvr>
                                      <p:to>
                                        <p:strVal val="visible"/>
                                      </p:to>
                                    </p:set>
                                    <p:animEffect transition="in" filter="fade">
                                      <p:cBhvr>
                                        <p:cTn id="48" dur="2000"/>
                                        <p:tgtEl>
                                          <p:spTgt spid="30"/>
                                        </p:tgtEl>
                                      </p:cBhvr>
                                    </p:animEffect>
                                  </p:childTnLst>
                                </p:cTn>
                              </p:par>
                              <p:par>
                                <p:cTn id="49" presetID="10" presetClass="entr" presetSubtype="0" fill="hold" grpId="0" nodeType="withEffect">
                                  <p:stCondLst>
                                    <p:cond delay="3000"/>
                                  </p:stCondLst>
                                  <p:childTnLst>
                                    <p:set>
                                      <p:cBhvr>
                                        <p:cTn id="50" dur="1" fill="hold">
                                          <p:stCondLst>
                                            <p:cond delay="0"/>
                                          </p:stCondLst>
                                        </p:cTn>
                                        <p:tgtEl>
                                          <p:spTgt spid="31"/>
                                        </p:tgtEl>
                                        <p:attrNameLst>
                                          <p:attrName>style.visibility</p:attrName>
                                        </p:attrNameLst>
                                      </p:cBhvr>
                                      <p:to>
                                        <p:strVal val="visible"/>
                                      </p:to>
                                    </p:set>
                                    <p:animEffect transition="in" filter="fade">
                                      <p:cBhvr>
                                        <p:cTn id="51" dur="2000"/>
                                        <p:tgtEl>
                                          <p:spTgt spid="31"/>
                                        </p:tgtEl>
                                      </p:cBhvr>
                                    </p:animEffect>
                                  </p:childTnLst>
                                </p:cTn>
                              </p:par>
                              <p:par>
                                <p:cTn id="52" presetID="10" presetClass="entr" presetSubtype="0" fill="hold" grpId="0" nodeType="withEffect">
                                  <p:stCondLst>
                                    <p:cond delay="3000"/>
                                  </p:stCondLst>
                                  <p:childTnLst>
                                    <p:set>
                                      <p:cBhvr>
                                        <p:cTn id="53" dur="1" fill="hold">
                                          <p:stCondLst>
                                            <p:cond delay="0"/>
                                          </p:stCondLst>
                                        </p:cTn>
                                        <p:tgtEl>
                                          <p:spTgt spid="32"/>
                                        </p:tgtEl>
                                        <p:attrNameLst>
                                          <p:attrName>style.visibility</p:attrName>
                                        </p:attrNameLst>
                                      </p:cBhvr>
                                      <p:to>
                                        <p:strVal val="visible"/>
                                      </p:to>
                                    </p:set>
                                    <p:animEffect transition="in" filter="fade">
                                      <p:cBhvr>
                                        <p:cTn id="54" dur="2000"/>
                                        <p:tgtEl>
                                          <p:spTgt spid="32"/>
                                        </p:tgtEl>
                                      </p:cBhvr>
                                    </p:animEffect>
                                  </p:childTnLst>
                                </p:cTn>
                              </p:par>
                              <p:par>
                                <p:cTn id="55" presetID="10" presetClass="entr" presetSubtype="0" fill="hold" grpId="0" nodeType="withEffect">
                                  <p:stCondLst>
                                    <p:cond delay="3000"/>
                                  </p:stCondLst>
                                  <p:childTnLst>
                                    <p:set>
                                      <p:cBhvr>
                                        <p:cTn id="56" dur="1" fill="hold">
                                          <p:stCondLst>
                                            <p:cond delay="0"/>
                                          </p:stCondLst>
                                        </p:cTn>
                                        <p:tgtEl>
                                          <p:spTgt spid="33"/>
                                        </p:tgtEl>
                                        <p:attrNameLst>
                                          <p:attrName>style.visibility</p:attrName>
                                        </p:attrNameLst>
                                      </p:cBhvr>
                                      <p:to>
                                        <p:strVal val="visible"/>
                                      </p:to>
                                    </p:set>
                                    <p:animEffect transition="in" filter="fade">
                                      <p:cBhvr>
                                        <p:cTn id="57" dur="2000"/>
                                        <p:tgtEl>
                                          <p:spTgt spid="33"/>
                                        </p:tgtEl>
                                      </p:cBhvr>
                                    </p:animEffect>
                                  </p:childTnLst>
                                </p:cTn>
                              </p:par>
                            </p:childTnLst>
                          </p:cTn>
                        </p:par>
                      </p:childTnLst>
                    </p:cTn>
                  </p:par>
                  <p:par>
                    <p:cTn id="58" fill="hold">
                      <p:stCondLst>
                        <p:cond delay="indefinite"/>
                      </p:stCondLst>
                      <p:childTnLst>
                        <p:par>
                          <p:cTn id="59" fill="hold">
                            <p:stCondLst>
                              <p:cond delay="0"/>
                            </p:stCondLst>
                            <p:childTnLst>
                              <p:par>
                                <p:cTn id="60" presetID="2" presetClass="exit" presetSubtype="8" fill="hold" grpId="1" nodeType="clickEffect">
                                  <p:stCondLst>
                                    <p:cond delay="0"/>
                                  </p:stCondLst>
                                  <p:childTnLst>
                                    <p:anim calcmode="lin" valueType="num">
                                      <p:cBhvr additive="base">
                                        <p:cTn id="61" dur="500"/>
                                        <p:tgtEl>
                                          <p:spTgt spid="32"/>
                                        </p:tgtEl>
                                        <p:attrNameLst>
                                          <p:attrName>ppt_x</p:attrName>
                                        </p:attrNameLst>
                                      </p:cBhvr>
                                      <p:tavLst>
                                        <p:tav tm="0">
                                          <p:val>
                                            <p:strVal val="ppt_x"/>
                                          </p:val>
                                        </p:tav>
                                        <p:tav tm="100000">
                                          <p:val>
                                            <p:strVal val="0-ppt_w/2"/>
                                          </p:val>
                                        </p:tav>
                                      </p:tavLst>
                                    </p:anim>
                                    <p:anim calcmode="lin" valueType="num">
                                      <p:cBhvr additive="base">
                                        <p:cTn id="62" dur="500"/>
                                        <p:tgtEl>
                                          <p:spTgt spid="32"/>
                                        </p:tgtEl>
                                        <p:attrNameLst>
                                          <p:attrName>ppt_y</p:attrName>
                                        </p:attrNameLst>
                                      </p:cBhvr>
                                      <p:tavLst>
                                        <p:tav tm="0">
                                          <p:val>
                                            <p:strVal val="ppt_y"/>
                                          </p:val>
                                        </p:tav>
                                        <p:tav tm="100000">
                                          <p:val>
                                            <p:strVal val="ppt_y"/>
                                          </p:val>
                                        </p:tav>
                                      </p:tavLst>
                                    </p:anim>
                                    <p:set>
                                      <p:cBhvr>
                                        <p:cTn id="63" dur="1" fill="hold">
                                          <p:stCondLst>
                                            <p:cond delay="499"/>
                                          </p:stCondLst>
                                        </p:cTn>
                                        <p:tgtEl>
                                          <p:spTgt spid="32"/>
                                        </p:tgtEl>
                                        <p:attrNameLst>
                                          <p:attrName>style.visibility</p:attrName>
                                        </p:attrNameLst>
                                      </p:cBhvr>
                                      <p:to>
                                        <p:strVal val="hidden"/>
                                      </p:to>
                                    </p:set>
                                  </p:childTnLst>
                                </p:cTn>
                              </p:par>
                            </p:childTnLst>
                          </p:cTn>
                        </p:par>
                      </p:childTnLst>
                    </p:cTn>
                  </p:par>
                  <p:par>
                    <p:cTn id="64" fill="hold">
                      <p:stCondLst>
                        <p:cond delay="indefinite"/>
                      </p:stCondLst>
                      <p:childTnLst>
                        <p:par>
                          <p:cTn id="65" fill="hold">
                            <p:stCondLst>
                              <p:cond delay="0"/>
                            </p:stCondLst>
                            <p:childTnLst>
                              <p:par>
                                <p:cTn id="66" presetID="2" presetClass="exit" presetSubtype="2" fill="hold" grpId="1" nodeType="clickEffect">
                                  <p:stCondLst>
                                    <p:cond delay="0"/>
                                  </p:stCondLst>
                                  <p:childTnLst>
                                    <p:anim calcmode="lin" valueType="num">
                                      <p:cBhvr additive="base">
                                        <p:cTn id="67" dur="500"/>
                                        <p:tgtEl>
                                          <p:spTgt spid="33"/>
                                        </p:tgtEl>
                                        <p:attrNameLst>
                                          <p:attrName>ppt_x</p:attrName>
                                        </p:attrNameLst>
                                      </p:cBhvr>
                                      <p:tavLst>
                                        <p:tav tm="0">
                                          <p:val>
                                            <p:strVal val="ppt_x"/>
                                          </p:val>
                                        </p:tav>
                                        <p:tav tm="100000">
                                          <p:val>
                                            <p:strVal val="1+ppt_w/2"/>
                                          </p:val>
                                        </p:tav>
                                      </p:tavLst>
                                    </p:anim>
                                    <p:anim calcmode="lin" valueType="num">
                                      <p:cBhvr additive="base">
                                        <p:cTn id="68" dur="500"/>
                                        <p:tgtEl>
                                          <p:spTgt spid="33"/>
                                        </p:tgtEl>
                                        <p:attrNameLst>
                                          <p:attrName>ppt_y</p:attrName>
                                        </p:attrNameLst>
                                      </p:cBhvr>
                                      <p:tavLst>
                                        <p:tav tm="0">
                                          <p:val>
                                            <p:strVal val="ppt_y"/>
                                          </p:val>
                                        </p:tav>
                                        <p:tav tm="100000">
                                          <p:val>
                                            <p:strVal val="ppt_y"/>
                                          </p:val>
                                        </p:tav>
                                      </p:tavLst>
                                    </p:anim>
                                    <p:set>
                                      <p:cBhvr>
                                        <p:cTn id="69" dur="1" fill="hold">
                                          <p:stCondLst>
                                            <p:cond delay="499"/>
                                          </p:stCondLst>
                                        </p:cTn>
                                        <p:tgtEl>
                                          <p:spTgt spid="3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27" grpId="0" animBg="1"/>
      <p:bldP spid="28" grpId="0" animBg="1"/>
      <p:bldP spid="29" grpId="0" animBg="1"/>
      <p:bldP spid="30" grpId="0" animBg="1"/>
      <p:bldP spid="31" grpId="0" animBg="1"/>
      <p:bldP spid="32" grpId="0" animBg="1"/>
      <p:bldP spid="32" grpId="1" animBg="1"/>
      <p:bldP spid="33" grpId="0" animBg="1"/>
      <p:bldP spid="33" grpId="1"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alpha val="99000"/>
          </a:schemeClr>
        </a:solidFill>
        <a:effectLst/>
      </p:bgPr>
    </p:bg>
    <p:spTree>
      <p:nvGrpSpPr>
        <p:cNvPr id="1" name=""/>
        <p:cNvGrpSpPr/>
        <p:nvPr/>
      </p:nvGrpSpPr>
      <p:grpSpPr>
        <a:xfrm>
          <a:off x="0" y="0"/>
          <a:ext cx="0" cy="0"/>
          <a:chOff x="0" y="0"/>
          <a:chExt cx="0" cy="0"/>
        </a:xfrm>
      </p:grpSpPr>
      <p:sp>
        <p:nvSpPr>
          <p:cNvPr id="36" name="Rectangle 35"/>
          <p:cNvSpPr/>
          <p:nvPr/>
        </p:nvSpPr>
        <p:spPr>
          <a:xfrm>
            <a:off x="0" y="6211889"/>
            <a:ext cx="9144000" cy="646111"/>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pic>
        <p:nvPicPr>
          <p:cNvPr id="19" name="Picture 3" descr="C:\Users\tutor2u\Downloads\shutterstock_55171579.jpg"/>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ackgroundRemoval t="9895" b="89955" l="10000" r="94400"/>
                    </a14:imgEffect>
                  </a14:imgLayer>
                </a14:imgProps>
              </a:ext>
              <a:ext uri="{28A0092B-C50C-407E-A947-70E740481C1C}">
                <a14:useLocalDpi xmlns:a14="http://schemas.microsoft.com/office/drawing/2010/main" val="0"/>
              </a:ext>
            </a:extLst>
          </a:blip>
          <a:srcRect l="6214" t="15847" b="13874"/>
          <a:stretch/>
        </p:blipFill>
        <p:spPr bwMode="auto">
          <a:xfrm>
            <a:off x="-3657891" y="2852936"/>
            <a:ext cx="3657891" cy="182880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descr="C:\Users\tutor2u\Downloads\shutterstock_111668297.jpg"/>
          <p:cNvPicPr>
            <a:picLocks noChangeAspect="1" noChangeArrowheads="1"/>
          </p:cNvPicPr>
          <p:nvPr/>
        </p:nvPicPr>
        <p:blipFill rotWithShape="1">
          <a:blip r:embed="rId5" cstate="screen">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a:ext>
            </a:extLst>
          </a:blip>
          <a:srcRect/>
          <a:stretch/>
        </p:blipFill>
        <p:spPr bwMode="auto">
          <a:xfrm>
            <a:off x="-3276872" y="3692629"/>
            <a:ext cx="3463636" cy="1752595"/>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5" descr="C:\Users\tutor2u\Downloads\shutterstock_122379733.jpg"/>
          <p:cNvPicPr>
            <a:picLocks noChangeAspect="1" noChangeArrowheads="1"/>
          </p:cNvPicPr>
          <p:nvPr/>
        </p:nvPicPr>
        <p:blipFill>
          <a:blip r:embed="rId7" cstate="screen">
            <a:extLst>
              <a:ext uri="{BEBA8EAE-BF5A-486C-A8C5-ECC9F3942E4B}">
                <a14:imgProps xmlns:a14="http://schemas.microsoft.com/office/drawing/2010/main">
                  <a14:imgLayer r:embed="rId8">
                    <a14:imgEffect>
                      <a14:backgroundRemoval t="9970" b="89879" l="10000" r="97100"/>
                    </a14:imgEffect>
                  </a14:imgLayer>
                </a14:imgProps>
              </a:ext>
              <a:ext uri="{28A0092B-C50C-407E-A947-70E740481C1C}">
                <a14:useLocalDpi xmlns:a14="http://schemas.microsoft.com/office/drawing/2010/main"/>
              </a:ext>
            </a:extLst>
          </a:blip>
          <a:srcRect/>
          <a:stretch>
            <a:fillRect/>
          </a:stretch>
        </p:blipFill>
        <p:spPr bwMode="auto">
          <a:xfrm>
            <a:off x="-2388096" y="335962"/>
            <a:ext cx="2388096" cy="158087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3" descr="C:\Users\tutor2u\Downloads\shutterstock_55171579.jpg"/>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ackgroundRemoval t="9895" b="89955" l="10000" r="94400"/>
                    </a14:imgEffect>
                  </a14:imgLayer>
                </a14:imgProps>
              </a:ext>
              <a:ext uri="{28A0092B-C50C-407E-A947-70E740481C1C}">
                <a14:useLocalDpi xmlns:a14="http://schemas.microsoft.com/office/drawing/2010/main" val="0"/>
              </a:ext>
            </a:extLst>
          </a:blip>
          <a:srcRect l="6214" t="15847" b="13874"/>
          <a:stretch/>
        </p:blipFill>
        <p:spPr bwMode="auto">
          <a:xfrm>
            <a:off x="-250976" y="2650239"/>
            <a:ext cx="3657891" cy="1828800"/>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C:\Users\tutor2u\Downloads\shutterstock_111668297.jpg"/>
          <p:cNvPicPr>
            <a:picLocks noChangeAspect="1" noChangeArrowheads="1"/>
          </p:cNvPicPr>
          <p:nvPr/>
        </p:nvPicPr>
        <p:blipFill rotWithShape="1">
          <a:blip r:embed="rId5" cstate="screen">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a:ext>
            </a:extLst>
          </a:blip>
          <a:srcRect/>
          <a:stretch/>
        </p:blipFill>
        <p:spPr bwMode="auto">
          <a:xfrm>
            <a:off x="899592" y="4713294"/>
            <a:ext cx="3463636" cy="1752595"/>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5" descr="C:\Users\tutor2u\Downloads\shutterstock_122379733.jpg"/>
          <p:cNvPicPr>
            <a:picLocks noChangeAspect="1" noChangeArrowheads="1"/>
          </p:cNvPicPr>
          <p:nvPr/>
        </p:nvPicPr>
        <p:blipFill>
          <a:blip r:embed="rId9" cstate="screen">
            <a:extLst>
              <a:ext uri="{BEBA8EAE-BF5A-486C-A8C5-ECC9F3942E4B}">
                <a14:imgProps xmlns:a14="http://schemas.microsoft.com/office/drawing/2010/main">
                  <a14:imgLayer r:embed="rId10">
                    <a14:imgEffect>
                      <a14:backgroundRemoval t="9970" b="89879" l="10000" r="97100"/>
                    </a14:imgEffect>
                  </a14:imgLayer>
                </a14:imgProps>
              </a:ext>
              <a:ext uri="{28A0092B-C50C-407E-A947-70E740481C1C}">
                <a14:useLocalDpi xmlns:a14="http://schemas.microsoft.com/office/drawing/2010/main"/>
              </a:ext>
            </a:extLst>
          </a:blip>
          <a:srcRect/>
          <a:stretch>
            <a:fillRect/>
          </a:stretch>
        </p:blipFill>
        <p:spPr bwMode="auto">
          <a:xfrm>
            <a:off x="2212867" y="1506896"/>
            <a:ext cx="2388096" cy="1580870"/>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p:cNvSpPr>
            <a:spLocks noChangeAspect="1"/>
          </p:cNvSpPr>
          <p:nvPr/>
        </p:nvSpPr>
        <p:spPr>
          <a:xfrm>
            <a:off x="4326320" y="1527488"/>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8</a:t>
            </a:r>
          </a:p>
        </p:txBody>
      </p:sp>
      <p:sp>
        <p:nvSpPr>
          <p:cNvPr id="13" name="Rectangle 12"/>
          <p:cNvSpPr>
            <a:spLocks noChangeAspect="1"/>
          </p:cNvSpPr>
          <p:nvPr/>
        </p:nvSpPr>
        <p:spPr>
          <a:xfrm>
            <a:off x="5565556" y="2364804"/>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7</a:t>
            </a:r>
          </a:p>
        </p:txBody>
      </p:sp>
      <p:sp>
        <p:nvSpPr>
          <p:cNvPr id="12" name="Rectangle 11"/>
          <p:cNvSpPr>
            <a:spLocks noChangeAspect="1"/>
          </p:cNvSpPr>
          <p:nvPr/>
        </p:nvSpPr>
        <p:spPr>
          <a:xfrm>
            <a:off x="6804440" y="3183864"/>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6</a:t>
            </a:r>
          </a:p>
        </p:txBody>
      </p:sp>
      <p:sp>
        <p:nvSpPr>
          <p:cNvPr id="15" name="Rectangle 14"/>
          <p:cNvSpPr>
            <a:spLocks noChangeAspect="1"/>
          </p:cNvSpPr>
          <p:nvPr/>
        </p:nvSpPr>
        <p:spPr>
          <a:xfrm>
            <a:off x="3074772" y="2075788"/>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9</a:t>
            </a:r>
          </a:p>
        </p:txBody>
      </p:sp>
      <p:sp>
        <p:nvSpPr>
          <p:cNvPr id="16" name="Rectangle 15"/>
          <p:cNvSpPr>
            <a:spLocks noChangeAspect="1"/>
          </p:cNvSpPr>
          <p:nvPr/>
        </p:nvSpPr>
        <p:spPr>
          <a:xfrm>
            <a:off x="1837428" y="2637200"/>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10</a:t>
            </a:r>
          </a:p>
        </p:txBody>
      </p:sp>
      <p:sp>
        <p:nvSpPr>
          <p:cNvPr id="4" name="Rectangle 3"/>
          <p:cNvSpPr>
            <a:spLocks noChangeAspect="1"/>
          </p:cNvSpPr>
          <p:nvPr/>
        </p:nvSpPr>
        <p:spPr>
          <a:xfrm>
            <a:off x="640944" y="3086893"/>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GB" sz="4800" dirty="0">
                <a:solidFill>
                  <a:prstClr val="black"/>
                </a:solidFill>
              </a:rPr>
              <a:t>1</a:t>
            </a:r>
          </a:p>
        </p:txBody>
      </p:sp>
      <p:sp>
        <p:nvSpPr>
          <p:cNvPr id="2" name="Rectangle 1"/>
          <p:cNvSpPr/>
          <p:nvPr/>
        </p:nvSpPr>
        <p:spPr>
          <a:xfrm>
            <a:off x="3565428" y="2075788"/>
            <a:ext cx="2446540" cy="47822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8" name="Rectangle 7"/>
          <p:cNvSpPr>
            <a:spLocks noChangeAspect="1"/>
          </p:cNvSpPr>
          <p:nvPr/>
        </p:nvSpPr>
        <p:spPr>
          <a:xfrm>
            <a:off x="5552540" y="4020196"/>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5</a:t>
            </a:r>
          </a:p>
        </p:txBody>
      </p:sp>
      <p:sp>
        <p:nvSpPr>
          <p:cNvPr id="5" name="Rectangle 4"/>
          <p:cNvSpPr>
            <a:spLocks noChangeAspect="1"/>
          </p:cNvSpPr>
          <p:nvPr/>
        </p:nvSpPr>
        <p:spPr>
          <a:xfrm>
            <a:off x="1835696" y="3689460"/>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GB" sz="4800" dirty="0">
                <a:solidFill>
                  <a:prstClr val="black"/>
                </a:solidFill>
              </a:rPr>
              <a:t>2</a:t>
            </a:r>
          </a:p>
        </p:txBody>
      </p:sp>
      <p:sp>
        <p:nvSpPr>
          <p:cNvPr id="6" name="Rectangle 5"/>
          <p:cNvSpPr>
            <a:spLocks noChangeAspect="1"/>
          </p:cNvSpPr>
          <p:nvPr/>
        </p:nvSpPr>
        <p:spPr>
          <a:xfrm>
            <a:off x="3059832" y="4263984"/>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GB" sz="4800" dirty="0">
                <a:solidFill>
                  <a:prstClr val="black"/>
                </a:solidFill>
              </a:rPr>
              <a:t>3</a:t>
            </a:r>
          </a:p>
        </p:txBody>
      </p:sp>
      <p:pic>
        <p:nvPicPr>
          <p:cNvPr id="2050" name="Picture 2" descr="C:\Users\tutor2u\Downloads\shutterstock_121820917.jpg"/>
          <p:cNvPicPr>
            <a:picLocks noChangeAspect="1" noChangeArrowheads="1"/>
          </p:cNvPicPr>
          <p:nvPr/>
        </p:nvPicPr>
        <p:blipFill rotWithShape="1">
          <a:blip r:embed="rId11" cstate="print">
            <a:extLst>
              <a:ext uri="{BEBA8EAE-BF5A-486C-A8C5-ECC9F3942E4B}">
                <a14:imgProps xmlns:a14="http://schemas.microsoft.com/office/drawing/2010/main">
                  <a14:imgLayer r:embed="rId12">
                    <a14:imgEffect>
                      <a14:backgroundRemoval t="4155" b="94413" l="2200" r="19800"/>
                    </a14:imgEffect>
                  </a14:imgLayer>
                </a14:imgProps>
              </a:ext>
              <a:ext uri="{28A0092B-C50C-407E-A947-70E740481C1C}">
                <a14:useLocalDpi xmlns:a14="http://schemas.microsoft.com/office/drawing/2010/main" val="0"/>
              </a:ext>
            </a:extLst>
          </a:blip>
          <a:srcRect r="78000"/>
          <a:stretch/>
        </p:blipFill>
        <p:spPr bwMode="auto">
          <a:xfrm>
            <a:off x="2987824" y="3317974"/>
            <a:ext cx="670560" cy="2127250"/>
          </a:xfrm>
          <a:prstGeom prst="rect">
            <a:avLst/>
          </a:prstGeom>
          <a:noFill/>
          <a:extLst>
            <a:ext uri="{909E8E84-426E-40DD-AFC4-6F175D3DCCD1}">
              <a14:hiddenFill xmlns:a14="http://schemas.microsoft.com/office/drawing/2010/main">
                <a:solidFill>
                  <a:srgbClr val="FFFFFF"/>
                </a:solidFill>
              </a14:hiddenFill>
            </a:ext>
          </a:extLst>
        </p:spPr>
      </p:pic>
      <p:sp>
        <p:nvSpPr>
          <p:cNvPr id="27" name="Rectangle 26"/>
          <p:cNvSpPr/>
          <p:nvPr/>
        </p:nvSpPr>
        <p:spPr>
          <a:xfrm>
            <a:off x="3563888" y="2060848"/>
            <a:ext cx="2446540" cy="2212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7" name="Rectangle 6"/>
          <p:cNvSpPr>
            <a:spLocks noChangeAspect="1"/>
          </p:cNvSpPr>
          <p:nvPr/>
        </p:nvSpPr>
        <p:spPr>
          <a:xfrm>
            <a:off x="4283968" y="4869352"/>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GB" sz="4800" dirty="0">
                <a:solidFill>
                  <a:prstClr val="black"/>
                </a:solidFill>
              </a:rPr>
              <a:t>4</a:t>
            </a:r>
          </a:p>
        </p:txBody>
      </p:sp>
      <p:sp>
        <p:nvSpPr>
          <p:cNvPr id="28" name="Rectangle 27"/>
          <p:cNvSpPr/>
          <p:nvPr/>
        </p:nvSpPr>
        <p:spPr>
          <a:xfrm>
            <a:off x="2008188" y="2060848"/>
            <a:ext cx="5112568" cy="2212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29" name="Rectangle 28"/>
          <p:cNvSpPr/>
          <p:nvPr/>
        </p:nvSpPr>
        <p:spPr>
          <a:xfrm>
            <a:off x="2008188" y="2060848"/>
            <a:ext cx="5112568" cy="2212463"/>
          </a:xfrm>
          <a:prstGeom prst="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en-GB" sz="2400" dirty="0">
                <a:solidFill>
                  <a:prstClr val="black"/>
                </a:solidFill>
              </a:rPr>
              <a:t>Question 3</a:t>
            </a:r>
          </a:p>
          <a:p>
            <a:pPr algn="ctr"/>
            <a:r>
              <a:rPr lang="en-GB" sz="2400" b="1" dirty="0">
                <a:solidFill>
                  <a:prstClr val="black"/>
                </a:solidFill>
              </a:rPr>
              <a:t>Loftus used three conditions in her experiment.</a:t>
            </a:r>
          </a:p>
        </p:txBody>
      </p:sp>
      <p:sp>
        <p:nvSpPr>
          <p:cNvPr id="30" name="Rectangle 29" hidden="1"/>
          <p:cNvSpPr/>
          <p:nvPr/>
        </p:nvSpPr>
        <p:spPr>
          <a:xfrm>
            <a:off x="179696" y="2060848"/>
            <a:ext cx="1656000" cy="2212463"/>
          </a:xfrm>
          <a:prstGeom prst="rect">
            <a:avLst/>
          </a:prstGeom>
          <a:ln/>
        </p:spPr>
        <p:style>
          <a:lnRef idx="3">
            <a:schemeClr val="lt1"/>
          </a:lnRef>
          <a:fillRef idx="1">
            <a:schemeClr val="accent6"/>
          </a:fillRef>
          <a:effectRef idx="1">
            <a:schemeClr val="accent6"/>
          </a:effectRef>
          <a:fontRef idx="minor">
            <a:schemeClr val="lt1"/>
          </a:fontRef>
        </p:style>
        <p:txBody>
          <a:bodyPr rtlCol="0" anchor="ctr"/>
          <a:lstStyle/>
          <a:p>
            <a:pPr algn="ctr"/>
            <a:r>
              <a:rPr lang="en-GB" sz="4400" b="1">
                <a:solidFill>
                  <a:prstClr val="white"/>
                </a:solidFill>
              </a:rPr>
              <a:t>TRUE</a:t>
            </a:r>
            <a:endParaRPr lang="en-GB" sz="4400" b="1" dirty="0">
              <a:solidFill>
                <a:prstClr val="white"/>
              </a:solidFill>
            </a:endParaRPr>
          </a:p>
        </p:txBody>
      </p:sp>
      <p:sp>
        <p:nvSpPr>
          <p:cNvPr id="31" name="Rectangle 30"/>
          <p:cNvSpPr/>
          <p:nvPr/>
        </p:nvSpPr>
        <p:spPr>
          <a:xfrm>
            <a:off x="7293248" y="2060848"/>
            <a:ext cx="1656000" cy="2212463"/>
          </a:xfrm>
          <a:prstGeom prst="rect">
            <a:avLst/>
          </a:prstGeom>
          <a:ln/>
        </p:spPr>
        <p:style>
          <a:lnRef idx="3">
            <a:schemeClr val="lt1"/>
          </a:lnRef>
          <a:fillRef idx="1">
            <a:schemeClr val="accent4"/>
          </a:fillRef>
          <a:effectRef idx="1">
            <a:schemeClr val="accent4"/>
          </a:effectRef>
          <a:fontRef idx="minor">
            <a:schemeClr val="lt1"/>
          </a:fontRef>
        </p:style>
        <p:txBody>
          <a:bodyPr rtlCol="0" anchor="ctr"/>
          <a:lstStyle/>
          <a:p>
            <a:pPr algn="ctr"/>
            <a:r>
              <a:rPr lang="en-GB" sz="4400" b="1">
                <a:solidFill>
                  <a:prstClr val="white"/>
                </a:solidFill>
              </a:rPr>
              <a:t>FALSE</a:t>
            </a:r>
            <a:endParaRPr lang="en-GB" sz="4400" b="1" dirty="0">
              <a:solidFill>
                <a:prstClr val="white"/>
              </a:solidFill>
            </a:endParaRPr>
          </a:p>
        </p:txBody>
      </p:sp>
      <p:sp>
        <p:nvSpPr>
          <p:cNvPr id="32" name="Rectangle 31"/>
          <p:cNvSpPr/>
          <p:nvPr/>
        </p:nvSpPr>
        <p:spPr>
          <a:xfrm>
            <a:off x="179512" y="2060848"/>
            <a:ext cx="1656000" cy="2212463"/>
          </a:xfrm>
          <a:prstGeom prst="rect">
            <a:avLst/>
          </a:prstGeom>
          <a:ln/>
        </p:spPr>
        <p:style>
          <a:lnRef idx="3">
            <a:schemeClr val="lt1"/>
          </a:lnRef>
          <a:fillRef idx="1">
            <a:schemeClr val="accent6"/>
          </a:fillRef>
          <a:effectRef idx="1">
            <a:schemeClr val="accent6"/>
          </a:effectRef>
          <a:fontRef idx="minor">
            <a:schemeClr val="lt1"/>
          </a:fontRef>
        </p:style>
        <p:txBody>
          <a:bodyPr rtlCol="0" anchor="ctr"/>
          <a:lstStyle/>
          <a:p>
            <a:pPr algn="ctr"/>
            <a:r>
              <a:rPr lang="en-GB" sz="4400" b="1">
                <a:solidFill>
                  <a:prstClr val="white"/>
                </a:solidFill>
              </a:rPr>
              <a:t>TRUE</a:t>
            </a:r>
            <a:endParaRPr lang="en-GB" sz="4400" b="1" dirty="0">
              <a:solidFill>
                <a:prstClr val="white"/>
              </a:solidFill>
            </a:endParaRPr>
          </a:p>
        </p:txBody>
      </p:sp>
      <p:sp>
        <p:nvSpPr>
          <p:cNvPr id="33" name="Rectangle 32" hidden="1"/>
          <p:cNvSpPr/>
          <p:nvPr/>
        </p:nvSpPr>
        <p:spPr>
          <a:xfrm>
            <a:off x="7293064" y="2060848"/>
            <a:ext cx="1656000" cy="2212463"/>
          </a:xfrm>
          <a:prstGeom prst="rect">
            <a:avLst/>
          </a:prstGeom>
          <a:ln/>
        </p:spPr>
        <p:style>
          <a:lnRef idx="3">
            <a:schemeClr val="lt1"/>
          </a:lnRef>
          <a:fillRef idx="1">
            <a:schemeClr val="accent4"/>
          </a:fillRef>
          <a:effectRef idx="1">
            <a:schemeClr val="accent4"/>
          </a:effectRef>
          <a:fontRef idx="minor">
            <a:schemeClr val="lt1"/>
          </a:fontRef>
        </p:style>
        <p:txBody>
          <a:bodyPr rtlCol="0" anchor="ctr"/>
          <a:lstStyle/>
          <a:p>
            <a:pPr algn="ctr"/>
            <a:r>
              <a:rPr lang="en-GB" sz="4400" b="1">
                <a:solidFill>
                  <a:prstClr val="white"/>
                </a:solidFill>
              </a:rPr>
              <a:t>FALSE</a:t>
            </a:r>
            <a:endParaRPr lang="en-GB" sz="4400" b="1" dirty="0">
              <a:solidFill>
                <a:prstClr val="white"/>
              </a:solidFill>
            </a:endParaRPr>
          </a:p>
        </p:txBody>
      </p:sp>
      <p:pic>
        <p:nvPicPr>
          <p:cNvPr id="35" name="Picture 34"/>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08031" y="86152"/>
            <a:ext cx="7527938" cy="1523874"/>
          </a:xfrm>
          <a:prstGeom prst="rect">
            <a:avLst/>
          </a:prstGeom>
        </p:spPr>
      </p:pic>
    </p:spTree>
    <p:extLst>
      <p:ext uri="{BB962C8B-B14F-4D97-AF65-F5344CB8AC3E}">
        <p14:creationId xmlns:p14="http://schemas.microsoft.com/office/powerpoint/2010/main" val="24033228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repeatCount="indefinite"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100000" fill="hold"/>
                                        <p:tgtEl>
                                          <p:spTgt spid="20"/>
                                        </p:tgtEl>
                                        <p:attrNameLst>
                                          <p:attrName>ppt_x</p:attrName>
                                        </p:attrNameLst>
                                      </p:cBhvr>
                                      <p:tavLst>
                                        <p:tav tm="0">
                                          <p:val>
                                            <p:strVal val="1+#ppt_w/2"/>
                                          </p:val>
                                        </p:tav>
                                        <p:tav tm="100000">
                                          <p:val>
                                            <p:strVal val="#ppt_x"/>
                                          </p:val>
                                        </p:tav>
                                      </p:tavLst>
                                    </p:anim>
                                    <p:anim calcmode="lin" valueType="num">
                                      <p:cBhvr additive="base">
                                        <p:cTn id="8" dur="100000" fill="hold"/>
                                        <p:tgtEl>
                                          <p:spTgt spid="20"/>
                                        </p:tgtEl>
                                        <p:attrNameLst>
                                          <p:attrName>ppt_y</p:attrName>
                                        </p:attrNameLst>
                                      </p:cBhvr>
                                      <p:tavLst>
                                        <p:tav tm="0">
                                          <p:val>
                                            <p:strVal val="#ppt_y"/>
                                          </p:val>
                                        </p:tav>
                                        <p:tav tm="100000">
                                          <p:val>
                                            <p:strVal val="#ppt_y"/>
                                          </p:val>
                                        </p:tav>
                                      </p:tavLst>
                                    </p:anim>
                                  </p:childTnLst>
                                </p:cTn>
                              </p:par>
                              <p:par>
                                <p:cTn id="9" presetID="2" presetClass="entr" presetSubtype="2" repeatCount="indefinite" fill="hold" nodeType="with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additive="base">
                                        <p:cTn id="11" dur="60000" fill="hold"/>
                                        <p:tgtEl>
                                          <p:spTgt spid="19"/>
                                        </p:tgtEl>
                                        <p:attrNameLst>
                                          <p:attrName>ppt_x</p:attrName>
                                        </p:attrNameLst>
                                      </p:cBhvr>
                                      <p:tavLst>
                                        <p:tav tm="0">
                                          <p:val>
                                            <p:strVal val="1+#ppt_w/2"/>
                                          </p:val>
                                        </p:tav>
                                        <p:tav tm="100000">
                                          <p:val>
                                            <p:strVal val="#ppt_x"/>
                                          </p:val>
                                        </p:tav>
                                      </p:tavLst>
                                    </p:anim>
                                    <p:anim calcmode="lin" valueType="num">
                                      <p:cBhvr additive="base">
                                        <p:cTn id="12" dur="60000" fill="hold"/>
                                        <p:tgtEl>
                                          <p:spTgt spid="19"/>
                                        </p:tgtEl>
                                        <p:attrNameLst>
                                          <p:attrName>ppt_y</p:attrName>
                                        </p:attrNameLst>
                                      </p:cBhvr>
                                      <p:tavLst>
                                        <p:tav tm="0">
                                          <p:val>
                                            <p:strVal val="#ppt_y"/>
                                          </p:val>
                                        </p:tav>
                                        <p:tav tm="100000">
                                          <p:val>
                                            <p:strVal val="#ppt_y"/>
                                          </p:val>
                                        </p:tav>
                                      </p:tavLst>
                                    </p:anim>
                                  </p:childTnLst>
                                </p:cTn>
                              </p:par>
                              <p:par>
                                <p:cTn id="13" presetID="2" presetClass="entr" presetSubtype="2" repeatCount="indefinite" fill="hold" nodeType="withEffect">
                                  <p:stCondLst>
                                    <p:cond delay="0"/>
                                  </p:stCondLst>
                                  <p:childTnLst>
                                    <p:set>
                                      <p:cBhvr>
                                        <p:cTn id="14" dur="1" fill="hold">
                                          <p:stCondLst>
                                            <p:cond delay="0"/>
                                          </p:stCondLst>
                                        </p:cTn>
                                        <p:tgtEl>
                                          <p:spTgt spid="21"/>
                                        </p:tgtEl>
                                        <p:attrNameLst>
                                          <p:attrName>style.visibility</p:attrName>
                                        </p:attrNameLst>
                                      </p:cBhvr>
                                      <p:to>
                                        <p:strVal val="visible"/>
                                      </p:to>
                                    </p:set>
                                    <p:anim calcmode="lin" valueType="num">
                                      <p:cBhvr additive="base">
                                        <p:cTn id="15" dur="80000" fill="hold"/>
                                        <p:tgtEl>
                                          <p:spTgt spid="21"/>
                                        </p:tgtEl>
                                        <p:attrNameLst>
                                          <p:attrName>ppt_x</p:attrName>
                                        </p:attrNameLst>
                                      </p:cBhvr>
                                      <p:tavLst>
                                        <p:tav tm="0">
                                          <p:val>
                                            <p:strVal val="1+#ppt_w/2"/>
                                          </p:val>
                                        </p:tav>
                                        <p:tav tm="100000">
                                          <p:val>
                                            <p:strVal val="#ppt_x"/>
                                          </p:val>
                                        </p:tav>
                                      </p:tavLst>
                                    </p:anim>
                                    <p:anim calcmode="lin" valueType="num">
                                      <p:cBhvr additive="base">
                                        <p:cTn id="16" dur="80000" fill="hold"/>
                                        <p:tgtEl>
                                          <p:spTgt spid="21"/>
                                        </p:tgtEl>
                                        <p:attrNameLst>
                                          <p:attrName>ppt_y</p:attrName>
                                        </p:attrNameLst>
                                      </p:cBhvr>
                                      <p:tavLst>
                                        <p:tav tm="0">
                                          <p:val>
                                            <p:strVal val="#ppt_y"/>
                                          </p:val>
                                        </p:tav>
                                        <p:tav tm="100000">
                                          <p:val>
                                            <p:strVal val="#ppt_y"/>
                                          </p:val>
                                        </p:tav>
                                      </p:tavLst>
                                    </p:anim>
                                  </p:childTnLst>
                                </p:cTn>
                              </p:par>
                              <p:par>
                                <p:cTn id="17" presetID="2" presetClass="exit" presetSubtype="8" fill="hold" nodeType="withEffect">
                                  <p:stCondLst>
                                    <p:cond delay="0"/>
                                  </p:stCondLst>
                                  <p:childTnLst>
                                    <p:anim calcmode="lin" valueType="num">
                                      <p:cBhvr additive="base">
                                        <p:cTn id="18" dur="20000"/>
                                        <p:tgtEl>
                                          <p:spTgt spid="23"/>
                                        </p:tgtEl>
                                        <p:attrNameLst>
                                          <p:attrName>ppt_x</p:attrName>
                                        </p:attrNameLst>
                                      </p:cBhvr>
                                      <p:tavLst>
                                        <p:tav tm="0">
                                          <p:val>
                                            <p:strVal val="ppt_x"/>
                                          </p:val>
                                        </p:tav>
                                        <p:tav tm="100000">
                                          <p:val>
                                            <p:strVal val="0-ppt_w/2"/>
                                          </p:val>
                                        </p:tav>
                                      </p:tavLst>
                                    </p:anim>
                                    <p:anim calcmode="lin" valueType="num">
                                      <p:cBhvr additive="base">
                                        <p:cTn id="19" dur="20000"/>
                                        <p:tgtEl>
                                          <p:spTgt spid="23"/>
                                        </p:tgtEl>
                                        <p:attrNameLst>
                                          <p:attrName>ppt_y</p:attrName>
                                        </p:attrNameLst>
                                      </p:cBhvr>
                                      <p:tavLst>
                                        <p:tav tm="0">
                                          <p:val>
                                            <p:strVal val="ppt_y"/>
                                          </p:val>
                                        </p:tav>
                                        <p:tav tm="100000">
                                          <p:val>
                                            <p:strVal val="ppt_y"/>
                                          </p:val>
                                        </p:tav>
                                      </p:tavLst>
                                    </p:anim>
                                    <p:set>
                                      <p:cBhvr>
                                        <p:cTn id="20" dur="1" fill="hold">
                                          <p:stCondLst>
                                            <p:cond delay="19999"/>
                                          </p:stCondLst>
                                        </p:cTn>
                                        <p:tgtEl>
                                          <p:spTgt spid="23"/>
                                        </p:tgtEl>
                                        <p:attrNameLst>
                                          <p:attrName>style.visibility</p:attrName>
                                        </p:attrNameLst>
                                      </p:cBhvr>
                                      <p:to>
                                        <p:strVal val="hidden"/>
                                      </p:to>
                                    </p:set>
                                  </p:childTnLst>
                                </p:cTn>
                              </p:par>
                              <p:par>
                                <p:cTn id="21" presetID="2" presetClass="exit" presetSubtype="8" fill="hold" nodeType="withEffect">
                                  <p:stCondLst>
                                    <p:cond delay="0"/>
                                  </p:stCondLst>
                                  <p:childTnLst>
                                    <p:anim calcmode="lin" valueType="num">
                                      <p:cBhvr additive="base">
                                        <p:cTn id="22" dur="15000"/>
                                        <p:tgtEl>
                                          <p:spTgt spid="22"/>
                                        </p:tgtEl>
                                        <p:attrNameLst>
                                          <p:attrName>ppt_x</p:attrName>
                                        </p:attrNameLst>
                                      </p:cBhvr>
                                      <p:tavLst>
                                        <p:tav tm="0">
                                          <p:val>
                                            <p:strVal val="ppt_x"/>
                                          </p:val>
                                        </p:tav>
                                        <p:tav tm="100000">
                                          <p:val>
                                            <p:strVal val="0-ppt_w/2"/>
                                          </p:val>
                                        </p:tav>
                                      </p:tavLst>
                                    </p:anim>
                                    <p:anim calcmode="lin" valueType="num">
                                      <p:cBhvr additive="base">
                                        <p:cTn id="23" dur="15000"/>
                                        <p:tgtEl>
                                          <p:spTgt spid="22"/>
                                        </p:tgtEl>
                                        <p:attrNameLst>
                                          <p:attrName>ppt_y</p:attrName>
                                        </p:attrNameLst>
                                      </p:cBhvr>
                                      <p:tavLst>
                                        <p:tav tm="0">
                                          <p:val>
                                            <p:strVal val="ppt_y"/>
                                          </p:val>
                                        </p:tav>
                                        <p:tav tm="100000">
                                          <p:val>
                                            <p:strVal val="ppt_y"/>
                                          </p:val>
                                        </p:tav>
                                      </p:tavLst>
                                    </p:anim>
                                    <p:set>
                                      <p:cBhvr>
                                        <p:cTn id="24" dur="1" fill="hold">
                                          <p:stCondLst>
                                            <p:cond delay="14999"/>
                                          </p:stCondLst>
                                        </p:cTn>
                                        <p:tgtEl>
                                          <p:spTgt spid="22"/>
                                        </p:tgtEl>
                                        <p:attrNameLst>
                                          <p:attrName>style.visibility</p:attrName>
                                        </p:attrNameLst>
                                      </p:cBhvr>
                                      <p:to>
                                        <p:strVal val="hidden"/>
                                      </p:to>
                                    </p:set>
                                  </p:childTnLst>
                                </p:cTn>
                              </p:par>
                              <p:par>
                                <p:cTn id="25" presetID="2" presetClass="exit" presetSubtype="8" fill="hold" nodeType="withEffect">
                                  <p:stCondLst>
                                    <p:cond delay="0"/>
                                  </p:stCondLst>
                                  <p:childTnLst>
                                    <p:anim calcmode="lin" valueType="num">
                                      <p:cBhvr additive="base">
                                        <p:cTn id="26" dur="25000"/>
                                        <p:tgtEl>
                                          <p:spTgt spid="24"/>
                                        </p:tgtEl>
                                        <p:attrNameLst>
                                          <p:attrName>ppt_x</p:attrName>
                                        </p:attrNameLst>
                                      </p:cBhvr>
                                      <p:tavLst>
                                        <p:tav tm="0">
                                          <p:val>
                                            <p:strVal val="ppt_x"/>
                                          </p:val>
                                        </p:tav>
                                        <p:tav tm="100000">
                                          <p:val>
                                            <p:strVal val="0-ppt_w/2"/>
                                          </p:val>
                                        </p:tav>
                                      </p:tavLst>
                                    </p:anim>
                                    <p:anim calcmode="lin" valueType="num">
                                      <p:cBhvr additive="base">
                                        <p:cTn id="27" dur="25000"/>
                                        <p:tgtEl>
                                          <p:spTgt spid="24"/>
                                        </p:tgtEl>
                                        <p:attrNameLst>
                                          <p:attrName>ppt_y</p:attrName>
                                        </p:attrNameLst>
                                      </p:cBhvr>
                                      <p:tavLst>
                                        <p:tav tm="0">
                                          <p:val>
                                            <p:strVal val="ppt_y"/>
                                          </p:val>
                                        </p:tav>
                                        <p:tav tm="100000">
                                          <p:val>
                                            <p:strVal val="ppt_y"/>
                                          </p:val>
                                        </p:tav>
                                      </p:tavLst>
                                    </p:anim>
                                    <p:set>
                                      <p:cBhvr>
                                        <p:cTn id="28" dur="1" fill="hold">
                                          <p:stCondLst>
                                            <p:cond delay="24999"/>
                                          </p:stCondLst>
                                        </p:cTn>
                                        <p:tgtEl>
                                          <p:spTgt spid="24"/>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2"/>
                                        </p:tgtEl>
                                        <p:attrNameLst>
                                          <p:attrName>style.visibility</p:attrName>
                                        </p:attrNameLst>
                                      </p:cBhvr>
                                      <p:to>
                                        <p:strVal val="visible"/>
                                      </p:to>
                                    </p:set>
                                    <p:anim calcmode="lin" valueType="num">
                                      <p:cBhvr additive="base">
                                        <p:cTn id="33" dur="500" fill="hold"/>
                                        <p:tgtEl>
                                          <p:spTgt spid="2"/>
                                        </p:tgtEl>
                                        <p:attrNameLst>
                                          <p:attrName>ppt_x</p:attrName>
                                        </p:attrNameLst>
                                      </p:cBhvr>
                                      <p:tavLst>
                                        <p:tav tm="0">
                                          <p:val>
                                            <p:strVal val="#ppt_x"/>
                                          </p:val>
                                        </p:tav>
                                        <p:tav tm="100000">
                                          <p:val>
                                            <p:strVal val="#ppt_x"/>
                                          </p:val>
                                        </p:tav>
                                      </p:tavLst>
                                    </p:anim>
                                    <p:anim calcmode="lin" valueType="num">
                                      <p:cBhvr additive="base">
                                        <p:cTn id="34" dur="500" fill="hold"/>
                                        <p:tgtEl>
                                          <p:spTgt spid="2"/>
                                        </p:tgtEl>
                                        <p:attrNameLst>
                                          <p:attrName>ppt_y</p:attrName>
                                        </p:attrNameLst>
                                      </p:cBhvr>
                                      <p:tavLst>
                                        <p:tav tm="0">
                                          <p:val>
                                            <p:strVal val="1+#ppt_h/2"/>
                                          </p:val>
                                        </p:tav>
                                        <p:tav tm="100000">
                                          <p:val>
                                            <p:strVal val="#ppt_y"/>
                                          </p:val>
                                        </p:tav>
                                      </p:tavLst>
                                    </p:anim>
                                  </p:childTnLst>
                                </p:cTn>
                              </p:par>
                              <p:par>
                                <p:cTn id="35" presetID="1" presetClass="entr" presetSubtype="0" fill="hold" grpId="0" nodeType="withEffect">
                                  <p:stCondLst>
                                    <p:cond delay="500"/>
                                  </p:stCondLst>
                                  <p:childTnLst>
                                    <p:set>
                                      <p:cBhvr>
                                        <p:cTn id="36" dur="1" fill="hold">
                                          <p:stCondLst>
                                            <p:cond delay="0"/>
                                          </p:stCondLst>
                                        </p:cTn>
                                        <p:tgtEl>
                                          <p:spTgt spid="27"/>
                                        </p:tgtEl>
                                        <p:attrNameLst>
                                          <p:attrName>style.visibility</p:attrName>
                                        </p:attrNameLst>
                                      </p:cBhvr>
                                      <p:to>
                                        <p:strVal val="visible"/>
                                      </p:to>
                                    </p:set>
                                  </p:childTnLst>
                                </p:cTn>
                              </p:par>
                              <p:par>
                                <p:cTn id="37" presetID="22" presetClass="exit" presetSubtype="4" fill="hold" grpId="1" nodeType="withEffect">
                                  <p:stCondLst>
                                    <p:cond delay="500"/>
                                  </p:stCondLst>
                                  <p:childTnLst>
                                    <p:animEffect transition="out" filter="wipe(down)">
                                      <p:cBhvr>
                                        <p:cTn id="38" dur="2000"/>
                                        <p:tgtEl>
                                          <p:spTgt spid="2"/>
                                        </p:tgtEl>
                                      </p:cBhvr>
                                    </p:animEffect>
                                    <p:set>
                                      <p:cBhvr>
                                        <p:cTn id="39" dur="1" fill="hold">
                                          <p:stCondLst>
                                            <p:cond delay="1999"/>
                                          </p:stCondLst>
                                        </p:cTn>
                                        <p:tgtEl>
                                          <p:spTgt spid="2"/>
                                        </p:tgtEl>
                                        <p:attrNameLst>
                                          <p:attrName>style.visibility</p:attrName>
                                        </p:attrNameLst>
                                      </p:cBhvr>
                                      <p:to>
                                        <p:strVal val="hidden"/>
                                      </p:to>
                                    </p:set>
                                  </p:childTnLst>
                                </p:cTn>
                              </p:par>
                              <p:par>
                                <p:cTn id="40" presetID="16" presetClass="entr" presetSubtype="37" fill="hold" grpId="0" nodeType="withEffect">
                                  <p:stCondLst>
                                    <p:cond delay="1000"/>
                                  </p:stCondLst>
                                  <p:childTnLst>
                                    <p:set>
                                      <p:cBhvr>
                                        <p:cTn id="41" dur="1" fill="hold">
                                          <p:stCondLst>
                                            <p:cond delay="0"/>
                                          </p:stCondLst>
                                        </p:cTn>
                                        <p:tgtEl>
                                          <p:spTgt spid="28"/>
                                        </p:tgtEl>
                                        <p:attrNameLst>
                                          <p:attrName>style.visibility</p:attrName>
                                        </p:attrNameLst>
                                      </p:cBhvr>
                                      <p:to>
                                        <p:strVal val="visible"/>
                                      </p:to>
                                    </p:set>
                                    <p:animEffect transition="in" filter="barn(outVertical)">
                                      <p:cBhvr>
                                        <p:cTn id="42" dur="2000"/>
                                        <p:tgtEl>
                                          <p:spTgt spid="28"/>
                                        </p:tgtEl>
                                      </p:cBhvr>
                                    </p:animEffect>
                                  </p:childTnLst>
                                </p:cTn>
                              </p:par>
                              <p:par>
                                <p:cTn id="43" presetID="10" presetClass="entr" presetSubtype="0" fill="hold" grpId="0" nodeType="withEffect">
                                  <p:stCondLst>
                                    <p:cond delay="3000"/>
                                  </p:stCondLst>
                                  <p:childTnLst>
                                    <p:set>
                                      <p:cBhvr>
                                        <p:cTn id="44" dur="1" fill="hold">
                                          <p:stCondLst>
                                            <p:cond delay="0"/>
                                          </p:stCondLst>
                                        </p:cTn>
                                        <p:tgtEl>
                                          <p:spTgt spid="29"/>
                                        </p:tgtEl>
                                        <p:attrNameLst>
                                          <p:attrName>style.visibility</p:attrName>
                                        </p:attrNameLst>
                                      </p:cBhvr>
                                      <p:to>
                                        <p:strVal val="visible"/>
                                      </p:to>
                                    </p:set>
                                    <p:animEffect transition="in" filter="fade">
                                      <p:cBhvr>
                                        <p:cTn id="45" dur="2000"/>
                                        <p:tgtEl>
                                          <p:spTgt spid="29"/>
                                        </p:tgtEl>
                                      </p:cBhvr>
                                    </p:animEffect>
                                  </p:childTnLst>
                                </p:cTn>
                              </p:par>
                              <p:par>
                                <p:cTn id="46" presetID="10" presetClass="entr" presetSubtype="0" fill="hold" grpId="0" nodeType="withEffect">
                                  <p:stCondLst>
                                    <p:cond delay="3000"/>
                                  </p:stCondLst>
                                  <p:childTnLst>
                                    <p:set>
                                      <p:cBhvr>
                                        <p:cTn id="47" dur="1" fill="hold">
                                          <p:stCondLst>
                                            <p:cond delay="0"/>
                                          </p:stCondLst>
                                        </p:cTn>
                                        <p:tgtEl>
                                          <p:spTgt spid="30"/>
                                        </p:tgtEl>
                                        <p:attrNameLst>
                                          <p:attrName>style.visibility</p:attrName>
                                        </p:attrNameLst>
                                      </p:cBhvr>
                                      <p:to>
                                        <p:strVal val="visible"/>
                                      </p:to>
                                    </p:set>
                                    <p:animEffect transition="in" filter="fade">
                                      <p:cBhvr>
                                        <p:cTn id="48" dur="2000"/>
                                        <p:tgtEl>
                                          <p:spTgt spid="30"/>
                                        </p:tgtEl>
                                      </p:cBhvr>
                                    </p:animEffect>
                                  </p:childTnLst>
                                </p:cTn>
                              </p:par>
                              <p:par>
                                <p:cTn id="49" presetID="10" presetClass="entr" presetSubtype="0" fill="hold" grpId="0" nodeType="withEffect">
                                  <p:stCondLst>
                                    <p:cond delay="3000"/>
                                  </p:stCondLst>
                                  <p:childTnLst>
                                    <p:set>
                                      <p:cBhvr>
                                        <p:cTn id="50" dur="1" fill="hold">
                                          <p:stCondLst>
                                            <p:cond delay="0"/>
                                          </p:stCondLst>
                                        </p:cTn>
                                        <p:tgtEl>
                                          <p:spTgt spid="31"/>
                                        </p:tgtEl>
                                        <p:attrNameLst>
                                          <p:attrName>style.visibility</p:attrName>
                                        </p:attrNameLst>
                                      </p:cBhvr>
                                      <p:to>
                                        <p:strVal val="visible"/>
                                      </p:to>
                                    </p:set>
                                    <p:animEffect transition="in" filter="fade">
                                      <p:cBhvr>
                                        <p:cTn id="51" dur="2000"/>
                                        <p:tgtEl>
                                          <p:spTgt spid="31"/>
                                        </p:tgtEl>
                                      </p:cBhvr>
                                    </p:animEffect>
                                  </p:childTnLst>
                                </p:cTn>
                              </p:par>
                              <p:par>
                                <p:cTn id="52" presetID="10" presetClass="entr" presetSubtype="0" fill="hold" grpId="0" nodeType="withEffect">
                                  <p:stCondLst>
                                    <p:cond delay="3000"/>
                                  </p:stCondLst>
                                  <p:childTnLst>
                                    <p:set>
                                      <p:cBhvr>
                                        <p:cTn id="53" dur="1" fill="hold">
                                          <p:stCondLst>
                                            <p:cond delay="0"/>
                                          </p:stCondLst>
                                        </p:cTn>
                                        <p:tgtEl>
                                          <p:spTgt spid="32"/>
                                        </p:tgtEl>
                                        <p:attrNameLst>
                                          <p:attrName>style.visibility</p:attrName>
                                        </p:attrNameLst>
                                      </p:cBhvr>
                                      <p:to>
                                        <p:strVal val="visible"/>
                                      </p:to>
                                    </p:set>
                                    <p:animEffect transition="in" filter="fade">
                                      <p:cBhvr>
                                        <p:cTn id="54" dur="2000"/>
                                        <p:tgtEl>
                                          <p:spTgt spid="32"/>
                                        </p:tgtEl>
                                      </p:cBhvr>
                                    </p:animEffect>
                                  </p:childTnLst>
                                </p:cTn>
                              </p:par>
                              <p:par>
                                <p:cTn id="55" presetID="10" presetClass="entr" presetSubtype="0" fill="hold" grpId="0" nodeType="withEffect">
                                  <p:stCondLst>
                                    <p:cond delay="3000"/>
                                  </p:stCondLst>
                                  <p:childTnLst>
                                    <p:set>
                                      <p:cBhvr>
                                        <p:cTn id="56" dur="1" fill="hold">
                                          <p:stCondLst>
                                            <p:cond delay="0"/>
                                          </p:stCondLst>
                                        </p:cTn>
                                        <p:tgtEl>
                                          <p:spTgt spid="33"/>
                                        </p:tgtEl>
                                        <p:attrNameLst>
                                          <p:attrName>style.visibility</p:attrName>
                                        </p:attrNameLst>
                                      </p:cBhvr>
                                      <p:to>
                                        <p:strVal val="visible"/>
                                      </p:to>
                                    </p:set>
                                    <p:animEffect transition="in" filter="fade">
                                      <p:cBhvr>
                                        <p:cTn id="57" dur="2000"/>
                                        <p:tgtEl>
                                          <p:spTgt spid="33"/>
                                        </p:tgtEl>
                                      </p:cBhvr>
                                    </p:animEffect>
                                  </p:childTnLst>
                                </p:cTn>
                              </p:par>
                            </p:childTnLst>
                          </p:cTn>
                        </p:par>
                      </p:childTnLst>
                    </p:cTn>
                  </p:par>
                  <p:par>
                    <p:cTn id="58" fill="hold">
                      <p:stCondLst>
                        <p:cond delay="indefinite"/>
                      </p:stCondLst>
                      <p:childTnLst>
                        <p:par>
                          <p:cTn id="59" fill="hold">
                            <p:stCondLst>
                              <p:cond delay="0"/>
                            </p:stCondLst>
                            <p:childTnLst>
                              <p:par>
                                <p:cTn id="60" presetID="2" presetClass="exit" presetSubtype="8" fill="hold" grpId="1" nodeType="clickEffect">
                                  <p:stCondLst>
                                    <p:cond delay="0"/>
                                  </p:stCondLst>
                                  <p:childTnLst>
                                    <p:anim calcmode="lin" valueType="num">
                                      <p:cBhvr additive="base">
                                        <p:cTn id="61" dur="500"/>
                                        <p:tgtEl>
                                          <p:spTgt spid="32"/>
                                        </p:tgtEl>
                                        <p:attrNameLst>
                                          <p:attrName>ppt_x</p:attrName>
                                        </p:attrNameLst>
                                      </p:cBhvr>
                                      <p:tavLst>
                                        <p:tav tm="0">
                                          <p:val>
                                            <p:strVal val="ppt_x"/>
                                          </p:val>
                                        </p:tav>
                                        <p:tav tm="100000">
                                          <p:val>
                                            <p:strVal val="0-ppt_w/2"/>
                                          </p:val>
                                        </p:tav>
                                      </p:tavLst>
                                    </p:anim>
                                    <p:anim calcmode="lin" valueType="num">
                                      <p:cBhvr additive="base">
                                        <p:cTn id="62" dur="500"/>
                                        <p:tgtEl>
                                          <p:spTgt spid="32"/>
                                        </p:tgtEl>
                                        <p:attrNameLst>
                                          <p:attrName>ppt_y</p:attrName>
                                        </p:attrNameLst>
                                      </p:cBhvr>
                                      <p:tavLst>
                                        <p:tav tm="0">
                                          <p:val>
                                            <p:strVal val="ppt_y"/>
                                          </p:val>
                                        </p:tav>
                                        <p:tav tm="100000">
                                          <p:val>
                                            <p:strVal val="ppt_y"/>
                                          </p:val>
                                        </p:tav>
                                      </p:tavLst>
                                    </p:anim>
                                    <p:set>
                                      <p:cBhvr>
                                        <p:cTn id="63" dur="1" fill="hold">
                                          <p:stCondLst>
                                            <p:cond delay="499"/>
                                          </p:stCondLst>
                                        </p:cTn>
                                        <p:tgtEl>
                                          <p:spTgt spid="32"/>
                                        </p:tgtEl>
                                        <p:attrNameLst>
                                          <p:attrName>style.visibility</p:attrName>
                                        </p:attrNameLst>
                                      </p:cBhvr>
                                      <p:to>
                                        <p:strVal val="hidden"/>
                                      </p:to>
                                    </p:set>
                                  </p:childTnLst>
                                </p:cTn>
                              </p:par>
                            </p:childTnLst>
                          </p:cTn>
                        </p:par>
                      </p:childTnLst>
                    </p:cTn>
                  </p:par>
                  <p:par>
                    <p:cTn id="64" fill="hold">
                      <p:stCondLst>
                        <p:cond delay="indefinite"/>
                      </p:stCondLst>
                      <p:childTnLst>
                        <p:par>
                          <p:cTn id="65" fill="hold">
                            <p:stCondLst>
                              <p:cond delay="0"/>
                            </p:stCondLst>
                            <p:childTnLst>
                              <p:par>
                                <p:cTn id="66" presetID="2" presetClass="exit" presetSubtype="2" fill="hold" grpId="1" nodeType="clickEffect">
                                  <p:stCondLst>
                                    <p:cond delay="0"/>
                                  </p:stCondLst>
                                  <p:childTnLst>
                                    <p:anim calcmode="lin" valueType="num">
                                      <p:cBhvr additive="base">
                                        <p:cTn id="67" dur="500"/>
                                        <p:tgtEl>
                                          <p:spTgt spid="33"/>
                                        </p:tgtEl>
                                        <p:attrNameLst>
                                          <p:attrName>ppt_x</p:attrName>
                                        </p:attrNameLst>
                                      </p:cBhvr>
                                      <p:tavLst>
                                        <p:tav tm="0">
                                          <p:val>
                                            <p:strVal val="ppt_x"/>
                                          </p:val>
                                        </p:tav>
                                        <p:tav tm="100000">
                                          <p:val>
                                            <p:strVal val="1+ppt_w/2"/>
                                          </p:val>
                                        </p:tav>
                                      </p:tavLst>
                                    </p:anim>
                                    <p:anim calcmode="lin" valueType="num">
                                      <p:cBhvr additive="base">
                                        <p:cTn id="68" dur="500"/>
                                        <p:tgtEl>
                                          <p:spTgt spid="33"/>
                                        </p:tgtEl>
                                        <p:attrNameLst>
                                          <p:attrName>ppt_y</p:attrName>
                                        </p:attrNameLst>
                                      </p:cBhvr>
                                      <p:tavLst>
                                        <p:tav tm="0">
                                          <p:val>
                                            <p:strVal val="ppt_y"/>
                                          </p:val>
                                        </p:tav>
                                        <p:tav tm="100000">
                                          <p:val>
                                            <p:strVal val="ppt_y"/>
                                          </p:val>
                                        </p:tav>
                                      </p:tavLst>
                                    </p:anim>
                                    <p:set>
                                      <p:cBhvr>
                                        <p:cTn id="69" dur="1" fill="hold">
                                          <p:stCondLst>
                                            <p:cond delay="499"/>
                                          </p:stCondLst>
                                        </p:cTn>
                                        <p:tgtEl>
                                          <p:spTgt spid="3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27" grpId="0" animBg="1"/>
      <p:bldP spid="28" grpId="0" animBg="1"/>
      <p:bldP spid="29" grpId="0" animBg="1"/>
      <p:bldP spid="30" grpId="0" animBg="1"/>
      <p:bldP spid="31" grpId="0" animBg="1"/>
      <p:bldP spid="32" grpId="0" animBg="1"/>
      <p:bldP spid="32" grpId="1" animBg="1"/>
      <p:bldP spid="33" grpId="0" animBg="1"/>
      <p:bldP spid="33" grpId="1" animBg="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alpha val="99000"/>
          </a:schemeClr>
        </a:solidFill>
        <a:effectLst/>
      </p:bgPr>
    </p:bg>
    <p:spTree>
      <p:nvGrpSpPr>
        <p:cNvPr id="1" name=""/>
        <p:cNvGrpSpPr/>
        <p:nvPr/>
      </p:nvGrpSpPr>
      <p:grpSpPr>
        <a:xfrm>
          <a:off x="0" y="0"/>
          <a:ext cx="0" cy="0"/>
          <a:chOff x="0" y="0"/>
          <a:chExt cx="0" cy="0"/>
        </a:xfrm>
      </p:grpSpPr>
      <p:sp>
        <p:nvSpPr>
          <p:cNvPr id="36" name="Rectangle 35"/>
          <p:cNvSpPr/>
          <p:nvPr/>
        </p:nvSpPr>
        <p:spPr>
          <a:xfrm>
            <a:off x="0" y="6211889"/>
            <a:ext cx="9144000" cy="646111"/>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pic>
        <p:nvPicPr>
          <p:cNvPr id="19" name="Picture 3" descr="C:\Users\tutor2u\Downloads\shutterstock_55171579.jpg"/>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ackgroundRemoval t="9895" b="89955" l="10000" r="94400"/>
                    </a14:imgEffect>
                  </a14:imgLayer>
                </a14:imgProps>
              </a:ext>
              <a:ext uri="{28A0092B-C50C-407E-A947-70E740481C1C}">
                <a14:useLocalDpi xmlns:a14="http://schemas.microsoft.com/office/drawing/2010/main" val="0"/>
              </a:ext>
            </a:extLst>
          </a:blip>
          <a:srcRect l="6214" t="15847" b="13874"/>
          <a:stretch/>
        </p:blipFill>
        <p:spPr bwMode="auto">
          <a:xfrm>
            <a:off x="-3657891" y="2852936"/>
            <a:ext cx="3657891" cy="182880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descr="C:\Users\tutor2u\Downloads\shutterstock_111668297.jpg"/>
          <p:cNvPicPr>
            <a:picLocks noChangeAspect="1" noChangeArrowheads="1"/>
          </p:cNvPicPr>
          <p:nvPr/>
        </p:nvPicPr>
        <p:blipFill rotWithShape="1">
          <a:blip r:embed="rId4" cstate="screen">
            <a:extLst>
              <a:ext uri="{BEBA8EAE-BF5A-486C-A8C5-ECC9F3942E4B}">
                <a14:imgProps xmlns:a14="http://schemas.microsoft.com/office/drawing/2010/main">
                  <a14:imgLayer r:embed="rId5">
                    <a14:imgEffect>
                      <a14:backgroundRemoval t="0" b="100000" l="0" r="100000"/>
                    </a14:imgEffect>
                  </a14:imgLayer>
                </a14:imgProps>
              </a:ext>
              <a:ext uri="{28A0092B-C50C-407E-A947-70E740481C1C}">
                <a14:useLocalDpi xmlns:a14="http://schemas.microsoft.com/office/drawing/2010/main"/>
              </a:ext>
            </a:extLst>
          </a:blip>
          <a:srcRect/>
          <a:stretch/>
        </p:blipFill>
        <p:spPr bwMode="auto">
          <a:xfrm>
            <a:off x="-3276872" y="3692629"/>
            <a:ext cx="3463636" cy="1752595"/>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5" descr="C:\Users\tutor2u\Downloads\shutterstock_122379733.jpg"/>
          <p:cNvPicPr>
            <a:picLocks noChangeAspect="1" noChangeArrowheads="1"/>
          </p:cNvPicPr>
          <p:nvPr/>
        </p:nvPicPr>
        <p:blipFill>
          <a:blip r:embed="rId6" cstate="screen">
            <a:extLst>
              <a:ext uri="{BEBA8EAE-BF5A-486C-A8C5-ECC9F3942E4B}">
                <a14:imgProps xmlns:a14="http://schemas.microsoft.com/office/drawing/2010/main">
                  <a14:imgLayer r:embed="rId7">
                    <a14:imgEffect>
                      <a14:backgroundRemoval t="9970" b="89879" l="10000" r="97100"/>
                    </a14:imgEffect>
                  </a14:imgLayer>
                </a14:imgProps>
              </a:ext>
              <a:ext uri="{28A0092B-C50C-407E-A947-70E740481C1C}">
                <a14:useLocalDpi xmlns:a14="http://schemas.microsoft.com/office/drawing/2010/main"/>
              </a:ext>
            </a:extLst>
          </a:blip>
          <a:srcRect/>
          <a:stretch>
            <a:fillRect/>
          </a:stretch>
        </p:blipFill>
        <p:spPr bwMode="auto">
          <a:xfrm>
            <a:off x="-2388096" y="335962"/>
            <a:ext cx="2388096" cy="158087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3" descr="C:\Users\tutor2u\Downloads\shutterstock_55171579.jpg"/>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ackgroundRemoval t="9895" b="89955" l="10000" r="94400"/>
                    </a14:imgEffect>
                  </a14:imgLayer>
                </a14:imgProps>
              </a:ext>
              <a:ext uri="{28A0092B-C50C-407E-A947-70E740481C1C}">
                <a14:useLocalDpi xmlns:a14="http://schemas.microsoft.com/office/drawing/2010/main" val="0"/>
              </a:ext>
            </a:extLst>
          </a:blip>
          <a:srcRect l="6214" t="15847" b="13874"/>
          <a:stretch/>
        </p:blipFill>
        <p:spPr bwMode="auto">
          <a:xfrm>
            <a:off x="-250976" y="2650239"/>
            <a:ext cx="3657891" cy="1828800"/>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C:\Users\tutor2u\Downloads\shutterstock_111668297.jpg"/>
          <p:cNvPicPr>
            <a:picLocks noChangeAspect="1" noChangeArrowheads="1"/>
          </p:cNvPicPr>
          <p:nvPr/>
        </p:nvPicPr>
        <p:blipFill rotWithShape="1">
          <a:blip r:embed="rId4" cstate="screen">
            <a:extLst>
              <a:ext uri="{BEBA8EAE-BF5A-486C-A8C5-ECC9F3942E4B}">
                <a14:imgProps xmlns:a14="http://schemas.microsoft.com/office/drawing/2010/main">
                  <a14:imgLayer r:embed="rId5">
                    <a14:imgEffect>
                      <a14:backgroundRemoval t="0" b="100000" l="0" r="100000"/>
                    </a14:imgEffect>
                  </a14:imgLayer>
                </a14:imgProps>
              </a:ext>
              <a:ext uri="{28A0092B-C50C-407E-A947-70E740481C1C}">
                <a14:useLocalDpi xmlns:a14="http://schemas.microsoft.com/office/drawing/2010/main"/>
              </a:ext>
            </a:extLst>
          </a:blip>
          <a:srcRect/>
          <a:stretch/>
        </p:blipFill>
        <p:spPr bwMode="auto">
          <a:xfrm>
            <a:off x="899592" y="4713294"/>
            <a:ext cx="3463636" cy="1752595"/>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5" descr="C:\Users\tutor2u\Downloads\shutterstock_122379733.jpg"/>
          <p:cNvPicPr>
            <a:picLocks noChangeAspect="1" noChangeArrowheads="1"/>
          </p:cNvPicPr>
          <p:nvPr/>
        </p:nvPicPr>
        <p:blipFill>
          <a:blip r:embed="rId8" cstate="screen">
            <a:extLst>
              <a:ext uri="{BEBA8EAE-BF5A-486C-A8C5-ECC9F3942E4B}">
                <a14:imgProps xmlns:a14="http://schemas.microsoft.com/office/drawing/2010/main">
                  <a14:imgLayer r:embed="rId9">
                    <a14:imgEffect>
                      <a14:backgroundRemoval t="9970" b="89879" l="10000" r="97100"/>
                    </a14:imgEffect>
                  </a14:imgLayer>
                </a14:imgProps>
              </a:ext>
              <a:ext uri="{28A0092B-C50C-407E-A947-70E740481C1C}">
                <a14:useLocalDpi xmlns:a14="http://schemas.microsoft.com/office/drawing/2010/main"/>
              </a:ext>
            </a:extLst>
          </a:blip>
          <a:srcRect/>
          <a:stretch>
            <a:fillRect/>
          </a:stretch>
        </p:blipFill>
        <p:spPr bwMode="auto">
          <a:xfrm>
            <a:off x="2212867" y="1506896"/>
            <a:ext cx="2388096" cy="1580870"/>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p:cNvSpPr>
            <a:spLocks noChangeAspect="1"/>
          </p:cNvSpPr>
          <p:nvPr/>
        </p:nvSpPr>
        <p:spPr>
          <a:xfrm>
            <a:off x="4326320" y="1527488"/>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8</a:t>
            </a:r>
          </a:p>
        </p:txBody>
      </p:sp>
      <p:sp>
        <p:nvSpPr>
          <p:cNvPr id="13" name="Rectangle 12"/>
          <p:cNvSpPr>
            <a:spLocks noChangeAspect="1"/>
          </p:cNvSpPr>
          <p:nvPr/>
        </p:nvSpPr>
        <p:spPr>
          <a:xfrm>
            <a:off x="5565556" y="2364804"/>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7</a:t>
            </a:r>
          </a:p>
        </p:txBody>
      </p:sp>
      <p:sp>
        <p:nvSpPr>
          <p:cNvPr id="12" name="Rectangle 11"/>
          <p:cNvSpPr>
            <a:spLocks noChangeAspect="1"/>
          </p:cNvSpPr>
          <p:nvPr/>
        </p:nvSpPr>
        <p:spPr>
          <a:xfrm>
            <a:off x="6804440" y="3183864"/>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6</a:t>
            </a:r>
          </a:p>
        </p:txBody>
      </p:sp>
      <p:sp>
        <p:nvSpPr>
          <p:cNvPr id="15" name="Rectangle 14"/>
          <p:cNvSpPr>
            <a:spLocks noChangeAspect="1"/>
          </p:cNvSpPr>
          <p:nvPr/>
        </p:nvSpPr>
        <p:spPr>
          <a:xfrm>
            <a:off x="3074772" y="2075788"/>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9</a:t>
            </a:r>
          </a:p>
        </p:txBody>
      </p:sp>
      <p:sp>
        <p:nvSpPr>
          <p:cNvPr id="16" name="Rectangle 15"/>
          <p:cNvSpPr>
            <a:spLocks noChangeAspect="1"/>
          </p:cNvSpPr>
          <p:nvPr/>
        </p:nvSpPr>
        <p:spPr>
          <a:xfrm>
            <a:off x="1837428" y="2637200"/>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10</a:t>
            </a:r>
          </a:p>
        </p:txBody>
      </p:sp>
      <p:sp>
        <p:nvSpPr>
          <p:cNvPr id="4" name="Rectangle 3"/>
          <p:cNvSpPr>
            <a:spLocks noChangeAspect="1"/>
          </p:cNvSpPr>
          <p:nvPr/>
        </p:nvSpPr>
        <p:spPr>
          <a:xfrm>
            <a:off x="640944" y="3086893"/>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GB" sz="4800" dirty="0">
                <a:solidFill>
                  <a:prstClr val="black"/>
                </a:solidFill>
              </a:rPr>
              <a:t>1</a:t>
            </a:r>
          </a:p>
        </p:txBody>
      </p:sp>
      <p:sp>
        <p:nvSpPr>
          <p:cNvPr id="2" name="Rectangle 1"/>
          <p:cNvSpPr/>
          <p:nvPr/>
        </p:nvSpPr>
        <p:spPr>
          <a:xfrm>
            <a:off x="3565428" y="2075788"/>
            <a:ext cx="2446540" cy="47822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8" name="Rectangle 7"/>
          <p:cNvSpPr>
            <a:spLocks noChangeAspect="1"/>
          </p:cNvSpPr>
          <p:nvPr/>
        </p:nvSpPr>
        <p:spPr>
          <a:xfrm>
            <a:off x="5552540" y="4020196"/>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5</a:t>
            </a:r>
          </a:p>
        </p:txBody>
      </p:sp>
      <p:sp>
        <p:nvSpPr>
          <p:cNvPr id="5" name="Rectangle 4"/>
          <p:cNvSpPr>
            <a:spLocks noChangeAspect="1"/>
          </p:cNvSpPr>
          <p:nvPr/>
        </p:nvSpPr>
        <p:spPr>
          <a:xfrm>
            <a:off x="1835696" y="3689460"/>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GB" sz="4800" dirty="0">
                <a:solidFill>
                  <a:prstClr val="black"/>
                </a:solidFill>
              </a:rPr>
              <a:t>2</a:t>
            </a:r>
          </a:p>
        </p:txBody>
      </p:sp>
      <p:sp>
        <p:nvSpPr>
          <p:cNvPr id="6" name="Rectangle 5"/>
          <p:cNvSpPr>
            <a:spLocks noChangeAspect="1"/>
          </p:cNvSpPr>
          <p:nvPr/>
        </p:nvSpPr>
        <p:spPr>
          <a:xfrm>
            <a:off x="3059832" y="4263984"/>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GB" sz="4800" dirty="0">
                <a:solidFill>
                  <a:prstClr val="black"/>
                </a:solidFill>
              </a:rPr>
              <a:t>3</a:t>
            </a:r>
          </a:p>
        </p:txBody>
      </p:sp>
      <p:sp>
        <p:nvSpPr>
          <p:cNvPr id="27" name="Rectangle 26"/>
          <p:cNvSpPr/>
          <p:nvPr/>
        </p:nvSpPr>
        <p:spPr>
          <a:xfrm>
            <a:off x="3563888" y="2060848"/>
            <a:ext cx="2446540" cy="2212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7" name="Rectangle 6"/>
          <p:cNvSpPr>
            <a:spLocks noChangeAspect="1"/>
          </p:cNvSpPr>
          <p:nvPr/>
        </p:nvSpPr>
        <p:spPr>
          <a:xfrm>
            <a:off x="4283968" y="4869352"/>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GB" sz="4800" dirty="0">
                <a:solidFill>
                  <a:prstClr val="black"/>
                </a:solidFill>
              </a:rPr>
              <a:t>4</a:t>
            </a:r>
          </a:p>
        </p:txBody>
      </p:sp>
      <p:pic>
        <p:nvPicPr>
          <p:cNvPr id="2050" name="Picture 2"/>
          <p:cNvPicPr>
            <a:picLocks noChangeAspect="1" noChangeArrowheads="1"/>
          </p:cNvPicPr>
          <p:nvPr/>
        </p:nvPicPr>
        <p:blipFill>
          <a:blip r:embed="rId10">
            <a:extLst>
              <a:ext uri="{28A0092B-C50C-407E-A947-70E740481C1C}">
                <a14:useLocalDpi xmlns:a14="http://schemas.microsoft.com/office/drawing/2010/main" val="0"/>
              </a:ext>
            </a:extLst>
          </a:blip>
          <a:stretch>
            <a:fillRect/>
          </a:stretch>
        </p:blipFill>
        <p:spPr bwMode="auto">
          <a:xfrm>
            <a:off x="4146087" y="3894038"/>
            <a:ext cx="658289" cy="2127250"/>
          </a:xfrm>
          <a:prstGeom prst="rect">
            <a:avLst/>
          </a:prstGeom>
          <a:noFill/>
          <a:extLst>
            <a:ext uri="{909E8E84-426E-40DD-AFC4-6F175D3DCCD1}">
              <a14:hiddenFill xmlns:a14="http://schemas.microsoft.com/office/drawing/2010/main">
                <a:solidFill>
                  <a:srgbClr val="FFFFFF"/>
                </a:solidFill>
              </a14:hiddenFill>
            </a:ext>
          </a:extLst>
        </p:spPr>
      </p:pic>
      <p:sp>
        <p:nvSpPr>
          <p:cNvPr id="28" name="Rectangle 27"/>
          <p:cNvSpPr/>
          <p:nvPr/>
        </p:nvSpPr>
        <p:spPr>
          <a:xfrm>
            <a:off x="2008188" y="2060848"/>
            <a:ext cx="5112568" cy="2212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29" name="Rectangle 28"/>
          <p:cNvSpPr/>
          <p:nvPr/>
        </p:nvSpPr>
        <p:spPr>
          <a:xfrm>
            <a:off x="2008188" y="2060848"/>
            <a:ext cx="5112568" cy="2304352"/>
          </a:xfrm>
          <a:prstGeom prst="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en-GB" sz="2600" dirty="0">
                <a:solidFill>
                  <a:prstClr val="black"/>
                </a:solidFill>
              </a:rPr>
              <a:t>Question 4</a:t>
            </a:r>
          </a:p>
          <a:p>
            <a:pPr algn="ctr"/>
            <a:r>
              <a:rPr lang="en-GB" sz="2600" b="1" dirty="0">
                <a:solidFill>
                  <a:prstClr val="black"/>
                </a:solidFill>
              </a:rPr>
              <a:t>Memory can be </a:t>
            </a:r>
            <a:r>
              <a:rPr lang="en-GB" sz="2600" b="1" i="1" dirty="0">
                <a:solidFill>
                  <a:prstClr val="black"/>
                </a:solidFill>
              </a:rPr>
              <a:t>reconstructive.</a:t>
            </a:r>
          </a:p>
        </p:txBody>
      </p:sp>
      <p:sp>
        <p:nvSpPr>
          <p:cNvPr id="30" name="Rectangle 29"/>
          <p:cNvSpPr/>
          <p:nvPr/>
        </p:nvSpPr>
        <p:spPr>
          <a:xfrm>
            <a:off x="179696" y="2060848"/>
            <a:ext cx="1656000" cy="2212463"/>
          </a:xfrm>
          <a:prstGeom prst="rect">
            <a:avLst/>
          </a:prstGeom>
          <a:ln/>
        </p:spPr>
        <p:style>
          <a:lnRef idx="3">
            <a:schemeClr val="lt1"/>
          </a:lnRef>
          <a:fillRef idx="1">
            <a:schemeClr val="accent6"/>
          </a:fillRef>
          <a:effectRef idx="1">
            <a:schemeClr val="accent6"/>
          </a:effectRef>
          <a:fontRef idx="minor">
            <a:schemeClr val="lt1"/>
          </a:fontRef>
        </p:style>
        <p:txBody>
          <a:bodyPr rtlCol="0" anchor="ctr"/>
          <a:lstStyle/>
          <a:p>
            <a:pPr algn="ctr"/>
            <a:r>
              <a:rPr lang="en-GB" sz="4400" b="1">
                <a:solidFill>
                  <a:prstClr val="white"/>
                </a:solidFill>
              </a:rPr>
              <a:t>TRUE</a:t>
            </a:r>
            <a:endParaRPr lang="en-GB" sz="4400" b="1" dirty="0">
              <a:solidFill>
                <a:prstClr val="white"/>
              </a:solidFill>
            </a:endParaRPr>
          </a:p>
        </p:txBody>
      </p:sp>
      <p:sp>
        <p:nvSpPr>
          <p:cNvPr id="31" name="Rectangle 30" hidden="1"/>
          <p:cNvSpPr/>
          <p:nvPr/>
        </p:nvSpPr>
        <p:spPr>
          <a:xfrm>
            <a:off x="7293248" y="2060848"/>
            <a:ext cx="1656000" cy="2212463"/>
          </a:xfrm>
          <a:prstGeom prst="rect">
            <a:avLst/>
          </a:prstGeom>
          <a:ln/>
        </p:spPr>
        <p:style>
          <a:lnRef idx="3">
            <a:schemeClr val="lt1"/>
          </a:lnRef>
          <a:fillRef idx="1">
            <a:schemeClr val="accent4"/>
          </a:fillRef>
          <a:effectRef idx="1">
            <a:schemeClr val="accent4"/>
          </a:effectRef>
          <a:fontRef idx="minor">
            <a:schemeClr val="lt1"/>
          </a:fontRef>
        </p:style>
        <p:txBody>
          <a:bodyPr rtlCol="0" anchor="ctr"/>
          <a:lstStyle/>
          <a:p>
            <a:pPr algn="ctr"/>
            <a:r>
              <a:rPr lang="en-GB" sz="4400" b="1">
                <a:solidFill>
                  <a:prstClr val="white"/>
                </a:solidFill>
              </a:rPr>
              <a:t>FALSE</a:t>
            </a:r>
            <a:endParaRPr lang="en-GB" sz="4400" b="1" dirty="0">
              <a:solidFill>
                <a:prstClr val="white"/>
              </a:solidFill>
            </a:endParaRPr>
          </a:p>
        </p:txBody>
      </p:sp>
      <p:sp>
        <p:nvSpPr>
          <p:cNvPr id="32" name="Rectangle 31" hidden="1"/>
          <p:cNvSpPr/>
          <p:nvPr/>
        </p:nvSpPr>
        <p:spPr>
          <a:xfrm>
            <a:off x="179512" y="2060848"/>
            <a:ext cx="1656000" cy="2212463"/>
          </a:xfrm>
          <a:prstGeom prst="rect">
            <a:avLst/>
          </a:prstGeom>
          <a:ln/>
        </p:spPr>
        <p:style>
          <a:lnRef idx="3">
            <a:schemeClr val="lt1"/>
          </a:lnRef>
          <a:fillRef idx="1">
            <a:schemeClr val="accent6"/>
          </a:fillRef>
          <a:effectRef idx="1">
            <a:schemeClr val="accent6"/>
          </a:effectRef>
          <a:fontRef idx="minor">
            <a:schemeClr val="lt1"/>
          </a:fontRef>
        </p:style>
        <p:txBody>
          <a:bodyPr rtlCol="0" anchor="ctr"/>
          <a:lstStyle/>
          <a:p>
            <a:pPr algn="ctr"/>
            <a:r>
              <a:rPr lang="en-GB" sz="4400" b="1">
                <a:solidFill>
                  <a:prstClr val="white"/>
                </a:solidFill>
              </a:rPr>
              <a:t>TRUE</a:t>
            </a:r>
            <a:endParaRPr lang="en-GB" sz="4400" b="1" dirty="0">
              <a:solidFill>
                <a:prstClr val="white"/>
              </a:solidFill>
            </a:endParaRPr>
          </a:p>
        </p:txBody>
      </p:sp>
      <p:sp>
        <p:nvSpPr>
          <p:cNvPr id="33" name="Rectangle 32"/>
          <p:cNvSpPr/>
          <p:nvPr/>
        </p:nvSpPr>
        <p:spPr>
          <a:xfrm>
            <a:off x="7293064" y="2060848"/>
            <a:ext cx="1656000" cy="2212463"/>
          </a:xfrm>
          <a:prstGeom prst="rect">
            <a:avLst/>
          </a:prstGeom>
          <a:ln/>
        </p:spPr>
        <p:style>
          <a:lnRef idx="3">
            <a:schemeClr val="lt1"/>
          </a:lnRef>
          <a:fillRef idx="1">
            <a:schemeClr val="accent4"/>
          </a:fillRef>
          <a:effectRef idx="1">
            <a:schemeClr val="accent4"/>
          </a:effectRef>
          <a:fontRef idx="minor">
            <a:schemeClr val="lt1"/>
          </a:fontRef>
        </p:style>
        <p:txBody>
          <a:bodyPr rtlCol="0" anchor="ctr"/>
          <a:lstStyle/>
          <a:p>
            <a:pPr algn="ctr"/>
            <a:r>
              <a:rPr lang="en-GB" sz="4400" b="1">
                <a:solidFill>
                  <a:prstClr val="white"/>
                </a:solidFill>
              </a:rPr>
              <a:t>FALSE</a:t>
            </a:r>
            <a:endParaRPr lang="en-GB" sz="4400" b="1" dirty="0">
              <a:solidFill>
                <a:prstClr val="white"/>
              </a:solidFill>
            </a:endParaRPr>
          </a:p>
        </p:txBody>
      </p:sp>
      <p:pic>
        <p:nvPicPr>
          <p:cNvPr id="35" name="Picture 34"/>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08031" y="86152"/>
            <a:ext cx="7527938" cy="1523874"/>
          </a:xfrm>
          <a:prstGeom prst="rect">
            <a:avLst/>
          </a:prstGeom>
        </p:spPr>
      </p:pic>
    </p:spTree>
    <p:extLst>
      <p:ext uri="{BB962C8B-B14F-4D97-AF65-F5344CB8AC3E}">
        <p14:creationId xmlns:p14="http://schemas.microsoft.com/office/powerpoint/2010/main" val="2221915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repeatCount="indefinite"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100000" fill="hold"/>
                                        <p:tgtEl>
                                          <p:spTgt spid="20"/>
                                        </p:tgtEl>
                                        <p:attrNameLst>
                                          <p:attrName>ppt_x</p:attrName>
                                        </p:attrNameLst>
                                      </p:cBhvr>
                                      <p:tavLst>
                                        <p:tav tm="0">
                                          <p:val>
                                            <p:strVal val="1+#ppt_w/2"/>
                                          </p:val>
                                        </p:tav>
                                        <p:tav tm="100000">
                                          <p:val>
                                            <p:strVal val="#ppt_x"/>
                                          </p:val>
                                        </p:tav>
                                      </p:tavLst>
                                    </p:anim>
                                    <p:anim calcmode="lin" valueType="num">
                                      <p:cBhvr additive="base">
                                        <p:cTn id="8" dur="100000" fill="hold"/>
                                        <p:tgtEl>
                                          <p:spTgt spid="20"/>
                                        </p:tgtEl>
                                        <p:attrNameLst>
                                          <p:attrName>ppt_y</p:attrName>
                                        </p:attrNameLst>
                                      </p:cBhvr>
                                      <p:tavLst>
                                        <p:tav tm="0">
                                          <p:val>
                                            <p:strVal val="#ppt_y"/>
                                          </p:val>
                                        </p:tav>
                                        <p:tav tm="100000">
                                          <p:val>
                                            <p:strVal val="#ppt_y"/>
                                          </p:val>
                                        </p:tav>
                                      </p:tavLst>
                                    </p:anim>
                                  </p:childTnLst>
                                </p:cTn>
                              </p:par>
                              <p:par>
                                <p:cTn id="9" presetID="2" presetClass="entr" presetSubtype="2" repeatCount="indefinite" fill="hold" nodeType="with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additive="base">
                                        <p:cTn id="11" dur="60000" fill="hold"/>
                                        <p:tgtEl>
                                          <p:spTgt spid="19"/>
                                        </p:tgtEl>
                                        <p:attrNameLst>
                                          <p:attrName>ppt_x</p:attrName>
                                        </p:attrNameLst>
                                      </p:cBhvr>
                                      <p:tavLst>
                                        <p:tav tm="0">
                                          <p:val>
                                            <p:strVal val="1+#ppt_w/2"/>
                                          </p:val>
                                        </p:tav>
                                        <p:tav tm="100000">
                                          <p:val>
                                            <p:strVal val="#ppt_x"/>
                                          </p:val>
                                        </p:tav>
                                      </p:tavLst>
                                    </p:anim>
                                    <p:anim calcmode="lin" valueType="num">
                                      <p:cBhvr additive="base">
                                        <p:cTn id="12" dur="60000" fill="hold"/>
                                        <p:tgtEl>
                                          <p:spTgt spid="19"/>
                                        </p:tgtEl>
                                        <p:attrNameLst>
                                          <p:attrName>ppt_y</p:attrName>
                                        </p:attrNameLst>
                                      </p:cBhvr>
                                      <p:tavLst>
                                        <p:tav tm="0">
                                          <p:val>
                                            <p:strVal val="#ppt_y"/>
                                          </p:val>
                                        </p:tav>
                                        <p:tav tm="100000">
                                          <p:val>
                                            <p:strVal val="#ppt_y"/>
                                          </p:val>
                                        </p:tav>
                                      </p:tavLst>
                                    </p:anim>
                                  </p:childTnLst>
                                </p:cTn>
                              </p:par>
                              <p:par>
                                <p:cTn id="13" presetID="2" presetClass="entr" presetSubtype="2" repeatCount="indefinite" fill="hold" nodeType="withEffect">
                                  <p:stCondLst>
                                    <p:cond delay="0"/>
                                  </p:stCondLst>
                                  <p:childTnLst>
                                    <p:set>
                                      <p:cBhvr>
                                        <p:cTn id="14" dur="1" fill="hold">
                                          <p:stCondLst>
                                            <p:cond delay="0"/>
                                          </p:stCondLst>
                                        </p:cTn>
                                        <p:tgtEl>
                                          <p:spTgt spid="21"/>
                                        </p:tgtEl>
                                        <p:attrNameLst>
                                          <p:attrName>style.visibility</p:attrName>
                                        </p:attrNameLst>
                                      </p:cBhvr>
                                      <p:to>
                                        <p:strVal val="visible"/>
                                      </p:to>
                                    </p:set>
                                    <p:anim calcmode="lin" valueType="num">
                                      <p:cBhvr additive="base">
                                        <p:cTn id="15" dur="80000" fill="hold"/>
                                        <p:tgtEl>
                                          <p:spTgt spid="21"/>
                                        </p:tgtEl>
                                        <p:attrNameLst>
                                          <p:attrName>ppt_x</p:attrName>
                                        </p:attrNameLst>
                                      </p:cBhvr>
                                      <p:tavLst>
                                        <p:tav tm="0">
                                          <p:val>
                                            <p:strVal val="1+#ppt_w/2"/>
                                          </p:val>
                                        </p:tav>
                                        <p:tav tm="100000">
                                          <p:val>
                                            <p:strVal val="#ppt_x"/>
                                          </p:val>
                                        </p:tav>
                                      </p:tavLst>
                                    </p:anim>
                                    <p:anim calcmode="lin" valueType="num">
                                      <p:cBhvr additive="base">
                                        <p:cTn id="16" dur="80000" fill="hold"/>
                                        <p:tgtEl>
                                          <p:spTgt spid="21"/>
                                        </p:tgtEl>
                                        <p:attrNameLst>
                                          <p:attrName>ppt_y</p:attrName>
                                        </p:attrNameLst>
                                      </p:cBhvr>
                                      <p:tavLst>
                                        <p:tav tm="0">
                                          <p:val>
                                            <p:strVal val="#ppt_y"/>
                                          </p:val>
                                        </p:tav>
                                        <p:tav tm="100000">
                                          <p:val>
                                            <p:strVal val="#ppt_y"/>
                                          </p:val>
                                        </p:tav>
                                      </p:tavLst>
                                    </p:anim>
                                  </p:childTnLst>
                                </p:cTn>
                              </p:par>
                              <p:par>
                                <p:cTn id="17" presetID="2" presetClass="exit" presetSubtype="8" fill="hold" nodeType="withEffect">
                                  <p:stCondLst>
                                    <p:cond delay="0"/>
                                  </p:stCondLst>
                                  <p:childTnLst>
                                    <p:anim calcmode="lin" valueType="num">
                                      <p:cBhvr additive="base">
                                        <p:cTn id="18" dur="20000"/>
                                        <p:tgtEl>
                                          <p:spTgt spid="23"/>
                                        </p:tgtEl>
                                        <p:attrNameLst>
                                          <p:attrName>ppt_x</p:attrName>
                                        </p:attrNameLst>
                                      </p:cBhvr>
                                      <p:tavLst>
                                        <p:tav tm="0">
                                          <p:val>
                                            <p:strVal val="ppt_x"/>
                                          </p:val>
                                        </p:tav>
                                        <p:tav tm="100000">
                                          <p:val>
                                            <p:strVal val="0-ppt_w/2"/>
                                          </p:val>
                                        </p:tav>
                                      </p:tavLst>
                                    </p:anim>
                                    <p:anim calcmode="lin" valueType="num">
                                      <p:cBhvr additive="base">
                                        <p:cTn id="19" dur="20000"/>
                                        <p:tgtEl>
                                          <p:spTgt spid="23"/>
                                        </p:tgtEl>
                                        <p:attrNameLst>
                                          <p:attrName>ppt_y</p:attrName>
                                        </p:attrNameLst>
                                      </p:cBhvr>
                                      <p:tavLst>
                                        <p:tav tm="0">
                                          <p:val>
                                            <p:strVal val="ppt_y"/>
                                          </p:val>
                                        </p:tav>
                                        <p:tav tm="100000">
                                          <p:val>
                                            <p:strVal val="ppt_y"/>
                                          </p:val>
                                        </p:tav>
                                      </p:tavLst>
                                    </p:anim>
                                    <p:set>
                                      <p:cBhvr>
                                        <p:cTn id="20" dur="1" fill="hold">
                                          <p:stCondLst>
                                            <p:cond delay="19999"/>
                                          </p:stCondLst>
                                        </p:cTn>
                                        <p:tgtEl>
                                          <p:spTgt spid="23"/>
                                        </p:tgtEl>
                                        <p:attrNameLst>
                                          <p:attrName>style.visibility</p:attrName>
                                        </p:attrNameLst>
                                      </p:cBhvr>
                                      <p:to>
                                        <p:strVal val="hidden"/>
                                      </p:to>
                                    </p:set>
                                  </p:childTnLst>
                                </p:cTn>
                              </p:par>
                              <p:par>
                                <p:cTn id="21" presetID="2" presetClass="exit" presetSubtype="8" fill="hold" nodeType="withEffect">
                                  <p:stCondLst>
                                    <p:cond delay="0"/>
                                  </p:stCondLst>
                                  <p:childTnLst>
                                    <p:anim calcmode="lin" valueType="num">
                                      <p:cBhvr additive="base">
                                        <p:cTn id="22" dur="15000"/>
                                        <p:tgtEl>
                                          <p:spTgt spid="22"/>
                                        </p:tgtEl>
                                        <p:attrNameLst>
                                          <p:attrName>ppt_x</p:attrName>
                                        </p:attrNameLst>
                                      </p:cBhvr>
                                      <p:tavLst>
                                        <p:tav tm="0">
                                          <p:val>
                                            <p:strVal val="ppt_x"/>
                                          </p:val>
                                        </p:tav>
                                        <p:tav tm="100000">
                                          <p:val>
                                            <p:strVal val="0-ppt_w/2"/>
                                          </p:val>
                                        </p:tav>
                                      </p:tavLst>
                                    </p:anim>
                                    <p:anim calcmode="lin" valueType="num">
                                      <p:cBhvr additive="base">
                                        <p:cTn id="23" dur="15000"/>
                                        <p:tgtEl>
                                          <p:spTgt spid="22"/>
                                        </p:tgtEl>
                                        <p:attrNameLst>
                                          <p:attrName>ppt_y</p:attrName>
                                        </p:attrNameLst>
                                      </p:cBhvr>
                                      <p:tavLst>
                                        <p:tav tm="0">
                                          <p:val>
                                            <p:strVal val="ppt_y"/>
                                          </p:val>
                                        </p:tav>
                                        <p:tav tm="100000">
                                          <p:val>
                                            <p:strVal val="ppt_y"/>
                                          </p:val>
                                        </p:tav>
                                      </p:tavLst>
                                    </p:anim>
                                    <p:set>
                                      <p:cBhvr>
                                        <p:cTn id="24" dur="1" fill="hold">
                                          <p:stCondLst>
                                            <p:cond delay="14999"/>
                                          </p:stCondLst>
                                        </p:cTn>
                                        <p:tgtEl>
                                          <p:spTgt spid="22"/>
                                        </p:tgtEl>
                                        <p:attrNameLst>
                                          <p:attrName>style.visibility</p:attrName>
                                        </p:attrNameLst>
                                      </p:cBhvr>
                                      <p:to>
                                        <p:strVal val="hidden"/>
                                      </p:to>
                                    </p:set>
                                  </p:childTnLst>
                                </p:cTn>
                              </p:par>
                              <p:par>
                                <p:cTn id="25" presetID="2" presetClass="exit" presetSubtype="8" fill="hold" nodeType="withEffect">
                                  <p:stCondLst>
                                    <p:cond delay="0"/>
                                  </p:stCondLst>
                                  <p:childTnLst>
                                    <p:anim calcmode="lin" valueType="num">
                                      <p:cBhvr additive="base">
                                        <p:cTn id="26" dur="25000"/>
                                        <p:tgtEl>
                                          <p:spTgt spid="24"/>
                                        </p:tgtEl>
                                        <p:attrNameLst>
                                          <p:attrName>ppt_x</p:attrName>
                                        </p:attrNameLst>
                                      </p:cBhvr>
                                      <p:tavLst>
                                        <p:tav tm="0">
                                          <p:val>
                                            <p:strVal val="ppt_x"/>
                                          </p:val>
                                        </p:tav>
                                        <p:tav tm="100000">
                                          <p:val>
                                            <p:strVal val="0-ppt_w/2"/>
                                          </p:val>
                                        </p:tav>
                                      </p:tavLst>
                                    </p:anim>
                                    <p:anim calcmode="lin" valueType="num">
                                      <p:cBhvr additive="base">
                                        <p:cTn id="27" dur="25000"/>
                                        <p:tgtEl>
                                          <p:spTgt spid="24"/>
                                        </p:tgtEl>
                                        <p:attrNameLst>
                                          <p:attrName>ppt_y</p:attrName>
                                        </p:attrNameLst>
                                      </p:cBhvr>
                                      <p:tavLst>
                                        <p:tav tm="0">
                                          <p:val>
                                            <p:strVal val="ppt_y"/>
                                          </p:val>
                                        </p:tav>
                                        <p:tav tm="100000">
                                          <p:val>
                                            <p:strVal val="ppt_y"/>
                                          </p:val>
                                        </p:tav>
                                      </p:tavLst>
                                    </p:anim>
                                    <p:set>
                                      <p:cBhvr>
                                        <p:cTn id="28" dur="1" fill="hold">
                                          <p:stCondLst>
                                            <p:cond delay="24999"/>
                                          </p:stCondLst>
                                        </p:cTn>
                                        <p:tgtEl>
                                          <p:spTgt spid="24"/>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2"/>
                                        </p:tgtEl>
                                        <p:attrNameLst>
                                          <p:attrName>style.visibility</p:attrName>
                                        </p:attrNameLst>
                                      </p:cBhvr>
                                      <p:to>
                                        <p:strVal val="visible"/>
                                      </p:to>
                                    </p:set>
                                    <p:anim calcmode="lin" valueType="num">
                                      <p:cBhvr additive="base">
                                        <p:cTn id="33" dur="500" fill="hold"/>
                                        <p:tgtEl>
                                          <p:spTgt spid="2"/>
                                        </p:tgtEl>
                                        <p:attrNameLst>
                                          <p:attrName>ppt_x</p:attrName>
                                        </p:attrNameLst>
                                      </p:cBhvr>
                                      <p:tavLst>
                                        <p:tav tm="0">
                                          <p:val>
                                            <p:strVal val="#ppt_x"/>
                                          </p:val>
                                        </p:tav>
                                        <p:tav tm="100000">
                                          <p:val>
                                            <p:strVal val="#ppt_x"/>
                                          </p:val>
                                        </p:tav>
                                      </p:tavLst>
                                    </p:anim>
                                    <p:anim calcmode="lin" valueType="num">
                                      <p:cBhvr additive="base">
                                        <p:cTn id="34" dur="500" fill="hold"/>
                                        <p:tgtEl>
                                          <p:spTgt spid="2"/>
                                        </p:tgtEl>
                                        <p:attrNameLst>
                                          <p:attrName>ppt_y</p:attrName>
                                        </p:attrNameLst>
                                      </p:cBhvr>
                                      <p:tavLst>
                                        <p:tav tm="0">
                                          <p:val>
                                            <p:strVal val="1+#ppt_h/2"/>
                                          </p:val>
                                        </p:tav>
                                        <p:tav tm="100000">
                                          <p:val>
                                            <p:strVal val="#ppt_y"/>
                                          </p:val>
                                        </p:tav>
                                      </p:tavLst>
                                    </p:anim>
                                  </p:childTnLst>
                                </p:cTn>
                              </p:par>
                              <p:par>
                                <p:cTn id="35" presetID="1" presetClass="entr" presetSubtype="0" fill="hold" grpId="0" nodeType="withEffect">
                                  <p:stCondLst>
                                    <p:cond delay="500"/>
                                  </p:stCondLst>
                                  <p:childTnLst>
                                    <p:set>
                                      <p:cBhvr>
                                        <p:cTn id="36" dur="1" fill="hold">
                                          <p:stCondLst>
                                            <p:cond delay="0"/>
                                          </p:stCondLst>
                                        </p:cTn>
                                        <p:tgtEl>
                                          <p:spTgt spid="27"/>
                                        </p:tgtEl>
                                        <p:attrNameLst>
                                          <p:attrName>style.visibility</p:attrName>
                                        </p:attrNameLst>
                                      </p:cBhvr>
                                      <p:to>
                                        <p:strVal val="visible"/>
                                      </p:to>
                                    </p:set>
                                  </p:childTnLst>
                                </p:cTn>
                              </p:par>
                              <p:par>
                                <p:cTn id="37" presetID="22" presetClass="exit" presetSubtype="4" fill="hold" grpId="1" nodeType="withEffect">
                                  <p:stCondLst>
                                    <p:cond delay="500"/>
                                  </p:stCondLst>
                                  <p:childTnLst>
                                    <p:animEffect transition="out" filter="wipe(down)">
                                      <p:cBhvr>
                                        <p:cTn id="38" dur="2000"/>
                                        <p:tgtEl>
                                          <p:spTgt spid="2"/>
                                        </p:tgtEl>
                                      </p:cBhvr>
                                    </p:animEffect>
                                    <p:set>
                                      <p:cBhvr>
                                        <p:cTn id="39" dur="1" fill="hold">
                                          <p:stCondLst>
                                            <p:cond delay="1999"/>
                                          </p:stCondLst>
                                        </p:cTn>
                                        <p:tgtEl>
                                          <p:spTgt spid="2"/>
                                        </p:tgtEl>
                                        <p:attrNameLst>
                                          <p:attrName>style.visibility</p:attrName>
                                        </p:attrNameLst>
                                      </p:cBhvr>
                                      <p:to>
                                        <p:strVal val="hidden"/>
                                      </p:to>
                                    </p:set>
                                  </p:childTnLst>
                                </p:cTn>
                              </p:par>
                              <p:par>
                                <p:cTn id="40" presetID="16" presetClass="entr" presetSubtype="37" fill="hold" grpId="0" nodeType="withEffect">
                                  <p:stCondLst>
                                    <p:cond delay="1000"/>
                                  </p:stCondLst>
                                  <p:childTnLst>
                                    <p:set>
                                      <p:cBhvr>
                                        <p:cTn id="41" dur="1" fill="hold">
                                          <p:stCondLst>
                                            <p:cond delay="0"/>
                                          </p:stCondLst>
                                        </p:cTn>
                                        <p:tgtEl>
                                          <p:spTgt spid="28"/>
                                        </p:tgtEl>
                                        <p:attrNameLst>
                                          <p:attrName>style.visibility</p:attrName>
                                        </p:attrNameLst>
                                      </p:cBhvr>
                                      <p:to>
                                        <p:strVal val="visible"/>
                                      </p:to>
                                    </p:set>
                                    <p:animEffect transition="in" filter="barn(outVertical)">
                                      <p:cBhvr>
                                        <p:cTn id="42" dur="2000"/>
                                        <p:tgtEl>
                                          <p:spTgt spid="28"/>
                                        </p:tgtEl>
                                      </p:cBhvr>
                                    </p:animEffect>
                                  </p:childTnLst>
                                </p:cTn>
                              </p:par>
                              <p:par>
                                <p:cTn id="43" presetID="10" presetClass="entr" presetSubtype="0" fill="hold" grpId="0" nodeType="withEffect">
                                  <p:stCondLst>
                                    <p:cond delay="3000"/>
                                  </p:stCondLst>
                                  <p:childTnLst>
                                    <p:set>
                                      <p:cBhvr>
                                        <p:cTn id="44" dur="1" fill="hold">
                                          <p:stCondLst>
                                            <p:cond delay="0"/>
                                          </p:stCondLst>
                                        </p:cTn>
                                        <p:tgtEl>
                                          <p:spTgt spid="29"/>
                                        </p:tgtEl>
                                        <p:attrNameLst>
                                          <p:attrName>style.visibility</p:attrName>
                                        </p:attrNameLst>
                                      </p:cBhvr>
                                      <p:to>
                                        <p:strVal val="visible"/>
                                      </p:to>
                                    </p:set>
                                    <p:animEffect transition="in" filter="fade">
                                      <p:cBhvr>
                                        <p:cTn id="45" dur="2000"/>
                                        <p:tgtEl>
                                          <p:spTgt spid="29"/>
                                        </p:tgtEl>
                                      </p:cBhvr>
                                    </p:animEffect>
                                  </p:childTnLst>
                                </p:cTn>
                              </p:par>
                              <p:par>
                                <p:cTn id="46" presetID="10" presetClass="entr" presetSubtype="0" fill="hold" grpId="0" nodeType="withEffect">
                                  <p:stCondLst>
                                    <p:cond delay="3000"/>
                                  </p:stCondLst>
                                  <p:childTnLst>
                                    <p:set>
                                      <p:cBhvr>
                                        <p:cTn id="47" dur="1" fill="hold">
                                          <p:stCondLst>
                                            <p:cond delay="0"/>
                                          </p:stCondLst>
                                        </p:cTn>
                                        <p:tgtEl>
                                          <p:spTgt spid="30"/>
                                        </p:tgtEl>
                                        <p:attrNameLst>
                                          <p:attrName>style.visibility</p:attrName>
                                        </p:attrNameLst>
                                      </p:cBhvr>
                                      <p:to>
                                        <p:strVal val="visible"/>
                                      </p:to>
                                    </p:set>
                                    <p:animEffect transition="in" filter="fade">
                                      <p:cBhvr>
                                        <p:cTn id="48" dur="2000"/>
                                        <p:tgtEl>
                                          <p:spTgt spid="30"/>
                                        </p:tgtEl>
                                      </p:cBhvr>
                                    </p:animEffect>
                                  </p:childTnLst>
                                </p:cTn>
                              </p:par>
                              <p:par>
                                <p:cTn id="49" presetID="10" presetClass="entr" presetSubtype="0" fill="hold" grpId="0" nodeType="withEffect">
                                  <p:stCondLst>
                                    <p:cond delay="3000"/>
                                  </p:stCondLst>
                                  <p:childTnLst>
                                    <p:set>
                                      <p:cBhvr>
                                        <p:cTn id="50" dur="1" fill="hold">
                                          <p:stCondLst>
                                            <p:cond delay="0"/>
                                          </p:stCondLst>
                                        </p:cTn>
                                        <p:tgtEl>
                                          <p:spTgt spid="31"/>
                                        </p:tgtEl>
                                        <p:attrNameLst>
                                          <p:attrName>style.visibility</p:attrName>
                                        </p:attrNameLst>
                                      </p:cBhvr>
                                      <p:to>
                                        <p:strVal val="visible"/>
                                      </p:to>
                                    </p:set>
                                    <p:animEffect transition="in" filter="fade">
                                      <p:cBhvr>
                                        <p:cTn id="51" dur="2000"/>
                                        <p:tgtEl>
                                          <p:spTgt spid="31"/>
                                        </p:tgtEl>
                                      </p:cBhvr>
                                    </p:animEffect>
                                  </p:childTnLst>
                                </p:cTn>
                              </p:par>
                              <p:par>
                                <p:cTn id="52" presetID="10" presetClass="entr" presetSubtype="0" fill="hold" grpId="0" nodeType="withEffect">
                                  <p:stCondLst>
                                    <p:cond delay="3000"/>
                                  </p:stCondLst>
                                  <p:childTnLst>
                                    <p:set>
                                      <p:cBhvr>
                                        <p:cTn id="53" dur="1" fill="hold">
                                          <p:stCondLst>
                                            <p:cond delay="0"/>
                                          </p:stCondLst>
                                        </p:cTn>
                                        <p:tgtEl>
                                          <p:spTgt spid="32"/>
                                        </p:tgtEl>
                                        <p:attrNameLst>
                                          <p:attrName>style.visibility</p:attrName>
                                        </p:attrNameLst>
                                      </p:cBhvr>
                                      <p:to>
                                        <p:strVal val="visible"/>
                                      </p:to>
                                    </p:set>
                                    <p:animEffect transition="in" filter="fade">
                                      <p:cBhvr>
                                        <p:cTn id="54" dur="2000"/>
                                        <p:tgtEl>
                                          <p:spTgt spid="32"/>
                                        </p:tgtEl>
                                      </p:cBhvr>
                                    </p:animEffect>
                                  </p:childTnLst>
                                </p:cTn>
                              </p:par>
                              <p:par>
                                <p:cTn id="55" presetID="10" presetClass="entr" presetSubtype="0" fill="hold" grpId="0" nodeType="withEffect">
                                  <p:stCondLst>
                                    <p:cond delay="3000"/>
                                  </p:stCondLst>
                                  <p:childTnLst>
                                    <p:set>
                                      <p:cBhvr>
                                        <p:cTn id="56" dur="1" fill="hold">
                                          <p:stCondLst>
                                            <p:cond delay="0"/>
                                          </p:stCondLst>
                                        </p:cTn>
                                        <p:tgtEl>
                                          <p:spTgt spid="33"/>
                                        </p:tgtEl>
                                        <p:attrNameLst>
                                          <p:attrName>style.visibility</p:attrName>
                                        </p:attrNameLst>
                                      </p:cBhvr>
                                      <p:to>
                                        <p:strVal val="visible"/>
                                      </p:to>
                                    </p:set>
                                    <p:animEffect transition="in" filter="fade">
                                      <p:cBhvr>
                                        <p:cTn id="57" dur="2000"/>
                                        <p:tgtEl>
                                          <p:spTgt spid="33"/>
                                        </p:tgtEl>
                                      </p:cBhvr>
                                    </p:animEffect>
                                  </p:childTnLst>
                                </p:cTn>
                              </p:par>
                            </p:childTnLst>
                          </p:cTn>
                        </p:par>
                      </p:childTnLst>
                    </p:cTn>
                  </p:par>
                  <p:par>
                    <p:cTn id="58" fill="hold">
                      <p:stCondLst>
                        <p:cond delay="indefinite"/>
                      </p:stCondLst>
                      <p:childTnLst>
                        <p:par>
                          <p:cTn id="59" fill="hold">
                            <p:stCondLst>
                              <p:cond delay="0"/>
                            </p:stCondLst>
                            <p:childTnLst>
                              <p:par>
                                <p:cTn id="60" presetID="2" presetClass="exit" presetSubtype="8" fill="hold" grpId="1" nodeType="clickEffect">
                                  <p:stCondLst>
                                    <p:cond delay="0"/>
                                  </p:stCondLst>
                                  <p:childTnLst>
                                    <p:anim calcmode="lin" valueType="num">
                                      <p:cBhvr additive="base">
                                        <p:cTn id="61" dur="500"/>
                                        <p:tgtEl>
                                          <p:spTgt spid="32"/>
                                        </p:tgtEl>
                                        <p:attrNameLst>
                                          <p:attrName>ppt_x</p:attrName>
                                        </p:attrNameLst>
                                      </p:cBhvr>
                                      <p:tavLst>
                                        <p:tav tm="0">
                                          <p:val>
                                            <p:strVal val="ppt_x"/>
                                          </p:val>
                                        </p:tav>
                                        <p:tav tm="100000">
                                          <p:val>
                                            <p:strVal val="0-ppt_w/2"/>
                                          </p:val>
                                        </p:tav>
                                      </p:tavLst>
                                    </p:anim>
                                    <p:anim calcmode="lin" valueType="num">
                                      <p:cBhvr additive="base">
                                        <p:cTn id="62" dur="500"/>
                                        <p:tgtEl>
                                          <p:spTgt spid="32"/>
                                        </p:tgtEl>
                                        <p:attrNameLst>
                                          <p:attrName>ppt_y</p:attrName>
                                        </p:attrNameLst>
                                      </p:cBhvr>
                                      <p:tavLst>
                                        <p:tav tm="0">
                                          <p:val>
                                            <p:strVal val="ppt_y"/>
                                          </p:val>
                                        </p:tav>
                                        <p:tav tm="100000">
                                          <p:val>
                                            <p:strVal val="ppt_y"/>
                                          </p:val>
                                        </p:tav>
                                      </p:tavLst>
                                    </p:anim>
                                    <p:set>
                                      <p:cBhvr>
                                        <p:cTn id="63" dur="1" fill="hold">
                                          <p:stCondLst>
                                            <p:cond delay="499"/>
                                          </p:stCondLst>
                                        </p:cTn>
                                        <p:tgtEl>
                                          <p:spTgt spid="32"/>
                                        </p:tgtEl>
                                        <p:attrNameLst>
                                          <p:attrName>style.visibility</p:attrName>
                                        </p:attrNameLst>
                                      </p:cBhvr>
                                      <p:to>
                                        <p:strVal val="hidden"/>
                                      </p:to>
                                    </p:set>
                                  </p:childTnLst>
                                </p:cTn>
                              </p:par>
                            </p:childTnLst>
                          </p:cTn>
                        </p:par>
                      </p:childTnLst>
                    </p:cTn>
                  </p:par>
                  <p:par>
                    <p:cTn id="64" fill="hold">
                      <p:stCondLst>
                        <p:cond delay="indefinite"/>
                      </p:stCondLst>
                      <p:childTnLst>
                        <p:par>
                          <p:cTn id="65" fill="hold">
                            <p:stCondLst>
                              <p:cond delay="0"/>
                            </p:stCondLst>
                            <p:childTnLst>
                              <p:par>
                                <p:cTn id="66" presetID="2" presetClass="exit" presetSubtype="2" fill="hold" grpId="1" nodeType="clickEffect">
                                  <p:stCondLst>
                                    <p:cond delay="0"/>
                                  </p:stCondLst>
                                  <p:childTnLst>
                                    <p:anim calcmode="lin" valueType="num">
                                      <p:cBhvr additive="base">
                                        <p:cTn id="67" dur="500"/>
                                        <p:tgtEl>
                                          <p:spTgt spid="33"/>
                                        </p:tgtEl>
                                        <p:attrNameLst>
                                          <p:attrName>ppt_x</p:attrName>
                                        </p:attrNameLst>
                                      </p:cBhvr>
                                      <p:tavLst>
                                        <p:tav tm="0">
                                          <p:val>
                                            <p:strVal val="ppt_x"/>
                                          </p:val>
                                        </p:tav>
                                        <p:tav tm="100000">
                                          <p:val>
                                            <p:strVal val="1+ppt_w/2"/>
                                          </p:val>
                                        </p:tav>
                                      </p:tavLst>
                                    </p:anim>
                                    <p:anim calcmode="lin" valueType="num">
                                      <p:cBhvr additive="base">
                                        <p:cTn id="68" dur="500"/>
                                        <p:tgtEl>
                                          <p:spTgt spid="33"/>
                                        </p:tgtEl>
                                        <p:attrNameLst>
                                          <p:attrName>ppt_y</p:attrName>
                                        </p:attrNameLst>
                                      </p:cBhvr>
                                      <p:tavLst>
                                        <p:tav tm="0">
                                          <p:val>
                                            <p:strVal val="ppt_y"/>
                                          </p:val>
                                        </p:tav>
                                        <p:tav tm="100000">
                                          <p:val>
                                            <p:strVal val="ppt_y"/>
                                          </p:val>
                                        </p:tav>
                                      </p:tavLst>
                                    </p:anim>
                                    <p:set>
                                      <p:cBhvr>
                                        <p:cTn id="69" dur="1" fill="hold">
                                          <p:stCondLst>
                                            <p:cond delay="499"/>
                                          </p:stCondLst>
                                        </p:cTn>
                                        <p:tgtEl>
                                          <p:spTgt spid="3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27" grpId="0" animBg="1"/>
      <p:bldP spid="28" grpId="0" animBg="1"/>
      <p:bldP spid="29" grpId="0" animBg="1"/>
      <p:bldP spid="30" grpId="0" animBg="1"/>
      <p:bldP spid="31" grpId="0" animBg="1"/>
      <p:bldP spid="32" grpId="0" animBg="1"/>
      <p:bldP spid="32" grpId="1" animBg="1"/>
      <p:bldP spid="33" grpId="0" animBg="1"/>
      <p:bldP spid="33"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0" y="5657671"/>
            <a:ext cx="9144000" cy="1200329"/>
          </a:xfrm>
          <a:prstGeom prst="rect">
            <a:avLst/>
          </a:prstGeom>
          <a:solidFill>
            <a:sysClr val="windowText" lastClr="000000"/>
          </a:solidFill>
          <a:ln w="25400">
            <a:solidFill>
              <a:schemeClr val="bg1"/>
            </a:solidFill>
          </a:ln>
        </p:spPr>
        <p:txBody>
          <a:bodyPr wrap="square" rtlCol="0">
            <a:spAutoFit/>
          </a:bodyPr>
          <a:lstStyle/>
          <a:p>
            <a:pPr>
              <a:defRPr/>
            </a:pPr>
            <a:r>
              <a:rPr lang="en-GB" i="1" u="sng" kern="0" dirty="0">
                <a:solidFill>
                  <a:srgbClr val="FFFFFF"/>
                </a:solidFill>
                <a:latin typeface="Comic Sans MS"/>
              </a:rPr>
              <a:t>Learning objectives:</a:t>
            </a:r>
          </a:p>
          <a:p>
            <a:pPr>
              <a:defRPr/>
            </a:pPr>
            <a:r>
              <a:rPr lang="en-GB" kern="0" dirty="0">
                <a:solidFill>
                  <a:srgbClr val="FFFFFF"/>
                </a:solidFill>
                <a:latin typeface="Comic Sans MS"/>
              </a:rPr>
              <a:t>•To UNDERSTAND how misleading information, including leading questions and post-event discussion, and anxiety all affect the accuracy of EWT.</a:t>
            </a:r>
          </a:p>
          <a:p>
            <a:pPr>
              <a:defRPr/>
            </a:pPr>
            <a:r>
              <a:rPr lang="en-GB" kern="0" dirty="0">
                <a:solidFill>
                  <a:srgbClr val="FFFFFF"/>
                </a:solidFill>
                <a:latin typeface="Comic Sans MS"/>
              </a:rPr>
              <a:t>•To KNOW and EVALAUTE  key research into the accuracy of EWT.</a:t>
            </a:r>
          </a:p>
        </p:txBody>
      </p:sp>
      <p:sp>
        <p:nvSpPr>
          <p:cNvPr id="2" name="Title 1"/>
          <p:cNvSpPr>
            <a:spLocks noGrp="1"/>
          </p:cNvSpPr>
          <p:nvPr>
            <p:ph type="title"/>
          </p:nvPr>
        </p:nvSpPr>
        <p:spPr>
          <a:xfrm>
            <a:off x="0" y="24586"/>
            <a:ext cx="9144000" cy="1268760"/>
          </a:xfrm>
          <a:solidFill>
            <a:schemeClr val="bg1"/>
          </a:solidFill>
          <a:ln w="63500">
            <a:solidFill>
              <a:schemeClr val="tx1"/>
            </a:solidFill>
          </a:ln>
        </p:spPr>
        <p:txBody>
          <a:bodyPr>
            <a:normAutofit/>
          </a:bodyPr>
          <a:lstStyle/>
          <a:p>
            <a:r>
              <a:rPr lang="en-GB" dirty="0" smtClean="0">
                <a:latin typeface="Comic Sans MS" panose="030F0702030302020204" pitchFamily="66" charset="0"/>
              </a:rPr>
              <a:t>Do we notice as much as we think?</a:t>
            </a:r>
            <a:endParaRPr lang="en-GB" dirty="0">
              <a:latin typeface="Comic Sans MS" panose="030F0702030302020204" pitchFamily="66" charset="0"/>
            </a:endParaRPr>
          </a:p>
        </p:txBody>
      </p:sp>
      <p:sp>
        <p:nvSpPr>
          <p:cNvPr id="5" name="Content Placeholder 4"/>
          <p:cNvSpPr>
            <a:spLocks noGrp="1"/>
          </p:cNvSpPr>
          <p:nvPr>
            <p:ph idx="1"/>
          </p:nvPr>
        </p:nvSpPr>
        <p:spPr>
          <a:xfrm>
            <a:off x="0" y="1268760"/>
            <a:ext cx="9144000" cy="4525963"/>
          </a:xfrm>
        </p:spPr>
        <p:txBody>
          <a:bodyPr>
            <a:normAutofit fontScale="92500"/>
          </a:bodyPr>
          <a:lstStyle/>
          <a:p>
            <a:pPr marL="0" indent="0">
              <a:buNone/>
            </a:pPr>
            <a:r>
              <a:rPr lang="en-GB" sz="2800" dirty="0" smtClean="0">
                <a:latin typeface="Comic Sans MS" panose="030F0702030302020204" pitchFamily="66" charset="0"/>
              </a:rPr>
              <a:t>As we know our memory is not full proof. We do not remember everything we see. We only remember things that we give </a:t>
            </a:r>
            <a:r>
              <a:rPr lang="en-GB" sz="2800" b="1" dirty="0" smtClean="0">
                <a:latin typeface="Comic Sans MS" panose="030F0702030302020204" pitchFamily="66" charset="0"/>
              </a:rPr>
              <a:t>ATTENTION </a:t>
            </a:r>
            <a:r>
              <a:rPr lang="en-GB" sz="2800" dirty="0" smtClean="0">
                <a:latin typeface="Comic Sans MS" panose="030F0702030302020204" pitchFamily="66" charset="0"/>
              </a:rPr>
              <a:t>to. Why?</a:t>
            </a:r>
          </a:p>
          <a:p>
            <a:pPr marL="0" indent="0">
              <a:buNone/>
            </a:pPr>
            <a:endParaRPr lang="en-GB" sz="2800" dirty="0" smtClean="0">
              <a:latin typeface="Comic Sans MS" panose="030F0702030302020204" pitchFamily="66" charset="0"/>
            </a:endParaRPr>
          </a:p>
          <a:p>
            <a:pPr marL="0" indent="0">
              <a:buNone/>
            </a:pPr>
            <a:endParaRPr lang="en-GB" sz="2800" dirty="0" smtClean="0">
              <a:latin typeface="Comic Sans MS" panose="030F0702030302020204" pitchFamily="66" charset="0"/>
            </a:endParaRPr>
          </a:p>
          <a:p>
            <a:pPr marL="0" indent="0">
              <a:buNone/>
            </a:pPr>
            <a:r>
              <a:rPr lang="en-GB" sz="2800" dirty="0" smtClean="0">
                <a:latin typeface="Comic Sans MS" panose="030F0702030302020204" pitchFamily="66" charset="0"/>
              </a:rPr>
              <a:t>In a scenario where a witness needs to give a statement they may remember very little of the scene, as their </a:t>
            </a:r>
            <a:r>
              <a:rPr lang="en-GB" sz="2800" i="1" dirty="0" smtClean="0">
                <a:latin typeface="Comic Sans MS" panose="030F0702030302020204" pitchFamily="66" charset="0"/>
              </a:rPr>
              <a:t>attention was likely focused elsewhere</a:t>
            </a:r>
            <a:r>
              <a:rPr lang="en-GB" sz="2800" dirty="0" smtClean="0">
                <a:latin typeface="Comic Sans MS" panose="030F0702030302020204" pitchFamily="66" charset="0"/>
              </a:rPr>
              <a:t>.</a:t>
            </a:r>
          </a:p>
          <a:p>
            <a:pPr marL="0" indent="0">
              <a:buNone/>
            </a:pPr>
            <a:endParaRPr lang="en-GB" sz="2800" dirty="0">
              <a:latin typeface="Comic Sans MS" panose="030F0702030302020204" pitchFamily="66" charset="0"/>
            </a:endParaRPr>
          </a:p>
          <a:p>
            <a:pPr marL="0" indent="0">
              <a:buNone/>
            </a:pPr>
            <a:r>
              <a:rPr lang="en-GB" sz="2800" dirty="0" smtClean="0">
                <a:latin typeface="Comic Sans MS" panose="030F0702030302020204" pitchFamily="66" charset="0"/>
              </a:rPr>
              <a:t>Watch the </a:t>
            </a:r>
            <a:r>
              <a:rPr lang="en-GB" sz="2800" dirty="0" smtClean="0">
                <a:latin typeface="Comic Sans MS" panose="030F0702030302020204" pitchFamily="66" charset="0"/>
                <a:hlinkClick r:id="rId3"/>
              </a:rPr>
              <a:t>video</a:t>
            </a:r>
            <a:r>
              <a:rPr lang="en-GB" sz="2800" dirty="0" smtClean="0">
                <a:latin typeface="Comic Sans MS" panose="030F0702030302020204" pitchFamily="66" charset="0"/>
              </a:rPr>
              <a:t> to demonstrate this…</a:t>
            </a:r>
            <a:endParaRPr lang="en-GB" sz="2800" dirty="0">
              <a:latin typeface="Comic Sans MS" panose="030F0702030302020204" pitchFamily="66" charset="0"/>
            </a:endParaRPr>
          </a:p>
        </p:txBody>
      </p:sp>
      <p:pic>
        <p:nvPicPr>
          <p:cNvPr id="3074"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514090">
            <a:off x="7385281" y="2319743"/>
            <a:ext cx="1623048" cy="108012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88935" y="4309664"/>
            <a:ext cx="2590800" cy="1774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62922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xEl>
                                              <p:pRg st="3" end="3"/>
                                            </p:txEl>
                                          </p:spTgt>
                                        </p:tgtEl>
                                        <p:attrNameLst>
                                          <p:attrName>style.visibility</p:attrName>
                                        </p:attrNameLst>
                                      </p:cBhvr>
                                      <p:to>
                                        <p:strVal val="visible"/>
                                      </p:to>
                                    </p:set>
                                    <p:animEffect transition="in" filter="fade">
                                      <p:cBhvr>
                                        <p:cTn id="14" dur="1000"/>
                                        <p:tgtEl>
                                          <p:spTgt spid="5">
                                            <p:txEl>
                                              <p:pRg st="3" end="3"/>
                                            </p:txEl>
                                          </p:spTgt>
                                        </p:tgtEl>
                                      </p:cBhvr>
                                    </p:animEffect>
                                    <p:anim calcmode="lin" valueType="num">
                                      <p:cBhvr>
                                        <p:cTn id="15"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xEl>
                                              <p:pRg st="5" end="5"/>
                                            </p:txEl>
                                          </p:spTgt>
                                        </p:tgtEl>
                                        <p:attrNameLst>
                                          <p:attrName>style.visibility</p:attrName>
                                        </p:attrNameLst>
                                      </p:cBhvr>
                                      <p:to>
                                        <p:strVal val="visible"/>
                                      </p:to>
                                    </p:set>
                                    <p:animEffect transition="in" filter="fade">
                                      <p:cBhvr>
                                        <p:cTn id="21" dur="1000"/>
                                        <p:tgtEl>
                                          <p:spTgt spid="5">
                                            <p:txEl>
                                              <p:pRg st="5" end="5"/>
                                            </p:txEl>
                                          </p:spTgt>
                                        </p:tgtEl>
                                      </p:cBhvr>
                                    </p:animEffect>
                                    <p:anim calcmode="lin" valueType="num">
                                      <p:cBhvr>
                                        <p:cTn id="22"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alpha val="99000"/>
          </a:schemeClr>
        </a:solidFill>
        <a:effectLst/>
      </p:bgPr>
    </p:bg>
    <p:spTree>
      <p:nvGrpSpPr>
        <p:cNvPr id="1" name=""/>
        <p:cNvGrpSpPr/>
        <p:nvPr/>
      </p:nvGrpSpPr>
      <p:grpSpPr>
        <a:xfrm>
          <a:off x="0" y="0"/>
          <a:ext cx="0" cy="0"/>
          <a:chOff x="0" y="0"/>
          <a:chExt cx="0" cy="0"/>
        </a:xfrm>
      </p:grpSpPr>
      <p:sp>
        <p:nvSpPr>
          <p:cNvPr id="36" name="Rectangle 35"/>
          <p:cNvSpPr/>
          <p:nvPr/>
        </p:nvSpPr>
        <p:spPr>
          <a:xfrm>
            <a:off x="0" y="6211889"/>
            <a:ext cx="9144000" cy="646111"/>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pic>
        <p:nvPicPr>
          <p:cNvPr id="19" name="Picture 3" descr="C:\Users\tutor2u\Downloads\shutterstock_55171579.jpg"/>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ackgroundRemoval t="9895" b="89955" l="10000" r="94400"/>
                    </a14:imgEffect>
                  </a14:imgLayer>
                </a14:imgProps>
              </a:ext>
              <a:ext uri="{28A0092B-C50C-407E-A947-70E740481C1C}">
                <a14:useLocalDpi xmlns:a14="http://schemas.microsoft.com/office/drawing/2010/main" val="0"/>
              </a:ext>
            </a:extLst>
          </a:blip>
          <a:srcRect l="6214" t="15847" b="13874"/>
          <a:stretch/>
        </p:blipFill>
        <p:spPr bwMode="auto">
          <a:xfrm>
            <a:off x="-3657891" y="2852936"/>
            <a:ext cx="3657891" cy="182880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descr="C:\Users\tutor2u\Downloads\shutterstock_111668297.jpg"/>
          <p:cNvPicPr>
            <a:picLocks noChangeAspect="1" noChangeArrowheads="1"/>
          </p:cNvPicPr>
          <p:nvPr/>
        </p:nvPicPr>
        <p:blipFill rotWithShape="1">
          <a:blip r:embed="rId4" cstate="screen">
            <a:extLst>
              <a:ext uri="{BEBA8EAE-BF5A-486C-A8C5-ECC9F3942E4B}">
                <a14:imgProps xmlns:a14="http://schemas.microsoft.com/office/drawing/2010/main">
                  <a14:imgLayer r:embed="rId5">
                    <a14:imgEffect>
                      <a14:backgroundRemoval t="0" b="100000" l="0" r="100000"/>
                    </a14:imgEffect>
                  </a14:imgLayer>
                </a14:imgProps>
              </a:ext>
              <a:ext uri="{28A0092B-C50C-407E-A947-70E740481C1C}">
                <a14:useLocalDpi xmlns:a14="http://schemas.microsoft.com/office/drawing/2010/main"/>
              </a:ext>
            </a:extLst>
          </a:blip>
          <a:srcRect/>
          <a:stretch/>
        </p:blipFill>
        <p:spPr bwMode="auto">
          <a:xfrm>
            <a:off x="-3276872" y="3692629"/>
            <a:ext cx="3463636" cy="1752595"/>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5" descr="C:\Users\tutor2u\Downloads\shutterstock_122379733.jpg"/>
          <p:cNvPicPr>
            <a:picLocks noChangeAspect="1" noChangeArrowheads="1"/>
          </p:cNvPicPr>
          <p:nvPr/>
        </p:nvPicPr>
        <p:blipFill>
          <a:blip r:embed="rId6" cstate="screen">
            <a:extLst>
              <a:ext uri="{BEBA8EAE-BF5A-486C-A8C5-ECC9F3942E4B}">
                <a14:imgProps xmlns:a14="http://schemas.microsoft.com/office/drawing/2010/main">
                  <a14:imgLayer r:embed="rId7">
                    <a14:imgEffect>
                      <a14:backgroundRemoval t="9970" b="89879" l="10000" r="97100"/>
                    </a14:imgEffect>
                  </a14:imgLayer>
                </a14:imgProps>
              </a:ext>
              <a:ext uri="{28A0092B-C50C-407E-A947-70E740481C1C}">
                <a14:useLocalDpi xmlns:a14="http://schemas.microsoft.com/office/drawing/2010/main"/>
              </a:ext>
            </a:extLst>
          </a:blip>
          <a:srcRect/>
          <a:stretch>
            <a:fillRect/>
          </a:stretch>
        </p:blipFill>
        <p:spPr bwMode="auto">
          <a:xfrm>
            <a:off x="-2388096" y="335962"/>
            <a:ext cx="2388096" cy="158087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3" descr="C:\Users\tutor2u\Downloads\shutterstock_55171579.jpg"/>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ackgroundRemoval t="9895" b="89955" l="10000" r="94400"/>
                    </a14:imgEffect>
                  </a14:imgLayer>
                </a14:imgProps>
              </a:ext>
              <a:ext uri="{28A0092B-C50C-407E-A947-70E740481C1C}">
                <a14:useLocalDpi xmlns:a14="http://schemas.microsoft.com/office/drawing/2010/main" val="0"/>
              </a:ext>
            </a:extLst>
          </a:blip>
          <a:srcRect l="6214" t="15847" b="13874"/>
          <a:stretch/>
        </p:blipFill>
        <p:spPr bwMode="auto">
          <a:xfrm>
            <a:off x="-250976" y="2650239"/>
            <a:ext cx="3657891" cy="1828800"/>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C:\Users\tutor2u\Downloads\shutterstock_111668297.jpg"/>
          <p:cNvPicPr>
            <a:picLocks noChangeAspect="1" noChangeArrowheads="1"/>
          </p:cNvPicPr>
          <p:nvPr/>
        </p:nvPicPr>
        <p:blipFill rotWithShape="1">
          <a:blip r:embed="rId4" cstate="screen">
            <a:extLst>
              <a:ext uri="{BEBA8EAE-BF5A-486C-A8C5-ECC9F3942E4B}">
                <a14:imgProps xmlns:a14="http://schemas.microsoft.com/office/drawing/2010/main">
                  <a14:imgLayer r:embed="rId5">
                    <a14:imgEffect>
                      <a14:backgroundRemoval t="0" b="100000" l="0" r="100000"/>
                    </a14:imgEffect>
                  </a14:imgLayer>
                </a14:imgProps>
              </a:ext>
              <a:ext uri="{28A0092B-C50C-407E-A947-70E740481C1C}">
                <a14:useLocalDpi xmlns:a14="http://schemas.microsoft.com/office/drawing/2010/main"/>
              </a:ext>
            </a:extLst>
          </a:blip>
          <a:srcRect/>
          <a:stretch/>
        </p:blipFill>
        <p:spPr bwMode="auto">
          <a:xfrm>
            <a:off x="899592" y="4713294"/>
            <a:ext cx="3463636" cy="1752595"/>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5" descr="C:\Users\tutor2u\Downloads\shutterstock_122379733.jpg"/>
          <p:cNvPicPr>
            <a:picLocks noChangeAspect="1" noChangeArrowheads="1"/>
          </p:cNvPicPr>
          <p:nvPr/>
        </p:nvPicPr>
        <p:blipFill>
          <a:blip r:embed="rId8" cstate="screen">
            <a:extLst>
              <a:ext uri="{BEBA8EAE-BF5A-486C-A8C5-ECC9F3942E4B}">
                <a14:imgProps xmlns:a14="http://schemas.microsoft.com/office/drawing/2010/main">
                  <a14:imgLayer r:embed="rId9">
                    <a14:imgEffect>
                      <a14:backgroundRemoval t="9970" b="89879" l="10000" r="97100"/>
                    </a14:imgEffect>
                  </a14:imgLayer>
                </a14:imgProps>
              </a:ext>
              <a:ext uri="{28A0092B-C50C-407E-A947-70E740481C1C}">
                <a14:useLocalDpi xmlns:a14="http://schemas.microsoft.com/office/drawing/2010/main"/>
              </a:ext>
            </a:extLst>
          </a:blip>
          <a:srcRect/>
          <a:stretch>
            <a:fillRect/>
          </a:stretch>
        </p:blipFill>
        <p:spPr bwMode="auto">
          <a:xfrm>
            <a:off x="2212867" y="1506896"/>
            <a:ext cx="2388096" cy="1580870"/>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p:cNvSpPr>
            <a:spLocks noChangeAspect="1"/>
          </p:cNvSpPr>
          <p:nvPr/>
        </p:nvSpPr>
        <p:spPr>
          <a:xfrm>
            <a:off x="4326320" y="1527488"/>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8</a:t>
            </a:r>
          </a:p>
        </p:txBody>
      </p:sp>
      <p:sp>
        <p:nvSpPr>
          <p:cNvPr id="13" name="Rectangle 12"/>
          <p:cNvSpPr>
            <a:spLocks noChangeAspect="1"/>
          </p:cNvSpPr>
          <p:nvPr/>
        </p:nvSpPr>
        <p:spPr>
          <a:xfrm>
            <a:off x="5565556" y="2364804"/>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7</a:t>
            </a:r>
          </a:p>
        </p:txBody>
      </p:sp>
      <p:sp>
        <p:nvSpPr>
          <p:cNvPr id="12" name="Rectangle 11"/>
          <p:cNvSpPr>
            <a:spLocks noChangeAspect="1"/>
          </p:cNvSpPr>
          <p:nvPr/>
        </p:nvSpPr>
        <p:spPr>
          <a:xfrm>
            <a:off x="6804440" y="3183864"/>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6</a:t>
            </a:r>
          </a:p>
        </p:txBody>
      </p:sp>
      <p:sp>
        <p:nvSpPr>
          <p:cNvPr id="15" name="Rectangle 14"/>
          <p:cNvSpPr>
            <a:spLocks noChangeAspect="1"/>
          </p:cNvSpPr>
          <p:nvPr/>
        </p:nvSpPr>
        <p:spPr>
          <a:xfrm>
            <a:off x="3074772" y="2075788"/>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9</a:t>
            </a:r>
          </a:p>
        </p:txBody>
      </p:sp>
      <p:sp>
        <p:nvSpPr>
          <p:cNvPr id="16" name="Rectangle 15"/>
          <p:cNvSpPr>
            <a:spLocks noChangeAspect="1"/>
          </p:cNvSpPr>
          <p:nvPr/>
        </p:nvSpPr>
        <p:spPr>
          <a:xfrm>
            <a:off x="1837428" y="2637200"/>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10</a:t>
            </a:r>
          </a:p>
        </p:txBody>
      </p:sp>
      <p:sp>
        <p:nvSpPr>
          <p:cNvPr id="4" name="Rectangle 3"/>
          <p:cNvSpPr>
            <a:spLocks noChangeAspect="1"/>
          </p:cNvSpPr>
          <p:nvPr/>
        </p:nvSpPr>
        <p:spPr>
          <a:xfrm>
            <a:off x="640944" y="3086893"/>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GB" sz="4800" dirty="0">
                <a:solidFill>
                  <a:prstClr val="black"/>
                </a:solidFill>
              </a:rPr>
              <a:t>1</a:t>
            </a:r>
          </a:p>
        </p:txBody>
      </p:sp>
      <p:sp>
        <p:nvSpPr>
          <p:cNvPr id="2" name="Rectangle 1"/>
          <p:cNvSpPr/>
          <p:nvPr/>
        </p:nvSpPr>
        <p:spPr>
          <a:xfrm>
            <a:off x="3565428" y="2075788"/>
            <a:ext cx="2446540" cy="47822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8" name="Rectangle 7"/>
          <p:cNvSpPr>
            <a:spLocks noChangeAspect="1"/>
          </p:cNvSpPr>
          <p:nvPr/>
        </p:nvSpPr>
        <p:spPr>
          <a:xfrm>
            <a:off x="5552540" y="4020196"/>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5</a:t>
            </a:r>
          </a:p>
        </p:txBody>
      </p:sp>
      <p:sp>
        <p:nvSpPr>
          <p:cNvPr id="5" name="Rectangle 4"/>
          <p:cNvSpPr>
            <a:spLocks noChangeAspect="1"/>
          </p:cNvSpPr>
          <p:nvPr/>
        </p:nvSpPr>
        <p:spPr>
          <a:xfrm>
            <a:off x="1835696" y="3689460"/>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GB" sz="4800" dirty="0">
                <a:solidFill>
                  <a:prstClr val="black"/>
                </a:solidFill>
              </a:rPr>
              <a:t>2</a:t>
            </a:r>
          </a:p>
        </p:txBody>
      </p:sp>
      <p:sp>
        <p:nvSpPr>
          <p:cNvPr id="6" name="Rectangle 5"/>
          <p:cNvSpPr>
            <a:spLocks noChangeAspect="1"/>
          </p:cNvSpPr>
          <p:nvPr/>
        </p:nvSpPr>
        <p:spPr>
          <a:xfrm>
            <a:off x="3059832" y="4263984"/>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GB" sz="4800" dirty="0">
                <a:solidFill>
                  <a:prstClr val="black"/>
                </a:solidFill>
              </a:rPr>
              <a:t>3</a:t>
            </a:r>
          </a:p>
        </p:txBody>
      </p:sp>
      <p:sp>
        <p:nvSpPr>
          <p:cNvPr id="7" name="Rectangle 6"/>
          <p:cNvSpPr>
            <a:spLocks noChangeAspect="1"/>
          </p:cNvSpPr>
          <p:nvPr/>
        </p:nvSpPr>
        <p:spPr>
          <a:xfrm>
            <a:off x="4283968" y="4869352"/>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GB" sz="4800" dirty="0">
                <a:solidFill>
                  <a:prstClr val="black"/>
                </a:solidFill>
              </a:rPr>
              <a:t>4</a:t>
            </a:r>
          </a:p>
        </p:txBody>
      </p:sp>
      <p:sp>
        <p:nvSpPr>
          <p:cNvPr id="27" name="Rectangle 26"/>
          <p:cNvSpPr/>
          <p:nvPr/>
        </p:nvSpPr>
        <p:spPr>
          <a:xfrm>
            <a:off x="3563888" y="2060848"/>
            <a:ext cx="2446540" cy="2212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pic>
        <p:nvPicPr>
          <p:cNvPr id="2050" name="Picture 2"/>
          <p:cNvPicPr>
            <a:picLocks noChangeAspect="1" noChangeArrowheads="1"/>
          </p:cNvPicPr>
          <p:nvPr/>
        </p:nvPicPr>
        <p:blipFill>
          <a:blip r:embed="rId10">
            <a:extLst>
              <a:ext uri="{28A0092B-C50C-407E-A947-70E740481C1C}">
                <a14:useLocalDpi xmlns:a14="http://schemas.microsoft.com/office/drawing/2010/main" val="0"/>
              </a:ext>
            </a:extLst>
          </a:blip>
          <a:stretch>
            <a:fillRect/>
          </a:stretch>
        </p:blipFill>
        <p:spPr bwMode="auto">
          <a:xfrm>
            <a:off x="5436096" y="3173958"/>
            <a:ext cx="658289" cy="2127250"/>
          </a:xfrm>
          <a:prstGeom prst="rect">
            <a:avLst/>
          </a:prstGeom>
          <a:noFill/>
          <a:extLst>
            <a:ext uri="{909E8E84-426E-40DD-AFC4-6F175D3DCCD1}">
              <a14:hiddenFill xmlns:a14="http://schemas.microsoft.com/office/drawing/2010/main">
                <a:solidFill>
                  <a:srgbClr val="FFFFFF"/>
                </a:solidFill>
              </a14:hiddenFill>
            </a:ext>
          </a:extLst>
        </p:spPr>
      </p:pic>
      <p:sp>
        <p:nvSpPr>
          <p:cNvPr id="28" name="Rectangle 27"/>
          <p:cNvSpPr/>
          <p:nvPr/>
        </p:nvSpPr>
        <p:spPr>
          <a:xfrm>
            <a:off x="2008188" y="2060848"/>
            <a:ext cx="5112568" cy="2212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29" name="Rectangle 28"/>
          <p:cNvSpPr/>
          <p:nvPr/>
        </p:nvSpPr>
        <p:spPr>
          <a:xfrm>
            <a:off x="2008188" y="2060848"/>
            <a:ext cx="5112568" cy="2212463"/>
          </a:xfrm>
          <a:prstGeom prst="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en-GB" sz="2800" dirty="0">
                <a:solidFill>
                  <a:prstClr val="black"/>
                </a:solidFill>
              </a:rPr>
              <a:t>Question 5</a:t>
            </a:r>
          </a:p>
          <a:p>
            <a:pPr algn="ctr"/>
            <a:r>
              <a:rPr lang="en-GB" sz="2400" b="1" dirty="0">
                <a:solidFill>
                  <a:prstClr val="black"/>
                </a:solidFill>
              </a:rPr>
              <a:t>In a scenario where a witness needs to give a statement they may remember very little of the scene, as their attention was likely focused elsewhere.</a:t>
            </a:r>
          </a:p>
        </p:txBody>
      </p:sp>
      <p:sp>
        <p:nvSpPr>
          <p:cNvPr id="30" name="Rectangle 29"/>
          <p:cNvSpPr/>
          <p:nvPr/>
        </p:nvSpPr>
        <p:spPr>
          <a:xfrm>
            <a:off x="179696" y="2060848"/>
            <a:ext cx="1656000" cy="2212463"/>
          </a:xfrm>
          <a:prstGeom prst="rect">
            <a:avLst/>
          </a:prstGeom>
          <a:ln/>
        </p:spPr>
        <p:style>
          <a:lnRef idx="3">
            <a:schemeClr val="lt1"/>
          </a:lnRef>
          <a:fillRef idx="1">
            <a:schemeClr val="accent6"/>
          </a:fillRef>
          <a:effectRef idx="1">
            <a:schemeClr val="accent6"/>
          </a:effectRef>
          <a:fontRef idx="minor">
            <a:schemeClr val="lt1"/>
          </a:fontRef>
        </p:style>
        <p:txBody>
          <a:bodyPr rtlCol="0" anchor="ctr"/>
          <a:lstStyle/>
          <a:p>
            <a:pPr algn="ctr"/>
            <a:r>
              <a:rPr lang="en-GB" sz="4400" b="1">
                <a:solidFill>
                  <a:prstClr val="white"/>
                </a:solidFill>
              </a:rPr>
              <a:t>TRUE</a:t>
            </a:r>
            <a:endParaRPr lang="en-GB" sz="4400" b="1" dirty="0">
              <a:solidFill>
                <a:prstClr val="white"/>
              </a:solidFill>
            </a:endParaRPr>
          </a:p>
        </p:txBody>
      </p:sp>
      <p:sp>
        <p:nvSpPr>
          <p:cNvPr id="31" name="Rectangle 30" hidden="1"/>
          <p:cNvSpPr/>
          <p:nvPr/>
        </p:nvSpPr>
        <p:spPr>
          <a:xfrm>
            <a:off x="7293248" y="2060848"/>
            <a:ext cx="1656000" cy="2212463"/>
          </a:xfrm>
          <a:prstGeom prst="rect">
            <a:avLst/>
          </a:prstGeom>
          <a:ln/>
        </p:spPr>
        <p:style>
          <a:lnRef idx="3">
            <a:schemeClr val="lt1"/>
          </a:lnRef>
          <a:fillRef idx="1">
            <a:schemeClr val="accent4"/>
          </a:fillRef>
          <a:effectRef idx="1">
            <a:schemeClr val="accent4"/>
          </a:effectRef>
          <a:fontRef idx="minor">
            <a:schemeClr val="lt1"/>
          </a:fontRef>
        </p:style>
        <p:txBody>
          <a:bodyPr rtlCol="0" anchor="ctr"/>
          <a:lstStyle/>
          <a:p>
            <a:pPr algn="ctr"/>
            <a:r>
              <a:rPr lang="en-GB" sz="4400" b="1">
                <a:solidFill>
                  <a:prstClr val="white"/>
                </a:solidFill>
              </a:rPr>
              <a:t>FALSE</a:t>
            </a:r>
            <a:endParaRPr lang="en-GB" sz="4400" b="1" dirty="0">
              <a:solidFill>
                <a:prstClr val="white"/>
              </a:solidFill>
            </a:endParaRPr>
          </a:p>
        </p:txBody>
      </p:sp>
      <p:sp>
        <p:nvSpPr>
          <p:cNvPr id="32" name="Rectangle 31" hidden="1"/>
          <p:cNvSpPr/>
          <p:nvPr/>
        </p:nvSpPr>
        <p:spPr>
          <a:xfrm>
            <a:off x="179512" y="2060848"/>
            <a:ext cx="1656000" cy="2212463"/>
          </a:xfrm>
          <a:prstGeom prst="rect">
            <a:avLst/>
          </a:prstGeom>
          <a:ln/>
        </p:spPr>
        <p:style>
          <a:lnRef idx="3">
            <a:schemeClr val="lt1"/>
          </a:lnRef>
          <a:fillRef idx="1">
            <a:schemeClr val="accent6"/>
          </a:fillRef>
          <a:effectRef idx="1">
            <a:schemeClr val="accent6"/>
          </a:effectRef>
          <a:fontRef idx="minor">
            <a:schemeClr val="lt1"/>
          </a:fontRef>
        </p:style>
        <p:txBody>
          <a:bodyPr rtlCol="0" anchor="ctr"/>
          <a:lstStyle/>
          <a:p>
            <a:pPr algn="ctr"/>
            <a:r>
              <a:rPr lang="en-GB" sz="4400" b="1">
                <a:solidFill>
                  <a:prstClr val="white"/>
                </a:solidFill>
              </a:rPr>
              <a:t>TRUE</a:t>
            </a:r>
            <a:endParaRPr lang="en-GB" sz="4400" b="1" dirty="0">
              <a:solidFill>
                <a:prstClr val="white"/>
              </a:solidFill>
            </a:endParaRPr>
          </a:p>
        </p:txBody>
      </p:sp>
      <p:sp>
        <p:nvSpPr>
          <p:cNvPr id="33" name="Rectangle 32"/>
          <p:cNvSpPr/>
          <p:nvPr/>
        </p:nvSpPr>
        <p:spPr>
          <a:xfrm>
            <a:off x="7293064" y="2060848"/>
            <a:ext cx="1656000" cy="2212463"/>
          </a:xfrm>
          <a:prstGeom prst="rect">
            <a:avLst/>
          </a:prstGeom>
          <a:ln/>
        </p:spPr>
        <p:style>
          <a:lnRef idx="3">
            <a:schemeClr val="lt1"/>
          </a:lnRef>
          <a:fillRef idx="1">
            <a:schemeClr val="accent4"/>
          </a:fillRef>
          <a:effectRef idx="1">
            <a:schemeClr val="accent4"/>
          </a:effectRef>
          <a:fontRef idx="minor">
            <a:schemeClr val="lt1"/>
          </a:fontRef>
        </p:style>
        <p:txBody>
          <a:bodyPr rtlCol="0" anchor="ctr"/>
          <a:lstStyle/>
          <a:p>
            <a:pPr algn="ctr"/>
            <a:r>
              <a:rPr lang="en-GB" sz="4400" b="1">
                <a:solidFill>
                  <a:prstClr val="white"/>
                </a:solidFill>
              </a:rPr>
              <a:t>FALSE</a:t>
            </a:r>
            <a:endParaRPr lang="en-GB" sz="4400" b="1" dirty="0">
              <a:solidFill>
                <a:prstClr val="white"/>
              </a:solidFill>
            </a:endParaRPr>
          </a:p>
        </p:txBody>
      </p:sp>
      <p:pic>
        <p:nvPicPr>
          <p:cNvPr id="35" name="Picture 34"/>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08031" y="86152"/>
            <a:ext cx="7527938" cy="1523874"/>
          </a:xfrm>
          <a:prstGeom prst="rect">
            <a:avLst/>
          </a:prstGeom>
        </p:spPr>
      </p:pic>
    </p:spTree>
    <p:extLst>
      <p:ext uri="{BB962C8B-B14F-4D97-AF65-F5344CB8AC3E}">
        <p14:creationId xmlns:p14="http://schemas.microsoft.com/office/powerpoint/2010/main" val="5583544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repeatCount="indefinite"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100000" fill="hold"/>
                                        <p:tgtEl>
                                          <p:spTgt spid="20"/>
                                        </p:tgtEl>
                                        <p:attrNameLst>
                                          <p:attrName>ppt_x</p:attrName>
                                        </p:attrNameLst>
                                      </p:cBhvr>
                                      <p:tavLst>
                                        <p:tav tm="0">
                                          <p:val>
                                            <p:strVal val="1+#ppt_w/2"/>
                                          </p:val>
                                        </p:tav>
                                        <p:tav tm="100000">
                                          <p:val>
                                            <p:strVal val="#ppt_x"/>
                                          </p:val>
                                        </p:tav>
                                      </p:tavLst>
                                    </p:anim>
                                    <p:anim calcmode="lin" valueType="num">
                                      <p:cBhvr additive="base">
                                        <p:cTn id="8" dur="100000" fill="hold"/>
                                        <p:tgtEl>
                                          <p:spTgt spid="20"/>
                                        </p:tgtEl>
                                        <p:attrNameLst>
                                          <p:attrName>ppt_y</p:attrName>
                                        </p:attrNameLst>
                                      </p:cBhvr>
                                      <p:tavLst>
                                        <p:tav tm="0">
                                          <p:val>
                                            <p:strVal val="#ppt_y"/>
                                          </p:val>
                                        </p:tav>
                                        <p:tav tm="100000">
                                          <p:val>
                                            <p:strVal val="#ppt_y"/>
                                          </p:val>
                                        </p:tav>
                                      </p:tavLst>
                                    </p:anim>
                                  </p:childTnLst>
                                </p:cTn>
                              </p:par>
                              <p:par>
                                <p:cTn id="9" presetID="2" presetClass="entr" presetSubtype="2" repeatCount="indefinite" fill="hold" nodeType="with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additive="base">
                                        <p:cTn id="11" dur="60000" fill="hold"/>
                                        <p:tgtEl>
                                          <p:spTgt spid="19"/>
                                        </p:tgtEl>
                                        <p:attrNameLst>
                                          <p:attrName>ppt_x</p:attrName>
                                        </p:attrNameLst>
                                      </p:cBhvr>
                                      <p:tavLst>
                                        <p:tav tm="0">
                                          <p:val>
                                            <p:strVal val="1+#ppt_w/2"/>
                                          </p:val>
                                        </p:tav>
                                        <p:tav tm="100000">
                                          <p:val>
                                            <p:strVal val="#ppt_x"/>
                                          </p:val>
                                        </p:tav>
                                      </p:tavLst>
                                    </p:anim>
                                    <p:anim calcmode="lin" valueType="num">
                                      <p:cBhvr additive="base">
                                        <p:cTn id="12" dur="60000" fill="hold"/>
                                        <p:tgtEl>
                                          <p:spTgt spid="19"/>
                                        </p:tgtEl>
                                        <p:attrNameLst>
                                          <p:attrName>ppt_y</p:attrName>
                                        </p:attrNameLst>
                                      </p:cBhvr>
                                      <p:tavLst>
                                        <p:tav tm="0">
                                          <p:val>
                                            <p:strVal val="#ppt_y"/>
                                          </p:val>
                                        </p:tav>
                                        <p:tav tm="100000">
                                          <p:val>
                                            <p:strVal val="#ppt_y"/>
                                          </p:val>
                                        </p:tav>
                                      </p:tavLst>
                                    </p:anim>
                                  </p:childTnLst>
                                </p:cTn>
                              </p:par>
                              <p:par>
                                <p:cTn id="13" presetID="2" presetClass="entr" presetSubtype="2" repeatCount="indefinite" fill="hold" nodeType="withEffect">
                                  <p:stCondLst>
                                    <p:cond delay="0"/>
                                  </p:stCondLst>
                                  <p:childTnLst>
                                    <p:set>
                                      <p:cBhvr>
                                        <p:cTn id="14" dur="1" fill="hold">
                                          <p:stCondLst>
                                            <p:cond delay="0"/>
                                          </p:stCondLst>
                                        </p:cTn>
                                        <p:tgtEl>
                                          <p:spTgt spid="21"/>
                                        </p:tgtEl>
                                        <p:attrNameLst>
                                          <p:attrName>style.visibility</p:attrName>
                                        </p:attrNameLst>
                                      </p:cBhvr>
                                      <p:to>
                                        <p:strVal val="visible"/>
                                      </p:to>
                                    </p:set>
                                    <p:anim calcmode="lin" valueType="num">
                                      <p:cBhvr additive="base">
                                        <p:cTn id="15" dur="80000" fill="hold"/>
                                        <p:tgtEl>
                                          <p:spTgt spid="21"/>
                                        </p:tgtEl>
                                        <p:attrNameLst>
                                          <p:attrName>ppt_x</p:attrName>
                                        </p:attrNameLst>
                                      </p:cBhvr>
                                      <p:tavLst>
                                        <p:tav tm="0">
                                          <p:val>
                                            <p:strVal val="1+#ppt_w/2"/>
                                          </p:val>
                                        </p:tav>
                                        <p:tav tm="100000">
                                          <p:val>
                                            <p:strVal val="#ppt_x"/>
                                          </p:val>
                                        </p:tav>
                                      </p:tavLst>
                                    </p:anim>
                                    <p:anim calcmode="lin" valueType="num">
                                      <p:cBhvr additive="base">
                                        <p:cTn id="16" dur="80000" fill="hold"/>
                                        <p:tgtEl>
                                          <p:spTgt spid="21"/>
                                        </p:tgtEl>
                                        <p:attrNameLst>
                                          <p:attrName>ppt_y</p:attrName>
                                        </p:attrNameLst>
                                      </p:cBhvr>
                                      <p:tavLst>
                                        <p:tav tm="0">
                                          <p:val>
                                            <p:strVal val="#ppt_y"/>
                                          </p:val>
                                        </p:tav>
                                        <p:tav tm="100000">
                                          <p:val>
                                            <p:strVal val="#ppt_y"/>
                                          </p:val>
                                        </p:tav>
                                      </p:tavLst>
                                    </p:anim>
                                  </p:childTnLst>
                                </p:cTn>
                              </p:par>
                              <p:par>
                                <p:cTn id="17" presetID="2" presetClass="exit" presetSubtype="8" fill="hold" nodeType="withEffect">
                                  <p:stCondLst>
                                    <p:cond delay="0"/>
                                  </p:stCondLst>
                                  <p:childTnLst>
                                    <p:anim calcmode="lin" valueType="num">
                                      <p:cBhvr additive="base">
                                        <p:cTn id="18" dur="20000"/>
                                        <p:tgtEl>
                                          <p:spTgt spid="23"/>
                                        </p:tgtEl>
                                        <p:attrNameLst>
                                          <p:attrName>ppt_x</p:attrName>
                                        </p:attrNameLst>
                                      </p:cBhvr>
                                      <p:tavLst>
                                        <p:tav tm="0">
                                          <p:val>
                                            <p:strVal val="ppt_x"/>
                                          </p:val>
                                        </p:tav>
                                        <p:tav tm="100000">
                                          <p:val>
                                            <p:strVal val="0-ppt_w/2"/>
                                          </p:val>
                                        </p:tav>
                                      </p:tavLst>
                                    </p:anim>
                                    <p:anim calcmode="lin" valueType="num">
                                      <p:cBhvr additive="base">
                                        <p:cTn id="19" dur="20000"/>
                                        <p:tgtEl>
                                          <p:spTgt spid="23"/>
                                        </p:tgtEl>
                                        <p:attrNameLst>
                                          <p:attrName>ppt_y</p:attrName>
                                        </p:attrNameLst>
                                      </p:cBhvr>
                                      <p:tavLst>
                                        <p:tav tm="0">
                                          <p:val>
                                            <p:strVal val="ppt_y"/>
                                          </p:val>
                                        </p:tav>
                                        <p:tav tm="100000">
                                          <p:val>
                                            <p:strVal val="ppt_y"/>
                                          </p:val>
                                        </p:tav>
                                      </p:tavLst>
                                    </p:anim>
                                    <p:set>
                                      <p:cBhvr>
                                        <p:cTn id="20" dur="1" fill="hold">
                                          <p:stCondLst>
                                            <p:cond delay="19999"/>
                                          </p:stCondLst>
                                        </p:cTn>
                                        <p:tgtEl>
                                          <p:spTgt spid="23"/>
                                        </p:tgtEl>
                                        <p:attrNameLst>
                                          <p:attrName>style.visibility</p:attrName>
                                        </p:attrNameLst>
                                      </p:cBhvr>
                                      <p:to>
                                        <p:strVal val="hidden"/>
                                      </p:to>
                                    </p:set>
                                  </p:childTnLst>
                                </p:cTn>
                              </p:par>
                              <p:par>
                                <p:cTn id="21" presetID="2" presetClass="exit" presetSubtype="8" fill="hold" nodeType="withEffect">
                                  <p:stCondLst>
                                    <p:cond delay="0"/>
                                  </p:stCondLst>
                                  <p:childTnLst>
                                    <p:anim calcmode="lin" valueType="num">
                                      <p:cBhvr additive="base">
                                        <p:cTn id="22" dur="15000"/>
                                        <p:tgtEl>
                                          <p:spTgt spid="22"/>
                                        </p:tgtEl>
                                        <p:attrNameLst>
                                          <p:attrName>ppt_x</p:attrName>
                                        </p:attrNameLst>
                                      </p:cBhvr>
                                      <p:tavLst>
                                        <p:tav tm="0">
                                          <p:val>
                                            <p:strVal val="ppt_x"/>
                                          </p:val>
                                        </p:tav>
                                        <p:tav tm="100000">
                                          <p:val>
                                            <p:strVal val="0-ppt_w/2"/>
                                          </p:val>
                                        </p:tav>
                                      </p:tavLst>
                                    </p:anim>
                                    <p:anim calcmode="lin" valueType="num">
                                      <p:cBhvr additive="base">
                                        <p:cTn id="23" dur="15000"/>
                                        <p:tgtEl>
                                          <p:spTgt spid="22"/>
                                        </p:tgtEl>
                                        <p:attrNameLst>
                                          <p:attrName>ppt_y</p:attrName>
                                        </p:attrNameLst>
                                      </p:cBhvr>
                                      <p:tavLst>
                                        <p:tav tm="0">
                                          <p:val>
                                            <p:strVal val="ppt_y"/>
                                          </p:val>
                                        </p:tav>
                                        <p:tav tm="100000">
                                          <p:val>
                                            <p:strVal val="ppt_y"/>
                                          </p:val>
                                        </p:tav>
                                      </p:tavLst>
                                    </p:anim>
                                    <p:set>
                                      <p:cBhvr>
                                        <p:cTn id="24" dur="1" fill="hold">
                                          <p:stCondLst>
                                            <p:cond delay="14999"/>
                                          </p:stCondLst>
                                        </p:cTn>
                                        <p:tgtEl>
                                          <p:spTgt spid="22"/>
                                        </p:tgtEl>
                                        <p:attrNameLst>
                                          <p:attrName>style.visibility</p:attrName>
                                        </p:attrNameLst>
                                      </p:cBhvr>
                                      <p:to>
                                        <p:strVal val="hidden"/>
                                      </p:to>
                                    </p:set>
                                  </p:childTnLst>
                                </p:cTn>
                              </p:par>
                              <p:par>
                                <p:cTn id="25" presetID="2" presetClass="exit" presetSubtype="8" fill="hold" nodeType="withEffect">
                                  <p:stCondLst>
                                    <p:cond delay="0"/>
                                  </p:stCondLst>
                                  <p:childTnLst>
                                    <p:anim calcmode="lin" valueType="num">
                                      <p:cBhvr additive="base">
                                        <p:cTn id="26" dur="25000"/>
                                        <p:tgtEl>
                                          <p:spTgt spid="24"/>
                                        </p:tgtEl>
                                        <p:attrNameLst>
                                          <p:attrName>ppt_x</p:attrName>
                                        </p:attrNameLst>
                                      </p:cBhvr>
                                      <p:tavLst>
                                        <p:tav tm="0">
                                          <p:val>
                                            <p:strVal val="ppt_x"/>
                                          </p:val>
                                        </p:tav>
                                        <p:tav tm="100000">
                                          <p:val>
                                            <p:strVal val="0-ppt_w/2"/>
                                          </p:val>
                                        </p:tav>
                                      </p:tavLst>
                                    </p:anim>
                                    <p:anim calcmode="lin" valueType="num">
                                      <p:cBhvr additive="base">
                                        <p:cTn id="27" dur="25000"/>
                                        <p:tgtEl>
                                          <p:spTgt spid="24"/>
                                        </p:tgtEl>
                                        <p:attrNameLst>
                                          <p:attrName>ppt_y</p:attrName>
                                        </p:attrNameLst>
                                      </p:cBhvr>
                                      <p:tavLst>
                                        <p:tav tm="0">
                                          <p:val>
                                            <p:strVal val="ppt_y"/>
                                          </p:val>
                                        </p:tav>
                                        <p:tav tm="100000">
                                          <p:val>
                                            <p:strVal val="ppt_y"/>
                                          </p:val>
                                        </p:tav>
                                      </p:tavLst>
                                    </p:anim>
                                    <p:set>
                                      <p:cBhvr>
                                        <p:cTn id="28" dur="1" fill="hold">
                                          <p:stCondLst>
                                            <p:cond delay="24999"/>
                                          </p:stCondLst>
                                        </p:cTn>
                                        <p:tgtEl>
                                          <p:spTgt spid="24"/>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2"/>
                                        </p:tgtEl>
                                        <p:attrNameLst>
                                          <p:attrName>style.visibility</p:attrName>
                                        </p:attrNameLst>
                                      </p:cBhvr>
                                      <p:to>
                                        <p:strVal val="visible"/>
                                      </p:to>
                                    </p:set>
                                    <p:anim calcmode="lin" valueType="num">
                                      <p:cBhvr additive="base">
                                        <p:cTn id="33" dur="500" fill="hold"/>
                                        <p:tgtEl>
                                          <p:spTgt spid="2"/>
                                        </p:tgtEl>
                                        <p:attrNameLst>
                                          <p:attrName>ppt_x</p:attrName>
                                        </p:attrNameLst>
                                      </p:cBhvr>
                                      <p:tavLst>
                                        <p:tav tm="0">
                                          <p:val>
                                            <p:strVal val="#ppt_x"/>
                                          </p:val>
                                        </p:tav>
                                        <p:tav tm="100000">
                                          <p:val>
                                            <p:strVal val="#ppt_x"/>
                                          </p:val>
                                        </p:tav>
                                      </p:tavLst>
                                    </p:anim>
                                    <p:anim calcmode="lin" valueType="num">
                                      <p:cBhvr additive="base">
                                        <p:cTn id="34" dur="500" fill="hold"/>
                                        <p:tgtEl>
                                          <p:spTgt spid="2"/>
                                        </p:tgtEl>
                                        <p:attrNameLst>
                                          <p:attrName>ppt_y</p:attrName>
                                        </p:attrNameLst>
                                      </p:cBhvr>
                                      <p:tavLst>
                                        <p:tav tm="0">
                                          <p:val>
                                            <p:strVal val="1+#ppt_h/2"/>
                                          </p:val>
                                        </p:tav>
                                        <p:tav tm="100000">
                                          <p:val>
                                            <p:strVal val="#ppt_y"/>
                                          </p:val>
                                        </p:tav>
                                      </p:tavLst>
                                    </p:anim>
                                  </p:childTnLst>
                                </p:cTn>
                              </p:par>
                              <p:par>
                                <p:cTn id="35" presetID="1" presetClass="entr" presetSubtype="0" fill="hold" grpId="0" nodeType="withEffect">
                                  <p:stCondLst>
                                    <p:cond delay="500"/>
                                  </p:stCondLst>
                                  <p:childTnLst>
                                    <p:set>
                                      <p:cBhvr>
                                        <p:cTn id="36" dur="1" fill="hold">
                                          <p:stCondLst>
                                            <p:cond delay="0"/>
                                          </p:stCondLst>
                                        </p:cTn>
                                        <p:tgtEl>
                                          <p:spTgt spid="27"/>
                                        </p:tgtEl>
                                        <p:attrNameLst>
                                          <p:attrName>style.visibility</p:attrName>
                                        </p:attrNameLst>
                                      </p:cBhvr>
                                      <p:to>
                                        <p:strVal val="visible"/>
                                      </p:to>
                                    </p:set>
                                  </p:childTnLst>
                                </p:cTn>
                              </p:par>
                              <p:par>
                                <p:cTn id="37" presetID="22" presetClass="exit" presetSubtype="4" fill="hold" grpId="1" nodeType="withEffect">
                                  <p:stCondLst>
                                    <p:cond delay="500"/>
                                  </p:stCondLst>
                                  <p:childTnLst>
                                    <p:animEffect transition="out" filter="wipe(down)">
                                      <p:cBhvr>
                                        <p:cTn id="38" dur="2000"/>
                                        <p:tgtEl>
                                          <p:spTgt spid="2"/>
                                        </p:tgtEl>
                                      </p:cBhvr>
                                    </p:animEffect>
                                    <p:set>
                                      <p:cBhvr>
                                        <p:cTn id="39" dur="1" fill="hold">
                                          <p:stCondLst>
                                            <p:cond delay="1999"/>
                                          </p:stCondLst>
                                        </p:cTn>
                                        <p:tgtEl>
                                          <p:spTgt spid="2"/>
                                        </p:tgtEl>
                                        <p:attrNameLst>
                                          <p:attrName>style.visibility</p:attrName>
                                        </p:attrNameLst>
                                      </p:cBhvr>
                                      <p:to>
                                        <p:strVal val="hidden"/>
                                      </p:to>
                                    </p:set>
                                  </p:childTnLst>
                                </p:cTn>
                              </p:par>
                              <p:par>
                                <p:cTn id="40" presetID="16" presetClass="entr" presetSubtype="37" fill="hold" grpId="0" nodeType="withEffect">
                                  <p:stCondLst>
                                    <p:cond delay="1000"/>
                                  </p:stCondLst>
                                  <p:childTnLst>
                                    <p:set>
                                      <p:cBhvr>
                                        <p:cTn id="41" dur="1" fill="hold">
                                          <p:stCondLst>
                                            <p:cond delay="0"/>
                                          </p:stCondLst>
                                        </p:cTn>
                                        <p:tgtEl>
                                          <p:spTgt spid="28"/>
                                        </p:tgtEl>
                                        <p:attrNameLst>
                                          <p:attrName>style.visibility</p:attrName>
                                        </p:attrNameLst>
                                      </p:cBhvr>
                                      <p:to>
                                        <p:strVal val="visible"/>
                                      </p:to>
                                    </p:set>
                                    <p:animEffect transition="in" filter="barn(outVertical)">
                                      <p:cBhvr>
                                        <p:cTn id="42" dur="2000"/>
                                        <p:tgtEl>
                                          <p:spTgt spid="28"/>
                                        </p:tgtEl>
                                      </p:cBhvr>
                                    </p:animEffect>
                                  </p:childTnLst>
                                </p:cTn>
                              </p:par>
                              <p:par>
                                <p:cTn id="43" presetID="10" presetClass="entr" presetSubtype="0" fill="hold" grpId="0" nodeType="withEffect">
                                  <p:stCondLst>
                                    <p:cond delay="3000"/>
                                  </p:stCondLst>
                                  <p:childTnLst>
                                    <p:set>
                                      <p:cBhvr>
                                        <p:cTn id="44" dur="1" fill="hold">
                                          <p:stCondLst>
                                            <p:cond delay="0"/>
                                          </p:stCondLst>
                                        </p:cTn>
                                        <p:tgtEl>
                                          <p:spTgt spid="29"/>
                                        </p:tgtEl>
                                        <p:attrNameLst>
                                          <p:attrName>style.visibility</p:attrName>
                                        </p:attrNameLst>
                                      </p:cBhvr>
                                      <p:to>
                                        <p:strVal val="visible"/>
                                      </p:to>
                                    </p:set>
                                    <p:animEffect transition="in" filter="fade">
                                      <p:cBhvr>
                                        <p:cTn id="45" dur="2000"/>
                                        <p:tgtEl>
                                          <p:spTgt spid="29"/>
                                        </p:tgtEl>
                                      </p:cBhvr>
                                    </p:animEffect>
                                  </p:childTnLst>
                                </p:cTn>
                              </p:par>
                              <p:par>
                                <p:cTn id="46" presetID="10" presetClass="entr" presetSubtype="0" fill="hold" grpId="0" nodeType="withEffect">
                                  <p:stCondLst>
                                    <p:cond delay="3000"/>
                                  </p:stCondLst>
                                  <p:childTnLst>
                                    <p:set>
                                      <p:cBhvr>
                                        <p:cTn id="47" dur="1" fill="hold">
                                          <p:stCondLst>
                                            <p:cond delay="0"/>
                                          </p:stCondLst>
                                        </p:cTn>
                                        <p:tgtEl>
                                          <p:spTgt spid="30"/>
                                        </p:tgtEl>
                                        <p:attrNameLst>
                                          <p:attrName>style.visibility</p:attrName>
                                        </p:attrNameLst>
                                      </p:cBhvr>
                                      <p:to>
                                        <p:strVal val="visible"/>
                                      </p:to>
                                    </p:set>
                                    <p:animEffect transition="in" filter="fade">
                                      <p:cBhvr>
                                        <p:cTn id="48" dur="2000"/>
                                        <p:tgtEl>
                                          <p:spTgt spid="30"/>
                                        </p:tgtEl>
                                      </p:cBhvr>
                                    </p:animEffect>
                                  </p:childTnLst>
                                </p:cTn>
                              </p:par>
                              <p:par>
                                <p:cTn id="49" presetID="10" presetClass="entr" presetSubtype="0" fill="hold" grpId="0" nodeType="withEffect">
                                  <p:stCondLst>
                                    <p:cond delay="3000"/>
                                  </p:stCondLst>
                                  <p:childTnLst>
                                    <p:set>
                                      <p:cBhvr>
                                        <p:cTn id="50" dur="1" fill="hold">
                                          <p:stCondLst>
                                            <p:cond delay="0"/>
                                          </p:stCondLst>
                                        </p:cTn>
                                        <p:tgtEl>
                                          <p:spTgt spid="31"/>
                                        </p:tgtEl>
                                        <p:attrNameLst>
                                          <p:attrName>style.visibility</p:attrName>
                                        </p:attrNameLst>
                                      </p:cBhvr>
                                      <p:to>
                                        <p:strVal val="visible"/>
                                      </p:to>
                                    </p:set>
                                    <p:animEffect transition="in" filter="fade">
                                      <p:cBhvr>
                                        <p:cTn id="51" dur="2000"/>
                                        <p:tgtEl>
                                          <p:spTgt spid="31"/>
                                        </p:tgtEl>
                                      </p:cBhvr>
                                    </p:animEffect>
                                  </p:childTnLst>
                                </p:cTn>
                              </p:par>
                              <p:par>
                                <p:cTn id="52" presetID="10" presetClass="entr" presetSubtype="0" fill="hold" grpId="0" nodeType="withEffect">
                                  <p:stCondLst>
                                    <p:cond delay="3000"/>
                                  </p:stCondLst>
                                  <p:childTnLst>
                                    <p:set>
                                      <p:cBhvr>
                                        <p:cTn id="53" dur="1" fill="hold">
                                          <p:stCondLst>
                                            <p:cond delay="0"/>
                                          </p:stCondLst>
                                        </p:cTn>
                                        <p:tgtEl>
                                          <p:spTgt spid="32"/>
                                        </p:tgtEl>
                                        <p:attrNameLst>
                                          <p:attrName>style.visibility</p:attrName>
                                        </p:attrNameLst>
                                      </p:cBhvr>
                                      <p:to>
                                        <p:strVal val="visible"/>
                                      </p:to>
                                    </p:set>
                                    <p:animEffect transition="in" filter="fade">
                                      <p:cBhvr>
                                        <p:cTn id="54" dur="2000"/>
                                        <p:tgtEl>
                                          <p:spTgt spid="32"/>
                                        </p:tgtEl>
                                      </p:cBhvr>
                                    </p:animEffect>
                                  </p:childTnLst>
                                </p:cTn>
                              </p:par>
                              <p:par>
                                <p:cTn id="55" presetID="10" presetClass="entr" presetSubtype="0" fill="hold" grpId="0" nodeType="withEffect">
                                  <p:stCondLst>
                                    <p:cond delay="3000"/>
                                  </p:stCondLst>
                                  <p:childTnLst>
                                    <p:set>
                                      <p:cBhvr>
                                        <p:cTn id="56" dur="1" fill="hold">
                                          <p:stCondLst>
                                            <p:cond delay="0"/>
                                          </p:stCondLst>
                                        </p:cTn>
                                        <p:tgtEl>
                                          <p:spTgt spid="33"/>
                                        </p:tgtEl>
                                        <p:attrNameLst>
                                          <p:attrName>style.visibility</p:attrName>
                                        </p:attrNameLst>
                                      </p:cBhvr>
                                      <p:to>
                                        <p:strVal val="visible"/>
                                      </p:to>
                                    </p:set>
                                    <p:animEffect transition="in" filter="fade">
                                      <p:cBhvr>
                                        <p:cTn id="57" dur="2000"/>
                                        <p:tgtEl>
                                          <p:spTgt spid="33"/>
                                        </p:tgtEl>
                                      </p:cBhvr>
                                    </p:animEffect>
                                  </p:childTnLst>
                                </p:cTn>
                              </p:par>
                            </p:childTnLst>
                          </p:cTn>
                        </p:par>
                      </p:childTnLst>
                    </p:cTn>
                  </p:par>
                  <p:par>
                    <p:cTn id="58" fill="hold">
                      <p:stCondLst>
                        <p:cond delay="indefinite"/>
                      </p:stCondLst>
                      <p:childTnLst>
                        <p:par>
                          <p:cTn id="59" fill="hold">
                            <p:stCondLst>
                              <p:cond delay="0"/>
                            </p:stCondLst>
                            <p:childTnLst>
                              <p:par>
                                <p:cTn id="60" presetID="2" presetClass="exit" presetSubtype="8" fill="hold" grpId="1" nodeType="clickEffect">
                                  <p:stCondLst>
                                    <p:cond delay="0"/>
                                  </p:stCondLst>
                                  <p:childTnLst>
                                    <p:anim calcmode="lin" valueType="num">
                                      <p:cBhvr additive="base">
                                        <p:cTn id="61" dur="500"/>
                                        <p:tgtEl>
                                          <p:spTgt spid="32"/>
                                        </p:tgtEl>
                                        <p:attrNameLst>
                                          <p:attrName>ppt_x</p:attrName>
                                        </p:attrNameLst>
                                      </p:cBhvr>
                                      <p:tavLst>
                                        <p:tav tm="0">
                                          <p:val>
                                            <p:strVal val="ppt_x"/>
                                          </p:val>
                                        </p:tav>
                                        <p:tav tm="100000">
                                          <p:val>
                                            <p:strVal val="0-ppt_w/2"/>
                                          </p:val>
                                        </p:tav>
                                      </p:tavLst>
                                    </p:anim>
                                    <p:anim calcmode="lin" valueType="num">
                                      <p:cBhvr additive="base">
                                        <p:cTn id="62" dur="500"/>
                                        <p:tgtEl>
                                          <p:spTgt spid="32"/>
                                        </p:tgtEl>
                                        <p:attrNameLst>
                                          <p:attrName>ppt_y</p:attrName>
                                        </p:attrNameLst>
                                      </p:cBhvr>
                                      <p:tavLst>
                                        <p:tav tm="0">
                                          <p:val>
                                            <p:strVal val="ppt_y"/>
                                          </p:val>
                                        </p:tav>
                                        <p:tav tm="100000">
                                          <p:val>
                                            <p:strVal val="ppt_y"/>
                                          </p:val>
                                        </p:tav>
                                      </p:tavLst>
                                    </p:anim>
                                    <p:set>
                                      <p:cBhvr>
                                        <p:cTn id="63" dur="1" fill="hold">
                                          <p:stCondLst>
                                            <p:cond delay="499"/>
                                          </p:stCondLst>
                                        </p:cTn>
                                        <p:tgtEl>
                                          <p:spTgt spid="32"/>
                                        </p:tgtEl>
                                        <p:attrNameLst>
                                          <p:attrName>style.visibility</p:attrName>
                                        </p:attrNameLst>
                                      </p:cBhvr>
                                      <p:to>
                                        <p:strVal val="hidden"/>
                                      </p:to>
                                    </p:set>
                                  </p:childTnLst>
                                </p:cTn>
                              </p:par>
                            </p:childTnLst>
                          </p:cTn>
                        </p:par>
                      </p:childTnLst>
                    </p:cTn>
                  </p:par>
                  <p:par>
                    <p:cTn id="64" fill="hold">
                      <p:stCondLst>
                        <p:cond delay="indefinite"/>
                      </p:stCondLst>
                      <p:childTnLst>
                        <p:par>
                          <p:cTn id="65" fill="hold">
                            <p:stCondLst>
                              <p:cond delay="0"/>
                            </p:stCondLst>
                            <p:childTnLst>
                              <p:par>
                                <p:cTn id="66" presetID="2" presetClass="exit" presetSubtype="2" fill="hold" grpId="1" nodeType="clickEffect">
                                  <p:stCondLst>
                                    <p:cond delay="0"/>
                                  </p:stCondLst>
                                  <p:childTnLst>
                                    <p:anim calcmode="lin" valueType="num">
                                      <p:cBhvr additive="base">
                                        <p:cTn id="67" dur="500"/>
                                        <p:tgtEl>
                                          <p:spTgt spid="33"/>
                                        </p:tgtEl>
                                        <p:attrNameLst>
                                          <p:attrName>ppt_x</p:attrName>
                                        </p:attrNameLst>
                                      </p:cBhvr>
                                      <p:tavLst>
                                        <p:tav tm="0">
                                          <p:val>
                                            <p:strVal val="ppt_x"/>
                                          </p:val>
                                        </p:tav>
                                        <p:tav tm="100000">
                                          <p:val>
                                            <p:strVal val="1+ppt_w/2"/>
                                          </p:val>
                                        </p:tav>
                                      </p:tavLst>
                                    </p:anim>
                                    <p:anim calcmode="lin" valueType="num">
                                      <p:cBhvr additive="base">
                                        <p:cTn id="68" dur="500"/>
                                        <p:tgtEl>
                                          <p:spTgt spid="33"/>
                                        </p:tgtEl>
                                        <p:attrNameLst>
                                          <p:attrName>ppt_y</p:attrName>
                                        </p:attrNameLst>
                                      </p:cBhvr>
                                      <p:tavLst>
                                        <p:tav tm="0">
                                          <p:val>
                                            <p:strVal val="ppt_y"/>
                                          </p:val>
                                        </p:tav>
                                        <p:tav tm="100000">
                                          <p:val>
                                            <p:strVal val="ppt_y"/>
                                          </p:val>
                                        </p:tav>
                                      </p:tavLst>
                                    </p:anim>
                                    <p:set>
                                      <p:cBhvr>
                                        <p:cTn id="69" dur="1" fill="hold">
                                          <p:stCondLst>
                                            <p:cond delay="499"/>
                                          </p:stCondLst>
                                        </p:cTn>
                                        <p:tgtEl>
                                          <p:spTgt spid="3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27" grpId="0" animBg="1"/>
      <p:bldP spid="28" grpId="0" animBg="1"/>
      <p:bldP spid="29" grpId="0" animBg="1"/>
      <p:bldP spid="30" grpId="0" animBg="1"/>
      <p:bldP spid="31" grpId="0" animBg="1"/>
      <p:bldP spid="32" grpId="0" animBg="1"/>
      <p:bldP spid="32" grpId="1" animBg="1"/>
      <p:bldP spid="33" grpId="0" animBg="1"/>
      <p:bldP spid="33" grpId="1" animBg="1"/>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alpha val="99000"/>
          </a:schemeClr>
        </a:solidFill>
        <a:effectLst/>
      </p:bgPr>
    </p:bg>
    <p:spTree>
      <p:nvGrpSpPr>
        <p:cNvPr id="1" name=""/>
        <p:cNvGrpSpPr/>
        <p:nvPr/>
      </p:nvGrpSpPr>
      <p:grpSpPr>
        <a:xfrm>
          <a:off x="0" y="0"/>
          <a:ext cx="0" cy="0"/>
          <a:chOff x="0" y="0"/>
          <a:chExt cx="0" cy="0"/>
        </a:xfrm>
      </p:grpSpPr>
      <p:sp>
        <p:nvSpPr>
          <p:cNvPr id="36" name="Rectangle 35"/>
          <p:cNvSpPr/>
          <p:nvPr/>
        </p:nvSpPr>
        <p:spPr>
          <a:xfrm>
            <a:off x="0" y="6211889"/>
            <a:ext cx="9144000" cy="646111"/>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pic>
        <p:nvPicPr>
          <p:cNvPr id="19" name="Picture 3" descr="C:\Users\tutor2u\Downloads\shutterstock_55171579.jpg"/>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ackgroundRemoval t="9895" b="89955" l="10000" r="94400"/>
                    </a14:imgEffect>
                  </a14:imgLayer>
                </a14:imgProps>
              </a:ext>
              <a:ext uri="{28A0092B-C50C-407E-A947-70E740481C1C}">
                <a14:useLocalDpi xmlns:a14="http://schemas.microsoft.com/office/drawing/2010/main" val="0"/>
              </a:ext>
            </a:extLst>
          </a:blip>
          <a:srcRect l="6214" t="15847" b="13874"/>
          <a:stretch/>
        </p:blipFill>
        <p:spPr bwMode="auto">
          <a:xfrm>
            <a:off x="-3657891" y="2852936"/>
            <a:ext cx="3657891" cy="182880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descr="C:\Users\tutor2u\Downloads\shutterstock_111668297.jpg"/>
          <p:cNvPicPr>
            <a:picLocks noChangeAspect="1" noChangeArrowheads="1"/>
          </p:cNvPicPr>
          <p:nvPr/>
        </p:nvPicPr>
        <p:blipFill rotWithShape="1">
          <a:blip r:embed="rId4" cstate="screen">
            <a:extLst>
              <a:ext uri="{BEBA8EAE-BF5A-486C-A8C5-ECC9F3942E4B}">
                <a14:imgProps xmlns:a14="http://schemas.microsoft.com/office/drawing/2010/main">
                  <a14:imgLayer r:embed="rId5">
                    <a14:imgEffect>
                      <a14:backgroundRemoval t="0" b="100000" l="0" r="100000"/>
                    </a14:imgEffect>
                  </a14:imgLayer>
                </a14:imgProps>
              </a:ext>
              <a:ext uri="{28A0092B-C50C-407E-A947-70E740481C1C}">
                <a14:useLocalDpi xmlns:a14="http://schemas.microsoft.com/office/drawing/2010/main"/>
              </a:ext>
            </a:extLst>
          </a:blip>
          <a:srcRect/>
          <a:stretch/>
        </p:blipFill>
        <p:spPr bwMode="auto">
          <a:xfrm>
            <a:off x="-3276872" y="3692629"/>
            <a:ext cx="3463636" cy="1752595"/>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5" descr="C:\Users\tutor2u\Downloads\shutterstock_122379733.jpg"/>
          <p:cNvPicPr>
            <a:picLocks noChangeAspect="1" noChangeArrowheads="1"/>
          </p:cNvPicPr>
          <p:nvPr/>
        </p:nvPicPr>
        <p:blipFill>
          <a:blip r:embed="rId6" cstate="screen">
            <a:extLst>
              <a:ext uri="{BEBA8EAE-BF5A-486C-A8C5-ECC9F3942E4B}">
                <a14:imgProps xmlns:a14="http://schemas.microsoft.com/office/drawing/2010/main">
                  <a14:imgLayer r:embed="rId7">
                    <a14:imgEffect>
                      <a14:backgroundRemoval t="9970" b="89879" l="10000" r="97100"/>
                    </a14:imgEffect>
                  </a14:imgLayer>
                </a14:imgProps>
              </a:ext>
              <a:ext uri="{28A0092B-C50C-407E-A947-70E740481C1C}">
                <a14:useLocalDpi xmlns:a14="http://schemas.microsoft.com/office/drawing/2010/main"/>
              </a:ext>
            </a:extLst>
          </a:blip>
          <a:srcRect/>
          <a:stretch>
            <a:fillRect/>
          </a:stretch>
        </p:blipFill>
        <p:spPr bwMode="auto">
          <a:xfrm>
            <a:off x="-2388096" y="335962"/>
            <a:ext cx="2388096" cy="158087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3" descr="C:\Users\tutor2u\Downloads\shutterstock_55171579.jpg"/>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ackgroundRemoval t="9895" b="89955" l="10000" r="94400"/>
                    </a14:imgEffect>
                  </a14:imgLayer>
                </a14:imgProps>
              </a:ext>
              <a:ext uri="{28A0092B-C50C-407E-A947-70E740481C1C}">
                <a14:useLocalDpi xmlns:a14="http://schemas.microsoft.com/office/drawing/2010/main" val="0"/>
              </a:ext>
            </a:extLst>
          </a:blip>
          <a:srcRect l="6214" t="15847" b="13874"/>
          <a:stretch/>
        </p:blipFill>
        <p:spPr bwMode="auto">
          <a:xfrm>
            <a:off x="-250976" y="2650239"/>
            <a:ext cx="3657891" cy="1828800"/>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C:\Users\tutor2u\Downloads\shutterstock_111668297.jpg"/>
          <p:cNvPicPr>
            <a:picLocks noChangeAspect="1" noChangeArrowheads="1"/>
          </p:cNvPicPr>
          <p:nvPr/>
        </p:nvPicPr>
        <p:blipFill rotWithShape="1">
          <a:blip r:embed="rId4" cstate="screen">
            <a:extLst>
              <a:ext uri="{BEBA8EAE-BF5A-486C-A8C5-ECC9F3942E4B}">
                <a14:imgProps xmlns:a14="http://schemas.microsoft.com/office/drawing/2010/main">
                  <a14:imgLayer r:embed="rId5">
                    <a14:imgEffect>
                      <a14:backgroundRemoval t="0" b="100000" l="0" r="100000"/>
                    </a14:imgEffect>
                  </a14:imgLayer>
                </a14:imgProps>
              </a:ext>
              <a:ext uri="{28A0092B-C50C-407E-A947-70E740481C1C}">
                <a14:useLocalDpi xmlns:a14="http://schemas.microsoft.com/office/drawing/2010/main"/>
              </a:ext>
            </a:extLst>
          </a:blip>
          <a:srcRect/>
          <a:stretch/>
        </p:blipFill>
        <p:spPr bwMode="auto">
          <a:xfrm>
            <a:off x="899592" y="4713294"/>
            <a:ext cx="3463636" cy="1752595"/>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5" descr="C:\Users\tutor2u\Downloads\shutterstock_122379733.jpg"/>
          <p:cNvPicPr>
            <a:picLocks noChangeAspect="1" noChangeArrowheads="1"/>
          </p:cNvPicPr>
          <p:nvPr/>
        </p:nvPicPr>
        <p:blipFill>
          <a:blip r:embed="rId8" cstate="screen">
            <a:extLst>
              <a:ext uri="{BEBA8EAE-BF5A-486C-A8C5-ECC9F3942E4B}">
                <a14:imgProps xmlns:a14="http://schemas.microsoft.com/office/drawing/2010/main">
                  <a14:imgLayer r:embed="rId9">
                    <a14:imgEffect>
                      <a14:backgroundRemoval t="9970" b="89879" l="10000" r="97100"/>
                    </a14:imgEffect>
                  </a14:imgLayer>
                </a14:imgProps>
              </a:ext>
              <a:ext uri="{28A0092B-C50C-407E-A947-70E740481C1C}">
                <a14:useLocalDpi xmlns:a14="http://schemas.microsoft.com/office/drawing/2010/main"/>
              </a:ext>
            </a:extLst>
          </a:blip>
          <a:srcRect/>
          <a:stretch>
            <a:fillRect/>
          </a:stretch>
        </p:blipFill>
        <p:spPr bwMode="auto">
          <a:xfrm>
            <a:off x="2212867" y="1506896"/>
            <a:ext cx="2388096" cy="1580870"/>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p:cNvSpPr>
            <a:spLocks noChangeAspect="1"/>
          </p:cNvSpPr>
          <p:nvPr/>
        </p:nvSpPr>
        <p:spPr>
          <a:xfrm>
            <a:off x="4326320" y="1527488"/>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8</a:t>
            </a:r>
          </a:p>
        </p:txBody>
      </p:sp>
      <p:sp>
        <p:nvSpPr>
          <p:cNvPr id="13" name="Rectangle 12"/>
          <p:cNvSpPr>
            <a:spLocks noChangeAspect="1"/>
          </p:cNvSpPr>
          <p:nvPr/>
        </p:nvSpPr>
        <p:spPr>
          <a:xfrm>
            <a:off x="5565556" y="2364804"/>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7</a:t>
            </a:r>
          </a:p>
        </p:txBody>
      </p:sp>
      <p:sp>
        <p:nvSpPr>
          <p:cNvPr id="12" name="Rectangle 11"/>
          <p:cNvSpPr>
            <a:spLocks noChangeAspect="1"/>
          </p:cNvSpPr>
          <p:nvPr/>
        </p:nvSpPr>
        <p:spPr>
          <a:xfrm>
            <a:off x="6804440" y="3183864"/>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6</a:t>
            </a:r>
          </a:p>
        </p:txBody>
      </p:sp>
      <p:sp>
        <p:nvSpPr>
          <p:cNvPr id="15" name="Rectangle 14"/>
          <p:cNvSpPr>
            <a:spLocks noChangeAspect="1"/>
          </p:cNvSpPr>
          <p:nvPr/>
        </p:nvSpPr>
        <p:spPr>
          <a:xfrm>
            <a:off x="3074772" y="2075788"/>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9</a:t>
            </a:r>
          </a:p>
        </p:txBody>
      </p:sp>
      <p:sp>
        <p:nvSpPr>
          <p:cNvPr id="16" name="Rectangle 15"/>
          <p:cNvSpPr>
            <a:spLocks noChangeAspect="1"/>
          </p:cNvSpPr>
          <p:nvPr/>
        </p:nvSpPr>
        <p:spPr>
          <a:xfrm>
            <a:off x="1837428" y="2637200"/>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10</a:t>
            </a:r>
          </a:p>
        </p:txBody>
      </p:sp>
      <p:sp>
        <p:nvSpPr>
          <p:cNvPr id="4" name="Rectangle 3"/>
          <p:cNvSpPr>
            <a:spLocks noChangeAspect="1"/>
          </p:cNvSpPr>
          <p:nvPr/>
        </p:nvSpPr>
        <p:spPr>
          <a:xfrm>
            <a:off x="640944" y="3086893"/>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GB" sz="4800" dirty="0">
                <a:solidFill>
                  <a:prstClr val="black"/>
                </a:solidFill>
              </a:rPr>
              <a:t>1</a:t>
            </a:r>
          </a:p>
        </p:txBody>
      </p:sp>
      <p:sp>
        <p:nvSpPr>
          <p:cNvPr id="2" name="Rectangle 1"/>
          <p:cNvSpPr/>
          <p:nvPr/>
        </p:nvSpPr>
        <p:spPr>
          <a:xfrm>
            <a:off x="3565428" y="2075788"/>
            <a:ext cx="2446540" cy="47822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8" name="Rectangle 7"/>
          <p:cNvSpPr>
            <a:spLocks noChangeAspect="1"/>
          </p:cNvSpPr>
          <p:nvPr/>
        </p:nvSpPr>
        <p:spPr>
          <a:xfrm>
            <a:off x="5552540" y="4020196"/>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5</a:t>
            </a:r>
          </a:p>
        </p:txBody>
      </p:sp>
      <p:sp>
        <p:nvSpPr>
          <p:cNvPr id="5" name="Rectangle 4"/>
          <p:cNvSpPr>
            <a:spLocks noChangeAspect="1"/>
          </p:cNvSpPr>
          <p:nvPr/>
        </p:nvSpPr>
        <p:spPr>
          <a:xfrm>
            <a:off x="1835696" y="3689460"/>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GB" sz="4800" dirty="0">
                <a:solidFill>
                  <a:prstClr val="black"/>
                </a:solidFill>
              </a:rPr>
              <a:t>2</a:t>
            </a:r>
          </a:p>
        </p:txBody>
      </p:sp>
      <p:sp>
        <p:nvSpPr>
          <p:cNvPr id="6" name="Rectangle 5"/>
          <p:cNvSpPr>
            <a:spLocks noChangeAspect="1"/>
          </p:cNvSpPr>
          <p:nvPr/>
        </p:nvSpPr>
        <p:spPr>
          <a:xfrm>
            <a:off x="3059832" y="4263984"/>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GB" sz="4800" dirty="0">
                <a:solidFill>
                  <a:prstClr val="black"/>
                </a:solidFill>
              </a:rPr>
              <a:t>3</a:t>
            </a:r>
          </a:p>
        </p:txBody>
      </p:sp>
      <p:sp>
        <p:nvSpPr>
          <p:cNvPr id="7" name="Rectangle 6"/>
          <p:cNvSpPr>
            <a:spLocks noChangeAspect="1"/>
          </p:cNvSpPr>
          <p:nvPr/>
        </p:nvSpPr>
        <p:spPr>
          <a:xfrm>
            <a:off x="4283968" y="4869352"/>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GB" sz="4800" dirty="0">
                <a:solidFill>
                  <a:prstClr val="black"/>
                </a:solidFill>
              </a:rPr>
              <a:t>4</a:t>
            </a:r>
          </a:p>
        </p:txBody>
      </p:sp>
      <p:sp>
        <p:nvSpPr>
          <p:cNvPr id="27" name="Rectangle 26"/>
          <p:cNvSpPr/>
          <p:nvPr/>
        </p:nvSpPr>
        <p:spPr>
          <a:xfrm>
            <a:off x="3563888" y="2060848"/>
            <a:ext cx="2446540" cy="2212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pic>
        <p:nvPicPr>
          <p:cNvPr id="2050" name="Picture 2"/>
          <p:cNvPicPr>
            <a:picLocks noChangeAspect="1" noChangeArrowheads="1"/>
          </p:cNvPicPr>
          <p:nvPr/>
        </p:nvPicPr>
        <p:blipFill>
          <a:blip r:embed="rId10">
            <a:extLst>
              <a:ext uri="{28A0092B-C50C-407E-A947-70E740481C1C}">
                <a14:useLocalDpi xmlns:a14="http://schemas.microsoft.com/office/drawing/2010/main" val="0"/>
              </a:ext>
            </a:extLst>
          </a:blip>
          <a:stretch>
            <a:fillRect/>
          </a:stretch>
        </p:blipFill>
        <p:spPr bwMode="auto">
          <a:xfrm>
            <a:off x="6794031" y="2381870"/>
            <a:ext cx="658289" cy="2127250"/>
          </a:xfrm>
          <a:prstGeom prst="rect">
            <a:avLst/>
          </a:prstGeom>
          <a:noFill/>
          <a:extLst>
            <a:ext uri="{909E8E84-426E-40DD-AFC4-6F175D3DCCD1}">
              <a14:hiddenFill xmlns:a14="http://schemas.microsoft.com/office/drawing/2010/main">
                <a:solidFill>
                  <a:srgbClr val="FFFFFF"/>
                </a:solidFill>
              </a14:hiddenFill>
            </a:ext>
          </a:extLst>
        </p:spPr>
      </p:pic>
      <p:sp>
        <p:nvSpPr>
          <p:cNvPr id="28" name="Rectangle 27"/>
          <p:cNvSpPr/>
          <p:nvPr/>
        </p:nvSpPr>
        <p:spPr>
          <a:xfrm>
            <a:off x="2008188" y="2060848"/>
            <a:ext cx="5112568" cy="2212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29" name="Rectangle 28"/>
          <p:cNvSpPr/>
          <p:nvPr/>
        </p:nvSpPr>
        <p:spPr>
          <a:xfrm>
            <a:off x="2008188" y="2060848"/>
            <a:ext cx="5112568" cy="2212463"/>
          </a:xfrm>
          <a:prstGeom prst="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en-GB" sz="2800" dirty="0">
                <a:solidFill>
                  <a:prstClr val="black"/>
                </a:solidFill>
              </a:rPr>
              <a:t>Question 6</a:t>
            </a:r>
          </a:p>
          <a:p>
            <a:pPr algn="ctr"/>
            <a:r>
              <a:rPr lang="en-GB" sz="2800" b="1" dirty="0">
                <a:solidFill>
                  <a:prstClr val="black"/>
                </a:solidFill>
              </a:rPr>
              <a:t>Anxiety is an unpleasant emotional state where we are anticipating something negative about to happen.</a:t>
            </a:r>
          </a:p>
        </p:txBody>
      </p:sp>
      <p:sp>
        <p:nvSpPr>
          <p:cNvPr id="30" name="Rectangle 29"/>
          <p:cNvSpPr/>
          <p:nvPr/>
        </p:nvSpPr>
        <p:spPr>
          <a:xfrm>
            <a:off x="179696" y="2060848"/>
            <a:ext cx="1656000" cy="2212463"/>
          </a:xfrm>
          <a:prstGeom prst="rect">
            <a:avLst/>
          </a:prstGeom>
          <a:ln/>
        </p:spPr>
        <p:style>
          <a:lnRef idx="3">
            <a:schemeClr val="lt1"/>
          </a:lnRef>
          <a:fillRef idx="1">
            <a:schemeClr val="accent6"/>
          </a:fillRef>
          <a:effectRef idx="1">
            <a:schemeClr val="accent6"/>
          </a:effectRef>
          <a:fontRef idx="minor">
            <a:schemeClr val="lt1"/>
          </a:fontRef>
        </p:style>
        <p:txBody>
          <a:bodyPr rtlCol="0" anchor="ctr"/>
          <a:lstStyle/>
          <a:p>
            <a:pPr algn="ctr"/>
            <a:r>
              <a:rPr lang="en-GB" sz="4400" b="1">
                <a:solidFill>
                  <a:prstClr val="white"/>
                </a:solidFill>
              </a:rPr>
              <a:t>TRUE</a:t>
            </a:r>
            <a:endParaRPr lang="en-GB" sz="4400" b="1" dirty="0">
              <a:solidFill>
                <a:prstClr val="white"/>
              </a:solidFill>
            </a:endParaRPr>
          </a:p>
        </p:txBody>
      </p:sp>
      <p:sp>
        <p:nvSpPr>
          <p:cNvPr id="31" name="Rectangle 30" hidden="1"/>
          <p:cNvSpPr/>
          <p:nvPr/>
        </p:nvSpPr>
        <p:spPr>
          <a:xfrm>
            <a:off x="7293248" y="2060848"/>
            <a:ext cx="1656000" cy="2212463"/>
          </a:xfrm>
          <a:prstGeom prst="rect">
            <a:avLst/>
          </a:prstGeom>
          <a:ln/>
        </p:spPr>
        <p:style>
          <a:lnRef idx="3">
            <a:schemeClr val="lt1"/>
          </a:lnRef>
          <a:fillRef idx="1">
            <a:schemeClr val="accent4"/>
          </a:fillRef>
          <a:effectRef idx="1">
            <a:schemeClr val="accent4"/>
          </a:effectRef>
          <a:fontRef idx="minor">
            <a:schemeClr val="lt1"/>
          </a:fontRef>
        </p:style>
        <p:txBody>
          <a:bodyPr rtlCol="0" anchor="ctr"/>
          <a:lstStyle/>
          <a:p>
            <a:pPr algn="ctr"/>
            <a:r>
              <a:rPr lang="en-GB" sz="4400" b="1">
                <a:solidFill>
                  <a:prstClr val="white"/>
                </a:solidFill>
              </a:rPr>
              <a:t>FALSE</a:t>
            </a:r>
            <a:endParaRPr lang="en-GB" sz="4400" b="1" dirty="0">
              <a:solidFill>
                <a:prstClr val="white"/>
              </a:solidFill>
            </a:endParaRPr>
          </a:p>
        </p:txBody>
      </p:sp>
      <p:sp>
        <p:nvSpPr>
          <p:cNvPr id="32" name="Rectangle 31" hidden="1"/>
          <p:cNvSpPr/>
          <p:nvPr/>
        </p:nvSpPr>
        <p:spPr>
          <a:xfrm>
            <a:off x="179512" y="2060848"/>
            <a:ext cx="1656000" cy="2212463"/>
          </a:xfrm>
          <a:prstGeom prst="rect">
            <a:avLst/>
          </a:prstGeom>
          <a:ln/>
        </p:spPr>
        <p:style>
          <a:lnRef idx="3">
            <a:schemeClr val="lt1"/>
          </a:lnRef>
          <a:fillRef idx="1">
            <a:schemeClr val="accent6"/>
          </a:fillRef>
          <a:effectRef idx="1">
            <a:schemeClr val="accent6"/>
          </a:effectRef>
          <a:fontRef idx="minor">
            <a:schemeClr val="lt1"/>
          </a:fontRef>
        </p:style>
        <p:txBody>
          <a:bodyPr rtlCol="0" anchor="ctr"/>
          <a:lstStyle/>
          <a:p>
            <a:pPr algn="ctr"/>
            <a:r>
              <a:rPr lang="en-GB" sz="4400" b="1">
                <a:solidFill>
                  <a:prstClr val="white"/>
                </a:solidFill>
              </a:rPr>
              <a:t>TRUE</a:t>
            </a:r>
            <a:endParaRPr lang="en-GB" sz="4400" b="1" dirty="0">
              <a:solidFill>
                <a:prstClr val="white"/>
              </a:solidFill>
            </a:endParaRPr>
          </a:p>
        </p:txBody>
      </p:sp>
      <p:sp>
        <p:nvSpPr>
          <p:cNvPr id="33" name="Rectangle 32"/>
          <p:cNvSpPr/>
          <p:nvPr/>
        </p:nvSpPr>
        <p:spPr>
          <a:xfrm>
            <a:off x="7293064" y="2060848"/>
            <a:ext cx="1656000" cy="2212463"/>
          </a:xfrm>
          <a:prstGeom prst="rect">
            <a:avLst/>
          </a:prstGeom>
          <a:ln/>
        </p:spPr>
        <p:style>
          <a:lnRef idx="3">
            <a:schemeClr val="lt1"/>
          </a:lnRef>
          <a:fillRef idx="1">
            <a:schemeClr val="accent4"/>
          </a:fillRef>
          <a:effectRef idx="1">
            <a:schemeClr val="accent4"/>
          </a:effectRef>
          <a:fontRef idx="minor">
            <a:schemeClr val="lt1"/>
          </a:fontRef>
        </p:style>
        <p:txBody>
          <a:bodyPr rtlCol="0" anchor="ctr"/>
          <a:lstStyle/>
          <a:p>
            <a:pPr algn="ctr"/>
            <a:r>
              <a:rPr lang="en-GB" sz="4400" b="1">
                <a:solidFill>
                  <a:prstClr val="white"/>
                </a:solidFill>
              </a:rPr>
              <a:t>FALSE</a:t>
            </a:r>
            <a:endParaRPr lang="en-GB" sz="4400" b="1" dirty="0">
              <a:solidFill>
                <a:prstClr val="white"/>
              </a:solidFill>
            </a:endParaRPr>
          </a:p>
        </p:txBody>
      </p:sp>
      <p:pic>
        <p:nvPicPr>
          <p:cNvPr id="35" name="Picture 34"/>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08031" y="86152"/>
            <a:ext cx="7527938" cy="1523874"/>
          </a:xfrm>
          <a:prstGeom prst="rect">
            <a:avLst/>
          </a:prstGeom>
        </p:spPr>
      </p:pic>
    </p:spTree>
    <p:extLst>
      <p:ext uri="{BB962C8B-B14F-4D97-AF65-F5344CB8AC3E}">
        <p14:creationId xmlns:p14="http://schemas.microsoft.com/office/powerpoint/2010/main" val="21850452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repeatCount="indefinite"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100000" fill="hold"/>
                                        <p:tgtEl>
                                          <p:spTgt spid="20"/>
                                        </p:tgtEl>
                                        <p:attrNameLst>
                                          <p:attrName>ppt_x</p:attrName>
                                        </p:attrNameLst>
                                      </p:cBhvr>
                                      <p:tavLst>
                                        <p:tav tm="0">
                                          <p:val>
                                            <p:strVal val="1+#ppt_w/2"/>
                                          </p:val>
                                        </p:tav>
                                        <p:tav tm="100000">
                                          <p:val>
                                            <p:strVal val="#ppt_x"/>
                                          </p:val>
                                        </p:tav>
                                      </p:tavLst>
                                    </p:anim>
                                    <p:anim calcmode="lin" valueType="num">
                                      <p:cBhvr additive="base">
                                        <p:cTn id="8" dur="100000" fill="hold"/>
                                        <p:tgtEl>
                                          <p:spTgt spid="20"/>
                                        </p:tgtEl>
                                        <p:attrNameLst>
                                          <p:attrName>ppt_y</p:attrName>
                                        </p:attrNameLst>
                                      </p:cBhvr>
                                      <p:tavLst>
                                        <p:tav tm="0">
                                          <p:val>
                                            <p:strVal val="#ppt_y"/>
                                          </p:val>
                                        </p:tav>
                                        <p:tav tm="100000">
                                          <p:val>
                                            <p:strVal val="#ppt_y"/>
                                          </p:val>
                                        </p:tav>
                                      </p:tavLst>
                                    </p:anim>
                                  </p:childTnLst>
                                </p:cTn>
                              </p:par>
                              <p:par>
                                <p:cTn id="9" presetID="2" presetClass="entr" presetSubtype="2" repeatCount="indefinite" fill="hold" nodeType="with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additive="base">
                                        <p:cTn id="11" dur="60000" fill="hold"/>
                                        <p:tgtEl>
                                          <p:spTgt spid="19"/>
                                        </p:tgtEl>
                                        <p:attrNameLst>
                                          <p:attrName>ppt_x</p:attrName>
                                        </p:attrNameLst>
                                      </p:cBhvr>
                                      <p:tavLst>
                                        <p:tav tm="0">
                                          <p:val>
                                            <p:strVal val="1+#ppt_w/2"/>
                                          </p:val>
                                        </p:tav>
                                        <p:tav tm="100000">
                                          <p:val>
                                            <p:strVal val="#ppt_x"/>
                                          </p:val>
                                        </p:tav>
                                      </p:tavLst>
                                    </p:anim>
                                    <p:anim calcmode="lin" valueType="num">
                                      <p:cBhvr additive="base">
                                        <p:cTn id="12" dur="60000" fill="hold"/>
                                        <p:tgtEl>
                                          <p:spTgt spid="19"/>
                                        </p:tgtEl>
                                        <p:attrNameLst>
                                          <p:attrName>ppt_y</p:attrName>
                                        </p:attrNameLst>
                                      </p:cBhvr>
                                      <p:tavLst>
                                        <p:tav tm="0">
                                          <p:val>
                                            <p:strVal val="#ppt_y"/>
                                          </p:val>
                                        </p:tav>
                                        <p:tav tm="100000">
                                          <p:val>
                                            <p:strVal val="#ppt_y"/>
                                          </p:val>
                                        </p:tav>
                                      </p:tavLst>
                                    </p:anim>
                                  </p:childTnLst>
                                </p:cTn>
                              </p:par>
                              <p:par>
                                <p:cTn id="13" presetID="2" presetClass="entr" presetSubtype="2" repeatCount="indefinite" fill="hold" nodeType="withEffect">
                                  <p:stCondLst>
                                    <p:cond delay="0"/>
                                  </p:stCondLst>
                                  <p:childTnLst>
                                    <p:set>
                                      <p:cBhvr>
                                        <p:cTn id="14" dur="1" fill="hold">
                                          <p:stCondLst>
                                            <p:cond delay="0"/>
                                          </p:stCondLst>
                                        </p:cTn>
                                        <p:tgtEl>
                                          <p:spTgt spid="21"/>
                                        </p:tgtEl>
                                        <p:attrNameLst>
                                          <p:attrName>style.visibility</p:attrName>
                                        </p:attrNameLst>
                                      </p:cBhvr>
                                      <p:to>
                                        <p:strVal val="visible"/>
                                      </p:to>
                                    </p:set>
                                    <p:anim calcmode="lin" valueType="num">
                                      <p:cBhvr additive="base">
                                        <p:cTn id="15" dur="80000" fill="hold"/>
                                        <p:tgtEl>
                                          <p:spTgt spid="21"/>
                                        </p:tgtEl>
                                        <p:attrNameLst>
                                          <p:attrName>ppt_x</p:attrName>
                                        </p:attrNameLst>
                                      </p:cBhvr>
                                      <p:tavLst>
                                        <p:tav tm="0">
                                          <p:val>
                                            <p:strVal val="1+#ppt_w/2"/>
                                          </p:val>
                                        </p:tav>
                                        <p:tav tm="100000">
                                          <p:val>
                                            <p:strVal val="#ppt_x"/>
                                          </p:val>
                                        </p:tav>
                                      </p:tavLst>
                                    </p:anim>
                                    <p:anim calcmode="lin" valueType="num">
                                      <p:cBhvr additive="base">
                                        <p:cTn id="16" dur="80000" fill="hold"/>
                                        <p:tgtEl>
                                          <p:spTgt spid="21"/>
                                        </p:tgtEl>
                                        <p:attrNameLst>
                                          <p:attrName>ppt_y</p:attrName>
                                        </p:attrNameLst>
                                      </p:cBhvr>
                                      <p:tavLst>
                                        <p:tav tm="0">
                                          <p:val>
                                            <p:strVal val="#ppt_y"/>
                                          </p:val>
                                        </p:tav>
                                        <p:tav tm="100000">
                                          <p:val>
                                            <p:strVal val="#ppt_y"/>
                                          </p:val>
                                        </p:tav>
                                      </p:tavLst>
                                    </p:anim>
                                  </p:childTnLst>
                                </p:cTn>
                              </p:par>
                              <p:par>
                                <p:cTn id="17" presetID="2" presetClass="exit" presetSubtype="8" fill="hold" nodeType="withEffect">
                                  <p:stCondLst>
                                    <p:cond delay="0"/>
                                  </p:stCondLst>
                                  <p:childTnLst>
                                    <p:anim calcmode="lin" valueType="num">
                                      <p:cBhvr additive="base">
                                        <p:cTn id="18" dur="20000"/>
                                        <p:tgtEl>
                                          <p:spTgt spid="23"/>
                                        </p:tgtEl>
                                        <p:attrNameLst>
                                          <p:attrName>ppt_x</p:attrName>
                                        </p:attrNameLst>
                                      </p:cBhvr>
                                      <p:tavLst>
                                        <p:tav tm="0">
                                          <p:val>
                                            <p:strVal val="ppt_x"/>
                                          </p:val>
                                        </p:tav>
                                        <p:tav tm="100000">
                                          <p:val>
                                            <p:strVal val="0-ppt_w/2"/>
                                          </p:val>
                                        </p:tav>
                                      </p:tavLst>
                                    </p:anim>
                                    <p:anim calcmode="lin" valueType="num">
                                      <p:cBhvr additive="base">
                                        <p:cTn id="19" dur="20000"/>
                                        <p:tgtEl>
                                          <p:spTgt spid="23"/>
                                        </p:tgtEl>
                                        <p:attrNameLst>
                                          <p:attrName>ppt_y</p:attrName>
                                        </p:attrNameLst>
                                      </p:cBhvr>
                                      <p:tavLst>
                                        <p:tav tm="0">
                                          <p:val>
                                            <p:strVal val="ppt_y"/>
                                          </p:val>
                                        </p:tav>
                                        <p:tav tm="100000">
                                          <p:val>
                                            <p:strVal val="ppt_y"/>
                                          </p:val>
                                        </p:tav>
                                      </p:tavLst>
                                    </p:anim>
                                    <p:set>
                                      <p:cBhvr>
                                        <p:cTn id="20" dur="1" fill="hold">
                                          <p:stCondLst>
                                            <p:cond delay="19999"/>
                                          </p:stCondLst>
                                        </p:cTn>
                                        <p:tgtEl>
                                          <p:spTgt spid="23"/>
                                        </p:tgtEl>
                                        <p:attrNameLst>
                                          <p:attrName>style.visibility</p:attrName>
                                        </p:attrNameLst>
                                      </p:cBhvr>
                                      <p:to>
                                        <p:strVal val="hidden"/>
                                      </p:to>
                                    </p:set>
                                  </p:childTnLst>
                                </p:cTn>
                              </p:par>
                              <p:par>
                                <p:cTn id="21" presetID="2" presetClass="exit" presetSubtype="8" fill="hold" nodeType="withEffect">
                                  <p:stCondLst>
                                    <p:cond delay="0"/>
                                  </p:stCondLst>
                                  <p:childTnLst>
                                    <p:anim calcmode="lin" valueType="num">
                                      <p:cBhvr additive="base">
                                        <p:cTn id="22" dur="15000"/>
                                        <p:tgtEl>
                                          <p:spTgt spid="22"/>
                                        </p:tgtEl>
                                        <p:attrNameLst>
                                          <p:attrName>ppt_x</p:attrName>
                                        </p:attrNameLst>
                                      </p:cBhvr>
                                      <p:tavLst>
                                        <p:tav tm="0">
                                          <p:val>
                                            <p:strVal val="ppt_x"/>
                                          </p:val>
                                        </p:tav>
                                        <p:tav tm="100000">
                                          <p:val>
                                            <p:strVal val="0-ppt_w/2"/>
                                          </p:val>
                                        </p:tav>
                                      </p:tavLst>
                                    </p:anim>
                                    <p:anim calcmode="lin" valueType="num">
                                      <p:cBhvr additive="base">
                                        <p:cTn id="23" dur="15000"/>
                                        <p:tgtEl>
                                          <p:spTgt spid="22"/>
                                        </p:tgtEl>
                                        <p:attrNameLst>
                                          <p:attrName>ppt_y</p:attrName>
                                        </p:attrNameLst>
                                      </p:cBhvr>
                                      <p:tavLst>
                                        <p:tav tm="0">
                                          <p:val>
                                            <p:strVal val="ppt_y"/>
                                          </p:val>
                                        </p:tav>
                                        <p:tav tm="100000">
                                          <p:val>
                                            <p:strVal val="ppt_y"/>
                                          </p:val>
                                        </p:tav>
                                      </p:tavLst>
                                    </p:anim>
                                    <p:set>
                                      <p:cBhvr>
                                        <p:cTn id="24" dur="1" fill="hold">
                                          <p:stCondLst>
                                            <p:cond delay="14999"/>
                                          </p:stCondLst>
                                        </p:cTn>
                                        <p:tgtEl>
                                          <p:spTgt spid="22"/>
                                        </p:tgtEl>
                                        <p:attrNameLst>
                                          <p:attrName>style.visibility</p:attrName>
                                        </p:attrNameLst>
                                      </p:cBhvr>
                                      <p:to>
                                        <p:strVal val="hidden"/>
                                      </p:to>
                                    </p:set>
                                  </p:childTnLst>
                                </p:cTn>
                              </p:par>
                              <p:par>
                                <p:cTn id="25" presetID="2" presetClass="exit" presetSubtype="8" fill="hold" nodeType="withEffect">
                                  <p:stCondLst>
                                    <p:cond delay="0"/>
                                  </p:stCondLst>
                                  <p:childTnLst>
                                    <p:anim calcmode="lin" valueType="num">
                                      <p:cBhvr additive="base">
                                        <p:cTn id="26" dur="25000"/>
                                        <p:tgtEl>
                                          <p:spTgt spid="24"/>
                                        </p:tgtEl>
                                        <p:attrNameLst>
                                          <p:attrName>ppt_x</p:attrName>
                                        </p:attrNameLst>
                                      </p:cBhvr>
                                      <p:tavLst>
                                        <p:tav tm="0">
                                          <p:val>
                                            <p:strVal val="ppt_x"/>
                                          </p:val>
                                        </p:tav>
                                        <p:tav tm="100000">
                                          <p:val>
                                            <p:strVal val="0-ppt_w/2"/>
                                          </p:val>
                                        </p:tav>
                                      </p:tavLst>
                                    </p:anim>
                                    <p:anim calcmode="lin" valueType="num">
                                      <p:cBhvr additive="base">
                                        <p:cTn id="27" dur="25000"/>
                                        <p:tgtEl>
                                          <p:spTgt spid="24"/>
                                        </p:tgtEl>
                                        <p:attrNameLst>
                                          <p:attrName>ppt_y</p:attrName>
                                        </p:attrNameLst>
                                      </p:cBhvr>
                                      <p:tavLst>
                                        <p:tav tm="0">
                                          <p:val>
                                            <p:strVal val="ppt_y"/>
                                          </p:val>
                                        </p:tav>
                                        <p:tav tm="100000">
                                          <p:val>
                                            <p:strVal val="ppt_y"/>
                                          </p:val>
                                        </p:tav>
                                      </p:tavLst>
                                    </p:anim>
                                    <p:set>
                                      <p:cBhvr>
                                        <p:cTn id="28" dur="1" fill="hold">
                                          <p:stCondLst>
                                            <p:cond delay="24999"/>
                                          </p:stCondLst>
                                        </p:cTn>
                                        <p:tgtEl>
                                          <p:spTgt spid="24"/>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2"/>
                                        </p:tgtEl>
                                        <p:attrNameLst>
                                          <p:attrName>style.visibility</p:attrName>
                                        </p:attrNameLst>
                                      </p:cBhvr>
                                      <p:to>
                                        <p:strVal val="visible"/>
                                      </p:to>
                                    </p:set>
                                    <p:anim calcmode="lin" valueType="num">
                                      <p:cBhvr additive="base">
                                        <p:cTn id="33" dur="500" fill="hold"/>
                                        <p:tgtEl>
                                          <p:spTgt spid="2"/>
                                        </p:tgtEl>
                                        <p:attrNameLst>
                                          <p:attrName>ppt_x</p:attrName>
                                        </p:attrNameLst>
                                      </p:cBhvr>
                                      <p:tavLst>
                                        <p:tav tm="0">
                                          <p:val>
                                            <p:strVal val="#ppt_x"/>
                                          </p:val>
                                        </p:tav>
                                        <p:tav tm="100000">
                                          <p:val>
                                            <p:strVal val="#ppt_x"/>
                                          </p:val>
                                        </p:tav>
                                      </p:tavLst>
                                    </p:anim>
                                    <p:anim calcmode="lin" valueType="num">
                                      <p:cBhvr additive="base">
                                        <p:cTn id="34" dur="500" fill="hold"/>
                                        <p:tgtEl>
                                          <p:spTgt spid="2"/>
                                        </p:tgtEl>
                                        <p:attrNameLst>
                                          <p:attrName>ppt_y</p:attrName>
                                        </p:attrNameLst>
                                      </p:cBhvr>
                                      <p:tavLst>
                                        <p:tav tm="0">
                                          <p:val>
                                            <p:strVal val="1+#ppt_h/2"/>
                                          </p:val>
                                        </p:tav>
                                        <p:tav tm="100000">
                                          <p:val>
                                            <p:strVal val="#ppt_y"/>
                                          </p:val>
                                        </p:tav>
                                      </p:tavLst>
                                    </p:anim>
                                  </p:childTnLst>
                                </p:cTn>
                              </p:par>
                              <p:par>
                                <p:cTn id="35" presetID="1" presetClass="entr" presetSubtype="0" fill="hold" grpId="0" nodeType="withEffect">
                                  <p:stCondLst>
                                    <p:cond delay="500"/>
                                  </p:stCondLst>
                                  <p:childTnLst>
                                    <p:set>
                                      <p:cBhvr>
                                        <p:cTn id="36" dur="1" fill="hold">
                                          <p:stCondLst>
                                            <p:cond delay="0"/>
                                          </p:stCondLst>
                                        </p:cTn>
                                        <p:tgtEl>
                                          <p:spTgt spid="27"/>
                                        </p:tgtEl>
                                        <p:attrNameLst>
                                          <p:attrName>style.visibility</p:attrName>
                                        </p:attrNameLst>
                                      </p:cBhvr>
                                      <p:to>
                                        <p:strVal val="visible"/>
                                      </p:to>
                                    </p:set>
                                  </p:childTnLst>
                                </p:cTn>
                              </p:par>
                              <p:par>
                                <p:cTn id="37" presetID="22" presetClass="exit" presetSubtype="4" fill="hold" grpId="1" nodeType="withEffect">
                                  <p:stCondLst>
                                    <p:cond delay="500"/>
                                  </p:stCondLst>
                                  <p:childTnLst>
                                    <p:animEffect transition="out" filter="wipe(down)">
                                      <p:cBhvr>
                                        <p:cTn id="38" dur="2000"/>
                                        <p:tgtEl>
                                          <p:spTgt spid="2"/>
                                        </p:tgtEl>
                                      </p:cBhvr>
                                    </p:animEffect>
                                    <p:set>
                                      <p:cBhvr>
                                        <p:cTn id="39" dur="1" fill="hold">
                                          <p:stCondLst>
                                            <p:cond delay="1999"/>
                                          </p:stCondLst>
                                        </p:cTn>
                                        <p:tgtEl>
                                          <p:spTgt spid="2"/>
                                        </p:tgtEl>
                                        <p:attrNameLst>
                                          <p:attrName>style.visibility</p:attrName>
                                        </p:attrNameLst>
                                      </p:cBhvr>
                                      <p:to>
                                        <p:strVal val="hidden"/>
                                      </p:to>
                                    </p:set>
                                  </p:childTnLst>
                                </p:cTn>
                              </p:par>
                              <p:par>
                                <p:cTn id="40" presetID="16" presetClass="entr" presetSubtype="37" fill="hold" grpId="0" nodeType="withEffect">
                                  <p:stCondLst>
                                    <p:cond delay="1000"/>
                                  </p:stCondLst>
                                  <p:childTnLst>
                                    <p:set>
                                      <p:cBhvr>
                                        <p:cTn id="41" dur="1" fill="hold">
                                          <p:stCondLst>
                                            <p:cond delay="0"/>
                                          </p:stCondLst>
                                        </p:cTn>
                                        <p:tgtEl>
                                          <p:spTgt spid="28"/>
                                        </p:tgtEl>
                                        <p:attrNameLst>
                                          <p:attrName>style.visibility</p:attrName>
                                        </p:attrNameLst>
                                      </p:cBhvr>
                                      <p:to>
                                        <p:strVal val="visible"/>
                                      </p:to>
                                    </p:set>
                                    <p:animEffect transition="in" filter="barn(outVertical)">
                                      <p:cBhvr>
                                        <p:cTn id="42" dur="2000"/>
                                        <p:tgtEl>
                                          <p:spTgt spid="28"/>
                                        </p:tgtEl>
                                      </p:cBhvr>
                                    </p:animEffect>
                                  </p:childTnLst>
                                </p:cTn>
                              </p:par>
                              <p:par>
                                <p:cTn id="43" presetID="10" presetClass="entr" presetSubtype="0" fill="hold" grpId="0" nodeType="withEffect">
                                  <p:stCondLst>
                                    <p:cond delay="3000"/>
                                  </p:stCondLst>
                                  <p:childTnLst>
                                    <p:set>
                                      <p:cBhvr>
                                        <p:cTn id="44" dur="1" fill="hold">
                                          <p:stCondLst>
                                            <p:cond delay="0"/>
                                          </p:stCondLst>
                                        </p:cTn>
                                        <p:tgtEl>
                                          <p:spTgt spid="29"/>
                                        </p:tgtEl>
                                        <p:attrNameLst>
                                          <p:attrName>style.visibility</p:attrName>
                                        </p:attrNameLst>
                                      </p:cBhvr>
                                      <p:to>
                                        <p:strVal val="visible"/>
                                      </p:to>
                                    </p:set>
                                    <p:animEffect transition="in" filter="fade">
                                      <p:cBhvr>
                                        <p:cTn id="45" dur="2000"/>
                                        <p:tgtEl>
                                          <p:spTgt spid="29"/>
                                        </p:tgtEl>
                                      </p:cBhvr>
                                    </p:animEffect>
                                  </p:childTnLst>
                                </p:cTn>
                              </p:par>
                              <p:par>
                                <p:cTn id="46" presetID="10" presetClass="entr" presetSubtype="0" fill="hold" grpId="0" nodeType="withEffect">
                                  <p:stCondLst>
                                    <p:cond delay="3000"/>
                                  </p:stCondLst>
                                  <p:childTnLst>
                                    <p:set>
                                      <p:cBhvr>
                                        <p:cTn id="47" dur="1" fill="hold">
                                          <p:stCondLst>
                                            <p:cond delay="0"/>
                                          </p:stCondLst>
                                        </p:cTn>
                                        <p:tgtEl>
                                          <p:spTgt spid="30"/>
                                        </p:tgtEl>
                                        <p:attrNameLst>
                                          <p:attrName>style.visibility</p:attrName>
                                        </p:attrNameLst>
                                      </p:cBhvr>
                                      <p:to>
                                        <p:strVal val="visible"/>
                                      </p:to>
                                    </p:set>
                                    <p:animEffect transition="in" filter="fade">
                                      <p:cBhvr>
                                        <p:cTn id="48" dur="2000"/>
                                        <p:tgtEl>
                                          <p:spTgt spid="30"/>
                                        </p:tgtEl>
                                      </p:cBhvr>
                                    </p:animEffect>
                                  </p:childTnLst>
                                </p:cTn>
                              </p:par>
                              <p:par>
                                <p:cTn id="49" presetID="10" presetClass="entr" presetSubtype="0" fill="hold" grpId="0" nodeType="withEffect">
                                  <p:stCondLst>
                                    <p:cond delay="3000"/>
                                  </p:stCondLst>
                                  <p:childTnLst>
                                    <p:set>
                                      <p:cBhvr>
                                        <p:cTn id="50" dur="1" fill="hold">
                                          <p:stCondLst>
                                            <p:cond delay="0"/>
                                          </p:stCondLst>
                                        </p:cTn>
                                        <p:tgtEl>
                                          <p:spTgt spid="31"/>
                                        </p:tgtEl>
                                        <p:attrNameLst>
                                          <p:attrName>style.visibility</p:attrName>
                                        </p:attrNameLst>
                                      </p:cBhvr>
                                      <p:to>
                                        <p:strVal val="visible"/>
                                      </p:to>
                                    </p:set>
                                    <p:animEffect transition="in" filter="fade">
                                      <p:cBhvr>
                                        <p:cTn id="51" dur="2000"/>
                                        <p:tgtEl>
                                          <p:spTgt spid="31"/>
                                        </p:tgtEl>
                                      </p:cBhvr>
                                    </p:animEffect>
                                  </p:childTnLst>
                                </p:cTn>
                              </p:par>
                              <p:par>
                                <p:cTn id="52" presetID="10" presetClass="entr" presetSubtype="0" fill="hold" grpId="0" nodeType="withEffect">
                                  <p:stCondLst>
                                    <p:cond delay="3000"/>
                                  </p:stCondLst>
                                  <p:childTnLst>
                                    <p:set>
                                      <p:cBhvr>
                                        <p:cTn id="53" dur="1" fill="hold">
                                          <p:stCondLst>
                                            <p:cond delay="0"/>
                                          </p:stCondLst>
                                        </p:cTn>
                                        <p:tgtEl>
                                          <p:spTgt spid="32"/>
                                        </p:tgtEl>
                                        <p:attrNameLst>
                                          <p:attrName>style.visibility</p:attrName>
                                        </p:attrNameLst>
                                      </p:cBhvr>
                                      <p:to>
                                        <p:strVal val="visible"/>
                                      </p:to>
                                    </p:set>
                                    <p:animEffect transition="in" filter="fade">
                                      <p:cBhvr>
                                        <p:cTn id="54" dur="2000"/>
                                        <p:tgtEl>
                                          <p:spTgt spid="32"/>
                                        </p:tgtEl>
                                      </p:cBhvr>
                                    </p:animEffect>
                                  </p:childTnLst>
                                </p:cTn>
                              </p:par>
                              <p:par>
                                <p:cTn id="55" presetID="10" presetClass="entr" presetSubtype="0" fill="hold" grpId="0" nodeType="withEffect">
                                  <p:stCondLst>
                                    <p:cond delay="3000"/>
                                  </p:stCondLst>
                                  <p:childTnLst>
                                    <p:set>
                                      <p:cBhvr>
                                        <p:cTn id="56" dur="1" fill="hold">
                                          <p:stCondLst>
                                            <p:cond delay="0"/>
                                          </p:stCondLst>
                                        </p:cTn>
                                        <p:tgtEl>
                                          <p:spTgt spid="33"/>
                                        </p:tgtEl>
                                        <p:attrNameLst>
                                          <p:attrName>style.visibility</p:attrName>
                                        </p:attrNameLst>
                                      </p:cBhvr>
                                      <p:to>
                                        <p:strVal val="visible"/>
                                      </p:to>
                                    </p:set>
                                    <p:animEffect transition="in" filter="fade">
                                      <p:cBhvr>
                                        <p:cTn id="57" dur="2000"/>
                                        <p:tgtEl>
                                          <p:spTgt spid="33"/>
                                        </p:tgtEl>
                                      </p:cBhvr>
                                    </p:animEffect>
                                  </p:childTnLst>
                                </p:cTn>
                              </p:par>
                            </p:childTnLst>
                          </p:cTn>
                        </p:par>
                      </p:childTnLst>
                    </p:cTn>
                  </p:par>
                  <p:par>
                    <p:cTn id="58" fill="hold">
                      <p:stCondLst>
                        <p:cond delay="indefinite"/>
                      </p:stCondLst>
                      <p:childTnLst>
                        <p:par>
                          <p:cTn id="59" fill="hold">
                            <p:stCondLst>
                              <p:cond delay="0"/>
                            </p:stCondLst>
                            <p:childTnLst>
                              <p:par>
                                <p:cTn id="60" presetID="2" presetClass="exit" presetSubtype="8" fill="hold" grpId="1" nodeType="clickEffect">
                                  <p:stCondLst>
                                    <p:cond delay="0"/>
                                  </p:stCondLst>
                                  <p:childTnLst>
                                    <p:anim calcmode="lin" valueType="num">
                                      <p:cBhvr additive="base">
                                        <p:cTn id="61" dur="500"/>
                                        <p:tgtEl>
                                          <p:spTgt spid="32"/>
                                        </p:tgtEl>
                                        <p:attrNameLst>
                                          <p:attrName>ppt_x</p:attrName>
                                        </p:attrNameLst>
                                      </p:cBhvr>
                                      <p:tavLst>
                                        <p:tav tm="0">
                                          <p:val>
                                            <p:strVal val="ppt_x"/>
                                          </p:val>
                                        </p:tav>
                                        <p:tav tm="100000">
                                          <p:val>
                                            <p:strVal val="0-ppt_w/2"/>
                                          </p:val>
                                        </p:tav>
                                      </p:tavLst>
                                    </p:anim>
                                    <p:anim calcmode="lin" valueType="num">
                                      <p:cBhvr additive="base">
                                        <p:cTn id="62" dur="500"/>
                                        <p:tgtEl>
                                          <p:spTgt spid="32"/>
                                        </p:tgtEl>
                                        <p:attrNameLst>
                                          <p:attrName>ppt_y</p:attrName>
                                        </p:attrNameLst>
                                      </p:cBhvr>
                                      <p:tavLst>
                                        <p:tav tm="0">
                                          <p:val>
                                            <p:strVal val="ppt_y"/>
                                          </p:val>
                                        </p:tav>
                                        <p:tav tm="100000">
                                          <p:val>
                                            <p:strVal val="ppt_y"/>
                                          </p:val>
                                        </p:tav>
                                      </p:tavLst>
                                    </p:anim>
                                    <p:set>
                                      <p:cBhvr>
                                        <p:cTn id="63" dur="1" fill="hold">
                                          <p:stCondLst>
                                            <p:cond delay="499"/>
                                          </p:stCondLst>
                                        </p:cTn>
                                        <p:tgtEl>
                                          <p:spTgt spid="32"/>
                                        </p:tgtEl>
                                        <p:attrNameLst>
                                          <p:attrName>style.visibility</p:attrName>
                                        </p:attrNameLst>
                                      </p:cBhvr>
                                      <p:to>
                                        <p:strVal val="hidden"/>
                                      </p:to>
                                    </p:set>
                                  </p:childTnLst>
                                </p:cTn>
                              </p:par>
                            </p:childTnLst>
                          </p:cTn>
                        </p:par>
                      </p:childTnLst>
                    </p:cTn>
                  </p:par>
                  <p:par>
                    <p:cTn id="64" fill="hold">
                      <p:stCondLst>
                        <p:cond delay="indefinite"/>
                      </p:stCondLst>
                      <p:childTnLst>
                        <p:par>
                          <p:cTn id="65" fill="hold">
                            <p:stCondLst>
                              <p:cond delay="0"/>
                            </p:stCondLst>
                            <p:childTnLst>
                              <p:par>
                                <p:cTn id="66" presetID="2" presetClass="exit" presetSubtype="2" fill="hold" grpId="1" nodeType="clickEffect">
                                  <p:stCondLst>
                                    <p:cond delay="0"/>
                                  </p:stCondLst>
                                  <p:childTnLst>
                                    <p:anim calcmode="lin" valueType="num">
                                      <p:cBhvr additive="base">
                                        <p:cTn id="67" dur="500"/>
                                        <p:tgtEl>
                                          <p:spTgt spid="33"/>
                                        </p:tgtEl>
                                        <p:attrNameLst>
                                          <p:attrName>ppt_x</p:attrName>
                                        </p:attrNameLst>
                                      </p:cBhvr>
                                      <p:tavLst>
                                        <p:tav tm="0">
                                          <p:val>
                                            <p:strVal val="ppt_x"/>
                                          </p:val>
                                        </p:tav>
                                        <p:tav tm="100000">
                                          <p:val>
                                            <p:strVal val="1+ppt_w/2"/>
                                          </p:val>
                                        </p:tav>
                                      </p:tavLst>
                                    </p:anim>
                                    <p:anim calcmode="lin" valueType="num">
                                      <p:cBhvr additive="base">
                                        <p:cTn id="68" dur="500"/>
                                        <p:tgtEl>
                                          <p:spTgt spid="33"/>
                                        </p:tgtEl>
                                        <p:attrNameLst>
                                          <p:attrName>ppt_y</p:attrName>
                                        </p:attrNameLst>
                                      </p:cBhvr>
                                      <p:tavLst>
                                        <p:tav tm="0">
                                          <p:val>
                                            <p:strVal val="ppt_y"/>
                                          </p:val>
                                        </p:tav>
                                        <p:tav tm="100000">
                                          <p:val>
                                            <p:strVal val="ppt_y"/>
                                          </p:val>
                                        </p:tav>
                                      </p:tavLst>
                                    </p:anim>
                                    <p:set>
                                      <p:cBhvr>
                                        <p:cTn id="69" dur="1" fill="hold">
                                          <p:stCondLst>
                                            <p:cond delay="499"/>
                                          </p:stCondLst>
                                        </p:cTn>
                                        <p:tgtEl>
                                          <p:spTgt spid="3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27" grpId="0" animBg="1"/>
      <p:bldP spid="28" grpId="0" animBg="1"/>
      <p:bldP spid="29" grpId="0" animBg="1"/>
      <p:bldP spid="30" grpId="0" animBg="1"/>
      <p:bldP spid="31" grpId="0" animBg="1"/>
      <p:bldP spid="32" grpId="0" animBg="1"/>
      <p:bldP spid="32" grpId="1" animBg="1"/>
      <p:bldP spid="33" grpId="0" animBg="1"/>
      <p:bldP spid="33" grpId="1" animBg="1"/>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alpha val="99000"/>
          </a:schemeClr>
        </a:solidFill>
        <a:effectLst/>
      </p:bgPr>
    </p:bg>
    <p:spTree>
      <p:nvGrpSpPr>
        <p:cNvPr id="1" name=""/>
        <p:cNvGrpSpPr/>
        <p:nvPr/>
      </p:nvGrpSpPr>
      <p:grpSpPr>
        <a:xfrm>
          <a:off x="0" y="0"/>
          <a:ext cx="0" cy="0"/>
          <a:chOff x="0" y="0"/>
          <a:chExt cx="0" cy="0"/>
        </a:xfrm>
      </p:grpSpPr>
      <p:sp>
        <p:nvSpPr>
          <p:cNvPr id="36" name="Rectangle 35"/>
          <p:cNvSpPr/>
          <p:nvPr/>
        </p:nvSpPr>
        <p:spPr>
          <a:xfrm>
            <a:off x="0" y="6211889"/>
            <a:ext cx="9144000" cy="646111"/>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pic>
        <p:nvPicPr>
          <p:cNvPr id="19" name="Picture 3" descr="C:\Users\tutor2u\Downloads\shutterstock_55171579.jpg"/>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ackgroundRemoval t="9895" b="89955" l="10000" r="94400"/>
                    </a14:imgEffect>
                  </a14:imgLayer>
                </a14:imgProps>
              </a:ext>
              <a:ext uri="{28A0092B-C50C-407E-A947-70E740481C1C}">
                <a14:useLocalDpi xmlns:a14="http://schemas.microsoft.com/office/drawing/2010/main" val="0"/>
              </a:ext>
            </a:extLst>
          </a:blip>
          <a:srcRect l="6214" t="15847" b="13874"/>
          <a:stretch/>
        </p:blipFill>
        <p:spPr bwMode="auto">
          <a:xfrm>
            <a:off x="-3657891" y="2852936"/>
            <a:ext cx="3657891" cy="182880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descr="C:\Users\tutor2u\Downloads\shutterstock_111668297.jpg"/>
          <p:cNvPicPr>
            <a:picLocks noChangeAspect="1" noChangeArrowheads="1"/>
          </p:cNvPicPr>
          <p:nvPr/>
        </p:nvPicPr>
        <p:blipFill rotWithShape="1">
          <a:blip r:embed="rId4" cstate="screen">
            <a:extLst>
              <a:ext uri="{BEBA8EAE-BF5A-486C-A8C5-ECC9F3942E4B}">
                <a14:imgProps xmlns:a14="http://schemas.microsoft.com/office/drawing/2010/main">
                  <a14:imgLayer r:embed="rId5">
                    <a14:imgEffect>
                      <a14:backgroundRemoval t="0" b="100000" l="0" r="100000"/>
                    </a14:imgEffect>
                  </a14:imgLayer>
                </a14:imgProps>
              </a:ext>
              <a:ext uri="{28A0092B-C50C-407E-A947-70E740481C1C}">
                <a14:useLocalDpi xmlns:a14="http://schemas.microsoft.com/office/drawing/2010/main"/>
              </a:ext>
            </a:extLst>
          </a:blip>
          <a:srcRect/>
          <a:stretch/>
        </p:blipFill>
        <p:spPr bwMode="auto">
          <a:xfrm>
            <a:off x="-3276872" y="3692629"/>
            <a:ext cx="3463636" cy="1752595"/>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5" descr="C:\Users\tutor2u\Downloads\shutterstock_122379733.jpg"/>
          <p:cNvPicPr>
            <a:picLocks noChangeAspect="1" noChangeArrowheads="1"/>
          </p:cNvPicPr>
          <p:nvPr/>
        </p:nvPicPr>
        <p:blipFill>
          <a:blip r:embed="rId6" cstate="screen">
            <a:extLst>
              <a:ext uri="{BEBA8EAE-BF5A-486C-A8C5-ECC9F3942E4B}">
                <a14:imgProps xmlns:a14="http://schemas.microsoft.com/office/drawing/2010/main">
                  <a14:imgLayer r:embed="rId7">
                    <a14:imgEffect>
                      <a14:backgroundRemoval t="9970" b="89879" l="10000" r="97100"/>
                    </a14:imgEffect>
                  </a14:imgLayer>
                </a14:imgProps>
              </a:ext>
              <a:ext uri="{28A0092B-C50C-407E-A947-70E740481C1C}">
                <a14:useLocalDpi xmlns:a14="http://schemas.microsoft.com/office/drawing/2010/main"/>
              </a:ext>
            </a:extLst>
          </a:blip>
          <a:srcRect/>
          <a:stretch>
            <a:fillRect/>
          </a:stretch>
        </p:blipFill>
        <p:spPr bwMode="auto">
          <a:xfrm>
            <a:off x="-2388096" y="335962"/>
            <a:ext cx="2388096" cy="158087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3" descr="C:\Users\tutor2u\Downloads\shutterstock_55171579.jpg"/>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ackgroundRemoval t="9895" b="89955" l="10000" r="94400"/>
                    </a14:imgEffect>
                  </a14:imgLayer>
                </a14:imgProps>
              </a:ext>
              <a:ext uri="{28A0092B-C50C-407E-A947-70E740481C1C}">
                <a14:useLocalDpi xmlns:a14="http://schemas.microsoft.com/office/drawing/2010/main" val="0"/>
              </a:ext>
            </a:extLst>
          </a:blip>
          <a:srcRect l="6214" t="15847" b="13874"/>
          <a:stretch/>
        </p:blipFill>
        <p:spPr bwMode="auto">
          <a:xfrm>
            <a:off x="-250976" y="2650239"/>
            <a:ext cx="3657891" cy="1828800"/>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C:\Users\tutor2u\Downloads\shutterstock_111668297.jpg"/>
          <p:cNvPicPr>
            <a:picLocks noChangeAspect="1" noChangeArrowheads="1"/>
          </p:cNvPicPr>
          <p:nvPr/>
        </p:nvPicPr>
        <p:blipFill rotWithShape="1">
          <a:blip r:embed="rId4" cstate="screen">
            <a:extLst>
              <a:ext uri="{BEBA8EAE-BF5A-486C-A8C5-ECC9F3942E4B}">
                <a14:imgProps xmlns:a14="http://schemas.microsoft.com/office/drawing/2010/main">
                  <a14:imgLayer r:embed="rId5">
                    <a14:imgEffect>
                      <a14:backgroundRemoval t="0" b="100000" l="0" r="100000"/>
                    </a14:imgEffect>
                  </a14:imgLayer>
                </a14:imgProps>
              </a:ext>
              <a:ext uri="{28A0092B-C50C-407E-A947-70E740481C1C}">
                <a14:useLocalDpi xmlns:a14="http://schemas.microsoft.com/office/drawing/2010/main"/>
              </a:ext>
            </a:extLst>
          </a:blip>
          <a:srcRect/>
          <a:stretch/>
        </p:blipFill>
        <p:spPr bwMode="auto">
          <a:xfrm>
            <a:off x="899592" y="4713294"/>
            <a:ext cx="3463636" cy="1752595"/>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5" descr="C:\Users\tutor2u\Downloads\shutterstock_122379733.jpg"/>
          <p:cNvPicPr>
            <a:picLocks noChangeAspect="1" noChangeArrowheads="1"/>
          </p:cNvPicPr>
          <p:nvPr/>
        </p:nvPicPr>
        <p:blipFill>
          <a:blip r:embed="rId8" cstate="screen">
            <a:extLst>
              <a:ext uri="{BEBA8EAE-BF5A-486C-A8C5-ECC9F3942E4B}">
                <a14:imgProps xmlns:a14="http://schemas.microsoft.com/office/drawing/2010/main">
                  <a14:imgLayer r:embed="rId9">
                    <a14:imgEffect>
                      <a14:backgroundRemoval t="9970" b="89879" l="10000" r="97100"/>
                    </a14:imgEffect>
                  </a14:imgLayer>
                </a14:imgProps>
              </a:ext>
              <a:ext uri="{28A0092B-C50C-407E-A947-70E740481C1C}">
                <a14:useLocalDpi xmlns:a14="http://schemas.microsoft.com/office/drawing/2010/main"/>
              </a:ext>
            </a:extLst>
          </a:blip>
          <a:srcRect/>
          <a:stretch>
            <a:fillRect/>
          </a:stretch>
        </p:blipFill>
        <p:spPr bwMode="auto">
          <a:xfrm>
            <a:off x="2212867" y="1506896"/>
            <a:ext cx="2388096" cy="1580870"/>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p:cNvSpPr>
            <a:spLocks noChangeAspect="1"/>
          </p:cNvSpPr>
          <p:nvPr/>
        </p:nvSpPr>
        <p:spPr>
          <a:xfrm>
            <a:off x="4326320" y="1527488"/>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8</a:t>
            </a:r>
          </a:p>
        </p:txBody>
      </p:sp>
      <p:sp>
        <p:nvSpPr>
          <p:cNvPr id="13" name="Rectangle 12"/>
          <p:cNvSpPr>
            <a:spLocks noChangeAspect="1"/>
          </p:cNvSpPr>
          <p:nvPr/>
        </p:nvSpPr>
        <p:spPr>
          <a:xfrm>
            <a:off x="5565556" y="2364804"/>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7</a:t>
            </a:r>
          </a:p>
        </p:txBody>
      </p:sp>
      <p:sp>
        <p:nvSpPr>
          <p:cNvPr id="12" name="Rectangle 11"/>
          <p:cNvSpPr>
            <a:spLocks noChangeAspect="1"/>
          </p:cNvSpPr>
          <p:nvPr/>
        </p:nvSpPr>
        <p:spPr>
          <a:xfrm>
            <a:off x="6804440" y="3183864"/>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6</a:t>
            </a:r>
          </a:p>
        </p:txBody>
      </p:sp>
      <p:sp>
        <p:nvSpPr>
          <p:cNvPr id="15" name="Rectangle 14"/>
          <p:cNvSpPr>
            <a:spLocks noChangeAspect="1"/>
          </p:cNvSpPr>
          <p:nvPr/>
        </p:nvSpPr>
        <p:spPr>
          <a:xfrm>
            <a:off x="3074772" y="2075788"/>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9</a:t>
            </a:r>
          </a:p>
        </p:txBody>
      </p:sp>
      <p:sp>
        <p:nvSpPr>
          <p:cNvPr id="16" name="Rectangle 15"/>
          <p:cNvSpPr>
            <a:spLocks noChangeAspect="1"/>
          </p:cNvSpPr>
          <p:nvPr/>
        </p:nvSpPr>
        <p:spPr>
          <a:xfrm>
            <a:off x="1837428" y="2637200"/>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10</a:t>
            </a:r>
          </a:p>
        </p:txBody>
      </p:sp>
      <p:sp>
        <p:nvSpPr>
          <p:cNvPr id="4" name="Rectangle 3"/>
          <p:cNvSpPr>
            <a:spLocks noChangeAspect="1"/>
          </p:cNvSpPr>
          <p:nvPr/>
        </p:nvSpPr>
        <p:spPr>
          <a:xfrm>
            <a:off x="640944" y="3086893"/>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GB" sz="4800" dirty="0">
                <a:solidFill>
                  <a:prstClr val="black"/>
                </a:solidFill>
              </a:rPr>
              <a:t>1</a:t>
            </a:r>
          </a:p>
        </p:txBody>
      </p:sp>
      <p:sp>
        <p:nvSpPr>
          <p:cNvPr id="2" name="Rectangle 1"/>
          <p:cNvSpPr/>
          <p:nvPr/>
        </p:nvSpPr>
        <p:spPr>
          <a:xfrm>
            <a:off x="3565428" y="2075788"/>
            <a:ext cx="2446540" cy="47822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8" name="Rectangle 7"/>
          <p:cNvSpPr>
            <a:spLocks noChangeAspect="1"/>
          </p:cNvSpPr>
          <p:nvPr/>
        </p:nvSpPr>
        <p:spPr>
          <a:xfrm>
            <a:off x="5552540" y="4020196"/>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5</a:t>
            </a:r>
          </a:p>
        </p:txBody>
      </p:sp>
      <p:sp>
        <p:nvSpPr>
          <p:cNvPr id="5" name="Rectangle 4"/>
          <p:cNvSpPr>
            <a:spLocks noChangeAspect="1"/>
          </p:cNvSpPr>
          <p:nvPr/>
        </p:nvSpPr>
        <p:spPr>
          <a:xfrm>
            <a:off x="1835696" y="3689460"/>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GB" sz="4800" dirty="0">
                <a:solidFill>
                  <a:prstClr val="black"/>
                </a:solidFill>
              </a:rPr>
              <a:t>2</a:t>
            </a:r>
          </a:p>
        </p:txBody>
      </p:sp>
      <p:sp>
        <p:nvSpPr>
          <p:cNvPr id="6" name="Rectangle 5"/>
          <p:cNvSpPr>
            <a:spLocks noChangeAspect="1"/>
          </p:cNvSpPr>
          <p:nvPr/>
        </p:nvSpPr>
        <p:spPr>
          <a:xfrm>
            <a:off x="3059832" y="4263984"/>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GB" sz="4800" dirty="0">
                <a:solidFill>
                  <a:prstClr val="black"/>
                </a:solidFill>
              </a:rPr>
              <a:t>3</a:t>
            </a:r>
          </a:p>
        </p:txBody>
      </p:sp>
      <p:sp>
        <p:nvSpPr>
          <p:cNvPr id="7" name="Rectangle 6"/>
          <p:cNvSpPr>
            <a:spLocks noChangeAspect="1"/>
          </p:cNvSpPr>
          <p:nvPr/>
        </p:nvSpPr>
        <p:spPr>
          <a:xfrm>
            <a:off x="4283968" y="4869352"/>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GB" sz="4800" dirty="0">
                <a:solidFill>
                  <a:prstClr val="black"/>
                </a:solidFill>
              </a:rPr>
              <a:t>4</a:t>
            </a:r>
          </a:p>
        </p:txBody>
      </p:sp>
      <p:sp>
        <p:nvSpPr>
          <p:cNvPr id="27" name="Rectangle 26"/>
          <p:cNvSpPr/>
          <p:nvPr/>
        </p:nvSpPr>
        <p:spPr>
          <a:xfrm>
            <a:off x="3563888" y="2060848"/>
            <a:ext cx="2446540" cy="2212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pic>
        <p:nvPicPr>
          <p:cNvPr id="2050" name="Picture 2"/>
          <p:cNvPicPr>
            <a:picLocks noChangeAspect="1" noChangeArrowheads="1"/>
          </p:cNvPicPr>
          <p:nvPr/>
        </p:nvPicPr>
        <p:blipFill>
          <a:blip r:embed="rId10">
            <a:extLst>
              <a:ext uri="{28A0092B-C50C-407E-A947-70E740481C1C}">
                <a14:useLocalDpi xmlns:a14="http://schemas.microsoft.com/office/drawing/2010/main" val="0"/>
              </a:ext>
            </a:extLst>
          </a:blip>
          <a:stretch>
            <a:fillRect/>
          </a:stretch>
        </p:blipFill>
        <p:spPr bwMode="auto">
          <a:xfrm>
            <a:off x="6794031" y="1819254"/>
            <a:ext cx="658289" cy="1753762"/>
          </a:xfrm>
          <a:prstGeom prst="rect">
            <a:avLst/>
          </a:prstGeom>
          <a:noFill/>
          <a:extLst>
            <a:ext uri="{909E8E84-426E-40DD-AFC4-6F175D3DCCD1}">
              <a14:hiddenFill xmlns:a14="http://schemas.microsoft.com/office/drawing/2010/main">
                <a:solidFill>
                  <a:srgbClr val="FFFFFF"/>
                </a:solidFill>
              </a14:hiddenFill>
            </a:ext>
          </a:extLst>
        </p:spPr>
      </p:pic>
      <p:sp>
        <p:nvSpPr>
          <p:cNvPr id="28" name="Rectangle 27"/>
          <p:cNvSpPr/>
          <p:nvPr/>
        </p:nvSpPr>
        <p:spPr>
          <a:xfrm>
            <a:off x="2008188" y="2060848"/>
            <a:ext cx="5112568" cy="2212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29" name="Rectangle 28"/>
          <p:cNvSpPr/>
          <p:nvPr/>
        </p:nvSpPr>
        <p:spPr>
          <a:xfrm>
            <a:off x="2008188" y="2060848"/>
            <a:ext cx="5112568" cy="2212463"/>
          </a:xfrm>
          <a:prstGeom prst="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en-GB" sz="2600" dirty="0">
                <a:solidFill>
                  <a:prstClr val="black"/>
                </a:solidFill>
              </a:rPr>
              <a:t>Question 7</a:t>
            </a:r>
          </a:p>
          <a:p>
            <a:pPr algn="ctr"/>
            <a:r>
              <a:rPr lang="en-GB" sz="2600" dirty="0">
                <a:solidFill>
                  <a:prstClr val="black"/>
                </a:solidFill>
              </a:rPr>
              <a:t> </a:t>
            </a:r>
            <a:r>
              <a:rPr lang="en-GB" sz="2600" b="1" dirty="0">
                <a:solidFill>
                  <a:prstClr val="black"/>
                </a:solidFill>
              </a:rPr>
              <a:t>The Yerkes-Dodson Law helps us to explain how anxiety effects our recall. </a:t>
            </a:r>
          </a:p>
        </p:txBody>
      </p:sp>
      <p:sp>
        <p:nvSpPr>
          <p:cNvPr id="30" name="Rectangle 29"/>
          <p:cNvSpPr/>
          <p:nvPr/>
        </p:nvSpPr>
        <p:spPr>
          <a:xfrm>
            <a:off x="179696" y="2060848"/>
            <a:ext cx="1656000" cy="2212463"/>
          </a:xfrm>
          <a:prstGeom prst="rect">
            <a:avLst/>
          </a:prstGeom>
          <a:ln/>
        </p:spPr>
        <p:style>
          <a:lnRef idx="3">
            <a:schemeClr val="lt1"/>
          </a:lnRef>
          <a:fillRef idx="1">
            <a:schemeClr val="accent6"/>
          </a:fillRef>
          <a:effectRef idx="1">
            <a:schemeClr val="accent6"/>
          </a:effectRef>
          <a:fontRef idx="minor">
            <a:schemeClr val="lt1"/>
          </a:fontRef>
        </p:style>
        <p:txBody>
          <a:bodyPr rtlCol="0" anchor="ctr"/>
          <a:lstStyle/>
          <a:p>
            <a:pPr algn="ctr"/>
            <a:r>
              <a:rPr lang="en-GB" sz="4400" b="1">
                <a:solidFill>
                  <a:prstClr val="white"/>
                </a:solidFill>
              </a:rPr>
              <a:t>TRUE</a:t>
            </a:r>
            <a:endParaRPr lang="en-GB" sz="4400" b="1" dirty="0">
              <a:solidFill>
                <a:prstClr val="white"/>
              </a:solidFill>
            </a:endParaRPr>
          </a:p>
        </p:txBody>
      </p:sp>
      <p:sp>
        <p:nvSpPr>
          <p:cNvPr id="31" name="Rectangle 30" hidden="1"/>
          <p:cNvSpPr/>
          <p:nvPr/>
        </p:nvSpPr>
        <p:spPr>
          <a:xfrm>
            <a:off x="7293248" y="2060848"/>
            <a:ext cx="1656000" cy="2212463"/>
          </a:xfrm>
          <a:prstGeom prst="rect">
            <a:avLst/>
          </a:prstGeom>
          <a:ln/>
        </p:spPr>
        <p:style>
          <a:lnRef idx="3">
            <a:schemeClr val="lt1"/>
          </a:lnRef>
          <a:fillRef idx="1">
            <a:schemeClr val="accent4"/>
          </a:fillRef>
          <a:effectRef idx="1">
            <a:schemeClr val="accent4"/>
          </a:effectRef>
          <a:fontRef idx="minor">
            <a:schemeClr val="lt1"/>
          </a:fontRef>
        </p:style>
        <p:txBody>
          <a:bodyPr rtlCol="0" anchor="ctr"/>
          <a:lstStyle/>
          <a:p>
            <a:pPr algn="ctr"/>
            <a:r>
              <a:rPr lang="en-GB" sz="4400" b="1">
                <a:solidFill>
                  <a:prstClr val="white"/>
                </a:solidFill>
              </a:rPr>
              <a:t>FALSE</a:t>
            </a:r>
            <a:endParaRPr lang="en-GB" sz="4400" b="1" dirty="0">
              <a:solidFill>
                <a:prstClr val="white"/>
              </a:solidFill>
            </a:endParaRPr>
          </a:p>
        </p:txBody>
      </p:sp>
      <p:sp>
        <p:nvSpPr>
          <p:cNvPr id="32" name="Rectangle 31" hidden="1"/>
          <p:cNvSpPr/>
          <p:nvPr/>
        </p:nvSpPr>
        <p:spPr>
          <a:xfrm>
            <a:off x="179512" y="2060848"/>
            <a:ext cx="1656000" cy="2212463"/>
          </a:xfrm>
          <a:prstGeom prst="rect">
            <a:avLst/>
          </a:prstGeom>
          <a:ln/>
        </p:spPr>
        <p:style>
          <a:lnRef idx="3">
            <a:schemeClr val="lt1"/>
          </a:lnRef>
          <a:fillRef idx="1">
            <a:schemeClr val="accent6"/>
          </a:fillRef>
          <a:effectRef idx="1">
            <a:schemeClr val="accent6"/>
          </a:effectRef>
          <a:fontRef idx="minor">
            <a:schemeClr val="lt1"/>
          </a:fontRef>
        </p:style>
        <p:txBody>
          <a:bodyPr rtlCol="0" anchor="ctr"/>
          <a:lstStyle/>
          <a:p>
            <a:pPr algn="ctr"/>
            <a:r>
              <a:rPr lang="en-GB" sz="4400" b="1">
                <a:solidFill>
                  <a:prstClr val="white"/>
                </a:solidFill>
              </a:rPr>
              <a:t>TRUE</a:t>
            </a:r>
            <a:endParaRPr lang="en-GB" sz="4400" b="1" dirty="0">
              <a:solidFill>
                <a:prstClr val="white"/>
              </a:solidFill>
            </a:endParaRPr>
          </a:p>
        </p:txBody>
      </p:sp>
      <p:sp>
        <p:nvSpPr>
          <p:cNvPr id="33" name="Rectangle 32"/>
          <p:cNvSpPr/>
          <p:nvPr/>
        </p:nvSpPr>
        <p:spPr>
          <a:xfrm>
            <a:off x="7293064" y="2060848"/>
            <a:ext cx="1656000" cy="2212463"/>
          </a:xfrm>
          <a:prstGeom prst="rect">
            <a:avLst/>
          </a:prstGeom>
          <a:ln/>
        </p:spPr>
        <p:style>
          <a:lnRef idx="3">
            <a:schemeClr val="lt1"/>
          </a:lnRef>
          <a:fillRef idx="1">
            <a:schemeClr val="accent4"/>
          </a:fillRef>
          <a:effectRef idx="1">
            <a:schemeClr val="accent4"/>
          </a:effectRef>
          <a:fontRef idx="minor">
            <a:schemeClr val="lt1"/>
          </a:fontRef>
        </p:style>
        <p:txBody>
          <a:bodyPr rtlCol="0" anchor="ctr"/>
          <a:lstStyle/>
          <a:p>
            <a:pPr algn="ctr"/>
            <a:r>
              <a:rPr lang="en-GB" sz="4400" b="1">
                <a:solidFill>
                  <a:prstClr val="white"/>
                </a:solidFill>
              </a:rPr>
              <a:t>FALSE</a:t>
            </a:r>
            <a:endParaRPr lang="en-GB" sz="4400" b="1" dirty="0">
              <a:solidFill>
                <a:prstClr val="white"/>
              </a:solidFill>
            </a:endParaRPr>
          </a:p>
        </p:txBody>
      </p:sp>
      <p:pic>
        <p:nvPicPr>
          <p:cNvPr id="35" name="Picture 34"/>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08031" y="86152"/>
            <a:ext cx="7527938" cy="1523874"/>
          </a:xfrm>
          <a:prstGeom prst="rect">
            <a:avLst/>
          </a:prstGeom>
        </p:spPr>
      </p:pic>
    </p:spTree>
    <p:extLst>
      <p:ext uri="{BB962C8B-B14F-4D97-AF65-F5344CB8AC3E}">
        <p14:creationId xmlns:p14="http://schemas.microsoft.com/office/powerpoint/2010/main" val="31200403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repeatCount="indefinite"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100000" fill="hold"/>
                                        <p:tgtEl>
                                          <p:spTgt spid="20"/>
                                        </p:tgtEl>
                                        <p:attrNameLst>
                                          <p:attrName>ppt_x</p:attrName>
                                        </p:attrNameLst>
                                      </p:cBhvr>
                                      <p:tavLst>
                                        <p:tav tm="0">
                                          <p:val>
                                            <p:strVal val="1+#ppt_w/2"/>
                                          </p:val>
                                        </p:tav>
                                        <p:tav tm="100000">
                                          <p:val>
                                            <p:strVal val="#ppt_x"/>
                                          </p:val>
                                        </p:tav>
                                      </p:tavLst>
                                    </p:anim>
                                    <p:anim calcmode="lin" valueType="num">
                                      <p:cBhvr additive="base">
                                        <p:cTn id="8" dur="100000" fill="hold"/>
                                        <p:tgtEl>
                                          <p:spTgt spid="20"/>
                                        </p:tgtEl>
                                        <p:attrNameLst>
                                          <p:attrName>ppt_y</p:attrName>
                                        </p:attrNameLst>
                                      </p:cBhvr>
                                      <p:tavLst>
                                        <p:tav tm="0">
                                          <p:val>
                                            <p:strVal val="#ppt_y"/>
                                          </p:val>
                                        </p:tav>
                                        <p:tav tm="100000">
                                          <p:val>
                                            <p:strVal val="#ppt_y"/>
                                          </p:val>
                                        </p:tav>
                                      </p:tavLst>
                                    </p:anim>
                                  </p:childTnLst>
                                </p:cTn>
                              </p:par>
                              <p:par>
                                <p:cTn id="9" presetID="2" presetClass="entr" presetSubtype="2" repeatCount="indefinite" fill="hold" nodeType="with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additive="base">
                                        <p:cTn id="11" dur="60000" fill="hold"/>
                                        <p:tgtEl>
                                          <p:spTgt spid="19"/>
                                        </p:tgtEl>
                                        <p:attrNameLst>
                                          <p:attrName>ppt_x</p:attrName>
                                        </p:attrNameLst>
                                      </p:cBhvr>
                                      <p:tavLst>
                                        <p:tav tm="0">
                                          <p:val>
                                            <p:strVal val="1+#ppt_w/2"/>
                                          </p:val>
                                        </p:tav>
                                        <p:tav tm="100000">
                                          <p:val>
                                            <p:strVal val="#ppt_x"/>
                                          </p:val>
                                        </p:tav>
                                      </p:tavLst>
                                    </p:anim>
                                    <p:anim calcmode="lin" valueType="num">
                                      <p:cBhvr additive="base">
                                        <p:cTn id="12" dur="60000" fill="hold"/>
                                        <p:tgtEl>
                                          <p:spTgt spid="19"/>
                                        </p:tgtEl>
                                        <p:attrNameLst>
                                          <p:attrName>ppt_y</p:attrName>
                                        </p:attrNameLst>
                                      </p:cBhvr>
                                      <p:tavLst>
                                        <p:tav tm="0">
                                          <p:val>
                                            <p:strVal val="#ppt_y"/>
                                          </p:val>
                                        </p:tav>
                                        <p:tav tm="100000">
                                          <p:val>
                                            <p:strVal val="#ppt_y"/>
                                          </p:val>
                                        </p:tav>
                                      </p:tavLst>
                                    </p:anim>
                                  </p:childTnLst>
                                </p:cTn>
                              </p:par>
                              <p:par>
                                <p:cTn id="13" presetID="2" presetClass="entr" presetSubtype="2" repeatCount="indefinite" fill="hold" nodeType="withEffect">
                                  <p:stCondLst>
                                    <p:cond delay="0"/>
                                  </p:stCondLst>
                                  <p:childTnLst>
                                    <p:set>
                                      <p:cBhvr>
                                        <p:cTn id="14" dur="1" fill="hold">
                                          <p:stCondLst>
                                            <p:cond delay="0"/>
                                          </p:stCondLst>
                                        </p:cTn>
                                        <p:tgtEl>
                                          <p:spTgt spid="21"/>
                                        </p:tgtEl>
                                        <p:attrNameLst>
                                          <p:attrName>style.visibility</p:attrName>
                                        </p:attrNameLst>
                                      </p:cBhvr>
                                      <p:to>
                                        <p:strVal val="visible"/>
                                      </p:to>
                                    </p:set>
                                    <p:anim calcmode="lin" valueType="num">
                                      <p:cBhvr additive="base">
                                        <p:cTn id="15" dur="80000" fill="hold"/>
                                        <p:tgtEl>
                                          <p:spTgt spid="21"/>
                                        </p:tgtEl>
                                        <p:attrNameLst>
                                          <p:attrName>ppt_x</p:attrName>
                                        </p:attrNameLst>
                                      </p:cBhvr>
                                      <p:tavLst>
                                        <p:tav tm="0">
                                          <p:val>
                                            <p:strVal val="1+#ppt_w/2"/>
                                          </p:val>
                                        </p:tav>
                                        <p:tav tm="100000">
                                          <p:val>
                                            <p:strVal val="#ppt_x"/>
                                          </p:val>
                                        </p:tav>
                                      </p:tavLst>
                                    </p:anim>
                                    <p:anim calcmode="lin" valueType="num">
                                      <p:cBhvr additive="base">
                                        <p:cTn id="16" dur="80000" fill="hold"/>
                                        <p:tgtEl>
                                          <p:spTgt spid="21"/>
                                        </p:tgtEl>
                                        <p:attrNameLst>
                                          <p:attrName>ppt_y</p:attrName>
                                        </p:attrNameLst>
                                      </p:cBhvr>
                                      <p:tavLst>
                                        <p:tav tm="0">
                                          <p:val>
                                            <p:strVal val="#ppt_y"/>
                                          </p:val>
                                        </p:tav>
                                        <p:tav tm="100000">
                                          <p:val>
                                            <p:strVal val="#ppt_y"/>
                                          </p:val>
                                        </p:tav>
                                      </p:tavLst>
                                    </p:anim>
                                  </p:childTnLst>
                                </p:cTn>
                              </p:par>
                              <p:par>
                                <p:cTn id="17" presetID="2" presetClass="exit" presetSubtype="8" fill="hold" nodeType="withEffect">
                                  <p:stCondLst>
                                    <p:cond delay="0"/>
                                  </p:stCondLst>
                                  <p:childTnLst>
                                    <p:anim calcmode="lin" valueType="num">
                                      <p:cBhvr additive="base">
                                        <p:cTn id="18" dur="20000"/>
                                        <p:tgtEl>
                                          <p:spTgt spid="23"/>
                                        </p:tgtEl>
                                        <p:attrNameLst>
                                          <p:attrName>ppt_x</p:attrName>
                                        </p:attrNameLst>
                                      </p:cBhvr>
                                      <p:tavLst>
                                        <p:tav tm="0">
                                          <p:val>
                                            <p:strVal val="ppt_x"/>
                                          </p:val>
                                        </p:tav>
                                        <p:tav tm="100000">
                                          <p:val>
                                            <p:strVal val="0-ppt_w/2"/>
                                          </p:val>
                                        </p:tav>
                                      </p:tavLst>
                                    </p:anim>
                                    <p:anim calcmode="lin" valueType="num">
                                      <p:cBhvr additive="base">
                                        <p:cTn id="19" dur="20000"/>
                                        <p:tgtEl>
                                          <p:spTgt spid="23"/>
                                        </p:tgtEl>
                                        <p:attrNameLst>
                                          <p:attrName>ppt_y</p:attrName>
                                        </p:attrNameLst>
                                      </p:cBhvr>
                                      <p:tavLst>
                                        <p:tav tm="0">
                                          <p:val>
                                            <p:strVal val="ppt_y"/>
                                          </p:val>
                                        </p:tav>
                                        <p:tav tm="100000">
                                          <p:val>
                                            <p:strVal val="ppt_y"/>
                                          </p:val>
                                        </p:tav>
                                      </p:tavLst>
                                    </p:anim>
                                    <p:set>
                                      <p:cBhvr>
                                        <p:cTn id="20" dur="1" fill="hold">
                                          <p:stCondLst>
                                            <p:cond delay="19999"/>
                                          </p:stCondLst>
                                        </p:cTn>
                                        <p:tgtEl>
                                          <p:spTgt spid="23"/>
                                        </p:tgtEl>
                                        <p:attrNameLst>
                                          <p:attrName>style.visibility</p:attrName>
                                        </p:attrNameLst>
                                      </p:cBhvr>
                                      <p:to>
                                        <p:strVal val="hidden"/>
                                      </p:to>
                                    </p:set>
                                  </p:childTnLst>
                                </p:cTn>
                              </p:par>
                              <p:par>
                                <p:cTn id="21" presetID="2" presetClass="exit" presetSubtype="8" fill="hold" nodeType="withEffect">
                                  <p:stCondLst>
                                    <p:cond delay="0"/>
                                  </p:stCondLst>
                                  <p:childTnLst>
                                    <p:anim calcmode="lin" valueType="num">
                                      <p:cBhvr additive="base">
                                        <p:cTn id="22" dur="15000"/>
                                        <p:tgtEl>
                                          <p:spTgt spid="22"/>
                                        </p:tgtEl>
                                        <p:attrNameLst>
                                          <p:attrName>ppt_x</p:attrName>
                                        </p:attrNameLst>
                                      </p:cBhvr>
                                      <p:tavLst>
                                        <p:tav tm="0">
                                          <p:val>
                                            <p:strVal val="ppt_x"/>
                                          </p:val>
                                        </p:tav>
                                        <p:tav tm="100000">
                                          <p:val>
                                            <p:strVal val="0-ppt_w/2"/>
                                          </p:val>
                                        </p:tav>
                                      </p:tavLst>
                                    </p:anim>
                                    <p:anim calcmode="lin" valueType="num">
                                      <p:cBhvr additive="base">
                                        <p:cTn id="23" dur="15000"/>
                                        <p:tgtEl>
                                          <p:spTgt spid="22"/>
                                        </p:tgtEl>
                                        <p:attrNameLst>
                                          <p:attrName>ppt_y</p:attrName>
                                        </p:attrNameLst>
                                      </p:cBhvr>
                                      <p:tavLst>
                                        <p:tav tm="0">
                                          <p:val>
                                            <p:strVal val="ppt_y"/>
                                          </p:val>
                                        </p:tav>
                                        <p:tav tm="100000">
                                          <p:val>
                                            <p:strVal val="ppt_y"/>
                                          </p:val>
                                        </p:tav>
                                      </p:tavLst>
                                    </p:anim>
                                    <p:set>
                                      <p:cBhvr>
                                        <p:cTn id="24" dur="1" fill="hold">
                                          <p:stCondLst>
                                            <p:cond delay="14999"/>
                                          </p:stCondLst>
                                        </p:cTn>
                                        <p:tgtEl>
                                          <p:spTgt spid="22"/>
                                        </p:tgtEl>
                                        <p:attrNameLst>
                                          <p:attrName>style.visibility</p:attrName>
                                        </p:attrNameLst>
                                      </p:cBhvr>
                                      <p:to>
                                        <p:strVal val="hidden"/>
                                      </p:to>
                                    </p:set>
                                  </p:childTnLst>
                                </p:cTn>
                              </p:par>
                              <p:par>
                                <p:cTn id="25" presetID="2" presetClass="exit" presetSubtype="8" fill="hold" nodeType="withEffect">
                                  <p:stCondLst>
                                    <p:cond delay="0"/>
                                  </p:stCondLst>
                                  <p:childTnLst>
                                    <p:anim calcmode="lin" valueType="num">
                                      <p:cBhvr additive="base">
                                        <p:cTn id="26" dur="25000"/>
                                        <p:tgtEl>
                                          <p:spTgt spid="24"/>
                                        </p:tgtEl>
                                        <p:attrNameLst>
                                          <p:attrName>ppt_x</p:attrName>
                                        </p:attrNameLst>
                                      </p:cBhvr>
                                      <p:tavLst>
                                        <p:tav tm="0">
                                          <p:val>
                                            <p:strVal val="ppt_x"/>
                                          </p:val>
                                        </p:tav>
                                        <p:tav tm="100000">
                                          <p:val>
                                            <p:strVal val="0-ppt_w/2"/>
                                          </p:val>
                                        </p:tav>
                                      </p:tavLst>
                                    </p:anim>
                                    <p:anim calcmode="lin" valueType="num">
                                      <p:cBhvr additive="base">
                                        <p:cTn id="27" dur="25000"/>
                                        <p:tgtEl>
                                          <p:spTgt spid="24"/>
                                        </p:tgtEl>
                                        <p:attrNameLst>
                                          <p:attrName>ppt_y</p:attrName>
                                        </p:attrNameLst>
                                      </p:cBhvr>
                                      <p:tavLst>
                                        <p:tav tm="0">
                                          <p:val>
                                            <p:strVal val="ppt_y"/>
                                          </p:val>
                                        </p:tav>
                                        <p:tav tm="100000">
                                          <p:val>
                                            <p:strVal val="ppt_y"/>
                                          </p:val>
                                        </p:tav>
                                      </p:tavLst>
                                    </p:anim>
                                    <p:set>
                                      <p:cBhvr>
                                        <p:cTn id="28" dur="1" fill="hold">
                                          <p:stCondLst>
                                            <p:cond delay="24999"/>
                                          </p:stCondLst>
                                        </p:cTn>
                                        <p:tgtEl>
                                          <p:spTgt spid="24"/>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2"/>
                                        </p:tgtEl>
                                        <p:attrNameLst>
                                          <p:attrName>style.visibility</p:attrName>
                                        </p:attrNameLst>
                                      </p:cBhvr>
                                      <p:to>
                                        <p:strVal val="visible"/>
                                      </p:to>
                                    </p:set>
                                    <p:anim calcmode="lin" valueType="num">
                                      <p:cBhvr additive="base">
                                        <p:cTn id="33" dur="500" fill="hold"/>
                                        <p:tgtEl>
                                          <p:spTgt spid="2"/>
                                        </p:tgtEl>
                                        <p:attrNameLst>
                                          <p:attrName>ppt_x</p:attrName>
                                        </p:attrNameLst>
                                      </p:cBhvr>
                                      <p:tavLst>
                                        <p:tav tm="0">
                                          <p:val>
                                            <p:strVal val="#ppt_x"/>
                                          </p:val>
                                        </p:tav>
                                        <p:tav tm="100000">
                                          <p:val>
                                            <p:strVal val="#ppt_x"/>
                                          </p:val>
                                        </p:tav>
                                      </p:tavLst>
                                    </p:anim>
                                    <p:anim calcmode="lin" valueType="num">
                                      <p:cBhvr additive="base">
                                        <p:cTn id="34" dur="500" fill="hold"/>
                                        <p:tgtEl>
                                          <p:spTgt spid="2"/>
                                        </p:tgtEl>
                                        <p:attrNameLst>
                                          <p:attrName>ppt_y</p:attrName>
                                        </p:attrNameLst>
                                      </p:cBhvr>
                                      <p:tavLst>
                                        <p:tav tm="0">
                                          <p:val>
                                            <p:strVal val="1+#ppt_h/2"/>
                                          </p:val>
                                        </p:tav>
                                        <p:tav tm="100000">
                                          <p:val>
                                            <p:strVal val="#ppt_y"/>
                                          </p:val>
                                        </p:tav>
                                      </p:tavLst>
                                    </p:anim>
                                  </p:childTnLst>
                                </p:cTn>
                              </p:par>
                              <p:par>
                                <p:cTn id="35" presetID="1" presetClass="entr" presetSubtype="0" fill="hold" grpId="0" nodeType="withEffect">
                                  <p:stCondLst>
                                    <p:cond delay="500"/>
                                  </p:stCondLst>
                                  <p:childTnLst>
                                    <p:set>
                                      <p:cBhvr>
                                        <p:cTn id="36" dur="1" fill="hold">
                                          <p:stCondLst>
                                            <p:cond delay="0"/>
                                          </p:stCondLst>
                                        </p:cTn>
                                        <p:tgtEl>
                                          <p:spTgt spid="27"/>
                                        </p:tgtEl>
                                        <p:attrNameLst>
                                          <p:attrName>style.visibility</p:attrName>
                                        </p:attrNameLst>
                                      </p:cBhvr>
                                      <p:to>
                                        <p:strVal val="visible"/>
                                      </p:to>
                                    </p:set>
                                  </p:childTnLst>
                                </p:cTn>
                              </p:par>
                              <p:par>
                                <p:cTn id="37" presetID="22" presetClass="exit" presetSubtype="4" fill="hold" grpId="1" nodeType="withEffect">
                                  <p:stCondLst>
                                    <p:cond delay="500"/>
                                  </p:stCondLst>
                                  <p:childTnLst>
                                    <p:animEffect transition="out" filter="wipe(down)">
                                      <p:cBhvr>
                                        <p:cTn id="38" dur="2000"/>
                                        <p:tgtEl>
                                          <p:spTgt spid="2"/>
                                        </p:tgtEl>
                                      </p:cBhvr>
                                    </p:animEffect>
                                    <p:set>
                                      <p:cBhvr>
                                        <p:cTn id="39" dur="1" fill="hold">
                                          <p:stCondLst>
                                            <p:cond delay="1999"/>
                                          </p:stCondLst>
                                        </p:cTn>
                                        <p:tgtEl>
                                          <p:spTgt spid="2"/>
                                        </p:tgtEl>
                                        <p:attrNameLst>
                                          <p:attrName>style.visibility</p:attrName>
                                        </p:attrNameLst>
                                      </p:cBhvr>
                                      <p:to>
                                        <p:strVal val="hidden"/>
                                      </p:to>
                                    </p:set>
                                  </p:childTnLst>
                                </p:cTn>
                              </p:par>
                              <p:par>
                                <p:cTn id="40" presetID="16" presetClass="entr" presetSubtype="37" fill="hold" grpId="0" nodeType="withEffect">
                                  <p:stCondLst>
                                    <p:cond delay="1000"/>
                                  </p:stCondLst>
                                  <p:childTnLst>
                                    <p:set>
                                      <p:cBhvr>
                                        <p:cTn id="41" dur="1" fill="hold">
                                          <p:stCondLst>
                                            <p:cond delay="0"/>
                                          </p:stCondLst>
                                        </p:cTn>
                                        <p:tgtEl>
                                          <p:spTgt spid="28"/>
                                        </p:tgtEl>
                                        <p:attrNameLst>
                                          <p:attrName>style.visibility</p:attrName>
                                        </p:attrNameLst>
                                      </p:cBhvr>
                                      <p:to>
                                        <p:strVal val="visible"/>
                                      </p:to>
                                    </p:set>
                                    <p:animEffect transition="in" filter="barn(outVertical)">
                                      <p:cBhvr>
                                        <p:cTn id="42" dur="2000"/>
                                        <p:tgtEl>
                                          <p:spTgt spid="28"/>
                                        </p:tgtEl>
                                      </p:cBhvr>
                                    </p:animEffect>
                                  </p:childTnLst>
                                </p:cTn>
                              </p:par>
                              <p:par>
                                <p:cTn id="43" presetID="10" presetClass="entr" presetSubtype="0" fill="hold" grpId="0" nodeType="withEffect">
                                  <p:stCondLst>
                                    <p:cond delay="3000"/>
                                  </p:stCondLst>
                                  <p:childTnLst>
                                    <p:set>
                                      <p:cBhvr>
                                        <p:cTn id="44" dur="1" fill="hold">
                                          <p:stCondLst>
                                            <p:cond delay="0"/>
                                          </p:stCondLst>
                                        </p:cTn>
                                        <p:tgtEl>
                                          <p:spTgt spid="29"/>
                                        </p:tgtEl>
                                        <p:attrNameLst>
                                          <p:attrName>style.visibility</p:attrName>
                                        </p:attrNameLst>
                                      </p:cBhvr>
                                      <p:to>
                                        <p:strVal val="visible"/>
                                      </p:to>
                                    </p:set>
                                    <p:animEffect transition="in" filter="fade">
                                      <p:cBhvr>
                                        <p:cTn id="45" dur="2000"/>
                                        <p:tgtEl>
                                          <p:spTgt spid="29"/>
                                        </p:tgtEl>
                                      </p:cBhvr>
                                    </p:animEffect>
                                  </p:childTnLst>
                                </p:cTn>
                              </p:par>
                              <p:par>
                                <p:cTn id="46" presetID="10" presetClass="entr" presetSubtype="0" fill="hold" grpId="0" nodeType="withEffect">
                                  <p:stCondLst>
                                    <p:cond delay="3000"/>
                                  </p:stCondLst>
                                  <p:childTnLst>
                                    <p:set>
                                      <p:cBhvr>
                                        <p:cTn id="47" dur="1" fill="hold">
                                          <p:stCondLst>
                                            <p:cond delay="0"/>
                                          </p:stCondLst>
                                        </p:cTn>
                                        <p:tgtEl>
                                          <p:spTgt spid="30"/>
                                        </p:tgtEl>
                                        <p:attrNameLst>
                                          <p:attrName>style.visibility</p:attrName>
                                        </p:attrNameLst>
                                      </p:cBhvr>
                                      <p:to>
                                        <p:strVal val="visible"/>
                                      </p:to>
                                    </p:set>
                                    <p:animEffect transition="in" filter="fade">
                                      <p:cBhvr>
                                        <p:cTn id="48" dur="2000"/>
                                        <p:tgtEl>
                                          <p:spTgt spid="30"/>
                                        </p:tgtEl>
                                      </p:cBhvr>
                                    </p:animEffect>
                                  </p:childTnLst>
                                </p:cTn>
                              </p:par>
                              <p:par>
                                <p:cTn id="49" presetID="10" presetClass="entr" presetSubtype="0" fill="hold" grpId="0" nodeType="withEffect">
                                  <p:stCondLst>
                                    <p:cond delay="3000"/>
                                  </p:stCondLst>
                                  <p:childTnLst>
                                    <p:set>
                                      <p:cBhvr>
                                        <p:cTn id="50" dur="1" fill="hold">
                                          <p:stCondLst>
                                            <p:cond delay="0"/>
                                          </p:stCondLst>
                                        </p:cTn>
                                        <p:tgtEl>
                                          <p:spTgt spid="31"/>
                                        </p:tgtEl>
                                        <p:attrNameLst>
                                          <p:attrName>style.visibility</p:attrName>
                                        </p:attrNameLst>
                                      </p:cBhvr>
                                      <p:to>
                                        <p:strVal val="visible"/>
                                      </p:to>
                                    </p:set>
                                    <p:animEffect transition="in" filter="fade">
                                      <p:cBhvr>
                                        <p:cTn id="51" dur="2000"/>
                                        <p:tgtEl>
                                          <p:spTgt spid="31"/>
                                        </p:tgtEl>
                                      </p:cBhvr>
                                    </p:animEffect>
                                  </p:childTnLst>
                                </p:cTn>
                              </p:par>
                              <p:par>
                                <p:cTn id="52" presetID="10" presetClass="entr" presetSubtype="0" fill="hold" grpId="0" nodeType="withEffect">
                                  <p:stCondLst>
                                    <p:cond delay="3000"/>
                                  </p:stCondLst>
                                  <p:childTnLst>
                                    <p:set>
                                      <p:cBhvr>
                                        <p:cTn id="53" dur="1" fill="hold">
                                          <p:stCondLst>
                                            <p:cond delay="0"/>
                                          </p:stCondLst>
                                        </p:cTn>
                                        <p:tgtEl>
                                          <p:spTgt spid="32"/>
                                        </p:tgtEl>
                                        <p:attrNameLst>
                                          <p:attrName>style.visibility</p:attrName>
                                        </p:attrNameLst>
                                      </p:cBhvr>
                                      <p:to>
                                        <p:strVal val="visible"/>
                                      </p:to>
                                    </p:set>
                                    <p:animEffect transition="in" filter="fade">
                                      <p:cBhvr>
                                        <p:cTn id="54" dur="2000"/>
                                        <p:tgtEl>
                                          <p:spTgt spid="32"/>
                                        </p:tgtEl>
                                      </p:cBhvr>
                                    </p:animEffect>
                                  </p:childTnLst>
                                </p:cTn>
                              </p:par>
                              <p:par>
                                <p:cTn id="55" presetID="10" presetClass="entr" presetSubtype="0" fill="hold" grpId="0" nodeType="withEffect">
                                  <p:stCondLst>
                                    <p:cond delay="3000"/>
                                  </p:stCondLst>
                                  <p:childTnLst>
                                    <p:set>
                                      <p:cBhvr>
                                        <p:cTn id="56" dur="1" fill="hold">
                                          <p:stCondLst>
                                            <p:cond delay="0"/>
                                          </p:stCondLst>
                                        </p:cTn>
                                        <p:tgtEl>
                                          <p:spTgt spid="33"/>
                                        </p:tgtEl>
                                        <p:attrNameLst>
                                          <p:attrName>style.visibility</p:attrName>
                                        </p:attrNameLst>
                                      </p:cBhvr>
                                      <p:to>
                                        <p:strVal val="visible"/>
                                      </p:to>
                                    </p:set>
                                    <p:animEffect transition="in" filter="fade">
                                      <p:cBhvr>
                                        <p:cTn id="57" dur="2000"/>
                                        <p:tgtEl>
                                          <p:spTgt spid="33"/>
                                        </p:tgtEl>
                                      </p:cBhvr>
                                    </p:animEffect>
                                  </p:childTnLst>
                                </p:cTn>
                              </p:par>
                            </p:childTnLst>
                          </p:cTn>
                        </p:par>
                      </p:childTnLst>
                    </p:cTn>
                  </p:par>
                  <p:par>
                    <p:cTn id="58" fill="hold">
                      <p:stCondLst>
                        <p:cond delay="indefinite"/>
                      </p:stCondLst>
                      <p:childTnLst>
                        <p:par>
                          <p:cTn id="59" fill="hold">
                            <p:stCondLst>
                              <p:cond delay="0"/>
                            </p:stCondLst>
                            <p:childTnLst>
                              <p:par>
                                <p:cTn id="60" presetID="2" presetClass="exit" presetSubtype="8" fill="hold" grpId="1" nodeType="clickEffect">
                                  <p:stCondLst>
                                    <p:cond delay="0"/>
                                  </p:stCondLst>
                                  <p:childTnLst>
                                    <p:anim calcmode="lin" valueType="num">
                                      <p:cBhvr additive="base">
                                        <p:cTn id="61" dur="500"/>
                                        <p:tgtEl>
                                          <p:spTgt spid="32"/>
                                        </p:tgtEl>
                                        <p:attrNameLst>
                                          <p:attrName>ppt_x</p:attrName>
                                        </p:attrNameLst>
                                      </p:cBhvr>
                                      <p:tavLst>
                                        <p:tav tm="0">
                                          <p:val>
                                            <p:strVal val="ppt_x"/>
                                          </p:val>
                                        </p:tav>
                                        <p:tav tm="100000">
                                          <p:val>
                                            <p:strVal val="0-ppt_w/2"/>
                                          </p:val>
                                        </p:tav>
                                      </p:tavLst>
                                    </p:anim>
                                    <p:anim calcmode="lin" valueType="num">
                                      <p:cBhvr additive="base">
                                        <p:cTn id="62" dur="500"/>
                                        <p:tgtEl>
                                          <p:spTgt spid="32"/>
                                        </p:tgtEl>
                                        <p:attrNameLst>
                                          <p:attrName>ppt_y</p:attrName>
                                        </p:attrNameLst>
                                      </p:cBhvr>
                                      <p:tavLst>
                                        <p:tav tm="0">
                                          <p:val>
                                            <p:strVal val="ppt_y"/>
                                          </p:val>
                                        </p:tav>
                                        <p:tav tm="100000">
                                          <p:val>
                                            <p:strVal val="ppt_y"/>
                                          </p:val>
                                        </p:tav>
                                      </p:tavLst>
                                    </p:anim>
                                    <p:set>
                                      <p:cBhvr>
                                        <p:cTn id="63" dur="1" fill="hold">
                                          <p:stCondLst>
                                            <p:cond delay="499"/>
                                          </p:stCondLst>
                                        </p:cTn>
                                        <p:tgtEl>
                                          <p:spTgt spid="32"/>
                                        </p:tgtEl>
                                        <p:attrNameLst>
                                          <p:attrName>style.visibility</p:attrName>
                                        </p:attrNameLst>
                                      </p:cBhvr>
                                      <p:to>
                                        <p:strVal val="hidden"/>
                                      </p:to>
                                    </p:set>
                                  </p:childTnLst>
                                </p:cTn>
                              </p:par>
                            </p:childTnLst>
                          </p:cTn>
                        </p:par>
                      </p:childTnLst>
                    </p:cTn>
                  </p:par>
                  <p:par>
                    <p:cTn id="64" fill="hold">
                      <p:stCondLst>
                        <p:cond delay="indefinite"/>
                      </p:stCondLst>
                      <p:childTnLst>
                        <p:par>
                          <p:cTn id="65" fill="hold">
                            <p:stCondLst>
                              <p:cond delay="0"/>
                            </p:stCondLst>
                            <p:childTnLst>
                              <p:par>
                                <p:cTn id="66" presetID="2" presetClass="exit" presetSubtype="2" fill="hold" grpId="1" nodeType="clickEffect">
                                  <p:stCondLst>
                                    <p:cond delay="0"/>
                                  </p:stCondLst>
                                  <p:childTnLst>
                                    <p:anim calcmode="lin" valueType="num">
                                      <p:cBhvr additive="base">
                                        <p:cTn id="67" dur="500"/>
                                        <p:tgtEl>
                                          <p:spTgt spid="33"/>
                                        </p:tgtEl>
                                        <p:attrNameLst>
                                          <p:attrName>ppt_x</p:attrName>
                                        </p:attrNameLst>
                                      </p:cBhvr>
                                      <p:tavLst>
                                        <p:tav tm="0">
                                          <p:val>
                                            <p:strVal val="ppt_x"/>
                                          </p:val>
                                        </p:tav>
                                        <p:tav tm="100000">
                                          <p:val>
                                            <p:strVal val="1+ppt_w/2"/>
                                          </p:val>
                                        </p:tav>
                                      </p:tavLst>
                                    </p:anim>
                                    <p:anim calcmode="lin" valueType="num">
                                      <p:cBhvr additive="base">
                                        <p:cTn id="68" dur="500"/>
                                        <p:tgtEl>
                                          <p:spTgt spid="33"/>
                                        </p:tgtEl>
                                        <p:attrNameLst>
                                          <p:attrName>ppt_y</p:attrName>
                                        </p:attrNameLst>
                                      </p:cBhvr>
                                      <p:tavLst>
                                        <p:tav tm="0">
                                          <p:val>
                                            <p:strVal val="ppt_y"/>
                                          </p:val>
                                        </p:tav>
                                        <p:tav tm="100000">
                                          <p:val>
                                            <p:strVal val="ppt_y"/>
                                          </p:val>
                                        </p:tav>
                                      </p:tavLst>
                                    </p:anim>
                                    <p:set>
                                      <p:cBhvr>
                                        <p:cTn id="69" dur="1" fill="hold">
                                          <p:stCondLst>
                                            <p:cond delay="499"/>
                                          </p:stCondLst>
                                        </p:cTn>
                                        <p:tgtEl>
                                          <p:spTgt spid="3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27" grpId="0" animBg="1"/>
      <p:bldP spid="28" grpId="0" animBg="1"/>
      <p:bldP spid="29" grpId="0" animBg="1"/>
      <p:bldP spid="30" grpId="0" animBg="1"/>
      <p:bldP spid="31" grpId="0" animBg="1"/>
      <p:bldP spid="32" grpId="0" animBg="1"/>
      <p:bldP spid="32" grpId="1" animBg="1"/>
      <p:bldP spid="33" grpId="0" animBg="1"/>
      <p:bldP spid="33" grpId="1" animBg="1"/>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alpha val="99000"/>
          </a:schemeClr>
        </a:solidFill>
        <a:effectLst/>
      </p:bgPr>
    </p:bg>
    <p:spTree>
      <p:nvGrpSpPr>
        <p:cNvPr id="1" name=""/>
        <p:cNvGrpSpPr/>
        <p:nvPr/>
      </p:nvGrpSpPr>
      <p:grpSpPr>
        <a:xfrm>
          <a:off x="0" y="0"/>
          <a:ext cx="0" cy="0"/>
          <a:chOff x="0" y="0"/>
          <a:chExt cx="0" cy="0"/>
        </a:xfrm>
      </p:grpSpPr>
      <p:sp>
        <p:nvSpPr>
          <p:cNvPr id="36" name="Rectangle 35"/>
          <p:cNvSpPr/>
          <p:nvPr/>
        </p:nvSpPr>
        <p:spPr>
          <a:xfrm>
            <a:off x="0" y="6211889"/>
            <a:ext cx="9144000" cy="646111"/>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pic>
        <p:nvPicPr>
          <p:cNvPr id="19" name="Picture 3" descr="C:\Users\tutor2u\Downloads\shutterstock_55171579.jpg"/>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ackgroundRemoval t="9895" b="89955" l="10000" r="94400"/>
                    </a14:imgEffect>
                  </a14:imgLayer>
                </a14:imgProps>
              </a:ext>
              <a:ext uri="{28A0092B-C50C-407E-A947-70E740481C1C}">
                <a14:useLocalDpi xmlns:a14="http://schemas.microsoft.com/office/drawing/2010/main" val="0"/>
              </a:ext>
            </a:extLst>
          </a:blip>
          <a:srcRect l="6214" t="15847" b="13874"/>
          <a:stretch/>
        </p:blipFill>
        <p:spPr bwMode="auto">
          <a:xfrm>
            <a:off x="-3657891" y="2852936"/>
            <a:ext cx="3657891" cy="182880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descr="C:\Users\tutor2u\Downloads\shutterstock_111668297.jpg"/>
          <p:cNvPicPr>
            <a:picLocks noChangeAspect="1" noChangeArrowheads="1"/>
          </p:cNvPicPr>
          <p:nvPr/>
        </p:nvPicPr>
        <p:blipFill rotWithShape="1">
          <a:blip r:embed="rId5" cstate="screen">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a:ext>
            </a:extLst>
          </a:blip>
          <a:srcRect/>
          <a:stretch/>
        </p:blipFill>
        <p:spPr bwMode="auto">
          <a:xfrm>
            <a:off x="-3276872" y="3692629"/>
            <a:ext cx="3463636" cy="1752595"/>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5" descr="C:\Users\tutor2u\Downloads\shutterstock_122379733.jpg"/>
          <p:cNvPicPr>
            <a:picLocks noChangeAspect="1" noChangeArrowheads="1"/>
          </p:cNvPicPr>
          <p:nvPr/>
        </p:nvPicPr>
        <p:blipFill>
          <a:blip r:embed="rId7" cstate="screen">
            <a:extLst>
              <a:ext uri="{BEBA8EAE-BF5A-486C-A8C5-ECC9F3942E4B}">
                <a14:imgProps xmlns:a14="http://schemas.microsoft.com/office/drawing/2010/main">
                  <a14:imgLayer r:embed="rId8">
                    <a14:imgEffect>
                      <a14:backgroundRemoval t="9970" b="89879" l="10000" r="97100"/>
                    </a14:imgEffect>
                  </a14:imgLayer>
                </a14:imgProps>
              </a:ext>
              <a:ext uri="{28A0092B-C50C-407E-A947-70E740481C1C}">
                <a14:useLocalDpi xmlns:a14="http://schemas.microsoft.com/office/drawing/2010/main"/>
              </a:ext>
            </a:extLst>
          </a:blip>
          <a:srcRect/>
          <a:stretch>
            <a:fillRect/>
          </a:stretch>
        </p:blipFill>
        <p:spPr bwMode="auto">
          <a:xfrm>
            <a:off x="-2388096" y="335962"/>
            <a:ext cx="2388096" cy="158087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3" descr="C:\Users\tutor2u\Downloads\shutterstock_55171579.jpg"/>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ackgroundRemoval t="9895" b="89955" l="10000" r="94400"/>
                    </a14:imgEffect>
                  </a14:imgLayer>
                </a14:imgProps>
              </a:ext>
              <a:ext uri="{28A0092B-C50C-407E-A947-70E740481C1C}">
                <a14:useLocalDpi xmlns:a14="http://schemas.microsoft.com/office/drawing/2010/main" val="0"/>
              </a:ext>
            </a:extLst>
          </a:blip>
          <a:srcRect l="6214" t="15847" b="13874"/>
          <a:stretch/>
        </p:blipFill>
        <p:spPr bwMode="auto">
          <a:xfrm>
            <a:off x="-250976" y="2650239"/>
            <a:ext cx="3657891" cy="1828800"/>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C:\Users\tutor2u\Downloads\shutterstock_111668297.jpg"/>
          <p:cNvPicPr>
            <a:picLocks noChangeAspect="1" noChangeArrowheads="1"/>
          </p:cNvPicPr>
          <p:nvPr/>
        </p:nvPicPr>
        <p:blipFill rotWithShape="1">
          <a:blip r:embed="rId5" cstate="screen">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a:ext>
            </a:extLst>
          </a:blip>
          <a:srcRect/>
          <a:stretch/>
        </p:blipFill>
        <p:spPr bwMode="auto">
          <a:xfrm>
            <a:off x="899592" y="4713294"/>
            <a:ext cx="3463636" cy="1752595"/>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5" descr="C:\Users\tutor2u\Downloads\shutterstock_122379733.jpg"/>
          <p:cNvPicPr>
            <a:picLocks noChangeAspect="1" noChangeArrowheads="1"/>
          </p:cNvPicPr>
          <p:nvPr/>
        </p:nvPicPr>
        <p:blipFill>
          <a:blip r:embed="rId9" cstate="screen">
            <a:extLst>
              <a:ext uri="{BEBA8EAE-BF5A-486C-A8C5-ECC9F3942E4B}">
                <a14:imgProps xmlns:a14="http://schemas.microsoft.com/office/drawing/2010/main">
                  <a14:imgLayer r:embed="rId10">
                    <a14:imgEffect>
                      <a14:backgroundRemoval t="9970" b="89879" l="10000" r="97100"/>
                    </a14:imgEffect>
                  </a14:imgLayer>
                </a14:imgProps>
              </a:ext>
              <a:ext uri="{28A0092B-C50C-407E-A947-70E740481C1C}">
                <a14:useLocalDpi xmlns:a14="http://schemas.microsoft.com/office/drawing/2010/main"/>
              </a:ext>
            </a:extLst>
          </a:blip>
          <a:srcRect/>
          <a:stretch>
            <a:fillRect/>
          </a:stretch>
        </p:blipFill>
        <p:spPr bwMode="auto">
          <a:xfrm>
            <a:off x="2212867" y="1506896"/>
            <a:ext cx="2388096" cy="1580870"/>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p:cNvSpPr>
            <a:spLocks noChangeAspect="1"/>
          </p:cNvSpPr>
          <p:nvPr/>
        </p:nvSpPr>
        <p:spPr>
          <a:xfrm>
            <a:off x="4326320" y="1527488"/>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8</a:t>
            </a:r>
          </a:p>
        </p:txBody>
      </p:sp>
      <p:sp>
        <p:nvSpPr>
          <p:cNvPr id="13" name="Rectangle 12"/>
          <p:cNvSpPr>
            <a:spLocks noChangeAspect="1"/>
          </p:cNvSpPr>
          <p:nvPr/>
        </p:nvSpPr>
        <p:spPr>
          <a:xfrm>
            <a:off x="5565556" y="2364804"/>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7</a:t>
            </a:r>
          </a:p>
        </p:txBody>
      </p:sp>
      <p:sp>
        <p:nvSpPr>
          <p:cNvPr id="12" name="Rectangle 11"/>
          <p:cNvSpPr>
            <a:spLocks noChangeAspect="1"/>
          </p:cNvSpPr>
          <p:nvPr/>
        </p:nvSpPr>
        <p:spPr>
          <a:xfrm>
            <a:off x="6804440" y="3183864"/>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6</a:t>
            </a:r>
          </a:p>
        </p:txBody>
      </p:sp>
      <p:sp>
        <p:nvSpPr>
          <p:cNvPr id="15" name="Rectangle 14"/>
          <p:cNvSpPr>
            <a:spLocks noChangeAspect="1"/>
          </p:cNvSpPr>
          <p:nvPr/>
        </p:nvSpPr>
        <p:spPr>
          <a:xfrm>
            <a:off x="3074772" y="2075788"/>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9</a:t>
            </a:r>
          </a:p>
        </p:txBody>
      </p:sp>
      <p:sp>
        <p:nvSpPr>
          <p:cNvPr id="16" name="Rectangle 15"/>
          <p:cNvSpPr>
            <a:spLocks noChangeAspect="1"/>
          </p:cNvSpPr>
          <p:nvPr/>
        </p:nvSpPr>
        <p:spPr>
          <a:xfrm>
            <a:off x="1837428" y="2637200"/>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10</a:t>
            </a:r>
          </a:p>
        </p:txBody>
      </p:sp>
      <p:sp>
        <p:nvSpPr>
          <p:cNvPr id="4" name="Rectangle 3"/>
          <p:cNvSpPr>
            <a:spLocks noChangeAspect="1"/>
          </p:cNvSpPr>
          <p:nvPr/>
        </p:nvSpPr>
        <p:spPr>
          <a:xfrm>
            <a:off x="640944" y="3086893"/>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GB" sz="4800" dirty="0">
                <a:solidFill>
                  <a:prstClr val="black"/>
                </a:solidFill>
              </a:rPr>
              <a:t>1</a:t>
            </a:r>
          </a:p>
        </p:txBody>
      </p:sp>
      <p:sp>
        <p:nvSpPr>
          <p:cNvPr id="2" name="Rectangle 1"/>
          <p:cNvSpPr/>
          <p:nvPr/>
        </p:nvSpPr>
        <p:spPr>
          <a:xfrm>
            <a:off x="3565428" y="2075788"/>
            <a:ext cx="2446540" cy="47822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8" name="Rectangle 7"/>
          <p:cNvSpPr>
            <a:spLocks noChangeAspect="1"/>
          </p:cNvSpPr>
          <p:nvPr/>
        </p:nvSpPr>
        <p:spPr>
          <a:xfrm>
            <a:off x="5552540" y="4020196"/>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5</a:t>
            </a:r>
          </a:p>
        </p:txBody>
      </p:sp>
      <p:sp>
        <p:nvSpPr>
          <p:cNvPr id="5" name="Rectangle 4"/>
          <p:cNvSpPr>
            <a:spLocks noChangeAspect="1"/>
          </p:cNvSpPr>
          <p:nvPr/>
        </p:nvSpPr>
        <p:spPr>
          <a:xfrm>
            <a:off x="1835696" y="3689460"/>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GB" sz="4800" dirty="0">
                <a:solidFill>
                  <a:prstClr val="black"/>
                </a:solidFill>
              </a:rPr>
              <a:t>2</a:t>
            </a:r>
          </a:p>
        </p:txBody>
      </p:sp>
      <p:sp>
        <p:nvSpPr>
          <p:cNvPr id="6" name="Rectangle 5"/>
          <p:cNvSpPr>
            <a:spLocks noChangeAspect="1"/>
          </p:cNvSpPr>
          <p:nvPr/>
        </p:nvSpPr>
        <p:spPr>
          <a:xfrm>
            <a:off x="3059832" y="4263984"/>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GB" sz="4800" dirty="0">
                <a:solidFill>
                  <a:prstClr val="black"/>
                </a:solidFill>
              </a:rPr>
              <a:t>3</a:t>
            </a:r>
          </a:p>
        </p:txBody>
      </p:sp>
      <p:sp>
        <p:nvSpPr>
          <p:cNvPr id="7" name="Rectangle 6"/>
          <p:cNvSpPr>
            <a:spLocks noChangeAspect="1"/>
          </p:cNvSpPr>
          <p:nvPr/>
        </p:nvSpPr>
        <p:spPr>
          <a:xfrm>
            <a:off x="4283968" y="4869352"/>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GB" sz="4800" dirty="0">
                <a:solidFill>
                  <a:prstClr val="black"/>
                </a:solidFill>
              </a:rPr>
              <a:t>4</a:t>
            </a:r>
          </a:p>
        </p:txBody>
      </p:sp>
      <p:pic>
        <p:nvPicPr>
          <p:cNvPr id="2050" name="Picture 2"/>
          <p:cNvPicPr>
            <a:picLocks noChangeAspect="1" noChangeArrowheads="1"/>
          </p:cNvPicPr>
          <p:nvPr/>
        </p:nvPicPr>
        <p:blipFill>
          <a:blip r:embed="rId11">
            <a:extLst>
              <a:ext uri="{28A0092B-C50C-407E-A947-70E740481C1C}">
                <a14:useLocalDpi xmlns:a14="http://schemas.microsoft.com/office/drawing/2010/main" val="0"/>
              </a:ext>
            </a:extLst>
          </a:blip>
          <a:stretch>
            <a:fillRect/>
          </a:stretch>
        </p:blipFill>
        <p:spPr bwMode="auto">
          <a:xfrm>
            <a:off x="5004048" y="620688"/>
            <a:ext cx="552762" cy="1753762"/>
          </a:xfrm>
          <a:prstGeom prst="rect">
            <a:avLst/>
          </a:prstGeom>
          <a:noFill/>
          <a:extLst>
            <a:ext uri="{909E8E84-426E-40DD-AFC4-6F175D3DCCD1}">
              <a14:hiddenFill xmlns:a14="http://schemas.microsoft.com/office/drawing/2010/main">
                <a:solidFill>
                  <a:srgbClr val="FFFFFF"/>
                </a:solidFill>
              </a14:hiddenFill>
            </a:ext>
          </a:extLst>
        </p:spPr>
      </p:pic>
      <p:sp>
        <p:nvSpPr>
          <p:cNvPr id="27" name="Rectangle 26"/>
          <p:cNvSpPr/>
          <p:nvPr/>
        </p:nvSpPr>
        <p:spPr>
          <a:xfrm>
            <a:off x="3563888" y="2060848"/>
            <a:ext cx="2446540" cy="2212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28" name="Rectangle 27"/>
          <p:cNvSpPr/>
          <p:nvPr/>
        </p:nvSpPr>
        <p:spPr>
          <a:xfrm>
            <a:off x="2008188" y="2060848"/>
            <a:ext cx="5112568" cy="2212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29" name="Rectangle 28"/>
          <p:cNvSpPr/>
          <p:nvPr/>
        </p:nvSpPr>
        <p:spPr>
          <a:xfrm>
            <a:off x="2008188" y="2060848"/>
            <a:ext cx="5112568" cy="2212463"/>
          </a:xfrm>
          <a:prstGeom prst="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en-GB" sz="2400" dirty="0">
                <a:solidFill>
                  <a:prstClr val="black"/>
                </a:solidFill>
              </a:rPr>
              <a:t>Question 8</a:t>
            </a:r>
          </a:p>
          <a:p>
            <a:pPr algn="ctr"/>
            <a:r>
              <a:rPr lang="en-GB" sz="2400" b="1" dirty="0" err="1">
                <a:solidFill>
                  <a:prstClr val="black"/>
                </a:solidFill>
              </a:rPr>
              <a:t>Inattentional</a:t>
            </a:r>
            <a:r>
              <a:rPr lang="en-GB" sz="2400" b="1" dirty="0">
                <a:solidFill>
                  <a:prstClr val="black"/>
                </a:solidFill>
              </a:rPr>
              <a:t> blindness is where a change in a visual stimulus is introduced and the observer does not notice it. </a:t>
            </a:r>
          </a:p>
        </p:txBody>
      </p:sp>
      <p:sp>
        <p:nvSpPr>
          <p:cNvPr id="30" name="Rectangle 29" hidden="1"/>
          <p:cNvSpPr/>
          <p:nvPr/>
        </p:nvSpPr>
        <p:spPr>
          <a:xfrm>
            <a:off x="179696" y="2060848"/>
            <a:ext cx="1656000" cy="2212463"/>
          </a:xfrm>
          <a:prstGeom prst="rect">
            <a:avLst/>
          </a:prstGeom>
          <a:ln/>
        </p:spPr>
        <p:style>
          <a:lnRef idx="3">
            <a:schemeClr val="lt1"/>
          </a:lnRef>
          <a:fillRef idx="1">
            <a:schemeClr val="accent6"/>
          </a:fillRef>
          <a:effectRef idx="1">
            <a:schemeClr val="accent6"/>
          </a:effectRef>
          <a:fontRef idx="minor">
            <a:schemeClr val="lt1"/>
          </a:fontRef>
        </p:style>
        <p:txBody>
          <a:bodyPr rtlCol="0" anchor="ctr"/>
          <a:lstStyle/>
          <a:p>
            <a:pPr algn="ctr"/>
            <a:r>
              <a:rPr lang="en-GB" sz="4400" b="1">
                <a:solidFill>
                  <a:prstClr val="white"/>
                </a:solidFill>
              </a:rPr>
              <a:t>TRUE</a:t>
            </a:r>
            <a:endParaRPr lang="en-GB" sz="4400" b="1" dirty="0">
              <a:solidFill>
                <a:prstClr val="white"/>
              </a:solidFill>
            </a:endParaRPr>
          </a:p>
        </p:txBody>
      </p:sp>
      <p:sp>
        <p:nvSpPr>
          <p:cNvPr id="31" name="Rectangle 30"/>
          <p:cNvSpPr/>
          <p:nvPr/>
        </p:nvSpPr>
        <p:spPr>
          <a:xfrm>
            <a:off x="7293248" y="2060848"/>
            <a:ext cx="1656000" cy="2212463"/>
          </a:xfrm>
          <a:prstGeom prst="rect">
            <a:avLst/>
          </a:prstGeom>
          <a:ln/>
        </p:spPr>
        <p:style>
          <a:lnRef idx="3">
            <a:schemeClr val="lt1"/>
          </a:lnRef>
          <a:fillRef idx="1">
            <a:schemeClr val="accent4"/>
          </a:fillRef>
          <a:effectRef idx="1">
            <a:schemeClr val="accent4"/>
          </a:effectRef>
          <a:fontRef idx="minor">
            <a:schemeClr val="lt1"/>
          </a:fontRef>
        </p:style>
        <p:txBody>
          <a:bodyPr rtlCol="0" anchor="ctr"/>
          <a:lstStyle/>
          <a:p>
            <a:pPr algn="ctr"/>
            <a:r>
              <a:rPr lang="en-GB" sz="4400" b="1">
                <a:solidFill>
                  <a:prstClr val="white"/>
                </a:solidFill>
              </a:rPr>
              <a:t>FALSE</a:t>
            </a:r>
            <a:endParaRPr lang="en-GB" sz="4400" b="1" dirty="0">
              <a:solidFill>
                <a:prstClr val="white"/>
              </a:solidFill>
            </a:endParaRPr>
          </a:p>
        </p:txBody>
      </p:sp>
      <p:sp>
        <p:nvSpPr>
          <p:cNvPr id="32" name="Rectangle 31"/>
          <p:cNvSpPr/>
          <p:nvPr/>
        </p:nvSpPr>
        <p:spPr>
          <a:xfrm>
            <a:off x="179512" y="2060848"/>
            <a:ext cx="1656000" cy="2212463"/>
          </a:xfrm>
          <a:prstGeom prst="rect">
            <a:avLst/>
          </a:prstGeom>
          <a:ln/>
        </p:spPr>
        <p:style>
          <a:lnRef idx="3">
            <a:schemeClr val="lt1"/>
          </a:lnRef>
          <a:fillRef idx="1">
            <a:schemeClr val="accent6"/>
          </a:fillRef>
          <a:effectRef idx="1">
            <a:schemeClr val="accent6"/>
          </a:effectRef>
          <a:fontRef idx="minor">
            <a:schemeClr val="lt1"/>
          </a:fontRef>
        </p:style>
        <p:txBody>
          <a:bodyPr rtlCol="0" anchor="ctr"/>
          <a:lstStyle/>
          <a:p>
            <a:pPr algn="ctr"/>
            <a:r>
              <a:rPr lang="en-GB" sz="4400" b="1">
                <a:solidFill>
                  <a:prstClr val="white"/>
                </a:solidFill>
              </a:rPr>
              <a:t>TRUE</a:t>
            </a:r>
            <a:endParaRPr lang="en-GB" sz="4400" b="1" dirty="0">
              <a:solidFill>
                <a:prstClr val="white"/>
              </a:solidFill>
            </a:endParaRPr>
          </a:p>
        </p:txBody>
      </p:sp>
      <p:sp>
        <p:nvSpPr>
          <p:cNvPr id="33" name="Rectangle 32" hidden="1"/>
          <p:cNvSpPr/>
          <p:nvPr/>
        </p:nvSpPr>
        <p:spPr>
          <a:xfrm>
            <a:off x="7293064" y="2060848"/>
            <a:ext cx="1656000" cy="2212463"/>
          </a:xfrm>
          <a:prstGeom prst="rect">
            <a:avLst/>
          </a:prstGeom>
          <a:ln/>
        </p:spPr>
        <p:style>
          <a:lnRef idx="3">
            <a:schemeClr val="lt1"/>
          </a:lnRef>
          <a:fillRef idx="1">
            <a:schemeClr val="accent4"/>
          </a:fillRef>
          <a:effectRef idx="1">
            <a:schemeClr val="accent4"/>
          </a:effectRef>
          <a:fontRef idx="minor">
            <a:schemeClr val="lt1"/>
          </a:fontRef>
        </p:style>
        <p:txBody>
          <a:bodyPr rtlCol="0" anchor="ctr"/>
          <a:lstStyle/>
          <a:p>
            <a:pPr algn="ctr"/>
            <a:r>
              <a:rPr lang="en-GB" sz="4400" b="1">
                <a:solidFill>
                  <a:prstClr val="white"/>
                </a:solidFill>
              </a:rPr>
              <a:t>FALSE</a:t>
            </a:r>
            <a:endParaRPr lang="en-GB" sz="4400" b="1" dirty="0">
              <a:solidFill>
                <a:prstClr val="white"/>
              </a:solidFill>
            </a:endParaRPr>
          </a:p>
        </p:txBody>
      </p:sp>
      <p:pic>
        <p:nvPicPr>
          <p:cNvPr id="35" name="Picture 34"/>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08031" y="86152"/>
            <a:ext cx="7527938" cy="1523874"/>
          </a:xfrm>
          <a:prstGeom prst="rect">
            <a:avLst/>
          </a:prstGeom>
        </p:spPr>
      </p:pic>
    </p:spTree>
    <p:extLst>
      <p:ext uri="{BB962C8B-B14F-4D97-AF65-F5344CB8AC3E}">
        <p14:creationId xmlns:p14="http://schemas.microsoft.com/office/powerpoint/2010/main" val="9392588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repeatCount="indefinite"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100000" fill="hold"/>
                                        <p:tgtEl>
                                          <p:spTgt spid="20"/>
                                        </p:tgtEl>
                                        <p:attrNameLst>
                                          <p:attrName>ppt_x</p:attrName>
                                        </p:attrNameLst>
                                      </p:cBhvr>
                                      <p:tavLst>
                                        <p:tav tm="0">
                                          <p:val>
                                            <p:strVal val="1+#ppt_w/2"/>
                                          </p:val>
                                        </p:tav>
                                        <p:tav tm="100000">
                                          <p:val>
                                            <p:strVal val="#ppt_x"/>
                                          </p:val>
                                        </p:tav>
                                      </p:tavLst>
                                    </p:anim>
                                    <p:anim calcmode="lin" valueType="num">
                                      <p:cBhvr additive="base">
                                        <p:cTn id="8" dur="100000" fill="hold"/>
                                        <p:tgtEl>
                                          <p:spTgt spid="20"/>
                                        </p:tgtEl>
                                        <p:attrNameLst>
                                          <p:attrName>ppt_y</p:attrName>
                                        </p:attrNameLst>
                                      </p:cBhvr>
                                      <p:tavLst>
                                        <p:tav tm="0">
                                          <p:val>
                                            <p:strVal val="#ppt_y"/>
                                          </p:val>
                                        </p:tav>
                                        <p:tav tm="100000">
                                          <p:val>
                                            <p:strVal val="#ppt_y"/>
                                          </p:val>
                                        </p:tav>
                                      </p:tavLst>
                                    </p:anim>
                                  </p:childTnLst>
                                </p:cTn>
                              </p:par>
                              <p:par>
                                <p:cTn id="9" presetID="2" presetClass="entr" presetSubtype="2" repeatCount="indefinite" fill="hold" nodeType="with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additive="base">
                                        <p:cTn id="11" dur="60000" fill="hold"/>
                                        <p:tgtEl>
                                          <p:spTgt spid="19"/>
                                        </p:tgtEl>
                                        <p:attrNameLst>
                                          <p:attrName>ppt_x</p:attrName>
                                        </p:attrNameLst>
                                      </p:cBhvr>
                                      <p:tavLst>
                                        <p:tav tm="0">
                                          <p:val>
                                            <p:strVal val="1+#ppt_w/2"/>
                                          </p:val>
                                        </p:tav>
                                        <p:tav tm="100000">
                                          <p:val>
                                            <p:strVal val="#ppt_x"/>
                                          </p:val>
                                        </p:tav>
                                      </p:tavLst>
                                    </p:anim>
                                    <p:anim calcmode="lin" valueType="num">
                                      <p:cBhvr additive="base">
                                        <p:cTn id="12" dur="60000" fill="hold"/>
                                        <p:tgtEl>
                                          <p:spTgt spid="19"/>
                                        </p:tgtEl>
                                        <p:attrNameLst>
                                          <p:attrName>ppt_y</p:attrName>
                                        </p:attrNameLst>
                                      </p:cBhvr>
                                      <p:tavLst>
                                        <p:tav tm="0">
                                          <p:val>
                                            <p:strVal val="#ppt_y"/>
                                          </p:val>
                                        </p:tav>
                                        <p:tav tm="100000">
                                          <p:val>
                                            <p:strVal val="#ppt_y"/>
                                          </p:val>
                                        </p:tav>
                                      </p:tavLst>
                                    </p:anim>
                                  </p:childTnLst>
                                </p:cTn>
                              </p:par>
                              <p:par>
                                <p:cTn id="13" presetID="2" presetClass="entr" presetSubtype="2" repeatCount="indefinite" fill="hold" nodeType="withEffect">
                                  <p:stCondLst>
                                    <p:cond delay="0"/>
                                  </p:stCondLst>
                                  <p:childTnLst>
                                    <p:set>
                                      <p:cBhvr>
                                        <p:cTn id="14" dur="1" fill="hold">
                                          <p:stCondLst>
                                            <p:cond delay="0"/>
                                          </p:stCondLst>
                                        </p:cTn>
                                        <p:tgtEl>
                                          <p:spTgt spid="21"/>
                                        </p:tgtEl>
                                        <p:attrNameLst>
                                          <p:attrName>style.visibility</p:attrName>
                                        </p:attrNameLst>
                                      </p:cBhvr>
                                      <p:to>
                                        <p:strVal val="visible"/>
                                      </p:to>
                                    </p:set>
                                    <p:anim calcmode="lin" valueType="num">
                                      <p:cBhvr additive="base">
                                        <p:cTn id="15" dur="80000" fill="hold"/>
                                        <p:tgtEl>
                                          <p:spTgt spid="21"/>
                                        </p:tgtEl>
                                        <p:attrNameLst>
                                          <p:attrName>ppt_x</p:attrName>
                                        </p:attrNameLst>
                                      </p:cBhvr>
                                      <p:tavLst>
                                        <p:tav tm="0">
                                          <p:val>
                                            <p:strVal val="1+#ppt_w/2"/>
                                          </p:val>
                                        </p:tav>
                                        <p:tav tm="100000">
                                          <p:val>
                                            <p:strVal val="#ppt_x"/>
                                          </p:val>
                                        </p:tav>
                                      </p:tavLst>
                                    </p:anim>
                                    <p:anim calcmode="lin" valueType="num">
                                      <p:cBhvr additive="base">
                                        <p:cTn id="16" dur="80000" fill="hold"/>
                                        <p:tgtEl>
                                          <p:spTgt spid="21"/>
                                        </p:tgtEl>
                                        <p:attrNameLst>
                                          <p:attrName>ppt_y</p:attrName>
                                        </p:attrNameLst>
                                      </p:cBhvr>
                                      <p:tavLst>
                                        <p:tav tm="0">
                                          <p:val>
                                            <p:strVal val="#ppt_y"/>
                                          </p:val>
                                        </p:tav>
                                        <p:tav tm="100000">
                                          <p:val>
                                            <p:strVal val="#ppt_y"/>
                                          </p:val>
                                        </p:tav>
                                      </p:tavLst>
                                    </p:anim>
                                  </p:childTnLst>
                                </p:cTn>
                              </p:par>
                              <p:par>
                                <p:cTn id="17" presetID="2" presetClass="exit" presetSubtype="8" fill="hold" nodeType="withEffect">
                                  <p:stCondLst>
                                    <p:cond delay="0"/>
                                  </p:stCondLst>
                                  <p:childTnLst>
                                    <p:anim calcmode="lin" valueType="num">
                                      <p:cBhvr additive="base">
                                        <p:cTn id="18" dur="20000"/>
                                        <p:tgtEl>
                                          <p:spTgt spid="23"/>
                                        </p:tgtEl>
                                        <p:attrNameLst>
                                          <p:attrName>ppt_x</p:attrName>
                                        </p:attrNameLst>
                                      </p:cBhvr>
                                      <p:tavLst>
                                        <p:tav tm="0">
                                          <p:val>
                                            <p:strVal val="ppt_x"/>
                                          </p:val>
                                        </p:tav>
                                        <p:tav tm="100000">
                                          <p:val>
                                            <p:strVal val="0-ppt_w/2"/>
                                          </p:val>
                                        </p:tav>
                                      </p:tavLst>
                                    </p:anim>
                                    <p:anim calcmode="lin" valueType="num">
                                      <p:cBhvr additive="base">
                                        <p:cTn id="19" dur="20000"/>
                                        <p:tgtEl>
                                          <p:spTgt spid="23"/>
                                        </p:tgtEl>
                                        <p:attrNameLst>
                                          <p:attrName>ppt_y</p:attrName>
                                        </p:attrNameLst>
                                      </p:cBhvr>
                                      <p:tavLst>
                                        <p:tav tm="0">
                                          <p:val>
                                            <p:strVal val="ppt_y"/>
                                          </p:val>
                                        </p:tav>
                                        <p:tav tm="100000">
                                          <p:val>
                                            <p:strVal val="ppt_y"/>
                                          </p:val>
                                        </p:tav>
                                      </p:tavLst>
                                    </p:anim>
                                    <p:set>
                                      <p:cBhvr>
                                        <p:cTn id="20" dur="1" fill="hold">
                                          <p:stCondLst>
                                            <p:cond delay="19999"/>
                                          </p:stCondLst>
                                        </p:cTn>
                                        <p:tgtEl>
                                          <p:spTgt spid="23"/>
                                        </p:tgtEl>
                                        <p:attrNameLst>
                                          <p:attrName>style.visibility</p:attrName>
                                        </p:attrNameLst>
                                      </p:cBhvr>
                                      <p:to>
                                        <p:strVal val="hidden"/>
                                      </p:to>
                                    </p:set>
                                  </p:childTnLst>
                                </p:cTn>
                              </p:par>
                              <p:par>
                                <p:cTn id="21" presetID="2" presetClass="exit" presetSubtype="8" fill="hold" nodeType="withEffect">
                                  <p:stCondLst>
                                    <p:cond delay="0"/>
                                  </p:stCondLst>
                                  <p:childTnLst>
                                    <p:anim calcmode="lin" valueType="num">
                                      <p:cBhvr additive="base">
                                        <p:cTn id="22" dur="15000"/>
                                        <p:tgtEl>
                                          <p:spTgt spid="22"/>
                                        </p:tgtEl>
                                        <p:attrNameLst>
                                          <p:attrName>ppt_x</p:attrName>
                                        </p:attrNameLst>
                                      </p:cBhvr>
                                      <p:tavLst>
                                        <p:tav tm="0">
                                          <p:val>
                                            <p:strVal val="ppt_x"/>
                                          </p:val>
                                        </p:tav>
                                        <p:tav tm="100000">
                                          <p:val>
                                            <p:strVal val="0-ppt_w/2"/>
                                          </p:val>
                                        </p:tav>
                                      </p:tavLst>
                                    </p:anim>
                                    <p:anim calcmode="lin" valueType="num">
                                      <p:cBhvr additive="base">
                                        <p:cTn id="23" dur="15000"/>
                                        <p:tgtEl>
                                          <p:spTgt spid="22"/>
                                        </p:tgtEl>
                                        <p:attrNameLst>
                                          <p:attrName>ppt_y</p:attrName>
                                        </p:attrNameLst>
                                      </p:cBhvr>
                                      <p:tavLst>
                                        <p:tav tm="0">
                                          <p:val>
                                            <p:strVal val="ppt_y"/>
                                          </p:val>
                                        </p:tav>
                                        <p:tav tm="100000">
                                          <p:val>
                                            <p:strVal val="ppt_y"/>
                                          </p:val>
                                        </p:tav>
                                      </p:tavLst>
                                    </p:anim>
                                    <p:set>
                                      <p:cBhvr>
                                        <p:cTn id="24" dur="1" fill="hold">
                                          <p:stCondLst>
                                            <p:cond delay="14999"/>
                                          </p:stCondLst>
                                        </p:cTn>
                                        <p:tgtEl>
                                          <p:spTgt spid="22"/>
                                        </p:tgtEl>
                                        <p:attrNameLst>
                                          <p:attrName>style.visibility</p:attrName>
                                        </p:attrNameLst>
                                      </p:cBhvr>
                                      <p:to>
                                        <p:strVal val="hidden"/>
                                      </p:to>
                                    </p:set>
                                  </p:childTnLst>
                                </p:cTn>
                              </p:par>
                              <p:par>
                                <p:cTn id="25" presetID="2" presetClass="exit" presetSubtype="8" fill="hold" nodeType="withEffect">
                                  <p:stCondLst>
                                    <p:cond delay="0"/>
                                  </p:stCondLst>
                                  <p:childTnLst>
                                    <p:anim calcmode="lin" valueType="num">
                                      <p:cBhvr additive="base">
                                        <p:cTn id="26" dur="25000"/>
                                        <p:tgtEl>
                                          <p:spTgt spid="24"/>
                                        </p:tgtEl>
                                        <p:attrNameLst>
                                          <p:attrName>ppt_x</p:attrName>
                                        </p:attrNameLst>
                                      </p:cBhvr>
                                      <p:tavLst>
                                        <p:tav tm="0">
                                          <p:val>
                                            <p:strVal val="ppt_x"/>
                                          </p:val>
                                        </p:tav>
                                        <p:tav tm="100000">
                                          <p:val>
                                            <p:strVal val="0-ppt_w/2"/>
                                          </p:val>
                                        </p:tav>
                                      </p:tavLst>
                                    </p:anim>
                                    <p:anim calcmode="lin" valueType="num">
                                      <p:cBhvr additive="base">
                                        <p:cTn id="27" dur="25000"/>
                                        <p:tgtEl>
                                          <p:spTgt spid="24"/>
                                        </p:tgtEl>
                                        <p:attrNameLst>
                                          <p:attrName>ppt_y</p:attrName>
                                        </p:attrNameLst>
                                      </p:cBhvr>
                                      <p:tavLst>
                                        <p:tav tm="0">
                                          <p:val>
                                            <p:strVal val="ppt_y"/>
                                          </p:val>
                                        </p:tav>
                                        <p:tav tm="100000">
                                          <p:val>
                                            <p:strVal val="ppt_y"/>
                                          </p:val>
                                        </p:tav>
                                      </p:tavLst>
                                    </p:anim>
                                    <p:set>
                                      <p:cBhvr>
                                        <p:cTn id="28" dur="1" fill="hold">
                                          <p:stCondLst>
                                            <p:cond delay="24999"/>
                                          </p:stCondLst>
                                        </p:cTn>
                                        <p:tgtEl>
                                          <p:spTgt spid="24"/>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2"/>
                                        </p:tgtEl>
                                        <p:attrNameLst>
                                          <p:attrName>style.visibility</p:attrName>
                                        </p:attrNameLst>
                                      </p:cBhvr>
                                      <p:to>
                                        <p:strVal val="visible"/>
                                      </p:to>
                                    </p:set>
                                    <p:anim calcmode="lin" valueType="num">
                                      <p:cBhvr additive="base">
                                        <p:cTn id="33" dur="500" fill="hold"/>
                                        <p:tgtEl>
                                          <p:spTgt spid="2"/>
                                        </p:tgtEl>
                                        <p:attrNameLst>
                                          <p:attrName>ppt_x</p:attrName>
                                        </p:attrNameLst>
                                      </p:cBhvr>
                                      <p:tavLst>
                                        <p:tav tm="0">
                                          <p:val>
                                            <p:strVal val="#ppt_x"/>
                                          </p:val>
                                        </p:tav>
                                        <p:tav tm="100000">
                                          <p:val>
                                            <p:strVal val="#ppt_x"/>
                                          </p:val>
                                        </p:tav>
                                      </p:tavLst>
                                    </p:anim>
                                    <p:anim calcmode="lin" valueType="num">
                                      <p:cBhvr additive="base">
                                        <p:cTn id="34" dur="500" fill="hold"/>
                                        <p:tgtEl>
                                          <p:spTgt spid="2"/>
                                        </p:tgtEl>
                                        <p:attrNameLst>
                                          <p:attrName>ppt_y</p:attrName>
                                        </p:attrNameLst>
                                      </p:cBhvr>
                                      <p:tavLst>
                                        <p:tav tm="0">
                                          <p:val>
                                            <p:strVal val="1+#ppt_h/2"/>
                                          </p:val>
                                        </p:tav>
                                        <p:tav tm="100000">
                                          <p:val>
                                            <p:strVal val="#ppt_y"/>
                                          </p:val>
                                        </p:tav>
                                      </p:tavLst>
                                    </p:anim>
                                  </p:childTnLst>
                                </p:cTn>
                              </p:par>
                              <p:par>
                                <p:cTn id="35" presetID="1" presetClass="entr" presetSubtype="0" fill="hold" grpId="0" nodeType="withEffect">
                                  <p:stCondLst>
                                    <p:cond delay="500"/>
                                  </p:stCondLst>
                                  <p:childTnLst>
                                    <p:set>
                                      <p:cBhvr>
                                        <p:cTn id="36" dur="1" fill="hold">
                                          <p:stCondLst>
                                            <p:cond delay="0"/>
                                          </p:stCondLst>
                                        </p:cTn>
                                        <p:tgtEl>
                                          <p:spTgt spid="27"/>
                                        </p:tgtEl>
                                        <p:attrNameLst>
                                          <p:attrName>style.visibility</p:attrName>
                                        </p:attrNameLst>
                                      </p:cBhvr>
                                      <p:to>
                                        <p:strVal val="visible"/>
                                      </p:to>
                                    </p:set>
                                  </p:childTnLst>
                                </p:cTn>
                              </p:par>
                              <p:par>
                                <p:cTn id="37" presetID="22" presetClass="exit" presetSubtype="4" fill="hold" grpId="1" nodeType="withEffect">
                                  <p:stCondLst>
                                    <p:cond delay="500"/>
                                  </p:stCondLst>
                                  <p:childTnLst>
                                    <p:animEffect transition="out" filter="wipe(down)">
                                      <p:cBhvr>
                                        <p:cTn id="38" dur="2000"/>
                                        <p:tgtEl>
                                          <p:spTgt spid="2"/>
                                        </p:tgtEl>
                                      </p:cBhvr>
                                    </p:animEffect>
                                    <p:set>
                                      <p:cBhvr>
                                        <p:cTn id="39" dur="1" fill="hold">
                                          <p:stCondLst>
                                            <p:cond delay="1999"/>
                                          </p:stCondLst>
                                        </p:cTn>
                                        <p:tgtEl>
                                          <p:spTgt spid="2"/>
                                        </p:tgtEl>
                                        <p:attrNameLst>
                                          <p:attrName>style.visibility</p:attrName>
                                        </p:attrNameLst>
                                      </p:cBhvr>
                                      <p:to>
                                        <p:strVal val="hidden"/>
                                      </p:to>
                                    </p:set>
                                  </p:childTnLst>
                                </p:cTn>
                              </p:par>
                              <p:par>
                                <p:cTn id="40" presetID="16" presetClass="entr" presetSubtype="37" fill="hold" grpId="0" nodeType="withEffect">
                                  <p:stCondLst>
                                    <p:cond delay="1000"/>
                                  </p:stCondLst>
                                  <p:childTnLst>
                                    <p:set>
                                      <p:cBhvr>
                                        <p:cTn id="41" dur="1" fill="hold">
                                          <p:stCondLst>
                                            <p:cond delay="0"/>
                                          </p:stCondLst>
                                        </p:cTn>
                                        <p:tgtEl>
                                          <p:spTgt spid="28"/>
                                        </p:tgtEl>
                                        <p:attrNameLst>
                                          <p:attrName>style.visibility</p:attrName>
                                        </p:attrNameLst>
                                      </p:cBhvr>
                                      <p:to>
                                        <p:strVal val="visible"/>
                                      </p:to>
                                    </p:set>
                                    <p:animEffect transition="in" filter="barn(outVertical)">
                                      <p:cBhvr>
                                        <p:cTn id="42" dur="2000"/>
                                        <p:tgtEl>
                                          <p:spTgt spid="28"/>
                                        </p:tgtEl>
                                      </p:cBhvr>
                                    </p:animEffect>
                                  </p:childTnLst>
                                </p:cTn>
                              </p:par>
                              <p:par>
                                <p:cTn id="43" presetID="10" presetClass="entr" presetSubtype="0" fill="hold" grpId="0" nodeType="withEffect">
                                  <p:stCondLst>
                                    <p:cond delay="3000"/>
                                  </p:stCondLst>
                                  <p:childTnLst>
                                    <p:set>
                                      <p:cBhvr>
                                        <p:cTn id="44" dur="1" fill="hold">
                                          <p:stCondLst>
                                            <p:cond delay="0"/>
                                          </p:stCondLst>
                                        </p:cTn>
                                        <p:tgtEl>
                                          <p:spTgt spid="29"/>
                                        </p:tgtEl>
                                        <p:attrNameLst>
                                          <p:attrName>style.visibility</p:attrName>
                                        </p:attrNameLst>
                                      </p:cBhvr>
                                      <p:to>
                                        <p:strVal val="visible"/>
                                      </p:to>
                                    </p:set>
                                    <p:animEffect transition="in" filter="fade">
                                      <p:cBhvr>
                                        <p:cTn id="45" dur="2000"/>
                                        <p:tgtEl>
                                          <p:spTgt spid="29"/>
                                        </p:tgtEl>
                                      </p:cBhvr>
                                    </p:animEffect>
                                  </p:childTnLst>
                                </p:cTn>
                              </p:par>
                              <p:par>
                                <p:cTn id="46" presetID="10" presetClass="entr" presetSubtype="0" fill="hold" grpId="0" nodeType="withEffect">
                                  <p:stCondLst>
                                    <p:cond delay="3000"/>
                                  </p:stCondLst>
                                  <p:childTnLst>
                                    <p:set>
                                      <p:cBhvr>
                                        <p:cTn id="47" dur="1" fill="hold">
                                          <p:stCondLst>
                                            <p:cond delay="0"/>
                                          </p:stCondLst>
                                        </p:cTn>
                                        <p:tgtEl>
                                          <p:spTgt spid="30"/>
                                        </p:tgtEl>
                                        <p:attrNameLst>
                                          <p:attrName>style.visibility</p:attrName>
                                        </p:attrNameLst>
                                      </p:cBhvr>
                                      <p:to>
                                        <p:strVal val="visible"/>
                                      </p:to>
                                    </p:set>
                                    <p:animEffect transition="in" filter="fade">
                                      <p:cBhvr>
                                        <p:cTn id="48" dur="2000"/>
                                        <p:tgtEl>
                                          <p:spTgt spid="30"/>
                                        </p:tgtEl>
                                      </p:cBhvr>
                                    </p:animEffect>
                                  </p:childTnLst>
                                </p:cTn>
                              </p:par>
                              <p:par>
                                <p:cTn id="49" presetID="10" presetClass="entr" presetSubtype="0" fill="hold" grpId="0" nodeType="withEffect">
                                  <p:stCondLst>
                                    <p:cond delay="3000"/>
                                  </p:stCondLst>
                                  <p:childTnLst>
                                    <p:set>
                                      <p:cBhvr>
                                        <p:cTn id="50" dur="1" fill="hold">
                                          <p:stCondLst>
                                            <p:cond delay="0"/>
                                          </p:stCondLst>
                                        </p:cTn>
                                        <p:tgtEl>
                                          <p:spTgt spid="31"/>
                                        </p:tgtEl>
                                        <p:attrNameLst>
                                          <p:attrName>style.visibility</p:attrName>
                                        </p:attrNameLst>
                                      </p:cBhvr>
                                      <p:to>
                                        <p:strVal val="visible"/>
                                      </p:to>
                                    </p:set>
                                    <p:animEffect transition="in" filter="fade">
                                      <p:cBhvr>
                                        <p:cTn id="51" dur="2000"/>
                                        <p:tgtEl>
                                          <p:spTgt spid="31"/>
                                        </p:tgtEl>
                                      </p:cBhvr>
                                    </p:animEffect>
                                  </p:childTnLst>
                                </p:cTn>
                              </p:par>
                              <p:par>
                                <p:cTn id="52" presetID="10" presetClass="entr" presetSubtype="0" fill="hold" grpId="0" nodeType="withEffect">
                                  <p:stCondLst>
                                    <p:cond delay="3000"/>
                                  </p:stCondLst>
                                  <p:childTnLst>
                                    <p:set>
                                      <p:cBhvr>
                                        <p:cTn id="53" dur="1" fill="hold">
                                          <p:stCondLst>
                                            <p:cond delay="0"/>
                                          </p:stCondLst>
                                        </p:cTn>
                                        <p:tgtEl>
                                          <p:spTgt spid="32"/>
                                        </p:tgtEl>
                                        <p:attrNameLst>
                                          <p:attrName>style.visibility</p:attrName>
                                        </p:attrNameLst>
                                      </p:cBhvr>
                                      <p:to>
                                        <p:strVal val="visible"/>
                                      </p:to>
                                    </p:set>
                                    <p:animEffect transition="in" filter="fade">
                                      <p:cBhvr>
                                        <p:cTn id="54" dur="2000"/>
                                        <p:tgtEl>
                                          <p:spTgt spid="32"/>
                                        </p:tgtEl>
                                      </p:cBhvr>
                                    </p:animEffect>
                                  </p:childTnLst>
                                </p:cTn>
                              </p:par>
                              <p:par>
                                <p:cTn id="55" presetID="10" presetClass="entr" presetSubtype="0" fill="hold" grpId="0" nodeType="withEffect">
                                  <p:stCondLst>
                                    <p:cond delay="3000"/>
                                  </p:stCondLst>
                                  <p:childTnLst>
                                    <p:set>
                                      <p:cBhvr>
                                        <p:cTn id="56" dur="1" fill="hold">
                                          <p:stCondLst>
                                            <p:cond delay="0"/>
                                          </p:stCondLst>
                                        </p:cTn>
                                        <p:tgtEl>
                                          <p:spTgt spid="33"/>
                                        </p:tgtEl>
                                        <p:attrNameLst>
                                          <p:attrName>style.visibility</p:attrName>
                                        </p:attrNameLst>
                                      </p:cBhvr>
                                      <p:to>
                                        <p:strVal val="visible"/>
                                      </p:to>
                                    </p:set>
                                    <p:animEffect transition="in" filter="fade">
                                      <p:cBhvr>
                                        <p:cTn id="57" dur="2000"/>
                                        <p:tgtEl>
                                          <p:spTgt spid="33"/>
                                        </p:tgtEl>
                                      </p:cBhvr>
                                    </p:animEffect>
                                  </p:childTnLst>
                                </p:cTn>
                              </p:par>
                            </p:childTnLst>
                          </p:cTn>
                        </p:par>
                      </p:childTnLst>
                    </p:cTn>
                  </p:par>
                  <p:par>
                    <p:cTn id="58" fill="hold">
                      <p:stCondLst>
                        <p:cond delay="indefinite"/>
                      </p:stCondLst>
                      <p:childTnLst>
                        <p:par>
                          <p:cTn id="59" fill="hold">
                            <p:stCondLst>
                              <p:cond delay="0"/>
                            </p:stCondLst>
                            <p:childTnLst>
                              <p:par>
                                <p:cTn id="60" presetID="2" presetClass="exit" presetSubtype="8" fill="hold" grpId="1" nodeType="clickEffect">
                                  <p:stCondLst>
                                    <p:cond delay="0"/>
                                  </p:stCondLst>
                                  <p:childTnLst>
                                    <p:anim calcmode="lin" valueType="num">
                                      <p:cBhvr additive="base">
                                        <p:cTn id="61" dur="500"/>
                                        <p:tgtEl>
                                          <p:spTgt spid="32"/>
                                        </p:tgtEl>
                                        <p:attrNameLst>
                                          <p:attrName>ppt_x</p:attrName>
                                        </p:attrNameLst>
                                      </p:cBhvr>
                                      <p:tavLst>
                                        <p:tav tm="0">
                                          <p:val>
                                            <p:strVal val="ppt_x"/>
                                          </p:val>
                                        </p:tav>
                                        <p:tav tm="100000">
                                          <p:val>
                                            <p:strVal val="0-ppt_w/2"/>
                                          </p:val>
                                        </p:tav>
                                      </p:tavLst>
                                    </p:anim>
                                    <p:anim calcmode="lin" valueType="num">
                                      <p:cBhvr additive="base">
                                        <p:cTn id="62" dur="500"/>
                                        <p:tgtEl>
                                          <p:spTgt spid="32"/>
                                        </p:tgtEl>
                                        <p:attrNameLst>
                                          <p:attrName>ppt_y</p:attrName>
                                        </p:attrNameLst>
                                      </p:cBhvr>
                                      <p:tavLst>
                                        <p:tav tm="0">
                                          <p:val>
                                            <p:strVal val="ppt_y"/>
                                          </p:val>
                                        </p:tav>
                                        <p:tav tm="100000">
                                          <p:val>
                                            <p:strVal val="ppt_y"/>
                                          </p:val>
                                        </p:tav>
                                      </p:tavLst>
                                    </p:anim>
                                    <p:set>
                                      <p:cBhvr>
                                        <p:cTn id="63" dur="1" fill="hold">
                                          <p:stCondLst>
                                            <p:cond delay="499"/>
                                          </p:stCondLst>
                                        </p:cTn>
                                        <p:tgtEl>
                                          <p:spTgt spid="32"/>
                                        </p:tgtEl>
                                        <p:attrNameLst>
                                          <p:attrName>style.visibility</p:attrName>
                                        </p:attrNameLst>
                                      </p:cBhvr>
                                      <p:to>
                                        <p:strVal val="hidden"/>
                                      </p:to>
                                    </p:set>
                                  </p:childTnLst>
                                </p:cTn>
                              </p:par>
                            </p:childTnLst>
                          </p:cTn>
                        </p:par>
                      </p:childTnLst>
                    </p:cTn>
                  </p:par>
                  <p:par>
                    <p:cTn id="64" fill="hold">
                      <p:stCondLst>
                        <p:cond delay="indefinite"/>
                      </p:stCondLst>
                      <p:childTnLst>
                        <p:par>
                          <p:cTn id="65" fill="hold">
                            <p:stCondLst>
                              <p:cond delay="0"/>
                            </p:stCondLst>
                            <p:childTnLst>
                              <p:par>
                                <p:cTn id="66" presetID="2" presetClass="exit" presetSubtype="2" fill="hold" grpId="1" nodeType="clickEffect">
                                  <p:stCondLst>
                                    <p:cond delay="0"/>
                                  </p:stCondLst>
                                  <p:childTnLst>
                                    <p:anim calcmode="lin" valueType="num">
                                      <p:cBhvr additive="base">
                                        <p:cTn id="67" dur="500"/>
                                        <p:tgtEl>
                                          <p:spTgt spid="33"/>
                                        </p:tgtEl>
                                        <p:attrNameLst>
                                          <p:attrName>ppt_x</p:attrName>
                                        </p:attrNameLst>
                                      </p:cBhvr>
                                      <p:tavLst>
                                        <p:tav tm="0">
                                          <p:val>
                                            <p:strVal val="ppt_x"/>
                                          </p:val>
                                        </p:tav>
                                        <p:tav tm="100000">
                                          <p:val>
                                            <p:strVal val="1+ppt_w/2"/>
                                          </p:val>
                                        </p:tav>
                                      </p:tavLst>
                                    </p:anim>
                                    <p:anim calcmode="lin" valueType="num">
                                      <p:cBhvr additive="base">
                                        <p:cTn id="68" dur="500"/>
                                        <p:tgtEl>
                                          <p:spTgt spid="33"/>
                                        </p:tgtEl>
                                        <p:attrNameLst>
                                          <p:attrName>ppt_y</p:attrName>
                                        </p:attrNameLst>
                                      </p:cBhvr>
                                      <p:tavLst>
                                        <p:tav tm="0">
                                          <p:val>
                                            <p:strVal val="ppt_y"/>
                                          </p:val>
                                        </p:tav>
                                        <p:tav tm="100000">
                                          <p:val>
                                            <p:strVal val="ppt_y"/>
                                          </p:val>
                                        </p:tav>
                                      </p:tavLst>
                                    </p:anim>
                                    <p:set>
                                      <p:cBhvr>
                                        <p:cTn id="69" dur="1" fill="hold">
                                          <p:stCondLst>
                                            <p:cond delay="499"/>
                                          </p:stCondLst>
                                        </p:cTn>
                                        <p:tgtEl>
                                          <p:spTgt spid="3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27" grpId="0" animBg="1"/>
      <p:bldP spid="28" grpId="0" animBg="1"/>
      <p:bldP spid="29" grpId="0" animBg="1"/>
      <p:bldP spid="30" grpId="0" animBg="1"/>
      <p:bldP spid="31" grpId="0" animBg="1"/>
      <p:bldP spid="32" grpId="0" animBg="1"/>
      <p:bldP spid="32" grpId="1" animBg="1"/>
      <p:bldP spid="33" grpId="0" animBg="1"/>
      <p:bldP spid="33" grpId="1" animBg="1"/>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alpha val="99000"/>
          </a:schemeClr>
        </a:solidFill>
        <a:effectLst/>
      </p:bgPr>
    </p:bg>
    <p:spTree>
      <p:nvGrpSpPr>
        <p:cNvPr id="1" name=""/>
        <p:cNvGrpSpPr/>
        <p:nvPr/>
      </p:nvGrpSpPr>
      <p:grpSpPr>
        <a:xfrm>
          <a:off x="0" y="0"/>
          <a:ext cx="0" cy="0"/>
          <a:chOff x="0" y="0"/>
          <a:chExt cx="0" cy="0"/>
        </a:xfrm>
      </p:grpSpPr>
      <p:sp>
        <p:nvSpPr>
          <p:cNvPr id="36" name="Rectangle 35"/>
          <p:cNvSpPr/>
          <p:nvPr/>
        </p:nvSpPr>
        <p:spPr>
          <a:xfrm>
            <a:off x="0" y="6211889"/>
            <a:ext cx="9144000" cy="646111"/>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pic>
        <p:nvPicPr>
          <p:cNvPr id="19" name="Picture 3" descr="C:\Users\tutor2u\Downloads\shutterstock_55171579.jpg"/>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ackgroundRemoval t="9895" b="89955" l="10000" r="94400"/>
                    </a14:imgEffect>
                  </a14:imgLayer>
                </a14:imgProps>
              </a:ext>
              <a:ext uri="{28A0092B-C50C-407E-A947-70E740481C1C}">
                <a14:useLocalDpi xmlns:a14="http://schemas.microsoft.com/office/drawing/2010/main" val="0"/>
              </a:ext>
            </a:extLst>
          </a:blip>
          <a:srcRect l="6214" t="15847" b="13874"/>
          <a:stretch/>
        </p:blipFill>
        <p:spPr bwMode="auto">
          <a:xfrm>
            <a:off x="-3657891" y="2852936"/>
            <a:ext cx="3657891" cy="182880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descr="C:\Users\tutor2u\Downloads\shutterstock_111668297.jpg"/>
          <p:cNvPicPr>
            <a:picLocks noChangeAspect="1" noChangeArrowheads="1"/>
          </p:cNvPicPr>
          <p:nvPr/>
        </p:nvPicPr>
        <p:blipFill rotWithShape="1">
          <a:blip r:embed="rId6" cstate="screen">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a:ext>
            </a:extLst>
          </a:blip>
          <a:srcRect/>
          <a:stretch/>
        </p:blipFill>
        <p:spPr bwMode="auto">
          <a:xfrm>
            <a:off x="-3276872" y="3692629"/>
            <a:ext cx="3463636" cy="1752595"/>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5" descr="C:\Users\tutor2u\Downloads\shutterstock_122379733.jpg"/>
          <p:cNvPicPr>
            <a:picLocks noChangeAspect="1" noChangeArrowheads="1"/>
          </p:cNvPicPr>
          <p:nvPr/>
        </p:nvPicPr>
        <p:blipFill>
          <a:blip r:embed="rId8" cstate="screen">
            <a:extLst>
              <a:ext uri="{BEBA8EAE-BF5A-486C-A8C5-ECC9F3942E4B}">
                <a14:imgProps xmlns:a14="http://schemas.microsoft.com/office/drawing/2010/main">
                  <a14:imgLayer r:embed="rId9">
                    <a14:imgEffect>
                      <a14:backgroundRemoval t="9970" b="89879" l="10000" r="97100"/>
                    </a14:imgEffect>
                  </a14:imgLayer>
                </a14:imgProps>
              </a:ext>
              <a:ext uri="{28A0092B-C50C-407E-A947-70E740481C1C}">
                <a14:useLocalDpi xmlns:a14="http://schemas.microsoft.com/office/drawing/2010/main"/>
              </a:ext>
            </a:extLst>
          </a:blip>
          <a:srcRect/>
          <a:stretch>
            <a:fillRect/>
          </a:stretch>
        </p:blipFill>
        <p:spPr bwMode="auto">
          <a:xfrm>
            <a:off x="-2388096" y="335962"/>
            <a:ext cx="2388096" cy="158087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3" descr="C:\Users\tutor2u\Downloads\shutterstock_55171579.jpg"/>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ackgroundRemoval t="9895" b="89955" l="10000" r="94400"/>
                    </a14:imgEffect>
                  </a14:imgLayer>
                </a14:imgProps>
              </a:ext>
              <a:ext uri="{28A0092B-C50C-407E-A947-70E740481C1C}">
                <a14:useLocalDpi xmlns:a14="http://schemas.microsoft.com/office/drawing/2010/main" val="0"/>
              </a:ext>
            </a:extLst>
          </a:blip>
          <a:srcRect l="6214" t="15847" b="13874"/>
          <a:stretch/>
        </p:blipFill>
        <p:spPr bwMode="auto">
          <a:xfrm>
            <a:off x="-250976" y="2650239"/>
            <a:ext cx="3657891" cy="1828800"/>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C:\Users\tutor2u\Downloads\shutterstock_111668297.jpg"/>
          <p:cNvPicPr>
            <a:picLocks noChangeAspect="1" noChangeArrowheads="1"/>
          </p:cNvPicPr>
          <p:nvPr/>
        </p:nvPicPr>
        <p:blipFill rotWithShape="1">
          <a:blip r:embed="rId6" cstate="screen">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a:ext>
            </a:extLst>
          </a:blip>
          <a:srcRect/>
          <a:stretch/>
        </p:blipFill>
        <p:spPr bwMode="auto">
          <a:xfrm>
            <a:off x="899592" y="4713294"/>
            <a:ext cx="3463636" cy="1752595"/>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5" descr="C:\Users\tutor2u\Downloads\shutterstock_122379733.jpg"/>
          <p:cNvPicPr>
            <a:picLocks noChangeAspect="1" noChangeArrowheads="1"/>
          </p:cNvPicPr>
          <p:nvPr/>
        </p:nvPicPr>
        <p:blipFill>
          <a:blip r:embed="rId10" cstate="screen">
            <a:extLst>
              <a:ext uri="{BEBA8EAE-BF5A-486C-A8C5-ECC9F3942E4B}">
                <a14:imgProps xmlns:a14="http://schemas.microsoft.com/office/drawing/2010/main">
                  <a14:imgLayer r:embed="rId11">
                    <a14:imgEffect>
                      <a14:backgroundRemoval t="9970" b="89879" l="10000" r="97100"/>
                    </a14:imgEffect>
                  </a14:imgLayer>
                </a14:imgProps>
              </a:ext>
              <a:ext uri="{28A0092B-C50C-407E-A947-70E740481C1C}">
                <a14:useLocalDpi xmlns:a14="http://schemas.microsoft.com/office/drawing/2010/main"/>
              </a:ext>
            </a:extLst>
          </a:blip>
          <a:srcRect/>
          <a:stretch>
            <a:fillRect/>
          </a:stretch>
        </p:blipFill>
        <p:spPr bwMode="auto">
          <a:xfrm>
            <a:off x="2212867" y="1506896"/>
            <a:ext cx="2388096" cy="1580870"/>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p:cNvSpPr>
            <a:spLocks noChangeAspect="1"/>
          </p:cNvSpPr>
          <p:nvPr/>
        </p:nvSpPr>
        <p:spPr>
          <a:xfrm>
            <a:off x="4326320" y="1527488"/>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8</a:t>
            </a:r>
          </a:p>
        </p:txBody>
      </p:sp>
      <p:sp>
        <p:nvSpPr>
          <p:cNvPr id="13" name="Rectangle 12"/>
          <p:cNvSpPr>
            <a:spLocks noChangeAspect="1"/>
          </p:cNvSpPr>
          <p:nvPr/>
        </p:nvSpPr>
        <p:spPr>
          <a:xfrm>
            <a:off x="5565556" y="2364804"/>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7</a:t>
            </a:r>
          </a:p>
        </p:txBody>
      </p:sp>
      <p:sp>
        <p:nvSpPr>
          <p:cNvPr id="12" name="Rectangle 11"/>
          <p:cNvSpPr>
            <a:spLocks noChangeAspect="1"/>
          </p:cNvSpPr>
          <p:nvPr/>
        </p:nvSpPr>
        <p:spPr>
          <a:xfrm>
            <a:off x="6804440" y="3183864"/>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6</a:t>
            </a:r>
          </a:p>
        </p:txBody>
      </p:sp>
      <p:sp>
        <p:nvSpPr>
          <p:cNvPr id="15" name="Rectangle 14"/>
          <p:cNvSpPr>
            <a:spLocks noChangeAspect="1"/>
          </p:cNvSpPr>
          <p:nvPr/>
        </p:nvSpPr>
        <p:spPr>
          <a:xfrm>
            <a:off x="3074772" y="2075788"/>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9</a:t>
            </a:r>
          </a:p>
        </p:txBody>
      </p:sp>
      <p:sp>
        <p:nvSpPr>
          <p:cNvPr id="16" name="Rectangle 15"/>
          <p:cNvSpPr>
            <a:spLocks noChangeAspect="1"/>
          </p:cNvSpPr>
          <p:nvPr/>
        </p:nvSpPr>
        <p:spPr>
          <a:xfrm>
            <a:off x="1837428" y="2637200"/>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10</a:t>
            </a:r>
          </a:p>
        </p:txBody>
      </p:sp>
      <p:sp>
        <p:nvSpPr>
          <p:cNvPr id="4" name="Rectangle 3"/>
          <p:cNvSpPr>
            <a:spLocks noChangeAspect="1"/>
          </p:cNvSpPr>
          <p:nvPr/>
        </p:nvSpPr>
        <p:spPr>
          <a:xfrm>
            <a:off x="640944" y="3086893"/>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GB" sz="4800" dirty="0">
                <a:solidFill>
                  <a:prstClr val="black"/>
                </a:solidFill>
              </a:rPr>
              <a:t>1</a:t>
            </a:r>
          </a:p>
        </p:txBody>
      </p:sp>
      <p:sp>
        <p:nvSpPr>
          <p:cNvPr id="2" name="Rectangle 1"/>
          <p:cNvSpPr/>
          <p:nvPr/>
        </p:nvSpPr>
        <p:spPr>
          <a:xfrm>
            <a:off x="3565428" y="2075788"/>
            <a:ext cx="2446540" cy="47822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8" name="Rectangle 7"/>
          <p:cNvSpPr>
            <a:spLocks noChangeAspect="1"/>
          </p:cNvSpPr>
          <p:nvPr/>
        </p:nvSpPr>
        <p:spPr>
          <a:xfrm>
            <a:off x="5552540" y="4020196"/>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5</a:t>
            </a:r>
          </a:p>
        </p:txBody>
      </p:sp>
      <p:sp>
        <p:nvSpPr>
          <p:cNvPr id="5" name="Rectangle 4"/>
          <p:cNvSpPr>
            <a:spLocks noChangeAspect="1"/>
          </p:cNvSpPr>
          <p:nvPr/>
        </p:nvSpPr>
        <p:spPr>
          <a:xfrm>
            <a:off x="1835696" y="3689460"/>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GB" sz="4800" dirty="0">
                <a:solidFill>
                  <a:prstClr val="black"/>
                </a:solidFill>
              </a:rPr>
              <a:t>2</a:t>
            </a:r>
          </a:p>
        </p:txBody>
      </p:sp>
      <p:sp>
        <p:nvSpPr>
          <p:cNvPr id="6" name="Rectangle 5"/>
          <p:cNvSpPr>
            <a:spLocks noChangeAspect="1"/>
          </p:cNvSpPr>
          <p:nvPr/>
        </p:nvSpPr>
        <p:spPr>
          <a:xfrm>
            <a:off x="3059832" y="4263984"/>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GB" sz="4800" dirty="0">
                <a:solidFill>
                  <a:prstClr val="black"/>
                </a:solidFill>
              </a:rPr>
              <a:t>3</a:t>
            </a:r>
          </a:p>
        </p:txBody>
      </p:sp>
      <p:sp>
        <p:nvSpPr>
          <p:cNvPr id="7" name="Rectangle 6"/>
          <p:cNvSpPr>
            <a:spLocks noChangeAspect="1"/>
          </p:cNvSpPr>
          <p:nvPr/>
        </p:nvSpPr>
        <p:spPr>
          <a:xfrm>
            <a:off x="4283968" y="4869352"/>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GB" sz="4800" dirty="0">
                <a:solidFill>
                  <a:prstClr val="black"/>
                </a:solidFill>
              </a:rPr>
              <a:t>4</a:t>
            </a:r>
          </a:p>
        </p:txBody>
      </p:sp>
      <p:pic>
        <p:nvPicPr>
          <p:cNvPr id="2050" name="Picture 2"/>
          <p:cNvPicPr>
            <a:picLocks noChangeAspect="1" noChangeArrowheads="1"/>
          </p:cNvPicPr>
          <p:nvPr/>
        </p:nvPicPr>
        <p:blipFill>
          <a:blip r:embed="rId12">
            <a:extLst>
              <a:ext uri="{28A0092B-C50C-407E-A947-70E740481C1C}">
                <a14:useLocalDpi xmlns:a14="http://schemas.microsoft.com/office/drawing/2010/main" val="0"/>
              </a:ext>
            </a:extLst>
          </a:blip>
          <a:stretch>
            <a:fillRect/>
          </a:stretch>
        </p:blipFill>
        <p:spPr bwMode="auto">
          <a:xfrm>
            <a:off x="3707904" y="1171182"/>
            <a:ext cx="552762" cy="1753762"/>
          </a:xfrm>
          <a:prstGeom prst="rect">
            <a:avLst/>
          </a:prstGeom>
          <a:noFill/>
          <a:extLst>
            <a:ext uri="{909E8E84-426E-40DD-AFC4-6F175D3DCCD1}">
              <a14:hiddenFill xmlns:a14="http://schemas.microsoft.com/office/drawing/2010/main">
                <a:solidFill>
                  <a:srgbClr val="FFFFFF"/>
                </a:solidFill>
              </a14:hiddenFill>
            </a:ext>
          </a:extLst>
        </p:spPr>
      </p:pic>
      <p:sp>
        <p:nvSpPr>
          <p:cNvPr id="27" name="Rectangle 26"/>
          <p:cNvSpPr/>
          <p:nvPr/>
        </p:nvSpPr>
        <p:spPr>
          <a:xfrm>
            <a:off x="3563888" y="2060848"/>
            <a:ext cx="2446540" cy="2212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28" name="Rectangle 27"/>
          <p:cNvSpPr/>
          <p:nvPr/>
        </p:nvSpPr>
        <p:spPr>
          <a:xfrm>
            <a:off x="2008188" y="2060848"/>
            <a:ext cx="5112568" cy="2212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29" name="Rectangle 28"/>
          <p:cNvSpPr/>
          <p:nvPr/>
        </p:nvSpPr>
        <p:spPr>
          <a:xfrm>
            <a:off x="1985744" y="2075788"/>
            <a:ext cx="5112568" cy="2212463"/>
          </a:xfrm>
          <a:prstGeom prst="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en-GB" sz="2800" dirty="0">
                <a:solidFill>
                  <a:prstClr val="black"/>
                </a:solidFill>
              </a:rPr>
              <a:t>Question 9</a:t>
            </a:r>
          </a:p>
          <a:p>
            <a:pPr algn="ctr"/>
            <a:r>
              <a:rPr lang="en-GB" sz="3200" b="1" dirty="0">
                <a:solidFill>
                  <a:prstClr val="black"/>
                </a:solidFill>
              </a:rPr>
              <a:t>Loftus et al. (1987) used a experimental ‘repeated measures’ methodology.</a:t>
            </a:r>
          </a:p>
        </p:txBody>
      </p:sp>
      <p:sp>
        <p:nvSpPr>
          <p:cNvPr id="30" name="Rectangle 29" hidden="1"/>
          <p:cNvSpPr/>
          <p:nvPr/>
        </p:nvSpPr>
        <p:spPr>
          <a:xfrm>
            <a:off x="179696" y="2060848"/>
            <a:ext cx="1656000" cy="2212463"/>
          </a:xfrm>
          <a:prstGeom prst="rect">
            <a:avLst/>
          </a:prstGeom>
          <a:ln/>
        </p:spPr>
        <p:style>
          <a:lnRef idx="3">
            <a:schemeClr val="lt1"/>
          </a:lnRef>
          <a:fillRef idx="1">
            <a:schemeClr val="accent6"/>
          </a:fillRef>
          <a:effectRef idx="1">
            <a:schemeClr val="accent6"/>
          </a:effectRef>
          <a:fontRef idx="minor">
            <a:schemeClr val="lt1"/>
          </a:fontRef>
        </p:style>
        <p:txBody>
          <a:bodyPr rtlCol="0" anchor="ctr"/>
          <a:lstStyle/>
          <a:p>
            <a:pPr algn="ctr"/>
            <a:r>
              <a:rPr lang="en-GB" sz="4400" b="1">
                <a:solidFill>
                  <a:prstClr val="white"/>
                </a:solidFill>
              </a:rPr>
              <a:t>TRUE</a:t>
            </a:r>
            <a:endParaRPr lang="en-GB" sz="4400" b="1" dirty="0">
              <a:solidFill>
                <a:prstClr val="white"/>
              </a:solidFill>
            </a:endParaRPr>
          </a:p>
        </p:txBody>
      </p:sp>
      <p:sp>
        <p:nvSpPr>
          <p:cNvPr id="31" name="Rectangle 30"/>
          <p:cNvSpPr/>
          <p:nvPr/>
        </p:nvSpPr>
        <p:spPr>
          <a:xfrm>
            <a:off x="7293248" y="2060848"/>
            <a:ext cx="1656000" cy="2212463"/>
          </a:xfrm>
          <a:prstGeom prst="rect">
            <a:avLst/>
          </a:prstGeom>
          <a:ln/>
        </p:spPr>
        <p:style>
          <a:lnRef idx="3">
            <a:schemeClr val="lt1"/>
          </a:lnRef>
          <a:fillRef idx="1">
            <a:schemeClr val="accent4"/>
          </a:fillRef>
          <a:effectRef idx="1">
            <a:schemeClr val="accent4"/>
          </a:effectRef>
          <a:fontRef idx="minor">
            <a:schemeClr val="lt1"/>
          </a:fontRef>
        </p:style>
        <p:txBody>
          <a:bodyPr rtlCol="0" anchor="ctr"/>
          <a:lstStyle/>
          <a:p>
            <a:pPr algn="ctr"/>
            <a:r>
              <a:rPr lang="en-GB" sz="4400" b="1">
                <a:solidFill>
                  <a:prstClr val="white"/>
                </a:solidFill>
              </a:rPr>
              <a:t>FALSE</a:t>
            </a:r>
            <a:endParaRPr lang="en-GB" sz="4400" b="1" dirty="0">
              <a:solidFill>
                <a:prstClr val="white"/>
              </a:solidFill>
            </a:endParaRPr>
          </a:p>
        </p:txBody>
      </p:sp>
      <p:sp>
        <p:nvSpPr>
          <p:cNvPr id="32" name="Rectangle 31"/>
          <p:cNvSpPr/>
          <p:nvPr/>
        </p:nvSpPr>
        <p:spPr>
          <a:xfrm>
            <a:off x="179512" y="2060848"/>
            <a:ext cx="1656000" cy="2212463"/>
          </a:xfrm>
          <a:prstGeom prst="rect">
            <a:avLst/>
          </a:prstGeom>
          <a:ln/>
        </p:spPr>
        <p:style>
          <a:lnRef idx="3">
            <a:schemeClr val="lt1"/>
          </a:lnRef>
          <a:fillRef idx="1">
            <a:schemeClr val="accent6"/>
          </a:fillRef>
          <a:effectRef idx="1">
            <a:schemeClr val="accent6"/>
          </a:effectRef>
          <a:fontRef idx="minor">
            <a:schemeClr val="lt1"/>
          </a:fontRef>
        </p:style>
        <p:txBody>
          <a:bodyPr rtlCol="0" anchor="ctr"/>
          <a:lstStyle/>
          <a:p>
            <a:pPr algn="ctr"/>
            <a:r>
              <a:rPr lang="en-GB" sz="4400" b="1">
                <a:solidFill>
                  <a:prstClr val="white"/>
                </a:solidFill>
              </a:rPr>
              <a:t>TRUE</a:t>
            </a:r>
            <a:endParaRPr lang="en-GB" sz="4400" b="1" dirty="0">
              <a:solidFill>
                <a:prstClr val="white"/>
              </a:solidFill>
            </a:endParaRPr>
          </a:p>
        </p:txBody>
      </p:sp>
      <p:sp>
        <p:nvSpPr>
          <p:cNvPr id="33" name="Rectangle 32" hidden="1"/>
          <p:cNvSpPr/>
          <p:nvPr/>
        </p:nvSpPr>
        <p:spPr>
          <a:xfrm>
            <a:off x="7293064" y="2060848"/>
            <a:ext cx="1656000" cy="2212463"/>
          </a:xfrm>
          <a:prstGeom prst="rect">
            <a:avLst/>
          </a:prstGeom>
          <a:ln/>
        </p:spPr>
        <p:style>
          <a:lnRef idx="3">
            <a:schemeClr val="lt1"/>
          </a:lnRef>
          <a:fillRef idx="1">
            <a:schemeClr val="accent4"/>
          </a:fillRef>
          <a:effectRef idx="1">
            <a:schemeClr val="accent4"/>
          </a:effectRef>
          <a:fontRef idx="minor">
            <a:schemeClr val="lt1"/>
          </a:fontRef>
        </p:style>
        <p:txBody>
          <a:bodyPr rtlCol="0" anchor="ctr"/>
          <a:lstStyle/>
          <a:p>
            <a:pPr algn="ctr"/>
            <a:r>
              <a:rPr lang="en-GB" sz="4400" b="1">
                <a:solidFill>
                  <a:prstClr val="white"/>
                </a:solidFill>
              </a:rPr>
              <a:t>FALSE</a:t>
            </a:r>
            <a:endParaRPr lang="en-GB" sz="4400" b="1" dirty="0">
              <a:solidFill>
                <a:prstClr val="white"/>
              </a:solidFill>
            </a:endParaRPr>
          </a:p>
        </p:txBody>
      </p:sp>
      <p:pic>
        <p:nvPicPr>
          <p:cNvPr id="35" name="Picture 34"/>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08031" y="86152"/>
            <a:ext cx="7527938" cy="1523874"/>
          </a:xfrm>
          <a:prstGeom prst="rect">
            <a:avLst/>
          </a:prstGeom>
        </p:spPr>
      </p:pic>
    </p:spTree>
    <p:custDataLst>
      <p:tags r:id="rId1"/>
    </p:custDataLst>
    <p:extLst>
      <p:ext uri="{BB962C8B-B14F-4D97-AF65-F5344CB8AC3E}">
        <p14:creationId xmlns:p14="http://schemas.microsoft.com/office/powerpoint/2010/main" val="21512736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repeatCount="indefinite"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100000" fill="hold"/>
                                        <p:tgtEl>
                                          <p:spTgt spid="20"/>
                                        </p:tgtEl>
                                        <p:attrNameLst>
                                          <p:attrName>ppt_x</p:attrName>
                                        </p:attrNameLst>
                                      </p:cBhvr>
                                      <p:tavLst>
                                        <p:tav tm="0">
                                          <p:val>
                                            <p:strVal val="1+#ppt_w/2"/>
                                          </p:val>
                                        </p:tav>
                                        <p:tav tm="100000">
                                          <p:val>
                                            <p:strVal val="#ppt_x"/>
                                          </p:val>
                                        </p:tav>
                                      </p:tavLst>
                                    </p:anim>
                                    <p:anim calcmode="lin" valueType="num">
                                      <p:cBhvr additive="base">
                                        <p:cTn id="8" dur="100000" fill="hold"/>
                                        <p:tgtEl>
                                          <p:spTgt spid="20"/>
                                        </p:tgtEl>
                                        <p:attrNameLst>
                                          <p:attrName>ppt_y</p:attrName>
                                        </p:attrNameLst>
                                      </p:cBhvr>
                                      <p:tavLst>
                                        <p:tav tm="0">
                                          <p:val>
                                            <p:strVal val="#ppt_y"/>
                                          </p:val>
                                        </p:tav>
                                        <p:tav tm="100000">
                                          <p:val>
                                            <p:strVal val="#ppt_y"/>
                                          </p:val>
                                        </p:tav>
                                      </p:tavLst>
                                    </p:anim>
                                  </p:childTnLst>
                                </p:cTn>
                              </p:par>
                              <p:par>
                                <p:cTn id="9" presetID="2" presetClass="entr" presetSubtype="2" repeatCount="indefinite" fill="hold" nodeType="with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additive="base">
                                        <p:cTn id="11" dur="60000" fill="hold"/>
                                        <p:tgtEl>
                                          <p:spTgt spid="19"/>
                                        </p:tgtEl>
                                        <p:attrNameLst>
                                          <p:attrName>ppt_x</p:attrName>
                                        </p:attrNameLst>
                                      </p:cBhvr>
                                      <p:tavLst>
                                        <p:tav tm="0">
                                          <p:val>
                                            <p:strVal val="1+#ppt_w/2"/>
                                          </p:val>
                                        </p:tav>
                                        <p:tav tm="100000">
                                          <p:val>
                                            <p:strVal val="#ppt_x"/>
                                          </p:val>
                                        </p:tav>
                                      </p:tavLst>
                                    </p:anim>
                                    <p:anim calcmode="lin" valueType="num">
                                      <p:cBhvr additive="base">
                                        <p:cTn id="12" dur="60000" fill="hold"/>
                                        <p:tgtEl>
                                          <p:spTgt spid="19"/>
                                        </p:tgtEl>
                                        <p:attrNameLst>
                                          <p:attrName>ppt_y</p:attrName>
                                        </p:attrNameLst>
                                      </p:cBhvr>
                                      <p:tavLst>
                                        <p:tav tm="0">
                                          <p:val>
                                            <p:strVal val="#ppt_y"/>
                                          </p:val>
                                        </p:tav>
                                        <p:tav tm="100000">
                                          <p:val>
                                            <p:strVal val="#ppt_y"/>
                                          </p:val>
                                        </p:tav>
                                      </p:tavLst>
                                    </p:anim>
                                  </p:childTnLst>
                                </p:cTn>
                              </p:par>
                              <p:par>
                                <p:cTn id="13" presetID="2" presetClass="entr" presetSubtype="2" repeatCount="indefinite" fill="hold" nodeType="withEffect">
                                  <p:stCondLst>
                                    <p:cond delay="0"/>
                                  </p:stCondLst>
                                  <p:childTnLst>
                                    <p:set>
                                      <p:cBhvr>
                                        <p:cTn id="14" dur="1" fill="hold">
                                          <p:stCondLst>
                                            <p:cond delay="0"/>
                                          </p:stCondLst>
                                        </p:cTn>
                                        <p:tgtEl>
                                          <p:spTgt spid="21"/>
                                        </p:tgtEl>
                                        <p:attrNameLst>
                                          <p:attrName>style.visibility</p:attrName>
                                        </p:attrNameLst>
                                      </p:cBhvr>
                                      <p:to>
                                        <p:strVal val="visible"/>
                                      </p:to>
                                    </p:set>
                                    <p:anim calcmode="lin" valueType="num">
                                      <p:cBhvr additive="base">
                                        <p:cTn id="15" dur="80000" fill="hold"/>
                                        <p:tgtEl>
                                          <p:spTgt spid="21"/>
                                        </p:tgtEl>
                                        <p:attrNameLst>
                                          <p:attrName>ppt_x</p:attrName>
                                        </p:attrNameLst>
                                      </p:cBhvr>
                                      <p:tavLst>
                                        <p:tav tm="0">
                                          <p:val>
                                            <p:strVal val="1+#ppt_w/2"/>
                                          </p:val>
                                        </p:tav>
                                        <p:tav tm="100000">
                                          <p:val>
                                            <p:strVal val="#ppt_x"/>
                                          </p:val>
                                        </p:tav>
                                      </p:tavLst>
                                    </p:anim>
                                    <p:anim calcmode="lin" valueType="num">
                                      <p:cBhvr additive="base">
                                        <p:cTn id="16" dur="80000" fill="hold"/>
                                        <p:tgtEl>
                                          <p:spTgt spid="21"/>
                                        </p:tgtEl>
                                        <p:attrNameLst>
                                          <p:attrName>ppt_y</p:attrName>
                                        </p:attrNameLst>
                                      </p:cBhvr>
                                      <p:tavLst>
                                        <p:tav tm="0">
                                          <p:val>
                                            <p:strVal val="#ppt_y"/>
                                          </p:val>
                                        </p:tav>
                                        <p:tav tm="100000">
                                          <p:val>
                                            <p:strVal val="#ppt_y"/>
                                          </p:val>
                                        </p:tav>
                                      </p:tavLst>
                                    </p:anim>
                                  </p:childTnLst>
                                </p:cTn>
                              </p:par>
                              <p:par>
                                <p:cTn id="17" presetID="2" presetClass="exit" presetSubtype="8" fill="hold" nodeType="withEffect">
                                  <p:stCondLst>
                                    <p:cond delay="0"/>
                                  </p:stCondLst>
                                  <p:childTnLst>
                                    <p:anim calcmode="lin" valueType="num">
                                      <p:cBhvr additive="base">
                                        <p:cTn id="18" dur="20000"/>
                                        <p:tgtEl>
                                          <p:spTgt spid="23"/>
                                        </p:tgtEl>
                                        <p:attrNameLst>
                                          <p:attrName>ppt_x</p:attrName>
                                        </p:attrNameLst>
                                      </p:cBhvr>
                                      <p:tavLst>
                                        <p:tav tm="0">
                                          <p:val>
                                            <p:strVal val="ppt_x"/>
                                          </p:val>
                                        </p:tav>
                                        <p:tav tm="100000">
                                          <p:val>
                                            <p:strVal val="0-ppt_w/2"/>
                                          </p:val>
                                        </p:tav>
                                      </p:tavLst>
                                    </p:anim>
                                    <p:anim calcmode="lin" valueType="num">
                                      <p:cBhvr additive="base">
                                        <p:cTn id="19" dur="20000"/>
                                        <p:tgtEl>
                                          <p:spTgt spid="23"/>
                                        </p:tgtEl>
                                        <p:attrNameLst>
                                          <p:attrName>ppt_y</p:attrName>
                                        </p:attrNameLst>
                                      </p:cBhvr>
                                      <p:tavLst>
                                        <p:tav tm="0">
                                          <p:val>
                                            <p:strVal val="ppt_y"/>
                                          </p:val>
                                        </p:tav>
                                        <p:tav tm="100000">
                                          <p:val>
                                            <p:strVal val="ppt_y"/>
                                          </p:val>
                                        </p:tav>
                                      </p:tavLst>
                                    </p:anim>
                                    <p:set>
                                      <p:cBhvr>
                                        <p:cTn id="20" dur="1" fill="hold">
                                          <p:stCondLst>
                                            <p:cond delay="19999"/>
                                          </p:stCondLst>
                                        </p:cTn>
                                        <p:tgtEl>
                                          <p:spTgt spid="23"/>
                                        </p:tgtEl>
                                        <p:attrNameLst>
                                          <p:attrName>style.visibility</p:attrName>
                                        </p:attrNameLst>
                                      </p:cBhvr>
                                      <p:to>
                                        <p:strVal val="hidden"/>
                                      </p:to>
                                    </p:set>
                                  </p:childTnLst>
                                </p:cTn>
                              </p:par>
                              <p:par>
                                <p:cTn id="21" presetID="2" presetClass="exit" presetSubtype="8" fill="hold" nodeType="withEffect">
                                  <p:stCondLst>
                                    <p:cond delay="0"/>
                                  </p:stCondLst>
                                  <p:childTnLst>
                                    <p:anim calcmode="lin" valueType="num">
                                      <p:cBhvr additive="base">
                                        <p:cTn id="22" dur="15000"/>
                                        <p:tgtEl>
                                          <p:spTgt spid="22"/>
                                        </p:tgtEl>
                                        <p:attrNameLst>
                                          <p:attrName>ppt_x</p:attrName>
                                        </p:attrNameLst>
                                      </p:cBhvr>
                                      <p:tavLst>
                                        <p:tav tm="0">
                                          <p:val>
                                            <p:strVal val="ppt_x"/>
                                          </p:val>
                                        </p:tav>
                                        <p:tav tm="100000">
                                          <p:val>
                                            <p:strVal val="0-ppt_w/2"/>
                                          </p:val>
                                        </p:tav>
                                      </p:tavLst>
                                    </p:anim>
                                    <p:anim calcmode="lin" valueType="num">
                                      <p:cBhvr additive="base">
                                        <p:cTn id="23" dur="15000"/>
                                        <p:tgtEl>
                                          <p:spTgt spid="22"/>
                                        </p:tgtEl>
                                        <p:attrNameLst>
                                          <p:attrName>ppt_y</p:attrName>
                                        </p:attrNameLst>
                                      </p:cBhvr>
                                      <p:tavLst>
                                        <p:tav tm="0">
                                          <p:val>
                                            <p:strVal val="ppt_y"/>
                                          </p:val>
                                        </p:tav>
                                        <p:tav tm="100000">
                                          <p:val>
                                            <p:strVal val="ppt_y"/>
                                          </p:val>
                                        </p:tav>
                                      </p:tavLst>
                                    </p:anim>
                                    <p:set>
                                      <p:cBhvr>
                                        <p:cTn id="24" dur="1" fill="hold">
                                          <p:stCondLst>
                                            <p:cond delay="14999"/>
                                          </p:stCondLst>
                                        </p:cTn>
                                        <p:tgtEl>
                                          <p:spTgt spid="22"/>
                                        </p:tgtEl>
                                        <p:attrNameLst>
                                          <p:attrName>style.visibility</p:attrName>
                                        </p:attrNameLst>
                                      </p:cBhvr>
                                      <p:to>
                                        <p:strVal val="hidden"/>
                                      </p:to>
                                    </p:set>
                                  </p:childTnLst>
                                </p:cTn>
                              </p:par>
                              <p:par>
                                <p:cTn id="25" presetID="2" presetClass="exit" presetSubtype="8" fill="hold" nodeType="withEffect">
                                  <p:stCondLst>
                                    <p:cond delay="0"/>
                                  </p:stCondLst>
                                  <p:childTnLst>
                                    <p:anim calcmode="lin" valueType="num">
                                      <p:cBhvr additive="base">
                                        <p:cTn id="26" dur="25000"/>
                                        <p:tgtEl>
                                          <p:spTgt spid="24"/>
                                        </p:tgtEl>
                                        <p:attrNameLst>
                                          <p:attrName>ppt_x</p:attrName>
                                        </p:attrNameLst>
                                      </p:cBhvr>
                                      <p:tavLst>
                                        <p:tav tm="0">
                                          <p:val>
                                            <p:strVal val="ppt_x"/>
                                          </p:val>
                                        </p:tav>
                                        <p:tav tm="100000">
                                          <p:val>
                                            <p:strVal val="0-ppt_w/2"/>
                                          </p:val>
                                        </p:tav>
                                      </p:tavLst>
                                    </p:anim>
                                    <p:anim calcmode="lin" valueType="num">
                                      <p:cBhvr additive="base">
                                        <p:cTn id="27" dur="25000"/>
                                        <p:tgtEl>
                                          <p:spTgt spid="24"/>
                                        </p:tgtEl>
                                        <p:attrNameLst>
                                          <p:attrName>ppt_y</p:attrName>
                                        </p:attrNameLst>
                                      </p:cBhvr>
                                      <p:tavLst>
                                        <p:tav tm="0">
                                          <p:val>
                                            <p:strVal val="ppt_y"/>
                                          </p:val>
                                        </p:tav>
                                        <p:tav tm="100000">
                                          <p:val>
                                            <p:strVal val="ppt_y"/>
                                          </p:val>
                                        </p:tav>
                                      </p:tavLst>
                                    </p:anim>
                                    <p:set>
                                      <p:cBhvr>
                                        <p:cTn id="28" dur="1" fill="hold">
                                          <p:stCondLst>
                                            <p:cond delay="24999"/>
                                          </p:stCondLst>
                                        </p:cTn>
                                        <p:tgtEl>
                                          <p:spTgt spid="24"/>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2"/>
                                        </p:tgtEl>
                                        <p:attrNameLst>
                                          <p:attrName>style.visibility</p:attrName>
                                        </p:attrNameLst>
                                      </p:cBhvr>
                                      <p:to>
                                        <p:strVal val="visible"/>
                                      </p:to>
                                    </p:set>
                                    <p:anim calcmode="lin" valueType="num">
                                      <p:cBhvr additive="base">
                                        <p:cTn id="33" dur="500" fill="hold"/>
                                        <p:tgtEl>
                                          <p:spTgt spid="2"/>
                                        </p:tgtEl>
                                        <p:attrNameLst>
                                          <p:attrName>ppt_x</p:attrName>
                                        </p:attrNameLst>
                                      </p:cBhvr>
                                      <p:tavLst>
                                        <p:tav tm="0">
                                          <p:val>
                                            <p:strVal val="#ppt_x"/>
                                          </p:val>
                                        </p:tav>
                                        <p:tav tm="100000">
                                          <p:val>
                                            <p:strVal val="#ppt_x"/>
                                          </p:val>
                                        </p:tav>
                                      </p:tavLst>
                                    </p:anim>
                                    <p:anim calcmode="lin" valueType="num">
                                      <p:cBhvr additive="base">
                                        <p:cTn id="34" dur="500" fill="hold"/>
                                        <p:tgtEl>
                                          <p:spTgt spid="2"/>
                                        </p:tgtEl>
                                        <p:attrNameLst>
                                          <p:attrName>ppt_y</p:attrName>
                                        </p:attrNameLst>
                                      </p:cBhvr>
                                      <p:tavLst>
                                        <p:tav tm="0">
                                          <p:val>
                                            <p:strVal val="1+#ppt_h/2"/>
                                          </p:val>
                                        </p:tav>
                                        <p:tav tm="100000">
                                          <p:val>
                                            <p:strVal val="#ppt_y"/>
                                          </p:val>
                                        </p:tav>
                                      </p:tavLst>
                                    </p:anim>
                                  </p:childTnLst>
                                </p:cTn>
                              </p:par>
                              <p:par>
                                <p:cTn id="35" presetID="1" presetClass="entr" presetSubtype="0" fill="hold" grpId="0" nodeType="withEffect">
                                  <p:stCondLst>
                                    <p:cond delay="500"/>
                                  </p:stCondLst>
                                  <p:childTnLst>
                                    <p:set>
                                      <p:cBhvr>
                                        <p:cTn id="36" dur="1" fill="hold">
                                          <p:stCondLst>
                                            <p:cond delay="0"/>
                                          </p:stCondLst>
                                        </p:cTn>
                                        <p:tgtEl>
                                          <p:spTgt spid="27"/>
                                        </p:tgtEl>
                                        <p:attrNameLst>
                                          <p:attrName>style.visibility</p:attrName>
                                        </p:attrNameLst>
                                      </p:cBhvr>
                                      <p:to>
                                        <p:strVal val="visible"/>
                                      </p:to>
                                    </p:set>
                                  </p:childTnLst>
                                </p:cTn>
                              </p:par>
                              <p:par>
                                <p:cTn id="37" presetID="22" presetClass="exit" presetSubtype="4" fill="hold" grpId="1" nodeType="withEffect">
                                  <p:stCondLst>
                                    <p:cond delay="500"/>
                                  </p:stCondLst>
                                  <p:childTnLst>
                                    <p:animEffect transition="out" filter="wipe(down)">
                                      <p:cBhvr>
                                        <p:cTn id="38" dur="2000"/>
                                        <p:tgtEl>
                                          <p:spTgt spid="2"/>
                                        </p:tgtEl>
                                      </p:cBhvr>
                                    </p:animEffect>
                                    <p:set>
                                      <p:cBhvr>
                                        <p:cTn id="39" dur="1" fill="hold">
                                          <p:stCondLst>
                                            <p:cond delay="1999"/>
                                          </p:stCondLst>
                                        </p:cTn>
                                        <p:tgtEl>
                                          <p:spTgt spid="2"/>
                                        </p:tgtEl>
                                        <p:attrNameLst>
                                          <p:attrName>style.visibility</p:attrName>
                                        </p:attrNameLst>
                                      </p:cBhvr>
                                      <p:to>
                                        <p:strVal val="hidden"/>
                                      </p:to>
                                    </p:set>
                                  </p:childTnLst>
                                </p:cTn>
                              </p:par>
                              <p:par>
                                <p:cTn id="40" presetID="16" presetClass="entr" presetSubtype="37" fill="hold" grpId="0" nodeType="withEffect">
                                  <p:stCondLst>
                                    <p:cond delay="1000"/>
                                  </p:stCondLst>
                                  <p:childTnLst>
                                    <p:set>
                                      <p:cBhvr>
                                        <p:cTn id="41" dur="1" fill="hold">
                                          <p:stCondLst>
                                            <p:cond delay="0"/>
                                          </p:stCondLst>
                                        </p:cTn>
                                        <p:tgtEl>
                                          <p:spTgt spid="28"/>
                                        </p:tgtEl>
                                        <p:attrNameLst>
                                          <p:attrName>style.visibility</p:attrName>
                                        </p:attrNameLst>
                                      </p:cBhvr>
                                      <p:to>
                                        <p:strVal val="visible"/>
                                      </p:to>
                                    </p:set>
                                    <p:animEffect transition="in" filter="barn(outVertical)">
                                      <p:cBhvr>
                                        <p:cTn id="42" dur="2000"/>
                                        <p:tgtEl>
                                          <p:spTgt spid="28"/>
                                        </p:tgtEl>
                                      </p:cBhvr>
                                    </p:animEffect>
                                  </p:childTnLst>
                                </p:cTn>
                              </p:par>
                              <p:par>
                                <p:cTn id="43" presetID="10" presetClass="entr" presetSubtype="0" fill="hold" grpId="0" nodeType="withEffect">
                                  <p:stCondLst>
                                    <p:cond delay="3000"/>
                                  </p:stCondLst>
                                  <p:childTnLst>
                                    <p:set>
                                      <p:cBhvr>
                                        <p:cTn id="44" dur="1" fill="hold">
                                          <p:stCondLst>
                                            <p:cond delay="0"/>
                                          </p:stCondLst>
                                        </p:cTn>
                                        <p:tgtEl>
                                          <p:spTgt spid="29"/>
                                        </p:tgtEl>
                                        <p:attrNameLst>
                                          <p:attrName>style.visibility</p:attrName>
                                        </p:attrNameLst>
                                      </p:cBhvr>
                                      <p:to>
                                        <p:strVal val="visible"/>
                                      </p:to>
                                    </p:set>
                                    <p:animEffect transition="in" filter="fade">
                                      <p:cBhvr>
                                        <p:cTn id="45" dur="2000"/>
                                        <p:tgtEl>
                                          <p:spTgt spid="29"/>
                                        </p:tgtEl>
                                      </p:cBhvr>
                                    </p:animEffect>
                                  </p:childTnLst>
                                </p:cTn>
                              </p:par>
                              <p:par>
                                <p:cTn id="46" presetID="10" presetClass="entr" presetSubtype="0" fill="hold" grpId="0" nodeType="withEffect">
                                  <p:stCondLst>
                                    <p:cond delay="3000"/>
                                  </p:stCondLst>
                                  <p:childTnLst>
                                    <p:set>
                                      <p:cBhvr>
                                        <p:cTn id="47" dur="1" fill="hold">
                                          <p:stCondLst>
                                            <p:cond delay="0"/>
                                          </p:stCondLst>
                                        </p:cTn>
                                        <p:tgtEl>
                                          <p:spTgt spid="30"/>
                                        </p:tgtEl>
                                        <p:attrNameLst>
                                          <p:attrName>style.visibility</p:attrName>
                                        </p:attrNameLst>
                                      </p:cBhvr>
                                      <p:to>
                                        <p:strVal val="visible"/>
                                      </p:to>
                                    </p:set>
                                    <p:animEffect transition="in" filter="fade">
                                      <p:cBhvr>
                                        <p:cTn id="48" dur="2000"/>
                                        <p:tgtEl>
                                          <p:spTgt spid="30"/>
                                        </p:tgtEl>
                                      </p:cBhvr>
                                    </p:animEffect>
                                  </p:childTnLst>
                                </p:cTn>
                              </p:par>
                              <p:par>
                                <p:cTn id="49" presetID="10" presetClass="entr" presetSubtype="0" fill="hold" grpId="0" nodeType="withEffect">
                                  <p:stCondLst>
                                    <p:cond delay="3000"/>
                                  </p:stCondLst>
                                  <p:childTnLst>
                                    <p:set>
                                      <p:cBhvr>
                                        <p:cTn id="50" dur="1" fill="hold">
                                          <p:stCondLst>
                                            <p:cond delay="0"/>
                                          </p:stCondLst>
                                        </p:cTn>
                                        <p:tgtEl>
                                          <p:spTgt spid="31"/>
                                        </p:tgtEl>
                                        <p:attrNameLst>
                                          <p:attrName>style.visibility</p:attrName>
                                        </p:attrNameLst>
                                      </p:cBhvr>
                                      <p:to>
                                        <p:strVal val="visible"/>
                                      </p:to>
                                    </p:set>
                                    <p:animEffect transition="in" filter="fade">
                                      <p:cBhvr>
                                        <p:cTn id="51" dur="2000"/>
                                        <p:tgtEl>
                                          <p:spTgt spid="31"/>
                                        </p:tgtEl>
                                      </p:cBhvr>
                                    </p:animEffect>
                                  </p:childTnLst>
                                </p:cTn>
                              </p:par>
                              <p:par>
                                <p:cTn id="52" presetID="10" presetClass="entr" presetSubtype="0" fill="hold" grpId="0" nodeType="withEffect">
                                  <p:stCondLst>
                                    <p:cond delay="3000"/>
                                  </p:stCondLst>
                                  <p:childTnLst>
                                    <p:set>
                                      <p:cBhvr>
                                        <p:cTn id="53" dur="1" fill="hold">
                                          <p:stCondLst>
                                            <p:cond delay="0"/>
                                          </p:stCondLst>
                                        </p:cTn>
                                        <p:tgtEl>
                                          <p:spTgt spid="32"/>
                                        </p:tgtEl>
                                        <p:attrNameLst>
                                          <p:attrName>style.visibility</p:attrName>
                                        </p:attrNameLst>
                                      </p:cBhvr>
                                      <p:to>
                                        <p:strVal val="visible"/>
                                      </p:to>
                                    </p:set>
                                    <p:animEffect transition="in" filter="fade">
                                      <p:cBhvr>
                                        <p:cTn id="54" dur="2000"/>
                                        <p:tgtEl>
                                          <p:spTgt spid="32"/>
                                        </p:tgtEl>
                                      </p:cBhvr>
                                    </p:animEffect>
                                  </p:childTnLst>
                                </p:cTn>
                              </p:par>
                              <p:par>
                                <p:cTn id="55" presetID="10" presetClass="entr" presetSubtype="0" fill="hold" grpId="0" nodeType="withEffect">
                                  <p:stCondLst>
                                    <p:cond delay="3000"/>
                                  </p:stCondLst>
                                  <p:childTnLst>
                                    <p:set>
                                      <p:cBhvr>
                                        <p:cTn id="56" dur="1" fill="hold">
                                          <p:stCondLst>
                                            <p:cond delay="0"/>
                                          </p:stCondLst>
                                        </p:cTn>
                                        <p:tgtEl>
                                          <p:spTgt spid="33"/>
                                        </p:tgtEl>
                                        <p:attrNameLst>
                                          <p:attrName>style.visibility</p:attrName>
                                        </p:attrNameLst>
                                      </p:cBhvr>
                                      <p:to>
                                        <p:strVal val="visible"/>
                                      </p:to>
                                    </p:set>
                                    <p:animEffect transition="in" filter="fade">
                                      <p:cBhvr>
                                        <p:cTn id="57" dur="2000"/>
                                        <p:tgtEl>
                                          <p:spTgt spid="33"/>
                                        </p:tgtEl>
                                      </p:cBhvr>
                                    </p:animEffect>
                                  </p:childTnLst>
                                </p:cTn>
                              </p:par>
                            </p:childTnLst>
                          </p:cTn>
                        </p:par>
                      </p:childTnLst>
                    </p:cTn>
                  </p:par>
                  <p:par>
                    <p:cTn id="58" fill="hold">
                      <p:stCondLst>
                        <p:cond delay="indefinite"/>
                      </p:stCondLst>
                      <p:childTnLst>
                        <p:par>
                          <p:cTn id="59" fill="hold">
                            <p:stCondLst>
                              <p:cond delay="0"/>
                            </p:stCondLst>
                            <p:childTnLst>
                              <p:par>
                                <p:cTn id="60" presetID="2" presetClass="exit" presetSubtype="8" fill="hold" grpId="1" nodeType="clickEffect">
                                  <p:stCondLst>
                                    <p:cond delay="0"/>
                                  </p:stCondLst>
                                  <p:childTnLst>
                                    <p:anim calcmode="lin" valueType="num">
                                      <p:cBhvr additive="base">
                                        <p:cTn id="61" dur="500"/>
                                        <p:tgtEl>
                                          <p:spTgt spid="32"/>
                                        </p:tgtEl>
                                        <p:attrNameLst>
                                          <p:attrName>ppt_x</p:attrName>
                                        </p:attrNameLst>
                                      </p:cBhvr>
                                      <p:tavLst>
                                        <p:tav tm="0">
                                          <p:val>
                                            <p:strVal val="ppt_x"/>
                                          </p:val>
                                        </p:tav>
                                        <p:tav tm="100000">
                                          <p:val>
                                            <p:strVal val="0-ppt_w/2"/>
                                          </p:val>
                                        </p:tav>
                                      </p:tavLst>
                                    </p:anim>
                                    <p:anim calcmode="lin" valueType="num">
                                      <p:cBhvr additive="base">
                                        <p:cTn id="62" dur="500"/>
                                        <p:tgtEl>
                                          <p:spTgt spid="32"/>
                                        </p:tgtEl>
                                        <p:attrNameLst>
                                          <p:attrName>ppt_y</p:attrName>
                                        </p:attrNameLst>
                                      </p:cBhvr>
                                      <p:tavLst>
                                        <p:tav tm="0">
                                          <p:val>
                                            <p:strVal val="ppt_y"/>
                                          </p:val>
                                        </p:tav>
                                        <p:tav tm="100000">
                                          <p:val>
                                            <p:strVal val="ppt_y"/>
                                          </p:val>
                                        </p:tav>
                                      </p:tavLst>
                                    </p:anim>
                                    <p:set>
                                      <p:cBhvr>
                                        <p:cTn id="63" dur="1" fill="hold">
                                          <p:stCondLst>
                                            <p:cond delay="499"/>
                                          </p:stCondLst>
                                        </p:cTn>
                                        <p:tgtEl>
                                          <p:spTgt spid="32"/>
                                        </p:tgtEl>
                                        <p:attrNameLst>
                                          <p:attrName>style.visibility</p:attrName>
                                        </p:attrNameLst>
                                      </p:cBhvr>
                                      <p:to>
                                        <p:strVal val="hidden"/>
                                      </p:to>
                                    </p:set>
                                  </p:childTnLst>
                                </p:cTn>
                              </p:par>
                            </p:childTnLst>
                          </p:cTn>
                        </p:par>
                      </p:childTnLst>
                    </p:cTn>
                  </p:par>
                  <p:par>
                    <p:cTn id="64" fill="hold">
                      <p:stCondLst>
                        <p:cond delay="indefinite"/>
                      </p:stCondLst>
                      <p:childTnLst>
                        <p:par>
                          <p:cTn id="65" fill="hold">
                            <p:stCondLst>
                              <p:cond delay="0"/>
                            </p:stCondLst>
                            <p:childTnLst>
                              <p:par>
                                <p:cTn id="66" presetID="2" presetClass="exit" presetSubtype="2" fill="hold" grpId="1" nodeType="clickEffect">
                                  <p:stCondLst>
                                    <p:cond delay="0"/>
                                  </p:stCondLst>
                                  <p:childTnLst>
                                    <p:anim calcmode="lin" valueType="num">
                                      <p:cBhvr additive="base">
                                        <p:cTn id="67" dur="500"/>
                                        <p:tgtEl>
                                          <p:spTgt spid="33"/>
                                        </p:tgtEl>
                                        <p:attrNameLst>
                                          <p:attrName>ppt_x</p:attrName>
                                        </p:attrNameLst>
                                      </p:cBhvr>
                                      <p:tavLst>
                                        <p:tav tm="0">
                                          <p:val>
                                            <p:strVal val="ppt_x"/>
                                          </p:val>
                                        </p:tav>
                                        <p:tav tm="100000">
                                          <p:val>
                                            <p:strVal val="1+ppt_w/2"/>
                                          </p:val>
                                        </p:tav>
                                      </p:tavLst>
                                    </p:anim>
                                    <p:anim calcmode="lin" valueType="num">
                                      <p:cBhvr additive="base">
                                        <p:cTn id="68" dur="500"/>
                                        <p:tgtEl>
                                          <p:spTgt spid="33"/>
                                        </p:tgtEl>
                                        <p:attrNameLst>
                                          <p:attrName>ppt_y</p:attrName>
                                        </p:attrNameLst>
                                      </p:cBhvr>
                                      <p:tavLst>
                                        <p:tav tm="0">
                                          <p:val>
                                            <p:strVal val="ppt_y"/>
                                          </p:val>
                                        </p:tav>
                                        <p:tav tm="100000">
                                          <p:val>
                                            <p:strVal val="ppt_y"/>
                                          </p:val>
                                        </p:tav>
                                      </p:tavLst>
                                    </p:anim>
                                    <p:set>
                                      <p:cBhvr>
                                        <p:cTn id="69" dur="1" fill="hold">
                                          <p:stCondLst>
                                            <p:cond delay="499"/>
                                          </p:stCondLst>
                                        </p:cTn>
                                        <p:tgtEl>
                                          <p:spTgt spid="3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27" grpId="0" animBg="1"/>
      <p:bldP spid="28" grpId="0" animBg="1"/>
      <p:bldP spid="29" grpId="0" animBg="1"/>
      <p:bldP spid="30" grpId="0" animBg="1"/>
      <p:bldP spid="31" grpId="0" animBg="1"/>
      <p:bldP spid="32" grpId="0" animBg="1"/>
      <p:bldP spid="32" grpId="1" animBg="1"/>
      <p:bldP spid="33" grpId="0" animBg="1"/>
      <p:bldP spid="33" grpId="1" animBg="1"/>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alpha val="99000"/>
          </a:schemeClr>
        </a:solidFill>
        <a:effectLst/>
      </p:bgPr>
    </p:bg>
    <p:spTree>
      <p:nvGrpSpPr>
        <p:cNvPr id="1" name=""/>
        <p:cNvGrpSpPr/>
        <p:nvPr/>
      </p:nvGrpSpPr>
      <p:grpSpPr>
        <a:xfrm>
          <a:off x="0" y="0"/>
          <a:ext cx="0" cy="0"/>
          <a:chOff x="0" y="0"/>
          <a:chExt cx="0" cy="0"/>
        </a:xfrm>
      </p:grpSpPr>
      <p:sp>
        <p:nvSpPr>
          <p:cNvPr id="36" name="Rectangle 35"/>
          <p:cNvSpPr/>
          <p:nvPr/>
        </p:nvSpPr>
        <p:spPr>
          <a:xfrm>
            <a:off x="0" y="6211889"/>
            <a:ext cx="9144000" cy="646111"/>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pic>
        <p:nvPicPr>
          <p:cNvPr id="19" name="Picture 3" descr="C:\Users\tutor2u\Downloads\shutterstock_55171579.jpg"/>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ackgroundRemoval t="9895" b="89955" l="10000" r="94400"/>
                    </a14:imgEffect>
                  </a14:imgLayer>
                </a14:imgProps>
              </a:ext>
              <a:ext uri="{28A0092B-C50C-407E-A947-70E740481C1C}">
                <a14:useLocalDpi xmlns:a14="http://schemas.microsoft.com/office/drawing/2010/main" val="0"/>
              </a:ext>
            </a:extLst>
          </a:blip>
          <a:srcRect l="6214" t="15847" b="13874"/>
          <a:stretch/>
        </p:blipFill>
        <p:spPr bwMode="auto">
          <a:xfrm>
            <a:off x="-3657891" y="2852936"/>
            <a:ext cx="3657891" cy="182880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descr="C:\Users\tutor2u\Downloads\shutterstock_111668297.jpg"/>
          <p:cNvPicPr>
            <a:picLocks noChangeAspect="1" noChangeArrowheads="1"/>
          </p:cNvPicPr>
          <p:nvPr/>
        </p:nvPicPr>
        <p:blipFill rotWithShape="1">
          <a:blip r:embed="rId5" cstate="screen">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a:ext>
            </a:extLst>
          </a:blip>
          <a:srcRect/>
          <a:stretch/>
        </p:blipFill>
        <p:spPr bwMode="auto">
          <a:xfrm>
            <a:off x="-3276872" y="3692629"/>
            <a:ext cx="3463636" cy="1752595"/>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5" descr="C:\Users\tutor2u\Downloads\shutterstock_122379733.jpg"/>
          <p:cNvPicPr>
            <a:picLocks noChangeAspect="1" noChangeArrowheads="1"/>
          </p:cNvPicPr>
          <p:nvPr/>
        </p:nvPicPr>
        <p:blipFill>
          <a:blip r:embed="rId7" cstate="screen">
            <a:extLst>
              <a:ext uri="{BEBA8EAE-BF5A-486C-A8C5-ECC9F3942E4B}">
                <a14:imgProps xmlns:a14="http://schemas.microsoft.com/office/drawing/2010/main">
                  <a14:imgLayer r:embed="rId8">
                    <a14:imgEffect>
                      <a14:backgroundRemoval t="9970" b="89879" l="10000" r="97100"/>
                    </a14:imgEffect>
                  </a14:imgLayer>
                </a14:imgProps>
              </a:ext>
              <a:ext uri="{28A0092B-C50C-407E-A947-70E740481C1C}">
                <a14:useLocalDpi xmlns:a14="http://schemas.microsoft.com/office/drawing/2010/main"/>
              </a:ext>
            </a:extLst>
          </a:blip>
          <a:srcRect/>
          <a:stretch>
            <a:fillRect/>
          </a:stretch>
        </p:blipFill>
        <p:spPr bwMode="auto">
          <a:xfrm>
            <a:off x="-2388096" y="335962"/>
            <a:ext cx="2388096" cy="158087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3" descr="C:\Users\tutor2u\Downloads\shutterstock_55171579.jpg"/>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ackgroundRemoval t="9895" b="89955" l="10000" r="94400"/>
                    </a14:imgEffect>
                  </a14:imgLayer>
                </a14:imgProps>
              </a:ext>
              <a:ext uri="{28A0092B-C50C-407E-A947-70E740481C1C}">
                <a14:useLocalDpi xmlns:a14="http://schemas.microsoft.com/office/drawing/2010/main" val="0"/>
              </a:ext>
            </a:extLst>
          </a:blip>
          <a:srcRect l="6214" t="15847" b="13874"/>
          <a:stretch/>
        </p:blipFill>
        <p:spPr bwMode="auto">
          <a:xfrm>
            <a:off x="-250976" y="2650239"/>
            <a:ext cx="3657891" cy="1828800"/>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C:\Users\tutor2u\Downloads\shutterstock_111668297.jpg"/>
          <p:cNvPicPr>
            <a:picLocks noChangeAspect="1" noChangeArrowheads="1"/>
          </p:cNvPicPr>
          <p:nvPr/>
        </p:nvPicPr>
        <p:blipFill rotWithShape="1">
          <a:blip r:embed="rId5" cstate="screen">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a:ext>
            </a:extLst>
          </a:blip>
          <a:srcRect/>
          <a:stretch/>
        </p:blipFill>
        <p:spPr bwMode="auto">
          <a:xfrm>
            <a:off x="899592" y="4713294"/>
            <a:ext cx="3463636" cy="1752595"/>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5" descr="C:\Users\tutor2u\Downloads\shutterstock_122379733.jpg"/>
          <p:cNvPicPr>
            <a:picLocks noChangeAspect="1" noChangeArrowheads="1"/>
          </p:cNvPicPr>
          <p:nvPr/>
        </p:nvPicPr>
        <p:blipFill>
          <a:blip r:embed="rId9" cstate="screen">
            <a:extLst>
              <a:ext uri="{BEBA8EAE-BF5A-486C-A8C5-ECC9F3942E4B}">
                <a14:imgProps xmlns:a14="http://schemas.microsoft.com/office/drawing/2010/main">
                  <a14:imgLayer r:embed="rId10">
                    <a14:imgEffect>
                      <a14:backgroundRemoval t="9970" b="89879" l="10000" r="97100"/>
                    </a14:imgEffect>
                  </a14:imgLayer>
                </a14:imgProps>
              </a:ext>
              <a:ext uri="{28A0092B-C50C-407E-A947-70E740481C1C}">
                <a14:useLocalDpi xmlns:a14="http://schemas.microsoft.com/office/drawing/2010/main"/>
              </a:ext>
            </a:extLst>
          </a:blip>
          <a:srcRect/>
          <a:stretch>
            <a:fillRect/>
          </a:stretch>
        </p:blipFill>
        <p:spPr bwMode="auto">
          <a:xfrm>
            <a:off x="2212867" y="1506896"/>
            <a:ext cx="2388096" cy="1580870"/>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p:cNvSpPr>
            <a:spLocks noChangeAspect="1"/>
          </p:cNvSpPr>
          <p:nvPr/>
        </p:nvSpPr>
        <p:spPr>
          <a:xfrm>
            <a:off x="4326320" y="1527488"/>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8</a:t>
            </a:r>
          </a:p>
        </p:txBody>
      </p:sp>
      <p:sp>
        <p:nvSpPr>
          <p:cNvPr id="13" name="Rectangle 12"/>
          <p:cNvSpPr>
            <a:spLocks noChangeAspect="1"/>
          </p:cNvSpPr>
          <p:nvPr/>
        </p:nvSpPr>
        <p:spPr>
          <a:xfrm>
            <a:off x="5565556" y="2364804"/>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7</a:t>
            </a:r>
          </a:p>
        </p:txBody>
      </p:sp>
      <p:sp>
        <p:nvSpPr>
          <p:cNvPr id="12" name="Rectangle 11"/>
          <p:cNvSpPr>
            <a:spLocks noChangeAspect="1"/>
          </p:cNvSpPr>
          <p:nvPr/>
        </p:nvSpPr>
        <p:spPr>
          <a:xfrm>
            <a:off x="6804440" y="3183864"/>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6</a:t>
            </a:r>
          </a:p>
        </p:txBody>
      </p:sp>
      <p:sp>
        <p:nvSpPr>
          <p:cNvPr id="15" name="Rectangle 14"/>
          <p:cNvSpPr>
            <a:spLocks noChangeAspect="1"/>
          </p:cNvSpPr>
          <p:nvPr/>
        </p:nvSpPr>
        <p:spPr>
          <a:xfrm>
            <a:off x="3074772" y="2075788"/>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9</a:t>
            </a:r>
          </a:p>
        </p:txBody>
      </p:sp>
      <p:sp>
        <p:nvSpPr>
          <p:cNvPr id="16" name="Rectangle 15"/>
          <p:cNvSpPr>
            <a:spLocks noChangeAspect="1"/>
          </p:cNvSpPr>
          <p:nvPr/>
        </p:nvSpPr>
        <p:spPr>
          <a:xfrm>
            <a:off x="1837428" y="2637200"/>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10</a:t>
            </a:r>
          </a:p>
        </p:txBody>
      </p:sp>
      <p:sp>
        <p:nvSpPr>
          <p:cNvPr id="4" name="Rectangle 3"/>
          <p:cNvSpPr>
            <a:spLocks noChangeAspect="1"/>
          </p:cNvSpPr>
          <p:nvPr/>
        </p:nvSpPr>
        <p:spPr>
          <a:xfrm>
            <a:off x="640944" y="3086893"/>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GB" sz="4800" dirty="0">
                <a:solidFill>
                  <a:prstClr val="black"/>
                </a:solidFill>
              </a:rPr>
              <a:t>1</a:t>
            </a:r>
          </a:p>
        </p:txBody>
      </p:sp>
      <p:sp>
        <p:nvSpPr>
          <p:cNvPr id="2" name="Rectangle 1"/>
          <p:cNvSpPr/>
          <p:nvPr/>
        </p:nvSpPr>
        <p:spPr>
          <a:xfrm>
            <a:off x="3565428" y="2075788"/>
            <a:ext cx="2446540" cy="47822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8" name="Rectangle 7"/>
          <p:cNvSpPr>
            <a:spLocks noChangeAspect="1"/>
          </p:cNvSpPr>
          <p:nvPr/>
        </p:nvSpPr>
        <p:spPr>
          <a:xfrm>
            <a:off x="5552540" y="4020196"/>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5</a:t>
            </a:r>
          </a:p>
        </p:txBody>
      </p:sp>
      <p:sp>
        <p:nvSpPr>
          <p:cNvPr id="5" name="Rectangle 4"/>
          <p:cNvSpPr>
            <a:spLocks noChangeAspect="1"/>
          </p:cNvSpPr>
          <p:nvPr/>
        </p:nvSpPr>
        <p:spPr>
          <a:xfrm>
            <a:off x="1835696" y="3689460"/>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GB" sz="4800" dirty="0">
                <a:solidFill>
                  <a:prstClr val="black"/>
                </a:solidFill>
              </a:rPr>
              <a:t>2</a:t>
            </a:r>
          </a:p>
        </p:txBody>
      </p:sp>
      <p:sp>
        <p:nvSpPr>
          <p:cNvPr id="6" name="Rectangle 5"/>
          <p:cNvSpPr>
            <a:spLocks noChangeAspect="1"/>
          </p:cNvSpPr>
          <p:nvPr/>
        </p:nvSpPr>
        <p:spPr>
          <a:xfrm>
            <a:off x="3059832" y="4263984"/>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GB" sz="4800" dirty="0">
                <a:solidFill>
                  <a:prstClr val="black"/>
                </a:solidFill>
              </a:rPr>
              <a:t>3</a:t>
            </a:r>
          </a:p>
        </p:txBody>
      </p:sp>
      <p:sp>
        <p:nvSpPr>
          <p:cNvPr id="7" name="Rectangle 6"/>
          <p:cNvSpPr>
            <a:spLocks noChangeAspect="1"/>
          </p:cNvSpPr>
          <p:nvPr/>
        </p:nvSpPr>
        <p:spPr>
          <a:xfrm>
            <a:off x="4283968" y="4869352"/>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GB" sz="4800" dirty="0">
                <a:solidFill>
                  <a:prstClr val="black"/>
                </a:solidFill>
              </a:rPr>
              <a:t>4</a:t>
            </a:r>
          </a:p>
        </p:txBody>
      </p:sp>
      <p:sp>
        <p:nvSpPr>
          <p:cNvPr id="27" name="Rectangle 26"/>
          <p:cNvSpPr/>
          <p:nvPr/>
        </p:nvSpPr>
        <p:spPr>
          <a:xfrm>
            <a:off x="3563888" y="2060848"/>
            <a:ext cx="2446540" cy="2212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pic>
        <p:nvPicPr>
          <p:cNvPr id="2050" name="Picture 2"/>
          <p:cNvPicPr>
            <a:picLocks noChangeAspect="1" noChangeArrowheads="1"/>
          </p:cNvPicPr>
          <p:nvPr/>
        </p:nvPicPr>
        <p:blipFill>
          <a:blip r:embed="rId11">
            <a:extLst>
              <a:ext uri="{28A0092B-C50C-407E-A947-70E740481C1C}">
                <a14:useLocalDpi xmlns:a14="http://schemas.microsoft.com/office/drawing/2010/main" val="0"/>
              </a:ext>
            </a:extLst>
          </a:blip>
          <a:stretch>
            <a:fillRect/>
          </a:stretch>
        </p:blipFill>
        <p:spPr bwMode="auto">
          <a:xfrm>
            <a:off x="2483768" y="1675238"/>
            <a:ext cx="552762" cy="1753762"/>
          </a:xfrm>
          <a:prstGeom prst="rect">
            <a:avLst/>
          </a:prstGeom>
          <a:noFill/>
          <a:extLst>
            <a:ext uri="{909E8E84-426E-40DD-AFC4-6F175D3DCCD1}">
              <a14:hiddenFill xmlns:a14="http://schemas.microsoft.com/office/drawing/2010/main">
                <a:solidFill>
                  <a:srgbClr val="FFFFFF"/>
                </a:solidFill>
              </a14:hiddenFill>
            </a:ext>
          </a:extLst>
        </p:spPr>
      </p:pic>
      <p:sp>
        <p:nvSpPr>
          <p:cNvPr id="28" name="Rectangle 27"/>
          <p:cNvSpPr/>
          <p:nvPr/>
        </p:nvSpPr>
        <p:spPr>
          <a:xfrm>
            <a:off x="2008188" y="2060848"/>
            <a:ext cx="5112568" cy="2212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29" name="Rectangle 28"/>
          <p:cNvSpPr/>
          <p:nvPr/>
        </p:nvSpPr>
        <p:spPr>
          <a:xfrm>
            <a:off x="2008188" y="2060848"/>
            <a:ext cx="5112568" cy="2212463"/>
          </a:xfrm>
          <a:prstGeom prst="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en-GB" sz="2600" dirty="0">
                <a:solidFill>
                  <a:prstClr val="black"/>
                </a:solidFill>
              </a:rPr>
              <a:t>Question 10</a:t>
            </a:r>
          </a:p>
          <a:p>
            <a:pPr algn="ctr"/>
            <a:r>
              <a:rPr lang="en-GB" sz="2600" b="1" dirty="0">
                <a:solidFill>
                  <a:prstClr val="black"/>
                </a:solidFill>
              </a:rPr>
              <a:t>Loftus’s study into ‘weapon focus’ has low ecological validity.</a:t>
            </a:r>
          </a:p>
        </p:txBody>
      </p:sp>
      <p:sp>
        <p:nvSpPr>
          <p:cNvPr id="30" name="Rectangle 29" hidden="1"/>
          <p:cNvSpPr/>
          <p:nvPr/>
        </p:nvSpPr>
        <p:spPr>
          <a:xfrm>
            <a:off x="179696" y="2060848"/>
            <a:ext cx="1656000" cy="2212463"/>
          </a:xfrm>
          <a:prstGeom prst="rect">
            <a:avLst/>
          </a:prstGeom>
          <a:ln/>
        </p:spPr>
        <p:style>
          <a:lnRef idx="3">
            <a:schemeClr val="lt1"/>
          </a:lnRef>
          <a:fillRef idx="1">
            <a:schemeClr val="accent6"/>
          </a:fillRef>
          <a:effectRef idx="1">
            <a:schemeClr val="accent6"/>
          </a:effectRef>
          <a:fontRef idx="minor">
            <a:schemeClr val="lt1"/>
          </a:fontRef>
        </p:style>
        <p:txBody>
          <a:bodyPr rtlCol="0" anchor="ctr"/>
          <a:lstStyle/>
          <a:p>
            <a:pPr algn="ctr"/>
            <a:r>
              <a:rPr lang="en-GB" sz="4400" b="1">
                <a:solidFill>
                  <a:prstClr val="white"/>
                </a:solidFill>
              </a:rPr>
              <a:t>TRUE</a:t>
            </a:r>
            <a:endParaRPr lang="en-GB" sz="4400" b="1" dirty="0">
              <a:solidFill>
                <a:prstClr val="white"/>
              </a:solidFill>
            </a:endParaRPr>
          </a:p>
        </p:txBody>
      </p:sp>
      <p:sp>
        <p:nvSpPr>
          <p:cNvPr id="31" name="Rectangle 30"/>
          <p:cNvSpPr/>
          <p:nvPr/>
        </p:nvSpPr>
        <p:spPr>
          <a:xfrm>
            <a:off x="7293248" y="2060848"/>
            <a:ext cx="1656000" cy="2212463"/>
          </a:xfrm>
          <a:prstGeom prst="rect">
            <a:avLst/>
          </a:prstGeom>
          <a:ln/>
        </p:spPr>
        <p:style>
          <a:lnRef idx="3">
            <a:schemeClr val="lt1"/>
          </a:lnRef>
          <a:fillRef idx="1">
            <a:schemeClr val="accent4"/>
          </a:fillRef>
          <a:effectRef idx="1">
            <a:schemeClr val="accent4"/>
          </a:effectRef>
          <a:fontRef idx="minor">
            <a:schemeClr val="lt1"/>
          </a:fontRef>
        </p:style>
        <p:txBody>
          <a:bodyPr rtlCol="0" anchor="ctr"/>
          <a:lstStyle/>
          <a:p>
            <a:pPr algn="ctr"/>
            <a:r>
              <a:rPr lang="en-GB" sz="4400" b="1">
                <a:solidFill>
                  <a:prstClr val="white"/>
                </a:solidFill>
              </a:rPr>
              <a:t>FALSE</a:t>
            </a:r>
            <a:endParaRPr lang="en-GB" sz="4400" b="1" dirty="0">
              <a:solidFill>
                <a:prstClr val="white"/>
              </a:solidFill>
            </a:endParaRPr>
          </a:p>
        </p:txBody>
      </p:sp>
      <p:sp>
        <p:nvSpPr>
          <p:cNvPr id="32" name="Rectangle 31"/>
          <p:cNvSpPr/>
          <p:nvPr/>
        </p:nvSpPr>
        <p:spPr>
          <a:xfrm>
            <a:off x="179512" y="2060848"/>
            <a:ext cx="1656000" cy="2212463"/>
          </a:xfrm>
          <a:prstGeom prst="rect">
            <a:avLst/>
          </a:prstGeom>
          <a:ln/>
        </p:spPr>
        <p:style>
          <a:lnRef idx="3">
            <a:schemeClr val="lt1"/>
          </a:lnRef>
          <a:fillRef idx="1">
            <a:schemeClr val="accent6"/>
          </a:fillRef>
          <a:effectRef idx="1">
            <a:schemeClr val="accent6"/>
          </a:effectRef>
          <a:fontRef idx="minor">
            <a:schemeClr val="lt1"/>
          </a:fontRef>
        </p:style>
        <p:txBody>
          <a:bodyPr rtlCol="0" anchor="ctr"/>
          <a:lstStyle/>
          <a:p>
            <a:pPr algn="ctr"/>
            <a:r>
              <a:rPr lang="en-GB" sz="4400" b="1">
                <a:solidFill>
                  <a:prstClr val="white"/>
                </a:solidFill>
              </a:rPr>
              <a:t>TRUE</a:t>
            </a:r>
            <a:endParaRPr lang="en-GB" sz="4400" b="1" dirty="0">
              <a:solidFill>
                <a:prstClr val="white"/>
              </a:solidFill>
            </a:endParaRPr>
          </a:p>
        </p:txBody>
      </p:sp>
      <p:sp>
        <p:nvSpPr>
          <p:cNvPr id="33" name="Rectangle 32" hidden="1"/>
          <p:cNvSpPr/>
          <p:nvPr/>
        </p:nvSpPr>
        <p:spPr>
          <a:xfrm>
            <a:off x="7293064" y="2060848"/>
            <a:ext cx="1656000" cy="2212463"/>
          </a:xfrm>
          <a:prstGeom prst="rect">
            <a:avLst/>
          </a:prstGeom>
          <a:ln/>
        </p:spPr>
        <p:style>
          <a:lnRef idx="3">
            <a:schemeClr val="lt1"/>
          </a:lnRef>
          <a:fillRef idx="1">
            <a:schemeClr val="accent4"/>
          </a:fillRef>
          <a:effectRef idx="1">
            <a:schemeClr val="accent4"/>
          </a:effectRef>
          <a:fontRef idx="minor">
            <a:schemeClr val="lt1"/>
          </a:fontRef>
        </p:style>
        <p:txBody>
          <a:bodyPr rtlCol="0" anchor="ctr"/>
          <a:lstStyle/>
          <a:p>
            <a:pPr algn="ctr"/>
            <a:r>
              <a:rPr lang="en-GB" sz="4400" b="1">
                <a:solidFill>
                  <a:prstClr val="white"/>
                </a:solidFill>
              </a:rPr>
              <a:t>FALSE</a:t>
            </a:r>
            <a:endParaRPr lang="en-GB" sz="4400" b="1" dirty="0">
              <a:solidFill>
                <a:prstClr val="white"/>
              </a:solidFill>
            </a:endParaRPr>
          </a:p>
        </p:txBody>
      </p:sp>
      <p:pic>
        <p:nvPicPr>
          <p:cNvPr id="35" name="Picture 34"/>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08031" y="86152"/>
            <a:ext cx="7527938" cy="1523874"/>
          </a:xfrm>
          <a:prstGeom prst="rect">
            <a:avLst/>
          </a:prstGeom>
        </p:spPr>
      </p:pic>
    </p:spTree>
    <p:extLst>
      <p:ext uri="{BB962C8B-B14F-4D97-AF65-F5344CB8AC3E}">
        <p14:creationId xmlns:p14="http://schemas.microsoft.com/office/powerpoint/2010/main" val="39938789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repeatCount="indefinite"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100000" fill="hold"/>
                                        <p:tgtEl>
                                          <p:spTgt spid="20"/>
                                        </p:tgtEl>
                                        <p:attrNameLst>
                                          <p:attrName>ppt_x</p:attrName>
                                        </p:attrNameLst>
                                      </p:cBhvr>
                                      <p:tavLst>
                                        <p:tav tm="0">
                                          <p:val>
                                            <p:strVal val="1+#ppt_w/2"/>
                                          </p:val>
                                        </p:tav>
                                        <p:tav tm="100000">
                                          <p:val>
                                            <p:strVal val="#ppt_x"/>
                                          </p:val>
                                        </p:tav>
                                      </p:tavLst>
                                    </p:anim>
                                    <p:anim calcmode="lin" valueType="num">
                                      <p:cBhvr additive="base">
                                        <p:cTn id="8" dur="100000" fill="hold"/>
                                        <p:tgtEl>
                                          <p:spTgt spid="20"/>
                                        </p:tgtEl>
                                        <p:attrNameLst>
                                          <p:attrName>ppt_y</p:attrName>
                                        </p:attrNameLst>
                                      </p:cBhvr>
                                      <p:tavLst>
                                        <p:tav tm="0">
                                          <p:val>
                                            <p:strVal val="#ppt_y"/>
                                          </p:val>
                                        </p:tav>
                                        <p:tav tm="100000">
                                          <p:val>
                                            <p:strVal val="#ppt_y"/>
                                          </p:val>
                                        </p:tav>
                                      </p:tavLst>
                                    </p:anim>
                                  </p:childTnLst>
                                </p:cTn>
                              </p:par>
                              <p:par>
                                <p:cTn id="9" presetID="2" presetClass="entr" presetSubtype="2" repeatCount="indefinite" fill="hold" nodeType="with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additive="base">
                                        <p:cTn id="11" dur="60000" fill="hold"/>
                                        <p:tgtEl>
                                          <p:spTgt spid="19"/>
                                        </p:tgtEl>
                                        <p:attrNameLst>
                                          <p:attrName>ppt_x</p:attrName>
                                        </p:attrNameLst>
                                      </p:cBhvr>
                                      <p:tavLst>
                                        <p:tav tm="0">
                                          <p:val>
                                            <p:strVal val="1+#ppt_w/2"/>
                                          </p:val>
                                        </p:tav>
                                        <p:tav tm="100000">
                                          <p:val>
                                            <p:strVal val="#ppt_x"/>
                                          </p:val>
                                        </p:tav>
                                      </p:tavLst>
                                    </p:anim>
                                    <p:anim calcmode="lin" valueType="num">
                                      <p:cBhvr additive="base">
                                        <p:cTn id="12" dur="60000" fill="hold"/>
                                        <p:tgtEl>
                                          <p:spTgt spid="19"/>
                                        </p:tgtEl>
                                        <p:attrNameLst>
                                          <p:attrName>ppt_y</p:attrName>
                                        </p:attrNameLst>
                                      </p:cBhvr>
                                      <p:tavLst>
                                        <p:tav tm="0">
                                          <p:val>
                                            <p:strVal val="#ppt_y"/>
                                          </p:val>
                                        </p:tav>
                                        <p:tav tm="100000">
                                          <p:val>
                                            <p:strVal val="#ppt_y"/>
                                          </p:val>
                                        </p:tav>
                                      </p:tavLst>
                                    </p:anim>
                                  </p:childTnLst>
                                </p:cTn>
                              </p:par>
                              <p:par>
                                <p:cTn id="13" presetID="2" presetClass="entr" presetSubtype="2" repeatCount="indefinite" fill="hold" nodeType="withEffect">
                                  <p:stCondLst>
                                    <p:cond delay="0"/>
                                  </p:stCondLst>
                                  <p:childTnLst>
                                    <p:set>
                                      <p:cBhvr>
                                        <p:cTn id="14" dur="1" fill="hold">
                                          <p:stCondLst>
                                            <p:cond delay="0"/>
                                          </p:stCondLst>
                                        </p:cTn>
                                        <p:tgtEl>
                                          <p:spTgt spid="21"/>
                                        </p:tgtEl>
                                        <p:attrNameLst>
                                          <p:attrName>style.visibility</p:attrName>
                                        </p:attrNameLst>
                                      </p:cBhvr>
                                      <p:to>
                                        <p:strVal val="visible"/>
                                      </p:to>
                                    </p:set>
                                    <p:anim calcmode="lin" valueType="num">
                                      <p:cBhvr additive="base">
                                        <p:cTn id="15" dur="80000" fill="hold"/>
                                        <p:tgtEl>
                                          <p:spTgt spid="21"/>
                                        </p:tgtEl>
                                        <p:attrNameLst>
                                          <p:attrName>ppt_x</p:attrName>
                                        </p:attrNameLst>
                                      </p:cBhvr>
                                      <p:tavLst>
                                        <p:tav tm="0">
                                          <p:val>
                                            <p:strVal val="1+#ppt_w/2"/>
                                          </p:val>
                                        </p:tav>
                                        <p:tav tm="100000">
                                          <p:val>
                                            <p:strVal val="#ppt_x"/>
                                          </p:val>
                                        </p:tav>
                                      </p:tavLst>
                                    </p:anim>
                                    <p:anim calcmode="lin" valueType="num">
                                      <p:cBhvr additive="base">
                                        <p:cTn id="16" dur="80000" fill="hold"/>
                                        <p:tgtEl>
                                          <p:spTgt spid="21"/>
                                        </p:tgtEl>
                                        <p:attrNameLst>
                                          <p:attrName>ppt_y</p:attrName>
                                        </p:attrNameLst>
                                      </p:cBhvr>
                                      <p:tavLst>
                                        <p:tav tm="0">
                                          <p:val>
                                            <p:strVal val="#ppt_y"/>
                                          </p:val>
                                        </p:tav>
                                        <p:tav tm="100000">
                                          <p:val>
                                            <p:strVal val="#ppt_y"/>
                                          </p:val>
                                        </p:tav>
                                      </p:tavLst>
                                    </p:anim>
                                  </p:childTnLst>
                                </p:cTn>
                              </p:par>
                              <p:par>
                                <p:cTn id="17" presetID="2" presetClass="exit" presetSubtype="8" fill="hold" nodeType="withEffect">
                                  <p:stCondLst>
                                    <p:cond delay="0"/>
                                  </p:stCondLst>
                                  <p:childTnLst>
                                    <p:anim calcmode="lin" valueType="num">
                                      <p:cBhvr additive="base">
                                        <p:cTn id="18" dur="20000"/>
                                        <p:tgtEl>
                                          <p:spTgt spid="23"/>
                                        </p:tgtEl>
                                        <p:attrNameLst>
                                          <p:attrName>ppt_x</p:attrName>
                                        </p:attrNameLst>
                                      </p:cBhvr>
                                      <p:tavLst>
                                        <p:tav tm="0">
                                          <p:val>
                                            <p:strVal val="ppt_x"/>
                                          </p:val>
                                        </p:tav>
                                        <p:tav tm="100000">
                                          <p:val>
                                            <p:strVal val="0-ppt_w/2"/>
                                          </p:val>
                                        </p:tav>
                                      </p:tavLst>
                                    </p:anim>
                                    <p:anim calcmode="lin" valueType="num">
                                      <p:cBhvr additive="base">
                                        <p:cTn id="19" dur="20000"/>
                                        <p:tgtEl>
                                          <p:spTgt spid="23"/>
                                        </p:tgtEl>
                                        <p:attrNameLst>
                                          <p:attrName>ppt_y</p:attrName>
                                        </p:attrNameLst>
                                      </p:cBhvr>
                                      <p:tavLst>
                                        <p:tav tm="0">
                                          <p:val>
                                            <p:strVal val="ppt_y"/>
                                          </p:val>
                                        </p:tav>
                                        <p:tav tm="100000">
                                          <p:val>
                                            <p:strVal val="ppt_y"/>
                                          </p:val>
                                        </p:tav>
                                      </p:tavLst>
                                    </p:anim>
                                    <p:set>
                                      <p:cBhvr>
                                        <p:cTn id="20" dur="1" fill="hold">
                                          <p:stCondLst>
                                            <p:cond delay="19999"/>
                                          </p:stCondLst>
                                        </p:cTn>
                                        <p:tgtEl>
                                          <p:spTgt spid="23"/>
                                        </p:tgtEl>
                                        <p:attrNameLst>
                                          <p:attrName>style.visibility</p:attrName>
                                        </p:attrNameLst>
                                      </p:cBhvr>
                                      <p:to>
                                        <p:strVal val="hidden"/>
                                      </p:to>
                                    </p:set>
                                  </p:childTnLst>
                                </p:cTn>
                              </p:par>
                              <p:par>
                                <p:cTn id="21" presetID="2" presetClass="exit" presetSubtype="8" fill="hold" nodeType="withEffect">
                                  <p:stCondLst>
                                    <p:cond delay="0"/>
                                  </p:stCondLst>
                                  <p:childTnLst>
                                    <p:anim calcmode="lin" valueType="num">
                                      <p:cBhvr additive="base">
                                        <p:cTn id="22" dur="15000"/>
                                        <p:tgtEl>
                                          <p:spTgt spid="22"/>
                                        </p:tgtEl>
                                        <p:attrNameLst>
                                          <p:attrName>ppt_x</p:attrName>
                                        </p:attrNameLst>
                                      </p:cBhvr>
                                      <p:tavLst>
                                        <p:tav tm="0">
                                          <p:val>
                                            <p:strVal val="ppt_x"/>
                                          </p:val>
                                        </p:tav>
                                        <p:tav tm="100000">
                                          <p:val>
                                            <p:strVal val="0-ppt_w/2"/>
                                          </p:val>
                                        </p:tav>
                                      </p:tavLst>
                                    </p:anim>
                                    <p:anim calcmode="lin" valueType="num">
                                      <p:cBhvr additive="base">
                                        <p:cTn id="23" dur="15000"/>
                                        <p:tgtEl>
                                          <p:spTgt spid="22"/>
                                        </p:tgtEl>
                                        <p:attrNameLst>
                                          <p:attrName>ppt_y</p:attrName>
                                        </p:attrNameLst>
                                      </p:cBhvr>
                                      <p:tavLst>
                                        <p:tav tm="0">
                                          <p:val>
                                            <p:strVal val="ppt_y"/>
                                          </p:val>
                                        </p:tav>
                                        <p:tav tm="100000">
                                          <p:val>
                                            <p:strVal val="ppt_y"/>
                                          </p:val>
                                        </p:tav>
                                      </p:tavLst>
                                    </p:anim>
                                    <p:set>
                                      <p:cBhvr>
                                        <p:cTn id="24" dur="1" fill="hold">
                                          <p:stCondLst>
                                            <p:cond delay="14999"/>
                                          </p:stCondLst>
                                        </p:cTn>
                                        <p:tgtEl>
                                          <p:spTgt spid="22"/>
                                        </p:tgtEl>
                                        <p:attrNameLst>
                                          <p:attrName>style.visibility</p:attrName>
                                        </p:attrNameLst>
                                      </p:cBhvr>
                                      <p:to>
                                        <p:strVal val="hidden"/>
                                      </p:to>
                                    </p:set>
                                  </p:childTnLst>
                                </p:cTn>
                              </p:par>
                              <p:par>
                                <p:cTn id="25" presetID="2" presetClass="exit" presetSubtype="8" fill="hold" nodeType="withEffect">
                                  <p:stCondLst>
                                    <p:cond delay="0"/>
                                  </p:stCondLst>
                                  <p:childTnLst>
                                    <p:anim calcmode="lin" valueType="num">
                                      <p:cBhvr additive="base">
                                        <p:cTn id="26" dur="25000"/>
                                        <p:tgtEl>
                                          <p:spTgt spid="24"/>
                                        </p:tgtEl>
                                        <p:attrNameLst>
                                          <p:attrName>ppt_x</p:attrName>
                                        </p:attrNameLst>
                                      </p:cBhvr>
                                      <p:tavLst>
                                        <p:tav tm="0">
                                          <p:val>
                                            <p:strVal val="ppt_x"/>
                                          </p:val>
                                        </p:tav>
                                        <p:tav tm="100000">
                                          <p:val>
                                            <p:strVal val="0-ppt_w/2"/>
                                          </p:val>
                                        </p:tav>
                                      </p:tavLst>
                                    </p:anim>
                                    <p:anim calcmode="lin" valueType="num">
                                      <p:cBhvr additive="base">
                                        <p:cTn id="27" dur="25000"/>
                                        <p:tgtEl>
                                          <p:spTgt spid="24"/>
                                        </p:tgtEl>
                                        <p:attrNameLst>
                                          <p:attrName>ppt_y</p:attrName>
                                        </p:attrNameLst>
                                      </p:cBhvr>
                                      <p:tavLst>
                                        <p:tav tm="0">
                                          <p:val>
                                            <p:strVal val="ppt_y"/>
                                          </p:val>
                                        </p:tav>
                                        <p:tav tm="100000">
                                          <p:val>
                                            <p:strVal val="ppt_y"/>
                                          </p:val>
                                        </p:tav>
                                      </p:tavLst>
                                    </p:anim>
                                    <p:set>
                                      <p:cBhvr>
                                        <p:cTn id="28" dur="1" fill="hold">
                                          <p:stCondLst>
                                            <p:cond delay="24999"/>
                                          </p:stCondLst>
                                        </p:cTn>
                                        <p:tgtEl>
                                          <p:spTgt spid="24"/>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2"/>
                                        </p:tgtEl>
                                        <p:attrNameLst>
                                          <p:attrName>style.visibility</p:attrName>
                                        </p:attrNameLst>
                                      </p:cBhvr>
                                      <p:to>
                                        <p:strVal val="visible"/>
                                      </p:to>
                                    </p:set>
                                    <p:anim calcmode="lin" valueType="num">
                                      <p:cBhvr additive="base">
                                        <p:cTn id="33" dur="500" fill="hold"/>
                                        <p:tgtEl>
                                          <p:spTgt spid="2"/>
                                        </p:tgtEl>
                                        <p:attrNameLst>
                                          <p:attrName>ppt_x</p:attrName>
                                        </p:attrNameLst>
                                      </p:cBhvr>
                                      <p:tavLst>
                                        <p:tav tm="0">
                                          <p:val>
                                            <p:strVal val="#ppt_x"/>
                                          </p:val>
                                        </p:tav>
                                        <p:tav tm="100000">
                                          <p:val>
                                            <p:strVal val="#ppt_x"/>
                                          </p:val>
                                        </p:tav>
                                      </p:tavLst>
                                    </p:anim>
                                    <p:anim calcmode="lin" valueType="num">
                                      <p:cBhvr additive="base">
                                        <p:cTn id="34" dur="500" fill="hold"/>
                                        <p:tgtEl>
                                          <p:spTgt spid="2"/>
                                        </p:tgtEl>
                                        <p:attrNameLst>
                                          <p:attrName>ppt_y</p:attrName>
                                        </p:attrNameLst>
                                      </p:cBhvr>
                                      <p:tavLst>
                                        <p:tav tm="0">
                                          <p:val>
                                            <p:strVal val="1+#ppt_h/2"/>
                                          </p:val>
                                        </p:tav>
                                        <p:tav tm="100000">
                                          <p:val>
                                            <p:strVal val="#ppt_y"/>
                                          </p:val>
                                        </p:tav>
                                      </p:tavLst>
                                    </p:anim>
                                  </p:childTnLst>
                                </p:cTn>
                              </p:par>
                              <p:par>
                                <p:cTn id="35" presetID="1" presetClass="entr" presetSubtype="0" fill="hold" grpId="0" nodeType="withEffect">
                                  <p:stCondLst>
                                    <p:cond delay="500"/>
                                  </p:stCondLst>
                                  <p:childTnLst>
                                    <p:set>
                                      <p:cBhvr>
                                        <p:cTn id="36" dur="1" fill="hold">
                                          <p:stCondLst>
                                            <p:cond delay="0"/>
                                          </p:stCondLst>
                                        </p:cTn>
                                        <p:tgtEl>
                                          <p:spTgt spid="27"/>
                                        </p:tgtEl>
                                        <p:attrNameLst>
                                          <p:attrName>style.visibility</p:attrName>
                                        </p:attrNameLst>
                                      </p:cBhvr>
                                      <p:to>
                                        <p:strVal val="visible"/>
                                      </p:to>
                                    </p:set>
                                  </p:childTnLst>
                                </p:cTn>
                              </p:par>
                              <p:par>
                                <p:cTn id="37" presetID="22" presetClass="exit" presetSubtype="4" fill="hold" grpId="1" nodeType="withEffect">
                                  <p:stCondLst>
                                    <p:cond delay="500"/>
                                  </p:stCondLst>
                                  <p:childTnLst>
                                    <p:animEffect transition="out" filter="wipe(down)">
                                      <p:cBhvr>
                                        <p:cTn id="38" dur="2000"/>
                                        <p:tgtEl>
                                          <p:spTgt spid="2"/>
                                        </p:tgtEl>
                                      </p:cBhvr>
                                    </p:animEffect>
                                    <p:set>
                                      <p:cBhvr>
                                        <p:cTn id="39" dur="1" fill="hold">
                                          <p:stCondLst>
                                            <p:cond delay="1999"/>
                                          </p:stCondLst>
                                        </p:cTn>
                                        <p:tgtEl>
                                          <p:spTgt spid="2"/>
                                        </p:tgtEl>
                                        <p:attrNameLst>
                                          <p:attrName>style.visibility</p:attrName>
                                        </p:attrNameLst>
                                      </p:cBhvr>
                                      <p:to>
                                        <p:strVal val="hidden"/>
                                      </p:to>
                                    </p:set>
                                  </p:childTnLst>
                                </p:cTn>
                              </p:par>
                              <p:par>
                                <p:cTn id="40" presetID="16" presetClass="entr" presetSubtype="37" fill="hold" grpId="0" nodeType="withEffect">
                                  <p:stCondLst>
                                    <p:cond delay="1000"/>
                                  </p:stCondLst>
                                  <p:childTnLst>
                                    <p:set>
                                      <p:cBhvr>
                                        <p:cTn id="41" dur="1" fill="hold">
                                          <p:stCondLst>
                                            <p:cond delay="0"/>
                                          </p:stCondLst>
                                        </p:cTn>
                                        <p:tgtEl>
                                          <p:spTgt spid="28"/>
                                        </p:tgtEl>
                                        <p:attrNameLst>
                                          <p:attrName>style.visibility</p:attrName>
                                        </p:attrNameLst>
                                      </p:cBhvr>
                                      <p:to>
                                        <p:strVal val="visible"/>
                                      </p:to>
                                    </p:set>
                                    <p:animEffect transition="in" filter="barn(outVertical)">
                                      <p:cBhvr>
                                        <p:cTn id="42" dur="2000"/>
                                        <p:tgtEl>
                                          <p:spTgt spid="28"/>
                                        </p:tgtEl>
                                      </p:cBhvr>
                                    </p:animEffect>
                                  </p:childTnLst>
                                </p:cTn>
                              </p:par>
                              <p:par>
                                <p:cTn id="43" presetID="10" presetClass="entr" presetSubtype="0" fill="hold" grpId="0" nodeType="withEffect">
                                  <p:stCondLst>
                                    <p:cond delay="3000"/>
                                  </p:stCondLst>
                                  <p:childTnLst>
                                    <p:set>
                                      <p:cBhvr>
                                        <p:cTn id="44" dur="1" fill="hold">
                                          <p:stCondLst>
                                            <p:cond delay="0"/>
                                          </p:stCondLst>
                                        </p:cTn>
                                        <p:tgtEl>
                                          <p:spTgt spid="29"/>
                                        </p:tgtEl>
                                        <p:attrNameLst>
                                          <p:attrName>style.visibility</p:attrName>
                                        </p:attrNameLst>
                                      </p:cBhvr>
                                      <p:to>
                                        <p:strVal val="visible"/>
                                      </p:to>
                                    </p:set>
                                    <p:animEffect transition="in" filter="fade">
                                      <p:cBhvr>
                                        <p:cTn id="45" dur="2000"/>
                                        <p:tgtEl>
                                          <p:spTgt spid="29"/>
                                        </p:tgtEl>
                                      </p:cBhvr>
                                    </p:animEffect>
                                  </p:childTnLst>
                                </p:cTn>
                              </p:par>
                              <p:par>
                                <p:cTn id="46" presetID="10" presetClass="entr" presetSubtype="0" fill="hold" grpId="0" nodeType="withEffect">
                                  <p:stCondLst>
                                    <p:cond delay="3000"/>
                                  </p:stCondLst>
                                  <p:childTnLst>
                                    <p:set>
                                      <p:cBhvr>
                                        <p:cTn id="47" dur="1" fill="hold">
                                          <p:stCondLst>
                                            <p:cond delay="0"/>
                                          </p:stCondLst>
                                        </p:cTn>
                                        <p:tgtEl>
                                          <p:spTgt spid="30"/>
                                        </p:tgtEl>
                                        <p:attrNameLst>
                                          <p:attrName>style.visibility</p:attrName>
                                        </p:attrNameLst>
                                      </p:cBhvr>
                                      <p:to>
                                        <p:strVal val="visible"/>
                                      </p:to>
                                    </p:set>
                                    <p:animEffect transition="in" filter="fade">
                                      <p:cBhvr>
                                        <p:cTn id="48" dur="2000"/>
                                        <p:tgtEl>
                                          <p:spTgt spid="30"/>
                                        </p:tgtEl>
                                      </p:cBhvr>
                                    </p:animEffect>
                                  </p:childTnLst>
                                </p:cTn>
                              </p:par>
                              <p:par>
                                <p:cTn id="49" presetID="10" presetClass="entr" presetSubtype="0" fill="hold" grpId="0" nodeType="withEffect">
                                  <p:stCondLst>
                                    <p:cond delay="3000"/>
                                  </p:stCondLst>
                                  <p:childTnLst>
                                    <p:set>
                                      <p:cBhvr>
                                        <p:cTn id="50" dur="1" fill="hold">
                                          <p:stCondLst>
                                            <p:cond delay="0"/>
                                          </p:stCondLst>
                                        </p:cTn>
                                        <p:tgtEl>
                                          <p:spTgt spid="31"/>
                                        </p:tgtEl>
                                        <p:attrNameLst>
                                          <p:attrName>style.visibility</p:attrName>
                                        </p:attrNameLst>
                                      </p:cBhvr>
                                      <p:to>
                                        <p:strVal val="visible"/>
                                      </p:to>
                                    </p:set>
                                    <p:animEffect transition="in" filter="fade">
                                      <p:cBhvr>
                                        <p:cTn id="51" dur="2000"/>
                                        <p:tgtEl>
                                          <p:spTgt spid="31"/>
                                        </p:tgtEl>
                                      </p:cBhvr>
                                    </p:animEffect>
                                  </p:childTnLst>
                                </p:cTn>
                              </p:par>
                              <p:par>
                                <p:cTn id="52" presetID="10" presetClass="entr" presetSubtype="0" fill="hold" grpId="0" nodeType="withEffect">
                                  <p:stCondLst>
                                    <p:cond delay="3000"/>
                                  </p:stCondLst>
                                  <p:childTnLst>
                                    <p:set>
                                      <p:cBhvr>
                                        <p:cTn id="53" dur="1" fill="hold">
                                          <p:stCondLst>
                                            <p:cond delay="0"/>
                                          </p:stCondLst>
                                        </p:cTn>
                                        <p:tgtEl>
                                          <p:spTgt spid="32"/>
                                        </p:tgtEl>
                                        <p:attrNameLst>
                                          <p:attrName>style.visibility</p:attrName>
                                        </p:attrNameLst>
                                      </p:cBhvr>
                                      <p:to>
                                        <p:strVal val="visible"/>
                                      </p:to>
                                    </p:set>
                                    <p:animEffect transition="in" filter="fade">
                                      <p:cBhvr>
                                        <p:cTn id="54" dur="2000"/>
                                        <p:tgtEl>
                                          <p:spTgt spid="32"/>
                                        </p:tgtEl>
                                      </p:cBhvr>
                                    </p:animEffect>
                                  </p:childTnLst>
                                </p:cTn>
                              </p:par>
                              <p:par>
                                <p:cTn id="55" presetID="10" presetClass="entr" presetSubtype="0" fill="hold" grpId="0" nodeType="withEffect">
                                  <p:stCondLst>
                                    <p:cond delay="3000"/>
                                  </p:stCondLst>
                                  <p:childTnLst>
                                    <p:set>
                                      <p:cBhvr>
                                        <p:cTn id="56" dur="1" fill="hold">
                                          <p:stCondLst>
                                            <p:cond delay="0"/>
                                          </p:stCondLst>
                                        </p:cTn>
                                        <p:tgtEl>
                                          <p:spTgt spid="33"/>
                                        </p:tgtEl>
                                        <p:attrNameLst>
                                          <p:attrName>style.visibility</p:attrName>
                                        </p:attrNameLst>
                                      </p:cBhvr>
                                      <p:to>
                                        <p:strVal val="visible"/>
                                      </p:to>
                                    </p:set>
                                    <p:animEffect transition="in" filter="fade">
                                      <p:cBhvr>
                                        <p:cTn id="57" dur="2000"/>
                                        <p:tgtEl>
                                          <p:spTgt spid="33"/>
                                        </p:tgtEl>
                                      </p:cBhvr>
                                    </p:animEffect>
                                  </p:childTnLst>
                                </p:cTn>
                              </p:par>
                            </p:childTnLst>
                          </p:cTn>
                        </p:par>
                      </p:childTnLst>
                    </p:cTn>
                  </p:par>
                  <p:par>
                    <p:cTn id="58" fill="hold">
                      <p:stCondLst>
                        <p:cond delay="indefinite"/>
                      </p:stCondLst>
                      <p:childTnLst>
                        <p:par>
                          <p:cTn id="59" fill="hold">
                            <p:stCondLst>
                              <p:cond delay="0"/>
                            </p:stCondLst>
                            <p:childTnLst>
                              <p:par>
                                <p:cTn id="60" presetID="2" presetClass="exit" presetSubtype="8" fill="hold" grpId="1" nodeType="clickEffect">
                                  <p:stCondLst>
                                    <p:cond delay="0"/>
                                  </p:stCondLst>
                                  <p:childTnLst>
                                    <p:anim calcmode="lin" valueType="num">
                                      <p:cBhvr additive="base">
                                        <p:cTn id="61" dur="500"/>
                                        <p:tgtEl>
                                          <p:spTgt spid="32"/>
                                        </p:tgtEl>
                                        <p:attrNameLst>
                                          <p:attrName>ppt_x</p:attrName>
                                        </p:attrNameLst>
                                      </p:cBhvr>
                                      <p:tavLst>
                                        <p:tav tm="0">
                                          <p:val>
                                            <p:strVal val="ppt_x"/>
                                          </p:val>
                                        </p:tav>
                                        <p:tav tm="100000">
                                          <p:val>
                                            <p:strVal val="0-ppt_w/2"/>
                                          </p:val>
                                        </p:tav>
                                      </p:tavLst>
                                    </p:anim>
                                    <p:anim calcmode="lin" valueType="num">
                                      <p:cBhvr additive="base">
                                        <p:cTn id="62" dur="500"/>
                                        <p:tgtEl>
                                          <p:spTgt spid="32"/>
                                        </p:tgtEl>
                                        <p:attrNameLst>
                                          <p:attrName>ppt_y</p:attrName>
                                        </p:attrNameLst>
                                      </p:cBhvr>
                                      <p:tavLst>
                                        <p:tav tm="0">
                                          <p:val>
                                            <p:strVal val="ppt_y"/>
                                          </p:val>
                                        </p:tav>
                                        <p:tav tm="100000">
                                          <p:val>
                                            <p:strVal val="ppt_y"/>
                                          </p:val>
                                        </p:tav>
                                      </p:tavLst>
                                    </p:anim>
                                    <p:set>
                                      <p:cBhvr>
                                        <p:cTn id="63" dur="1" fill="hold">
                                          <p:stCondLst>
                                            <p:cond delay="499"/>
                                          </p:stCondLst>
                                        </p:cTn>
                                        <p:tgtEl>
                                          <p:spTgt spid="32"/>
                                        </p:tgtEl>
                                        <p:attrNameLst>
                                          <p:attrName>style.visibility</p:attrName>
                                        </p:attrNameLst>
                                      </p:cBhvr>
                                      <p:to>
                                        <p:strVal val="hidden"/>
                                      </p:to>
                                    </p:set>
                                  </p:childTnLst>
                                </p:cTn>
                              </p:par>
                            </p:childTnLst>
                          </p:cTn>
                        </p:par>
                      </p:childTnLst>
                    </p:cTn>
                  </p:par>
                  <p:par>
                    <p:cTn id="64" fill="hold">
                      <p:stCondLst>
                        <p:cond delay="indefinite"/>
                      </p:stCondLst>
                      <p:childTnLst>
                        <p:par>
                          <p:cTn id="65" fill="hold">
                            <p:stCondLst>
                              <p:cond delay="0"/>
                            </p:stCondLst>
                            <p:childTnLst>
                              <p:par>
                                <p:cTn id="66" presetID="2" presetClass="exit" presetSubtype="2" fill="hold" grpId="1" nodeType="clickEffect">
                                  <p:stCondLst>
                                    <p:cond delay="0"/>
                                  </p:stCondLst>
                                  <p:childTnLst>
                                    <p:anim calcmode="lin" valueType="num">
                                      <p:cBhvr additive="base">
                                        <p:cTn id="67" dur="500"/>
                                        <p:tgtEl>
                                          <p:spTgt spid="33"/>
                                        </p:tgtEl>
                                        <p:attrNameLst>
                                          <p:attrName>ppt_x</p:attrName>
                                        </p:attrNameLst>
                                      </p:cBhvr>
                                      <p:tavLst>
                                        <p:tav tm="0">
                                          <p:val>
                                            <p:strVal val="ppt_x"/>
                                          </p:val>
                                        </p:tav>
                                        <p:tav tm="100000">
                                          <p:val>
                                            <p:strVal val="1+ppt_w/2"/>
                                          </p:val>
                                        </p:tav>
                                      </p:tavLst>
                                    </p:anim>
                                    <p:anim calcmode="lin" valueType="num">
                                      <p:cBhvr additive="base">
                                        <p:cTn id="68" dur="500"/>
                                        <p:tgtEl>
                                          <p:spTgt spid="33"/>
                                        </p:tgtEl>
                                        <p:attrNameLst>
                                          <p:attrName>ppt_y</p:attrName>
                                        </p:attrNameLst>
                                      </p:cBhvr>
                                      <p:tavLst>
                                        <p:tav tm="0">
                                          <p:val>
                                            <p:strVal val="ppt_y"/>
                                          </p:val>
                                        </p:tav>
                                        <p:tav tm="100000">
                                          <p:val>
                                            <p:strVal val="ppt_y"/>
                                          </p:val>
                                        </p:tav>
                                      </p:tavLst>
                                    </p:anim>
                                    <p:set>
                                      <p:cBhvr>
                                        <p:cTn id="69" dur="1" fill="hold">
                                          <p:stCondLst>
                                            <p:cond delay="499"/>
                                          </p:stCondLst>
                                        </p:cTn>
                                        <p:tgtEl>
                                          <p:spTgt spid="3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27" grpId="0" animBg="1"/>
      <p:bldP spid="28" grpId="0" animBg="1"/>
      <p:bldP spid="29" grpId="0" animBg="1"/>
      <p:bldP spid="30" grpId="0" animBg="1"/>
      <p:bldP spid="31" grpId="0" animBg="1"/>
      <p:bldP spid="32" grpId="0" animBg="1"/>
      <p:bldP spid="32" grpId="1" animBg="1"/>
      <p:bldP spid="33" grpId="0" animBg="1"/>
      <p:bldP spid="33" grpId="1" animBg="1"/>
    </p:bld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alpha val="99000"/>
          </a:schemeClr>
        </a:solid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8031" y="86152"/>
            <a:ext cx="7527938" cy="1523874"/>
          </a:xfrm>
          <a:prstGeom prst="rect">
            <a:avLst/>
          </a:prstGeom>
        </p:spPr>
      </p:pic>
      <p:pic>
        <p:nvPicPr>
          <p:cNvPr id="27" name="Picture 2" descr="C:\Users\tutor2u\Downloads\shutterstock_111668297.jpg"/>
          <p:cNvPicPr>
            <a:picLocks noChangeAspect="1" noChangeArrowheads="1"/>
          </p:cNvPicPr>
          <p:nvPr/>
        </p:nvPicPr>
        <p:blipFill rotWithShape="1">
          <a:blip r:embed="rId4" cstate="screen">
            <a:extLst>
              <a:ext uri="{BEBA8EAE-BF5A-486C-A8C5-ECC9F3942E4B}">
                <a14:imgProps xmlns:a14="http://schemas.microsoft.com/office/drawing/2010/main">
                  <a14:imgLayer r:embed="rId5">
                    <a14:imgEffect>
                      <a14:backgroundRemoval t="0" b="100000" l="0" r="100000"/>
                    </a14:imgEffect>
                  </a14:imgLayer>
                </a14:imgProps>
              </a:ext>
              <a:ext uri="{28A0092B-C50C-407E-A947-70E740481C1C}">
                <a14:useLocalDpi xmlns:a14="http://schemas.microsoft.com/office/drawing/2010/main"/>
              </a:ext>
            </a:extLst>
          </a:blip>
          <a:srcRect/>
          <a:stretch/>
        </p:blipFill>
        <p:spPr bwMode="auto">
          <a:xfrm>
            <a:off x="899592" y="4713294"/>
            <a:ext cx="3463636" cy="1752595"/>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5" descr="C:\Users\tutor2u\Downloads\shutterstock_122379733.jpg"/>
          <p:cNvPicPr>
            <a:picLocks noChangeAspect="1" noChangeArrowheads="1"/>
          </p:cNvPicPr>
          <p:nvPr/>
        </p:nvPicPr>
        <p:blipFill>
          <a:blip r:embed="rId6" cstate="screen">
            <a:extLst>
              <a:ext uri="{BEBA8EAE-BF5A-486C-A8C5-ECC9F3942E4B}">
                <a14:imgProps xmlns:a14="http://schemas.microsoft.com/office/drawing/2010/main">
                  <a14:imgLayer r:embed="rId7">
                    <a14:imgEffect>
                      <a14:backgroundRemoval t="9970" b="89879" l="10000" r="97100"/>
                    </a14:imgEffect>
                  </a14:imgLayer>
                </a14:imgProps>
              </a:ext>
              <a:ext uri="{28A0092B-C50C-407E-A947-70E740481C1C}">
                <a14:useLocalDpi xmlns:a14="http://schemas.microsoft.com/office/drawing/2010/main"/>
              </a:ext>
            </a:extLst>
          </a:blip>
          <a:srcRect/>
          <a:stretch>
            <a:fillRect/>
          </a:stretch>
        </p:blipFill>
        <p:spPr bwMode="auto">
          <a:xfrm>
            <a:off x="2212867" y="1506896"/>
            <a:ext cx="2388096" cy="1580870"/>
          </a:xfrm>
          <a:prstGeom prst="rect">
            <a:avLst/>
          </a:prstGeom>
          <a:noFill/>
          <a:extLst>
            <a:ext uri="{909E8E84-426E-40DD-AFC4-6F175D3DCCD1}">
              <a14:hiddenFill xmlns:a14="http://schemas.microsoft.com/office/drawing/2010/main">
                <a:solidFill>
                  <a:srgbClr val="FFFFFF"/>
                </a:solidFill>
              </a14:hiddenFill>
            </a:ext>
          </a:extLst>
        </p:spPr>
      </p:pic>
      <p:sp>
        <p:nvSpPr>
          <p:cNvPr id="30" name="Rectangle 29"/>
          <p:cNvSpPr>
            <a:spLocks noChangeAspect="1"/>
          </p:cNvSpPr>
          <p:nvPr/>
        </p:nvSpPr>
        <p:spPr>
          <a:xfrm>
            <a:off x="4326320" y="1527488"/>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8</a:t>
            </a:r>
          </a:p>
        </p:txBody>
      </p:sp>
      <p:sp>
        <p:nvSpPr>
          <p:cNvPr id="31" name="Rectangle 30"/>
          <p:cNvSpPr>
            <a:spLocks noChangeAspect="1"/>
          </p:cNvSpPr>
          <p:nvPr/>
        </p:nvSpPr>
        <p:spPr>
          <a:xfrm>
            <a:off x="5565556" y="2364804"/>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7</a:t>
            </a:r>
          </a:p>
        </p:txBody>
      </p:sp>
      <p:sp>
        <p:nvSpPr>
          <p:cNvPr id="32" name="Rectangle 31"/>
          <p:cNvSpPr>
            <a:spLocks noChangeAspect="1"/>
          </p:cNvSpPr>
          <p:nvPr/>
        </p:nvSpPr>
        <p:spPr>
          <a:xfrm>
            <a:off x="6804440" y="3183864"/>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6</a:t>
            </a:r>
          </a:p>
        </p:txBody>
      </p:sp>
      <p:sp>
        <p:nvSpPr>
          <p:cNvPr id="33" name="Rectangle 32"/>
          <p:cNvSpPr>
            <a:spLocks noChangeAspect="1"/>
          </p:cNvSpPr>
          <p:nvPr/>
        </p:nvSpPr>
        <p:spPr>
          <a:xfrm>
            <a:off x="5552540" y="4020196"/>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5</a:t>
            </a:r>
          </a:p>
        </p:txBody>
      </p:sp>
      <p:sp>
        <p:nvSpPr>
          <p:cNvPr id="34" name="Rectangle 33"/>
          <p:cNvSpPr>
            <a:spLocks noChangeAspect="1"/>
          </p:cNvSpPr>
          <p:nvPr/>
        </p:nvSpPr>
        <p:spPr>
          <a:xfrm>
            <a:off x="3074772" y="2075788"/>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9</a:t>
            </a:r>
          </a:p>
        </p:txBody>
      </p:sp>
      <p:sp>
        <p:nvSpPr>
          <p:cNvPr id="35" name="Rectangle 34"/>
          <p:cNvSpPr>
            <a:spLocks noChangeAspect="1"/>
          </p:cNvSpPr>
          <p:nvPr/>
        </p:nvSpPr>
        <p:spPr>
          <a:xfrm>
            <a:off x="1837428" y="2637200"/>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10</a:t>
            </a:r>
          </a:p>
        </p:txBody>
      </p:sp>
      <p:sp>
        <p:nvSpPr>
          <p:cNvPr id="36" name="Rectangle 35"/>
          <p:cNvSpPr>
            <a:spLocks noChangeAspect="1"/>
          </p:cNvSpPr>
          <p:nvPr/>
        </p:nvSpPr>
        <p:spPr>
          <a:xfrm>
            <a:off x="640944" y="3086893"/>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GB" sz="4800" dirty="0">
                <a:solidFill>
                  <a:prstClr val="black"/>
                </a:solidFill>
              </a:rPr>
              <a:t>1</a:t>
            </a:r>
          </a:p>
        </p:txBody>
      </p:sp>
      <p:sp>
        <p:nvSpPr>
          <p:cNvPr id="37" name="Rectangle 36"/>
          <p:cNvSpPr>
            <a:spLocks noChangeAspect="1"/>
          </p:cNvSpPr>
          <p:nvPr/>
        </p:nvSpPr>
        <p:spPr>
          <a:xfrm>
            <a:off x="1835696" y="3689460"/>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GB" sz="4800" dirty="0">
                <a:solidFill>
                  <a:prstClr val="black"/>
                </a:solidFill>
              </a:rPr>
              <a:t>2</a:t>
            </a:r>
          </a:p>
        </p:txBody>
      </p:sp>
      <p:sp>
        <p:nvSpPr>
          <p:cNvPr id="38" name="Rectangle 37"/>
          <p:cNvSpPr>
            <a:spLocks noChangeAspect="1"/>
          </p:cNvSpPr>
          <p:nvPr/>
        </p:nvSpPr>
        <p:spPr>
          <a:xfrm>
            <a:off x="3059832" y="4263984"/>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GB" sz="4800" dirty="0">
                <a:solidFill>
                  <a:prstClr val="black"/>
                </a:solidFill>
              </a:rPr>
              <a:t>3</a:t>
            </a:r>
          </a:p>
        </p:txBody>
      </p:sp>
      <p:sp>
        <p:nvSpPr>
          <p:cNvPr id="39" name="Rectangle 38"/>
          <p:cNvSpPr>
            <a:spLocks noChangeAspect="1"/>
          </p:cNvSpPr>
          <p:nvPr/>
        </p:nvSpPr>
        <p:spPr>
          <a:xfrm>
            <a:off x="4283968" y="4869352"/>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GB" sz="4800" dirty="0">
                <a:solidFill>
                  <a:prstClr val="black"/>
                </a:solidFill>
              </a:rPr>
              <a:t>4</a:t>
            </a:r>
          </a:p>
        </p:txBody>
      </p:sp>
      <p:pic>
        <p:nvPicPr>
          <p:cNvPr id="41" name="Picture 2" descr="C:\Users\tutor2u\Downloads\shutterstock_121820917.jpg"/>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4155" b="94413" l="2200" r="19800"/>
                    </a14:imgEffect>
                  </a14:imgLayer>
                </a14:imgProps>
              </a:ext>
              <a:ext uri="{28A0092B-C50C-407E-A947-70E740481C1C}">
                <a14:useLocalDpi xmlns:a14="http://schemas.microsoft.com/office/drawing/2010/main" val="0"/>
              </a:ext>
            </a:extLst>
          </a:blip>
          <a:srcRect r="78000"/>
          <a:stretch/>
        </p:blipFill>
        <p:spPr bwMode="auto">
          <a:xfrm>
            <a:off x="554792" y="2146061"/>
            <a:ext cx="670560" cy="2127250"/>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4" descr="C:\Users\tutor2u\Downloads\shutterstock_121820917.jpg"/>
          <p:cNvPicPr>
            <a:picLocks noChangeAspect="1" noChangeArrowheads="1"/>
          </p:cNvPicPr>
          <p:nvPr/>
        </p:nvPicPr>
        <p:blipFill rotWithShape="1">
          <a:blip r:embed="rId10" cstate="print">
            <a:extLst>
              <a:ext uri="{BEBA8EAE-BF5A-486C-A8C5-ECC9F3942E4B}">
                <a14:imgProps xmlns:a14="http://schemas.microsoft.com/office/drawing/2010/main">
                  <a14:imgLayer r:embed="rId9">
                    <a14:imgEffect>
                      <a14:backgroundRemoval t="2006" b="89685" l="17200" r="40500">
                        <a14:foregroundMark x1="22200" y1="84097" x2="22200" y2="84097"/>
                      </a14:backgroundRemoval>
                    </a14:imgEffect>
                  </a14:imgLayer>
                </a14:imgProps>
              </a:ext>
              <a:ext uri="{28A0092B-C50C-407E-A947-70E740481C1C}">
                <a14:useLocalDpi xmlns:a14="http://schemas.microsoft.com/office/drawing/2010/main" val="0"/>
              </a:ext>
            </a:extLst>
          </a:blip>
          <a:srcRect l="16976" r="56849"/>
          <a:stretch/>
        </p:blipFill>
        <p:spPr bwMode="auto">
          <a:xfrm>
            <a:off x="7825128" y="2309416"/>
            <a:ext cx="797800" cy="2127250"/>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5" descr="C:\Users\tutor2u\Downloads\shutterstock_121820917.jpg"/>
          <p:cNvPicPr>
            <a:picLocks noChangeAspect="1" noChangeArrowheads="1"/>
          </p:cNvPicPr>
          <p:nvPr/>
        </p:nvPicPr>
        <p:blipFill rotWithShape="1">
          <a:blip r:embed="rId11" cstate="print">
            <a:extLst>
              <a:ext uri="{BEBA8EAE-BF5A-486C-A8C5-ECC9F3942E4B}">
                <a14:imgProps xmlns:a14="http://schemas.microsoft.com/office/drawing/2010/main">
                  <a14:imgLayer r:embed="rId12">
                    <a14:imgEffect>
                      <a14:backgroundRemoval t="2006" b="97278" l="40500" r="60300"/>
                    </a14:imgEffect>
                  </a14:imgLayer>
                </a14:imgProps>
              </a:ext>
              <a:ext uri="{28A0092B-C50C-407E-A947-70E740481C1C}">
                <a14:useLocalDpi xmlns:a14="http://schemas.microsoft.com/office/drawing/2010/main" val="0"/>
              </a:ext>
            </a:extLst>
          </a:blip>
          <a:srcRect l="40550" r="37491"/>
          <a:stretch/>
        </p:blipFill>
        <p:spPr bwMode="auto">
          <a:xfrm>
            <a:off x="5342644" y="693805"/>
            <a:ext cx="669324" cy="2127250"/>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3" descr="C:\Users\tutor2u\Downloads\shutterstock_121820917.jpg"/>
          <p:cNvPicPr>
            <a:picLocks noChangeAspect="1" noChangeArrowheads="1"/>
          </p:cNvPicPr>
          <p:nvPr/>
        </p:nvPicPr>
        <p:blipFill rotWithShape="1">
          <a:blip r:embed="rId13" cstate="print">
            <a:extLst>
              <a:ext uri="{BEBA8EAE-BF5A-486C-A8C5-ECC9F3942E4B}">
                <a14:imgProps xmlns:a14="http://schemas.microsoft.com/office/drawing/2010/main">
                  <a14:imgLayer r:embed="rId14">
                    <a14:imgEffect>
                      <a14:backgroundRemoval t="430" b="95129" l="59200" r="76300"/>
                    </a14:imgEffect>
                  </a14:imgLayer>
                </a14:imgProps>
              </a:ext>
              <a:ext uri="{28A0092B-C50C-407E-A947-70E740481C1C}">
                <a14:useLocalDpi xmlns:a14="http://schemas.microsoft.com/office/drawing/2010/main" val="0"/>
              </a:ext>
            </a:extLst>
          </a:blip>
          <a:srcRect l="57081" r="21460"/>
          <a:stretch/>
        </p:blipFill>
        <p:spPr bwMode="auto">
          <a:xfrm>
            <a:off x="4299208" y="4110062"/>
            <a:ext cx="654084" cy="2127250"/>
          </a:xfrm>
          <a:prstGeom prst="rect">
            <a:avLst/>
          </a:prstGeom>
          <a:noFill/>
          <a:extLst>
            <a:ext uri="{909E8E84-426E-40DD-AFC4-6F175D3DCCD1}">
              <a14:hiddenFill xmlns:a14="http://schemas.microsoft.com/office/drawing/2010/main">
                <a:solidFill>
                  <a:srgbClr val="FFFFFF"/>
                </a:solidFill>
              </a14:hiddenFill>
            </a:ext>
          </a:extLst>
        </p:spPr>
      </p:pic>
      <p:sp>
        <p:nvSpPr>
          <p:cNvPr id="45" name="Rectangle 44"/>
          <p:cNvSpPr/>
          <p:nvPr/>
        </p:nvSpPr>
        <p:spPr>
          <a:xfrm>
            <a:off x="1085850" y="1628800"/>
            <a:ext cx="7138178" cy="4032448"/>
          </a:xfrm>
          <a:prstGeom prst="rect">
            <a:avLst/>
          </a:prstGeom>
          <a:solidFill>
            <a:schemeClr val="bg1">
              <a:alpha val="80000"/>
            </a:schemeClr>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800" dirty="0">
                <a:solidFill>
                  <a:prstClr val="black"/>
                </a:solidFill>
                <a:effectLst>
                  <a:outerShdw blurRad="38100" dist="38100" dir="2700000" algn="tl">
                    <a:srgbClr val="000000">
                      <a:alpha val="43137"/>
                    </a:srgbClr>
                  </a:outerShdw>
                </a:effectLst>
              </a:rPr>
              <a:t>Well done!</a:t>
            </a:r>
          </a:p>
          <a:p>
            <a:pPr algn="ctr">
              <a:tabLst>
                <a:tab pos="3581400" algn="l"/>
              </a:tabLst>
            </a:pPr>
            <a:r>
              <a:rPr lang="en-US" sz="6000" dirty="0">
                <a:solidFill>
                  <a:prstClr val="black"/>
                </a:solidFill>
                <a:effectLst>
                  <a:outerShdw blurRad="38100" dist="38100" dir="2700000" algn="tl">
                    <a:srgbClr val="000000">
                      <a:alpha val="43137"/>
                    </a:srgbClr>
                  </a:outerShdw>
                </a:effectLst>
              </a:rPr>
              <a:t>You have survived the </a:t>
            </a:r>
            <a:r>
              <a:rPr lang="en-US" sz="6000" i="1" dirty="0">
                <a:solidFill>
                  <a:prstClr val="black"/>
                </a:solidFill>
                <a:effectLst>
                  <a:outerShdw blurRad="38100" dist="38100" dir="2700000" algn="tl">
                    <a:srgbClr val="000000">
                      <a:alpha val="43137"/>
                    </a:srgbClr>
                  </a:outerShdw>
                </a:effectLst>
              </a:rPr>
              <a:t>‘Eliminator Game!’</a:t>
            </a:r>
          </a:p>
        </p:txBody>
      </p:sp>
    </p:spTree>
    <p:custDataLst>
      <p:tags r:id="rId1"/>
    </p:custDataLst>
    <p:extLst>
      <p:ext uri="{BB962C8B-B14F-4D97-AF65-F5344CB8AC3E}">
        <p14:creationId xmlns:p14="http://schemas.microsoft.com/office/powerpoint/2010/main" val="730138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45"/>
                                        </p:tgtEl>
                                        <p:attrNameLst>
                                          <p:attrName>style.visibility</p:attrName>
                                        </p:attrNameLst>
                                      </p:cBhvr>
                                      <p:to>
                                        <p:strVal val="visible"/>
                                      </p:to>
                                    </p:set>
                                    <p:anim calcmode="lin" valueType="num">
                                      <p:cBhvr additive="base">
                                        <p:cTn id="7" dur="500" fill="hold"/>
                                        <p:tgtEl>
                                          <p:spTgt spid="45"/>
                                        </p:tgtEl>
                                        <p:attrNameLst>
                                          <p:attrName>ppt_x</p:attrName>
                                        </p:attrNameLst>
                                      </p:cBhvr>
                                      <p:tavLst>
                                        <p:tav tm="0">
                                          <p:val>
                                            <p:strVal val="1+#ppt_w/2"/>
                                          </p:val>
                                        </p:tav>
                                        <p:tav tm="100000">
                                          <p:val>
                                            <p:strVal val="#ppt_x"/>
                                          </p:val>
                                        </p:tav>
                                      </p:tavLst>
                                    </p:anim>
                                    <p:anim calcmode="lin" valueType="num">
                                      <p:cBhvr additive="base">
                                        <p:cTn id="8" dur="500" fill="hold"/>
                                        <p:tgtEl>
                                          <p:spTgt spid="4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467545" y="620688"/>
            <a:ext cx="3816424" cy="5616624"/>
            <a:chOff x="467545" y="620688"/>
            <a:chExt cx="3816424" cy="5616624"/>
          </a:xfrm>
        </p:grpSpPr>
        <p:sp>
          <p:nvSpPr>
            <p:cNvPr id="3" name="Rectangle 2"/>
            <p:cNvSpPr/>
            <p:nvPr/>
          </p:nvSpPr>
          <p:spPr>
            <a:xfrm>
              <a:off x="467545" y="620688"/>
              <a:ext cx="3816424" cy="561662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sz="9600" dirty="0">
                  <a:solidFill>
                    <a:prstClr val="black"/>
                  </a:solidFill>
                </a:rPr>
                <a:t>TRUE</a:t>
              </a: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5644" y="760512"/>
              <a:ext cx="3763969" cy="764985"/>
            </a:xfrm>
            <a:prstGeom prst="rect">
              <a:avLst/>
            </a:prstGeom>
          </p:spPr>
        </p:pic>
        <p:sp>
          <p:nvSpPr>
            <p:cNvPr id="8" name="TextBox 7"/>
            <p:cNvSpPr txBox="1"/>
            <p:nvPr/>
          </p:nvSpPr>
          <p:spPr>
            <a:xfrm>
              <a:off x="1679477" y="1988840"/>
              <a:ext cx="1392561" cy="584775"/>
            </a:xfrm>
            <a:prstGeom prst="rect">
              <a:avLst/>
            </a:prstGeom>
            <a:noFill/>
          </p:spPr>
          <p:txBody>
            <a:bodyPr wrap="none" rtlCol="0">
              <a:spAutoFit/>
            </a:bodyPr>
            <a:lstStyle/>
            <a:p>
              <a:r>
                <a:rPr lang="en-GB" sz="3200" dirty="0">
                  <a:solidFill>
                    <a:prstClr val="black"/>
                  </a:solidFill>
                </a:rPr>
                <a:t>answer</a:t>
              </a:r>
            </a:p>
          </p:txBody>
        </p:sp>
      </p:grpSp>
      <p:grpSp>
        <p:nvGrpSpPr>
          <p:cNvPr id="10" name="Group 9"/>
          <p:cNvGrpSpPr/>
          <p:nvPr/>
        </p:nvGrpSpPr>
        <p:grpSpPr>
          <a:xfrm>
            <a:off x="4932040" y="620688"/>
            <a:ext cx="3816424" cy="5616624"/>
            <a:chOff x="467545" y="620688"/>
            <a:chExt cx="3816424" cy="5616624"/>
          </a:xfrm>
        </p:grpSpPr>
        <p:sp>
          <p:nvSpPr>
            <p:cNvPr id="11" name="Rectangle 10"/>
            <p:cNvSpPr/>
            <p:nvPr/>
          </p:nvSpPr>
          <p:spPr>
            <a:xfrm>
              <a:off x="467545" y="620688"/>
              <a:ext cx="3816424" cy="561662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sz="9600" dirty="0">
                  <a:solidFill>
                    <a:prstClr val="black"/>
                  </a:solidFill>
                </a:rPr>
                <a:t>FALSE</a:t>
              </a:r>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5644" y="760512"/>
              <a:ext cx="3763969" cy="764985"/>
            </a:xfrm>
            <a:prstGeom prst="rect">
              <a:avLst/>
            </a:prstGeom>
          </p:spPr>
        </p:pic>
        <p:sp>
          <p:nvSpPr>
            <p:cNvPr id="13" name="TextBox 12"/>
            <p:cNvSpPr txBox="1"/>
            <p:nvPr/>
          </p:nvSpPr>
          <p:spPr>
            <a:xfrm>
              <a:off x="1679477" y="1988840"/>
              <a:ext cx="1392561" cy="584775"/>
            </a:xfrm>
            <a:prstGeom prst="rect">
              <a:avLst/>
            </a:prstGeom>
            <a:noFill/>
          </p:spPr>
          <p:txBody>
            <a:bodyPr wrap="none" rtlCol="0">
              <a:spAutoFit/>
            </a:bodyPr>
            <a:lstStyle/>
            <a:p>
              <a:r>
                <a:rPr lang="en-GB" sz="3200" dirty="0">
                  <a:solidFill>
                    <a:prstClr val="black"/>
                  </a:solidFill>
                </a:rPr>
                <a:t>answer</a:t>
              </a:r>
            </a:p>
          </p:txBody>
        </p:sp>
      </p:grpSp>
    </p:spTree>
    <p:custDataLst>
      <p:tags r:id="rId1"/>
    </p:custDataLst>
    <p:extLst>
      <p:ext uri="{BB962C8B-B14F-4D97-AF65-F5344CB8AC3E}">
        <p14:creationId xmlns:p14="http://schemas.microsoft.com/office/powerpoint/2010/main" val="7960019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038" y="0"/>
            <a:ext cx="9144000" cy="4525963"/>
          </a:xfrm>
        </p:spPr>
        <p:txBody>
          <a:bodyPr/>
          <a:lstStyle/>
          <a:p>
            <a:pPr marL="0" indent="0">
              <a:buNone/>
            </a:pPr>
            <a:r>
              <a:rPr lang="en-GB" sz="2000" dirty="0">
                <a:latin typeface="Comic Sans MS" panose="030F0702030302020204" pitchFamily="66" charset="0"/>
              </a:rPr>
              <a:t>The police have asked you to help them identify the </a:t>
            </a:r>
            <a:r>
              <a:rPr lang="en-GB" sz="2000" dirty="0" smtClean="0">
                <a:latin typeface="Comic Sans MS" panose="030F0702030302020204" pitchFamily="66" charset="0"/>
              </a:rPr>
              <a:t>perpetrator. They </a:t>
            </a:r>
            <a:r>
              <a:rPr lang="en-GB" sz="2000" dirty="0">
                <a:latin typeface="Comic Sans MS" panose="030F0702030302020204" pitchFamily="66" charset="0"/>
              </a:rPr>
              <a:t>will show you a set of pictures, and </a:t>
            </a:r>
            <a:r>
              <a:rPr lang="en-GB" sz="2000" dirty="0" smtClean="0">
                <a:latin typeface="Comic Sans MS" panose="030F0702030302020204" pitchFamily="66" charset="0"/>
              </a:rPr>
              <a:t>ask you if you can </a:t>
            </a:r>
            <a:r>
              <a:rPr lang="en-GB" sz="2000" dirty="0">
                <a:latin typeface="Comic Sans MS" panose="030F0702030302020204" pitchFamily="66" charset="0"/>
              </a:rPr>
              <a:t>select the picture of the man you saw rob the gas station…</a:t>
            </a:r>
          </a:p>
          <a:p>
            <a:pPr marL="0" indent="0">
              <a:buNone/>
            </a:pPr>
            <a:endParaRPr lang="en-GB" dirty="0"/>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6444" y="1095935"/>
            <a:ext cx="7710202" cy="54691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2564240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88641"/>
            <a:ext cx="6408712" cy="5256583"/>
          </a:xfrm>
          <a:solidFill>
            <a:schemeClr val="bg1"/>
          </a:solidFill>
          <a:ln w="63500">
            <a:solidFill>
              <a:schemeClr val="tx1"/>
            </a:solidFill>
          </a:ln>
        </p:spPr>
        <p:txBody>
          <a:bodyPr>
            <a:normAutofit/>
          </a:bodyPr>
          <a:lstStyle/>
          <a:p>
            <a:r>
              <a:rPr lang="en-GB" sz="2400" b="1" dirty="0" smtClean="0">
                <a:latin typeface="Comic Sans MS" panose="030F0702030302020204" pitchFamily="66" charset="0"/>
              </a:rPr>
              <a:t>Do we notice as much as we think we do?</a:t>
            </a:r>
            <a:r>
              <a:rPr lang="en-GB" sz="2400" dirty="0" smtClean="0">
                <a:latin typeface="Comic Sans MS" panose="030F0702030302020204" pitchFamily="66" charset="0"/>
              </a:rPr>
              <a:t/>
            </a:r>
            <a:br>
              <a:rPr lang="en-GB" sz="2400" dirty="0" smtClean="0">
                <a:latin typeface="Comic Sans MS" panose="030F0702030302020204" pitchFamily="66" charset="0"/>
              </a:rPr>
            </a:br>
            <a:r>
              <a:rPr lang="en-GB" sz="2400" dirty="0">
                <a:latin typeface="Comic Sans MS" panose="030F0702030302020204" pitchFamily="66" charset="0"/>
              </a:rPr>
              <a:t/>
            </a:r>
            <a:br>
              <a:rPr lang="en-GB" sz="2400" dirty="0">
                <a:latin typeface="Comic Sans MS" panose="030F0702030302020204" pitchFamily="66" charset="0"/>
              </a:rPr>
            </a:br>
            <a:r>
              <a:rPr lang="en-GB" sz="2400" dirty="0" smtClean="0">
                <a:latin typeface="Comic Sans MS" panose="030F0702030302020204" pitchFamily="66" charset="0"/>
              </a:rPr>
              <a:t>Simons (1999) famously investigated </a:t>
            </a:r>
            <a:r>
              <a:rPr lang="en-GB" sz="2400" b="1" dirty="0" smtClean="0">
                <a:latin typeface="Comic Sans MS" panose="030F0702030302020204" pitchFamily="66" charset="0"/>
              </a:rPr>
              <a:t>change blindness</a:t>
            </a:r>
            <a:r>
              <a:rPr lang="en-GB" sz="2400" dirty="0" smtClean="0">
                <a:latin typeface="Comic Sans MS" panose="030F0702030302020204" pitchFamily="66" charset="0"/>
              </a:rPr>
              <a:t>, and found people do not notice as much as they assume they do. Watch the </a:t>
            </a:r>
            <a:r>
              <a:rPr lang="en-GB" sz="2400" dirty="0" smtClean="0">
                <a:latin typeface="Comic Sans MS" panose="030F0702030302020204" pitchFamily="66" charset="0"/>
                <a:hlinkClick r:id="rId3"/>
              </a:rPr>
              <a:t>video</a:t>
            </a:r>
            <a:r>
              <a:rPr lang="en-GB" sz="2400" dirty="0" smtClean="0">
                <a:latin typeface="Comic Sans MS" panose="030F0702030302020204" pitchFamily="66" charset="0"/>
              </a:rPr>
              <a:t> and answer the questions:</a:t>
            </a:r>
            <a:br>
              <a:rPr lang="en-GB" sz="2400" dirty="0" smtClean="0">
                <a:latin typeface="Comic Sans MS" panose="030F0702030302020204" pitchFamily="66" charset="0"/>
              </a:rPr>
            </a:br>
            <a:r>
              <a:rPr lang="en-GB" sz="2400" i="1" dirty="0" smtClean="0">
                <a:latin typeface="Comic Sans MS" panose="030F0702030302020204" pitchFamily="66" charset="0"/>
              </a:rPr>
              <a:t/>
            </a:r>
            <a:br>
              <a:rPr lang="en-GB" sz="2400" i="1" dirty="0" smtClean="0">
                <a:latin typeface="Comic Sans MS" panose="030F0702030302020204" pitchFamily="66" charset="0"/>
              </a:rPr>
            </a:br>
            <a:r>
              <a:rPr lang="en-GB" sz="2400" i="1" dirty="0" smtClean="0">
                <a:latin typeface="Comic Sans MS" panose="030F0702030302020204" pitchFamily="66" charset="0"/>
              </a:rPr>
              <a:t>- What are the potential consequences of attention issues in human memory in real </a:t>
            </a:r>
            <a:r>
              <a:rPr lang="en-GB" sz="2400" i="1" dirty="0">
                <a:latin typeface="Comic Sans MS" panose="030F0702030302020204" pitchFamily="66" charset="0"/>
              </a:rPr>
              <a:t>life?</a:t>
            </a:r>
            <a:br>
              <a:rPr lang="en-GB" sz="2400" i="1" dirty="0">
                <a:latin typeface="Comic Sans MS" panose="030F0702030302020204" pitchFamily="66" charset="0"/>
              </a:rPr>
            </a:br>
            <a:r>
              <a:rPr lang="en-GB" sz="2400" i="1" dirty="0" smtClean="0">
                <a:latin typeface="Comic Sans MS" panose="030F0702030302020204" pitchFamily="66" charset="0"/>
              </a:rPr>
              <a:t>- Challenge: Are </a:t>
            </a:r>
            <a:r>
              <a:rPr lang="en-GB" sz="2400" i="1" dirty="0">
                <a:latin typeface="Comic Sans MS" panose="030F0702030302020204" pitchFamily="66" charset="0"/>
              </a:rPr>
              <a:t>there individual differences in levels of attention and change blindness</a:t>
            </a:r>
            <a:r>
              <a:rPr lang="en-GB" sz="2400" i="1" dirty="0" smtClean="0">
                <a:latin typeface="Comic Sans MS" panose="030F0702030302020204" pitchFamily="66" charset="0"/>
              </a:rPr>
              <a:t>? Why is this important?</a:t>
            </a:r>
            <a:endParaRPr lang="en-GB" sz="2400" i="1" dirty="0">
              <a:latin typeface="Comic Sans MS" panose="030F0702030302020204" pitchFamily="66" charset="0"/>
            </a:endParaRPr>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74760" y="764704"/>
            <a:ext cx="819150" cy="13430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pic>
        <p:nvPicPr>
          <p:cNvPr id="2051"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408816">
            <a:off x="6584869" y="2400682"/>
            <a:ext cx="2507275" cy="176648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
        <p:nvSpPr>
          <p:cNvPr id="7" name="TextBox 6"/>
          <p:cNvSpPr txBox="1"/>
          <p:nvPr/>
        </p:nvSpPr>
        <p:spPr>
          <a:xfrm>
            <a:off x="0" y="5657671"/>
            <a:ext cx="9144000" cy="1200329"/>
          </a:xfrm>
          <a:prstGeom prst="rect">
            <a:avLst/>
          </a:prstGeom>
          <a:solidFill>
            <a:sysClr val="windowText" lastClr="000000"/>
          </a:solidFill>
          <a:ln w="25400">
            <a:solidFill>
              <a:schemeClr val="bg1"/>
            </a:solidFill>
          </a:ln>
        </p:spPr>
        <p:txBody>
          <a:bodyPr wrap="square" rtlCol="0">
            <a:spAutoFit/>
          </a:bodyPr>
          <a:lstStyle/>
          <a:p>
            <a:pPr>
              <a:defRPr/>
            </a:pPr>
            <a:r>
              <a:rPr lang="en-GB" i="1" u="sng" kern="0" dirty="0">
                <a:solidFill>
                  <a:srgbClr val="FFFFFF"/>
                </a:solidFill>
                <a:latin typeface="Comic Sans MS"/>
              </a:rPr>
              <a:t>Learning objectives:</a:t>
            </a:r>
          </a:p>
          <a:p>
            <a:pPr>
              <a:defRPr/>
            </a:pPr>
            <a:r>
              <a:rPr lang="en-GB" kern="0" dirty="0">
                <a:solidFill>
                  <a:srgbClr val="FFFFFF"/>
                </a:solidFill>
                <a:latin typeface="Comic Sans MS"/>
              </a:rPr>
              <a:t>•To UNDERSTAND how misleading information, including leading questions and post-event discussion, and anxiety all affect the accuracy of EWT.</a:t>
            </a:r>
          </a:p>
          <a:p>
            <a:pPr>
              <a:defRPr/>
            </a:pPr>
            <a:r>
              <a:rPr lang="en-GB" kern="0" dirty="0">
                <a:solidFill>
                  <a:srgbClr val="FFFFFF"/>
                </a:solidFill>
                <a:latin typeface="Comic Sans MS"/>
              </a:rPr>
              <a:t>•To KNOW and EVALAUTE  key research into the accuracy of EWT.</a:t>
            </a:r>
          </a:p>
        </p:txBody>
      </p:sp>
      <p:pic>
        <p:nvPicPr>
          <p:cNvPr id="1026"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88935" y="4309664"/>
            <a:ext cx="2590800" cy="1774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2477031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0" y="5657671"/>
            <a:ext cx="9144000" cy="1200329"/>
          </a:xfrm>
          <a:prstGeom prst="rect">
            <a:avLst/>
          </a:prstGeom>
          <a:solidFill>
            <a:sysClr val="windowText" lastClr="000000"/>
          </a:solidFill>
          <a:ln w="25400">
            <a:solidFill>
              <a:schemeClr val="bg1"/>
            </a:solidFill>
          </a:ln>
        </p:spPr>
        <p:txBody>
          <a:bodyPr wrap="square" rtlCol="0">
            <a:spAutoFit/>
          </a:bodyPr>
          <a:lstStyle/>
          <a:p>
            <a:pPr>
              <a:defRPr/>
            </a:pPr>
            <a:r>
              <a:rPr lang="en-GB" i="1" u="sng" kern="0" dirty="0">
                <a:solidFill>
                  <a:srgbClr val="FFFFFF"/>
                </a:solidFill>
                <a:latin typeface="Comic Sans MS"/>
              </a:rPr>
              <a:t>Learning objectives:</a:t>
            </a:r>
          </a:p>
          <a:p>
            <a:pPr>
              <a:defRPr/>
            </a:pPr>
            <a:r>
              <a:rPr lang="en-GB" kern="0" dirty="0">
                <a:solidFill>
                  <a:srgbClr val="FFFFFF"/>
                </a:solidFill>
                <a:latin typeface="Comic Sans MS"/>
              </a:rPr>
              <a:t>•To UNDERSTAND how misleading information, including leading questions and post-event discussion, and anxiety all affect the accuracy of EWT.</a:t>
            </a:r>
          </a:p>
          <a:p>
            <a:pPr>
              <a:defRPr/>
            </a:pPr>
            <a:r>
              <a:rPr lang="en-GB" kern="0" dirty="0">
                <a:solidFill>
                  <a:srgbClr val="FFFFFF"/>
                </a:solidFill>
                <a:latin typeface="Comic Sans MS"/>
              </a:rPr>
              <a:t>•To KNOW and EVALAUTE  key research into the accuracy of EWT.</a:t>
            </a:r>
          </a:p>
        </p:txBody>
      </p:sp>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4522" y="2830698"/>
            <a:ext cx="6149774" cy="28269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0" y="0"/>
            <a:ext cx="9144000" cy="2830698"/>
          </a:xfrm>
          <a:solidFill>
            <a:schemeClr val="bg1"/>
          </a:solidFill>
          <a:ln w="63500">
            <a:solidFill>
              <a:schemeClr val="tx1"/>
            </a:solidFill>
          </a:ln>
        </p:spPr>
        <p:txBody>
          <a:bodyPr>
            <a:noAutofit/>
          </a:bodyPr>
          <a:lstStyle/>
          <a:p>
            <a:r>
              <a:rPr lang="en-GB" sz="1800" dirty="0" smtClean="0">
                <a:latin typeface="Comic Sans MS" panose="030F0702030302020204" pitchFamily="66" charset="0"/>
              </a:rPr>
              <a:t>Based on his </a:t>
            </a:r>
            <a:r>
              <a:rPr lang="en-GB" sz="1800" b="1" dirty="0" smtClean="0">
                <a:latin typeface="Comic Sans MS" panose="030F0702030302020204" pitchFamily="66" charset="0"/>
              </a:rPr>
              <a:t>‘war of ghosts’ </a:t>
            </a:r>
            <a:r>
              <a:rPr lang="en-GB" sz="1800" dirty="0" smtClean="0">
                <a:latin typeface="Comic Sans MS" panose="030F0702030302020204" pitchFamily="66" charset="0"/>
              </a:rPr>
              <a:t>research, </a:t>
            </a:r>
            <a:r>
              <a:rPr lang="en-GB" sz="1800" dirty="0" smtClean="0">
                <a:solidFill>
                  <a:schemeClr val="accent6">
                    <a:lumMod val="75000"/>
                  </a:schemeClr>
                </a:solidFill>
                <a:latin typeface="Comic Sans MS" panose="030F0702030302020204" pitchFamily="66" charset="0"/>
              </a:rPr>
              <a:t>Bartlett (1932)</a:t>
            </a:r>
            <a:r>
              <a:rPr lang="en-GB" sz="1800" dirty="0" smtClean="0">
                <a:latin typeface="Comic Sans MS" panose="030F0702030302020204" pitchFamily="66" charset="0"/>
              </a:rPr>
              <a:t> suggested that memories </a:t>
            </a:r>
            <a:r>
              <a:rPr lang="en-GB" sz="1800" dirty="0">
                <a:latin typeface="Comic Sans MS" panose="030F0702030302020204" pitchFamily="66" charset="0"/>
              </a:rPr>
              <a:t>can be affected by </a:t>
            </a:r>
            <a:r>
              <a:rPr lang="en-GB" sz="1800" i="1" dirty="0">
                <a:solidFill>
                  <a:schemeClr val="accent1">
                    <a:lumMod val="75000"/>
                  </a:schemeClr>
                </a:solidFill>
                <a:latin typeface="Comic Sans MS" panose="030F0702030302020204" pitchFamily="66" charset="0"/>
              </a:rPr>
              <a:t>thoughts you already have</a:t>
            </a:r>
            <a:r>
              <a:rPr lang="en-GB" sz="1800" dirty="0">
                <a:solidFill>
                  <a:schemeClr val="accent1">
                    <a:lumMod val="75000"/>
                  </a:schemeClr>
                </a:solidFill>
                <a:latin typeface="Comic Sans MS" panose="030F0702030302020204" pitchFamily="66" charset="0"/>
              </a:rPr>
              <a:t> </a:t>
            </a:r>
            <a:r>
              <a:rPr lang="en-GB" sz="1800" dirty="0">
                <a:latin typeface="Comic Sans MS" panose="030F0702030302020204" pitchFamily="66" charset="0"/>
              </a:rPr>
              <a:t>about day to day experiences. </a:t>
            </a:r>
            <a:br>
              <a:rPr lang="en-GB" sz="1800" dirty="0">
                <a:latin typeface="Comic Sans MS" panose="030F0702030302020204" pitchFamily="66" charset="0"/>
              </a:rPr>
            </a:br>
            <a:r>
              <a:rPr lang="en-GB" sz="1800" dirty="0" smtClean="0">
                <a:latin typeface="Comic Sans MS" panose="030F0702030302020204" pitchFamily="66" charset="0"/>
              </a:rPr>
              <a:t/>
            </a:r>
            <a:br>
              <a:rPr lang="en-GB" sz="1800" dirty="0" smtClean="0">
                <a:latin typeface="Comic Sans MS" panose="030F0702030302020204" pitchFamily="66" charset="0"/>
              </a:rPr>
            </a:br>
            <a:r>
              <a:rPr lang="en-GB" sz="1800" dirty="0" smtClean="0">
                <a:latin typeface="Comic Sans MS" panose="030F0702030302020204" pitchFamily="66" charset="0"/>
              </a:rPr>
              <a:t>You MAY begin </a:t>
            </a:r>
            <a:r>
              <a:rPr lang="en-GB" sz="1800" dirty="0">
                <a:latin typeface="Comic Sans MS" panose="030F0702030302020204" pitchFamily="66" charset="0"/>
              </a:rPr>
              <a:t>to </a:t>
            </a:r>
            <a:r>
              <a:rPr lang="en-GB" sz="1800" dirty="0" smtClean="0">
                <a:latin typeface="Comic Sans MS" panose="030F0702030302020204" pitchFamily="66" charset="0"/>
              </a:rPr>
              <a:t>base </a:t>
            </a:r>
            <a:r>
              <a:rPr lang="en-GB" sz="1800" dirty="0">
                <a:latin typeface="Comic Sans MS" panose="030F0702030302020204" pitchFamily="66" charset="0"/>
              </a:rPr>
              <a:t>expectations on observations we have made in previous experiences</a:t>
            </a:r>
            <a:r>
              <a:rPr lang="en-GB" sz="1800" dirty="0" smtClean="0">
                <a:latin typeface="Comic Sans MS" panose="030F0702030302020204" pitchFamily="66" charset="0"/>
              </a:rPr>
              <a:t>. These are known as </a:t>
            </a:r>
            <a:r>
              <a:rPr lang="en-GB" sz="1800" b="1" i="1" dirty="0" smtClean="0">
                <a:latin typeface="Comic Sans MS" panose="030F0702030302020204" pitchFamily="66" charset="0"/>
              </a:rPr>
              <a:t>SCHEMAS</a:t>
            </a:r>
            <a:r>
              <a:rPr lang="en-GB" sz="1800" i="1" dirty="0" smtClean="0">
                <a:latin typeface="Comic Sans MS" panose="030F0702030302020204" pitchFamily="66" charset="0"/>
              </a:rPr>
              <a:t>. </a:t>
            </a:r>
            <a:br>
              <a:rPr lang="en-GB" sz="1800" i="1" dirty="0" smtClean="0">
                <a:latin typeface="Comic Sans MS" panose="030F0702030302020204" pitchFamily="66" charset="0"/>
              </a:rPr>
            </a:br>
            <a:r>
              <a:rPr lang="en-GB" sz="1800" i="1" dirty="0">
                <a:latin typeface="Comic Sans MS" panose="030F0702030302020204" pitchFamily="66" charset="0"/>
              </a:rPr>
              <a:t/>
            </a:r>
            <a:br>
              <a:rPr lang="en-GB" sz="1800" i="1" dirty="0">
                <a:latin typeface="Comic Sans MS" panose="030F0702030302020204" pitchFamily="66" charset="0"/>
              </a:rPr>
            </a:br>
            <a:r>
              <a:rPr lang="en-GB" sz="1800" i="1" dirty="0" smtClean="0">
                <a:latin typeface="Comic Sans MS" panose="030F0702030302020204" pitchFamily="66" charset="0"/>
              </a:rPr>
              <a:t>Schemas can </a:t>
            </a:r>
            <a:r>
              <a:rPr lang="en-GB" sz="1800" b="1" i="1" dirty="0" smtClean="0">
                <a:latin typeface="Comic Sans MS" panose="030F0702030302020204" pitchFamily="66" charset="0"/>
              </a:rPr>
              <a:t>affect the reliability </a:t>
            </a:r>
            <a:r>
              <a:rPr lang="en-GB" sz="1800" i="1" dirty="0" smtClean="0">
                <a:latin typeface="Comic Sans MS" panose="030F0702030302020204" pitchFamily="66" charset="0"/>
              </a:rPr>
              <a:t>of EWT, as witnesses are not necessarily recalling facts, but reconstructing memories biased by previous experiences, moods, knowledge, attitudes, stereotypes etc.</a:t>
            </a:r>
            <a:endParaRPr lang="en-GB" sz="1800" i="1" dirty="0">
              <a:latin typeface="Comic Sans MS" panose="030F0702030302020204" pitchFamily="66" charset="0"/>
            </a:endParaRP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88935" y="4309664"/>
            <a:ext cx="2590800" cy="1774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3"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452320" y="2851565"/>
            <a:ext cx="1347284" cy="14580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6927033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0" y="5657671"/>
            <a:ext cx="9144000" cy="1200329"/>
          </a:xfrm>
          <a:prstGeom prst="rect">
            <a:avLst/>
          </a:prstGeom>
          <a:solidFill>
            <a:sysClr val="windowText" lastClr="000000"/>
          </a:solidFill>
          <a:ln w="25400">
            <a:solidFill>
              <a:schemeClr val="bg1"/>
            </a:solidFill>
          </a:ln>
        </p:spPr>
        <p:txBody>
          <a:bodyPr wrap="square" rtlCol="0">
            <a:spAutoFit/>
          </a:bodyPr>
          <a:lstStyle/>
          <a:p>
            <a:pPr>
              <a:defRPr/>
            </a:pPr>
            <a:r>
              <a:rPr lang="en-GB" i="1" u="sng" kern="0" dirty="0">
                <a:solidFill>
                  <a:srgbClr val="FFFFFF"/>
                </a:solidFill>
                <a:latin typeface="Comic Sans MS"/>
              </a:rPr>
              <a:t>Learning objectives:</a:t>
            </a:r>
          </a:p>
          <a:p>
            <a:pPr>
              <a:defRPr/>
            </a:pPr>
            <a:r>
              <a:rPr lang="en-GB" kern="0" dirty="0">
                <a:solidFill>
                  <a:srgbClr val="FFFFFF"/>
                </a:solidFill>
                <a:latin typeface="Comic Sans MS"/>
              </a:rPr>
              <a:t>•To UNDERSTAND how misleading information, including leading questions and post-event discussion, and anxiety all affect the accuracy of EWT.</a:t>
            </a:r>
          </a:p>
          <a:p>
            <a:pPr>
              <a:defRPr/>
            </a:pPr>
            <a:r>
              <a:rPr lang="en-GB" kern="0" dirty="0">
                <a:solidFill>
                  <a:srgbClr val="FFFFFF"/>
                </a:solidFill>
                <a:latin typeface="Comic Sans MS"/>
              </a:rPr>
              <a:t>•To KNOW and EVALAUTE  key research into the accuracy of EWT.</a:t>
            </a:r>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5736" y="3361744"/>
            <a:ext cx="3312368" cy="22005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0" y="24586"/>
            <a:ext cx="9144000" cy="1268760"/>
          </a:xfrm>
          <a:solidFill>
            <a:schemeClr val="bg1"/>
          </a:solidFill>
          <a:ln w="63500">
            <a:solidFill>
              <a:schemeClr val="tx1"/>
            </a:solidFill>
          </a:ln>
        </p:spPr>
        <p:txBody>
          <a:bodyPr>
            <a:normAutofit/>
          </a:bodyPr>
          <a:lstStyle/>
          <a:p>
            <a:r>
              <a:rPr lang="en-GB" dirty="0" smtClean="0">
                <a:latin typeface="Comic Sans MS" panose="030F0702030302020204" pitchFamily="66" charset="0"/>
              </a:rPr>
              <a:t>How accurate are ‘line-ups’? </a:t>
            </a:r>
            <a:endParaRPr lang="en-GB" b="1" dirty="0">
              <a:latin typeface="Comic Sans MS" panose="030F0702030302020204" pitchFamily="66" charset="0"/>
            </a:endParaRPr>
          </a:p>
        </p:txBody>
      </p:sp>
      <p:sp>
        <p:nvSpPr>
          <p:cNvPr id="5" name="Content Placeholder 4"/>
          <p:cNvSpPr>
            <a:spLocks noGrp="1"/>
          </p:cNvSpPr>
          <p:nvPr>
            <p:ph idx="1"/>
          </p:nvPr>
        </p:nvSpPr>
        <p:spPr>
          <a:xfrm>
            <a:off x="0" y="1268760"/>
            <a:ext cx="9144000" cy="4525963"/>
          </a:xfrm>
        </p:spPr>
        <p:txBody>
          <a:bodyPr>
            <a:normAutofit/>
          </a:bodyPr>
          <a:lstStyle/>
          <a:p>
            <a:pPr marL="0" indent="0">
              <a:buNone/>
            </a:pPr>
            <a:r>
              <a:rPr lang="en-GB" sz="2800" dirty="0">
                <a:latin typeface="Comic Sans MS" panose="030F0702030302020204" pitchFamily="66" charset="0"/>
              </a:rPr>
              <a:t>Imagine you are at a gas station buying </a:t>
            </a:r>
            <a:r>
              <a:rPr lang="en-GB" sz="2800" dirty="0" smtClean="0">
                <a:latin typeface="Comic Sans MS" panose="030F0702030302020204" pitchFamily="66" charset="0"/>
              </a:rPr>
              <a:t>milk. A </a:t>
            </a:r>
            <a:r>
              <a:rPr lang="en-GB" sz="2800" dirty="0">
                <a:latin typeface="Comic Sans MS" panose="030F0702030302020204" pitchFamily="66" charset="0"/>
              </a:rPr>
              <a:t>man walks in, threatens the employee at the counter, robs the cash register, and runs </a:t>
            </a:r>
            <a:r>
              <a:rPr lang="en-GB" sz="2800" dirty="0" smtClean="0">
                <a:latin typeface="Comic Sans MS" panose="030F0702030302020204" pitchFamily="66" charset="0"/>
              </a:rPr>
              <a:t>out. The </a:t>
            </a:r>
            <a:r>
              <a:rPr lang="en-GB" sz="2800" dirty="0">
                <a:latin typeface="Comic Sans MS" panose="030F0702030302020204" pitchFamily="66" charset="0"/>
              </a:rPr>
              <a:t>entire ordeal lasts about five </a:t>
            </a:r>
            <a:r>
              <a:rPr lang="en-GB" sz="2800" dirty="0" smtClean="0">
                <a:latin typeface="Comic Sans MS" panose="030F0702030302020204" pitchFamily="66" charset="0"/>
              </a:rPr>
              <a:t>seconds. This </a:t>
            </a:r>
            <a:r>
              <a:rPr lang="en-GB" sz="2800" dirty="0">
                <a:latin typeface="Comic Sans MS" panose="030F0702030302020204" pitchFamily="66" charset="0"/>
              </a:rPr>
              <a:t>is the man you saw…</a:t>
            </a:r>
          </a:p>
          <a:p>
            <a:pPr marL="0" indent="0">
              <a:buNone/>
            </a:pPr>
            <a:endParaRPr lang="en-GB" sz="2800" dirty="0">
              <a:latin typeface="Comic Sans MS" panose="030F0702030302020204" pitchFamily="66" charset="0"/>
            </a:endParaRP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88935" y="4309664"/>
            <a:ext cx="2590800" cy="1774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88457" y="622506"/>
            <a:ext cx="3764919" cy="5180939"/>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a:extLst/>
        </p:spPr>
      </p:pic>
      <p:sp>
        <p:nvSpPr>
          <p:cNvPr id="3" name="Rectangle 2"/>
          <p:cNvSpPr/>
          <p:nvPr/>
        </p:nvSpPr>
        <p:spPr>
          <a:xfrm>
            <a:off x="107504" y="3212976"/>
            <a:ext cx="1728192" cy="230425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solidFill>
                  <a:prstClr val="black"/>
                </a:solidFill>
              </a:rPr>
              <a:t>Next lesson </a:t>
            </a:r>
            <a:r>
              <a:rPr lang="en-GB" b="1" dirty="0">
                <a:solidFill>
                  <a:prstClr val="black"/>
                </a:solidFill>
              </a:rPr>
              <a:t>we will see how many of you can accurately pick this perpetrator out from a line-up…</a:t>
            </a:r>
          </a:p>
        </p:txBody>
      </p:sp>
    </p:spTree>
    <p:extLst>
      <p:ext uri="{BB962C8B-B14F-4D97-AF65-F5344CB8AC3E}">
        <p14:creationId xmlns:p14="http://schemas.microsoft.com/office/powerpoint/2010/main" val="3671821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 calcmode="lin" valueType="num">
                                      <p:cBhvr additive="base">
                                        <p:cTn id="7" dur="500" fill="hold"/>
                                        <p:tgtEl>
                                          <p:spTgt spid="4098"/>
                                        </p:tgtEl>
                                        <p:attrNameLst>
                                          <p:attrName>ppt_x</p:attrName>
                                        </p:attrNameLst>
                                      </p:cBhvr>
                                      <p:tavLst>
                                        <p:tav tm="0">
                                          <p:val>
                                            <p:strVal val="#ppt_x"/>
                                          </p:val>
                                        </p:tav>
                                        <p:tav tm="100000">
                                          <p:val>
                                            <p:strVal val="#ppt_x"/>
                                          </p:val>
                                        </p:tav>
                                      </p:tavLst>
                                    </p:anim>
                                    <p:anim calcmode="lin" valueType="num">
                                      <p:cBhvr additive="base">
                                        <p:cTn id="8" dur="500" fill="hold"/>
                                        <p:tgtEl>
                                          <p:spTgt spid="4098"/>
                                        </p:tgtEl>
                                        <p:attrNameLst>
                                          <p:attrName>ppt_y</p:attrName>
                                        </p:attrNameLst>
                                      </p:cBhvr>
                                      <p:tavLst>
                                        <p:tav tm="0">
                                          <p:val>
                                            <p:strVal val="1+#ppt_h/2"/>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0" y="5657671"/>
            <a:ext cx="9144000" cy="1200329"/>
          </a:xfrm>
          <a:prstGeom prst="rect">
            <a:avLst/>
          </a:prstGeom>
          <a:solidFill>
            <a:sysClr val="windowText" lastClr="000000"/>
          </a:solidFill>
          <a:ln w="25400">
            <a:solidFill>
              <a:schemeClr val="bg1"/>
            </a:solidFill>
          </a:ln>
        </p:spPr>
        <p:txBody>
          <a:bodyPr wrap="square" rtlCol="0">
            <a:spAutoFit/>
          </a:bodyPr>
          <a:lstStyle/>
          <a:p>
            <a:pPr>
              <a:defRPr/>
            </a:pPr>
            <a:r>
              <a:rPr lang="en-GB" i="1" u="sng" kern="0" dirty="0">
                <a:solidFill>
                  <a:srgbClr val="FFFFFF"/>
                </a:solidFill>
                <a:latin typeface="Comic Sans MS"/>
              </a:rPr>
              <a:t>Learning objectives:</a:t>
            </a:r>
          </a:p>
          <a:p>
            <a:pPr>
              <a:defRPr/>
            </a:pPr>
            <a:r>
              <a:rPr lang="en-GB" kern="0" dirty="0">
                <a:solidFill>
                  <a:srgbClr val="FFFFFF"/>
                </a:solidFill>
                <a:latin typeface="Comic Sans MS"/>
              </a:rPr>
              <a:t>•To UNDERSTAND how misleading information, including leading questions and post-event discussion, and anxiety all affect the accuracy of EWT.</a:t>
            </a:r>
          </a:p>
          <a:p>
            <a:pPr>
              <a:defRPr/>
            </a:pPr>
            <a:r>
              <a:rPr lang="en-GB" kern="0" dirty="0">
                <a:solidFill>
                  <a:srgbClr val="FFFFFF"/>
                </a:solidFill>
                <a:latin typeface="Comic Sans MS"/>
              </a:rPr>
              <a:t>•To KNOW and EVALAUTE  key research into the accuracy of EWT.</a:t>
            </a:r>
          </a:p>
        </p:txBody>
      </p:sp>
      <p:sp>
        <p:nvSpPr>
          <p:cNvPr id="2" name="Title 1"/>
          <p:cNvSpPr>
            <a:spLocks noGrp="1"/>
          </p:cNvSpPr>
          <p:nvPr>
            <p:ph type="title"/>
          </p:nvPr>
        </p:nvSpPr>
        <p:spPr>
          <a:xfrm>
            <a:off x="0" y="0"/>
            <a:ext cx="9144000" cy="1268760"/>
          </a:xfrm>
          <a:solidFill>
            <a:schemeClr val="bg1"/>
          </a:solidFill>
          <a:ln w="63500">
            <a:solidFill>
              <a:schemeClr val="tx1"/>
            </a:solidFill>
          </a:ln>
        </p:spPr>
        <p:txBody>
          <a:bodyPr>
            <a:normAutofit/>
          </a:bodyPr>
          <a:lstStyle/>
          <a:p>
            <a:r>
              <a:rPr lang="en-GB" sz="3600" dirty="0" smtClean="0">
                <a:latin typeface="Comic Sans MS" panose="030F0702030302020204" pitchFamily="66" charset="0"/>
              </a:rPr>
              <a:t>What problems are there with the </a:t>
            </a:r>
            <a:r>
              <a:rPr lang="en-GB" sz="3600" b="1" dirty="0" smtClean="0">
                <a:latin typeface="Comic Sans MS" panose="030F0702030302020204" pitchFamily="66" charset="0"/>
              </a:rPr>
              <a:t>inaccuracy</a:t>
            </a:r>
            <a:r>
              <a:rPr lang="en-GB" sz="3600" dirty="0" smtClean="0">
                <a:latin typeface="Comic Sans MS" panose="030F0702030302020204" pitchFamily="66" charset="0"/>
              </a:rPr>
              <a:t> of eyewitness testimonies?</a:t>
            </a:r>
            <a:endParaRPr lang="en-GB" sz="3600" dirty="0">
              <a:latin typeface="Comic Sans MS" panose="030F0702030302020204" pitchFamily="66" charset="0"/>
            </a:endParaRPr>
          </a:p>
        </p:txBody>
      </p:sp>
      <p:sp>
        <p:nvSpPr>
          <p:cNvPr id="5" name="Content Placeholder 4"/>
          <p:cNvSpPr>
            <a:spLocks noGrp="1"/>
          </p:cNvSpPr>
          <p:nvPr>
            <p:ph idx="1"/>
          </p:nvPr>
        </p:nvSpPr>
        <p:spPr>
          <a:xfrm>
            <a:off x="0" y="1491748"/>
            <a:ext cx="7236296" cy="4165923"/>
          </a:xfrm>
        </p:spPr>
        <p:txBody>
          <a:bodyPr>
            <a:normAutofit fontScale="92500" lnSpcReduction="10000"/>
          </a:bodyPr>
          <a:lstStyle/>
          <a:p>
            <a:pPr marL="0" indent="0">
              <a:buNone/>
            </a:pPr>
            <a:r>
              <a:rPr lang="en-GB" dirty="0" smtClean="0">
                <a:latin typeface="Comic Sans MS" panose="030F0702030302020204" pitchFamily="66" charset="0"/>
              </a:rPr>
              <a:t>Watch the </a:t>
            </a:r>
            <a:r>
              <a:rPr lang="en-GB" dirty="0" smtClean="0">
                <a:latin typeface="Comic Sans MS" panose="030F0702030302020204" pitchFamily="66" charset="0"/>
                <a:hlinkClick r:id="rId3"/>
              </a:rPr>
              <a:t>video</a:t>
            </a:r>
            <a:r>
              <a:rPr lang="en-GB" dirty="0" smtClean="0">
                <a:latin typeface="Comic Sans MS" panose="030F0702030302020204" pitchFamily="66" charset="0"/>
              </a:rPr>
              <a:t> and come up with answers for the two following questions:</a:t>
            </a:r>
          </a:p>
          <a:p>
            <a:pPr marL="0" indent="0">
              <a:buNone/>
            </a:pPr>
            <a:endParaRPr lang="en-GB" dirty="0" smtClean="0">
              <a:latin typeface="Comic Sans MS" panose="030F0702030302020204" pitchFamily="66" charset="0"/>
            </a:endParaRPr>
          </a:p>
          <a:p>
            <a:pPr>
              <a:buFontTx/>
              <a:buChar char="-"/>
            </a:pPr>
            <a:r>
              <a:rPr lang="en-GB" dirty="0" smtClean="0">
                <a:solidFill>
                  <a:schemeClr val="bg1"/>
                </a:solidFill>
                <a:latin typeface="Comic Sans MS" panose="030F0702030302020204" pitchFamily="66" charset="0"/>
              </a:rPr>
              <a:t>What can the real world consequences be of inaccurate EWTs?</a:t>
            </a:r>
          </a:p>
          <a:p>
            <a:pPr>
              <a:buFontTx/>
              <a:buChar char="-"/>
            </a:pPr>
            <a:r>
              <a:rPr lang="en-GB" dirty="0" smtClean="0">
                <a:solidFill>
                  <a:schemeClr val="bg1"/>
                </a:solidFill>
                <a:latin typeface="Comic Sans MS" panose="030F0702030302020204" pitchFamily="66" charset="0"/>
              </a:rPr>
              <a:t>What type of </a:t>
            </a:r>
            <a:r>
              <a:rPr lang="en-GB" i="1" dirty="0" smtClean="0">
                <a:solidFill>
                  <a:schemeClr val="bg1"/>
                </a:solidFill>
                <a:latin typeface="Comic Sans MS" panose="030F0702030302020204" pitchFamily="66" charset="0"/>
              </a:rPr>
              <a:t>evidence </a:t>
            </a:r>
            <a:r>
              <a:rPr lang="en-GB" dirty="0" smtClean="0">
                <a:solidFill>
                  <a:schemeClr val="bg1"/>
                </a:solidFill>
                <a:latin typeface="Comic Sans MS" panose="030F0702030302020204" pitchFamily="66" charset="0"/>
              </a:rPr>
              <a:t>is more accurate?</a:t>
            </a:r>
            <a:endParaRPr lang="en-GB" dirty="0">
              <a:solidFill>
                <a:schemeClr val="bg1"/>
              </a:solidFill>
              <a:latin typeface="Comic Sans MS" panose="030F0702030302020204" pitchFamily="66" charset="0"/>
            </a:endParaRPr>
          </a:p>
        </p:txBody>
      </p:sp>
      <p:sp>
        <p:nvSpPr>
          <p:cNvPr id="3" name="Rounded Rectangle 2"/>
          <p:cNvSpPr/>
          <p:nvPr/>
        </p:nvSpPr>
        <p:spPr>
          <a:xfrm>
            <a:off x="0" y="1431357"/>
            <a:ext cx="9144000" cy="1368152"/>
          </a:xfrm>
          <a:prstGeom prst="roundRect">
            <a:avLst/>
          </a:prstGeom>
          <a:solidFill>
            <a:srgbClr val="FFFF00"/>
          </a:solidFill>
          <a:ln w="889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solidFill>
                  <a:prstClr val="black"/>
                </a:solidFill>
                <a:latin typeface="Comic Sans MS" panose="030F0702030302020204" pitchFamily="66" charset="0"/>
              </a:rPr>
              <a:t>Since inaccurate EWT can lead to the conviction of innocent people, any research that helps to improve EWT, or increase our understanding of it is </a:t>
            </a:r>
            <a:r>
              <a:rPr lang="en-GB" sz="2000" b="1" u="sng" dirty="0">
                <a:solidFill>
                  <a:prstClr val="black"/>
                </a:solidFill>
                <a:latin typeface="Comic Sans MS" panose="030F0702030302020204" pitchFamily="66" charset="0"/>
              </a:rPr>
              <a:t>very important </a:t>
            </a:r>
            <a:r>
              <a:rPr lang="en-GB" sz="2000" dirty="0">
                <a:solidFill>
                  <a:prstClr val="black"/>
                </a:solidFill>
                <a:latin typeface="Comic Sans MS" panose="030F0702030302020204" pitchFamily="66" charset="0"/>
              </a:rPr>
              <a:t>and beneficial. </a:t>
            </a:r>
          </a:p>
        </p:txBody>
      </p:sp>
      <p:pic>
        <p:nvPicPr>
          <p:cNvPr id="3074"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2900" t="7845" r="8044"/>
          <a:stretch/>
        </p:blipFill>
        <p:spPr bwMode="auto">
          <a:xfrm rot="318812">
            <a:off x="6252090" y="3114978"/>
            <a:ext cx="2650822" cy="219444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7" name="Group 6"/>
          <p:cNvGrpSpPr/>
          <p:nvPr/>
        </p:nvGrpSpPr>
        <p:grpSpPr>
          <a:xfrm>
            <a:off x="5953387" y="2799509"/>
            <a:ext cx="3427573" cy="3064448"/>
            <a:chOff x="5685659" y="2834825"/>
            <a:chExt cx="3427573" cy="3064448"/>
          </a:xfrm>
        </p:grpSpPr>
        <p:sp>
          <p:nvSpPr>
            <p:cNvPr id="6" name="Oval 5"/>
            <p:cNvSpPr/>
            <p:nvPr/>
          </p:nvSpPr>
          <p:spPr>
            <a:xfrm rot="680116">
              <a:off x="5685659" y="2834825"/>
              <a:ext cx="3427573" cy="3064448"/>
            </a:xfrm>
            <a:prstGeom prst="ellipse">
              <a:avLst/>
            </a:prstGeom>
            <a:solidFill>
              <a:srgbClr val="11E91B"/>
            </a:solidFill>
            <a:ln w="38100">
              <a:solidFill>
                <a:srgbClr val="0A6F0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b="1" dirty="0">
                  <a:solidFill>
                    <a:prstClr val="black"/>
                  </a:solidFill>
                  <a:latin typeface="Comic Sans MS" panose="030F0702030302020204" pitchFamily="66" charset="0"/>
                </a:rPr>
                <a:t>Fact</a:t>
              </a:r>
              <a:r>
                <a:rPr lang="en-GB" sz="1600" dirty="0">
                  <a:solidFill>
                    <a:prstClr val="black"/>
                  </a:solidFill>
                  <a:latin typeface="Comic Sans MS" panose="030F0702030302020204" pitchFamily="66" charset="0"/>
                </a:rPr>
                <a:t>: It is estimated that </a:t>
              </a:r>
              <a:r>
                <a:rPr lang="en-GB" sz="1600" i="1" dirty="0">
                  <a:solidFill>
                    <a:prstClr val="black"/>
                  </a:solidFill>
                  <a:latin typeface="Comic Sans MS" panose="030F0702030302020204" pitchFamily="66" charset="0"/>
                </a:rPr>
                <a:t>75%</a:t>
              </a:r>
              <a:r>
                <a:rPr lang="en-GB" sz="1600" dirty="0">
                  <a:solidFill>
                    <a:prstClr val="black"/>
                  </a:solidFill>
                  <a:latin typeface="Comic Sans MS" panose="030F0702030302020204" pitchFamily="66" charset="0"/>
                </a:rPr>
                <a:t> of wrongly convicted defendants, later cleared by DNA evidence, were convicted based largely on eyewitness testimony.</a:t>
              </a:r>
            </a:p>
          </p:txBody>
        </p:sp>
        <p:pic>
          <p:nvPicPr>
            <p:cNvPr id="3075"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977317">
              <a:off x="7068620" y="5169292"/>
              <a:ext cx="840806" cy="6312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1152208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8)">
                                      <p:cBhvr>
                                        <p:cTn id="7" dur="2000"/>
                                        <p:tgtEl>
                                          <p:spTgt spid="3"/>
                                        </p:tgtEl>
                                      </p:cBhvr>
                                    </p:animEffect>
                                  </p:childTnLst>
                                </p:cTn>
                              </p:par>
                              <p:par>
                                <p:cTn id="8" presetID="10" presetClass="exit" presetSubtype="0" fill="hold" nodeType="withEffect">
                                  <p:stCondLst>
                                    <p:cond delay="0"/>
                                  </p:stCondLst>
                                  <p:childTnLst>
                                    <p:animEffect transition="out" filter="fade">
                                      <p:cBhvr>
                                        <p:cTn id="9" dur="500"/>
                                        <p:tgtEl>
                                          <p:spTgt spid="3074"/>
                                        </p:tgtEl>
                                      </p:cBhvr>
                                    </p:animEffect>
                                    <p:set>
                                      <p:cBhvr>
                                        <p:cTn id="10" dur="1" fill="hold">
                                          <p:stCondLst>
                                            <p:cond delay="499"/>
                                          </p:stCondLst>
                                        </p:cTn>
                                        <p:tgtEl>
                                          <p:spTgt spid="3074"/>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ppt_x"/>
                                          </p:val>
                                        </p:tav>
                                        <p:tav tm="100000">
                                          <p:val>
                                            <p:strVal val="#ppt_x"/>
                                          </p:val>
                                        </p:tav>
                                      </p:tavLst>
                                    </p:anim>
                                    <p:anim calcmode="lin" valueType="num">
                                      <p:cBhvr additive="base">
                                        <p:cTn id="1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ight Arrow 14"/>
          <p:cNvSpPr/>
          <p:nvPr/>
        </p:nvSpPr>
        <p:spPr>
          <a:xfrm rot="7248279">
            <a:off x="2316616" y="3336809"/>
            <a:ext cx="1368152" cy="127146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4" name="Right Arrow 13"/>
          <p:cNvSpPr/>
          <p:nvPr/>
        </p:nvSpPr>
        <p:spPr>
          <a:xfrm rot="13579946">
            <a:off x="1958505" y="917786"/>
            <a:ext cx="1603497" cy="127146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8" name="Right Arrow 7"/>
          <p:cNvSpPr/>
          <p:nvPr/>
        </p:nvSpPr>
        <p:spPr>
          <a:xfrm rot="18593710">
            <a:off x="6425114" y="1077809"/>
            <a:ext cx="1659587" cy="127146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3" name="Cloud 2"/>
          <p:cNvSpPr/>
          <p:nvPr/>
        </p:nvSpPr>
        <p:spPr>
          <a:xfrm>
            <a:off x="2627784" y="1370436"/>
            <a:ext cx="4627124" cy="2634628"/>
          </a:xfrm>
          <a:prstGeom prst="cloud">
            <a:avLst/>
          </a:prstGeom>
          <a:solidFill>
            <a:schemeClr val="bg1"/>
          </a:solidFill>
          <a:ln w="635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prstClr val="black"/>
                </a:solidFill>
                <a:latin typeface="Comic Sans MS" panose="030F0702030302020204" pitchFamily="66" charset="0"/>
              </a:rPr>
              <a:t>What key factors affect the </a:t>
            </a:r>
            <a:r>
              <a:rPr lang="en-GB" sz="3200" b="1" dirty="0">
                <a:solidFill>
                  <a:prstClr val="black"/>
                </a:solidFill>
                <a:latin typeface="Comic Sans MS" panose="030F0702030302020204" pitchFamily="66" charset="0"/>
              </a:rPr>
              <a:t>accuracy</a:t>
            </a:r>
            <a:r>
              <a:rPr lang="en-GB" sz="3200" dirty="0">
                <a:solidFill>
                  <a:prstClr val="black"/>
                </a:solidFill>
                <a:latin typeface="Comic Sans MS" panose="030F0702030302020204" pitchFamily="66" charset="0"/>
              </a:rPr>
              <a:t> of EWT?</a:t>
            </a:r>
          </a:p>
        </p:txBody>
      </p:sp>
      <p:sp>
        <p:nvSpPr>
          <p:cNvPr id="5" name="TextBox 4"/>
          <p:cNvSpPr txBox="1"/>
          <p:nvPr/>
        </p:nvSpPr>
        <p:spPr>
          <a:xfrm>
            <a:off x="107504" y="188640"/>
            <a:ext cx="3240360" cy="769441"/>
          </a:xfrm>
          <a:prstGeom prst="rect">
            <a:avLst/>
          </a:prstGeom>
          <a:noFill/>
        </p:spPr>
        <p:txBody>
          <a:bodyPr wrap="square" rtlCol="0">
            <a:spAutoFit/>
          </a:bodyPr>
          <a:lstStyle/>
          <a:p>
            <a:r>
              <a:rPr lang="en-GB" sz="4400" dirty="0">
                <a:solidFill>
                  <a:prstClr val="black"/>
                </a:solidFill>
                <a:latin typeface="Comic Sans MS" panose="030F0702030302020204" pitchFamily="66" charset="0"/>
              </a:rPr>
              <a:t>Anxiety</a:t>
            </a:r>
          </a:p>
        </p:txBody>
      </p:sp>
      <p:sp>
        <p:nvSpPr>
          <p:cNvPr id="11" name="TextBox 10"/>
          <p:cNvSpPr txBox="1"/>
          <p:nvPr/>
        </p:nvSpPr>
        <p:spPr>
          <a:xfrm>
            <a:off x="6912973" y="0"/>
            <a:ext cx="2196244" cy="954107"/>
          </a:xfrm>
          <a:prstGeom prst="rect">
            <a:avLst/>
          </a:prstGeom>
          <a:noFill/>
        </p:spPr>
        <p:txBody>
          <a:bodyPr wrap="square" rtlCol="0">
            <a:spAutoFit/>
          </a:bodyPr>
          <a:lstStyle/>
          <a:p>
            <a:r>
              <a:rPr lang="en-GB" sz="2800" dirty="0">
                <a:solidFill>
                  <a:schemeClr val="bg1">
                    <a:lumMod val="95000"/>
                  </a:schemeClr>
                </a:solidFill>
                <a:latin typeface="Comic Sans MS" panose="030F0702030302020204" pitchFamily="66" charset="0"/>
              </a:rPr>
              <a:t>Age of witness</a:t>
            </a:r>
          </a:p>
        </p:txBody>
      </p:sp>
      <p:sp>
        <p:nvSpPr>
          <p:cNvPr id="12" name="TextBox 11"/>
          <p:cNvSpPr txBox="1"/>
          <p:nvPr/>
        </p:nvSpPr>
        <p:spPr>
          <a:xfrm>
            <a:off x="106194" y="4725144"/>
            <a:ext cx="6120680" cy="769441"/>
          </a:xfrm>
          <a:prstGeom prst="rect">
            <a:avLst/>
          </a:prstGeom>
          <a:noFill/>
        </p:spPr>
        <p:txBody>
          <a:bodyPr wrap="square" rtlCol="0">
            <a:spAutoFit/>
          </a:bodyPr>
          <a:lstStyle/>
          <a:p>
            <a:r>
              <a:rPr lang="en-GB" sz="4400" dirty="0">
                <a:solidFill>
                  <a:prstClr val="black"/>
                </a:solidFill>
                <a:latin typeface="Comic Sans MS" panose="030F0702030302020204" pitchFamily="66" charset="0"/>
              </a:rPr>
              <a:t>Misleading information</a:t>
            </a:r>
          </a:p>
        </p:txBody>
      </p:sp>
      <p:sp>
        <p:nvSpPr>
          <p:cNvPr id="13" name="TextBox 12"/>
          <p:cNvSpPr txBox="1"/>
          <p:nvPr/>
        </p:nvSpPr>
        <p:spPr>
          <a:xfrm>
            <a:off x="0" y="5657671"/>
            <a:ext cx="9144000" cy="1200329"/>
          </a:xfrm>
          <a:prstGeom prst="rect">
            <a:avLst/>
          </a:prstGeom>
          <a:solidFill>
            <a:sysClr val="windowText" lastClr="000000"/>
          </a:solidFill>
          <a:ln w="25400">
            <a:solidFill>
              <a:schemeClr val="bg1"/>
            </a:solidFill>
          </a:ln>
        </p:spPr>
        <p:txBody>
          <a:bodyPr wrap="square" rtlCol="0">
            <a:spAutoFit/>
          </a:bodyPr>
          <a:lstStyle/>
          <a:p>
            <a:pPr>
              <a:defRPr/>
            </a:pPr>
            <a:r>
              <a:rPr lang="en-GB" i="1" u="sng" kern="0" dirty="0">
                <a:solidFill>
                  <a:srgbClr val="FFFFFF"/>
                </a:solidFill>
                <a:latin typeface="Comic Sans MS"/>
              </a:rPr>
              <a:t>Learning objectives:</a:t>
            </a:r>
          </a:p>
          <a:p>
            <a:pPr>
              <a:defRPr/>
            </a:pPr>
            <a:r>
              <a:rPr lang="en-GB" kern="0" dirty="0">
                <a:solidFill>
                  <a:srgbClr val="FFFFFF"/>
                </a:solidFill>
                <a:latin typeface="Comic Sans MS"/>
              </a:rPr>
              <a:t>•To UNDERSTAND how misleading information, including leading questions and post-event discussion, and anxiety all affect the accuracy of EWT.</a:t>
            </a:r>
          </a:p>
          <a:p>
            <a:pPr>
              <a:defRPr/>
            </a:pPr>
            <a:r>
              <a:rPr lang="en-GB" kern="0" dirty="0">
                <a:solidFill>
                  <a:srgbClr val="FFFFFF"/>
                </a:solidFill>
                <a:latin typeface="Comic Sans MS"/>
              </a:rPr>
              <a:t>•To KNOW and EVALAUTE  key research into the accuracy of EWT.</a:t>
            </a:r>
          </a:p>
        </p:txBody>
      </p:sp>
      <p:pic>
        <p:nvPicPr>
          <p:cNvPr id="6146"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6820987" y="4389443"/>
            <a:ext cx="2323013" cy="15905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6055811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0" y="5657671"/>
            <a:ext cx="9144000" cy="1200329"/>
          </a:xfrm>
          <a:prstGeom prst="rect">
            <a:avLst/>
          </a:prstGeom>
          <a:solidFill>
            <a:sysClr val="windowText" lastClr="000000"/>
          </a:solidFill>
          <a:ln w="25400">
            <a:solidFill>
              <a:schemeClr val="bg1"/>
            </a:solidFill>
          </a:ln>
        </p:spPr>
        <p:txBody>
          <a:bodyPr wrap="square" rtlCol="0">
            <a:spAutoFit/>
          </a:bodyPr>
          <a:lstStyle/>
          <a:p>
            <a:pPr>
              <a:defRPr/>
            </a:pPr>
            <a:r>
              <a:rPr lang="en-GB" i="1" u="sng" kern="0" dirty="0">
                <a:solidFill>
                  <a:srgbClr val="FFFFFF"/>
                </a:solidFill>
                <a:latin typeface="Comic Sans MS"/>
              </a:rPr>
              <a:t>Learning objectives:</a:t>
            </a:r>
          </a:p>
          <a:p>
            <a:pPr>
              <a:defRPr/>
            </a:pPr>
            <a:r>
              <a:rPr lang="en-GB" kern="0" dirty="0">
                <a:solidFill>
                  <a:srgbClr val="FFFFFF"/>
                </a:solidFill>
                <a:latin typeface="Comic Sans MS"/>
              </a:rPr>
              <a:t>•To UNDERSTAND how misleading information, including leading questions and post-event discussion, and anxiety all affect the accuracy of EWT.</a:t>
            </a:r>
          </a:p>
          <a:p>
            <a:pPr>
              <a:defRPr/>
            </a:pPr>
            <a:r>
              <a:rPr lang="en-GB" kern="0" dirty="0">
                <a:solidFill>
                  <a:srgbClr val="FFFFFF"/>
                </a:solidFill>
                <a:latin typeface="Comic Sans MS"/>
              </a:rPr>
              <a:t>•To KNOW and EVALAUTE  key research into the accuracy of EWT.</a:t>
            </a:r>
          </a:p>
        </p:txBody>
      </p:sp>
      <p:sp>
        <p:nvSpPr>
          <p:cNvPr id="2" name="Title 1"/>
          <p:cNvSpPr>
            <a:spLocks noGrp="1"/>
          </p:cNvSpPr>
          <p:nvPr>
            <p:ph type="title"/>
          </p:nvPr>
        </p:nvSpPr>
        <p:spPr>
          <a:xfrm>
            <a:off x="0" y="0"/>
            <a:ext cx="9144000" cy="1268760"/>
          </a:xfrm>
          <a:solidFill>
            <a:schemeClr val="bg1"/>
          </a:solidFill>
          <a:ln w="63500">
            <a:solidFill>
              <a:schemeClr val="tx1"/>
            </a:solidFill>
          </a:ln>
        </p:spPr>
        <p:txBody>
          <a:bodyPr>
            <a:normAutofit/>
          </a:bodyPr>
          <a:lstStyle/>
          <a:p>
            <a:r>
              <a:rPr lang="en-GB" sz="3000" dirty="0" smtClean="0">
                <a:latin typeface="Comic Sans MS" panose="030F0702030302020204" pitchFamily="66" charset="0"/>
              </a:rPr>
              <a:t>Factors affecting accuracy of EWT</a:t>
            </a:r>
            <a:r>
              <a:rPr lang="en-GB" sz="3600" dirty="0" smtClean="0">
                <a:latin typeface="Comic Sans MS" panose="030F0702030302020204" pitchFamily="66" charset="0"/>
              </a:rPr>
              <a:t>:</a:t>
            </a:r>
            <a:br>
              <a:rPr lang="en-GB" sz="3600" dirty="0" smtClean="0">
                <a:latin typeface="Comic Sans MS" panose="030F0702030302020204" pitchFamily="66" charset="0"/>
              </a:rPr>
            </a:br>
            <a:r>
              <a:rPr lang="en-GB" sz="3800" b="1" dirty="0" smtClean="0">
                <a:latin typeface="Comic Sans MS" panose="030F0702030302020204" pitchFamily="66" charset="0"/>
              </a:rPr>
              <a:t>Anxiety</a:t>
            </a:r>
            <a:endParaRPr lang="en-GB" sz="3800" b="1" dirty="0">
              <a:latin typeface="Comic Sans MS" panose="030F0702030302020204" pitchFamily="66" charset="0"/>
            </a:endParaRPr>
          </a:p>
        </p:txBody>
      </p:sp>
      <p:pic>
        <p:nvPicPr>
          <p:cNvPr id="6146"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7416440" y="4797152"/>
            <a:ext cx="1727560" cy="11828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0" y="2429284"/>
            <a:ext cx="6120198" cy="2862322"/>
          </a:xfrm>
          <a:prstGeom prst="rect">
            <a:avLst/>
          </a:prstGeom>
          <a:noFill/>
        </p:spPr>
        <p:txBody>
          <a:bodyPr wrap="square" rtlCol="0">
            <a:spAutoFit/>
          </a:bodyPr>
          <a:lstStyle/>
          <a:p>
            <a:r>
              <a:rPr lang="en-GB" dirty="0">
                <a:solidFill>
                  <a:prstClr val="black"/>
                </a:solidFill>
                <a:latin typeface="Comic Sans MS" panose="030F0702030302020204" pitchFamily="66" charset="0"/>
              </a:rPr>
              <a:t>Much research has found that heightened levels of anxiety have been found to </a:t>
            </a:r>
            <a:r>
              <a:rPr lang="en-GB" b="1" dirty="0">
                <a:solidFill>
                  <a:prstClr val="black"/>
                </a:solidFill>
                <a:latin typeface="Comic Sans MS" panose="030F0702030302020204" pitchFamily="66" charset="0"/>
              </a:rPr>
              <a:t>negatively impact on the accuracy of EWT</a:t>
            </a:r>
            <a:r>
              <a:rPr lang="en-GB" dirty="0">
                <a:solidFill>
                  <a:prstClr val="black"/>
                </a:solidFill>
                <a:latin typeface="Comic Sans MS" panose="030F0702030302020204" pitchFamily="66" charset="0"/>
              </a:rPr>
              <a:t>. The more stressed (anxious) a person is in a situation, the more inaccurate their testimony is likely to be.</a:t>
            </a:r>
          </a:p>
          <a:p>
            <a:endParaRPr lang="en-GB" dirty="0">
              <a:solidFill>
                <a:prstClr val="black"/>
              </a:solidFill>
              <a:latin typeface="Comic Sans MS" panose="030F0702030302020204" pitchFamily="66" charset="0"/>
            </a:endParaRPr>
          </a:p>
          <a:p>
            <a:r>
              <a:rPr lang="en-GB" i="1" dirty="0">
                <a:solidFill>
                  <a:prstClr val="black"/>
                </a:solidFill>
                <a:latin typeface="Comic Sans MS" panose="030F0702030302020204" pitchFamily="66" charset="0"/>
              </a:rPr>
              <a:t>HOWEVER….</a:t>
            </a:r>
          </a:p>
          <a:p>
            <a:endParaRPr lang="en-GB" dirty="0">
              <a:solidFill>
                <a:prstClr val="black"/>
              </a:solidFill>
              <a:latin typeface="Comic Sans MS" panose="030F0702030302020204" pitchFamily="66" charset="0"/>
            </a:endParaRPr>
          </a:p>
          <a:p>
            <a:r>
              <a:rPr lang="en-GB" dirty="0">
                <a:solidFill>
                  <a:prstClr val="black"/>
                </a:solidFill>
                <a:latin typeface="Comic Sans MS" panose="030F0702030302020204" pitchFamily="66" charset="0"/>
              </a:rPr>
              <a:t>Some studies have found the opposite: </a:t>
            </a:r>
            <a:r>
              <a:rPr lang="en-GB" b="1" dirty="0">
                <a:solidFill>
                  <a:prstClr val="black"/>
                </a:solidFill>
                <a:latin typeface="Comic Sans MS" panose="030F0702030302020204" pitchFamily="66" charset="0"/>
              </a:rPr>
              <a:t>that increased arousal enhances the accuracy of memory. </a:t>
            </a:r>
          </a:p>
        </p:txBody>
      </p:sp>
      <p:sp>
        <p:nvSpPr>
          <p:cNvPr id="9" name="TextBox 8"/>
          <p:cNvSpPr txBox="1"/>
          <p:nvPr/>
        </p:nvSpPr>
        <p:spPr>
          <a:xfrm>
            <a:off x="0" y="1340768"/>
            <a:ext cx="6300192" cy="892552"/>
          </a:xfrm>
          <a:prstGeom prst="rect">
            <a:avLst/>
          </a:prstGeom>
          <a:noFill/>
        </p:spPr>
        <p:txBody>
          <a:bodyPr wrap="square" rtlCol="0">
            <a:spAutoFit/>
          </a:bodyPr>
          <a:lstStyle/>
          <a:p>
            <a:r>
              <a:rPr lang="en-GB" sz="2600" dirty="0">
                <a:solidFill>
                  <a:prstClr val="black"/>
                </a:solidFill>
                <a:latin typeface="Comic Sans MS" panose="030F0702030302020204" pitchFamily="66" charset="0"/>
              </a:rPr>
              <a:t>What effect has research shown anxiety has on the accuracy of EWT?</a:t>
            </a:r>
          </a:p>
        </p:txBody>
      </p:sp>
      <p:sp>
        <p:nvSpPr>
          <p:cNvPr id="13" name="TextBox 12"/>
          <p:cNvSpPr txBox="1"/>
          <p:nvPr/>
        </p:nvSpPr>
        <p:spPr>
          <a:xfrm>
            <a:off x="34528" y="2276266"/>
            <a:ext cx="6552727" cy="3231654"/>
          </a:xfrm>
          <a:prstGeom prst="rect">
            <a:avLst/>
          </a:prstGeom>
          <a:solidFill>
            <a:schemeClr val="bg1"/>
          </a:solidFill>
          <a:ln w="31750">
            <a:solidFill>
              <a:schemeClr val="tx1"/>
            </a:solidFill>
          </a:ln>
        </p:spPr>
        <p:txBody>
          <a:bodyPr wrap="square" rtlCol="0">
            <a:spAutoFit/>
          </a:bodyPr>
          <a:lstStyle/>
          <a:p>
            <a:r>
              <a:rPr lang="en-GB" sz="1700" u="sng" dirty="0">
                <a:solidFill>
                  <a:prstClr val="black"/>
                </a:solidFill>
                <a:latin typeface="Comic Sans MS" panose="030F0702030302020204" pitchFamily="66" charset="0"/>
              </a:rPr>
              <a:t>Task:</a:t>
            </a:r>
          </a:p>
          <a:p>
            <a:pPr marL="285750" indent="-285750">
              <a:buFont typeface="Wingdings" panose="05000000000000000000" pitchFamily="2" charset="2"/>
              <a:buChar char="q"/>
            </a:pPr>
            <a:r>
              <a:rPr lang="en-GB" sz="1700" dirty="0">
                <a:solidFill>
                  <a:prstClr val="black"/>
                </a:solidFill>
                <a:latin typeface="Comic Sans MS" panose="030F0702030302020204" pitchFamily="66" charset="0"/>
              </a:rPr>
              <a:t>Left side of the room read ‘</a:t>
            </a:r>
            <a:r>
              <a:rPr lang="en-GB" sz="1700" i="1" dirty="0">
                <a:solidFill>
                  <a:prstClr val="black"/>
                </a:solidFill>
                <a:latin typeface="Comic Sans MS" panose="030F0702030302020204" pitchFamily="66" charset="0"/>
              </a:rPr>
              <a:t>Christianson and </a:t>
            </a:r>
            <a:r>
              <a:rPr lang="en-GB" sz="1700" i="1" dirty="0" err="1">
                <a:solidFill>
                  <a:prstClr val="black"/>
                </a:solidFill>
                <a:latin typeface="Comic Sans MS" panose="030F0702030302020204" pitchFamily="66" charset="0"/>
              </a:rPr>
              <a:t>Hubinette’s</a:t>
            </a:r>
            <a:r>
              <a:rPr lang="en-GB" sz="1700" i="1" dirty="0">
                <a:solidFill>
                  <a:prstClr val="black"/>
                </a:solidFill>
                <a:latin typeface="Comic Sans MS" panose="030F0702030302020204" pitchFamily="66" charset="0"/>
              </a:rPr>
              <a:t> (1993)’ </a:t>
            </a:r>
            <a:r>
              <a:rPr lang="en-GB" sz="1700" dirty="0">
                <a:solidFill>
                  <a:prstClr val="black"/>
                </a:solidFill>
                <a:latin typeface="Comic Sans MS" panose="030F0702030302020204" pitchFamily="66" charset="0"/>
              </a:rPr>
              <a:t>research and ‘</a:t>
            </a:r>
            <a:r>
              <a:rPr lang="en-GB" sz="1700" i="1" dirty="0" err="1">
                <a:solidFill>
                  <a:prstClr val="black"/>
                </a:solidFill>
                <a:latin typeface="Comic Sans MS" panose="030F0702030302020204" pitchFamily="66" charset="0"/>
              </a:rPr>
              <a:t>Yuille</a:t>
            </a:r>
            <a:r>
              <a:rPr lang="en-GB" sz="1700" i="1" dirty="0">
                <a:solidFill>
                  <a:prstClr val="black"/>
                </a:solidFill>
                <a:latin typeface="Comic Sans MS" panose="030F0702030302020204" pitchFamily="66" charset="0"/>
              </a:rPr>
              <a:t> and </a:t>
            </a:r>
            <a:r>
              <a:rPr lang="en-GB" sz="1700" i="1" dirty="0" err="1">
                <a:solidFill>
                  <a:prstClr val="black"/>
                </a:solidFill>
                <a:latin typeface="Comic Sans MS" panose="030F0702030302020204" pitchFamily="66" charset="0"/>
              </a:rPr>
              <a:t>Cutshall</a:t>
            </a:r>
            <a:r>
              <a:rPr lang="en-GB" sz="1700" i="1" dirty="0">
                <a:solidFill>
                  <a:prstClr val="black"/>
                </a:solidFill>
                <a:latin typeface="Comic Sans MS" panose="030F0702030302020204" pitchFamily="66" charset="0"/>
              </a:rPr>
              <a:t> (1986)</a:t>
            </a:r>
            <a:r>
              <a:rPr lang="en-GB" sz="1700" dirty="0">
                <a:solidFill>
                  <a:prstClr val="black"/>
                </a:solidFill>
                <a:latin typeface="Comic Sans MS" panose="030F0702030302020204" pitchFamily="66" charset="0"/>
              </a:rPr>
              <a:t>’ research. Be prepared to feed back to the group:</a:t>
            </a:r>
          </a:p>
          <a:p>
            <a:r>
              <a:rPr lang="en-GB" sz="1700" dirty="0">
                <a:solidFill>
                  <a:prstClr val="black"/>
                </a:solidFill>
                <a:latin typeface="Comic Sans MS" panose="030F0702030302020204" pitchFamily="66" charset="0"/>
              </a:rPr>
              <a:t>     - What they did? (methodology)</a:t>
            </a:r>
          </a:p>
          <a:p>
            <a:r>
              <a:rPr lang="en-GB" sz="1700" dirty="0">
                <a:solidFill>
                  <a:prstClr val="black"/>
                </a:solidFill>
                <a:latin typeface="Comic Sans MS" panose="030F0702030302020204" pitchFamily="66" charset="0"/>
              </a:rPr>
              <a:t>     -  What they found and concluded from their results?</a:t>
            </a:r>
          </a:p>
          <a:p>
            <a:endParaRPr lang="en-GB" sz="1700" dirty="0">
              <a:solidFill>
                <a:prstClr val="black"/>
              </a:solidFill>
              <a:latin typeface="Comic Sans MS" panose="030F0702030302020204" pitchFamily="66" charset="0"/>
            </a:endParaRPr>
          </a:p>
          <a:p>
            <a:pPr marL="285750" indent="-285750">
              <a:buFont typeface="Wingdings" panose="05000000000000000000" pitchFamily="2" charset="2"/>
              <a:buChar char="q"/>
            </a:pPr>
            <a:r>
              <a:rPr lang="en-GB" sz="1700" dirty="0">
                <a:solidFill>
                  <a:prstClr val="black"/>
                </a:solidFill>
                <a:latin typeface="Comic Sans MS" panose="030F0702030302020204" pitchFamily="66" charset="0"/>
              </a:rPr>
              <a:t>Right side of the room read ‘</a:t>
            </a:r>
            <a:r>
              <a:rPr lang="en-GB" sz="1700" i="1" dirty="0" err="1">
                <a:solidFill>
                  <a:prstClr val="black"/>
                </a:solidFill>
                <a:latin typeface="Comic Sans MS" panose="030F0702030302020204" pitchFamily="66" charset="0"/>
              </a:rPr>
              <a:t>Deffenbacher</a:t>
            </a:r>
            <a:r>
              <a:rPr lang="en-GB" sz="1700" i="1" dirty="0">
                <a:solidFill>
                  <a:prstClr val="black"/>
                </a:solidFill>
                <a:latin typeface="Comic Sans MS" panose="030F0702030302020204" pitchFamily="66" charset="0"/>
              </a:rPr>
              <a:t> et al. (2004)’ </a:t>
            </a:r>
            <a:r>
              <a:rPr lang="en-GB" sz="1700" dirty="0">
                <a:solidFill>
                  <a:prstClr val="black"/>
                </a:solidFill>
                <a:latin typeface="Comic Sans MS" panose="030F0702030302020204" pitchFamily="66" charset="0"/>
              </a:rPr>
              <a:t>research and </a:t>
            </a:r>
            <a:r>
              <a:rPr lang="en-GB" sz="1700" i="1" dirty="0">
                <a:solidFill>
                  <a:prstClr val="black"/>
                </a:solidFill>
                <a:latin typeface="Comic Sans MS" panose="030F0702030302020204" pitchFamily="66" charset="0"/>
              </a:rPr>
              <a:t>‘Clifford and Scott (1978)’ </a:t>
            </a:r>
            <a:r>
              <a:rPr lang="en-GB" sz="1700" dirty="0">
                <a:solidFill>
                  <a:prstClr val="black"/>
                </a:solidFill>
                <a:latin typeface="Comic Sans MS" panose="030F0702030302020204" pitchFamily="66" charset="0"/>
              </a:rPr>
              <a:t>research. Be prepared to feed back to the group:</a:t>
            </a:r>
          </a:p>
          <a:p>
            <a:r>
              <a:rPr lang="en-GB" sz="1700" dirty="0">
                <a:solidFill>
                  <a:prstClr val="black"/>
                </a:solidFill>
                <a:latin typeface="Comic Sans MS" panose="030F0702030302020204" pitchFamily="66" charset="0"/>
              </a:rPr>
              <a:t>     - What they did? (methodology)</a:t>
            </a:r>
          </a:p>
          <a:p>
            <a:r>
              <a:rPr lang="en-GB" sz="1700" dirty="0">
                <a:solidFill>
                  <a:prstClr val="black"/>
                </a:solidFill>
                <a:latin typeface="Comic Sans MS" panose="030F0702030302020204" pitchFamily="66" charset="0"/>
              </a:rPr>
              <a:t>     -  What they found and concluded from their results?</a:t>
            </a:r>
          </a:p>
        </p:txBody>
      </p:sp>
      <p:sp>
        <p:nvSpPr>
          <p:cNvPr id="6" name="TextBox 5"/>
          <p:cNvSpPr txBox="1"/>
          <p:nvPr/>
        </p:nvSpPr>
        <p:spPr>
          <a:xfrm rot="418169">
            <a:off x="6283895" y="845105"/>
            <a:ext cx="2696410" cy="2862322"/>
          </a:xfrm>
          <a:prstGeom prst="rect">
            <a:avLst/>
          </a:prstGeom>
          <a:solidFill>
            <a:srgbClr val="FFFF00"/>
          </a:solidFill>
          <a:ln w="63500">
            <a:solidFill>
              <a:schemeClr val="tx1"/>
            </a:solidFill>
          </a:ln>
        </p:spPr>
        <p:txBody>
          <a:bodyPr wrap="square" rtlCol="0">
            <a:spAutoFit/>
          </a:bodyPr>
          <a:lstStyle/>
          <a:p>
            <a:r>
              <a:rPr lang="en-GB" b="1" u="sng" dirty="0">
                <a:solidFill>
                  <a:prstClr val="black"/>
                </a:solidFill>
                <a:latin typeface="Comic Sans MS" panose="030F0702030302020204" pitchFamily="66" charset="0"/>
              </a:rPr>
              <a:t>Keyword</a:t>
            </a:r>
            <a:r>
              <a:rPr lang="en-GB" b="1" dirty="0">
                <a:solidFill>
                  <a:prstClr val="black"/>
                </a:solidFill>
                <a:latin typeface="Comic Sans MS" panose="030F0702030302020204" pitchFamily="66" charset="0"/>
              </a:rPr>
              <a:t>: Anxiety</a:t>
            </a:r>
          </a:p>
          <a:p>
            <a:r>
              <a:rPr lang="en-GB" dirty="0">
                <a:solidFill>
                  <a:prstClr val="black"/>
                </a:solidFill>
                <a:latin typeface="Comic Sans MS" panose="030F0702030302020204" pitchFamily="66" charset="0"/>
              </a:rPr>
              <a:t>This is an unpleasant emotional state where we are anticipating something </a:t>
            </a:r>
            <a:r>
              <a:rPr lang="en-GB" i="1" dirty="0">
                <a:solidFill>
                  <a:prstClr val="black"/>
                </a:solidFill>
                <a:latin typeface="Comic Sans MS" panose="030F0702030302020204" pitchFamily="66" charset="0"/>
              </a:rPr>
              <a:t>negative</a:t>
            </a:r>
            <a:r>
              <a:rPr lang="en-GB" dirty="0">
                <a:solidFill>
                  <a:prstClr val="black"/>
                </a:solidFill>
                <a:latin typeface="Comic Sans MS" panose="030F0702030302020204" pitchFamily="66" charset="0"/>
              </a:rPr>
              <a:t> about to happen. Anxiety leads to </a:t>
            </a:r>
            <a:r>
              <a:rPr lang="en-GB" i="1" dirty="0">
                <a:solidFill>
                  <a:prstClr val="black"/>
                </a:solidFill>
                <a:latin typeface="Comic Sans MS" panose="030F0702030302020204" pitchFamily="66" charset="0"/>
              </a:rPr>
              <a:t>physiological arousal </a:t>
            </a:r>
            <a:r>
              <a:rPr lang="en-GB" dirty="0">
                <a:solidFill>
                  <a:prstClr val="black"/>
                </a:solidFill>
                <a:latin typeface="Comic Sans MS" panose="030F0702030302020204" pitchFamily="66" charset="0"/>
              </a:rPr>
              <a:t>(e.g. rapid heart rate and shallow breathing).</a:t>
            </a:r>
          </a:p>
        </p:txBody>
      </p:sp>
      <p:sp>
        <p:nvSpPr>
          <p:cNvPr id="3" name="TextBox 2"/>
          <p:cNvSpPr txBox="1"/>
          <p:nvPr/>
        </p:nvSpPr>
        <p:spPr>
          <a:xfrm>
            <a:off x="215516" y="692087"/>
            <a:ext cx="1656184" cy="369332"/>
          </a:xfrm>
          <a:prstGeom prst="rect">
            <a:avLst/>
          </a:prstGeom>
          <a:noFill/>
        </p:spPr>
        <p:txBody>
          <a:bodyPr wrap="square" rtlCol="0">
            <a:spAutoFit/>
          </a:bodyPr>
          <a:lstStyle/>
          <a:p>
            <a:r>
              <a:rPr lang="en-GB" dirty="0">
                <a:solidFill>
                  <a:prstClr val="black"/>
                </a:solidFill>
              </a:rPr>
              <a:t>5 </a:t>
            </a:r>
            <a:r>
              <a:rPr lang="en-GB" dirty="0" err="1">
                <a:solidFill>
                  <a:prstClr val="black"/>
                </a:solidFill>
              </a:rPr>
              <a:t>mins</a:t>
            </a:r>
            <a:endParaRPr lang="en-GB" dirty="0">
              <a:solidFill>
                <a:prstClr val="black"/>
              </a:solidFill>
            </a:endParaRP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3608" y="692087"/>
            <a:ext cx="461461" cy="4614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6455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xit" presetSubtype="0" fill="hold" grpId="0" nodeType="clickEffect">
                                  <p:stCondLst>
                                    <p:cond delay="0"/>
                                  </p:stCondLst>
                                  <p:childTnLst>
                                    <p:animEffect transition="out" filter="wipe(down)">
                                      <p:cBhvr>
                                        <p:cTn id="6" dur="180" accel="50000">
                                          <p:stCondLst>
                                            <p:cond delay="1820"/>
                                          </p:stCondLst>
                                        </p:cTn>
                                        <p:tgtEl>
                                          <p:spTgt spid="13"/>
                                        </p:tgtEl>
                                      </p:cBhvr>
                                    </p:animEffect>
                                    <p:anim calcmode="lin" valueType="num">
                                      <p:cBhvr>
                                        <p:cTn id="7" dur="1822" tmFilter="0,0; 0.14,0.31; 0.43,0.73; 0.71,0.91; 1.0,1.0">
                                          <p:stCondLst>
                                            <p:cond delay="0"/>
                                          </p:stCondLst>
                                        </p:cTn>
                                        <p:tgtEl>
                                          <p:spTgt spid="13"/>
                                        </p:tgtEl>
                                        <p:attrNameLst>
                                          <p:attrName>ppt_x</p:attrName>
                                        </p:attrNameLst>
                                      </p:cBhvr>
                                      <p:tavLst>
                                        <p:tav tm="0">
                                          <p:val>
                                            <p:strVal val="ppt_x"/>
                                          </p:val>
                                        </p:tav>
                                        <p:tav tm="100000">
                                          <p:val>
                                            <p:strVal val="#ppt_x+0.25"/>
                                          </p:val>
                                        </p:tav>
                                      </p:tavLst>
                                    </p:anim>
                                    <p:anim calcmode="lin" valueType="num">
                                      <p:cBhvr>
                                        <p:cTn id="8" dur="178">
                                          <p:stCondLst>
                                            <p:cond delay="1822"/>
                                          </p:stCondLst>
                                        </p:cTn>
                                        <p:tgtEl>
                                          <p:spTgt spid="13"/>
                                        </p:tgtEl>
                                        <p:attrNameLst>
                                          <p:attrName>ppt_x</p:attrName>
                                        </p:attrNameLst>
                                      </p:cBhvr>
                                      <p:tavLst>
                                        <p:tav tm="0">
                                          <p:val>
                                            <p:strVal val="ppt_x"/>
                                          </p:val>
                                        </p:tav>
                                        <p:tav tm="100000">
                                          <p:val>
                                            <p:strVal val="ppt_x"/>
                                          </p:val>
                                        </p:tav>
                                      </p:tavLst>
                                    </p:anim>
                                    <p:anim calcmode="lin" valueType="num">
                                      <p:cBhvr>
                                        <p:cTn id="9" dur="664" tmFilter="0.0,0.0;0.25,0.07;0.50,0.2;0.75,0.467;1.0,1.0">
                                          <p:stCondLst>
                                            <p:cond delay="0"/>
                                          </p:stCondLst>
                                        </p:cTn>
                                        <p:tgtEl>
                                          <p:spTgt spid="13"/>
                                        </p:tgtEl>
                                        <p:attrNameLst>
                                          <p:attrName>ppt_y</p:attrName>
                                        </p:attrNameLst>
                                      </p:cBhvr>
                                      <p:tavLst>
                                        <p:tav tm="0">
                                          <p:val>
                                            <p:strVal val="ppt_y"/>
                                          </p:val>
                                        </p:tav>
                                        <p:tav tm="5000">
                                          <p:val>
                                            <p:strVal val="ppt_y+0.026"/>
                                          </p:val>
                                        </p:tav>
                                        <p:tav tm="10000">
                                          <p:val>
                                            <p:strVal val="ppt_y+0.052"/>
                                          </p:val>
                                        </p:tav>
                                        <p:tav tm="15000">
                                          <p:val>
                                            <p:strVal val="ppt_y+0.078"/>
                                          </p:val>
                                        </p:tav>
                                        <p:tav tm="20000">
                                          <p:val>
                                            <p:strVal val="ppt_y+0.103"/>
                                          </p:val>
                                        </p:tav>
                                        <p:tav tm="30000">
                                          <p:val>
                                            <p:strVal val="ppt_y+0.151"/>
                                          </p:val>
                                        </p:tav>
                                        <p:tav tm="40000">
                                          <p:val>
                                            <p:strVal val="ppt_y+0.196"/>
                                          </p:val>
                                        </p:tav>
                                        <p:tav tm="50000">
                                          <p:val>
                                            <p:strVal val="ppt_y+0.236"/>
                                          </p:val>
                                        </p:tav>
                                        <p:tav tm="60000">
                                          <p:val>
                                            <p:strVal val="ppt_y+0.270"/>
                                          </p:val>
                                        </p:tav>
                                        <p:tav tm="70000">
                                          <p:val>
                                            <p:strVal val="ppt_y+0.297"/>
                                          </p:val>
                                        </p:tav>
                                        <p:tav tm="80000">
                                          <p:val>
                                            <p:strVal val="ppt_y+0.317"/>
                                          </p:val>
                                        </p:tav>
                                        <p:tav tm="90000">
                                          <p:val>
                                            <p:strVal val="ppt_y+0.329"/>
                                          </p:val>
                                        </p:tav>
                                        <p:tav tm="100000">
                                          <p:val>
                                            <p:strVal val="ppt_y+0.333"/>
                                          </p:val>
                                        </p:tav>
                                      </p:tavLst>
                                    </p:anim>
                                    <p:anim calcmode="lin" valueType="num">
                                      <p:cBhvr>
                                        <p:cTn id="10" dur="664" tmFilter="0, 0; 0.125,0.2665; 0.25,0.4; 0.375,0.465; 0.5,0.5;  0.625,0.535; 0.75,0.6; 0.875,0.7335; 1,1">
                                          <p:stCondLst>
                                            <p:cond delay="664"/>
                                          </p:stCondLst>
                                        </p:cTn>
                                        <p:tgtEl>
                                          <p:spTgt spid="13"/>
                                        </p:tgtEl>
                                        <p:attrNameLst>
                                          <p:attrName>ppt_y</p:attrName>
                                        </p:attrNameLst>
                                      </p:cBhvr>
                                      <p:tavLst>
                                        <p:tav tm="0">
                                          <p:val>
                                            <p:strVal val="ppt_y"/>
                                          </p:val>
                                        </p:tav>
                                        <p:tav tm="10000">
                                          <p:val>
                                            <p:strVal val="ppt_y-0.034"/>
                                          </p:val>
                                        </p:tav>
                                        <p:tav tm="20000">
                                          <p:val>
                                            <p:strVal val="ppt_y-0.065"/>
                                          </p:val>
                                        </p:tav>
                                        <p:tav tm="30000">
                                          <p:val>
                                            <p:strVal val="ppt_y-0.090"/>
                                          </p:val>
                                        </p:tav>
                                        <p:tav tm="40000">
                                          <p:val>
                                            <p:strVal val="ppt_y-0.106"/>
                                          </p:val>
                                        </p:tav>
                                        <p:tav tm="50000">
                                          <p:val>
                                            <p:strVal val="ppt_y-0.111"/>
                                          </p:val>
                                        </p:tav>
                                        <p:tav tm="60000">
                                          <p:val>
                                            <p:strVal val="ppt_y-0.106"/>
                                          </p:val>
                                        </p:tav>
                                        <p:tav tm="70000">
                                          <p:val>
                                            <p:strVal val="ppt_y-0.090"/>
                                          </p:val>
                                        </p:tav>
                                        <p:tav tm="80000">
                                          <p:val>
                                            <p:strVal val="ppt_y-0.065"/>
                                          </p:val>
                                        </p:tav>
                                        <p:tav tm="90000">
                                          <p:val>
                                            <p:strVal val="ppt_y-0.034"/>
                                          </p:val>
                                        </p:tav>
                                        <p:tav tm="100000">
                                          <p:val>
                                            <p:strVal val="ppt_y"/>
                                          </p:val>
                                        </p:tav>
                                      </p:tavLst>
                                    </p:anim>
                                    <p:anim calcmode="lin" valueType="num">
                                      <p:cBhvr>
                                        <p:cTn id="11" dur="332" tmFilter="0, 0; 0.125,0.2665; 0.25,0.4; 0.375,0.465; 0.5,0.5;  0.625,0.535; 0.75,0.6; 0.875,0.7335; 1,1">
                                          <p:stCondLst>
                                            <p:cond delay="1324"/>
                                          </p:stCondLst>
                                        </p:cTn>
                                        <p:tgtEl>
                                          <p:spTgt spid="13"/>
                                        </p:tgtEl>
                                        <p:attrNameLst>
                                          <p:attrName>ppt_y</p:attrName>
                                        </p:attrNameLst>
                                      </p:cBhvr>
                                      <p:tavLst>
                                        <p:tav tm="0">
                                          <p:val>
                                            <p:strVal val="ppt_y"/>
                                          </p:val>
                                        </p:tav>
                                        <p:tav tm="10000">
                                          <p:val>
                                            <p:strVal val="ppt_y-0.011"/>
                                          </p:val>
                                        </p:tav>
                                        <p:tav tm="20000">
                                          <p:val>
                                            <p:strVal val="ppt_y-0.022"/>
                                          </p:val>
                                        </p:tav>
                                        <p:tav tm="30000">
                                          <p:val>
                                            <p:strVal val="ppt_y-0.030"/>
                                          </p:val>
                                        </p:tav>
                                        <p:tav tm="40000">
                                          <p:val>
                                            <p:strVal val="ppt_y-0.035"/>
                                          </p:val>
                                        </p:tav>
                                        <p:tav tm="50000">
                                          <p:val>
                                            <p:strVal val="ppt_y-0.037"/>
                                          </p:val>
                                        </p:tav>
                                        <p:tav tm="60000">
                                          <p:val>
                                            <p:strVal val="ppt_y-0.035"/>
                                          </p:val>
                                        </p:tav>
                                        <p:tav tm="70000">
                                          <p:val>
                                            <p:strVal val="ppt_y-0.030"/>
                                          </p:val>
                                        </p:tav>
                                        <p:tav tm="80000">
                                          <p:val>
                                            <p:strVal val="ppt_y-0.022"/>
                                          </p:val>
                                        </p:tav>
                                        <p:tav tm="90000">
                                          <p:val>
                                            <p:strVal val="ppt_y-0.011"/>
                                          </p:val>
                                        </p:tav>
                                        <p:tav tm="100000">
                                          <p:val>
                                            <p:strVal val="ppt_y"/>
                                          </p:val>
                                        </p:tav>
                                      </p:tavLst>
                                    </p:anim>
                                    <p:anim calcmode="lin" valueType="num">
                                      <p:cBhvr>
                                        <p:cTn id="12" dur="164" tmFilter="0, 0; 0.125,0.2665; 0.25,0.4; 0.375,0.465; 0.5,0.5;  0.625,0.535; 0.75,0.6; 0.875,0.7335; 1,1">
                                          <p:stCondLst>
                                            <p:cond delay="1656"/>
                                          </p:stCondLst>
                                        </p:cTn>
                                        <p:tgtEl>
                                          <p:spTgt spid="13"/>
                                        </p:tgtEl>
                                        <p:attrNameLst>
                                          <p:attrName>ppt_y</p:attrName>
                                        </p:attrNameLst>
                                      </p:cBhvr>
                                      <p:tavLst>
                                        <p:tav tm="0">
                                          <p:val>
                                            <p:strVal val="ppt_y"/>
                                          </p:val>
                                        </p:tav>
                                        <p:tav tm="10000">
                                          <p:val>
                                            <p:strVal val="ppt_y-0.004"/>
                                          </p:val>
                                        </p:tav>
                                        <p:tav tm="20000">
                                          <p:val>
                                            <p:strVal val="ppt_y-0.007"/>
                                          </p:val>
                                        </p:tav>
                                        <p:tav tm="30000">
                                          <p:val>
                                            <p:strVal val="ppt_y-0.010"/>
                                          </p:val>
                                        </p:tav>
                                        <p:tav tm="40000">
                                          <p:val>
                                            <p:strVal val="ppt_y-0.012"/>
                                          </p:val>
                                        </p:tav>
                                        <p:tav tm="50000">
                                          <p:val>
                                            <p:strVal val="ppt_y-0.0123"/>
                                          </p:val>
                                        </p:tav>
                                        <p:tav tm="60000">
                                          <p:val>
                                            <p:strVal val="ppt_y-0.012"/>
                                          </p:val>
                                        </p:tav>
                                        <p:tav tm="70000">
                                          <p:val>
                                            <p:strVal val="ppt_y-0.010"/>
                                          </p:val>
                                        </p:tav>
                                        <p:tav tm="80000">
                                          <p:val>
                                            <p:strVal val="ppt_y-0.007"/>
                                          </p:val>
                                        </p:tav>
                                        <p:tav tm="90000">
                                          <p:val>
                                            <p:strVal val="ppt_y-0.004"/>
                                          </p:val>
                                        </p:tav>
                                        <p:tav tm="100000">
                                          <p:val>
                                            <p:strVal val="ppt_y"/>
                                          </p:val>
                                        </p:tav>
                                      </p:tavLst>
                                    </p:anim>
                                    <p:anim calcmode="lin" valueType="num">
                                      <p:cBhvr>
                                        <p:cTn id="13" dur="180" accel="50000">
                                          <p:stCondLst>
                                            <p:cond delay="1820"/>
                                          </p:stCondLst>
                                        </p:cTn>
                                        <p:tgtEl>
                                          <p:spTgt spid="13"/>
                                        </p:tgtEl>
                                        <p:attrNameLst>
                                          <p:attrName>ppt_y</p:attrName>
                                        </p:attrNameLst>
                                      </p:cBhvr>
                                      <p:tavLst>
                                        <p:tav tm="0">
                                          <p:val>
                                            <p:strVal val="ppt_y"/>
                                          </p:val>
                                        </p:tav>
                                        <p:tav tm="100000">
                                          <p:val>
                                            <p:strVal val="ppt_y+ppt_h"/>
                                          </p:val>
                                        </p:tav>
                                      </p:tavLst>
                                    </p:anim>
                                    <p:animScale>
                                      <p:cBhvr>
                                        <p:cTn id="14" dur="26">
                                          <p:stCondLst>
                                            <p:cond delay="620"/>
                                          </p:stCondLst>
                                        </p:cTn>
                                        <p:tgtEl>
                                          <p:spTgt spid="13"/>
                                        </p:tgtEl>
                                      </p:cBhvr>
                                      <p:to x="100000" y="60000"/>
                                    </p:animScale>
                                    <p:animScale>
                                      <p:cBhvr>
                                        <p:cTn id="15" dur="166" decel="50000">
                                          <p:stCondLst>
                                            <p:cond delay="646"/>
                                          </p:stCondLst>
                                        </p:cTn>
                                        <p:tgtEl>
                                          <p:spTgt spid="13"/>
                                        </p:tgtEl>
                                      </p:cBhvr>
                                      <p:to x="100000" y="100000"/>
                                    </p:animScale>
                                    <p:animScale>
                                      <p:cBhvr>
                                        <p:cTn id="16" dur="26">
                                          <p:stCondLst>
                                            <p:cond delay="1312"/>
                                          </p:stCondLst>
                                        </p:cTn>
                                        <p:tgtEl>
                                          <p:spTgt spid="13"/>
                                        </p:tgtEl>
                                      </p:cBhvr>
                                      <p:to x="100000" y="80000"/>
                                    </p:animScale>
                                    <p:animScale>
                                      <p:cBhvr>
                                        <p:cTn id="17" dur="166" decel="50000">
                                          <p:stCondLst>
                                            <p:cond delay="1338"/>
                                          </p:stCondLst>
                                        </p:cTn>
                                        <p:tgtEl>
                                          <p:spTgt spid="13"/>
                                        </p:tgtEl>
                                      </p:cBhvr>
                                      <p:to x="100000" y="100000"/>
                                    </p:animScale>
                                    <p:animScale>
                                      <p:cBhvr>
                                        <p:cTn id="18" dur="26">
                                          <p:stCondLst>
                                            <p:cond delay="1642"/>
                                          </p:stCondLst>
                                        </p:cTn>
                                        <p:tgtEl>
                                          <p:spTgt spid="13"/>
                                        </p:tgtEl>
                                      </p:cBhvr>
                                      <p:to x="100000" y="90000"/>
                                    </p:animScale>
                                    <p:animScale>
                                      <p:cBhvr>
                                        <p:cTn id="19" dur="166" decel="50000">
                                          <p:stCondLst>
                                            <p:cond delay="1668"/>
                                          </p:stCondLst>
                                        </p:cTn>
                                        <p:tgtEl>
                                          <p:spTgt spid="13"/>
                                        </p:tgtEl>
                                      </p:cBhvr>
                                      <p:to x="100000" y="100000"/>
                                    </p:animScale>
                                    <p:animScale>
                                      <p:cBhvr>
                                        <p:cTn id="20" dur="26">
                                          <p:stCondLst>
                                            <p:cond delay="1808"/>
                                          </p:stCondLst>
                                        </p:cTn>
                                        <p:tgtEl>
                                          <p:spTgt spid="13"/>
                                        </p:tgtEl>
                                      </p:cBhvr>
                                      <p:to x="100000" y="95000"/>
                                    </p:animScale>
                                    <p:animScale>
                                      <p:cBhvr>
                                        <p:cTn id="21" dur="166" decel="50000">
                                          <p:stCondLst>
                                            <p:cond delay="1834"/>
                                          </p:stCondLst>
                                        </p:cTn>
                                        <p:tgtEl>
                                          <p:spTgt spid="13"/>
                                        </p:tgtEl>
                                      </p:cBhvr>
                                      <p:to x="100000" y="100000"/>
                                    </p:animScale>
                                    <p:set>
                                      <p:cBhvr>
                                        <p:cTn id="22" dur="1" fill="hold">
                                          <p:stCondLst>
                                            <p:cond delay="1999"/>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120</TotalTime>
  <Words>2583</Words>
  <Application>Microsoft Office PowerPoint</Application>
  <PresentationFormat>On-screen Show (4:3)</PresentationFormat>
  <Paragraphs>391</Paragraphs>
  <Slides>38</Slides>
  <Notes>16</Notes>
  <HiddenSlides>0</HiddenSlides>
  <MMClips>0</MMClips>
  <ScaleCrop>false</ScaleCrop>
  <HeadingPairs>
    <vt:vector size="4" baseType="variant">
      <vt:variant>
        <vt:lpstr>Theme</vt:lpstr>
      </vt:variant>
      <vt:variant>
        <vt:i4>3</vt:i4>
      </vt:variant>
      <vt:variant>
        <vt:lpstr>Slide Titles</vt:lpstr>
      </vt:variant>
      <vt:variant>
        <vt:i4>38</vt:i4>
      </vt:variant>
    </vt:vector>
  </HeadingPairs>
  <TitlesOfParts>
    <vt:vector size="41" baseType="lpstr">
      <vt:lpstr>1_Office Theme</vt:lpstr>
      <vt:lpstr>Office Theme</vt:lpstr>
      <vt:lpstr>2_Office Theme</vt:lpstr>
      <vt:lpstr>How accurate is an eye witness testimony really?</vt:lpstr>
      <vt:lpstr>Home Learning Task</vt:lpstr>
      <vt:lpstr>Do we notice as much as we think?</vt:lpstr>
      <vt:lpstr>Do we notice as much as we think we do?  Simons (1999) famously investigated change blindness, and found people do not notice as much as they assume they do. Watch the video and answer the questions:  - What are the potential consequences of attention issues in human memory in real life? - Challenge: Are there individual differences in levels of attention and change blindness? Why is this important?</vt:lpstr>
      <vt:lpstr>Based on his ‘war of ghosts’ research, Bartlett (1932) suggested that memories can be affected by thoughts you already have about day to day experiences.   You MAY begin to base expectations on observations we have made in previous experiences. These are known as SCHEMAS.   Schemas can affect the reliability of EWT, as witnesses are not necessarily recalling facts, but reconstructing memories biased by previous experiences, moods, knowledge, attitudes, stereotypes etc.</vt:lpstr>
      <vt:lpstr>How accurate are ‘line-ups’? </vt:lpstr>
      <vt:lpstr>What problems are there with the inaccuracy of eyewitness testimonies?</vt:lpstr>
      <vt:lpstr>PowerPoint Presentation</vt:lpstr>
      <vt:lpstr>Factors affecting accuracy of EWT: Anxiety</vt:lpstr>
      <vt:lpstr>Factors affecting accuracy of EWT: Anxiety</vt:lpstr>
      <vt:lpstr>Factors affecting accuracy of EWT: Anxiety</vt:lpstr>
      <vt:lpstr>Anxiety – The Yerkes-Dodson Law (1908)</vt:lpstr>
      <vt:lpstr>Look at each of the following pictures you are going to be shown...</vt:lpstr>
      <vt:lpstr>PowerPoint Presentation</vt:lpstr>
      <vt:lpstr>PowerPoint Presentation</vt:lpstr>
      <vt:lpstr>PowerPoint Presentation</vt:lpstr>
      <vt:lpstr>PowerPoint Presentation</vt:lpstr>
      <vt:lpstr>What were your eyes drawn to in each picture?</vt:lpstr>
      <vt:lpstr>PowerPoint Presentation</vt:lpstr>
      <vt:lpstr>PowerPoint Presentation</vt:lpstr>
      <vt:lpstr>PowerPoint Presentation</vt:lpstr>
      <vt:lpstr>PowerPoint Presentation</vt:lpstr>
      <vt:lpstr>Loftus et al. (1987) - Weapon Focus Effect</vt:lpstr>
      <vt:lpstr>Key research into ‘anxiety’ as a factor that affects accuracy of EWT: Loftus et al. (1987)</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accurate is an eye witness testimony really?</dc:title>
  <dc:creator>Kirsty</dc:creator>
  <cp:lastModifiedBy>Kirsty</cp:lastModifiedBy>
  <cp:revision>9</cp:revision>
  <dcterms:created xsi:type="dcterms:W3CDTF">2015-09-16T14:45:00Z</dcterms:created>
  <dcterms:modified xsi:type="dcterms:W3CDTF">2015-09-17T16:13:34Z</dcterms:modified>
</cp:coreProperties>
</file>