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36329-E487-4D19-867E-05DFB22F009D}" type="datetimeFigureOut">
              <a:rPr lang="en-GB" smtClean="0"/>
              <a:t>17/09/2015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C6EBF-0369-4689-AF9A-96D9B466F28B}" type="slidenum">
              <a:rPr lang="en-GB" smtClean="0"/>
              <a:t>‹#›</a:t>
            </a:fld>
            <a:endParaRPr lang="en-GB"/>
          </a:p>
        </p:txBody>
      </p:sp>
    </p:spTree>
    <p:extLst>
      <p:ext uri="{BB962C8B-B14F-4D97-AF65-F5344CB8AC3E}">
        <p14:creationId xmlns:p14="http://schemas.microsoft.com/office/powerpoint/2010/main" val="332636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r>
              <a:rPr lang="en-GB" dirty="0" smtClean="0"/>
              <a:t> including feedback</a:t>
            </a:r>
            <a:endParaRPr lang="en-GB" dirty="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06049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D26F9-B7EA-4D2E-9FB7-01DB93C6D17A}"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29036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 looked into restrained eating.</a:t>
            </a:r>
            <a:r>
              <a:rPr lang="en-GB" baseline="0" dirty="0" smtClean="0"/>
              <a:t> Found dieters ate more after preload.</a:t>
            </a:r>
            <a:endParaRPr lang="en-GB" dirty="0"/>
          </a:p>
        </p:txBody>
      </p:sp>
      <p:sp>
        <p:nvSpPr>
          <p:cNvPr id="4" name="Slide Number Placeholder 3"/>
          <p:cNvSpPr>
            <a:spLocks noGrp="1"/>
          </p:cNvSpPr>
          <p:nvPr>
            <p:ph type="sldNum" sz="quarter" idx="10"/>
          </p:nvPr>
        </p:nvSpPr>
        <p:spPr/>
        <p:txBody>
          <a:bodyPr/>
          <a:lstStyle/>
          <a:p>
            <a:fld id="{314D26F9-B7EA-4D2E-9FB7-01DB93C6D17A}"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40349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Humans</a:t>
            </a:r>
            <a:r>
              <a:rPr lang="en-GB" baseline="0" dirty="0" smtClean="0"/>
              <a:t> have evolved taste preferences for sweet and salty foods.</a:t>
            </a:r>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67390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Was Wegner</a:t>
            </a:r>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418282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Effects were minimal.</a:t>
            </a:r>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82471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the psychodynamic approach, not cognitive.</a:t>
            </a:r>
            <a:endParaRPr lang="en-GB" dirty="0"/>
          </a:p>
        </p:txBody>
      </p:sp>
      <p:sp>
        <p:nvSpPr>
          <p:cNvPr id="4" name="Slide Number Placeholder 3"/>
          <p:cNvSpPr>
            <a:spLocks noGrp="1"/>
          </p:cNvSpPr>
          <p:nvPr>
            <p:ph type="sldNum" sz="quarter" idx="10"/>
          </p:nvPr>
        </p:nvSpPr>
        <p:spPr/>
        <p:txBody>
          <a:bodyPr/>
          <a:lstStyle/>
          <a:p>
            <a:fld id="{59B6BDD6-024E-4965-BCF2-8FFBE0521175}"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61667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04235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 discussion around</a:t>
            </a:r>
            <a:r>
              <a:rPr lang="en-GB" baseline="0" dirty="0" smtClean="0"/>
              <a:t> demonstration of student’s change blindness.</a:t>
            </a:r>
            <a:endParaRPr lang="en-GB" dirty="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59823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a:t>
            </a:r>
            <a:r>
              <a:rPr lang="en-GB" dirty="0" err="1" smtClean="0"/>
              <a:t>mins</a:t>
            </a:r>
            <a:r>
              <a:rPr lang="en-GB" dirty="0" smtClean="0"/>
              <a:t> video on </a:t>
            </a:r>
            <a:r>
              <a:rPr lang="en-GB" dirty="0" err="1" smtClean="0"/>
              <a:t>inattentional</a:t>
            </a:r>
            <a:r>
              <a:rPr lang="en-GB" baseline="0" dirty="0" smtClean="0"/>
              <a:t> blindness,</a:t>
            </a:r>
            <a:r>
              <a:rPr lang="en-GB" dirty="0" smtClean="0"/>
              <a:t> including interactive demonstration of face recognition. Students answer two questions from video (one question ‘challenge</a:t>
            </a:r>
            <a:r>
              <a:rPr lang="en-GB" baseline="0" dirty="0" smtClean="0"/>
              <a:t> question’ for more able).</a:t>
            </a:r>
            <a:endParaRPr lang="en-GB" dirty="0" smtClean="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59823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59823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59823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baseline="0" dirty="0" smtClean="0"/>
              <a:t>5 </a:t>
            </a:r>
            <a:r>
              <a:rPr lang="en-GB" baseline="0" dirty="0" err="1" smtClean="0"/>
              <a:t>mins</a:t>
            </a:r>
            <a:r>
              <a:rPr lang="en-GB" baseline="0" dirty="0" smtClean="0"/>
              <a:t>  real life case study video of wrongly convicted rapist based on EWT. Students introduced to what type of evidence is more accurate than EWT and why.</a:t>
            </a:r>
            <a:endParaRPr lang="en-GB" dirty="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14653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FF7F2B-8879-584F-BEDF-9816F8AC0B0B}"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8408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FF7F2B-8879-584F-BEDF-9816F8AC0B0B}"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8408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29ABE-F92B-4CA0-BA4A-0D2746FBFA02}"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76481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94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097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8731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361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2418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400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806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7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36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452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54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586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267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632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778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3742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667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448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1775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584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4253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745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5181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5776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4753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841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707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505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88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403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07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722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60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7044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503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E2D2-57E2-44E3-B526-03D22F54AA7A}" type="datetimeFigureOut">
              <a:rPr lang="en-GB" smtClean="0">
                <a:solidFill>
                  <a:prstClr val="black">
                    <a:tint val="75000"/>
                  </a:prstClr>
                </a:solidFill>
              </a:rPr>
              <a:pPr/>
              <a:t>17/09/2015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EF8FC-6E9B-42D7-A1A7-ED7DE1FAE2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190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I4V6aoYuDcg&amp;feature=related" TargetMode="External"/><Relationship Id="rId2" Type="http://schemas.openxmlformats.org/officeDocument/2006/relationships/hyperlink" Target="https://www.youtube.com/watch?v=0FcEDiSc0_g"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5.wdp"/><Relationship Id="rId18" Type="http://schemas.microsoft.com/office/2007/relationships/hdphoto" Target="../media/hdphoto7.wdp"/><Relationship Id="rId3" Type="http://schemas.openxmlformats.org/officeDocument/2006/relationships/notesSlide" Target="../notesSlides/notesSlide10.xml"/><Relationship Id="rId7" Type="http://schemas.microsoft.com/office/2007/relationships/hdphoto" Target="../media/hdphoto2.wdp"/><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slideLayout" Target="../slideLayouts/slideLayout7.xml"/><Relationship Id="rId16" Type="http://schemas.microsoft.com/office/2007/relationships/hdphoto" Target="../media/hdphoto6.wdp"/><Relationship Id="rId1" Type="http://schemas.openxmlformats.org/officeDocument/2006/relationships/tags" Target="../tags/tag1.xml"/><Relationship Id="rId6" Type="http://schemas.openxmlformats.org/officeDocument/2006/relationships/image" Target="../media/image2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image" Target="../media/image28.png"/><Relationship Id="rId9" Type="http://schemas.microsoft.com/office/2007/relationships/hdphoto" Target="../media/hdphoto3.wdp"/><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5.wdp"/><Relationship Id="rId3" Type="http://schemas.openxmlformats.org/officeDocument/2006/relationships/notesSlide" Target="../notesSlides/notesSlide11.xml"/><Relationship Id="rId7" Type="http://schemas.microsoft.com/office/2007/relationships/hdphoto" Target="../media/hdphoto2.wdp"/><Relationship Id="rId12"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9.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3.wdp"/><Relationship Id="rId1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png"/><Relationship Id="rId5" Type="http://schemas.microsoft.com/office/2007/relationships/hdphoto" Target="../media/hdphoto2.wdp"/><Relationship Id="rId10" Type="http://schemas.openxmlformats.org/officeDocument/2006/relationships/image" Target="../media/image37.png"/><Relationship Id="rId4" Type="http://schemas.openxmlformats.org/officeDocument/2006/relationships/image" Target="../media/image29.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8-hapS2SPz4"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png"/><Relationship Id="rId5" Type="http://schemas.microsoft.com/office/2007/relationships/hdphoto" Target="../media/hdphoto2.wdp"/><Relationship Id="rId10" Type="http://schemas.openxmlformats.org/officeDocument/2006/relationships/image" Target="../media/image37.png"/><Relationship Id="rId4" Type="http://schemas.openxmlformats.org/officeDocument/2006/relationships/image" Target="../media/image29.png"/><Relationship Id="rId9" Type="http://schemas.microsoft.com/office/2007/relationships/hdphoto" Target="../media/hdphoto4.wdp"/></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png"/><Relationship Id="rId5" Type="http://schemas.microsoft.com/office/2007/relationships/hdphoto" Target="../media/hdphoto2.wdp"/><Relationship Id="rId10" Type="http://schemas.openxmlformats.org/officeDocument/2006/relationships/image" Target="../media/image37.png"/><Relationship Id="rId4" Type="http://schemas.openxmlformats.org/officeDocument/2006/relationships/image" Target="../media/image29.png"/><Relationship Id="rId9" Type="http://schemas.microsoft.com/office/2007/relationships/hdphoto" Target="../media/hdphoto4.wdp"/></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png"/><Relationship Id="rId5" Type="http://schemas.microsoft.com/office/2007/relationships/hdphoto" Target="../media/hdphoto2.wdp"/><Relationship Id="rId10" Type="http://schemas.openxmlformats.org/officeDocument/2006/relationships/image" Target="../media/image38.png"/><Relationship Id="rId4" Type="http://schemas.openxmlformats.org/officeDocument/2006/relationships/image" Target="../media/image29.png"/><Relationship Id="rId9" Type="http://schemas.microsoft.com/office/2007/relationships/hdphoto" Target="../media/hdphoto4.wdp"/></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2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6.png"/><Relationship Id="rId3" Type="http://schemas.openxmlformats.org/officeDocument/2006/relationships/notesSlide" Target="../notesSlides/notesSlide14.xml"/><Relationship Id="rId7" Type="http://schemas.microsoft.com/office/2007/relationships/hdphoto" Target="../media/hdphoto2.wdp"/><Relationship Id="rId12"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9.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3.wdp"/></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2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36.png"/><Relationship Id="rId7" Type="http://schemas.microsoft.com/office/2007/relationships/hdphoto" Target="../media/hdphoto4.wdp"/><Relationship Id="rId12"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0" Type="http://schemas.openxmlformats.org/officeDocument/2006/relationships/image" Target="../media/image33.png"/><Relationship Id="rId4" Type="http://schemas.openxmlformats.org/officeDocument/2006/relationships/image" Target="../media/image29.png"/><Relationship Id="rId9" Type="http://schemas.microsoft.com/office/2007/relationships/hdphoto" Target="../media/hdphoto5.wdp"/><Relationship Id="rId1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VkrrVozZR2c"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SBTRLoPuo"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5934" y="3091951"/>
            <a:ext cx="5252121" cy="3005202"/>
          </a:xfrm>
        </p:spPr>
        <p:txBody>
          <a:bodyPr>
            <a:normAutofit/>
          </a:bodyPr>
          <a:lstStyle/>
          <a:p>
            <a:r>
              <a:rPr lang="en-GB" dirty="0" smtClean="0">
                <a:latin typeface="Comic Sans MS" panose="030F0702030302020204" pitchFamily="66" charset="0"/>
              </a:rPr>
              <a:t>How accurate is an eye witness testimony really?</a:t>
            </a:r>
            <a:endParaRPr lang="en-GB" dirty="0">
              <a:latin typeface="Comic Sans MS" panose="030F0702030302020204" pitchFamily="66" charset="0"/>
            </a:endParaRPr>
          </a:p>
        </p:txBody>
      </p:sp>
      <p:sp>
        <p:nvSpPr>
          <p:cNvPr id="3" name="Subtitle 2"/>
          <p:cNvSpPr>
            <a:spLocks noGrp="1"/>
          </p:cNvSpPr>
          <p:nvPr>
            <p:ph type="subTitle" idx="1"/>
          </p:nvPr>
        </p:nvSpPr>
        <p:spPr>
          <a:xfrm>
            <a:off x="-10764" y="6097152"/>
            <a:ext cx="9154764" cy="783295"/>
          </a:xfrm>
          <a:solidFill>
            <a:schemeClr val="bg1"/>
          </a:solidFill>
        </p:spPr>
        <p:txBody>
          <a:bodyPr>
            <a:normAutofit/>
          </a:bodyPr>
          <a:lstStyle/>
          <a:p>
            <a:r>
              <a:rPr lang="en-GB" sz="3800" b="1" dirty="0" smtClean="0">
                <a:solidFill>
                  <a:srgbClr val="002060"/>
                </a:solidFill>
                <a:latin typeface="Comic Sans MS" panose="030F0702030302020204" pitchFamily="66" charset="0"/>
              </a:rPr>
              <a:t>Starter</a:t>
            </a:r>
            <a:r>
              <a:rPr lang="en-GB" sz="3800" dirty="0" smtClean="0">
                <a:solidFill>
                  <a:srgbClr val="002060"/>
                </a:solidFill>
                <a:latin typeface="Comic Sans MS" panose="030F0702030302020204" pitchFamily="66" charset="0"/>
              </a:rPr>
              <a:t>: Complete the odd one out</a:t>
            </a:r>
            <a:endParaRPr lang="en-GB" sz="3800" dirty="0">
              <a:solidFill>
                <a:srgbClr val="002060"/>
              </a:solidFill>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0" y="0"/>
            <a:ext cx="9175220" cy="30906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4" y="3092129"/>
            <a:ext cx="4006699" cy="30050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63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sp>
        <p:nvSpPr>
          <p:cNvPr id="2" name="Title 1"/>
          <p:cNvSpPr>
            <a:spLocks noGrp="1"/>
          </p:cNvSpPr>
          <p:nvPr>
            <p:ph type="title"/>
          </p:nvPr>
        </p:nvSpPr>
        <p:spPr>
          <a:xfrm>
            <a:off x="0" y="0"/>
            <a:ext cx="9144000" cy="1268760"/>
          </a:xfrm>
          <a:solidFill>
            <a:schemeClr val="bg1"/>
          </a:solidFill>
          <a:ln w="63500">
            <a:solidFill>
              <a:schemeClr val="tx1"/>
            </a:solidFill>
          </a:ln>
        </p:spPr>
        <p:txBody>
          <a:bodyPr>
            <a:normAutofit/>
          </a:bodyPr>
          <a:lstStyle/>
          <a:p>
            <a:r>
              <a:rPr lang="en-GB" sz="3000" dirty="0" smtClean="0">
                <a:latin typeface="Comic Sans MS" panose="030F0702030302020204" pitchFamily="66" charset="0"/>
              </a:rPr>
              <a:t>Factors affecting accuracy of EWT</a:t>
            </a:r>
            <a:r>
              <a:rPr lang="en-GB" sz="3600" dirty="0" smtClean="0">
                <a:latin typeface="Comic Sans MS" panose="030F0702030302020204" pitchFamily="66" charset="0"/>
              </a:rPr>
              <a:t>:</a:t>
            </a:r>
            <a:br>
              <a:rPr lang="en-GB" sz="3600" dirty="0" smtClean="0">
                <a:latin typeface="Comic Sans MS" panose="030F0702030302020204" pitchFamily="66" charset="0"/>
              </a:rPr>
            </a:br>
            <a:r>
              <a:rPr lang="en-GB" sz="3800" b="1" dirty="0" smtClean="0">
                <a:latin typeface="Comic Sans MS" panose="030F0702030302020204" pitchFamily="66" charset="0"/>
              </a:rPr>
              <a:t>Anxiety</a:t>
            </a:r>
            <a:endParaRPr lang="en-GB" sz="3800" b="1" dirty="0">
              <a:latin typeface="Comic Sans MS" panose="030F0702030302020204" pitchFamily="66" charset="0"/>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16440" y="4797152"/>
            <a:ext cx="1727560" cy="118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1340768"/>
            <a:ext cx="9144000" cy="1292662"/>
          </a:xfrm>
          <a:prstGeom prst="rect">
            <a:avLst/>
          </a:prstGeom>
          <a:noFill/>
        </p:spPr>
        <p:txBody>
          <a:bodyPr wrap="square" rtlCol="0">
            <a:spAutoFit/>
          </a:bodyPr>
          <a:lstStyle/>
          <a:p>
            <a:r>
              <a:rPr lang="en-GB" sz="2600" b="1" dirty="0" smtClean="0">
                <a:solidFill>
                  <a:prstClr val="black"/>
                </a:solidFill>
                <a:latin typeface="Comic Sans MS" panose="030F0702030302020204" pitchFamily="66" charset="0"/>
              </a:rPr>
              <a:t>What is the ecological validity of this research like?</a:t>
            </a:r>
          </a:p>
          <a:p>
            <a:r>
              <a:rPr lang="en-GB" sz="2600" b="1" dirty="0" smtClean="0">
                <a:solidFill>
                  <a:prstClr val="black"/>
                </a:solidFill>
                <a:latin typeface="Comic Sans MS" panose="030F0702030302020204" pitchFamily="66" charset="0"/>
              </a:rPr>
              <a:t>What does this mean for the generalisability of the results?</a:t>
            </a:r>
            <a:endParaRPr lang="en-GB" sz="2600" b="1" dirty="0">
              <a:solidFill>
                <a:prstClr val="black"/>
              </a:solidFill>
              <a:latin typeface="Comic Sans MS" panose="030F0702030302020204" pitchFamily="66" charset="0"/>
            </a:endParaRPr>
          </a:p>
        </p:txBody>
      </p:sp>
      <p:sp>
        <p:nvSpPr>
          <p:cNvPr id="13" name="TextBox 12"/>
          <p:cNvSpPr txBox="1"/>
          <p:nvPr/>
        </p:nvSpPr>
        <p:spPr>
          <a:xfrm>
            <a:off x="1251565" y="2852936"/>
            <a:ext cx="6552727" cy="2308324"/>
          </a:xfrm>
          <a:prstGeom prst="rect">
            <a:avLst/>
          </a:prstGeom>
          <a:solidFill>
            <a:schemeClr val="bg1"/>
          </a:solidFill>
          <a:ln w="31750">
            <a:solidFill>
              <a:schemeClr val="tx1"/>
            </a:solidFill>
          </a:ln>
        </p:spPr>
        <p:txBody>
          <a:bodyPr wrap="square" rtlCol="0">
            <a:spAutoFit/>
          </a:bodyPr>
          <a:lstStyle/>
          <a:p>
            <a:r>
              <a:rPr lang="en-GB" sz="2400" dirty="0" smtClean="0">
                <a:solidFill>
                  <a:prstClr val="black"/>
                </a:solidFill>
                <a:latin typeface="Comic Sans MS" panose="030F0702030302020204" pitchFamily="66" charset="0"/>
              </a:rPr>
              <a:t>‘</a:t>
            </a:r>
            <a:r>
              <a:rPr lang="en-GB" sz="2400" i="1" dirty="0">
                <a:solidFill>
                  <a:prstClr val="black"/>
                </a:solidFill>
                <a:latin typeface="Comic Sans MS" panose="030F0702030302020204" pitchFamily="66" charset="0"/>
              </a:rPr>
              <a:t>Christianson and </a:t>
            </a:r>
            <a:r>
              <a:rPr lang="en-GB" sz="2400" i="1" dirty="0" err="1">
                <a:solidFill>
                  <a:prstClr val="black"/>
                </a:solidFill>
                <a:latin typeface="Comic Sans MS" panose="030F0702030302020204" pitchFamily="66" charset="0"/>
              </a:rPr>
              <a:t>Hubinette’s</a:t>
            </a:r>
            <a:r>
              <a:rPr lang="en-GB" sz="2400" i="1" dirty="0">
                <a:solidFill>
                  <a:prstClr val="black"/>
                </a:solidFill>
                <a:latin typeface="Comic Sans MS" panose="030F0702030302020204" pitchFamily="66" charset="0"/>
              </a:rPr>
              <a:t> (1993)’ </a:t>
            </a:r>
            <a:r>
              <a:rPr lang="en-GB" sz="2400" dirty="0">
                <a:solidFill>
                  <a:prstClr val="black"/>
                </a:solidFill>
                <a:latin typeface="Comic Sans MS" panose="030F0702030302020204" pitchFamily="66" charset="0"/>
              </a:rPr>
              <a:t>research and ‘</a:t>
            </a:r>
            <a:r>
              <a:rPr lang="en-GB" sz="2400" i="1" dirty="0" err="1">
                <a:solidFill>
                  <a:prstClr val="black"/>
                </a:solidFill>
                <a:latin typeface="Comic Sans MS" panose="030F0702030302020204" pitchFamily="66" charset="0"/>
              </a:rPr>
              <a:t>Yuille</a:t>
            </a:r>
            <a:r>
              <a:rPr lang="en-GB" sz="2400" i="1" dirty="0">
                <a:solidFill>
                  <a:prstClr val="black"/>
                </a:solidFill>
                <a:latin typeface="Comic Sans MS" panose="030F0702030302020204" pitchFamily="66" charset="0"/>
              </a:rPr>
              <a:t> and </a:t>
            </a:r>
            <a:r>
              <a:rPr lang="en-GB" sz="2400" i="1" dirty="0" err="1">
                <a:solidFill>
                  <a:prstClr val="black"/>
                </a:solidFill>
                <a:latin typeface="Comic Sans MS" panose="030F0702030302020204" pitchFamily="66" charset="0"/>
              </a:rPr>
              <a:t>Cutshall</a:t>
            </a:r>
            <a:r>
              <a:rPr lang="en-GB" sz="2400" i="1" dirty="0">
                <a:solidFill>
                  <a:prstClr val="black"/>
                </a:solidFill>
                <a:latin typeface="Comic Sans MS" panose="030F0702030302020204" pitchFamily="66" charset="0"/>
              </a:rPr>
              <a:t> (1986)</a:t>
            </a:r>
            <a:r>
              <a:rPr lang="en-GB" sz="2400" dirty="0">
                <a:solidFill>
                  <a:prstClr val="black"/>
                </a:solidFill>
                <a:latin typeface="Comic Sans MS" panose="030F0702030302020204" pitchFamily="66" charset="0"/>
              </a:rPr>
              <a:t>’ research. </a:t>
            </a:r>
          </a:p>
          <a:p>
            <a:endParaRPr lang="en-GB" sz="2400" dirty="0">
              <a:solidFill>
                <a:prstClr val="black"/>
              </a:solidFill>
              <a:latin typeface="Comic Sans MS" panose="030F0702030302020204" pitchFamily="66" charset="0"/>
            </a:endParaRPr>
          </a:p>
          <a:p>
            <a:r>
              <a:rPr lang="en-GB" sz="2400" dirty="0" smtClean="0">
                <a:solidFill>
                  <a:prstClr val="black"/>
                </a:solidFill>
                <a:latin typeface="Comic Sans MS" panose="030F0702030302020204" pitchFamily="66" charset="0"/>
              </a:rPr>
              <a:t>‘</a:t>
            </a:r>
            <a:r>
              <a:rPr lang="en-GB" sz="2400" i="1" dirty="0" err="1">
                <a:solidFill>
                  <a:prstClr val="black"/>
                </a:solidFill>
                <a:latin typeface="Comic Sans MS" panose="030F0702030302020204" pitchFamily="66" charset="0"/>
              </a:rPr>
              <a:t>Deffenbacher</a:t>
            </a:r>
            <a:r>
              <a:rPr lang="en-GB" sz="2400" i="1" dirty="0">
                <a:solidFill>
                  <a:prstClr val="black"/>
                </a:solidFill>
                <a:latin typeface="Comic Sans MS" panose="030F0702030302020204" pitchFamily="66" charset="0"/>
              </a:rPr>
              <a:t> et al. (2004)’ </a:t>
            </a:r>
            <a:r>
              <a:rPr lang="en-GB" sz="2400" dirty="0">
                <a:solidFill>
                  <a:prstClr val="black"/>
                </a:solidFill>
                <a:latin typeface="Comic Sans MS" panose="030F0702030302020204" pitchFamily="66" charset="0"/>
              </a:rPr>
              <a:t>research and </a:t>
            </a:r>
            <a:r>
              <a:rPr lang="en-GB" sz="2400" i="1" dirty="0">
                <a:solidFill>
                  <a:prstClr val="black"/>
                </a:solidFill>
                <a:latin typeface="Comic Sans MS" panose="030F0702030302020204" pitchFamily="66" charset="0"/>
              </a:rPr>
              <a:t>‘Clifford and Scott (1978)’ </a:t>
            </a:r>
            <a:r>
              <a:rPr lang="en-GB" sz="2400" dirty="0">
                <a:solidFill>
                  <a:prstClr val="black"/>
                </a:solidFill>
                <a:latin typeface="Comic Sans MS" panose="030F0702030302020204" pitchFamily="66" charset="0"/>
              </a:rPr>
              <a:t>research. </a:t>
            </a:r>
          </a:p>
        </p:txBody>
      </p:sp>
      <p:sp>
        <p:nvSpPr>
          <p:cNvPr id="3" name="TextBox 2"/>
          <p:cNvSpPr txBox="1"/>
          <p:nvPr/>
        </p:nvSpPr>
        <p:spPr>
          <a:xfrm>
            <a:off x="215516" y="692087"/>
            <a:ext cx="1656184" cy="369332"/>
          </a:xfrm>
          <a:prstGeom prst="rect">
            <a:avLst/>
          </a:prstGeom>
          <a:noFill/>
        </p:spPr>
        <p:txBody>
          <a:bodyPr wrap="square" rtlCol="0">
            <a:spAutoFit/>
          </a:bodyPr>
          <a:lstStyle/>
          <a:p>
            <a:r>
              <a:rPr lang="en-GB" dirty="0">
                <a:solidFill>
                  <a:prstClr val="black"/>
                </a:solidFill>
              </a:rPr>
              <a:t>5 </a:t>
            </a:r>
            <a:r>
              <a:rPr lang="en-GB" dirty="0" err="1">
                <a:solidFill>
                  <a:prstClr val="black"/>
                </a:solidFill>
              </a:rPr>
              <a:t>mins</a:t>
            </a:r>
            <a:endParaRPr lang="en-GB"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92087"/>
            <a:ext cx="461461" cy="46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2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13"/>
                                        </p:tgtEl>
                                      </p:cBhvr>
                                    </p:animEffect>
                                    <p:anim calcmode="lin" valueType="num">
                                      <p:cBhvr>
                                        <p:cTn id="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4" dur="26">
                                          <p:stCondLst>
                                            <p:cond delay="620"/>
                                          </p:stCondLst>
                                        </p:cTn>
                                        <p:tgtEl>
                                          <p:spTgt spid="13"/>
                                        </p:tgtEl>
                                      </p:cBhvr>
                                      <p:to x="100000" y="60000"/>
                                    </p:animScale>
                                    <p:animScale>
                                      <p:cBhvr>
                                        <p:cTn id="15" dur="166" decel="50000">
                                          <p:stCondLst>
                                            <p:cond delay="646"/>
                                          </p:stCondLst>
                                        </p:cTn>
                                        <p:tgtEl>
                                          <p:spTgt spid="13"/>
                                        </p:tgtEl>
                                      </p:cBhvr>
                                      <p:to x="100000" y="100000"/>
                                    </p:animScale>
                                    <p:animScale>
                                      <p:cBhvr>
                                        <p:cTn id="16" dur="26">
                                          <p:stCondLst>
                                            <p:cond delay="1312"/>
                                          </p:stCondLst>
                                        </p:cTn>
                                        <p:tgtEl>
                                          <p:spTgt spid="13"/>
                                        </p:tgtEl>
                                      </p:cBhvr>
                                      <p:to x="100000" y="80000"/>
                                    </p:animScale>
                                    <p:animScale>
                                      <p:cBhvr>
                                        <p:cTn id="17" dur="166" decel="50000">
                                          <p:stCondLst>
                                            <p:cond delay="1338"/>
                                          </p:stCondLst>
                                        </p:cTn>
                                        <p:tgtEl>
                                          <p:spTgt spid="13"/>
                                        </p:tgtEl>
                                      </p:cBhvr>
                                      <p:to x="100000" y="100000"/>
                                    </p:animScale>
                                    <p:animScale>
                                      <p:cBhvr>
                                        <p:cTn id="18" dur="26">
                                          <p:stCondLst>
                                            <p:cond delay="1642"/>
                                          </p:stCondLst>
                                        </p:cTn>
                                        <p:tgtEl>
                                          <p:spTgt spid="13"/>
                                        </p:tgtEl>
                                      </p:cBhvr>
                                      <p:to x="100000" y="90000"/>
                                    </p:animScale>
                                    <p:animScale>
                                      <p:cBhvr>
                                        <p:cTn id="19" dur="166" decel="50000">
                                          <p:stCondLst>
                                            <p:cond delay="1668"/>
                                          </p:stCondLst>
                                        </p:cTn>
                                        <p:tgtEl>
                                          <p:spTgt spid="13"/>
                                        </p:tgtEl>
                                      </p:cBhvr>
                                      <p:to x="100000" y="100000"/>
                                    </p:animScale>
                                    <p:animScale>
                                      <p:cBhvr>
                                        <p:cTn id="20" dur="26">
                                          <p:stCondLst>
                                            <p:cond delay="1808"/>
                                          </p:stCondLst>
                                        </p:cTn>
                                        <p:tgtEl>
                                          <p:spTgt spid="13"/>
                                        </p:tgtEl>
                                      </p:cBhvr>
                                      <p:to x="100000" y="95000"/>
                                    </p:animScale>
                                    <p:animScale>
                                      <p:cBhvr>
                                        <p:cTn id="21" dur="166" decel="50000">
                                          <p:stCondLst>
                                            <p:cond delay="1834"/>
                                          </p:stCondLst>
                                        </p:cTn>
                                        <p:tgtEl>
                                          <p:spTgt spid="13"/>
                                        </p:tgtEl>
                                      </p:cBhvr>
                                      <p:to x="100000" y="100000"/>
                                    </p:animScale>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878"/>
          <a:stretch/>
        </p:blipFill>
        <p:spPr bwMode="auto">
          <a:xfrm>
            <a:off x="0" y="1268759"/>
            <a:ext cx="7395992" cy="438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76256" y="3303180"/>
            <a:ext cx="2288379" cy="2354491"/>
          </a:xfrm>
          <a:prstGeom prst="rect">
            <a:avLst/>
          </a:prstGeom>
          <a:solidFill>
            <a:schemeClr val="bg1"/>
          </a:solidFill>
        </p:spPr>
        <p:txBody>
          <a:bodyPr wrap="square" rtlCol="0">
            <a:spAutoFit/>
          </a:bodyPr>
          <a:lstStyle/>
          <a:p>
            <a:r>
              <a:rPr lang="en-GB" sz="2100" dirty="0">
                <a:solidFill>
                  <a:prstClr val="black"/>
                </a:solidFill>
                <a:latin typeface="Comic Sans MS" panose="030F0702030302020204" pitchFamily="66" charset="0"/>
              </a:rPr>
              <a:t>What do you think this graph should look like based on </a:t>
            </a:r>
            <a:r>
              <a:rPr lang="en-GB" sz="2100" dirty="0" err="1">
                <a:solidFill>
                  <a:prstClr val="black"/>
                </a:solidFill>
                <a:latin typeface="Comic Sans MS" panose="030F0702030302020204" pitchFamily="66" charset="0"/>
              </a:rPr>
              <a:t>Deffenbacher’s</a:t>
            </a:r>
            <a:r>
              <a:rPr lang="en-GB" sz="2100" dirty="0">
                <a:solidFill>
                  <a:prstClr val="black"/>
                </a:solidFill>
                <a:latin typeface="Comic Sans MS" panose="030F0702030302020204" pitchFamily="66" charset="0"/>
              </a:rPr>
              <a:t> findings?</a:t>
            </a:r>
          </a:p>
          <a:p>
            <a:endParaRPr lang="en-GB" sz="2100" dirty="0">
              <a:solidFill>
                <a:prstClr val="black"/>
              </a:solidFill>
              <a:latin typeface="Comic Sans MS" panose="030F0702030302020204" pitchFamily="66" charset="0"/>
            </a:endParaRPr>
          </a:p>
        </p:txBody>
      </p:sp>
      <p:sp>
        <p:nvSpPr>
          <p:cNvPr id="7" name="TextBox 6"/>
          <p:cNvSpPr txBox="1"/>
          <p:nvPr/>
        </p:nvSpPr>
        <p:spPr>
          <a:xfrm>
            <a:off x="6876256" y="1268760"/>
            <a:ext cx="2267744" cy="2062103"/>
          </a:xfrm>
          <a:prstGeom prst="rect">
            <a:avLst/>
          </a:prstGeom>
          <a:solidFill>
            <a:schemeClr val="bg1"/>
          </a:solidFill>
        </p:spPr>
        <p:txBody>
          <a:bodyPr wrap="square" rtlCol="0">
            <a:spAutoFit/>
          </a:bodyPr>
          <a:lstStyle/>
          <a:p>
            <a:r>
              <a:rPr lang="en-GB" sz="1600" dirty="0" err="1">
                <a:solidFill>
                  <a:srgbClr val="C00000"/>
                </a:solidFill>
                <a:latin typeface="Comic Sans MS" panose="030F0702030302020204" pitchFamily="66" charset="0"/>
              </a:rPr>
              <a:t>Deffenbacher</a:t>
            </a:r>
            <a:r>
              <a:rPr lang="en-GB" sz="1600" dirty="0">
                <a:solidFill>
                  <a:srgbClr val="C00000"/>
                </a:solidFill>
                <a:latin typeface="Comic Sans MS" panose="030F0702030302020204" pitchFamily="66" charset="0"/>
              </a:rPr>
              <a:t> suggests that the apparent contradiction  in findings could best be explained with reference to the </a:t>
            </a:r>
            <a:r>
              <a:rPr lang="en-GB" sz="1600" b="1" dirty="0">
                <a:solidFill>
                  <a:srgbClr val="C00000"/>
                </a:solidFill>
                <a:latin typeface="Comic Sans MS" panose="030F0702030302020204" pitchFamily="66" charset="0"/>
              </a:rPr>
              <a:t>Yerkes-Dodson law</a:t>
            </a:r>
            <a:r>
              <a:rPr lang="en-GB" sz="1600" dirty="0">
                <a:solidFill>
                  <a:srgbClr val="C00000"/>
                </a:solidFill>
                <a:latin typeface="Comic Sans MS" panose="030F0702030302020204" pitchFamily="66" charset="0"/>
              </a:rPr>
              <a:t>…</a:t>
            </a:r>
          </a:p>
        </p:txBody>
      </p:sp>
      <p:sp>
        <p:nvSpPr>
          <p:cNvPr id="2" name="Title 1"/>
          <p:cNvSpPr>
            <a:spLocks noGrp="1"/>
          </p:cNvSpPr>
          <p:nvPr>
            <p:ph type="title"/>
          </p:nvPr>
        </p:nvSpPr>
        <p:spPr>
          <a:xfrm>
            <a:off x="0" y="0"/>
            <a:ext cx="9144000" cy="1268760"/>
          </a:xfrm>
          <a:solidFill>
            <a:schemeClr val="bg1"/>
          </a:solidFill>
          <a:ln w="63500">
            <a:solidFill>
              <a:schemeClr val="tx1"/>
            </a:solidFill>
          </a:ln>
        </p:spPr>
        <p:txBody>
          <a:bodyPr>
            <a:normAutofit/>
          </a:bodyPr>
          <a:lstStyle/>
          <a:p>
            <a:r>
              <a:rPr lang="en-GB" sz="3000" dirty="0" smtClean="0">
                <a:latin typeface="Comic Sans MS" panose="030F0702030302020204" pitchFamily="66" charset="0"/>
              </a:rPr>
              <a:t>Factors affecting accuracy of EWT</a:t>
            </a:r>
            <a:r>
              <a:rPr lang="en-GB" sz="3600" dirty="0" smtClean="0">
                <a:latin typeface="Comic Sans MS" panose="030F0702030302020204" pitchFamily="66" charset="0"/>
              </a:rPr>
              <a:t>:</a:t>
            </a:r>
            <a:br>
              <a:rPr lang="en-GB" sz="3600" dirty="0" smtClean="0">
                <a:latin typeface="Comic Sans MS" panose="030F0702030302020204" pitchFamily="66" charset="0"/>
              </a:rPr>
            </a:br>
            <a:r>
              <a:rPr lang="en-GB" sz="3800" b="1" dirty="0" smtClean="0">
                <a:latin typeface="Comic Sans MS" panose="030F0702030302020204" pitchFamily="66" charset="0"/>
              </a:rPr>
              <a:t>Anxiety</a:t>
            </a:r>
            <a:endParaRPr lang="en-GB" sz="3800" b="1" dirty="0">
              <a:latin typeface="Comic Sans MS" panose="030F0702030302020204" pitchFamily="66" charset="0"/>
            </a:endParaRPr>
          </a:p>
        </p:txBody>
      </p:sp>
      <p:sp>
        <p:nvSpPr>
          <p:cNvPr id="8" name="TextBox 7"/>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spTree>
    <p:extLst>
      <p:ext uri="{BB962C8B-B14F-4D97-AF65-F5344CB8AC3E}">
        <p14:creationId xmlns:p14="http://schemas.microsoft.com/office/powerpoint/2010/main" val="4103979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23"/>
            <a:ext cx="9144000" cy="750881"/>
          </a:xfrm>
          <a:solidFill>
            <a:schemeClr val="bg1"/>
          </a:solidFill>
          <a:ln w="63500">
            <a:solidFill>
              <a:schemeClr val="tx1"/>
            </a:solidFill>
          </a:ln>
        </p:spPr>
        <p:txBody>
          <a:bodyPr>
            <a:normAutofit fontScale="90000"/>
          </a:bodyPr>
          <a:lstStyle/>
          <a:p>
            <a:r>
              <a:rPr lang="en-GB" sz="3600" dirty="0">
                <a:latin typeface="Comic Sans MS" panose="030F0702030302020204" pitchFamily="66" charset="0"/>
              </a:rPr>
              <a:t>Anxiety – </a:t>
            </a:r>
            <a:r>
              <a:rPr lang="en-GB" sz="3600" b="1" dirty="0">
                <a:latin typeface="Comic Sans MS" panose="030F0702030302020204" pitchFamily="66" charset="0"/>
              </a:rPr>
              <a:t>The Yerkes-Dodson Law </a:t>
            </a:r>
            <a:r>
              <a:rPr lang="en-GB" sz="3600" dirty="0">
                <a:latin typeface="Comic Sans MS" panose="030F0702030302020204" pitchFamily="66" charset="0"/>
              </a:rPr>
              <a:t>(1908)</a:t>
            </a:r>
          </a:p>
        </p:txBody>
      </p:sp>
      <p:sp>
        <p:nvSpPr>
          <p:cNvPr id="4" name="Content Placeholder 2"/>
          <p:cNvSpPr txBox="1">
            <a:spLocks/>
          </p:cNvSpPr>
          <p:nvPr/>
        </p:nvSpPr>
        <p:spPr>
          <a:xfrm>
            <a:off x="323150" y="1412776"/>
            <a:ext cx="3615940" cy="4891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dirty="0">
              <a:solidFill>
                <a:prstClr val="black"/>
              </a:solidFill>
            </a:endParaRPr>
          </a:p>
          <a:p>
            <a:endParaRPr lang="en-GB" dirty="0">
              <a:solidFill>
                <a:prstClr val="black"/>
              </a:solidFill>
            </a:endParaRPr>
          </a:p>
        </p:txBody>
      </p:sp>
      <p:pic>
        <p:nvPicPr>
          <p:cNvPr id="5" name="Picture 4" descr="YerkesDodsonLaw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3672408" cy="2902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39089" y="836712"/>
            <a:ext cx="5204911" cy="4524315"/>
          </a:xfrm>
          <a:prstGeom prst="rect">
            <a:avLst/>
          </a:prstGeom>
          <a:noFill/>
        </p:spPr>
        <p:txBody>
          <a:bodyPr wrap="square" rtlCol="0">
            <a:spAutoFit/>
          </a:bodyPr>
          <a:lstStyle/>
          <a:p>
            <a:r>
              <a:rPr lang="en-GB" b="1" dirty="0">
                <a:solidFill>
                  <a:prstClr val="black"/>
                </a:solidFill>
                <a:latin typeface="Comic Sans MS" panose="030F0702030302020204" pitchFamily="66" charset="0"/>
              </a:rPr>
              <a:t>The Yerkes-Dodson Law helps us to explain how anxiety effects our recall. It shows…</a:t>
            </a:r>
          </a:p>
          <a:p>
            <a:pPr marL="342900" indent="-342900">
              <a:buFont typeface="Arial" panose="020B0604020202020204" pitchFamily="34" charset="0"/>
              <a:buChar char="•"/>
            </a:pPr>
            <a:r>
              <a:rPr lang="en-GB" dirty="0">
                <a:solidFill>
                  <a:prstClr val="black"/>
                </a:solidFill>
                <a:latin typeface="Comic Sans MS" panose="030F0702030302020204" pitchFamily="66" charset="0"/>
              </a:rPr>
              <a:t>That as arousal of anxiety increases, performance (accurate recall of an event) also increases </a:t>
            </a:r>
            <a:r>
              <a:rPr lang="en-GB" i="1" dirty="0">
                <a:solidFill>
                  <a:prstClr val="black"/>
                </a:solidFill>
                <a:latin typeface="Comic Sans MS" panose="030F0702030302020204" pitchFamily="66" charset="0"/>
              </a:rPr>
              <a:t>up until a certain level of anxiety. </a:t>
            </a:r>
          </a:p>
          <a:p>
            <a:pPr marL="342900" indent="-342900">
              <a:buFont typeface="Arial" panose="020B0604020202020204" pitchFamily="34" charset="0"/>
              <a:buChar char="•"/>
            </a:pPr>
            <a:r>
              <a:rPr lang="en-GB" dirty="0">
                <a:solidFill>
                  <a:prstClr val="black"/>
                </a:solidFill>
                <a:latin typeface="Comic Sans MS" panose="030F0702030302020204" pitchFamily="66" charset="0"/>
              </a:rPr>
              <a:t>If a person feels a </a:t>
            </a:r>
            <a:r>
              <a:rPr lang="en-GB" i="1" dirty="0">
                <a:solidFill>
                  <a:prstClr val="black"/>
                </a:solidFill>
                <a:latin typeface="Comic Sans MS" panose="030F0702030302020204" pitchFamily="66" charset="0"/>
              </a:rPr>
              <a:t>higher level </a:t>
            </a:r>
            <a:r>
              <a:rPr lang="en-GB" dirty="0">
                <a:solidFill>
                  <a:prstClr val="black"/>
                </a:solidFill>
                <a:latin typeface="Comic Sans MS" panose="030F0702030302020204" pitchFamily="66" charset="0"/>
              </a:rPr>
              <a:t>of anxiety, performance (accuracy of recall) </a:t>
            </a:r>
            <a:r>
              <a:rPr lang="en-GB" i="1" dirty="0">
                <a:solidFill>
                  <a:prstClr val="black"/>
                </a:solidFill>
                <a:latin typeface="Comic Sans MS" panose="030F0702030302020204" pitchFamily="66" charset="0"/>
              </a:rPr>
              <a:t>significantly decreases. </a:t>
            </a:r>
          </a:p>
          <a:p>
            <a:r>
              <a:rPr lang="en-GB" dirty="0">
                <a:solidFill>
                  <a:prstClr val="black"/>
                </a:solidFill>
                <a:latin typeface="Comic Sans MS" panose="030F0702030302020204" pitchFamily="66" charset="0"/>
              </a:rPr>
              <a:t>Therefore those studies which had found improved memory accuracy were most likely dealing with increased arousal within the first part of the Yerkes-Dodson curve, whereas studies which showed that accuracy decreases with increased arousal were most likely operating in the second part of the curve.</a:t>
            </a:r>
          </a:p>
        </p:txBody>
      </p:sp>
      <p:sp>
        <p:nvSpPr>
          <p:cNvPr id="3" name="Rectangle 2"/>
          <p:cNvSpPr/>
          <p:nvPr/>
        </p:nvSpPr>
        <p:spPr>
          <a:xfrm>
            <a:off x="107504" y="4314587"/>
            <a:ext cx="3831586" cy="1015663"/>
          </a:xfrm>
          <a:prstGeom prst="rect">
            <a:avLst/>
          </a:prstGeom>
          <a:solidFill>
            <a:srgbClr val="FFFF00"/>
          </a:solidFill>
          <a:ln w="63500">
            <a:solidFill>
              <a:schemeClr val="tx1"/>
            </a:solidFill>
          </a:ln>
          <a:effectLst>
            <a:glow rad="228600">
              <a:schemeClr val="tx1">
                <a:alpha val="40000"/>
              </a:schemeClr>
            </a:glow>
          </a:effectLst>
        </p:spPr>
        <p:txBody>
          <a:bodyPr wrap="square">
            <a:spAutoFit/>
          </a:bodyPr>
          <a:lstStyle/>
          <a:p>
            <a:r>
              <a:rPr lang="en-GB" sz="2000" dirty="0">
                <a:solidFill>
                  <a:prstClr val="black"/>
                </a:solidFill>
                <a:latin typeface="Cooper Black" panose="0208090404030B020404" pitchFamily="18" charset="0"/>
              </a:rPr>
              <a:t>The accuracy of recall is best in moderately arousing conditions.</a:t>
            </a:r>
          </a:p>
        </p:txBody>
      </p:sp>
      <p:sp>
        <p:nvSpPr>
          <p:cNvPr id="9" name="TextBox 8"/>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anxiety and age of witness all affect the accuracy of EWT.</a:t>
            </a:r>
          </a:p>
          <a:p>
            <a:pPr>
              <a:defRPr/>
            </a:pPr>
            <a:r>
              <a:rPr lang="en-GB" kern="0" dirty="0">
                <a:solidFill>
                  <a:srgbClr val="FFFFFF"/>
                </a:solidFill>
                <a:latin typeface="Comic Sans MS"/>
              </a:rPr>
              <a:t>•To KNOW and EVALAUTE  key research into the accuracy of EWT.</a:t>
            </a:r>
          </a:p>
        </p:txBody>
      </p:sp>
      <p:sp>
        <p:nvSpPr>
          <p:cNvPr id="8" name="Rectangle 7"/>
          <p:cNvSpPr/>
          <p:nvPr/>
        </p:nvSpPr>
        <p:spPr>
          <a:xfrm>
            <a:off x="107503" y="4315623"/>
            <a:ext cx="3831586" cy="1061829"/>
          </a:xfrm>
          <a:prstGeom prst="rect">
            <a:avLst/>
          </a:prstGeom>
          <a:solidFill>
            <a:schemeClr val="bg1"/>
          </a:solidFill>
          <a:ln w="63500">
            <a:solidFill>
              <a:schemeClr val="tx1"/>
            </a:solidFill>
          </a:ln>
        </p:spPr>
        <p:txBody>
          <a:bodyPr wrap="square">
            <a:spAutoFit/>
          </a:bodyPr>
          <a:lstStyle/>
          <a:p>
            <a:r>
              <a:rPr lang="en-GB" sz="2100" b="1" dirty="0">
                <a:solidFill>
                  <a:prstClr val="black"/>
                </a:solidFill>
              </a:rPr>
              <a:t>Task: </a:t>
            </a:r>
            <a:r>
              <a:rPr lang="en-GB" sz="2100" dirty="0">
                <a:solidFill>
                  <a:prstClr val="black"/>
                </a:solidFill>
              </a:rPr>
              <a:t>Draw this graph. Then annotate it to explain the </a:t>
            </a:r>
            <a:r>
              <a:rPr lang="en-GB" sz="2100" i="1" dirty="0">
                <a:solidFill>
                  <a:prstClr val="black"/>
                </a:solidFill>
              </a:rPr>
              <a:t>Yerkes Dodson law </a:t>
            </a:r>
            <a:r>
              <a:rPr lang="en-GB" sz="2100" dirty="0">
                <a:solidFill>
                  <a:prstClr val="black"/>
                </a:solidFill>
              </a:rPr>
              <a:t>in your own words.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362" y="5381809"/>
            <a:ext cx="46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61036" y="5425743"/>
            <a:ext cx="955326" cy="369332"/>
          </a:xfrm>
          <a:prstGeom prst="rect">
            <a:avLst/>
          </a:prstGeom>
          <a:solidFill>
            <a:srgbClr val="FFFF00"/>
          </a:solidFill>
          <a:ln w="25400">
            <a:solidFill>
              <a:schemeClr val="tx1"/>
            </a:solidFill>
          </a:ln>
        </p:spPr>
        <p:txBody>
          <a:bodyPr wrap="square" rtlCol="0">
            <a:spAutoFit/>
          </a:bodyPr>
          <a:lstStyle/>
          <a:p>
            <a:r>
              <a:rPr lang="en-GB" dirty="0">
                <a:solidFill>
                  <a:prstClr val="black"/>
                </a:solidFill>
                <a:latin typeface="Comic Sans MS" panose="030F0702030302020204" pitchFamily="66" charset="0"/>
              </a:rPr>
              <a:t>5 </a:t>
            </a:r>
            <a:r>
              <a:rPr lang="en-GB" dirty="0" err="1">
                <a:solidFill>
                  <a:prstClr val="black"/>
                </a:solidFill>
                <a:latin typeface="Comic Sans MS" panose="030F0702030302020204" pitchFamily="66" charset="0"/>
              </a:rPr>
              <a:t>mins</a:t>
            </a:r>
            <a:endParaRPr lang="en-GB" dirty="0">
              <a:solidFill>
                <a:prstClr val="black"/>
              </a:solidFill>
              <a:latin typeface="Comic Sans MS" panose="030F0702030302020204" pitchFamily="66" charset="0"/>
            </a:endParaRPr>
          </a:p>
        </p:txBody>
      </p:sp>
      <p:sp>
        <p:nvSpPr>
          <p:cNvPr id="6" name="Rounded Rectangle 5"/>
          <p:cNvSpPr/>
          <p:nvPr/>
        </p:nvSpPr>
        <p:spPr>
          <a:xfrm>
            <a:off x="4067944" y="1052736"/>
            <a:ext cx="4968552" cy="4373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effectLst>
                  <a:outerShdw blurRad="38100" dist="38100" dir="2700000" algn="tl">
                    <a:srgbClr val="000000">
                      <a:alpha val="43137"/>
                    </a:srgbClr>
                  </a:outerShdw>
                </a:effectLst>
                <a:latin typeface="Comic Sans MS" panose="030F0702030302020204" pitchFamily="66" charset="0"/>
              </a:rPr>
              <a:t>Evaluation (A02)</a:t>
            </a:r>
          </a:p>
          <a:p>
            <a:pPr algn="ctr"/>
            <a:endParaRPr lang="en-GB" sz="2400" dirty="0"/>
          </a:p>
          <a:p>
            <a:pPr algn="ctr"/>
            <a:r>
              <a:rPr lang="en-GB" sz="2400" dirty="0" smtClean="0"/>
              <a:t>An alternative idea proposed by Freud is that memories which are traumatic (likely when anxious) are repressed to protect the individual from the emotional distress they would cause………….. HOWEVER, very little empirical evidence for this idea!!</a:t>
            </a:r>
            <a:endParaRPr lang="en-GB" sz="2400" dirty="0"/>
          </a:p>
        </p:txBody>
      </p:sp>
    </p:spTree>
    <p:extLst>
      <p:ext uri="{BB962C8B-B14F-4D97-AF65-F5344CB8AC3E}">
        <p14:creationId xmlns:p14="http://schemas.microsoft.com/office/powerpoint/2010/main" val="31724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500"/>
                                        <p:tgtEl>
                                          <p:spTgt spid="7">
                                            <p:txEl>
                                              <p:pRg st="3" end="3"/>
                                            </p:tx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098"/>
                                        </p:tgtEl>
                                        <p:attrNameLst>
                                          <p:attrName>style.visibility</p:attrName>
                                        </p:attrNameLst>
                                      </p:cBhvr>
                                      <p:to>
                                        <p:strVal val="visible"/>
                                      </p:to>
                                    </p:set>
                                    <p:anim calcmode="lin" valueType="num">
                                      <p:cBhvr additive="base">
                                        <p:cTn id="49" dur="500" fill="hold"/>
                                        <p:tgtEl>
                                          <p:spTgt spid="4098"/>
                                        </p:tgtEl>
                                        <p:attrNameLst>
                                          <p:attrName>ppt_x</p:attrName>
                                        </p:attrNameLst>
                                      </p:cBhvr>
                                      <p:tavLst>
                                        <p:tav tm="0">
                                          <p:val>
                                            <p:strVal val="#ppt_x"/>
                                          </p:val>
                                        </p:tav>
                                        <p:tav tm="100000">
                                          <p:val>
                                            <p:strVal val="#ppt_x"/>
                                          </p:val>
                                        </p:tav>
                                      </p:tavLst>
                                    </p:anim>
                                    <p:anim calcmode="lin" valueType="num">
                                      <p:cBhvr additive="base">
                                        <p:cTn id="5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animBg="1"/>
      <p:bldP spid="8" grpId="0" animBg="1"/>
      <p:bldP spid="10"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852936"/>
            <a:ext cx="7986464" cy="1584176"/>
          </a:xfrm>
        </p:spPr>
        <p:txBody>
          <a:bodyPr>
            <a:normAutofit fontScale="90000"/>
          </a:bodyPr>
          <a:lstStyle/>
          <a:p>
            <a:r>
              <a:rPr lang="en-GB" dirty="0" smtClean="0">
                <a:latin typeface="Comic Sans MS" panose="030F0702030302020204" pitchFamily="66" charset="0"/>
              </a:rPr>
              <a:t>Look at each of the following pictures you are going to be shown...</a:t>
            </a:r>
            <a:endParaRPr lang="en-GB" dirty="0">
              <a:latin typeface="Comic Sans MS" panose="030F0702030302020204" pitchFamily="66" charset="0"/>
            </a:endParaRPr>
          </a:p>
        </p:txBody>
      </p:sp>
      <p:pic>
        <p:nvPicPr>
          <p:cNvPr id="9" name="Picture 4"/>
          <p:cNvPicPr>
            <a:picLocks noChangeAspect="1" noChangeArrowheads="1"/>
          </p:cNvPicPr>
          <p:nvPr/>
        </p:nvPicPr>
        <p:blipFill>
          <a:blip r:embed="rId2">
            <a:grayscl/>
          </a:blip>
          <a:srcRect/>
          <a:stretch>
            <a:fillRect/>
          </a:stretch>
        </p:blipFill>
        <p:spPr bwMode="auto">
          <a:xfrm>
            <a:off x="3657600" y="836712"/>
            <a:ext cx="1981200" cy="1485900"/>
          </a:xfrm>
          <a:prstGeom prst="rect">
            <a:avLst/>
          </a:prstGeom>
          <a:noFill/>
          <a:ln w="9525">
            <a:noFill/>
            <a:miter lim="800000"/>
            <a:headEnd/>
            <a:tailEnd/>
          </a:ln>
          <a:effectLst/>
        </p:spPr>
      </p:pic>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185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1</a:t>
            </a:r>
          </a:p>
        </p:txBody>
      </p:sp>
      <p:pic>
        <p:nvPicPr>
          <p:cNvPr id="5" name="Picture 5" descr="Robbery%20Suspect_2%2012-27-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692150"/>
            <a:ext cx="3587750" cy="5399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03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kentonline.co.uk/images/CCTV12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985" y="1260668"/>
            <a:ext cx="5337415" cy="3997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2</a:t>
            </a:r>
          </a:p>
        </p:txBody>
      </p:sp>
    </p:spTree>
    <p:extLst>
      <p:ext uri="{BB962C8B-B14F-4D97-AF65-F5344CB8AC3E}">
        <p14:creationId xmlns:p14="http://schemas.microsoft.com/office/powerpoint/2010/main" val="1091768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http://badrickunadulterated.com/wp-content/uploads/2012/10/r195585_7433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36864"/>
            <a:ext cx="5269235" cy="4627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3</a:t>
            </a:r>
          </a:p>
        </p:txBody>
      </p:sp>
    </p:spTree>
    <p:extLst>
      <p:ext uri="{BB962C8B-B14F-4D97-AF65-F5344CB8AC3E}">
        <p14:creationId xmlns:p14="http://schemas.microsoft.com/office/powerpoint/2010/main" val="2032110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CREAM_wideweb__470x3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41438"/>
            <a:ext cx="6264275" cy="4198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4</a:t>
            </a:r>
          </a:p>
        </p:txBody>
      </p:sp>
    </p:spTree>
    <p:extLst>
      <p:ext uri="{BB962C8B-B14F-4D97-AF65-F5344CB8AC3E}">
        <p14:creationId xmlns:p14="http://schemas.microsoft.com/office/powerpoint/2010/main" val="137437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sp>
        <p:nvSpPr>
          <p:cNvPr id="3" name="Content Placeholder 2"/>
          <p:cNvSpPr>
            <a:spLocks noGrp="1"/>
          </p:cNvSpPr>
          <p:nvPr>
            <p:ph idx="1"/>
          </p:nvPr>
        </p:nvSpPr>
        <p:spPr>
          <a:xfrm>
            <a:off x="72658" y="1124744"/>
            <a:ext cx="9036496" cy="4388911"/>
          </a:xfrm>
        </p:spPr>
        <p:txBody>
          <a:bodyPr>
            <a:normAutofit fontScale="70000" lnSpcReduction="20000"/>
          </a:bodyPr>
          <a:lstStyle/>
          <a:p>
            <a:pPr marL="0" indent="0">
              <a:buNone/>
            </a:pPr>
            <a:r>
              <a:rPr lang="en-GB" dirty="0" smtClean="0">
                <a:latin typeface="Comic Sans MS" panose="030F0702030302020204" pitchFamily="66" charset="0"/>
              </a:rPr>
              <a:t>Without talking to the person sitting near you, write down an answer to the following questions:</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Q1 - Describe the clothing of the person in picture 1, and describe what they were carrying.</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Q2 – How many people were at the cash point in picture 2?</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Q3 – Was </a:t>
            </a:r>
            <a:r>
              <a:rPr lang="en-GB" dirty="0">
                <a:latin typeface="Comic Sans MS" panose="030F0702030302020204" pitchFamily="66" charset="0"/>
              </a:rPr>
              <a:t>the </a:t>
            </a:r>
            <a:r>
              <a:rPr lang="en-GB" dirty="0" smtClean="0">
                <a:latin typeface="Comic Sans MS" panose="030F0702030302020204" pitchFamily="66" charset="0"/>
              </a:rPr>
              <a:t>person robbing </a:t>
            </a:r>
            <a:r>
              <a:rPr lang="en-GB" dirty="0">
                <a:latin typeface="Comic Sans MS" panose="030F0702030302020204" pitchFamily="66" charset="0"/>
              </a:rPr>
              <a:t>the </a:t>
            </a:r>
            <a:r>
              <a:rPr lang="en-GB" dirty="0" smtClean="0">
                <a:latin typeface="Comic Sans MS" panose="030F0702030302020204" pitchFamily="66" charset="0"/>
              </a:rPr>
              <a:t>shop in picture 3 displaying threatening behaviour of any sort? What colour clothing was the person wearing in the picture?</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Q4 - What was the person in picture 4 wearing? Did the person disguise their identity? Can you describe the weapon?</a:t>
            </a:r>
          </a:p>
          <a:p>
            <a:pPr marL="0" indent="0">
              <a:buNone/>
            </a:pPr>
            <a:endParaRPr lang="en-GB" dirty="0" smtClean="0">
              <a:latin typeface="Comic Sans MS" panose="030F0702030302020204" pitchFamily="66" charset="0"/>
            </a:endParaRPr>
          </a:p>
          <a:p>
            <a:pPr marL="0" indent="0">
              <a:buNone/>
            </a:pPr>
            <a:endParaRPr lang="en-GB" dirty="0"/>
          </a:p>
        </p:txBody>
      </p:sp>
      <p:sp>
        <p:nvSpPr>
          <p:cNvPr id="4" name="Rectangle 3"/>
          <p:cNvSpPr>
            <a:spLocks noGrp="1" noChangeArrowheads="1"/>
          </p:cNvSpPr>
          <p:nvPr>
            <p:ph type="title"/>
          </p:nvPr>
        </p:nvSpPr>
        <p:spPr>
          <a:xfrm>
            <a:off x="0" y="0"/>
            <a:ext cx="9144000" cy="908720"/>
          </a:xfrm>
          <a:solidFill>
            <a:schemeClr val="bg1"/>
          </a:solidFill>
          <a:ln w="63500">
            <a:solidFill>
              <a:schemeClr val="tx1"/>
            </a:solidFill>
          </a:ln>
        </p:spPr>
        <p:txBody>
          <a:bodyPr>
            <a:noAutofit/>
          </a:bodyPr>
          <a:lstStyle/>
          <a:p>
            <a:r>
              <a:rPr lang="en-GB" sz="3200" dirty="0">
                <a:latin typeface="Comic Sans MS" panose="030F0702030302020204" pitchFamily="66" charset="0"/>
              </a:rPr>
              <a:t>What </a:t>
            </a:r>
            <a:r>
              <a:rPr lang="en-GB" sz="3200" dirty="0" smtClean="0">
                <a:latin typeface="Comic Sans MS" panose="030F0702030302020204" pitchFamily="66" charset="0"/>
              </a:rPr>
              <a:t>were </a:t>
            </a:r>
            <a:r>
              <a:rPr lang="en-GB" sz="3200" dirty="0">
                <a:latin typeface="Comic Sans MS" panose="030F0702030302020204" pitchFamily="66" charset="0"/>
              </a:rPr>
              <a:t>your eyes </a:t>
            </a:r>
            <a:r>
              <a:rPr lang="en-GB" sz="3200" dirty="0" smtClean="0">
                <a:latin typeface="Comic Sans MS" panose="030F0702030302020204" pitchFamily="66" charset="0"/>
              </a:rPr>
              <a:t>drawn to in each picture?</a:t>
            </a:r>
            <a:endParaRPr lang="en-GB" sz="3200" dirty="0"/>
          </a:p>
        </p:txBody>
      </p:sp>
    </p:spTree>
    <p:extLst>
      <p:ext uri="{BB962C8B-B14F-4D97-AF65-F5344CB8AC3E}">
        <p14:creationId xmlns:p14="http://schemas.microsoft.com/office/powerpoint/2010/main" val="366520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Robbery%20Suspect_2%2012-27-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692150"/>
            <a:ext cx="3587750" cy="5399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1</a:t>
            </a:r>
          </a:p>
        </p:txBody>
      </p:sp>
      <p:cxnSp>
        <p:nvCxnSpPr>
          <p:cNvPr id="4" name="Straight Arrow Connector 3"/>
          <p:cNvCxnSpPr/>
          <p:nvPr/>
        </p:nvCxnSpPr>
        <p:spPr>
          <a:xfrm flipV="1">
            <a:off x="1979712" y="1499855"/>
            <a:ext cx="2160240"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4214" y="1499855"/>
            <a:ext cx="2238026" cy="4889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283968" y="3211674"/>
            <a:ext cx="2594311" cy="1800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7544" y="1691516"/>
            <a:ext cx="1728192" cy="461665"/>
          </a:xfrm>
          <a:prstGeom prst="rect">
            <a:avLst/>
          </a:prstGeom>
          <a:noFill/>
        </p:spPr>
        <p:txBody>
          <a:bodyPr wrap="square" rtlCol="0">
            <a:spAutoFit/>
          </a:bodyPr>
          <a:lstStyle/>
          <a:p>
            <a:r>
              <a:rPr lang="en-GB" sz="2400" dirty="0">
                <a:solidFill>
                  <a:prstClr val="black"/>
                </a:solidFill>
              </a:rPr>
              <a:t>Black cap </a:t>
            </a:r>
          </a:p>
        </p:txBody>
      </p:sp>
      <p:sp>
        <p:nvSpPr>
          <p:cNvPr id="16" name="TextBox 15"/>
          <p:cNvSpPr txBox="1"/>
          <p:nvPr/>
        </p:nvSpPr>
        <p:spPr>
          <a:xfrm>
            <a:off x="6732240" y="1259468"/>
            <a:ext cx="2304256" cy="461665"/>
          </a:xfrm>
          <a:prstGeom prst="rect">
            <a:avLst/>
          </a:prstGeom>
          <a:noFill/>
        </p:spPr>
        <p:txBody>
          <a:bodyPr wrap="square" rtlCol="0">
            <a:spAutoFit/>
          </a:bodyPr>
          <a:lstStyle/>
          <a:p>
            <a:r>
              <a:rPr lang="en-GB" sz="2400" dirty="0">
                <a:solidFill>
                  <a:prstClr val="black"/>
                </a:solidFill>
              </a:rPr>
              <a:t>Grey hoody</a:t>
            </a:r>
          </a:p>
        </p:txBody>
      </p:sp>
      <p:sp>
        <p:nvSpPr>
          <p:cNvPr id="17" name="TextBox 16"/>
          <p:cNvSpPr txBox="1"/>
          <p:nvPr/>
        </p:nvSpPr>
        <p:spPr>
          <a:xfrm>
            <a:off x="6804248" y="3212976"/>
            <a:ext cx="1512168" cy="461665"/>
          </a:xfrm>
          <a:prstGeom prst="rect">
            <a:avLst/>
          </a:prstGeom>
          <a:noFill/>
        </p:spPr>
        <p:txBody>
          <a:bodyPr wrap="square" rtlCol="0">
            <a:spAutoFit/>
          </a:bodyPr>
          <a:lstStyle/>
          <a:p>
            <a:r>
              <a:rPr lang="en-GB" sz="2400" dirty="0">
                <a:solidFill>
                  <a:prstClr val="black"/>
                </a:solidFill>
              </a:rPr>
              <a:t>Blue Jeans </a:t>
            </a:r>
          </a:p>
        </p:txBody>
      </p:sp>
      <p:sp>
        <p:nvSpPr>
          <p:cNvPr id="3" name="TextBox 2"/>
          <p:cNvSpPr txBox="1"/>
          <p:nvPr/>
        </p:nvSpPr>
        <p:spPr>
          <a:xfrm rot="21192970">
            <a:off x="323528" y="3933056"/>
            <a:ext cx="2016224" cy="1323439"/>
          </a:xfrm>
          <a:prstGeom prst="rect">
            <a:avLst/>
          </a:prstGeom>
          <a:solidFill>
            <a:srgbClr val="FFFF00"/>
          </a:solidFill>
          <a:ln w="63500">
            <a:solidFill>
              <a:schemeClr val="tx1"/>
            </a:solidFill>
          </a:ln>
        </p:spPr>
        <p:txBody>
          <a:bodyPr wrap="square" rtlCol="0">
            <a:spAutoFit/>
          </a:bodyPr>
          <a:lstStyle/>
          <a:p>
            <a:r>
              <a:rPr lang="en-GB" sz="2000" dirty="0">
                <a:solidFill>
                  <a:prstClr val="black"/>
                </a:solidFill>
                <a:latin typeface="Comic Sans MS" panose="030F0702030302020204" pitchFamily="66" charset="0"/>
              </a:rPr>
              <a:t>Who correctly recalled any aspects of this scene asked?</a:t>
            </a:r>
          </a:p>
        </p:txBody>
      </p:sp>
      <p:sp>
        <p:nvSpPr>
          <p:cNvPr id="12" name="TextBox 11"/>
          <p:cNvSpPr txBox="1"/>
          <p:nvPr/>
        </p:nvSpPr>
        <p:spPr>
          <a:xfrm>
            <a:off x="619944" y="2564904"/>
            <a:ext cx="1728192" cy="461665"/>
          </a:xfrm>
          <a:prstGeom prst="rect">
            <a:avLst/>
          </a:prstGeom>
          <a:noFill/>
        </p:spPr>
        <p:txBody>
          <a:bodyPr wrap="square" rtlCol="0">
            <a:spAutoFit/>
          </a:bodyPr>
          <a:lstStyle/>
          <a:p>
            <a:r>
              <a:rPr lang="en-GB" sz="2400" dirty="0">
                <a:solidFill>
                  <a:prstClr val="black"/>
                </a:solidFill>
              </a:rPr>
              <a:t>Gun</a:t>
            </a:r>
          </a:p>
        </p:txBody>
      </p:sp>
      <p:cxnSp>
        <p:nvCxnSpPr>
          <p:cNvPr id="13" name="Straight Arrow Connector 12"/>
          <p:cNvCxnSpPr/>
          <p:nvPr/>
        </p:nvCxnSpPr>
        <p:spPr>
          <a:xfrm flipV="1">
            <a:off x="1331640" y="2153181"/>
            <a:ext cx="2376264" cy="5917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83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bg1"/>
          </a:solidFill>
          <a:ln w="63500">
            <a:solidFill>
              <a:schemeClr val="tx1"/>
            </a:solidFill>
          </a:ln>
        </p:spPr>
        <p:txBody>
          <a:bodyPr>
            <a:normAutofit/>
          </a:bodyPr>
          <a:lstStyle/>
          <a:p>
            <a:r>
              <a:rPr lang="en-GB" sz="3600" dirty="0" smtClean="0">
                <a:latin typeface="Comic Sans MS" panose="030F0702030302020204" pitchFamily="66" charset="0"/>
              </a:rPr>
              <a:t>Home Learning Task</a:t>
            </a:r>
            <a:endParaRPr lang="en-GB" sz="3600" dirty="0">
              <a:latin typeface="Comic Sans MS" panose="030F0702030302020204" pitchFamily="66" charset="0"/>
            </a:endParaRPr>
          </a:p>
        </p:txBody>
      </p:sp>
      <p:sp>
        <p:nvSpPr>
          <p:cNvPr id="3" name="Content Placeholder 2"/>
          <p:cNvSpPr>
            <a:spLocks noGrp="1"/>
          </p:cNvSpPr>
          <p:nvPr>
            <p:ph idx="1"/>
          </p:nvPr>
        </p:nvSpPr>
        <p:spPr>
          <a:xfrm>
            <a:off x="0" y="1340768"/>
            <a:ext cx="7020272" cy="4316903"/>
          </a:xfrm>
        </p:spPr>
        <p:txBody>
          <a:bodyPr>
            <a:normAutofit fontScale="85000" lnSpcReduction="10000"/>
          </a:bodyPr>
          <a:lstStyle/>
          <a:p>
            <a:pPr marL="0" indent="0">
              <a:buNone/>
            </a:pPr>
            <a:r>
              <a:rPr lang="en-GB" b="1" dirty="0" smtClean="0">
                <a:latin typeface="Comic Sans MS" panose="030F0702030302020204" pitchFamily="66" charset="0"/>
              </a:rPr>
              <a:t>Task</a:t>
            </a:r>
            <a:r>
              <a:rPr lang="en-GB" dirty="0" smtClean="0">
                <a:latin typeface="Comic Sans MS" panose="030F0702030302020204" pitchFamily="66" charset="0"/>
              </a:rPr>
              <a:t>: Listen to </a:t>
            </a:r>
            <a:r>
              <a:rPr lang="en-GB" dirty="0">
                <a:latin typeface="Comic Sans MS" panose="030F0702030302020204" pitchFamily="66" charset="0"/>
              </a:rPr>
              <a:t>the podcast at - </a:t>
            </a:r>
            <a:r>
              <a:rPr lang="en-GB" dirty="0">
                <a:latin typeface="Comic Sans MS" panose="030F0702030302020204" pitchFamily="66" charset="0"/>
                <a:hlinkClick r:id="rId2"/>
              </a:rPr>
              <a:t>https://</a:t>
            </a:r>
            <a:r>
              <a:rPr lang="en-GB" dirty="0" smtClean="0">
                <a:latin typeface="Comic Sans MS" panose="030F0702030302020204" pitchFamily="66" charset="0"/>
                <a:hlinkClick r:id="rId2"/>
              </a:rPr>
              <a:t>www.youtube.com/watch?v=0FcEDiSc0_g</a:t>
            </a:r>
            <a:r>
              <a:rPr lang="en-GB" dirty="0" smtClean="0">
                <a:latin typeface="Comic Sans MS" panose="030F0702030302020204" pitchFamily="66" charset="0"/>
              </a:rPr>
              <a:t>  </a:t>
            </a:r>
            <a:endParaRPr lang="en-GB" dirty="0">
              <a:latin typeface="Comic Sans MS" panose="030F0702030302020204" pitchFamily="66" charset="0"/>
            </a:endParaRPr>
          </a:p>
          <a:p>
            <a:pPr marL="514350" indent="-514350">
              <a:buAutoNum type="arabicPeriod"/>
            </a:pPr>
            <a:r>
              <a:rPr lang="en-GB" dirty="0" smtClean="0">
                <a:latin typeface="Comic Sans MS" panose="030F0702030302020204" pitchFamily="66" charset="0"/>
              </a:rPr>
              <a:t>Add as many ideas as you can to the mini mind-maps.</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2. </a:t>
            </a:r>
            <a:r>
              <a:rPr lang="en-GB" dirty="0">
                <a:latin typeface="Comic Sans MS" panose="030F0702030302020204" pitchFamily="66" charset="0"/>
              </a:rPr>
              <a:t>Watch part two of the CBS documentary on EWT at: </a:t>
            </a:r>
            <a:r>
              <a:rPr lang="en-GB" dirty="0">
                <a:latin typeface="Comic Sans MS" panose="030F0702030302020204" pitchFamily="66" charset="0"/>
                <a:hlinkClick r:id="rId3"/>
              </a:rPr>
              <a:t>http://</a:t>
            </a:r>
            <a:r>
              <a:rPr lang="en-GB" dirty="0" smtClean="0">
                <a:latin typeface="Comic Sans MS" panose="030F0702030302020204" pitchFamily="66" charset="0"/>
                <a:hlinkClick r:id="rId3"/>
              </a:rPr>
              <a:t>www.youtube.com/watch?v=I4V6aoYuDcg&amp;feature=related</a:t>
            </a:r>
            <a:r>
              <a:rPr lang="en-GB" dirty="0" smtClean="0">
                <a:latin typeface="Comic Sans MS" panose="030F0702030302020204" pitchFamily="66" charset="0"/>
              </a:rPr>
              <a:t>    </a:t>
            </a:r>
            <a:r>
              <a:rPr lang="en-GB" dirty="0">
                <a:latin typeface="Comic Sans MS" panose="030F0702030302020204" pitchFamily="66" charset="0"/>
              </a:rPr>
              <a:t>and make notes</a:t>
            </a:r>
            <a:r>
              <a:rPr lang="en-GB" dirty="0" smtClean="0">
                <a:latin typeface="Comic Sans MS" panose="030F0702030302020204" pitchFamily="66" charset="0"/>
              </a:rPr>
              <a:t>. </a:t>
            </a:r>
            <a:endParaRPr lang="en-GB" dirty="0">
              <a:latin typeface="Comic Sans MS" panose="030F0702030302020204" pitchFamily="66"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863" y="2276872"/>
            <a:ext cx="22669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a:t>
            </a:r>
            <a:r>
              <a:rPr lang="en-GB" i="1" kern="0" dirty="0">
                <a:solidFill>
                  <a:srgbClr val="FFFFFF"/>
                </a:solidFill>
                <a:latin typeface="Comic Sans MS"/>
              </a:rPr>
              <a:t>leading questions </a:t>
            </a:r>
            <a:r>
              <a:rPr lang="en-GB" kern="0" dirty="0">
                <a:solidFill>
                  <a:srgbClr val="FFFFFF"/>
                </a:solidFill>
                <a:latin typeface="Comic Sans MS"/>
              </a:rPr>
              <a:t>and </a:t>
            </a:r>
            <a:r>
              <a:rPr lang="en-GB" i="1" kern="0" dirty="0">
                <a:solidFill>
                  <a:srgbClr val="FFFFFF"/>
                </a:solidFill>
                <a:latin typeface="Comic Sans MS"/>
              </a:rPr>
              <a:t>post-event discussion</a:t>
            </a:r>
            <a:r>
              <a:rPr lang="en-GB" kern="0" dirty="0">
                <a:solidFill>
                  <a:srgbClr val="FFFFFF"/>
                </a:solidFill>
                <a:latin typeface="Comic Sans MS"/>
              </a:rPr>
              <a:t>, and anxiety all affect the accuracy of EWT.</a:t>
            </a:r>
          </a:p>
          <a:p>
            <a:pPr>
              <a:defRPr/>
            </a:pPr>
            <a:r>
              <a:rPr lang="en-GB" kern="0" dirty="0">
                <a:solidFill>
                  <a:srgbClr val="FFFFFF"/>
                </a:solidFill>
                <a:latin typeface="Comic Sans MS"/>
              </a:rPr>
              <a:t>•To KNOW and EVALAUTE  key research into the accuracy of EWT.</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506" y="3572685"/>
            <a:ext cx="1547664" cy="1095953"/>
          </a:xfrm>
          <a:prstGeom prst="rect">
            <a:avLst/>
          </a:prstGeom>
          <a:solidFill>
            <a:schemeClr val="bg1"/>
          </a:solidFill>
          <a:ln>
            <a:noFill/>
          </a:ln>
          <a:effectLst/>
        </p:spPr>
      </p:pic>
    </p:spTree>
    <p:extLst>
      <p:ext uri="{BB962C8B-B14F-4D97-AF65-F5344CB8AC3E}">
        <p14:creationId xmlns:p14="http://schemas.microsoft.com/office/powerpoint/2010/main" val="812917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www.kentonline.co.uk/images/CCTV12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985" y="1260668"/>
            <a:ext cx="5337415" cy="3997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2</a:t>
            </a:r>
          </a:p>
        </p:txBody>
      </p:sp>
      <p:cxnSp>
        <p:nvCxnSpPr>
          <p:cNvPr id="4" name="Straight Arrow Connector 3"/>
          <p:cNvCxnSpPr/>
          <p:nvPr/>
        </p:nvCxnSpPr>
        <p:spPr>
          <a:xfrm flipV="1">
            <a:off x="1115616" y="4581128"/>
            <a:ext cx="2952328"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5931323" y="2564904"/>
            <a:ext cx="2664296" cy="2391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4669685"/>
            <a:ext cx="1115616" cy="830997"/>
          </a:xfrm>
          <a:prstGeom prst="rect">
            <a:avLst/>
          </a:prstGeom>
          <a:noFill/>
        </p:spPr>
        <p:txBody>
          <a:bodyPr wrap="square" rtlCol="0">
            <a:spAutoFit/>
          </a:bodyPr>
          <a:lstStyle/>
          <a:p>
            <a:r>
              <a:rPr lang="en-GB" sz="2400" dirty="0">
                <a:solidFill>
                  <a:prstClr val="black"/>
                </a:solidFill>
              </a:rPr>
              <a:t>Person 1</a:t>
            </a:r>
          </a:p>
        </p:txBody>
      </p:sp>
      <p:sp>
        <p:nvSpPr>
          <p:cNvPr id="7" name="TextBox 6"/>
          <p:cNvSpPr txBox="1"/>
          <p:nvPr/>
        </p:nvSpPr>
        <p:spPr>
          <a:xfrm>
            <a:off x="7310149" y="2699613"/>
            <a:ext cx="1728192" cy="461665"/>
          </a:xfrm>
          <a:prstGeom prst="rect">
            <a:avLst/>
          </a:prstGeom>
          <a:noFill/>
        </p:spPr>
        <p:txBody>
          <a:bodyPr wrap="square" rtlCol="0">
            <a:spAutoFit/>
          </a:bodyPr>
          <a:lstStyle/>
          <a:p>
            <a:r>
              <a:rPr lang="en-GB" sz="2400" dirty="0">
                <a:solidFill>
                  <a:prstClr val="black"/>
                </a:solidFill>
              </a:rPr>
              <a:t>Person 2</a:t>
            </a:r>
          </a:p>
        </p:txBody>
      </p:sp>
      <p:sp>
        <p:nvSpPr>
          <p:cNvPr id="8" name="TextBox 7"/>
          <p:cNvSpPr txBox="1"/>
          <p:nvPr/>
        </p:nvSpPr>
        <p:spPr>
          <a:xfrm>
            <a:off x="7080207" y="332656"/>
            <a:ext cx="1728192" cy="1938992"/>
          </a:xfrm>
          <a:prstGeom prst="rect">
            <a:avLst/>
          </a:prstGeom>
          <a:noFill/>
        </p:spPr>
        <p:txBody>
          <a:bodyPr wrap="square" rtlCol="0">
            <a:spAutoFit/>
          </a:bodyPr>
          <a:lstStyle/>
          <a:p>
            <a:r>
              <a:rPr lang="en-GB" sz="2400" dirty="0">
                <a:solidFill>
                  <a:prstClr val="black"/>
                </a:solidFill>
              </a:rPr>
              <a:t>You were likely focused on the baseball bat.</a:t>
            </a:r>
          </a:p>
        </p:txBody>
      </p:sp>
      <p:cxnSp>
        <p:nvCxnSpPr>
          <p:cNvPr id="9" name="Straight Arrow Connector 8"/>
          <p:cNvCxnSpPr/>
          <p:nvPr/>
        </p:nvCxnSpPr>
        <p:spPr>
          <a:xfrm flipH="1">
            <a:off x="4353419" y="794321"/>
            <a:ext cx="2664296" cy="24084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92970">
            <a:off x="235276" y="303090"/>
            <a:ext cx="2016224" cy="1323439"/>
          </a:xfrm>
          <a:prstGeom prst="rect">
            <a:avLst/>
          </a:prstGeom>
          <a:solidFill>
            <a:srgbClr val="FFFF00"/>
          </a:solidFill>
          <a:ln w="63500">
            <a:solidFill>
              <a:schemeClr val="tx1"/>
            </a:solidFill>
          </a:ln>
        </p:spPr>
        <p:txBody>
          <a:bodyPr wrap="square" rtlCol="0">
            <a:spAutoFit/>
          </a:bodyPr>
          <a:lstStyle/>
          <a:p>
            <a:r>
              <a:rPr lang="en-GB" sz="2000" dirty="0">
                <a:solidFill>
                  <a:prstClr val="black"/>
                </a:solidFill>
                <a:latin typeface="Comic Sans MS" panose="030F0702030302020204" pitchFamily="66" charset="0"/>
              </a:rPr>
              <a:t>Who correctly recalled any aspects of this scene asked?</a:t>
            </a:r>
          </a:p>
        </p:txBody>
      </p:sp>
    </p:spTree>
    <p:extLst>
      <p:ext uri="{BB962C8B-B14F-4D97-AF65-F5344CB8AC3E}">
        <p14:creationId xmlns:p14="http://schemas.microsoft.com/office/powerpoint/2010/main" val="279297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http://badrickunadulterated.com/wp-content/uploads/2012/10/r195585_7433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034" y="101600"/>
            <a:ext cx="5629275" cy="4943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3</a:t>
            </a:r>
          </a:p>
        </p:txBody>
      </p:sp>
      <p:cxnSp>
        <p:nvCxnSpPr>
          <p:cNvPr id="4" name="Straight Arrow Connector 3"/>
          <p:cNvCxnSpPr/>
          <p:nvPr/>
        </p:nvCxnSpPr>
        <p:spPr>
          <a:xfrm>
            <a:off x="1619672" y="1844824"/>
            <a:ext cx="1872208"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156176" y="1197758"/>
            <a:ext cx="2160240" cy="7351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496" y="965168"/>
            <a:ext cx="1728192" cy="1200329"/>
          </a:xfrm>
          <a:prstGeom prst="rect">
            <a:avLst/>
          </a:prstGeom>
          <a:noFill/>
        </p:spPr>
        <p:txBody>
          <a:bodyPr wrap="square" rtlCol="0">
            <a:spAutoFit/>
          </a:bodyPr>
          <a:lstStyle/>
          <a:p>
            <a:r>
              <a:rPr lang="en-GB" sz="2400" dirty="0">
                <a:solidFill>
                  <a:prstClr val="black"/>
                </a:solidFill>
              </a:rPr>
              <a:t>Threatening shop keeper with a knife</a:t>
            </a:r>
          </a:p>
        </p:txBody>
      </p:sp>
      <p:sp>
        <p:nvSpPr>
          <p:cNvPr id="9" name="TextBox 8"/>
          <p:cNvSpPr txBox="1"/>
          <p:nvPr/>
        </p:nvSpPr>
        <p:spPr>
          <a:xfrm>
            <a:off x="7415808" y="1419520"/>
            <a:ext cx="1728192" cy="1569660"/>
          </a:xfrm>
          <a:prstGeom prst="rect">
            <a:avLst/>
          </a:prstGeom>
          <a:noFill/>
        </p:spPr>
        <p:txBody>
          <a:bodyPr wrap="square" rtlCol="0">
            <a:spAutoFit/>
          </a:bodyPr>
          <a:lstStyle/>
          <a:p>
            <a:r>
              <a:rPr lang="en-GB" sz="2400" dirty="0">
                <a:solidFill>
                  <a:prstClr val="black"/>
                </a:solidFill>
              </a:rPr>
              <a:t>Cap, and green and white stripy jumper.</a:t>
            </a:r>
          </a:p>
        </p:txBody>
      </p:sp>
      <p:sp>
        <p:nvSpPr>
          <p:cNvPr id="10" name="TextBox 9"/>
          <p:cNvSpPr txBox="1"/>
          <p:nvPr/>
        </p:nvSpPr>
        <p:spPr>
          <a:xfrm rot="21192970">
            <a:off x="94505" y="4602005"/>
            <a:ext cx="4888220" cy="707886"/>
          </a:xfrm>
          <a:prstGeom prst="rect">
            <a:avLst/>
          </a:prstGeom>
          <a:solidFill>
            <a:srgbClr val="FFFF00"/>
          </a:solidFill>
          <a:ln w="63500">
            <a:solidFill>
              <a:schemeClr val="tx1"/>
            </a:solidFill>
          </a:ln>
        </p:spPr>
        <p:txBody>
          <a:bodyPr wrap="square" rtlCol="0">
            <a:spAutoFit/>
          </a:bodyPr>
          <a:lstStyle/>
          <a:p>
            <a:r>
              <a:rPr lang="en-GB" sz="2000" dirty="0">
                <a:solidFill>
                  <a:prstClr val="black"/>
                </a:solidFill>
                <a:latin typeface="Comic Sans MS" panose="030F0702030302020204" pitchFamily="66" charset="0"/>
              </a:rPr>
              <a:t>Who correctly recalled the weapon over clothing?</a:t>
            </a:r>
          </a:p>
        </p:txBody>
      </p:sp>
    </p:spTree>
    <p:extLst>
      <p:ext uri="{BB962C8B-B14F-4D97-AF65-F5344CB8AC3E}">
        <p14:creationId xmlns:p14="http://schemas.microsoft.com/office/powerpoint/2010/main" val="1808084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CREAM_wideweb__470x3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706" y="1340768"/>
            <a:ext cx="6264275" cy="4198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16416" y="5846537"/>
            <a:ext cx="504056" cy="1011463"/>
          </a:xfrm>
          <a:prstGeom prst="rect">
            <a:avLst/>
          </a:prstGeom>
          <a:noFill/>
        </p:spPr>
        <p:txBody>
          <a:bodyPr wrap="square" rtlCol="0">
            <a:spAutoFit/>
          </a:bodyPr>
          <a:lstStyle/>
          <a:p>
            <a:r>
              <a:rPr lang="en-GB" sz="6000" dirty="0">
                <a:solidFill>
                  <a:prstClr val="white"/>
                </a:solidFill>
              </a:rPr>
              <a:t>4</a:t>
            </a:r>
          </a:p>
        </p:txBody>
      </p:sp>
      <p:cxnSp>
        <p:nvCxnSpPr>
          <p:cNvPr id="4" name="Straight Arrow Connector 3"/>
          <p:cNvCxnSpPr/>
          <p:nvPr/>
        </p:nvCxnSpPr>
        <p:spPr>
          <a:xfrm flipH="1" flipV="1">
            <a:off x="5796136" y="3068960"/>
            <a:ext cx="2088232" cy="13530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148064" y="980728"/>
            <a:ext cx="1692188" cy="15121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39752" y="362273"/>
            <a:ext cx="4019547" cy="461665"/>
          </a:xfrm>
          <a:prstGeom prst="rect">
            <a:avLst/>
          </a:prstGeom>
          <a:noFill/>
        </p:spPr>
        <p:txBody>
          <a:bodyPr wrap="square" rtlCol="0">
            <a:spAutoFit/>
          </a:bodyPr>
          <a:lstStyle/>
          <a:p>
            <a:r>
              <a:rPr lang="en-GB" sz="2400" dirty="0">
                <a:solidFill>
                  <a:prstClr val="black"/>
                </a:solidFill>
              </a:rPr>
              <a:t>Scream mask to hide identity.</a:t>
            </a:r>
          </a:p>
        </p:txBody>
      </p:sp>
      <p:sp>
        <p:nvSpPr>
          <p:cNvPr id="8" name="TextBox 7"/>
          <p:cNvSpPr txBox="1"/>
          <p:nvPr/>
        </p:nvSpPr>
        <p:spPr>
          <a:xfrm>
            <a:off x="7680231" y="4422042"/>
            <a:ext cx="1430767" cy="461665"/>
          </a:xfrm>
          <a:prstGeom prst="rect">
            <a:avLst/>
          </a:prstGeom>
          <a:noFill/>
        </p:spPr>
        <p:txBody>
          <a:bodyPr wrap="square" rtlCol="0">
            <a:spAutoFit/>
          </a:bodyPr>
          <a:lstStyle/>
          <a:p>
            <a:r>
              <a:rPr lang="en-GB" sz="2400" dirty="0">
                <a:solidFill>
                  <a:prstClr val="black"/>
                </a:solidFill>
              </a:rPr>
              <a:t>Gun</a:t>
            </a:r>
          </a:p>
        </p:txBody>
      </p:sp>
      <p:sp>
        <p:nvSpPr>
          <p:cNvPr id="9" name="TextBox 8"/>
          <p:cNvSpPr txBox="1"/>
          <p:nvPr/>
        </p:nvSpPr>
        <p:spPr>
          <a:xfrm rot="382907">
            <a:off x="187620" y="5528028"/>
            <a:ext cx="6204935" cy="707886"/>
          </a:xfrm>
          <a:prstGeom prst="rect">
            <a:avLst/>
          </a:prstGeom>
          <a:solidFill>
            <a:srgbClr val="FFFF00"/>
          </a:solidFill>
          <a:ln w="63500">
            <a:solidFill>
              <a:schemeClr val="tx1"/>
            </a:solidFill>
          </a:ln>
        </p:spPr>
        <p:txBody>
          <a:bodyPr wrap="square" rtlCol="0">
            <a:spAutoFit/>
          </a:bodyPr>
          <a:lstStyle/>
          <a:p>
            <a:r>
              <a:rPr lang="en-GB" sz="2000" dirty="0">
                <a:solidFill>
                  <a:prstClr val="black"/>
                </a:solidFill>
                <a:latin typeface="Comic Sans MS" panose="030F0702030302020204" pitchFamily="66" charset="0"/>
              </a:rPr>
              <a:t>Who noticed the threatening scream mask, when they hadn’t noticed clothing in other photos? Gun?</a:t>
            </a:r>
          </a:p>
        </p:txBody>
      </p:sp>
    </p:spTree>
    <p:extLst>
      <p:ext uri="{BB962C8B-B14F-4D97-AF65-F5344CB8AC3E}">
        <p14:creationId xmlns:p14="http://schemas.microsoft.com/office/powerpoint/2010/main" val="20144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pic>
        <p:nvPicPr>
          <p:cNvPr id="7" name="Picture 4"/>
          <p:cNvPicPr>
            <a:picLocks noChangeAspect="1" noChangeArrowheads="1"/>
          </p:cNvPicPr>
          <p:nvPr/>
        </p:nvPicPr>
        <p:blipFill>
          <a:blip r:embed="rId2">
            <a:grayscl/>
          </a:blip>
          <a:srcRect/>
          <a:stretch>
            <a:fillRect/>
          </a:stretch>
        </p:blipFill>
        <p:spPr bwMode="auto">
          <a:xfrm>
            <a:off x="3358805" y="2272004"/>
            <a:ext cx="1213195" cy="909896"/>
          </a:xfrm>
          <a:prstGeom prst="rect">
            <a:avLst/>
          </a:prstGeom>
          <a:noFill/>
          <a:ln w="9525">
            <a:noFill/>
            <a:miter lim="800000"/>
            <a:headEnd/>
            <a:tailEnd/>
          </a:ln>
          <a:effectLst/>
        </p:spPr>
      </p:pic>
      <p:sp>
        <p:nvSpPr>
          <p:cNvPr id="2" name="Title 1"/>
          <p:cNvSpPr>
            <a:spLocks noGrp="1"/>
          </p:cNvSpPr>
          <p:nvPr>
            <p:ph type="title"/>
          </p:nvPr>
        </p:nvSpPr>
        <p:spPr>
          <a:xfrm>
            <a:off x="0" y="24586"/>
            <a:ext cx="9144000" cy="1028150"/>
          </a:xfrm>
          <a:solidFill>
            <a:schemeClr val="bg1"/>
          </a:solidFill>
          <a:ln w="63500">
            <a:solidFill>
              <a:schemeClr val="tx1"/>
            </a:solidFill>
          </a:ln>
        </p:spPr>
        <p:txBody>
          <a:bodyPr>
            <a:normAutofit fontScale="90000"/>
          </a:bodyPr>
          <a:lstStyle/>
          <a:p>
            <a:r>
              <a:rPr lang="en-GB" sz="3100" dirty="0">
                <a:latin typeface="Comic Sans MS" panose="030F0702030302020204" pitchFamily="66" charset="0"/>
              </a:rPr>
              <a:t>Loftus et al. (1987) </a:t>
            </a:r>
            <a:r>
              <a:rPr lang="en-GB" dirty="0" smtClean="0">
                <a:latin typeface="Comic Sans MS" panose="030F0702030302020204" pitchFamily="66" charset="0"/>
              </a:rPr>
              <a:t>- Weapon Focus Effect</a:t>
            </a:r>
            <a:endParaRPr lang="en-GB" dirty="0">
              <a:latin typeface="Comic Sans MS" panose="030F0702030302020204" pitchFamily="66" charset="0"/>
            </a:endParaRPr>
          </a:p>
        </p:txBody>
      </p:sp>
      <p:sp>
        <p:nvSpPr>
          <p:cNvPr id="5" name="Content Placeholder 4"/>
          <p:cNvSpPr>
            <a:spLocks noGrp="1"/>
          </p:cNvSpPr>
          <p:nvPr>
            <p:ph idx="1"/>
          </p:nvPr>
        </p:nvSpPr>
        <p:spPr>
          <a:xfrm>
            <a:off x="0" y="1124744"/>
            <a:ext cx="3358805" cy="2057156"/>
          </a:xfrm>
        </p:spPr>
        <p:txBody>
          <a:bodyPr>
            <a:normAutofit fontScale="62500" lnSpcReduction="20000"/>
          </a:bodyPr>
          <a:lstStyle/>
          <a:p>
            <a:pPr marL="0" indent="0">
              <a:buNone/>
            </a:pPr>
            <a:r>
              <a:rPr lang="en-GB" sz="3400" dirty="0" smtClean="0">
                <a:latin typeface="Comic Sans MS" panose="030F0702030302020204" pitchFamily="66" charset="0"/>
              </a:rPr>
              <a:t>Not ‘noticing’ and remembering things from a scene is exacerbated when a </a:t>
            </a:r>
            <a:r>
              <a:rPr lang="en-GB" sz="3400" b="1" u="sng" dirty="0" smtClean="0">
                <a:latin typeface="Comic Sans MS" panose="030F0702030302020204" pitchFamily="66" charset="0"/>
              </a:rPr>
              <a:t>weapon</a:t>
            </a:r>
            <a:r>
              <a:rPr lang="en-GB" sz="3400" dirty="0" smtClean="0">
                <a:latin typeface="Comic Sans MS" panose="030F0702030302020204" pitchFamily="66" charset="0"/>
              </a:rPr>
              <a:t> is involved, because the witness is experiencing a </a:t>
            </a:r>
            <a:r>
              <a:rPr lang="en-GB" sz="3400" b="1" dirty="0" smtClean="0">
                <a:latin typeface="Comic Sans MS" panose="030F0702030302020204" pitchFamily="66" charset="0"/>
              </a:rPr>
              <a:t>high level of anxiety.</a:t>
            </a:r>
            <a:endParaRPr lang="en-GB" sz="2800" dirty="0">
              <a:latin typeface="Comic Sans MS" panose="030F0702030302020204" pitchFamily="66"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9503">
            <a:off x="5704613" y="1423369"/>
            <a:ext cx="3094179" cy="1835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8421">
            <a:off x="5714657" y="3564610"/>
            <a:ext cx="2682740" cy="1759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ardrop 2"/>
          <p:cNvSpPr/>
          <p:nvPr/>
        </p:nvSpPr>
        <p:spPr>
          <a:xfrm>
            <a:off x="100073" y="3112092"/>
            <a:ext cx="3347864" cy="2664296"/>
          </a:xfrm>
          <a:prstGeom prst="teardrop">
            <a:avLst>
              <a:gd name="adj" fmla="val 112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black"/>
                </a:solidFill>
                <a:latin typeface="Comic Sans MS" panose="030F0702030302020204" pitchFamily="66" charset="0"/>
              </a:rPr>
              <a:t>Witness’s eyes are naturally drawn to the weapon due to the </a:t>
            </a:r>
            <a:r>
              <a:rPr lang="en-GB" sz="1600" i="1" dirty="0">
                <a:solidFill>
                  <a:prstClr val="black"/>
                </a:solidFill>
                <a:latin typeface="Comic Sans MS" panose="030F0702030302020204" pitchFamily="66" charset="0"/>
              </a:rPr>
              <a:t>danger</a:t>
            </a:r>
            <a:r>
              <a:rPr lang="en-GB" sz="1600" dirty="0">
                <a:solidFill>
                  <a:prstClr val="black"/>
                </a:solidFill>
                <a:latin typeface="Comic Sans MS" panose="030F0702030302020204" pitchFamily="66" charset="0"/>
              </a:rPr>
              <a:t> it poses. Their focus and attention on this aspect of the scene means that they miss a great deal else that is going on. </a:t>
            </a:r>
          </a:p>
        </p:txBody>
      </p:sp>
      <p:sp>
        <p:nvSpPr>
          <p:cNvPr id="6" name="Rectangle 5"/>
          <p:cNvSpPr/>
          <p:nvPr/>
        </p:nvSpPr>
        <p:spPr>
          <a:xfrm>
            <a:off x="2699792" y="886323"/>
            <a:ext cx="6436359" cy="5016758"/>
          </a:xfrm>
          <a:prstGeom prst="rect">
            <a:avLst/>
          </a:prstGeom>
          <a:solidFill>
            <a:schemeClr val="accent5">
              <a:lumMod val="20000"/>
              <a:lumOff val="80000"/>
            </a:schemeClr>
          </a:solidFill>
          <a:ln w="63500">
            <a:solidFill>
              <a:schemeClr val="tx1"/>
            </a:solidFill>
          </a:ln>
        </p:spPr>
        <p:txBody>
          <a:bodyPr wrap="square">
            <a:spAutoFit/>
          </a:bodyPr>
          <a:lstStyle/>
          <a:p>
            <a:r>
              <a:rPr lang="en-GB" sz="2000" dirty="0">
                <a:solidFill>
                  <a:prstClr val="black"/>
                </a:solidFill>
                <a:latin typeface="Comic Sans MS" panose="030F0702030302020204" pitchFamily="66" charset="0"/>
              </a:rPr>
              <a:t>In Loftus’s (1987) experiment, volunteer participants arrived at a room to take part in an experiment in an adjoining laboratory (deception). In both experimental conditions participants then heard a discussion in an adjoining room. </a:t>
            </a:r>
          </a:p>
          <a:p>
            <a:endParaRPr lang="en-GB" sz="2000" dirty="0">
              <a:solidFill>
                <a:prstClr val="black"/>
              </a:solidFill>
              <a:latin typeface="Comic Sans MS" panose="030F0702030302020204" pitchFamily="66" charset="0"/>
            </a:endParaRPr>
          </a:p>
          <a:p>
            <a:pPr marL="342900" indent="-342900">
              <a:buFont typeface="Arial" panose="020B0604020202020204" pitchFamily="34" charset="0"/>
              <a:buChar char="•"/>
            </a:pPr>
            <a:r>
              <a:rPr lang="en-GB" sz="2000" dirty="0">
                <a:solidFill>
                  <a:prstClr val="black"/>
                </a:solidFill>
                <a:latin typeface="Comic Sans MS" panose="030F0702030302020204" pitchFamily="66" charset="0"/>
              </a:rPr>
              <a:t>In condition 1 a man emerged holding a pen and with grease on his hands.</a:t>
            </a:r>
          </a:p>
          <a:p>
            <a:pPr marL="342900" indent="-342900">
              <a:buFont typeface="Arial" panose="020B0604020202020204" pitchFamily="34" charset="0"/>
              <a:buChar char="•"/>
            </a:pPr>
            <a:r>
              <a:rPr lang="en-GB" sz="2000" dirty="0">
                <a:solidFill>
                  <a:prstClr val="black"/>
                </a:solidFill>
                <a:latin typeface="Comic Sans MS" panose="030F0702030302020204" pitchFamily="66" charset="0"/>
              </a:rPr>
              <a:t> In condition 2 the discussion was rather more heated, and the participants heard breaking glass and then saw man emerge holding a paperknife covered in blood. When asked to identify the man from 50 photos, participants in condition 1 were 49% accurate, compared with 33% accuracy in condition 2. </a:t>
            </a:r>
          </a:p>
          <a:p>
            <a:r>
              <a:rPr lang="en-GB" sz="2000" b="1" dirty="0">
                <a:solidFill>
                  <a:prstClr val="black"/>
                </a:solidFill>
                <a:latin typeface="Comic Sans MS" panose="030F0702030302020204" pitchFamily="66" charset="0"/>
              </a:rPr>
              <a:t>What did Loftus conclude?</a:t>
            </a:r>
          </a:p>
        </p:txBody>
      </p:sp>
      <p:sp>
        <p:nvSpPr>
          <p:cNvPr id="10" name="Rectangle 9"/>
          <p:cNvSpPr/>
          <p:nvPr/>
        </p:nvSpPr>
        <p:spPr>
          <a:xfrm>
            <a:off x="4564151" y="886323"/>
            <a:ext cx="4572000" cy="3170099"/>
          </a:xfrm>
          <a:prstGeom prst="rect">
            <a:avLst/>
          </a:prstGeom>
          <a:solidFill>
            <a:schemeClr val="accent5">
              <a:lumMod val="20000"/>
              <a:lumOff val="80000"/>
            </a:schemeClr>
          </a:solidFill>
          <a:ln w="63500">
            <a:solidFill>
              <a:schemeClr val="tx1"/>
            </a:solidFill>
          </a:ln>
        </p:spPr>
        <p:txBody>
          <a:bodyPr>
            <a:spAutoFit/>
          </a:bodyPr>
          <a:lstStyle/>
          <a:p>
            <a:r>
              <a:rPr lang="en-GB" sz="2000" b="1" dirty="0">
                <a:solidFill>
                  <a:prstClr val="black"/>
                </a:solidFill>
                <a:latin typeface="Comic Sans MS" panose="030F0702030302020204" pitchFamily="66" charset="0"/>
              </a:rPr>
              <a:t>Why does this happen?</a:t>
            </a:r>
          </a:p>
          <a:p>
            <a:endParaRPr lang="en-GB" sz="2000" b="1" dirty="0">
              <a:solidFill>
                <a:prstClr val="black"/>
              </a:solidFill>
              <a:latin typeface="Comic Sans MS" panose="030F0702030302020204" pitchFamily="66" charset="0"/>
            </a:endParaRPr>
          </a:p>
          <a:p>
            <a:r>
              <a:rPr lang="en-GB" sz="2000" dirty="0">
                <a:solidFill>
                  <a:prstClr val="black"/>
                </a:solidFill>
                <a:latin typeface="Comic Sans MS" panose="030F0702030302020204" pitchFamily="66" charset="0"/>
              </a:rPr>
              <a:t>Loftus et al. (1987) had monitored eyewitnesses’ eye movements and found that the presence of a</a:t>
            </a:r>
          </a:p>
          <a:p>
            <a:r>
              <a:rPr lang="en-GB" sz="2000" dirty="0">
                <a:solidFill>
                  <a:prstClr val="black"/>
                </a:solidFill>
                <a:latin typeface="Comic Sans MS" panose="030F0702030302020204" pitchFamily="66" charset="0"/>
              </a:rPr>
              <a:t>weapon causes attention to be physically drawn towards the weapon itself and away from other</a:t>
            </a:r>
          </a:p>
          <a:p>
            <a:r>
              <a:rPr lang="en-GB" sz="2000" dirty="0">
                <a:solidFill>
                  <a:prstClr val="black"/>
                </a:solidFill>
                <a:latin typeface="Comic Sans MS" panose="030F0702030302020204" pitchFamily="66" charset="0"/>
              </a:rPr>
              <a:t>things such as the person’s face.</a:t>
            </a:r>
          </a:p>
          <a:p>
            <a:endParaRPr lang="en-GB" sz="2000" b="1" dirty="0">
              <a:solidFill>
                <a:prstClr val="black"/>
              </a:solidFill>
              <a:latin typeface="Comic Sans MS" panose="030F0702030302020204" pitchFamily="66" charset="0"/>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45" y="1273570"/>
            <a:ext cx="2442863" cy="171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94702"/>
            <a:ext cx="2630919" cy="205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5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par>
                                <p:cTn id="13" presetID="10" presetClass="entr" presetSubtype="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500"/>
                                        <p:tgtEl>
                                          <p:spTgt spid="7172"/>
                                        </p:tgtEl>
                                      </p:cBhvr>
                                    </p:animEffect>
                                  </p:childTnLst>
                                </p:cTn>
                              </p:par>
                              <p:par>
                                <p:cTn id="16" presetID="53" presetClass="exit" presetSubtype="32" fill="hold" grpId="0" nodeType="withEffect">
                                  <p:stCondLst>
                                    <p:cond delay="0"/>
                                  </p:stCondLst>
                                  <p:childTnLst>
                                    <p:anim calcmode="lin" valueType="num">
                                      <p:cBhvr>
                                        <p:cTn id="17" dur="500"/>
                                        <p:tgtEl>
                                          <p:spTgt spid="3"/>
                                        </p:tgtEl>
                                        <p:attrNameLst>
                                          <p:attrName>ppt_w</p:attrName>
                                        </p:attrNameLst>
                                      </p:cBhvr>
                                      <p:tavLst>
                                        <p:tav tm="0">
                                          <p:val>
                                            <p:strVal val="ppt_w"/>
                                          </p:val>
                                        </p:tav>
                                        <p:tav tm="100000">
                                          <p:val>
                                            <p:fltVal val="0"/>
                                          </p:val>
                                        </p:tav>
                                      </p:tavLst>
                                    </p:anim>
                                    <p:anim calcmode="lin" valueType="num">
                                      <p:cBhvr>
                                        <p:cTn id="18" dur="500"/>
                                        <p:tgtEl>
                                          <p:spTgt spid="3"/>
                                        </p:tgtEl>
                                        <p:attrNameLst>
                                          <p:attrName>ppt_h</p:attrName>
                                        </p:attrNameLst>
                                      </p:cBhvr>
                                      <p:tavLst>
                                        <p:tav tm="0">
                                          <p:val>
                                            <p:strVal val="ppt_h"/>
                                          </p:val>
                                        </p:tav>
                                        <p:tav tm="100000">
                                          <p:val>
                                            <p:fltVal val="0"/>
                                          </p:val>
                                        </p:tav>
                                      </p:tavLst>
                                    </p:anim>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22" presetClass="exit" presetSubtype="4" fill="hold" grpId="0" nodeType="withEffect">
                                  <p:stCondLst>
                                    <p:cond delay="0"/>
                                  </p:stCondLst>
                                  <p:childTnLst>
                                    <p:animEffect transition="out" filter="wipe(down)">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6" grpId="0" animBg="1"/>
      <p:bldP spid="6"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1327">
            <a:off x="486423" y="3758803"/>
            <a:ext cx="2277152" cy="177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68760"/>
          </a:xfrm>
          <a:solidFill>
            <a:schemeClr val="bg1"/>
          </a:solidFill>
          <a:ln w="63500">
            <a:solidFill>
              <a:schemeClr val="tx1"/>
            </a:solidFill>
          </a:ln>
        </p:spPr>
        <p:txBody>
          <a:bodyPr>
            <a:normAutofit fontScale="90000"/>
          </a:bodyPr>
          <a:lstStyle/>
          <a:p>
            <a:r>
              <a:rPr lang="en-GB" sz="2900" dirty="0" smtClean="0">
                <a:latin typeface="Comic Sans MS" panose="030F0702030302020204" pitchFamily="66" charset="0"/>
              </a:rPr>
              <a:t>Key research into ‘anxiety’ as a factor that affects accuracy of EWT:</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b="1" dirty="0" smtClean="0">
                <a:latin typeface="Comic Sans MS" panose="030F0702030302020204" pitchFamily="66" charset="0"/>
              </a:rPr>
              <a:t>Loftus et al. (1987)</a:t>
            </a:r>
            <a:endParaRPr lang="en-GB" sz="3600" b="1" dirty="0">
              <a:latin typeface="Comic Sans MS" panose="030F0702030302020204" pitchFamily="66" charset="0"/>
            </a:endParaRPr>
          </a:p>
        </p:txBody>
      </p:sp>
      <p:sp>
        <p:nvSpPr>
          <p:cNvPr id="3" name="Content Placeholder 2"/>
          <p:cNvSpPr>
            <a:spLocks noGrp="1"/>
          </p:cNvSpPr>
          <p:nvPr>
            <p:ph idx="1"/>
          </p:nvPr>
        </p:nvSpPr>
        <p:spPr>
          <a:xfrm>
            <a:off x="21970" y="1390583"/>
            <a:ext cx="9100059" cy="2074420"/>
          </a:xfrm>
        </p:spPr>
        <p:txBody>
          <a:bodyPr>
            <a:noAutofit/>
          </a:bodyPr>
          <a:lstStyle/>
          <a:p>
            <a:pPr marL="0" indent="0">
              <a:buNone/>
            </a:pPr>
            <a:r>
              <a:rPr lang="en-GB" sz="1800" b="1" dirty="0" smtClean="0">
                <a:latin typeface="Comic Sans MS" panose="030F0702030302020204" pitchFamily="66" charset="0"/>
              </a:rPr>
              <a:t>Task: </a:t>
            </a:r>
            <a:r>
              <a:rPr lang="en-GB" sz="1800" dirty="0" smtClean="0">
                <a:latin typeface="Comic Sans MS" panose="030F0702030302020204" pitchFamily="66" charset="0"/>
              </a:rPr>
              <a:t>Create an </a:t>
            </a:r>
            <a:r>
              <a:rPr lang="en-GB" sz="1800" i="1" dirty="0" smtClean="0">
                <a:latin typeface="Comic Sans MS" panose="030F0702030302020204" pitchFamily="66" charset="0"/>
              </a:rPr>
              <a:t>advert</a:t>
            </a:r>
            <a:r>
              <a:rPr lang="en-GB" sz="1800" dirty="0" smtClean="0">
                <a:latin typeface="Comic Sans MS" panose="030F0702030302020204" pitchFamily="66" charset="0"/>
              </a:rPr>
              <a:t> for recruiting participants to Loftus’s (1979) study. (The best will go on the wall).  Include:</a:t>
            </a:r>
          </a:p>
          <a:p>
            <a:pPr>
              <a:buFontTx/>
              <a:buChar char="-"/>
            </a:pPr>
            <a:r>
              <a:rPr lang="en-GB" sz="1800" dirty="0" smtClean="0">
                <a:latin typeface="Comic Sans MS" panose="030F0702030302020204" pitchFamily="66" charset="0"/>
              </a:rPr>
              <a:t>A description of what the study will entail.</a:t>
            </a:r>
          </a:p>
          <a:p>
            <a:pPr>
              <a:buFontTx/>
              <a:buChar char="-"/>
            </a:pPr>
            <a:r>
              <a:rPr lang="en-GB" sz="1800" dirty="0" smtClean="0">
                <a:latin typeface="Comic Sans MS" panose="030F0702030302020204" pitchFamily="66" charset="0"/>
              </a:rPr>
              <a:t>Why is the research important? Why should volunteers sign up?</a:t>
            </a:r>
          </a:p>
          <a:p>
            <a:pPr>
              <a:buFontTx/>
              <a:buChar char="-"/>
            </a:pPr>
            <a:r>
              <a:rPr lang="en-GB" sz="1800" dirty="0" smtClean="0">
                <a:latin typeface="Comic Sans MS" panose="030F0702030302020204" pitchFamily="66" charset="0"/>
              </a:rPr>
              <a:t>What you expect to find (based on the actual results)</a:t>
            </a:r>
          </a:p>
          <a:p>
            <a:pPr>
              <a:buFontTx/>
              <a:buChar char="-"/>
            </a:pPr>
            <a:r>
              <a:rPr lang="en-GB" sz="1800" dirty="0" smtClean="0">
                <a:latin typeface="Comic Sans MS" panose="030F0702030302020204" pitchFamily="66" charset="0"/>
              </a:rPr>
              <a:t>Inform potential participants of any ethical issues they may experience as part of the research.</a:t>
            </a:r>
            <a:endParaRPr lang="en-GB" sz="1800" dirty="0">
              <a:latin typeface="Comic Sans MS" panose="030F0702030302020204" pitchFamily="66"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7542">
            <a:off x="6410217" y="3608579"/>
            <a:ext cx="2593756" cy="181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0" y="1282826"/>
            <a:ext cx="9144000" cy="2370269"/>
          </a:xfrm>
          <a:prstGeom prst="rect">
            <a:avLst/>
          </a:prstGeom>
          <a:solidFill>
            <a:srgbClr val="00B050"/>
          </a:solidFill>
          <a:ln w="25400">
            <a:solidFill>
              <a:schemeClr val="accent1">
                <a:shade val="50000"/>
              </a:schemeClr>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 indent="0">
              <a:buFont typeface="Arial" panose="020B0604020202020204" pitchFamily="34" charset="0"/>
              <a:buNone/>
              <a:defRPr/>
            </a:pPr>
            <a:r>
              <a:rPr lang="en-GB" dirty="0" smtClean="0">
                <a:solidFill>
                  <a:prstClr val="black"/>
                </a:solidFill>
                <a:latin typeface="Comic Sans MS" panose="030F0702030302020204" pitchFamily="66" charset="0"/>
              </a:rPr>
              <a:t>Evaluation of this study?</a:t>
            </a:r>
          </a:p>
          <a:p>
            <a:pPr marL="640080" lvl="1" indent="-274320">
              <a:buFont typeface="Wingdings" pitchFamily="2" charset="2"/>
              <a:buChar char="ü"/>
              <a:defRPr/>
            </a:pPr>
            <a:r>
              <a:rPr lang="en-GB" dirty="0" smtClean="0">
                <a:solidFill>
                  <a:prstClr val="black"/>
                </a:solidFill>
                <a:latin typeface="Comic Sans MS" panose="030F0702030302020204" pitchFamily="66" charset="0"/>
              </a:rPr>
              <a:t>High ecological validity</a:t>
            </a:r>
          </a:p>
          <a:p>
            <a:pPr marL="640080" lvl="1" indent="-274320">
              <a:buFont typeface="Wingdings" pitchFamily="2" charset="2"/>
              <a:buChar char="ü"/>
              <a:defRPr/>
            </a:pPr>
            <a:r>
              <a:rPr lang="en-GB" dirty="0" smtClean="0">
                <a:solidFill>
                  <a:prstClr val="black"/>
                </a:solidFill>
                <a:latin typeface="Comic Sans MS" panose="030F0702030302020204" pitchFamily="66" charset="0"/>
              </a:rPr>
              <a:t>Supports Y-D but no low arousal condition</a:t>
            </a:r>
          </a:p>
          <a:p>
            <a:pPr marL="640080" lvl="1" indent="-274320">
              <a:buFont typeface="Wingdings" pitchFamily="2" charset="2"/>
              <a:buChar char=""/>
              <a:defRPr/>
            </a:pPr>
            <a:r>
              <a:rPr lang="en-GB" dirty="0" smtClean="0">
                <a:solidFill>
                  <a:prstClr val="black"/>
                </a:solidFill>
                <a:latin typeface="Comic Sans MS" panose="030F0702030302020204" pitchFamily="66" charset="0"/>
              </a:rPr>
              <a:t>Ethical considerations</a:t>
            </a:r>
          </a:p>
          <a:p>
            <a:pPr marL="640080" lvl="1" indent="-274320">
              <a:buFont typeface="Wingdings" pitchFamily="2" charset="2"/>
              <a:buChar char=""/>
              <a:defRPr/>
            </a:pPr>
            <a:r>
              <a:rPr lang="en-GB" dirty="0" smtClean="0">
                <a:solidFill>
                  <a:prstClr val="black"/>
                </a:solidFill>
                <a:latin typeface="Comic Sans MS" panose="030F0702030302020204" pitchFamily="66" charset="0"/>
              </a:rPr>
              <a:t>Was poor recall due to anxiety or something else? I.e. were extraneous variables controlled?</a:t>
            </a:r>
          </a:p>
        </p:txBody>
      </p:sp>
      <p:sp>
        <p:nvSpPr>
          <p:cNvPr id="7" name="7-Point Star 6"/>
          <p:cNvSpPr/>
          <p:nvPr/>
        </p:nvSpPr>
        <p:spPr>
          <a:xfrm>
            <a:off x="2987823" y="3356992"/>
            <a:ext cx="3326309" cy="230067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ooper Black" panose="0208090404030B020404" pitchFamily="18" charset="0"/>
              </a:rPr>
              <a:t>Weapon focus effect</a:t>
            </a:r>
          </a:p>
        </p:txBody>
      </p:sp>
      <p:sp>
        <p:nvSpPr>
          <p:cNvPr id="9" name="TextBox 8"/>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spTree>
    <p:extLst>
      <p:ext uri="{BB962C8B-B14F-4D97-AF65-F5344CB8AC3E}">
        <p14:creationId xmlns:p14="http://schemas.microsoft.com/office/powerpoint/2010/main" val="8386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2" name="Rectangle 1"/>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6" name="Picture 2" descr="C:\Users\tutor2u\Downloads\shutterstock_121820917.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554792" y="2146061"/>
            <a:ext cx="67056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tutor2u\Downloads\shutterstock_121820917.jpg"/>
          <p:cNvPicPr>
            <a:picLocks noChangeAspect="1" noChangeArrowheads="1"/>
          </p:cNvPicPr>
          <p:nvPr/>
        </p:nvPicPr>
        <p:blipFill rotWithShape="1">
          <a:blip r:embed="rId14" cstate="print">
            <a:extLst>
              <a:ext uri="{BEBA8EAE-BF5A-486C-A8C5-ECC9F3942E4B}">
                <a14:imgProps xmlns:a14="http://schemas.microsoft.com/office/drawing/2010/main">
                  <a14:imgLayer r:embed="rId13">
                    <a14:imgEffect>
                      <a14:backgroundRemoval t="2006" b="89685" l="17200" r="40500">
                        <a14:foregroundMark x1="22200" y1="84097" x2="22200" y2="84097"/>
                      </a14:backgroundRemoval>
                    </a14:imgEffect>
                  </a14:imgLayer>
                </a14:imgProps>
              </a:ext>
              <a:ext uri="{28A0092B-C50C-407E-A947-70E740481C1C}">
                <a14:useLocalDpi xmlns:a14="http://schemas.microsoft.com/office/drawing/2010/main" val="0"/>
              </a:ext>
            </a:extLst>
          </a:blip>
          <a:srcRect l="16976" r="56849"/>
          <a:stretch/>
        </p:blipFill>
        <p:spPr bwMode="auto">
          <a:xfrm>
            <a:off x="7825128" y="2309416"/>
            <a:ext cx="79780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tutor2u\Downloads\shutterstock_121820917.jp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2006" b="97278" l="40500" r="60300"/>
                    </a14:imgEffect>
                  </a14:imgLayer>
                </a14:imgProps>
              </a:ext>
              <a:ext uri="{28A0092B-C50C-407E-A947-70E740481C1C}">
                <a14:useLocalDpi xmlns:a14="http://schemas.microsoft.com/office/drawing/2010/main" val="0"/>
              </a:ext>
            </a:extLst>
          </a:blip>
          <a:srcRect l="40550" r="37491"/>
          <a:stretch/>
        </p:blipFill>
        <p:spPr bwMode="auto">
          <a:xfrm>
            <a:off x="5342644" y="693805"/>
            <a:ext cx="669324" cy="21272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tutor2u\Downloads\shutterstock_121820917.jpg"/>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430" b="95129" l="59200" r="76300"/>
                    </a14:imgEffect>
                  </a14:imgLayer>
                </a14:imgProps>
              </a:ext>
              <a:ext uri="{28A0092B-C50C-407E-A947-70E740481C1C}">
                <a14:useLocalDpi xmlns:a14="http://schemas.microsoft.com/office/drawing/2010/main" val="0"/>
              </a:ext>
            </a:extLst>
          </a:blip>
          <a:srcRect l="57081" r="21460"/>
          <a:stretch/>
        </p:blipFill>
        <p:spPr bwMode="auto">
          <a:xfrm>
            <a:off x="4299208" y="4110062"/>
            <a:ext cx="654084" cy="2127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1600" y="1340768"/>
            <a:ext cx="7446590" cy="407669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US" sz="4000" dirty="0">
                <a:solidFill>
                  <a:prstClr val="black"/>
                </a:solidFill>
                <a:effectLst>
                  <a:outerShdw blurRad="38100" dist="38100" dir="2700000" algn="tl">
                    <a:srgbClr val="000000">
                      <a:alpha val="43137"/>
                    </a:srgbClr>
                  </a:outerShdw>
                </a:effectLst>
              </a:rPr>
              <a:t>The Rules</a:t>
            </a:r>
          </a:p>
          <a:p>
            <a:pPr algn="ctr">
              <a:tabLst>
                <a:tab pos="3581400" algn="l"/>
              </a:tabLst>
            </a:pPr>
            <a:endParaRPr lang="en-US" sz="11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You have 2 cards – labelled “TRUE” or “FALSE”</a:t>
            </a:r>
          </a:p>
          <a:p>
            <a:pPr marL="514350" indent="-514350">
              <a:buFont typeface="+mj-lt"/>
              <a:buAutoNum type="arabicPeriod"/>
            </a:pPr>
            <a:endParaRPr lang="en-US" sz="16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Answer each question by holding up the appropriate card</a:t>
            </a:r>
          </a:p>
          <a:p>
            <a:pPr marL="514350" indent="-514350">
              <a:buFont typeface="+mj-lt"/>
              <a:buAutoNum type="arabicPeriod"/>
            </a:pPr>
            <a:endParaRPr lang="en-US" sz="16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Those who hold up the incorrect card are eliminated from the game</a:t>
            </a:r>
          </a:p>
          <a:p>
            <a:pPr marL="514350" indent="-514350">
              <a:buFont typeface="+mj-lt"/>
              <a:buAutoNum type="arabicPeriod"/>
            </a:pPr>
            <a:endParaRPr lang="en-US" sz="1600" dirty="0">
              <a:solidFill>
                <a:prstClr val="black"/>
              </a:solidFill>
              <a:effectLst>
                <a:outerShdw blurRad="38100" dist="38100" dir="2700000" algn="tl">
                  <a:srgbClr val="000000">
                    <a:alpha val="43137"/>
                  </a:srgbClr>
                </a:outerShdw>
              </a:effectLst>
            </a:endParaRPr>
          </a:p>
          <a:p>
            <a:pPr marL="514350" indent="-514350">
              <a:buFont typeface="+mj-lt"/>
              <a:buAutoNum type="arabicPeriod"/>
            </a:pPr>
            <a:r>
              <a:rPr lang="en-US" sz="2400" dirty="0">
                <a:solidFill>
                  <a:prstClr val="black"/>
                </a:solidFill>
                <a:effectLst>
                  <a:outerShdw blurRad="38100" dist="38100" dir="2700000" algn="tl">
                    <a:srgbClr val="000000">
                      <a:alpha val="43137"/>
                    </a:srgbClr>
                  </a:outerShdw>
                </a:effectLst>
              </a:rPr>
              <a:t>The last person(s) in the game wins!</a:t>
            </a:r>
          </a:p>
        </p:txBody>
      </p:sp>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219057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endCondLst>
                                    <p:cond evt="onNext" delay="0">
                                      <p:tgtEl>
                                        <p:sldTgt/>
                                      </p:tgtEl>
                                    </p:cond>
                                  </p:end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endCondLst>
                                    <p:cond evt="onNext" delay="0">
                                      <p:tgtEl>
                                        <p:sldTgt/>
                                      </p:tgtEl>
                                    </p:cond>
                                  </p:end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pic>
        <p:nvPicPr>
          <p:cNvPr id="2050" name="Picture 2" descr="C:\Users\tutor2u\Downloads\shutterstock_121820917.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554792" y="2146061"/>
            <a:ext cx="670560" cy="2127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65428" y="2060848"/>
            <a:ext cx="2446540" cy="4797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8" name="Rectangle 27"/>
          <p:cNvSpPr/>
          <p:nvPr/>
        </p:nvSpPr>
        <p:spPr>
          <a:xfrm>
            <a:off x="2008188" y="2060848"/>
            <a:ext cx="5112567" cy="220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03136"/>
          </a:xfrm>
          <a:prstGeom prst="rect">
            <a:avLst/>
          </a:prstGeom>
          <a:ln/>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GB" sz="3200" dirty="0">
                <a:solidFill>
                  <a:prstClr val="black"/>
                </a:solidFill>
              </a:rPr>
              <a:t>Question 1</a:t>
            </a:r>
          </a:p>
          <a:p>
            <a:pPr algn="ctr"/>
            <a:r>
              <a:rPr lang="en-GB" sz="3200" b="1" dirty="0">
                <a:solidFill>
                  <a:prstClr val="black"/>
                </a:solidFill>
              </a:rPr>
              <a:t>Anxiety and age do </a:t>
            </a:r>
            <a:r>
              <a:rPr lang="en-GB" sz="3200" b="1" i="1" dirty="0">
                <a:solidFill>
                  <a:prstClr val="black"/>
                </a:solidFill>
              </a:rPr>
              <a:t>not</a:t>
            </a:r>
            <a:r>
              <a:rPr lang="en-GB" sz="3200" b="1" dirty="0">
                <a:solidFill>
                  <a:prstClr val="black"/>
                </a:solidFill>
              </a:rPr>
              <a:t> have an affect on the accuracy of EWT.</a:t>
            </a:r>
          </a:p>
        </p:txBody>
      </p:sp>
      <p:sp>
        <p:nvSpPr>
          <p:cNvPr id="30" name="Rectangle 29" hidden="1"/>
          <p:cNvSpPr/>
          <p:nvPr/>
        </p:nvSpPr>
        <p:spPr>
          <a:xfrm>
            <a:off x="195128" y="2079195"/>
            <a:ext cx="1642300" cy="2205649"/>
          </a:xfrm>
          <a:prstGeom prst="rect">
            <a:avLst/>
          </a:prstGeom>
          <a:ln/>
        </p:spPr>
        <p:style>
          <a:lnRef idx="3">
            <a:schemeClr val="lt1"/>
          </a:lnRef>
          <a:fillRef idx="1">
            <a:schemeClr val="accent6"/>
          </a:fillRef>
          <a:effectRef idx="1">
            <a:schemeClr val="accent6"/>
          </a:effectRef>
          <a:fontRef idx="minor">
            <a:schemeClr val="lt1"/>
          </a:fontRef>
        </p:style>
        <p:txBody>
          <a:bodyPr rtlCol="0" anchor="ctr">
            <a:normAutofit/>
          </a:bodyPr>
          <a:lstStyle/>
          <a:p>
            <a:pPr algn="ctr"/>
            <a:r>
              <a:rPr lang="en-GB" sz="4400">
                <a:solidFill>
                  <a:prstClr val="white"/>
                </a:solidFill>
              </a:rPr>
              <a:t>TRUE</a:t>
            </a:r>
            <a:endParaRPr lang="en-GB" sz="4400" dirty="0">
              <a:solidFill>
                <a:prstClr val="white"/>
              </a:solidFill>
            </a:endParaRPr>
          </a:p>
        </p:txBody>
      </p:sp>
      <p:sp>
        <p:nvSpPr>
          <p:cNvPr id="31" name="Rectangle 30"/>
          <p:cNvSpPr/>
          <p:nvPr/>
        </p:nvSpPr>
        <p:spPr>
          <a:xfrm>
            <a:off x="7280540" y="2060848"/>
            <a:ext cx="1683948" cy="2203136"/>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a:solidFill>
                  <a:prstClr val="white"/>
                </a:solidFill>
              </a:rPr>
              <a:t>FALSE</a:t>
            </a:r>
            <a:endParaRPr lang="en-GB" sz="4400" dirty="0">
              <a:solidFill>
                <a:prstClr val="white"/>
              </a:solidFill>
            </a:endParaRPr>
          </a:p>
        </p:txBody>
      </p:sp>
      <p:sp>
        <p:nvSpPr>
          <p:cNvPr id="32" name="Rectangle 31"/>
          <p:cNvSpPr/>
          <p:nvPr/>
        </p:nvSpPr>
        <p:spPr>
          <a:xfrm>
            <a:off x="195127" y="2075787"/>
            <a:ext cx="1642301" cy="218819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a:solidFill>
                  <a:prstClr val="white"/>
                </a:solidFill>
              </a:rPr>
              <a:t>TRUE</a:t>
            </a:r>
            <a:endParaRPr lang="en-GB" sz="4400" dirty="0">
              <a:solidFill>
                <a:prstClr val="white"/>
              </a:solidFill>
            </a:endParaRPr>
          </a:p>
        </p:txBody>
      </p:sp>
      <p:sp>
        <p:nvSpPr>
          <p:cNvPr id="33" name="Rectangle 32" hidden="1"/>
          <p:cNvSpPr/>
          <p:nvPr/>
        </p:nvSpPr>
        <p:spPr>
          <a:xfrm>
            <a:off x="7280540" y="2060848"/>
            <a:ext cx="1683948" cy="2203136"/>
          </a:xfrm>
          <a:prstGeom prst="rect">
            <a:avLst/>
          </a:prstGeom>
          <a:ln/>
        </p:spPr>
        <p:style>
          <a:lnRef idx="3">
            <a:schemeClr val="lt1"/>
          </a:lnRef>
          <a:fillRef idx="1">
            <a:schemeClr val="accent4"/>
          </a:fillRef>
          <a:effectRef idx="1">
            <a:schemeClr val="accent4"/>
          </a:effectRef>
          <a:fontRef idx="minor">
            <a:schemeClr val="lt1"/>
          </a:fontRef>
        </p:style>
        <p:txBody>
          <a:bodyPr rtlCol="0" anchor="ctr">
            <a:normAutofit/>
          </a:bodyPr>
          <a:lstStyle/>
          <a:p>
            <a:pPr algn="ctr"/>
            <a:r>
              <a:rPr lang="en-GB" sz="4400" dirty="0">
                <a:solidFill>
                  <a:prstClr val="white"/>
                </a:solidFill>
              </a:rPr>
              <a:t>FALSE</a:t>
            </a:r>
          </a:p>
        </p:txBody>
      </p:sp>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118021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pic>
        <p:nvPicPr>
          <p:cNvPr id="2050" name="Picture 2" descr="C:\Users\tutor2u\Downloads\shutterstock_121820917.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1813208" y="2669902"/>
            <a:ext cx="670560" cy="2127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3200" dirty="0">
                <a:solidFill>
                  <a:prstClr val="black"/>
                </a:solidFill>
              </a:rPr>
              <a:t>Question 2</a:t>
            </a:r>
          </a:p>
          <a:p>
            <a:pPr algn="ctr"/>
            <a:r>
              <a:rPr lang="de-DE" sz="3200" b="1" dirty="0">
                <a:solidFill>
                  <a:prstClr val="black"/>
                </a:solidFill>
              </a:rPr>
              <a:t>Yuille and Cutshall (1986) found that increased anxiety lowers correct recall.</a:t>
            </a: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356154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pic>
        <p:nvPicPr>
          <p:cNvPr id="2050" name="Picture 2" descr="C:\Users\tutor2u\Downloads\shutterstock_121820917.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2987824" y="3317974"/>
            <a:ext cx="670560" cy="21272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prstClr val="black"/>
                </a:solidFill>
              </a:rPr>
              <a:t>Question 3</a:t>
            </a:r>
          </a:p>
          <a:p>
            <a:pPr algn="ctr"/>
            <a:r>
              <a:rPr lang="en-GB" sz="2400" b="1" dirty="0">
                <a:solidFill>
                  <a:prstClr val="black"/>
                </a:solidFill>
              </a:rPr>
              <a:t>Loftus used three conditions in her experiment.</a:t>
            </a: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24033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146087" y="3894038"/>
            <a:ext cx="658289" cy="212725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3043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600" dirty="0">
                <a:solidFill>
                  <a:prstClr val="black"/>
                </a:solidFill>
              </a:rPr>
              <a:t>Question 4</a:t>
            </a:r>
          </a:p>
          <a:p>
            <a:pPr algn="ctr"/>
            <a:r>
              <a:rPr lang="en-GB" sz="2600" b="1" dirty="0">
                <a:solidFill>
                  <a:prstClr val="black"/>
                </a:solidFill>
              </a:rPr>
              <a:t>Memory can be </a:t>
            </a:r>
            <a:r>
              <a:rPr lang="en-GB" sz="2600" b="1" i="1" dirty="0">
                <a:solidFill>
                  <a:prstClr val="black"/>
                </a:solidFill>
              </a:rPr>
              <a:t>reconstructive.</a:t>
            </a: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222191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sp>
        <p:nvSpPr>
          <p:cNvPr id="2" name="Title 1"/>
          <p:cNvSpPr>
            <a:spLocks noGrp="1"/>
          </p:cNvSpPr>
          <p:nvPr>
            <p:ph type="title"/>
          </p:nvPr>
        </p:nvSpPr>
        <p:spPr>
          <a:xfrm>
            <a:off x="0" y="24586"/>
            <a:ext cx="9144000" cy="1268760"/>
          </a:xfrm>
          <a:solidFill>
            <a:schemeClr val="bg1"/>
          </a:solidFill>
          <a:ln w="63500">
            <a:solidFill>
              <a:schemeClr val="tx1"/>
            </a:solidFill>
          </a:ln>
        </p:spPr>
        <p:txBody>
          <a:bodyPr>
            <a:normAutofit/>
          </a:bodyPr>
          <a:lstStyle/>
          <a:p>
            <a:r>
              <a:rPr lang="en-GB" dirty="0" smtClean="0">
                <a:latin typeface="Comic Sans MS" panose="030F0702030302020204" pitchFamily="66" charset="0"/>
              </a:rPr>
              <a:t>Do we notice as much as we think?</a:t>
            </a:r>
            <a:endParaRPr lang="en-GB" dirty="0">
              <a:latin typeface="Comic Sans MS" panose="030F0702030302020204" pitchFamily="66" charset="0"/>
            </a:endParaRPr>
          </a:p>
        </p:txBody>
      </p:sp>
      <p:sp>
        <p:nvSpPr>
          <p:cNvPr id="5" name="Content Placeholder 4"/>
          <p:cNvSpPr>
            <a:spLocks noGrp="1"/>
          </p:cNvSpPr>
          <p:nvPr>
            <p:ph idx="1"/>
          </p:nvPr>
        </p:nvSpPr>
        <p:spPr>
          <a:xfrm>
            <a:off x="0" y="1268760"/>
            <a:ext cx="9144000" cy="4525963"/>
          </a:xfrm>
        </p:spPr>
        <p:txBody>
          <a:bodyPr>
            <a:normAutofit fontScale="92500"/>
          </a:bodyPr>
          <a:lstStyle/>
          <a:p>
            <a:pPr marL="0" indent="0">
              <a:buNone/>
            </a:pPr>
            <a:r>
              <a:rPr lang="en-GB" sz="2800" dirty="0" smtClean="0">
                <a:latin typeface="Comic Sans MS" panose="030F0702030302020204" pitchFamily="66" charset="0"/>
              </a:rPr>
              <a:t>As we know our memory is not full proof. We do not remember everything we see. We only remember things that we give </a:t>
            </a:r>
            <a:r>
              <a:rPr lang="en-GB" sz="2800" b="1" dirty="0" smtClean="0">
                <a:latin typeface="Comic Sans MS" panose="030F0702030302020204" pitchFamily="66" charset="0"/>
              </a:rPr>
              <a:t>ATTENTION </a:t>
            </a:r>
            <a:r>
              <a:rPr lang="en-GB" sz="2800" dirty="0" smtClean="0">
                <a:latin typeface="Comic Sans MS" panose="030F0702030302020204" pitchFamily="66" charset="0"/>
              </a:rPr>
              <a:t>to. Why?</a:t>
            </a:r>
          </a:p>
          <a:p>
            <a:pPr marL="0" indent="0">
              <a:buNone/>
            </a:pPr>
            <a:endParaRPr lang="en-GB" sz="2800" dirty="0" smtClean="0">
              <a:latin typeface="Comic Sans MS" panose="030F0702030302020204" pitchFamily="66" charset="0"/>
            </a:endParaRPr>
          </a:p>
          <a:p>
            <a:pPr marL="0" indent="0">
              <a:buNone/>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rPr>
              <a:t>In a scenario where a witness needs to give a statement they may remember very little of the scene, as their </a:t>
            </a:r>
            <a:r>
              <a:rPr lang="en-GB" sz="2800" i="1" dirty="0" smtClean="0">
                <a:latin typeface="Comic Sans MS" panose="030F0702030302020204" pitchFamily="66" charset="0"/>
              </a:rPr>
              <a:t>attention was likely focused elsewhere</a:t>
            </a:r>
            <a:r>
              <a:rPr lang="en-GB" sz="2800" dirty="0" smtClean="0">
                <a:latin typeface="Comic Sans MS" panose="030F0702030302020204" pitchFamily="66" charset="0"/>
              </a:rPr>
              <a:t>.</a:t>
            </a:r>
          </a:p>
          <a:p>
            <a:pPr marL="0" indent="0">
              <a:buNone/>
            </a:pPr>
            <a:endParaRPr lang="en-GB" sz="2800" dirty="0">
              <a:latin typeface="Comic Sans MS" panose="030F0702030302020204" pitchFamily="66" charset="0"/>
            </a:endParaRPr>
          </a:p>
          <a:p>
            <a:pPr marL="0" indent="0">
              <a:buNone/>
            </a:pPr>
            <a:r>
              <a:rPr lang="en-GB" sz="2800" dirty="0" smtClean="0">
                <a:latin typeface="Comic Sans MS" panose="030F0702030302020204" pitchFamily="66" charset="0"/>
              </a:rPr>
              <a:t>Watch the </a:t>
            </a:r>
            <a:r>
              <a:rPr lang="en-GB" sz="2800" dirty="0" smtClean="0">
                <a:latin typeface="Comic Sans MS" panose="030F0702030302020204" pitchFamily="66" charset="0"/>
                <a:hlinkClick r:id="rId3"/>
              </a:rPr>
              <a:t>video</a:t>
            </a:r>
            <a:r>
              <a:rPr lang="en-GB" sz="2800" dirty="0" smtClean="0">
                <a:latin typeface="Comic Sans MS" panose="030F0702030302020204" pitchFamily="66" charset="0"/>
              </a:rPr>
              <a:t> to demonstrate this…</a:t>
            </a:r>
            <a:endParaRPr lang="en-GB" sz="2800" dirty="0">
              <a:latin typeface="Comic Sans MS" panose="030F0702030302020204" pitchFamily="66"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4090">
            <a:off x="7385281" y="2319743"/>
            <a:ext cx="1623048" cy="10801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935" y="4309664"/>
            <a:ext cx="25908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36096" y="3173958"/>
            <a:ext cx="658289" cy="212725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prstClr val="black"/>
                </a:solidFill>
              </a:rPr>
              <a:t>Question 5</a:t>
            </a:r>
          </a:p>
          <a:p>
            <a:pPr algn="ctr"/>
            <a:r>
              <a:rPr lang="en-GB" sz="2400" b="1" dirty="0">
                <a:solidFill>
                  <a:prstClr val="black"/>
                </a:solidFill>
              </a:rPr>
              <a:t>In a scenario where a witness needs to give a statement they may remember very little of the scene, as their attention was likely focused elsewhere.</a:t>
            </a: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5583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794031" y="2381870"/>
            <a:ext cx="658289" cy="212725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prstClr val="black"/>
                </a:solidFill>
              </a:rPr>
              <a:t>Question 6</a:t>
            </a:r>
          </a:p>
          <a:p>
            <a:pPr algn="ctr"/>
            <a:r>
              <a:rPr lang="en-GB" sz="2800" b="1" dirty="0">
                <a:solidFill>
                  <a:prstClr val="black"/>
                </a:solidFill>
              </a:rPr>
              <a:t>Anxiety is an unpleasant emotional state where we are anticipating something negative about to happen.</a:t>
            </a: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218504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794031" y="1819254"/>
            <a:ext cx="658289" cy="175376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600" dirty="0">
                <a:solidFill>
                  <a:prstClr val="black"/>
                </a:solidFill>
              </a:rPr>
              <a:t>Question 7</a:t>
            </a:r>
          </a:p>
          <a:p>
            <a:pPr algn="ctr"/>
            <a:r>
              <a:rPr lang="en-GB" sz="2600" dirty="0">
                <a:solidFill>
                  <a:prstClr val="black"/>
                </a:solidFill>
              </a:rPr>
              <a:t> </a:t>
            </a:r>
            <a:r>
              <a:rPr lang="en-GB" sz="2600" b="1" dirty="0">
                <a:solidFill>
                  <a:prstClr val="black"/>
                </a:solidFill>
              </a:rPr>
              <a:t>The Yerkes-Dodson Law helps us to explain how anxiety effects our recall. </a:t>
            </a:r>
          </a:p>
        </p:txBody>
      </p:sp>
      <p:sp>
        <p:nvSpPr>
          <p:cNvPr id="30" name="Rectangle 29"/>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hidden="1"/>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hidden="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312004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004048" y="620688"/>
            <a:ext cx="552762" cy="175376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prstClr val="black"/>
                </a:solidFill>
              </a:rPr>
              <a:t>Question 8</a:t>
            </a:r>
          </a:p>
          <a:p>
            <a:pPr algn="ctr"/>
            <a:r>
              <a:rPr lang="en-GB" sz="2400" b="1" dirty="0" err="1">
                <a:solidFill>
                  <a:prstClr val="black"/>
                </a:solidFill>
              </a:rPr>
              <a:t>Inattentional</a:t>
            </a:r>
            <a:r>
              <a:rPr lang="en-GB" sz="2400" b="1" dirty="0">
                <a:solidFill>
                  <a:prstClr val="black"/>
                </a:solidFill>
              </a:rPr>
              <a:t> blindness is where a change in a visual stimulus is introduced and the observer does not notice it. </a:t>
            </a: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93925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707904" y="1171182"/>
            <a:ext cx="552762" cy="175376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1985744" y="207578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a:solidFill>
                  <a:prstClr val="black"/>
                </a:solidFill>
              </a:rPr>
              <a:t>Question 9</a:t>
            </a:r>
          </a:p>
          <a:p>
            <a:pPr algn="ctr"/>
            <a:r>
              <a:rPr lang="en-GB" sz="3200" b="1" dirty="0">
                <a:solidFill>
                  <a:prstClr val="black"/>
                </a:solidFill>
              </a:rPr>
              <a:t>Loftus et al. (1987) used a experimental ‘repeated measures’ methodology.</a:t>
            </a: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custDataLst>
      <p:tags r:id="rId1"/>
    </p:custDataLst>
    <p:extLst>
      <p:ext uri="{BB962C8B-B14F-4D97-AF65-F5344CB8AC3E}">
        <p14:creationId xmlns:p14="http://schemas.microsoft.com/office/powerpoint/2010/main" val="215127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36" name="Rectangle 35"/>
          <p:cNvSpPr/>
          <p:nvPr/>
        </p:nvSpPr>
        <p:spPr>
          <a:xfrm>
            <a:off x="0" y="6211889"/>
            <a:ext cx="9144000" cy="6461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3657891" y="2852936"/>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276872" y="3692629"/>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tutor2u\Downloads\shutterstock_122379733.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388096" y="335962"/>
            <a:ext cx="2388096" cy="1580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utor2u\Downloads\shutterstock_5517157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895" b="89955" l="10000" r="94400"/>
                    </a14:imgEffect>
                  </a14:imgLayer>
                </a14:imgProps>
              </a:ext>
              <a:ext uri="{28A0092B-C50C-407E-A947-70E740481C1C}">
                <a14:useLocalDpi xmlns:a14="http://schemas.microsoft.com/office/drawing/2010/main" val="0"/>
              </a:ext>
            </a:extLst>
          </a:blip>
          <a:srcRect l="6214" t="15847" b="13874"/>
          <a:stretch/>
        </p:blipFill>
        <p:spPr bwMode="auto">
          <a:xfrm>
            <a:off x="-250976" y="2650239"/>
            <a:ext cx="3657891"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utor2u\Downloads\shutterstock_111668297.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tutor2u\Downloads\shutterstock_122379733.jp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13" name="Rectangle 12"/>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12" name="Rectangle 1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15" name="Rectangle 14"/>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16" name="Rectangle 15"/>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4" name="Rectangle 3"/>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2" name="Rectangle 1"/>
          <p:cNvSpPr/>
          <p:nvPr/>
        </p:nvSpPr>
        <p:spPr>
          <a:xfrm>
            <a:off x="3565428" y="2075788"/>
            <a:ext cx="2446540" cy="478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5" name="Rectangle 4"/>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6" name="Rectangle 5"/>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7" name="Rectangle 6"/>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sp>
        <p:nvSpPr>
          <p:cNvPr id="27" name="Rectangle 26"/>
          <p:cNvSpPr/>
          <p:nvPr/>
        </p:nvSpPr>
        <p:spPr>
          <a:xfrm>
            <a:off x="3563888" y="2060848"/>
            <a:ext cx="2446540"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483768" y="1675238"/>
            <a:ext cx="552762" cy="175376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008188" y="2060848"/>
            <a:ext cx="5112568" cy="221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p:nvSpPr>
        <p:spPr>
          <a:xfrm>
            <a:off x="2008188" y="2060848"/>
            <a:ext cx="5112568" cy="22124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600" dirty="0">
                <a:solidFill>
                  <a:prstClr val="black"/>
                </a:solidFill>
              </a:rPr>
              <a:t>Question 10</a:t>
            </a:r>
          </a:p>
          <a:p>
            <a:pPr algn="ctr"/>
            <a:r>
              <a:rPr lang="en-GB" sz="2600" b="1" dirty="0">
                <a:solidFill>
                  <a:prstClr val="black"/>
                </a:solidFill>
              </a:rPr>
              <a:t>Loftus’s study into ‘weapon focus’ has low ecological validity.</a:t>
            </a:r>
          </a:p>
        </p:txBody>
      </p:sp>
      <p:sp>
        <p:nvSpPr>
          <p:cNvPr id="30" name="Rectangle 29" hidden="1"/>
          <p:cNvSpPr/>
          <p:nvPr/>
        </p:nvSpPr>
        <p:spPr>
          <a:xfrm>
            <a:off x="179696"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1" name="Rectangle 30"/>
          <p:cNvSpPr/>
          <p:nvPr/>
        </p:nvSpPr>
        <p:spPr>
          <a:xfrm>
            <a:off x="7293248"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sp>
        <p:nvSpPr>
          <p:cNvPr id="32" name="Rectangle 31"/>
          <p:cNvSpPr/>
          <p:nvPr/>
        </p:nvSpPr>
        <p:spPr>
          <a:xfrm>
            <a:off x="179512" y="2060848"/>
            <a:ext cx="1656000" cy="221246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4400" b="1">
                <a:solidFill>
                  <a:prstClr val="white"/>
                </a:solidFill>
              </a:rPr>
              <a:t>TRUE</a:t>
            </a:r>
            <a:endParaRPr lang="en-GB" sz="4400" b="1" dirty="0">
              <a:solidFill>
                <a:prstClr val="white"/>
              </a:solidFill>
            </a:endParaRPr>
          </a:p>
        </p:txBody>
      </p:sp>
      <p:sp>
        <p:nvSpPr>
          <p:cNvPr id="33" name="Rectangle 32" hidden="1"/>
          <p:cNvSpPr/>
          <p:nvPr/>
        </p:nvSpPr>
        <p:spPr>
          <a:xfrm>
            <a:off x="7293064" y="2060848"/>
            <a:ext cx="1656000" cy="221246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4400" b="1">
                <a:solidFill>
                  <a:prstClr val="white"/>
                </a:solidFill>
              </a:rPr>
              <a:t>FALSE</a:t>
            </a:r>
            <a:endParaRPr lang="en-GB" sz="4400" b="1" dirty="0">
              <a:solidFill>
                <a:prstClr val="white"/>
              </a:solidFill>
            </a:endParaRPr>
          </a:p>
        </p:txBody>
      </p:sp>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spTree>
    <p:extLst>
      <p:ext uri="{BB962C8B-B14F-4D97-AF65-F5344CB8AC3E}">
        <p14:creationId xmlns:p14="http://schemas.microsoft.com/office/powerpoint/2010/main" val="399387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00" fill="hold"/>
                                        <p:tgtEl>
                                          <p:spTgt spid="20"/>
                                        </p:tgtEl>
                                        <p:attrNameLst>
                                          <p:attrName>ppt_x</p:attrName>
                                        </p:attrNameLst>
                                      </p:cBhvr>
                                      <p:tavLst>
                                        <p:tav tm="0">
                                          <p:val>
                                            <p:strVal val="1+#ppt_w/2"/>
                                          </p:val>
                                        </p:tav>
                                        <p:tav tm="100000">
                                          <p:val>
                                            <p:strVal val="#ppt_x"/>
                                          </p:val>
                                        </p:tav>
                                      </p:tavLst>
                                    </p:anim>
                                    <p:anim calcmode="lin" valueType="num">
                                      <p:cBhvr additive="base">
                                        <p:cTn id="8" dur="100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60000" fill="hold"/>
                                        <p:tgtEl>
                                          <p:spTgt spid="19"/>
                                        </p:tgtEl>
                                        <p:attrNameLst>
                                          <p:attrName>ppt_x</p:attrName>
                                        </p:attrNameLst>
                                      </p:cBhvr>
                                      <p:tavLst>
                                        <p:tav tm="0">
                                          <p:val>
                                            <p:strVal val="1+#ppt_w/2"/>
                                          </p:val>
                                        </p:tav>
                                        <p:tav tm="100000">
                                          <p:val>
                                            <p:strVal val="#ppt_x"/>
                                          </p:val>
                                        </p:tav>
                                      </p:tavLst>
                                    </p:anim>
                                    <p:anim calcmode="lin" valueType="num">
                                      <p:cBhvr additive="base">
                                        <p:cTn id="12" dur="60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repeatCount="indefinite"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80000" fill="hold"/>
                                        <p:tgtEl>
                                          <p:spTgt spid="21"/>
                                        </p:tgtEl>
                                        <p:attrNameLst>
                                          <p:attrName>ppt_x</p:attrName>
                                        </p:attrNameLst>
                                      </p:cBhvr>
                                      <p:tavLst>
                                        <p:tav tm="0">
                                          <p:val>
                                            <p:strVal val="1+#ppt_w/2"/>
                                          </p:val>
                                        </p:tav>
                                        <p:tav tm="100000">
                                          <p:val>
                                            <p:strVal val="#ppt_x"/>
                                          </p:val>
                                        </p:tav>
                                      </p:tavLst>
                                    </p:anim>
                                    <p:anim calcmode="lin" valueType="num">
                                      <p:cBhvr additive="base">
                                        <p:cTn id="16" dur="80000" fill="hold"/>
                                        <p:tgtEl>
                                          <p:spTgt spid="21"/>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0"/>
                                  </p:stCondLst>
                                  <p:childTnLst>
                                    <p:anim calcmode="lin" valueType="num">
                                      <p:cBhvr additive="base">
                                        <p:cTn id="18" dur="20000"/>
                                        <p:tgtEl>
                                          <p:spTgt spid="23"/>
                                        </p:tgtEl>
                                        <p:attrNameLst>
                                          <p:attrName>ppt_x</p:attrName>
                                        </p:attrNameLst>
                                      </p:cBhvr>
                                      <p:tavLst>
                                        <p:tav tm="0">
                                          <p:val>
                                            <p:strVal val="ppt_x"/>
                                          </p:val>
                                        </p:tav>
                                        <p:tav tm="100000">
                                          <p:val>
                                            <p:strVal val="0-ppt_w/2"/>
                                          </p:val>
                                        </p:tav>
                                      </p:tavLst>
                                    </p:anim>
                                    <p:anim calcmode="lin" valueType="num">
                                      <p:cBhvr additive="base">
                                        <p:cTn id="19" dur="20000"/>
                                        <p:tgtEl>
                                          <p:spTgt spid="23"/>
                                        </p:tgtEl>
                                        <p:attrNameLst>
                                          <p:attrName>ppt_y</p:attrName>
                                        </p:attrNameLst>
                                      </p:cBhvr>
                                      <p:tavLst>
                                        <p:tav tm="0">
                                          <p:val>
                                            <p:strVal val="ppt_y"/>
                                          </p:val>
                                        </p:tav>
                                        <p:tav tm="100000">
                                          <p:val>
                                            <p:strVal val="ppt_y"/>
                                          </p:val>
                                        </p:tav>
                                      </p:tavLst>
                                    </p:anim>
                                    <p:set>
                                      <p:cBhvr>
                                        <p:cTn id="20" dur="1" fill="hold">
                                          <p:stCondLst>
                                            <p:cond delay="19999"/>
                                          </p:stCondLst>
                                        </p:cTn>
                                        <p:tgtEl>
                                          <p:spTgt spid="23"/>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15000"/>
                                        <p:tgtEl>
                                          <p:spTgt spid="22"/>
                                        </p:tgtEl>
                                        <p:attrNameLst>
                                          <p:attrName>ppt_x</p:attrName>
                                        </p:attrNameLst>
                                      </p:cBhvr>
                                      <p:tavLst>
                                        <p:tav tm="0">
                                          <p:val>
                                            <p:strVal val="ppt_x"/>
                                          </p:val>
                                        </p:tav>
                                        <p:tav tm="100000">
                                          <p:val>
                                            <p:strVal val="0-ppt_w/2"/>
                                          </p:val>
                                        </p:tav>
                                      </p:tavLst>
                                    </p:anim>
                                    <p:anim calcmode="lin" valueType="num">
                                      <p:cBhvr additive="base">
                                        <p:cTn id="23" dur="15000"/>
                                        <p:tgtEl>
                                          <p:spTgt spid="22"/>
                                        </p:tgtEl>
                                        <p:attrNameLst>
                                          <p:attrName>ppt_y</p:attrName>
                                        </p:attrNameLst>
                                      </p:cBhvr>
                                      <p:tavLst>
                                        <p:tav tm="0">
                                          <p:val>
                                            <p:strVal val="ppt_y"/>
                                          </p:val>
                                        </p:tav>
                                        <p:tav tm="100000">
                                          <p:val>
                                            <p:strVal val="ppt_y"/>
                                          </p:val>
                                        </p:tav>
                                      </p:tavLst>
                                    </p:anim>
                                    <p:set>
                                      <p:cBhvr>
                                        <p:cTn id="24" dur="1" fill="hold">
                                          <p:stCondLst>
                                            <p:cond delay="14999"/>
                                          </p:stCondLst>
                                        </p:cTn>
                                        <p:tgtEl>
                                          <p:spTgt spid="22"/>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25000"/>
                                        <p:tgtEl>
                                          <p:spTgt spid="24"/>
                                        </p:tgtEl>
                                        <p:attrNameLst>
                                          <p:attrName>ppt_x</p:attrName>
                                        </p:attrNameLst>
                                      </p:cBhvr>
                                      <p:tavLst>
                                        <p:tav tm="0">
                                          <p:val>
                                            <p:strVal val="ppt_x"/>
                                          </p:val>
                                        </p:tav>
                                        <p:tav tm="100000">
                                          <p:val>
                                            <p:strVal val="0-ppt_w/2"/>
                                          </p:val>
                                        </p:tav>
                                      </p:tavLst>
                                    </p:anim>
                                    <p:anim calcmode="lin" valueType="num">
                                      <p:cBhvr additive="base">
                                        <p:cTn id="27" dur="25000"/>
                                        <p:tgtEl>
                                          <p:spTgt spid="24"/>
                                        </p:tgtEl>
                                        <p:attrNameLst>
                                          <p:attrName>ppt_y</p:attrName>
                                        </p:attrNameLst>
                                      </p:cBhvr>
                                      <p:tavLst>
                                        <p:tav tm="0">
                                          <p:val>
                                            <p:strVal val="ppt_y"/>
                                          </p:val>
                                        </p:tav>
                                        <p:tav tm="100000">
                                          <p:val>
                                            <p:strVal val="ppt_y"/>
                                          </p:val>
                                        </p:tav>
                                      </p:tavLst>
                                    </p:anim>
                                    <p:set>
                                      <p:cBhvr>
                                        <p:cTn id="28" dur="1" fill="hold">
                                          <p:stCondLst>
                                            <p:cond delay="249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xit" presetSubtype="4" fill="hold" grpId="1" nodeType="withEffect">
                                  <p:stCondLst>
                                    <p:cond delay="500"/>
                                  </p:stCondLst>
                                  <p:childTnLst>
                                    <p:animEffect transition="out" filter="wipe(down)">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ntr" presetSubtype="37"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2000"/>
                                        <p:tgtEl>
                                          <p:spTgt spid="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par>
                                <p:cTn id="55" presetID="10" presetClass="entr" presetSubtype="0" fill="hold" grpId="0" nodeType="withEffect">
                                  <p:stCondLst>
                                    <p:cond delay="30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grpId="1" nodeType="clickEffect">
                                  <p:stCondLst>
                                    <p:cond delay="0"/>
                                  </p:stCondLst>
                                  <p:childTnLst>
                                    <p:anim calcmode="lin" valueType="num">
                                      <p:cBhvr additive="base">
                                        <p:cTn id="61" dur="500"/>
                                        <p:tgtEl>
                                          <p:spTgt spid="32"/>
                                        </p:tgtEl>
                                        <p:attrNameLst>
                                          <p:attrName>ppt_x</p:attrName>
                                        </p:attrNameLst>
                                      </p:cBhvr>
                                      <p:tavLst>
                                        <p:tav tm="0">
                                          <p:val>
                                            <p:strVal val="ppt_x"/>
                                          </p:val>
                                        </p:tav>
                                        <p:tav tm="100000">
                                          <p:val>
                                            <p:strVal val="0-ppt_w/2"/>
                                          </p:val>
                                        </p:tav>
                                      </p:tavLst>
                                    </p:anim>
                                    <p:anim calcmode="lin" valueType="num">
                                      <p:cBhvr additive="base">
                                        <p:cTn id="62" dur="500"/>
                                        <p:tgtEl>
                                          <p:spTgt spid="32"/>
                                        </p:tgtEl>
                                        <p:attrNameLst>
                                          <p:attrName>ppt_y</p:attrName>
                                        </p:attrNameLst>
                                      </p:cBhvr>
                                      <p:tavLst>
                                        <p:tav tm="0">
                                          <p:val>
                                            <p:strVal val="ppt_y"/>
                                          </p:val>
                                        </p:tav>
                                        <p:tav tm="100000">
                                          <p:val>
                                            <p:strVal val="ppt_y"/>
                                          </p:val>
                                        </p:tav>
                                      </p:tavLst>
                                    </p:anim>
                                    <p:set>
                                      <p:cBhvr>
                                        <p:cTn id="63" dur="1" fill="hold">
                                          <p:stCondLst>
                                            <p:cond delay="499"/>
                                          </p:stCondLst>
                                        </p:cTn>
                                        <p:tgtEl>
                                          <p:spTgt spid="3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2" fill="hold" grpId="1" nodeType="clickEffect">
                                  <p:stCondLst>
                                    <p:cond delay="0"/>
                                  </p:stCondLst>
                                  <p:childTnLst>
                                    <p:anim calcmode="lin" valueType="num">
                                      <p:cBhvr additive="base">
                                        <p:cTn id="67" dur="500"/>
                                        <p:tgtEl>
                                          <p:spTgt spid="33"/>
                                        </p:tgtEl>
                                        <p:attrNameLst>
                                          <p:attrName>ppt_x</p:attrName>
                                        </p:attrNameLst>
                                      </p:cBhvr>
                                      <p:tavLst>
                                        <p:tav tm="0">
                                          <p:val>
                                            <p:strVal val="ppt_x"/>
                                          </p:val>
                                        </p:tav>
                                        <p:tav tm="100000">
                                          <p:val>
                                            <p:strVal val="1+ppt_w/2"/>
                                          </p:val>
                                        </p:tav>
                                      </p:tavLst>
                                    </p:anim>
                                    <p:anim calcmode="lin" valueType="num">
                                      <p:cBhvr additive="base">
                                        <p:cTn id="68" dur="500"/>
                                        <p:tgtEl>
                                          <p:spTgt spid="33"/>
                                        </p:tgtEl>
                                        <p:attrNameLst>
                                          <p:attrName>ppt_y</p:attrName>
                                        </p:attrNameLst>
                                      </p:cBhvr>
                                      <p:tavLst>
                                        <p:tav tm="0">
                                          <p:val>
                                            <p:strVal val="ppt_y"/>
                                          </p:val>
                                        </p:tav>
                                        <p:tav tm="100000">
                                          <p:val>
                                            <p:strVal val="ppt_y"/>
                                          </p:val>
                                        </p:tav>
                                      </p:tavLst>
                                    </p:anim>
                                    <p:set>
                                      <p:cBhvr>
                                        <p:cTn id="6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7" grpId="0"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31" y="86152"/>
            <a:ext cx="7527938" cy="1523874"/>
          </a:xfrm>
          <a:prstGeom prst="rect">
            <a:avLst/>
          </a:prstGeom>
        </p:spPr>
      </p:pic>
      <p:pic>
        <p:nvPicPr>
          <p:cNvPr id="27" name="Picture 2" descr="C:\Users\tutor2u\Downloads\shutterstock_11166829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99592" y="4713294"/>
            <a:ext cx="3463636" cy="17525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tutor2u\Downloads\shutterstock_122379733.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970" b="89879" l="10000" r="97100"/>
                    </a14:imgEffect>
                  </a14:imgLayer>
                </a14:imgProps>
              </a:ext>
              <a:ext uri="{28A0092B-C50C-407E-A947-70E740481C1C}">
                <a14:useLocalDpi xmlns:a14="http://schemas.microsoft.com/office/drawing/2010/main"/>
              </a:ext>
            </a:extLst>
          </a:blip>
          <a:srcRect/>
          <a:stretch>
            <a:fillRect/>
          </a:stretch>
        </p:blipFill>
        <p:spPr bwMode="auto">
          <a:xfrm>
            <a:off x="2212867" y="1506896"/>
            <a:ext cx="2388096" cy="158087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a:spLocks noChangeAspect="1"/>
          </p:cNvSpPr>
          <p:nvPr/>
        </p:nvSpPr>
        <p:spPr>
          <a:xfrm>
            <a:off x="4326320" y="15274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8</a:t>
            </a:r>
          </a:p>
        </p:txBody>
      </p:sp>
      <p:sp>
        <p:nvSpPr>
          <p:cNvPr id="31" name="Rectangle 30"/>
          <p:cNvSpPr>
            <a:spLocks noChangeAspect="1"/>
          </p:cNvSpPr>
          <p:nvPr/>
        </p:nvSpPr>
        <p:spPr>
          <a:xfrm>
            <a:off x="5565556" y="236480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7</a:t>
            </a:r>
          </a:p>
        </p:txBody>
      </p:sp>
      <p:sp>
        <p:nvSpPr>
          <p:cNvPr id="32" name="Rectangle 31"/>
          <p:cNvSpPr>
            <a:spLocks noChangeAspect="1"/>
          </p:cNvSpPr>
          <p:nvPr/>
        </p:nvSpPr>
        <p:spPr>
          <a:xfrm>
            <a:off x="6804440" y="318386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6</a:t>
            </a:r>
          </a:p>
        </p:txBody>
      </p:sp>
      <p:sp>
        <p:nvSpPr>
          <p:cNvPr id="33" name="Rectangle 32"/>
          <p:cNvSpPr>
            <a:spLocks noChangeAspect="1"/>
          </p:cNvSpPr>
          <p:nvPr/>
        </p:nvSpPr>
        <p:spPr>
          <a:xfrm>
            <a:off x="5552540" y="4020196"/>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5</a:t>
            </a:r>
          </a:p>
        </p:txBody>
      </p:sp>
      <p:sp>
        <p:nvSpPr>
          <p:cNvPr id="34" name="Rectangle 33"/>
          <p:cNvSpPr>
            <a:spLocks noChangeAspect="1"/>
          </p:cNvSpPr>
          <p:nvPr/>
        </p:nvSpPr>
        <p:spPr>
          <a:xfrm>
            <a:off x="3074772" y="2075788"/>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9</a:t>
            </a:r>
          </a:p>
        </p:txBody>
      </p:sp>
      <p:sp>
        <p:nvSpPr>
          <p:cNvPr id="35" name="Rectangle 34"/>
          <p:cNvSpPr>
            <a:spLocks noChangeAspect="1"/>
          </p:cNvSpPr>
          <p:nvPr/>
        </p:nvSpPr>
        <p:spPr>
          <a:xfrm>
            <a:off x="1837428" y="263720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prstClr val="black"/>
                </a:solidFill>
              </a:rPr>
              <a:t>10</a:t>
            </a:r>
          </a:p>
        </p:txBody>
      </p:sp>
      <p:sp>
        <p:nvSpPr>
          <p:cNvPr id="36" name="Rectangle 35"/>
          <p:cNvSpPr>
            <a:spLocks noChangeAspect="1"/>
          </p:cNvSpPr>
          <p:nvPr/>
        </p:nvSpPr>
        <p:spPr>
          <a:xfrm>
            <a:off x="640944" y="3086893"/>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1</a:t>
            </a:r>
          </a:p>
        </p:txBody>
      </p:sp>
      <p:sp>
        <p:nvSpPr>
          <p:cNvPr id="37" name="Rectangle 36"/>
          <p:cNvSpPr>
            <a:spLocks noChangeAspect="1"/>
          </p:cNvSpPr>
          <p:nvPr/>
        </p:nvSpPr>
        <p:spPr>
          <a:xfrm>
            <a:off x="1835696" y="3689460"/>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2</a:t>
            </a:r>
          </a:p>
        </p:txBody>
      </p:sp>
      <p:sp>
        <p:nvSpPr>
          <p:cNvPr id="38" name="Rectangle 37"/>
          <p:cNvSpPr>
            <a:spLocks noChangeAspect="1"/>
          </p:cNvSpPr>
          <p:nvPr/>
        </p:nvSpPr>
        <p:spPr>
          <a:xfrm>
            <a:off x="3059832" y="4263984"/>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3</a:t>
            </a:r>
          </a:p>
        </p:txBody>
      </p:sp>
      <p:sp>
        <p:nvSpPr>
          <p:cNvPr id="39" name="Rectangle 38"/>
          <p:cNvSpPr>
            <a:spLocks noChangeAspect="1"/>
          </p:cNvSpPr>
          <p:nvPr/>
        </p:nvSpPr>
        <p:spPr>
          <a:xfrm>
            <a:off x="4283968" y="4869352"/>
            <a:ext cx="1728000" cy="172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isometricTopUp"/>
            <a:lightRig rig="threePt" dir="t"/>
          </a:scene3d>
          <a:sp3d extrusionH="3175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4800" dirty="0">
                <a:solidFill>
                  <a:prstClr val="black"/>
                </a:solidFill>
              </a:rPr>
              <a:t>4</a:t>
            </a:r>
          </a:p>
        </p:txBody>
      </p:sp>
      <p:pic>
        <p:nvPicPr>
          <p:cNvPr id="41" name="Picture 2" descr="C:\Users\tutor2u\Downloads\shutterstock_121820917.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4155" b="94413" l="2200" r="19800"/>
                    </a14:imgEffect>
                  </a14:imgLayer>
                </a14:imgProps>
              </a:ext>
              <a:ext uri="{28A0092B-C50C-407E-A947-70E740481C1C}">
                <a14:useLocalDpi xmlns:a14="http://schemas.microsoft.com/office/drawing/2010/main" val="0"/>
              </a:ext>
            </a:extLst>
          </a:blip>
          <a:srcRect r="78000"/>
          <a:stretch/>
        </p:blipFill>
        <p:spPr bwMode="auto">
          <a:xfrm>
            <a:off x="554792" y="2146061"/>
            <a:ext cx="67056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tutor2u\Downloads\shutterstock_121820917.jpg"/>
          <p:cNvPicPr>
            <a:picLocks noChangeAspect="1" noChangeArrowheads="1"/>
          </p:cNvPicPr>
          <p:nvPr/>
        </p:nvPicPr>
        <p:blipFill rotWithShape="1">
          <a:blip r:embed="rId10" cstate="print">
            <a:extLst>
              <a:ext uri="{BEBA8EAE-BF5A-486C-A8C5-ECC9F3942E4B}">
                <a14:imgProps xmlns:a14="http://schemas.microsoft.com/office/drawing/2010/main">
                  <a14:imgLayer r:embed="rId9">
                    <a14:imgEffect>
                      <a14:backgroundRemoval t="2006" b="89685" l="17200" r="40500">
                        <a14:foregroundMark x1="22200" y1="84097" x2="22200" y2="84097"/>
                      </a14:backgroundRemoval>
                    </a14:imgEffect>
                  </a14:imgLayer>
                </a14:imgProps>
              </a:ext>
              <a:ext uri="{28A0092B-C50C-407E-A947-70E740481C1C}">
                <a14:useLocalDpi xmlns:a14="http://schemas.microsoft.com/office/drawing/2010/main" val="0"/>
              </a:ext>
            </a:extLst>
          </a:blip>
          <a:srcRect l="16976" r="56849"/>
          <a:stretch/>
        </p:blipFill>
        <p:spPr bwMode="auto">
          <a:xfrm>
            <a:off x="7825128" y="2309416"/>
            <a:ext cx="79780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tutor2u\Downloads\shutterstock_121820917.jp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2006" b="97278" l="40500" r="60300"/>
                    </a14:imgEffect>
                  </a14:imgLayer>
                </a14:imgProps>
              </a:ext>
              <a:ext uri="{28A0092B-C50C-407E-A947-70E740481C1C}">
                <a14:useLocalDpi xmlns:a14="http://schemas.microsoft.com/office/drawing/2010/main" val="0"/>
              </a:ext>
            </a:extLst>
          </a:blip>
          <a:srcRect l="40550" r="37491"/>
          <a:stretch/>
        </p:blipFill>
        <p:spPr bwMode="auto">
          <a:xfrm>
            <a:off x="5342644" y="693805"/>
            <a:ext cx="669324" cy="21272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tutor2u\Downloads\shutterstock_121820917.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430" b="95129" l="59200" r="76300"/>
                    </a14:imgEffect>
                  </a14:imgLayer>
                </a14:imgProps>
              </a:ext>
              <a:ext uri="{28A0092B-C50C-407E-A947-70E740481C1C}">
                <a14:useLocalDpi xmlns:a14="http://schemas.microsoft.com/office/drawing/2010/main" val="0"/>
              </a:ext>
            </a:extLst>
          </a:blip>
          <a:srcRect l="57081" r="21460"/>
          <a:stretch/>
        </p:blipFill>
        <p:spPr bwMode="auto">
          <a:xfrm>
            <a:off x="4299208" y="4110062"/>
            <a:ext cx="654084" cy="212725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085850" y="1628800"/>
            <a:ext cx="7138178" cy="4032448"/>
          </a:xfrm>
          <a:prstGeom prst="rect">
            <a:avLst/>
          </a:prstGeom>
          <a:solidFill>
            <a:schemeClr val="bg1">
              <a:alpha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prstClr val="black"/>
                </a:solidFill>
                <a:effectLst>
                  <a:outerShdw blurRad="38100" dist="38100" dir="2700000" algn="tl">
                    <a:srgbClr val="000000">
                      <a:alpha val="43137"/>
                    </a:srgbClr>
                  </a:outerShdw>
                </a:effectLst>
              </a:rPr>
              <a:t>Well done!</a:t>
            </a:r>
          </a:p>
          <a:p>
            <a:pPr algn="ctr">
              <a:tabLst>
                <a:tab pos="3581400" algn="l"/>
              </a:tabLst>
            </a:pPr>
            <a:r>
              <a:rPr lang="en-US" sz="6000" dirty="0">
                <a:solidFill>
                  <a:prstClr val="black"/>
                </a:solidFill>
                <a:effectLst>
                  <a:outerShdw blurRad="38100" dist="38100" dir="2700000" algn="tl">
                    <a:srgbClr val="000000">
                      <a:alpha val="43137"/>
                    </a:srgbClr>
                  </a:outerShdw>
                </a:effectLst>
              </a:rPr>
              <a:t>You have survived the </a:t>
            </a:r>
            <a:r>
              <a:rPr lang="en-US" sz="6000" i="1" dirty="0">
                <a:solidFill>
                  <a:prstClr val="black"/>
                </a:solidFill>
                <a:effectLst>
                  <a:outerShdw blurRad="38100" dist="38100" dir="2700000" algn="tl">
                    <a:srgbClr val="000000">
                      <a:alpha val="43137"/>
                    </a:srgbClr>
                  </a:outerShdw>
                </a:effectLst>
              </a:rPr>
              <a:t>‘Eliminator Game!’</a:t>
            </a:r>
          </a:p>
        </p:txBody>
      </p:sp>
    </p:spTree>
    <p:custDataLst>
      <p:tags r:id="rId1"/>
    </p:custDataLst>
    <p:extLst>
      <p:ext uri="{BB962C8B-B14F-4D97-AF65-F5344CB8AC3E}">
        <p14:creationId xmlns:p14="http://schemas.microsoft.com/office/powerpoint/2010/main" val="73013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67545" y="620688"/>
            <a:ext cx="3816424" cy="5616624"/>
            <a:chOff x="467545" y="620688"/>
            <a:chExt cx="3816424" cy="5616624"/>
          </a:xfrm>
        </p:grpSpPr>
        <p:sp>
          <p:nvSpPr>
            <p:cNvPr id="3" name="Rectangle 2"/>
            <p:cNvSpPr/>
            <p:nvPr/>
          </p:nvSpPr>
          <p:spPr>
            <a:xfrm>
              <a:off x="467545" y="620688"/>
              <a:ext cx="3816424" cy="5616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dirty="0">
                  <a:solidFill>
                    <a:prstClr val="black"/>
                  </a:solidFill>
                </a:rPr>
                <a:t>TRUE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44" y="760512"/>
              <a:ext cx="3763969" cy="764985"/>
            </a:xfrm>
            <a:prstGeom prst="rect">
              <a:avLst/>
            </a:prstGeom>
          </p:spPr>
        </p:pic>
        <p:sp>
          <p:nvSpPr>
            <p:cNvPr id="8" name="TextBox 7"/>
            <p:cNvSpPr txBox="1"/>
            <p:nvPr/>
          </p:nvSpPr>
          <p:spPr>
            <a:xfrm>
              <a:off x="1679477" y="1988840"/>
              <a:ext cx="1392561" cy="584775"/>
            </a:xfrm>
            <a:prstGeom prst="rect">
              <a:avLst/>
            </a:prstGeom>
            <a:noFill/>
          </p:spPr>
          <p:txBody>
            <a:bodyPr wrap="none" rtlCol="0">
              <a:spAutoFit/>
            </a:bodyPr>
            <a:lstStyle/>
            <a:p>
              <a:r>
                <a:rPr lang="en-GB" sz="3200" dirty="0">
                  <a:solidFill>
                    <a:prstClr val="black"/>
                  </a:solidFill>
                </a:rPr>
                <a:t>answer</a:t>
              </a:r>
            </a:p>
          </p:txBody>
        </p:sp>
      </p:grpSp>
      <p:grpSp>
        <p:nvGrpSpPr>
          <p:cNvPr id="10" name="Group 9"/>
          <p:cNvGrpSpPr/>
          <p:nvPr/>
        </p:nvGrpSpPr>
        <p:grpSpPr>
          <a:xfrm>
            <a:off x="4932040" y="620688"/>
            <a:ext cx="3816424" cy="5616624"/>
            <a:chOff x="467545" y="620688"/>
            <a:chExt cx="3816424" cy="5616624"/>
          </a:xfrm>
        </p:grpSpPr>
        <p:sp>
          <p:nvSpPr>
            <p:cNvPr id="11" name="Rectangle 10"/>
            <p:cNvSpPr/>
            <p:nvPr/>
          </p:nvSpPr>
          <p:spPr>
            <a:xfrm>
              <a:off x="467545" y="620688"/>
              <a:ext cx="3816424" cy="56166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9600" dirty="0">
                  <a:solidFill>
                    <a:prstClr val="black"/>
                  </a:solidFill>
                </a:rPr>
                <a:t>FALSE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44" y="760512"/>
              <a:ext cx="3763969" cy="764985"/>
            </a:xfrm>
            <a:prstGeom prst="rect">
              <a:avLst/>
            </a:prstGeom>
          </p:spPr>
        </p:pic>
        <p:sp>
          <p:nvSpPr>
            <p:cNvPr id="13" name="TextBox 12"/>
            <p:cNvSpPr txBox="1"/>
            <p:nvPr/>
          </p:nvSpPr>
          <p:spPr>
            <a:xfrm>
              <a:off x="1679477" y="1988840"/>
              <a:ext cx="1392561" cy="584775"/>
            </a:xfrm>
            <a:prstGeom prst="rect">
              <a:avLst/>
            </a:prstGeom>
            <a:noFill/>
          </p:spPr>
          <p:txBody>
            <a:bodyPr wrap="none" rtlCol="0">
              <a:spAutoFit/>
            </a:bodyPr>
            <a:lstStyle/>
            <a:p>
              <a:r>
                <a:rPr lang="en-GB" sz="3200" dirty="0">
                  <a:solidFill>
                    <a:prstClr val="black"/>
                  </a:solidFill>
                </a:rPr>
                <a:t>answer</a:t>
              </a:r>
            </a:p>
          </p:txBody>
        </p:sp>
      </p:grpSp>
    </p:spTree>
    <p:custDataLst>
      <p:tags r:id="rId1"/>
    </p:custDataLst>
    <p:extLst>
      <p:ext uri="{BB962C8B-B14F-4D97-AF65-F5344CB8AC3E}">
        <p14:creationId xmlns:p14="http://schemas.microsoft.com/office/powerpoint/2010/main" val="79600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38" y="0"/>
            <a:ext cx="9144000" cy="4525963"/>
          </a:xfrm>
        </p:spPr>
        <p:txBody>
          <a:bodyPr/>
          <a:lstStyle/>
          <a:p>
            <a:pPr marL="0" indent="0">
              <a:buNone/>
            </a:pPr>
            <a:r>
              <a:rPr lang="en-GB" sz="2000" dirty="0">
                <a:latin typeface="Comic Sans MS" panose="030F0702030302020204" pitchFamily="66" charset="0"/>
              </a:rPr>
              <a:t>The police have asked you to help them identify the </a:t>
            </a:r>
            <a:r>
              <a:rPr lang="en-GB" sz="2000" dirty="0" smtClean="0">
                <a:latin typeface="Comic Sans MS" panose="030F0702030302020204" pitchFamily="66" charset="0"/>
              </a:rPr>
              <a:t>perpetrator. They </a:t>
            </a:r>
            <a:r>
              <a:rPr lang="en-GB" sz="2000" dirty="0">
                <a:latin typeface="Comic Sans MS" panose="030F0702030302020204" pitchFamily="66" charset="0"/>
              </a:rPr>
              <a:t>will show you a set of pictures, and </a:t>
            </a:r>
            <a:r>
              <a:rPr lang="en-GB" sz="2000" dirty="0" smtClean="0">
                <a:latin typeface="Comic Sans MS" panose="030F0702030302020204" pitchFamily="66" charset="0"/>
              </a:rPr>
              <a:t>ask you if you can </a:t>
            </a:r>
            <a:r>
              <a:rPr lang="en-GB" sz="2000" dirty="0">
                <a:latin typeface="Comic Sans MS" panose="030F0702030302020204" pitchFamily="66" charset="0"/>
              </a:rPr>
              <a:t>select the picture of the man you saw rob the gas station…</a:t>
            </a:r>
          </a:p>
          <a:p>
            <a:pPr marL="0" indent="0">
              <a:buNone/>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44" y="1095935"/>
            <a:ext cx="7710202" cy="546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64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1"/>
            <a:ext cx="6408712" cy="5256583"/>
          </a:xfrm>
          <a:solidFill>
            <a:schemeClr val="bg1"/>
          </a:solidFill>
          <a:ln w="63500">
            <a:solidFill>
              <a:schemeClr val="tx1"/>
            </a:solidFill>
          </a:ln>
        </p:spPr>
        <p:txBody>
          <a:bodyPr>
            <a:normAutofit/>
          </a:bodyPr>
          <a:lstStyle/>
          <a:p>
            <a:r>
              <a:rPr lang="en-GB" sz="2400" b="1" dirty="0" smtClean="0">
                <a:latin typeface="Comic Sans MS" panose="030F0702030302020204" pitchFamily="66" charset="0"/>
              </a:rPr>
              <a:t>Do we notice as much as we think we do?</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Simons (1999) famously investigated </a:t>
            </a:r>
            <a:r>
              <a:rPr lang="en-GB" sz="2400" b="1" dirty="0" smtClean="0">
                <a:latin typeface="Comic Sans MS" panose="030F0702030302020204" pitchFamily="66" charset="0"/>
              </a:rPr>
              <a:t>change blindness</a:t>
            </a:r>
            <a:r>
              <a:rPr lang="en-GB" sz="2400" dirty="0" smtClean="0">
                <a:latin typeface="Comic Sans MS" panose="030F0702030302020204" pitchFamily="66" charset="0"/>
              </a:rPr>
              <a:t>, and found people do not notice as much as they assume they do. Watch the </a:t>
            </a:r>
            <a:r>
              <a:rPr lang="en-GB" sz="2400" dirty="0" smtClean="0">
                <a:latin typeface="Comic Sans MS" panose="030F0702030302020204" pitchFamily="66" charset="0"/>
                <a:hlinkClick r:id="rId3"/>
              </a:rPr>
              <a:t>video</a:t>
            </a:r>
            <a:r>
              <a:rPr lang="en-GB" sz="2400" dirty="0" smtClean="0">
                <a:latin typeface="Comic Sans MS" panose="030F0702030302020204" pitchFamily="66" charset="0"/>
              </a:rPr>
              <a:t> and answer the questions:</a:t>
            </a:r>
            <a:br>
              <a:rPr lang="en-GB" sz="2400" dirty="0" smtClean="0">
                <a:latin typeface="Comic Sans MS" panose="030F0702030302020204" pitchFamily="66" charset="0"/>
              </a:rPr>
            </a:br>
            <a:r>
              <a:rPr lang="en-GB" sz="2400" i="1" dirty="0" smtClean="0">
                <a:latin typeface="Comic Sans MS" panose="030F0702030302020204" pitchFamily="66" charset="0"/>
              </a:rPr>
              <a:t/>
            </a:r>
            <a:br>
              <a:rPr lang="en-GB" sz="2400" i="1" dirty="0" smtClean="0">
                <a:latin typeface="Comic Sans MS" panose="030F0702030302020204" pitchFamily="66" charset="0"/>
              </a:rPr>
            </a:br>
            <a:r>
              <a:rPr lang="en-GB" sz="2400" i="1" dirty="0" smtClean="0">
                <a:latin typeface="Comic Sans MS" panose="030F0702030302020204" pitchFamily="66" charset="0"/>
              </a:rPr>
              <a:t>- What are the potential consequences of attention issues in human memory in real </a:t>
            </a:r>
            <a:r>
              <a:rPr lang="en-GB" sz="2400" i="1" dirty="0">
                <a:latin typeface="Comic Sans MS" panose="030F0702030302020204" pitchFamily="66" charset="0"/>
              </a:rPr>
              <a:t>life?</a:t>
            </a:r>
            <a:br>
              <a:rPr lang="en-GB" sz="2400" i="1" dirty="0">
                <a:latin typeface="Comic Sans MS" panose="030F0702030302020204" pitchFamily="66" charset="0"/>
              </a:rPr>
            </a:br>
            <a:r>
              <a:rPr lang="en-GB" sz="2400" i="1" dirty="0" smtClean="0">
                <a:latin typeface="Comic Sans MS" panose="030F0702030302020204" pitchFamily="66" charset="0"/>
              </a:rPr>
              <a:t>- Challenge: Are </a:t>
            </a:r>
            <a:r>
              <a:rPr lang="en-GB" sz="2400" i="1" dirty="0">
                <a:latin typeface="Comic Sans MS" panose="030F0702030302020204" pitchFamily="66" charset="0"/>
              </a:rPr>
              <a:t>there individual differences in levels of attention and change blindness</a:t>
            </a:r>
            <a:r>
              <a:rPr lang="en-GB" sz="2400" i="1" dirty="0" smtClean="0">
                <a:latin typeface="Comic Sans MS" panose="030F0702030302020204" pitchFamily="66" charset="0"/>
              </a:rPr>
              <a:t>? Why is this important?</a:t>
            </a:r>
            <a:endParaRPr lang="en-GB" sz="2400" i="1" dirty="0">
              <a:latin typeface="Comic Sans MS" panose="030F0702030302020204" pitchFamily="66"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760" y="764704"/>
            <a:ext cx="819150" cy="134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08816">
            <a:off x="6584869" y="2400682"/>
            <a:ext cx="2507275" cy="1766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8935" y="4309664"/>
            <a:ext cx="25908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77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22" y="2830698"/>
            <a:ext cx="6149774" cy="282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2830698"/>
          </a:xfrm>
          <a:solidFill>
            <a:schemeClr val="bg1"/>
          </a:solidFill>
          <a:ln w="63500">
            <a:solidFill>
              <a:schemeClr val="tx1"/>
            </a:solidFill>
          </a:ln>
        </p:spPr>
        <p:txBody>
          <a:bodyPr>
            <a:noAutofit/>
          </a:bodyPr>
          <a:lstStyle/>
          <a:p>
            <a:r>
              <a:rPr lang="en-GB" sz="1800" dirty="0" smtClean="0">
                <a:latin typeface="Comic Sans MS" panose="030F0702030302020204" pitchFamily="66" charset="0"/>
              </a:rPr>
              <a:t>Based on his </a:t>
            </a:r>
            <a:r>
              <a:rPr lang="en-GB" sz="1800" b="1" dirty="0" smtClean="0">
                <a:latin typeface="Comic Sans MS" panose="030F0702030302020204" pitchFamily="66" charset="0"/>
              </a:rPr>
              <a:t>‘war of ghosts’ </a:t>
            </a:r>
            <a:r>
              <a:rPr lang="en-GB" sz="1800" dirty="0" smtClean="0">
                <a:latin typeface="Comic Sans MS" panose="030F0702030302020204" pitchFamily="66" charset="0"/>
              </a:rPr>
              <a:t>research, </a:t>
            </a:r>
            <a:r>
              <a:rPr lang="en-GB" sz="1800" dirty="0" smtClean="0">
                <a:solidFill>
                  <a:schemeClr val="accent6">
                    <a:lumMod val="75000"/>
                  </a:schemeClr>
                </a:solidFill>
                <a:latin typeface="Comic Sans MS" panose="030F0702030302020204" pitchFamily="66" charset="0"/>
              </a:rPr>
              <a:t>Bartlett (1932)</a:t>
            </a:r>
            <a:r>
              <a:rPr lang="en-GB" sz="1800" dirty="0" smtClean="0">
                <a:latin typeface="Comic Sans MS" panose="030F0702030302020204" pitchFamily="66" charset="0"/>
              </a:rPr>
              <a:t> suggested that memories </a:t>
            </a:r>
            <a:r>
              <a:rPr lang="en-GB" sz="1800" dirty="0">
                <a:latin typeface="Comic Sans MS" panose="030F0702030302020204" pitchFamily="66" charset="0"/>
              </a:rPr>
              <a:t>can be affected by </a:t>
            </a:r>
            <a:r>
              <a:rPr lang="en-GB" sz="1800" i="1" dirty="0">
                <a:solidFill>
                  <a:schemeClr val="accent1">
                    <a:lumMod val="75000"/>
                  </a:schemeClr>
                </a:solidFill>
                <a:latin typeface="Comic Sans MS" panose="030F0702030302020204" pitchFamily="66" charset="0"/>
              </a:rPr>
              <a:t>thoughts you already have</a:t>
            </a:r>
            <a:r>
              <a:rPr lang="en-GB" sz="1800" dirty="0">
                <a:solidFill>
                  <a:schemeClr val="accent1">
                    <a:lumMod val="75000"/>
                  </a:schemeClr>
                </a:solidFill>
                <a:latin typeface="Comic Sans MS" panose="030F0702030302020204" pitchFamily="66" charset="0"/>
              </a:rPr>
              <a:t> </a:t>
            </a:r>
            <a:r>
              <a:rPr lang="en-GB" sz="1800" dirty="0">
                <a:latin typeface="Comic Sans MS" panose="030F0702030302020204" pitchFamily="66" charset="0"/>
              </a:rPr>
              <a:t>about day to day experiences. </a:t>
            </a:r>
            <a:br>
              <a:rPr lang="en-GB" sz="1800" dirty="0">
                <a:latin typeface="Comic Sans MS" panose="030F0702030302020204" pitchFamily="66" charset="0"/>
              </a:rPr>
            </a:br>
            <a:r>
              <a:rPr lang="en-GB" sz="1800" dirty="0" smtClean="0">
                <a:latin typeface="Comic Sans MS" panose="030F0702030302020204" pitchFamily="66" charset="0"/>
              </a:rPr>
              <a:t/>
            </a:r>
            <a:br>
              <a:rPr lang="en-GB" sz="1800" dirty="0" smtClean="0">
                <a:latin typeface="Comic Sans MS" panose="030F0702030302020204" pitchFamily="66" charset="0"/>
              </a:rPr>
            </a:br>
            <a:r>
              <a:rPr lang="en-GB" sz="1800" dirty="0" smtClean="0">
                <a:latin typeface="Comic Sans MS" panose="030F0702030302020204" pitchFamily="66" charset="0"/>
              </a:rPr>
              <a:t>You MAY begin </a:t>
            </a:r>
            <a:r>
              <a:rPr lang="en-GB" sz="1800" dirty="0">
                <a:latin typeface="Comic Sans MS" panose="030F0702030302020204" pitchFamily="66" charset="0"/>
              </a:rPr>
              <a:t>to </a:t>
            </a:r>
            <a:r>
              <a:rPr lang="en-GB" sz="1800" dirty="0" smtClean="0">
                <a:latin typeface="Comic Sans MS" panose="030F0702030302020204" pitchFamily="66" charset="0"/>
              </a:rPr>
              <a:t>base </a:t>
            </a:r>
            <a:r>
              <a:rPr lang="en-GB" sz="1800" dirty="0">
                <a:latin typeface="Comic Sans MS" panose="030F0702030302020204" pitchFamily="66" charset="0"/>
              </a:rPr>
              <a:t>expectations on observations we have made in previous experiences</a:t>
            </a:r>
            <a:r>
              <a:rPr lang="en-GB" sz="1800" dirty="0" smtClean="0">
                <a:latin typeface="Comic Sans MS" panose="030F0702030302020204" pitchFamily="66" charset="0"/>
              </a:rPr>
              <a:t>. These are known as </a:t>
            </a:r>
            <a:r>
              <a:rPr lang="en-GB" sz="1800" b="1" i="1" dirty="0" smtClean="0">
                <a:latin typeface="Comic Sans MS" panose="030F0702030302020204" pitchFamily="66" charset="0"/>
              </a:rPr>
              <a:t>SCHEMAS</a:t>
            </a:r>
            <a:r>
              <a:rPr lang="en-GB" sz="1800" i="1" dirty="0" smtClean="0">
                <a:latin typeface="Comic Sans MS" panose="030F0702030302020204" pitchFamily="66" charset="0"/>
              </a:rPr>
              <a:t>. </a:t>
            </a:r>
            <a:br>
              <a:rPr lang="en-GB" sz="1800" i="1" dirty="0" smtClean="0">
                <a:latin typeface="Comic Sans MS" panose="030F0702030302020204" pitchFamily="66" charset="0"/>
              </a:rPr>
            </a:br>
            <a:r>
              <a:rPr lang="en-GB" sz="1800" i="1" dirty="0">
                <a:latin typeface="Comic Sans MS" panose="030F0702030302020204" pitchFamily="66" charset="0"/>
              </a:rPr>
              <a:t/>
            </a:r>
            <a:br>
              <a:rPr lang="en-GB" sz="1800" i="1" dirty="0">
                <a:latin typeface="Comic Sans MS" panose="030F0702030302020204" pitchFamily="66" charset="0"/>
              </a:rPr>
            </a:br>
            <a:r>
              <a:rPr lang="en-GB" sz="1800" i="1" dirty="0" smtClean="0">
                <a:latin typeface="Comic Sans MS" panose="030F0702030302020204" pitchFamily="66" charset="0"/>
              </a:rPr>
              <a:t>Schemas can </a:t>
            </a:r>
            <a:r>
              <a:rPr lang="en-GB" sz="1800" b="1" i="1" dirty="0" smtClean="0">
                <a:latin typeface="Comic Sans MS" panose="030F0702030302020204" pitchFamily="66" charset="0"/>
              </a:rPr>
              <a:t>affect the reliability </a:t>
            </a:r>
            <a:r>
              <a:rPr lang="en-GB" sz="1800" i="1" dirty="0" smtClean="0">
                <a:latin typeface="Comic Sans MS" panose="030F0702030302020204" pitchFamily="66" charset="0"/>
              </a:rPr>
              <a:t>of EWT, as witnesses are not necessarily recalling facts, but reconstructing memories biased by previous experiences, moods, knowledge, attitudes, stereotypes etc.</a:t>
            </a:r>
            <a:endParaRPr lang="en-GB" sz="1800" i="1"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935" y="4309664"/>
            <a:ext cx="25908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2851565"/>
            <a:ext cx="1347284" cy="145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270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361744"/>
            <a:ext cx="3312368" cy="220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4586"/>
            <a:ext cx="9144000" cy="1268760"/>
          </a:xfrm>
          <a:solidFill>
            <a:schemeClr val="bg1"/>
          </a:solidFill>
          <a:ln w="63500">
            <a:solidFill>
              <a:schemeClr val="tx1"/>
            </a:solidFill>
          </a:ln>
        </p:spPr>
        <p:txBody>
          <a:bodyPr>
            <a:normAutofit/>
          </a:bodyPr>
          <a:lstStyle/>
          <a:p>
            <a:r>
              <a:rPr lang="en-GB" dirty="0" smtClean="0">
                <a:latin typeface="Comic Sans MS" panose="030F0702030302020204" pitchFamily="66" charset="0"/>
              </a:rPr>
              <a:t>How accurate are ‘line-ups’? </a:t>
            </a:r>
            <a:endParaRPr lang="en-GB" b="1" dirty="0">
              <a:latin typeface="Comic Sans MS" panose="030F0702030302020204" pitchFamily="66" charset="0"/>
            </a:endParaRPr>
          </a:p>
        </p:txBody>
      </p:sp>
      <p:sp>
        <p:nvSpPr>
          <p:cNvPr id="5" name="Content Placeholder 4"/>
          <p:cNvSpPr>
            <a:spLocks noGrp="1"/>
          </p:cNvSpPr>
          <p:nvPr>
            <p:ph idx="1"/>
          </p:nvPr>
        </p:nvSpPr>
        <p:spPr>
          <a:xfrm>
            <a:off x="0" y="1268760"/>
            <a:ext cx="9144000" cy="4525963"/>
          </a:xfrm>
        </p:spPr>
        <p:txBody>
          <a:bodyPr>
            <a:normAutofit/>
          </a:bodyPr>
          <a:lstStyle/>
          <a:p>
            <a:pPr marL="0" indent="0">
              <a:buNone/>
            </a:pPr>
            <a:r>
              <a:rPr lang="en-GB" sz="2800" dirty="0">
                <a:latin typeface="Comic Sans MS" panose="030F0702030302020204" pitchFamily="66" charset="0"/>
              </a:rPr>
              <a:t>Imagine you are at a gas station buying </a:t>
            </a:r>
            <a:r>
              <a:rPr lang="en-GB" sz="2800" dirty="0" smtClean="0">
                <a:latin typeface="Comic Sans MS" panose="030F0702030302020204" pitchFamily="66" charset="0"/>
              </a:rPr>
              <a:t>milk. A </a:t>
            </a:r>
            <a:r>
              <a:rPr lang="en-GB" sz="2800" dirty="0">
                <a:latin typeface="Comic Sans MS" panose="030F0702030302020204" pitchFamily="66" charset="0"/>
              </a:rPr>
              <a:t>man walks in, threatens the employee at the counter, robs the cash register, and runs </a:t>
            </a:r>
            <a:r>
              <a:rPr lang="en-GB" sz="2800" dirty="0" smtClean="0">
                <a:latin typeface="Comic Sans MS" panose="030F0702030302020204" pitchFamily="66" charset="0"/>
              </a:rPr>
              <a:t>out. The </a:t>
            </a:r>
            <a:r>
              <a:rPr lang="en-GB" sz="2800" dirty="0">
                <a:latin typeface="Comic Sans MS" panose="030F0702030302020204" pitchFamily="66" charset="0"/>
              </a:rPr>
              <a:t>entire ordeal lasts about five </a:t>
            </a:r>
            <a:r>
              <a:rPr lang="en-GB" sz="2800" dirty="0" smtClean="0">
                <a:latin typeface="Comic Sans MS" panose="030F0702030302020204" pitchFamily="66" charset="0"/>
              </a:rPr>
              <a:t>seconds. This </a:t>
            </a:r>
            <a:r>
              <a:rPr lang="en-GB" sz="2800" dirty="0">
                <a:latin typeface="Comic Sans MS" panose="030F0702030302020204" pitchFamily="66" charset="0"/>
              </a:rPr>
              <a:t>is the man you saw…</a:t>
            </a:r>
          </a:p>
          <a:p>
            <a:pPr marL="0" indent="0">
              <a:buNone/>
            </a:pPr>
            <a:endParaRPr lang="en-GB" sz="2800"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935" y="4309664"/>
            <a:ext cx="25908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457" y="622506"/>
            <a:ext cx="3764919" cy="518093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3" name="Rectangle 2"/>
          <p:cNvSpPr/>
          <p:nvPr/>
        </p:nvSpPr>
        <p:spPr>
          <a:xfrm>
            <a:off x="107504" y="3212976"/>
            <a:ext cx="1728192" cy="23042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Next lesson </a:t>
            </a:r>
            <a:r>
              <a:rPr lang="en-GB" b="1" dirty="0">
                <a:solidFill>
                  <a:prstClr val="black"/>
                </a:solidFill>
              </a:rPr>
              <a:t>we will see how many of you can accurately pick this perpetrator out from a line-up…</a:t>
            </a:r>
          </a:p>
        </p:txBody>
      </p:sp>
    </p:spTree>
    <p:extLst>
      <p:ext uri="{BB962C8B-B14F-4D97-AF65-F5344CB8AC3E}">
        <p14:creationId xmlns:p14="http://schemas.microsoft.com/office/powerpoint/2010/main" val="36718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sp>
        <p:nvSpPr>
          <p:cNvPr id="2" name="Title 1"/>
          <p:cNvSpPr>
            <a:spLocks noGrp="1"/>
          </p:cNvSpPr>
          <p:nvPr>
            <p:ph type="title"/>
          </p:nvPr>
        </p:nvSpPr>
        <p:spPr>
          <a:xfrm>
            <a:off x="0" y="0"/>
            <a:ext cx="9144000" cy="1268760"/>
          </a:xfrm>
          <a:solidFill>
            <a:schemeClr val="bg1"/>
          </a:solidFill>
          <a:ln w="63500">
            <a:solidFill>
              <a:schemeClr val="tx1"/>
            </a:solidFill>
          </a:ln>
        </p:spPr>
        <p:txBody>
          <a:bodyPr>
            <a:normAutofit/>
          </a:bodyPr>
          <a:lstStyle/>
          <a:p>
            <a:r>
              <a:rPr lang="en-GB" sz="3600" dirty="0" smtClean="0">
                <a:latin typeface="Comic Sans MS" panose="030F0702030302020204" pitchFamily="66" charset="0"/>
              </a:rPr>
              <a:t>What problems are there with the </a:t>
            </a:r>
            <a:r>
              <a:rPr lang="en-GB" sz="3600" b="1" dirty="0" smtClean="0">
                <a:latin typeface="Comic Sans MS" panose="030F0702030302020204" pitchFamily="66" charset="0"/>
              </a:rPr>
              <a:t>inaccuracy</a:t>
            </a:r>
            <a:r>
              <a:rPr lang="en-GB" sz="3600" dirty="0" smtClean="0">
                <a:latin typeface="Comic Sans MS" panose="030F0702030302020204" pitchFamily="66" charset="0"/>
              </a:rPr>
              <a:t> of eyewitness testimonies?</a:t>
            </a:r>
            <a:endParaRPr lang="en-GB" sz="3600" dirty="0">
              <a:latin typeface="Comic Sans MS" panose="030F0702030302020204" pitchFamily="66" charset="0"/>
            </a:endParaRPr>
          </a:p>
        </p:txBody>
      </p:sp>
      <p:sp>
        <p:nvSpPr>
          <p:cNvPr id="5" name="Content Placeholder 4"/>
          <p:cNvSpPr>
            <a:spLocks noGrp="1"/>
          </p:cNvSpPr>
          <p:nvPr>
            <p:ph idx="1"/>
          </p:nvPr>
        </p:nvSpPr>
        <p:spPr>
          <a:xfrm>
            <a:off x="0" y="1491748"/>
            <a:ext cx="7236296" cy="4165923"/>
          </a:xfrm>
        </p:spPr>
        <p:txBody>
          <a:bodyPr>
            <a:normAutofit fontScale="92500" lnSpcReduction="10000"/>
          </a:bodyPr>
          <a:lstStyle/>
          <a:p>
            <a:pPr marL="0" indent="0">
              <a:buNone/>
            </a:pPr>
            <a:r>
              <a:rPr lang="en-GB" dirty="0" smtClean="0">
                <a:latin typeface="Comic Sans MS" panose="030F0702030302020204" pitchFamily="66" charset="0"/>
              </a:rPr>
              <a:t>Watch the </a:t>
            </a:r>
            <a:r>
              <a:rPr lang="en-GB" dirty="0" smtClean="0">
                <a:latin typeface="Comic Sans MS" panose="030F0702030302020204" pitchFamily="66" charset="0"/>
                <a:hlinkClick r:id="rId3"/>
              </a:rPr>
              <a:t>video</a:t>
            </a:r>
            <a:r>
              <a:rPr lang="en-GB" dirty="0" smtClean="0">
                <a:latin typeface="Comic Sans MS" panose="030F0702030302020204" pitchFamily="66" charset="0"/>
              </a:rPr>
              <a:t> and come up with answers for the two following questions:</a:t>
            </a:r>
          </a:p>
          <a:p>
            <a:pPr marL="0" indent="0">
              <a:buNone/>
            </a:pPr>
            <a:endParaRPr lang="en-GB" dirty="0" smtClean="0">
              <a:latin typeface="Comic Sans MS" panose="030F0702030302020204" pitchFamily="66" charset="0"/>
            </a:endParaRPr>
          </a:p>
          <a:p>
            <a:pPr>
              <a:buFontTx/>
              <a:buChar char="-"/>
            </a:pPr>
            <a:r>
              <a:rPr lang="en-GB" dirty="0" smtClean="0">
                <a:solidFill>
                  <a:schemeClr val="bg1"/>
                </a:solidFill>
                <a:latin typeface="Comic Sans MS" panose="030F0702030302020204" pitchFamily="66" charset="0"/>
              </a:rPr>
              <a:t>What can the real world consequences be of inaccurate EWTs?</a:t>
            </a:r>
          </a:p>
          <a:p>
            <a:pPr>
              <a:buFontTx/>
              <a:buChar char="-"/>
            </a:pPr>
            <a:r>
              <a:rPr lang="en-GB" dirty="0" smtClean="0">
                <a:solidFill>
                  <a:schemeClr val="bg1"/>
                </a:solidFill>
                <a:latin typeface="Comic Sans MS" panose="030F0702030302020204" pitchFamily="66" charset="0"/>
              </a:rPr>
              <a:t>What type of </a:t>
            </a:r>
            <a:r>
              <a:rPr lang="en-GB" i="1" dirty="0" smtClean="0">
                <a:solidFill>
                  <a:schemeClr val="bg1"/>
                </a:solidFill>
                <a:latin typeface="Comic Sans MS" panose="030F0702030302020204" pitchFamily="66" charset="0"/>
              </a:rPr>
              <a:t>evidence </a:t>
            </a:r>
            <a:r>
              <a:rPr lang="en-GB" dirty="0" smtClean="0">
                <a:solidFill>
                  <a:schemeClr val="bg1"/>
                </a:solidFill>
                <a:latin typeface="Comic Sans MS" panose="030F0702030302020204" pitchFamily="66" charset="0"/>
              </a:rPr>
              <a:t>is more accurate?</a:t>
            </a:r>
            <a:endParaRPr lang="en-GB" dirty="0">
              <a:solidFill>
                <a:schemeClr val="bg1"/>
              </a:solidFill>
              <a:latin typeface="Comic Sans MS" panose="030F0702030302020204" pitchFamily="66" charset="0"/>
            </a:endParaRPr>
          </a:p>
        </p:txBody>
      </p:sp>
      <p:sp>
        <p:nvSpPr>
          <p:cNvPr id="3" name="Rounded Rectangle 2"/>
          <p:cNvSpPr/>
          <p:nvPr/>
        </p:nvSpPr>
        <p:spPr>
          <a:xfrm>
            <a:off x="0" y="1431357"/>
            <a:ext cx="9144000" cy="1368152"/>
          </a:xfrm>
          <a:prstGeom prst="roundRect">
            <a:avLst/>
          </a:prstGeom>
          <a:solidFill>
            <a:srgbClr val="FFFF0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omic Sans MS" panose="030F0702030302020204" pitchFamily="66" charset="0"/>
              </a:rPr>
              <a:t>Since inaccurate EWT can lead to the conviction of innocent people, any research that helps to improve EWT, or increase our understanding of it is </a:t>
            </a:r>
            <a:r>
              <a:rPr lang="en-GB" sz="2000" b="1" u="sng" dirty="0">
                <a:solidFill>
                  <a:prstClr val="black"/>
                </a:solidFill>
                <a:latin typeface="Comic Sans MS" panose="030F0702030302020204" pitchFamily="66" charset="0"/>
              </a:rPr>
              <a:t>very important </a:t>
            </a:r>
            <a:r>
              <a:rPr lang="en-GB" sz="2000" dirty="0">
                <a:solidFill>
                  <a:prstClr val="black"/>
                </a:solidFill>
                <a:latin typeface="Comic Sans MS" panose="030F0702030302020204" pitchFamily="66" charset="0"/>
              </a:rPr>
              <a:t>and beneficial. </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00" t="7845" r="8044"/>
          <a:stretch/>
        </p:blipFill>
        <p:spPr bwMode="auto">
          <a:xfrm rot="318812">
            <a:off x="6252090" y="3114978"/>
            <a:ext cx="2650822" cy="2194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953387" y="2799509"/>
            <a:ext cx="3427573" cy="3064448"/>
            <a:chOff x="5685659" y="2834825"/>
            <a:chExt cx="3427573" cy="3064448"/>
          </a:xfrm>
        </p:grpSpPr>
        <p:sp>
          <p:nvSpPr>
            <p:cNvPr id="6" name="Oval 5"/>
            <p:cNvSpPr/>
            <p:nvPr/>
          </p:nvSpPr>
          <p:spPr>
            <a:xfrm rot="680116">
              <a:off x="5685659" y="2834825"/>
              <a:ext cx="3427573" cy="3064448"/>
            </a:xfrm>
            <a:prstGeom prst="ellipse">
              <a:avLst/>
            </a:prstGeom>
            <a:solidFill>
              <a:srgbClr val="11E91B"/>
            </a:solidFill>
            <a:ln w="38100">
              <a:solidFill>
                <a:srgbClr val="0A6F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prstClr val="black"/>
                  </a:solidFill>
                  <a:latin typeface="Comic Sans MS" panose="030F0702030302020204" pitchFamily="66" charset="0"/>
                </a:rPr>
                <a:t>Fact</a:t>
              </a:r>
              <a:r>
                <a:rPr lang="en-GB" sz="1600" dirty="0">
                  <a:solidFill>
                    <a:prstClr val="black"/>
                  </a:solidFill>
                  <a:latin typeface="Comic Sans MS" panose="030F0702030302020204" pitchFamily="66" charset="0"/>
                </a:rPr>
                <a:t>: It is estimated that </a:t>
              </a:r>
              <a:r>
                <a:rPr lang="en-GB" sz="1600" i="1" dirty="0">
                  <a:solidFill>
                    <a:prstClr val="black"/>
                  </a:solidFill>
                  <a:latin typeface="Comic Sans MS" panose="030F0702030302020204" pitchFamily="66" charset="0"/>
                </a:rPr>
                <a:t>75%</a:t>
              </a:r>
              <a:r>
                <a:rPr lang="en-GB" sz="1600" dirty="0">
                  <a:solidFill>
                    <a:prstClr val="black"/>
                  </a:solidFill>
                  <a:latin typeface="Comic Sans MS" panose="030F0702030302020204" pitchFamily="66" charset="0"/>
                </a:rPr>
                <a:t> of wrongly convicted defendants, later cleared by DNA evidence, were convicted based largely on eyewitness testimony.</a:t>
              </a:r>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77317">
              <a:off x="7068620" y="5169292"/>
              <a:ext cx="840806" cy="63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522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3074"/>
                                        </p:tgtEl>
                                      </p:cBhvr>
                                    </p:animEffect>
                                    <p:set>
                                      <p:cBhvr>
                                        <p:cTn id="10" dur="1" fill="hold">
                                          <p:stCondLst>
                                            <p:cond delay="499"/>
                                          </p:stCondLst>
                                        </p:cTn>
                                        <p:tgtEl>
                                          <p:spTgt spid="307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7248279">
            <a:off x="2316616" y="3336809"/>
            <a:ext cx="1368152" cy="1271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ight Arrow 13"/>
          <p:cNvSpPr/>
          <p:nvPr/>
        </p:nvSpPr>
        <p:spPr>
          <a:xfrm rot="13579946">
            <a:off x="1958505" y="917786"/>
            <a:ext cx="1603497" cy="1271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ight Arrow 7"/>
          <p:cNvSpPr/>
          <p:nvPr/>
        </p:nvSpPr>
        <p:spPr>
          <a:xfrm rot="18593710">
            <a:off x="6425114" y="1077809"/>
            <a:ext cx="1659587" cy="1271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Cloud 2"/>
          <p:cNvSpPr/>
          <p:nvPr/>
        </p:nvSpPr>
        <p:spPr>
          <a:xfrm>
            <a:off x="2627784" y="1370436"/>
            <a:ext cx="4627124" cy="2634628"/>
          </a:xfrm>
          <a:prstGeom prst="cloud">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prstClr val="black"/>
                </a:solidFill>
                <a:latin typeface="Comic Sans MS" panose="030F0702030302020204" pitchFamily="66" charset="0"/>
              </a:rPr>
              <a:t>What key factors affect the </a:t>
            </a:r>
            <a:r>
              <a:rPr lang="en-GB" sz="3200" b="1" dirty="0">
                <a:solidFill>
                  <a:prstClr val="black"/>
                </a:solidFill>
                <a:latin typeface="Comic Sans MS" panose="030F0702030302020204" pitchFamily="66" charset="0"/>
              </a:rPr>
              <a:t>accuracy</a:t>
            </a:r>
            <a:r>
              <a:rPr lang="en-GB" sz="3200" dirty="0">
                <a:solidFill>
                  <a:prstClr val="black"/>
                </a:solidFill>
                <a:latin typeface="Comic Sans MS" panose="030F0702030302020204" pitchFamily="66" charset="0"/>
              </a:rPr>
              <a:t> of EWT?</a:t>
            </a:r>
          </a:p>
        </p:txBody>
      </p:sp>
      <p:sp>
        <p:nvSpPr>
          <p:cNvPr id="5" name="TextBox 4"/>
          <p:cNvSpPr txBox="1"/>
          <p:nvPr/>
        </p:nvSpPr>
        <p:spPr>
          <a:xfrm>
            <a:off x="107504" y="188640"/>
            <a:ext cx="3240360" cy="769441"/>
          </a:xfrm>
          <a:prstGeom prst="rect">
            <a:avLst/>
          </a:prstGeom>
          <a:noFill/>
        </p:spPr>
        <p:txBody>
          <a:bodyPr wrap="square" rtlCol="0">
            <a:spAutoFit/>
          </a:bodyPr>
          <a:lstStyle/>
          <a:p>
            <a:r>
              <a:rPr lang="en-GB" sz="4400" dirty="0">
                <a:solidFill>
                  <a:prstClr val="black"/>
                </a:solidFill>
                <a:latin typeface="Comic Sans MS" panose="030F0702030302020204" pitchFamily="66" charset="0"/>
              </a:rPr>
              <a:t>Anxiety</a:t>
            </a:r>
          </a:p>
        </p:txBody>
      </p:sp>
      <p:sp>
        <p:nvSpPr>
          <p:cNvPr id="11" name="TextBox 10"/>
          <p:cNvSpPr txBox="1"/>
          <p:nvPr/>
        </p:nvSpPr>
        <p:spPr>
          <a:xfrm>
            <a:off x="6912973" y="0"/>
            <a:ext cx="2196244" cy="954107"/>
          </a:xfrm>
          <a:prstGeom prst="rect">
            <a:avLst/>
          </a:prstGeom>
          <a:noFill/>
        </p:spPr>
        <p:txBody>
          <a:bodyPr wrap="square" rtlCol="0">
            <a:spAutoFit/>
          </a:bodyPr>
          <a:lstStyle/>
          <a:p>
            <a:r>
              <a:rPr lang="en-GB" sz="2800" dirty="0">
                <a:solidFill>
                  <a:schemeClr val="bg1">
                    <a:lumMod val="95000"/>
                  </a:schemeClr>
                </a:solidFill>
                <a:latin typeface="Comic Sans MS" panose="030F0702030302020204" pitchFamily="66" charset="0"/>
              </a:rPr>
              <a:t>Age of witness</a:t>
            </a:r>
          </a:p>
        </p:txBody>
      </p:sp>
      <p:sp>
        <p:nvSpPr>
          <p:cNvPr id="12" name="TextBox 11"/>
          <p:cNvSpPr txBox="1"/>
          <p:nvPr/>
        </p:nvSpPr>
        <p:spPr>
          <a:xfrm>
            <a:off x="106194" y="4725144"/>
            <a:ext cx="6120680" cy="769441"/>
          </a:xfrm>
          <a:prstGeom prst="rect">
            <a:avLst/>
          </a:prstGeom>
          <a:noFill/>
        </p:spPr>
        <p:txBody>
          <a:bodyPr wrap="square" rtlCol="0">
            <a:spAutoFit/>
          </a:bodyPr>
          <a:lstStyle/>
          <a:p>
            <a:r>
              <a:rPr lang="en-GB" sz="4400" dirty="0">
                <a:solidFill>
                  <a:prstClr val="black"/>
                </a:solidFill>
                <a:latin typeface="Comic Sans MS" panose="030F0702030302020204" pitchFamily="66" charset="0"/>
              </a:rPr>
              <a:t>Misleading information</a:t>
            </a:r>
          </a:p>
        </p:txBody>
      </p:sp>
      <p:sp>
        <p:nvSpPr>
          <p:cNvPr id="13" name="TextBox 12"/>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20987" y="4389443"/>
            <a:ext cx="2323013" cy="159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558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a:solidFill>
                  <a:srgbClr val="FFFFFF"/>
                </a:solidFill>
                <a:latin typeface="Comic Sans MS"/>
              </a:rPr>
              <a:t>Learning objectives:</a:t>
            </a:r>
          </a:p>
          <a:p>
            <a:pPr>
              <a:defRPr/>
            </a:pPr>
            <a:r>
              <a:rPr lang="en-GB" kern="0" dirty="0">
                <a:solidFill>
                  <a:srgbClr val="FFFFFF"/>
                </a:solidFill>
                <a:latin typeface="Comic Sans MS"/>
              </a:rPr>
              <a:t>•To UNDERSTAND how misleading information, including leading questions and post-event discussion, and anxiety all affect the accuracy of EWT.</a:t>
            </a:r>
          </a:p>
          <a:p>
            <a:pPr>
              <a:defRPr/>
            </a:pPr>
            <a:r>
              <a:rPr lang="en-GB" kern="0" dirty="0">
                <a:solidFill>
                  <a:srgbClr val="FFFFFF"/>
                </a:solidFill>
                <a:latin typeface="Comic Sans MS"/>
              </a:rPr>
              <a:t>•To KNOW and EVALAUTE  key research into the accuracy of EWT.</a:t>
            </a:r>
          </a:p>
        </p:txBody>
      </p:sp>
      <p:sp>
        <p:nvSpPr>
          <p:cNvPr id="2" name="Title 1"/>
          <p:cNvSpPr>
            <a:spLocks noGrp="1"/>
          </p:cNvSpPr>
          <p:nvPr>
            <p:ph type="title"/>
          </p:nvPr>
        </p:nvSpPr>
        <p:spPr>
          <a:xfrm>
            <a:off x="0" y="0"/>
            <a:ext cx="9144000" cy="1268760"/>
          </a:xfrm>
          <a:solidFill>
            <a:schemeClr val="bg1"/>
          </a:solidFill>
          <a:ln w="63500">
            <a:solidFill>
              <a:schemeClr val="tx1"/>
            </a:solidFill>
          </a:ln>
        </p:spPr>
        <p:txBody>
          <a:bodyPr>
            <a:normAutofit/>
          </a:bodyPr>
          <a:lstStyle/>
          <a:p>
            <a:r>
              <a:rPr lang="en-GB" sz="3000" dirty="0" smtClean="0">
                <a:latin typeface="Comic Sans MS" panose="030F0702030302020204" pitchFamily="66" charset="0"/>
              </a:rPr>
              <a:t>Factors affecting accuracy of EWT</a:t>
            </a:r>
            <a:r>
              <a:rPr lang="en-GB" sz="3600" dirty="0" smtClean="0">
                <a:latin typeface="Comic Sans MS" panose="030F0702030302020204" pitchFamily="66" charset="0"/>
              </a:rPr>
              <a:t>:</a:t>
            </a:r>
            <a:br>
              <a:rPr lang="en-GB" sz="3600" dirty="0" smtClean="0">
                <a:latin typeface="Comic Sans MS" panose="030F0702030302020204" pitchFamily="66" charset="0"/>
              </a:rPr>
            </a:br>
            <a:r>
              <a:rPr lang="en-GB" sz="3800" b="1" dirty="0" smtClean="0">
                <a:latin typeface="Comic Sans MS" panose="030F0702030302020204" pitchFamily="66" charset="0"/>
              </a:rPr>
              <a:t>Anxiety</a:t>
            </a:r>
            <a:endParaRPr lang="en-GB" sz="3800" b="1" dirty="0">
              <a:latin typeface="Comic Sans MS" panose="030F0702030302020204" pitchFamily="66" charset="0"/>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16440" y="4797152"/>
            <a:ext cx="1727560" cy="118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2429284"/>
            <a:ext cx="6120198" cy="2862322"/>
          </a:xfrm>
          <a:prstGeom prst="rect">
            <a:avLst/>
          </a:prstGeom>
          <a:noFill/>
        </p:spPr>
        <p:txBody>
          <a:bodyPr wrap="square" rtlCol="0">
            <a:spAutoFit/>
          </a:bodyPr>
          <a:lstStyle/>
          <a:p>
            <a:r>
              <a:rPr lang="en-GB" dirty="0">
                <a:solidFill>
                  <a:prstClr val="black"/>
                </a:solidFill>
                <a:latin typeface="Comic Sans MS" panose="030F0702030302020204" pitchFamily="66" charset="0"/>
              </a:rPr>
              <a:t>Much research has found that heightened levels of anxiety have been found to </a:t>
            </a:r>
            <a:r>
              <a:rPr lang="en-GB" b="1" dirty="0">
                <a:solidFill>
                  <a:prstClr val="black"/>
                </a:solidFill>
                <a:latin typeface="Comic Sans MS" panose="030F0702030302020204" pitchFamily="66" charset="0"/>
              </a:rPr>
              <a:t>negatively impact on the accuracy of EWT</a:t>
            </a:r>
            <a:r>
              <a:rPr lang="en-GB" dirty="0">
                <a:solidFill>
                  <a:prstClr val="black"/>
                </a:solidFill>
                <a:latin typeface="Comic Sans MS" panose="030F0702030302020204" pitchFamily="66" charset="0"/>
              </a:rPr>
              <a:t>. The more stressed (anxious) a person is in a situation, the more inaccurate their testimony is likely to be.</a:t>
            </a:r>
          </a:p>
          <a:p>
            <a:endParaRPr lang="en-GB" dirty="0">
              <a:solidFill>
                <a:prstClr val="black"/>
              </a:solidFill>
              <a:latin typeface="Comic Sans MS" panose="030F0702030302020204" pitchFamily="66" charset="0"/>
            </a:endParaRPr>
          </a:p>
          <a:p>
            <a:r>
              <a:rPr lang="en-GB" i="1" dirty="0">
                <a:solidFill>
                  <a:prstClr val="black"/>
                </a:solidFill>
                <a:latin typeface="Comic Sans MS" panose="030F0702030302020204" pitchFamily="66" charset="0"/>
              </a:rPr>
              <a:t>HOWEVER….</a:t>
            </a:r>
          </a:p>
          <a:p>
            <a:endParaRPr lang="en-GB" dirty="0">
              <a:solidFill>
                <a:prstClr val="black"/>
              </a:solidFill>
              <a:latin typeface="Comic Sans MS" panose="030F0702030302020204" pitchFamily="66" charset="0"/>
            </a:endParaRPr>
          </a:p>
          <a:p>
            <a:r>
              <a:rPr lang="en-GB" dirty="0">
                <a:solidFill>
                  <a:prstClr val="black"/>
                </a:solidFill>
                <a:latin typeface="Comic Sans MS" panose="030F0702030302020204" pitchFamily="66" charset="0"/>
              </a:rPr>
              <a:t>Some studies have found the opposite: </a:t>
            </a:r>
            <a:r>
              <a:rPr lang="en-GB" b="1" dirty="0">
                <a:solidFill>
                  <a:prstClr val="black"/>
                </a:solidFill>
                <a:latin typeface="Comic Sans MS" panose="030F0702030302020204" pitchFamily="66" charset="0"/>
              </a:rPr>
              <a:t>that increased arousal enhances the accuracy of memory. </a:t>
            </a:r>
          </a:p>
        </p:txBody>
      </p:sp>
      <p:sp>
        <p:nvSpPr>
          <p:cNvPr id="9" name="TextBox 8"/>
          <p:cNvSpPr txBox="1"/>
          <p:nvPr/>
        </p:nvSpPr>
        <p:spPr>
          <a:xfrm>
            <a:off x="0" y="1340768"/>
            <a:ext cx="6300192" cy="892552"/>
          </a:xfrm>
          <a:prstGeom prst="rect">
            <a:avLst/>
          </a:prstGeom>
          <a:noFill/>
        </p:spPr>
        <p:txBody>
          <a:bodyPr wrap="square" rtlCol="0">
            <a:spAutoFit/>
          </a:bodyPr>
          <a:lstStyle/>
          <a:p>
            <a:r>
              <a:rPr lang="en-GB" sz="2600" dirty="0">
                <a:solidFill>
                  <a:prstClr val="black"/>
                </a:solidFill>
                <a:latin typeface="Comic Sans MS" panose="030F0702030302020204" pitchFamily="66" charset="0"/>
              </a:rPr>
              <a:t>What effect has research shown anxiety has on the accuracy of EWT?</a:t>
            </a:r>
          </a:p>
        </p:txBody>
      </p:sp>
      <p:sp>
        <p:nvSpPr>
          <p:cNvPr id="13" name="TextBox 12"/>
          <p:cNvSpPr txBox="1"/>
          <p:nvPr/>
        </p:nvSpPr>
        <p:spPr>
          <a:xfrm>
            <a:off x="34528" y="2276266"/>
            <a:ext cx="6552727" cy="3231654"/>
          </a:xfrm>
          <a:prstGeom prst="rect">
            <a:avLst/>
          </a:prstGeom>
          <a:solidFill>
            <a:schemeClr val="bg1"/>
          </a:solidFill>
          <a:ln w="31750">
            <a:solidFill>
              <a:schemeClr val="tx1"/>
            </a:solidFill>
          </a:ln>
        </p:spPr>
        <p:txBody>
          <a:bodyPr wrap="square" rtlCol="0">
            <a:spAutoFit/>
          </a:bodyPr>
          <a:lstStyle/>
          <a:p>
            <a:r>
              <a:rPr lang="en-GB" sz="1700" u="sng" dirty="0">
                <a:solidFill>
                  <a:prstClr val="black"/>
                </a:solidFill>
                <a:latin typeface="Comic Sans MS" panose="030F0702030302020204" pitchFamily="66" charset="0"/>
              </a:rPr>
              <a:t>Task:</a:t>
            </a:r>
          </a:p>
          <a:p>
            <a:pPr marL="285750" indent="-285750">
              <a:buFont typeface="Wingdings" panose="05000000000000000000" pitchFamily="2" charset="2"/>
              <a:buChar char="q"/>
            </a:pPr>
            <a:r>
              <a:rPr lang="en-GB" sz="1700" dirty="0">
                <a:solidFill>
                  <a:prstClr val="black"/>
                </a:solidFill>
                <a:latin typeface="Comic Sans MS" panose="030F0702030302020204" pitchFamily="66" charset="0"/>
              </a:rPr>
              <a:t>Left side of the room read ‘</a:t>
            </a:r>
            <a:r>
              <a:rPr lang="en-GB" sz="1700" i="1" dirty="0">
                <a:solidFill>
                  <a:prstClr val="black"/>
                </a:solidFill>
                <a:latin typeface="Comic Sans MS" panose="030F0702030302020204" pitchFamily="66" charset="0"/>
              </a:rPr>
              <a:t>Christianson and </a:t>
            </a:r>
            <a:r>
              <a:rPr lang="en-GB" sz="1700" i="1" dirty="0" err="1">
                <a:solidFill>
                  <a:prstClr val="black"/>
                </a:solidFill>
                <a:latin typeface="Comic Sans MS" panose="030F0702030302020204" pitchFamily="66" charset="0"/>
              </a:rPr>
              <a:t>Hubinette’s</a:t>
            </a:r>
            <a:r>
              <a:rPr lang="en-GB" sz="1700" i="1" dirty="0">
                <a:solidFill>
                  <a:prstClr val="black"/>
                </a:solidFill>
                <a:latin typeface="Comic Sans MS" panose="030F0702030302020204" pitchFamily="66" charset="0"/>
              </a:rPr>
              <a:t> (1993)’ </a:t>
            </a:r>
            <a:r>
              <a:rPr lang="en-GB" sz="1700" dirty="0">
                <a:solidFill>
                  <a:prstClr val="black"/>
                </a:solidFill>
                <a:latin typeface="Comic Sans MS" panose="030F0702030302020204" pitchFamily="66" charset="0"/>
              </a:rPr>
              <a:t>research and ‘</a:t>
            </a:r>
            <a:r>
              <a:rPr lang="en-GB" sz="1700" i="1" dirty="0" err="1">
                <a:solidFill>
                  <a:prstClr val="black"/>
                </a:solidFill>
                <a:latin typeface="Comic Sans MS" panose="030F0702030302020204" pitchFamily="66" charset="0"/>
              </a:rPr>
              <a:t>Yuille</a:t>
            </a:r>
            <a:r>
              <a:rPr lang="en-GB" sz="1700" i="1" dirty="0">
                <a:solidFill>
                  <a:prstClr val="black"/>
                </a:solidFill>
                <a:latin typeface="Comic Sans MS" panose="030F0702030302020204" pitchFamily="66" charset="0"/>
              </a:rPr>
              <a:t> and </a:t>
            </a:r>
            <a:r>
              <a:rPr lang="en-GB" sz="1700" i="1" dirty="0" err="1">
                <a:solidFill>
                  <a:prstClr val="black"/>
                </a:solidFill>
                <a:latin typeface="Comic Sans MS" panose="030F0702030302020204" pitchFamily="66" charset="0"/>
              </a:rPr>
              <a:t>Cutshall</a:t>
            </a:r>
            <a:r>
              <a:rPr lang="en-GB" sz="1700" i="1" dirty="0">
                <a:solidFill>
                  <a:prstClr val="black"/>
                </a:solidFill>
                <a:latin typeface="Comic Sans MS" panose="030F0702030302020204" pitchFamily="66" charset="0"/>
              </a:rPr>
              <a:t> (1986)</a:t>
            </a:r>
            <a:r>
              <a:rPr lang="en-GB" sz="1700" dirty="0">
                <a:solidFill>
                  <a:prstClr val="black"/>
                </a:solidFill>
                <a:latin typeface="Comic Sans MS" panose="030F0702030302020204" pitchFamily="66" charset="0"/>
              </a:rPr>
              <a:t>’ research. Be prepared to feed back to the group:</a:t>
            </a:r>
          </a:p>
          <a:p>
            <a:r>
              <a:rPr lang="en-GB" sz="1700" dirty="0">
                <a:solidFill>
                  <a:prstClr val="black"/>
                </a:solidFill>
                <a:latin typeface="Comic Sans MS" panose="030F0702030302020204" pitchFamily="66" charset="0"/>
              </a:rPr>
              <a:t>     - What they did? (methodology)</a:t>
            </a:r>
          </a:p>
          <a:p>
            <a:r>
              <a:rPr lang="en-GB" sz="1700" dirty="0">
                <a:solidFill>
                  <a:prstClr val="black"/>
                </a:solidFill>
                <a:latin typeface="Comic Sans MS" panose="030F0702030302020204" pitchFamily="66" charset="0"/>
              </a:rPr>
              <a:t>     -  What they found and concluded from their results?</a:t>
            </a:r>
          </a:p>
          <a:p>
            <a:endParaRPr lang="en-GB" sz="1700" dirty="0">
              <a:solidFill>
                <a:prstClr val="black"/>
              </a:solidFill>
              <a:latin typeface="Comic Sans MS" panose="030F0702030302020204" pitchFamily="66" charset="0"/>
            </a:endParaRPr>
          </a:p>
          <a:p>
            <a:pPr marL="285750" indent="-285750">
              <a:buFont typeface="Wingdings" panose="05000000000000000000" pitchFamily="2" charset="2"/>
              <a:buChar char="q"/>
            </a:pPr>
            <a:r>
              <a:rPr lang="en-GB" sz="1700" dirty="0">
                <a:solidFill>
                  <a:prstClr val="black"/>
                </a:solidFill>
                <a:latin typeface="Comic Sans MS" panose="030F0702030302020204" pitchFamily="66" charset="0"/>
              </a:rPr>
              <a:t>Right side of the room read ‘</a:t>
            </a:r>
            <a:r>
              <a:rPr lang="en-GB" sz="1700" i="1" dirty="0" err="1">
                <a:solidFill>
                  <a:prstClr val="black"/>
                </a:solidFill>
                <a:latin typeface="Comic Sans MS" panose="030F0702030302020204" pitchFamily="66" charset="0"/>
              </a:rPr>
              <a:t>Deffenbacher</a:t>
            </a:r>
            <a:r>
              <a:rPr lang="en-GB" sz="1700" i="1" dirty="0">
                <a:solidFill>
                  <a:prstClr val="black"/>
                </a:solidFill>
                <a:latin typeface="Comic Sans MS" panose="030F0702030302020204" pitchFamily="66" charset="0"/>
              </a:rPr>
              <a:t> et al. (2004)’ </a:t>
            </a:r>
            <a:r>
              <a:rPr lang="en-GB" sz="1700" dirty="0">
                <a:solidFill>
                  <a:prstClr val="black"/>
                </a:solidFill>
                <a:latin typeface="Comic Sans MS" panose="030F0702030302020204" pitchFamily="66" charset="0"/>
              </a:rPr>
              <a:t>research and </a:t>
            </a:r>
            <a:r>
              <a:rPr lang="en-GB" sz="1700" i="1" dirty="0">
                <a:solidFill>
                  <a:prstClr val="black"/>
                </a:solidFill>
                <a:latin typeface="Comic Sans MS" panose="030F0702030302020204" pitchFamily="66" charset="0"/>
              </a:rPr>
              <a:t>‘Clifford and Scott (1978)’ </a:t>
            </a:r>
            <a:r>
              <a:rPr lang="en-GB" sz="1700" dirty="0">
                <a:solidFill>
                  <a:prstClr val="black"/>
                </a:solidFill>
                <a:latin typeface="Comic Sans MS" panose="030F0702030302020204" pitchFamily="66" charset="0"/>
              </a:rPr>
              <a:t>research. Be prepared to feed back to the group:</a:t>
            </a:r>
          </a:p>
          <a:p>
            <a:r>
              <a:rPr lang="en-GB" sz="1700" dirty="0">
                <a:solidFill>
                  <a:prstClr val="black"/>
                </a:solidFill>
                <a:latin typeface="Comic Sans MS" panose="030F0702030302020204" pitchFamily="66" charset="0"/>
              </a:rPr>
              <a:t>     - What they did? (methodology)</a:t>
            </a:r>
          </a:p>
          <a:p>
            <a:r>
              <a:rPr lang="en-GB" sz="1700" dirty="0">
                <a:solidFill>
                  <a:prstClr val="black"/>
                </a:solidFill>
                <a:latin typeface="Comic Sans MS" panose="030F0702030302020204" pitchFamily="66" charset="0"/>
              </a:rPr>
              <a:t>     -  What they found and concluded from their results?</a:t>
            </a:r>
          </a:p>
        </p:txBody>
      </p:sp>
      <p:sp>
        <p:nvSpPr>
          <p:cNvPr id="6" name="TextBox 5"/>
          <p:cNvSpPr txBox="1"/>
          <p:nvPr/>
        </p:nvSpPr>
        <p:spPr>
          <a:xfrm rot="418169">
            <a:off x="6283895" y="845105"/>
            <a:ext cx="2696410" cy="2862322"/>
          </a:xfrm>
          <a:prstGeom prst="rect">
            <a:avLst/>
          </a:prstGeom>
          <a:solidFill>
            <a:srgbClr val="FFFF00"/>
          </a:solidFill>
          <a:ln w="63500">
            <a:solidFill>
              <a:schemeClr val="tx1"/>
            </a:solidFill>
          </a:ln>
        </p:spPr>
        <p:txBody>
          <a:bodyPr wrap="square" rtlCol="0">
            <a:spAutoFit/>
          </a:bodyPr>
          <a:lstStyle/>
          <a:p>
            <a:r>
              <a:rPr lang="en-GB" b="1" u="sng" dirty="0">
                <a:solidFill>
                  <a:prstClr val="black"/>
                </a:solidFill>
                <a:latin typeface="Comic Sans MS" panose="030F0702030302020204" pitchFamily="66" charset="0"/>
              </a:rPr>
              <a:t>Keyword</a:t>
            </a:r>
            <a:r>
              <a:rPr lang="en-GB" b="1" dirty="0">
                <a:solidFill>
                  <a:prstClr val="black"/>
                </a:solidFill>
                <a:latin typeface="Comic Sans MS" panose="030F0702030302020204" pitchFamily="66" charset="0"/>
              </a:rPr>
              <a:t>: Anxiety</a:t>
            </a:r>
          </a:p>
          <a:p>
            <a:r>
              <a:rPr lang="en-GB" dirty="0">
                <a:solidFill>
                  <a:prstClr val="black"/>
                </a:solidFill>
                <a:latin typeface="Comic Sans MS" panose="030F0702030302020204" pitchFamily="66" charset="0"/>
              </a:rPr>
              <a:t>This is an unpleasant emotional state where we are anticipating something </a:t>
            </a:r>
            <a:r>
              <a:rPr lang="en-GB" i="1" dirty="0">
                <a:solidFill>
                  <a:prstClr val="black"/>
                </a:solidFill>
                <a:latin typeface="Comic Sans MS" panose="030F0702030302020204" pitchFamily="66" charset="0"/>
              </a:rPr>
              <a:t>negative</a:t>
            </a:r>
            <a:r>
              <a:rPr lang="en-GB" dirty="0">
                <a:solidFill>
                  <a:prstClr val="black"/>
                </a:solidFill>
                <a:latin typeface="Comic Sans MS" panose="030F0702030302020204" pitchFamily="66" charset="0"/>
              </a:rPr>
              <a:t> about to happen. Anxiety leads to </a:t>
            </a:r>
            <a:r>
              <a:rPr lang="en-GB" i="1" dirty="0">
                <a:solidFill>
                  <a:prstClr val="black"/>
                </a:solidFill>
                <a:latin typeface="Comic Sans MS" panose="030F0702030302020204" pitchFamily="66" charset="0"/>
              </a:rPr>
              <a:t>physiological arousal </a:t>
            </a:r>
            <a:r>
              <a:rPr lang="en-GB" dirty="0">
                <a:solidFill>
                  <a:prstClr val="black"/>
                </a:solidFill>
                <a:latin typeface="Comic Sans MS" panose="030F0702030302020204" pitchFamily="66" charset="0"/>
              </a:rPr>
              <a:t>(e.g. rapid heart rate and shallow breathing).</a:t>
            </a:r>
          </a:p>
        </p:txBody>
      </p:sp>
      <p:sp>
        <p:nvSpPr>
          <p:cNvPr id="3" name="TextBox 2"/>
          <p:cNvSpPr txBox="1"/>
          <p:nvPr/>
        </p:nvSpPr>
        <p:spPr>
          <a:xfrm>
            <a:off x="215516" y="692087"/>
            <a:ext cx="1656184" cy="369332"/>
          </a:xfrm>
          <a:prstGeom prst="rect">
            <a:avLst/>
          </a:prstGeom>
          <a:noFill/>
        </p:spPr>
        <p:txBody>
          <a:bodyPr wrap="square" rtlCol="0">
            <a:spAutoFit/>
          </a:bodyPr>
          <a:lstStyle/>
          <a:p>
            <a:r>
              <a:rPr lang="en-GB" dirty="0">
                <a:solidFill>
                  <a:prstClr val="black"/>
                </a:solidFill>
              </a:rPr>
              <a:t>5 </a:t>
            </a:r>
            <a:r>
              <a:rPr lang="en-GB" dirty="0" err="1">
                <a:solidFill>
                  <a:prstClr val="black"/>
                </a:solidFill>
              </a:rPr>
              <a:t>mins</a:t>
            </a:r>
            <a:endParaRPr lang="en-GB"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92087"/>
            <a:ext cx="461461" cy="46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13"/>
                                        </p:tgtEl>
                                      </p:cBhvr>
                                    </p:animEffect>
                                    <p:anim calcmode="lin" valueType="num">
                                      <p:cBhvr>
                                        <p:cTn id="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4" dur="26">
                                          <p:stCondLst>
                                            <p:cond delay="620"/>
                                          </p:stCondLst>
                                        </p:cTn>
                                        <p:tgtEl>
                                          <p:spTgt spid="13"/>
                                        </p:tgtEl>
                                      </p:cBhvr>
                                      <p:to x="100000" y="60000"/>
                                    </p:animScale>
                                    <p:animScale>
                                      <p:cBhvr>
                                        <p:cTn id="15" dur="166" decel="50000">
                                          <p:stCondLst>
                                            <p:cond delay="646"/>
                                          </p:stCondLst>
                                        </p:cTn>
                                        <p:tgtEl>
                                          <p:spTgt spid="13"/>
                                        </p:tgtEl>
                                      </p:cBhvr>
                                      <p:to x="100000" y="100000"/>
                                    </p:animScale>
                                    <p:animScale>
                                      <p:cBhvr>
                                        <p:cTn id="16" dur="26">
                                          <p:stCondLst>
                                            <p:cond delay="1312"/>
                                          </p:stCondLst>
                                        </p:cTn>
                                        <p:tgtEl>
                                          <p:spTgt spid="13"/>
                                        </p:tgtEl>
                                      </p:cBhvr>
                                      <p:to x="100000" y="80000"/>
                                    </p:animScale>
                                    <p:animScale>
                                      <p:cBhvr>
                                        <p:cTn id="17" dur="166" decel="50000">
                                          <p:stCondLst>
                                            <p:cond delay="1338"/>
                                          </p:stCondLst>
                                        </p:cTn>
                                        <p:tgtEl>
                                          <p:spTgt spid="13"/>
                                        </p:tgtEl>
                                      </p:cBhvr>
                                      <p:to x="100000" y="100000"/>
                                    </p:animScale>
                                    <p:animScale>
                                      <p:cBhvr>
                                        <p:cTn id="18" dur="26">
                                          <p:stCondLst>
                                            <p:cond delay="1642"/>
                                          </p:stCondLst>
                                        </p:cTn>
                                        <p:tgtEl>
                                          <p:spTgt spid="13"/>
                                        </p:tgtEl>
                                      </p:cBhvr>
                                      <p:to x="100000" y="90000"/>
                                    </p:animScale>
                                    <p:animScale>
                                      <p:cBhvr>
                                        <p:cTn id="19" dur="166" decel="50000">
                                          <p:stCondLst>
                                            <p:cond delay="1668"/>
                                          </p:stCondLst>
                                        </p:cTn>
                                        <p:tgtEl>
                                          <p:spTgt spid="13"/>
                                        </p:tgtEl>
                                      </p:cBhvr>
                                      <p:to x="100000" y="100000"/>
                                    </p:animScale>
                                    <p:animScale>
                                      <p:cBhvr>
                                        <p:cTn id="20" dur="26">
                                          <p:stCondLst>
                                            <p:cond delay="1808"/>
                                          </p:stCondLst>
                                        </p:cTn>
                                        <p:tgtEl>
                                          <p:spTgt spid="13"/>
                                        </p:tgtEl>
                                      </p:cBhvr>
                                      <p:to x="100000" y="95000"/>
                                    </p:animScale>
                                    <p:animScale>
                                      <p:cBhvr>
                                        <p:cTn id="21" dur="166" decel="50000">
                                          <p:stCondLst>
                                            <p:cond delay="1834"/>
                                          </p:stCondLst>
                                        </p:cTn>
                                        <p:tgtEl>
                                          <p:spTgt spid="13"/>
                                        </p:tgtEl>
                                      </p:cBhvr>
                                      <p:to x="100000" y="100000"/>
                                    </p:animScale>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2583</Words>
  <Application>Microsoft Office PowerPoint</Application>
  <PresentationFormat>On-screen Show (4:3)</PresentationFormat>
  <Paragraphs>391</Paragraphs>
  <Slides>38</Slides>
  <Notes>16</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1_Office Theme</vt:lpstr>
      <vt:lpstr>Office Theme</vt:lpstr>
      <vt:lpstr>2_Office Theme</vt:lpstr>
      <vt:lpstr>How accurate is an eye witness testimony really?</vt:lpstr>
      <vt:lpstr>Home Learning Task</vt:lpstr>
      <vt:lpstr>Do we notice as much as we think?</vt:lpstr>
      <vt:lpstr>Do we notice as much as we think we do?  Simons (1999) famously investigated change blindness, and found people do not notice as much as they assume they do. Watch the video and answer the questions:  - What are the potential consequences of attention issues in human memory in real life? - Challenge: Are there individual differences in levels of attention and change blindness? Why is this important?</vt:lpstr>
      <vt:lpstr>Based on his ‘war of ghosts’ research, Bartlett (1932) suggested that memories can be affected by thoughts you already have about day to day experiences.   You MAY begin to base expectations on observations we have made in previous experiences. These are known as SCHEMAS.   Schemas can affect the reliability of EWT, as witnesses are not necessarily recalling facts, but reconstructing memories biased by previous experiences, moods, knowledge, attitudes, stereotypes etc.</vt:lpstr>
      <vt:lpstr>How accurate are ‘line-ups’? </vt:lpstr>
      <vt:lpstr>What problems are there with the inaccuracy of eyewitness testimonies?</vt:lpstr>
      <vt:lpstr>PowerPoint Presentation</vt:lpstr>
      <vt:lpstr>Factors affecting accuracy of EWT: Anxiety</vt:lpstr>
      <vt:lpstr>Factors affecting accuracy of EWT: Anxiety</vt:lpstr>
      <vt:lpstr>Factors affecting accuracy of EWT: Anxiety</vt:lpstr>
      <vt:lpstr>Anxiety – The Yerkes-Dodson Law (1908)</vt:lpstr>
      <vt:lpstr>Look at each of the following pictures you are going to be shown...</vt:lpstr>
      <vt:lpstr>PowerPoint Presentation</vt:lpstr>
      <vt:lpstr>PowerPoint Presentation</vt:lpstr>
      <vt:lpstr>PowerPoint Presentation</vt:lpstr>
      <vt:lpstr>PowerPoint Presentation</vt:lpstr>
      <vt:lpstr>What were your eyes drawn to in each picture?</vt:lpstr>
      <vt:lpstr>PowerPoint Presentation</vt:lpstr>
      <vt:lpstr>PowerPoint Presentation</vt:lpstr>
      <vt:lpstr>PowerPoint Presentation</vt:lpstr>
      <vt:lpstr>PowerPoint Presentation</vt:lpstr>
      <vt:lpstr>Loftus et al. (1987) - Weapon Focus Effect</vt:lpstr>
      <vt:lpstr>Key research into ‘anxiety’ as a factor that affects accuracy of EWT: Loftus et al. (1987)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accurate is an eye witness testimony really?</dc:title>
  <dc:creator>Kirsty</dc:creator>
  <cp:lastModifiedBy>Kirsty</cp:lastModifiedBy>
  <cp:revision>9</cp:revision>
  <dcterms:created xsi:type="dcterms:W3CDTF">2015-09-16T14:45:00Z</dcterms:created>
  <dcterms:modified xsi:type="dcterms:W3CDTF">2015-09-17T16:13:34Z</dcterms:modified>
</cp:coreProperties>
</file>