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62" r:id="rId4"/>
    <p:sldId id="281" r:id="rId5"/>
    <p:sldId id="261" r:id="rId6"/>
    <p:sldId id="265" r:id="rId7"/>
    <p:sldId id="267" r:id="rId8"/>
    <p:sldId id="266" r:id="rId9"/>
    <p:sldId id="280" r:id="rId10"/>
    <p:sldId id="271" r:id="rId11"/>
    <p:sldId id="263" r:id="rId12"/>
    <p:sldId id="274" r:id="rId13"/>
    <p:sldId id="268" r:id="rId14"/>
    <p:sldId id="269" r:id="rId15"/>
    <p:sldId id="275" r:id="rId16"/>
    <p:sldId id="270" r:id="rId17"/>
    <p:sldId id="272" r:id="rId18"/>
    <p:sldId id="26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83378F-9E04-443C-94F6-55BBC0CBF8F5}" type="datetimeFigureOut">
              <a:rPr lang="en-GB" smtClean="0"/>
              <a:t>09/03/2016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FFF343-09B0-40E9-85A3-E73F27FE9668}" type="slidenum">
              <a:rPr lang="en-GB" smtClean="0"/>
              <a:t>‹#›</a:t>
            </a:fld>
            <a:endParaRPr lang="en-GB"/>
          </a:p>
        </p:txBody>
      </p:sp>
    </p:spTree>
    <p:extLst>
      <p:ext uri="{BB962C8B-B14F-4D97-AF65-F5344CB8AC3E}">
        <p14:creationId xmlns:p14="http://schemas.microsoft.com/office/powerpoint/2010/main" val="1594965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a:t>
            </a:r>
            <a:r>
              <a:rPr lang="en-GB" dirty="0" err="1" smtClean="0"/>
              <a:t>a,b,c,d</a:t>
            </a:r>
            <a:r>
              <a:rPr lang="en-GB" dirty="0" smtClean="0"/>
              <a:t>.</a:t>
            </a:r>
            <a:r>
              <a:rPr lang="en-GB" baseline="0" dirty="0" smtClean="0"/>
              <a:t> Ask if anyone can see any ethical problems. Discuss: is a laboratory playroom the same as a real life situation? Do they think children would react the same here as in the home? Or are children used to going to different places and situations, e.g., a playgroup, etc. Is the situation ecologically valid?</a:t>
            </a:r>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4</a:t>
            </a:fld>
            <a:endParaRPr lang="en-GB"/>
          </a:p>
        </p:txBody>
      </p:sp>
    </p:spTree>
    <p:extLst>
      <p:ext uri="{BB962C8B-B14F-4D97-AF65-F5344CB8AC3E}">
        <p14:creationId xmlns:p14="http://schemas.microsoft.com/office/powerpoint/2010/main" val="249849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Included to demonstrate behavioural categories for AQA research methods.</a:t>
            </a:r>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5</a:t>
            </a:fld>
            <a:endParaRPr lang="en-GB"/>
          </a:p>
        </p:txBody>
      </p:sp>
    </p:spTree>
    <p:extLst>
      <p:ext uri="{BB962C8B-B14F-4D97-AF65-F5344CB8AC3E}">
        <p14:creationId xmlns:p14="http://schemas.microsoft.com/office/powerpoint/2010/main" val="372218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6</a:t>
            </a:fld>
            <a:endParaRPr lang="en-GB"/>
          </a:p>
        </p:txBody>
      </p:sp>
    </p:spTree>
    <p:extLst>
      <p:ext uri="{BB962C8B-B14F-4D97-AF65-F5344CB8AC3E}">
        <p14:creationId xmlns:p14="http://schemas.microsoft.com/office/powerpoint/2010/main" val="425238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cultural issues plus whether attachment type</a:t>
            </a:r>
            <a:r>
              <a:rPr lang="en-GB" baseline="0" dirty="0" smtClean="0"/>
              <a:t> is dependent upon the person with them on the day of the test. Could they be insecurely attached to that carer but securely attached to someone else? Also talk about observer bias and subjectivity within the observations. Researchers aware of hypothesis – record behaviour in line with expectations. </a:t>
            </a:r>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11</a:t>
            </a:fld>
            <a:endParaRPr lang="en-GB"/>
          </a:p>
        </p:txBody>
      </p:sp>
    </p:spTree>
    <p:extLst>
      <p:ext uri="{BB962C8B-B14F-4D97-AF65-F5344CB8AC3E}">
        <p14:creationId xmlns:p14="http://schemas.microsoft.com/office/powerpoint/2010/main" val="1256415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Do they think children can change categories</a:t>
            </a:r>
            <a:r>
              <a:rPr lang="en-GB" baseline="0" dirty="0" smtClean="0"/>
              <a:t> over time? What family factors/life events might cause a child to be secure then insecure? Test is </a:t>
            </a:r>
            <a:r>
              <a:rPr lang="en-GB" dirty="0" smtClean="0"/>
              <a:t>only reliable if children are in same category when tested again</a:t>
            </a:r>
            <a:r>
              <a:rPr lang="en-GB" baseline="0" dirty="0" smtClean="0"/>
              <a:t> – how long should we leave it? 4-6 weeks is a long time in the life of an infant. Much can change.</a:t>
            </a:r>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12</a:t>
            </a:fld>
            <a:endParaRPr lang="en-GB"/>
          </a:p>
        </p:txBody>
      </p:sp>
    </p:spTree>
    <p:extLst>
      <p:ext uri="{BB962C8B-B14F-4D97-AF65-F5344CB8AC3E}">
        <p14:creationId xmlns:p14="http://schemas.microsoft.com/office/powerpoint/2010/main" val="161505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Do they think children can change categories</a:t>
            </a:r>
            <a:r>
              <a:rPr lang="en-GB" baseline="0" dirty="0" smtClean="0"/>
              <a:t> over time? What family factors/life events might cause a child to be secure then insecure? Test is </a:t>
            </a:r>
            <a:r>
              <a:rPr lang="en-GB" dirty="0" smtClean="0"/>
              <a:t>only reliable if children are in same category when tested again</a:t>
            </a:r>
            <a:r>
              <a:rPr lang="en-GB" baseline="0" dirty="0" smtClean="0"/>
              <a:t> – how long should we leave it? 4-6 weeks is a long time in the life of an infant. Much can change.</a:t>
            </a:r>
            <a:endParaRPr lang="en-GB" dirty="0"/>
          </a:p>
        </p:txBody>
      </p:sp>
      <p:sp>
        <p:nvSpPr>
          <p:cNvPr id="4" name="Header Placeholder 3"/>
          <p:cNvSpPr>
            <a:spLocks noGrp="1"/>
          </p:cNvSpPr>
          <p:nvPr>
            <p:ph type="hdr" sz="quarter" idx="10"/>
          </p:nvPr>
        </p:nvSpPr>
        <p:spPr/>
        <p:txBody>
          <a:bodyPr/>
          <a:lstStyle/>
          <a:p>
            <a:r>
              <a:rPr lang="en-GB" smtClean="0">
                <a:solidFill>
                  <a:prstClr val="black"/>
                </a:solidFill>
              </a:rPr>
              <a:t>Types of Attachment - The Strange Situation</a:t>
            </a:r>
            <a:endParaRPr lang="en-GB">
              <a:solidFill>
                <a:prstClr val="black"/>
              </a:solidFill>
            </a:endParaRPr>
          </a:p>
        </p:txBody>
      </p:sp>
      <p:sp>
        <p:nvSpPr>
          <p:cNvPr id="5" name="Slide Number Placeholder 4"/>
          <p:cNvSpPr>
            <a:spLocks noGrp="1"/>
          </p:cNvSpPr>
          <p:nvPr>
            <p:ph type="sldNum" sz="quarter" idx="11"/>
          </p:nvPr>
        </p:nvSpPr>
        <p:spPr/>
        <p:txBody>
          <a:bodyPr/>
          <a:lstStyle/>
          <a:p>
            <a:fld id="{9D53E63E-22C7-45FC-BC31-02DBA2EBCF71}"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61505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 harm to child, distress for carer. Can we justify causing</a:t>
            </a:r>
            <a:r>
              <a:rPr lang="en-GB" baseline="0" dirty="0" smtClean="0"/>
              <a:t> stress? How could we do an observation involving  mother/baby/stranger interaction in a real world? Baby clinic/hospitals etc. Issue of socially sensitive research. If child is not type B, assumption is A and C must have bad mothers.</a:t>
            </a:r>
            <a:endParaRPr lang="en-GB" dirty="0"/>
          </a:p>
        </p:txBody>
      </p:sp>
      <p:sp>
        <p:nvSpPr>
          <p:cNvPr id="4" name="Header Placeholder 3"/>
          <p:cNvSpPr>
            <a:spLocks noGrp="1"/>
          </p:cNvSpPr>
          <p:nvPr>
            <p:ph type="hdr" sz="quarter" idx="10"/>
          </p:nvPr>
        </p:nvSpPr>
        <p:spPr/>
        <p:txBody>
          <a:bodyPr/>
          <a:lstStyle/>
          <a:p>
            <a:r>
              <a:rPr lang="en-GB" smtClean="0"/>
              <a:t>Types of Attachment - The Strange Situation</a:t>
            </a:r>
            <a:endParaRPr lang="en-GB"/>
          </a:p>
        </p:txBody>
      </p:sp>
      <p:sp>
        <p:nvSpPr>
          <p:cNvPr id="5" name="Slide Number Placeholder 4"/>
          <p:cNvSpPr>
            <a:spLocks noGrp="1"/>
          </p:cNvSpPr>
          <p:nvPr>
            <p:ph type="sldNum" sz="quarter" idx="11"/>
          </p:nvPr>
        </p:nvSpPr>
        <p:spPr/>
        <p:txBody>
          <a:bodyPr/>
          <a:lstStyle/>
          <a:p>
            <a:fld id="{9D53E63E-22C7-45FC-BC31-02DBA2EBCF71}" type="slidenum">
              <a:rPr lang="en-GB" smtClean="0"/>
              <a:pPr/>
              <a:t>14</a:t>
            </a:fld>
            <a:endParaRPr lang="en-GB"/>
          </a:p>
        </p:txBody>
      </p:sp>
    </p:spTree>
    <p:extLst>
      <p:ext uri="{BB962C8B-B14F-4D97-AF65-F5344CB8AC3E}">
        <p14:creationId xmlns:p14="http://schemas.microsoft.com/office/powerpoint/2010/main" val="243198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76430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264908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67964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4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8754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157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7637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005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410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8387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097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492490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6684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0662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998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022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533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383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4834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17596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2487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5711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B62E50-F122-4525-8B6E-267F3F3DE205}"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289736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1031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902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2098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24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4B62E50-F122-4525-8B6E-267F3F3DE205}"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99682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B62E50-F122-4525-8B6E-267F3F3DE205}" type="datetimeFigureOut">
              <a:rPr lang="en-GB" smtClean="0"/>
              <a:t>09/03/2016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596601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4B62E50-F122-4525-8B6E-267F3F3DE205}" type="datetimeFigureOut">
              <a:rPr lang="en-GB" smtClean="0"/>
              <a:t>09/03/2016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4403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62E50-F122-4525-8B6E-267F3F3DE205}" type="datetimeFigureOut">
              <a:rPr lang="en-GB" smtClean="0"/>
              <a:t>09/03/2016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163749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335011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B62E50-F122-4525-8B6E-267F3F3DE205}"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B1BCA8-F9A0-4AD5-BFE7-1647E26821B1}" type="slidenum">
              <a:rPr lang="en-GB" smtClean="0"/>
              <a:t>‹#›</a:t>
            </a:fld>
            <a:endParaRPr lang="en-GB"/>
          </a:p>
        </p:txBody>
      </p:sp>
    </p:spTree>
    <p:extLst>
      <p:ext uri="{BB962C8B-B14F-4D97-AF65-F5344CB8AC3E}">
        <p14:creationId xmlns:p14="http://schemas.microsoft.com/office/powerpoint/2010/main" val="10031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62E50-F122-4525-8B6E-267F3F3DE205}" type="datetimeFigureOut">
              <a:rPr lang="en-GB" smtClean="0"/>
              <a:t>09/03/2016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BCA8-F9A0-4AD5-BFE7-1647E26821B1}" type="slidenum">
              <a:rPr lang="en-GB" smtClean="0"/>
              <a:t>‹#›</a:t>
            </a:fld>
            <a:endParaRPr lang="en-GB"/>
          </a:p>
        </p:txBody>
      </p:sp>
    </p:spTree>
    <p:extLst>
      <p:ext uri="{BB962C8B-B14F-4D97-AF65-F5344CB8AC3E}">
        <p14:creationId xmlns:p14="http://schemas.microsoft.com/office/powerpoint/2010/main" val="1581861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88FB9-3D68-4F21-8C59-2078696EBB2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9D8DC-1596-4152-A4EA-3E53C1C04BD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19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62E50-F122-4525-8B6E-267F3F3DE205}" type="datetimeFigureOut">
              <a:rPr lang="en-GB" smtClean="0">
                <a:solidFill>
                  <a:prstClr val="black">
                    <a:tint val="75000"/>
                  </a:prstClr>
                </a:solidFill>
              </a:rPr>
              <a:pPr/>
              <a:t>09/03/2016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B1BCA8-F9A0-4AD5-BFE7-1647E26821B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47661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bbc.co.uk/programmes/p00f8n6q"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s608077NtNI" TargetMode="External"/><Relationship Id="rId2" Type="http://schemas.openxmlformats.org/officeDocument/2006/relationships/hyperlink" Target="http://education-portal.com/academy/lesson/the-strange-situation-test-ainsworths-attachment-theory-for-infants.html#lesson"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4248" y="52830"/>
            <a:ext cx="2206943" cy="13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123728" y="1628800"/>
            <a:ext cx="4752528" cy="2088232"/>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dirty="0" smtClean="0"/>
              <a:t>What are the different types of attachment? </a:t>
            </a:r>
          </a:p>
          <a:p>
            <a:r>
              <a:rPr lang="en-GB" sz="3100" dirty="0" smtClean="0"/>
              <a:t>And what </a:t>
            </a:r>
            <a:r>
              <a:rPr lang="en-GB" sz="3100" dirty="0" smtClean="0"/>
              <a:t>is Ainsworth’s (1973)</a:t>
            </a:r>
            <a:br>
              <a:rPr lang="en-GB" sz="3100" dirty="0" smtClean="0"/>
            </a:br>
            <a:r>
              <a:rPr lang="en-GB" sz="3100" dirty="0" smtClean="0"/>
              <a:t> ‘</a:t>
            </a:r>
            <a:r>
              <a:rPr lang="en-GB" sz="3100" b="1" dirty="0" smtClean="0"/>
              <a:t>Strange Situation</a:t>
            </a:r>
            <a:r>
              <a:rPr lang="en-GB" sz="3100" dirty="0" smtClean="0"/>
              <a:t>’</a:t>
            </a:r>
            <a:r>
              <a:rPr lang="en-GB" dirty="0" smtClean="0"/>
              <a:t/>
            </a:r>
            <a:br>
              <a:rPr lang="en-GB" dirty="0" smtClean="0"/>
            </a:br>
            <a:r>
              <a:rPr lang="en-GB" dirty="0" smtClean="0"/>
              <a:t>Experiment?</a:t>
            </a:r>
            <a:endParaRPr lang="en-GB" dirty="0"/>
          </a:p>
        </p:txBody>
      </p:sp>
    </p:spTree>
    <p:extLst>
      <p:ext uri="{BB962C8B-B14F-4D97-AF65-F5344CB8AC3E}">
        <p14:creationId xmlns:p14="http://schemas.microsoft.com/office/powerpoint/2010/main" val="567948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23728" y="0"/>
            <a:ext cx="4752528" cy="3573016"/>
          </a:xfrm>
          <a:solidFill>
            <a:schemeClr val="tx2">
              <a:lumMod val="50000"/>
            </a:schemeClr>
          </a:solidFill>
        </p:spPr>
        <p:txBody>
          <a:bodyPr>
            <a:normAutofit lnSpcReduction="10000"/>
          </a:bodyPr>
          <a:lstStyle/>
          <a:p>
            <a:pPr marL="0" indent="0">
              <a:buNone/>
            </a:pPr>
            <a:r>
              <a:rPr lang="en-GB" b="1" u="sng" dirty="0" smtClean="0">
                <a:solidFill>
                  <a:schemeClr val="bg1"/>
                </a:solidFill>
              </a:rPr>
              <a:t>Task</a:t>
            </a:r>
            <a:r>
              <a:rPr lang="en-GB" b="1" dirty="0" smtClean="0">
                <a:solidFill>
                  <a:schemeClr val="bg1"/>
                </a:solidFill>
              </a:rPr>
              <a:t>: In pairs, d</a:t>
            </a:r>
            <a:r>
              <a:rPr lang="en-GB" dirty="0" smtClean="0">
                <a:solidFill>
                  <a:schemeClr val="bg1"/>
                </a:solidFill>
              </a:rPr>
              <a:t>iagnose each of the children in the examples as either securely attached, insecure-avoidant or insecure – resistant. </a:t>
            </a:r>
          </a:p>
          <a:p>
            <a:pPr marL="0" indent="0">
              <a:buNone/>
            </a:pPr>
            <a:r>
              <a:rPr lang="en-GB" dirty="0" smtClean="0">
                <a:solidFill>
                  <a:schemeClr val="bg1"/>
                </a:solidFill>
              </a:rPr>
              <a:t>Then create your own scenario…</a:t>
            </a:r>
            <a:endParaRPr lang="en-GB" dirty="0">
              <a:solidFill>
                <a:schemeClr val="bg1"/>
              </a:solidFill>
            </a:endParaRPr>
          </a:p>
        </p:txBody>
      </p:sp>
    </p:spTree>
    <p:extLst>
      <p:ext uri="{BB962C8B-B14F-4D97-AF65-F5344CB8AC3E}">
        <p14:creationId xmlns:p14="http://schemas.microsoft.com/office/powerpoint/2010/main" val="3151381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Admin\AppData\Local\Microsoft\Windows\Temporary Internet Files\Content.IE5\C9CPQ0TC\MPj04276830000[1].jpg"/>
          <p:cNvPicPr>
            <a:picLocks noChangeAspect="1" noChangeArrowheads="1"/>
          </p:cNvPicPr>
          <p:nvPr/>
        </p:nvPicPr>
        <p:blipFill>
          <a:blip r:embed="rId3" cstate="print"/>
          <a:srcRect/>
          <a:stretch>
            <a:fillRect/>
          </a:stretch>
        </p:blipFill>
        <p:spPr bwMode="auto">
          <a:xfrm>
            <a:off x="0" y="548680"/>
            <a:ext cx="9144000" cy="6309320"/>
          </a:xfrm>
          <a:prstGeom prst="rect">
            <a:avLst/>
          </a:prstGeom>
          <a:noFill/>
        </p:spPr>
      </p:pic>
      <p:sp>
        <p:nvSpPr>
          <p:cNvPr id="4" name="Slide Number Placeholder 3"/>
          <p:cNvSpPr>
            <a:spLocks noGrp="1"/>
          </p:cNvSpPr>
          <p:nvPr>
            <p:ph type="sldNum" sz="quarter" idx="12"/>
          </p:nvPr>
        </p:nvSpPr>
        <p:spPr/>
        <p:txBody>
          <a:bodyPr/>
          <a:lstStyle/>
          <a:p>
            <a:fld id="{5C01690D-ED19-4D4B-90FE-F789CC0224BE}" type="slidenum">
              <a:rPr lang="en-GB" smtClean="0"/>
              <a:pPr/>
              <a:t>11</a:t>
            </a:fld>
            <a:endParaRPr lang="en-GB"/>
          </a:p>
        </p:txBody>
      </p:sp>
      <p:sp>
        <p:nvSpPr>
          <p:cNvPr id="2" name="Title 1"/>
          <p:cNvSpPr>
            <a:spLocks noGrp="1"/>
          </p:cNvSpPr>
          <p:nvPr>
            <p:ph type="title" idx="4294967295"/>
          </p:nvPr>
        </p:nvSpPr>
        <p:spPr>
          <a:xfrm>
            <a:off x="0" y="0"/>
            <a:ext cx="9144000" cy="825453"/>
          </a:xfrm>
        </p:spPr>
        <p:style>
          <a:lnRef idx="1">
            <a:schemeClr val="accent1"/>
          </a:lnRef>
          <a:fillRef idx="2">
            <a:schemeClr val="accent1"/>
          </a:fillRef>
          <a:effectRef idx="1">
            <a:schemeClr val="accent1"/>
          </a:effectRef>
          <a:fontRef idx="minor">
            <a:schemeClr val="dk1"/>
          </a:fontRef>
        </p:style>
        <p:txBody>
          <a:bodyPr>
            <a:normAutofit/>
          </a:bodyPr>
          <a:lstStyle/>
          <a:p>
            <a:r>
              <a:rPr lang="en-GB" dirty="0" smtClean="0"/>
              <a:t>Is the SS a valid test?</a:t>
            </a:r>
            <a:endParaRPr lang="en-GB" dirty="0"/>
          </a:p>
        </p:txBody>
      </p:sp>
      <p:sp>
        <p:nvSpPr>
          <p:cNvPr id="6" name="Oval Callout 5"/>
          <p:cNvSpPr/>
          <p:nvPr/>
        </p:nvSpPr>
        <p:spPr>
          <a:xfrm>
            <a:off x="0" y="303003"/>
            <a:ext cx="2339752" cy="1428760"/>
          </a:xfrm>
          <a:prstGeom prst="wedgeEllipseCallout">
            <a:avLst>
              <a:gd name="adj1" fmla="val 116643"/>
              <a:gd name="adj2" fmla="val 1185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 all cultures raise children in the same way? </a:t>
            </a:r>
            <a:endParaRPr lang="en-GB" dirty="0">
              <a:solidFill>
                <a:schemeClr val="tx1"/>
              </a:solidFill>
            </a:endParaRPr>
          </a:p>
        </p:txBody>
      </p:sp>
      <p:sp>
        <p:nvSpPr>
          <p:cNvPr id="7" name="Oval Callout 6"/>
          <p:cNvSpPr/>
          <p:nvPr/>
        </p:nvSpPr>
        <p:spPr>
          <a:xfrm>
            <a:off x="6516216" y="159430"/>
            <a:ext cx="2603635" cy="1757401"/>
          </a:xfrm>
          <a:prstGeom prst="wedgeEllipseCallout">
            <a:avLst>
              <a:gd name="adj1" fmla="val -59944"/>
              <a:gd name="adj2" fmla="val 1283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Could there be any observer bias or subjectivity in the procedure? </a:t>
            </a:r>
            <a:endParaRPr lang="en-GB" dirty="0">
              <a:solidFill>
                <a:schemeClr val="tx1"/>
              </a:solidFill>
            </a:endParaRPr>
          </a:p>
        </p:txBody>
      </p:sp>
    </p:spTree>
    <p:extLst>
      <p:ext uri="{BB962C8B-B14F-4D97-AF65-F5344CB8AC3E}">
        <p14:creationId xmlns:p14="http://schemas.microsoft.com/office/powerpoint/2010/main" val="20422807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p:spPr>
        <p:style>
          <a:lnRef idx="1">
            <a:schemeClr val="accent1"/>
          </a:lnRef>
          <a:fillRef idx="2">
            <a:schemeClr val="accent1"/>
          </a:fillRef>
          <a:effectRef idx="1">
            <a:schemeClr val="accent1"/>
          </a:effectRef>
          <a:fontRef idx="minor">
            <a:schemeClr val="dk1"/>
          </a:fontRef>
        </p:style>
        <p:txBody>
          <a:bodyPr>
            <a:normAutofit/>
          </a:bodyPr>
          <a:lstStyle/>
          <a:p>
            <a:r>
              <a:rPr lang="en-GB" dirty="0" smtClean="0"/>
              <a:t>Is the SS a </a:t>
            </a:r>
            <a:r>
              <a:rPr lang="en-GB" b="1" dirty="0" smtClean="0"/>
              <a:t>reliable</a:t>
            </a:r>
            <a:r>
              <a:rPr lang="en-GB" dirty="0" smtClean="0"/>
              <a:t> test?</a:t>
            </a:r>
            <a:endParaRPr lang="en-GB" dirty="0"/>
          </a:p>
        </p:txBody>
      </p:sp>
      <p:sp>
        <p:nvSpPr>
          <p:cNvPr id="4" name="Slide Number Placeholder 3"/>
          <p:cNvSpPr>
            <a:spLocks noGrp="1"/>
          </p:cNvSpPr>
          <p:nvPr>
            <p:ph type="sldNum" sz="quarter" idx="12"/>
          </p:nvPr>
        </p:nvSpPr>
        <p:spPr/>
        <p:txBody>
          <a:bodyPr/>
          <a:lstStyle/>
          <a:p>
            <a:fld id="{5C01690D-ED19-4D4B-90FE-F789CC0224BE}" type="slidenum">
              <a:rPr lang="en-GB" smtClean="0"/>
              <a:pPr/>
              <a:t>12</a:t>
            </a:fld>
            <a:endParaRPr lang="en-GB" dirty="0"/>
          </a:p>
        </p:txBody>
      </p:sp>
      <p:pic>
        <p:nvPicPr>
          <p:cNvPr id="8" name="Picture 7" descr="C:\Users\Admin\AppData\Local\Microsoft\Windows\Temporary Internet Files\Content.IE5\DEXLHXAM\MPj04278220000[1].jpg"/>
          <p:cNvPicPr/>
          <p:nvPr/>
        </p:nvPicPr>
        <p:blipFill>
          <a:blip r:embed="rId3" cstate="print"/>
          <a:srcRect/>
          <a:stretch>
            <a:fillRect/>
          </a:stretch>
        </p:blipFill>
        <p:spPr bwMode="auto">
          <a:xfrm>
            <a:off x="2051720" y="3062746"/>
            <a:ext cx="5040560" cy="3771419"/>
          </a:xfrm>
          <a:prstGeom prst="rect">
            <a:avLst/>
          </a:prstGeom>
          <a:noFill/>
        </p:spPr>
      </p:pic>
      <p:sp>
        <p:nvSpPr>
          <p:cNvPr id="6" name="Oval Callout 5"/>
          <p:cNvSpPr/>
          <p:nvPr/>
        </p:nvSpPr>
        <p:spPr>
          <a:xfrm>
            <a:off x="107504" y="686482"/>
            <a:ext cx="4680520" cy="2376264"/>
          </a:xfrm>
          <a:prstGeom prst="wedgeEllipseCallout">
            <a:avLst>
              <a:gd name="adj1" fmla="val 46852"/>
              <a:gd name="adj2" fmla="val 961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 don’t like this place or that horrid lady. This isn’t home. If she makes me go in that playroom again I’m going to stamp my feet and scream until I’m sick!</a:t>
            </a:r>
            <a:endParaRPr lang="en-GB" sz="2000" dirty="0">
              <a:solidFill>
                <a:schemeClr val="tx1"/>
              </a:solidFill>
            </a:endParaRPr>
          </a:p>
        </p:txBody>
      </p:sp>
      <p:sp>
        <p:nvSpPr>
          <p:cNvPr id="11" name="Oval Callout 10"/>
          <p:cNvSpPr/>
          <p:nvPr/>
        </p:nvSpPr>
        <p:spPr>
          <a:xfrm>
            <a:off x="5724128" y="836712"/>
            <a:ext cx="3312369" cy="2376264"/>
          </a:xfrm>
          <a:prstGeom prst="wedgeEllipseCallout">
            <a:avLst>
              <a:gd name="adj1" fmla="val -44832"/>
              <a:gd name="adj2" fmla="val 835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I’m bored of doing this over and over again.</a:t>
            </a:r>
            <a:endParaRPr lang="en-GB" sz="2000" dirty="0">
              <a:solidFill>
                <a:schemeClr val="tx1"/>
              </a:solidFill>
            </a:endParaRPr>
          </a:p>
        </p:txBody>
      </p:sp>
    </p:spTree>
    <p:extLst>
      <p:ext uri="{BB962C8B-B14F-4D97-AF65-F5344CB8AC3E}">
        <p14:creationId xmlns:p14="http://schemas.microsoft.com/office/powerpoint/2010/main" val="3740039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5" y="908721"/>
            <a:ext cx="6008508" cy="5962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90872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GB" dirty="0" smtClean="0"/>
              <a:t>What about other attachment types?</a:t>
            </a:r>
            <a:endParaRPr lang="en-GB" dirty="0"/>
          </a:p>
        </p:txBody>
      </p:sp>
      <p:sp>
        <p:nvSpPr>
          <p:cNvPr id="4" name="Slide Number Placeholder 3"/>
          <p:cNvSpPr>
            <a:spLocks noGrp="1"/>
          </p:cNvSpPr>
          <p:nvPr>
            <p:ph type="sldNum" sz="quarter" idx="12"/>
          </p:nvPr>
        </p:nvSpPr>
        <p:spPr/>
        <p:txBody>
          <a:bodyPr/>
          <a:lstStyle/>
          <a:p>
            <a:fld id="{5C01690D-ED19-4D4B-90FE-F789CC0224BE}" type="slidenum">
              <a:rPr lang="en-GB" smtClean="0">
                <a:solidFill>
                  <a:prstClr val="black">
                    <a:tint val="75000"/>
                  </a:prstClr>
                </a:solidFill>
              </a:rPr>
              <a:pPr/>
              <a:t>13</a:t>
            </a:fld>
            <a:endParaRPr lang="en-GB" dirty="0">
              <a:solidFill>
                <a:prstClr val="black">
                  <a:tint val="75000"/>
                </a:prstClr>
              </a:solidFill>
            </a:endParaRPr>
          </a:p>
        </p:txBody>
      </p:sp>
      <p:sp>
        <p:nvSpPr>
          <p:cNvPr id="11" name="Oval Callout 10"/>
          <p:cNvSpPr/>
          <p:nvPr/>
        </p:nvSpPr>
        <p:spPr>
          <a:xfrm>
            <a:off x="5471591" y="802432"/>
            <a:ext cx="3672409" cy="4176464"/>
          </a:xfrm>
          <a:prstGeom prst="wedgeEllipseCallout">
            <a:avLst>
              <a:gd name="adj1" fmla="val -63888"/>
              <a:gd name="adj2" fmla="val 329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solidFill>
              </a:rPr>
              <a:t>We found a further attachment type: </a:t>
            </a:r>
            <a:r>
              <a:rPr lang="en-GB" sz="2000" b="1" dirty="0" smtClean="0">
                <a:solidFill>
                  <a:prstClr val="black"/>
                </a:solidFill>
              </a:rPr>
              <a:t>disorganised attachment</a:t>
            </a:r>
            <a:r>
              <a:rPr lang="en-GB" sz="2000" dirty="0" smtClean="0">
                <a:solidFill>
                  <a:prstClr val="black"/>
                </a:solidFill>
              </a:rPr>
              <a:t>. This is where there are no set patterns of behaviour at separation of reunion?</a:t>
            </a:r>
            <a:endParaRPr lang="en-GB" sz="2000" dirty="0">
              <a:solidFill>
                <a:prstClr val="black"/>
              </a:solidFill>
            </a:endParaRPr>
          </a:p>
        </p:txBody>
      </p:sp>
      <p:sp>
        <p:nvSpPr>
          <p:cNvPr id="9" name="Oval Callout 8"/>
          <p:cNvSpPr/>
          <p:nvPr/>
        </p:nvSpPr>
        <p:spPr>
          <a:xfrm>
            <a:off x="5471591" y="4509120"/>
            <a:ext cx="3672409" cy="2088232"/>
          </a:xfrm>
          <a:prstGeom prst="wedgeEllipseCallout">
            <a:avLst>
              <a:gd name="adj1" fmla="val -142143"/>
              <a:gd name="adj2" fmla="val -553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prstClr val="black"/>
                </a:solidFill>
              </a:rPr>
              <a:t>Ainsworth never found this as she had a </a:t>
            </a:r>
            <a:r>
              <a:rPr lang="en-GB" sz="2000" b="1" dirty="0" smtClean="0">
                <a:solidFill>
                  <a:prstClr val="black"/>
                </a:solidFill>
              </a:rPr>
              <a:t>poor </a:t>
            </a:r>
            <a:r>
              <a:rPr lang="en-GB" sz="2000" b="1" i="1" dirty="0" smtClean="0">
                <a:solidFill>
                  <a:prstClr val="black"/>
                </a:solidFill>
              </a:rPr>
              <a:t>population</a:t>
            </a:r>
            <a:r>
              <a:rPr lang="en-GB" sz="2000" b="1" dirty="0" smtClean="0">
                <a:solidFill>
                  <a:prstClr val="black"/>
                </a:solidFill>
              </a:rPr>
              <a:t> sample </a:t>
            </a:r>
            <a:r>
              <a:rPr lang="en-GB" sz="2000" dirty="0" smtClean="0">
                <a:solidFill>
                  <a:prstClr val="black"/>
                </a:solidFill>
              </a:rPr>
              <a:t>size.</a:t>
            </a:r>
            <a:endParaRPr lang="en-GB" sz="2000" dirty="0">
              <a:solidFill>
                <a:prstClr val="black"/>
              </a:solidFill>
            </a:endParaRPr>
          </a:p>
        </p:txBody>
      </p:sp>
    </p:spTree>
    <p:extLst>
      <p:ext uri="{BB962C8B-B14F-4D97-AF65-F5344CB8AC3E}">
        <p14:creationId xmlns:p14="http://schemas.microsoft.com/office/powerpoint/2010/main" val="2375234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1924"/>
          </a:xfrm>
        </p:spPr>
        <p:style>
          <a:lnRef idx="1">
            <a:schemeClr val="dk1"/>
          </a:lnRef>
          <a:fillRef idx="2">
            <a:schemeClr val="dk1"/>
          </a:fillRef>
          <a:effectRef idx="1">
            <a:schemeClr val="dk1"/>
          </a:effectRef>
          <a:fontRef idx="minor">
            <a:schemeClr val="dk1"/>
          </a:fontRef>
        </p:style>
        <p:txBody>
          <a:bodyPr/>
          <a:lstStyle/>
          <a:p>
            <a:r>
              <a:rPr lang="en-GB" dirty="0" smtClean="0"/>
              <a:t>Ethics – can we justify this? </a:t>
            </a:r>
            <a:endParaRPr lang="en-GB" dirty="0"/>
          </a:p>
        </p:txBody>
      </p:sp>
      <p:sp>
        <p:nvSpPr>
          <p:cNvPr id="4" name="Slide Number Placeholder 3"/>
          <p:cNvSpPr>
            <a:spLocks noGrp="1"/>
          </p:cNvSpPr>
          <p:nvPr>
            <p:ph type="sldNum" sz="quarter" idx="12"/>
          </p:nvPr>
        </p:nvSpPr>
        <p:spPr/>
        <p:txBody>
          <a:bodyPr/>
          <a:lstStyle/>
          <a:p>
            <a:fld id="{5C01690D-ED19-4D4B-90FE-F789CC0224BE}" type="slidenum">
              <a:rPr lang="en-GB" smtClean="0"/>
              <a:pPr/>
              <a:t>14</a:t>
            </a:fld>
            <a:endParaRPr lang="en-GB"/>
          </a:p>
        </p:txBody>
      </p:sp>
      <p:pic>
        <p:nvPicPr>
          <p:cNvPr id="22531" name="Picture 3" descr="C:\Users\Janey\AppData\Local\Microsoft\Windows\Temporary Internet Files\Content.IE5\ZR04X1YG\MP9004486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811924"/>
            <a:ext cx="4788023" cy="6091315"/>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C:\Users\Janey\AppData\Local\Microsoft\Windows\Temporary Internet Files\Content.IE5\1UEM02CN\MP90017879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8" y="811924"/>
            <a:ext cx="4357344"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987824" y="548680"/>
            <a:ext cx="3450635" cy="295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44" y="1052736"/>
            <a:ext cx="6559980" cy="5047536"/>
          </a:xfrm>
          <a:prstGeom prst="rect">
            <a:avLst/>
          </a:prstGeom>
          <a:noFill/>
        </p:spPr>
        <p:txBody>
          <a:bodyPr wrap="square" rtlCol="0">
            <a:spAutoFit/>
          </a:bodyPr>
          <a:lstStyle/>
          <a:p>
            <a:r>
              <a:rPr lang="en-GB" sz="2200" dirty="0" smtClean="0">
                <a:latin typeface="Comic Sans MS" panose="030F0702030302020204" pitchFamily="66" charset="0"/>
              </a:rPr>
              <a:t>In groups of 5  - 7 create a sketch staging the ‘strange situation’. Your scene must include the following information:</a:t>
            </a:r>
          </a:p>
          <a:p>
            <a:endParaRPr lang="en-GB" sz="2200" dirty="0">
              <a:latin typeface="Comic Sans MS" panose="030F0702030302020204" pitchFamily="66" charset="0"/>
            </a:endParaRPr>
          </a:p>
          <a:p>
            <a:pPr marL="285750" indent="-285750">
              <a:buFont typeface="Wingdings" panose="05000000000000000000" pitchFamily="2" charset="2"/>
              <a:buChar char="q"/>
            </a:pPr>
            <a:r>
              <a:rPr lang="en-GB" sz="2200" dirty="0" smtClean="0">
                <a:latin typeface="Comic Sans MS" panose="030F0702030302020204" pitchFamily="66" charset="0"/>
              </a:rPr>
              <a:t> Researchers using the observation technique.</a:t>
            </a:r>
          </a:p>
          <a:p>
            <a:pPr marL="285750" indent="-285750">
              <a:buFont typeface="Wingdings" panose="05000000000000000000" pitchFamily="2" charset="2"/>
              <a:buChar char="q"/>
            </a:pPr>
            <a:r>
              <a:rPr lang="en-GB" sz="2200" dirty="0" smtClean="0">
                <a:latin typeface="Comic Sans MS" panose="030F0702030302020204" pitchFamily="66" charset="0"/>
              </a:rPr>
              <a:t> Every stage of the procedure. (stranger/care-giver entering/leaving the room in correct sequence).</a:t>
            </a:r>
          </a:p>
          <a:p>
            <a:pPr marL="285750" indent="-285750">
              <a:buFont typeface="Wingdings" panose="05000000000000000000" pitchFamily="2" charset="2"/>
              <a:buChar char="q"/>
            </a:pPr>
            <a:r>
              <a:rPr lang="en-GB" sz="2200" dirty="0" smtClean="0">
                <a:latin typeface="Comic Sans MS" panose="030F0702030302020204" pitchFamily="66" charset="0"/>
              </a:rPr>
              <a:t>The reactions of the children of the different types of attachment e.g. insecure avoidant.</a:t>
            </a:r>
          </a:p>
          <a:p>
            <a:pPr marL="285750" indent="-285750">
              <a:buFont typeface="Wingdings" panose="05000000000000000000" pitchFamily="2" charset="2"/>
              <a:buChar char="q"/>
            </a:pPr>
            <a:r>
              <a:rPr lang="en-GB" sz="2200" dirty="0" smtClean="0">
                <a:latin typeface="Comic Sans MS" panose="030F0702030302020204" pitchFamily="66" charset="0"/>
              </a:rPr>
              <a:t>Evaluative comments about the ‘strange situation’. E.g. from a critical mother worried about the ethics.</a:t>
            </a:r>
          </a:p>
          <a:p>
            <a:endParaRPr lang="en-GB" dirty="0"/>
          </a:p>
          <a:p>
            <a:endParaRPr lang="en-GB" dirty="0"/>
          </a:p>
        </p:txBody>
      </p:sp>
      <p:sp>
        <p:nvSpPr>
          <p:cNvPr id="4" name="TextBox 3"/>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smtClean="0">
                <a:solidFill>
                  <a:srgbClr val="FFFFFF"/>
                </a:solidFill>
                <a:latin typeface="Comic Sans MS"/>
              </a:rPr>
              <a:t>To be able to DEFINE attachment.</a:t>
            </a:r>
          </a:p>
          <a:p>
            <a:pPr marL="285750" indent="-285750">
              <a:buFont typeface="Arial" panose="020B0604020202020204" pitchFamily="34" charset="0"/>
              <a:buChar char="•"/>
              <a:defRPr/>
            </a:pPr>
            <a:r>
              <a:rPr lang="en-GB" kern="0" dirty="0" smtClean="0">
                <a:solidFill>
                  <a:srgbClr val="FFFFFF"/>
                </a:solidFill>
                <a:latin typeface="Comic Sans MS"/>
              </a:rPr>
              <a:t>To KNOW the three key types: avoidant, secure, resistant</a:t>
            </a:r>
          </a:p>
          <a:p>
            <a:pPr marL="285750" indent="-285750">
              <a:buFont typeface="Arial" panose="020B0604020202020204" pitchFamily="34" charset="0"/>
              <a:buChar char="•"/>
              <a:defRPr/>
            </a:pPr>
            <a:r>
              <a:rPr lang="en-GB" kern="0" dirty="0" smtClean="0">
                <a:solidFill>
                  <a:srgbClr val="FFFFFF"/>
                </a:solidFill>
                <a:latin typeface="Comic Sans MS"/>
              </a:rPr>
              <a:t>TO KNOW and EVALUATE  Ainsworth’s ‘strange situation’ research.</a:t>
            </a:r>
          </a:p>
        </p:txBody>
      </p:sp>
      <p:sp>
        <p:nvSpPr>
          <p:cNvPr id="3" name="TextBox 2"/>
          <p:cNvSpPr txBox="1"/>
          <p:nvPr/>
        </p:nvSpPr>
        <p:spPr>
          <a:xfrm>
            <a:off x="0" y="258060"/>
            <a:ext cx="9144000" cy="461665"/>
          </a:xfrm>
          <a:prstGeom prst="rect">
            <a:avLst/>
          </a:prstGeom>
          <a:solidFill>
            <a:schemeClr val="bg1"/>
          </a:solidFill>
          <a:ln w="63500">
            <a:solidFill>
              <a:schemeClr val="tx1"/>
            </a:solidFill>
          </a:ln>
        </p:spPr>
        <p:txBody>
          <a:bodyPr wrap="square" rtlCol="0">
            <a:spAutoFit/>
          </a:bodyPr>
          <a:lstStyle/>
          <a:p>
            <a:r>
              <a:rPr lang="en-GB" sz="2400" dirty="0" smtClean="0">
                <a:latin typeface="Comic Sans MS" panose="030F0702030302020204" pitchFamily="66" charset="0"/>
              </a:rPr>
              <a:t>Activity – </a:t>
            </a:r>
            <a:r>
              <a:rPr lang="en-GB" sz="2400" b="1" dirty="0" smtClean="0">
                <a:latin typeface="Comic Sans MS" panose="030F0702030302020204" pitchFamily="66" charset="0"/>
              </a:rPr>
              <a:t>Research re-enactment</a:t>
            </a:r>
            <a:endParaRPr lang="en-GB" sz="2400" b="1" dirty="0">
              <a:latin typeface="Comic Sans MS" panose="030F0702030302020204" pitchFamily="66"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340767"/>
            <a:ext cx="2524447" cy="168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557" y="2516413"/>
            <a:ext cx="1328080" cy="139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rot="508122">
            <a:off x="7233500" y="4701624"/>
            <a:ext cx="1800200" cy="1631216"/>
          </a:xfrm>
          <a:prstGeom prst="rect">
            <a:avLst/>
          </a:prstGeom>
          <a:solidFill>
            <a:schemeClr val="bg1"/>
          </a:solidFill>
          <a:ln w="31750">
            <a:solidFill>
              <a:schemeClr val="tx1"/>
            </a:solidFill>
          </a:ln>
        </p:spPr>
        <p:txBody>
          <a:bodyPr wrap="square" rtlCol="0">
            <a:spAutoFit/>
          </a:bodyPr>
          <a:lstStyle/>
          <a:p>
            <a:r>
              <a:rPr lang="en-GB" sz="2000" i="1"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Attachment</a:t>
            </a:r>
          </a:p>
          <a:p>
            <a:r>
              <a:rPr lang="en-GB" sz="2000" dirty="0" smtClean="0">
                <a:solidFill>
                  <a:srgbClr val="000000"/>
                </a:solidFill>
                <a:latin typeface="Comic Sans MS" panose="030F0702030302020204" pitchFamily="66" charset="0"/>
              </a:rPr>
              <a:t>Caregiver</a:t>
            </a:r>
          </a:p>
          <a:p>
            <a:r>
              <a:rPr lang="en-GB" sz="2000" dirty="0" smtClean="0">
                <a:solidFill>
                  <a:srgbClr val="000000"/>
                </a:solidFill>
                <a:latin typeface="Comic Sans MS" panose="030F0702030302020204" pitchFamily="66" charset="0"/>
              </a:rPr>
              <a:t>Strange situation</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6431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bg1"/>
          </a:solidFill>
          <a:ln w="63500">
            <a:solidFill>
              <a:schemeClr val="tx1"/>
            </a:solidFill>
          </a:ln>
        </p:spPr>
        <p:txBody>
          <a:bodyPr/>
          <a:lstStyle/>
          <a:p>
            <a:r>
              <a:rPr lang="en-GB" dirty="0" smtClean="0">
                <a:latin typeface="Comic Sans MS" panose="030F0702030302020204" pitchFamily="66" charset="0"/>
              </a:rPr>
              <a:t>Home learning</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dirty="0" smtClean="0"/>
              <a:t>Listen to the mind changers podcast on </a:t>
            </a:r>
            <a:r>
              <a:rPr lang="en-GB" dirty="0" smtClean="0">
                <a:hlinkClick r:id="rId2"/>
              </a:rPr>
              <a:t>Ainsworth</a:t>
            </a:r>
            <a:r>
              <a:rPr lang="en-GB" dirty="0" smtClean="0"/>
              <a:t>. </a:t>
            </a:r>
            <a:endParaRPr lang="en-GB" dirty="0"/>
          </a:p>
        </p:txBody>
      </p:sp>
      <p:sp>
        <p:nvSpPr>
          <p:cNvPr id="4" name="TextBox 3"/>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smtClean="0">
                <a:solidFill>
                  <a:srgbClr val="FFFFFF"/>
                </a:solidFill>
                <a:latin typeface="Comic Sans MS"/>
              </a:rPr>
              <a:t>To be able to DEFINE attachment.</a:t>
            </a:r>
          </a:p>
          <a:p>
            <a:pPr marL="285750" indent="-285750">
              <a:buFont typeface="Arial" panose="020B0604020202020204" pitchFamily="34" charset="0"/>
              <a:buChar char="•"/>
              <a:defRPr/>
            </a:pPr>
            <a:r>
              <a:rPr lang="en-GB" kern="0" dirty="0" smtClean="0">
                <a:solidFill>
                  <a:srgbClr val="FFFFFF"/>
                </a:solidFill>
                <a:latin typeface="Comic Sans MS"/>
              </a:rPr>
              <a:t>To KNOW the three key types: avoidant, secure, resistant</a:t>
            </a:r>
          </a:p>
          <a:p>
            <a:pPr marL="285750" indent="-285750">
              <a:buFont typeface="Arial" panose="020B0604020202020204" pitchFamily="34" charset="0"/>
              <a:buChar char="•"/>
              <a:defRPr/>
            </a:pPr>
            <a:r>
              <a:rPr lang="en-GB" kern="0" dirty="0" smtClean="0">
                <a:solidFill>
                  <a:srgbClr val="FFFFFF"/>
                </a:solidFill>
                <a:latin typeface="Comic Sans MS"/>
              </a:rPr>
              <a:t>TO KNOW and EVALUATE  Ainsworth’s ‘strange situation’ research.</a:t>
            </a:r>
          </a:p>
        </p:txBody>
      </p:sp>
      <p:sp>
        <p:nvSpPr>
          <p:cNvPr id="5" name="TextBox 4"/>
          <p:cNvSpPr txBox="1"/>
          <p:nvPr/>
        </p:nvSpPr>
        <p:spPr>
          <a:xfrm rot="508122">
            <a:off x="7233500" y="4701624"/>
            <a:ext cx="1800200" cy="1631216"/>
          </a:xfrm>
          <a:prstGeom prst="rect">
            <a:avLst/>
          </a:prstGeom>
          <a:solidFill>
            <a:schemeClr val="bg1"/>
          </a:solidFill>
          <a:ln w="31750">
            <a:solidFill>
              <a:schemeClr val="tx1"/>
            </a:solidFill>
          </a:ln>
        </p:spPr>
        <p:txBody>
          <a:bodyPr wrap="square" rtlCol="0">
            <a:spAutoFit/>
          </a:bodyPr>
          <a:lstStyle/>
          <a:p>
            <a:r>
              <a:rPr lang="en-GB" sz="2000" i="1" u="sng" dirty="0" smtClean="0">
                <a:solidFill>
                  <a:srgbClr val="000000"/>
                </a:solidFill>
                <a:latin typeface="Comic Sans MS" panose="030F0702030302020204" pitchFamily="66" charset="0"/>
              </a:rPr>
              <a:t>Keywords</a:t>
            </a:r>
          </a:p>
          <a:p>
            <a:r>
              <a:rPr lang="en-GB" sz="2000" dirty="0" smtClean="0">
                <a:solidFill>
                  <a:srgbClr val="000000"/>
                </a:solidFill>
                <a:latin typeface="Comic Sans MS" panose="030F0702030302020204" pitchFamily="66" charset="0"/>
              </a:rPr>
              <a:t>Attachment</a:t>
            </a:r>
          </a:p>
          <a:p>
            <a:r>
              <a:rPr lang="en-GB" sz="2000" dirty="0" smtClean="0">
                <a:solidFill>
                  <a:srgbClr val="000000"/>
                </a:solidFill>
                <a:latin typeface="Comic Sans MS" panose="030F0702030302020204" pitchFamily="66" charset="0"/>
              </a:rPr>
              <a:t>Caregiver</a:t>
            </a:r>
          </a:p>
          <a:p>
            <a:r>
              <a:rPr lang="en-GB" sz="2000" dirty="0" smtClean="0">
                <a:solidFill>
                  <a:srgbClr val="000000"/>
                </a:solidFill>
                <a:latin typeface="Comic Sans MS" panose="030F0702030302020204" pitchFamily="66" charset="0"/>
              </a:rPr>
              <a:t>Strange situation</a:t>
            </a:r>
            <a:endParaRPr lang="en-GB" sz="20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656818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GB"/>
          </a:p>
        </p:txBody>
      </p:sp>
      <p:sp>
        <p:nvSpPr>
          <p:cNvPr id="8" name="TextBox 7"/>
          <p:cNvSpPr txBox="1"/>
          <p:nvPr/>
        </p:nvSpPr>
        <p:spPr>
          <a:xfrm>
            <a:off x="-15343" y="-46073"/>
            <a:ext cx="2139071" cy="2031325"/>
          </a:xfrm>
          <a:prstGeom prst="rect">
            <a:avLst/>
          </a:prstGeom>
          <a:noFill/>
        </p:spPr>
        <p:txBody>
          <a:bodyPr wrap="square" rtlCol="0">
            <a:spAutoFit/>
          </a:bodyPr>
          <a:lstStyle/>
          <a:p>
            <a:r>
              <a:rPr lang="en-GB" dirty="0">
                <a:solidFill>
                  <a:prstClr val="black"/>
                </a:solidFill>
                <a:latin typeface="Comic Sans MS" panose="030F0702030302020204" pitchFamily="66" charset="0"/>
              </a:rPr>
              <a:t>Mary Ainsworth designed the ‘strange </a:t>
            </a:r>
            <a:r>
              <a:rPr lang="en-GB" dirty="0" smtClean="0">
                <a:solidFill>
                  <a:prstClr val="black"/>
                </a:solidFill>
                <a:latin typeface="Comic Sans MS" panose="030F0702030302020204" pitchFamily="66" charset="0"/>
              </a:rPr>
              <a:t>situation’ </a:t>
            </a:r>
            <a:r>
              <a:rPr lang="en-GB" dirty="0">
                <a:solidFill>
                  <a:prstClr val="black"/>
                </a:solidFill>
                <a:latin typeface="Comic Sans MS" panose="030F0702030302020204" pitchFamily="66" charset="0"/>
              </a:rPr>
              <a:t>to investigate attachments in infants.</a:t>
            </a:r>
          </a:p>
          <a:p>
            <a:endParaRPr lang="en-GB" dirty="0">
              <a:solidFill>
                <a:prstClr val="black"/>
              </a:solidFill>
              <a:latin typeface="Comic Sans MS" panose="030F0702030302020204" pitchFamily="66" charset="0"/>
            </a:endParaRPr>
          </a:p>
        </p:txBody>
      </p:sp>
      <p:sp>
        <p:nvSpPr>
          <p:cNvPr id="2" name="Rectangle 1"/>
          <p:cNvSpPr/>
          <p:nvPr/>
        </p:nvSpPr>
        <p:spPr>
          <a:xfrm>
            <a:off x="2123728" y="5380672"/>
            <a:ext cx="5040560" cy="1477328"/>
          </a:xfrm>
          <a:prstGeom prst="rect">
            <a:avLst/>
          </a:prstGeom>
          <a:solidFill>
            <a:schemeClr val="bg1"/>
          </a:solidFill>
        </p:spPr>
        <p:txBody>
          <a:bodyPr wrap="square">
            <a:spAutoFit/>
          </a:bodyPr>
          <a:lstStyle/>
          <a:p>
            <a:r>
              <a:rPr lang="en-GB" dirty="0"/>
              <a:t>Watch the </a:t>
            </a:r>
            <a:r>
              <a:rPr lang="en-GB" dirty="0" smtClean="0"/>
              <a:t>videos </a:t>
            </a:r>
            <a:r>
              <a:rPr lang="en-GB" dirty="0"/>
              <a:t>and make notes on </a:t>
            </a:r>
          </a:p>
          <a:p>
            <a:pPr marL="285750" indent="-285750">
              <a:buFont typeface="Arial" panose="020B0604020202020204" pitchFamily="34" charset="0"/>
              <a:buChar char="•"/>
            </a:pPr>
            <a:r>
              <a:rPr lang="en-GB" dirty="0" smtClean="0">
                <a:hlinkClick r:id="rId2"/>
              </a:rPr>
              <a:t>Separation anxiety</a:t>
            </a:r>
            <a:r>
              <a:rPr lang="en-GB" dirty="0" smtClean="0"/>
              <a:t> stranger anxiety</a:t>
            </a:r>
          </a:p>
          <a:p>
            <a:pPr marL="285750" indent="-285750">
              <a:buFont typeface="Arial" panose="020B0604020202020204" pitchFamily="34" charset="0"/>
              <a:buChar char="•"/>
            </a:pPr>
            <a:r>
              <a:rPr lang="en-GB" dirty="0" smtClean="0"/>
              <a:t>The </a:t>
            </a:r>
            <a:r>
              <a:rPr lang="en-GB" dirty="0" smtClean="0">
                <a:hlinkClick r:id="rId3"/>
              </a:rPr>
              <a:t>procedure of</a:t>
            </a:r>
            <a:r>
              <a:rPr lang="en-GB" dirty="0" smtClean="0"/>
              <a:t> Ainsworth’s </a:t>
            </a:r>
            <a:r>
              <a:rPr lang="en-GB" dirty="0"/>
              <a:t>‘strange situation’ </a:t>
            </a:r>
            <a:r>
              <a:rPr lang="en-GB" dirty="0" smtClean="0"/>
              <a:t>….</a:t>
            </a:r>
          </a:p>
          <a:p>
            <a:pPr marL="285750" indent="-285750">
              <a:buFont typeface="Arial" panose="020B0604020202020204" pitchFamily="34" charset="0"/>
              <a:buChar char="•"/>
            </a:pPr>
            <a:r>
              <a:rPr lang="en-GB" dirty="0" smtClean="0"/>
              <a:t>The types of attachment</a:t>
            </a:r>
            <a:endParaRPr lang="en-GB" dirty="0"/>
          </a:p>
        </p:txBody>
      </p:sp>
    </p:spTree>
    <p:extLst>
      <p:ext uri="{BB962C8B-B14F-4D97-AF65-F5344CB8AC3E}">
        <p14:creationId xmlns:p14="http://schemas.microsoft.com/office/powerpoint/2010/main" val="425119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5180999"/>
          </a:xfrm>
          <a:solidFill>
            <a:srgbClr val="FFFF00"/>
          </a:solidFill>
        </p:spPr>
        <p:txBody>
          <a:bodyPr>
            <a:normAutofit/>
          </a:bodyPr>
          <a:lstStyle/>
          <a:p>
            <a:r>
              <a:rPr lang="en-GB" dirty="0" smtClean="0"/>
              <a:t>Controlled </a:t>
            </a:r>
            <a:r>
              <a:rPr lang="en-GB" b="1" dirty="0" smtClean="0"/>
              <a:t>observation</a:t>
            </a:r>
            <a:r>
              <a:rPr lang="en-GB" dirty="0" smtClean="0"/>
              <a:t> </a:t>
            </a:r>
          </a:p>
          <a:p>
            <a:r>
              <a:rPr lang="en-GB" dirty="0" smtClean="0"/>
              <a:t>12-18-month olds and their mothers were observed using a video camera in a purpose built </a:t>
            </a:r>
            <a:r>
              <a:rPr lang="en-GB" b="1" dirty="0" smtClean="0"/>
              <a:t>laboratory</a:t>
            </a:r>
            <a:r>
              <a:rPr lang="en-GB" dirty="0" smtClean="0"/>
              <a:t> playroom to assess:</a:t>
            </a:r>
          </a:p>
          <a:p>
            <a:pPr marL="514350" indent="-514350">
              <a:buFont typeface="+mj-lt"/>
              <a:buAutoNum type="alphaLcParenR"/>
            </a:pPr>
            <a:r>
              <a:rPr lang="en-GB" dirty="0" smtClean="0"/>
              <a:t>secure-base behaviour </a:t>
            </a:r>
          </a:p>
          <a:p>
            <a:pPr marL="514350" indent="-514350">
              <a:buFont typeface="+mj-lt"/>
              <a:buAutoNum type="alphaLcParenR"/>
            </a:pPr>
            <a:r>
              <a:rPr lang="en-GB" dirty="0" smtClean="0"/>
              <a:t>separation anxiety</a:t>
            </a:r>
          </a:p>
          <a:p>
            <a:pPr marL="514350" indent="-514350">
              <a:buFont typeface="+mj-lt"/>
              <a:buAutoNum type="alphaLcParenR"/>
            </a:pPr>
            <a:r>
              <a:rPr lang="en-GB" dirty="0" smtClean="0"/>
              <a:t>reunion behaviour </a:t>
            </a:r>
          </a:p>
          <a:p>
            <a:pPr marL="514350" indent="-514350">
              <a:buFont typeface="+mj-lt"/>
              <a:buAutoNum type="alphaLcParenR"/>
            </a:pPr>
            <a:r>
              <a:rPr lang="en-GB" dirty="0" smtClean="0"/>
              <a:t>stranger anxiety </a:t>
            </a:r>
            <a:endParaRPr lang="en-GB" dirty="0"/>
          </a:p>
        </p:txBody>
      </p:sp>
      <p:sp>
        <p:nvSpPr>
          <p:cNvPr id="2" name="Title 1"/>
          <p:cNvSpPr>
            <a:spLocks noGrp="1"/>
          </p:cNvSpPr>
          <p:nvPr>
            <p:ph type="title"/>
          </p:nvPr>
        </p:nvSpPr>
        <p:spPr>
          <a:xfrm>
            <a:off x="0" y="0"/>
            <a:ext cx="9144000" cy="49006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en-GB" sz="2700" dirty="0" smtClean="0"/>
              <a:t>What you should have: </a:t>
            </a:r>
            <a:r>
              <a:rPr lang="en-GB" dirty="0" smtClean="0"/>
              <a:t>The Strange Situation</a:t>
            </a:r>
            <a:endParaRPr lang="en-GB" dirty="0"/>
          </a:p>
        </p:txBody>
      </p:sp>
      <p:sp>
        <p:nvSpPr>
          <p:cNvPr id="4" name="Slide Number Placeholder 3"/>
          <p:cNvSpPr>
            <a:spLocks noGrp="1"/>
          </p:cNvSpPr>
          <p:nvPr>
            <p:ph type="sldNum" sz="quarter" idx="12"/>
          </p:nvPr>
        </p:nvSpPr>
        <p:spPr/>
        <p:txBody>
          <a:bodyPr/>
          <a:lstStyle/>
          <a:p>
            <a:fld id="{5C01690D-ED19-4D4B-90FE-F789CC0224BE}" type="slidenum">
              <a:rPr lang="en-GB" smtClean="0"/>
              <a:pPr/>
              <a:t>4</a:t>
            </a:fld>
            <a:endParaRPr lang="en-GB" dirty="0"/>
          </a:p>
        </p:txBody>
      </p:sp>
      <p:sp>
        <p:nvSpPr>
          <p:cNvPr id="6" name="TextBox 5"/>
          <p:cNvSpPr txBox="1"/>
          <p:nvPr/>
        </p:nvSpPr>
        <p:spPr>
          <a:xfrm>
            <a:off x="0" y="5657671"/>
            <a:ext cx="9144000" cy="1200329"/>
          </a:xfrm>
          <a:prstGeom prst="rect">
            <a:avLst/>
          </a:prstGeom>
          <a:solidFill>
            <a:sysClr val="windowText" lastClr="000000"/>
          </a:solidFill>
          <a:ln w="25400">
            <a:solidFill>
              <a:schemeClr val="bg1"/>
            </a:solidFill>
          </a:ln>
        </p:spPr>
        <p:txBody>
          <a:bodyPr wrap="square" rtlCol="0">
            <a:spAutoFit/>
          </a:bodyPr>
          <a:lstStyle/>
          <a:p>
            <a:pPr>
              <a:defRPr/>
            </a:pPr>
            <a:r>
              <a:rPr lang="en-GB" i="1" u="sng" kern="0" dirty="0" smtClean="0">
                <a:solidFill>
                  <a:srgbClr val="FFFFFF"/>
                </a:solidFill>
                <a:latin typeface="Comic Sans MS"/>
              </a:rPr>
              <a:t>Learning objectives:</a:t>
            </a:r>
          </a:p>
          <a:p>
            <a:pPr marL="285750" indent="-285750">
              <a:buFont typeface="Arial" panose="020B0604020202020204" pitchFamily="34" charset="0"/>
              <a:buChar char="•"/>
              <a:defRPr/>
            </a:pPr>
            <a:r>
              <a:rPr lang="en-GB" kern="0" dirty="0" smtClean="0">
                <a:solidFill>
                  <a:srgbClr val="FFFFFF"/>
                </a:solidFill>
                <a:latin typeface="Comic Sans MS"/>
              </a:rPr>
              <a:t>To be able to DEFINE attachment.</a:t>
            </a:r>
          </a:p>
          <a:p>
            <a:pPr marL="285750" indent="-285750">
              <a:buFont typeface="Arial" panose="020B0604020202020204" pitchFamily="34" charset="0"/>
              <a:buChar char="•"/>
              <a:defRPr/>
            </a:pPr>
            <a:r>
              <a:rPr lang="en-GB" kern="0" dirty="0" smtClean="0">
                <a:solidFill>
                  <a:srgbClr val="FFFFFF"/>
                </a:solidFill>
                <a:latin typeface="Comic Sans MS"/>
              </a:rPr>
              <a:t>To KNOW the three key types: avoidant, secure, resistant</a:t>
            </a:r>
          </a:p>
          <a:p>
            <a:pPr marL="285750" indent="-285750">
              <a:buFont typeface="Arial" panose="020B0604020202020204" pitchFamily="34" charset="0"/>
              <a:buChar char="•"/>
              <a:defRPr/>
            </a:pPr>
            <a:r>
              <a:rPr lang="en-GB" kern="0" dirty="0" smtClean="0">
                <a:solidFill>
                  <a:srgbClr val="FFFFFF"/>
                </a:solidFill>
                <a:latin typeface="Comic Sans MS"/>
              </a:rPr>
              <a:t>TO KNOW and EVALUATE  Ainsworth’s ‘strange situation’ research.</a:t>
            </a:r>
          </a:p>
        </p:txBody>
      </p:sp>
      <p:pic>
        <p:nvPicPr>
          <p:cNvPr id="3077" name="Picture 5" descr="C:\Users\Admin\AppData\Local\Microsoft\Windows\Temporary Internet Files\Content.IE5\J06OMC4I\MPj04308910000[1].jpg"/>
          <p:cNvPicPr>
            <a:picLocks noChangeAspect="1" noChangeArrowheads="1"/>
          </p:cNvPicPr>
          <p:nvPr/>
        </p:nvPicPr>
        <p:blipFill>
          <a:blip r:embed="rId3" cstate="print"/>
          <a:srcRect/>
          <a:stretch>
            <a:fillRect/>
          </a:stretch>
        </p:blipFill>
        <p:spPr bwMode="auto">
          <a:xfrm>
            <a:off x="6228184" y="2780928"/>
            <a:ext cx="2246664" cy="3063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9154635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C01690D-ED19-4D4B-90FE-F789CC0224BE}" type="slidenum">
              <a:rPr lang="en-GB" smtClean="0"/>
              <a:pPr/>
              <a:t>5</a:t>
            </a:fld>
            <a:endParaRPr lang="en-GB"/>
          </a:p>
        </p:txBody>
      </p:sp>
      <p:sp>
        <p:nvSpPr>
          <p:cNvPr id="4" name="Title 3"/>
          <p:cNvSpPr>
            <a:spLocks noGrp="1"/>
          </p:cNvSpPr>
          <p:nvPr>
            <p:ph type="title" idx="4294967295"/>
          </p:nvPr>
        </p:nvSpPr>
        <p:spPr>
          <a:xfrm>
            <a:off x="0" y="16112"/>
            <a:ext cx="9144000" cy="1396664"/>
          </a:xfrm>
        </p:spPr>
        <p:style>
          <a:lnRef idx="1">
            <a:schemeClr val="accent3"/>
          </a:lnRef>
          <a:fillRef idx="2">
            <a:schemeClr val="accent3"/>
          </a:fillRef>
          <a:effectRef idx="1">
            <a:schemeClr val="accent3"/>
          </a:effectRef>
          <a:fontRef idx="minor">
            <a:schemeClr val="dk1"/>
          </a:fontRef>
        </p:style>
        <p:txBody>
          <a:bodyPr>
            <a:noAutofit/>
          </a:bodyPr>
          <a:lstStyle/>
          <a:p>
            <a:r>
              <a:rPr lang="en-GB" sz="3200" dirty="0" smtClean="0"/>
              <a:t/>
            </a:r>
            <a:br>
              <a:rPr lang="en-GB" sz="3200" dirty="0" smtClean="0"/>
            </a:br>
            <a:r>
              <a:rPr lang="en-GB" sz="3200" dirty="0" smtClean="0"/>
              <a:t>Observations </a:t>
            </a:r>
            <a:r>
              <a:rPr lang="en-GB" sz="3200" dirty="0"/>
              <a:t>were </a:t>
            </a:r>
            <a:r>
              <a:rPr lang="en-GB" sz="3200" dirty="0" smtClean="0"/>
              <a:t>recorded every </a:t>
            </a:r>
            <a:r>
              <a:rPr lang="en-GB" sz="3200" dirty="0"/>
              <a:t>15 </a:t>
            </a:r>
            <a:r>
              <a:rPr lang="en-GB" sz="3200" dirty="0" smtClean="0"/>
              <a:t>seconds and placed into behavioural categories</a:t>
            </a:r>
            <a:r>
              <a:rPr lang="en-GB" sz="3200" dirty="0"/>
              <a:t/>
            </a:r>
            <a:br>
              <a:rPr lang="en-GB" sz="3200" dirty="0"/>
            </a:br>
            <a:endParaRPr lang="en-GB" sz="3200" dirty="0"/>
          </a:p>
        </p:txBody>
      </p:sp>
      <p:graphicFrame>
        <p:nvGraphicFramePr>
          <p:cNvPr id="2" name="Table 1"/>
          <p:cNvGraphicFramePr>
            <a:graphicFrameLocks noGrp="1"/>
          </p:cNvGraphicFramePr>
          <p:nvPr>
            <p:extLst>
              <p:ext uri="{D42A27DB-BD31-4B8C-83A1-F6EECF244321}">
                <p14:modId xmlns:p14="http://schemas.microsoft.com/office/powerpoint/2010/main" val="3463143276"/>
              </p:ext>
            </p:extLst>
          </p:nvPr>
        </p:nvGraphicFramePr>
        <p:xfrm>
          <a:off x="0" y="1412777"/>
          <a:ext cx="9144000" cy="5413765"/>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1322769">
                <a:tc>
                  <a:txBody>
                    <a:bodyPr/>
                    <a:lstStyle/>
                    <a:p>
                      <a:pPr algn="ctr"/>
                      <a:r>
                        <a:rPr lang="en-GB" dirty="0" smtClean="0"/>
                        <a:t>Intensity</a:t>
                      </a:r>
                      <a:endParaRPr lang="en-GB" dirty="0"/>
                    </a:p>
                  </a:txBody>
                  <a:tcPr>
                    <a:solidFill>
                      <a:schemeClr val="bg1"/>
                    </a:solidFill>
                  </a:tcPr>
                </a:tc>
                <a:tc>
                  <a:txBody>
                    <a:bodyPr/>
                    <a:lstStyle/>
                    <a:p>
                      <a:pPr algn="ctr"/>
                      <a:r>
                        <a:rPr lang="en-GB" dirty="0" smtClean="0"/>
                        <a:t>Proximity and contact seeking</a:t>
                      </a:r>
                      <a:endParaRPr lang="en-GB" dirty="0"/>
                    </a:p>
                  </a:txBody>
                  <a:tcPr>
                    <a:solidFill>
                      <a:schemeClr val="bg1"/>
                    </a:solidFill>
                  </a:tcPr>
                </a:tc>
                <a:tc>
                  <a:txBody>
                    <a:bodyPr/>
                    <a:lstStyle/>
                    <a:p>
                      <a:pPr algn="ctr"/>
                      <a:r>
                        <a:rPr lang="en-GB" dirty="0" smtClean="0"/>
                        <a:t>Contact  maintaining</a:t>
                      </a:r>
                      <a:endParaRPr lang="en-GB" dirty="0"/>
                    </a:p>
                  </a:txBody>
                  <a:tcPr>
                    <a:solidFill>
                      <a:schemeClr val="bg1"/>
                    </a:solidFill>
                  </a:tcPr>
                </a:tc>
                <a:tc>
                  <a:txBody>
                    <a:bodyPr/>
                    <a:lstStyle/>
                    <a:p>
                      <a:pPr algn="ctr"/>
                      <a:r>
                        <a:rPr lang="en-GB" dirty="0" smtClean="0"/>
                        <a:t>Proximity and interaction</a:t>
                      </a:r>
                      <a:r>
                        <a:rPr lang="en-GB" baseline="0" dirty="0" smtClean="0"/>
                        <a:t> avoiding</a:t>
                      </a:r>
                      <a:endParaRPr lang="en-GB" dirty="0"/>
                    </a:p>
                  </a:txBody>
                  <a:tcPr>
                    <a:solidFill>
                      <a:schemeClr val="bg1"/>
                    </a:solidFill>
                  </a:tcPr>
                </a:tc>
                <a:tc>
                  <a:txBody>
                    <a:bodyPr/>
                    <a:lstStyle/>
                    <a:p>
                      <a:pPr algn="ctr"/>
                      <a:r>
                        <a:rPr lang="en-GB" dirty="0" smtClean="0"/>
                        <a:t>Proximity and interaction resisting</a:t>
                      </a:r>
                      <a:endParaRPr lang="en-GB" dirty="0"/>
                    </a:p>
                  </a:txBody>
                  <a:tcPr>
                    <a:solidFill>
                      <a:schemeClr val="bg1"/>
                    </a:solidFill>
                  </a:tcPr>
                </a:tc>
                <a:tc>
                  <a:txBody>
                    <a:bodyPr/>
                    <a:lstStyle/>
                    <a:p>
                      <a:pPr algn="ctr"/>
                      <a:r>
                        <a:rPr lang="en-GB" dirty="0" smtClean="0"/>
                        <a:t>Searching</a:t>
                      </a:r>
                      <a:endParaRPr lang="en-GB" dirty="0"/>
                    </a:p>
                  </a:txBody>
                  <a:tcPr>
                    <a:solidFill>
                      <a:schemeClr val="bg1"/>
                    </a:solidFill>
                  </a:tcPr>
                </a:tc>
              </a:tr>
              <a:tr h="584428">
                <a:tc>
                  <a:txBody>
                    <a:bodyPr/>
                    <a:lstStyle/>
                    <a:p>
                      <a:pPr algn="ctr"/>
                      <a:r>
                        <a:rPr lang="en-GB" dirty="0" smtClean="0"/>
                        <a:t>1</a:t>
                      </a:r>
                      <a:endParaRPr lang="en-GB" dirty="0"/>
                    </a:p>
                  </a:txBody>
                  <a:tcPr>
                    <a:solidFill>
                      <a:schemeClr val="bg1"/>
                    </a:solidFill>
                  </a:tcPr>
                </a:tc>
                <a:tc>
                  <a:txBody>
                    <a:bodyPr/>
                    <a:lstStyle/>
                    <a:p>
                      <a:pPr algn="ct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c>
                  <a:txBody>
                    <a:bodyPr/>
                    <a:lstStyle/>
                    <a:p>
                      <a:pPr algn="ctr"/>
                      <a:endParaRPr lang="en-GB"/>
                    </a:p>
                  </a:txBody>
                  <a:tcPr>
                    <a:solidFill>
                      <a:schemeClr val="bg1"/>
                    </a:solidFill>
                  </a:tcPr>
                </a:tc>
              </a:tr>
              <a:tr h="584428">
                <a:tc>
                  <a:txBody>
                    <a:bodyPr/>
                    <a:lstStyle/>
                    <a:p>
                      <a:pPr algn="ctr"/>
                      <a:r>
                        <a:rPr lang="en-GB" dirty="0" smtClean="0"/>
                        <a:t>2</a:t>
                      </a:r>
                      <a:endParaRPr lang="en-GB" dirty="0"/>
                    </a:p>
                  </a:txBody>
                  <a:tcPr>
                    <a:solidFill>
                      <a:schemeClr val="bg1"/>
                    </a:solidFill>
                  </a:tcPr>
                </a:tc>
                <a:tc>
                  <a:txBody>
                    <a:bodyPr/>
                    <a:lstStyle/>
                    <a:p>
                      <a:pPr algn="ctr"/>
                      <a:endParaRPr lang="en-GB"/>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c>
                  <a:txBody>
                    <a:bodyPr/>
                    <a:lstStyle/>
                    <a:p>
                      <a:pPr algn="ctr"/>
                      <a:endParaRPr lang="en-GB" dirty="0"/>
                    </a:p>
                  </a:txBody>
                  <a:tcPr>
                    <a:solidFill>
                      <a:schemeClr val="bg1"/>
                    </a:solidFill>
                  </a:tcPr>
                </a:tc>
              </a:tr>
              <a:tr h="584428">
                <a:tc>
                  <a:txBody>
                    <a:bodyPr/>
                    <a:lstStyle/>
                    <a:p>
                      <a:pPr algn="ctr"/>
                      <a:r>
                        <a:rPr lang="en-GB" dirty="0" smtClean="0"/>
                        <a:t>3</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a:t>
                      </a:r>
                      <a:endParaRPr lang="en-GB" dirty="0"/>
                    </a:p>
                  </a:txBody>
                  <a:tcPr>
                    <a:solidFill>
                      <a:schemeClr val="bg1"/>
                    </a:solidFill>
                  </a:tcPr>
                </a:tc>
              </a:tr>
              <a:tr h="584428">
                <a:tc>
                  <a:txBody>
                    <a:bodyPr/>
                    <a:lstStyle/>
                    <a:p>
                      <a:pPr algn="ctr"/>
                      <a:r>
                        <a:rPr lang="en-GB" dirty="0" smtClean="0"/>
                        <a:t>4</a:t>
                      </a:r>
                      <a:endParaRPr lang="en-GB"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 </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r>
              <a:tr h="584428">
                <a:tc>
                  <a:txBody>
                    <a:bodyPr/>
                    <a:lstStyle/>
                    <a:p>
                      <a:pPr algn="ctr"/>
                      <a:r>
                        <a:rPr lang="en-GB" dirty="0" smtClean="0"/>
                        <a:t>5</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a:t>
                      </a:r>
                      <a:endParaRPr lang="en-GB" dirty="0"/>
                    </a:p>
                  </a:txBody>
                  <a:tcPr>
                    <a:solidFill>
                      <a:schemeClr val="bg1"/>
                    </a:solidFill>
                  </a:tcPr>
                </a:tc>
              </a:tr>
              <a:tr h="584428">
                <a:tc>
                  <a:txBody>
                    <a:bodyPr/>
                    <a:lstStyle/>
                    <a:p>
                      <a:pPr algn="ctr"/>
                      <a:r>
                        <a:rPr lang="en-GB" dirty="0" smtClean="0"/>
                        <a:t>6</a:t>
                      </a:r>
                      <a:endParaRPr lang="en-GB" dirty="0"/>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r>
              <a:tr h="584428">
                <a:tc>
                  <a:txBody>
                    <a:bodyPr/>
                    <a:lstStyle/>
                    <a:p>
                      <a:pPr algn="ctr"/>
                      <a:r>
                        <a:rPr lang="en-GB" dirty="0" smtClean="0"/>
                        <a:t>7</a:t>
                      </a:r>
                      <a:endParaRPr lang="en-GB" dirty="0"/>
                    </a:p>
                  </a:txBody>
                  <a:tcPr>
                    <a:solidFill>
                      <a:schemeClr val="bg1"/>
                    </a:solidFill>
                  </a:tcPr>
                </a:tc>
                <a:tc>
                  <a:txBody>
                    <a:bodyPr/>
                    <a:lstStyle/>
                    <a:p>
                      <a:pPr algn="ctr"/>
                      <a:endParaRPr lang="en-GB"/>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sym typeface="Wingdings 2"/>
                        </a:rPr>
                        <a:t></a:t>
                      </a:r>
                      <a:endParaRPr lang="en-GB" dirty="0"/>
                    </a:p>
                  </a:txBody>
                  <a:tcPr>
                    <a:solidFill>
                      <a:schemeClr val="bg1"/>
                    </a:solidFill>
                  </a:tcPr>
                </a:tc>
                <a:tc>
                  <a:txBody>
                    <a:bodyPr/>
                    <a:lstStyle/>
                    <a:p>
                      <a:pPr algn="ctr"/>
                      <a:endParaRPr lang="en-GB"/>
                    </a:p>
                  </a:txBody>
                  <a:tcPr>
                    <a:solidFill>
                      <a:schemeClr val="bg1"/>
                    </a:solidFill>
                  </a:tcPr>
                </a:tc>
                <a:tc>
                  <a:txBody>
                    <a:bodyPr/>
                    <a:lstStyle/>
                    <a:p>
                      <a:pPr algn="ctr"/>
                      <a:endParaRPr lang="en-GB"/>
                    </a:p>
                  </a:txBody>
                  <a:tcPr>
                    <a:solidFill>
                      <a:schemeClr val="bg1"/>
                    </a:solidFill>
                  </a:tcPr>
                </a:tc>
                <a:tc>
                  <a:txBody>
                    <a:bodyPr/>
                    <a:lstStyle/>
                    <a:p>
                      <a:pPr algn="ctr"/>
                      <a:endParaRPr lang="en-GB" dirty="0"/>
                    </a:p>
                  </a:txBody>
                  <a:tcPr>
                    <a:solidFill>
                      <a:schemeClr val="bg1"/>
                    </a:solidFill>
                  </a:tcPr>
                </a:tc>
              </a:tr>
            </a:tbl>
          </a:graphicData>
        </a:graphic>
      </p:graphicFrame>
    </p:spTree>
    <p:extLst>
      <p:ext uri="{BB962C8B-B14F-4D97-AF65-F5344CB8AC3E}">
        <p14:creationId xmlns:p14="http://schemas.microsoft.com/office/powerpoint/2010/main" val="3365130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01690D-ED19-4D4B-90FE-F789CC0224BE}" type="slidenum">
              <a:rPr lang="en-GB" smtClean="0"/>
              <a:pPr/>
              <a:t>6</a:t>
            </a:fld>
            <a:endParaRPr lang="en-GB"/>
          </a:p>
        </p:txBody>
      </p:sp>
      <p:pic>
        <p:nvPicPr>
          <p:cNvPr id="23554" name="Picture 2" descr="C:\Users\Janey\AppData\Local\Microsoft\Windows\Temporary Internet Files\Content.IE5\AYQ9S6JM\MP9000497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 y="908719"/>
            <a:ext cx="9161253" cy="60882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8547" y="4085858"/>
            <a:ext cx="2648527" cy="293299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964" y="5585658"/>
            <a:ext cx="1440160" cy="1411356"/>
          </a:xfrm>
          <a:prstGeom prst="rect">
            <a:avLst/>
          </a:prstGeom>
        </p:spPr>
      </p:pic>
      <p:sp>
        <p:nvSpPr>
          <p:cNvPr id="18" name="Title 5"/>
          <p:cNvSpPr txBox="1">
            <a:spLocks/>
          </p:cNvSpPr>
          <p:nvPr/>
        </p:nvSpPr>
        <p:spPr>
          <a:xfrm>
            <a:off x="-88" y="0"/>
            <a:ext cx="9252607" cy="908719"/>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lin ang="16200000" scaled="1"/>
            <a:tileRect/>
          </a:gradFill>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Procedure for the Strange Situation</a:t>
            </a:r>
            <a:endParaRPr lang="en-GB"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1054" y="4365104"/>
            <a:ext cx="2648527" cy="293299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59632" y="3645024"/>
            <a:ext cx="1947424" cy="414886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5583" y="2420209"/>
            <a:ext cx="1096932" cy="5136425"/>
          </a:xfrm>
          <a:prstGeom prst="rect">
            <a:avLst/>
          </a:prstGeom>
        </p:spPr>
      </p:pic>
    </p:spTree>
    <p:extLst>
      <p:ext uri="{BB962C8B-B14F-4D97-AF65-F5344CB8AC3E}">
        <p14:creationId xmlns:p14="http://schemas.microsoft.com/office/powerpoint/2010/main" val="33479613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15799260"/>
              </p:ext>
            </p:extLst>
          </p:nvPr>
        </p:nvGraphicFramePr>
        <p:xfrm>
          <a:off x="395536" y="620688"/>
          <a:ext cx="8208912" cy="4663440"/>
        </p:xfrm>
        <a:graphic>
          <a:graphicData uri="http://schemas.openxmlformats.org/drawingml/2006/table">
            <a:tbl>
              <a:tblPr firstRow="1" firstCol="1" lastRow="1" lastCol="1" bandRow="1" bandCol="1">
                <a:tableStyleId>{08FB837D-C827-4EFA-A057-4D05807E0F7C}</a:tableStyleId>
              </a:tblPr>
              <a:tblGrid>
                <a:gridCol w="624194"/>
                <a:gridCol w="7584718"/>
              </a:tblGrid>
              <a:tr h="0">
                <a:tc>
                  <a:txBody>
                    <a:bodyPr/>
                    <a:lstStyle/>
                    <a:p>
                      <a:pPr marL="0" marR="0" algn="just">
                        <a:spcBef>
                          <a:spcPts val="0"/>
                        </a:spcBef>
                        <a:spcAft>
                          <a:spcPts val="0"/>
                        </a:spcAft>
                      </a:pPr>
                      <a:r>
                        <a:rPr lang="en-GB" sz="1600" dirty="0">
                          <a:solidFill>
                            <a:schemeClr val="tx1"/>
                          </a:solidFill>
                          <a:effectLst/>
                        </a:rPr>
                        <a:t>1</a:t>
                      </a:r>
                      <a:endParaRPr lang="en-GB" sz="2800" dirty="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dirty="0">
                          <a:solidFill>
                            <a:schemeClr val="tx1"/>
                          </a:solidFill>
                          <a:effectLst/>
                        </a:rPr>
                        <a:t>Mother and infant enter the room.  Mother sits in one of the chairs and reads a magazine.  Child is placed on the floor and is free to explore the toys.</a:t>
                      </a:r>
                      <a:endParaRPr lang="en-GB" sz="3200" dirty="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2</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a:solidFill>
                            <a:schemeClr val="tx1"/>
                          </a:solidFill>
                          <a:effectLst/>
                        </a:rPr>
                        <a:t>After about three minutes, a stranger enters, sits on the second chair and talks briefly with the mother</a:t>
                      </a:r>
                      <a:endParaRPr lang="en-GB" sz="320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3</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dirty="0">
                          <a:solidFill>
                            <a:schemeClr val="tx1"/>
                          </a:solidFill>
                          <a:effectLst/>
                        </a:rPr>
                        <a:t>The stranger approaches the infant and attempts to interact and play with them</a:t>
                      </a:r>
                      <a:endParaRPr lang="en-GB" sz="3200" dirty="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4</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dirty="0">
                          <a:solidFill>
                            <a:schemeClr val="tx1"/>
                          </a:solidFill>
                          <a:effectLst/>
                        </a:rPr>
                        <a:t>Mother leaves the room so the infant is alone with the stranger.  The stranger comforts the baby if they are upset and offers to play with them</a:t>
                      </a:r>
                      <a:endParaRPr lang="en-GB" sz="3200" dirty="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5</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a:solidFill>
                            <a:schemeClr val="tx1"/>
                          </a:solidFill>
                          <a:effectLst/>
                        </a:rPr>
                        <a:t>After around three minutes mother returns and the stranger leaves</a:t>
                      </a:r>
                      <a:endParaRPr lang="en-GB" sz="320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6</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a:solidFill>
                            <a:schemeClr val="tx1"/>
                          </a:solidFill>
                          <a:effectLst/>
                        </a:rPr>
                        <a:t>Three minutes later mother departs again leaving the baby briefly alone in the room</a:t>
                      </a:r>
                      <a:endParaRPr lang="en-GB" sz="320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7</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dirty="0">
                          <a:solidFill>
                            <a:schemeClr val="tx1"/>
                          </a:solidFill>
                          <a:effectLst/>
                        </a:rPr>
                        <a:t>The stranger re-enters and offers to comfort and play with the baby</a:t>
                      </a:r>
                      <a:endParaRPr lang="en-GB" sz="3200" dirty="0">
                        <a:solidFill>
                          <a:schemeClr val="tx1"/>
                        </a:solidFill>
                        <a:effectLst/>
                        <a:latin typeface="Comic Sans MS"/>
                        <a:ea typeface="Times New Roman"/>
                        <a:cs typeface="Times New Roman"/>
                      </a:endParaRPr>
                    </a:p>
                  </a:txBody>
                  <a:tcPr marL="68580" marR="68580" marT="0" marB="0"/>
                </a:tc>
              </a:tr>
              <a:tr h="0">
                <a:tc>
                  <a:txBody>
                    <a:bodyPr/>
                    <a:lstStyle/>
                    <a:p>
                      <a:pPr marL="0" marR="0" algn="just">
                        <a:spcBef>
                          <a:spcPts val="0"/>
                        </a:spcBef>
                        <a:spcAft>
                          <a:spcPts val="0"/>
                        </a:spcAft>
                      </a:pPr>
                      <a:r>
                        <a:rPr lang="en-GB" sz="1600">
                          <a:solidFill>
                            <a:schemeClr val="tx1"/>
                          </a:solidFill>
                          <a:effectLst/>
                        </a:rPr>
                        <a:t>8</a:t>
                      </a:r>
                      <a:endParaRPr lang="en-GB" sz="2800">
                        <a:solidFill>
                          <a:schemeClr val="tx1"/>
                        </a:solidFill>
                        <a:effectLst/>
                        <a:latin typeface="Comic Sans MS"/>
                        <a:ea typeface="Times New Roman"/>
                        <a:cs typeface="Times New Roman"/>
                      </a:endParaRPr>
                    </a:p>
                  </a:txBody>
                  <a:tcPr marL="68580" marR="68580" marT="0" marB="0"/>
                </a:tc>
                <a:tc>
                  <a:txBody>
                    <a:bodyPr/>
                    <a:lstStyle/>
                    <a:p>
                      <a:pPr marL="0" marR="0" algn="just">
                        <a:spcBef>
                          <a:spcPts val="0"/>
                        </a:spcBef>
                        <a:spcAft>
                          <a:spcPts val="0"/>
                        </a:spcAft>
                      </a:pPr>
                      <a:r>
                        <a:rPr lang="en-GB" sz="1800" dirty="0">
                          <a:solidFill>
                            <a:schemeClr val="tx1"/>
                          </a:solidFill>
                          <a:effectLst/>
                        </a:rPr>
                        <a:t>Mother returns and the stranger leaves</a:t>
                      </a:r>
                      <a:endParaRPr lang="en-GB" sz="3200" dirty="0">
                        <a:solidFill>
                          <a:schemeClr val="tx1"/>
                        </a:solidFill>
                        <a:effectLst/>
                        <a:latin typeface="Comic Sans MS"/>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7921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rot="195941">
            <a:off x="3637319" y="1064707"/>
            <a:ext cx="3024336" cy="2664296"/>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prstClr val="white"/>
                </a:solidFill>
                <a:effectLst/>
                <a:uLnTx/>
                <a:uFillTx/>
                <a:latin typeface="Comic Sans MS" panose="030F0702030302020204" pitchFamily="66" charset="0"/>
              </a:rPr>
              <a:t>Task</a:t>
            </a:r>
            <a:r>
              <a:rPr kumimoji="0" lang="en-GB" sz="2400" b="0" i="0" u="none" strike="noStrike" kern="0" cap="none" spc="0" normalizeH="0" baseline="0" noProof="0" dirty="0" smtClean="0">
                <a:ln>
                  <a:noFill/>
                </a:ln>
                <a:solidFill>
                  <a:prstClr val="white"/>
                </a:solidFill>
                <a:effectLst/>
                <a:uLnTx/>
                <a:uFillTx/>
                <a:latin typeface="Comic Sans MS" panose="030F0702030302020204" pitchFamily="66" charset="0"/>
              </a:rPr>
              <a:t>: Find out what Ainsworth’s findings were by completing the sheet using the textbook. </a:t>
            </a:r>
          </a:p>
        </p:txBody>
      </p:sp>
    </p:spTree>
    <p:extLst>
      <p:ext uri="{BB962C8B-B14F-4D97-AF65-F5344CB8AC3E}">
        <p14:creationId xmlns:p14="http://schemas.microsoft.com/office/powerpoint/2010/main" val="21891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33" name="Group 49"/>
          <p:cNvGrpSpPr>
            <a:grpSpLocks/>
          </p:cNvGrpSpPr>
          <p:nvPr/>
        </p:nvGrpSpPr>
        <p:grpSpPr bwMode="auto">
          <a:xfrm>
            <a:off x="468313" y="4940300"/>
            <a:ext cx="7343775" cy="576263"/>
            <a:chOff x="295" y="3112"/>
            <a:chExt cx="4626" cy="363"/>
          </a:xfrm>
        </p:grpSpPr>
        <p:grpSp>
          <p:nvGrpSpPr>
            <p:cNvPr id="9254" name="Group 21"/>
            <p:cNvGrpSpPr>
              <a:grpSpLocks/>
            </p:cNvGrpSpPr>
            <p:nvPr/>
          </p:nvGrpSpPr>
          <p:grpSpPr bwMode="auto">
            <a:xfrm>
              <a:off x="295" y="3112"/>
              <a:ext cx="1361" cy="363"/>
              <a:chOff x="1746" y="1253"/>
              <a:chExt cx="1996" cy="544"/>
            </a:xfrm>
          </p:grpSpPr>
          <p:sp>
            <p:nvSpPr>
              <p:cNvPr id="9261" name="AutoShape 22"/>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62" name="Text Box 23"/>
              <p:cNvSpPr txBox="1">
                <a:spLocks noChangeArrowheads="1"/>
              </p:cNvSpPr>
              <p:nvPr/>
            </p:nvSpPr>
            <p:spPr bwMode="auto">
              <a:xfrm>
                <a:off x="1791" y="1296"/>
                <a:ext cx="190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400"/>
                  <a:t>Secure</a:t>
                </a:r>
              </a:p>
            </p:txBody>
          </p:sp>
        </p:grpSp>
        <p:grpSp>
          <p:nvGrpSpPr>
            <p:cNvPr id="9255" name="Group 24"/>
            <p:cNvGrpSpPr>
              <a:grpSpLocks/>
            </p:cNvGrpSpPr>
            <p:nvPr/>
          </p:nvGrpSpPr>
          <p:grpSpPr bwMode="auto">
            <a:xfrm>
              <a:off x="1928" y="3112"/>
              <a:ext cx="1361" cy="363"/>
              <a:chOff x="1746" y="1253"/>
              <a:chExt cx="1996" cy="544"/>
            </a:xfrm>
          </p:grpSpPr>
          <p:sp>
            <p:nvSpPr>
              <p:cNvPr id="9259" name="AutoShape 25"/>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60" name="Text Box 26"/>
              <p:cNvSpPr txBox="1">
                <a:spLocks noChangeArrowheads="1"/>
              </p:cNvSpPr>
              <p:nvPr/>
            </p:nvSpPr>
            <p:spPr bwMode="auto">
              <a:xfrm>
                <a:off x="1791" y="1296"/>
                <a:ext cx="190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400"/>
                  <a:t>Avoidant</a:t>
                </a:r>
              </a:p>
            </p:txBody>
          </p:sp>
        </p:grpSp>
        <p:grpSp>
          <p:nvGrpSpPr>
            <p:cNvPr id="9256" name="Group 27"/>
            <p:cNvGrpSpPr>
              <a:grpSpLocks/>
            </p:cNvGrpSpPr>
            <p:nvPr/>
          </p:nvGrpSpPr>
          <p:grpSpPr bwMode="auto">
            <a:xfrm>
              <a:off x="3560" y="3112"/>
              <a:ext cx="1361" cy="363"/>
              <a:chOff x="1746" y="1253"/>
              <a:chExt cx="1996" cy="544"/>
            </a:xfrm>
          </p:grpSpPr>
          <p:sp>
            <p:nvSpPr>
              <p:cNvPr id="9257" name="AutoShape 28"/>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58" name="Text Box 29"/>
              <p:cNvSpPr txBox="1">
                <a:spLocks noChangeArrowheads="1"/>
              </p:cNvSpPr>
              <p:nvPr/>
            </p:nvSpPr>
            <p:spPr bwMode="auto">
              <a:xfrm>
                <a:off x="1791" y="1296"/>
                <a:ext cx="1904"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400"/>
                  <a:t>Resistant</a:t>
                </a:r>
              </a:p>
            </p:txBody>
          </p:sp>
        </p:grpSp>
      </p:grpSp>
      <p:grpSp>
        <p:nvGrpSpPr>
          <p:cNvPr id="16430" name="Group 46"/>
          <p:cNvGrpSpPr>
            <a:grpSpLocks/>
          </p:cNvGrpSpPr>
          <p:nvPr/>
        </p:nvGrpSpPr>
        <p:grpSpPr bwMode="auto">
          <a:xfrm>
            <a:off x="2555875" y="908050"/>
            <a:ext cx="3168650" cy="1223963"/>
            <a:chOff x="1610" y="572"/>
            <a:chExt cx="1996" cy="771"/>
          </a:xfrm>
        </p:grpSpPr>
        <p:grpSp>
          <p:nvGrpSpPr>
            <p:cNvPr id="9250" name="Group 8"/>
            <p:cNvGrpSpPr>
              <a:grpSpLocks/>
            </p:cNvGrpSpPr>
            <p:nvPr/>
          </p:nvGrpSpPr>
          <p:grpSpPr bwMode="auto">
            <a:xfrm>
              <a:off x="1610" y="572"/>
              <a:ext cx="1996" cy="544"/>
              <a:chOff x="1746" y="1253"/>
              <a:chExt cx="1996" cy="544"/>
            </a:xfrm>
          </p:grpSpPr>
          <p:sp>
            <p:nvSpPr>
              <p:cNvPr id="9252" name="AutoShape 5"/>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53" name="Text Box 6"/>
              <p:cNvSpPr txBox="1">
                <a:spLocks noChangeArrowheads="1"/>
              </p:cNvSpPr>
              <p:nvPr/>
            </p:nvSpPr>
            <p:spPr bwMode="auto">
              <a:xfrm>
                <a:off x="1791" y="1298"/>
                <a:ext cx="190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000"/>
                  <a:t>Primary Carer’s Behaviour Towards Child</a:t>
                </a:r>
              </a:p>
            </p:txBody>
          </p:sp>
        </p:grpSp>
        <p:sp>
          <p:nvSpPr>
            <p:cNvPr id="9251" name="Line 30"/>
            <p:cNvSpPr>
              <a:spLocks noChangeShapeType="1"/>
            </p:cNvSpPr>
            <p:nvPr/>
          </p:nvSpPr>
          <p:spPr bwMode="auto">
            <a:xfrm>
              <a:off x="2608" y="1116"/>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431" name="Group 47"/>
          <p:cNvGrpSpPr>
            <a:grpSpLocks/>
          </p:cNvGrpSpPr>
          <p:nvPr/>
        </p:nvGrpSpPr>
        <p:grpSpPr bwMode="auto">
          <a:xfrm>
            <a:off x="1476375" y="2132013"/>
            <a:ext cx="5256213" cy="1584325"/>
            <a:chOff x="930" y="1343"/>
            <a:chExt cx="3311" cy="998"/>
          </a:xfrm>
        </p:grpSpPr>
        <p:grpSp>
          <p:nvGrpSpPr>
            <p:cNvPr id="9242" name="Group 9"/>
            <p:cNvGrpSpPr>
              <a:grpSpLocks/>
            </p:cNvGrpSpPr>
            <p:nvPr/>
          </p:nvGrpSpPr>
          <p:grpSpPr bwMode="auto">
            <a:xfrm>
              <a:off x="1610" y="1343"/>
              <a:ext cx="1996" cy="544"/>
              <a:chOff x="1746" y="1253"/>
              <a:chExt cx="1996" cy="544"/>
            </a:xfrm>
          </p:grpSpPr>
          <p:sp>
            <p:nvSpPr>
              <p:cNvPr id="9248" name="AutoShape 10"/>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49" name="Text Box 11"/>
              <p:cNvSpPr txBox="1">
                <a:spLocks noChangeArrowheads="1"/>
              </p:cNvSpPr>
              <p:nvPr/>
            </p:nvSpPr>
            <p:spPr bwMode="auto">
              <a:xfrm>
                <a:off x="1791" y="1298"/>
                <a:ext cx="190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000"/>
                  <a:t>Child’s ‘Working Model’ of Itself</a:t>
                </a:r>
              </a:p>
            </p:txBody>
          </p:sp>
        </p:grpSp>
        <p:sp>
          <p:nvSpPr>
            <p:cNvPr id="9243" name="Line 31"/>
            <p:cNvSpPr>
              <a:spLocks noChangeShapeType="1"/>
            </p:cNvSpPr>
            <p:nvPr/>
          </p:nvSpPr>
          <p:spPr bwMode="auto">
            <a:xfrm>
              <a:off x="930" y="2114"/>
              <a:ext cx="3311"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4" name="Line 32"/>
            <p:cNvSpPr>
              <a:spLocks noChangeShapeType="1"/>
            </p:cNvSpPr>
            <p:nvPr/>
          </p:nvSpPr>
          <p:spPr bwMode="auto">
            <a:xfrm>
              <a:off x="930" y="2114"/>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5" name="Line 33"/>
            <p:cNvSpPr>
              <a:spLocks noChangeShapeType="1"/>
            </p:cNvSpPr>
            <p:nvPr/>
          </p:nvSpPr>
          <p:spPr bwMode="auto">
            <a:xfrm>
              <a:off x="2608" y="2114"/>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6" name="Line 34"/>
            <p:cNvSpPr>
              <a:spLocks noChangeShapeType="1"/>
            </p:cNvSpPr>
            <p:nvPr/>
          </p:nvSpPr>
          <p:spPr bwMode="auto">
            <a:xfrm>
              <a:off x="4241" y="2114"/>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7" name="Line 35"/>
            <p:cNvSpPr>
              <a:spLocks noChangeShapeType="1"/>
            </p:cNvSpPr>
            <p:nvPr/>
          </p:nvSpPr>
          <p:spPr bwMode="auto">
            <a:xfrm>
              <a:off x="2608" y="1887"/>
              <a:ext cx="0" cy="22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432" name="Group 48"/>
          <p:cNvGrpSpPr>
            <a:grpSpLocks/>
          </p:cNvGrpSpPr>
          <p:nvPr/>
        </p:nvGrpSpPr>
        <p:grpSpPr bwMode="auto">
          <a:xfrm>
            <a:off x="468313" y="3716338"/>
            <a:ext cx="7343775" cy="1223962"/>
            <a:chOff x="295" y="2341"/>
            <a:chExt cx="4626" cy="771"/>
          </a:xfrm>
        </p:grpSpPr>
        <p:grpSp>
          <p:nvGrpSpPr>
            <p:cNvPr id="9230" name="Group 12"/>
            <p:cNvGrpSpPr>
              <a:grpSpLocks/>
            </p:cNvGrpSpPr>
            <p:nvPr/>
          </p:nvGrpSpPr>
          <p:grpSpPr bwMode="auto">
            <a:xfrm>
              <a:off x="295" y="2341"/>
              <a:ext cx="1361" cy="544"/>
              <a:chOff x="1746" y="1253"/>
              <a:chExt cx="1996" cy="544"/>
            </a:xfrm>
          </p:grpSpPr>
          <p:sp>
            <p:nvSpPr>
              <p:cNvPr id="9240" name="AutoShape 13"/>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41" name="Text Box 14"/>
              <p:cNvSpPr txBox="1">
                <a:spLocks noChangeArrowheads="1"/>
              </p:cNvSpPr>
              <p:nvPr/>
            </p:nvSpPr>
            <p:spPr bwMode="auto">
              <a:xfrm>
                <a:off x="1791" y="1298"/>
                <a:ext cx="19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000"/>
                  <a:t>Positive &amp; Loved</a:t>
                </a:r>
              </a:p>
            </p:txBody>
          </p:sp>
        </p:grpSp>
        <p:grpSp>
          <p:nvGrpSpPr>
            <p:cNvPr id="9231" name="Group 15"/>
            <p:cNvGrpSpPr>
              <a:grpSpLocks/>
            </p:cNvGrpSpPr>
            <p:nvPr/>
          </p:nvGrpSpPr>
          <p:grpSpPr bwMode="auto">
            <a:xfrm>
              <a:off x="1928" y="2341"/>
              <a:ext cx="1361" cy="544"/>
              <a:chOff x="1746" y="1253"/>
              <a:chExt cx="1996" cy="544"/>
            </a:xfrm>
          </p:grpSpPr>
          <p:sp>
            <p:nvSpPr>
              <p:cNvPr id="9238" name="AutoShape 16"/>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39" name="Text Box 17"/>
              <p:cNvSpPr txBox="1">
                <a:spLocks noChangeArrowheads="1"/>
              </p:cNvSpPr>
              <p:nvPr/>
            </p:nvSpPr>
            <p:spPr bwMode="auto">
              <a:xfrm>
                <a:off x="1791" y="1298"/>
                <a:ext cx="190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000"/>
                  <a:t>Unloved &amp; Rejected</a:t>
                </a:r>
              </a:p>
            </p:txBody>
          </p:sp>
        </p:grpSp>
        <p:grpSp>
          <p:nvGrpSpPr>
            <p:cNvPr id="9232" name="Group 18"/>
            <p:cNvGrpSpPr>
              <a:grpSpLocks/>
            </p:cNvGrpSpPr>
            <p:nvPr/>
          </p:nvGrpSpPr>
          <p:grpSpPr bwMode="auto">
            <a:xfrm>
              <a:off x="3560" y="2341"/>
              <a:ext cx="1361" cy="544"/>
              <a:chOff x="1746" y="1253"/>
              <a:chExt cx="1996" cy="544"/>
            </a:xfrm>
          </p:grpSpPr>
          <p:sp>
            <p:nvSpPr>
              <p:cNvPr id="9236" name="AutoShape 19"/>
              <p:cNvSpPr>
                <a:spLocks noChangeArrowheads="1"/>
              </p:cNvSpPr>
              <p:nvPr/>
            </p:nvSpPr>
            <p:spPr bwMode="auto">
              <a:xfrm>
                <a:off x="1746" y="1253"/>
                <a:ext cx="1996" cy="544"/>
              </a:xfrm>
              <a:prstGeom prst="roundRect">
                <a:avLst>
                  <a:gd name="adj" fmla="val 1052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endParaRPr lang="en-US" altLang="en-US"/>
              </a:p>
            </p:txBody>
          </p:sp>
          <p:sp>
            <p:nvSpPr>
              <p:cNvPr id="9237" name="Text Box 20"/>
              <p:cNvSpPr txBox="1">
                <a:spLocks noChangeArrowheads="1"/>
              </p:cNvSpPr>
              <p:nvPr/>
            </p:nvSpPr>
            <p:spPr bwMode="auto">
              <a:xfrm>
                <a:off x="1791" y="1298"/>
                <a:ext cx="190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altLang="en-US" sz="2000"/>
                  <a:t>Angry &amp; Confused</a:t>
                </a:r>
              </a:p>
            </p:txBody>
          </p:sp>
        </p:grpSp>
        <p:sp>
          <p:nvSpPr>
            <p:cNvPr id="9233" name="Line 36"/>
            <p:cNvSpPr>
              <a:spLocks noChangeShapeType="1"/>
            </p:cNvSpPr>
            <p:nvPr/>
          </p:nvSpPr>
          <p:spPr bwMode="auto">
            <a:xfrm>
              <a:off x="930" y="2885"/>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4" name="Line 37"/>
            <p:cNvSpPr>
              <a:spLocks noChangeShapeType="1"/>
            </p:cNvSpPr>
            <p:nvPr/>
          </p:nvSpPr>
          <p:spPr bwMode="auto">
            <a:xfrm>
              <a:off x="2608" y="2885"/>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Line 38"/>
            <p:cNvSpPr>
              <a:spLocks noChangeShapeType="1"/>
            </p:cNvSpPr>
            <p:nvPr/>
          </p:nvSpPr>
          <p:spPr bwMode="auto">
            <a:xfrm>
              <a:off x="4241" y="2885"/>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6434" name="Group 50"/>
          <p:cNvGrpSpPr>
            <a:grpSpLocks/>
          </p:cNvGrpSpPr>
          <p:nvPr/>
        </p:nvGrpSpPr>
        <p:grpSpPr bwMode="auto">
          <a:xfrm>
            <a:off x="1476375" y="1339850"/>
            <a:ext cx="6696075" cy="4464050"/>
            <a:chOff x="930" y="844"/>
            <a:chExt cx="4218" cy="2812"/>
          </a:xfrm>
        </p:grpSpPr>
        <p:sp>
          <p:nvSpPr>
            <p:cNvPr id="9224" name="Line 39"/>
            <p:cNvSpPr>
              <a:spLocks noChangeShapeType="1"/>
            </p:cNvSpPr>
            <p:nvPr/>
          </p:nvSpPr>
          <p:spPr bwMode="auto">
            <a:xfrm>
              <a:off x="930" y="3656"/>
              <a:ext cx="421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Line 40"/>
            <p:cNvSpPr>
              <a:spLocks noChangeShapeType="1"/>
            </p:cNvSpPr>
            <p:nvPr/>
          </p:nvSpPr>
          <p:spPr bwMode="auto">
            <a:xfrm>
              <a:off x="5148" y="844"/>
              <a:ext cx="0" cy="28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6" name="Line 41"/>
            <p:cNvSpPr>
              <a:spLocks noChangeShapeType="1"/>
            </p:cNvSpPr>
            <p:nvPr/>
          </p:nvSpPr>
          <p:spPr bwMode="auto">
            <a:xfrm>
              <a:off x="3606" y="844"/>
              <a:ext cx="1542" cy="1"/>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Line 42"/>
            <p:cNvSpPr>
              <a:spLocks noChangeShapeType="1"/>
            </p:cNvSpPr>
            <p:nvPr/>
          </p:nvSpPr>
          <p:spPr bwMode="auto">
            <a:xfrm>
              <a:off x="930" y="3475"/>
              <a:ext cx="0" cy="1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8" name="Line 43"/>
            <p:cNvSpPr>
              <a:spLocks noChangeShapeType="1"/>
            </p:cNvSpPr>
            <p:nvPr/>
          </p:nvSpPr>
          <p:spPr bwMode="auto">
            <a:xfrm>
              <a:off x="2608" y="3475"/>
              <a:ext cx="0" cy="1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9" name="Line 44"/>
            <p:cNvSpPr>
              <a:spLocks noChangeShapeType="1"/>
            </p:cNvSpPr>
            <p:nvPr/>
          </p:nvSpPr>
          <p:spPr bwMode="auto">
            <a:xfrm>
              <a:off x="4241" y="3475"/>
              <a:ext cx="0" cy="181"/>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223" name="Text Box 51"/>
          <p:cNvSpPr txBox="1">
            <a:spLocks noChangeArrowheads="1"/>
          </p:cNvSpPr>
          <p:nvPr/>
        </p:nvSpPr>
        <p:spPr bwMode="auto">
          <a:xfrm rot="-5400000">
            <a:off x="7676357" y="5390356"/>
            <a:ext cx="2538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2000">
                <a:latin typeface="Arial Narrow" pitchFamily="34" charset="0"/>
              </a:rPr>
              <a:t>www.psychlotron.org.uk</a:t>
            </a:r>
          </a:p>
        </p:txBody>
      </p:sp>
    </p:spTree>
    <p:extLst>
      <p:ext uri="{BB962C8B-B14F-4D97-AF65-F5344CB8AC3E}">
        <p14:creationId xmlns:p14="http://schemas.microsoft.com/office/powerpoint/2010/main" val="28821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6430"/>
                                        </p:tgtEl>
                                        <p:attrNameLst>
                                          <p:attrName>style.visibility</p:attrName>
                                        </p:attrNameLst>
                                      </p:cBhvr>
                                      <p:to>
                                        <p:strVal val="visible"/>
                                      </p:to>
                                    </p:set>
                                    <p:animEffect transition="in" filter="randombar(horizontal)">
                                      <p:cBhvr>
                                        <p:cTn id="7" dur="500"/>
                                        <p:tgtEl>
                                          <p:spTgt spid="16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6431"/>
                                        </p:tgtEl>
                                        <p:attrNameLst>
                                          <p:attrName>style.visibility</p:attrName>
                                        </p:attrNameLst>
                                      </p:cBhvr>
                                      <p:to>
                                        <p:strVal val="visible"/>
                                      </p:to>
                                    </p:set>
                                    <p:animEffect transition="in" filter="randombar(horizontal)">
                                      <p:cBhvr>
                                        <p:cTn id="12" dur="500"/>
                                        <p:tgtEl>
                                          <p:spTgt spid="164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16432"/>
                                        </p:tgtEl>
                                        <p:attrNameLst>
                                          <p:attrName>style.visibility</p:attrName>
                                        </p:attrNameLst>
                                      </p:cBhvr>
                                      <p:to>
                                        <p:strVal val="visible"/>
                                      </p:to>
                                    </p:set>
                                    <p:animEffect transition="in" filter="randombar(horizontal)">
                                      <p:cBhvr>
                                        <p:cTn id="17" dur="500"/>
                                        <p:tgtEl>
                                          <p:spTgt spid="16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6433"/>
                                        </p:tgtEl>
                                        <p:attrNameLst>
                                          <p:attrName>style.visibility</p:attrName>
                                        </p:attrNameLst>
                                      </p:cBhvr>
                                      <p:to>
                                        <p:strVal val="visible"/>
                                      </p:to>
                                    </p:set>
                                    <p:animEffect transition="in" filter="randombar(horizontal)">
                                      <p:cBhvr>
                                        <p:cTn id="22" dur="500"/>
                                        <p:tgtEl>
                                          <p:spTgt spid="1643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434"/>
                                        </p:tgtEl>
                                        <p:attrNameLst>
                                          <p:attrName>style.visibility</p:attrName>
                                        </p:attrNameLst>
                                      </p:cBhvr>
                                      <p:to>
                                        <p:strVal val="visible"/>
                                      </p:to>
                                    </p:set>
                                    <p:animEffect transition="in" filter="wipe(down)">
                                      <p:cBhvr>
                                        <p:cTn id="27" dur="3000"/>
                                        <p:tgtEl>
                                          <p:spTgt spid="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1061</Words>
  <Application>Microsoft Office PowerPoint</Application>
  <PresentationFormat>On-screen Show (4:3)</PresentationFormat>
  <Paragraphs>129</Paragraphs>
  <Slides>16</Slides>
  <Notes>7</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1_Office Theme</vt:lpstr>
      <vt:lpstr>2_Office Theme</vt:lpstr>
      <vt:lpstr>PowerPoint Presentation</vt:lpstr>
      <vt:lpstr>Home learning</vt:lpstr>
      <vt:lpstr>PowerPoint Presentation</vt:lpstr>
      <vt:lpstr>What you should have: The Strange Situation</vt:lpstr>
      <vt:lpstr> Observations were recorded every 15 seconds and placed into behavioural categories </vt:lpstr>
      <vt:lpstr>PowerPoint Presentation</vt:lpstr>
      <vt:lpstr>PowerPoint Presentation</vt:lpstr>
      <vt:lpstr>PowerPoint Presentation</vt:lpstr>
      <vt:lpstr>PowerPoint Presentation</vt:lpstr>
      <vt:lpstr>PowerPoint Presentation</vt:lpstr>
      <vt:lpstr>Is the SS a valid test?</vt:lpstr>
      <vt:lpstr>Is the SS a reliable test?</vt:lpstr>
      <vt:lpstr>What about other attachment types?</vt:lpstr>
      <vt:lpstr>Ethics – can we justify this?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28</cp:revision>
  <dcterms:created xsi:type="dcterms:W3CDTF">2014-10-05T17:11:03Z</dcterms:created>
  <dcterms:modified xsi:type="dcterms:W3CDTF">2016-03-09T13:37:45Z</dcterms:modified>
</cp:coreProperties>
</file>