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4" r:id="rId2"/>
    <p:sldId id="316" r:id="rId3"/>
    <p:sldId id="340" r:id="rId4"/>
    <p:sldId id="339" r:id="rId5"/>
    <p:sldId id="341" r:id="rId6"/>
    <p:sldId id="335" r:id="rId7"/>
    <p:sldId id="337" r:id="rId8"/>
    <p:sldId id="329" r:id="rId9"/>
    <p:sldId id="331" r:id="rId10"/>
    <p:sldId id="342" r:id="rId1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9966"/>
    <a:srgbClr val="66FF33"/>
    <a:srgbClr val="66FF66"/>
    <a:srgbClr val="FFCCCC"/>
    <a:srgbClr val="FFFF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48" autoAdjust="0"/>
  </p:normalViewPr>
  <p:slideViewPr>
    <p:cSldViewPr>
      <p:cViewPr varScale="1">
        <p:scale>
          <a:sx n="95" d="100"/>
          <a:sy n="95" d="100"/>
        </p:scale>
        <p:origin x="-1928"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35BBA82-915E-4D2A-A738-2B128843CE70}" type="datetimeFigureOut">
              <a:rPr lang="en-GB" smtClean="0"/>
              <a:pPr/>
              <a:t>15/05/16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D78AA9F-6CE4-46D3-9CCF-4FAF19D91FC7}" type="slidenum">
              <a:rPr lang="en-GB" smtClean="0"/>
              <a:pPr/>
              <a:t>‹#›</a:t>
            </a:fld>
            <a:endParaRPr lang="en-GB"/>
          </a:p>
        </p:txBody>
      </p:sp>
    </p:spTree>
    <p:extLst>
      <p:ext uri="{BB962C8B-B14F-4D97-AF65-F5344CB8AC3E}">
        <p14:creationId xmlns:p14="http://schemas.microsoft.com/office/powerpoint/2010/main" val="4067926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0" u="none" baseline="0" dirty="0" smtClean="0">
                <a:solidFill>
                  <a:srgbClr val="0070C0"/>
                </a:solidFill>
                <a:effectLst>
                  <a:outerShdw blurRad="38100" dist="38100" dir="2700000" algn="tl">
                    <a:srgbClr val="000000">
                      <a:alpha val="43137"/>
                    </a:srgbClr>
                  </a:outerShdw>
                </a:effectLst>
                <a:latin typeface="Cambria" panose="02040503050406030204" pitchFamily="18" charset="0"/>
              </a:rPr>
              <a:t>At the start of the lessons student to copy the Learning objective into their books.  </a:t>
            </a:r>
            <a:r>
              <a:rPr lang="en-GB" b="1" u="none" baseline="0" dirty="0" smtClean="0">
                <a:solidFill>
                  <a:srgbClr val="0070C0"/>
                </a:solidFill>
                <a:effectLst>
                  <a:outerShdw blurRad="38100" dist="38100" dir="2700000" algn="tl">
                    <a:srgbClr val="000000">
                      <a:alpha val="43137"/>
                    </a:srgbClr>
                  </a:outerShdw>
                </a:effectLst>
                <a:latin typeface="Cambria" panose="02040503050406030204" pitchFamily="18" charset="0"/>
              </a:rPr>
              <a:t>Either: I will learn… or I will develop/be able to</a:t>
            </a:r>
          </a:p>
          <a:p>
            <a:pPr marL="0" indent="0">
              <a:buNone/>
            </a:pPr>
            <a:r>
              <a:rPr lang="en-GB" b="1" u="none" baseline="0" dirty="0" smtClean="0">
                <a:solidFill>
                  <a:srgbClr val="0070C0"/>
                </a:solidFill>
                <a:effectLst>
                  <a:outerShdw blurRad="38100" dist="38100" dir="2700000" algn="tl">
                    <a:srgbClr val="000000">
                      <a:alpha val="43137"/>
                    </a:srgbClr>
                  </a:outerShdw>
                </a:effectLst>
                <a:latin typeface="Cambria" panose="02040503050406030204" pitchFamily="18" charset="0"/>
              </a:rPr>
              <a:t>Key words as part of the objective:  express, evaluate, organise, define, solve, write, plan, apply, produce, select, reflect on, implement, compile, incorporate, construct, explain, practise, draw, identify, classify, decide, list calculate, present, assemble, describe, conclude</a:t>
            </a:r>
          </a:p>
          <a:p>
            <a:pPr marL="0" indent="0">
              <a:buNone/>
            </a:pPr>
            <a:r>
              <a:rPr lang="en-GB" b="0" u="none" dirty="0" smtClean="0">
                <a:solidFill>
                  <a:srgbClr val="0070C0"/>
                </a:solidFill>
                <a:effectLst>
                  <a:outerShdw blurRad="38100" dist="38100" dir="2700000" algn="tl">
                    <a:srgbClr val="000000">
                      <a:alpha val="43137"/>
                    </a:srgbClr>
                  </a:outerShdw>
                </a:effectLst>
                <a:latin typeface="Cambria" panose="02040503050406030204" pitchFamily="18" charset="0"/>
              </a:rPr>
              <a:t>Starter:  Think about how are you going to engage the students </a:t>
            </a:r>
            <a:r>
              <a:rPr lang="en-GB" b="0" i="0" u="none" dirty="0" smtClean="0">
                <a:solidFill>
                  <a:srgbClr val="0070C0"/>
                </a:solidFill>
                <a:effectLst>
                  <a:outerShdw blurRad="38100" dist="38100" dir="2700000" algn="tl">
                    <a:srgbClr val="000000">
                      <a:alpha val="43137"/>
                    </a:srgbClr>
                  </a:outerShdw>
                </a:effectLst>
                <a:latin typeface="Cambria" panose="02040503050406030204" pitchFamily="18" charset="0"/>
              </a:rPr>
              <a:t>t</a:t>
            </a:r>
            <a:r>
              <a:rPr lang="en-GB" sz="1000" b="0" i="0" baseline="0" dirty="0" smtClean="0">
                <a:solidFill>
                  <a:srgbClr val="0070C0"/>
                </a:solidFill>
                <a:latin typeface="Cambria" panose="02040503050406030204" pitchFamily="18" charset="0"/>
              </a:rPr>
              <a:t>hat they can do independently that look back on the previous lesson or look forward</a:t>
            </a:r>
          </a:p>
        </p:txBody>
      </p:sp>
      <p:sp>
        <p:nvSpPr>
          <p:cNvPr id="4" name="Slide Number Placeholder 3"/>
          <p:cNvSpPr>
            <a:spLocks noGrp="1"/>
          </p:cNvSpPr>
          <p:nvPr>
            <p:ph type="sldNum" sz="quarter" idx="10"/>
          </p:nvPr>
        </p:nvSpPr>
        <p:spPr/>
        <p:txBody>
          <a:bodyPr/>
          <a:lstStyle/>
          <a:p>
            <a:fld id="{3D78AA9F-6CE4-46D3-9CCF-4FAF19D91FC7}" type="slidenum">
              <a:rPr lang="en-GB" smtClean="0"/>
              <a:pPr/>
              <a:t>1</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smtClean="0"/>
          </a:p>
        </p:txBody>
      </p:sp>
      <p:sp>
        <p:nvSpPr>
          <p:cNvPr id="4" name="Slide Number Placeholder 3"/>
          <p:cNvSpPr>
            <a:spLocks noGrp="1"/>
          </p:cNvSpPr>
          <p:nvPr>
            <p:ph type="sldNum" sz="quarter" idx="10"/>
          </p:nvPr>
        </p:nvSpPr>
        <p:spPr/>
        <p:txBody>
          <a:bodyPr/>
          <a:lstStyle/>
          <a:p>
            <a:fld id="{3D78AA9F-6CE4-46D3-9CCF-4FAF19D91FC7}" type="slidenum">
              <a:rPr lang="en-GB" smtClean="0"/>
              <a:pPr/>
              <a:t>2</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smtClean="0"/>
          </a:p>
        </p:txBody>
      </p:sp>
      <p:sp>
        <p:nvSpPr>
          <p:cNvPr id="4" name="Slide Number Placeholder 3"/>
          <p:cNvSpPr>
            <a:spLocks noGrp="1"/>
          </p:cNvSpPr>
          <p:nvPr>
            <p:ph type="sldNum" sz="quarter" idx="10"/>
          </p:nvPr>
        </p:nvSpPr>
        <p:spPr/>
        <p:txBody>
          <a:bodyPr/>
          <a:lstStyle/>
          <a:p>
            <a:fld id="{3D78AA9F-6CE4-46D3-9CCF-4FAF19D91FC7}" type="slidenum">
              <a:rPr lang="en-GB" smtClean="0"/>
              <a:pPr/>
              <a:t>3</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smtClean="0"/>
          </a:p>
        </p:txBody>
      </p:sp>
      <p:sp>
        <p:nvSpPr>
          <p:cNvPr id="4" name="Slide Number Placeholder 3"/>
          <p:cNvSpPr>
            <a:spLocks noGrp="1"/>
          </p:cNvSpPr>
          <p:nvPr>
            <p:ph type="sldNum" sz="quarter" idx="10"/>
          </p:nvPr>
        </p:nvSpPr>
        <p:spPr/>
        <p:txBody>
          <a:bodyPr/>
          <a:lstStyle/>
          <a:p>
            <a:fld id="{3D78AA9F-6CE4-46D3-9CCF-4FAF19D91FC7}" type="slidenum">
              <a:rPr lang="en-GB" smtClean="0"/>
              <a:pPr/>
              <a:t>4</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smtClean="0"/>
          </a:p>
        </p:txBody>
      </p:sp>
      <p:sp>
        <p:nvSpPr>
          <p:cNvPr id="4" name="Slide Number Placeholder 3"/>
          <p:cNvSpPr>
            <a:spLocks noGrp="1"/>
          </p:cNvSpPr>
          <p:nvPr>
            <p:ph type="sldNum" sz="quarter" idx="10"/>
          </p:nvPr>
        </p:nvSpPr>
        <p:spPr/>
        <p:txBody>
          <a:bodyPr/>
          <a:lstStyle/>
          <a:p>
            <a:fld id="{3D78AA9F-6CE4-46D3-9CCF-4FAF19D91FC7}" type="slidenum">
              <a:rPr lang="en-GB" smtClean="0"/>
              <a:pPr/>
              <a:t>10</a:t>
            </a:fld>
            <a:endParaRPr lang="en-GB"/>
          </a:p>
        </p:txBody>
      </p:sp>
    </p:spTree>
    <p:extLst>
      <p:ext uri="{BB962C8B-B14F-4D97-AF65-F5344CB8AC3E}">
        <p14:creationId xmlns:p14="http://schemas.microsoft.com/office/powerpoint/2010/main" val="98359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15/05/16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90797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15/05/16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52822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15/05/16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52312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15/05/16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206673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A82ED3-84E3-4F8A-95A4-24D566118575}" type="datetimeFigureOut">
              <a:rPr lang="en-GB" smtClean="0"/>
              <a:pPr/>
              <a:t>15/05/16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730740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2A82ED3-84E3-4F8A-95A4-24D566118575}" type="datetimeFigureOut">
              <a:rPr lang="en-GB" smtClean="0"/>
              <a:pPr/>
              <a:t>15/05/16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560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2A82ED3-84E3-4F8A-95A4-24D566118575}" type="datetimeFigureOut">
              <a:rPr lang="en-GB" smtClean="0"/>
              <a:pPr/>
              <a:t>15/05/16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053232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2A82ED3-84E3-4F8A-95A4-24D566118575}" type="datetimeFigureOut">
              <a:rPr lang="en-GB" smtClean="0"/>
              <a:pPr/>
              <a:t>15/05/16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720166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A82ED3-84E3-4F8A-95A4-24D566118575}" type="datetimeFigureOut">
              <a:rPr lang="en-GB" smtClean="0"/>
              <a:pPr/>
              <a:t>15/05/16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126036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82ED3-84E3-4F8A-95A4-24D566118575}" type="datetimeFigureOut">
              <a:rPr lang="en-GB" smtClean="0"/>
              <a:pPr/>
              <a:t>15/05/16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3301710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82ED3-84E3-4F8A-95A4-24D566118575}" type="datetimeFigureOut">
              <a:rPr lang="en-GB" smtClean="0"/>
              <a:pPr/>
              <a:t>15/05/16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22414808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82ED3-84E3-4F8A-95A4-24D566118575}" type="datetimeFigureOut">
              <a:rPr lang="en-GB" smtClean="0"/>
              <a:pPr/>
              <a:t>15/05/16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33918-B38A-48D4-B805-D5AC618310E4}" type="slidenum">
              <a:rPr lang="en-GB" smtClean="0"/>
              <a:pPr/>
              <a:t>‹#›</a:t>
            </a:fld>
            <a:endParaRPr lang="en-GB"/>
          </a:p>
        </p:txBody>
      </p:sp>
    </p:spTree>
    <p:extLst>
      <p:ext uri="{BB962C8B-B14F-4D97-AF65-F5344CB8AC3E}">
        <p14:creationId xmlns:p14="http://schemas.microsoft.com/office/powerpoint/2010/main" val="3733206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uk/url?sa=i&amp;source=images&amp;cd=&amp;cad=rja&amp;docid=11K2AUGqCJApaM&amp;tbnid=CIulBaewH4YUuM:&amp;ved=0CAgQjRwwAA&amp;url=http://occupations.phillipmartin.info/occupations_police.htm&amp;ei=e4tMUp-dMsaR0AXR_IGoBQ&amp;psig=AFQjCNEwtX3CGIjSiYBvuzZ5Xb_Y06q-0w&amp;ust=1380834555886189" TargetMode="External"/><Relationship Id="rId4" Type="http://schemas.openxmlformats.org/officeDocument/2006/relationships/image" Target="../media/image2.gif"/><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0044608" y="-62497"/>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smtClean="0">
                <a:solidFill>
                  <a:schemeClr val="tx1"/>
                </a:solidFill>
                <a:latin typeface="Cambria" pitchFamily="18" charset="0"/>
              </a:rPr>
              <a:t>Date</a:t>
            </a:r>
            <a:endParaRPr lang="en-GB" sz="1600" b="1" dirty="0">
              <a:solidFill>
                <a:schemeClr val="tx1"/>
              </a:solidFill>
              <a:latin typeface="Cambria" pitchFamily="18" charset="0"/>
            </a:endParaRPr>
          </a:p>
        </p:txBody>
      </p:sp>
      <p:sp>
        <p:nvSpPr>
          <p:cNvPr id="12" name="Rectangle 11"/>
          <p:cNvSpPr/>
          <p:nvPr/>
        </p:nvSpPr>
        <p:spPr>
          <a:xfrm>
            <a:off x="-21263" y="1044505"/>
            <a:ext cx="6321455" cy="4976783"/>
          </a:xfrm>
          <a:prstGeom prst="rect">
            <a:avLst/>
          </a:prstGeom>
          <a:solidFill>
            <a:schemeClr val="accent4">
              <a:lumMod val="20000"/>
              <a:lumOff val="8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03200"/>
            <a:r>
              <a:rPr lang="en-GB" b="1" u="sng" dirty="0" smtClean="0">
                <a:solidFill>
                  <a:schemeClr val="tx1"/>
                </a:solidFill>
                <a:latin typeface="Cambria" pitchFamily="18" charset="0"/>
              </a:rPr>
              <a:t>Starter Activity</a:t>
            </a:r>
            <a:r>
              <a:rPr lang="en-GB" b="1" dirty="0" smtClean="0">
                <a:solidFill>
                  <a:schemeClr val="tx1"/>
                </a:solidFill>
                <a:latin typeface="Cambria" pitchFamily="18" charset="0"/>
              </a:rPr>
              <a:t>:</a:t>
            </a:r>
          </a:p>
          <a:p>
            <a:pPr defTabSz="203200"/>
            <a:endParaRPr lang="en-GB" sz="2800" b="1" dirty="0">
              <a:solidFill>
                <a:schemeClr val="tx1"/>
              </a:solidFill>
              <a:latin typeface="Cambria" pitchFamily="18" charset="0"/>
            </a:endParaRPr>
          </a:p>
          <a:p>
            <a:pPr defTabSz="203200"/>
            <a:endParaRPr lang="en-GB" sz="2400" dirty="0" smtClean="0">
              <a:solidFill>
                <a:schemeClr val="tx1"/>
              </a:solidFill>
              <a:latin typeface="Comic Sans MS" panose="030F0702030302020204" pitchFamily="66" charset="0"/>
            </a:endParaRPr>
          </a:p>
          <a:p>
            <a:pPr defTabSz="203200"/>
            <a:endParaRPr lang="en-GB" sz="2400" dirty="0">
              <a:solidFill>
                <a:schemeClr val="tx1"/>
              </a:solidFill>
              <a:latin typeface="Comic Sans MS" panose="030F0702030302020204" pitchFamily="66" charset="0"/>
            </a:endParaRPr>
          </a:p>
        </p:txBody>
      </p:sp>
      <p:sp>
        <p:nvSpPr>
          <p:cNvPr id="14" name="Right Arrow 13"/>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smtClean="0">
                <a:solidFill>
                  <a:schemeClr val="tx1"/>
                </a:solidFill>
              </a:rPr>
              <a:t>Lesson objective:</a:t>
            </a:r>
            <a:r>
              <a:rPr lang="en-GB" sz="1400" b="1" dirty="0" smtClean="0">
                <a:solidFill>
                  <a:schemeClr val="tx1"/>
                </a:solidFill>
              </a:rPr>
              <a:t> </a:t>
            </a:r>
            <a:r>
              <a:rPr lang="en-GB" sz="2000" dirty="0" smtClean="0">
                <a:solidFill>
                  <a:schemeClr val="tx1"/>
                </a:solidFill>
                <a:latin typeface="Comic Sans MS" panose="030F0702030302020204" pitchFamily="66" charset="0"/>
              </a:rPr>
              <a:t>I will investigate what crime was committed in Tudor Stuart times and analyse the punishments given. </a:t>
            </a:r>
            <a:endParaRPr lang="en-GB" sz="2000" i="1" dirty="0">
              <a:solidFill>
                <a:schemeClr val="tx1"/>
              </a:solidFill>
              <a:latin typeface="Comic Sans MS" panose="030F0702030302020204" pitchFamily="66" charset="0"/>
            </a:endParaRPr>
          </a:p>
        </p:txBody>
      </p:sp>
      <p:sp>
        <p:nvSpPr>
          <p:cNvPr id="2" name="AutoShape 2" descr="data:image/jpeg;base64,/9j/4AAQSkZJRgABAQAAAQABAAD/2wCEAAkGBxQSEBQUExQUFRQXGBgXGBgWFxscGBgfFBocGBwVGBgYHSggGRolHBgaIjEiJysrMS4uHh8zODMsNygtMSsBCgoKBQUFDgUFDisZExkrKysrKysrKysrKysrKysrKysrKysrKysrKysrKysrKysrKysrKysrKysrKysrKysrK//AABEIAQAAxQMBIgACEQEDEQH/xAAcAAACAgMBAQAAAAAAAAAAAAAABgUHAQMEAgj/xABKEAACAQIEBAQDBQQHBAgHAAABAgMEEQAFEiEGEzFBByJRYRQycSNCUoGRFTNioSRTcoKSwfAWc4PRQ2OTorHD0uElNUR0lLKz/8QAFAEBAAAAAAAAAAAAAAAAAAAAAP/EABQRAQAAAAAAAAAAAAAAAAAAAAD/2gAMAwEAAhEDEQA/ALxwYMGAwTjOIvih7UVSfSGQ/opOJTAGDBgwBgwYMB5Db2749YiI/wD5hJ/9vFb/ALSW/wDliWGAzgxxUOZJNzdF/spGia/qgBPTtZhhd4T4vaseNeWihqbnlgz9ea0Q0hkF0IXVe997W7kN/iLVzxURan0hubCGJkMZAaRR5WVTuTZTfsSd7WOvwtzd6vK4ZpCSzGTdnLttIw8xI/T2tiAbNHrcmpWlZJXnqrbhUR+VPI6x7iwUrEFuQdut98L+V1r0/DVQgDK8VQI7IwU/aGKUgMVIsFkPQdB2wFv5jmccGjmEjmOsa2Vmuz9B5QbD3Owx1jFdeK8Ak/ZraUZhUq12VWIUr5gLjoW0Xt6DEpxZmckeaZVErEJK8+tbG1kj0gmxHeSwBuO/bAOWDEfVZ1BHI8ckgVkiM73uAsYNi5boN+1747IZ1e+lgbWvY9LgMAfQ2IP0IwEXxRngo4DJoaRydMcagku1idI0g22BNz6Y6cjzIVECSaSrFV1oQQUYqCUOoA7X623Fjhc8WJbZdpuw11FMt1vq/fI3l0gm9luLAnbpg8JJCcphDdVMi79fnLC/5MMBPLn0RrTR+bnCPm9PJa4GnV+LzA29N8SSuCNiD229tiMVBV1KLxgAgCHk6ZCoszGSMW1HuRdTe19upsLNHhISKOSM9FlDAn5m58MU5Lep1Stv6WwE7Fn+rMXoxHcJCsrSX6FyQEItYbC97772BsbSwqU1MmpdagMy3GpQ17MR1ANjv7HFZ5nUaeJ4WJYLdYTs2g6qaZ9N9WnVcrtpuL9bG2IHLc35tNXymNTqoYUC3dtRWWRdJuxYj7RL774C7wcGPED3UH1AP6jBgNmDBjTVlwv2aqzdg7FR+oVj/LARWfVCy088IEwMkbxgiCYgF1K3uE3G+OqLOY2dUtMpY2BeCVVJ621MgF9vXHFJmVSOqUo/40h/8nGuWqnkUX5EdmBDBJpSCL7hCqb2vve3scAwk4FYEXG4wmS5TRudVbUzVFj8tS5ji/KBVSNhv1Kt9cdUcGXxAciWOmt0+HkCL9TGLxuf7SnANWDC42ZSWHLqoJB0BMDyMfryZAP0Axpasrr2EkP/AOBUW/VqhRgJiOE/GO/bkxr+jyH/ADxI4TXrc0B2EbfSiIv/AIswH/hiToc5nEcYnpKjm6RrMax6NVtwo5zEC/qcBHcPwOi16rfmM8sq7/10kxTr7aR+WF3KaRqeulfcLHT1kCehEDRyggfWRhf64dIcxAmeRqeqTUqIbxBh9mXINo2Yn5/TtjgqVgbXeTlhufcyI6WFQFB+dR3U4BcgyWYUFPSxaSIZpjINLFioBH2YVkIcGUEWZT3BB6xseVH4CSEgC81ROwC2Fo4J41Gm/lsYoxbe1rYehFTVJkCVERYyF4yjxuVLBLtoNwTdW2II36YkXyRArgFiWiePzEknWWYkk7k3Y4BU41UvJRAC+mB3t7mejjUX99bYkeJqbXmNI/8AVNH+XOdx/wCWcdc1BqZeZZRHBTi7GwvzdbC57jkr+uNuYSRNMHEsR80F/Ov/AETyN6/x4BL45iDZrVjSvmydlDEA2YVAtsevzof0xJeGVYS9eLsSPhZPMzWOulQXF72GqNht6W7WxszijWaueUMhFkh2YbhpaR7D1HlP88bOE6E0/PbqDQ0zk+p11bW/JSg/LARHF2eNU0GUzLIiSSzCUEsyoTFBKbErZghaw23F9t8TfhEv/wAPY6tQaeUg+ouANrm3y9LnChmURgyugjZigiSsHM1aDGyPy43WS1o2u1g23WwsWGLI4NpQlKtgvmJYaFKqQ5Lgqp6DzYCrK9F/2jmn21idU+/chY4FA3Gi2zHY369MWPwZSch54e6pS3/7BY7/AEvGcLseWl81YFpCVneXlk3VU8wEjArZULbL5t25nX7jdRVUZqZZ01skkUKArFIQTE0xJBC2IIdbEbHAVlm1Un7ZqJCvnjq4LWCE2ZYqcMbHmabsw/BdiCCxFu6nyArI9Ot7FJNX/DbLJP5a5Mes3ox+2hCWPMbTMhUHTpFUtQYpLxm5PLBFmsLE7H5rIpsu0zmSwuTL0/6zlW/lEB+mA68uUiGMHqEW/wDhGDG8YMBnBgwYAwYMGAMGDBgDBgwYAxjEJxjxNFl1K1RNcgeVVHzOx6IPTod+wBxUEPiPmecSSU9IIaSMKZHlBcyRRp8xMncm/wB1AfpucBfWM4T/AA7zcNSRQzSTmoQaSalHR5d7h05gBcWNu5Ft/UuGA0VFJHJ86I/9pQen1GOWfI6d+sKfkNP/AOtsSOK54v8AF6loKlqcxSyugGoppCgn7tydyO+3XbAN3+zUAN1EqHr5J5l6dLgPYgX6EEY8rkTh9S1dRb8DLAyfmTDr/wC9hf4P8VKLMJRCheGZvlSUAa7dlZSQT7bHD1gIJqd77pHIo6j4azN9GaUD+VsaYqKUGTl0sSJIixkPNpICBgBpjjdfvHe+GPBgEzOOH2mVFqGoljUueXIkkitzG1E35sXRgOoP62t2ZJRtHEkMVZDoQWCxRrZQOirqkY2Hvc/XDPjmqMvikFnijcejIpH6EYCHPDWpmZ6qeTUGDKVpwpDgKykpCGZSANmJ6D0GOik4bgiFkDrfrokaPp/uiuPbcM0h6U8S+8ahCPoUsRjT/svGPkmrE+lXOw/ISO1voMB3RZVEvZm/3kjyf/0Y49nLYb35UV/XQv8Ayxzw5WydKmot6MY2/m0Zb+eNdTPUxG4j56eilVf/AL7Kv88BLgYMR9LmDuDqp5o7dmMRv9NEhwYCQwYMGAMGDBgDBgwYDAGM4MGArTx8yZ6jK+Yn/wBPIJWHqpBRj+WoH6XxWPhbwzNJNTT07Pu7Ca4KxGJWCyQlt9TlTq09CPcYvTjaUyQmkSNZHnGkh9441JtzJArBrX6ab7gnoCRF0FC9DliLTpEzQ6bxLGbu621a7ybObarjodxq6EODxE4ohoAsCrzHIWQwSB2Ey/uljjZlYKRp1EgfdPQtcOfDcbinQyXBfz6Cb8sOAeVq1Nq03te/0sLAJOZZhWyIkTUnMqiHXnrAHjjilFm0vzEDSGy2sY7kAkKNsPWV1oIWNlkjkCjyygBiFABIKEo3a+km1+2AiuMeIzRNASC4lLRLFGhaR5CAUta9kADXsCblffCpxpwXS1ywzyGd5WMUDNDpW7SBVEzK6AtpuCQLd/TDvxM7osUqi6JIDLZdTKhBBkVRuShsbb+tjpAMTlfE8FUhkUiTdmSySKFjB0k83T5jcHUVuLggX0lsBQbcHzU2dxUkRZ2EyNG9rHSjA8wjtYAk/TH1XhGybOIpKyerMZCa46OKXylSb+d42vd1Z7ISt9ogTbzWesAYMGDAGDAcGAMGDBgDBgwYAwYwRgwGcGDBgDBgwYAwYwxtjOAMLWeZzUs/JoYleTUEeaW4hhJGo7DeRgLEgWG4F77YkuIq/kwEq6JI1kjLkW1MbXCkjWQLtpG5tbGvLNMJMII0osZJtbVJO7lmP8Tt5vqxwEOcvqacjmT/ABGsBDO1o2Q9bsFBXu4Vl0aQbWY7t5zeoL1EQ+GZBOeVzpSAoS51AhDqErqNKA22bcgjSWyp+U+Uvt8otv7b7Y462oilpncqZoirEqiks2m90C9dYItbYgjsRgO6JwR5SCBtt0+m2PFTTLItm9bg7XUjoy36H3wp/sGokankDNSsqyX5fLL6io0NUEKBJbdWjW6km99hjspOJ+U4grwkE2wEgb+jy32BRyboxJ/dvY9bagL4D1PwZBIsySvO0cpJ0CaRVXV1sFYXJ2ve4Nulyxbn/wBnJYYoY4TA/IMfJZ15cgSMi8LvGrAhgCCyqvurb47894lo4UZZqyKBipFxInMW4+ZVN7n02P0OE/gri2prJzHTyNUQoGLTz03LVrEBQHRls5OrbQdgDtcqoSnFVfJHqglK+eJpI+Snml0sqyRLEzeaRSyOPN5wdJAFyWvK81iqFYxNfSdLqQVeNvwujAMjexGCnpCZObIF5mnQLEkKpIJ0kgEaiBf+yvpiJ4gpojHUToXinVGTnQqTIeWBIAE6TafwkH74HfAMmDEFwTnhraKOdgA51I+nddcTFGKHupK3HsRiWrg3Lfl2D2Om/S43F/a/XAYr62OGNpJWCIu7M3yqPUnsPfBLWIsRl1AxhS+pdxpA1ahbqLb7YTeLYkq4EkeComiaKQyQxzujrotdViQhJnBYixP3Ra+2K2z7O/i6dKXLqqYfC0kYKpzFE5J+HaLklPK/nG+sghgACRcBdWd5k6iNYDHzZQ7KZAWRVRLmUqpDMuoxrserjCNwdm2YRirNe+jUyNEpQhFEzuGkRnOpVVIXk5bAWFjte2OhMumpoYUlM9RyUUv50VwsLc0xCV3RQA0tOCb7rC1uoGEzhXiGrqUWkqY7LAk1Ursx1MmljHFY99R06r/IWUjvgH/MONw1TUUnKmCxwPOZEZkfSqqyqu11kL61sewBv1GNvDcsjy00MP2ENMheWMSGTmrPzEiPMYBjZo5CwIB1D0ALR2V8KZia+aoqZ6XTJTvTcqMOC6ILI9ifKQxBJu1gxHfaYqa/4BlZjGItYRlCM08nM/qVQlmCvYkBTe79NO4OWDGqmm1qGsy3F7MLMPqOx9sGA24MGDAGDBgwBgwY4M/rxT0s8zNpEcTvf00qSNu+/bAcEcAnr+duVpkaFPQyS6WkYdjpVUW47tIOxwpcTZy8WeUlNty6iWF9QYE3hWVTGyjceZo2v/yw01dNT8uNJwzFlBEC69ybFzyo928zXLNcC+5GE/PODEgqqOroaRVmjkYilAVTLdTd3m5hRAo3BsdyBuSBgLSwrZ7XjLphUObUkzBJ/SKQ7JUf2W2R/fQfxXmMkzdKmIOgZT0aOQaZIz3V17H36EWIJBBx2VVMkqMkiq6MLMrAFSD2IOxGAg824zooKQ1RqIni6KUcNra19C6b3bbp2xU2W8ULPW0AZda1FXLJNMykRSF0aJaeISAFo40kC7geYna5JNn0Xh9l9PVfFxwIjhSLD90t+rhDsrWuLja18QXH+X8+tyaSJbaKsoNral0iVnUfhAib69RcEXCRyXgHLFnnYUcWuOXT5gWUXjSQaUYlRs47YdI4woAUAAdABYD6AdMc9FTadTdGc6m+v+ZC6Vv6KMdeAMJ3BVZLO9QJQP6LPUQ7EFZHeQyatibaYmjHrd3uNsN0soVSxNgASSewG5OKb8Iua8klVGZwHnkeaM6jFIlQbqwHRKhPI5/FGykdcA5cIVEVFlszIj8iJ3lCjTcJNpnsLsBZBJpO/wBw2vtfzlvGLR5etVWoyNI0kojsA6Qc4KHZe4RJIye51DuRjdwbU8uCuU3/AKNU1Cb/AIF+2jA9gkirv+HEHX5XNV/0YzRxsaGKJ2kjL3BBapK2I0td6YgknodsBuzypRaqGFZRy3mUnlylGKVcboNLoQy6W5FtPYg9zji4UyymojTzIVX4upN/munLUxpAS7ElgzNqN/MxJ6WxFZZw/wDDvS0cX2v9HnqppDsTcQNERtfSrxxqB177WxPcRZSulwSAUknq03t5gGXyjqbBAbDAOWV5xDMeYt11DyM+kCVAT9rHYm6n3sbabgXF1PMqlqueqERUWbkajuQiwSsdCjq2vVa+26nfYGNXKGFDSqae7rFGIJZXsBIoAWFlFwgPygMLPcqWRiL9nCNADXrJEpgCNUc6FgAUKxUsKKwG17ByGFwwuQTe+A0x1rDMmT4iZ2XUkMrRxO8Yaxk5oAW8AMYIKWPmcdFuNtRJVjM4Y5E0iTRA7JcpIEDyh1L7gsnMuovpMZBJ1KSwUnCoSshqVItoKupHQHntcepJnAP9kfk0mMG1wCV3Bt02tcemxIwHoDBjODAGDBgwBgwYMAYiOK8hSvpJaaRmVZABqXqCpDA++4G3fEvgwFe8P8N12VxuyOMyeT5+a/LlGm+gRyOWBQXN1Yi1yR3BiOCOIsxqaUVNTDHNFaWOF1W8shBGzoNKFC0enX5enSxxYvENToiUaiplkihBBsRzXCkqezadRB9cb4ctjSEQxroRflCEgrve4PW99797m98BWPiRxLyKekqvt6Wcym0SyLzCjKAzBWUgxgKPIygXbcA2OLA4Qz5aylWQEFxZZLdNVgwYC5srqyuvfSwvvfETmfh/DUI8c8s0qOwZi+gyXAHySabopIBsNtrCwJvDcK5CcklmM9TAlD5hE0kmlyrNrWJlKgEozPYg762238oOtXBUyPYNAkV/wNJIbdCLlVU/k2IlG+MngaK7x0c7apmsOa/KkidYwAAwUvuwsLggXsbdHEuer+zmlpZEkaW0UDIwZTJM3LQgjrZjc+lj6YlckyxKWmigjFkiRUHvYbk+5NyfcnAdt8aJQshK6jcdQrkEfXSQRirfFDxDkiq0oaMM8qkPMUJBFhq5a2O50XY9tx74YHeVaWCqqESLTKs2lAQ6xvcGKS27EKxkY3tdSDe1yEhmDc6SSlpiX8pSokeR3iiDD93pLeeYg/ICNI3Yi6hubLuJKCnmkjeoFO4jiVkqlMDNyta8wcwKrgiwuu1lFtgMSGe8Rw0SiOOJ5piNSU1MmpyCfnKrsiXv5jYbG18VrxfR19dLTpmZho6WVrRxqVPnG4hmqLExuwBsQCptawNsA18GVC1YziWE3gmmZY3sQGtAqMwv2uOuJHMMvJSZxcGQcgHuPikpIbj6aL/ljbktdBRcmganNID5INw8UpAuQsi78w7k6wpY3tfE1VwMI4wo1FSPzKI1j/iC4BFzridkrqj4YRKlNGqyB0JarCarxROt9OhmCgW3du/QslNlS1kSPURlXMJDKRbSZtLAKyk/KF6g76jex2Hig4LjSo5zNrIYMoI7LHEtjfuZYhKf4gvvhohiCqFHQAAfltgOWnofsRHIdY0gG4APv8oAvfe4AxzVeWnUk62M8YK32HNQm5ib62BB7MPQkGWwYDxE4YAjod/9emPeDHiSQKLkgD39+31wHvBjCnBgM4MGDAeGmUMFLAM19IJFzbc2He2IviTiOChi5tQxEfcgXIuQL6QdRFyBsDa++EHxA42SizqmjdBo5Q1ybXGuUMLG1wo5bA7/AHz6YUfFzhtqqrgmpWqKl6mSSIarGGMxMVESP0QEhmAJsRc4C+cszBKiGOaM3SRFkU9CVcXBIO4x03xVHgdTrSZc81RrhaWUR3nOkME8qLGG3tdmFvW9sS9Dxr8fQTJTuorD8VCnLPVoY2Kyp1srXjIPQFrXJtcGHjrKjU0EyI5jkUCWNx914CJEP6rb88KCeNFDHRwySFpKlo1Z4oVJ0sRuCzWUC99rkjDZ4fZnPU5dDJVRvHPYq4ddJYodPM0kAjUBfoO9trYguOvDmkqoWMMSQVKlHEkSWIANiSiDz+UE6RuSBgF6n4izzN7GkhWgpW6TSbsR6qWF2uOhVbfxYnsq8OKWmD1OYymulVSXkqjqjRRuSEYkW67m/tbCzlPilVxM9LPEtTKpeJZ47xnUospljlVQCTb0v0tfq6Pkk1ZVF5GtR60cgnzT8kDlx2Hy04a8hB3ZmbYLa4R/EFDHQTUb0mXs8bSM4jhYIDOUtGWjZgotHzTfT1A3Ft5Sj4gzF7iXKpYlI2aOpp3Zb3GrS7KLjrbf88euJuI4FqIqcFZJUdXZVN2iIswLAA2HLEhI/D6XGPGX8ZtK7RrBHJpYoXjqodNwbWZHYSxt/CVJHv1IR3CnCNHRGV3+LaolvzZpFkVvM5Y2eLyqTtcht7e+O58tyiPTqEelbaUZndBboBExK7HoLdbYiOK6DOAC1PqdB8qx1GioAJuRcrypANrMV1W2Jbe8BkvGOaymWkmy56wqqiWOUxpZZB5dbaQrXAJvbf0wD0OKKOFGSCKrc/8AU0c7M1hYHW0dmNtrknCFxg08rCV4Z4glnRq+oDaD0DpRw3Gsdi21+xxIRcJ1sh8tFLSjrpXOJQo+iqj2+gxPcO8EGGUTTU0ckoNw0lbNOQemsCSELqt0Nrj1wHMtBWV8dC00fw8dJNDNzahvtpuUtiWhUWj1XvdmBH4cPuV16zoXUMAHkTzC1zE7Rkj1UlSQe4IwvcS5f8RIizz8uJftVgNkjmaMgjnS3JZVax0AD1sbbJz55mMMbTUTiviiOqbTCeTK00rsVpCt2KxrYEgsOne+At7BhJ4J8SqXMLRk8ip6GCU2JI6hCba+h22O3TDrgM4wzAC5NsLGUcbQVOYSUcKs3LRmMw/dFo2RXjU/eK8xbn/2wwVEdyDpLHsCfKPc9vz3PpgPJqGb5ALfjbp/dHVvrsPc45qchm1RgyH+tf5R/ux3/u2B9b46fhNW8h1fw/cH5fePub+1sdOAwgsNzf3wY9YMBA5ZxXDNVSUhDw1Mdzy5RYuoJtLGQSHQgX2Nx3GPZzaKSZdMiGONJXd9Q0gxkIQT0FtTXv0sfTFSxcQS18PMoZXp5krJY5RG2nVT1cjSc6znSCpv5trHUdr7vXh9llMaJoleKZHiWJwrKxIZbyiQAmzl5HDflgFHxZ4PqKipjqJ5Ivh0IiBG0hQkWvpUtJOzMQqKpHlvtqth54FpokymgVURVdYWZdOxkIDsbG9mDi9/UYqo5DW0lVHWc0VaRyTJAvNebzRDSV1Np0MdMo1AWDJ0IsMb6PxSXlrBTxt+8QxGUXWnu63Mmk/aKpZyDtsVHbAWLntCMzApXYwxaZH8gU3AdoYTZgVKkXe1gd0ta18RPCPh5+ypGKTqXl5caTaBqU6HLRsrXHKZ1XZSGOwvtfCrP4j1GW1EkdXQrzEASMpIyxnlJoBUkHUljfY7X6A4msv4pqsxydXhBkqkIjbT5AZFKyBk1khnVdJN9ib9AcB54Y8ZxUS0kM0Rjmebly6QShDKVUqN2DczSNO9hffFicPVnPepe1rGJPoeSkh/QykflisfDvgYy5mcxe6oLTqEXTGZZ7uYk13LRxq4BYW81wPlOGKbPo8snQVBtFNW1ILA2VPLGsRcX3RUNj6bHtgKGzfNnkcfEiQVUWqKSRXs0nL2XmfidWFi99xbuLn6E8LZp58miPMYKzSJE5A5kcMbGNAezSDSQDa3TY23oPxPjRc4reWQVMzNsbi7gM2/9onH0P4ZKf2JRKmxMXzAfLdiSfrcn88BG1eTEU+YGnXQsdPPHFYnW0jISzs53d/xPcks7Kd48PFDTRWEqIgMgDllUBm1AG5IFyT6401k8FJBaRljj+QatyxbYKB1d2J9yScRnCFeJ6OKJldCkMIJLDzqUUq6srX0sO+3cdQcBmur3q5TTUxIiUlaioXotutPCfvSnoWGyb/e2HD4f0qtNmFWo8s9Ry4yOhjol5Cke2oSD8hiXrDeIU1Jpj1JYPGBogjIsHUDy6iPkX8+gOJLK6BKeGOGJdMcahFHoFFhc9z798B1YMGDAcWb5ZHUwtFKCVYdQbMp/ErDdWHqMVhUZHxBQOfg6oV0AvpScgyW/C3MIO3s/wCQxbM0yoNTEADuTtjTHIz9AVX1YeY/3T8o+u/tgKDzzi1p5Z48yo6SlmWMxiRqbmS8wi6aZGJCgX1dxbuL3xnhnOaWeMxyUUlZGjskSNK8kzFwWCxRarWUBmeT7oYDfbF2Z/lMGYU8lNKC0bCxK/dKm4Kt+IEe/ocI3BPg+lBX/FNUNII78lQukjUpUmQg77Eiwtf+WAYuBMpdQZpaaOkNmjhp4wLQxswZixA3kkYKT7ImwN7t+MYqjjXxTbL82eAwvLGsKqEBCkyOQ4dW31KVIWxFwQbdTcLUmmCi7Gw9ewvtv6YqLx44umpTFBT1BjZ42MkaqwbS5ssqyAbfI62v3vboQ5cI5jV1RlSujhivEr/DqCWVKguqCVifmtFJcW+8OlsLmf5RHXUrRzaGmhY0azONTRXkdeYRcXYxiJzf1vgGLwnzaOqyyN4lKAM6FDI0mgq19OtyWIsQd/XBiR4NoBSQJRBhJ8PHGC4XTcvqJFgTbYA9fvYMB8w8O5FVPNULA28Nkm0SAalaVYyEksVI1WN/QXF7YYvEjhqFIaaWCwnMk1M0CAsWFPK0STL33ARbn5tSd73v7M1iWjlWNVjHmjXSoChw2hCQvbmW/wA8Vrxnm/7PpIqqmVFlasRJG0rrmSBN43a1yupMBycD5BXUKwmVIy8ZeoMUkpBRTGIkEjKraAt3cAX6N0N8RMXAVRBmPMcKYhUKXZRpDCzTyGJLn7FQtxe5JRbYsHNazRWc6J9cRhV1uw0gSh5Wgc9QrIusXGw1WvpQDzRVBVIb3KsGkQn5tLU9UwVhYFShBTT2CqOt8BH55wq2c0VKyyskixJrUnSpcHl82QWJLKFk8vXe1xhwmoocvysIrHTTRsUZvmLQozaj/hJ9LdNrY08MItNJUQg3KS2+iuDKq29gw/UYgeIsxNZSQwhXvNK6k+qJGIi9x0DmVCPZx0O2AYOHswC0jgMBolOixuSrESr+oLfljfn/AAjBXwmOoQfvXcE9bklQbggjyBehHQfQ9tRlCl5DbZzG23ZhdTt6aTf8ziZwHyh4mcGPl9VoFmi5aurAAbA8vzWsC9wLkAXve2+Ly4dphS5DTItatMRCshmkEZ08+8ttLnTsWIHXp3xPcW8P0tSglqYlcwBnRu62Fz7EbdDcbA9sUn+yc7aytBS1LBmdQ8dPrVnYyMVchWHmYnytYdBtbAPdNk8MgQqKurqZpTEKirDKViGlp5YVcARxaGKBlUEswANt8SOY5emWfE11TUmYhJBTvO7a4ta7Qxx/ISxUbqFJFttiSscLVGYS5pTJmEHwkcUEyqYw0aMXI++GKljpXYHe31xo4az051ngikOqlpGkniBsdZjKRozkCx3YuLDvY364CzuA8rNNltLEb6xErPfrrcamv62Jt9AMT+MY1zThRv36Abk+wHfAbcR9VmQGrQNRXZjvoT2JAN2/hW56Xt1xx1M8kjFdMgW33bW/4ja1Yj2XbrdmvbHNTZWGN4y3prDOsQH4Y01bj0AIUXNurAgUmZqx5hSR2JKxs9gDbqIYhdh33tuOrWF8Sq07y7y+Vf6tT1/3jD5v7I26g6sbaOjSMm27kC7NuxA6D0VfRQABvtjrwHFNmUEUkcLSxJI+0cZZVZtP4FJube2NeU55BVGUQSCTkvy3K3sGABKg9GtfqL4+b/GrMYpM0k5azrLGxWRpJAV8oXSIVHyIN267lzsMOvglmqQZXWTJTSlotOtldnNRJ5yFWPpHpVowWA3vc/LgLr1b2wp8a8NUtTLTTVAJeORY41BsGMkiH63Gi+x6BhvinOJfGWsmEHIJpJI2k5oUK6NewT5wSbDVcWtff0tZS8Z09eVanlD/AA8ckrXVl8+nQGCsAfKzKb/xWwCHxvx7PDUyy03MUit80hAMTrTxKqQXBuQdUjlTb59txtM8LS1U0eZ1NUgiWUwyrEvyhwXiZxuSP3f57e2OniKTLaSDk1wJCLA8kKG7yzEl7hL2sFDIzG2zAX6YlOGc+paqgqJY1SOKJIyYY28yKkkrLGw0rpa2wAuNticA95REF5pNuY78yQX3XUAqKfQiNUH5E98GOXg+nkWlV5haeYmeX2aXcJ/cTQg9kGDAVr4d5lPmskhqZ45KOmFQjgroef4m4EsqBQgXQX6EWN9t8I/FOWZlMq0dnnhpXIDpHsA50JK7LfUCqk6vQknfFw8K5DJSmu3Uz1FSZ2CdFRxqCKW7rdrNYDVbtjhqKCOikWamLmKVDTEMzNYTajESzkuWWoBSxO3Nt2wEb4d8PyLl1UtVqMheBG5i/ItMiWVSrHUix2sR1Hb1ejkl2uvyklhv0Et9Q9z5pDfuXwm8WVTPClNE5SNxJUzMjFSY5JSI47qQSNLAEA/g7XGPHh5E0uVxTQsUlZpad9RLod2VGOo6720CwYC5Jt2wDVnYCVEr2OiSFwxUElTEPNsOpK8q39k466fh1VjOnaTnSyXI6hpdYW/ULZI/8IxEcM5oaqRQwAkMklQRq1aAFhTQTbdTHObXAuAuw6B5wHmPoL9cesGDARPEtPHNDyHL/aFfKjOrOqspZbxkMFI8pNwPNv1wu/EIs8CCSZzpZV0yTuV0fMn2ducOxdySChHXE5nGTyVDMBK0UZjKEobSMTewDD92gJubeZjbdQvmqih8Vqaj10s1I5EDNDqhkOiTlErr5LmyarXtduvU4C5IqZJF/wClt3DNKv8AInfEPlmUQ01f/R4oV1xO8zhVEm7qEUaFFwSJCS3oPfEBNnDvQmtGX0sMJXmDnVBjkZbagSsUJAuALAt6dMauE+PaKSikqJZo6V5ZQrKo80R0KiDdTqBCatRFtz6HAPuZZtFADzHANr6dtRubCw9zsPU7Yj6qMyKw3uxBUpJIrm24uYypYeqhgoubnvjuo8v031PzVO41gG30N7EdTci5vueluyOFV6AD/wBu309sBG0eSxrclEUG11UDzW6GVrapT9dvYkXx1ZpmMdOgaRgoZ0jX1ZpGCKoHc3PT0Bx2YV/EaSCOhaWdpY+UytHJCuqVJDdVKXBAJ1Fd9vN1G2A5s88SKGBF0Sc+Zzpjhi3kdtRQAg/ICwtc9e18SWQ5tK1RNTVIQTKiTLoNwY5iygbgbq6Mp67aTffb5s4RztafMzVV/PeWJXdFcFmeULaNJC24FjsbbEL0GL6ztdGaUFcuyyxNTSE7HTKytGCD31vf6BvbAL/GnhclVXyVjSRCndSJQQUeIoPNKjJtI11N9fqfQW05JS08FBmGWz85YBymjZE+3cVMasqaYl88oZN7g31BSSL4mc04qi51Rl8skYmaWLl6D5XEpjTR1usgkJYoex2J3Ah6Cqf4t5wDZKtIzvsU+KlhX9EJ/QemAQYfDGWepk8klNAI3kJKFwhVtK04dnCySm29jYG47YfuBsmFPDUPUIOaoVZLIigpBNIBHpi8mq0HUXuzbk2wxUFPN8FAjbmWukdr9o2nlm/9P645M/namoiwW/NqBe7AAA3nPXsHZ2t3AIwCh4gcAyyxRyqYzVTaqioaQnUvyqkEXUAFpSAvVmtvttLeGPCUkCVVOzq8DVCdDe/wwImB7HzlY/qrEdBjpzevqaiSTMKcRvAjLDRxMGvUyDUgnB1ABUd3KXBBux2spEnwnRmopo4FYxLEoE17F5GJfU5B2JMnMvqBUNqurGzKD9T1COLoysAbXUgj6bYMacty6OBSIxa5uxJLMx6XZmJJ2sB6AACwGMYBW4orZKCqiqVbVHPKkLxFgL6YpWuhYWDXAsLqDbci9x4pGV6VyLPHaCZCBsFZo5AyjstlA+sbHvjx4k1QElOGGpI4a2pdbX1LHTtCFsdjqaoAt744OAKSSTLIYnQJrpQgAPVJU8rg+5s++4ZpvbAcXD+SSTUaLILvy46du5Cx1EMLn8+TKfoBh84YyZaaDlADSHuo7WUKoI/w3/PHPmsRpKaSSM2bUzsQNirySSsAD03kY47eE6KSCgpYpW1SRwxq591UAi/e3S/e2A5+GMmMALsBrZVUey6nk0n3DSMPoq4nsGDAGMHGceWe3+v9WwHrHx/x1lDU2ZVcTEeWZyN99LkOpse5VxsPfH18l7b2/LGmWkjZgzIhcdGKgsPoSLjAfMdOK+aniyxqhCssyRrA7NzI9N3DEFbiLfpe2w274ZeD/B6qFYy1R00ilC9iP6RpIYR6QTYAjcn8utxfnLF72F/W2/6494DCiwsMQPGefSUdM0kUJnl6hL2Gld3dm+6qr+pIHfE/hR8U0gbK6gTvEl1+zaUXUSHZLCx3uettuvbAVnT+PMzTRaqeKOK5EpLO2xtZlsAQVs22979uuLLq+LaCqyqeqL66UBlceZG1C1o+zLISVsRvupGPlin1RTJcqjKVa7AOq3sQStiGFiDaxxdvHmextw7CKKOGSOd9EgWAoA1nd5EiU/ZtzIywvf8APAWRwrlEYhjneGD4mSNC8igsxFvKplkZnkKrpUuW8xF9r2FbeL/FtRG3LimpBHFuVLBppWbUuoKB5dAPqPNq9LBN8M8nzDMitOtTURUEe8hV2C2J/doBszE39h1PYFpr8giOa1Ei0kEtLDppQsjkaWRI3kl06TrYGUdW3Gon1AV/w1Ry101VKkpWqLc5Ejspd9ZlLm/SNCpO3fT7XsCozc5bRZfJVRySCWRp5TGbXeJw6I1yA1zI5tf7oNjbbdk/CqU7fEwoEnoFqYpASdExiiLXlt2KyquodbH2xx+K/CvxJpnpQ7vydThVLEpYFpdAP3NcIIUEkOv4cB7o+LqvN3lkINNQwCwjjJ1TSzHlxU7S7E6mbzBbDTseoOHvifh2WeCmpYncLGVu5UXJiCW3ci5IV/NZuvQ9CveHdDULJT0NRDHFFQ66kyIwK1LuSIntYHSodmJPVlTpbDXLVT5jMY4GMNElxLOB9pO3eKG4ssY+8+9+g7nARdZlc7FFSvjppYhaICWN1XbTblmBAw7evUXxI5NLNFVkTPBUSOtm+GBBU+UGSRGY2uFjHUdCbYnBw1AU0SB5ktbTNI7rb00MdNtvTEjT0aRqqRoqIvRUUKo2tYACwwG4HBjODAV54lZTNM2lCQJ1ipk0fPcu7sxP3UB5bsAbkRnsCC08PZH8Giwo7yQoLRiU6njttoV+8dugPy9AbWCyrwKWViLlb6T6X2JHvba/19cbcB4ljDKVIuCLEfXHvBgwBjBONNTVKg36nYAbsx9FA6/5d8R9QzuDdA7C32AdRbVuDM3c7dBcf2uuA6nqwwupsvTVb5vaMfePv09L4jzXmU2p5I2S5UldRfUDY+bSygXuLkHocaagSPfnQxgAaRJIFsA2zWVHJOrYCO+4G7X2xI0VJ5AoXlQrssY2JA/F+FfRB2te26gOeiyxFfWupnGxkJ8o9QqqFVj/AHbf+GJeOO3+ZPU/XHpVtjOAMGNc5bSdIBPoe/tft9cR9bVySUkjUpRZdLBDNcKjrdSJLAkaWBv7jAddXXRxxPLI6rGgZmYnZQl7m49LHFfZ/Kmc0cypTBp1jZ6QSkhJUl0gVCagrAgC1iBY23IN8V3mmfS1a0mRxG/2oSpmSQSCZmfW7KwAugLM2/cD03tXjqoiy2npKhdSrTvHCNIuOWw0kNvewC+/cdTcBRNP4c1HxUsE5MKwqHeURSSJYi+pdK+YWvvt0OLXPD8Rofg1aKF5dMUzwKdHMmKqsoTVazRJe9wGBPrbEDkXi4kayJUuxtUS/uwSJIp3ZtcbD5XjJuL2DKbdekRleexaYyxMlIrhJ0dbSJEsrcmeIbaqca2Gm10ZnA2KgBaHDWRtlLQLNUvUq6GnRmUIsXKDTKioL7MqvdiSbqo77Q01IYcu84DvJLU1U5BKnzSFdKv1BZfsgfUj0wqcYcdzQtFA8gliuoLAAtaGQEVEbA3JZC0TX2YxswtqxOU/EaV9IpAVLFo9zsxRyRt81pFfXbqGi+lwl6XyZfVmQgySUiPN0J5jBkkbba0nlYWtsRsLjHVlNHC9PHUzqJFipYFRbtYySRqWDL0a6iDqNtz74WXkkl+OkePl6qdUij7xq1QulWI2LMjxG+1l0L925d+CstVoo9vs4wtzsRLKIljY2t8saqsYIO5D3+UXDkpuHJ5INDMZI7ElZHIdHY3tSy2LRqouCHLqx8tlXcsHDVaQPhpFVJIlFtK6VdBtqVLnSwJAZbmxKkEhlJnUUAADYDYY0y0qs6uR5lOxHXcWK37g36fQ9sBvwYMGAwMGM4MBgjGcGA4AOOSWqJJWIBmGxY/In1I+Y/wj8yt740ZjUWF2JCHYBfnckdLm2ge5I+q44nqhLCI49SObaOV0UDfU262j7WbSWsbDpgN5DJIVCO3lvJOetjfyIBvtboOlxsSTjnoVRGbTTBCSDGOkr/ill/CvTdzqPcXsD2UtME8kI3GzSuSx67i5N2a/boPytjupqcIDbcncsd2Y+pP+gO1hgNUFKSweQhn7AfKnso9f4jufYbY68GDAGIziTNhSUss7WtGtwCbC5IVQT2FyLnsMSeFrjXMnpaSedkjlhQJeMqSSGYK7OemkBr20nZT67BNZjK4hdogHcKWVez23037aul+174UuH6iOqqayMjmUtVHHOEcbAlRDNGd+t0Fx2bVvvtVORcc0lEajWtTJKJ5RGlPMVpDEWOkIpNlUb2svQjfrZk8K+ItEVVUyRiKEKFiBdnICayNbEX0aQfOBa8cxIvYAN8fhV8FWRVNBVQrJHPIStRcqiOoCx+U6mZVY3uRqDA3Ft+ji/O1qsvqaVYXro6aItPVB+XEJotLfZkaixF2JHYADcXIqKq46qHpnhJuzu7PLclm1szEAHp85A7AE2ALEmy+Esjggy+Gnuvxs6GWZfmKpMBp1RqOa3kKDQhFzquQLnAVtwnk0UddT/tWOSGlddd3DIrhgNJBtdkuy3t0F+lsPOf8ACAerljNkhij0Iy7WWytp2+dGiZ5bj76yC+G7M8iqv2ctOKd5oENwszo0iBG1LphGoug6AGbUF2sTtjlj4WESQy09S80TKEEehiE0rMlokuz7c6VTCTtqYllCbBW/AfAAr56mGZpIHgDbdVB1aQN+wKyX9dvfD/l1BTUTSJFdxEIkVZWso1vIYua9vIG5zO5+6jxqBeUrhuyeGYRnXFokZ3UB2VnKly7B+WNCgySbqGeyljquLYlcu4VhSCaKUGYTs7TGU3Mmsk22+Ub7AWt2wFR1OQ5hI81XDUNPNzJUmibypKIHWECNRsLvExW+9lTve9wcI53DVUymFTHosjwsul4WA/dun3bDp6jHdlmWRwKQigXLEnudbvJYn2aRv1OB8tj54nA0y6dBZdi69Qj/AIgDuL7je1rm4duDFdZx4nKtRNFTQyz8g8ttMUjBpCSugMinQiH5mIJOwVT1xibivOUcXyoOuiNjy5CSOYwBF303YAG6gG1wSQBuFjYwRiM4cnqZIddVGkMjMSIlbVy12CqzjZn2JJFhvbtiUwBgwYMAYMGDAGPJQb7devv2x6wYDCi2M4MGAMGDBgDGqqp1kRkdQyOCrKehDCxB9iMbcGAqPPfAqmkmRqaVqeLYOhvJex6ozG4JFxvfsfYz8nCjianpwoelgBeNiN9K200c34lvdhJ/CAw3u77gwFL8TeCRkqWmo5YlWRnLQzqQsYkBvoMd72JuosLbb7YlOA/DSqy7MxM1Ss1OsLRJfUHsxuI9BuAoNzsfy9LUwYAtjykYF7AC+5sOt+/1x6wYDyEHoP8AV/8Amf1x6wYMAYMGDAYAxm2DBgDBgwYAwYMGAMGDBgDBgxw55QfEU00NwOZG6XN7DWCLnSym2/Yj64DuwYrSDw1mURAVEA5cbLdacqVJMx0xkP5Ym5w1jq+nc77c9V4VTOpD1xnJeJv6QhYEQrLGqkBt/JIl/UoT97YLTwYrxvD2ctKRWcrmSa9USMslruQHLOVbSGEa7AaBb0tL8G8KPRPIXkjl1Ki69BEnkVV3Ysdtr2wDXfGcJHC3AzUlQJGmSRfhhA45R5jkW8xkZyVWwtpWwPU3O+OOLw9mSRHSr0COV5EAVzfmyNdXJk8wEBWIbbbnvgLDwYrin8OZ0peQK9z0IkKtrBEQisCH+RdIKjtve53xJ8N8GzUtQsrVKz+V1YyQ/anW7vZJNf2a3YEgDdgT0sADpgxWcfhc4sBUooDzOAkJFucI9wTIWMh5ZDOxYlXZRYWtlPC5xIjNVmdVaA6amLmbQLImkDUAo0utja91JNycBZeMasVxD4YupitWFQj620R6TL5ojebznW7CK7t95tJ2tYyVBwHoyuWgZ4QJLeeKDR00+Z1LNzH8vzH222wDtfBisq3woDvLoqeXE7IQghW4CABQ1zobRayeUaQW9iJ3iHhOepgpYhVctqcBtaoTrljChHIL3CizG1yTcb7bg4YMJnGPB09XPHNBWNSsECOUS+sxMZIu4squzEjuDbEPD4aTxg8usA3hIDRMyg0kiPCbcwX2V9XS5kY36YCyr4zhJ4f4Ikp674t6hZWYy60MR0rzjrJg8/2RL7t82obbdcO2AMGDBgDBgwYD/9k="/>
          <p:cNvSpPr>
            <a:spLocks noChangeAspect="1" noChangeArrowheads="1"/>
          </p:cNvSpPr>
          <p:nvPr/>
        </p:nvSpPr>
        <p:spPr bwMode="auto">
          <a:xfrm>
            <a:off x="63500"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6" name="Picture 2" descr="http://t0.gstatic.com/images?q=tbn:ANd9GcQXqlXnISP_63IXMhE_MtyyWhAhRkrjuDkWFsleQ6t1Wyotkcc8:www.clker.com/cliparts/P/B/P/j/q/O/pause-button.sv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1917" y="4581128"/>
            <a:ext cx="1226741" cy="1226741"/>
          </a:xfrm>
          <a:prstGeom prst="rect">
            <a:avLst/>
          </a:prstGeom>
          <a:noFill/>
          <a:extLst>
            <a:ext uri="{909E8E84-426E-40dd-AFC4-6F175D3DCCD1}">
              <a14:hiddenFill xmlns:a14="http://schemas.microsoft.com/office/drawing/2010/main">
                <a:solidFill>
                  <a:srgbClr val="FFFFFF"/>
                </a:solidFill>
              </a14:hiddenFill>
            </a:ext>
          </a:extLst>
        </p:spPr>
      </p:pic>
      <p:sp>
        <p:nvSpPr>
          <p:cNvPr id="6" name="Date Placeholder 5"/>
          <p:cNvSpPr>
            <a:spLocks noGrp="1"/>
          </p:cNvSpPr>
          <p:nvPr>
            <p:ph type="dt" sz="half" idx="10"/>
          </p:nvPr>
        </p:nvSpPr>
        <p:spPr>
          <a:xfrm>
            <a:off x="7725814" y="3344"/>
            <a:ext cx="1418186" cy="925884"/>
          </a:xfrm>
        </p:spPr>
        <p:txBody>
          <a:bodyPr/>
          <a:lstStyle/>
          <a:p>
            <a:fld id="{F94034CD-E135-43ED-B658-30B4CD329A85}" type="datetime1">
              <a:rPr lang="en-GB" sz="3200" b="1" smtClean="0">
                <a:solidFill>
                  <a:schemeClr val="tx1"/>
                </a:solidFill>
              </a:rPr>
              <a:t>15/05/16</a:t>
            </a:fld>
            <a:endParaRPr lang="en-GB" sz="3200" b="1" dirty="0">
              <a:solidFill>
                <a:schemeClr val="tx1"/>
              </a:solidFill>
            </a:endParaRPr>
          </a:p>
        </p:txBody>
      </p:sp>
      <p:sp>
        <p:nvSpPr>
          <p:cNvPr id="10" name="Oval 9"/>
          <p:cNvSpPr/>
          <p:nvPr/>
        </p:nvSpPr>
        <p:spPr>
          <a:xfrm>
            <a:off x="339776" y="2548956"/>
            <a:ext cx="5688632" cy="1944216"/>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4000" b="1" dirty="0" smtClean="0"/>
              <a:t>Why do people commit crimes?</a:t>
            </a:r>
            <a:endParaRPr lang="en-GB" sz="4000" b="1" dirty="0"/>
          </a:p>
        </p:txBody>
      </p:sp>
      <p:cxnSp>
        <p:nvCxnSpPr>
          <p:cNvPr id="15" name="Straight Arrow Connector 14"/>
          <p:cNvCxnSpPr/>
          <p:nvPr/>
        </p:nvCxnSpPr>
        <p:spPr>
          <a:xfrm flipV="1">
            <a:off x="4489360" y="1916832"/>
            <a:ext cx="144016" cy="7200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2771800" y="1916832"/>
            <a:ext cx="0" cy="6447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489360" y="4299915"/>
            <a:ext cx="864096" cy="71326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1835696" y="4493172"/>
            <a:ext cx="773976" cy="102406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899592" y="1916832"/>
            <a:ext cx="576065" cy="8105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94774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b="1" dirty="0">
              <a:solidFill>
                <a:schemeClr val="tx1"/>
              </a:solidFill>
              <a:latin typeface="Cambria" panose="02040503050406030204" pitchFamily="18" charset="0"/>
            </a:endParaRPr>
          </a:p>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b="1" dirty="0">
              <a:solidFill>
                <a:schemeClr val="tx1"/>
              </a:solidFill>
              <a:latin typeface="Cambria" panose="02040503050406030204" pitchFamily="18" charset="0"/>
            </a:endParaRP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07504" y="1124744"/>
            <a:ext cx="9014716" cy="2431435"/>
          </a:xfrm>
          <a:prstGeom prst="rect">
            <a:avLst/>
          </a:prstGeom>
          <a:noFill/>
        </p:spPr>
        <p:txBody>
          <a:bodyPr wrap="square" rtlCol="0">
            <a:spAutoFit/>
          </a:bodyPr>
          <a:lstStyle/>
          <a:p>
            <a:r>
              <a:rPr lang="en-GB" sz="1600" b="1" u="sng" dirty="0" smtClean="0"/>
              <a:t>Lesson Activity: Plenary</a:t>
            </a:r>
          </a:p>
          <a:p>
            <a:endParaRPr lang="en-GB" sz="1600" b="1" u="sng" dirty="0"/>
          </a:p>
          <a:p>
            <a:r>
              <a:rPr lang="en-GB" sz="2000" b="1" dirty="0" smtClean="0">
                <a:latin typeface="Cambria" panose="02040503050406030204" pitchFamily="18" charset="0"/>
              </a:rPr>
              <a:t>Torture is now illegal in our country but it is still used throughout the world.</a:t>
            </a:r>
          </a:p>
          <a:p>
            <a:endParaRPr lang="en-GB" sz="2000" b="1" dirty="0">
              <a:latin typeface="Cambria" panose="02040503050406030204" pitchFamily="18" charset="0"/>
            </a:endParaRPr>
          </a:p>
          <a:p>
            <a:pPr marL="342900" indent="-342900">
              <a:buAutoNum type="arabicParenR"/>
            </a:pPr>
            <a:r>
              <a:rPr lang="en-GB" sz="2000" b="1" dirty="0" smtClean="0">
                <a:latin typeface="Cambria" panose="02040503050406030204" pitchFamily="18" charset="0"/>
              </a:rPr>
              <a:t>Why do you think other countries still use it?</a:t>
            </a:r>
          </a:p>
          <a:p>
            <a:pPr marL="342900" indent="-342900">
              <a:buAutoNum type="arabicParenR"/>
            </a:pPr>
            <a:r>
              <a:rPr lang="en-GB" sz="2000" b="1" dirty="0" smtClean="0">
                <a:latin typeface="Cambria" panose="02040503050406030204" pitchFamily="18" charset="0"/>
              </a:rPr>
              <a:t>Do you think it is a reliable way to get information?</a:t>
            </a:r>
          </a:p>
          <a:p>
            <a:endParaRPr lang="en-GB" sz="2000" b="1" dirty="0">
              <a:latin typeface="Cambria" panose="02040503050406030204" pitchFamily="18"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u="sng">
                <a:solidFill>
                  <a:prstClr val="black"/>
                </a:solidFill>
              </a:rPr>
              <a:t>:</a:t>
            </a:r>
            <a:r>
              <a:rPr lang="en-GB" sz="1400" b="1">
                <a:solidFill>
                  <a:prstClr val="black"/>
                </a:solidFill>
              </a:rPr>
              <a:t> </a:t>
            </a:r>
            <a:r>
              <a:rPr lang="en-GB" sz="2000" smtClean="0">
                <a:solidFill>
                  <a:schemeClr val="tx1"/>
                </a:solidFill>
                <a:latin typeface="Comic Sans MS" panose="030F0702030302020204" pitchFamily="66" charset="0"/>
              </a:rPr>
              <a:t>I </a:t>
            </a:r>
            <a:r>
              <a:rPr lang="en-GB" sz="2000" dirty="0">
                <a:solidFill>
                  <a:schemeClr val="tx1"/>
                </a:solidFill>
                <a:latin typeface="Comic Sans MS" panose="030F0702030302020204" pitchFamily="66" charset="0"/>
              </a:rPr>
              <a:t>will investigate what crime was committed in Tudor </a:t>
            </a:r>
            <a:r>
              <a:rPr lang="en-GB" sz="2000" dirty="0" smtClean="0">
                <a:solidFill>
                  <a:schemeClr val="tx1"/>
                </a:solidFill>
                <a:latin typeface="Comic Sans MS" panose="030F0702030302020204" pitchFamily="66" charset="0"/>
              </a:rPr>
              <a:t>Stuart times </a:t>
            </a:r>
            <a:r>
              <a:rPr lang="en-GB" sz="2000" dirty="0">
                <a:solidFill>
                  <a:schemeClr val="tx1"/>
                </a:solidFill>
                <a:latin typeface="Comic Sans MS" panose="030F0702030302020204" pitchFamily="66" charset="0"/>
              </a:rPr>
              <a:t>and analyse the punishments given</a:t>
            </a:r>
            <a:r>
              <a:rPr lang="en-GB" sz="2300" dirty="0">
                <a:solidFill>
                  <a:schemeClr val="tx1"/>
                </a:solidFill>
                <a:latin typeface="Comic Sans MS" panose="030F0702030302020204" pitchFamily="66" charset="0"/>
              </a:rPr>
              <a:t>. </a:t>
            </a:r>
            <a:endParaRPr lang="en-GB" sz="2300" i="1" dirty="0">
              <a:solidFill>
                <a:schemeClr val="tx1"/>
              </a:solidFill>
              <a:latin typeface="Comic Sans MS" panose="030F0702030302020204" pitchFamily="66" charset="0"/>
            </a:endParaRPr>
          </a:p>
          <a:p>
            <a:pPr lvl="0"/>
            <a:endParaRPr lang="en-GB" sz="1400" i="1" dirty="0">
              <a:solidFill>
                <a:prstClr val="black"/>
              </a:solidFill>
            </a:endParaRPr>
          </a:p>
        </p:txBody>
      </p:sp>
    </p:spTree>
    <p:extLst>
      <p:ext uri="{BB962C8B-B14F-4D97-AF65-F5344CB8AC3E}">
        <p14:creationId xmlns:p14="http://schemas.microsoft.com/office/powerpoint/2010/main" val="40534530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1100" dirty="0">
              <a:solidFill>
                <a:schemeClr val="tx1"/>
              </a:solidFill>
              <a:latin typeface="Cambria" pitchFamily="18" charset="0"/>
            </a:endParaRPr>
          </a:p>
        </p:txBody>
      </p:sp>
      <p:sp>
        <p:nvSpPr>
          <p:cNvPr id="3" name="TextBox 2"/>
          <p:cNvSpPr txBox="1"/>
          <p:nvPr/>
        </p:nvSpPr>
        <p:spPr>
          <a:xfrm>
            <a:off x="-18255" y="982931"/>
            <a:ext cx="6924439" cy="3693319"/>
          </a:xfrm>
          <a:prstGeom prst="rect">
            <a:avLst/>
          </a:prstGeom>
          <a:noFill/>
        </p:spPr>
        <p:txBody>
          <a:bodyPr wrap="square" rtlCol="0">
            <a:spAutoFit/>
          </a:bodyPr>
          <a:lstStyle/>
          <a:p>
            <a:r>
              <a:rPr lang="en-GB" sz="1600" b="1" u="sng" dirty="0" smtClean="0"/>
              <a:t>Lesson Activity:</a:t>
            </a:r>
          </a:p>
          <a:p>
            <a:endParaRPr lang="en-GB" b="1" dirty="0">
              <a:latin typeface="Cambria" panose="02040503050406030204" pitchFamily="18" charset="0"/>
            </a:endParaRPr>
          </a:p>
          <a:p>
            <a:r>
              <a:rPr lang="en-GB" sz="2000" b="1" dirty="0" smtClean="0">
                <a:latin typeface="Cambria" panose="02040503050406030204" pitchFamily="18" charset="0"/>
              </a:rPr>
              <a:t>During Tudor Stuart times there was no organised police force. Each village had an organised militia where men from the village would protect it from outside invaders.  However law were harsh and wrongdoing was severely punished.  To deter people from committing crime, the punishments were very cruel.  People believed if a criminal’s punishment was sever and painful enough, the act would not be repeated and it would put other people off the committing crime as well.  Torture was used as a way of gaining information. </a:t>
            </a:r>
            <a:endParaRPr lang="en-GB" sz="2000" b="1" dirty="0">
              <a:latin typeface="Cambria" panose="02040503050406030204" pitchFamily="18"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2000" dirty="0" smtClean="0">
                <a:solidFill>
                  <a:schemeClr val="tx1"/>
                </a:solidFill>
                <a:latin typeface="Comic Sans MS" panose="030F0702030302020204" pitchFamily="66" charset="0"/>
              </a:rPr>
              <a:t>I </a:t>
            </a:r>
            <a:r>
              <a:rPr lang="en-GB" sz="2000" dirty="0">
                <a:solidFill>
                  <a:schemeClr val="tx1"/>
                </a:solidFill>
                <a:latin typeface="Comic Sans MS" panose="030F0702030302020204" pitchFamily="66" charset="0"/>
              </a:rPr>
              <a:t>will investigate what crime was committed in Tudor </a:t>
            </a:r>
            <a:r>
              <a:rPr lang="en-GB" sz="2000" dirty="0" smtClean="0">
                <a:solidFill>
                  <a:schemeClr val="tx1"/>
                </a:solidFill>
                <a:latin typeface="Comic Sans MS" panose="030F0702030302020204" pitchFamily="66" charset="0"/>
              </a:rPr>
              <a:t>Stuart times </a:t>
            </a:r>
            <a:r>
              <a:rPr lang="en-GB" sz="2000" dirty="0">
                <a:solidFill>
                  <a:schemeClr val="tx1"/>
                </a:solidFill>
                <a:latin typeface="Comic Sans MS" panose="030F0702030302020204" pitchFamily="66" charset="0"/>
              </a:rPr>
              <a:t>and analyse the punishments given. </a:t>
            </a:r>
            <a:endParaRPr lang="en-GB" sz="2000" i="1" dirty="0">
              <a:solidFill>
                <a:schemeClr val="tx1"/>
              </a:solidFill>
              <a:latin typeface="Comic Sans MS" panose="030F0702030302020204" pitchFamily="66" charset="0"/>
            </a:endParaRPr>
          </a:p>
          <a:p>
            <a:pPr lvl="0"/>
            <a:endParaRPr lang="en-GB" sz="1400" i="1" dirty="0">
              <a:solidFill>
                <a:prstClr val="black"/>
              </a:solidFill>
            </a:endParaRPr>
          </a:p>
        </p:txBody>
      </p:sp>
      <p:pic>
        <p:nvPicPr>
          <p:cNvPr id="10" name="Picture 2" descr="http://occupations.phillipmartin.info/crime_police.gif">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6185" y="1844824"/>
            <a:ext cx="2230478" cy="2960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5678899"/>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545462" y="982931"/>
            <a:ext cx="7920880" cy="4001095"/>
          </a:xfrm>
          <a:prstGeom prst="rect">
            <a:avLst/>
          </a:prstGeom>
          <a:noFill/>
        </p:spPr>
        <p:txBody>
          <a:bodyPr wrap="square" rtlCol="0">
            <a:spAutoFit/>
          </a:bodyPr>
          <a:lstStyle/>
          <a:p>
            <a:r>
              <a:rPr lang="en-GB" sz="1600" b="1" u="sng" dirty="0" smtClean="0"/>
              <a:t>Lesson Activity:</a:t>
            </a:r>
          </a:p>
          <a:p>
            <a:endParaRPr lang="en-GB" b="1" dirty="0">
              <a:latin typeface="Cambria" panose="02040503050406030204" pitchFamily="18" charset="0"/>
            </a:endParaRPr>
          </a:p>
          <a:p>
            <a:r>
              <a:rPr lang="en-GB" sz="2000" b="1" dirty="0" smtClean="0">
                <a:latin typeface="Cambria" panose="02040503050406030204" pitchFamily="18" charset="0"/>
              </a:rPr>
              <a:t>Each village had a  Justice of the Peace to sort out any problems. If you were a Justice of the Peace you would have the power to:</a:t>
            </a:r>
          </a:p>
          <a:p>
            <a:endParaRPr lang="en-GB" sz="2000" b="1" dirty="0">
              <a:latin typeface="Cambria" panose="02040503050406030204" pitchFamily="18" charset="0"/>
            </a:endParaRPr>
          </a:p>
          <a:p>
            <a:pPr marL="514350" indent="-514350">
              <a:buFont typeface="+mj-lt"/>
              <a:buAutoNum type="arabicPeriod"/>
            </a:pPr>
            <a:r>
              <a:rPr lang="en-GB" sz="2000" b="1" dirty="0" smtClean="0">
                <a:latin typeface="Cambria" panose="02040503050406030204" pitchFamily="18" charset="0"/>
              </a:rPr>
              <a:t>Stop riots, using the militia</a:t>
            </a:r>
            <a:endParaRPr lang="en-GB" sz="2000" b="1" dirty="0">
              <a:latin typeface="Cambria" panose="02040503050406030204" pitchFamily="18" charset="0"/>
            </a:endParaRPr>
          </a:p>
          <a:p>
            <a:pPr marL="514350" indent="-514350">
              <a:buFont typeface="+mj-lt"/>
              <a:buAutoNum type="arabicPeriod"/>
            </a:pPr>
            <a:r>
              <a:rPr lang="en-GB" sz="2000" b="1" dirty="0">
                <a:latin typeface="Cambria" panose="02040503050406030204" pitchFamily="18" charset="0"/>
              </a:rPr>
              <a:t>Look after the building of roads, bridges, jails and poor houses</a:t>
            </a:r>
          </a:p>
          <a:p>
            <a:pPr marL="514350" indent="-514350">
              <a:buFont typeface="+mj-lt"/>
              <a:buAutoNum type="arabicPeriod"/>
            </a:pPr>
            <a:r>
              <a:rPr lang="en-GB" sz="2000" b="1" dirty="0">
                <a:latin typeface="Cambria" panose="02040503050406030204" pitchFamily="18" charset="0"/>
              </a:rPr>
              <a:t>Decide how much local people should be paid</a:t>
            </a:r>
          </a:p>
          <a:p>
            <a:pPr marL="514350" indent="-514350">
              <a:buFont typeface="+mj-lt"/>
              <a:buAutoNum type="arabicPeriod"/>
            </a:pPr>
            <a:r>
              <a:rPr lang="en-GB" sz="2000" b="1" dirty="0">
                <a:latin typeface="Cambria" panose="02040503050406030204" pitchFamily="18" charset="0"/>
              </a:rPr>
              <a:t>Report people who didn’t go to church</a:t>
            </a:r>
          </a:p>
          <a:p>
            <a:pPr marL="514350" indent="-514350">
              <a:buFont typeface="+mj-lt"/>
              <a:buAutoNum type="arabicPeriod"/>
            </a:pPr>
            <a:r>
              <a:rPr lang="en-GB" sz="2000" b="1" dirty="0">
                <a:latin typeface="Cambria" panose="02040503050406030204" pitchFamily="18" charset="0"/>
              </a:rPr>
              <a:t>Be in charge of whipping beggars</a:t>
            </a:r>
          </a:p>
          <a:p>
            <a:pPr marL="514350" indent="-514350">
              <a:buFont typeface="+mj-lt"/>
              <a:buAutoNum type="arabicPeriod"/>
            </a:pPr>
            <a:r>
              <a:rPr lang="en-GB" sz="2000" b="1" dirty="0">
                <a:latin typeface="Cambria" panose="02040503050406030204" pitchFamily="18" charset="0"/>
              </a:rPr>
              <a:t>Check on the local alehouses</a:t>
            </a:r>
          </a:p>
          <a:p>
            <a:endParaRPr lang="en-GB" sz="2000" b="1" dirty="0">
              <a:latin typeface="Cambria" panose="02040503050406030204" pitchFamily="18"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2000" dirty="0" smtClean="0">
                <a:solidFill>
                  <a:schemeClr val="tx1"/>
                </a:solidFill>
                <a:latin typeface="Comic Sans MS" panose="030F0702030302020204" pitchFamily="66" charset="0"/>
              </a:rPr>
              <a:t>I </a:t>
            </a:r>
            <a:r>
              <a:rPr lang="en-GB" sz="2000" dirty="0">
                <a:solidFill>
                  <a:schemeClr val="tx1"/>
                </a:solidFill>
                <a:latin typeface="Comic Sans MS" panose="030F0702030302020204" pitchFamily="66" charset="0"/>
              </a:rPr>
              <a:t>will investigate what crime was committed in Tudor </a:t>
            </a:r>
            <a:r>
              <a:rPr lang="en-GB" sz="2000" dirty="0" smtClean="0">
                <a:solidFill>
                  <a:schemeClr val="tx1"/>
                </a:solidFill>
                <a:latin typeface="Comic Sans MS" panose="030F0702030302020204" pitchFamily="66" charset="0"/>
              </a:rPr>
              <a:t>Stuart times </a:t>
            </a:r>
            <a:r>
              <a:rPr lang="en-GB" sz="2000" dirty="0">
                <a:solidFill>
                  <a:schemeClr val="tx1"/>
                </a:solidFill>
                <a:latin typeface="Comic Sans MS" panose="030F0702030302020204" pitchFamily="66" charset="0"/>
              </a:rPr>
              <a:t>and analyse the punishments given. </a:t>
            </a:r>
            <a:endParaRPr lang="en-GB" sz="2000" i="1" dirty="0">
              <a:solidFill>
                <a:schemeClr val="tx1"/>
              </a:solidFill>
              <a:latin typeface="Comic Sans MS" panose="030F0702030302020204" pitchFamily="66" charset="0"/>
            </a:endParaRPr>
          </a:p>
          <a:p>
            <a:pPr lvl="0"/>
            <a:endParaRPr lang="en-GB" sz="1400" i="1" dirty="0">
              <a:solidFill>
                <a:prstClr val="black"/>
              </a:solidFill>
            </a:endParaRPr>
          </a:p>
        </p:txBody>
      </p:sp>
    </p:spTree>
    <p:extLst>
      <p:ext uri="{BB962C8B-B14F-4D97-AF65-F5344CB8AC3E}">
        <p14:creationId xmlns:p14="http://schemas.microsoft.com/office/powerpoint/2010/main" val="150324835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2000" b="1" dirty="0" smtClean="0">
                <a:solidFill>
                  <a:schemeClr val="tx1"/>
                </a:solidFill>
                <a:latin typeface="Cambria" panose="02040503050406030204" pitchFamily="18" charset="0"/>
              </a:rPr>
              <a:t>.</a:t>
            </a:r>
            <a:endParaRPr lang="en-GB" sz="2000" b="1" dirty="0">
              <a:solidFill>
                <a:schemeClr val="tx1"/>
              </a:solidFill>
              <a:latin typeface="Cambria" panose="02040503050406030204" pitchFamily="18" charset="0"/>
            </a:endParaRP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07504" y="1124744"/>
            <a:ext cx="9014716" cy="3693319"/>
          </a:xfrm>
          <a:prstGeom prst="rect">
            <a:avLst/>
          </a:prstGeom>
          <a:noFill/>
        </p:spPr>
        <p:txBody>
          <a:bodyPr wrap="square" rtlCol="0">
            <a:spAutoFit/>
          </a:bodyPr>
          <a:lstStyle/>
          <a:p>
            <a:r>
              <a:rPr lang="en-GB" sz="1600" b="1" u="sng" dirty="0" smtClean="0"/>
              <a:t>Lesson Activity:</a:t>
            </a:r>
          </a:p>
          <a:p>
            <a:endParaRPr lang="en-GB" b="1" dirty="0">
              <a:latin typeface="Cambria" panose="02040503050406030204" pitchFamily="18" charset="0"/>
            </a:endParaRPr>
          </a:p>
          <a:p>
            <a:pPr marL="342900" indent="-342900">
              <a:buAutoNum type="arabicPeriod"/>
            </a:pPr>
            <a:r>
              <a:rPr lang="en-GB" sz="2000" b="1" dirty="0" smtClean="0">
                <a:latin typeface="Cambria" panose="02040503050406030204" pitchFamily="18" charset="0"/>
              </a:rPr>
              <a:t>Match the law with the crime on part A.</a:t>
            </a:r>
          </a:p>
          <a:p>
            <a:pPr marL="342900" indent="-342900">
              <a:buAutoNum type="arabicPeriod"/>
            </a:pPr>
            <a:r>
              <a:rPr lang="en-GB" sz="2000" b="1" dirty="0" smtClean="0">
                <a:latin typeface="Cambria" panose="02040503050406030204" pitchFamily="18" charset="0"/>
              </a:rPr>
              <a:t> Match the crime with the punishment on Part B</a:t>
            </a:r>
          </a:p>
          <a:p>
            <a:pPr marL="342900" indent="-342900">
              <a:buFontTx/>
              <a:buAutoNum type="arabicPeriod"/>
            </a:pPr>
            <a:r>
              <a:rPr lang="en-GB" sz="2000" b="1" dirty="0" smtClean="0">
                <a:latin typeface="Cambria" panose="02040503050406030204" pitchFamily="18" charset="0"/>
              </a:rPr>
              <a:t>Read the sheet about the three types of torture</a:t>
            </a:r>
            <a:r>
              <a:rPr lang="en-GB" sz="2000" b="1" dirty="0">
                <a:latin typeface="Cambria" panose="02040503050406030204" pitchFamily="18" charset="0"/>
              </a:rPr>
              <a:t>. </a:t>
            </a:r>
            <a:endParaRPr lang="en-GB" sz="2000" b="1" dirty="0" smtClean="0">
              <a:latin typeface="Cambria" panose="02040503050406030204" pitchFamily="18" charset="0"/>
            </a:endParaRPr>
          </a:p>
          <a:p>
            <a:pPr marL="342900" indent="-342900">
              <a:buFontTx/>
              <a:buAutoNum type="arabicPeriod"/>
            </a:pPr>
            <a:endParaRPr lang="en-GB" sz="2000" b="1" dirty="0">
              <a:latin typeface="Cambria" panose="02040503050406030204" pitchFamily="18" charset="0"/>
            </a:endParaRPr>
          </a:p>
          <a:p>
            <a:pPr marL="342900" indent="-342900">
              <a:buFontTx/>
              <a:buAutoNum type="arabicPeriod"/>
            </a:pPr>
            <a:r>
              <a:rPr lang="en-GB" sz="2000" b="1" dirty="0" smtClean="0">
                <a:latin typeface="Cambria" panose="02040503050406030204" pitchFamily="18" charset="0"/>
              </a:rPr>
              <a:t>P.E.E paragraph - How </a:t>
            </a:r>
            <a:r>
              <a:rPr lang="en-GB" sz="2000" b="1" dirty="0">
                <a:latin typeface="Cambria" panose="02040503050406030204" pitchFamily="18" charset="0"/>
              </a:rPr>
              <a:t>do Tudor punishments compare to punishments today</a:t>
            </a:r>
            <a:r>
              <a:rPr lang="en-GB" sz="2000" b="1" dirty="0" smtClean="0">
                <a:latin typeface="Cambria" panose="02040503050406030204" pitchFamily="18" charset="0"/>
              </a:rPr>
              <a:t>? </a:t>
            </a:r>
          </a:p>
          <a:p>
            <a:endParaRPr lang="en-GB" sz="2000" b="1" dirty="0">
              <a:latin typeface="Cambria" panose="02040503050406030204" pitchFamily="18" charset="0"/>
            </a:endParaRPr>
          </a:p>
          <a:p>
            <a:r>
              <a:rPr lang="en-GB" sz="2000" b="1" dirty="0" smtClean="0">
                <a:latin typeface="Cambria" panose="02040503050406030204" pitchFamily="18" charset="0"/>
              </a:rPr>
              <a:t>P – Punishments are different today because…</a:t>
            </a:r>
          </a:p>
          <a:p>
            <a:r>
              <a:rPr lang="en-GB" sz="2000" b="1" dirty="0" smtClean="0">
                <a:latin typeface="Cambria" panose="02040503050406030204" pitchFamily="18" charset="0"/>
              </a:rPr>
              <a:t>E – Evidence to support this is…</a:t>
            </a:r>
          </a:p>
          <a:p>
            <a:r>
              <a:rPr lang="en-GB" sz="2000" b="1" dirty="0" smtClean="0">
                <a:latin typeface="Cambria" panose="02040503050406030204" pitchFamily="18" charset="0"/>
              </a:rPr>
              <a:t>E – This means that…</a:t>
            </a:r>
            <a:endParaRPr lang="en-GB" b="1" dirty="0">
              <a:latin typeface="Cambria" panose="02040503050406030204" pitchFamily="18"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2000" dirty="0" smtClean="0">
                <a:solidFill>
                  <a:schemeClr val="tx1"/>
                </a:solidFill>
                <a:latin typeface="Comic Sans MS" panose="030F0702030302020204" pitchFamily="66" charset="0"/>
              </a:rPr>
              <a:t>I </a:t>
            </a:r>
            <a:r>
              <a:rPr lang="en-GB" sz="2000" dirty="0">
                <a:solidFill>
                  <a:schemeClr val="tx1"/>
                </a:solidFill>
                <a:latin typeface="Comic Sans MS" panose="030F0702030302020204" pitchFamily="66" charset="0"/>
              </a:rPr>
              <a:t>will investigate what crime was committed in Tudor </a:t>
            </a:r>
            <a:r>
              <a:rPr lang="en-GB" sz="2000" dirty="0" smtClean="0">
                <a:solidFill>
                  <a:schemeClr val="tx1"/>
                </a:solidFill>
                <a:latin typeface="Comic Sans MS" panose="030F0702030302020204" pitchFamily="66" charset="0"/>
              </a:rPr>
              <a:t>Stuart times </a:t>
            </a:r>
            <a:r>
              <a:rPr lang="en-GB" sz="2000" dirty="0">
                <a:solidFill>
                  <a:schemeClr val="tx1"/>
                </a:solidFill>
                <a:latin typeface="Comic Sans MS" panose="030F0702030302020204" pitchFamily="66" charset="0"/>
              </a:rPr>
              <a:t>and analyse the punishments given</a:t>
            </a:r>
            <a:r>
              <a:rPr lang="en-GB" sz="2300" dirty="0">
                <a:solidFill>
                  <a:schemeClr val="tx1"/>
                </a:solidFill>
                <a:latin typeface="Comic Sans MS" panose="030F0702030302020204" pitchFamily="66" charset="0"/>
              </a:rPr>
              <a:t>. </a:t>
            </a:r>
            <a:endParaRPr lang="en-GB" sz="2300" i="1" dirty="0">
              <a:solidFill>
                <a:schemeClr val="tx1"/>
              </a:solidFill>
              <a:latin typeface="Comic Sans MS" panose="030F0702030302020204" pitchFamily="66" charset="0"/>
            </a:endParaRPr>
          </a:p>
          <a:p>
            <a:pPr lvl="0"/>
            <a:endParaRPr lang="en-GB" sz="1400" i="1" dirty="0">
              <a:solidFill>
                <a:prstClr val="black"/>
              </a:solidFill>
            </a:endParaRPr>
          </a:p>
        </p:txBody>
      </p:sp>
    </p:spTree>
    <p:extLst>
      <p:ext uri="{BB962C8B-B14F-4D97-AF65-F5344CB8AC3E}">
        <p14:creationId xmlns:p14="http://schemas.microsoft.com/office/powerpoint/2010/main" val="2082764881"/>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47483326"/>
              </p:ext>
            </p:extLst>
          </p:nvPr>
        </p:nvGraphicFramePr>
        <p:xfrm>
          <a:off x="251520" y="374724"/>
          <a:ext cx="8640960" cy="2745089"/>
        </p:xfrm>
        <a:graphic>
          <a:graphicData uri="http://schemas.openxmlformats.org/drawingml/2006/table">
            <a:tbl>
              <a:tblPr firstRow="1" bandRow="1">
                <a:tableStyleId>{5940675A-B579-460E-94D1-54222C63F5DA}</a:tableStyleId>
              </a:tblPr>
              <a:tblGrid>
                <a:gridCol w="2098787"/>
                <a:gridCol w="6542173"/>
              </a:tblGrid>
              <a:tr h="251450">
                <a:tc>
                  <a:txBody>
                    <a:bodyPr/>
                    <a:lstStyle/>
                    <a:p>
                      <a:r>
                        <a:rPr lang="en-GB" sz="1400" b="1" dirty="0" smtClean="0">
                          <a:latin typeface="Cambria" panose="02040503050406030204" pitchFamily="18" charset="0"/>
                        </a:rPr>
                        <a:t>Law</a:t>
                      </a:r>
                      <a:endParaRPr lang="en-GB" sz="1400" b="1" dirty="0">
                        <a:latin typeface="Cambria" panose="02040503050406030204" pitchFamily="18" charset="0"/>
                      </a:endParaRPr>
                    </a:p>
                  </a:txBody>
                  <a:tcPr/>
                </a:tc>
                <a:tc>
                  <a:txBody>
                    <a:bodyPr/>
                    <a:lstStyle/>
                    <a:p>
                      <a:r>
                        <a:rPr lang="en-GB" sz="1400" b="1" dirty="0" smtClean="0">
                          <a:latin typeface="Cambria" panose="02040503050406030204" pitchFamily="18" charset="0"/>
                        </a:rPr>
                        <a:t>Crime</a:t>
                      </a:r>
                      <a:endParaRPr lang="en-GB" sz="1400" b="1" dirty="0">
                        <a:latin typeface="Cambria" panose="02040503050406030204" pitchFamily="18" charset="0"/>
                      </a:endParaRPr>
                    </a:p>
                  </a:txBody>
                  <a:tcPr/>
                </a:tc>
              </a:tr>
              <a:tr h="306690">
                <a:tc>
                  <a:txBody>
                    <a:bodyPr/>
                    <a:lstStyle/>
                    <a:p>
                      <a:r>
                        <a:rPr lang="en-GB" sz="1400" dirty="0" smtClean="0">
                          <a:latin typeface="Cambria" panose="02040503050406030204" pitchFamily="18" charset="0"/>
                        </a:rPr>
                        <a:t>1. Unlawful games</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a. More than 3 people making trouble together</a:t>
                      </a:r>
                    </a:p>
                  </a:txBody>
                  <a:tcPr/>
                </a:tc>
              </a:tr>
              <a:tr h="216024">
                <a:tc>
                  <a:txBody>
                    <a:bodyPr/>
                    <a:lstStyle/>
                    <a:p>
                      <a:r>
                        <a:rPr lang="en-GB" sz="1400" dirty="0" smtClean="0">
                          <a:latin typeface="Cambria" panose="02040503050406030204" pitchFamily="18" charset="0"/>
                        </a:rPr>
                        <a:t>2. Rescue</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b. Quarrelling</a:t>
                      </a:r>
                    </a:p>
                  </a:txBody>
                  <a:tcPr/>
                </a:tc>
              </a:tr>
              <a:tr h="2712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3. Barratry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c. Playing bowls, cards or dice on a holy day</a:t>
                      </a:r>
                    </a:p>
                  </a:txBody>
                  <a:tcPr/>
                </a:tc>
              </a:tr>
              <a:tr h="254496">
                <a:tc>
                  <a:txBody>
                    <a:bodyPr/>
                    <a:lstStyle/>
                    <a:p>
                      <a:r>
                        <a:rPr lang="en-GB" sz="1400" dirty="0" smtClean="0">
                          <a:latin typeface="Cambria" panose="02040503050406030204" pitchFamily="18" charset="0"/>
                        </a:rPr>
                        <a:t>4.</a:t>
                      </a:r>
                      <a:r>
                        <a:rPr lang="en-GB" sz="1400" baseline="0" dirty="0" smtClean="0">
                          <a:latin typeface="Cambria" panose="02040503050406030204" pitchFamily="18" charset="0"/>
                        </a:rPr>
                        <a:t> </a:t>
                      </a:r>
                      <a:r>
                        <a:rPr lang="en-GB" sz="1400" dirty="0" smtClean="0">
                          <a:latin typeface="Cambria" panose="02040503050406030204" pitchFamily="18" charset="0"/>
                        </a:rPr>
                        <a:t>Inmate</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d. Stirring up trouble for the king or queen</a:t>
                      </a:r>
                    </a:p>
                  </a:txBody>
                  <a:tcPr/>
                </a:tc>
              </a:tr>
              <a:tr h="237728">
                <a:tc>
                  <a:txBody>
                    <a:bodyPr/>
                    <a:lstStyle/>
                    <a:p>
                      <a:r>
                        <a:rPr lang="en-GB" sz="1400" dirty="0" smtClean="0">
                          <a:latin typeface="Cambria" panose="02040503050406030204" pitchFamily="18" charset="0"/>
                        </a:rPr>
                        <a:t>5. Riot</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e. Refusing to go to church</a:t>
                      </a:r>
                    </a:p>
                  </a:txBody>
                  <a:tcPr/>
                </a:tc>
              </a:tr>
              <a:tr h="292968">
                <a:tc>
                  <a:txBody>
                    <a:bodyPr/>
                    <a:lstStyle/>
                    <a:p>
                      <a:r>
                        <a:rPr lang="en-GB" sz="1400" dirty="0" smtClean="0">
                          <a:latin typeface="Cambria" panose="02040503050406030204" pitchFamily="18" charset="0"/>
                        </a:rPr>
                        <a:t>6. Recusance</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f. Not going to regular weapons practice</a:t>
                      </a:r>
                    </a:p>
                  </a:txBody>
                  <a:tcPr/>
                </a:tc>
              </a:tr>
              <a:tr h="276200">
                <a:tc>
                  <a:txBody>
                    <a:bodyPr/>
                    <a:lstStyle/>
                    <a:p>
                      <a:r>
                        <a:rPr lang="en-GB" sz="1400" dirty="0" smtClean="0">
                          <a:latin typeface="Cambria" panose="02040503050406030204" pitchFamily="18" charset="0"/>
                        </a:rPr>
                        <a:t>7. Sedition</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g. Taking a person or animal by force</a:t>
                      </a:r>
                    </a:p>
                  </a:txBody>
                  <a:tcPr/>
                </a:tc>
              </a:tr>
              <a:tr h="259432">
                <a:tc>
                  <a:txBody>
                    <a:bodyPr/>
                    <a:lstStyle/>
                    <a:p>
                      <a:r>
                        <a:rPr lang="en-GB" sz="1400" dirty="0" smtClean="0">
                          <a:latin typeface="Cambria" panose="02040503050406030204" pitchFamily="18" charset="0"/>
                        </a:rPr>
                        <a:t>8. Archery</a:t>
                      </a:r>
                      <a:endParaRPr lang="en-GB" sz="1400" dirty="0">
                        <a:latin typeface="Cambria" panose="020405030504060302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h. Letting part of your house to someone without a job </a:t>
                      </a:r>
                    </a:p>
                  </a:txBody>
                  <a:tcPr/>
                </a:tc>
              </a:tr>
            </a:tbl>
          </a:graphicData>
        </a:graphic>
      </p:graphicFrame>
      <p:sp>
        <p:nvSpPr>
          <p:cNvPr id="3" name="TextBox 2"/>
          <p:cNvSpPr txBox="1"/>
          <p:nvPr/>
        </p:nvSpPr>
        <p:spPr>
          <a:xfrm>
            <a:off x="0" y="0"/>
            <a:ext cx="5184576" cy="369332"/>
          </a:xfrm>
          <a:prstGeom prst="rect">
            <a:avLst/>
          </a:prstGeom>
          <a:noFill/>
        </p:spPr>
        <p:txBody>
          <a:bodyPr wrap="square" rtlCol="0">
            <a:spAutoFit/>
          </a:bodyPr>
          <a:lstStyle/>
          <a:p>
            <a:r>
              <a:rPr lang="en-GB" b="1" dirty="0" smtClean="0">
                <a:latin typeface="Aharoni" panose="02010803020104030203" pitchFamily="2" charset="-79"/>
                <a:cs typeface="Aharoni" panose="02010803020104030203" pitchFamily="2" charset="-79"/>
              </a:rPr>
              <a:t>Part A – match the law with the crime</a:t>
            </a:r>
            <a:endParaRPr lang="en-GB" b="1" dirty="0">
              <a:latin typeface="Aharoni" panose="02010803020104030203" pitchFamily="2" charset="-79"/>
              <a:cs typeface="Aharoni" panose="02010803020104030203" pitchFamily="2" charset="-79"/>
            </a:endParaRPr>
          </a:p>
        </p:txBody>
      </p:sp>
      <p:sp>
        <p:nvSpPr>
          <p:cNvPr id="4" name="TextBox 3"/>
          <p:cNvSpPr txBox="1"/>
          <p:nvPr/>
        </p:nvSpPr>
        <p:spPr>
          <a:xfrm>
            <a:off x="0" y="3212976"/>
            <a:ext cx="5184576" cy="369332"/>
          </a:xfrm>
          <a:prstGeom prst="rect">
            <a:avLst/>
          </a:prstGeom>
          <a:noFill/>
        </p:spPr>
        <p:txBody>
          <a:bodyPr wrap="square" rtlCol="0">
            <a:spAutoFit/>
          </a:bodyPr>
          <a:lstStyle/>
          <a:p>
            <a:r>
              <a:rPr lang="en-GB" b="1" dirty="0" smtClean="0">
                <a:latin typeface="Aharoni" panose="02010803020104030203" pitchFamily="2" charset="-79"/>
                <a:cs typeface="Aharoni" panose="02010803020104030203" pitchFamily="2" charset="-79"/>
              </a:rPr>
              <a:t>Part B – match the crime with the punishment</a:t>
            </a:r>
            <a:endParaRPr lang="en-GB" b="1" dirty="0">
              <a:latin typeface="Aharoni" panose="02010803020104030203" pitchFamily="2" charset="-79"/>
              <a:cs typeface="Aharoni" panose="02010803020104030203" pitchFamily="2" charset="-79"/>
            </a:endParaRPr>
          </a:p>
        </p:txBody>
      </p:sp>
      <p:graphicFrame>
        <p:nvGraphicFramePr>
          <p:cNvPr id="5" name="Table 4"/>
          <p:cNvGraphicFramePr>
            <a:graphicFrameLocks noGrp="1"/>
          </p:cNvGraphicFramePr>
          <p:nvPr>
            <p:extLst>
              <p:ext uri="{D42A27DB-BD31-4B8C-83A1-F6EECF244321}">
                <p14:modId xmlns:p14="http://schemas.microsoft.com/office/powerpoint/2010/main" val="4203896878"/>
              </p:ext>
            </p:extLst>
          </p:nvPr>
        </p:nvGraphicFramePr>
        <p:xfrm>
          <a:off x="251520" y="3582308"/>
          <a:ext cx="8640960" cy="2897034"/>
        </p:xfrm>
        <a:graphic>
          <a:graphicData uri="http://schemas.openxmlformats.org/drawingml/2006/table">
            <a:tbl>
              <a:tblPr firstRow="1" bandRow="1">
                <a:tableStyleId>{5940675A-B579-460E-94D1-54222C63F5DA}</a:tableStyleId>
              </a:tblPr>
              <a:tblGrid>
                <a:gridCol w="4248472"/>
                <a:gridCol w="4392488"/>
              </a:tblGrid>
              <a:tr h="281866">
                <a:tc>
                  <a:txBody>
                    <a:bodyPr/>
                    <a:lstStyle/>
                    <a:p>
                      <a:r>
                        <a:rPr lang="en-GB" sz="1400" b="1" dirty="0" smtClean="0">
                          <a:latin typeface="Cambria" panose="02040503050406030204" pitchFamily="18" charset="0"/>
                        </a:rPr>
                        <a:t>Crime</a:t>
                      </a:r>
                      <a:endParaRPr lang="en-GB" sz="1400" b="1" dirty="0">
                        <a:latin typeface="Cambria" panose="02040503050406030204" pitchFamily="18" charset="0"/>
                      </a:endParaRPr>
                    </a:p>
                  </a:txBody>
                  <a:tcPr/>
                </a:tc>
                <a:tc>
                  <a:txBody>
                    <a:bodyPr/>
                    <a:lstStyle/>
                    <a:p>
                      <a:r>
                        <a:rPr lang="en-GB" sz="1400" b="1" dirty="0" smtClean="0">
                          <a:latin typeface="Cambria" panose="02040503050406030204" pitchFamily="18" charset="0"/>
                        </a:rPr>
                        <a:t>Punishment</a:t>
                      </a:r>
                      <a:endParaRPr lang="en-GB" sz="1400" b="1" dirty="0">
                        <a:latin typeface="Cambria" panose="02040503050406030204" pitchFamily="18" charset="0"/>
                      </a:endParaRPr>
                    </a:p>
                  </a:txBody>
                  <a:tcPr/>
                </a:tc>
              </a:tr>
              <a:tr h="2818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1. </a:t>
                      </a:r>
                      <a:r>
                        <a:rPr lang="en-GB" sz="1400" dirty="0" smtClean="0"/>
                        <a:t>A women poisons her husband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a. </a:t>
                      </a:r>
                      <a:r>
                        <a:rPr lang="en-GB" sz="1400" dirty="0" smtClean="0"/>
                        <a:t>Burned alive</a:t>
                      </a:r>
                    </a:p>
                  </a:txBody>
                  <a:tcPr/>
                </a:tc>
              </a:tr>
              <a:tr h="4791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2. </a:t>
                      </a:r>
                      <a:r>
                        <a:rPr lang="en-GB" sz="1400" dirty="0" smtClean="0"/>
                        <a:t>A man poisons another man – even if the victim does not die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b. </a:t>
                      </a:r>
                      <a:r>
                        <a:rPr lang="en-GB" sz="1400" dirty="0" smtClean="0"/>
                        <a:t>Having the letter ‘F’ branded on the cheek. Ears cut off, nostrils slit and hands cut off</a:t>
                      </a:r>
                    </a:p>
                  </a:txBody>
                  <a:tcPr/>
                </a:tc>
              </a:tr>
              <a:tr h="3609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3. </a:t>
                      </a:r>
                      <a:r>
                        <a:rPr lang="en-GB" sz="1400" dirty="0" smtClean="0"/>
                        <a:t>Being a tramp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c. </a:t>
                      </a:r>
                      <a:r>
                        <a:rPr lang="en-GB" sz="1400" dirty="0" smtClean="0"/>
                        <a:t>Whipped and having a hole burned through the right ear</a:t>
                      </a:r>
                    </a:p>
                  </a:txBody>
                  <a:tcPr/>
                </a:tc>
              </a:tr>
              <a:tr h="3429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4.</a:t>
                      </a:r>
                      <a:r>
                        <a:rPr lang="en-GB" sz="1400" baseline="0" dirty="0" smtClean="0">
                          <a:latin typeface="Cambria" panose="02040503050406030204" pitchFamily="18" charset="0"/>
                        </a:rPr>
                        <a:t> </a:t>
                      </a:r>
                      <a:r>
                        <a:rPr lang="en-GB" sz="1400" dirty="0" smtClean="0"/>
                        <a:t>Lying in court “perjury”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d. </a:t>
                      </a:r>
                      <a:r>
                        <a:rPr lang="en-GB" sz="1400" dirty="0" smtClean="0"/>
                        <a:t>Death by hanging</a:t>
                      </a:r>
                    </a:p>
                  </a:txBody>
                  <a:tcPr/>
                </a:tc>
              </a:tr>
              <a:tr h="3429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5. </a:t>
                      </a:r>
                      <a:r>
                        <a:rPr lang="en-GB" sz="1400" dirty="0" smtClean="0"/>
                        <a:t>Helping or sheltering someone who is a murderer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e. </a:t>
                      </a:r>
                      <a:r>
                        <a:rPr lang="en-GB" sz="1400" dirty="0" smtClean="0"/>
                        <a:t>To be boiled in water or lead</a:t>
                      </a:r>
                    </a:p>
                  </a:txBody>
                  <a:tcPr/>
                </a:tc>
              </a:tr>
              <a:tr h="5652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6. </a:t>
                      </a:r>
                      <a:r>
                        <a:rPr lang="en-GB" sz="1400" dirty="0" smtClean="0"/>
                        <a:t>Stealing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ambria" panose="02040503050406030204" pitchFamily="18" charset="0"/>
                        </a:rPr>
                        <a:t>f. </a:t>
                      </a:r>
                      <a:r>
                        <a:rPr lang="en-GB" sz="1400" dirty="0" smtClean="0"/>
                        <a:t>Branded on the forehead with the letter ‘P’ using a hot iron</a:t>
                      </a:r>
                    </a:p>
                  </a:txBody>
                  <a:tcPr/>
                </a:tc>
              </a:tr>
            </a:tbl>
          </a:graphicData>
        </a:graphic>
      </p:graphicFrame>
    </p:spTree>
    <p:extLst>
      <p:ext uri="{BB962C8B-B14F-4D97-AF65-F5344CB8AC3E}">
        <p14:creationId xmlns:p14="http://schemas.microsoft.com/office/powerpoint/2010/main" val="311680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696"/>
            <a:ext cx="9144000" cy="64087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smtClean="0">
                <a:latin typeface="Cambria" panose="02040503050406030204" pitchFamily="18" charset="0"/>
              </a:rPr>
              <a:t>Types of torture</a:t>
            </a:r>
            <a:endParaRPr lang="en-GB" b="1" dirty="0">
              <a:latin typeface="Cambria" panose="02040503050406030204" pitchFamily="18" charset="0"/>
            </a:endParaRPr>
          </a:p>
        </p:txBody>
      </p:sp>
    </p:spTree>
    <p:extLst>
      <p:ext uri="{BB962C8B-B14F-4D97-AF65-F5344CB8AC3E}">
        <p14:creationId xmlns:p14="http://schemas.microsoft.com/office/powerpoint/2010/main" val="10474013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738" y="908720"/>
            <a:ext cx="4608512" cy="56888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220072" y="1124744"/>
            <a:ext cx="4051738" cy="4493538"/>
          </a:xfrm>
          <a:prstGeom prst="rect">
            <a:avLst/>
          </a:prstGeom>
          <a:noFill/>
        </p:spPr>
        <p:txBody>
          <a:bodyPr wrap="square" rtlCol="0">
            <a:spAutoFit/>
          </a:bodyPr>
          <a:lstStyle/>
          <a:p>
            <a:pPr marL="342900" indent="-342900">
              <a:buAutoNum type="alphaLcParenR"/>
            </a:pPr>
            <a:r>
              <a:rPr lang="en-GB" sz="2600" dirty="0" smtClean="0"/>
              <a:t>Describe what is happening to Father Gerard</a:t>
            </a:r>
          </a:p>
          <a:p>
            <a:pPr marL="342900" indent="-342900">
              <a:buAutoNum type="alphaLcParenR"/>
            </a:pPr>
            <a:r>
              <a:rPr lang="en-GB" sz="2600" dirty="0" smtClean="0"/>
              <a:t>Why did the earth have to be dug away from under his feet?</a:t>
            </a:r>
          </a:p>
          <a:p>
            <a:pPr marL="342900" indent="-342900">
              <a:buAutoNum type="alphaLcParenR"/>
            </a:pPr>
            <a:r>
              <a:rPr lang="en-GB" sz="2600" dirty="0" smtClean="0"/>
              <a:t>Looking at the </a:t>
            </a:r>
            <a:r>
              <a:rPr lang="en-GB" sz="2600" b="1" dirty="0" smtClean="0"/>
              <a:t>provenance </a:t>
            </a:r>
            <a:r>
              <a:rPr lang="en-GB" sz="2600" dirty="0" smtClean="0"/>
              <a:t>of the source, come up with a reason why he may have been a prisoner</a:t>
            </a:r>
            <a:endParaRPr lang="en-GB" sz="26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24718" y="5019543"/>
            <a:ext cx="1152128" cy="1936645"/>
          </a:xfrm>
          <a:prstGeom prst="rect">
            <a:avLst/>
          </a:prstGeom>
        </p:spPr>
      </p:pic>
      <p:cxnSp>
        <p:nvCxnSpPr>
          <p:cNvPr id="7" name="Straight Arrow Connector 6"/>
          <p:cNvCxnSpPr/>
          <p:nvPr/>
        </p:nvCxnSpPr>
        <p:spPr>
          <a:xfrm flipH="1" flipV="1">
            <a:off x="3851920" y="548680"/>
            <a:ext cx="1656184" cy="367240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smtClean="0">
                <a:latin typeface="Cambria" panose="02040503050406030204" pitchFamily="18" charset="0"/>
              </a:rPr>
              <a:t>Extension task</a:t>
            </a:r>
            <a:endParaRPr lang="en-GB" b="1" dirty="0">
              <a:latin typeface="Cambria" panose="02040503050406030204" pitchFamily="18" charset="0"/>
            </a:endParaRPr>
          </a:p>
        </p:txBody>
      </p:sp>
    </p:spTree>
    <p:extLst>
      <p:ext uri="{BB962C8B-B14F-4D97-AF65-F5344CB8AC3E}">
        <p14:creationId xmlns:p14="http://schemas.microsoft.com/office/powerpoint/2010/main" val="26510180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5000" fill="hold" nodeType="withEffect">
                                  <p:stCondLst>
                                    <p:cond delay="4000"/>
                                  </p:stCondLst>
                                  <p:childTnLst>
                                    <p:animRot by="120000">
                                      <p:cBhvr>
                                        <p:cTn id="6" dur="100" fill="hold">
                                          <p:stCondLst>
                                            <p:cond delay="0"/>
                                          </p:stCondLst>
                                        </p:cTn>
                                        <p:tgtEl>
                                          <p:spTgt spid="8"/>
                                        </p:tgtEl>
                                        <p:attrNameLst>
                                          <p:attrName>r</p:attrName>
                                        </p:attrNameLst>
                                      </p:cBhvr>
                                    </p:animRot>
                                    <p:animRot by="-240000">
                                      <p:cBhvr>
                                        <p:cTn id="7" dur="200" fill="hold">
                                          <p:stCondLst>
                                            <p:cond delay="200"/>
                                          </p:stCondLst>
                                        </p:cTn>
                                        <p:tgtEl>
                                          <p:spTgt spid="8"/>
                                        </p:tgtEl>
                                        <p:attrNameLst>
                                          <p:attrName>r</p:attrName>
                                        </p:attrNameLst>
                                      </p:cBhvr>
                                    </p:animRot>
                                    <p:animRot by="240000">
                                      <p:cBhvr>
                                        <p:cTn id="8" dur="200" fill="hold">
                                          <p:stCondLst>
                                            <p:cond delay="400"/>
                                          </p:stCondLst>
                                        </p:cTn>
                                        <p:tgtEl>
                                          <p:spTgt spid="8"/>
                                        </p:tgtEl>
                                        <p:attrNameLst>
                                          <p:attrName>r</p:attrName>
                                        </p:attrNameLst>
                                      </p:cBhvr>
                                    </p:animRot>
                                    <p:animRot by="-240000">
                                      <p:cBhvr>
                                        <p:cTn id="9" dur="200" fill="hold">
                                          <p:stCondLst>
                                            <p:cond delay="600"/>
                                          </p:stCondLst>
                                        </p:cTn>
                                        <p:tgtEl>
                                          <p:spTgt spid="8"/>
                                        </p:tgtEl>
                                        <p:attrNameLst>
                                          <p:attrName>r</p:attrName>
                                        </p:attrNameLst>
                                      </p:cBhvr>
                                    </p:animRot>
                                    <p:animRot by="120000">
                                      <p:cBhvr>
                                        <p:cTn id="10" dur="200" fill="hold">
                                          <p:stCondLst>
                                            <p:cond delay="800"/>
                                          </p:stCondLst>
                                        </p:cTn>
                                        <p:tgtEl>
                                          <p:spTgt spid="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28596" y="1071546"/>
            <a:ext cx="4040188" cy="639762"/>
          </a:xfrm>
        </p:spPr>
        <p:txBody>
          <a:bodyPr/>
          <a:lstStyle/>
          <a:p>
            <a:pPr algn="ctr"/>
            <a:r>
              <a:rPr lang="en-GB" dirty="0" smtClean="0"/>
              <a:t>Law</a:t>
            </a:r>
            <a:endParaRPr lang="en-GB" dirty="0"/>
          </a:p>
        </p:txBody>
      </p:sp>
      <p:sp>
        <p:nvSpPr>
          <p:cNvPr id="10" name="Content Placeholder 9"/>
          <p:cNvSpPr>
            <a:spLocks noGrp="1"/>
          </p:cNvSpPr>
          <p:nvPr>
            <p:ph sz="half" idx="2"/>
          </p:nvPr>
        </p:nvSpPr>
        <p:spPr>
          <a:xfrm>
            <a:off x="428596" y="1785926"/>
            <a:ext cx="4040188" cy="4808544"/>
          </a:xfrm>
        </p:spPr>
        <p:txBody>
          <a:bodyPr/>
          <a:lstStyle/>
          <a:p>
            <a:pPr marL="457200" indent="-457200">
              <a:buFont typeface="+mj-lt"/>
              <a:buAutoNum type="arabicPeriod"/>
            </a:pPr>
            <a:r>
              <a:rPr lang="en-GB" dirty="0" smtClean="0"/>
              <a:t>Unlawful games</a:t>
            </a:r>
          </a:p>
          <a:p>
            <a:pPr marL="457200" indent="-457200">
              <a:buFont typeface="+mj-lt"/>
              <a:buAutoNum type="arabicPeriod"/>
            </a:pPr>
            <a:r>
              <a:rPr lang="en-GB" dirty="0" smtClean="0"/>
              <a:t>Rescue</a:t>
            </a:r>
          </a:p>
          <a:p>
            <a:pPr marL="457200" indent="-457200">
              <a:buFont typeface="+mj-lt"/>
              <a:buAutoNum type="arabicPeriod"/>
            </a:pPr>
            <a:r>
              <a:rPr lang="en-GB" dirty="0" smtClean="0"/>
              <a:t>Barratry</a:t>
            </a:r>
          </a:p>
          <a:p>
            <a:pPr marL="457200" indent="-457200">
              <a:buFont typeface="+mj-lt"/>
              <a:buAutoNum type="arabicPeriod"/>
            </a:pPr>
            <a:r>
              <a:rPr lang="en-GB" dirty="0" smtClean="0"/>
              <a:t>Inmate</a:t>
            </a:r>
          </a:p>
          <a:p>
            <a:pPr marL="457200" indent="-457200">
              <a:buFont typeface="+mj-lt"/>
              <a:buAutoNum type="arabicPeriod"/>
            </a:pPr>
            <a:r>
              <a:rPr lang="en-GB" dirty="0" smtClean="0"/>
              <a:t>Riot</a:t>
            </a:r>
          </a:p>
          <a:p>
            <a:pPr marL="457200" indent="-457200">
              <a:buFont typeface="+mj-lt"/>
              <a:buAutoNum type="arabicPeriod"/>
            </a:pPr>
            <a:r>
              <a:rPr lang="en-GB" dirty="0" smtClean="0"/>
              <a:t>Recusance</a:t>
            </a:r>
          </a:p>
          <a:p>
            <a:pPr marL="457200" indent="-457200">
              <a:buFont typeface="+mj-lt"/>
              <a:buAutoNum type="arabicPeriod"/>
            </a:pPr>
            <a:r>
              <a:rPr lang="en-GB" dirty="0" smtClean="0"/>
              <a:t>Sedition</a:t>
            </a:r>
          </a:p>
          <a:p>
            <a:pPr marL="457200" indent="-457200">
              <a:buFont typeface="+mj-lt"/>
              <a:buAutoNum type="arabicPeriod"/>
            </a:pPr>
            <a:r>
              <a:rPr lang="en-GB" dirty="0" smtClean="0"/>
              <a:t>Archery</a:t>
            </a:r>
            <a:endParaRPr lang="en-GB" dirty="0"/>
          </a:p>
        </p:txBody>
      </p:sp>
      <p:sp>
        <p:nvSpPr>
          <p:cNvPr id="11" name="Text Placeholder 10"/>
          <p:cNvSpPr>
            <a:spLocks noGrp="1"/>
          </p:cNvSpPr>
          <p:nvPr>
            <p:ph type="body" sz="quarter" idx="3"/>
          </p:nvPr>
        </p:nvSpPr>
        <p:spPr>
          <a:xfrm>
            <a:off x="4643438" y="928670"/>
            <a:ext cx="4041775" cy="639762"/>
          </a:xfrm>
        </p:spPr>
        <p:txBody>
          <a:bodyPr/>
          <a:lstStyle/>
          <a:p>
            <a:pPr algn="ctr"/>
            <a:r>
              <a:rPr lang="en-GB" dirty="0" smtClean="0"/>
              <a:t>Crime</a:t>
            </a:r>
            <a:endParaRPr lang="en-GB" dirty="0"/>
          </a:p>
        </p:txBody>
      </p:sp>
      <p:sp>
        <p:nvSpPr>
          <p:cNvPr id="12" name="Content Placeholder 11"/>
          <p:cNvSpPr>
            <a:spLocks noGrp="1"/>
          </p:cNvSpPr>
          <p:nvPr>
            <p:ph sz="quarter" idx="4"/>
          </p:nvPr>
        </p:nvSpPr>
        <p:spPr>
          <a:xfrm>
            <a:off x="4643438" y="1643050"/>
            <a:ext cx="4041775" cy="5214950"/>
          </a:xfrm>
        </p:spPr>
        <p:txBody>
          <a:bodyPr>
            <a:normAutofit fontScale="92500" lnSpcReduction="10000"/>
          </a:bodyPr>
          <a:lstStyle/>
          <a:p>
            <a:pPr marL="457200" indent="-457200">
              <a:buFont typeface="+mj-lt"/>
              <a:buAutoNum type="alphaLcPeriod"/>
            </a:pPr>
            <a:r>
              <a:rPr lang="en-GB" dirty="0" smtClean="0"/>
              <a:t>More than 3 people making trouble together</a:t>
            </a:r>
          </a:p>
          <a:p>
            <a:pPr marL="457200" indent="-457200">
              <a:buFont typeface="+mj-lt"/>
              <a:buAutoNum type="alphaLcPeriod"/>
            </a:pPr>
            <a:r>
              <a:rPr lang="en-GB" dirty="0" smtClean="0"/>
              <a:t>Quarrelling</a:t>
            </a:r>
          </a:p>
          <a:p>
            <a:pPr marL="457200" indent="-457200">
              <a:buFont typeface="+mj-lt"/>
              <a:buAutoNum type="alphaLcPeriod"/>
            </a:pPr>
            <a:r>
              <a:rPr lang="en-GB" dirty="0" smtClean="0"/>
              <a:t>Playing bowls, cards or dice on a holy day</a:t>
            </a:r>
          </a:p>
          <a:p>
            <a:pPr marL="457200" indent="-457200">
              <a:buFont typeface="+mj-lt"/>
              <a:buAutoNum type="alphaLcPeriod"/>
            </a:pPr>
            <a:r>
              <a:rPr lang="en-GB" dirty="0" smtClean="0"/>
              <a:t>Stirring up trouble for the king or queen</a:t>
            </a:r>
          </a:p>
          <a:p>
            <a:pPr marL="457200" indent="-457200">
              <a:buFont typeface="+mj-lt"/>
              <a:buAutoNum type="alphaLcPeriod"/>
            </a:pPr>
            <a:r>
              <a:rPr lang="en-GB" dirty="0" smtClean="0"/>
              <a:t>Refusing to go to church</a:t>
            </a:r>
          </a:p>
          <a:p>
            <a:pPr marL="457200" indent="-457200">
              <a:buFont typeface="+mj-lt"/>
              <a:buAutoNum type="alphaLcPeriod"/>
            </a:pPr>
            <a:r>
              <a:rPr lang="en-GB" dirty="0" smtClean="0"/>
              <a:t>Not going to regular weapons practice</a:t>
            </a:r>
          </a:p>
          <a:p>
            <a:pPr marL="457200" indent="-457200">
              <a:buFont typeface="+mj-lt"/>
              <a:buAutoNum type="alphaLcPeriod"/>
            </a:pPr>
            <a:r>
              <a:rPr lang="en-GB" dirty="0" smtClean="0"/>
              <a:t>Taking a person or animal by force</a:t>
            </a:r>
          </a:p>
          <a:p>
            <a:pPr marL="457200" indent="-457200">
              <a:buFont typeface="+mj-lt"/>
              <a:buAutoNum type="alphaLcPeriod"/>
            </a:pPr>
            <a:r>
              <a:rPr lang="en-GB" dirty="0" smtClean="0"/>
              <a:t>Letting part of your house to someone without a job </a:t>
            </a:r>
            <a:endParaRPr lang="en-GB" dirty="0"/>
          </a:p>
        </p:txBody>
      </p:sp>
      <p:cxnSp>
        <p:nvCxnSpPr>
          <p:cNvPr id="14" name="Straight Connector 13"/>
          <p:cNvCxnSpPr/>
          <p:nvPr/>
        </p:nvCxnSpPr>
        <p:spPr>
          <a:xfrm flipV="1">
            <a:off x="2071670" y="4572008"/>
            <a:ext cx="2643206" cy="57150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000364" y="2071678"/>
            <a:ext cx="1643074" cy="785818"/>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1893075" y="2536025"/>
            <a:ext cx="2786082" cy="271464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2000232" y="2500306"/>
            <a:ext cx="2643206" cy="50006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928794" y="3357562"/>
            <a:ext cx="2714644" cy="257176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1571604" y="1857364"/>
            <a:ext cx="3071834" cy="1928826"/>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12" idx="1"/>
          </p:cNvCxnSpPr>
          <p:nvPr/>
        </p:nvCxnSpPr>
        <p:spPr>
          <a:xfrm>
            <a:off x="2357422" y="4214818"/>
            <a:ext cx="2286016" cy="35707"/>
          </a:xfrm>
          <a:prstGeom prst="line">
            <a:avLst/>
          </a:prstGeom>
          <a:ln w="38100">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2143108" y="3571876"/>
            <a:ext cx="2500330" cy="1143008"/>
          </a:xfrm>
          <a:prstGeom prst="line">
            <a:avLst/>
          </a:prstGeom>
          <a:ln w="38100">
            <a:solidFill>
              <a:srgbClr val="00FFFF"/>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smtClean="0">
                <a:latin typeface="Cambria" panose="02040503050406030204" pitchFamily="18" charset="0"/>
              </a:rPr>
              <a:t>Answers</a:t>
            </a:r>
            <a:endParaRPr lang="en-GB" b="1" dirty="0">
              <a:latin typeface="Cambria" panose="02040503050406030204" pitchFamily="18" charset="0"/>
            </a:endParaRPr>
          </a:p>
        </p:txBody>
      </p:sp>
    </p:spTree>
    <p:extLst>
      <p:ext uri="{BB962C8B-B14F-4D97-AF65-F5344CB8AC3E}">
        <p14:creationId xmlns:p14="http://schemas.microsoft.com/office/powerpoint/2010/main" val="19680114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ppt_x"/>
                                          </p:val>
                                        </p:tav>
                                        <p:tav tm="100000">
                                          <p:val>
                                            <p:strVal val="#ppt_x"/>
                                          </p:val>
                                        </p:tav>
                                      </p:tavLst>
                                    </p:anim>
                                    <p:anim calcmode="lin" valueType="num">
                                      <p:cBhvr additive="base">
                                        <p:cTn id="3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anim calcmode="lin" valueType="num">
                                      <p:cBhvr additive="base">
                                        <p:cTn id="43" dur="500" fill="hold"/>
                                        <p:tgtEl>
                                          <p:spTgt spid="36"/>
                                        </p:tgtEl>
                                        <p:attrNameLst>
                                          <p:attrName>ppt_x</p:attrName>
                                        </p:attrNameLst>
                                      </p:cBhvr>
                                      <p:tavLst>
                                        <p:tav tm="0">
                                          <p:val>
                                            <p:strVal val="#ppt_x"/>
                                          </p:val>
                                        </p:tav>
                                        <p:tav tm="100000">
                                          <p:val>
                                            <p:strVal val="#ppt_x"/>
                                          </p:val>
                                        </p:tav>
                                      </p:tavLst>
                                    </p:anim>
                                    <p:anim calcmode="lin" valueType="num">
                                      <p:cBhvr additive="base">
                                        <p:cTn id="4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28596" y="785794"/>
            <a:ext cx="4040188" cy="639762"/>
          </a:xfrm>
        </p:spPr>
        <p:txBody>
          <a:bodyPr/>
          <a:lstStyle/>
          <a:p>
            <a:pPr algn="ctr"/>
            <a:r>
              <a:rPr lang="en-GB" dirty="0" smtClean="0"/>
              <a:t>Crime</a:t>
            </a:r>
            <a:endParaRPr lang="en-GB" dirty="0"/>
          </a:p>
        </p:txBody>
      </p:sp>
      <p:sp>
        <p:nvSpPr>
          <p:cNvPr id="7" name="Content Placeholder 6"/>
          <p:cNvSpPr>
            <a:spLocks noGrp="1"/>
          </p:cNvSpPr>
          <p:nvPr>
            <p:ph sz="half" idx="2"/>
          </p:nvPr>
        </p:nvSpPr>
        <p:spPr>
          <a:xfrm>
            <a:off x="457200" y="1571612"/>
            <a:ext cx="4040188" cy="4554551"/>
          </a:xfrm>
        </p:spPr>
        <p:txBody>
          <a:bodyPr>
            <a:normAutofit/>
          </a:bodyPr>
          <a:lstStyle/>
          <a:p>
            <a:pPr marL="457200" indent="-457200">
              <a:buFont typeface="+mj-lt"/>
              <a:buAutoNum type="arabicPeriod"/>
            </a:pPr>
            <a:r>
              <a:rPr lang="en-GB" dirty="0" smtClean="0"/>
              <a:t>A women poisons her husband</a:t>
            </a:r>
          </a:p>
          <a:p>
            <a:pPr marL="457200" indent="-457200">
              <a:buFont typeface="+mj-lt"/>
              <a:buAutoNum type="arabicPeriod"/>
            </a:pPr>
            <a:r>
              <a:rPr lang="en-GB" dirty="0" smtClean="0"/>
              <a:t>A man poisons another man – even if the victim does not die</a:t>
            </a:r>
          </a:p>
          <a:p>
            <a:pPr marL="457200" indent="-457200">
              <a:buFont typeface="+mj-lt"/>
              <a:buAutoNum type="arabicPeriod"/>
            </a:pPr>
            <a:r>
              <a:rPr lang="en-GB" dirty="0" smtClean="0"/>
              <a:t>Being a tramp</a:t>
            </a:r>
          </a:p>
          <a:p>
            <a:pPr marL="457200" indent="-457200">
              <a:buFont typeface="+mj-lt"/>
              <a:buAutoNum type="arabicPeriod"/>
            </a:pPr>
            <a:r>
              <a:rPr lang="en-GB" dirty="0" smtClean="0"/>
              <a:t>Lying in court “perjury”</a:t>
            </a:r>
          </a:p>
          <a:p>
            <a:pPr marL="457200" indent="-457200">
              <a:buFont typeface="+mj-lt"/>
              <a:buAutoNum type="arabicPeriod"/>
            </a:pPr>
            <a:r>
              <a:rPr lang="en-GB" dirty="0" smtClean="0"/>
              <a:t>Helping or sheltering someone who is a murderer</a:t>
            </a:r>
          </a:p>
          <a:p>
            <a:pPr marL="457200" indent="-457200">
              <a:buFont typeface="+mj-lt"/>
              <a:buAutoNum type="arabicPeriod"/>
            </a:pPr>
            <a:r>
              <a:rPr lang="en-GB" dirty="0" smtClean="0"/>
              <a:t>stealing</a:t>
            </a:r>
            <a:endParaRPr lang="en-GB" dirty="0"/>
          </a:p>
        </p:txBody>
      </p:sp>
      <p:sp>
        <p:nvSpPr>
          <p:cNvPr id="8" name="Text Placeholder 7"/>
          <p:cNvSpPr>
            <a:spLocks noGrp="1"/>
          </p:cNvSpPr>
          <p:nvPr>
            <p:ph type="body" sz="quarter" idx="3"/>
          </p:nvPr>
        </p:nvSpPr>
        <p:spPr>
          <a:xfrm>
            <a:off x="4643438" y="785794"/>
            <a:ext cx="4041775" cy="639762"/>
          </a:xfrm>
        </p:spPr>
        <p:txBody>
          <a:bodyPr/>
          <a:lstStyle/>
          <a:p>
            <a:pPr algn="ctr"/>
            <a:r>
              <a:rPr lang="en-GB" dirty="0" smtClean="0"/>
              <a:t>Punishment </a:t>
            </a:r>
            <a:endParaRPr lang="en-GB" dirty="0"/>
          </a:p>
        </p:txBody>
      </p:sp>
      <p:sp>
        <p:nvSpPr>
          <p:cNvPr id="9" name="Content Placeholder 8"/>
          <p:cNvSpPr>
            <a:spLocks noGrp="1"/>
          </p:cNvSpPr>
          <p:nvPr>
            <p:ph sz="quarter" idx="4"/>
          </p:nvPr>
        </p:nvSpPr>
        <p:spPr>
          <a:xfrm>
            <a:off x="4645025" y="1571612"/>
            <a:ext cx="4041775" cy="5286388"/>
          </a:xfrm>
        </p:spPr>
        <p:txBody>
          <a:bodyPr>
            <a:normAutofit lnSpcReduction="10000"/>
          </a:bodyPr>
          <a:lstStyle/>
          <a:p>
            <a:pPr marL="457200" indent="-457200">
              <a:buFont typeface="+mj-lt"/>
              <a:buAutoNum type="alphaLcPeriod"/>
            </a:pPr>
            <a:r>
              <a:rPr lang="en-GB" dirty="0" smtClean="0"/>
              <a:t>Burned alive</a:t>
            </a:r>
          </a:p>
          <a:p>
            <a:pPr marL="457200" indent="-457200">
              <a:buFont typeface="+mj-lt"/>
              <a:buAutoNum type="alphaLcPeriod"/>
            </a:pPr>
            <a:r>
              <a:rPr lang="en-GB" dirty="0" smtClean="0"/>
              <a:t>Having the letter ‘F’ branded on the cheek. Ears cut off, nostrils slit and hands cut off</a:t>
            </a:r>
          </a:p>
          <a:p>
            <a:pPr marL="457200" indent="-457200">
              <a:buFont typeface="+mj-lt"/>
              <a:buAutoNum type="alphaLcPeriod"/>
            </a:pPr>
            <a:r>
              <a:rPr lang="en-GB" dirty="0" smtClean="0"/>
              <a:t>Whipped and having a hole burned through the right ear</a:t>
            </a:r>
          </a:p>
          <a:p>
            <a:pPr marL="457200" indent="-457200">
              <a:buFont typeface="+mj-lt"/>
              <a:buAutoNum type="alphaLcPeriod"/>
            </a:pPr>
            <a:r>
              <a:rPr lang="en-GB" dirty="0" smtClean="0"/>
              <a:t>Death by hanging</a:t>
            </a:r>
          </a:p>
          <a:p>
            <a:pPr marL="457200" indent="-457200">
              <a:buFont typeface="+mj-lt"/>
              <a:buAutoNum type="alphaLcPeriod"/>
            </a:pPr>
            <a:r>
              <a:rPr lang="en-GB" dirty="0" smtClean="0"/>
              <a:t>To be boiled in water or lead</a:t>
            </a:r>
          </a:p>
          <a:p>
            <a:pPr marL="457200" indent="-457200">
              <a:buFont typeface="+mj-lt"/>
              <a:buAutoNum type="alphaLcPeriod"/>
            </a:pPr>
            <a:r>
              <a:rPr lang="en-GB" dirty="0" smtClean="0"/>
              <a:t>Branded on the forehead with the letter ‘P’ using a hot iron</a:t>
            </a:r>
            <a:endParaRPr lang="en-GB" dirty="0"/>
          </a:p>
        </p:txBody>
      </p:sp>
      <p:cxnSp>
        <p:nvCxnSpPr>
          <p:cNvPr id="11" name="Straight Connector 10"/>
          <p:cNvCxnSpPr/>
          <p:nvPr/>
        </p:nvCxnSpPr>
        <p:spPr>
          <a:xfrm flipV="1">
            <a:off x="2786050" y="3571876"/>
            <a:ext cx="1857388" cy="2143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571736" y="1857364"/>
            <a:ext cx="2071702" cy="285752"/>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3214678" y="3500438"/>
            <a:ext cx="1785950" cy="1214446"/>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3571868" y="4572008"/>
            <a:ext cx="1285884" cy="857256"/>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214678" y="4572008"/>
            <a:ext cx="1428760" cy="500066"/>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flipH="1" flipV="1">
            <a:off x="1928794" y="2714620"/>
            <a:ext cx="3214710" cy="2928958"/>
          </a:xfrm>
          <a:prstGeom prst="line">
            <a:avLst/>
          </a:prstGeom>
          <a:ln w="38100">
            <a:solidFill>
              <a:srgbClr val="FF0066"/>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smtClean="0">
                <a:latin typeface="Cambria" panose="02040503050406030204" pitchFamily="18" charset="0"/>
              </a:rPr>
              <a:t>Answers</a:t>
            </a:r>
            <a:endParaRPr lang="en-GB" b="1" dirty="0">
              <a:latin typeface="Cambria" panose="02040503050406030204" pitchFamily="18" charset="0"/>
            </a:endParaRPr>
          </a:p>
        </p:txBody>
      </p:sp>
    </p:spTree>
    <p:extLst>
      <p:ext uri="{BB962C8B-B14F-4D97-AF65-F5344CB8AC3E}">
        <p14:creationId xmlns:p14="http://schemas.microsoft.com/office/powerpoint/2010/main" val="3588943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3"/>
                                        </p:tgtEl>
                                        <p:attrNameLst>
                                          <p:attrName>style.visibility</p:attrName>
                                        </p:attrNameLst>
                                      </p:cBhvr>
                                      <p:to>
                                        <p:strVal val="visible"/>
                                      </p:to>
                                    </p:set>
                                    <p:anim calcmode="lin" valueType="num">
                                      <p:cBhvr additive="base">
                                        <p:cTn id="37" dur="500" fill="hold"/>
                                        <p:tgtEl>
                                          <p:spTgt spid="33"/>
                                        </p:tgtEl>
                                        <p:attrNameLst>
                                          <p:attrName>ppt_x</p:attrName>
                                        </p:attrNameLst>
                                      </p:cBhvr>
                                      <p:tavLst>
                                        <p:tav tm="0">
                                          <p:val>
                                            <p:strVal val="#ppt_x"/>
                                          </p:val>
                                        </p:tav>
                                        <p:tav tm="100000">
                                          <p:val>
                                            <p:strVal val="#ppt_x"/>
                                          </p:val>
                                        </p:tav>
                                      </p:tavLst>
                                    </p:anim>
                                    <p:anim calcmode="lin" valueType="num">
                                      <p:cBhvr additive="base">
                                        <p:cTn id="3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1687</TotalTime>
  <Words>959</Words>
  <Application>Microsoft Macintosh PowerPoint</Application>
  <PresentationFormat>On-screen Show (4:3)</PresentationFormat>
  <Paragraphs>122</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CMN DELL</dc:creator>
  <cp:lastModifiedBy>AM Galvin</cp:lastModifiedBy>
  <cp:revision>162</cp:revision>
  <cp:lastPrinted>2013-10-21T07:58:26Z</cp:lastPrinted>
  <dcterms:created xsi:type="dcterms:W3CDTF">2013-10-21T04:18:47Z</dcterms:created>
  <dcterms:modified xsi:type="dcterms:W3CDTF">2016-05-15T10:42:42Z</dcterms:modified>
</cp:coreProperties>
</file>