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9" r:id="rId2"/>
    <p:sldId id="308" r:id="rId3"/>
    <p:sldId id="257" r:id="rId4"/>
    <p:sldId id="258" r:id="rId5"/>
    <p:sldId id="263" r:id="rId6"/>
    <p:sldId id="273" r:id="rId7"/>
    <p:sldId id="272" r:id="rId8"/>
    <p:sldId id="296" r:id="rId9"/>
    <p:sldId id="297" r:id="rId10"/>
    <p:sldId id="298" r:id="rId11"/>
    <p:sldId id="299" r:id="rId12"/>
    <p:sldId id="303" r:id="rId13"/>
    <p:sldId id="304" r:id="rId14"/>
    <p:sldId id="305" r:id="rId15"/>
    <p:sldId id="260" r:id="rId16"/>
    <p:sldId id="306" r:id="rId17"/>
    <p:sldId id="276" r:id="rId18"/>
    <p:sldId id="277" r:id="rId19"/>
    <p:sldId id="281" r:id="rId20"/>
    <p:sldId id="289" r:id="rId21"/>
    <p:sldId id="283" r:id="rId22"/>
    <p:sldId id="293" r:id="rId23"/>
    <p:sldId id="294" r:id="rId24"/>
    <p:sldId id="284" r:id="rId25"/>
    <p:sldId id="285" r:id="rId26"/>
    <p:sldId id="290" r:id="rId27"/>
    <p:sldId id="291" r:id="rId28"/>
    <p:sldId id="292" r:id="rId29"/>
    <p:sldId id="286" r:id="rId30"/>
    <p:sldId id="261" r:id="rId31"/>
    <p:sldId id="30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91" autoAdjust="0"/>
  </p:normalViewPr>
  <p:slideViewPr>
    <p:cSldViewPr>
      <p:cViewPr>
        <p:scale>
          <a:sx n="75" d="100"/>
          <a:sy n="75" d="100"/>
        </p:scale>
        <p:origin x="516" y="-6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15CD6-993A-473D-974B-6D1FF720FC11}"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GB"/>
        </a:p>
      </dgm:t>
    </dgm:pt>
    <dgm:pt modelId="{5FB1F93F-4FEE-4513-8505-129896B62789}">
      <dgm:prSet custT="1"/>
      <dgm:spPr/>
      <dgm:t>
        <a:bodyPr/>
        <a:lstStyle/>
        <a:p>
          <a:pPr rtl="0"/>
          <a:r>
            <a:rPr lang="en-GB" sz="2800" b="1" dirty="0" smtClean="0"/>
            <a:t>1</a:t>
          </a:r>
          <a:endParaRPr lang="en-GB" sz="2800" b="1" dirty="0"/>
        </a:p>
      </dgm:t>
    </dgm:pt>
    <dgm:pt modelId="{0DC09FCE-CB71-45D3-A2E5-ACDD9204AE61}" type="parTrans" cxnId="{4BCD99AC-BEB2-43D5-9AFC-2C96AB48F778}">
      <dgm:prSet/>
      <dgm:spPr/>
      <dgm:t>
        <a:bodyPr/>
        <a:lstStyle/>
        <a:p>
          <a:endParaRPr lang="en-GB" sz="2000" b="1"/>
        </a:p>
      </dgm:t>
    </dgm:pt>
    <dgm:pt modelId="{6C5E3F9E-2D40-4EA3-A426-B0DCA8617878}" type="sibTrans" cxnId="{4BCD99AC-BEB2-43D5-9AFC-2C96AB48F778}">
      <dgm:prSet/>
      <dgm:spPr/>
      <dgm:t>
        <a:bodyPr/>
        <a:lstStyle/>
        <a:p>
          <a:endParaRPr lang="en-GB" sz="2000" b="1"/>
        </a:p>
      </dgm:t>
    </dgm:pt>
    <dgm:pt modelId="{17C3556F-8DBF-4F45-A0AB-B4E22700E0FB}">
      <dgm:prSet custT="1"/>
      <dgm:spPr/>
      <dgm:t>
        <a:bodyPr/>
        <a:lstStyle/>
        <a:p>
          <a:pPr rtl="0"/>
          <a:r>
            <a:rPr lang="en-GB" sz="2800" b="1" dirty="0" smtClean="0"/>
            <a:t>2</a:t>
          </a:r>
          <a:endParaRPr lang="en-GB" sz="2800" b="1" dirty="0"/>
        </a:p>
      </dgm:t>
    </dgm:pt>
    <dgm:pt modelId="{E3E9747E-C2B2-4735-9FDF-1072AD2F9242}" type="parTrans" cxnId="{CDBF2DD0-7923-4264-A181-BF82CCBF1AC3}">
      <dgm:prSet/>
      <dgm:spPr/>
      <dgm:t>
        <a:bodyPr/>
        <a:lstStyle/>
        <a:p>
          <a:endParaRPr lang="en-GB" sz="2000" b="1"/>
        </a:p>
      </dgm:t>
    </dgm:pt>
    <dgm:pt modelId="{432D50CF-31E5-4B5B-8B80-97BA8123EF86}" type="sibTrans" cxnId="{CDBF2DD0-7923-4264-A181-BF82CCBF1AC3}">
      <dgm:prSet/>
      <dgm:spPr/>
      <dgm:t>
        <a:bodyPr/>
        <a:lstStyle/>
        <a:p>
          <a:endParaRPr lang="en-GB" sz="2000" b="1"/>
        </a:p>
      </dgm:t>
    </dgm:pt>
    <dgm:pt modelId="{291701B9-7B34-46F8-85DB-2D55A09C1211}">
      <dgm:prSet custT="1"/>
      <dgm:spPr/>
      <dgm:t>
        <a:bodyPr/>
        <a:lstStyle/>
        <a:p>
          <a:pPr rtl="0"/>
          <a:r>
            <a:rPr lang="en-GB" sz="2800" b="1" dirty="0" smtClean="0"/>
            <a:t>3</a:t>
          </a:r>
          <a:endParaRPr lang="en-GB" sz="2800" b="1" dirty="0"/>
        </a:p>
      </dgm:t>
    </dgm:pt>
    <dgm:pt modelId="{01F4D7E5-9D93-47DF-82B4-FDB30E305EFF}" type="parTrans" cxnId="{688943A1-B0BE-4B9B-9DAD-1CB98BAEE7C9}">
      <dgm:prSet/>
      <dgm:spPr/>
      <dgm:t>
        <a:bodyPr/>
        <a:lstStyle/>
        <a:p>
          <a:endParaRPr lang="en-GB" sz="2000" b="1"/>
        </a:p>
      </dgm:t>
    </dgm:pt>
    <dgm:pt modelId="{0C80C2E1-B359-4B91-9DFE-3A1ABDFD223D}" type="sibTrans" cxnId="{688943A1-B0BE-4B9B-9DAD-1CB98BAEE7C9}">
      <dgm:prSet/>
      <dgm:spPr/>
      <dgm:t>
        <a:bodyPr/>
        <a:lstStyle/>
        <a:p>
          <a:endParaRPr lang="en-GB" sz="2000" b="1"/>
        </a:p>
      </dgm:t>
    </dgm:pt>
    <dgm:pt modelId="{856BC4E7-D7E0-4973-8E2F-E521222C4C05}">
      <dgm:prSet custT="1"/>
      <dgm:spPr/>
      <dgm:t>
        <a:bodyPr/>
        <a:lstStyle/>
        <a:p>
          <a:pPr rtl="0"/>
          <a:r>
            <a:rPr lang="en-GB" sz="2800" b="1" dirty="0" smtClean="0"/>
            <a:t>4</a:t>
          </a:r>
          <a:endParaRPr lang="en-GB" sz="2800" b="1" dirty="0"/>
        </a:p>
      </dgm:t>
    </dgm:pt>
    <dgm:pt modelId="{224D2D14-8B87-45FF-8764-5309E7005B9A}" type="parTrans" cxnId="{1F25D105-45FF-4A30-A872-509592E0C8F5}">
      <dgm:prSet/>
      <dgm:spPr/>
      <dgm:t>
        <a:bodyPr/>
        <a:lstStyle/>
        <a:p>
          <a:endParaRPr lang="en-GB" sz="2000" b="1"/>
        </a:p>
      </dgm:t>
    </dgm:pt>
    <dgm:pt modelId="{860612BD-3DFE-495D-A982-E08783C0527A}" type="sibTrans" cxnId="{1F25D105-45FF-4A30-A872-509592E0C8F5}">
      <dgm:prSet/>
      <dgm:spPr/>
      <dgm:t>
        <a:bodyPr/>
        <a:lstStyle/>
        <a:p>
          <a:endParaRPr lang="en-GB" sz="2000" b="1"/>
        </a:p>
      </dgm:t>
    </dgm:pt>
    <dgm:pt modelId="{87A5896D-CF28-40E3-AA6A-37159EC31189}">
      <dgm:prSet custT="1"/>
      <dgm:spPr/>
      <dgm:t>
        <a:bodyPr/>
        <a:lstStyle/>
        <a:p>
          <a:pPr rtl="0"/>
          <a:r>
            <a:rPr lang="en-GB" sz="1600" b="1" dirty="0" smtClean="0"/>
            <a:t>From 1234 onward, King Henry III took over governing the kingdom, having been under the control of the ministers that had run the country while he was a child. </a:t>
          </a:r>
          <a:endParaRPr lang="en-GB" sz="1600" b="1" dirty="0"/>
        </a:p>
      </dgm:t>
    </dgm:pt>
    <dgm:pt modelId="{24182FCA-0B25-4109-BB10-61C807B41229}" type="parTrans" cxnId="{4AC2E8AD-3BAA-45A4-8A55-2D0FDA20FC30}">
      <dgm:prSet/>
      <dgm:spPr/>
      <dgm:t>
        <a:bodyPr/>
        <a:lstStyle/>
        <a:p>
          <a:endParaRPr lang="en-GB" sz="2000" b="1"/>
        </a:p>
      </dgm:t>
    </dgm:pt>
    <dgm:pt modelId="{0521C20B-E1E3-440B-BBC7-D66EED4D4445}" type="sibTrans" cxnId="{4AC2E8AD-3BAA-45A4-8A55-2D0FDA20FC30}">
      <dgm:prSet/>
      <dgm:spPr/>
      <dgm:t>
        <a:bodyPr/>
        <a:lstStyle/>
        <a:p>
          <a:endParaRPr lang="en-GB" sz="2000" b="1"/>
        </a:p>
      </dgm:t>
    </dgm:pt>
    <dgm:pt modelId="{7D410A42-B50A-4ACC-83CF-128443FCD867}">
      <dgm:prSet custT="1"/>
      <dgm:spPr/>
      <dgm:t>
        <a:bodyPr/>
        <a:lstStyle/>
        <a:p>
          <a:pPr rtl="0"/>
          <a:r>
            <a:rPr lang="en-GB" sz="1600" b="1" dirty="0" smtClean="0"/>
            <a:t>Henry III lacked money and placed continued pressure on the people of England by collecting taxes. The government officials who collected these taxes were accused of abusing their positions. </a:t>
          </a:r>
          <a:endParaRPr lang="en-GB" sz="1600" b="1" dirty="0"/>
        </a:p>
      </dgm:t>
    </dgm:pt>
    <dgm:pt modelId="{24BC37AB-940C-4A91-97CF-05AA12265AA8}" type="parTrans" cxnId="{01553156-5E16-4B71-87A4-77B0CA04E135}">
      <dgm:prSet/>
      <dgm:spPr/>
      <dgm:t>
        <a:bodyPr/>
        <a:lstStyle/>
        <a:p>
          <a:endParaRPr lang="en-GB" sz="2000" b="1"/>
        </a:p>
      </dgm:t>
    </dgm:pt>
    <dgm:pt modelId="{3EB2B76B-0EB1-4B94-9910-780A0AD778CC}" type="sibTrans" cxnId="{01553156-5E16-4B71-87A4-77B0CA04E135}">
      <dgm:prSet/>
      <dgm:spPr/>
      <dgm:t>
        <a:bodyPr/>
        <a:lstStyle/>
        <a:p>
          <a:endParaRPr lang="en-GB" sz="2000" b="1"/>
        </a:p>
      </dgm:t>
    </dgm:pt>
    <dgm:pt modelId="{B08EDAD5-EAC0-49E8-A435-EA67B10CDED8}">
      <dgm:prSet custT="1"/>
      <dgm:spPr/>
      <dgm:t>
        <a:bodyPr/>
        <a:lstStyle/>
        <a:p>
          <a:pPr rtl="0"/>
          <a:r>
            <a:rPr lang="en-GB" sz="1600" b="1" dirty="0" smtClean="0"/>
            <a:t>Henry III was criticised for being too generous to his close friends and family, handing out important jobs to them and protecting them from the law at the expense of everyone else. </a:t>
          </a:r>
          <a:endParaRPr lang="en-GB" sz="1600" b="1" dirty="0"/>
        </a:p>
      </dgm:t>
    </dgm:pt>
    <dgm:pt modelId="{443D496C-F471-42E5-9159-2F9AB558E287}" type="parTrans" cxnId="{02C2C163-3A72-494F-862C-A23EBE943612}">
      <dgm:prSet/>
      <dgm:spPr/>
      <dgm:t>
        <a:bodyPr/>
        <a:lstStyle/>
        <a:p>
          <a:endParaRPr lang="en-GB" sz="2000" b="1"/>
        </a:p>
      </dgm:t>
    </dgm:pt>
    <dgm:pt modelId="{AD540648-8599-40C8-8BF1-7B6A41CBFEBC}" type="sibTrans" cxnId="{02C2C163-3A72-494F-862C-A23EBE943612}">
      <dgm:prSet/>
      <dgm:spPr/>
      <dgm:t>
        <a:bodyPr/>
        <a:lstStyle/>
        <a:p>
          <a:endParaRPr lang="en-GB" sz="2000" b="1"/>
        </a:p>
      </dgm:t>
    </dgm:pt>
    <dgm:pt modelId="{409D55B3-6BB9-40ED-8D82-0A0D0B12FFFF}">
      <dgm:prSet custT="1"/>
      <dgm:spPr/>
      <dgm:t>
        <a:bodyPr/>
        <a:lstStyle/>
        <a:p>
          <a:pPr rtl="0"/>
          <a:r>
            <a:rPr lang="en-GB" sz="1600" b="1" dirty="0" smtClean="0"/>
            <a:t>In particular people did not like the influence of two groups of ‘foreigners’: Henry’s wife’s family from Provence and Savoy (in modern southeast France, northern Italy and Switzerland) on the one hand, and his half-brothers from Poitou in western France, on the other. Each of these groups were also suspicious of each other. </a:t>
          </a:r>
          <a:endParaRPr lang="en-GB" sz="1600" b="1" dirty="0"/>
        </a:p>
      </dgm:t>
    </dgm:pt>
    <dgm:pt modelId="{D2B769E1-7317-41C1-9FB2-D7246000ED2A}" type="parTrans" cxnId="{A9FF308A-6E12-4B52-9888-BB15494E8145}">
      <dgm:prSet/>
      <dgm:spPr/>
      <dgm:t>
        <a:bodyPr/>
        <a:lstStyle/>
        <a:p>
          <a:endParaRPr lang="en-GB" sz="2000" b="1"/>
        </a:p>
      </dgm:t>
    </dgm:pt>
    <dgm:pt modelId="{DC0D70B4-F796-4F63-AA0D-DE1E437E953D}" type="sibTrans" cxnId="{A9FF308A-6E12-4B52-9888-BB15494E8145}">
      <dgm:prSet/>
      <dgm:spPr/>
      <dgm:t>
        <a:bodyPr/>
        <a:lstStyle/>
        <a:p>
          <a:endParaRPr lang="en-GB" sz="2000" b="1"/>
        </a:p>
      </dgm:t>
    </dgm:pt>
    <dgm:pt modelId="{987F29AB-F77C-4C6C-8CE2-AEFF079AC866}" type="pres">
      <dgm:prSet presAssocID="{D7D15CD6-993A-473D-974B-6D1FF720FC11}" presName="linearFlow" presStyleCnt="0">
        <dgm:presLayoutVars>
          <dgm:dir/>
          <dgm:animLvl val="lvl"/>
          <dgm:resizeHandles val="exact"/>
        </dgm:presLayoutVars>
      </dgm:prSet>
      <dgm:spPr/>
      <dgm:t>
        <a:bodyPr/>
        <a:lstStyle/>
        <a:p>
          <a:endParaRPr lang="en-GB"/>
        </a:p>
      </dgm:t>
    </dgm:pt>
    <dgm:pt modelId="{E0838537-6A6E-492A-ADE5-49DF1503EAB8}" type="pres">
      <dgm:prSet presAssocID="{5FB1F93F-4FEE-4513-8505-129896B62789}" presName="composite" presStyleCnt="0"/>
      <dgm:spPr/>
    </dgm:pt>
    <dgm:pt modelId="{FFB61178-1E17-4FDB-8FD1-AFA0BF4D3968}" type="pres">
      <dgm:prSet presAssocID="{5FB1F93F-4FEE-4513-8505-129896B62789}" presName="parentText" presStyleLbl="alignNode1" presStyleIdx="0" presStyleCnt="4">
        <dgm:presLayoutVars>
          <dgm:chMax val="1"/>
          <dgm:bulletEnabled val="1"/>
        </dgm:presLayoutVars>
      </dgm:prSet>
      <dgm:spPr/>
      <dgm:t>
        <a:bodyPr/>
        <a:lstStyle/>
        <a:p>
          <a:endParaRPr lang="en-GB"/>
        </a:p>
      </dgm:t>
    </dgm:pt>
    <dgm:pt modelId="{14AD217C-046A-4BEC-BF82-903D23B54732}" type="pres">
      <dgm:prSet presAssocID="{5FB1F93F-4FEE-4513-8505-129896B62789}" presName="descendantText" presStyleLbl="alignAcc1" presStyleIdx="0" presStyleCnt="4">
        <dgm:presLayoutVars>
          <dgm:bulletEnabled val="1"/>
        </dgm:presLayoutVars>
      </dgm:prSet>
      <dgm:spPr/>
      <dgm:t>
        <a:bodyPr/>
        <a:lstStyle/>
        <a:p>
          <a:endParaRPr lang="en-GB"/>
        </a:p>
      </dgm:t>
    </dgm:pt>
    <dgm:pt modelId="{D15E8B5E-02D4-4E1A-B310-C112FEAD14A5}" type="pres">
      <dgm:prSet presAssocID="{6C5E3F9E-2D40-4EA3-A426-B0DCA8617878}" presName="sp" presStyleCnt="0"/>
      <dgm:spPr/>
    </dgm:pt>
    <dgm:pt modelId="{5C001CF2-01B8-48F6-AF99-5A0AAE3388EF}" type="pres">
      <dgm:prSet presAssocID="{17C3556F-8DBF-4F45-A0AB-B4E22700E0FB}" presName="composite" presStyleCnt="0"/>
      <dgm:spPr/>
    </dgm:pt>
    <dgm:pt modelId="{973E447D-CD21-49FD-BAAF-BC25D3502AF3}" type="pres">
      <dgm:prSet presAssocID="{17C3556F-8DBF-4F45-A0AB-B4E22700E0FB}" presName="parentText" presStyleLbl="alignNode1" presStyleIdx="1" presStyleCnt="4">
        <dgm:presLayoutVars>
          <dgm:chMax val="1"/>
          <dgm:bulletEnabled val="1"/>
        </dgm:presLayoutVars>
      </dgm:prSet>
      <dgm:spPr/>
      <dgm:t>
        <a:bodyPr/>
        <a:lstStyle/>
        <a:p>
          <a:endParaRPr lang="en-GB"/>
        </a:p>
      </dgm:t>
    </dgm:pt>
    <dgm:pt modelId="{C6C1BC50-A71D-4AC9-9C25-408F2E0A781D}" type="pres">
      <dgm:prSet presAssocID="{17C3556F-8DBF-4F45-A0AB-B4E22700E0FB}" presName="descendantText" presStyleLbl="alignAcc1" presStyleIdx="1" presStyleCnt="4">
        <dgm:presLayoutVars>
          <dgm:bulletEnabled val="1"/>
        </dgm:presLayoutVars>
      </dgm:prSet>
      <dgm:spPr/>
      <dgm:t>
        <a:bodyPr/>
        <a:lstStyle/>
        <a:p>
          <a:endParaRPr lang="en-GB"/>
        </a:p>
      </dgm:t>
    </dgm:pt>
    <dgm:pt modelId="{0F2489D4-C04E-40DB-9CFA-11ECDB0D6D6B}" type="pres">
      <dgm:prSet presAssocID="{432D50CF-31E5-4B5B-8B80-97BA8123EF86}" presName="sp" presStyleCnt="0"/>
      <dgm:spPr/>
    </dgm:pt>
    <dgm:pt modelId="{AE1ACB76-1847-4A21-8E90-E1A0C7E33651}" type="pres">
      <dgm:prSet presAssocID="{291701B9-7B34-46F8-85DB-2D55A09C1211}" presName="composite" presStyleCnt="0"/>
      <dgm:spPr/>
    </dgm:pt>
    <dgm:pt modelId="{A685A143-F983-4A1E-8CB7-9A021ED542CE}" type="pres">
      <dgm:prSet presAssocID="{291701B9-7B34-46F8-85DB-2D55A09C1211}" presName="parentText" presStyleLbl="alignNode1" presStyleIdx="2" presStyleCnt="4">
        <dgm:presLayoutVars>
          <dgm:chMax val="1"/>
          <dgm:bulletEnabled val="1"/>
        </dgm:presLayoutVars>
      </dgm:prSet>
      <dgm:spPr/>
      <dgm:t>
        <a:bodyPr/>
        <a:lstStyle/>
        <a:p>
          <a:endParaRPr lang="en-GB"/>
        </a:p>
      </dgm:t>
    </dgm:pt>
    <dgm:pt modelId="{9747B132-DF08-47A1-BC06-244D2496D11D}" type="pres">
      <dgm:prSet presAssocID="{291701B9-7B34-46F8-85DB-2D55A09C1211}" presName="descendantText" presStyleLbl="alignAcc1" presStyleIdx="2" presStyleCnt="4">
        <dgm:presLayoutVars>
          <dgm:bulletEnabled val="1"/>
        </dgm:presLayoutVars>
      </dgm:prSet>
      <dgm:spPr/>
      <dgm:t>
        <a:bodyPr/>
        <a:lstStyle/>
        <a:p>
          <a:endParaRPr lang="en-GB"/>
        </a:p>
      </dgm:t>
    </dgm:pt>
    <dgm:pt modelId="{A38A22CC-D154-4702-9178-2B66CDA8C168}" type="pres">
      <dgm:prSet presAssocID="{0C80C2E1-B359-4B91-9DFE-3A1ABDFD223D}" presName="sp" presStyleCnt="0"/>
      <dgm:spPr/>
    </dgm:pt>
    <dgm:pt modelId="{64730D66-B524-4C40-BBDE-1E22713811DA}" type="pres">
      <dgm:prSet presAssocID="{856BC4E7-D7E0-4973-8E2F-E521222C4C05}" presName="composite" presStyleCnt="0"/>
      <dgm:spPr/>
    </dgm:pt>
    <dgm:pt modelId="{3640EE83-E532-4A03-AE97-494F45CD1A6D}" type="pres">
      <dgm:prSet presAssocID="{856BC4E7-D7E0-4973-8E2F-E521222C4C05}" presName="parentText" presStyleLbl="alignNode1" presStyleIdx="3" presStyleCnt="4">
        <dgm:presLayoutVars>
          <dgm:chMax val="1"/>
          <dgm:bulletEnabled val="1"/>
        </dgm:presLayoutVars>
      </dgm:prSet>
      <dgm:spPr/>
      <dgm:t>
        <a:bodyPr/>
        <a:lstStyle/>
        <a:p>
          <a:endParaRPr lang="en-GB"/>
        </a:p>
      </dgm:t>
    </dgm:pt>
    <dgm:pt modelId="{0C0D1174-D19A-40C5-891D-0C86B252EE8E}" type="pres">
      <dgm:prSet presAssocID="{856BC4E7-D7E0-4973-8E2F-E521222C4C05}" presName="descendantText" presStyleLbl="alignAcc1" presStyleIdx="3" presStyleCnt="4">
        <dgm:presLayoutVars>
          <dgm:bulletEnabled val="1"/>
        </dgm:presLayoutVars>
      </dgm:prSet>
      <dgm:spPr/>
      <dgm:t>
        <a:bodyPr/>
        <a:lstStyle/>
        <a:p>
          <a:endParaRPr lang="en-GB"/>
        </a:p>
      </dgm:t>
    </dgm:pt>
  </dgm:ptLst>
  <dgm:cxnLst>
    <dgm:cxn modelId="{4BCD99AC-BEB2-43D5-9AFC-2C96AB48F778}" srcId="{D7D15CD6-993A-473D-974B-6D1FF720FC11}" destId="{5FB1F93F-4FEE-4513-8505-129896B62789}" srcOrd="0" destOrd="0" parTransId="{0DC09FCE-CB71-45D3-A2E5-ACDD9204AE61}" sibTransId="{6C5E3F9E-2D40-4EA3-A426-B0DCA8617878}"/>
    <dgm:cxn modelId="{1C8AEF6B-2A61-48CC-8242-01A5A68BB22F}" type="presOf" srcId="{B08EDAD5-EAC0-49E8-A435-EA67B10CDED8}" destId="{9747B132-DF08-47A1-BC06-244D2496D11D}" srcOrd="0" destOrd="0" presId="urn:microsoft.com/office/officeart/2005/8/layout/chevron2"/>
    <dgm:cxn modelId="{02C2C163-3A72-494F-862C-A23EBE943612}" srcId="{291701B9-7B34-46F8-85DB-2D55A09C1211}" destId="{B08EDAD5-EAC0-49E8-A435-EA67B10CDED8}" srcOrd="0" destOrd="0" parTransId="{443D496C-F471-42E5-9159-2F9AB558E287}" sibTransId="{AD540648-8599-40C8-8BF1-7B6A41CBFEBC}"/>
    <dgm:cxn modelId="{9D6A489F-679A-4FDD-9B9C-3E0EEB16C2B8}" type="presOf" srcId="{856BC4E7-D7E0-4973-8E2F-E521222C4C05}" destId="{3640EE83-E532-4A03-AE97-494F45CD1A6D}" srcOrd="0" destOrd="0" presId="urn:microsoft.com/office/officeart/2005/8/layout/chevron2"/>
    <dgm:cxn modelId="{688943A1-B0BE-4B9B-9DAD-1CB98BAEE7C9}" srcId="{D7D15CD6-993A-473D-974B-6D1FF720FC11}" destId="{291701B9-7B34-46F8-85DB-2D55A09C1211}" srcOrd="2" destOrd="0" parTransId="{01F4D7E5-9D93-47DF-82B4-FDB30E305EFF}" sibTransId="{0C80C2E1-B359-4B91-9DFE-3A1ABDFD223D}"/>
    <dgm:cxn modelId="{1F25D105-45FF-4A30-A872-509592E0C8F5}" srcId="{D7D15CD6-993A-473D-974B-6D1FF720FC11}" destId="{856BC4E7-D7E0-4973-8E2F-E521222C4C05}" srcOrd="3" destOrd="0" parTransId="{224D2D14-8B87-45FF-8764-5309E7005B9A}" sibTransId="{860612BD-3DFE-495D-A982-E08783C0527A}"/>
    <dgm:cxn modelId="{FFD38C6B-810D-45E7-AFDA-B73D74A16823}" type="presOf" srcId="{87A5896D-CF28-40E3-AA6A-37159EC31189}" destId="{14AD217C-046A-4BEC-BF82-903D23B54732}" srcOrd="0" destOrd="0" presId="urn:microsoft.com/office/officeart/2005/8/layout/chevron2"/>
    <dgm:cxn modelId="{6CB5DD76-84DE-45BD-8681-BE0848D56A21}" type="presOf" srcId="{291701B9-7B34-46F8-85DB-2D55A09C1211}" destId="{A685A143-F983-4A1E-8CB7-9A021ED542CE}" srcOrd="0" destOrd="0" presId="urn:microsoft.com/office/officeart/2005/8/layout/chevron2"/>
    <dgm:cxn modelId="{8A276806-3C1D-4641-BD89-968CF0507EDF}" type="presOf" srcId="{17C3556F-8DBF-4F45-A0AB-B4E22700E0FB}" destId="{973E447D-CD21-49FD-BAAF-BC25D3502AF3}" srcOrd="0" destOrd="0" presId="urn:microsoft.com/office/officeart/2005/8/layout/chevron2"/>
    <dgm:cxn modelId="{A9FF308A-6E12-4B52-9888-BB15494E8145}" srcId="{856BC4E7-D7E0-4973-8E2F-E521222C4C05}" destId="{409D55B3-6BB9-40ED-8D82-0A0D0B12FFFF}" srcOrd="0" destOrd="0" parTransId="{D2B769E1-7317-41C1-9FB2-D7246000ED2A}" sibTransId="{DC0D70B4-F796-4F63-AA0D-DE1E437E953D}"/>
    <dgm:cxn modelId="{CDBF2DD0-7923-4264-A181-BF82CCBF1AC3}" srcId="{D7D15CD6-993A-473D-974B-6D1FF720FC11}" destId="{17C3556F-8DBF-4F45-A0AB-B4E22700E0FB}" srcOrd="1" destOrd="0" parTransId="{E3E9747E-C2B2-4735-9FDF-1072AD2F9242}" sibTransId="{432D50CF-31E5-4B5B-8B80-97BA8123EF86}"/>
    <dgm:cxn modelId="{01553156-5E16-4B71-87A4-77B0CA04E135}" srcId="{17C3556F-8DBF-4F45-A0AB-B4E22700E0FB}" destId="{7D410A42-B50A-4ACC-83CF-128443FCD867}" srcOrd="0" destOrd="0" parTransId="{24BC37AB-940C-4A91-97CF-05AA12265AA8}" sibTransId="{3EB2B76B-0EB1-4B94-9910-780A0AD778CC}"/>
    <dgm:cxn modelId="{4AC2E8AD-3BAA-45A4-8A55-2D0FDA20FC30}" srcId="{5FB1F93F-4FEE-4513-8505-129896B62789}" destId="{87A5896D-CF28-40E3-AA6A-37159EC31189}" srcOrd="0" destOrd="0" parTransId="{24182FCA-0B25-4109-BB10-61C807B41229}" sibTransId="{0521C20B-E1E3-440B-BBC7-D66EED4D4445}"/>
    <dgm:cxn modelId="{D0ACE561-0024-42AF-AEED-833EAA687158}" type="presOf" srcId="{5FB1F93F-4FEE-4513-8505-129896B62789}" destId="{FFB61178-1E17-4FDB-8FD1-AFA0BF4D3968}" srcOrd="0" destOrd="0" presId="urn:microsoft.com/office/officeart/2005/8/layout/chevron2"/>
    <dgm:cxn modelId="{1DD411E8-6BEE-4C1F-93BC-ED122AE32549}" type="presOf" srcId="{409D55B3-6BB9-40ED-8D82-0A0D0B12FFFF}" destId="{0C0D1174-D19A-40C5-891D-0C86B252EE8E}" srcOrd="0" destOrd="0" presId="urn:microsoft.com/office/officeart/2005/8/layout/chevron2"/>
    <dgm:cxn modelId="{1D74ED6E-5A58-48EF-94BC-9B4EC8B03C2C}" type="presOf" srcId="{7D410A42-B50A-4ACC-83CF-128443FCD867}" destId="{C6C1BC50-A71D-4AC9-9C25-408F2E0A781D}" srcOrd="0" destOrd="0" presId="urn:microsoft.com/office/officeart/2005/8/layout/chevron2"/>
    <dgm:cxn modelId="{FB91E3CB-CD87-41A2-AA04-8ACBE363E7F4}" type="presOf" srcId="{D7D15CD6-993A-473D-974B-6D1FF720FC11}" destId="{987F29AB-F77C-4C6C-8CE2-AEFF079AC866}" srcOrd="0" destOrd="0" presId="urn:microsoft.com/office/officeart/2005/8/layout/chevron2"/>
    <dgm:cxn modelId="{3BAF70A4-5888-4167-AC1B-25422A11C5C5}" type="presParOf" srcId="{987F29AB-F77C-4C6C-8CE2-AEFF079AC866}" destId="{E0838537-6A6E-492A-ADE5-49DF1503EAB8}" srcOrd="0" destOrd="0" presId="urn:microsoft.com/office/officeart/2005/8/layout/chevron2"/>
    <dgm:cxn modelId="{6CA7EFE5-7E25-4843-9F1A-306D93170A20}" type="presParOf" srcId="{E0838537-6A6E-492A-ADE5-49DF1503EAB8}" destId="{FFB61178-1E17-4FDB-8FD1-AFA0BF4D3968}" srcOrd="0" destOrd="0" presId="urn:microsoft.com/office/officeart/2005/8/layout/chevron2"/>
    <dgm:cxn modelId="{A259E247-94B6-4F6C-9355-F260ADF05865}" type="presParOf" srcId="{E0838537-6A6E-492A-ADE5-49DF1503EAB8}" destId="{14AD217C-046A-4BEC-BF82-903D23B54732}" srcOrd="1" destOrd="0" presId="urn:microsoft.com/office/officeart/2005/8/layout/chevron2"/>
    <dgm:cxn modelId="{1E1F01B9-A678-4034-992D-A04AF1091A2E}" type="presParOf" srcId="{987F29AB-F77C-4C6C-8CE2-AEFF079AC866}" destId="{D15E8B5E-02D4-4E1A-B310-C112FEAD14A5}" srcOrd="1" destOrd="0" presId="urn:microsoft.com/office/officeart/2005/8/layout/chevron2"/>
    <dgm:cxn modelId="{730E07FA-8F60-4750-A10E-5C9B5A35C2E7}" type="presParOf" srcId="{987F29AB-F77C-4C6C-8CE2-AEFF079AC866}" destId="{5C001CF2-01B8-48F6-AF99-5A0AAE3388EF}" srcOrd="2" destOrd="0" presId="urn:microsoft.com/office/officeart/2005/8/layout/chevron2"/>
    <dgm:cxn modelId="{4114ABCF-011B-4505-8B40-CACD52A26514}" type="presParOf" srcId="{5C001CF2-01B8-48F6-AF99-5A0AAE3388EF}" destId="{973E447D-CD21-49FD-BAAF-BC25D3502AF3}" srcOrd="0" destOrd="0" presId="urn:microsoft.com/office/officeart/2005/8/layout/chevron2"/>
    <dgm:cxn modelId="{04F98765-1B2B-4B0C-80A5-33C7256801CF}" type="presParOf" srcId="{5C001CF2-01B8-48F6-AF99-5A0AAE3388EF}" destId="{C6C1BC50-A71D-4AC9-9C25-408F2E0A781D}" srcOrd="1" destOrd="0" presId="urn:microsoft.com/office/officeart/2005/8/layout/chevron2"/>
    <dgm:cxn modelId="{6A22E154-CC59-4F67-BD27-C327FD7FD9AE}" type="presParOf" srcId="{987F29AB-F77C-4C6C-8CE2-AEFF079AC866}" destId="{0F2489D4-C04E-40DB-9CFA-11ECDB0D6D6B}" srcOrd="3" destOrd="0" presId="urn:microsoft.com/office/officeart/2005/8/layout/chevron2"/>
    <dgm:cxn modelId="{D936CFBA-9288-46D3-A770-611E92CFDFE3}" type="presParOf" srcId="{987F29AB-F77C-4C6C-8CE2-AEFF079AC866}" destId="{AE1ACB76-1847-4A21-8E90-E1A0C7E33651}" srcOrd="4" destOrd="0" presId="urn:microsoft.com/office/officeart/2005/8/layout/chevron2"/>
    <dgm:cxn modelId="{ADAC9100-534C-445F-8C04-374D64C9F9AE}" type="presParOf" srcId="{AE1ACB76-1847-4A21-8E90-E1A0C7E33651}" destId="{A685A143-F983-4A1E-8CB7-9A021ED542CE}" srcOrd="0" destOrd="0" presId="urn:microsoft.com/office/officeart/2005/8/layout/chevron2"/>
    <dgm:cxn modelId="{5F198BDC-D6D8-4DB0-AF5E-EEDC36A36300}" type="presParOf" srcId="{AE1ACB76-1847-4A21-8E90-E1A0C7E33651}" destId="{9747B132-DF08-47A1-BC06-244D2496D11D}" srcOrd="1" destOrd="0" presId="urn:microsoft.com/office/officeart/2005/8/layout/chevron2"/>
    <dgm:cxn modelId="{D895FBE7-801E-40C6-AC66-95FD5BB9C612}" type="presParOf" srcId="{987F29AB-F77C-4C6C-8CE2-AEFF079AC866}" destId="{A38A22CC-D154-4702-9178-2B66CDA8C168}" srcOrd="5" destOrd="0" presId="urn:microsoft.com/office/officeart/2005/8/layout/chevron2"/>
    <dgm:cxn modelId="{E88F0026-9688-4935-BFF1-C658DBE5FA4B}" type="presParOf" srcId="{987F29AB-F77C-4C6C-8CE2-AEFF079AC866}" destId="{64730D66-B524-4C40-BBDE-1E22713811DA}" srcOrd="6" destOrd="0" presId="urn:microsoft.com/office/officeart/2005/8/layout/chevron2"/>
    <dgm:cxn modelId="{F6CE273D-F354-4D96-978E-16477BB654FF}" type="presParOf" srcId="{64730D66-B524-4C40-BBDE-1E22713811DA}" destId="{3640EE83-E532-4A03-AE97-494F45CD1A6D}" srcOrd="0" destOrd="0" presId="urn:microsoft.com/office/officeart/2005/8/layout/chevron2"/>
    <dgm:cxn modelId="{2102A4FD-E20E-4DE4-B38B-7F3241BD2D4C}" type="presParOf" srcId="{64730D66-B524-4C40-BBDE-1E22713811DA}" destId="{0C0D1174-D19A-40C5-891D-0C86B252EE8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B23E6B-27B7-45F4-B977-9B0E8BF41432}"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GB"/>
        </a:p>
      </dgm:t>
    </dgm:pt>
    <dgm:pt modelId="{FD3799F8-552D-4731-B3E9-9F69DA1D612E}">
      <dgm:prSet custT="1"/>
      <dgm:spPr/>
      <dgm:t>
        <a:bodyPr/>
        <a:lstStyle/>
        <a:p>
          <a:pPr rtl="0"/>
          <a:r>
            <a:rPr lang="en-GB" sz="3600" dirty="0" smtClean="0"/>
            <a:t>5</a:t>
          </a:r>
          <a:endParaRPr lang="en-GB" sz="3600" dirty="0"/>
        </a:p>
      </dgm:t>
    </dgm:pt>
    <dgm:pt modelId="{3F2099F7-C366-4ED9-9168-B7DD1647C4C0}" type="parTrans" cxnId="{8082E378-570D-4383-9E11-A67AAFF4918D}">
      <dgm:prSet/>
      <dgm:spPr/>
      <dgm:t>
        <a:bodyPr/>
        <a:lstStyle/>
        <a:p>
          <a:endParaRPr lang="en-GB" sz="2000"/>
        </a:p>
      </dgm:t>
    </dgm:pt>
    <dgm:pt modelId="{5ADAA85D-EE37-4F4E-8615-B586A53F41EB}" type="sibTrans" cxnId="{8082E378-570D-4383-9E11-A67AAFF4918D}">
      <dgm:prSet/>
      <dgm:spPr/>
      <dgm:t>
        <a:bodyPr/>
        <a:lstStyle/>
        <a:p>
          <a:endParaRPr lang="en-GB" sz="2000"/>
        </a:p>
      </dgm:t>
    </dgm:pt>
    <dgm:pt modelId="{DB504532-F0A7-47F6-8D10-2ECF1E539304}">
      <dgm:prSet custT="1"/>
      <dgm:spPr/>
      <dgm:t>
        <a:bodyPr/>
        <a:lstStyle/>
        <a:p>
          <a:pPr rtl="0"/>
          <a:r>
            <a:rPr lang="en-GB" sz="3600" dirty="0" smtClean="0"/>
            <a:t>7</a:t>
          </a:r>
          <a:endParaRPr lang="en-GB" sz="3600" dirty="0"/>
        </a:p>
      </dgm:t>
    </dgm:pt>
    <dgm:pt modelId="{69123CCC-6748-4339-9101-22A64AEBEDF4}" type="parTrans" cxnId="{5DBFF45B-3693-48A2-BEA8-66EF0E5FCA82}">
      <dgm:prSet/>
      <dgm:spPr/>
      <dgm:t>
        <a:bodyPr/>
        <a:lstStyle/>
        <a:p>
          <a:endParaRPr lang="en-GB" sz="2000"/>
        </a:p>
      </dgm:t>
    </dgm:pt>
    <dgm:pt modelId="{2686235B-178C-4668-A834-89CF8C2A7261}" type="sibTrans" cxnId="{5DBFF45B-3693-48A2-BEA8-66EF0E5FCA82}">
      <dgm:prSet/>
      <dgm:spPr/>
      <dgm:t>
        <a:bodyPr/>
        <a:lstStyle/>
        <a:p>
          <a:endParaRPr lang="en-GB" sz="2000"/>
        </a:p>
      </dgm:t>
    </dgm:pt>
    <dgm:pt modelId="{1494EB4C-1124-465A-9632-0F0F2748FFBB}">
      <dgm:prSet custT="1"/>
      <dgm:spPr/>
      <dgm:t>
        <a:bodyPr/>
        <a:lstStyle/>
        <a:p>
          <a:pPr rtl="0"/>
          <a:r>
            <a:rPr lang="en-GB" sz="1400" b="1" dirty="0" smtClean="0"/>
            <a:t>During Henry III’s reign Parliament became increasingly important. Parliament was the name given to the occasions when all the barons met with the king and each other, usually at Westminster but also elsewhere. </a:t>
          </a:r>
          <a:endParaRPr lang="en-GB" sz="1400" b="1" dirty="0"/>
        </a:p>
      </dgm:t>
    </dgm:pt>
    <dgm:pt modelId="{C187E875-5E9B-4AA1-9597-F8E7B719EE72}" type="parTrans" cxnId="{67B6B0C8-B858-4D5F-BFE9-D500F7F7E968}">
      <dgm:prSet/>
      <dgm:spPr/>
      <dgm:t>
        <a:bodyPr/>
        <a:lstStyle/>
        <a:p>
          <a:endParaRPr lang="en-GB" sz="2000"/>
        </a:p>
      </dgm:t>
    </dgm:pt>
    <dgm:pt modelId="{C47E46E6-CDE8-4AD3-973E-4242BF5AAC81}" type="sibTrans" cxnId="{67B6B0C8-B858-4D5F-BFE9-D500F7F7E968}">
      <dgm:prSet/>
      <dgm:spPr/>
      <dgm:t>
        <a:bodyPr/>
        <a:lstStyle/>
        <a:p>
          <a:endParaRPr lang="en-GB" sz="2000"/>
        </a:p>
      </dgm:t>
    </dgm:pt>
    <dgm:pt modelId="{0700C6E6-7121-4037-8508-D83292307367}">
      <dgm:prSet custT="1"/>
      <dgm:spPr/>
      <dgm:t>
        <a:bodyPr/>
        <a:lstStyle/>
        <a:p>
          <a:pPr rtl="0"/>
          <a:r>
            <a:rPr lang="en-GB" sz="1400" b="1" dirty="0" smtClean="0"/>
            <a:t>In April 1258, the barons were attending Parliament at Westminster and confronted Henry III with demands that he make reforms. They agreed to meet at Oxford in June where the Provisions of Oxford were agreed. The king and everyone present swore an oath to uphold these provisions which set out a series of changes in the way England was governed. </a:t>
          </a:r>
          <a:endParaRPr lang="en-GB" sz="1400" b="1" dirty="0"/>
        </a:p>
      </dgm:t>
    </dgm:pt>
    <dgm:pt modelId="{CBB65FF5-1B67-47C3-89A5-58FE1DE653B1}" type="parTrans" cxnId="{00275C86-B6A0-42EF-9CFF-E8FE358BC19A}">
      <dgm:prSet/>
      <dgm:spPr/>
      <dgm:t>
        <a:bodyPr/>
        <a:lstStyle/>
        <a:p>
          <a:endParaRPr lang="en-GB" sz="2000"/>
        </a:p>
      </dgm:t>
    </dgm:pt>
    <dgm:pt modelId="{E97D94A7-4EFE-4BF5-B466-DAC69C7EE9E3}" type="sibTrans" cxnId="{00275C86-B6A0-42EF-9CFF-E8FE358BC19A}">
      <dgm:prSet/>
      <dgm:spPr/>
      <dgm:t>
        <a:bodyPr/>
        <a:lstStyle/>
        <a:p>
          <a:endParaRPr lang="en-GB" sz="2000"/>
        </a:p>
      </dgm:t>
    </dgm:pt>
    <dgm:pt modelId="{E19791A4-7DCD-4C05-9A07-C862C4B2D119}">
      <dgm:prSet custT="1"/>
      <dgm:spPr/>
      <dgm:t>
        <a:bodyPr/>
        <a:lstStyle/>
        <a:p>
          <a:pPr rtl="0"/>
          <a:r>
            <a:rPr lang="en-GB" sz="3600" dirty="0" smtClean="0"/>
            <a:t>6</a:t>
          </a:r>
          <a:endParaRPr lang="en-GB" sz="3600" dirty="0"/>
        </a:p>
      </dgm:t>
    </dgm:pt>
    <dgm:pt modelId="{BCB1CC46-CC3D-4318-988A-FA8BAE036EE0}" type="parTrans" cxnId="{D9922603-1119-4AB9-92B1-98594E920B97}">
      <dgm:prSet/>
      <dgm:spPr/>
      <dgm:t>
        <a:bodyPr/>
        <a:lstStyle/>
        <a:p>
          <a:endParaRPr lang="en-GB" sz="2000"/>
        </a:p>
      </dgm:t>
    </dgm:pt>
    <dgm:pt modelId="{A8F5D783-DC7B-4B1B-90AD-B0099A95BABE}" type="sibTrans" cxnId="{D9922603-1119-4AB9-92B1-98594E920B97}">
      <dgm:prSet/>
      <dgm:spPr/>
      <dgm:t>
        <a:bodyPr/>
        <a:lstStyle/>
        <a:p>
          <a:endParaRPr lang="en-GB" sz="2000"/>
        </a:p>
      </dgm:t>
    </dgm:pt>
    <dgm:pt modelId="{520DC143-1590-467F-90AA-37D70D9AEBB9}">
      <dgm:prSet custT="1"/>
      <dgm:spPr/>
      <dgm:t>
        <a:bodyPr/>
        <a:lstStyle/>
        <a:p>
          <a:pPr rtl="0"/>
          <a:r>
            <a:rPr lang="en-GB" sz="1400" b="1" dirty="0" smtClean="0"/>
            <a:t>After Magna </a:t>
          </a:r>
          <a:r>
            <a:rPr lang="en-GB" sz="1400" b="1" dirty="0" err="1" smtClean="0"/>
            <a:t>Carta</a:t>
          </a:r>
          <a:r>
            <a:rPr lang="en-GB" sz="1400" b="1" dirty="0" smtClean="0"/>
            <a:t> that the king could only gain extra taxes by asking the barons first. As the king needed money he called the barons to Parliament much more frequently than ever before. In return for giving taxes the barons asked for reforms in government. They particularly wanted to be able to choose the king’s ministers for him and they wanted him to follow their advice which he did not do. </a:t>
          </a:r>
          <a:endParaRPr lang="en-GB" sz="1400" b="1" dirty="0"/>
        </a:p>
      </dgm:t>
    </dgm:pt>
    <dgm:pt modelId="{B1D5814D-AEE6-42FA-B006-9B0E4725A440}" type="parTrans" cxnId="{738C2A22-CD86-432C-AE14-83A0E44DC1DB}">
      <dgm:prSet/>
      <dgm:spPr/>
      <dgm:t>
        <a:bodyPr/>
        <a:lstStyle/>
        <a:p>
          <a:endParaRPr lang="en-GB" sz="2000"/>
        </a:p>
      </dgm:t>
    </dgm:pt>
    <dgm:pt modelId="{706E4B24-0334-4D9C-9B3E-4D472CE20576}" type="sibTrans" cxnId="{738C2A22-CD86-432C-AE14-83A0E44DC1DB}">
      <dgm:prSet/>
      <dgm:spPr/>
      <dgm:t>
        <a:bodyPr/>
        <a:lstStyle/>
        <a:p>
          <a:endParaRPr lang="en-GB" sz="2000"/>
        </a:p>
      </dgm:t>
    </dgm:pt>
    <dgm:pt modelId="{45638552-6592-43E8-97B9-A2B7B68041EB}">
      <dgm:prSet custT="1"/>
      <dgm:spPr/>
      <dgm:t>
        <a:bodyPr/>
        <a:lstStyle/>
        <a:p>
          <a:pPr rtl="0"/>
          <a:r>
            <a:rPr lang="en-GB" sz="3600" dirty="0" smtClean="0"/>
            <a:t>8</a:t>
          </a:r>
          <a:endParaRPr lang="en-GB" sz="3600" dirty="0"/>
        </a:p>
      </dgm:t>
    </dgm:pt>
    <dgm:pt modelId="{F9836E54-3F4A-4C12-894A-25D613E6193F}" type="parTrans" cxnId="{CD05EE9C-2B65-417D-B5B8-5AFD51080279}">
      <dgm:prSet/>
      <dgm:spPr/>
      <dgm:t>
        <a:bodyPr/>
        <a:lstStyle/>
        <a:p>
          <a:endParaRPr lang="en-GB" sz="2000"/>
        </a:p>
      </dgm:t>
    </dgm:pt>
    <dgm:pt modelId="{E0B5C4EF-066F-4892-8524-63D277476FA5}" type="sibTrans" cxnId="{CD05EE9C-2B65-417D-B5B8-5AFD51080279}">
      <dgm:prSet/>
      <dgm:spPr/>
      <dgm:t>
        <a:bodyPr/>
        <a:lstStyle/>
        <a:p>
          <a:endParaRPr lang="en-GB" sz="2000"/>
        </a:p>
      </dgm:t>
    </dgm:pt>
    <dgm:pt modelId="{B5311881-2232-4D32-BAB9-B83244025961}">
      <dgm:prSet custT="1"/>
      <dgm:spPr/>
      <dgm:t>
        <a:bodyPr/>
        <a:lstStyle/>
        <a:p>
          <a:pPr rtl="0"/>
          <a:r>
            <a:rPr lang="en-GB" sz="1400" b="1" smtClean="0"/>
            <a:t>The </a:t>
          </a:r>
          <a:r>
            <a:rPr lang="en-GB" sz="1400" b="1" dirty="0" smtClean="0"/>
            <a:t>king agreed that he would accept the advice of a council of fifteen barons who could appoint and dismiss ministers, that parliament would be held three times a year. Henry III was forced to do this and effectively lost power over the government to the council of fifteen. One of the fifteen was Simon de Montfort. </a:t>
          </a:r>
          <a:endParaRPr lang="en-GB" sz="1400" b="1" dirty="0"/>
        </a:p>
      </dgm:t>
    </dgm:pt>
    <dgm:pt modelId="{8507830B-2DCB-4A9F-8182-C148780A5E72}" type="parTrans" cxnId="{11D546FA-7E45-4F06-86F0-A332619DB5D4}">
      <dgm:prSet/>
      <dgm:spPr/>
      <dgm:t>
        <a:bodyPr/>
        <a:lstStyle/>
        <a:p>
          <a:endParaRPr lang="en-GB" sz="2000"/>
        </a:p>
      </dgm:t>
    </dgm:pt>
    <dgm:pt modelId="{734E3AE6-C221-4C93-822A-75A1386354F3}" type="sibTrans" cxnId="{11D546FA-7E45-4F06-86F0-A332619DB5D4}">
      <dgm:prSet/>
      <dgm:spPr/>
      <dgm:t>
        <a:bodyPr/>
        <a:lstStyle/>
        <a:p>
          <a:endParaRPr lang="en-GB" sz="2000"/>
        </a:p>
      </dgm:t>
    </dgm:pt>
    <dgm:pt modelId="{734BE990-588F-46B4-B97E-139C578C97E7}" type="pres">
      <dgm:prSet presAssocID="{C3B23E6B-27B7-45F4-B977-9B0E8BF41432}" presName="linearFlow" presStyleCnt="0">
        <dgm:presLayoutVars>
          <dgm:dir/>
          <dgm:animLvl val="lvl"/>
          <dgm:resizeHandles val="exact"/>
        </dgm:presLayoutVars>
      </dgm:prSet>
      <dgm:spPr/>
      <dgm:t>
        <a:bodyPr/>
        <a:lstStyle/>
        <a:p>
          <a:endParaRPr lang="en-GB"/>
        </a:p>
      </dgm:t>
    </dgm:pt>
    <dgm:pt modelId="{93FE8048-9E0D-4B09-81B8-321B29CE109E}" type="pres">
      <dgm:prSet presAssocID="{FD3799F8-552D-4731-B3E9-9F69DA1D612E}" presName="composite" presStyleCnt="0"/>
      <dgm:spPr/>
    </dgm:pt>
    <dgm:pt modelId="{E3F75C9C-48FF-4E76-96B8-144850EEA35D}" type="pres">
      <dgm:prSet presAssocID="{FD3799F8-552D-4731-B3E9-9F69DA1D612E}" presName="parentText" presStyleLbl="alignNode1" presStyleIdx="0" presStyleCnt="4">
        <dgm:presLayoutVars>
          <dgm:chMax val="1"/>
          <dgm:bulletEnabled val="1"/>
        </dgm:presLayoutVars>
      </dgm:prSet>
      <dgm:spPr/>
      <dgm:t>
        <a:bodyPr/>
        <a:lstStyle/>
        <a:p>
          <a:endParaRPr lang="en-GB"/>
        </a:p>
      </dgm:t>
    </dgm:pt>
    <dgm:pt modelId="{4F2EAA05-45BF-47B6-BF2D-DAD4934D6D04}" type="pres">
      <dgm:prSet presAssocID="{FD3799F8-552D-4731-B3E9-9F69DA1D612E}" presName="descendantText" presStyleLbl="alignAcc1" presStyleIdx="0" presStyleCnt="4">
        <dgm:presLayoutVars>
          <dgm:bulletEnabled val="1"/>
        </dgm:presLayoutVars>
      </dgm:prSet>
      <dgm:spPr/>
      <dgm:t>
        <a:bodyPr/>
        <a:lstStyle/>
        <a:p>
          <a:endParaRPr lang="en-GB"/>
        </a:p>
      </dgm:t>
    </dgm:pt>
    <dgm:pt modelId="{EAA0C511-DA86-43E6-8A02-9A5F62A69DD4}" type="pres">
      <dgm:prSet presAssocID="{5ADAA85D-EE37-4F4E-8615-B586A53F41EB}" presName="sp" presStyleCnt="0"/>
      <dgm:spPr/>
    </dgm:pt>
    <dgm:pt modelId="{965B4B16-97EF-4FA0-9191-243E01FA2472}" type="pres">
      <dgm:prSet presAssocID="{E19791A4-7DCD-4C05-9A07-C862C4B2D119}" presName="composite" presStyleCnt="0"/>
      <dgm:spPr/>
    </dgm:pt>
    <dgm:pt modelId="{28ECF9D6-34CC-448E-A4B6-03C51B2EF53F}" type="pres">
      <dgm:prSet presAssocID="{E19791A4-7DCD-4C05-9A07-C862C4B2D119}" presName="parentText" presStyleLbl="alignNode1" presStyleIdx="1" presStyleCnt="4">
        <dgm:presLayoutVars>
          <dgm:chMax val="1"/>
          <dgm:bulletEnabled val="1"/>
        </dgm:presLayoutVars>
      </dgm:prSet>
      <dgm:spPr/>
      <dgm:t>
        <a:bodyPr/>
        <a:lstStyle/>
        <a:p>
          <a:endParaRPr lang="en-GB"/>
        </a:p>
      </dgm:t>
    </dgm:pt>
    <dgm:pt modelId="{8EF74942-85A4-4C03-91B2-3E19DF324DB1}" type="pres">
      <dgm:prSet presAssocID="{E19791A4-7DCD-4C05-9A07-C862C4B2D119}" presName="descendantText" presStyleLbl="alignAcc1" presStyleIdx="1" presStyleCnt="4">
        <dgm:presLayoutVars>
          <dgm:bulletEnabled val="1"/>
        </dgm:presLayoutVars>
      </dgm:prSet>
      <dgm:spPr/>
      <dgm:t>
        <a:bodyPr/>
        <a:lstStyle/>
        <a:p>
          <a:endParaRPr lang="en-GB"/>
        </a:p>
      </dgm:t>
    </dgm:pt>
    <dgm:pt modelId="{14FE6E26-8836-45AC-93A8-66B9381529BD}" type="pres">
      <dgm:prSet presAssocID="{A8F5D783-DC7B-4B1B-90AD-B0099A95BABE}" presName="sp" presStyleCnt="0"/>
      <dgm:spPr/>
    </dgm:pt>
    <dgm:pt modelId="{EDB6A531-C8D3-4F06-A3CF-C62AFD9EC1AA}" type="pres">
      <dgm:prSet presAssocID="{DB504532-F0A7-47F6-8D10-2ECF1E539304}" presName="composite" presStyleCnt="0"/>
      <dgm:spPr/>
    </dgm:pt>
    <dgm:pt modelId="{693DCEB2-651D-4BDE-B132-E526BD8D1665}" type="pres">
      <dgm:prSet presAssocID="{DB504532-F0A7-47F6-8D10-2ECF1E539304}" presName="parentText" presStyleLbl="alignNode1" presStyleIdx="2" presStyleCnt="4" custLinFactNeighborX="-55840" custLinFactNeighborY="-823">
        <dgm:presLayoutVars>
          <dgm:chMax val="1"/>
          <dgm:bulletEnabled val="1"/>
        </dgm:presLayoutVars>
      </dgm:prSet>
      <dgm:spPr/>
      <dgm:t>
        <a:bodyPr/>
        <a:lstStyle/>
        <a:p>
          <a:endParaRPr lang="en-GB"/>
        </a:p>
      </dgm:t>
    </dgm:pt>
    <dgm:pt modelId="{FBC31D84-B18D-4B90-886D-90B44D21EA2F}" type="pres">
      <dgm:prSet presAssocID="{DB504532-F0A7-47F6-8D10-2ECF1E539304}" presName="descendantText" presStyleLbl="alignAcc1" presStyleIdx="2" presStyleCnt="4">
        <dgm:presLayoutVars>
          <dgm:bulletEnabled val="1"/>
        </dgm:presLayoutVars>
      </dgm:prSet>
      <dgm:spPr/>
      <dgm:t>
        <a:bodyPr/>
        <a:lstStyle/>
        <a:p>
          <a:endParaRPr lang="en-GB"/>
        </a:p>
      </dgm:t>
    </dgm:pt>
    <dgm:pt modelId="{B0F7E59F-DE20-4847-AC7A-33E21C1F3B76}" type="pres">
      <dgm:prSet presAssocID="{2686235B-178C-4668-A834-89CF8C2A7261}" presName="sp" presStyleCnt="0"/>
      <dgm:spPr/>
    </dgm:pt>
    <dgm:pt modelId="{56907102-7C9C-4119-88D1-7B7955209F67}" type="pres">
      <dgm:prSet presAssocID="{45638552-6592-43E8-97B9-A2B7B68041EB}" presName="composite" presStyleCnt="0"/>
      <dgm:spPr/>
    </dgm:pt>
    <dgm:pt modelId="{FF28656D-2665-460E-AEC7-19F5E0293189}" type="pres">
      <dgm:prSet presAssocID="{45638552-6592-43E8-97B9-A2B7B68041EB}" presName="parentText" presStyleLbl="alignNode1" presStyleIdx="3" presStyleCnt="4">
        <dgm:presLayoutVars>
          <dgm:chMax val="1"/>
          <dgm:bulletEnabled val="1"/>
        </dgm:presLayoutVars>
      </dgm:prSet>
      <dgm:spPr/>
      <dgm:t>
        <a:bodyPr/>
        <a:lstStyle/>
        <a:p>
          <a:endParaRPr lang="en-GB"/>
        </a:p>
      </dgm:t>
    </dgm:pt>
    <dgm:pt modelId="{C5606283-6A32-42E3-BA95-63E2EFA8066B}" type="pres">
      <dgm:prSet presAssocID="{45638552-6592-43E8-97B9-A2B7B68041EB}" presName="descendantText" presStyleLbl="alignAcc1" presStyleIdx="3" presStyleCnt="4">
        <dgm:presLayoutVars>
          <dgm:bulletEnabled val="1"/>
        </dgm:presLayoutVars>
      </dgm:prSet>
      <dgm:spPr/>
      <dgm:t>
        <a:bodyPr/>
        <a:lstStyle/>
        <a:p>
          <a:endParaRPr lang="en-GB"/>
        </a:p>
      </dgm:t>
    </dgm:pt>
  </dgm:ptLst>
  <dgm:cxnLst>
    <dgm:cxn modelId="{E469490B-C909-49F2-A160-9AF1BBE78C3E}" type="presOf" srcId="{E19791A4-7DCD-4C05-9A07-C862C4B2D119}" destId="{28ECF9D6-34CC-448E-A4B6-03C51B2EF53F}" srcOrd="0" destOrd="0" presId="urn:microsoft.com/office/officeart/2005/8/layout/chevron2"/>
    <dgm:cxn modelId="{11D546FA-7E45-4F06-86F0-A332619DB5D4}" srcId="{45638552-6592-43E8-97B9-A2B7B68041EB}" destId="{B5311881-2232-4D32-BAB9-B83244025961}" srcOrd="0" destOrd="0" parTransId="{8507830B-2DCB-4A9F-8182-C148780A5E72}" sibTransId="{734E3AE6-C221-4C93-822A-75A1386354F3}"/>
    <dgm:cxn modelId="{67B6B0C8-B858-4D5F-BFE9-D500F7F7E968}" srcId="{FD3799F8-552D-4731-B3E9-9F69DA1D612E}" destId="{1494EB4C-1124-465A-9632-0F0F2748FFBB}" srcOrd="0" destOrd="0" parTransId="{C187E875-5E9B-4AA1-9597-F8E7B719EE72}" sibTransId="{C47E46E6-CDE8-4AD3-973E-4242BF5AAC81}"/>
    <dgm:cxn modelId="{5DBFF45B-3693-48A2-BEA8-66EF0E5FCA82}" srcId="{C3B23E6B-27B7-45F4-B977-9B0E8BF41432}" destId="{DB504532-F0A7-47F6-8D10-2ECF1E539304}" srcOrd="2" destOrd="0" parTransId="{69123CCC-6748-4339-9101-22A64AEBEDF4}" sibTransId="{2686235B-178C-4668-A834-89CF8C2A7261}"/>
    <dgm:cxn modelId="{1E61FA99-0A41-4664-990C-912C5700EEBD}" type="presOf" srcId="{B5311881-2232-4D32-BAB9-B83244025961}" destId="{C5606283-6A32-42E3-BA95-63E2EFA8066B}" srcOrd="0" destOrd="0" presId="urn:microsoft.com/office/officeart/2005/8/layout/chevron2"/>
    <dgm:cxn modelId="{E478FC65-7041-4984-9B91-AB3E5AC13972}" type="presOf" srcId="{45638552-6592-43E8-97B9-A2B7B68041EB}" destId="{FF28656D-2665-460E-AEC7-19F5E0293189}" srcOrd="0" destOrd="0" presId="urn:microsoft.com/office/officeart/2005/8/layout/chevron2"/>
    <dgm:cxn modelId="{402DBA77-C90F-4342-9518-95032382F14E}" type="presOf" srcId="{DB504532-F0A7-47F6-8D10-2ECF1E539304}" destId="{693DCEB2-651D-4BDE-B132-E526BD8D1665}" srcOrd="0" destOrd="0" presId="urn:microsoft.com/office/officeart/2005/8/layout/chevron2"/>
    <dgm:cxn modelId="{98F436EF-A1A8-4DE3-B6BA-B6A7CD10BBFF}" type="presOf" srcId="{FD3799F8-552D-4731-B3E9-9F69DA1D612E}" destId="{E3F75C9C-48FF-4E76-96B8-144850EEA35D}" srcOrd="0" destOrd="0" presId="urn:microsoft.com/office/officeart/2005/8/layout/chevron2"/>
    <dgm:cxn modelId="{738C2A22-CD86-432C-AE14-83A0E44DC1DB}" srcId="{E19791A4-7DCD-4C05-9A07-C862C4B2D119}" destId="{520DC143-1590-467F-90AA-37D70D9AEBB9}" srcOrd="0" destOrd="0" parTransId="{B1D5814D-AEE6-42FA-B006-9B0E4725A440}" sibTransId="{706E4B24-0334-4D9C-9B3E-4D472CE20576}"/>
    <dgm:cxn modelId="{00275C86-B6A0-42EF-9CFF-E8FE358BC19A}" srcId="{DB504532-F0A7-47F6-8D10-2ECF1E539304}" destId="{0700C6E6-7121-4037-8508-D83292307367}" srcOrd="0" destOrd="0" parTransId="{CBB65FF5-1B67-47C3-89A5-58FE1DE653B1}" sibTransId="{E97D94A7-4EFE-4BF5-B466-DAC69C7EE9E3}"/>
    <dgm:cxn modelId="{2875A677-94C7-447E-B557-123003E4D6D8}" type="presOf" srcId="{0700C6E6-7121-4037-8508-D83292307367}" destId="{FBC31D84-B18D-4B90-886D-90B44D21EA2F}" srcOrd="0" destOrd="0" presId="urn:microsoft.com/office/officeart/2005/8/layout/chevron2"/>
    <dgm:cxn modelId="{D9922603-1119-4AB9-92B1-98594E920B97}" srcId="{C3B23E6B-27B7-45F4-B977-9B0E8BF41432}" destId="{E19791A4-7DCD-4C05-9A07-C862C4B2D119}" srcOrd="1" destOrd="0" parTransId="{BCB1CC46-CC3D-4318-988A-FA8BAE036EE0}" sibTransId="{A8F5D783-DC7B-4B1B-90AD-B0099A95BABE}"/>
    <dgm:cxn modelId="{8082E378-570D-4383-9E11-A67AAFF4918D}" srcId="{C3B23E6B-27B7-45F4-B977-9B0E8BF41432}" destId="{FD3799F8-552D-4731-B3E9-9F69DA1D612E}" srcOrd="0" destOrd="0" parTransId="{3F2099F7-C366-4ED9-9168-B7DD1647C4C0}" sibTransId="{5ADAA85D-EE37-4F4E-8615-B586A53F41EB}"/>
    <dgm:cxn modelId="{8D6E0856-0FCB-4771-A194-0511F2219839}" type="presOf" srcId="{520DC143-1590-467F-90AA-37D70D9AEBB9}" destId="{8EF74942-85A4-4C03-91B2-3E19DF324DB1}" srcOrd="0" destOrd="0" presId="urn:microsoft.com/office/officeart/2005/8/layout/chevron2"/>
    <dgm:cxn modelId="{46554454-B0F6-497A-8957-749816A89F19}" type="presOf" srcId="{1494EB4C-1124-465A-9632-0F0F2748FFBB}" destId="{4F2EAA05-45BF-47B6-BF2D-DAD4934D6D04}" srcOrd="0" destOrd="0" presId="urn:microsoft.com/office/officeart/2005/8/layout/chevron2"/>
    <dgm:cxn modelId="{CD05EE9C-2B65-417D-B5B8-5AFD51080279}" srcId="{C3B23E6B-27B7-45F4-B977-9B0E8BF41432}" destId="{45638552-6592-43E8-97B9-A2B7B68041EB}" srcOrd="3" destOrd="0" parTransId="{F9836E54-3F4A-4C12-894A-25D613E6193F}" sibTransId="{E0B5C4EF-066F-4892-8524-63D277476FA5}"/>
    <dgm:cxn modelId="{D20D5B02-F49F-4335-BCD9-5ADAD148B158}" type="presOf" srcId="{C3B23E6B-27B7-45F4-B977-9B0E8BF41432}" destId="{734BE990-588F-46B4-B97E-139C578C97E7}" srcOrd="0" destOrd="0" presId="urn:microsoft.com/office/officeart/2005/8/layout/chevron2"/>
    <dgm:cxn modelId="{384E19B1-D6DD-4BFF-89F1-0BEC58A8271C}" type="presParOf" srcId="{734BE990-588F-46B4-B97E-139C578C97E7}" destId="{93FE8048-9E0D-4B09-81B8-321B29CE109E}" srcOrd="0" destOrd="0" presId="urn:microsoft.com/office/officeart/2005/8/layout/chevron2"/>
    <dgm:cxn modelId="{27559BD6-F71B-4419-BEE3-2C351750F56F}" type="presParOf" srcId="{93FE8048-9E0D-4B09-81B8-321B29CE109E}" destId="{E3F75C9C-48FF-4E76-96B8-144850EEA35D}" srcOrd="0" destOrd="0" presId="urn:microsoft.com/office/officeart/2005/8/layout/chevron2"/>
    <dgm:cxn modelId="{E32C5A1B-9262-4AFD-AB73-63255C724FA1}" type="presParOf" srcId="{93FE8048-9E0D-4B09-81B8-321B29CE109E}" destId="{4F2EAA05-45BF-47B6-BF2D-DAD4934D6D04}" srcOrd="1" destOrd="0" presId="urn:microsoft.com/office/officeart/2005/8/layout/chevron2"/>
    <dgm:cxn modelId="{5BF783B5-A409-4FDC-8249-4D010B748184}" type="presParOf" srcId="{734BE990-588F-46B4-B97E-139C578C97E7}" destId="{EAA0C511-DA86-43E6-8A02-9A5F62A69DD4}" srcOrd="1" destOrd="0" presId="urn:microsoft.com/office/officeart/2005/8/layout/chevron2"/>
    <dgm:cxn modelId="{D099459B-B05E-4E69-829B-89EEA897F3E6}" type="presParOf" srcId="{734BE990-588F-46B4-B97E-139C578C97E7}" destId="{965B4B16-97EF-4FA0-9191-243E01FA2472}" srcOrd="2" destOrd="0" presId="urn:microsoft.com/office/officeart/2005/8/layout/chevron2"/>
    <dgm:cxn modelId="{FD122FE4-4735-4FB6-ABDC-DF4E04B5A38E}" type="presParOf" srcId="{965B4B16-97EF-4FA0-9191-243E01FA2472}" destId="{28ECF9D6-34CC-448E-A4B6-03C51B2EF53F}" srcOrd="0" destOrd="0" presId="urn:microsoft.com/office/officeart/2005/8/layout/chevron2"/>
    <dgm:cxn modelId="{727C1420-3A71-4163-BF94-838C64CE0CD5}" type="presParOf" srcId="{965B4B16-97EF-4FA0-9191-243E01FA2472}" destId="{8EF74942-85A4-4C03-91B2-3E19DF324DB1}" srcOrd="1" destOrd="0" presId="urn:microsoft.com/office/officeart/2005/8/layout/chevron2"/>
    <dgm:cxn modelId="{A140A2EE-5A90-417E-B329-AB60B4354E63}" type="presParOf" srcId="{734BE990-588F-46B4-B97E-139C578C97E7}" destId="{14FE6E26-8836-45AC-93A8-66B9381529BD}" srcOrd="3" destOrd="0" presId="urn:microsoft.com/office/officeart/2005/8/layout/chevron2"/>
    <dgm:cxn modelId="{F2EAFFC8-2B6C-4DF5-9B14-C1AD08195527}" type="presParOf" srcId="{734BE990-588F-46B4-B97E-139C578C97E7}" destId="{EDB6A531-C8D3-4F06-A3CF-C62AFD9EC1AA}" srcOrd="4" destOrd="0" presId="urn:microsoft.com/office/officeart/2005/8/layout/chevron2"/>
    <dgm:cxn modelId="{011EE5E6-A2D0-47C6-AE42-B202D1C99BC4}" type="presParOf" srcId="{EDB6A531-C8D3-4F06-A3CF-C62AFD9EC1AA}" destId="{693DCEB2-651D-4BDE-B132-E526BD8D1665}" srcOrd="0" destOrd="0" presId="urn:microsoft.com/office/officeart/2005/8/layout/chevron2"/>
    <dgm:cxn modelId="{83CAE1D8-7E07-40DF-AFC7-06FD6E268CBB}" type="presParOf" srcId="{EDB6A531-C8D3-4F06-A3CF-C62AFD9EC1AA}" destId="{FBC31D84-B18D-4B90-886D-90B44D21EA2F}" srcOrd="1" destOrd="0" presId="urn:microsoft.com/office/officeart/2005/8/layout/chevron2"/>
    <dgm:cxn modelId="{7CD14B23-AD53-4D63-9084-CDA0D5CBC471}" type="presParOf" srcId="{734BE990-588F-46B4-B97E-139C578C97E7}" destId="{B0F7E59F-DE20-4847-AC7A-33E21C1F3B76}" srcOrd="5" destOrd="0" presId="urn:microsoft.com/office/officeart/2005/8/layout/chevron2"/>
    <dgm:cxn modelId="{D472FBF4-744D-4C9E-9A3C-435FF990172E}" type="presParOf" srcId="{734BE990-588F-46B4-B97E-139C578C97E7}" destId="{56907102-7C9C-4119-88D1-7B7955209F67}" srcOrd="6" destOrd="0" presId="urn:microsoft.com/office/officeart/2005/8/layout/chevron2"/>
    <dgm:cxn modelId="{0E6A9F4C-24EA-49C1-BB71-98D440B1BA06}" type="presParOf" srcId="{56907102-7C9C-4119-88D1-7B7955209F67}" destId="{FF28656D-2665-460E-AEC7-19F5E0293189}" srcOrd="0" destOrd="0" presId="urn:microsoft.com/office/officeart/2005/8/layout/chevron2"/>
    <dgm:cxn modelId="{784F400E-8CAD-47CC-AFD5-4A9F5F64A747}" type="presParOf" srcId="{56907102-7C9C-4119-88D1-7B7955209F67}" destId="{C5606283-6A32-42E3-BA95-63E2EFA8066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EAF054-FF01-4118-8C49-1DB5E66CD79A}"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GB"/>
        </a:p>
      </dgm:t>
    </dgm:pt>
    <dgm:pt modelId="{2FA1C8B1-B21A-489C-B79B-F8D3F6912FF5}">
      <dgm:prSet/>
      <dgm:spPr/>
      <dgm:t>
        <a:bodyPr/>
        <a:lstStyle/>
        <a:p>
          <a:pPr rtl="0"/>
          <a:r>
            <a:rPr lang="en-GB" dirty="0" smtClean="0"/>
            <a:t>9</a:t>
          </a:r>
          <a:endParaRPr lang="en-GB" b="1" dirty="0"/>
        </a:p>
      </dgm:t>
    </dgm:pt>
    <dgm:pt modelId="{8FC958B8-3876-4361-8E19-621096338E13}" type="parTrans" cxnId="{7A968AB8-ED93-4606-B00F-299A15EBA48D}">
      <dgm:prSet/>
      <dgm:spPr/>
      <dgm:t>
        <a:bodyPr/>
        <a:lstStyle/>
        <a:p>
          <a:endParaRPr lang="en-GB" b="1"/>
        </a:p>
      </dgm:t>
    </dgm:pt>
    <dgm:pt modelId="{F7B22091-5C90-4F68-AF1A-CA1E9BD53014}" type="sibTrans" cxnId="{7A968AB8-ED93-4606-B00F-299A15EBA48D}">
      <dgm:prSet/>
      <dgm:spPr/>
      <dgm:t>
        <a:bodyPr/>
        <a:lstStyle/>
        <a:p>
          <a:endParaRPr lang="en-GB" b="1"/>
        </a:p>
      </dgm:t>
    </dgm:pt>
    <dgm:pt modelId="{82D902BB-65F9-4FE3-9B1E-65144F9B2EAB}">
      <dgm:prSet/>
      <dgm:spPr/>
      <dgm:t>
        <a:bodyPr/>
        <a:lstStyle/>
        <a:p>
          <a:pPr rtl="0"/>
          <a:r>
            <a:rPr lang="en-GB" b="1" dirty="0" smtClean="0"/>
            <a:t>11</a:t>
          </a:r>
          <a:endParaRPr lang="en-GB" b="1" dirty="0"/>
        </a:p>
      </dgm:t>
    </dgm:pt>
    <dgm:pt modelId="{28AFDDD8-FE8B-4FE0-9FA0-36763EA7CF53}" type="parTrans" cxnId="{302354FB-06C5-4D67-BCE9-6078BC6E89AB}">
      <dgm:prSet/>
      <dgm:spPr/>
      <dgm:t>
        <a:bodyPr/>
        <a:lstStyle/>
        <a:p>
          <a:endParaRPr lang="en-GB" b="1"/>
        </a:p>
      </dgm:t>
    </dgm:pt>
    <dgm:pt modelId="{BF13834C-EF17-40B0-91F9-908E620A4A16}" type="sibTrans" cxnId="{302354FB-06C5-4D67-BCE9-6078BC6E89AB}">
      <dgm:prSet/>
      <dgm:spPr/>
      <dgm:t>
        <a:bodyPr/>
        <a:lstStyle/>
        <a:p>
          <a:endParaRPr lang="en-GB" b="1"/>
        </a:p>
      </dgm:t>
    </dgm:pt>
    <dgm:pt modelId="{D7CA22C3-9C84-4903-B839-54FF19495107}">
      <dgm:prSet/>
      <dgm:spPr/>
      <dgm:t>
        <a:bodyPr/>
        <a:lstStyle/>
        <a:p>
          <a:pPr rtl="0"/>
          <a:r>
            <a:rPr lang="en-GB" b="1" dirty="0" smtClean="0"/>
            <a:t>12</a:t>
          </a:r>
          <a:endParaRPr lang="en-GB" b="1" dirty="0"/>
        </a:p>
      </dgm:t>
    </dgm:pt>
    <dgm:pt modelId="{00889D82-4B4D-4F9A-B090-C719225A41A0}" type="parTrans" cxnId="{1F71C906-52A8-4E8F-BC45-4B5A70444950}">
      <dgm:prSet/>
      <dgm:spPr/>
      <dgm:t>
        <a:bodyPr/>
        <a:lstStyle/>
        <a:p>
          <a:endParaRPr lang="en-GB" b="1"/>
        </a:p>
      </dgm:t>
    </dgm:pt>
    <dgm:pt modelId="{9458764B-9D6B-436B-80CA-741E54BB1BB8}" type="sibTrans" cxnId="{1F71C906-52A8-4E8F-BC45-4B5A70444950}">
      <dgm:prSet/>
      <dgm:spPr/>
      <dgm:t>
        <a:bodyPr/>
        <a:lstStyle/>
        <a:p>
          <a:endParaRPr lang="en-GB" b="1"/>
        </a:p>
      </dgm:t>
    </dgm:pt>
    <dgm:pt modelId="{16670E63-6C17-4FB6-BE40-53907A0554F2}">
      <dgm:prSet/>
      <dgm:spPr/>
      <dgm:t>
        <a:bodyPr/>
        <a:lstStyle/>
        <a:p>
          <a:pPr rtl="0"/>
          <a:r>
            <a:rPr lang="en-GB" b="1" dirty="0" smtClean="0"/>
            <a:t>In 1261, Henry III asked the Pope to cancel the Provisions of Oxford and he regained power over the government. Most of the more powerful barons accepted this, but Simon de Montfort refused to break the oath he had made to the Provisions of Oxford, and left the country for France. </a:t>
          </a:r>
          <a:endParaRPr lang="en-GB" b="1" dirty="0"/>
        </a:p>
      </dgm:t>
    </dgm:pt>
    <dgm:pt modelId="{BC4434C1-3A2F-4553-B448-B5B7A00DD581}" type="parTrans" cxnId="{24158CA9-8357-4148-AB86-74AD2B3F6CCB}">
      <dgm:prSet/>
      <dgm:spPr/>
      <dgm:t>
        <a:bodyPr/>
        <a:lstStyle/>
        <a:p>
          <a:endParaRPr lang="en-GB" b="1"/>
        </a:p>
      </dgm:t>
    </dgm:pt>
    <dgm:pt modelId="{77C047CC-A537-41D2-B8F0-B671556A6980}" type="sibTrans" cxnId="{24158CA9-8357-4148-AB86-74AD2B3F6CCB}">
      <dgm:prSet/>
      <dgm:spPr/>
      <dgm:t>
        <a:bodyPr/>
        <a:lstStyle/>
        <a:p>
          <a:endParaRPr lang="en-GB" b="1"/>
        </a:p>
      </dgm:t>
    </dgm:pt>
    <dgm:pt modelId="{CA483765-2CFD-448A-ABE4-B1ABBD4843D5}">
      <dgm:prSet/>
      <dgm:spPr/>
      <dgm:t>
        <a:bodyPr/>
        <a:lstStyle/>
        <a:p>
          <a:pPr rtl="0"/>
          <a:r>
            <a:rPr lang="en-GB" b="1" dirty="0" smtClean="0"/>
            <a:t>In 1263, Henry III lost the support of some barons who then invited Simon de Montfort back to England. He arrived in April 1263 and began fighting against Henry III and his royalist supporters. Simon de Montfort had a lot of popular support from people across England who thought that foreigners had too much influence. </a:t>
          </a:r>
          <a:endParaRPr lang="en-GB" b="1" dirty="0"/>
        </a:p>
      </dgm:t>
    </dgm:pt>
    <dgm:pt modelId="{6AEEFCF9-4890-497D-BFB7-6C3B76390B22}" type="parTrans" cxnId="{55705DE1-F039-42B8-80AA-832248FCE83F}">
      <dgm:prSet/>
      <dgm:spPr/>
      <dgm:t>
        <a:bodyPr/>
        <a:lstStyle/>
        <a:p>
          <a:endParaRPr lang="en-GB" b="1"/>
        </a:p>
      </dgm:t>
    </dgm:pt>
    <dgm:pt modelId="{A8F8B023-2B8A-44CC-9209-254EBC7429FD}" type="sibTrans" cxnId="{55705DE1-F039-42B8-80AA-832248FCE83F}">
      <dgm:prSet/>
      <dgm:spPr/>
      <dgm:t>
        <a:bodyPr/>
        <a:lstStyle/>
        <a:p>
          <a:endParaRPr lang="en-GB" b="1"/>
        </a:p>
      </dgm:t>
    </dgm:pt>
    <dgm:pt modelId="{E4240E23-B09C-4162-8893-AE4F16CD33BD}">
      <dgm:prSet/>
      <dgm:spPr/>
      <dgm:t>
        <a:bodyPr/>
        <a:lstStyle/>
        <a:p>
          <a:pPr rtl="0"/>
          <a:r>
            <a:rPr lang="en-GB" b="1" dirty="0" smtClean="0"/>
            <a:t>The two sides agreed to let King Louis IX of France decide between them. The king of France decided that the Provisions of Oxford should indeed be condemned and Henry III should have full powers over the government. Simon de Montfort and his supporters refused to accept this and civil war broke out. </a:t>
          </a:r>
          <a:endParaRPr lang="en-GB" b="1" dirty="0"/>
        </a:p>
      </dgm:t>
    </dgm:pt>
    <dgm:pt modelId="{51919060-39A0-4C99-B4C5-7297F5A94694}" type="parTrans" cxnId="{B5E3AACE-F835-4E80-AE47-3239284030DB}">
      <dgm:prSet/>
      <dgm:spPr/>
      <dgm:t>
        <a:bodyPr/>
        <a:lstStyle/>
        <a:p>
          <a:endParaRPr lang="en-GB" b="1"/>
        </a:p>
      </dgm:t>
    </dgm:pt>
    <dgm:pt modelId="{BFB11210-C30F-4FD8-BEA8-E8DC90CEDCAE}" type="sibTrans" cxnId="{B5E3AACE-F835-4E80-AE47-3239284030DB}">
      <dgm:prSet/>
      <dgm:spPr/>
      <dgm:t>
        <a:bodyPr/>
        <a:lstStyle/>
        <a:p>
          <a:endParaRPr lang="en-GB" b="1"/>
        </a:p>
      </dgm:t>
    </dgm:pt>
    <dgm:pt modelId="{A4BEBA9B-9ADC-4C97-9F1B-7AF966B4DB02}">
      <dgm:prSet/>
      <dgm:spPr/>
      <dgm:t>
        <a:bodyPr/>
        <a:lstStyle/>
        <a:p>
          <a:pPr rtl="0"/>
          <a:r>
            <a:rPr lang="en-GB" b="1" dirty="0" smtClean="0"/>
            <a:t>The following year, in October 1259, the Council of Fifteen carried out further reform, this time of local government, and introduced laws popular among the less powerful and wealthy members of society including knights, people who lived in towns, and peasants. </a:t>
          </a:r>
          <a:endParaRPr lang="en-GB" b="1" dirty="0"/>
        </a:p>
      </dgm:t>
    </dgm:pt>
    <dgm:pt modelId="{D02BDC94-FAC4-420A-ABEC-1F16351816BA}" type="parTrans" cxnId="{C1B089B1-9CC7-4BA8-BDF5-AB1A60CD805B}">
      <dgm:prSet/>
      <dgm:spPr/>
      <dgm:t>
        <a:bodyPr/>
        <a:lstStyle/>
        <a:p>
          <a:endParaRPr lang="en-GB"/>
        </a:p>
      </dgm:t>
    </dgm:pt>
    <dgm:pt modelId="{73459874-CD4D-4D15-B3C9-213D8E6D733C}" type="sibTrans" cxnId="{C1B089B1-9CC7-4BA8-BDF5-AB1A60CD805B}">
      <dgm:prSet/>
      <dgm:spPr/>
      <dgm:t>
        <a:bodyPr/>
        <a:lstStyle/>
        <a:p>
          <a:endParaRPr lang="en-GB"/>
        </a:p>
      </dgm:t>
    </dgm:pt>
    <dgm:pt modelId="{E6E9650E-A78B-4142-A5BE-C02DED27C885}">
      <dgm:prSet/>
      <dgm:spPr/>
      <dgm:t>
        <a:bodyPr/>
        <a:lstStyle/>
        <a:p>
          <a:r>
            <a:rPr lang="en-GB" b="1" smtClean="0"/>
            <a:t>10</a:t>
          </a:r>
          <a:endParaRPr lang="en-GB"/>
        </a:p>
      </dgm:t>
    </dgm:pt>
    <dgm:pt modelId="{CAFEC421-53A1-47F1-9E06-CB28AEDCFD32}" type="parTrans" cxnId="{B8235991-7485-4E62-A48F-BA8137A382AD}">
      <dgm:prSet/>
      <dgm:spPr/>
      <dgm:t>
        <a:bodyPr/>
        <a:lstStyle/>
        <a:p>
          <a:endParaRPr lang="en-GB"/>
        </a:p>
      </dgm:t>
    </dgm:pt>
    <dgm:pt modelId="{DD6F1976-AFD8-407D-9D5A-8CF537315774}" type="sibTrans" cxnId="{B8235991-7485-4E62-A48F-BA8137A382AD}">
      <dgm:prSet/>
      <dgm:spPr/>
      <dgm:t>
        <a:bodyPr/>
        <a:lstStyle/>
        <a:p>
          <a:endParaRPr lang="en-GB"/>
        </a:p>
      </dgm:t>
    </dgm:pt>
    <dgm:pt modelId="{2BF23819-D640-49FB-8CEC-4BC537BA56C2}" type="pres">
      <dgm:prSet presAssocID="{67EAF054-FF01-4118-8C49-1DB5E66CD79A}" presName="linearFlow" presStyleCnt="0">
        <dgm:presLayoutVars>
          <dgm:dir/>
          <dgm:animLvl val="lvl"/>
          <dgm:resizeHandles val="exact"/>
        </dgm:presLayoutVars>
      </dgm:prSet>
      <dgm:spPr/>
      <dgm:t>
        <a:bodyPr/>
        <a:lstStyle/>
        <a:p>
          <a:endParaRPr lang="en-GB"/>
        </a:p>
      </dgm:t>
    </dgm:pt>
    <dgm:pt modelId="{62B4F219-E219-441A-AE67-F89CE677359A}" type="pres">
      <dgm:prSet presAssocID="{2FA1C8B1-B21A-489C-B79B-F8D3F6912FF5}" presName="composite" presStyleCnt="0"/>
      <dgm:spPr/>
    </dgm:pt>
    <dgm:pt modelId="{F9968084-DA01-432D-B9F4-E924D8269773}" type="pres">
      <dgm:prSet presAssocID="{2FA1C8B1-B21A-489C-B79B-F8D3F6912FF5}" presName="parentText" presStyleLbl="alignNode1" presStyleIdx="0" presStyleCnt="4">
        <dgm:presLayoutVars>
          <dgm:chMax val="1"/>
          <dgm:bulletEnabled val="1"/>
        </dgm:presLayoutVars>
      </dgm:prSet>
      <dgm:spPr/>
      <dgm:t>
        <a:bodyPr/>
        <a:lstStyle/>
        <a:p>
          <a:endParaRPr lang="en-GB"/>
        </a:p>
      </dgm:t>
    </dgm:pt>
    <dgm:pt modelId="{295349EF-29C6-46D0-8D67-7E828CA24738}" type="pres">
      <dgm:prSet presAssocID="{2FA1C8B1-B21A-489C-B79B-F8D3F6912FF5}" presName="descendantText" presStyleLbl="alignAcc1" presStyleIdx="0" presStyleCnt="4">
        <dgm:presLayoutVars>
          <dgm:bulletEnabled val="1"/>
        </dgm:presLayoutVars>
      </dgm:prSet>
      <dgm:spPr/>
      <dgm:t>
        <a:bodyPr/>
        <a:lstStyle/>
        <a:p>
          <a:endParaRPr lang="en-GB"/>
        </a:p>
      </dgm:t>
    </dgm:pt>
    <dgm:pt modelId="{7E46981E-6165-47B1-AC43-4A43DA41EF1A}" type="pres">
      <dgm:prSet presAssocID="{F7B22091-5C90-4F68-AF1A-CA1E9BD53014}" presName="sp" presStyleCnt="0"/>
      <dgm:spPr/>
    </dgm:pt>
    <dgm:pt modelId="{C772A74C-2168-4E88-AED0-0189D216E361}" type="pres">
      <dgm:prSet presAssocID="{E6E9650E-A78B-4142-A5BE-C02DED27C885}" presName="composite" presStyleCnt="0"/>
      <dgm:spPr/>
    </dgm:pt>
    <dgm:pt modelId="{6730414F-741E-4AC4-BC79-74E99ADC5498}" type="pres">
      <dgm:prSet presAssocID="{E6E9650E-A78B-4142-A5BE-C02DED27C885}" presName="parentText" presStyleLbl="alignNode1" presStyleIdx="1" presStyleCnt="4">
        <dgm:presLayoutVars>
          <dgm:chMax val="1"/>
          <dgm:bulletEnabled val="1"/>
        </dgm:presLayoutVars>
      </dgm:prSet>
      <dgm:spPr/>
      <dgm:t>
        <a:bodyPr/>
        <a:lstStyle/>
        <a:p>
          <a:endParaRPr lang="en-GB"/>
        </a:p>
      </dgm:t>
    </dgm:pt>
    <dgm:pt modelId="{79BF4B23-72F1-4BB1-8A3A-98D37B4A74C5}" type="pres">
      <dgm:prSet presAssocID="{E6E9650E-A78B-4142-A5BE-C02DED27C885}" presName="descendantText" presStyleLbl="alignAcc1" presStyleIdx="1" presStyleCnt="4">
        <dgm:presLayoutVars>
          <dgm:bulletEnabled val="1"/>
        </dgm:presLayoutVars>
      </dgm:prSet>
      <dgm:spPr/>
      <dgm:t>
        <a:bodyPr/>
        <a:lstStyle/>
        <a:p>
          <a:endParaRPr lang="en-GB"/>
        </a:p>
      </dgm:t>
    </dgm:pt>
    <dgm:pt modelId="{EE63CD97-26F6-4CA7-A937-C4E3D4034FFB}" type="pres">
      <dgm:prSet presAssocID="{DD6F1976-AFD8-407D-9D5A-8CF537315774}" presName="sp" presStyleCnt="0"/>
      <dgm:spPr/>
    </dgm:pt>
    <dgm:pt modelId="{DDAB68FC-86D9-43EC-AEEB-398E21F0A0AA}" type="pres">
      <dgm:prSet presAssocID="{82D902BB-65F9-4FE3-9B1E-65144F9B2EAB}" presName="composite" presStyleCnt="0"/>
      <dgm:spPr/>
    </dgm:pt>
    <dgm:pt modelId="{60694CAE-F371-4D3B-AC23-60344653CF36}" type="pres">
      <dgm:prSet presAssocID="{82D902BB-65F9-4FE3-9B1E-65144F9B2EAB}" presName="parentText" presStyleLbl="alignNode1" presStyleIdx="2" presStyleCnt="4">
        <dgm:presLayoutVars>
          <dgm:chMax val="1"/>
          <dgm:bulletEnabled val="1"/>
        </dgm:presLayoutVars>
      </dgm:prSet>
      <dgm:spPr/>
      <dgm:t>
        <a:bodyPr/>
        <a:lstStyle/>
        <a:p>
          <a:endParaRPr lang="en-GB"/>
        </a:p>
      </dgm:t>
    </dgm:pt>
    <dgm:pt modelId="{5824B5A4-A8D0-465E-BED3-A1ABA57605BA}" type="pres">
      <dgm:prSet presAssocID="{82D902BB-65F9-4FE3-9B1E-65144F9B2EAB}" presName="descendantText" presStyleLbl="alignAcc1" presStyleIdx="2" presStyleCnt="4">
        <dgm:presLayoutVars>
          <dgm:bulletEnabled val="1"/>
        </dgm:presLayoutVars>
      </dgm:prSet>
      <dgm:spPr/>
      <dgm:t>
        <a:bodyPr/>
        <a:lstStyle/>
        <a:p>
          <a:endParaRPr lang="en-GB"/>
        </a:p>
      </dgm:t>
    </dgm:pt>
    <dgm:pt modelId="{BF2A0D95-6F0F-4FF1-9FB6-4B385AE26D51}" type="pres">
      <dgm:prSet presAssocID="{BF13834C-EF17-40B0-91F9-908E620A4A16}" presName="sp" presStyleCnt="0"/>
      <dgm:spPr/>
    </dgm:pt>
    <dgm:pt modelId="{A575D7F6-43AF-4E23-829F-4F807506C06A}" type="pres">
      <dgm:prSet presAssocID="{D7CA22C3-9C84-4903-B839-54FF19495107}" presName="composite" presStyleCnt="0"/>
      <dgm:spPr/>
    </dgm:pt>
    <dgm:pt modelId="{00C49DC5-E8FF-409A-8785-9F167A3AE79C}" type="pres">
      <dgm:prSet presAssocID="{D7CA22C3-9C84-4903-B839-54FF19495107}" presName="parentText" presStyleLbl="alignNode1" presStyleIdx="3" presStyleCnt="4">
        <dgm:presLayoutVars>
          <dgm:chMax val="1"/>
          <dgm:bulletEnabled val="1"/>
        </dgm:presLayoutVars>
      </dgm:prSet>
      <dgm:spPr/>
      <dgm:t>
        <a:bodyPr/>
        <a:lstStyle/>
        <a:p>
          <a:endParaRPr lang="en-GB"/>
        </a:p>
      </dgm:t>
    </dgm:pt>
    <dgm:pt modelId="{2866EDD1-5EF5-4DD0-B4F8-A7E5993078D2}" type="pres">
      <dgm:prSet presAssocID="{D7CA22C3-9C84-4903-B839-54FF19495107}" presName="descendantText" presStyleLbl="alignAcc1" presStyleIdx="3" presStyleCnt="4">
        <dgm:presLayoutVars>
          <dgm:bulletEnabled val="1"/>
        </dgm:presLayoutVars>
      </dgm:prSet>
      <dgm:spPr/>
      <dgm:t>
        <a:bodyPr/>
        <a:lstStyle/>
        <a:p>
          <a:endParaRPr lang="en-GB"/>
        </a:p>
      </dgm:t>
    </dgm:pt>
  </dgm:ptLst>
  <dgm:cxnLst>
    <dgm:cxn modelId="{7A968AB8-ED93-4606-B00F-299A15EBA48D}" srcId="{67EAF054-FF01-4118-8C49-1DB5E66CD79A}" destId="{2FA1C8B1-B21A-489C-B79B-F8D3F6912FF5}" srcOrd="0" destOrd="0" parTransId="{8FC958B8-3876-4361-8E19-621096338E13}" sibTransId="{F7B22091-5C90-4F68-AF1A-CA1E9BD53014}"/>
    <dgm:cxn modelId="{58739CAE-E474-4F51-8DF6-B07242D726F5}" type="presOf" srcId="{A4BEBA9B-9ADC-4C97-9F1B-7AF966B4DB02}" destId="{295349EF-29C6-46D0-8D67-7E828CA24738}" srcOrd="0" destOrd="0" presId="urn:microsoft.com/office/officeart/2005/8/layout/chevron2"/>
    <dgm:cxn modelId="{C8443AF6-D4F7-4EAE-95D5-03D77837FDC3}" type="presOf" srcId="{82D902BB-65F9-4FE3-9B1E-65144F9B2EAB}" destId="{60694CAE-F371-4D3B-AC23-60344653CF36}" srcOrd="0" destOrd="0" presId="urn:microsoft.com/office/officeart/2005/8/layout/chevron2"/>
    <dgm:cxn modelId="{C1B089B1-9CC7-4BA8-BDF5-AB1A60CD805B}" srcId="{2FA1C8B1-B21A-489C-B79B-F8D3F6912FF5}" destId="{A4BEBA9B-9ADC-4C97-9F1B-7AF966B4DB02}" srcOrd="0" destOrd="0" parTransId="{D02BDC94-FAC4-420A-ABEC-1F16351816BA}" sibTransId="{73459874-CD4D-4D15-B3C9-213D8E6D733C}"/>
    <dgm:cxn modelId="{302354FB-06C5-4D67-BCE9-6078BC6E89AB}" srcId="{67EAF054-FF01-4118-8C49-1DB5E66CD79A}" destId="{82D902BB-65F9-4FE3-9B1E-65144F9B2EAB}" srcOrd="2" destOrd="0" parTransId="{28AFDDD8-FE8B-4FE0-9FA0-36763EA7CF53}" sibTransId="{BF13834C-EF17-40B0-91F9-908E620A4A16}"/>
    <dgm:cxn modelId="{B8235991-7485-4E62-A48F-BA8137A382AD}" srcId="{67EAF054-FF01-4118-8C49-1DB5E66CD79A}" destId="{E6E9650E-A78B-4142-A5BE-C02DED27C885}" srcOrd="1" destOrd="0" parTransId="{CAFEC421-53A1-47F1-9E06-CB28AEDCFD32}" sibTransId="{DD6F1976-AFD8-407D-9D5A-8CF537315774}"/>
    <dgm:cxn modelId="{497C7C30-256D-45C6-8300-F6E2C83799D5}" type="presOf" srcId="{2FA1C8B1-B21A-489C-B79B-F8D3F6912FF5}" destId="{F9968084-DA01-432D-B9F4-E924D8269773}" srcOrd="0" destOrd="0" presId="urn:microsoft.com/office/officeart/2005/8/layout/chevron2"/>
    <dgm:cxn modelId="{B5E3AACE-F835-4E80-AE47-3239284030DB}" srcId="{D7CA22C3-9C84-4903-B839-54FF19495107}" destId="{E4240E23-B09C-4162-8893-AE4F16CD33BD}" srcOrd="0" destOrd="0" parTransId="{51919060-39A0-4C99-B4C5-7297F5A94694}" sibTransId="{BFB11210-C30F-4FD8-BEA8-E8DC90CEDCAE}"/>
    <dgm:cxn modelId="{90B158D0-5469-4B61-977D-974900568BB5}" type="presOf" srcId="{D7CA22C3-9C84-4903-B839-54FF19495107}" destId="{00C49DC5-E8FF-409A-8785-9F167A3AE79C}" srcOrd="0" destOrd="0" presId="urn:microsoft.com/office/officeart/2005/8/layout/chevron2"/>
    <dgm:cxn modelId="{20994E4E-2A7A-4C82-AABD-62653C291318}" type="presOf" srcId="{E4240E23-B09C-4162-8893-AE4F16CD33BD}" destId="{2866EDD1-5EF5-4DD0-B4F8-A7E5993078D2}" srcOrd="0" destOrd="0" presId="urn:microsoft.com/office/officeart/2005/8/layout/chevron2"/>
    <dgm:cxn modelId="{E81B5A3A-367D-407C-A1FA-EEF7AED19C36}" type="presOf" srcId="{67EAF054-FF01-4118-8C49-1DB5E66CD79A}" destId="{2BF23819-D640-49FB-8CEC-4BC537BA56C2}" srcOrd="0" destOrd="0" presId="urn:microsoft.com/office/officeart/2005/8/layout/chevron2"/>
    <dgm:cxn modelId="{55705DE1-F039-42B8-80AA-832248FCE83F}" srcId="{82D902BB-65F9-4FE3-9B1E-65144F9B2EAB}" destId="{CA483765-2CFD-448A-ABE4-B1ABBD4843D5}" srcOrd="0" destOrd="0" parTransId="{6AEEFCF9-4890-497D-BFB7-6C3B76390B22}" sibTransId="{A8F8B023-2B8A-44CC-9209-254EBC7429FD}"/>
    <dgm:cxn modelId="{1F71C906-52A8-4E8F-BC45-4B5A70444950}" srcId="{67EAF054-FF01-4118-8C49-1DB5E66CD79A}" destId="{D7CA22C3-9C84-4903-B839-54FF19495107}" srcOrd="3" destOrd="0" parTransId="{00889D82-4B4D-4F9A-B090-C719225A41A0}" sibTransId="{9458764B-9D6B-436B-80CA-741E54BB1BB8}"/>
    <dgm:cxn modelId="{748E09E5-C8FB-42C5-BB79-1D398B10FE93}" type="presOf" srcId="{E6E9650E-A78B-4142-A5BE-C02DED27C885}" destId="{6730414F-741E-4AC4-BC79-74E99ADC5498}" srcOrd="0" destOrd="0" presId="urn:microsoft.com/office/officeart/2005/8/layout/chevron2"/>
    <dgm:cxn modelId="{24158CA9-8357-4148-AB86-74AD2B3F6CCB}" srcId="{E6E9650E-A78B-4142-A5BE-C02DED27C885}" destId="{16670E63-6C17-4FB6-BE40-53907A0554F2}" srcOrd="0" destOrd="0" parTransId="{BC4434C1-3A2F-4553-B448-B5B7A00DD581}" sibTransId="{77C047CC-A537-41D2-B8F0-B671556A6980}"/>
    <dgm:cxn modelId="{23B071E0-3E50-4DB4-AF4C-6EA249171188}" type="presOf" srcId="{CA483765-2CFD-448A-ABE4-B1ABBD4843D5}" destId="{5824B5A4-A8D0-465E-BED3-A1ABA57605BA}" srcOrd="0" destOrd="0" presId="urn:microsoft.com/office/officeart/2005/8/layout/chevron2"/>
    <dgm:cxn modelId="{F6E92548-5FD9-42A2-B54A-AE7039D43066}" type="presOf" srcId="{16670E63-6C17-4FB6-BE40-53907A0554F2}" destId="{79BF4B23-72F1-4BB1-8A3A-98D37B4A74C5}" srcOrd="0" destOrd="0" presId="urn:microsoft.com/office/officeart/2005/8/layout/chevron2"/>
    <dgm:cxn modelId="{D617A73B-782B-4048-A093-22EF4F051A6F}" type="presParOf" srcId="{2BF23819-D640-49FB-8CEC-4BC537BA56C2}" destId="{62B4F219-E219-441A-AE67-F89CE677359A}" srcOrd="0" destOrd="0" presId="urn:microsoft.com/office/officeart/2005/8/layout/chevron2"/>
    <dgm:cxn modelId="{8166E7A1-0269-4E1E-B934-5699315E5812}" type="presParOf" srcId="{62B4F219-E219-441A-AE67-F89CE677359A}" destId="{F9968084-DA01-432D-B9F4-E924D8269773}" srcOrd="0" destOrd="0" presId="urn:microsoft.com/office/officeart/2005/8/layout/chevron2"/>
    <dgm:cxn modelId="{9B5D759A-7561-4E9B-9364-DA9E65512A74}" type="presParOf" srcId="{62B4F219-E219-441A-AE67-F89CE677359A}" destId="{295349EF-29C6-46D0-8D67-7E828CA24738}" srcOrd="1" destOrd="0" presId="urn:microsoft.com/office/officeart/2005/8/layout/chevron2"/>
    <dgm:cxn modelId="{C53B08EA-830A-4827-86FD-E9BF384E832E}" type="presParOf" srcId="{2BF23819-D640-49FB-8CEC-4BC537BA56C2}" destId="{7E46981E-6165-47B1-AC43-4A43DA41EF1A}" srcOrd="1" destOrd="0" presId="urn:microsoft.com/office/officeart/2005/8/layout/chevron2"/>
    <dgm:cxn modelId="{440B7912-C6F4-42D0-9AD7-6B190CB45C14}" type="presParOf" srcId="{2BF23819-D640-49FB-8CEC-4BC537BA56C2}" destId="{C772A74C-2168-4E88-AED0-0189D216E361}" srcOrd="2" destOrd="0" presId="urn:microsoft.com/office/officeart/2005/8/layout/chevron2"/>
    <dgm:cxn modelId="{150D999E-0299-400B-8B67-3E9FB49F5C7C}" type="presParOf" srcId="{C772A74C-2168-4E88-AED0-0189D216E361}" destId="{6730414F-741E-4AC4-BC79-74E99ADC5498}" srcOrd="0" destOrd="0" presId="urn:microsoft.com/office/officeart/2005/8/layout/chevron2"/>
    <dgm:cxn modelId="{323E5A5C-86CE-46CB-B9C5-1A7ED525F4A6}" type="presParOf" srcId="{C772A74C-2168-4E88-AED0-0189D216E361}" destId="{79BF4B23-72F1-4BB1-8A3A-98D37B4A74C5}" srcOrd="1" destOrd="0" presId="urn:microsoft.com/office/officeart/2005/8/layout/chevron2"/>
    <dgm:cxn modelId="{0AEA3F81-70A9-42F4-AAD1-F37911725611}" type="presParOf" srcId="{2BF23819-D640-49FB-8CEC-4BC537BA56C2}" destId="{EE63CD97-26F6-4CA7-A937-C4E3D4034FFB}" srcOrd="3" destOrd="0" presId="urn:microsoft.com/office/officeart/2005/8/layout/chevron2"/>
    <dgm:cxn modelId="{C45C9A1C-198A-4976-B0E3-B15ABA28CE92}" type="presParOf" srcId="{2BF23819-D640-49FB-8CEC-4BC537BA56C2}" destId="{DDAB68FC-86D9-43EC-AEEB-398E21F0A0AA}" srcOrd="4" destOrd="0" presId="urn:microsoft.com/office/officeart/2005/8/layout/chevron2"/>
    <dgm:cxn modelId="{7AE692FE-81EE-4A41-8717-987FAF0A44FC}" type="presParOf" srcId="{DDAB68FC-86D9-43EC-AEEB-398E21F0A0AA}" destId="{60694CAE-F371-4D3B-AC23-60344653CF36}" srcOrd="0" destOrd="0" presId="urn:microsoft.com/office/officeart/2005/8/layout/chevron2"/>
    <dgm:cxn modelId="{247F2EE2-40B5-48B5-A759-E826B335317B}" type="presParOf" srcId="{DDAB68FC-86D9-43EC-AEEB-398E21F0A0AA}" destId="{5824B5A4-A8D0-465E-BED3-A1ABA57605BA}" srcOrd="1" destOrd="0" presId="urn:microsoft.com/office/officeart/2005/8/layout/chevron2"/>
    <dgm:cxn modelId="{B841EF41-0DC8-4300-8A6C-1C318179BF26}" type="presParOf" srcId="{2BF23819-D640-49FB-8CEC-4BC537BA56C2}" destId="{BF2A0D95-6F0F-4FF1-9FB6-4B385AE26D51}" srcOrd="5" destOrd="0" presId="urn:microsoft.com/office/officeart/2005/8/layout/chevron2"/>
    <dgm:cxn modelId="{2DAB9D32-E204-4AB4-8E87-3CBD6122886F}" type="presParOf" srcId="{2BF23819-D640-49FB-8CEC-4BC537BA56C2}" destId="{A575D7F6-43AF-4E23-829F-4F807506C06A}" srcOrd="6" destOrd="0" presId="urn:microsoft.com/office/officeart/2005/8/layout/chevron2"/>
    <dgm:cxn modelId="{4AD4E07D-CA06-4FAA-9289-6A61E88F7154}" type="presParOf" srcId="{A575D7F6-43AF-4E23-829F-4F807506C06A}" destId="{00C49DC5-E8FF-409A-8785-9F167A3AE79C}" srcOrd="0" destOrd="0" presId="urn:microsoft.com/office/officeart/2005/8/layout/chevron2"/>
    <dgm:cxn modelId="{9A72D953-4041-45D5-B704-82466BB4B47B}" type="presParOf" srcId="{A575D7F6-43AF-4E23-829F-4F807506C06A}" destId="{2866EDD1-5EF5-4DD0-B4F8-A7E5993078D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61178-1E17-4FDB-8FD1-AFA0BF4D3968}">
      <dsp:nvSpPr>
        <dsp:cNvPr id="0" name=""/>
        <dsp:cNvSpPr/>
      </dsp:nvSpPr>
      <dsp:spPr>
        <a:xfrm rot="5400000">
          <a:off x="-206228" y="209030"/>
          <a:ext cx="1374853" cy="962397"/>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GB" sz="2800" b="1" kern="1200" dirty="0" smtClean="0"/>
            <a:t>1</a:t>
          </a:r>
          <a:endParaRPr lang="en-GB" sz="2800" b="1" kern="1200" dirty="0"/>
        </a:p>
      </dsp:txBody>
      <dsp:txXfrm rot="-5400000">
        <a:off x="1" y="484001"/>
        <a:ext cx="962397" cy="412456"/>
      </dsp:txXfrm>
    </dsp:sp>
    <dsp:sp modelId="{14AD217C-046A-4BEC-BF82-903D23B54732}">
      <dsp:nvSpPr>
        <dsp:cNvPr id="0" name=""/>
        <dsp:cNvSpPr/>
      </dsp:nvSpPr>
      <dsp:spPr>
        <a:xfrm rot="5400000">
          <a:off x="4462628" y="-3497428"/>
          <a:ext cx="894124" cy="789458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GB" sz="1600" b="1" kern="1200" dirty="0" smtClean="0"/>
            <a:t>From 1234 onward, King Henry III took over governing the kingdom, having been under the control of the ministers that had run the country while he was a child. </a:t>
          </a:r>
          <a:endParaRPr lang="en-GB" sz="1600" b="1" kern="1200" dirty="0"/>
        </a:p>
      </dsp:txBody>
      <dsp:txXfrm rot="-5400000">
        <a:off x="962397" y="46451"/>
        <a:ext cx="7850938" cy="806828"/>
      </dsp:txXfrm>
    </dsp:sp>
    <dsp:sp modelId="{973E447D-CD21-49FD-BAAF-BC25D3502AF3}">
      <dsp:nvSpPr>
        <dsp:cNvPr id="0" name=""/>
        <dsp:cNvSpPr/>
      </dsp:nvSpPr>
      <dsp:spPr>
        <a:xfrm rot="5400000">
          <a:off x="-206228" y="1438597"/>
          <a:ext cx="1374853" cy="962397"/>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GB" sz="2800" b="1" kern="1200" dirty="0" smtClean="0"/>
            <a:t>2</a:t>
          </a:r>
          <a:endParaRPr lang="en-GB" sz="2800" b="1" kern="1200" dirty="0"/>
        </a:p>
      </dsp:txBody>
      <dsp:txXfrm rot="-5400000">
        <a:off x="1" y="1713568"/>
        <a:ext cx="962397" cy="412456"/>
      </dsp:txXfrm>
    </dsp:sp>
    <dsp:sp modelId="{C6C1BC50-A71D-4AC9-9C25-408F2E0A781D}">
      <dsp:nvSpPr>
        <dsp:cNvPr id="0" name=""/>
        <dsp:cNvSpPr/>
      </dsp:nvSpPr>
      <dsp:spPr>
        <a:xfrm rot="5400000">
          <a:off x="4462863" y="-2268096"/>
          <a:ext cx="893654" cy="7894586"/>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GB" sz="1600" b="1" kern="1200" dirty="0" smtClean="0"/>
            <a:t>Henry III lacked money and placed continued pressure on the people of England by collecting taxes. The government officials who collected these taxes were accused of abusing their positions. </a:t>
          </a:r>
          <a:endParaRPr lang="en-GB" sz="1600" b="1" kern="1200" dirty="0"/>
        </a:p>
      </dsp:txBody>
      <dsp:txXfrm rot="-5400000">
        <a:off x="962398" y="1275994"/>
        <a:ext cx="7850961" cy="806404"/>
      </dsp:txXfrm>
    </dsp:sp>
    <dsp:sp modelId="{A685A143-F983-4A1E-8CB7-9A021ED542CE}">
      <dsp:nvSpPr>
        <dsp:cNvPr id="0" name=""/>
        <dsp:cNvSpPr/>
      </dsp:nvSpPr>
      <dsp:spPr>
        <a:xfrm rot="5400000">
          <a:off x="-206228" y="2668164"/>
          <a:ext cx="1374853" cy="962397"/>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GB" sz="2800" b="1" kern="1200" dirty="0" smtClean="0"/>
            <a:t>3</a:t>
          </a:r>
          <a:endParaRPr lang="en-GB" sz="2800" b="1" kern="1200" dirty="0"/>
        </a:p>
      </dsp:txBody>
      <dsp:txXfrm rot="-5400000">
        <a:off x="1" y="2943135"/>
        <a:ext cx="962397" cy="412456"/>
      </dsp:txXfrm>
    </dsp:sp>
    <dsp:sp modelId="{9747B132-DF08-47A1-BC06-244D2496D11D}">
      <dsp:nvSpPr>
        <dsp:cNvPr id="0" name=""/>
        <dsp:cNvSpPr/>
      </dsp:nvSpPr>
      <dsp:spPr>
        <a:xfrm rot="5400000">
          <a:off x="4462863" y="-1038529"/>
          <a:ext cx="893654" cy="7894586"/>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GB" sz="1600" b="1" kern="1200" dirty="0" smtClean="0"/>
            <a:t>Henry III was criticised for being too generous to his close friends and family, handing out important jobs to them and protecting them from the law at the expense of everyone else. </a:t>
          </a:r>
          <a:endParaRPr lang="en-GB" sz="1600" b="1" kern="1200" dirty="0"/>
        </a:p>
      </dsp:txBody>
      <dsp:txXfrm rot="-5400000">
        <a:off x="962398" y="2505561"/>
        <a:ext cx="7850961" cy="806404"/>
      </dsp:txXfrm>
    </dsp:sp>
    <dsp:sp modelId="{3640EE83-E532-4A03-AE97-494F45CD1A6D}">
      <dsp:nvSpPr>
        <dsp:cNvPr id="0" name=""/>
        <dsp:cNvSpPr/>
      </dsp:nvSpPr>
      <dsp:spPr>
        <a:xfrm rot="5400000">
          <a:off x="-206228" y="3897731"/>
          <a:ext cx="1374853" cy="962397"/>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GB" sz="2800" b="1" kern="1200" dirty="0" smtClean="0"/>
            <a:t>4</a:t>
          </a:r>
          <a:endParaRPr lang="en-GB" sz="2800" b="1" kern="1200" dirty="0"/>
        </a:p>
      </dsp:txBody>
      <dsp:txXfrm rot="-5400000">
        <a:off x="1" y="4172702"/>
        <a:ext cx="962397" cy="412456"/>
      </dsp:txXfrm>
    </dsp:sp>
    <dsp:sp modelId="{0C0D1174-D19A-40C5-891D-0C86B252EE8E}">
      <dsp:nvSpPr>
        <dsp:cNvPr id="0" name=""/>
        <dsp:cNvSpPr/>
      </dsp:nvSpPr>
      <dsp:spPr>
        <a:xfrm rot="5400000">
          <a:off x="4462863" y="191038"/>
          <a:ext cx="893654" cy="7894586"/>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GB" sz="1600" b="1" kern="1200" dirty="0" smtClean="0"/>
            <a:t>In particular people did not like the influence of two groups of ‘foreigners’: Henry’s wife’s family from Provence and Savoy (in modern southeast France, northern Italy and Switzerland) on the one hand, and his half-brothers from Poitou in western France, on the other. Each of these groups were also suspicious of each other. </a:t>
          </a:r>
          <a:endParaRPr lang="en-GB" sz="1600" b="1" kern="1200" dirty="0"/>
        </a:p>
      </dsp:txBody>
      <dsp:txXfrm rot="-5400000">
        <a:off x="962398" y="3735129"/>
        <a:ext cx="7850961" cy="806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5C9C-48FF-4E76-96B8-144850EEA35D}">
      <dsp:nvSpPr>
        <dsp:cNvPr id="0" name=""/>
        <dsp:cNvSpPr/>
      </dsp:nvSpPr>
      <dsp:spPr>
        <a:xfrm rot="5400000">
          <a:off x="-208781" y="213151"/>
          <a:ext cx="1391875" cy="97431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GB" sz="3600" kern="1200" dirty="0" smtClean="0"/>
            <a:t>5</a:t>
          </a:r>
          <a:endParaRPr lang="en-GB" sz="3600" kern="1200" dirty="0"/>
        </a:p>
      </dsp:txBody>
      <dsp:txXfrm rot="-5400000">
        <a:off x="1" y="491527"/>
        <a:ext cx="974313" cy="417562"/>
      </dsp:txXfrm>
    </dsp:sp>
    <dsp:sp modelId="{4F2EAA05-45BF-47B6-BF2D-DAD4934D6D04}">
      <dsp:nvSpPr>
        <dsp:cNvPr id="0" name=""/>
        <dsp:cNvSpPr/>
      </dsp:nvSpPr>
      <dsp:spPr>
        <a:xfrm rot="5400000">
          <a:off x="4427047" y="-3448363"/>
          <a:ext cx="905195" cy="781066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During Henry III’s reign Parliament became increasingly important. Parliament was the name given to the occasions when all the barons met with the king and each other, usually at Westminster but also elsewhere. </a:t>
          </a:r>
          <a:endParaRPr lang="en-GB" sz="1400" b="1" kern="1200" dirty="0"/>
        </a:p>
      </dsp:txBody>
      <dsp:txXfrm rot="-5400000">
        <a:off x="974314" y="48558"/>
        <a:ext cx="7766474" cy="816819"/>
      </dsp:txXfrm>
    </dsp:sp>
    <dsp:sp modelId="{28ECF9D6-34CC-448E-A4B6-03C51B2EF53F}">
      <dsp:nvSpPr>
        <dsp:cNvPr id="0" name=""/>
        <dsp:cNvSpPr/>
      </dsp:nvSpPr>
      <dsp:spPr>
        <a:xfrm rot="5400000">
          <a:off x="-208781" y="1460002"/>
          <a:ext cx="1391875" cy="974313"/>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GB" sz="3600" kern="1200" dirty="0" smtClean="0"/>
            <a:t>6</a:t>
          </a:r>
          <a:endParaRPr lang="en-GB" sz="3600" kern="1200" dirty="0"/>
        </a:p>
      </dsp:txBody>
      <dsp:txXfrm rot="-5400000">
        <a:off x="1" y="1738378"/>
        <a:ext cx="974313" cy="417562"/>
      </dsp:txXfrm>
    </dsp:sp>
    <dsp:sp modelId="{8EF74942-85A4-4C03-91B2-3E19DF324DB1}">
      <dsp:nvSpPr>
        <dsp:cNvPr id="0" name=""/>
        <dsp:cNvSpPr/>
      </dsp:nvSpPr>
      <dsp:spPr>
        <a:xfrm rot="5400000">
          <a:off x="4427284" y="-2201750"/>
          <a:ext cx="904719" cy="7810662"/>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After Magna </a:t>
          </a:r>
          <a:r>
            <a:rPr lang="en-GB" sz="1400" b="1" kern="1200" dirty="0" err="1" smtClean="0"/>
            <a:t>Carta</a:t>
          </a:r>
          <a:r>
            <a:rPr lang="en-GB" sz="1400" b="1" kern="1200" dirty="0" smtClean="0"/>
            <a:t> that the king could only gain extra taxes by asking the barons first. As the king needed money he called the barons to Parliament much more frequently than ever before. In return for giving taxes the barons asked for reforms in government. They particularly wanted to be able to choose the king’s ministers for him and they wanted him to follow their advice which he did not do. </a:t>
          </a:r>
          <a:endParaRPr lang="en-GB" sz="1400" b="1" kern="1200" dirty="0"/>
        </a:p>
      </dsp:txBody>
      <dsp:txXfrm rot="-5400000">
        <a:off x="974313" y="1295386"/>
        <a:ext cx="7766497" cy="816389"/>
      </dsp:txXfrm>
    </dsp:sp>
    <dsp:sp modelId="{693DCEB2-651D-4BDE-B132-E526BD8D1665}">
      <dsp:nvSpPr>
        <dsp:cNvPr id="0" name=""/>
        <dsp:cNvSpPr/>
      </dsp:nvSpPr>
      <dsp:spPr>
        <a:xfrm rot="5400000">
          <a:off x="-208781" y="2695397"/>
          <a:ext cx="1391875" cy="974313"/>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GB" sz="3600" kern="1200" dirty="0" smtClean="0"/>
            <a:t>7</a:t>
          </a:r>
          <a:endParaRPr lang="en-GB" sz="3600" kern="1200" dirty="0"/>
        </a:p>
      </dsp:txBody>
      <dsp:txXfrm rot="-5400000">
        <a:off x="1" y="2973773"/>
        <a:ext cx="974313" cy="417562"/>
      </dsp:txXfrm>
    </dsp:sp>
    <dsp:sp modelId="{FBC31D84-B18D-4B90-886D-90B44D21EA2F}">
      <dsp:nvSpPr>
        <dsp:cNvPr id="0" name=""/>
        <dsp:cNvSpPr/>
      </dsp:nvSpPr>
      <dsp:spPr>
        <a:xfrm rot="5400000">
          <a:off x="4427284" y="-954900"/>
          <a:ext cx="904719" cy="7810662"/>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In April 1258, the barons were attending Parliament at Westminster and confronted Henry III with demands that he make reforms. They agreed to meet at Oxford in June where the Provisions of Oxford were agreed. The king and everyone present swore an oath to uphold these provisions which set out a series of changes in the way England was governed. </a:t>
          </a:r>
          <a:endParaRPr lang="en-GB" sz="1400" b="1" kern="1200" dirty="0"/>
        </a:p>
      </dsp:txBody>
      <dsp:txXfrm rot="-5400000">
        <a:off x="974313" y="2542236"/>
        <a:ext cx="7766497" cy="816389"/>
      </dsp:txXfrm>
    </dsp:sp>
    <dsp:sp modelId="{FF28656D-2665-460E-AEC7-19F5E0293189}">
      <dsp:nvSpPr>
        <dsp:cNvPr id="0" name=""/>
        <dsp:cNvSpPr/>
      </dsp:nvSpPr>
      <dsp:spPr>
        <a:xfrm rot="5400000">
          <a:off x="-208781" y="3953703"/>
          <a:ext cx="1391875" cy="974313"/>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rtl="0">
            <a:lnSpc>
              <a:spcPct val="90000"/>
            </a:lnSpc>
            <a:spcBef>
              <a:spcPct val="0"/>
            </a:spcBef>
            <a:spcAft>
              <a:spcPct val="35000"/>
            </a:spcAft>
          </a:pPr>
          <a:r>
            <a:rPr lang="en-GB" sz="3600" kern="1200" dirty="0" smtClean="0"/>
            <a:t>8</a:t>
          </a:r>
          <a:endParaRPr lang="en-GB" sz="3600" kern="1200" dirty="0"/>
        </a:p>
      </dsp:txBody>
      <dsp:txXfrm rot="-5400000">
        <a:off x="1" y="4232079"/>
        <a:ext cx="974313" cy="417562"/>
      </dsp:txXfrm>
    </dsp:sp>
    <dsp:sp modelId="{C5606283-6A32-42E3-BA95-63E2EFA8066B}">
      <dsp:nvSpPr>
        <dsp:cNvPr id="0" name=""/>
        <dsp:cNvSpPr/>
      </dsp:nvSpPr>
      <dsp:spPr>
        <a:xfrm rot="5400000">
          <a:off x="4427284" y="291949"/>
          <a:ext cx="904719" cy="781066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smtClean="0"/>
            <a:t>The </a:t>
          </a:r>
          <a:r>
            <a:rPr lang="en-GB" sz="1400" b="1" kern="1200" dirty="0" smtClean="0"/>
            <a:t>king agreed that he would accept the advice of a council of fifteen barons who could appoint and dismiss ministers, that parliament would be held three times a year. Henry III was forced to do this and effectively lost power over the government to the council of fifteen. One of the fifteen was Simon de Montfort. </a:t>
          </a:r>
          <a:endParaRPr lang="en-GB" sz="1400" b="1" kern="1200" dirty="0"/>
        </a:p>
      </dsp:txBody>
      <dsp:txXfrm rot="-5400000">
        <a:off x="974313" y="3789086"/>
        <a:ext cx="7766497" cy="8163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68084-DA01-432D-B9F4-E924D8269773}">
      <dsp:nvSpPr>
        <dsp:cNvPr id="0" name=""/>
        <dsp:cNvSpPr/>
      </dsp:nvSpPr>
      <dsp:spPr>
        <a:xfrm rot="5400000">
          <a:off x="-208985" y="210847"/>
          <a:ext cx="1393236" cy="975265"/>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GB" sz="2700" kern="1200" dirty="0" smtClean="0"/>
            <a:t>9</a:t>
          </a:r>
          <a:endParaRPr lang="en-GB" sz="2700" b="1" kern="1200" dirty="0"/>
        </a:p>
      </dsp:txBody>
      <dsp:txXfrm rot="-5400000">
        <a:off x="1" y="489495"/>
        <a:ext cx="975265" cy="417971"/>
      </dsp:txXfrm>
    </dsp:sp>
    <dsp:sp modelId="{295349EF-29C6-46D0-8D67-7E828CA24738}">
      <dsp:nvSpPr>
        <dsp:cNvPr id="0" name=""/>
        <dsp:cNvSpPr/>
      </dsp:nvSpPr>
      <dsp:spPr>
        <a:xfrm rot="5400000">
          <a:off x="4427318" y="-3450191"/>
          <a:ext cx="905603" cy="780971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The following year, in October 1259, the Council of Fifteen carried out further reform, this time of local government, and introduced laws popular among the less powerful and wealthy members of society including knights, people who lived in towns, and peasants. </a:t>
          </a:r>
          <a:endParaRPr lang="en-GB" sz="1400" b="1" kern="1200" dirty="0"/>
        </a:p>
      </dsp:txBody>
      <dsp:txXfrm rot="-5400000">
        <a:off x="975265" y="46070"/>
        <a:ext cx="7765502" cy="817187"/>
      </dsp:txXfrm>
    </dsp:sp>
    <dsp:sp modelId="{6730414F-741E-4AC4-BC79-74E99ADC5498}">
      <dsp:nvSpPr>
        <dsp:cNvPr id="0" name=""/>
        <dsp:cNvSpPr/>
      </dsp:nvSpPr>
      <dsp:spPr>
        <a:xfrm rot="5400000">
          <a:off x="-208985" y="1458916"/>
          <a:ext cx="1393236" cy="975265"/>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GB" sz="2700" b="1" kern="1200" smtClean="0"/>
            <a:t>10</a:t>
          </a:r>
          <a:endParaRPr lang="en-GB" sz="2700" kern="1200"/>
        </a:p>
      </dsp:txBody>
      <dsp:txXfrm rot="-5400000">
        <a:off x="1" y="1737564"/>
        <a:ext cx="975265" cy="417971"/>
      </dsp:txXfrm>
    </dsp:sp>
    <dsp:sp modelId="{79BF4B23-72F1-4BB1-8A3A-98D37B4A74C5}">
      <dsp:nvSpPr>
        <dsp:cNvPr id="0" name=""/>
        <dsp:cNvSpPr/>
      </dsp:nvSpPr>
      <dsp:spPr>
        <a:xfrm rot="5400000">
          <a:off x="4427318" y="-2202122"/>
          <a:ext cx="905603" cy="7809710"/>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In 1261, Henry III asked the Pope to cancel the Provisions of Oxford and he regained power over the government. Most of the more powerful barons accepted this, but Simon de Montfort refused to break the oath he had made to the Provisions of Oxford, and left the country for France. </a:t>
          </a:r>
          <a:endParaRPr lang="en-GB" sz="1400" b="1" kern="1200" dirty="0"/>
        </a:p>
      </dsp:txBody>
      <dsp:txXfrm rot="-5400000">
        <a:off x="975265" y="1294139"/>
        <a:ext cx="7765502" cy="817187"/>
      </dsp:txXfrm>
    </dsp:sp>
    <dsp:sp modelId="{60694CAE-F371-4D3B-AC23-60344653CF36}">
      <dsp:nvSpPr>
        <dsp:cNvPr id="0" name=""/>
        <dsp:cNvSpPr/>
      </dsp:nvSpPr>
      <dsp:spPr>
        <a:xfrm rot="5400000">
          <a:off x="-208985" y="2706985"/>
          <a:ext cx="1393236" cy="975265"/>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GB" sz="2700" b="1" kern="1200" dirty="0" smtClean="0"/>
            <a:t>11</a:t>
          </a:r>
          <a:endParaRPr lang="en-GB" sz="2700" b="1" kern="1200" dirty="0"/>
        </a:p>
      </dsp:txBody>
      <dsp:txXfrm rot="-5400000">
        <a:off x="1" y="2985633"/>
        <a:ext cx="975265" cy="417971"/>
      </dsp:txXfrm>
    </dsp:sp>
    <dsp:sp modelId="{5824B5A4-A8D0-465E-BED3-A1ABA57605BA}">
      <dsp:nvSpPr>
        <dsp:cNvPr id="0" name=""/>
        <dsp:cNvSpPr/>
      </dsp:nvSpPr>
      <dsp:spPr>
        <a:xfrm rot="5400000">
          <a:off x="4427318" y="-954052"/>
          <a:ext cx="905603" cy="7809710"/>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In 1263, Henry III lost the support of some barons who then invited Simon de Montfort back to England. He arrived in April 1263 and began fighting against Henry III and his royalist supporters. Simon de Montfort had a lot of popular support from people across England who thought that foreigners had too much influence. </a:t>
          </a:r>
          <a:endParaRPr lang="en-GB" sz="1400" b="1" kern="1200" dirty="0"/>
        </a:p>
      </dsp:txBody>
      <dsp:txXfrm rot="-5400000">
        <a:off x="975265" y="2542209"/>
        <a:ext cx="7765502" cy="817187"/>
      </dsp:txXfrm>
    </dsp:sp>
    <dsp:sp modelId="{00C49DC5-E8FF-409A-8785-9F167A3AE79C}">
      <dsp:nvSpPr>
        <dsp:cNvPr id="0" name=""/>
        <dsp:cNvSpPr/>
      </dsp:nvSpPr>
      <dsp:spPr>
        <a:xfrm rot="5400000">
          <a:off x="-208985" y="3955055"/>
          <a:ext cx="1393236" cy="975265"/>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GB" sz="2700" b="1" kern="1200" dirty="0" smtClean="0"/>
            <a:t>12</a:t>
          </a:r>
          <a:endParaRPr lang="en-GB" sz="2700" b="1" kern="1200" dirty="0"/>
        </a:p>
      </dsp:txBody>
      <dsp:txXfrm rot="-5400000">
        <a:off x="1" y="4233703"/>
        <a:ext cx="975265" cy="417971"/>
      </dsp:txXfrm>
    </dsp:sp>
    <dsp:sp modelId="{2866EDD1-5EF5-4DD0-B4F8-A7E5993078D2}">
      <dsp:nvSpPr>
        <dsp:cNvPr id="0" name=""/>
        <dsp:cNvSpPr/>
      </dsp:nvSpPr>
      <dsp:spPr>
        <a:xfrm rot="5400000">
          <a:off x="4427318" y="294016"/>
          <a:ext cx="905603" cy="7809710"/>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GB" sz="1400" b="1" kern="1200" dirty="0" smtClean="0"/>
            <a:t>The two sides agreed to let King Louis IX of France decide between them. The king of France decided that the Provisions of Oxford should indeed be condemned and Henry III should have full powers over the government. Simon de Montfort and his supporters refused to accept this and civil war broke out. </a:t>
          </a:r>
          <a:endParaRPr lang="en-GB" sz="1400" b="1" kern="1200" dirty="0"/>
        </a:p>
      </dsp:txBody>
      <dsp:txXfrm rot="-5400000">
        <a:off x="975265" y="3790277"/>
        <a:ext cx="7765502" cy="8171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799C0B-D5FC-4708-BECA-DEA8CF960A8C}" type="datetimeFigureOut">
              <a:rPr lang="en-GB" smtClean="0"/>
              <a:t>08/03/2017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B99B1-1E47-496F-8D40-1057B9DDCA0C}" type="slidenum">
              <a:rPr lang="en-GB" smtClean="0"/>
              <a:t>‹#›</a:t>
            </a:fld>
            <a:endParaRPr lang="en-GB"/>
          </a:p>
        </p:txBody>
      </p:sp>
    </p:spTree>
    <p:extLst>
      <p:ext uri="{BB962C8B-B14F-4D97-AF65-F5344CB8AC3E}">
        <p14:creationId xmlns:p14="http://schemas.microsoft.com/office/powerpoint/2010/main" val="276620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1523 opening </a:t>
            </a:r>
            <a:r>
              <a:rPr lang="en-GB" dirty="0" smtClean="0"/>
              <a:t>ceremony </a:t>
            </a:r>
            <a:r>
              <a:rPr lang="en-GB" dirty="0" smtClean="0"/>
              <a:t>of Parliament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contemporary illustration of the 1523 State Opening shows a remarkable visual similarity between State Openings of the 16th and 21st centuries. In both cases, the monarch sits on a throne before the Cloth of Estate, crowned and wearing a crimson robe of state; the Cap of Maintenance and Sword of State are borne by peers standing before the monarch on the left and right respectively; the Lord Great Chamberlain stands alongside, bearing his white wand of office. Members of the Royal retinue are arrayed behind the King (top right). In the main body of the Chamber, the Bishops are seated on benches to the King's right wearing their parliamentary robes, and the Lords Temporal are seated on the other benches (among them the Duke of Norfolk, carrying his baton as Earl Marshal of England). The judges (red-robed and coifed) are on the woolsacks in the centre, and behind them are the clerks (with quills and inkpots). At the bottom of the picture members of the House of Commons can be seen at the Bar to the House, with the Speaker in the centre, wearing his black and gold robe of state.</a:t>
            </a:r>
          </a:p>
          <a:p>
            <a:endParaRPr lang="en-GB" dirty="0"/>
          </a:p>
        </p:txBody>
      </p:sp>
      <p:sp>
        <p:nvSpPr>
          <p:cNvPr id="4" name="Slide Number Placeholder 3"/>
          <p:cNvSpPr>
            <a:spLocks noGrp="1"/>
          </p:cNvSpPr>
          <p:nvPr>
            <p:ph type="sldNum" sz="quarter" idx="10"/>
          </p:nvPr>
        </p:nvSpPr>
        <p:spPr/>
        <p:txBody>
          <a:bodyPr/>
          <a:lstStyle/>
          <a:p>
            <a:fld id="{63FB99B1-1E47-496F-8D40-1057B9DDCA0C}" type="slidenum">
              <a:rPr lang="en-GB" smtClean="0"/>
              <a:t>2</a:t>
            </a:fld>
            <a:endParaRPr lang="en-GB"/>
          </a:p>
        </p:txBody>
      </p:sp>
    </p:spTree>
    <p:extLst>
      <p:ext uri="{BB962C8B-B14F-4D97-AF65-F5344CB8AC3E}">
        <p14:creationId xmlns:p14="http://schemas.microsoft.com/office/powerpoint/2010/main" val="99493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smtClean="0"/>
              <a:t>[Teachers Notes Document saved on S drive for extra subject</a:t>
            </a:r>
            <a:r>
              <a:rPr lang="en-GB" b="1" i="1" baseline="0" dirty="0" smtClean="0"/>
              <a:t> knowledge]</a:t>
            </a:r>
          </a:p>
          <a:p>
            <a:r>
              <a:rPr lang="en-GB" dirty="0" smtClean="0"/>
              <a:t>Teacher to explain the key issues of Henry’s minority – council</a:t>
            </a:r>
            <a:r>
              <a:rPr lang="en-GB" baseline="0" dirty="0" smtClean="0"/>
              <a:t> ruling on his behalf and Henry only formally takes control in 1227. Despite having taken control, he is heavily influenced by his advisors that helped him and advised him. Many accusations of various advisers abusing their power, squandering royal money, responsible for failed invasions of France, taking land off other barons and nobles who they did not like, leaving some to complain that Henry was not protecting the rights of his subjects, during which time there was a brief civil war between rival groups of barons. After settling a peace, f</a:t>
            </a:r>
            <a:r>
              <a:rPr lang="en-GB" sz="1200" b="0" i="0" kern="1200" dirty="0" smtClean="0">
                <a:solidFill>
                  <a:schemeClr val="tx1"/>
                </a:solidFill>
                <a:effectLst/>
                <a:latin typeface="+mn-lt"/>
                <a:ea typeface="+mn-ea"/>
                <a:cs typeface="+mn-cs"/>
              </a:rPr>
              <a:t>or the next 24 years, Henry ruled the kingdom personally, rather than through senior advisers. A small royal council was formed.</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Everything that happened after this could only be blamed on Henry himself.</a:t>
            </a:r>
            <a:endParaRPr lang="en-GB" dirty="0"/>
          </a:p>
        </p:txBody>
      </p:sp>
      <p:sp>
        <p:nvSpPr>
          <p:cNvPr id="4" name="Slide Number Placeholder 3"/>
          <p:cNvSpPr>
            <a:spLocks noGrp="1"/>
          </p:cNvSpPr>
          <p:nvPr>
            <p:ph type="sldNum" sz="quarter" idx="10"/>
          </p:nvPr>
        </p:nvSpPr>
        <p:spPr/>
        <p:txBody>
          <a:bodyPr/>
          <a:lstStyle/>
          <a:p>
            <a:fld id="{63FB99B1-1E47-496F-8D40-1057B9DDCA0C}" type="slidenum">
              <a:rPr lang="en-GB" smtClean="0"/>
              <a:t>5</a:t>
            </a:fld>
            <a:endParaRPr lang="en-GB"/>
          </a:p>
        </p:txBody>
      </p:sp>
    </p:spTree>
    <p:extLst>
      <p:ext uri="{BB962C8B-B14F-4D97-AF65-F5344CB8AC3E}">
        <p14:creationId xmlns:p14="http://schemas.microsoft.com/office/powerpoint/2010/main" val="241754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was the first Parliament to which representatives from counties and towns were summoned to give advice. </a:t>
            </a:r>
          </a:p>
          <a:p>
            <a:r>
              <a:rPr lang="en-GB" dirty="0" smtClean="0"/>
              <a:t>For the first time, it was not just the great barons who were being consulted, but representatives of a much wider section of the community. </a:t>
            </a:r>
          </a:p>
          <a:p>
            <a:endParaRPr lang="en-GB" dirty="0"/>
          </a:p>
        </p:txBody>
      </p:sp>
      <p:sp>
        <p:nvSpPr>
          <p:cNvPr id="4" name="Slide Number Placeholder 3"/>
          <p:cNvSpPr>
            <a:spLocks noGrp="1"/>
          </p:cNvSpPr>
          <p:nvPr>
            <p:ph type="sldNum" sz="quarter" idx="10"/>
          </p:nvPr>
        </p:nvSpPr>
        <p:spPr/>
        <p:txBody>
          <a:bodyPr/>
          <a:lstStyle/>
          <a:p>
            <a:fld id="{63FB99B1-1E47-496F-8D40-1057B9DDCA0C}" type="slidenum">
              <a:rPr lang="en-GB" smtClean="0"/>
              <a:t>7</a:t>
            </a:fld>
            <a:endParaRPr lang="en-GB"/>
          </a:p>
        </p:txBody>
      </p:sp>
    </p:spTree>
    <p:extLst>
      <p:ext uri="{BB962C8B-B14F-4D97-AF65-F5344CB8AC3E}">
        <p14:creationId xmlns:p14="http://schemas.microsoft.com/office/powerpoint/2010/main" val="406530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to place events into chronological order. (number)</a:t>
            </a:r>
            <a:endParaRPr lang="en-GB" dirty="0"/>
          </a:p>
        </p:txBody>
      </p:sp>
      <p:sp>
        <p:nvSpPr>
          <p:cNvPr id="4" name="Slide Number Placeholder 3"/>
          <p:cNvSpPr>
            <a:spLocks noGrp="1"/>
          </p:cNvSpPr>
          <p:nvPr>
            <p:ph type="sldNum" sz="quarter" idx="10"/>
          </p:nvPr>
        </p:nvSpPr>
        <p:spPr/>
        <p:txBody>
          <a:bodyPr/>
          <a:lstStyle/>
          <a:p>
            <a:fld id="{63FB99B1-1E47-496F-8D40-1057B9DDCA0C}" type="slidenum">
              <a:rPr lang="en-GB" smtClean="0"/>
              <a:t>15</a:t>
            </a:fld>
            <a:endParaRPr lang="en-GB"/>
          </a:p>
        </p:txBody>
      </p:sp>
    </p:spTree>
    <p:extLst>
      <p:ext uri="{BB962C8B-B14F-4D97-AF65-F5344CB8AC3E}">
        <p14:creationId xmlns:p14="http://schemas.microsoft.com/office/powerpoint/2010/main" val="77255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 actions/movements for each individual – the sillier the better!</a:t>
            </a:r>
            <a:endParaRPr lang="en-GB" dirty="0"/>
          </a:p>
        </p:txBody>
      </p:sp>
      <p:sp>
        <p:nvSpPr>
          <p:cNvPr id="4" name="Slide Number Placeholder 3"/>
          <p:cNvSpPr>
            <a:spLocks noGrp="1"/>
          </p:cNvSpPr>
          <p:nvPr>
            <p:ph type="sldNum" sz="quarter" idx="10"/>
          </p:nvPr>
        </p:nvSpPr>
        <p:spPr/>
        <p:txBody>
          <a:bodyPr/>
          <a:lstStyle/>
          <a:p>
            <a:fld id="{63FB99B1-1E47-496F-8D40-1057B9DDCA0C}" type="slidenum">
              <a:rPr lang="en-GB" smtClean="0"/>
              <a:t>17</a:t>
            </a:fld>
            <a:endParaRPr lang="en-GB"/>
          </a:p>
        </p:txBody>
      </p:sp>
    </p:spTree>
    <p:extLst>
      <p:ext uri="{BB962C8B-B14F-4D97-AF65-F5344CB8AC3E}">
        <p14:creationId xmlns:p14="http://schemas.microsoft.com/office/powerpoint/2010/main" val="2341081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7099279-50B4-4491-9B54-E3AB5AC58613}" type="datetimeFigureOut">
              <a:rPr lang="en-GB" smtClean="0"/>
              <a:t>08/03/2017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374532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099279-50B4-4491-9B54-E3AB5AC58613}" type="datetimeFigureOut">
              <a:rPr lang="en-GB" smtClean="0"/>
              <a:t>08/03/2017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124719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099279-50B4-4491-9B54-E3AB5AC58613}" type="datetimeFigureOut">
              <a:rPr lang="en-GB" smtClean="0"/>
              <a:t>08/03/2017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364658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099279-50B4-4491-9B54-E3AB5AC58613}" type="datetimeFigureOut">
              <a:rPr lang="en-GB" smtClean="0"/>
              <a:t>08/03/2017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115906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099279-50B4-4491-9B54-E3AB5AC58613}" type="datetimeFigureOut">
              <a:rPr lang="en-GB" smtClean="0"/>
              <a:t>08/03/2017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126198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7099279-50B4-4491-9B54-E3AB5AC58613}" type="datetimeFigureOut">
              <a:rPr lang="en-GB" smtClean="0"/>
              <a:t>08/03/2017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372687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7099279-50B4-4491-9B54-E3AB5AC58613}" type="datetimeFigureOut">
              <a:rPr lang="en-GB" smtClean="0"/>
              <a:t>08/03/2017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112277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7099279-50B4-4491-9B54-E3AB5AC58613}" type="datetimeFigureOut">
              <a:rPr lang="en-GB" smtClean="0"/>
              <a:t>08/03/2017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396531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99279-50B4-4491-9B54-E3AB5AC58613}" type="datetimeFigureOut">
              <a:rPr lang="en-GB" smtClean="0"/>
              <a:t>08/03/2017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271474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99279-50B4-4491-9B54-E3AB5AC58613}" type="datetimeFigureOut">
              <a:rPr lang="en-GB" smtClean="0"/>
              <a:t>08/03/2017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241782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99279-50B4-4491-9B54-E3AB5AC58613}" type="datetimeFigureOut">
              <a:rPr lang="en-GB" smtClean="0"/>
              <a:t>08/03/2017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40BB44-D4D9-42BC-9972-F4E446B0C145}" type="slidenum">
              <a:rPr lang="en-GB" smtClean="0"/>
              <a:t>‹#›</a:t>
            </a:fld>
            <a:endParaRPr lang="en-GB"/>
          </a:p>
        </p:txBody>
      </p:sp>
    </p:spTree>
    <p:extLst>
      <p:ext uri="{BB962C8B-B14F-4D97-AF65-F5344CB8AC3E}">
        <p14:creationId xmlns:p14="http://schemas.microsoft.com/office/powerpoint/2010/main" val="11455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99279-50B4-4491-9B54-E3AB5AC58613}" type="datetimeFigureOut">
              <a:rPr lang="en-GB" smtClean="0"/>
              <a:t>08/03/2017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0BB44-D4D9-42BC-9972-F4E446B0C145}" type="slidenum">
              <a:rPr lang="en-GB" smtClean="0"/>
              <a:t>‹#›</a:t>
            </a:fld>
            <a:endParaRPr lang="en-GB"/>
          </a:p>
        </p:txBody>
      </p:sp>
    </p:spTree>
    <p:extLst>
      <p:ext uri="{BB962C8B-B14F-4D97-AF65-F5344CB8AC3E}">
        <p14:creationId xmlns:p14="http://schemas.microsoft.com/office/powerpoint/2010/main" val="3700246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5.wdp"/><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4.wdp"/><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5.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gna Carta and the emergence of Parliamen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554932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26" y="0"/>
            <a:ext cx="6413747" cy="1559858"/>
          </a:xfrm>
          <a:solidFill>
            <a:schemeClr val="accent3">
              <a:lumMod val="20000"/>
              <a:lumOff val="80000"/>
            </a:schemeClr>
          </a:solidFill>
        </p:spPr>
        <p:txBody>
          <a:bodyPr>
            <a:normAutofit/>
          </a:bodyPr>
          <a:lstStyle/>
          <a:p>
            <a:r>
              <a:rPr lang="en-GB" b="1" dirty="0"/>
              <a:t>Increasing tensions and civil war </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3695417"/>
              </p:ext>
            </p:extLst>
          </p:nvPr>
        </p:nvGraphicFramePr>
        <p:xfrm>
          <a:off x="179512" y="1600200"/>
          <a:ext cx="8784976" cy="51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7" t="14570" r="50000" b="14612"/>
          <a:stretch/>
        </p:blipFill>
        <p:spPr bwMode="auto">
          <a:xfrm>
            <a:off x="0" y="0"/>
            <a:ext cx="1365127" cy="1559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t="14591" r="3517" b="14591"/>
          <a:stretch/>
        </p:blipFill>
        <p:spPr bwMode="auto">
          <a:xfrm>
            <a:off x="7778873" y="-1"/>
            <a:ext cx="1365127" cy="1559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007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6056" y="1143000"/>
            <a:ext cx="4067944" cy="5715000"/>
          </a:xfrm>
        </p:spPr>
        <p:txBody>
          <a:bodyPr>
            <a:normAutofit/>
          </a:bodyPr>
          <a:lstStyle/>
          <a:p>
            <a:pPr marL="0" indent="0" algn="ctr">
              <a:buNone/>
            </a:pPr>
            <a:r>
              <a:rPr lang="en-GB" sz="2400" b="1" i="1" dirty="0"/>
              <a:t>On 14 May 1264, Simon de Montfort captured Henry III, his brother Richard, Earl of Cornwall, and the king’s son, Edward, at the Battle of </a:t>
            </a:r>
            <a:r>
              <a:rPr lang="en-GB" sz="2400" b="1" i="1" dirty="0" smtClean="0"/>
              <a:t>Lewes</a:t>
            </a:r>
            <a:r>
              <a:rPr lang="en-GB" sz="2400" b="1" i="1" dirty="0"/>
              <a:t>. </a:t>
            </a:r>
            <a:r>
              <a:rPr lang="en-GB" sz="2400" b="1" i="1" dirty="0" smtClean="0"/>
              <a:t/>
            </a:r>
            <a:br>
              <a:rPr lang="en-GB" sz="2400" b="1" i="1" dirty="0" smtClean="0"/>
            </a:br>
            <a:endParaRPr lang="en-GB" sz="2400" b="1" i="1" dirty="0" smtClean="0"/>
          </a:p>
          <a:p>
            <a:pPr marL="0" indent="0" algn="ctr">
              <a:buNone/>
            </a:pPr>
            <a:r>
              <a:rPr lang="en-GB" sz="2400" b="1" i="1" dirty="0" smtClean="0"/>
              <a:t>Having </a:t>
            </a:r>
            <a:r>
              <a:rPr lang="en-GB" sz="2400" b="1" i="1" dirty="0"/>
              <a:t>done this, Simon took control of the government himself, appointing a council of nine, mostly made up of his own friends and allies. </a:t>
            </a:r>
            <a:endParaRPr lang="en-GB" sz="2400" b="1" i="1" dirty="0" smtClean="0"/>
          </a:p>
          <a:p>
            <a:pPr marL="0" indent="0" algn="ctr">
              <a:buNone/>
            </a:pPr>
            <a:r>
              <a:rPr lang="en-GB" sz="2400" b="1" i="1" dirty="0" smtClean="0"/>
              <a:t>He </a:t>
            </a:r>
            <a:r>
              <a:rPr lang="en-GB" sz="2400" b="1" i="1" dirty="0"/>
              <a:t>confirmed Magna </a:t>
            </a:r>
            <a:r>
              <a:rPr lang="en-GB" sz="2400" b="1" i="1" dirty="0" err="1"/>
              <a:t>Carta</a:t>
            </a:r>
            <a:r>
              <a:rPr lang="en-GB" sz="2400" b="1" i="1" dirty="0"/>
              <a:t> and the Provisions of Oxford. </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044" t="12757" r="14507" b="4762"/>
          <a:stretch/>
        </p:blipFill>
        <p:spPr bwMode="auto">
          <a:xfrm>
            <a:off x="0" y="1143000"/>
            <a:ext cx="5076056" cy="5762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Who won the civil war?</a:t>
            </a:r>
            <a:endParaRPr lang="en-GB" b="1" dirty="0"/>
          </a:p>
        </p:txBody>
      </p:sp>
      <p:sp>
        <p:nvSpPr>
          <p:cNvPr id="10"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750712" y="0"/>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684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80920" cy="4968552"/>
          </a:xfrm>
        </p:spPr>
        <p:txBody>
          <a:bodyPr>
            <a:normAutofit/>
          </a:bodyPr>
          <a:lstStyle/>
          <a:p>
            <a:r>
              <a:rPr lang="en-GB" sz="2400" dirty="0"/>
              <a:t>Unlike in 1258, Simon de Montfort did not have the support of many powerful barons. </a:t>
            </a:r>
            <a:endParaRPr lang="en-GB" sz="2400" dirty="0" smtClean="0"/>
          </a:p>
          <a:p>
            <a:r>
              <a:rPr lang="en-GB" sz="2400" dirty="0" smtClean="0"/>
              <a:t>Most </a:t>
            </a:r>
            <a:r>
              <a:rPr lang="en-GB" sz="2400" dirty="0"/>
              <a:t>of his supporters were less powerful barons and knights. </a:t>
            </a:r>
            <a:endParaRPr lang="en-GB" sz="2400" dirty="0" smtClean="0"/>
          </a:p>
          <a:p>
            <a:r>
              <a:rPr lang="en-GB" sz="2400" dirty="0" smtClean="0"/>
              <a:t>He </a:t>
            </a:r>
            <a:r>
              <a:rPr lang="en-GB" sz="2400" dirty="0"/>
              <a:t>was also popular among the wider population. </a:t>
            </a:r>
            <a:endParaRPr lang="en-GB" sz="2400" dirty="0" smtClean="0"/>
          </a:p>
          <a:p>
            <a:r>
              <a:rPr lang="en-GB" sz="2400" dirty="0" smtClean="0"/>
              <a:t>In </a:t>
            </a:r>
            <a:r>
              <a:rPr lang="en-GB" sz="2400" dirty="0"/>
              <a:t>order to strengthen his position, he summoned to parliament representatives of minor landowners in the counties, and of the people of the towns. </a:t>
            </a:r>
            <a:endParaRPr lang="en-GB" sz="2400" dirty="0" smtClean="0"/>
          </a:p>
          <a:p>
            <a:r>
              <a:rPr lang="en-GB" sz="2400" dirty="0" smtClean="0"/>
              <a:t>Two </a:t>
            </a:r>
            <a:r>
              <a:rPr lang="en-GB" sz="2400" dirty="0"/>
              <a:t>knights were to be chosen in each county, along with two representatives of each city and borough (called burgesses), and they were to come to Parliament at Westminster. </a:t>
            </a:r>
            <a:endParaRPr lang="en-GB" sz="2400" dirty="0" smtClean="0"/>
          </a:p>
          <a:p>
            <a:r>
              <a:rPr lang="en-GB" sz="2400" dirty="0" smtClean="0"/>
              <a:t>Before </a:t>
            </a:r>
            <a:r>
              <a:rPr lang="en-GB" sz="2400" dirty="0"/>
              <a:t>this, only barons had attended Parliament, though knights had occasionally been called. </a:t>
            </a:r>
          </a:p>
        </p:txBody>
      </p:sp>
      <p:sp>
        <p:nvSpPr>
          <p:cNvPr id="9"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What happens next?</a:t>
            </a:r>
            <a:endParaRPr lang="en-GB" b="1" dirty="0"/>
          </a:p>
        </p:txBody>
      </p:sp>
      <p:sp>
        <p:nvSpPr>
          <p:cNvPr id="10"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4">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735970" y="-14394"/>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614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760"/>
            <a:ext cx="9036496" cy="2903041"/>
          </a:xfrm>
        </p:spPr>
        <p:txBody>
          <a:bodyPr>
            <a:normAutofit lnSpcReduction="10000"/>
          </a:bodyPr>
          <a:lstStyle/>
          <a:p>
            <a:pPr marL="0" indent="0" algn="ctr">
              <a:buNone/>
            </a:pPr>
            <a:r>
              <a:rPr lang="en-GB" sz="2400" b="1" i="1" dirty="0" smtClean="0"/>
              <a:t>On 4 August 1265, Simon de Montfort was defeated at the Battle of Evesham. </a:t>
            </a:r>
          </a:p>
          <a:p>
            <a:pPr marL="0" indent="0" algn="ctr">
              <a:buNone/>
            </a:pPr>
            <a:r>
              <a:rPr lang="en-GB" sz="2400" b="1" i="1" dirty="0" smtClean="0"/>
              <a:t>He was killed and his body was horribly mutilated. Henry III, together with his brother, Richard and son, Edward, regained power over the government. </a:t>
            </a:r>
          </a:p>
          <a:p>
            <a:pPr marL="0" indent="0" algn="ctr">
              <a:buNone/>
            </a:pPr>
            <a:r>
              <a:rPr lang="en-GB" sz="2400" b="1" i="1" dirty="0" smtClean="0"/>
              <a:t>They continued with the local reforms that had been popular with the less wealthy and powerful people, but not the reforms that restricted the king’s power. </a:t>
            </a:r>
          </a:p>
        </p:txBody>
      </p:sp>
      <p:sp>
        <p:nvSpPr>
          <p:cNvPr id="9"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What was Simon’s fate?</a:t>
            </a:r>
            <a:endParaRPr lang="en-GB" b="1" dirty="0"/>
          </a:p>
        </p:txBody>
      </p:sp>
      <p:sp>
        <p:nvSpPr>
          <p:cNvPr id="10"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1801"/>
            <a:ext cx="9157498" cy="2686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0"/>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161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3889" y="1268760"/>
            <a:ext cx="5256584" cy="5589240"/>
          </a:xfrm>
        </p:spPr>
        <p:txBody>
          <a:bodyPr>
            <a:normAutofit/>
          </a:bodyPr>
          <a:lstStyle/>
          <a:p>
            <a:pPr marL="0" indent="0" algn="ctr">
              <a:buNone/>
            </a:pPr>
            <a:endParaRPr lang="en-GB" sz="2400" b="1" i="1" dirty="0" smtClean="0"/>
          </a:p>
          <a:p>
            <a:pPr marL="0" indent="0" algn="ctr">
              <a:buNone/>
            </a:pPr>
            <a:r>
              <a:rPr lang="en-GB" sz="2400" b="1" i="1" dirty="0" smtClean="0"/>
              <a:t>When </a:t>
            </a:r>
            <a:r>
              <a:rPr lang="en-GB" sz="2400" b="1" i="1" dirty="0"/>
              <a:t>Edward became king after Henry III died in 1272, he once again began to call representatives of the counties and towns to Parliament. </a:t>
            </a:r>
            <a:endParaRPr lang="en-GB" sz="2400" b="1" i="1" dirty="0" smtClean="0"/>
          </a:p>
          <a:p>
            <a:pPr marL="0" indent="0" algn="ctr">
              <a:buNone/>
            </a:pPr>
            <a:endParaRPr lang="en-GB" sz="2400" b="1" i="1" dirty="0" smtClean="0"/>
          </a:p>
          <a:p>
            <a:pPr marL="0" indent="0" algn="ctr">
              <a:buNone/>
            </a:pPr>
            <a:r>
              <a:rPr lang="en-GB" sz="2400" b="1" i="1" dirty="0" smtClean="0"/>
              <a:t>This </a:t>
            </a:r>
            <a:r>
              <a:rPr lang="en-GB" sz="2400" b="1" i="1" dirty="0"/>
              <a:t>happened more and more frequently, and these representatives eventually formed the House of Commons in the fourteenth century. </a:t>
            </a:r>
            <a:endParaRPr lang="en-GB" sz="2400" b="1" i="1" dirty="0" smtClean="0"/>
          </a:p>
        </p:txBody>
      </p:sp>
      <p:sp>
        <p:nvSpPr>
          <p:cNvPr id="9"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How did Edward rule?</a:t>
            </a:r>
            <a:endParaRPr lang="en-GB" b="1" dirty="0"/>
          </a:p>
        </p:txBody>
      </p:sp>
      <p:sp>
        <p:nvSpPr>
          <p:cNvPr id="10"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2">
            <a:extLst>
              <a:ext uri="{BEBA8EAE-BF5A-486C-A8C5-ECC9F3942E4B}">
                <a14:imgProps xmlns:a14="http://schemas.microsoft.com/office/drawing/2010/main">
                  <a14:imgLayer r:embed="rId4">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740352" y="0"/>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467544" y="1268760"/>
            <a:ext cx="2664296" cy="5205082"/>
          </a:xfrm>
          <a:prstGeom prst="rect">
            <a:avLst/>
          </a:prstGeom>
        </p:spPr>
      </p:pic>
    </p:spTree>
    <p:extLst>
      <p:ext uri="{BB962C8B-B14F-4D97-AF65-F5344CB8AC3E}">
        <p14:creationId xmlns:p14="http://schemas.microsoft.com/office/powerpoint/2010/main" val="602114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0"/>
            <a:ext cx="6048672" cy="908720"/>
          </a:xfrm>
          <a:solidFill>
            <a:schemeClr val="tx2"/>
          </a:solidFill>
        </p:spPr>
        <p:txBody>
          <a:bodyPr>
            <a:normAutofit/>
          </a:bodyPr>
          <a:lstStyle/>
          <a:p>
            <a:r>
              <a:rPr lang="en-GB" sz="3600" b="1" dirty="0" smtClean="0">
                <a:solidFill>
                  <a:schemeClr val="bg1"/>
                </a:solidFill>
              </a:rPr>
              <a:t>Chronological Understanding</a:t>
            </a:r>
            <a:endParaRPr lang="en-GB" sz="36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56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7137"/>
            <a:ext cx="1547664" cy="1569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510825610"/>
              </p:ext>
            </p:extLst>
          </p:nvPr>
        </p:nvGraphicFramePr>
        <p:xfrm>
          <a:off x="251520" y="1700808"/>
          <a:ext cx="8640960" cy="5047488"/>
        </p:xfrm>
        <a:graphic>
          <a:graphicData uri="http://schemas.openxmlformats.org/drawingml/2006/table">
            <a:tbl>
              <a:tblPr firstRow="1" firstCol="1" bandRow="1">
                <a:tableStyleId>{5940675A-B579-460E-94D1-54222C63F5DA}</a:tableStyleId>
              </a:tblPr>
              <a:tblGrid>
                <a:gridCol w="4320480"/>
                <a:gridCol w="4320480"/>
              </a:tblGrid>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1265</a:t>
                      </a:r>
                    </a:p>
                    <a:p>
                      <a:pPr algn="ctr">
                        <a:lnSpc>
                          <a:spcPct val="115000"/>
                        </a:lnSpc>
                        <a:spcAft>
                          <a:spcPts val="0"/>
                        </a:spcAft>
                      </a:pPr>
                      <a:r>
                        <a:rPr lang="en-GB" sz="1200" dirty="0" smtClean="0">
                          <a:effectLst/>
                        </a:rPr>
                        <a:t>Edward escapes captivity. Simon de Montfort is defeated and killed at Evesham. Edward takes control of the government from his father.</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19 Oct 1216</a:t>
                      </a:r>
                    </a:p>
                    <a:p>
                      <a:pPr algn="ctr">
                        <a:lnSpc>
                          <a:spcPct val="115000"/>
                        </a:lnSpc>
                        <a:spcAft>
                          <a:spcPts val="0"/>
                        </a:spcAft>
                      </a:pPr>
                      <a:r>
                        <a:rPr lang="en-GB" sz="1200" dirty="0" smtClean="0">
                          <a:effectLst/>
                        </a:rPr>
                        <a:t>King </a:t>
                      </a:r>
                      <a:r>
                        <a:rPr lang="en-GB" sz="1200" dirty="0">
                          <a:effectLst/>
                        </a:rPr>
                        <a:t>John dies at Newark, most likely of dysentery.</a:t>
                      </a:r>
                      <a:endParaRPr lang="en-GB" sz="1200" dirty="0">
                        <a:effectLst/>
                        <a:latin typeface="Calibri"/>
                        <a:ea typeface="Calibri"/>
                        <a:cs typeface="Times New Roman"/>
                      </a:endParaRPr>
                    </a:p>
                  </a:txBody>
                  <a:tcPr marL="68580" marR="68580" marT="0" marB="0" anchor="ct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a:effectLst/>
                        </a:rPr>
                        <a:t> </a:t>
                      </a:r>
                      <a:r>
                        <a:rPr lang="en-GB" sz="1200" b="1" dirty="0" smtClean="0">
                          <a:effectLst/>
                        </a:rPr>
                        <a:t>1237</a:t>
                      </a:r>
                    </a:p>
                    <a:p>
                      <a:pPr algn="ctr">
                        <a:lnSpc>
                          <a:spcPct val="115000"/>
                        </a:lnSpc>
                        <a:spcAft>
                          <a:spcPts val="0"/>
                        </a:spcAft>
                      </a:pPr>
                      <a:r>
                        <a:rPr lang="en-GB" sz="1200" dirty="0" smtClean="0">
                          <a:effectLst/>
                        </a:rPr>
                        <a:t>Henry III reconfirms the 1225 charters.</a:t>
                      </a:r>
                    </a:p>
                    <a:p>
                      <a:pPr algn="ctr">
                        <a:lnSpc>
                          <a:spcPct val="115000"/>
                        </a:lnSpc>
                        <a:spcAft>
                          <a:spcPts val="0"/>
                        </a:spcAft>
                      </a:pPr>
                      <a:endParaRPr lang="en-GB" sz="12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1264</a:t>
                      </a:r>
                    </a:p>
                    <a:p>
                      <a:pPr algn="ctr">
                        <a:lnSpc>
                          <a:spcPct val="115000"/>
                        </a:lnSpc>
                        <a:spcAft>
                          <a:spcPts val="0"/>
                        </a:spcAft>
                      </a:pPr>
                      <a:r>
                        <a:rPr lang="en-GB" sz="1200" dirty="0" smtClean="0">
                          <a:effectLst/>
                        </a:rPr>
                        <a:t>Civil War. Simon de Montfort is victorious at Lewes and set up a new government. Henry III’s son, Edward was taken hostage to ensure peace.</a:t>
                      </a:r>
                    </a:p>
                  </a:txBody>
                  <a:tcPr marL="68580" marR="68580" marT="0" marB="0" anchor="ct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1265</a:t>
                      </a:r>
                    </a:p>
                    <a:p>
                      <a:pPr algn="ctr">
                        <a:lnSpc>
                          <a:spcPct val="115000"/>
                        </a:lnSpc>
                        <a:spcAft>
                          <a:spcPts val="0"/>
                        </a:spcAft>
                      </a:pPr>
                      <a:r>
                        <a:rPr lang="en-GB" sz="1200" dirty="0" smtClean="0">
                          <a:effectLst/>
                        </a:rPr>
                        <a:t>The charter is published in the counties.</a:t>
                      </a:r>
                    </a:p>
                    <a:p>
                      <a:pPr algn="ctr">
                        <a:lnSpc>
                          <a:spcPct val="115000"/>
                        </a:lnSpc>
                        <a:spcAft>
                          <a:spcPts val="0"/>
                        </a:spcAft>
                      </a:pPr>
                      <a:endParaRPr lang="en-GB" sz="12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Sep 1217</a:t>
                      </a:r>
                    </a:p>
                    <a:p>
                      <a:pPr algn="ctr">
                        <a:lnSpc>
                          <a:spcPct val="115000"/>
                        </a:lnSpc>
                        <a:spcAft>
                          <a:spcPts val="0"/>
                        </a:spcAft>
                      </a:pPr>
                      <a:r>
                        <a:rPr lang="en-GB" sz="1200" dirty="0" smtClean="0">
                          <a:effectLst/>
                        </a:rPr>
                        <a:t>The </a:t>
                      </a:r>
                      <a:r>
                        <a:rPr lang="en-GB" sz="1200" dirty="0">
                          <a:effectLst/>
                        </a:rPr>
                        <a:t>Treaty of Lambeth ends the civil war. Prince Louis is given a generous pay-off and returns to France</a:t>
                      </a:r>
                      <a:r>
                        <a:rPr lang="en-GB" sz="1200" dirty="0" smtClean="0">
                          <a:effectLst/>
                        </a:rPr>
                        <a:t>.</a:t>
                      </a:r>
                      <a:endParaRPr lang="en-GB" sz="1200" dirty="0">
                        <a:effectLst/>
                        <a:latin typeface="Calibri"/>
                        <a:ea typeface="Calibri"/>
                        <a:cs typeface="Times New Roman"/>
                      </a:endParaRPr>
                    </a:p>
                  </a:txBody>
                  <a:tcPr marL="68580" marR="68580" marT="0" marB="0" anchor="ct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28 Oct 1216</a:t>
                      </a:r>
                    </a:p>
                    <a:p>
                      <a:pPr algn="ctr">
                        <a:lnSpc>
                          <a:spcPct val="115000"/>
                        </a:lnSpc>
                        <a:spcAft>
                          <a:spcPts val="0"/>
                        </a:spcAft>
                      </a:pPr>
                      <a:r>
                        <a:rPr lang="en-GB" sz="1200" dirty="0" smtClean="0">
                          <a:effectLst/>
                        </a:rPr>
                        <a:t>King Henry III is crowned at Gloucester. He is just nine years old. The charter is reissued for the first time by loyal barons in Henry’s government in an effort to win support from the rebel barons.</a:t>
                      </a:r>
                    </a:p>
                    <a:p>
                      <a:pPr algn="ctr">
                        <a:lnSpc>
                          <a:spcPct val="115000"/>
                        </a:lnSpc>
                        <a:spcAft>
                          <a:spcPts val="0"/>
                        </a:spcAft>
                      </a:pPr>
                      <a:endParaRPr lang="en-GB" sz="12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1258</a:t>
                      </a:r>
                    </a:p>
                    <a:p>
                      <a:pPr algn="ctr">
                        <a:lnSpc>
                          <a:spcPct val="115000"/>
                        </a:lnSpc>
                        <a:spcAft>
                          <a:spcPts val="0"/>
                        </a:spcAft>
                      </a:pPr>
                      <a:r>
                        <a:rPr lang="en-GB" sz="1200" dirty="0" smtClean="0">
                          <a:effectLst/>
                        </a:rPr>
                        <a:t>Henry III faces crisis at home and abroad. A bungled deal with the Papacy results in Henry being threatened with excommunication. He faces a rebellion in Wales and discontent from English barons. The Provisions of Oxford create a Privy Council to advise the king. It also establishes that Parliament is to be held three times a year.</a:t>
                      </a:r>
                    </a:p>
                  </a:txBody>
                  <a:tcPr marL="68580" marR="68580" marT="0" marB="0" anchor="ct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1225</a:t>
                      </a:r>
                    </a:p>
                    <a:p>
                      <a:pPr algn="ctr">
                        <a:lnSpc>
                          <a:spcPct val="115000"/>
                        </a:lnSpc>
                        <a:spcAft>
                          <a:spcPts val="0"/>
                        </a:spcAft>
                      </a:pPr>
                      <a:r>
                        <a:rPr lang="en-GB" sz="1200" dirty="0" smtClean="0">
                          <a:effectLst/>
                        </a:rPr>
                        <a:t>Henry III issues his own version of Magna </a:t>
                      </a:r>
                      <a:r>
                        <a:rPr lang="en-GB" sz="1200" dirty="0" err="1" smtClean="0">
                          <a:effectLst/>
                        </a:rPr>
                        <a:t>Carta</a:t>
                      </a:r>
                      <a:r>
                        <a:rPr lang="en-GB" sz="1200" dirty="0" smtClean="0">
                          <a:effectLst/>
                        </a:rPr>
                        <a:t>. He says he does so of his own free choice.</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1272</a:t>
                      </a:r>
                    </a:p>
                    <a:p>
                      <a:pPr marL="0" marR="0" indent="0" algn="ctr" defTabSz="914400" rtl="0" eaLnBrk="1" fontAlgn="auto" latinLnBrk="0" hangingPunct="1">
                        <a:lnSpc>
                          <a:spcPct val="115000"/>
                        </a:lnSpc>
                        <a:spcBef>
                          <a:spcPts val="0"/>
                        </a:spcBef>
                        <a:spcAft>
                          <a:spcPts val="0"/>
                        </a:spcAft>
                        <a:buClrTx/>
                        <a:buSzTx/>
                        <a:buFontTx/>
                        <a:buNone/>
                        <a:tabLst/>
                        <a:defRPr/>
                      </a:pPr>
                      <a:r>
                        <a:rPr lang="en-GB" sz="1200" dirty="0" smtClean="0">
                          <a:effectLst/>
                        </a:rPr>
                        <a:t>Henry III dies while Edward is on crusade. Edward becomes King Edward I.</a:t>
                      </a:r>
                    </a:p>
                  </a:txBody>
                  <a:tcPr marL="68580" marR="68580" marT="0" marB="0" anchor="ct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Nov 1217</a:t>
                      </a:r>
                    </a:p>
                    <a:p>
                      <a:pPr algn="ctr">
                        <a:lnSpc>
                          <a:spcPct val="115000"/>
                        </a:lnSpc>
                        <a:spcAft>
                          <a:spcPts val="0"/>
                        </a:spcAft>
                      </a:pPr>
                      <a:r>
                        <a:rPr lang="en-GB" sz="1200" dirty="0" smtClean="0">
                          <a:effectLst/>
                        </a:rPr>
                        <a:t>The second reissue of the charter. A ‘Charter of the Forest’ is also issued as a supplement.</a:t>
                      </a:r>
                    </a:p>
                    <a:p>
                      <a:pPr algn="ctr">
                        <a:lnSpc>
                          <a:spcPct val="115000"/>
                        </a:lnSpc>
                        <a:spcAft>
                          <a:spcPts val="0"/>
                        </a:spcAft>
                      </a:pPr>
                      <a:endParaRPr lang="en-GB" sz="1200" dirty="0">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200" b="1" dirty="0" smtClean="0">
                          <a:effectLst/>
                        </a:rPr>
                        <a:t>1253</a:t>
                      </a:r>
                    </a:p>
                    <a:p>
                      <a:pPr algn="ctr">
                        <a:lnSpc>
                          <a:spcPct val="115000"/>
                        </a:lnSpc>
                        <a:spcAft>
                          <a:spcPts val="0"/>
                        </a:spcAft>
                      </a:pPr>
                      <a:r>
                        <a:rPr lang="en-GB" sz="1200" dirty="0" smtClean="0">
                          <a:effectLst/>
                        </a:rPr>
                        <a:t>The charter is confirmed at Westminster. Witnesses include not just barons, but representatives of the church and town leaders.</a:t>
                      </a:r>
                    </a:p>
                  </a:txBody>
                  <a:tcPr marL="68580" marR="68580" marT="0" marB="0" anchor="ctr"/>
                </a:tc>
              </a:tr>
            </a:tbl>
          </a:graphicData>
        </a:graphic>
      </p:graphicFrame>
      <p:sp>
        <p:nvSpPr>
          <p:cNvPr id="7" name="Title 1"/>
          <p:cNvSpPr txBox="1">
            <a:spLocks/>
          </p:cNvSpPr>
          <p:nvPr/>
        </p:nvSpPr>
        <p:spPr>
          <a:xfrm>
            <a:off x="1547664" y="908720"/>
            <a:ext cx="6048672" cy="660742"/>
          </a:xfrm>
          <a:prstGeom prst="rect">
            <a:avLst/>
          </a:prstGeom>
          <a:solidFill>
            <a:schemeClr val="tx2">
              <a:lumMod val="20000"/>
              <a:lumOff val="8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b="1" dirty="0" smtClean="0"/>
              <a:t>Reign of Henry III</a:t>
            </a:r>
            <a:endParaRPr lang="en-GB" sz="2800" b="1" dirty="0"/>
          </a:p>
        </p:txBody>
      </p:sp>
    </p:spTree>
    <p:extLst>
      <p:ext uri="{BB962C8B-B14F-4D97-AF65-F5344CB8AC3E}">
        <p14:creationId xmlns:p14="http://schemas.microsoft.com/office/powerpoint/2010/main" val="563883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268760"/>
            <a:ext cx="8496944" cy="2903041"/>
          </a:xfrm>
        </p:spPr>
        <p:txBody>
          <a:bodyPr>
            <a:noAutofit/>
          </a:bodyPr>
          <a:lstStyle/>
          <a:p>
            <a:pPr marL="0" indent="0" algn="ctr">
              <a:buNone/>
            </a:pPr>
            <a:r>
              <a:rPr lang="en-GB" dirty="0"/>
              <a:t>Read the hand out </a:t>
            </a:r>
            <a:br>
              <a:rPr lang="en-GB" dirty="0"/>
            </a:br>
            <a:r>
              <a:rPr lang="en-GB" b="1" dirty="0"/>
              <a:t>“1259 – The Father of Parliaments”</a:t>
            </a:r>
            <a:endParaRPr lang="en-GB" dirty="0"/>
          </a:p>
          <a:p>
            <a:pPr marL="0" indent="0" algn="ctr">
              <a:buNone/>
            </a:pPr>
            <a:r>
              <a:rPr lang="en-GB" dirty="0"/>
              <a:t>Create a colour coded key to </a:t>
            </a:r>
            <a:r>
              <a:rPr lang="en-GB" dirty="0" smtClean="0"/>
              <a:t>show</a:t>
            </a:r>
            <a:r>
              <a:rPr lang="en-GB" dirty="0"/>
              <a:t>:</a:t>
            </a:r>
          </a:p>
        </p:txBody>
      </p:sp>
      <p:sp>
        <p:nvSpPr>
          <p:cNvPr id="9"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1259 – The Father of Parliaments</a:t>
            </a:r>
          </a:p>
        </p:txBody>
      </p:sp>
      <p:sp>
        <p:nvSpPr>
          <p:cNvPr id="10"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Independent Close Reading</a:t>
            </a:r>
          </a:p>
        </p:txBody>
      </p:sp>
      <p:sp>
        <p:nvSpPr>
          <p:cNvPr id="2" name="TextBox 1"/>
          <p:cNvSpPr txBox="1"/>
          <p:nvPr/>
        </p:nvSpPr>
        <p:spPr>
          <a:xfrm>
            <a:off x="-1023105" y="-441029"/>
            <a:ext cx="184666" cy="369332"/>
          </a:xfrm>
          <a:prstGeom prst="rect">
            <a:avLst/>
          </a:prstGeom>
          <a:noFill/>
        </p:spPr>
        <p:txBody>
          <a:bodyPr wrap="none" rtlCol="0">
            <a:spAutoFit/>
          </a:bodyPr>
          <a:lstStyle/>
          <a:p>
            <a:endParaRPr lang="en-GB" dirty="0"/>
          </a:p>
        </p:txBody>
      </p:sp>
      <p:pic>
        <p:nvPicPr>
          <p:cNvPr id="4" name="Picture 3"/>
          <p:cNvPicPr>
            <a:picLocks noChangeAspect="1"/>
          </p:cNvPicPr>
          <p:nvPr/>
        </p:nvPicPr>
        <p:blipFill>
          <a:blip r:embed="rId2"/>
          <a:stretch>
            <a:fillRect/>
          </a:stretch>
        </p:blipFill>
        <p:spPr>
          <a:xfrm>
            <a:off x="3995936" y="3121787"/>
            <a:ext cx="4925616" cy="3619581"/>
          </a:xfrm>
          <a:prstGeom prst="rect">
            <a:avLst/>
          </a:prstGeom>
          <a:ln>
            <a:noFill/>
          </a:ln>
          <a:effectLst>
            <a:softEdge rad="112500"/>
          </a:effectLst>
        </p:spPr>
      </p:pic>
      <p:sp>
        <p:nvSpPr>
          <p:cNvPr id="5" name="Rectangle 4"/>
          <p:cNvSpPr/>
          <p:nvPr/>
        </p:nvSpPr>
        <p:spPr>
          <a:xfrm>
            <a:off x="323528" y="3140968"/>
            <a:ext cx="3456384" cy="3243965"/>
          </a:xfrm>
          <a:prstGeom prst="rect">
            <a:avLst/>
          </a:prstGeom>
        </p:spPr>
        <p:txBody>
          <a:bodyPr wrap="square">
            <a:spAutoFit/>
          </a:bodyPr>
          <a:lstStyle/>
          <a:p>
            <a:pPr marL="342900" lvl="0" indent="-342900">
              <a:spcBef>
                <a:spcPct val="20000"/>
              </a:spcBef>
              <a:buFont typeface="Arial" pitchFamily="34" charset="0"/>
              <a:buChar char="•"/>
            </a:pPr>
            <a:r>
              <a:rPr lang="en-GB" sz="3200" dirty="0">
                <a:solidFill>
                  <a:prstClr val="black"/>
                </a:solidFill>
              </a:rPr>
              <a:t>Causes of rebellion</a:t>
            </a:r>
          </a:p>
          <a:p>
            <a:pPr marL="342900" lvl="0" indent="-342900">
              <a:spcBef>
                <a:spcPct val="20000"/>
              </a:spcBef>
              <a:buFont typeface="Arial" pitchFamily="34" charset="0"/>
              <a:buChar char="•"/>
            </a:pPr>
            <a:r>
              <a:rPr lang="en-GB" sz="3200" dirty="0">
                <a:solidFill>
                  <a:prstClr val="black"/>
                </a:solidFill>
              </a:rPr>
              <a:t>Actions of Simon de Montfort</a:t>
            </a:r>
          </a:p>
          <a:p>
            <a:pPr marL="342900" lvl="0" indent="-342900">
              <a:spcBef>
                <a:spcPct val="20000"/>
              </a:spcBef>
              <a:buFont typeface="Arial" pitchFamily="34" charset="0"/>
              <a:buChar char="•"/>
            </a:pPr>
            <a:r>
              <a:rPr lang="en-GB" sz="3200" dirty="0">
                <a:solidFill>
                  <a:prstClr val="black"/>
                </a:solidFill>
              </a:rPr>
              <a:t>Consequences of rebellion</a:t>
            </a:r>
          </a:p>
        </p:txBody>
      </p:sp>
    </p:spTree>
    <p:extLst>
      <p:ext uri="{BB962C8B-B14F-4D97-AF65-F5344CB8AC3E}">
        <p14:creationId xmlns:p14="http://schemas.microsoft.com/office/powerpoint/2010/main" val="2016242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unchandjudy.org/img/whos-who/whos-wh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4"/>
            <a:ext cx="9144000" cy="184542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323528" y="2060848"/>
            <a:ext cx="8229600" cy="4525963"/>
          </a:xfrm>
        </p:spPr>
        <p:txBody>
          <a:bodyPr/>
          <a:lstStyle/>
          <a:p>
            <a:pPr marL="0" indent="0">
              <a:buNone/>
            </a:pPr>
            <a:r>
              <a:rPr lang="en-GB" b="1" u="sng" dirty="0" smtClean="0"/>
              <a:t>INSTRUCTIONS</a:t>
            </a:r>
          </a:p>
          <a:p>
            <a:r>
              <a:rPr lang="en-GB" dirty="0" smtClean="0"/>
              <a:t>You will be shown a statement that describes either Simon de Montfort, Eleanor de Montfort, or King Henry III.</a:t>
            </a:r>
          </a:p>
          <a:p>
            <a:r>
              <a:rPr lang="en-GB" dirty="0" smtClean="0"/>
              <a:t>If it describes Simon…</a:t>
            </a:r>
          </a:p>
          <a:p>
            <a:r>
              <a:rPr lang="en-GB" dirty="0" smtClean="0"/>
              <a:t>If it describes Eleanor…</a:t>
            </a:r>
          </a:p>
          <a:p>
            <a:r>
              <a:rPr lang="en-GB" dirty="0" smtClean="0"/>
              <a:t>If it describes King Henry III…</a:t>
            </a:r>
          </a:p>
          <a:p>
            <a:pPr marL="0" indent="0">
              <a:buNone/>
            </a:pPr>
            <a:endParaRPr lang="en-GB" dirty="0"/>
          </a:p>
        </p:txBody>
      </p:sp>
    </p:spTree>
    <p:extLst>
      <p:ext uri="{BB962C8B-B14F-4D97-AF65-F5344CB8AC3E}">
        <p14:creationId xmlns:p14="http://schemas.microsoft.com/office/powerpoint/2010/main" val="4232714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I am a </a:t>
            </a:r>
            <a:r>
              <a:rPr lang="en-GB" b="1" i="1" dirty="0"/>
              <a:t>French nobleman granted land in England by King Henry III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260648"/>
            <a:ext cx="914400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Simon de Montfort</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264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I am the king’s sister</a:t>
            </a:r>
            <a:endParaRPr lang="en-GB"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Eleanor de Montfort</a:t>
            </a:r>
            <a:endPar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81518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4158"/>
            <a:ext cx="4745916" cy="6892158"/>
          </a:xfrm>
          <a:prstGeom prst="rect">
            <a:avLst/>
          </a:prstGeom>
        </p:spPr>
      </p:pic>
      <p:sp>
        <p:nvSpPr>
          <p:cNvPr id="8" name="Text Box 7"/>
          <p:cNvSpPr txBox="1">
            <a:spLocks noChangeArrowheads="1"/>
          </p:cNvSpPr>
          <p:nvPr/>
        </p:nvSpPr>
        <p:spPr bwMode="auto">
          <a:xfrm>
            <a:off x="4932040" y="1556792"/>
            <a:ext cx="3888432" cy="35394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eaLnBrk="1" hangingPunct="1">
              <a:spcBef>
                <a:spcPct val="50000"/>
              </a:spcBef>
            </a:pPr>
            <a:r>
              <a:rPr lang="en-GB" sz="2800" b="1" i="1" dirty="0" smtClean="0">
                <a:solidFill>
                  <a:srgbClr val="000000"/>
                </a:solidFill>
                <a:latin typeface="Arial" charset="0"/>
              </a:rPr>
              <a:t>Starter</a:t>
            </a:r>
            <a:r>
              <a:rPr lang="en-GB" sz="2800" i="1" dirty="0" smtClean="0">
                <a:solidFill>
                  <a:srgbClr val="000000"/>
                </a:solidFill>
                <a:latin typeface="Arial" charset="0"/>
              </a:rPr>
              <a:t>: Identify </a:t>
            </a:r>
            <a:r>
              <a:rPr lang="en-GB" sz="2800" i="1" dirty="0">
                <a:solidFill>
                  <a:srgbClr val="000000"/>
                </a:solidFill>
                <a:latin typeface="Arial" charset="0"/>
              </a:rPr>
              <a:t>the people in this picture. What do you think is happening in this picture? Have you seen anything like this else where in our times</a:t>
            </a:r>
            <a:r>
              <a:rPr lang="en-GB" sz="2800" i="1" dirty="0" smtClean="0">
                <a:solidFill>
                  <a:srgbClr val="000000"/>
                </a:solidFill>
                <a:latin typeface="Arial" charset="0"/>
              </a:rPr>
              <a:t>?</a:t>
            </a:r>
            <a:endParaRPr lang="en-GB" sz="2800" i="1" dirty="0">
              <a:solidFill>
                <a:srgbClr val="000000"/>
              </a:solidFill>
              <a:latin typeface="Arial" charset="0"/>
            </a:endParaRPr>
          </a:p>
        </p:txBody>
      </p:sp>
    </p:spTree>
    <p:extLst>
      <p:ext uri="{BB962C8B-B14F-4D97-AF65-F5344CB8AC3E}">
        <p14:creationId xmlns:p14="http://schemas.microsoft.com/office/powerpoint/2010/main" val="986046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fontScale="90000"/>
          </a:bodyPr>
          <a:lstStyle/>
          <a:p>
            <a:r>
              <a:rPr lang="en-GB" b="1" i="1" dirty="0" smtClean="0"/>
              <a:t>I am a skilled </a:t>
            </a:r>
            <a:r>
              <a:rPr lang="en-GB" b="1" i="1" dirty="0"/>
              <a:t>politician and military leader given great responsibility by Henry III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Simon de Montfort</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769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fontScale="90000"/>
          </a:bodyPr>
          <a:lstStyle/>
          <a:p>
            <a:r>
              <a:rPr lang="en-GB" b="1" i="1" dirty="0" smtClean="0"/>
              <a:t>I supported my husband in his fight against my brother, the King</a:t>
            </a:r>
            <a:endParaRPr lang="en-GB"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Eleanor de Montfort</a:t>
            </a:r>
            <a:endPar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4781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fontScale="90000"/>
          </a:bodyPr>
          <a:lstStyle/>
          <a:p>
            <a:r>
              <a:rPr lang="en-GB" b="1" i="1" dirty="0" smtClean="0"/>
              <a:t> I was </a:t>
            </a:r>
            <a:r>
              <a:rPr lang="en-GB" b="1" i="1" dirty="0"/>
              <a:t>convinced that, with support people, he could defeat the barons’ rebel army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King Henry III</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996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I was </a:t>
            </a:r>
            <a:r>
              <a:rPr lang="en-GB" b="1" i="1" dirty="0"/>
              <a:t>captured by Simon de Montfort at the battle of Lewes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King Henry III</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0356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fontScale="90000"/>
          </a:bodyPr>
          <a:lstStyle/>
          <a:p>
            <a:r>
              <a:rPr lang="en-GB" b="1" i="1" dirty="0" smtClean="0"/>
              <a:t> I am a </a:t>
            </a:r>
            <a:r>
              <a:rPr lang="en-GB" b="1" i="1" dirty="0"/>
              <a:t>powerful and influential woman at a time when women’s involvement in big issues was limited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Eleanor de Montfort</a:t>
            </a:r>
            <a:endPar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5317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 I am the son </a:t>
            </a:r>
            <a:r>
              <a:rPr lang="en-GB" b="1" i="1" dirty="0"/>
              <a:t>of King John who had agreed to Magna </a:t>
            </a:r>
            <a:r>
              <a:rPr lang="en-GB" b="1" i="1" dirty="0" err="1"/>
              <a:t>Carta</a:t>
            </a:r>
            <a:r>
              <a:rPr lang="en-GB" b="1" i="1"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King Henry III</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1430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I became leader of a rebellion against the king</a:t>
            </a:r>
            <a:endParaRPr lang="en-GB"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Simon de Montfort</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442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I called representatives of all shire and towns to Parliament</a:t>
            </a:r>
            <a:endParaRPr lang="en-GB"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Simon de Montfort</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085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a:bodyPr>
          <a:lstStyle/>
          <a:p>
            <a:r>
              <a:rPr lang="en-GB" b="1" i="1" dirty="0" smtClean="0"/>
              <a:t>I married Simon de Montfort</a:t>
            </a:r>
            <a:endParaRPr lang="en-GB"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Eleanor de Montfort</a:t>
            </a:r>
            <a:endPar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7687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5556" y="1628800"/>
            <a:ext cx="7772400" cy="1470025"/>
          </a:xfrm>
        </p:spPr>
        <p:txBody>
          <a:bodyPr>
            <a:normAutofit fontScale="90000"/>
          </a:bodyPr>
          <a:lstStyle/>
          <a:p>
            <a:r>
              <a:rPr lang="en-GB" b="1" i="1" dirty="0" smtClean="0"/>
              <a:t> I  </a:t>
            </a:r>
            <a:r>
              <a:rPr lang="en-GB" b="1" i="1" dirty="0"/>
              <a:t>made and broke agreements, raised taxes but increasingly needed Parliament’s say to do so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99086"/>
            <a:ext cx="4355976" cy="326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260648"/>
            <a:ext cx="9144000" cy="1107996"/>
          </a:xfrm>
          <a:prstGeom prst="rect">
            <a:avLst/>
          </a:prstGeom>
          <a:noFill/>
        </p:spPr>
        <p:txBody>
          <a:bodyPr wrap="square" lIns="91440" tIns="45720" rIns="91440" bIns="45720">
            <a:spAutoFit/>
          </a:bodyPr>
          <a:lstStyle/>
          <a:p>
            <a:pPr algn="ct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King Henry III</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2401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12"/>
            <a:ext cx="9144000" cy="1143000"/>
          </a:xfrm>
        </p:spPr>
        <p:txBody>
          <a:bodyPr>
            <a:noAutofit/>
          </a:bodyPr>
          <a:lstStyle/>
          <a:p>
            <a:r>
              <a:rPr lang="en-GB" sz="3600" b="1" dirty="0" smtClean="0">
                <a:solidFill>
                  <a:srgbClr val="FF0000"/>
                </a:solidFill>
              </a:rPr>
              <a:t>Enquiry Question: </a:t>
            </a:r>
            <a:r>
              <a:rPr lang="en-GB" sz="3600" b="1" dirty="0" smtClean="0"/>
              <a:t>Why did Simon de Montfort rebel against Henry III?</a:t>
            </a:r>
            <a:endParaRPr lang="en-GB"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922" cy="5734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0587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7951" t="22000" r="12988" b="15701"/>
          <a:stretch/>
        </p:blipFill>
        <p:spPr>
          <a:xfrm rot="16200000">
            <a:off x="-1214559" y="1407573"/>
            <a:ext cx="6856088" cy="4067945"/>
          </a:xfrm>
          <a:prstGeom prst="rect">
            <a:avLst/>
          </a:prstGeom>
        </p:spPr>
      </p:pic>
      <p:pic>
        <p:nvPicPr>
          <p:cNvPr id="10" name="Picture 9"/>
          <p:cNvPicPr>
            <a:picLocks noChangeAspect="1"/>
          </p:cNvPicPr>
          <p:nvPr/>
        </p:nvPicPr>
        <p:blipFill rotWithShape="1">
          <a:blip r:embed="rId2"/>
          <a:srcRect l="27951" t="22000" r="12988" b="15701"/>
          <a:stretch/>
        </p:blipFill>
        <p:spPr>
          <a:xfrm rot="16200000">
            <a:off x="3393952" y="1407572"/>
            <a:ext cx="6856088" cy="4067945"/>
          </a:xfrm>
          <a:prstGeom prst="rect">
            <a:avLst/>
          </a:prstGeom>
        </p:spPr>
      </p:pic>
      <p:cxnSp>
        <p:nvCxnSpPr>
          <p:cNvPr id="11" name="Straight Connector 10"/>
          <p:cNvCxnSpPr/>
          <p:nvPr/>
        </p:nvCxnSpPr>
        <p:spPr>
          <a:xfrm>
            <a:off x="4499992" y="0"/>
            <a:ext cx="0" cy="68695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83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67920133"/>
              </p:ext>
            </p:extLst>
          </p:nvPr>
        </p:nvGraphicFramePr>
        <p:xfrm>
          <a:off x="0" y="0"/>
          <a:ext cx="9144000" cy="6858000"/>
        </p:xfrm>
        <a:graphic>
          <a:graphicData uri="http://schemas.openxmlformats.org/drawingml/2006/table">
            <a:tbl>
              <a:tblPr firstRow="1" bandRow="1">
                <a:tableStyleId>{5940675A-B579-460E-94D1-54222C63F5DA}</a:tableStyleId>
              </a:tblPr>
              <a:tblGrid>
                <a:gridCol w="2286000"/>
                <a:gridCol w="2286000"/>
                <a:gridCol w="2286000"/>
                <a:gridCol w="2286000"/>
              </a:tblGrid>
              <a:tr h="228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During Henry III’s reign Parliament became increasingly important. Parliament was the name given to the occasions when all the barons met with the king and each other, usually at Westminster but also elsewhere.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From 1234 onward, King Henry III took over governing the kingdom, having been under the control of the ministers that had run the country while he was a child.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In April 1258, the barons were attending Parliament at Westminster and confronted Henry III with demands that he make reforms. They agreed to meet at Oxford in June where the Provisions of Oxford were agreed. The king and everyone present swore an oath to uphold these provisions which set out a series of changes in the way England was governed.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In 1261, Henry III asked the Pope to cancel the Provisions of Oxford and he regained power over the government. Most of the more powerful barons accepted this, but Simon de Montfort refused to break the oath he had made to the Provisions of Oxford, and left the country for France.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smtClean="0"/>
                    </a:p>
                  </a:txBody>
                  <a:tcPr anchor="ctr"/>
                </a:tc>
              </a:tr>
              <a:tr h="228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After Magna </a:t>
                      </a:r>
                      <a:r>
                        <a:rPr lang="en-GB" sz="1100" b="0" dirty="0" err="1" smtClean="0"/>
                        <a:t>Carta</a:t>
                      </a:r>
                      <a:r>
                        <a:rPr lang="en-GB" sz="1100" b="0" dirty="0" smtClean="0"/>
                        <a:t> that the king could only gain extra taxes by asking the barons first. As the king needed money he called the barons to Parliament much more frequently than ever before. In return for giving taxes the barons asked for reforms in government. They particularly wanted to be able to choose the king’s ministers for him and they wanted him to follow their advice which he did not do.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The king agreed that he would accept the advice of a council of fifteen barons who could appoint and dismiss ministers, that parliament would be held three times a year. Henry III was forced to do this and effectively lost power over the government to the council of fifteen. One of the fifteen was Simon de Montfort.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Henry III was criticised for being too generous to his close friends and family, handing out important jobs to them and protecting them from the law at the expense of everyone else.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smtClean="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The two sides agreed to let King Louis IX of France decide between them. The king of France decided that the Provisions of Oxford should indeed be condemned and Henry III should have full powers over the government. Simon de Montfort and his supporters refused to accept this and civil war broke out.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smtClean="0"/>
                    </a:p>
                  </a:txBody>
                  <a:tcPr anchor="ctr"/>
                </a:tc>
              </a:tr>
              <a:tr h="228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The following year, in October 1259, the Council of Fifteen carried out further reform, this time of local government, and introduced laws popular among the less powerful and wealthy members of society including knights, people who lived in towns, and peasants.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Henry III lacked money and placed continued pressure on the people of England by collecting taxes. The government officials who collected these taxes were accused of abusing their positions.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In 1263, Henry III lost the support of some barons who then invited Simon de Montfort back to England. He arrived in April 1263 and began fighting against Henry III and his royalist supporters. Simon de Montfort had a lot of popular support from people across England who thought that foreigners had too much influence.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smtClean="0"/>
                        <a:t>In particular people did not like the influence of two groups of ‘foreigners’: Henry’s wife’s family from Provence and Savoy (in modern southeast France, northern Italy and Switzerland) on the one hand, and his half-brothers from Poitou in western France, on the other. Each of these groups were also suspicious of each other. </a:t>
                      </a:r>
                    </a:p>
                  </a:txBody>
                  <a:tcPr anchor="ctr"/>
                </a:tc>
              </a:tr>
            </a:tbl>
          </a:graphicData>
        </a:graphic>
      </p:graphicFrame>
    </p:spTree>
    <p:extLst>
      <p:ext uri="{BB962C8B-B14F-4D97-AF65-F5344CB8AC3E}">
        <p14:creationId xmlns:p14="http://schemas.microsoft.com/office/powerpoint/2010/main" val="274169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184" y="4526244"/>
            <a:ext cx="3073896" cy="2345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b="1" dirty="0" smtClean="0"/>
              <a:t>Learning Outcomes</a:t>
            </a:r>
            <a:endParaRPr lang="en-GB" b="1" dirty="0"/>
          </a:p>
        </p:txBody>
      </p:sp>
      <p:sp>
        <p:nvSpPr>
          <p:cNvPr id="3" name="Content Placeholder 2"/>
          <p:cNvSpPr>
            <a:spLocks noGrp="1"/>
          </p:cNvSpPr>
          <p:nvPr>
            <p:ph idx="1"/>
          </p:nvPr>
        </p:nvSpPr>
        <p:spPr/>
        <p:txBody>
          <a:bodyPr>
            <a:normAutofit/>
          </a:bodyPr>
          <a:lstStyle/>
          <a:p>
            <a:pPr lvl="0"/>
            <a:r>
              <a:rPr lang="en-GB" sz="2800" dirty="0"/>
              <a:t>To describe problems between King Henry </a:t>
            </a:r>
            <a:r>
              <a:rPr lang="en-GB" sz="2800" dirty="0" smtClean="0"/>
              <a:t>III </a:t>
            </a:r>
            <a:r>
              <a:rPr lang="en-GB" sz="2800" dirty="0"/>
              <a:t>and his barons</a:t>
            </a:r>
          </a:p>
          <a:p>
            <a:pPr lvl="0"/>
            <a:r>
              <a:rPr lang="en-GB" sz="2800" dirty="0"/>
              <a:t>To identify and describe the roles of Simon, Eleanor and the Henry III</a:t>
            </a:r>
          </a:p>
        </p:txBody>
      </p:sp>
    </p:spTree>
    <p:extLst>
      <p:ext uri="{BB962C8B-B14F-4D97-AF65-F5344CB8AC3E}">
        <p14:creationId xmlns:p14="http://schemas.microsoft.com/office/powerpoint/2010/main" val="2927064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80"/>
            <a:ext cx="9144000" cy="594320"/>
          </a:xfrm>
          <a:solidFill>
            <a:schemeClr val="accent5">
              <a:lumMod val="20000"/>
              <a:lumOff val="80000"/>
            </a:schemeClr>
          </a:solidFill>
        </p:spPr>
        <p:txBody>
          <a:bodyPr>
            <a:normAutofit fontScale="90000"/>
          </a:bodyPr>
          <a:lstStyle/>
          <a:p>
            <a:r>
              <a:rPr lang="en-GB" b="1" dirty="0" smtClean="0"/>
              <a:t>A King is crowned…</a:t>
            </a:r>
            <a:endParaRPr lang="en-GB" b="1" dirty="0"/>
          </a:p>
        </p:txBody>
      </p:sp>
      <p:sp>
        <p:nvSpPr>
          <p:cNvPr id="3" name="Content Placeholder 2"/>
          <p:cNvSpPr>
            <a:spLocks noGrp="1"/>
          </p:cNvSpPr>
          <p:nvPr>
            <p:ph idx="1"/>
          </p:nvPr>
        </p:nvSpPr>
        <p:spPr>
          <a:xfrm>
            <a:off x="4962050" y="1196754"/>
            <a:ext cx="4074446" cy="5472606"/>
          </a:xfrm>
        </p:spPr>
        <p:txBody>
          <a:bodyPr>
            <a:normAutofit fontScale="92500" lnSpcReduction="20000"/>
          </a:bodyPr>
          <a:lstStyle/>
          <a:p>
            <a:pPr marL="0" indent="0" algn="ctr">
              <a:buNone/>
            </a:pPr>
            <a:r>
              <a:rPr lang="en-GB" b="1" i="1" dirty="0" smtClean="0"/>
              <a:t>King John died in the middle of a war with his barons. His son Henry III was crowned king when he was just 9 years old.</a:t>
            </a:r>
          </a:p>
          <a:p>
            <a:pPr marL="0" indent="0" algn="ctr">
              <a:buNone/>
            </a:pPr>
            <a:endParaRPr lang="en-GB" b="1" i="1" dirty="0" smtClean="0"/>
          </a:p>
          <a:p>
            <a:r>
              <a:rPr lang="en-GB" dirty="0" smtClean="0"/>
              <a:t>Is he ready to rule?</a:t>
            </a:r>
          </a:p>
          <a:p>
            <a:r>
              <a:rPr lang="en-GB" dirty="0"/>
              <a:t>What might make ruling </a:t>
            </a:r>
            <a:r>
              <a:rPr lang="en-GB" dirty="0" smtClean="0"/>
              <a:t>especially challenging</a:t>
            </a:r>
            <a:r>
              <a:rPr lang="en-GB" dirty="0"/>
              <a:t>?</a:t>
            </a:r>
          </a:p>
          <a:p>
            <a:r>
              <a:rPr lang="en-GB" dirty="0" smtClean="0"/>
              <a:t>What should happen?</a:t>
            </a:r>
          </a:p>
          <a:p>
            <a:r>
              <a:rPr lang="en-GB" dirty="0" smtClean="0"/>
              <a:t>Who should help him?</a:t>
            </a:r>
          </a:p>
          <a:p>
            <a:r>
              <a:rPr lang="en-GB" dirty="0" smtClean="0"/>
              <a:t>For how long?</a:t>
            </a:r>
            <a:endParaRPr lang="en-GB" dirty="0"/>
          </a:p>
        </p:txBody>
      </p:sp>
      <p:sp>
        <p:nvSpPr>
          <p:cNvPr id="5"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179512" y="1268760"/>
            <a:ext cx="4786001" cy="5392677"/>
          </a:xfrm>
          <a:prstGeom prst="rect">
            <a:avLst/>
          </a:prstGeom>
        </p:spPr>
      </p:pic>
      <p:pic>
        <p:nvPicPr>
          <p:cNvPr id="9" name="Picture 3"/>
          <p:cNvPicPr>
            <a:picLocks noChangeAspect="1" noChangeArrowheads="1"/>
          </p:cNvPicPr>
          <p:nvPr/>
        </p:nvPicPr>
        <p:blipFill>
          <a:blip r:embed="rId3">
            <a:extLst>
              <a:ext uri="{BEBA8EAE-BF5A-486C-A8C5-ECC9F3942E4B}">
                <a14:imgProps xmlns:a14="http://schemas.microsoft.com/office/drawing/2010/main">
                  <a14:imgLayer r:embed="rId6">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718359" y="0"/>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542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0" y="1340768"/>
            <a:ext cx="5194920" cy="5400600"/>
          </a:xfrm>
        </p:spPr>
        <p:txBody>
          <a:bodyPr>
            <a:normAutofit fontScale="92500" lnSpcReduction="10000"/>
          </a:bodyPr>
          <a:lstStyle/>
          <a:p>
            <a:pPr marL="0" indent="0" algn="ctr">
              <a:buNone/>
            </a:pPr>
            <a:r>
              <a:rPr lang="en-GB" b="1" i="1" dirty="0" smtClean="0"/>
              <a:t>Henry takes control of his government in 1227.</a:t>
            </a:r>
          </a:p>
          <a:p>
            <a:pPr marL="0" indent="0" algn="ctr">
              <a:buNone/>
            </a:pPr>
            <a:r>
              <a:rPr lang="en-GB" b="1" i="1" dirty="0" smtClean="0"/>
              <a:t>By 1258 he is facing a crisis that threatens his powers as king.</a:t>
            </a:r>
            <a:br>
              <a:rPr lang="en-GB" b="1" i="1" dirty="0" smtClean="0"/>
            </a:br>
            <a:endParaRPr lang="en-GB" b="1" i="1" dirty="0" smtClean="0"/>
          </a:p>
          <a:p>
            <a:r>
              <a:rPr lang="en-GB" dirty="0" smtClean="0"/>
              <a:t>What could Henry have done to upset people?</a:t>
            </a:r>
          </a:p>
          <a:p>
            <a:r>
              <a:rPr lang="en-GB" dirty="0" smtClean="0"/>
              <a:t>What parts of the Magna </a:t>
            </a:r>
            <a:r>
              <a:rPr lang="en-GB" dirty="0" err="1" smtClean="0"/>
              <a:t>Carta</a:t>
            </a:r>
            <a:r>
              <a:rPr lang="en-GB" dirty="0" smtClean="0"/>
              <a:t> (and his reissued and confirmed charters) could he have ignored?</a:t>
            </a:r>
          </a:p>
        </p:txBody>
      </p:sp>
      <p:sp>
        <p:nvSpPr>
          <p:cNvPr id="4"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What goes so wrong?</a:t>
            </a:r>
            <a:endParaRPr lang="en-GB" b="1" dirty="0"/>
          </a:p>
        </p:txBody>
      </p:sp>
      <p:sp>
        <p:nvSpPr>
          <p:cNvPr id="5"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917"/>
          <a:stretch/>
        </p:blipFill>
        <p:spPr bwMode="auto">
          <a:xfrm>
            <a:off x="0" y="1196753"/>
            <a:ext cx="3738236" cy="5692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729923" y="0"/>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42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4464496" cy="5400600"/>
          </a:xfrm>
        </p:spPr>
        <p:txBody>
          <a:bodyPr>
            <a:normAutofit/>
          </a:bodyPr>
          <a:lstStyle/>
          <a:p>
            <a:pPr marL="0" indent="0" algn="ctr">
              <a:buNone/>
            </a:pPr>
            <a:r>
              <a:rPr lang="en-GB" b="1" i="1" dirty="0"/>
              <a:t>Simon de Montfort led a rebellion against Henry III – and briefly captured him. </a:t>
            </a:r>
            <a:endParaRPr lang="en-GB" b="1" i="1" dirty="0" smtClean="0"/>
          </a:p>
          <a:p>
            <a:pPr marL="0" indent="0">
              <a:buNone/>
            </a:pPr>
            <a:endParaRPr lang="en-GB" dirty="0" smtClean="0"/>
          </a:p>
          <a:p>
            <a:pPr marL="0" indent="0" algn="ctr">
              <a:buNone/>
            </a:pPr>
            <a:r>
              <a:rPr lang="en-GB" b="1" i="1" dirty="0" smtClean="0"/>
              <a:t>Simon </a:t>
            </a:r>
            <a:r>
              <a:rPr lang="en-GB" b="1" i="1" dirty="0"/>
              <a:t>then called a Parliament to decide the new constitution</a:t>
            </a:r>
            <a:r>
              <a:rPr lang="en-GB" b="1" i="1" dirty="0" smtClean="0"/>
              <a:t>.</a:t>
            </a:r>
          </a:p>
          <a:p>
            <a:pPr marL="0" indent="0">
              <a:buNone/>
            </a:pPr>
            <a:endParaRPr lang="en-GB" dirty="0" smtClean="0"/>
          </a:p>
          <a:p>
            <a:r>
              <a:rPr lang="en-GB" dirty="0" smtClean="0"/>
              <a:t> Why is this significant?</a:t>
            </a:r>
            <a:endParaRPr lang="en-GB" dirty="0"/>
          </a:p>
        </p:txBody>
      </p:sp>
      <p:sp>
        <p:nvSpPr>
          <p:cNvPr id="4" name="Title 1"/>
          <p:cNvSpPr txBox="1">
            <a:spLocks/>
          </p:cNvSpPr>
          <p:nvPr/>
        </p:nvSpPr>
        <p:spPr>
          <a:xfrm>
            <a:off x="0" y="548680"/>
            <a:ext cx="9144000" cy="594320"/>
          </a:xfrm>
          <a:prstGeom prst="rect">
            <a:avLst/>
          </a:prstGeom>
          <a:solidFill>
            <a:schemeClr val="accent5">
              <a:lumMod val="20000"/>
              <a:lumOff val="80000"/>
            </a:schemeClr>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How do the barons react?</a:t>
            </a:r>
            <a:endParaRPr lang="en-GB" b="1" dirty="0"/>
          </a:p>
        </p:txBody>
      </p:sp>
      <p:sp>
        <p:nvSpPr>
          <p:cNvPr id="5" name="Title 1"/>
          <p:cNvSpPr txBox="1">
            <a:spLocks/>
          </p:cNvSpPr>
          <p:nvPr/>
        </p:nvSpPr>
        <p:spPr>
          <a:xfrm>
            <a:off x="0" y="0"/>
            <a:ext cx="9144000" cy="594320"/>
          </a:xfrm>
          <a:prstGeom prst="rect">
            <a:avLst/>
          </a:prstGeom>
          <a:solidFill>
            <a:schemeClr val="accent5"/>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chemeClr val="bg1"/>
                </a:solidFill>
              </a:rPr>
              <a:t>Asking questions…</a:t>
            </a:r>
            <a:endParaRPr lang="en-GB" b="1" dirty="0">
              <a:solidFill>
                <a:schemeClr val="bg1"/>
              </a:solidFill>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469" y="1340768"/>
            <a:ext cx="4161626" cy="4608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212811" y="6133946"/>
            <a:ext cx="3576941" cy="369332"/>
          </a:xfrm>
          <a:prstGeom prst="rect">
            <a:avLst/>
          </a:prstGeom>
          <a:noFill/>
        </p:spPr>
        <p:txBody>
          <a:bodyPr wrap="none" rtlCol="0">
            <a:spAutoFit/>
          </a:bodyPr>
          <a:lstStyle/>
          <a:p>
            <a:pPr algn="ctr"/>
            <a:r>
              <a:rPr lang="en-GB" b="1" i="1" dirty="0" smtClean="0"/>
              <a:t>Coat of Arms of Simon De Montfort</a:t>
            </a:r>
            <a:endParaRPr lang="en-GB" b="1" i="1" dirty="0"/>
          </a:p>
        </p:txBody>
      </p:sp>
      <p:pic>
        <p:nvPicPr>
          <p:cNvPr id="10"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0" y="1"/>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BEBA8EAE-BF5A-486C-A8C5-ECC9F3942E4B}">
                <a14:imgProps xmlns:a14="http://schemas.microsoft.com/office/drawing/2010/main">
                  <a14:imgLayer r:embed="rId6">
                    <a14:imgEffect>
                      <a14:backgroundRemoval t="0" b="100000" l="10000" r="90000">
                        <a14:foregroundMark x1="47200" y1="82673" x2="55600" y2="36139"/>
                        <a14:foregroundMark x1="34000" y1="35149" x2="59200" y2="32673"/>
                        <a14:backgroundMark x1="71600" y1="95545" x2="71600" y2="95545"/>
                        <a14:backgroundMark x1="26400" y1="88119" x2="26400" y2="88119"/>
                        <a14:backgroundMark x1="67200" y1="95545" x2="52400" y2="99505"/>
                      </a14:backgroundRemoval>
                    </a14:imgEffect>
                  </a14:imgLayer>
                </a14:imgProps>
              </a:ext>
              <a:ext uri="{28A0092B-C50C-407E-A947-70E740481C1C}">
                <a14:useLocalDpi xmlns:a14="http://schemas.microsoft.com/office/drawing/2010/main" val="0"/>
              </a:ext>
            </a:extLst>
          </a:blip>
          <a:srcRect/>
          <a:stretch>
            <a:fillRect/>
          </a:stretch>
        </p:blipFill>
        <p:spPr bwMode="auto">
          <a:xfrm>
            <a:off x="7740352" y="0"/>
            <a:ext cx="1403648" cy="113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572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26" y="0"/>
            <a:ext cx="6413747" cy="1559858"/>
          </a:xfrm>
          <a:solidFill>
            <a:schemeClr val="accent3">
              <a:lumMod val="20000"/>
              <a:lumOff val="80000"/>
            </a:schemeClr>
          </a:solidFill>
        </p:spPr>
        <p:txBody>
          <a:bodyPr>
            <a:normAutofit/>
          </a:bodyPr>
          <a:lstStyle/>
          <a:p>
            <a:r>
              <a:rPr lang="en-GB" b="1" dirty="0"/>
              <a:t>Conflict between the king and barons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3785979"/>
              </p:ext>
            </p:extLst>
          </p:nvPr>
        </p:nvGraphicFramePr>
        <p:xfrm>
          <a:off x="179512" y="1778083"/>
          <a:ext cx="8856984"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7" t="14570" r="50000" b="14612"/>
          <a:stretch/>
        </p:blipFill>
        <p:spPr bwMode="auto">
          <a:xfrm>
            <a:off x="0" y="0"/>
            <a:ext cx="1365127" cy="1559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t="14591" r="3517" b="14591"/>
          <a:stretch/>
        </p:blipFill>
        <p:spPr bwMode="auto">
          <a:xfrm>
            <a:off x="7778873" y="-1"/>
            <a:ext cx="1365127" cy="1559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827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26" y="0"/>
            <a:ext cx="6413747" cy="1559858"/>
          </a:xfrm>
          <a:solidFill>
            <a:schemeClr val="accent3">
              <a:lumMod val="20000"/>
              <a:lumOff val="80000"/>
            </a:schemeClr>
          </a:solidFill>
        </p:spPr>
        <p:txBody>
          <a:bodyPr>
            <a:noAutofit/>
          </a:bodyPr>
          <a:lstStyle/>
          <a:p>
            <a:r>
              <a:rPr lang="en-GB" sz="3600" b="1" dirty="0"/>
              <a:t>The role and nature of Parliament and the Council of Fifteen </a:t>
            </a:r>
            <a:endParaRPr lang="en-GB"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28152544"/>
              </p:ext>
            </p:extLst>
          </p:nvPr>
        </p:nvGraphicFramePr>
        <p:xfrm>
          <a:off x="179512" y="1600200"/>
          <a:ext cx="8784976" cy="5141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17" t="14570" r="50000" b="14612"/>
          <a:stretch/>
        </p:blipFill>
        <p:spPr bwMode="auto">
          <a:xfrm>
            <a:off x="0" y="0"/>
            <a:ext cx="1365127" cy="1559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t="14591" r="3517" b="14591"/>
          <a:stretch/>
        </p:blipFill>
        <p:spPr bwMode="auto">
          <a:xfrm>
            <a:off x="7778873" y="-1"/>
            <a:ext cx="1365127" cy="1559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797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2750</Words>
  <Application>Microsoft Office PowerPoint</Application>
  <PresentationFormat>On-screen Show (4:3)</PresentationFormat>
  <Paragraphs>166</Paragraphs>
  <Slides>31</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ＭＳ Ｐゴシック</vt:lpstr>
      <vt:lpstr>Arial</vt:lpstr>
      <vt:lpstr>Calibri</vt:lpstr>
      <vt:lpstr>Times New Roman</vt:lpstr>
      <vt:lpstr>Office Theme</vt:lpstr>
      <vt:lpstr>PowerPoint Presentation</vt:lpstr>
      <vt:lpstr>PowerPoint Presentation</vt:lpstr>
      <vt:lpstr>Enquiry Question: Why did Simon de Montfort rebel against Henry III?</vt:lpstr>
      <vt:lpstr>Learning Outcomes</vt:lpstr>
      <vt:lpstr>A King is crowned…</vt:lpstr>
      <vt:lpstr>PowerPoint Presentation</vt:lpstr>
      <vt:lpstr>PowerPoint Presentation</vt:lpstr>
      <vt:lpstr>Conflict between the king and barons </vt:lpstr>
      <vt:lpstr>The role and nature of Parliament and the Council of Fifteen </vt:lpstr>
      <vt:lpstr>Increasing tensions and civil war </vt:lpstr>
      <vt:lpstr>PowerPoint Presentation</vt:lpstr>
      <vt:lpstr>PowerPoint Presentation</vt:lpstr>
      <vt:lpstr>PowerPoint Presentation</vt:lpstr>
      <vt:lpstr>PowerPoint Presentation</vt:lpstr>
      <vt:lpstr>Chronological Understanding</vt:lpstr>
      <vt:lpstr>PowerPoint Presentation</vt:lpstr>
      <vt:lpstr>PowerPoint Presentation</vt:lpstr>
      <vt:lpstr>I am a French nobleman granted land in England by King Henry III </vt:lpstr>
      <vt:lpstr>I am the king’s sister</vt:lpstr>
      <vt:lpstr>I am a skilled politician and military leader given great responsibility by Henry III </vt:lpstr>
      <vt:lpstr>I supported my husband in his fight against my brother, the King</vt:lpstr>
      <vt:lpstr> I was convinced that, with support people, he could defeat the barons’ rebel army </vt:lpstr>
      <vt:lpstr>I was captured by Simon de Montfort at the battle of Lewes </vt:lpstr>
      <vt:lpstr> I am a powerful and influential woman at a time when women’s involvement in big issues was limited </vt:lpstr>
      <vt:lpstr> I am the son of King John who had agreed to Magna Carta </vt:lpstr>
      <vt:lpstr>I became leader of a rebellion against the king</vt:lpstr>
      <vt:lpstr>I called representatives of all shire and towns to Parliament</vt:lpstr>
      <vt:lpstr>I married Simon de Montfort</vt:lpstr>
      <vt:lpstr> I  made and broke agreements, raised taxes but increasingly needed Parliament’s say to do so </vt:lpstr>
      <vt:lpstr>PowerPoint Presentation</vt:lpstr>
      <vt:lpstr>PowerPoint Presentation</vt:lpstr>
    </vt:vector>
  </TitlesOfParts>
  <Company>Lordswood Academies Trust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Alaine CHRISTIAN</dc:creator>
  <cp:lastModifiedBy>Anastasia Galvin</cp:lastModifiedBy>
  <cp:revision>44</cp:revision>
  <dcterms:created xsi:type="dcterms:W3CDTF">2015-12-16T10:10:29Z</dcterms:created>
  <dcterms:modified xsi:type="dcterms:W3CDTF">2017-03-08T13:21:53Z</dcterms:modified>
</cp:coreProperties>
</file>