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57" r:id="rId3"/>
    <p:sldId id="258" r:id="rId4"/>
    <p:sldId id="303" r:id="rId5"/>
    <p:sldId id="304" r:id="rId6"/>
    <p:sldId id="305" r:id="rId7"/>
    <p:sldId id="259" r:id="rId8"/>
    <p:sldId id="261" r:id="rId9"/>
    <p:sldId id="266" r:id="rId10"/>
    <p:sldId id="270" r:id="rId11"/>
    <p:sldId id="267" r:id="rId12"/>
    <p:sldId id="269" r:id="rId13"/>
    <p:sldId id="271" r:id="rId14"/>
    <p:sldId id="268" r:id="rId15"/>
    <p:sldId id="286" r:id="rId16"/>
    <p:sldId id="288" r:id="rId17"/>
    <p:sldId id="289" r:id="rId18"/>
    <p:sldId id="291" r:id="rId19"/>
    <p:sldId id="292" r:id="rId20"/>
    <p:sldId id="293" r:id="rId21"/>
    <p:sldId id="294" r:id="rId22"/>
    <p:sldId id="262" r:id="rId23"/>
    <p:sldId id="263" r:id="rId24"/>
    <p:sldId id="264" r:id="rId25"/>
    <p:sldId id="265" r:id="rId26"/>
    <p:sldId id="273" r:id="rId27"/>
    <p:sldId id="274" r:id="rId28"/>
    <p:sldId id="275" r:id="rId29"/>
    <p:sldId id="276" r:id="rId30"/>
    <p:sldId id="277" r:id="rId31"/>
    <p:sldId id="283" r:id="rId32"/>
    <p:sldId id="282" r:id="rId33"/>
    <p:sldId id="278" r:id="rId34"/>
    <p:sldId id="279" r:id="rId35"/>
    <p:sldId id="284" r:id="rId36"/>
    <p:sldId id="290" r:id="rId37"/>
    <p:sldId id="296" r:id="rId38"/>
    <p:sldId id="297" r:id="rId39"/>
    <p:sldId id="298" r:id="rId40"/>
    <p:sldId id="299" r:id="rId41"/>
    <p:sldId id="300" r:id="rId42"/>
    <p:sldId id="301" r:id="rId43"/>
    <p:sldId id="306"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99CCFF"/>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90037" autoAdjust="0"/>
  </p:normalViewPr>
  <p:slideViewPr>
    <p:cSldViewPr snapToGrid="0">
      <p:cViewPr varScale="1">
        <p:scale>
          <a:sx n="38" d="100"/>
          <a:sy n="38" d="100"/>
        </p:scale>
        <p:origin x="8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A39F8-5E84-4BA6-9BD5-C674C3FD929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25EBED68-95CE-4F91-BB27-ECD3490E3E32}">
      <dgm:prSet phldrT="[Text]"/>
      <dgm:spPr/>
      <dgm:t>
        <a:bodyPr/>
        <a:lstStyle/>
        <a:p>
          <a:pPr algn="ctr"/>
          <a:br>
            <a:rPr lang="en-GB" dirty="0"/>
          </a:br>
          <a:r>
            <a:rPr lang="en-GB" dirty="0"/>
            <a:t>Scriptural argument</a:t>
          </a:r>
          <a:br>
            <a:rPr lang="en-GB" dirty="0"/>
          </a:br>
          <a:br>
            <a:rPr lang="en-GB" dirty="0"/>
          </a:br>
          <a:br>
            <a:rPr lang="en-GB" dirty="0"/>
          </a:br>
          <a:r>
            <a:rPr lang="en-GB" dirty="0">
              <a:solidFill>
                <a:schemeClr val="accent2">
                  <a:lumMod val="75000"/>
                </a:schemeClr>
              </a:solidFill>
            </a:rPr>
            <a:t>Diplomatic manoeuvres</a:t>
          </a:r>
          <a:br>
            <a:rPr lang="en-GB" dirty="0"/>
          </a:br>
          <a:br>
            <a:rPr lang="en-GB" dirty="0"/>
          </a:br>
          <a:br>
            <a:rPr lang="en-GB" dirty="0"/>
          </a:br>
          <a:r>
            <a:rPr lang="en-GB" dirty="0"/>
            <a:t>Legal Efforts</a:t>
          </a:r>
        </a:p>
      </dgm:t>
    </dgm:pt>
    <dgm:pt modelId="{849A8F49-01FA-4D39-A3AE-C55AC1916AB8}" type="parTrans" cxnId="{576F1685-141D-4626-96B9-D9653FD2A6D0}">
      <dgm:prSet/>
      <dgm:spPr/>
      <dgm:t>
        <a:bodyPr/>
        <a:lstStyle/>
        <a:p>
          <a:endParaRPr lang="en-GB"/>
        </a:p>
      </dgm:t>
    </dgm:pt>
    <dgm:pt modelId="{DBF7B11D-2078-4437-B8B7-30F297BD077D}" type="sibTrans" cxnId="{576F1685-141D-4626-96B9-D9653FD2A6D0}">
      <dgm:prSet/>
      <dgm:spPr/>
      <dgm:t>
        <a:bodyPr/>
        <a:lstStyle/>
        <a:p>
          <a:endParaRPr lang="en-GB"/>
        </a:p>
      </dgm:t>
    </dgm:pt>
    <dgm:pt modelId="{503A6860-FDB5-49DE-9555-A2D43C66E7F4}">
      <dgm:prSet phldrT="[Text]" custT="1"/>
      <dgm:spPr/>
      <dgm:t>
        <a:bodyPr/>
        <a:lstStyle/>
        <a:p>
          <a:r>
            <a:rPr lang="en-GB" sz="1700" dirty="0">
              <a:latin typeface="Calibri Light" panose="020F0302020204030204" pitchFamily="34" charset="0"/>
              <a:cs typeface="Calibri Light" panose="020F0302020204030204" pitchFamily="34" charset="0"/>
            </a:rPr>
            <a:t>Wolsey used Leviticus 20:16 along with the fact there was no proof that Catherine and Arthur’s marriage had not been consummated. Henry was convinced the his lack of a male heir was God punishing him. </a:t>
          </a:r>
        </a:p>
        <a:p>
          <a:endParaRPr lang="en-GB" sz="600" dirty="0">
            <a:latin typeface="Calibri Light" panose="020F0302020204030204" pitchFamily="34" charset="0"/>
            <a:cs typeface="Calibri Light" panose="020F0302020204030204" pitchFamily="34" charset="0"/>
          </a:endParaRPr>
        </a:p>
        <a:p>
          <a:r>
            <a:rPr lang="en-GB" sz="1700" dirty="0">
              <a:latin typeface="Calibri Light" panose="020F0302020204030204" pitchFamily="34" charset="0"/>
              <a:cs typeface="Calibri Light" panose="020F0302020204030204" pitchFamily="34" charset="0"/>
            </a:rPr>
            <a:t>However, theologians disagree on this biblical extract. Some said that it only counted is Arthur was alive, and because he was dead, Henry actually had a duty to marry Catherine!</a:t>
          </a:r>
        </a:p>
      </dgm:t>
    </dgm:pt>
    <dgm:pt modelId="{0D77AA25-DE3F-4661-A0EE-C0581CA4BAC1}" type="parTrans" cxnId="{24EB8A73-D077-4A4B-949D-6BF8134224F9}">
      <dgm:prSet/>
      <dgm:spPr/>
      <dgm:t>
        <a:bodyPr/>
        <a:lstStyle/>
        <a:p>
          <a:endParaRPr lang="en-GB"/>
        </a:p>
      </dgm:t>
    </dgm:pt>
    <dgm:pt modelId="{E5587A8C-8CD3-497C-8498-DBD20373E9E9}" type="sibTrans" cxnId="{24EB8A73-D077-4A4B-949D-6BF8134224F9}">
      <dgm:prSet/>
      <dgm:spPr/>
      <dgm:t>
        <a:bodyPr/>
        <a:lstStyle/>
        <a:p>
          <a:endParaRPr lang="en-GB"/>
        </a:p>
      </dgm:t>
    </dgm:pt>
    <dgm:pt modelId="{10C19A6D-F92C-48BC-8769-949A932DE250}">
      <dgm:prSet phldrT="[Text]" custT="1"/>
      <dgm:spPr/>
      <dgm:t>
        <a:bodyPr/>
        <a:lstStyle/>
        <a:p>
          <a:r>
            <a:rPr lang="en-GB" sz="1800" dirty="0">
              <a:solidFill>
                <a:schemeClr val="accent2">
                  <a:lumMod val="75000"/>
                </a:schemeClr>
              </a:solidFill>
              <a:latin typeface="Calibri Light" panose="020F0302020204030204" pitchFamily="34" charset="0"/>
              <a:cs typeface="Calibri Light" panose="020F0302020204030204" pitchFamily="34" charset="0"/>
            </a:rPr>
            <a:t>Charles V was unlikely to support the divorce (Catherine’s nephew) and Charles was in control of Italy, holding the Pope hostage… Wolsey tried to free the Pope by using an alliance with France and the renewal of warfare in Italy to distract Charles.</a:t>
          </a:r>
        </a:p>
        <a:p>
          <a:endParaRPr lang="en-GB" sz="600" dirty="0">
            <a:solidFill>
              <a:schemeClr val="accent2">
                <a:lumMod val="75000"/>
              </a:schemeClr>
            </a:solidFill>
            <a:latin typeface="Calibri Light" panose="020F0302020204030204" pitchFamily="34" charset="0"/>
            <a:cs typeface="Calibri Light" panose="020F0302020204030204" pitchFamily="34" charset="0"/>
          </a:endParaRPr>
        </a:p>
        <a:p>
          <a:r>
            <a:rPr lang="en-GB" sz="1800" dirty="0">
              <a:solidFill>
                <a:schemeClr val="accent2">
                  <a:lumMod val="75000"/>
                </a:schemeClr>
              </a:solidFill>
              <a:latin typeface="Calibri Light" panose="020F0302020204030204" pitchFamily="34" charset="0"/>
              <a:cs typeface="Calibri Light" panose="020F0302020204030204" pitchFamily="34" charset="0"/>
            </a:rPr>
            <a:t>However, Charles was too entrenched in the Italian peninsula for this plan to be successful.</a:t>
          </a:r>
        </a:p>
      </dgm:t>
    </dgm:pt>
    <dgm:pt modelId="{B5A73533-4760-4FFF-9615-3DAF77E6FA07}" type="parTrans" cxnId="{5B8489A9-01BE-4DE4-BB49-C0489C9D05F8}">
      <dgm:prSet/>
      <dgm:spPr/>
      <dgm:t>
        <a:bodyPr/>
        <a:lstStyle/>
        <a:p>
          <a:endParaRPr lang="en-GB"/>
        </a:p>
      </dgm:t>
    </dgm:pt>
    <dgm:pt modelId="{4CFD6FB5-D7BB-45BB-9416-FC6CCDA82838}" type="sibTrans" cxnId="{5B8489A9-01BE-4DE4-BB49-C0489C9D05F8}">
      <dgm:prSet/>
      <dgm:spPr/>
      <dgm:t>
        <a:bodyPr/>
        <a:lstStyle/>
        <a:p>
          <a:endParaRPr lang="en-GB"/>
        </a:p>
      </dgm:t>
    </dgm:pt>
    <dgm:pt modelId="{82968D5C-58D8-4E0B-899C-C3235F95C1E1}">
      <dgm:prSet phldrT="[Text]" custT="1"/>
      <dgm:spPr/>
      <dgm:t>
        <a:bodyPr/>
        <a:lstStyle/>
        <a:p>
          <a:r>
            <a:rPr lang="en-GB" sz="1600" dirty="0">
              <a:latin typeface="Calibri Light" panose="020F0302020204030204" pitchFamily="34" charset="0"/>
              <a:cs typeface="Calibri Light" panose="020F0302020204030204" pitchFamily="34" charset="0"/>
            </a:rPr>
            <a:t>Wolsey decided to hold the divorce hearings in England (as Papal Legate he could then make the call). Pope Clement VII sent Campeggio to England with strict instructions to delay the hearing and ensure no decision was reached. Campeggio genuinely took months to arrive…</a:t>
          </a:r>
        </a:p>
        <a:p>
          <a:endParaRPr lang="en-GB" sz="105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When the court final met in 1529, Catherine refused to recognise it and appealed to the Pope to move the hearing to Rome. The Pope agreed. At this point Wolsey had run out of options…</a:t>
          </a:r>
        </a:p>
      </dgm:t>
    </dgm:pt>
    <dgm:pt modelId="{98470306-1C6F-4E0D-B0F5-CDF9D3189E3A}" type="parTrans" cxnId="{F16FB28B-4BB0-430B-B759-FA1546465FD4}">
      <dgm:prSet/>
      <dgm:spPr/>
      <dgm:t>
        <a:bodyPr/>
        <a:lstStyle/>
        <a:p>
          <a:endParaRPr lang="en-GB"/>
        </a:p>
      </dgm:t>
    </dgm:pt>
    <dgm:pt modelId="{F3E3968D-5450-42D3-AB5A-537FA00E42E1}" type="sibTrans" cxnId="{F16FB28B-4BB0-430B-B759-FA1546465FD4}">
      <dgm:prSet/>
      <dgm:spPr/>
      <dgm:t>
        <a:bodyPr/>
        <a:lstStyle/>
        <a:p>
          <a:endParaRPr lang="en-GB"/>
        </a:p>
      </dgm:t>
    </dgm:pt>
    <dgm:pt modelId="{4CEBDE2F-86F3-4536-B829-1B0B8E801BFF}" type="pres">
      <dgm:prSet presAssocID="{893A39F8-5E84-4BA6-9BD5-C674C3FD929B}" presName="vert0" presStyleCnt="0">
        <dgm:presLayoutVars>
          <dgm:dir/>
          <dgm:animOne val="branch"/>
          <dgm:animLvl val="lvl"/>
        </dgm:presLayoutVars>
      </dgm:prSet>
      <dgm:spPr/>
    </dgm:pt>
    <dgm:pt modelId="{0C13CD9A-70FA-4D88-9889-FF53BE14A756}" type="pres">
      <dgm:prSet presAssocID="{25EBED68-95CE-4F91-BB27-ECD3490E3E32}" presName="thickLine" presStyleLbl="alignNode1" presStyleIdx="0" presStyleCnt="1"/>
      <dgm:spPr/>
    </dgm:pt>
    <dgm:pt modelId="{69A982CB-72F9-48B8-B8F0-33A615B8B025}" type="pres">
      <dgm:prSet presAssocID="{25EBED68-95CE-4F91-BB27-ECD3490E3E32}" presName="horz1" presStyleCnt="0"/>
      <dgm:spPr/>
    </dgm:pt>
    <dgm:pt modelId="{3987143B-0FE3-4720-8A0C-6DEB6B5AC7BC}" type="pres">
      <dgm:prSet presAssocID="{25EBED68-95CE-4F91-BB27-ECD3490E3E32}" presName="tx1" presStyleLbl="revTx" presStyleIdx="0" presStyleCnt="4" custLinFactNeighborY="4758"/>
      <dgm:spPr/>
    </dgm:pt>
    <dgm:pt modelId="{4AA29B8E-6FFA-4811-9E33-48FEE6154C21}" type="pres">
      <dgm:prSet presAssocID="{25EBED68-95CE-4F91-BB27-ECD3490E3E32}" presName="vert1" presStyleCnt="0"/>
      <dgm:spPr/>
    </dgm:pt>
    <dgm:pt modelId="{D5A5CCC3-0CF3-4FE7-BE5D-31FC61EFFF4D}" type="pres">
      <dgm:prSet presAssocID="{503A6860-FDB5-49DE-9555-A2D43C66E7F4}" presName="vertSpace2a" presStyleCnt="0"/>
      <dgm:spPr/>
    </dgm:pt>
    <dgm:pt modelId="{596F0B30-F718-4337-9721-BF9B753580B2}" type="pres">
      <dgm:prSet presAssocID="{503A6860-FDB5-49DE-9555-A2D43C66E7F4}" presName="horz2" presStyleCnt="0"/>
      <dgm:spPr/>
    </dgm:pt>
    <dgm:pt modelId="{C4A76F63-6620-4F21-918C-1BA01E373F60}" type="pres">
      <dgm:prSet presAssocID="{503A6860-FDB5-49DE-9555-A2D43C66E7F4}" presName="horzSpace2" presStyleCnt="0"/>
      <dgm:spPr/>
    </dgm:pt>
    <dgm:pt modelId="{6BCE9BC1-FE9A-4FBB-87D2-449F2DD8F21D}" type="pres">
      <dgm:prSet presAssocID="{503A6860-FDB5-49DE-9555-A2D43C66E7F4}" presName="tx2" presStyleLbl="revTx" presStyleIdx="1" presStyleCnt="4"/>
      <dgm:spPr/>
    </dgm:pt>
    <dgm:pt modelId="{D59CC3B4-C688-45F5-9371-312D0D890596}" type="pres">
      <dgm:prSet presAssocID="{503A6860-FDB5-49DE-9555-A2D43C66E7F4}" presName="vert2" presStyleCnt="0"/>
      <dgm:spPr/>
    </dgm:pt>
    <dgm:pt modelId="{4F28DEA8-6C83-43F2-8FF9-2D6D66D98534}" type="pres">
      <dgm:prSet presAssocID="{503A6860-FDB5-49DE-9555-A2D43C66E7F4}" presName="thinLine2b" presStyleLbl="callout" presStyleIdx="0" presStyleCnt="3"/>
      <dgm:spPr/>
    </dgm:pt>
    <dgm:pt modelId="{AFDBC590-5C60-4C93-A7FF-B141509E29E1}" type="pres">
      <dgm:prSet presAssocID="{503A6860-FDB5-49DE-9555-A2D43C66E7F4}" presName="vertSpace2b" presStyleCnt="0"/>
      <dgm:spPr/>
    </dgm:pt>
    <dgm:pt modelId="{D40FE857-7010-452E-B7E7-46329BF034D4}" type="pres">
      <dgm:prSet presAssocID="{10C19A6D-F92C-48BC-8769-949A932DE250}" presName="horz2" presStyleCnt="0"/>
      <dgm:spPr/>
    </dgm:pt>
    <dgm:pt modelId="{12E8AF76-49BD-4842-A775-8A14877969E1}" type="pres">
      <dgm:prSet presAssocID="{10C19A6D-F92C-48BC-8769-949A932DE250}" presName="horzSpace2" presStyleCnt="0"/>
      <dgm:spPr/>
    </dgm:pt>
    <dgm:pt modelId="{30FAD841-D676-445A-8B8E-2E16DE138CD6}" type="pres">
      <dgm:prSet presAssocID="{10C19A6D-F92C-48BC-8769-949A932DE250}" presName="tx2" presStyleLbl="revTx" presStyleIdx="2" presStyleCnt="4"/>
      <dgm:spPr/>
    </dgm:pt>
    <dgm:pt modelId="{C2FBD26D-DC7D-4F80-A978-85E6C32C0E94}" type="pres">
      <dgm:prSet presAssocID="{10C19A6D-F92C-48BC-8769-949A932DE250}" presName="vert2" presStyleCnt="0"/>
      <dgm:spPr/>
    </dgm:pt>
    <dgm:pt modelId="{EF48AE5D-D7C8-4FE5-851F-D50F6DEB071D}" type="pres">
      <dgm:prSet presAssocID="{10C19A6D-F92C-48BC-8769-949A932DE250}" presName="thinLine2b" presStyleLbl="callout" presStyleIdx="1" presStyleCnt="3"/>
      <dgm:spPr/>
    </dgm:pt>
    <dgm:pt modelId="{ADBAE7ED-403C-4549-B54B-0C68D30140D8}" type="pres">
      <dgm:prSet presAssocID="{10C19A6D-F92C-48BC-8769-949A932DE250}" presName="vertSpace2b" presStyleCnt="0"/>
      <dgm:spPr/>
    </dgm:pt>
    <dgm:pt modelId="{F57F5010-5E81-4746-A0D1-A1CB82E827CB}" type="pres">
      <dgm:prSet presAssocID="{82968D5C-58D8-4E0B-899C-C3235F95C1E1}" presName="horz2" presStyleCnt="0"/>
      <dgm:spPr/>
    </dgm:pt>
    <dgm:pt modelId="{F93CA6E1-B0B8-4FAC-B24F-1FE397040436}" type="pres">
      <dgm:prSet presAssocID="{82968D5C-58D8-4E0B-899C-C3235F95C1E1}" presName="horzSpace2" presStyleCnt="0"/>
      <dgm:spPr/>
    </dgm:pt>
    <dgm:pt modelId="{4DF76C26-22FB-4DD8-9B78-C891A36F4A5E}" type="pres">
      <dgm:prSet presAssocID="{82968D5C-58D8-4E0B-899C-C3235F95C1E1}" presName="tx2" presStyleLbl="revTx" presStyleIdx="3" presStyleCnt="4"/>
      <dgm:spPr/>
    </dgm:pt>
    <dgm:pt modelId="{A999D4D4-E1D5-4E78-B808-655CFBA6CE2A}" type="pres">
      <dgm:prSet presAssocID="{82968D5C-58D8-4E0B-899C-C3235F95C1E1}" presName="vert2" presStyleCnt="0"/>
      <dgm:spPr/>
    </dgm:pt>
    <dgm:pt modelId="{009D42F3-AED5-4987-8E25-EB7DE6E0DFE4}" type="pres">
      <dgm:prSet presAssocID="{82968D5C-58D8-4E0B-899C-C3235F95C1E1}" presName="thinLine2b" presStyleLbl="callout" presStyleIdx="2" presStyleCnt="3"/>
      <dgm:spPr/>
    </dgm:pt>
    <dgm:pt modelId="{25D47C0D-AD71-4E04-A5F4-B103268DC322}" type="pres">
      <dgm:prSet presAssocID="{82968D5C-58D8-4E0B-899C-C3235F95C1E1}" presName="vertSpace2b" presStyleCnt="0"/>
      <dgm:spPr/>
    </dgm:pt>
  </dgm:ptLst>
  <dgm:cxnLst>
    <dgm:cxn modelId="{D9929A24-4842-4E67-9DC3-50E2E72D0143}" type="presOf" srcId="{10C19A6D-F92C-48BC-8769-949A932DE250}" destId="{30FAD841-D676-445A-8B8E-2E16DE138CD6}" srcOrd="0" destOrd="0" presId="urn:microsoft.com/office/officeart/2008/layout/LinedList"/>
    <dgm:cxn modelId="{04D2C525-8102-4B38-9373-A5F68281CE59}" type="presOf" srcId="{25EBED68-95CE-4F91-BB27-ECD3490E3E32}" destId="{3987143B-0FE3-4720-8A0C-6DEB6B5AC7BC}" srcOrd="0" destOrd="0" presId="urn:microsoft.com/office/officeart/2008/layout/LinedList"/>
    <dgm:cxn modelId="{29AD182D-5827-4889-BD6D-0FED0015EFC2}" type="presOf" srcId="{82968D5C-58D8-4E0B-899C-C3235F95C1E1}" destId="{4DF76C26-22FB-4DD8-9B78-C891A36F4A5E}" srcOrd="0" destOrd="0" presId="urn:microsoft.com/office/officeart/2008/layout/LinedList"/>
    <dgm:cxn modelId="{AB45B75F-C4FE-434C-A909-E9CFD4536AB9}" type="presOf" srcId="{893A39F8-5E84-4BA6-9BD5-C674C3FD929B}" destId="{4CEBDE2F-86F3-4536-B829-1B0B8E801BFF}" srcOrd="0" destOrd="0" presId="urn:microsoft.com/office/officeart/2008/layout/LinedList"/>
    <dgm:cxn modelId="{24EB8A73-D077-4A4B-949D-6BF8134224F9}" srcId="{25EBED68-95CE-4F91-BB27-ECD3490E3E32}" destId="{503A6860-FDB5-49DE-9555-A2D43C66E7F4}" srcOrd="0" destOrd="0" parTransId="{0D77AA25-DE3F-4661-A0EE-C0581CA4BAC1}" sibTransId="{E5587A8C-8CD3-497C-8498-DBD20373E9E9}"/>
    <dgm:cxn modelId="{576F1685-141D-4626-96B9-D9653FD2A6D0}" srcId="{893A39F8-5E84-4BA6-9BD5-C674C3FD929B}" destId="{25EBED68-95CE-4F91-BB27-ECD3490E3E32}" srcOrd="0" destOrd="0" parTransId="{849A8F49-01FA-4D39-A3AE-C55AC1916AB8}" sibTransId="{DBF7B11D-2078-4437-B8B7-30F297BD077D}"/>
    <dgm:cxn modelId="{F16FB28B-4BB0-430B-B759-FA1546465FD4}" srcId="{25EBED68-95CE-4F91-BB27-ECD3490E3E32}" destId="{82968D5C-58D8-4E0B-899C-C3235F95C1E1}" srcOrd="2" destOrd="0" parTransId="{98470306-1C6F-4E0D-B0F5-CDF9D3189E3A}" sibTransId="{F3E3968D-5450-42D3-AB5A-537FA00E42E1}"/>
    <dgm:cxn modelId="{5B8489A9-01BE-4DE4-BB49-C0489C9D05F8}" srcId="{25EBED68-95CE-4F91-BB27-ECD3490E3E32}" destId="{10C19A6D-F92C-48BC-8769-949A932DE250}" srcOrd="1" destOrd="0" parTransId="{B5A73533-4760-4FFF-9615-3DAF77E6FA07}" sibTransId="{4CFD6FB5-D7BB-45BB-9416-FC6CCDA82838}"/>
    <dgm:cxn modelId="{530D9FF5-87BE-4FFC-99B3-EBD461924FE8}" type="presOf" srcId="{503A6860-FDB5-49DE-9555-A2D43C66E7F4}" destId="{6BCE9BC1-FE9A-4FBB-87D2-449F2DD8F21D}" srcOrd="0" destOrd="0" presId="urn:microsoft.com/office/officeart/2008/layout/LinedList"/>
    <dgm:cxn modelId="{807361F2-26F1-43AB-85F2-114EAD537473}" type="presParOf" srcId="{4CEBDE2F-86F3-4536-B829-1B0B8E801BFF}" destId="{0C13CD9A-70FA-4D88-9889-FF53BE14A756}" srcOrd="0" destOrd="0" presId="urn:microsoft.com/office/officeart/2008/layout/LinedList"/>
    <dgm:cxn modelId="{F667B3DE-8F04-49CD-95F3-62B8D4B0679C}" type="presParOf" srcId="{4CEBDE2F-86F3-4536-B829-1B0B8E801BFF}" destId="{69A982CB-72F9-48B8-B8F0-33A615B8B025}" srcOrd="1" destOrd="0" presId="urn:microsoft.com/office/officeart/2008/layout/LinedList"/>
    <dgm:cxn modelId="{10CB322C-AEAB-433C-AA82-44CA1F663E67}" type="presParOf" srcId="{69A982CB-72F9-48B8-B8F0-33A615B8B025}" destId="{3987143B-0FE3-4720-8A0C-6DEB6B5AC7BC}" srcOrd="0" destOrd="0" presId="urn:microsoft.com/office/officeart/2008/layout/LinedList"/>
    <dgm:cxn modelId="{EA958147-7057-4D0D-829D-E2ACFA19D76B}" type="presParOf" srcId="{69A982CB-72F9-48B8-B8F0-33A615B8B025}" destId="{4AA29B8E-6FFA-4811-9E33-48FEE6154C21}" srcOrd="1" destOrd="0" presId="urn:microsoft.com/office/officeart/2008/layout/LinedList"/>
    <dgm:cxn modelId="{C2E731F1-C578-4904-8334-A6374D2E6C4A}" type="presParOf" srcId="{4AA29B8E-6FFA-4811-9E33-48FEE6154C21}" destId="{D5A5CCC3-0CF3-4FE7-BE5D-31FC61EFFF4D}" srcOrd="0" destOrd="0" presId="urn:microsoft.com/office/officeart/2008/layout/LinedList"/>
    <dgm:cxn modelId="{27727A39-10E2-4CFE-8CA1-4B953F75840C}" type="presParOf" srcId="{4AA29B8E-6FFA-4811-9E33-48FEE6154C21}" destId="{596F0B30-F718-4337-9721-BF9B753580B2}" srcOrd="1" destOrd="0" presId="urn:microsoft.com/office/officeart/2008/layout/LinedList"/>
    <dgm:cxn modelId="{F9D7A328-76A4-4CAE-BD46-D86F0B182FE7}" type="presParOf" srcId="{596F0B30-F718-4337-9721-BF9B753580B2}" destId="{C4A76F63-6620-4F21-918C-1BA01E373F60}" srcOrd="0" destOrd="0" presId="urn:microsoft.com/office/officeart/2008/layout/LinedList"/>
    <dgm:cxn modelId="{EAC48678-A931-4C6A-88ED-7B5BEEF041EB}" type="presParOf" srcId="{596F0B30-F718-4337-9721-BF9B753580B2}" destId="{6BCE9BC1-FE9A-4FBB-87D2-449F2DD8F21D}" srcOrd="1" destOrd="0" presId="urn:microsoft.com/office/officeart/2008/layout/LinedList"/>
    <dgm:cxn modelId="{0DAB8183-1921-4556-BFC3-8126A721DB46}" type="presParOf" srcId="{596F0B30-F718-4337-9721-BF9B753580B2}" destId="{D59CC3B4-C688-45F5-9371-312D0D890596}" srcOrd="2" destOrd="0" presId="urn:microsoft.com/office/officeart/2008/layout/LinedList"/>
    <dgm:cxn modelId="{3A28D8D0-80B2-409E-B901-C502EC1752B9}" type="presParOf" srcId="{4AA29B8E-6FFA-4811-9E33-48FEE6154C21}" destId="{4F28DEA8-6C83-43F2-8FF9-2D6D66D98534}" srcOrd="2" destOrd="0" presId="urn:microsoft.com/office/officeart/2008/layout/LinedList"/>
    <dgm:cxn modelId="{81180A7C-D78B-4854-A5B0-66D47DE00F72}" type="presParOf" srcId="{4AA29B8E-6FFA-4811-9E33-48FEE6154C21}" destId="{AFDBC590-5C60-4C93-A7FF-B141509E29E1}" srcOrd="3" destOrd="0" presId="urn:microsoft.com/office/officeart/2008/layout/LinedList"/>
    <dgm:cxn modelId="{27E3ECD4-31A3-4607-9E35-5DE7173448D0}" type="presParOf" srcId="{4AA29B8E-6FFA-4811-9E33-48FEE6154C21}" destId="{D40FE857-7010-452E-B7E7-46329BF034D4}" srcOrd="4" destOrd="0" presId="urn:microsoft.com/office/officeart/2008/layout/LinedList"/>
    <dgm:cxn modelId="{096FF23B-5330-45A2-9D2D-4C5A55EAE450}" type="presParOf" srcId="{D40FE857-7010-452E-B7E7-46329BF034D4}" destId="{12E8AF76-49BD-4842-A775-8A14877969E1}" srcOrd="0" destOrd="0" presId="urn:microsoft.com/office/officeart/2008/layout/LinedList"/>
    <dgm:cxn modelId="{1DE9BABF-88C5-4181-8A50-10608F2B0B5D}" type="presParOf" srcId="{D40FE857-7010-452E-B7E7-46329BF034D4}" destId="{30FAD841-D676-445A-8B8E-2E16DE138CD6}" srcOrd="1" destOrd="0" presId="urn:microsoft.com/office/officeart/2008/layout/LinedList"/>
    <dgm:cxn modelId="{DEB5071D-09DC-4AFF-B2EB-F8D1AFDB64D5}" type="presParOf" srcId="{D40FE857-7010-452E-B7E7-46329BF034D4}" destId="{C2FBD26D-DC7D-4F80-A978-85E6C32C0E94}" srcOrd="2" destOrd="0" presId="urn:microsoft.com/office/officeart/2008/layout/LinedList"/>
    <dgm:cxn modelId="{5BE5B6EF-7724-4579-8B8F-B27E88EF8228}" type="presParOf" srcId="{4AA29B8E-6FFA-4811-9E33-48FEE6154C21}" destId="{EF48AE5D-D7C8-4FE5-851F-D50F6DEB071D}" srcOrd="5" destOrd="0" presId="urn:microsoft.com/office/officeart/2008/layout/LinedList"/>
    <dgm:cxn modelId="{5FCFA14C-41D3-4096-BCFF-A8C84B101F2C}" type="presParOf" srcId="{4AA29B8E-6FFA-4811-9E33-48FEE6154C21}" destId="{ADBAE7ED-403C-4549-B54B-0C68D30140D8}" srcOrd="6" destOrd="0" presId="urn:microsoft.com/office/officeart/2008/layout/LinedList"/>
    <dgm:cxn modelId="{DF9D3F88-227F-4A3A-98A5-CD85D82B60A2}" type="presParOf" srcId="{4AA29B8E-6FFA-4811-9E33-48FEE6154C21}" destId="{F57F5010-5E81-4746-A0D1-A1CB82E827CB}" srcOrd="7" destOrd="0" presId="urn:microsoft.com/office/officeart/2008/layout/LinedList"/>
    <dgm:cxn modelId="{675D1D8F-0DD9-4A92-8638-79FADE02B923}" type="presParOf" srcId="{F57F5010-5E81-4746-A0D1-A1CB82E827CB}" destId="{F93CA6E1-B0B8-4FAC-B24F-1FE397040436}" srcOrd="0" destOrd="0" presId="urn:microsoft.com/office/officeart/2008/layout/LinedList"/>
    <dgm:cxn modelId="{3DC16096-956B-430F-9852-655A6BE74974}" type="presParOf" srcId="{F57F5010-5E81-4746-A0D1-A1CB82E827CB}" destId="{4DF76C26-22FB-4DD8-9B78-C891A36F4A5E}" srcOrd="1" destOrd="0" presId="urn:microsoft.com/office/officeart/2008/layout/LinedList"/>
    <dgm:cxn modelId="{3669767E-A419-4FDC-9A5A-34837C5EFED8}" type="presParOf" srcId="{F57F5010-5E81-4746-A0D1-A1CB82E827CB}" destId="{A999D4D4-E1D5-4E78-B808-655CFBA6CE2A}" srcOrd="2" destOrd="0" presId="urn:microsoft.com/office/officeart/2008/layout/LinedList"/>
    <dgm:cxn modelId="{419829A0-4B84-42A0-B04E-412267617645}" type="presParOf" srcId="{4AA29B8E-6FFA-4811-9E33-48FEE6154C21}" destId="{009D42F3-AED5-4987-8E25-EB7DE6E0DFE4}" srcOrd="8" destOrd="0" presId="urn:microsoft.com/office/officeart/2008/layout/LinedList"/>
    <dgm:cxn modelId="{D7B17154-240D-45F3-9B5A-79B6645F47B4}" type="presParOf" srcId="{4AA29B8E-6FFA-4811-9E33-48FEE6154C21}" destId="{25D47C0D-AD71-4E04-A5F4-B103268DC32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EDCEA-1CDA-4392-A4C6-CC98B6640949}"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2692F71D-6D14-4B27-88A5-C2DB292ECEB7}">
      <dgm:prSet phldrT="[Text]" custT="1"/>
      <dgm:spPr/>
      <dgm:t>
        <a:bodyPr/>
        <a:lstStyle/>
        <a:p>
          <a:r>
            <a:rPr lang="en-GB" sz="2000" dirty="0">
              <a:latin typeface="Calibri Light" panose="020F0302020204030204" pitchFamily="34" charset="0"/>
              <a:cs typeface="Calibri Light" panose="020F0302020204030204" pitchFamily="34" charset="0"/>
            </a:rPr>
            <a:t>Acts of Parliament (1533-34)</a:t>
          </a:r>
        </a:p>
      </dgm:t>
    </dgm:pt>
    <dgm:pt modelId="{0A7324AD-23EA-401F-BF89-E228C8719B52}" type="parTrans" cxnId="{CDB10002-95B6-4E1D-B108-D956CA6CF732}">
      <dgm:prSet/>
      <dgm:spPr/>
      <dgm:t>
        <a:bodyPr/>
        <a:lstStyle/>
        <a:p>
          <a:endParaRPr lang="en-GB">
            <a:latin typeface="Calibri Light" panose="020F0302020204030204" pitchFamily="34" charset="0"/>
            <a:cs typeface="Calibri Light" panose="020F0302020204030204" pitchFamily="34" charset="0"/>
          </a:endParaRPr>
        </a:p>
      </dgm:t>
    </dgm:pt>
    <dgm:pt modelId="{089FF4A6-F9AC-4E27-8F0A-6BC13C092EFA}" type="sibTrans" cxnId="{CDB10002-95B6-4E1D-B108-D956CA6CF732}">
      <dgm:prSet/>
      <dgm:spPr/>
      <dgm:t>
        <a:bodyPr/>
        <a:lstStyle/>
        <a:p>
          <a:endParaRPr lang="en-GB">
            <a:latin typeface="Calibri Light" panose="020F0302020204030204" pitchFamily="34" charset="0"/>
            <a:cs typeface="Calibri Light" panose="020F0302020204030204" pitchFamily="34" charset="0"/>
          </a:endParaRPr>
        </a:p>
      </dgm:t>
    </dgm:pt>
    <dgm:pt modelId="{F45B633E-8112-48F4-955B-F8C12DCEFB5A}">
      <dgm:prSet phldrT="[Text]" custT="1"/>
      <dgm:spPr/>
      <dgm:t>
        <a:bodyPr/>
        <a:lstStyle/>
        <a:p>
          <a:r>
            <a:rPr lang="en-GB" sz="2000" dirty="0">
              <a:latin typeface="Calibri Light" panose="020F0302020204030204" pitchFamily="34" charset="0"/>
              <a:cs typeface="Calibri Light" panose="020F0302020204030204" pitchFamily="34" charset="0"/>
            </a:rPr>
            <a:t>Broken with Rome</a:t>
          </a:r>
        </a:p>
      </dgm:t>
    </dgm:pt>
    <dgm:pt modelId="{0D6FFB79-5F6D-4606-AFE8-CA12E5D1D324}" type="parTrans" cxnId="{E1CDFB7F-3FB2-4C65-A535-AA6D287BEAEE}">
      <dgm:prSet/>
      <dgm:spPr/>
      <dgm:t>
        <a:bodyPr/>
        <a:lstStyle/>
        <a:p>
          <a:endParaRPr lang="en-GB">
            <a:latin typeface="Calibri Light" panose="020F0302020204030204" pitchFamily="34" charset="0"/>
            <a:cs typeface="Calibri Light" panose="020F0302020204030204" pitchFamily="34" charset="0"/>
          </a:endParaRPr>
        </a:p>
      </dgm:t>
    </dgm:pt>
    <dgm:pt modelId="{23F9A0B2-FC8F-475E-B95B-A3CE712CDCF0}" type="sibTrans" cxnId="{E1CDFB7F-3FB2-4C65-A535-AA6D287BEAEE}">
      <dgm:prSet/>
      <dgm:spPr/>
      <dgm:t>
        <a:bodyPr/>
        <a:lstStyle/>
        <a:p>
          <a:endParaRPr lang="en-GB">
            <a:latin typeface="Calibri Light" panose="020F0302020204030204" pitchFamily="34" charset="0"/>
            <a:cs typeface="Calibri Light" panose="020F0302020204030204" pitchFamily="34" charset="0"/>
          </a:endParaRPr>
        </a:p>
      </dgm:t>
    </dgm:pt>
    <dgm:pt modelId="{0879A2C1-EF5B-4220-9E13-F2C1BB19CF4A}" type="pres">
      <dgm:prSet presAssocID="{16BEDCEA-1CDA-4392-A4C6-CC98B6640949}" presName="Name0" presStyleCnt="0">
        <dgm:presLayoutVars>
          <dgm:chMax val="7"/>
          <dgm:chPref val="5"/>
        </dgm:presLayoutVars>
      </dgm:prSet>
      <dgm:spPr/>
    </dgm:pt>
    <dgm:pt modelId="{75E24F0F-C7EC-47ED-9485-E4624E0E7A22}" type="pres">
      <dgm:prSet presAssocID="{16BEDCEA-1CDA-4392-A4C6-CC98B6640949}" presName="arrowNode" presStyleLbl="node1" presStyleIdx="0" presStyleCnt="1" custLinFactNeighborX="-366" custLinFactNeighborY="1710"/>
      <dgm:spPr/>
    </dgm:pt>
    <dgm:pt modelId="{A6B79CC9-8013-4C30-B72B-9BFC77981CA6}" type="pres">
      <dgm:prSet presAssocID="{2692F71D-6D14-4B27-88A5-C2DB292ECEB7}" presName="txNode1" presStyleLbl="revTx" presStyleIdx="0" presStyleCnt="2" custScaleX="150767" custLinFactNeighborX="-1250" custLinFactNeighborY="-17217">
        <dgm:presLayoutVars>
          <dgm:bulletEnabled val="1"/>
        </dgm:presLayoutVars>
      </dgm:prSet>
      <dgm:spPr/>
    </dgm:pt>
    <dgm:pt modelId="{44E09539-07BB-4125-B44E-4710A9254B5F}" type="pres">
      <dgm:prSet presAssocID="{F45B633E-8112-48F4-955B-F8C12DCEFB5A}" presName="txNode2" presStyleLbl="revTx" presStyleIdx="1" presStyleCnt="2">
        <dgm:presLayoutVars>
          <dgm:bulletEnabled val="1"/>
        </dgm:presLayoutVars>
      </dgm:prSet>
      <dgm:spPr/>
    </dgm:pt>
  </dgm:ptLst>
  <dgm:cxnLst>
    <dgm:cxn modelId="{CDB10002-95B6-4E1D-B108-D956CA6CF732}" srcId="{16BEDCEA-1CDA-4392-A4C6-CC98B6640949}" destId="{2692F71D-6D14-4B27-88A5-C2DB292ECEB7}" srcOrd="0" destOrd="0" parTransId="{0A7324AD-23EA-401F-BF89-E228C8719B52}" sibTransId="{089FF4A6-F9AC-4E27-8F0A-6BC13C092EFA}"/>
    <dgm:cxn modelId="{7BE5EC0A-798D-4C17-A2D6-D351FFAF30F7}" type="presOf" srcId="{16BEDCEA-1CDA-4392-A4C6-CC98B6640949}" destId="{0879A2C1-EF5B-4220-9E13-F2C1BB19CF4A}" srcOrd="0" destOrd="0" presId="urn:microsoft.com/office/officeart/2009/3/layout/DescendingProcess"/>
    <dgm:cxn modelId="{DF727B13-4ED8-4871-910D-BE34F1AF8537}" type="presOf" srcId="{F45B633E-8112-48F4-955B-F8C12DCEFB5A}" destId="{44E09539-07BB-4125-B44E-4710A9254B5F}" srcOrd="0" destOrd="0" presId="urn:microsoft.com/office/officeart/2009/3/layout/DescendingProcess"/>
    <dgm:cxn modelId="{89BAC05C-7021-4147-9C29-D5F621E41100}" type="presOf" srcId="{2692F71D-6D14-4B27-88A5-C2DB292ECEB7}" destId="{A6B79CC9-8013-4C30-B72B-9BFC77981CA6}" srcOrd="0" destOrd="0" presId="urn:microsoft.com/office/officeart/2009/3/layout/DescendingProcess"/>
    <dgm:cxn modelId="{E1CDFB7F-3FB2-4C65-A535-AA6D287BEAEE}" srcId="{16BEDCEA-1CDA-4392-A4C6-CC98B6640949}" destId="{F45B633E-8112-48F4-955B-F8C12DCEFB5A}" srcOrd="1" destOrd="0" parTransId="{0D6FFB79-5F6D-4606-AFE8-CA12E5D1D324}" sibTransId="{23F9A0B2-FC8F-475E-B95B-A3CE712CDCF0}"/>
    <dgm:cxn modelId="{30CABC3D-A314-4B58-A390-611C24E29728}" type="presParOf" srcId="{0879A2C1-EF5B-4220-9E13-F2C1BB19CF4A}" destId="{75E24F0F-C7EC-47ED-9485-E4624E0E7A22}" srcOrd="0" destOrd="0" presId="urn:microsoft.com/office/officeart/2009/3/layout/DescendingProcess"/>
    <dgm:cxn modelId="{20006FC0-49EA-4301-A383-C2199307973A}" type="presParOf" srcId="{0879A2C1-EF5B-4220-9E13-F2C1BB19CF4A}" destId="{A6B79CC9-8013-4C30-B72B-9BFC77981CA6}" srcOrd="1" destOrd="0" presId="urn:microsoft.com/office/officeart/2009/3/layout/DescendingProcess"/>
    <dgm:cxn modelId="{7296DB26-3996-46F6-A0FF-9F0435704B19}" type="presParOf" srcId="{0879A2C1-EF5B-4220-9E13-F2C1BB19CF4A}" destId="{44E09539-07BB-4125-B44E-4710A9254B5F}" srcOrd="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8BDB2-8C64-452F-847B-8A3A4646F6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E0C6E81E-D1FE-428E-A827-ABAC21914067}">
      <dgm:prSet phldrT="[Text]" custT="1"/>
      <dgm:spPr/>
      <dgm:t>
        <a:bodyPr/>
        <a:lstStyle/>
        <a:p>
          <a:r>
            <a:rPr lang="en-GB" sz="3400" dirty="0">
              <a:solidFill>
                <a:schemeClr val="accent3">
                  <a:lumMod val="50000"/>
                </a:schemeClr>
              </a:solidFill>
            </a:rPr>
            <a:t>Change</a:t>
          </a:r>
        </a:p>
        <a:p>
          <a:endParaRPr lang="en-GB" sz="3400" dirty="0">
            <a:solidFill>
              <a:schemeClr val="accent3">
                <a:lumMod val="50000"/>
              </a:schemeClr>
            </a:solidFill>
          </a:endParaRPr>
        </a:p>
        <a:p>
          <a:endParaRPr lang="en-GB" sz="3400" dirty="0">
            <a:solidFill>
              <a:schemeClr val="accent3">
                <a:lumMod val="50000"/>
              </a:schemeClr>
            </a:solidFill>
          </a:endParaRPr>
        </a:p>
        <a:p>
          <a:endParaRPr lang="en-GB" sz="4800" dirty="0">
            <a:solidFill>
              <a:schemeClr val="accent3">
                <a:lumMod val="50000"/>
              </a:schemeClr>
            </a:solidFill>
          </a:endParaRPr>
        </a:p>
        <a:p>
          <a:r>
            <a:rPr lang="en-GB" sz="3400" dirty="0">
              <a:solidFill>
                <a:schemeClr val="accent3">
                  <a:lumMod val="50000"/>
                </a:schemeClr>
              </a:solidFill>
            </a:rPr>
            <a:t>Continuity</a:t>
          </a:r>
        </a:p>
      </dgm:t>
    </dgm:pt>
    <dgm:pt modelId="{22B75035-96A4-4B02-A10E-054C1DFFDD32}" type="parTrans" cxnId="{FAED9164-518B-448E-B861-778D698AA20F}">
      <dgm:prSet/>
      <dgm:spPr/>
      <dgm:t>
        <a:bodyPr/>
        <a:lstStyle/>
        <a:p>
          <a:endParaRPr lang="en-GB"/>
        </a:p>
      </dgm:t>
    </dgm:pt>
    <dgm:pt modelId="{17C5A86E-84C7-4957-B958-7A2190B835B4}" type="sibTrans" cxnId="{FAED9164-518B-448E-B861-778D698AA20F}">
      <dgm:prSet/>
      <dgm:spPr/>
      <dgm:t>
        <a:bodyPr/>
        <a:lstStyle/>
        <a:p>
          <a:endParaRPr lang="en-GB"/>
        </a:p>
      </dgm:t>
    </dgm:pt>
    <dgm:pt modelId="{7BD93021-7538-4E47-AD4C-559B6B3FD23C}">
      <dgm:prSet phldrT="[Text]" custT="1"/>
      <dgm:spPr/>
      <dgm:t>
        <a:bodyPr/>
        <a:lstStyle/>
        <a:p>
          <a:pPr>
            <a:buFont typeface="Arial" panose="020B0604020202020204" pitchFamily="34" charset="0"/>
            <a:buChar char="•"/>
          </a:pPr>
          <a:r>
            <a:rPr lang="en-GB" sz="1800" dirty="0"/>
            <a:t>Jurisdiction of the Pope had been destroyed (King had more authority)</a:t>
          </a:r>
        </a:p>
        <a:p>
          <a:pPr>
            <a:buFont typeface="Arial" panose="020B0604020202020204" pitchFamily="34" charset="0"/>
            <a:buChar char="•"/>
          </a:pPr>
          <a:r>
            <a:rPr lang="en-GB" sz="1800" dirty="0"/>
            <a:t>Monasteries had been dissolved (transfer of resources from church to crown)</a:t>
          </a:r>
        </a:p>
        <a:p>
          <a:pPr>
            <a:buFont typeface="Arial" panose="020B0604020202020204" pitchFamily="34" charset="0"/>
            <a:buChar char="•"/>
          </a:pPr>
          <a:r>
            <a:rPr lang="en-GB" sz="1800" dirty="0"/>
            <a:t>Parish churches had to have a bible in English </a:t>
          </a:r>
        </a:p>
        <a:p>
          <a:pPr>
            <a:buFont typeface="Arial" panose="020B0604020202020204" pitchFamily="34" charset="0"/>
            <a:buChar char="•"/>
          </a:pPr>
          <a:r>
            <a:rPr lang="en-GB" sz="1800" dirty="0"/>
            <a:t>Religious culture had been influenced by Humanism</a:t>
          </a:r>
        </a:p>
      </dgm:t>
    </dgm:pt>
    <dgm:pt modelId="{8778E563-3BA7-433D-89FD-143A93FFA958}" type="parTrans" cxnId="{84E61494-81C5-4AEE-A03F-1EE8D4CC2483}">
      <dgm:prSet/>
      <dgm:spPr/>
      <dgm:t>
        <a:bodyPr/>
        <a:lstStyle/>
        <a:p>
          <a:endParaRPr lang="en-GB"/>
        </a:p>
      </dgm:t>
    </dgm:pt>
    <dgm:pt modelId="{ED4226A9-647E-48E1-8C3C-E9B5D84B9B72}" type="sibTrans" cxnId="{84E61494-81C5-4AEE-A03F-1EE8D4CC2483}">
      <dgm:prSet/>
      <dgm:spPr/>
      <dgm:t>
        <a:bodyPr/>
        <a:lstStyle/>
        <a:p>
          <a:endParaRPr lang="en-GB"/>
        </a:p>
      </dgm:t>
    </dgm:pt>
    <dgm:pt modelId="{64511A1A-300D-4219-8824-BE02DADF9BD4}">
      <dgm:prSet phldrT="[Text]" custT="1"/>
      <dgm:spPr/>
      <dgm:t>
        <a:bodyPr/>
        <a:lstStyle/>
        <a:p>
          <a:pPr>
            <a:buFont typeface="Arial" panose="020B0604020202020204" pitchFamily="34" charset="0"/>
            <a:buChar char="•"/>
          </a:pPr>
          <a:r>
            <a:rPr lang="en-GB" sz="1800" dirty="0"/>
            <a:t>Church hierarchy</a:t>
          </a:r>
        </a:p>
        <a:p>
          <a:pPr>
            <a:buFont typeface="Arial" panose="020B0604020202020204" pitchFamily="34" charset="0"/>
            <a:buChar char="•"/>
          </a:pPr>
          <a:r>
            <a:rPr lang="en-GB" sz="1800" dirty="0"/>
            <a:t>Interior of the churches</a:t>
          </a:r>
        </a:p>
        <a:p>
          <a:pPr>
            <a:buFont typeface="Arial" panose="020B0604020202020204" pitchFamily="34" charset="0"/>
            <a:buChar char="•"/>
          </a:pPr>
          <a:r>
            <a:rPr lang="en-GB" sz="1800" dirty="0"/>
            <a:t>Services were largely traditional</a:t>
          </a:r>
        </a:p>
        <a:p>
          <a:pPr>
            <a:buFont typeface="Arial" panose="020B0604020202020204" pitchFamily="34" charset="0"/>
            <a:buChar char="•"/>
          </a:pPr>
          <a:r>
            <a:rPr lang="en-GB" sz="1800" dirty="0"/>
            <a:t>Six Articles 1539 and the fall of Cromwell weakened the case for religious reform</a:t>
          </a:r>
        </a:p>
        <a:p>
          <a:pPr>
            <a:buFont typeface="Arial" panose="020B0604020202020204" pitchFamily="34" charset="0"/>
            <a:buChar char="•"/>
          </a:pPr>
          <a:r>
            <a:rPr lang="en-GB" sz="1800" dirty="0"/>
            <a:t>Services were still held in Latin</a:t>
          </a:r>
        </a:p>
        <a:p>
          <a:pPr>
            <a:buFont typeface="Arial" panose="020B0604020202020204" pitchFamily="34" charset="0"/>
            <a:buChar char="•"/>
          </a:pPr>
          <a:r>
            <a:rPr lang="en-GB" sz="1800" dirty="0"/>
            <a:t>Music continued to play in services</a:t>
          </a:r>
        </a:p>
        <a:p>
          <a:pPr>
            <a:buFont typeface="Arial" panose="020B0604020202020204" pitchFamily="34" charset="0"/>
            <a:buChar char="•"/>
          </a:pPr>
          <a:endParaRPr lang="en-GB" sz="1600" dirty="0"/>
        </a:p>
      </dgm:t>
    </dgm:pt>
    <dgm:pt modelId="{1ED07BAE-03C5-46FD-82BC-2697B52C6772}" type="parTrans" cxnId="{498E2897-B9F2-4115-AF2E-B49A139E0440}">
      <dgm:prSet/>
      <dgm:spPr/>
      <dgm:t>
        <a:bodyPr/>
        <a:lstStyle/>
        <a:p>
          <a:endParaRPr lang="en-GB"/>
        </a:p>
      </dgm:t>
    </dgm:pt>
    <dgm:pt modelId="{4A4F5FA5-C759-4D28-90E7-C9A46DB5552A}" type="sibTrans" cxnId="{498E2897-B9F2-4115-AF2E-B49A139E0440}">
      <dgm:prSet/>
      <dgm:spPr/>
      <dgm:t>
        <a:bodyPr/>
        <a:lstStyle/>
        <a:p>
          <a:endParaRPr lang="en-GB"/>
        </a:p>
      </dgm:t>
    </dgm:pt>
    <dgm:pt modelId="{C5AA931D-2EDA-4D81-98E2-60C32DCA1A84}" type="pres">
      <dgm:prSet presAssocID="{D2B8BDB2-8C64-452F-847B-8A3A4646F655}" presName="vert0" presStyleCnt="0">
        <dgm:presLayoutVars>
          <dgm:dir/>
          <dgm:animOne val="branch"/>
          <dgm:animLvl val="lvl"/>
        </dgm:presLayoutVars>
      </dgm:prSet>
      <dgm:spPr/>
    </dgm:pt>
    <dgm:pt modelId="{344F8780-A572-4CF5-A831-2AC8AB10F7B7}" type="pres">
      <dgm:prSet presAssocID="{E0C6E81E-D1FE-428E-A827-ABAC21914067}" presName="thickLine" presStyleLbl="alignNode1" presStyleIdx="0" presStyleCnt="1"/>
      <dgm:spPr/>
    </dgm:pt>
    <dgm:pt modelId="{A4E89755-5248-423C-81DC-2FB99FE881BB}" type="pres">
      <dgm:prSet presAssocID="{E0C6E81E-D1FE-428E-A827-ABAC21914067}" presName="horz1" presStyleCnt="0"/>
      <dgm:spPr/>
    </dgm:pt>
    <dgm:pt modelId="{E539A54F-4E2F-449F-B555-879AF935E8AD}" type="pres">
      <dgm:prSet presAssocID="{E0C6E81E-D1FE-428E-A827-ABAC21914067}" presName="tx1" presStyleLbl="revTx" presStyleIdx="0" presStyleCnt="3" custLinFactNeighborX="-18080" custLinFactNeighborY="13281"/>
      <dgm:spPr/>
    </dgm:pt>
    <dgm:pt modelId="{57F6715D-11AE-44A8-9920-4FBD453FC7B3}" type="pres">
      <dgm:prSet presAssocID="{E0C6E81E-D1FE-428E-A827-ABAC21914067}" presName="vert1" presStyleCnt="0"/>
      <dgm:spPr/>
    </dgm:pt>
    <dgm:pt modelId="{D05E7634-D405-427F-9E86-FB59B74373A7}" type="pres">
      <dgm:prSet presAssocID="{7BD93021-7538-4E47-AD4C-559B6B3FD23C}" presName="vertSpace2a" presStyleCnt="0"/>
      <dgm:spPr/>
    </dgm:pt>
    <dgm:pt modelId="{60EF8D73-4444-4177-9B43-D805293E75B2}" type="pres">
      <dgm:prSet presAssocID="{7BD93021-7538-4E47-AD4C-559B6B3FD23C}" presName="horz2" presStyleCnt="0"/>
      <dgm:spPr/>
    </dgm:pt>
    <dgm:pt modelId="{A48E9C40-0D26-4CD9-BFEF-0727417188DC}" type="pres">
      <dgm:prSet presAssocID="{7BD93021-7538-4E47-AD4C-559B6B3FD23C}" presName="horzSpace2" presStyleCnt="0"/>
      <dgm:spPr/>
    </dgm:pt>
    <dgm:pt modelId="{36782D16-AED3-4940-B979-D55A5AC853E2}" type="pres">
      <dgm:prSet presAssocID="{7BD93021-7538-4E47-AD4C-559B6B3FD23C}" presName="tx2" presStyleLbl="revTx" presStyleIdx="1" presStyleCnt="3"/>
      <dgm:spPr/>
    </dgm:pt>
    <dgm:pt modelId="{FF9CECA5-4BC8-4DEB-8A0F-C722D3EC1996}" type="pres">
      <dgm:prSet presAssocID="{7BD93021-7538-4E47-AD4C-559B6B3FD23C}" presName="vert2" presStyleCnt="0"/>
      <dgm:spPr/>
    </dgm:pt>
    <dgm:pt modelId="{A223860B-4860-46A4-B018-1E4F0186E6B2}" type="pres">
      <dgm:prSet presAssocID="{7BD93021-7538-4E47-AD4C-559B6B3FD23C}" presName="thinLine2b" presStyleLbl="callout" presStyleIdx="0" presStyleCnt="2"/>
      <dgm:spPr/>
    </dgm:pt>
    <dgm:pt modelId="{355FEA5C-3D5C-4F30-8B79-D2924227F9CB}" type="pres">
      <dgm:prSet presAssocID="{7BD93021-7538-4E47-AD4C-559B6B3FD23C}" presName="vertSpace2b" presStyleCnt="0"/>
      <dgm:spPr/>
    </dgm:pt>
    <dgm:pt modelId="{91FDBE02-2CB0-4CF8-9E21-E0947B74FD07}" type="pres">
      <dgm:prSet presAssocID="{64511A1A-300D-4219-8824-BE02DADF9BD4}" presName="horz2" presStyleCnt="0"/>
      <dgm:spPr/>
    </dgm:pt>
    <dgm:pt modelId="{A6BEF299-E74F-413F-BCA7-B2F08E108974}" type="pres">
      <dgm:prSet presAssocID="{64511A1A-300D-4219-8824-BE02DADF9BD4}" presName="horzSpace2" presStyleCnt="0"/>
      <dgm:spPr/>
    </dgm:pt>
    <dgm:pt modelId="{5E401517-B4C3-4294-8471-2F448F3445A4}" type="pres">
      <dgm:prSet presAssocID="{64511A1A-300D-4219-8824-BE02DADF9BD4}" presName="tx2" presStyleLbl="revTx" presStyleIdx="2" presStyleCnt="3"/>
      <dgm:spPr/>
    </dgm:pt>
    <dgm:pt modelId="{8F030F9E-EE51-4332-AB5E-37007308BC13}" type="pres">
      <dgm:prSet presAssocID="{64511A1A-300D-4219-8824-BE02DADF9BD4}" presName="vert2" presStyleCnt="0"/>
      <dgm:spPr/>
    </dgm:pt>
    <dgm:pt modelId="{49BBFD90-B835-4C74-B0CA-15CF866010B7}" type="pres">
      <dgm:prSet presAssocID="{64511A1A-300D-4219-8824-BE02DADF9BD4}" presName="thinLine2b" presStyleLbl="callout" presStyleIdx="1" presStyleCnt="2"/>
      <dgm:spPr/>
    </dgm:pt>
    <dgm:pt modelId="{FF48F856-6110-43FD-9C8C-AD9DA6936BF0}" type="pres">
      <dgm:prSet presAssocID="{64511A1A-300D-4219-8824-BE02DADF9BD4}" presName="vertSpace2b" presStyleCnt="0"/>
      <dgm:spPr/>
    </dgm:pt>
  </dgm:ptLst>
  <dgm:cxnLst>
    <dgm:cxn modelId="{B1F14C64-028E-4F74-8137-07AE8837363E}" type="presOf" srcId="{7BD93021-7538-4E47-AD4C-559B6B3FD23C}" destId="{36782D16-AED3-4940-B979-D55A5AC853E2}" srcOrd="0" destOrd="0" presId="urn:microsoft.com/office/officeart/2008/layout/LinedList"/>
    <dgm:cxn modelId="{FAED9164-518B-448E-B861-778D698AA20F}" srcId="{D2B8BDB2-8C64-452F-847B-8A3A4646F655}" destId="{E0C6E81E-D1FE-428E-A827-ABAC21914067}" srcOrd="0" destOrd="0" parTransId="{22B75035-96A4-4B02-A10E-054C1DFFDD32}" sibTransId="{17C5A86E-84C7-4957-B958-7A2190B835B4}"/>
    <dgm:cxn modelId="{7FDAC26C-99B8-4B7C-8B1A-BAF7EA12663E}" type="presOf" srcId="{E0C6E81E-D1FE-428E-A827-ABAC21914067}" destId="{E539A54F-4E2F-449F-B555-879AF935E8AD}" srcOrd="0" destOrd="0" presId="urn:microsoft.com/office/officeart/2008/layout/LinedList"/>
    <dgm:cxn modelId="{FA92768D-2F51-4E0F-9F9D-73F45EB76B44}" type="presOf" srcId="{D2B8BDB2-8C64-452F-847B-8A3A4646F655}" destId="{C5AA931D-2EDA-4D81-98E2-60C32DCA1A84}" srcOrd="0" destOrd="0" presId="urn:microsoft.com/office/officeart/2008/layout/LinedList"/>
    <dgm:cxn modelId="{84E61494-81C5-4AEE-A03F-1EE8D4CC2483}" srcId="{E0C6E81E-D1FE-428E-A827-ABAC21914067}" destId="{7BD93021-7538-4E47-AD4C-559B6B3FD23C}" srcOrd="0" destOrd="0" parTransId="{8778E563-3BA7-433D-89FD-143A93FFA958}" sibTransId="{ED4226A9-647E-48E1-8C3C-E9B5D84B9B72}"/>
    <dgm:cxn modelId="{498E2897-B9F2-4115-AF2E-B49A139E0440}" srcId="{E0C6E81E-D1FE-428E-A827-ABAC21914067}" destId="{64511A1A-300D-4219-8824-BE02DADF9BD4}" srcOrd="1" destOrd="0" parTransId="{1ED07BAE-03C5-46FD-82BC-2697B52C6772}" sibTransId="{4A4F5FA5-C759-4D28-90E7-C9A46DB5552A}"/>
    <dgm:cxn modelId="{C007A0F5-37F2-4ECC-BF76-2C1C4C82951B}" type="presOf" srcId="{64511A1A-300D-4219-8824-BE02DADF9BD4}" destId="{5E401517-B4C3-4294-8471-2F448F3445A4}" srcOrd="0" destOrd="0" presId="urn:microsoft.com/office/officeart/2008/layout/LinedList"/>
    <dgm:cxn modelId="{4BC512C6-9DF7-4494-920D-3E62C515DC93}" type="presParOf" srcId="{C5AA931D-2EDA-4D81-98E2-60C32DCA1A84}" destId="{344F8780-A572-4CF5-A831-2AC8AB10F7B7}" srcOrd="0" destOrd="0" presId="urn:microsoft.com/office/officeart/2008/layout/LinedList"/>
    <dgm:cxn modelId="{7953F606-B28C-49EE-88DC-5D9492284D64}" type="presParOf" srcId="{C5AA931D-2EDA-4D81-98E2-60C32DCA1A84}" destId="{A4E89755-5248-423C-81DC-2FB99FE881BB}" srcOrd="1" destOrd="0" presId="urn:microsoft.com/office/officeart/2008/layout/LinedList"/>
    <dgm:cxn modelId="{82EF2424-B463-4D70-8205-ED91BB187306}" type="presParOf" srcId="{A4E89755-5248-423C-81DC-2FB99FE881BB}" destId="{E539A54F-4E2F-449F-B555-879AF935E8AD}" srcOrd="0" destOrd="0" presId="urn:microsoft.com/office/officeart/2008/layout/LinedList"/>
    <dgm:cxn modelId="{D6386E54-165C-4642-B8CA-533124C9FC97}" type="presParOf" srcId="{A4E89755-5248-423C-81DC-2FB99FE881BB}" destId="{57F6715D-11AE-44A8-9920-4FBD453FC7B3}" srcOrd="1" destOrd="0" presId="urn:microsoft.com/office/officeart/2008/layout/LinedList"/>
    <dgm:cxn modelId="{95237407-7164-4B83-8437-F2805923101E}" type="presParOf" srcId="{57F6715D-11AE-44A8-9920-4FBD453FC7B3}" destId="{D05E7634-D405-427F-9E86-FB59B74373A7}" srcOrd="0" destOrd="0" presId="urn:microsoft.com/office/officeart/2008/layout/LinedList"/>
    <dgm:cxn modelId="{E907A34D-0935-408E-B237-51D9DF90615D}" type="presParOf" srcId="{57F6715D-11AE-44A8-9920-4FBD453FC7B3}" destId="{60EF8D73-4444-4177-9B43-D805293E75B2}" srcOrd="1" destOrd="0" presId="urn:microsoft.com/office/officeart/2008/layout/LinedList"/>
    <dgm:cxn modelId="{9826D9A2-E2BB-4B3A-8D00-5EA44027CA8E}" type="presParOf" srcId="{60EF8D73-4444-4177-9B43-D805293E75B2}" destId="{A48E9C40-0D26-4CD9-BFEF-0727417188DC}" srcOrd="0" destOrd="0" presId="urn:microsoft.com/office/officeart/2008/layout/LinedList"/>
    <dgm:cxn modelId="{C0B6122B-6DD2-48D4-8FD1-34E9135B3CB5}" type="presParOf" srcId="{60EF8D73-4444-4177-9B43-D805293E75B2}" destId="{36782D16-AED3-4940-B979-D55A5AC853E2}" srcOrd="1" destOrd="0" presId="urn:microsoft.com/office/officeart/2008/layout/LinedList"/>
    <dgm:cxn modelId="{90704528-14A0-4E0B-B22F-A695015FEC43}" type="presParOf" srcId="{60EF8D73-4444-4177-9B43-D805293E75B2}" destId="{FF9CECA5-4BC8-4DEB-8A0F-C722D3EC1996}" srcOrd="2" destOrd="0" presId="urn:microsoft.com/office/officeart/2008/layout/LinedList"/>
    <dgm:cxn modelId="{6DB1498F-777A-4FA2-B5CA-DC7A6B8DFE2C}" type="presParOf" srcId="{57F6715D-11AE-44A8-9920-4FBD453FC7B3}" destId="{A223860B-4860-46A4-B018-1E4F0186E6B2}" srcOrd="2" destOrd="0" presId="urn:microsoft.com/office/officeart/2008/layout/LinedList"/>
    <dgm:cxn modelId="{3A69A684-029D-4A22-AF60-5F3292799BF1}" type="presParOf" srcId="{57F6715D-11AE-44A8-9920-4FBD453FC7B3}" destId="{355FEA5C-3D5C-4F30-8B79-D2924227F9CB}" srcOrd="3" destOrd="0" presId="urn:microsoft.com/office/officeart/2008/layout/LinedList"/>
    <dgm:cxn modelId="{DBFCD3AF-97B8-4ECE-AE24-704CD0323E25}" type="presParOf" srcId="{57F6715D-11AE-44A8-9920-4FBD453FC7B3}" destId="{91FDBE02-2CB0-4CF8-9E21-E0947B74FD07}" srcOrd="4" destOrd="0" presId="urn:microsoft.com/office/officeart/2008/layout/LinedList"/>
    <dgm:cxn modelId="{42F92E4F-BEE3-4975-AA14-A9D619D01FBC}" type="presParOf" srcId="{91FDBE02-2CB0-4CF8-9E21-E0947B74FD07}" destId="{A6BEF299-E74F-413F-BCA7-B2F08E108974}" srcOrd="0" destOrd="0" presId="urn:microsoft.com/office/officeart/2008/layout/LinedList"/>
    <dgm:cxn modelId="{7D77A333-2C1E-4606-B40D-EB6C1E030281}" type="presParOf" srcId="{91FDBE02-2CB0-4CF8-9E21-E0947B74FD07}" destId="{5E401517-B4C3-4294-8471-2F448F3445A4}" srcOrd="1" destOrd="0" presId="urn:microsoft.com/office/officeart/2008/layout/LinedList"/>
    <dgm:cxn modelId="{160E0AA6-BA9A-4B25-9361-EEE2FAA582E0}" type="presParOf" srcId="{91FDBE02-2CB0-4CF8-9E21-E0947B74FD07}" destId="{8F030F9E-EE51-4332-AB5E-37007308BC13}" srcOrd="2" destOrd="0" presId="urn:microsoft.com/office/officeart/2008/layout/LinedList"/>
    <dgm:cxn modelId="{8DAACCE6-6581-4D91-B596-2B19E2F1408F}" type="presParOf" srcId="{57F6715D-11AE-44A8-9920-4FBD453FC7B3}" destId="{49BBFD90-B835-4C74-B0CA-15CF866010B7}" srcOrd="5" destOrd="0" presId="urn:microsoft.com/office/officeart/2008/layout/LinedList"/>
    <dgm:cxn modelId="{BEE89B99-05A6-4D40-A55E-0301D67E82F5}" type="presParOf" srcId="{57F6715D-11AE-44A8-9920-4FBD453FC7B3}" destId="{FF48F856-6110-43FD-9C8C-AD9DA6936BF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7FA20E-EA9E-4763-96E4-7826B4B5E1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815227AE-DC62-42DC-B0B3-51BB3534ED7A}">
      <dgm:prSet phldrT="[Text]"/>
      <dgm:spPr/>
      <dgm:t>
        <a:bodyPr/>
        <a:lstStyle/>
        <a:p>
          <a:r>
            <a:rPr lang="en-GB" dirty="0"/>
            <a:t>Growth</a:t>
          </a:r>
        </a:p>
      </dgm:t>
    </dgm:pt>
    <dgm:pt modelId="{B9D14386-FEA3-4814-9CD3-F0A3F3BAB931}" type="parTrans" cxnId="{52FC00DA-939B-428A-8F30-CD72D711388C}">
      <dgm:prSet/>
      <dgm:spPr/>
      <dgm:t>
        <a:bodyPr/>
        <a:lstStyle/>
        <a:p>
          <a:endParaRPr lang="en-GB"/>
        </a:p>
      </dgm:t>
    </dgm:pt>
    <dgm:pt modelId="{1E9538E7-ABBF-446E-8C10-D7A9F91808A5}" type="sibTrans" cxnId="{52FC00DA-939B-428A-8F30-CD72D711388C}">
      <dgm:prSet/>
      <dgm:spPr/>
      <dgm:t>
        <a:bodyPr/>
        <a:lstStyle/>
        <a:p>
          <a:endParaRPr lang="en-GB"/>
        </a:p>
      </dgm:t>
    </dgm:pt>
    <dgm:pt modelId="{9E8257C1-ED93-4191-8F05-C7FE688DA177}">
      <dgm:prSet phldrT="[Text]"/>
      <dgm:spPr/>
      <dgm:t>
        <a:bodyPr/>
        <a:lstStyle/>
        <a:p>
          <a:r>
            <a:rPr lang="en-GB" dirty="0"/>
            <a:t>Volume of English trade increased in the first half of the Sixteenth Century</a:t>
          </a:r>
        </a:p>
      </dgm:t>
    </dgm:pt>
    <dgm:pt modelId="{5A1AB4E2-79ED-4E5F-A28A-6DDAEE6A9D1A}" type="parTrans" cxnId="{50074828-3195-4C52-AE77-190ACD265D77}">
      <dgm:prSet/>
      <dgm:spPr/>
      <dgm:t>
        <a:bodyPr/>
        <a:lstStyle/>
        <a:p>
          <a:endParaRPr lang="en-GB"/>
        </a:p>
      </dgm:t>
    </dgm:pt>
    <dgm:pt modelId="{3F2A4F08-918E-4352-BF01-70C220481F37}" type="sibTrans" cxnId="{50074828-3195-4C52-AE77-190ACD265D77}">
      <dgm:prSet/>
      <dgm:spPr/>
      <dgm:t>
        <a:bodyPr/>
        <a:lstStyle/>
        <a:p>
          <a:endParaRPr lang="en-GB"/>
        </a:p>
      </dgm:t>
    </dgm:pt>
    <dgm:pt modelId="{C97AA568-B1D0-48F5-A0F6-FFC51212CB7E}">
      <dgm:prSet phldrT="[Text]"/>
      <dgm:spPr/>
      <dgm:t>
        <a:bodyPr/>
        <a:lstStyle/>
        <a:p>
          <a:r>
            <a:rPr lang="en-GB" dirty="0"/>
            <a:t>Where</a:t>
          </a:r>
        </a:p>
      </dgm:t>
    </dgm:pt>
    <dgm:pt modelId="{8E31E0E7-6244-4944-8542-F143217518AB}" type="parTrans" cxnId="{CB158C19-F7EF-4CD3-992C-DF228C39437F}">
      <dgm:prSet/>
      <dgm:spPr/>
      <dgm:t>
        <a:bodyPr/>
        <a:lstStyle/>
        <a:p>
          <a:endParaRPr lang="en-GB"/>
        </a:p>
      </dgm:t>
    </dgm:pt>
    <dgm:pt modelId="{99C30228-5048-4DA7-B186-9BB7B6407540}" type="sibTrans" cxnId="{CB158C19-F7EF-4CD3-992C-DF228C39437F}">
      <dgm:prSet/>
      <dgm:spPr/>
      <dgm:t>
        <a:bodyPr/>
        <a:lstStyle/>
        <a:p>
          <a:endParaRPr lang="en-GB"/>
        </a:p>
      </dgm:t>
    </dgm:pt>
    <dgm:pt modelId="{2E2727DE-31F4-45B9-AC13-5737CA049124}">
      <dgm:prSet phldrT="[Text]"/>
      <dgm:spPr/>
      <dgm:t>
        <a:bodyPr/>
        <a:lstStyle/>
        <a:p>
          <a:r>
            <a:rPr lang="en-GB" dirty="0"/>
            <a:t>Leading route for exports were London to Antwerp. (Then cent to customers in Central Europe and the Baltic)</a:t>
          </a:r>
        </a:p>
      </dgm:t>
    </dgm:pt>
    <dgm:pt modelId="{7898D027-4C47-40E9-BD0F-6E62D289CD2A}" type="parTrans" cxnId="{A19317F5-EEDE-4E38-83AC-84BDFB8BD65E}">
      <dgm:prSet/>
      <dgm:spPr/>
      <dgm:t>
        <a:bodyPr/>
        <a:lstStyle/>
        <a:p>
          <a:endParaRPr lang="en-GB"/>
        </a:p>
      </dgm:t>
    </dgm:pt>
    <dgm:pt modelId="{31361247-DE4A-4BE1-8237-E9A22C3840BD}" type="sibTrans" cxnId="{A19317F5-EEDE-4E38-83AC-84BDFB8BD65E}">
      <dgm:prSet/>
      <dgm:spPr/>
      <dgm:t>
        <a:bodyPr/>
        <a:lstStyle/>
        <a:p>
          <a:endParaRPr lang="en-GB"/>
        </a:p>
      </dgm:t>
    </dgm:pt>
    <dgm:pt modelId="{CE1F724D-AD1E-4A6D-9ACB-8300031AE8E5}">
      <dgm:prSet phldrT="[Text]"/>
      <dgm:spPr/>
      <dgm:t>
        <a:bodyPr/>
        <a:lstStyle/>
        <a:p>
          <a:r>
            <a:rPr lang="en-GB" dirty="0"/>
            <a:t>Profits</a:t>
          </a:r>
        </a:p>
      </dgm:t>
    </dgm:pt>
    <dgm:pt modelId="{05943D5F-4A43-488E-9398-1D7C2770426E}" type="parTrans" cxnId="{D0C4DAC7-B3B9-4C78-9805-3B32FE1CD9D3}">
      <dgm:prSet/>
      <dgm:spPr/>
      <dgm:t>
        <a:bodyPr/>
        <a:lstStyle/>
        <a:p>
          <a:endParaRPr lang="en-GB"/>
        </a:p>
      </dgm:t>
    </dgm:pt>
    <dgm:pt modelId="{624355D7-3920-4A4F-BC29-1CA4E76D106E}" type="sibTrans" cxnId="{D0C4DAC7-B3B9-4C78-9805-3B32FE1CD9D3}">
      <dgm:prSet/>
      <dgm:spPr/>
      <dgm:t>
        <a:bodyPr/>
        <a:lstStyle/>
        <a:p>
          <a:endParaRPr lang="en-GB"/>
        </a:p>
      </dgm:t>
    </dgm:pt>
    <dgm:pt modelId="{731AB3E3-9A1D-4B7F-B6B6-F850E7F18A7C}">
      <dgm:prSet phldrT="[Text]"/>
      <dgm:spPr/>
      <dgm:t>
        <a:bodyPr/>
        <a:lstStyle/>
        <a:p>
          <a:r>
            <a:rPr lang="en-GB" dirty="0"/>
            <a:t>Profits did not always find their way to England (70% of cloth exports were transported by English merchants but much trade was in foreign hands before).</a:t>
          </a:r>
        </a:p>
      </dgm:t>
    </dgm:pt>
    <dgm:pt modelId="{5ACC0196-47A8-41EA-9564-E645CD775638}" type="parTrans" cxnId="{C74EABBA-5610-4D8C-96EB-104DEF66A274}">
      <dgm:prSet/>
      <dgm:spPr/>
      <dgm:t>
        <a:bodyPr/>
        <a:lstStyle/>
        <a:p>
          <a:endParaRPr lang="en-GB"/>
        </a:p>
      </dgm:t>
    </dgm:pt>
    <dgm:pt modelId="{9C1E9CD4-BB7C-43FD-86F6-3A5989A16506}" type="sibTrans" cxnId="{C74EABBA-5610-4D8C-96EB-104DEF66A274}">
      <dgm:prSet/>
      <dgm:spPr/>
      <dgm:t>
        <a:bodyPr/>
        <a:lstStyle/>
        <a:p>
          <a:endParaRPr lang="en-GB"/>
        </a:p>
      </dgm:t>
    </dgm:pt>
    <dgm:pt modelId="{7C789EC3-2D82-466F-A1C5-5C126CF80474}">
      <dgm:prSet phldrT="[Text]"/>
      <dgm:spPr/>
      <dgm:t>
        <a:bodyPr/>
        <a:lstStyle/>
        <a:p>
          <a:r>
            <a:rPr lang="en-GB" dirty="0"/>
            <a:t>Cloth exports doubled; increased in export of hides and tins (esp. Cornish tin); mining industries grew</a:t>
          </a:r>
        </a:p>
      </dgm:t>
    </dgm:pt>
    <dgm:pt modelId="{76C2A8C3-7930-4A84-BCE7-A1084A218221}" type="parTrans" cxnId="{8BAEDAE2-61CB-4B6A-9B9B-27F7D8408135}">
      <dgm:prSet/>
      <dgm:spPr/>
      <dgm:t>
        <a:bodyPr/>
        <a:lstStyle/>
        <a:p>
          <a:endParaRPr lang="en-GB"/>
        </a:p>
      </dgm:t>
    </dgm:pt>
    <dgm:pt modelId="{69048C64-D43F-4A99-90DC-C85ADB2C0104}" type="sibTrans" cxnId="{8BAEDAE2-61CB-4B6A-9B9B-27F7D8408135}">
      <dgm:prSet/>
      <dgm:spPr/>
      <dgm:t>
        <a:bodyPr/>
        <a:lstStyle/>
        <a:p>
          <a:endParaRPr lang="en-GB"/>
        </a:p>
      </dgm:t>
    </dgm:pt>
    <dgm:pt modelId="{A81A60D1-74F7-4D29-87D3-B3D083B330EB}">
      <dgm:prSet phldrT="[Text]"/>
      <dgm:spPr/>
      <dgm:t>
        <a:bodyPr/>
        <a:lstStyle/>
        <a:p>
          <a:r>
            <a:rPr lang="en-GB" dirty="0"/>
            <a:t>Market for raw wool declined</a:t>
          </a:r>
        </a:p>
      </dgm:t>
    </dgm:pt>
    <dgm:pt modelId="{240CCAAE-D60C-4439-B5E1-DAC34A59378F}" type="parTrans" cxnId="{36D395D5-DDA7-4842-8330-651316F8BD74}">
      <dgm:prSet/>
      <dgm:spPr/>
      <dgm:t>
        <a:bodyPr/>
        <a:lstStyle/>
        <a:p>
          <a:endParaRPr lang="en-GB"/>
        </a:p>
      </dgm:t>
    </dgm:pt>
    <dgm:pt modelId="{37F28E67-5313-415F-895F-AE7EEC8C4E47}" type="sibTrans" cxnId="{36D395D5-DDA7-4842-8330-651316F8BD74}">
      <dgm:prSet/>
      <dgm:spPr/>
      <dgm:t>
        <a:bodyPr/>
        <a:lstStyle/>
        <a:p>
          <a:endParaRPr lang="en-GB"/>
        </a:p>
      </dgm:t>
    </dgm:pt>
    <dgm:pt modelId="{0C6FAA07-60F8-4ED3-93E5-F60F0CA525A5}">
      <dgm:prSet phldrT="[Text]"/>
      <dgm:spPr/>
      <dgm:t>
        <a:bodyPr/>
        <a:lstStyle/>
        <a:p>
          <a:r>
            <a:rPr lang="en-GB" dirty="0"/>
            <a:t>Increase in the importation of wine</a:t>
          </a:r>
        </a:p>
      </dgm:t>
    </dgm:pt>
    <dgm:pt modelId="{A4D53520-A630-49A8-A821-357D844AFD31}" type="parTrans" cxnId="{BA4BBD0E-CA80-4FE5-96B2-A0E78F985979}">
      <dgm:prSet/>
      <dgm:spPr/>
      <dgm:t>
        <a:bodyPr/>
        <a:lstStyle/>
        <a:p>
          <a:endParaRPr lang="en-GB"/>
        </a:p>
      </dgm:t>
    </dgm:pt>
    <dgm:pt modelId="{8592DCCD-FB83-468A-8EC4-33E1EC8160E1}" type="sibTrans" cxnId="{BA4BBD0E-CA80-4FE5-96B2-A0E78F985979}">
      <dgm:prSet/>
      <dgm:spPr/>
      <dgm:t>
        <a:bodyPr/>
        <a:lstStyle/>
        <a:p>
          <a:endParaRPr lang="en-GB"/>
        </a:p>
      </dgm:t>
    </dgm:pt>
    <dgm:pt modelId="{63510E19-0864-4120-A96C-F8ECF430609A}">
      <dgm:prSet phldrT="[Text]"/>
      <dgm:spPr/>
      <dgm:t>
        <a:bodyPr/>
        <a:lstStyle/>
        <a:p>
          <a:r>
            <a:rPr lang="en-GB" dirty="0"/>
            <a:t>This had a negative impact on other ports (e.g. Bristol, Hull and Boston)</a:t>
          </a:r>
        </a:p>
      </dgm:t>
    </dgm:pt>
    <dgm:pt modelId="{2E478028-8B85-4EA9-AA02-9BD010D9DB81}" type="parTrans" cxnId="{373D6D70-4BAD-4B4B-936F-E121D103827E}">
      <dgm:prSet/>
      <dgm:spPr/>
      <dgm:t>
        <a:bodyPr/>
        <a:lstStyle/>
        <a:p>
          <a:endParaRPr lang="en-GB"/>
        </a:p>
      </dgm:t>
    </dgm:pt>
    <dgm:pt modelId="{F31FBBEA-005D-427E-9CE2-1710DAC292B3}" type="sibTrans" cxnId="{373D6D70-4BAD-4B4B-936F-E121D103827E}">
      <dgm:prSet/>
      <dgm:spPr/>
      <dgm:t>
        <a:bodyPr/>
        <a:lstStyle/>
        <a:p>
          <a:endParaRPr lang="en-GB"/>
        </a:p>
      </dgm:t>
    </dgm:pt>
    <dgm:pt modelId="{A2547057-37E9-48FC-A3D3-A3156F252E74}">
      <dgm:prSet phldrT="[Text]"/>
      <dgm:spPr/>
      <dgm:t>
        <a:bodyPr/>
        <a:lstStyle/>
        <a:p>
          <a:r>
            <a:rPr lang="en-GB" dirty="0"/>
            <a:t>Southampton boomed, especially because of trade with Venice (but this was short lived)</a:t>
          </a:r>
        </a:p>
      </dgm:t>
    </dgm:pt>
    <dgm:pt modelId="{44A8A4A3-C300-4BAA-83D1-A0B753FE11C4}" type="parTrans" cxnId="{ABFEE5F0-1B56-46CE-A7B4-84D952F92F7A}">
      <dgm:prSet/>
      <dgm:spPr/>
      <dgm:t>
        <a:bodyPr/>
        <a:lstStyle/>
        <a:p>
          <a:endParaRPr lang="en-GB"/>
        </a:p>
      </dgm:t>
    </dgm:pt>
    <dgm:pt modelId="{33739583-BEC3-4665-8742-C09F155E6645}" type="sibTrans" cxnId="{ABFEE5F0-1B56-46CE-A7B4-84D952F92F7A}">
      <dgm:prSet/>
      <dgm:spPr/>
      <dgm:t>
        <a:bodyPr/>
        <a:lstStyle/>
        <a:p>
          <a:endParaRPr lang="en-GB"/>
        </a:p>
      </dgm:t>
    </dgm:pt>
    <dgm:pt modelId="{AE17B480-1072-4EF9-8FEA-84E3B1A1F067}">
      <dgm:prSet phldrT="[Text]"/>
      <dgm:spPr/>
      <dgm:t>
        <a:bodyPr/>
        <a:lstStyle/>
        <a:p>
          <a:r>
            <a:rPr lang="en-GB" dirty="0"/>
            <a:t>West riding of Yorkshire, East Anglia and West Country saw the greatest growth of the cloth industry.</a:t>
          </a:r>
        </a:p>
      </dgm:t>
    </dgm:pt>
    <dgm:pt modelId="{96AFA03F-7042-43DA-B7CC-30556C3D0C18}" type="parTrans" cxnId="{C6B83FC1-32AC-4419-A2A4-10F07A95C0C6}">
      <dgm:prSet/>
      <dgm:spPr/>
      <dgm:t>
        <a:bodyPr/>
        <a:lstStyle/>
        <a:p>
          <a:endParaRPr lang="en-GB"/>
        </a:p>
      </dgm:t>
    </dgm:pt>
    <dgm:pt modelId="{099B6D71-7102-42B3-848B-DB3C08F061A4}" type="sibTrans" cxnId="{C6B83FC1-32AC-4419-A2A4-10F07A95C0C6}">
      <dgm:prSet/>
      <dgm:spPr/>
      <dgm:t>
        <a:bodyPr/>
        <a:lstStyle/>
        <a:p>
          <a:endParaRPr lang="en-GB"/>
        </a:p>
      </dgm:t>
    </dgm:pt>
    <dgm:pt modelId="{7FC3D257-6A65-44D6-8989-F825C2AEEAD6}">
      <dgm:prSet phldrT="[Text]"/>
      <dgm:spPr/>
      <dgm:t>
        <a:bodyPr/>
        <a:lstStyle/>
        <a:p>
          <a:r>
            <a:rPr lang="en-GB" dirty="0"/>
            <a:t>Those who did make big profits also enhanced their social status. E.g. William </a:t>
          </a:r>
          <a:r>
            <a:rPr lang="en-GB" dirty="0" err="1"/>
            <a:t>Stumpe</a:t>
          </a:r>
          <a:r>
            <a:rPr lang="en-GB" dirty="0"/>
            <a:t> of </a:t>
          </a:r>
          <a:r>
            <a:rPr lang="en-GB" dirty="0" err="1"/>
            <a:t>Malmesbury</a:t>
          </a:r>
          <a:r>
            <a:rPr lang="en-GB" dirty="0"/>
            <a:t> became MP, and high sheriff for the county.</a:t>
          </a:r>
        </a:p>
      </dgm:t>
    </dgm:pt>
    <dgm:pt modelId="{B8FC12CB-9EA3-4C93-B723-EF318041E4D8}" type="parTrans" cxnId="{A4BF5C72-F119-4C8E-9005-715370AA34CA}">
      <dgm:prSet/>
      <dgm:spPr/>
      <dgm:t>
        <a:bodyPr/>
        <a:lstStyle/>
        <a:p>
          <a:endParaRPr lang="en-GB"/>
        </a:p>
      </dgm:t>
    </dgm:pt>
    <dgm:pt modelId="{075BCE12-C47D-4D13-9419-49F2F1643078}" type="sibTrans" cxnId="{A4BF5C72-F119-4C8E-9005-715370AA34CA}">
      <dgm:prSet/>
      <dgm:spPr/>
      <dgm:t>
        <a:bodyPr/>
        <a:lstStyle/>
        <a:p>
          <a:endParaRPr lang="en-GB"/>
        </a:p>
      </dgm:t>
    </dgm:pt>
    <dgm:pt modelId="{3AC6B059-40D5-4D03-AC81-D028A8DD027D}" type="pres">
      <dgm:prSet presAssocID="{457FA20E-EA9E-4763-96E4-7826B4B5E1CC}" presName="linearFlow" presStyleCnt="0">
        <dgm:presLayoutVars>
          <dgm:dir/>
          <dgm:animLvl val="lvl"/>
          <dgm:resizeHandles val="exact"/>
        </dgm:presLayoutVars>
      </dgm:prSet>
      <dgm:spPr/>
    </dgm:pt>
    <dgm:pt modelId="{81D9D838-4B06-4736-BDCC-50D4B34D36B6}" type="pres">
      <dgm:prSet presAssocID="{815227AE-DC62-42DC-B0B3-51BB3534ED7A}" presName="composite" presStyleCnt="0"/>
      <dgm:spPr/>
    </dgm:pt>
    <dgm:pt modelId="{941D127E-0BA5-41C6-B58D-266F26BB8A5E}" type="pres">
      <dgm:prSet presAssocID="{815227AE-DC62-42DC-B0B3-51BB3534ED7A}" presName="parentText" presStyleLbl="alignNode1" presStyleIdx="0" presStyleCnt="3">
        <dgm:presLayoutVars>
          <dgm:chMax val="1"/>
          <dgm:bulletEnabled val="1"/>
        </dgm:presLayoutVars>
      </dgm:prSet>
      <dgm:spPr/>
    </dgm:pt>
    <dgm:pt modelId="{45A0537A-BC46-4A94-991D-9EB5F9F35BC1}" type="pres">
      <dgm:prSet presAssocID="{815227AE-DC62-42DC-B0B3-51BB3534ED7A}" presName="descendantText" presStyleLbl="alignAcc1" presStyleIdx="0" presStyleCnt="3">
        <dgm:presLayoutVars>
          <dgm:bulletEnabled val="1"/>
        </dgm:presLayoutVars>
      </dgm:prSet>
      <dgm:spPr/>
    </dgm:pt>
    <dgm:pt modelId="{A30B7174-C59F-440D-A634-0EEAEC20A6CE}" type="pres">
      <dgm:prSet presAssocID="{1E9538E7-ABBF-446E-8C10-D7A9F91808A5}" presName="sp" presStyleCnt="0"/>
      <dgm:spPr/>
    </dgm:pt>
    <dgm:pt modelId="{81FE724C-9496-47E2-B3C2-CA447A5771A6}" type="pres">
      <dgm:prSet presAssocID="{C97AA568-B1D0-48F5-A0F6-FFC51212CB7E}" presName="composite" presStyleCnt="0"/>
      <dgm:spPr/>
    </dgm:pt>
    <dgm:pt modelId="{EA6EF618-B261-4B6A-B030-84E2B06F3FF8}" type="pres">
      <dgm:prSet presAssocID="{C97AA568-B1D0-48F5-A0F6-FFC51212CB7E}" presName="parentText" presStyleLbl="alignNode1" presStyleIdx="1" presStyleCnt="3">
        <dgm:presLayoutVars>
          <dgm:chMax val="1"/>
          <dgm:bulletEnabled val="1"/>
        </dgm:presLayoutVars>
      </dgm:prSet>
      <dgm:spPr/>
    </dgm:pt>
    <dgm:pt modelId="{6BBDCEE1-E732-4CCB-A4FC-27935EA4B454}" type="pres">
      <dgm:prSet presAssocID="{C97AA568-B1D0-48F5-A0F6-FFC51212CB7E}" presName="descendantText" presStyleLbl="alignAcc1" presStyleIdx="1" presStyleCnt="3">
        <dgm:presLayoutVars>
          <dgm:bulletEnabled val="1"/>
        </dgm:presLayoutVars>
      </dgm:prSet>
      <dgm:spPr/>
    </dgm:pt>
    <dgm:pt modelId="{BFA425E4-2FA8-4A73-B906-93A16E745C6E}" type="pres">
      <dgm:prSet presAssocID="{99C30228-5048-4DA7-B186-9BB7B6407540}" presName="sp" presStyleCnt="0"/>
      <dgm:spPr/>
    </dgm:pt>
    <dgm:pt modelId="{33382010-EDA8-40A1-92F9-5EC98DCDCAE0}" type="pres">
      <dgm:prSet presAssocID="{CE1F724D-AD1E-4A6D-9ACB-8300031AE8E5}" presName="composite" presStyleCnt="0"/>
      <dgm:spPr/>
    </dgm:pt>
    <dgm:pt modelId="{30E4CB5A-9D56-4B4E-B63B-800985207C6D}" type="pres">
      <dgm:prSet presAssocID="{CE1F724D-AD1E-4A6D-9ACB-8300031AE8E5}" presName="parentText" presStyleLbl="alignNode1" presStyleIdx="2" presStyleCnt="3">
        <dgm:presLayoutVars>
          <dgm:chMax val="1"/>
          <dgm:bulletEnabled val="1"/>
        </dgm:presLayoutVars>
      </dgm:prSet>
      <dgm:spPr/>
    </dgm:pt>
    <dgm:pt modelId="{6264559E-1F5A-422A-BA31-69DEFC51FE1D}" type="pres">
      <dgm:prSet presAssocID="{CE1F724D-AD1E-4A6D-9ACB-8300031AE8E5}" presName="descendantText" presStyleLbl="alignAcc1" presStyleIdx="2" presStyleCnt="3">
        <dgm:presLayoutVars>
          <dgm:bulletEnabled val="1"/>
        </dgm:presLayoutVars>
      </dgm:prSet>
      <dgm:spPr/>
    </dgm:pt>
  </dgm:ptLst>
  <dgm:cxnLst>
    <dgm:cxn modelId="{1224A601-65B8-4560-84F1-BA4BB733CBA5}" type="presOf" srcId="{7C789EC3-2D82-466F-A1C5-5C126CF80474}" destId="{45A0537A-BC46-4A94-991D-9EB5F9F35BC1}" srcOrd="0" destOrd="1" presId="urn:microsoft.com/office/officeart/2005/8/layout/chevron2"/>
    <dgm:cxn modelId="{BA4BBD0E-CA80-4FE5-96B2-A0E78F985979}" srcId="{815227AE-DC62-42DC-B0B3-51BB3534ED7A}" destId="{0C6FAA07-60F8-4ED3-93E5-F60F0CA525A5}" srcOrd="3" destOrd="0" parTransId="{A4D53520-A630-49A8-A821-357D844AFD31}" sibTransId="{8592DCCD-FB83-468A-8EC4-33E1EC8160E1}"/>
    <dgm:cxn modelId="{28E9B916-C0F7-4EE1-BDEA-250562A1B951}" type="presOf" srcId="{C97AA568-B1D0-48F5-A0F6-FFC51212CB7E}" destId="{EA6EF618-B261-4B6A-B030-84E2B06F3FF8}" srcOrd="0" destOrd="0" presId="urn:microsoft.com/office/officeart/2005/8/layout/chevron2"/>
    <dgm:cxn modelId="{CB158C19-F7EF-4CD3-992C-DF228C39437F}" srcId="{457FA20E-EA9E-4763-96E4-7826B4B5E1CC}" destId="{C97AA568-B1D0-48F5-A0F6-FFC51212CB7E}" srcOrd="1" destOrd="0" parTransId="{8E31E0E7-6244-4944-8542-F143217518AB}" sibTransId="{99C30228-5048-4DA7-B186-9BB7B6407540}"/>
    <dgm:cxn modelId="{E7726D1A-A19B-4BC0-87F6-3A78C7E9ACD9}" type="presOf" srcId="{457FA20E-EA9E-4763-96E4-7826B4B5E1CC}" destId="{3AC6B059-40D5-4D03-AC81-D028A8DD027D}" srcOrd="0" destOrd="0" presId="urn:microsoft.com/office/officeart/2005/8/layout/chevron2"/>
    <dgm:cxn modelId="{50074828-3195-4C52-AE77-190ACD265D77}" srcId="{815227AE-DC62-42DC-B0B3-51BB3534ED7A}" destId="{9E8257C1-ED93-4191-8F05-C7FE688DA177}" srcOrd="0" destOrd="0" parTransId="{5A1AB4E2-79ED-4E5F-A28A-6DDAEE6A9D1A}" sibTransId="{3F2A4F08-918E-4352-BF01-70C220481F37}"/>
    <dgm:cxn modelId="{BE81A534-5319-45D5-8309-DF2B056DC51B}" type="presOf" srcId="{2E2727DE-31F4-45B9-AC13-5737CA049124}" destId="{6BBDCEE1-E732-4CCB-A4FC-27935EA4B454}" srcOrd="0" destOrd="0" presId="urn:microsoft.com/office/officeart/2005/8/layout/chevron2"/>
    <dgm:cxn modelId="{BE911D47-2400-4A7D-BFDF-41C048CCFA97}" type="presOf" srcId="{A2547057-37E9-48FC-A3D3-A3156F252E74}" destId="{6BBDCEE1-E732-4CCB-A4FC-27935EA4B454}" srcOrd="0" destOrd="2" presId="urn:microsoft.com/office/officeart/2005/8/layout/chevron2"/>
    <dgm:cxn modelId="{373D6D70-4BAD-4B4B-936F-E121D103827E}" srcId="{C97AA568-B1D0-48F5-A0F6-FFC51212CB7E}" destId="{63510E19-0864-4120-A96C-F8ECF430609A}" srcOrd="1" destOrd="0" parTransId="{2E478028-8B85-4EA9-AA02-9BD010D9DB81}" sibTransId="{F31FBBEA-005D-427E-9CE2-1710DAC292B3}"/>
    <dgm:cxn modelId="{A4BF5C72-F119-4C8E-9005-715370AA34CA}" srcId="{CE1F724D-AD1E-4A6D-9ACB-8300031AE8E5}" destId="{7FC3D257-6A65-44D6-8989-F825C2AEEAD6}" srcOrd="1" destOrd="0" parTransId="{B8FC12CB-9EA3-4C93-B723-EF318041E4D8}" sibTransId="{075BCE12-C47D-4D13-9419-49F2F1643078}"/>
    <dgm:cxn modelId="{817DDF77-4024-4F51-B4F4-B662199B05F5}" type="presOf" srcId="{AE17B480-1072-4EF9-8FEA-84E3B1A1F067}" destId="{6BBDCEE1-E732-4CCB-A4FC-27935EA4B454}" srcOrd="0" destOrd="3" presId="urn:microsoft.com/office/officeart/2005/8/layout/chevron2"/>
    <dgm:cxn modelId="{C641AC59-E766-4046-B376-1F880DDF344F}" type="presOf" srcId="{0C6FAA07-60F8-4ED3-93E5-F60F0CA525A5}" destId="{45A0537A-BC46-4A94-991D-9EB5F9F35BC1}" srcOrd="0" destOrd="3" presId="urn:microsoft.com/office/officeart/2005/8/layout/chevron2"/>
    <dgm:cxn modelId="{0CCBBD83-3D31-4E30-9E2D-7018B6FBEAF9}" type="presOf" srcId="{CE1F724D-AD1E-4A6D-9ACB-8300031AE8E5}" destId="{30E4CB5A-9D56-4B4E-B63B-800985207C6D}" srcOrd="0" destOrd="0" presId="urn:microsoft.com/office/officeart/2005/8/layout/chevron2"/>
    <dgm:cxn modelId="{DD6F95A5-A89B-446F-864E-9CBA01F91AF6}" type="presOf" srcId="{63510E19-0864-4120-A96C-F8ECF430609A}" destId="{6BBDCEE1-E732-4CCB-A4FC-27935EA4B454}" srcOrd="0" destOrd="1" presId="urn:microsoft.com/office/officeart/2005/8/layout/chevron2"/>
    <dgm:cxn modelId="{90EA38AB-BE0A-4E75-827E-579F4BE1DADC}" type="presOf" srcId="{731AB3E3-9A1D-4B7F-B6B6-F850E7F18A7C}" destId="{6264559E-1F5A-422A-BA31-69DEFC51FE1D}" srcOrd="0" destOrd="0" presId="urn:microsoft.com/office/officeart/2005/8/layout/chevron2"/>
    <dgm:cxn modelId="{7179EEB6-C036-460A-A505-BC1751C3669B}" type="presOf" srcId="{9E8257C1-ED93-4191-8F05-C7FE688DA177}" destId="{45A0537A-BC46-4A94-991D-9EB5F9F35BC1}" srcOrd="0" destOrd="0" presId="urn:microsoft.com/office/officeart/2005/8/layout/chevron2"/>
    <dgm:cxn modelId="{C74EABBA-5610-4D8C-96EB-104DEF66A274}" srcId="{CE1F724D-AD1E-4A6D-9ACB-8300031AE8E5}" destId="{731AB3E3-9A1D-4B7F-B6B6-F850E7F18A7C}" srcOrd="0" destOrd="0" parTransId="{5ACC0196-47A8-41EA-9564-E645CD775638}" sibTransId="{9C1E9CD4-BB7C-43FD-86F6-3A5989A16506}"/>
    <dgm:cxn modelId="{C6B83FC1-32AC-4419-A2A4-10F07A95C0C6}" srcId="{C97AA568-B1D0-48F5-A0F6-FFC51212CB7E}" destId="{AE17B480-1072-4EF9-8FEA-84E3B1A1F067}" srcOrd="3" destOrd="0" parTransId="{96AFA03F-7042-43DA-B7CC-30556C3D0C18}" sibTransId="{099B6D71-7102-42B3-848B-DB3C08F061A4}"/>
    <dgm:cxn modelId="{D0C4DAC7-B3B9-4C78-9805-3B32FE1CD9D3}" srcId="{457FA20E-EA9E-4763-96E4-7826B4B5E1CC}" destId="{CE1F724D-AD1E-4A6D-9ACB-8300031AE8E5}" srcOrd="2" destOrd="0" parTransId="{05943D5F-4A43-488E-9398-1D7C2770426E}" sibTransId="{624355D7-3920-4A4F-BC29-1CA4E76D106E}"/>
    <dgm:cxn modelId="{7F9D38CD-66ED-47A4-A637-826133C47BF3}" type="presOf" srcId="{7FC3D257-6A65-44D6-8989-F825C2AEEAD6}" destId="{6264559E-1F5A-422A-BA31-69DEFC51FE1D}" srcOrd="0" destOrd="1" presId="urn:microsoft.com/office/officeart/2005/8/layout/chevron2"/>
    <dgm:cxn modelId="{2B5D69D5-B0D4-4FA4-82FA-55D982648080}" type="presOf" srcId="{A81A60D1-74F7-4D29-87D3-B3D083B330EB}" destId="{45A0537A-BC46-4A94-991D-9EB5F9F35BC1}" srcOrd="0" destOrd="2" presId="urn:microsoft.com/office/officeart/2005/8/layout/chevron2"/>
    <dgm:cxn modelId="{36D395D5-DDA7-4842-8330-651316F8BD74}" srcId="{815227AE-DC62-42DC-B0B3-51BB3534ED7A}" destId="{A81A60D1-74F7-4D29-87D3-B3D083B330EB}" srcOrd="2" destOrd="0" parTransId="{240CCAAE-D60C-4439-B5E1-DAC34A59378F}" sibTransId="{37F28E67-5313-415F-895F-AE7EEC8C4E47}"/>
    <dgm:cxn modelId="{52FC00DA-939B-428A-8F30-CD72D711388C}" srcId="{457FA20E-EA9E-4763-96E4-7826B4B5E1CC}" destId="{815227AE-DC62-42DC-B0B3-51BB3534ED7A}" srcOrd="0" destOrd="0" parTransId="{B9D14386-FEA3-4814-9CD3-F0A3F3BAB931}" sibTransId="{1E9538E7-ABBF-446E-8C10-D7A9F91808A5}"/>
    <dgm:cxn modelId="{8BAEDAE2-61CB-4B6A-9B9B-27F7D8408135}" srcId="{815227AE-DC62-42DC-B0B3-51BB3534ED7A}" destId="{7C789EC3-2D82-466F-A1C5-5C126CF80474}" srcOrd="1" destOrd="0" parTransId="{76C2A8C3-7930-4A84-BCE7-A1084A218221}" sibTransId="{69048C64-D43F-4A99-90DC-C85ADB2C0104}"/>
    <dgm:cxn modelId="{ABFEE5F0-1B56-46CE-A7B4-84D952F92F7A}" srcId="{C97AA568-B1D0-48F5-A0F6-FFC51212CB7E}" destId="{A2547057-37E9-48FC-A3D3-A3156F252E74}" srcOrd="2" destOrd="0" parTransId="{44A8A4A3-C300-4BAA-83D1-A0B753FE11C4}" sibTransId="{33739583-BEC3-4665-8742-C09F155E6645}"/>
    <dgm:cxn modelId="{A19317F5-EEDE-4E38-83AC-84BDFB8BD65E}" srcId="{C97AA568-B1D0-48F5-A0F6-FFC51212CB7E}" destId="{2E2727DE-31F4-45B9-AC13-5737CA049124}" srcOrd="0" destOrd="0" parTransId="{7898D027-4C47-40E9-BD0F-6E62D289CD2A}" sibTransId="{31361247-DE4A-4BE1-8237-E9A22C3840BD}"/>
    <dgm:cxn modelId="{979D49F6-7F58-4BE0-80DA-F35DAC468EE1}" type="presOf" srcId="{815227AE-DC62-42DC-B0B3-51BB3534ED7A}" destId="{941D127E-0BA5-41C6-B58D-266F26BB8A5E}" srcOrd="0" destOrd="0" presId="urn:microsoft.com/office/officeart/2005/8/layout/chevron2"/>
    <dgm:cxn modelId="{EA5B8414-4CC6-4967-B8C2-DCE5C54D4C51}" type="presParOf" srcId="{3AC6B059-40D5-4D03-AC81-D028A8DD027D}" destId="{81D9D838-4B06-4736-BDCC-50D4B34D36B6}" srcOrd="0" destOrd="0" presId="urn:microsoft.com/office/officeart/2005/8/layout/chevron2"/>
    <dgm:cxn modelId="{BA65F43B-2FE3-40C7-B344-3575D7ACE926}" type="presParOf" srcId="{81D9D838-4B06-4736-BDCC-50D4B34D36B6}" destId="{941D127E-0BA5-41C6-B58D-266F26BB8A5E}" srcOrd="0" destOrd="0" presId="urn:microsoft.com/office/officeart/2005/8/layout/chevron2"/>
    <dgm:cxn modelId="{2FBAC0B7-9B5C-4641-A5C5-C9219E1CF75F}" type="presParOf" srcId="{81D9D838-4B06-4736-BDCC-50D4B34D36B6}" destId="{45A0537A-BC46-4A94-991D-9EB5F9F35BC1}" srcOrd="1" destOrd="0" presId="urn:microsoft.com/office/officeart/2005/8/layout/chevron2"/>
    <dgm:cxn modelId="{F04CE732-0246-4752-B810-DF8BB737A728}" type="presParOf" srcId="{3AC6B059-40D5-4D03-AC81-D028A8DD027D}" destId="{A30B7174-C59F-440D-A634-0EEAEC20A6CE}" srcOrd="1" destOrd="0" presId="urn:microsoft.com/office/officeart/2005/8/layout/chevron2"/>
    <dgm:cxn modelId="{AE61DB2D-C59F-413F-99E3-4CA16156B341}" type="presParOf" srcId="{3AC6B059-40D5-4D03-AC81-D028A8DD027D}" destId="{81FE724C-9496-47E2-B3C2-CA447A5771A6}" srcOrd="2" destOrd="0" presId="urn:microsoft.com/office/officeart/2005/8/layout/chevron2"/>
    <dgm:cxn modelId="{3CA88F0E-67AC-4AFE-8DDF-8ED1C327EA03}" type="presParOf" srcId="{81FE724C-9496-47E2-B3C2-CA447A5771A6}" destId="{EA6EF618-B261-4B6A-B030-84E2B06F3FF8}" srcOrd="0" destOrd="0" presId="urn:microsoft.com/office/officeart/2005/8/layout/chevron2"/>
    <dgm:cxn modelId="{3831103C-BA9D-4B61-8136-BB6264A8C1F2}" type="presParOf" srcId="{81FE724C-9496-47E2-B3C2-CA447A5771A6}" destId="{6BBDCEE1-E732-4CCB-A4FC-27935EA4B454}" srcOrd="1" destOrd="0" presId="urn:microsoft.com/office/officeart/2005/8/layout/chevron2"/>
    <dgm:cxn modelId="{42FDA03E-EA39-4447-8127-DF519FBBC67F}" type="presParOf" srcId="{3AC6B059-40D5-4D03-AC81-D028A8DD027D}" destId="{BFA425E4-2FA8-4A73-B906-93A16E745C6E}" srcOrd="3" destOrd="0" presId="urn:microsoft.com/office/officeart/2005/8/layout/chevron2"/>
    <dgm:cxn modelId="{B30471E7-D490-469D-A8BA-1294E31C8BA4}" type="presParOf" srcId="{3AC6B059-40D5-4D03-AC81-D028A8DD027D}" destId="{33382010-EDA8-40A1-92F9-5EC98DCDCAE0}" srcOrd="4" destOrd="0" presId="urn:microsoft.com/office/officeart/2005/8/layout/chevron2"/>
    <dgm:cxn modelId="{66B23450-27CB-428C-8B6A-56F72EE7EBF2}" type="presParOf" srcId="{33382010-EDA8-40A1-92F9-5EC98DCDCAE0}" destId="{30E4CB5A-9D56-4B4E-B63B-800985207C6D}" srcOrd="0" destOrd="0" presId="urn:microsoft.com/office/officeart/2005/8/layout/chevron2"/>
    <dgm:cxn modelId="{E55D27BB-CB0E-431C-AF06-3EA179D06ED5}" type="presParOf" srcId="{33382010-EDA8-40A1-92F9-5EC98DCDCAE0}" destId="{6264559E-1F5A-422A-BA31-69DEFC51FE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2234BA-910E-478B-AAE8-BEF77D6C432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23399A83-15EA-433E-8B41-02B242A3AADF}">
      <dgm:prSet phldrT="[Text]"/>
      <dgm:spPr/>
      <dgm:t>
        <a:bodyPr/>
        <a:lstStyle/>
        <a:p>
          <a:r>
            <a:rPr lang="en-GB" dirty="0">
              <a:latin typeface="Calibri Light" panose="020F0302020204030204" pitchFamily="34" charset="0"/>
              <a:cs typeface="Calibri Light" panose="020F0302020204030204" pitchFamily="34" charset="0"/>
            </a:rPr>
            <a:t>Henry was uninterested in exploration and made no attempt to build on the earlier achievement of Cabot and the Bristol Merchants.</a:t>
          </a:r>
          <a:endParaRPr lang="en-GB" dirty="0"/>
        </a:p>
      </dgm:t>
    </dgm:pt>
    <dgm:pt modelId="{20DE6364-EA9A-4C41-A2FE-80BDA6983D42}" type="parTrans" cxnId="{0B42FCC3-9159-4BEF-8E26-8B68FF89713F}">
      <dgm:prSet/>
      <dgm:spPr/>
      <dgm:t>
        <a:bodyPr/>
        <a:lstStyle/>
        <a:p>
          <a:endParaRPr lang="en-GB"/>
        </a:p>
      </dgm:t>
    </dgm:pt>
    <dgm:pt modelId="{378F5C58-5A74-4F48-8484-7078C766C1C0}" type="sibTrans" cxnId="{0B42FCC3-9159-4BEF-8E26-8B68FF89713F}">
      <dgm:prSet/>
      <dgm:spPr/>
      <dgm:t>
        <a:bodyPr/>
        <a:lstStyle/>
        <a:p>
          <a:endParaRPr lang="en-GB"/>
        </a:p>
      </dgm:t>
    </dgm:pt>
    <dgm:pt modelId="{0EA8DED6-9793-47A1-8124-51DA8AA56BC3}">
      <dgm:prSet phldrT="[Text]"/>
      <dgm:spPr/>
      <dgm:t>
        <a:bodyPr/>
        <a:lstStyle/>
        <a:p>
          <a:pPr>
            <a:buFont typeface="Arial" panose="020B0604020202020204" pitchFamily="34" charset="0"/>
            <a:buChar char="•"/>
          </a:pPr>
          <a:r>
            <a:rPr lang="en-GB" dirty="0">
              <a:latin typeface="Calibri Light" panose="020F0302020204030204" pitchFamily="34" charset="0"/>
              <a:cs typeface="Calibri Light" panose="020F0302020204030204" pitchFamily="34" charset="0"/>
            </a:rPr>
            <a:t>Robert Thorne (Bristol trader) continued his involvement in an Iceland and Newfoundland fishery, other merchants were unable to win royal support for the Venture.</a:t>
          </a:r>
          <a:br>
            <a:rPr lang="en-GB" dirty="0">
              <a:latin typeface="Calibri Light" panose="020F0302020204030204" pitchFamily="34" charset="0"/>
              <a:cs typeface="Calibri Light" panose="020F0302020204030204" pitchFamily="34" charset="0"/>
            </a:rPr>
          </a:br>
          <a:endParaRPr lang="en-GB" dirty="0"/>
        </a:p>
      </dgm:t>
    </dgm:pt>
    <dgm:pt modelId="{683B6BDB-713E-4E4A-9AD3-DD684EB60933}" type="parTrans" cxnId="{BAFBE75D-E776-40C5-91A1-00430F043421}">
      <dgm:prSet/>
      <dgm:spPr/>
      <dgm:t>
        <a:bodyPr/>
        <a:lstStyle/>
        <a:p>
          <a:endParaRPr lang="en-GB"/>
        </a:p>
      </dgm:t>
    </dgm:pt>
    <dgm:pt modelId="{0BEE32C2-E215-4E1E-B11E-4F44E6687E02}" type="sibTrans" cxnId="{BAFBE75D-E776-40C5-91A1-00430F043421}">
      <dgm:prSet/>
      <dgm:spPr/>
      <dgm:t>
        <a:bodyPr/>
        <a:lstStyle/>
        <a:p>
          <a:endParaRPr lang="en-GB"/>
        </a:p>
      </dgm:t>
    </dgm:pt>
    <dgm:pt modelId="{2C4FF681-0601-421D-8394-F3EC9A1B4711}">
      <dgm:prSet phldrT="[Text]"/>
      <dgm:spPr/>
      <dgm:t>
        <a:bodyPr/>
        <a:lstStyle/>
        <a:p>
          <a:pPr>
            <a:buFont typeface="Arial" panose="020B0604020202020204" pitchFamily="34" charset="0"/>
            <a:buChar char="•"/>
          </a:pPr>
          <a:r>
            <a:rPr lang="en-GB" dirty="0">
              <a:latin typeface="Calibri Light" panose="020F0302020204030204" pitchFamily="34" charset="0"/>
              <a:cs typeface="Calibri Light" panose="020F0302020204030204" pitchFamily="34" charset="0"/>
            </a:rPr>
            <a:t>Cabot remained in Spain for most of Henry’s reign apart from two short visits to England. </a:t>
          </a:r>
          <a:endParaRPr lang="en-GB" dirty="0"/>
        </a:p>
      </dgm:t>
    </dgm:pt>
    <dgm:pt modelId="{BCF8FB3B-EB14-4C90-98FB-29BEBC94AF3E}" type="parTrans" cxnId="{6B158E2D-D98F-44B3-96F8-ABF5F04EC734}">
      <dgm:prSet/>
      <dgm:spPr/>
      <dgm:t>
        <a:bodyPr/>
        <a:lstStyle/>
        <a:p>
          <a:endParaRPr lang="en-GB"/>
        </a:p>
      </dgm:t>
    </dgm:pt>
    <dgm:pt modelId="{C8876F2D-8C50-41F9-B848-B6601B8458F9}" type="sibTrans" cxnId="{6B158E2D-D98F-44B3-96F8-ABF5F04EC734}">
      <dgm:prSet/>
      <dgm:spPr/>
      <dgm:t>
        <a:bodyPr/>
        <a:lstStyle/>
        <a:p>
          <a:endParaRPr lang="en-GB"/>
        </a:p>
      </dgm:t>
    </dgm:pt>
    <dgm:pt modelId="{5033022E-2F2B-47CC-83D7-46F442E08D30}" type="pres">
      <dgm:prSet presAssocID="{9F2234BA-910E-478B-AAE8-BEF77D6C432A}" presName="rootnode" presStyleCnt="0">
        <dgm:presLayoutVars>
          <dgm:chMax/>
          <dgm:chPref/>
          <dgm:dir/>
          <dgm:animLvl val="lvl"/>
        </dgm:presLayoutVars>
      </dgm:prSet>
      <dgm:spPr/>
    </dgm:pt>
    <dgm:pt modelId="{18381221-9B60-4CE5-AAD7-487C4856AB23}" type="pres">
      <dgm:prSet presAssocID="{23399A83-15EA-433E-8B41-02B242A3AADF}" presName="composite" presStyleCnt="0"/>
      <dgm:spPr/>
    </dgm:pt>
    <dgm:pt modelId="{A70D3A93-11C1-46D7-AADB-DFCA1FA731D7}" type="pres">
      <dgm:prSet presAssocID="{23399A83-15EA-433E-8B41-02B242A3AADF}" presName="LShape" presStyleLbl="alignNode1" presStyleIdx="0" presStyleCnt="5"/>
      <dgm:spPr/>
    </dgm:pt>
    <dgm:pt modelId="{2BAFF4D5-FFAB-4E6A-BE29-5898B5D566D9}" type="pres">
      <dgm:prSet presAssocID="{23399A83-15EA-433E-8B41-02B242A3AADF}" presName="ParentText" presStyleLbl="revTx" presStyleIdx="0" presStyleCnt="3">
        <dgm:presLayoutVars>
          <dgm:chMax val="0"/>
          <dgm:chPref val="0"/>
          <dgm:bulletEnabled val="1"/>
        </dgm:presLayoutVars>
      </dgm:prSet>
      <dgm:spPr/>
    </dgm:pt>
    <dgm:pt modelId="{7C5275DF-BB6D-47B9-9BBB-BB7A4AA96E99}" type="pres">
      <dgm:prSet presAssocID="{23399A83-15EA-433E-8B41-02B242A3AADF}" presName="Triangle" presStyleLbl="alignNode1" presStyleIdx="1" presStyleCnt="5"/>
      <dgm:spPr/>
    </dgm:pt>
    <dgm:pt modelId="{B9F65808-8FD0-49BC-AD22-778B24EFACB8}" type="pres">
      <dgm:prSet presAssocID="{378F5C58-5A74-4F48-8484-7078C766C1C0}" presName="sibTrans" presStyleCnt="0"/>
      <dgm:spPr/>
    </dgm:pt>
    <dgm:pt modelId="{43954660-FB49-4F07-B66D-2DD5FF8C737E}" type="pres">
      <dgm:prSet presAssocID="{378F5C58-5A74-4F48-8484-7078C766C1C0}" presName="space" presStyleCnt="0"/>
      <dgm:spPr/>
    </dgm:pt>
    <dgm:pt modelId="{4047603A-A0C5-4059-9B21-19851B876CF5}" type="pres">
      <dgm:prSet presAssocID="{0EA8DED6-9793-47A1-8124-51DA8AA56BC3}" presName="composite" presStyleCnt="0"/>
      <dgm:spPr/>
    </dgm:pt>
    <dgm:pt modelId="{0491D848-7F8B-42F1-AAF7-42415015D987}" type="pres">
      <dgm:prSet presAssocID="{0EA8DED6-9793-47A1-8124-51DA8AA56BC3}" presName="LShape" presStyleLbl="alignNode1" presStyleIdx="2" presStyleCnt="5"/>
      <dgm:spPr/>
    </dgm:pt>
    <dgm:pt modelId="{A301AE61-8657-4DD5-9F0B-07B3A652F84D}" type="pres">
      <dgm:prSet presAssocID="{0EA8DED6-9793-47A1-8124-51DA8AA56BC3}" presName="ParentText" presStyleLbl="revTx" presStyleIdx="1" presStyleCnt="3">
        <dgm:presLayoutVars>
          <dgm:chMax val="0"/>
          <dgm:chPref val="0"/>
          <dgm:bulletEnabled val="1"/>
        </dgm:presLayoutVars>
      </dgm:prSet>
      <dgm:spPr/>
    </dgm:pt>
    <dgm:pt modelId="{66EF3058-AD76-40C2-91DD-E194033F4172}" type="pres">
      <dgm:prSet presAssocID="{0EA8DED6-9793-47A1-8124-51DA8AA56BC3}" presName="Triangle" presStyleLbl="alignNode1" presStyleIdx="3" presStyleCnt="5"/>
      <dgm:spPr/>
    </dgm:pt>
    <dgm:pt modelId="{B46F2058-85D7-4397-A0A0-4E3905FB2A7B}" type="pres">
      <dgm:prSet presAssocID="{0BEE32C2-E215-4E1E-B11E-4F44E6687E02}" presName="sibTrans" presStyleCnt="0"/>
      <dgm:spPr/>
    </dgm:pt>
    <dgm:pt modelId="{979BAADF-08E6-4927-A046-7EE2AF5BE15D}" type="pres">
      <dgm:prSet presAssocID="{0BEE32C2-E215-4E1E-B11E-4F44E6687E02}" presName="space" presStyleCnt="0"/>
      <dgm:spPr/>
    </dgm:pt>
    <dgm:pt modelId="{D0240785-1D77-4176-8967-2B70FE04B02F}" type="pres">
      <dgm:prSet presAssocID="{2C4FF681-0601-421D-8394-F3EC9A1B4711}" presName="composite" presStyleCnt="0"/>
      <dgm:spPr/>
    </dgm:pt>
    <dgm:pt modelId="{D682C85B-9CDC-47AC-AA20-CDC459FCC8CF}" type="pres">
      <dgm:prSet presAssocID="{2C4FF681-0601-421D-8394-F3EC9A1B4711}" presName="LShape" presStyleLbl="alignNode1" presStyleIdx="4" presStyleCnt="5"/>
      <dgm:spPr/>
    </dgm:pt>
    <dgm:pt modelId="{66741080-3EE4-4690-A49E-896CDC73047D}" type="pres">
      <dgm:prSet presAssocID="{2C4FF681-0601-421D-8394-F3EC9A1B4711}" presName="ParentText" presStyleLbl="revTx" presStyleIdx="2" presStyleCnt="3">
        <dgm:presLayoutVars>
          <dgm:chMax val="0"/>
          <dgm:chPref val="0"/>
          <dgm:bulletEnabled val="1"/>
        </dgm:presLayoutVars>
      </dgm:prSet>
      <dgm:spPr/>
    </dgm:pt>
  </dgm:ptLst>
  <dgm:cxnLst>
    <dgm:cxn modelId="{0E67DD04-8B67-407B-A0DD-AE6BF7D4D4CD}" type="presOf" srcId="{2C4FF681-0601-421D-8394-F3EC9A1B4711}" destId="{66741080-3EE4-4690-A49E-896CDC73047D}" srcOrd="0" destOrd="0" presId="urn:microsoft.com/office/officeart/2009/3/layout/StepUpProcess"/>
    <dgm:cxn modelId="{6B158E2D-D98F-44B3-96F8-ABF5F04EC734}" srcId="{9F2234BA-910E-478B-AAE8-BEF77D6C432A}" destId="{2C4FF681-0601-421D-8394-F3EC9A1B4711}" srcOrd="2" destOrd="0" parTransId="{BCF8FB3B-EB14-4C90-98FB-29BEBC94AF3E}" sibTransId="{C8876F2D-8C50-41F9-B848-B6601B8458F9}"/>
    <dgm:cxn modelId="{FF6C9B2F-76D4-4907-BA66-FA8C8828EF02}" type="presOf" srcId="{0EA8DED6-9793-47A1-8124-51DA8AA56BC3}" destId="{A301AE61-8657-4DD5-9F0B-07B3A652F84D}" srcOrd="0" destOrd="0" presId="urn:microsoft.com/office/officeart/2009/3/layout/StepUpProcess"/>
    <dgm:cxn modelId="{BAFBE75D-E776-40C5-91A1-00430F043421}" srcId="{9F2234BA-910E-478B-AAE8-BEF77D6C432A}" destId="{0EA8DED6-9793-47A1-8124-51DA8AA56BC3}" srcOrd="1" destOrd="0" parTransId="{683B6BDB-713E-4E4A-9AD3-DD684EB60933}" sibTransId="{0BEE32C2-E215-4E1E-B11E-4F44E6687E02}"/>
    <dgm:cxn modelId="{0B42FCC3-9159-4BEF-8E26-8B68FF89713F}" srcId="{9F2234BA-910E-478B-AAE8-BEF77D6C432A}" destId="{23399A83-15EA-433E-8B41-02B242A3AADF}" srcOrd="0" destOrd="0" parTransId="{20DE6364-EA9A-4C41-A2FE-80BDA6983D42}" sibTransId="{378F5C58-5A74-4F48-8484-7078C766C1C0}"/>
    <dgm:cxn modelId="{220F7FCE-82FC-4C87-853A-63813BA585E2}" type="presOf" srcId="{9F2234BA-910E-478B-AAE8-BEF77D6C432A}" destId="{5033022E-2F2B-47CC-83D7-46F442E08D30}" srcOrd="0" destOrd="0" presId="urn:microsoft.com/office/officeart/2009/3/layout/StepUpProcess"/>
    <dgm:cxn modelId="{0F2F47DF-C725-45C3-B142-37A090BB02C8}" type="presOf" srcId="{23399A83-15EA-433E-8B41-02B242A3AADF}" destId="{2BAFF4D5-FFAB-4E6A-BE29-5898B5D566D9}" srcOrd="0" destOrd="0" presId="urn:microsoft.com/office/officeart/2009/3/layout/StepUpProcess"/>
    <dgm:cxn modelId="{A66C8F84-C8C2-443C-BD8D-BA9A81962D54}" type="presParOf" srcId="{5033022E-2F2B-47CC-83D7-46F442E08D30}" destId="{18381221-9B60-4CE5-AAD7-487C4856AB23}" srcOrd="0" destOrd="0" presId="urn:microsoft.com/office/officeart/2009/3/layout/StepUpProcess"/>
    <dgm:cxn modelId="{8EA457F2-5599-40E1-97C9-55FD307381B7}" type="presParOf" srcId="{18381221-9B60-4CE5-AAD7-487C4856AB23}" destId="{A70D3A93-11C1-46D7-AADB-DFCA1FA731D7}" srcOrd="0" destOrd="0" presId="urn:microsoft.com/office/officeart/2009/3/layout/StepUpProcess"/>
    <dgm:cxn modelId="{98721B0C-FA09-48EB-935C-E0F785F8A334}" type="presParOf" srcId="{18381221-9B60-4CE5-AAD7-487C4856AB23}" destId="{2BAFF4D5-FFAB-4E6A-BE29-5898B5D566D9}" srcOrd="1" destOrd="0" presId="urn:microsoft.com/office/officeart/2009/3/layout/StepUpProcess"/>
    <dgm:cxn modelId="{93B2F378-D5BA-4A81-B001-E03575DA41C0}" type="presParOf" srcId="{18381221-9B60-4CE5-AAD7-487C4856AB23}" destId="{7C5275DF-BB6D-47B9-9BBB-BB7A4AA96E99}" srcOrd="2" destOrd="0" presId="urn:microsoft.com/office/officeart/2009/3/layout/StepUpProcess"/>
    <dgm:cxn modelId="{33D24BC4-381A-45A1-A788-7644C59BF033}" type="presParOf" srcId="{5033022E-2F2B-47CC-83D7-46F442E08D30}" destId="{B9F65808-8FD0-49BC-AD22-778B24EFACB8}" srcOrd="1" destOrd="0" presId="urn:microsoft.com/office/officeart/2009/3/layout/StepUpProcess"/>
    <dgm:cxn modelId="{B19392BC-167A-4BE5-8FEF-A4B606101CA9}" type="presParOf" srcId="{B9F65808-8FD0-49BC-AD22-778B24EFACB8}" destId="{43954660-FB49-4F07-B66D-2DD5FF8C737E}" srcOrd="0" destOrd="0" presId="urn:microsoft.com/office/officeart/2009/3/layout/StepUpProcess"/>
    <dgm:cxn modelId="{B7ECB2F1-2272-42B0-9D21-ACDB9EDBECF5}" type="presParOf" srcId="{5033022E-2F2B-47CC-83D7-46F442E08D30}" destId="{4047603A-A0C5-4059-9B21-19851B876CF5}" srcOrd="2" destOrd="0" presId="urn:microsoft.com/office/officeart/2009/3/layout/StepUpProcess"/>
    <dgm:cxn modelId="{62CE752D-71D2-4E76-964E-9B4E9D65BA39}" type="presParOf" srcId="{4047603A-A0C5-4059-9B21-19851B876CF5}" destId="{0491D848-7F8B-42F1-AAF7-42415015D987}" srcOrd="0" destOrd="0" presId="urn:microsoft.com/office/officeart/2009/3/layout/StepUpProcess"/>
    <dgm:cxn modelId="{FFCEF68E-14A6-482B-8850-7B84ECA02D4E}" type="presParOf" srcId="{4047603A-A0C5-4059-9B21-19851B876CF5}" destId="{A301AE61-8657-4DD5-9F0B-07B3A652F84D}" srcOrd="1" destOrd="0" presId="urn:microsoft.com/office/officeart/2009/3/layout/StepUpProcess"/>
    <dgm:cxn modelId="{6CA98F30-2640-4B47-8755-23967F011077}" type="presParOf" srcId="{4047603A-A0C5-4059-9B21-19851B876CF5}" destId="{66EF3058-AD76-40C2-91DD-E194033F4172}" srcOrd="2" destOrd="0" presId="urn:microsoft.com/office/officeart/2009/3/layout/StepUpProcess"/>
    <dgm:cxn modelId="{0A227165-096C-403D-9A00-F409A5F2DD28}" type="presParOf" srcId="{5033022E-2F2B-47CC-83D7-46F442E08D30}" destId="{B46F2058-85D7-4397-A0A0-4E3905FB2A7B}" srcOrd="3" destOrd="0" presId="urn:microsoft.com/office/officeart/2009/3/layout/StepUpProcess"/>
    <dgm:cxn modelId="{C8DE2B3B-F9A8-48BD-9388-5D0CC901EF94}" type="presParOf" srcId="{B46F2058-85D7-4397-A0A0-4E3905FB2A7B}" destId="{979BAADF-08E6-4927-A046-7EE2AF5BE15D}" srcOrd="0" destOrd="0" presId="urn:microsoft.com/office/officeart/2009/3/layout/StepUpProcess"/>
    <dgm:cxn modelId="{8A436DC3-9C30-4726-8C67-5168574B1C20}" type="presParOf" srcId="{5033022E-2F2B-47CC-83D7-46F442E08D30}" destId="{D0240785-1D77-4176-8967-2B70FE04B02F}" srcOrd="4" destOrd="0" presId="urn:microsoft.com/office/officeart/2009/3/layout/StepUpProcess"/>
    <dgm:cxn modelId="{57EE838D-3D15-4366-8100-4049B25AF0A9}" type="presParOf" srcId="{D0240785-1D77-4176-8967-2B70FE04B02F}" destId="{D682C85B-9CDC-47AC-AA20-CDC459FCC8CF}" srcOrd="0" destOrd="0" presId="urn:microsoft.com/office/officeart/2009/3/layout/StepUpProcess"/>
    <dgm:cxn modelId="{70C9E164-C2C9-4112-BB3C-4372F51D237E}" type="presParOf" srcId="{D0240785-1D77-4176-8967-2B70FE04B02F}" destId="{66741080-3EE4-4690-A49E-896CDC73047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3CD9A-70FA-4D88-9889-FF53BE14A756}">
      <dsp:nvSpPr>
        <dsp:cNvPr id="0" name=""/>
        <dsp:cNvSpPr/>
      </dsp:nvSpPr>
      <dsp:spPr>
        <a:xfrm>
          <a:off x="0" y="2397"/>
          <a:ext cx="104266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7143B-0FE3-4720-8A0C-6DEB6B5AC7BC}">
      <dsp:nvSpPr>
        <dsp:cNvPr id="0" name=""/>
        <dsp:cNvSpPr/>
      </dsp:nvSpPr>
      <dsp:spPr>
        <a:xfrm>
          <a:off x="0" y="4794"/>
          <a:ext cx="2085340" cy="4904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br>
            <a:rPr lang="en-GB" sz="3100" kern="1200" dirty="0"/>
          </a:br>
          <a:r>
            <a:rPr lang="en-GB" sz="3100" kern="1200" dirty="0"/>
            <a:t>Scriptural argument</a:t>
          </a:r>
          <a:br>
            <a:rPr lang="en-GB" sz="3100" kern="1200" dirty="0"/>
          </a:br>
          <a:br>
            <a:rPr lang="en-GB" sz="3100" kern="1200" dirty="0"/>
          </a:br>
          <a:br>
            <a:rPr lang="en-GB" sz="3100" kern="1200" dirty="0"/>
          </a:br>
          <a:r>
            <a:rPr lang="en-GB" sz="3100" kern="1200" dirty="0">
              <a:solidFill>
                <a:schemeClr val="accent2">
                  <a:lumMod val="75000"/>
                </a:schemeClr>
              </a:solidFill>
            </a:rPr>
            <a:t>Diplomatic manoeuvres</a:t>
          </a:r>
          <a:br>
            <a:rPr lang="en-GB" sz="3100" kern="1200" dirty="0"/>
          </a:br>
          <a:br>
            <a:rPr lang="en-GB" sz="3100" kern="1200" dirty="0"/>
          </a:br>
          <a:br>
            <a:rPr lang="en-GB" sz="3100" kern="1200" dirty="0"/>
          </a:br>
          <a:r>
            <a:rPr lang="en-GB" sz="3100" kern="1200" dirty="0"/>
            <a:t>Legal Efforts</a:t>
          </a:r>
        </a:p>
      </dsp:txBody>
      <dsp:txXfrm>
        <a:off x="0" y="4794"/>
        <a:ext cx="2085340" cy="4904757"/>
      </dsp:txXfrm>
    </dsp:sp>
    <dsp:sp modelId="{6BCE9BC1-FE9A-4FBB-87D2-449F2DD8F21D}">
      <dsp:nvSpPr>
        <dsp:cNvPr id="0" name=""/>
        <dsp:cNvSpPr/>
      </dsp:nvSpPr>
      <dsp:spPr>
        <a:xfrm>
          <a:off x="2241740" y="79034"/>
          <a:ext cx="8184959" cy="153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latin typeface="Calibri Light" panose="020F0302020204030204" pitchFamily="34" charset="0"/>
              <a:cs typeface="Calibri Light" panose="020F0302020204030204" pitchFamily="34" charset="0"/>
            </a:rPr>
            <a:t>Wolsey used Leviticus 20:16 along with the fact there was no proof that Catherine and Arthur’s marriage had not been consummated. Henry was convinced the his lack of a male heir was God punishing him. </a:t>
          </a:r>
        </a:p>
        <a:p>
          <a:pPr marL="0" lvl="0" indent="0" algn="l" defTabSz="755650">
            <a:lnSpc>
              <a:spcPct val="90000"/>
            </a:lnSpc>
            <a:spcBef>
              <a:spcPct val="0"/>
            </a:spcBef>
            <a:spcAft>
              <a:spcPct val="35000"/>
            </a:spcAft>
            <a:buNone/>
          </a:pPr>
          <a:endParaRPr lang="en-GB" sz="600" kern="1200" dirty="0">
            <a:latin typeface="Calibri Light" panose="020F0302020204030204" pitchFamily="34" charset="0"/>
            <a:cs typeface="Calibri Light" panose="020F0302020204030204" pitchFamily="34" charset="0"/>
          </a:endParaRPr>
        </a:p>
        <a:p>
          <a:pPr marL="0" lvl="0" indent="0" algn="l" defTabSz="755650">
            <a:lnSpc>
              <a:spcPct val="90000"/>
            </a:lnSpc>
            <a:spcBef>
              <a:spcPct val="0"/>
            </a:spcBef>
            <a:spcAft>
              <a:spcPct val="35000"/>
            </a:spcAft>
            <a:buNone/>
          </a:pPr>
          <a:r>
            <a:rPr lang="en-GB" sz="1700" kern="1200" dirty="0">
              <a:latin typeface="Calibri Light" panose="020F0302020204030204" pitchFamily="34" charset="0"/>
              <a:cs typeface="Calibri Light" panose="020F0302020204030204" pitchFamily="34" charset="0"/>
            </a:rPr>
            <a:t>However, theologians disagree on this biblical extract. Some said that it only counted is Arthur was alive, and because he was dead, Henry actually had a duty to marry Catherine!</a:t>
          </a:r>
        </a:p>
      </dsp:txBody>
      <dsp:txXfrm>
        <a:off x="2241740" y="79034"/>
        <a:ext cx="8184959" cy="1532736"/>
      </dsp:txXfrm>
    </dsp:sp>
    <dsp:sp modelId="{4F28DEA8-6C83-43F2-8FF9-2D6D66D98534}">
      <dsp:nvSpPr>
        <dsp:cNvPr id="0" name=""/>
        <dsp:cNvSpPr/>
      </dsp:nvSpPr>
      <dsp:spPr>
        <a:xfrm>
          <a:off x="2085339" y="1611770"/>
          <a:ext cx="83413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AD841-D676-445A-8B8E-2E16DE138CD6}">
      <dsp:nvSpPr>
        <dsp:cNvPr id="0" name=""/>
        <dsp:cNvSpPr/>
      </dsp:nvSpPr>
      <dsp:spPr>
        <a:xfrm>
          <a:off x="2241740" y="1688407"/>
          <a:ext cx="8184959" cy="153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solidFill>
                <a:schemeClr val="accent2">
                  <a:lumMod val="75000"/>
                </a:schemeClr>
              </a:solidFill>
              <a:latin typeface="Calibri Light" panose="020F0302020204030204" pitchFamily="34" charset="0"/>
              <a:cs typeface="Calibri Light" panose="020F0302020204030204" pitchFamily="34" charset="0"/>
            </a:rPr>
            <a:t>Charles V was unlikely to support the divorce (Catherine’s nephew) and Charles was in control of Italy, holding the Pope hostage… Wolsey tried to free the Pope by using an alliance with France and the renewal of warfare in Italy to distract Charles.</a:t>
          </a:r>
        </a:p>
        <a:p>
          <a:pPr marL="0" lvl="0" indent="0" algn="l" defTabSz="800100">
            <a:lnSpc>
              <a:spcPct val="90000"/>
            </a:lnSpc>
            <a:spcBef>
              <a:spcPct val="0"/>
            </a:spcBef>
            <a:spcAft>
              <a:spcPct val="35000"/>
            </a:spcAft>
            <a:buNone/>
          </a:pPr>
          <a:endParaRPr lang="en-GB" sz="600" kern="1200" dirty="0">
            <a:solidFill>
              <a:schemeClr val="accent2">
                <a:lumMod val="75000"/>
              </a:schemeClr>
            </a:solidFill>
            <a:latin typeface="Calibri Light" panose="020F0302020204030204" pitchFamily="34" charset="0"/>
            <a:cs typeface="Calibri Light" panose="020F0302020204030204" pitchFamily="34" charset="0"/>
          </a:endParaRPr>
        </a:p>
        <a:p>
          <a:pPr marL="0" lvl="0" indent="0" algn="l" defTabSz="800100">
            <a:lnSpc>
              <a:spcPct val="90000"/>
            </a:lnSpc>
            <a:spcBef>
              <a:spcPct val="0"/>
            </a:spcBef>
            <a:spcAft>
              <a:spcPct val="35000"/>
            </a:spcAft>
            <a:buNone/>
          </a:pPr>
          <a:r>
            <a:rPr lang="en-GB" sz="1800" kern="1200" dirty="0">
              <a:solidFill>
                <a:schemeClr val="accent2">
                  <a:lumMod val="75000"/>
                </a:schemeClr>
              </a:solidFill>
              <a:latin typeface="Calibri Light" panose="020F0302020204030204" pitchFamily="34" charset="0"/>
              <a:cs typeface="Calibri Light" panose="020F0302020204030204" pitchFamily="34" charset="0"/>
            </a:rPr>
            <a:t>However, Charles was too entrenched in the Italian peninsula for this plan to be successful.</a:t>
          </a:r>
        </a:p>
      </dsp:txBody>
      <dsp:txXfrm>
        <a:off x="2241740" y="1688407"/>
        <a:ext cx="8184959" cy="1532736"/>
      </dsp:txXfrm>
    </dsp:sp>
    <dsp:sp modelId="{EF48AE5D-D7C8-4FE5-851F-D50F6DEB071D}">
      <dsp:nvSpPr>
        <dsp:cNvPr id="0" name=""/>
        <dsp:cNvSpPr/>
      </dsp:nvSpPr>
      <dsp:spPr>
        <a:xfrm>
          <a:off x="2085339" y="3221144"/>
          <a:ext cx="83413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F76C26-22FB-4DD8-9B78-C891A36F4A5E}">
      <dsp:nvSpPr>
        <dsp:cNvPr id="0" name=""/>
        <dsp:cNvSpPr/>
      </dsp:nvSpPr>
      <dsp:spPr>
        <a:xfrm>
          <a:off x="2241740" y="3297781"/>
          <a:ext cx="8184959" cy="1532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latin typeface="Calibri Light" panose="020F0302020204030204" pitchFamily="34" charset="0"/>
              <a:cs typeface="Calibri Light" panose="020F0302020204030204" pitchFamily="34" charset="0"/>
            </a:rPr>
            <a:t>Wolsey decided to hold the divorce hearings in England (as Papal Legate he could then make the call). Pope Clement VII sent Campeggio to England with strict instructions to delay the hearing and ensure no decision was reached. Campeggio genuinely took months to arrive…</a:t>
          </a:r>
        </a:p>
        <a:p>
          <a:pPr marL="0" lvl="0" indent="0" algn="l" defTabSz="711200">
            <a:lnSpc>
              <a:spcPct val="90000"/>
            </a:lnSpc>
            <a:spcBef>
              <a:spcPct val="0"/>
            </a:spcBef>
            <a:spcAft>
              <a:spcPct val="35000"/>
            </a:spcAft>
            <a:buNone/>
          </a:pPr>
          <a:endParaRPr lang="en-GB" sz="1050" kern="1200" dirty="0">
            <a:latin typeface="Calibri Light" panose="020F0302020204030204" pitchFamily="34" charset="0"/>
            <a:cs typeface="Calibri Light" panose="020F0302020204030204" pitchFamily="34" charset="0"/>
          </a:endParaRPr>
        </a:p>
        <a:p>
          <a:pPr marL="0" lvl="0" indent="0" algn="l" defTabSz="711200">
            <a:lnSpc>
              <a:spcPct val="90000"/>
            </a:lnSpc>
            <a:spcBef>
              <a:spcPct val="0"/>
            </a:spcBef>
            <a:spcAft>
              <a:spcPct val="35000"/>
            </a:spcAft>
            <a:buNone/>
          </a:pPr>
          <a:r>
            <a:rPr lang="en-GB" sz="1600" kern="1200" dirty="0">
              <a:latin typeface="Calibri Light" panose="020F0302020204030204" pitchFamily="34" charset="0"/>
              <a:cs typeface="Calibri Light" panose="020F0302020204030204" pitchFamily="34" charset="0"/>
            </a:rPr>
            <a:t>When the court final met in 1529, Catherine refused to recognise it and appealed to the Pope to move the hearing to Rome. The Pope agreed. At this point Wolsey had run out of options…</a:t>
          </a:r>
        </a:p>
      </dsp:txBody>
      <dsp:txXfrm>
        <a:off x="2241740" y="3297781"/>
        <a:ext cx="8184959" cy="1532736"/>
      </dsp:txXfrm>
    </dsp:sp>
    <dsp:sp modelId="{009D42F3-AED5-4987-8E25-EB7DE6E0DFE4}">
      <dsp:nvSpPr>
        <dsp:cNvPr id="0" name=""/>
        <dsp:cNvSpPr/>
      </dsp:nvSpPr>
      <dsp:spPr>
        <a:xfrm>
          <a:off x="2085339" y="4830517"/>
          <a:ext cx="83413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24F0F-C7EC-47ED-9485-E4624E0E7A22}">
      <dsp:nvSpPr>
        <dsp:cNvPr id="0" name=""/>
        <dsp:cNvSpPr/>
      </dsp:nvSpPr>
      <dsp:spPr>
        <a:xfrm rot="4396374">
          <a:off x="2796621" y="1022254"/>
          <a:ext cx="4434701" cy="3092651"/>
        </a:xfrm>
        <a:prstGeom prst="swooshArrow">
          <a:avLst>
            <a:gd name="adj1" fmla="val 16310"/>
            <a:gd name="adj2" fmla="val 313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79CC9-8013-4C30-B72B-9BFC77981CA6}">
      <dsp:nvSpPr>
        <dsp:cNvPr id="0" name=""/>
        <dsp:cNvSpPr/>
      </dsp:nvSpPr>
      <dsp:spPr>
        <a:xfrm>
          <a:off x="1957984" y="0"/>
          <a:ext cx="3152272" cy="82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cs typeface="Calibri Light" panose="020F0302020204030204" pitchFamily="34" charset="0"/>
            </a:rPr>
            <a:t>Acts of Parliament (1533-34)</a:t>
          </a:r>
        </a:p>
      </dsp:txBody>
      <dsp:txXfrm>
        <a:off x="1957984" y="0"/>
        <a:ext cx="3152272" cy="821945"/>
      </dsp:txXfrm>
    </dsp:sp>
    <dsp:sp modelId="{44E09539-07BB-4125-B44E-4710A9254B5F}">
      <dsp:nvSpPr>
        <dsp:cNvPr id="0" name=""/>
        <dsp:cNvSpPr/>
      </dsp:nvSpPr>
      <dsp:spPr>
        <a:xfrm>
          <a:off x="5340282" y="4315214"/>
          <a:ext cx="2825438" cy="82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cs typeface="Calibri Light" panose="020F0302020204030204" pitchFamily="34" charset="0"/>
            </a:rPr>
            <a:t>Broken with Rome</a:t>
          </a:r>
        </a:p>
      </dsp:txBody>
      <dsp:txXfrm>
        <a:off x="5340282" y="4315214"/>
        <a:ext cx="2825438" cy="821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8780-A572-4CF5-A831-2AC8AB10F7B7}">
      <dsp:nvSpPr>
        <dsp:cNvPr id="0" name=""/>
        <dsp:cNvSpPr/>
      </dsp:nvSpPr>
      <dsp:spPr>
        <a:xfrm>
          <a:off x="0" y="2275"/>
          <a:ext cx="103254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9A54F-4E2F-449F-B555-879AF935E8AD}">
      <dsp:nvSpPr>
        <dsp:cNvPr id="0" name=""/>
        <dsp:cNvSpPr/>
      </dsp:nvSpPr>
      <dsp:spPr>
        <a:xfrm>
          <a:off x="0" y="4551"/>
          <a:ext cx="2065092" cy="465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solidFill>
                <a:schemeClr val="accent3">
                  <a:lumMod val="50000"/>
                </a:schemeClr>
              </a:solidFill>
            </a:rPr>
            <a:t>Change</a:t>
          </a:r>
        </a:p>
        <a:p>
          <a:pPr marL="0" lvl="0" indent="0" algn="l" defTabSz="1511300">
            <a:lnSpc>
              <a:spcPct val="90000"/>
            </a:lnSpc>
            <a:spcBef>
              <a:spcPct val="0"/>
            </a:spcBef>
            <a:spcAft>
              <a:spcPct val="35000"/>
            </a:spcAft>
            <a:buNone/>
          </a:pPr>
          <a:endParaRPr lang="en-GB" sz="3400" kern="1200" dirty="0">
            <a:solidFill>
              <a:schemeClr val="accent3">
                <a:lumMod val="50000"/>
              </a:schemeClr>
            </a:solidFill>
          </a:endParaRPr>
        </a:p>
        <a:p>
          <a:pPr marL="0" lvl="0" indent="0" algn="l" defTabSz="1511300">
            <a:lnSpc>
              <a:spcPct val="90000"/>
            </a:lnSpc>
            <a:spcBef>
              <a:spcPct val="0"/>
            </a:spcBef>
            <a:spcAft>
              <a:spcPct val="35000"/>
            </a:spcAft>
            <a:buNone/>
          </a:pPr>
          <a:endParaRPr lang="en-GB" sz="3400" kern="1200" dirty="0">
            <a:solidFill>
              <a:schemeClr val="accent3">
                <a:lumMod val="50000"/>
              </a:schemeClr>
            </a:solidFill>
          </a:endParaRPr>
        </a:p>
        <a:p>
          <a:pPr marL="0" lvl="0" indent="0" algn="l" defTabSz="1511300">
            <a:lnSpc>
              <a:spcPct val="90000"/>
            </a:lnSpc>
            <a:spcBef>
              <a:spcPct val="0"/>
            </a:spcBef>
            <a:spcAft>
              <a:spcPct val="35000"/>
            </a:spcAft>
            <a:buNone/>
          </a:pPr>
          <a:endParaRPr lang="en-GB" sz="4800" kern="1200" dirty="0">
            <a:solidFill>
              <a:schemeClr val="accent3">
                <a:lumMod val="50000"/>
              </a:schemeClr>
            </a:solidFill>
          </a:endParaRPr>
        </a:p>
        <a:p>
          <a:pPr marL="0" lvl="0" indent="0" algn="l" defTabSz="1511300">
            <a:lnSpc>
              <a:spcPct val="90000"/>
            </a:lnSpc>
            <a:spcBef>
              <a:spcPct val="0"/>
            </a:spcBef>
            <a:spcAft>
              <a:spcPct val="35000"/>
            </a:spcAft>
            <a:buNone/>
          </a:pPr>
          <a:r>
            <a:rPr lang="en-GB" sz="3400" kern="1200" dirty="0">
              <a:solidFill>
                <a:schemeClr val="accent3">
                  <a:lumMod val="50000"/>
                </a:schemeClr>
              </a:solidFill>
            </a:rPr>
            <a:t>Continuity</a:t>
          </a:r>
        </a:p>
      </dsp:txBody>
      <dsp:txXfrm>
        <a:off x="0" y="4551"/>
        <a:ext cx="2065092" cy="4656469"/>
      </dsp:txXfrm>
    </dsp:sp>
    <dsp:sp modelId="{36782D16-AED3-4940-B979-D55A5AC853E2}">
      <dsp:nvSpPr>
        <dsp:cNvPr id="0" name=""/>
        <dsp:cNvSpPr/>
      </dsp:nvSpPr>
      <dsp:spPr>
        <a:xfrm>
          <a:off x="2219974" y="110502"/>
          <a:ext cx="8105487" cy="216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kern="1200" dirty="0"/>
            <a:t>Jurisdiction of the Pope had been destroyed (King had more authority)</a:t>
          </a:r>
        </a:p>
        <a:p>
          <a:pPr marL="0" lvl="0" indent="0" algn="l" defTabSz="800100">
            <a:lnSpc>
              <a:spcPct val="90000"/>
            </a:lnSpc>
            <a:spcBef>
              <a:spcPct val="0"/>
            </a:spcBef>
            <a:spcAft>
              <a:spcPct val="35000"/>
            </a:spcAft>
            <a:buFont typeface="Arial" panose="020B0604020202020204" pitchFamily="34" charset="0"/>
            <a:buNone/>
          </a:pPr>
          <a:r>
            <a:rPr lang="en-GB" sz="1800" kern="1200" dirty="0"/>
            <a:t>Monasteries had been dissolved (transfer of resources from church to crown)</a:t>
          </a:r>
        </a:p>
        <a:p>
          <a:pPr marL="0" lvl="0" indent="0" algn="l" defTabSz="800100">
            <a:lnSpc>
              <a:spcPct val="90000"/>
            </a:lnSpc>
            <a:spcBef>
              <a:spcPct val="0"/>
            </a:spcBef>
            <a:spcAft>
              <a:spcPct val="35000"/>
            </a:spcAft>
            <a:buFont typeface="Arial" panose="020B0604020202020204" pitchFamily="34" charset="0"/>
            <a:buNone/>
          </a:pPr>
          <a:r>
            <a:rPr lang="en-GB" sz="1800" kern="1200" dirty="0"/>
            <a:t>Parish churches had to have a bible in English </a:t>
          </a:r>
        </a:p>
        <a:p>
          <a:pPr marL="0" lvl="0" indent="0" algn="l" defTabSz="800100">
            <a:lnSpc>
              <a:spcPct val="90000"/>
            </a:lnSpc>
            <a:spcBef>
              <a:spcPct val="0"/>
            </a:spcBef>
            <a:spcAft>
              <a:spcPct val="35000"/>
            </a:spcAft>
            <a:buFont typeface="Arial" panose="020B0604020202020204" pitchFamily="34" charset="0"/>
            <a:buNone/>
          </a:pPr>
          <a:r>
            <a:rPr lang="en-GB" sz="1800" kern="1200" dirty="0"/>
            <a:t>Religious culture had been influenced by Humanism</a:t>
          </a:r>
        </a:p>
      </dsp:txBody>
      <dsp:txXfrm>
        <a:off x="2219974" y="110502"/>
        <a:ext cx="8105487" cy="2164530"/>
      </dsp:txXfrm>
    </dsp:sp>
    <dsp:sp modelId="{A223860B-4860-46A4-B018-1E4F0186E6B2}">
      <dsp:nvSpPr>
        <dsp:cNvPr id="0" name=""/>
        <dsp:cNvSpPr/>
      </dsp:nvSpPr>
      <dsp:spPr>
        <a:xfrm>
          <a:off x="2065092" y="2275033"/>
          <a:ext cx="82603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01517-B4C3-4294-8471-2F448F3445A4}">
      <dsp:nvSpPr>
        <dsp:cNvPr id="0" name=""/>
        <dsp:cNvSpPr/>
      </dsp:nvSpPr>
      <dsp:spPr>
        <a:xfrm>
          <a:off x="2219974" y="2383259"/>
          <a:ext cx="8105487" cy="216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kern="1200" dirty="0"/>
            <a:t>Church hierarchy</a:t>
          </a:r>
        </a:p>
        <a:p>
          <a:pPr marL="0" lvl="0" indent="0" algn="l" defTabSz="800100">
            <a:lnSpc>
              <a:spcPct val="90000"/>
            </a:lnSpc>
            <a:spcBef>
              <a:spcPct val="0"/>
            </a:spcBef>
            <a:spcAft>
              <a:spcPct val="35000"/>
            </a:spcAft>
            <a:buFont typeface="Arial" panose="020B0604020202020204" pitchFamily="34" charset="0"/>
            <a:buNone/>
          </a:pPr>
          <a:r>
            <a:rPr lang="en-GB" sz="1800" kern="1200" dirty="0"/>
            <a:t>Interior of the churches</a:t>
          </a:r>
        </a:p>
        <a:p>
          <a:pPr marL="0" lvl="0" indent="0" algn="l" defTabSz="800100">
            <a:lnSpc>
              <a:spcPct val="90000"/>
            </a:lnSpc>
            <a:spcBef>
              <a:spcPct val="0"/>
            </a:spcBef>
            <a:spcAft>
              <a:spcPct val="35000"/>
            </a:spcAft>
            <a:buFont typeface="Arial" panose="020B0604020202020204" pitchFamily="34" charset="0"/>
            <a:buNone/>
          </a:pPr>
          <a:r>
            <a:rPr lang="en-GB" sz="1800" kern="1200" dirty="0"/>
            <a:t>Services were largely traditional</a:t>
          </a:r>
        </a:p>
        <a:p>
          <a:pPr marL="0" lvl="0" indent="0" algn="l" defTabSz="800100">
            <a:lnSpc>
              <a:spcPct val="90000"/>
            </a:lnSpc>
            <a:spcBef>
              <a:spcPct val="0"/>
            </a:spcBef>
            <a:spcAft>
              <a:spcPct val="35000"/>
            </a:spcAft>
            <a:buFont typeface="Arial" panose="020B0604020202020204" pitchFamily="34" charset="0"/>
            <a:buNone/>
          </a:pPr>
          <a:r>
            <a:rPr lang="en-GB" sz="1800" kern="1200" dirty="0"/>
            <a:t>Six Articles 1539 and the fall of Cromwell weakened the case for religious reform</a:t>
          </a:r>
        </a:p>
        <a:p>
          <a:pPr marL="0" lvl="0" indent="0" algn="l" defTabSz="800100">
            <a:lnSpc>
              <a:spcPct val="90000"/>
            </a:lnSpc>
            <a:spcBef>
              <a:spcPct val="0"/>
            </a:spcBef>
            <a:spcAft>
              <a:spcPct val="35000"/>
            </a:spcAft>
            <a:buFont typeface="Arial" panose="020B0604020202020204" pitchFamily="34" charset="0"/>
            <a:buNone/>
          </a:pPr>
          <a:r>
            <a:rPr lang="en-GB" sz="1800" kern="1200" dirty="0"/>
            <a:t>Services were still held in Latin</a:t>
          </a:r>
        </a:p>
        <a:p>
          <a:pPr marL="0" lvl="0" indent="0" algn="l" defTabSz="800100">
            <a:lnSpc>
              <a:spcPct val="90000"/>
            </a:lnSpc>
            <a:spcBef>
              <a:spcPct val="0"/>
            </a:spcBef>
            <a:spcAft>
              <a:spcPct val="35000"/>
            </a:spcAft>
            <a:buFont typeface="Arial" panose="020B0604020202020204" pitchFamily="34" charset="0"/>
            <a:buNone/>
          </a:pPr>
          <a:r>
            <a:rPr lang="en-GB" sz="1800" kern="1200" dirty="0"/>
            <a:t>Music continued to play in services</a:t>
          </a:r>
        </a:p>
        <a:p>
          <a:pPr marL="0" lvl="0" indent="0" algn="l" defTabSz="800100">
            <a:lnSpc>
              <a:spcPct val="90000"/>
            </a:lnSpc>
            <a:spcBef>
              <a:spcPct val="0"/>
            </a:spcBef>
            <a:spcAft>
              <a:spcPct val="35000"/>
            </a:spcAft>
            <a:buFont typeface="Arial" panose="020B0604020202020204" pitchFamily="34" charset="0"/>
            <a:buNone/>
          </a:pPr>
          <a:endParaRPr lang="en-GB" sz="1600" kern="1200" dirty="0"/>
        </a:p>
      </dsp:txBody>
      <dsp:txXfrm>
        <a:off x="2219974" y="2383259"/>
        <a:ext cx="8105487" cy="2164530"/>
      </dsp:txXfrm>
    </dsp:sp>
    <dsp:sp modelId="{49BBFD90-B835-4C74-B0CA-15CF866010B7}">
      <dsp:nvSpPr>
        <dsp:cNvPr id="0" name=""/>
        <dsp:cNvSpPr/>
      </dsp:nvSpPr>
      <dsp:spPr>
        <a:xfrm>
          <a:off x="2065092" y="4547790"/>
          <a:ext cx="82603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127E-0BA5-41C6-B58D-266F26BB8A5E}">
      <dsp:nvSpPr>
        <dsp:cNvPr id="0" name=""/>
        <dsp:cNvSpPr/>
      </dsp:nvSpPr>
      <dsp:spPr>
        <a:xfrm rot="5400000">
          <a:off x="-246210" y="249009"/>
          <a:ext cx="1641404" cy="114898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Growth</a:t>
          </a:r>
        </a:p>
      </dsp:txBody>
      <dsp:txXfrm rot="-5400000">
        <a:off x="1" y="577289"/>
        <a:ext cx="1148982" cy="492422"/>
      </dsp:txXfrm>
    </dsp:sp>
    <dsp:sp modelId="{45A0537A-BC46-4A94-991D-9EB5F9F35BC1}">
      <dsp:nvSpPr>
        <dsp:cNvPr id="0" name=""/>
        <dsp:cNvSpPr/>
      </dsp:nvSpPr>
      <dsp:spPr>
        <a:xfrm rot="5400000">
          <a:off x="5432659" y="-4280877"/>
          <a:ext cx="1066912" cy="963426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Volume of English trade increased in the first half of the Sixteenth Century</a:t>
          </a:r>
        </a:p>
        <a:p>
          <a:pPr marL="171450" lvl="1" indent="-171450" algn="l" defTabSz="711200">
            <a:lnSpc>
              <a:spcPct val="90000"/>
            </a:lnSpc>
            <a:spcBef>
              <a:spcPct val="0"/>
            </a:spcBef>
            <a:spcAft>
              <a:spcPct val="15000"/>
            </a:spcAft>
            <a:buChar char="•"/>
          </a:pPr>
          <a:r>
            <a:rPr lang="en-GB" sz="1600" kern="1200" dirty="0"/>
            <a:t>Cloth exports doubled; increased in export of hides and tins (esp. Cornish tin); mining industries grew</a:t>
          </a:r>
        </a:p>
        <a:p>
          <a:pPr marL="171450" lvl="1" indent="-171450" algn="l" defTabSz="711200">
            <a:lnSpc>
              <a:spcPct val="90000"/>
            </a:lnSpc>
            <a:spcBef>
              <a:spcPct val="0"/>
            </a:spcBef>
            <a:spcAft>
              <a:spcPct val="15000"/>
            </a:spcAft>
            <a:buChar char="•"/>
          </a:pPr>
          <a:r>
            <a:rPr lang="en-GB" sz="1600" kern="1200" dirty="0"/>
            <a:t>Market for raw wool declined</a:t>
          </a:r>
        </a:p>
        <a:p>
          <a:pPr marL="171450" lvl="1" indent="-171450" algn="l" defTabSz="711200">
            <a:lnSpc>
              <a:spcPct val="90000"/>
            </a:lnSpc>
            <a:spcBef>
              <a:spcPct val="0"/>
            </a:spcBef>
            <a:spcAft>
              <a:spcPct val="15000"/>
            </a:spcAft>
            <a:buChar char="•"/>
          </a:pPr>
          <a:r>
            <a:rPr lang="en-GB" sz="1600" kern="1200" dirty="0"/>
            <a:t>Increase in the importation of wine</a:t>
          </a:r>
        </a:p>
      </dsp:txBody>
      <dsp:txXfrm rot="-5400000">
        <a:off x="1148983" y="54881"/>
        <a:ext cx="9582183" cy="962748"/>
      </dsp:txXfrm>
    </dsp:sp>
    <dsp:sp modelId="{EA6EF618-B261-4B6A-B030-84E2B06F3FF8}">
      <dsp:nvSpPr>
        <dsp:cNvPr id="0" name=""/>
        <dsp:cNvSpPr/>
      </dsp:nvSpPr>
      <dsp:spPr>
        <a:xfrm rot="5400000">
          <a:off x="-246210" y="1696857"/>
          <a:ext cx="1641404" cy="114898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Where</a:t>
          </a:r>
        </a:p>
      </dsp:txBody>
      <dsp:txXfrm rot="-5400000">
        <a:off x="1" y="2025137"/>
        <a:ext cx="1148982" cy="492422"/>
      </dsp:txXfrm>
    </dsp:sp>
    <dsp:sp modelId="{6BBDCEE1-E732-4CCB-A4FC-27935EA4B454}">
      <dsp:nvSpPr>
        <dsp:cNvPr id="0" name=""/>
        <dsp:cNvSpPr/>
      </dsp:nvSpPr>
      <dsp:spPr>
        <a:xfrm rot="5400000">
          <a:off x="5432659" y="-2833029"/>
          <a:ext cx="1066912" cy="963426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Leading route for exports were London to Antwerp. (Then cent to customers in Central Europe and the Baltic)</a:t>
          </a:r>
        </a:p>
        <a:p>
          <a:pPr marL="171450" lvl="1" indent="-171450" algn="l" defTabSz="711200">
            <a:lnSpc>
              <a:spcPct val="90000"/>
            </a:lnSpc>
            <a:spcBef>
              <a:spcPct val="0"/>
            </a:spcBef>
            <a:spcAft>
              <a:spcPct val="15000"/>
            </a:spcAft>
            <a:buChar char="•"/>
          </a:pPr>
          <a:r>
            <a:rPr lang="en-GB" sz="1600" kern="1200" dirty="0"/>
            <a:t>This had a negative impact on other ports (e.g. Bristol, Hull and Boston)</a:t>
          </a:r>
        </a:p>
        <a:p>
          <a:pPr marL="171450" lvl="1" indent="-171450" algn="l" defTabSz="711200">
            <a:lnSpc>
              <a:spcPct val="90000"/>
            </a:lnSpc>
            <a:spcBef>
              <a:spcPct val="0"/>
            </a:spcBef>
            <a:spcAft>
              <a:spcPct val="15000"/>
            </a:spcAft>
            <a:buChar char="•"/>
          </a:pPr>
          <a:r>
            <a:rPr lang="en-GB" sz="1600" kern="1200" dirty="0"/>
            <a:t>Southampton boomed, especially because of trade with Venice (but this was short lived)</a:t>
          </a:r>
        </a:p>
        <a:p>
          <a:pPr marL="171450" lvl="1" indent="-171450" algn="l" defTabSz="711200">
            <a:lnSpc>
              <a:spcPct val="90000"/>
            </a:lnSpc>
            <a:spcBef>
              <a:spcPct val="0"/>
            </a:spcBef>
            <a:spcAft>
              <a:spcPct val="15000"/>
            </a:spcAft>
            <a:buChar char="•"/>
          </a:pPr>
          <a:r>
            <a:rPr lang="en-GB" sz="1600" kern="1200" dirty="0"/>
            <a:t>West riding of Yorkshire, East Anglia and West Country saw the greatest growth of the cloth industry.</a:t>
          </a:r>
        </a:p>
      </dsp:txBody>
      <dsp:txXfrm rot="-5400000">
        <a:off x="1148983" y="1502729"/>
        <a:ext cx="9582183" cy="962748"/>
      </dsp:txXfrm>
    </dsp:sp>
    <dsp:sp modelId="{30E4CB5A-9D56-4B4E-B63B-800985207C6D}">
      <dsp:nvSpPr>
        <dsp:cNvPr id="0" name=""/>
        <dsp:cNvSpPr/>
      </dsp:nvSpPr>
      <dsp:spPr>
        <a:xfrm rot="5400000">
          <a:off x="-246210" y="3144704"/>
          <a:ext cx="1641404" cy="114898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Profits</a:t>
          </a:r>
        </a:p>
      </dsp:txBody>
      <dsp:txXfrm rot="-5400000">
        <a:off x="1" y="3472984"/>
        <a:ext cx="1148982" cy="492422"/>
      </dsp:txXfrm>
    </dsp:sp>
    <dsp:sp modelId="{6264559E-1F5A-422A-BA31-69DEFC51FE1D}">
      <dsp:nvSpPr>
        <dsp:cNvPr id="0" name=""/>
        <dsp:cNvSpPr/>
      </dsp:nvSpPr>
      <dsp:spPr>
        <a:xfrm rot="5400000">
          <a:off x="5432659" y="-1385181"/>
          <a:ext cx="1066912" cy="9634265"/>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Profits did not always find their way to England (70% of cloth exports were transported by English merchants but much trade was in foreign hands before).</a:t>
          </a:r>
        </a:p>
        <a:p>
          <a:pPr marL="171450" lvl="1" indent="-171450" algn="l" defTabSz="711200">
            <a:lnSpc>
              <a:spcPct val="90000"/>
            </a:lnSpc>
            <a:spcBef>
              <a:spcPct val="0"/>
            </a:spcBef>
            <a:spcAft>
              <a:spcPct val="15000"/>
            </a:spcAft>
            <a:buChar char="•"/>
          </a:pPr>
          <a:r>
            <a:rPr lang="en-GB" sz="1600" kern="1200" dirty="0"/>
            <a:t>Those who did make big profits also enhanced their social status. E.g. William </a:t>
          </a:r>
          <a:r>
            <a:rPr lang="en-GB" sz="1600" kern="1200" dirty="0" err="1"/>
            <a:t>Stumpe</a:t>
          </a:r>
          <a:r>
            <a:rPr lang="en-GB" sz="1600" kern="1200" dirty="0"/>
            <a:t> of </a:t>
          </a:r>
          <a:r>
            <a:rPr lang="en-GB" sz="1600" kern="1200" dirty="0" err="1"/>
            <a:t>Malmesbury</a:t>
          </a:r>
          <a:r>
            <a:rPr lang="en-GB" sz="1600" kern="1200" dirty="0"/>
            <a:t> became MP, and high sheriff for the county.</a:t>
          </a:r>
        </a:p>
      </dsp:txBody>
      <dsp:txXfrm rot="-5400000">
        <a:off x="1148983" y="2950577"/>
        <a:ext cx="9582183" cy="9627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D3A93-11C1-46D7-AADB-DFCA1FA731D7}">
      <dsp:nvSpPr>
        <dsp:cNvPr id="0" name=""/>
        <dsp:cNvSpPr/>
      </dsp:nvSpPr>
      <dsp:spPr>
        <a:xfrm rot="5400000">
          <a:off x="613419" y="1831536"/>
          <a:ext cx="1837274" cy="305718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FF4D5-FFAB-4E6A-BE29-5898B5D566D9}">
      <dsp:nvSpPr>
        <dsp:cNvPr id="0" name=""/>
        <dsp:cNvSpPr/>
      </dsp:nvSpPr>
      <dsp:spPr>
        <a:xfrm>
          <a:off x="306732" y="2744976"/>
          <a:ext cx="2760043" cy="241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Light" panose="020F0302020204030204" pitchFamily="34" charset="0"/>
              <a:cs typeface="Calibri Light" panose="020F0302020204030204" pitchFamily="34" charset="0"/>
            </a:rPr>
            <a:t>Henry was uninterested in exploration and made no attempt to build on the earlier achievement of Cabot and the Bristol Merchants.</a:t>
          </a:r>
          <a:endParaRPr lang="en-GB" sz="2000" kern="1200" dirty="0"/>
        </a:p>
      </dsp:txBody>
      <dsp:txXfrm>
        <a:off x="306732" y="2744976"/>
        <a:ext cx="2760043" cy="2419339"/>
      </dsp:txXfrm>
    </dsp:sp>
    <dsp:sp modelId="{7C5275DF-BB6D-47B9-9BBB-BB7A4AA96E99}">
      <dsp:nvSpPr>
        <dsp:cNvPr id="0" name=""/>
        <dsp:cNvSpPr/>
      </dsp:nvSpPr>
      <dsp:spPr>
        <a:xfrm>
          <a:off x="2546013" y="1606463"/>
          <a:ext cx="520762" cy="520762"/>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1D848-7F8B-42F1-AAF7-42415015D987}">
      <dsp:nvSpPr>
        <dsp:cNvPr id="0" name=""/>
        <dsp:cNvSpPr/>
      </dsp:nvSpPr>
      <dsp:spPr>
        <a:xfrm rot="5400000">
          <a:off x="3992251" y="995441"/>
          <a:ext cx="1837274" cy="305718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1AE61-8657-4DD5-9F0B-07B3A652F84D}">
      <dsp:nvSpPr>
        <dsp:cNvPr id="0" name=""/>
        <dsp:cNvSpPr/>
      </dsp:nvSpPr>
      <dsp:spPr>
        <a:xfrm>
          <a:off x="3685564" y="1908881"/>
          <a:ext cx="2760043" cy="241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latin typeface="Calibri Light" panose="020F0302020204030204" pitchFamily="34" charset="0"/>
              <a:cs typeface="Calibri Light" panose="020F0302020204030204" pitchFamily="34" charset="0"/>
            </a:rPr>
            <a:t>Robert Thorne (Bristol trader) continued his involvement in an Iceland and Newfoundland fishery, other merchants were unable to win royal support for the Venture.</a:t>
          </a:r>
          <a:br>
            <a:rPr lang="en-GB" sz="2000" kern="1200" dirty="0">
              <a:latin typeface="Calibri Light" panose="020F0302020204030204" pitchFamily="34" charset="0"/>
              <a:cs typeface="Calibri Light" panose="020F0302020204030204" pitchFamily="34" charset="0"/>
            </a:rPr>
          </a:br>
          <a:endParaRPr lang="en-GB" sz="2000" kern="1200" dirty="0"/>
        </a:p>
      </dsp:txBody>
      <dsp:txXfrm>
        <a:off x="3685564" y="1908881"/>
        <a:ext cx="2760043" cy="2419339"/>
      </dsp:txXfrm>
    </dsp:sp>
    <dsp:sp modelId="{66EF3058-AD76-40C2-91DD-E194033F4172}">
      <dsp:nvSpPr>
        <dsp:cNvPr id="0" name=""/>
        <dsp:cNvSpPr/>
      </dsp:nvSpPr>
      <dsp:spPr>
        <a:xfrm>
          <a:off x="5924845" y="770368"/>
          <a:ext cx="520762" cy="520762"/>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2C85B-9CDC-47AC-AA20-CDC459FCC8CF}">
      <dsp:nvSpPr>
        <dsp:cNvPr id="0" name=""/>
        <dsp:cNvSpPr/>
      </dsp:nvSpPr>
      <dsp:spPr>
        <a:xfrm rot="5400000">
          <a:off x="7371083" y="159346"/>
          <a:ext cx="1837274" cy="305718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41080-3EE4-4690-A49E-896CDC73047D}">
      <dsp:nvSpPr>
        <dsp:cNvPr id="0" name=""/>
        <dsp:cNvSpPr/>
      </dsp:nvSpPr>
      <dsp:spPr>
        <a:xfrm>
          <a:off x="7064396" y="1072785"/>
          <a:ext cx="2760043" cy="2419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dirty="0">
              <a:latin typeface="Calibri Light" panose="020F0302020204030204" pitchFamily="34" charset="0"/>
              <a:cs typeface="Calibri Light" panose="020F0302020204030204" pitchFamily="34" charset="0"/>
            </a:rPr>
            <a:t>Cabot remained in Spain for most of Henry’s reign apart from two short visits to England. </a:t>
          </a:r>
          <a:endParaRPr lang="en-GB" sz="2000" kern="1200" dirty="0"/>
        </a:p>
      </dsp:txBody>
      <dsp:txXfrm>
        <a:off x="7064396" y="1072785"/>
        <a:ext cx="2760043" cy="24193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50741-A246-45F8-932E-7706E51AE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0FFFC-8EE1-45DF-A963-3B6CE2C3E88F}" type="slidenum">
              <a:rPr lang="en-GB" smtClean="0"/>
              <a:t>‹#›</a:t>
            </a:fld>
            <a:endParaRPr lang="en-GB"/>
          </a:p>
        </p:txBody>
      </p:sp>
    </p:spTree>
    <p:extLst>
      <p:ext uri="{BB962C8B-B14F-4D97-AF65-F5344CB8AC3E}">
        <p14:creationId xmlns:p14="http://schemas.microsoft.com/office/powerpoint/2010/main" val="304546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Rules for 38 years</a:t>
            </a:r>
          </a:p>
        </p:txBody>
      </p:sp>
      <p:sp>
        <p:nvSpPr>
          <p:cNvPr id="4" name="Slide Number Placeholder 3"/>
          <p:cNvSpPr>
            <a:spLocks noGrp="1"/>
          </p:cNvSpPr>
          <p:nvPr>
            <p:ph type="sldNum" sz="quarter" idx="10"/>
          </p:nvPr>
        </p:nvSpPr>
        <p:spPr/>
        <p:txBody>
          <a:bodyPr/>
          <a:lstStyle/>
          <a:p>
            <a:fld id="{D160FFFC-8EE1-45DF-A963-3B6CE2C3E88F}" type="slidenum">
              <a:rPr lang="en-GB" smtClean="0"/>
              <a:t>2</a:t>
            </a:fld>
            <a:endParaRPr lang="en-GB"/>
          </a:p>
        </p:txBody>
      </p:sp>
    </p:spTree>
    <p:extLst>
      <p:ext uri="{BB962C8B-B14F-4D97-AF65-F5344CB8AC3E}">
        <p14:creationId xmlns:p14="http://schemas.microsoft.com/office/powerpoint/2010/main" val="190885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p.45</a:t>
            </a:r>
          </a:p>
        </p:txBody>
      </p:sp>
      <p:sp>
        <p:nvSpPr>
          <p:cNvPr id="4" name="Slide Number Placeholder 3"/>
          <p:cNvSpPr>
            <a:spLocks noGrp="1"/>
          </p:cNvSpPr>
          <p:nvPr>
            <p:ph type="sldNum" sz="quarter" idx="10"/>
          </p:nvPr>
        </p:nvSpPr>
        <p:spPr/>
        <p:txBody>
          <a:bodyPr/>
          <a:lstStyle/>
          <a:p>
            <a:fld id="{D160FFFC-8EE1-45DF-A963-3B6CE2C3E88F}" type="slidenum">
              <a:rPr lang="en-GB" smtClean="0"/>
              <a:t>26</a:t>
            </a:fld>
            <a:endParaRPr lang="en-GB"/>
          </a:p>
        </p:txBody>
      </p:sp>
    </p:spTree>
    <p:extLst>
      <p:ext uri="{BB962C8B-B14F-4D97-AF65-F5344CB8AC3E}">
        <p14:creationId xmlns:p14="http://schemas.microsoft.com/office/powerpoint/2010/main" val="2839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60FFFC-8EE1-45DF-A963-3B6CE2C3E88F}" type="slidenum">
              <a:rPr lang="en-GB" smtClean="0"/>
              <a:t>8</a:t>
            </a:fld>
            <a:endParaRPr lang="en-GB"/>
          </a:p>
        </p:txBody>
      </p:sp>
    </p:spTree>
    <p:extLst>
      <p:ext uri="{BB962C8B-B14F-4D97-AF65-F5344CB8AC3E}">
        <p14:creationId xmlns:p14="http://schemas.microsoft.com/office/powerpoint/2010/main" val="323156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60FFFC-8EE1-45DF-A963-3B6CE2C3E88F}" type="slidenum">
              <a:rPr lang="en-GB" smtClean="0"/>
              <a:t>9</a:t>
            </a:fld>
            <a:endParaRPr lang="en-GB"/>
          </a:p>
        </p:txBody>
      </p:sp>
    </p:spTree>
    <p:extLst>
      <p:ext uri="{BB962C8B-B14F-4D97-AF65-F5344CB8AC3E}">
        <p14:creationId xmlns:p14="http://schemas.microsoft.com/office/powerpoint/2010/main" val="392205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60FFFC-8EE1-45DF-A963-3B6CE2C3E88F}" type="slidenum">
              <a:rPr lang="en-GB" smtClean="0"/>
              <a:t>10</a:t>
            </a:fld>
            <a:endParaRPr lang="en-GB"/>
          </a:p>
        </p:txBody>
      </p:sp>
    </p:spTree>
    <p:extLst>
      <p:ext uri="{BB962C8B-B14F-4D97-AF65-F5344CB8AC3E}">
        <p14:creationId xmlns:p14="http://schemas.microsoft.com/office/powerpoint/2010/main" val="136949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 that the information in the table is more the doing of Cromwell than More.</a:t>
            </a:r>
          </a:p>
        </p:txBody>
      </p:sp>
      <p:sp>
        <p:nvSpPr>
          <p:cNvPr id="4" name="Slide Number Placeholder 3"/>
          <p:cNvSpPr>
            <a:spLocks noGrp="1"/>
          </p:cNvSpPr>
          <p:nvPr>
            <p:ph type="sldNum" sz="quarter" idx="10"/>
          </p:nvPr>
        </p:nvSpPr>
        <p:spPr/>
        <p:txBody>
          <a:bodyPr/>
          <a:lstStyle/>
          <a:p>
            <a:fld id="{D160FFFC-8EE1-45DF-A963-3B6CE2C3E88F}" type="slidenum">
              <a:rPr lang="en-GB" smtClean="0"/>
              <a:t>11</a:t>
            </a:fld>
            <a:endParaRPr lang="en-GB"/>
          </a:p>
        </p:txBody>
      </p:sp>
    </p:spTree>
    <p:extLst>
      <p:ext uri="{BB962C8B-B14F-4D97-AF65-F5344CB8AC3E}">
        <p14:creationId xmlns:p14="http://schemas.microsoft.com/office/powerpoint/2010/main" val="379889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Augmentation: </a:t>
            </a:r>
            <a:r>
              <a:rPr lang="en-GB" sz="1200" b="0" i="0" u="none" strike="noStrike" kern="1200" dirty="0">
                <a:solidFill>
                  <a:schemeClr val="tx1"/>
                </a:solidFill>
                <a:effectLst/>
                <a:latin typeface="+mn-lt"/>
                <a:ea typeface="+mn-ea"/>
                <a:cs typeface="+mn-cs"/>
              </a:rPr>
              <a:t>administer monastic properties and revenues confiscated by the crown at the dissolution of the monasteries.</a:t>
            </a:r>
          </a:p>
          <a:p>
            <a:r>
              <a:rPr lang="en-GB" sz="1200" b="0" i="0" u="none" strike="noStrike" kern="1200" dirty="0">
                <a:solidFill>
                  <a:schemeClr val="tx1"/>
                </a:solidFill>
                <a:effectLst/>
                <a:latin typeface="+mn-lt"/>
                <a:ea typeface="+mn-ea"/>
                <a:cs typeface="+mn-cs"/>
              </a:rPr>
              <a:t>First Fruits and Tenths: Clergy had to pay a portion of their </a:t>
            </a:r>
            <a:r>
              <a:rPr lang="en-GB" sz="1200" b="1" i="0" u="none" strike="noStrike" kern="1200" dirty="0">
                <a:solidFill>
                  <a:schemeClr val="tx1"/>
                </a:solidFill>
                <a:effectLst/>
                <a:latin typeface="+mn-lt"/>
                <a:ea typeface="+mn-ea"/>
                <a:cs typeface="+mn-cs"/>
              </a:rPr>
              <a:t>first</a:t>
            </a:r>
            <a:r>
              <a:rPr lang="en-GB" sz="1200" b="0" i="0" u="none" strike="noStrike" kern="1200" dirty="0">
                <a:solidFill>
                  <a:schemeClr val="tx1"/>
                </a:solidFill>
                <a:effectLst/>
                <a:latin typeface="+mn-lt"/>
                <a:ea typeface="+mn-ea"/>
                <a:cs typeface="+mn-cs"/>
              </a:rPr>
              <a:t> year's income (known as </a:t>
            </a:r>
            <a:r>
              <a:rPr lang="en-GB" sz="1200" b="0" i="0" u="none" strike="noStrike" kern="1200" dirty="0" err="1">
                <a:solidFill>
                  <a:schemeClr val="tx1"/>
                </a:solidFill>
                <a:effectLst/>
                <a:latin typeface="+mn-lt"/>
                <a:ea typeface="+mn-ea"/>
                <a:cs typeface="+mn-cs"/>
              </a:rPr>
              <a:t>annates</a:t>
            </a:r>
            <a:r>
              <a:rPr lang="en-GB" sz="1200" b="0" i="0" u="none" strike="noStrike" kern="1200" dirty="0">
                <a:solidFill>
                  <a:schemeClr val="tx1"/>
                </a:solidFill>
                <a:effectLst/>
                <a:latin typeface="+mn-lt"/>
                <a:ea typeface="+mn-ea"/>
                <a:cs typeface="+mn-cs"/>
              </a:rPr>
              <a:t>) and a </a:t>
            </a:r>
            <a:r>
              <a:rPr lang="en-GB" sz="1200" b="1" i="0" u="none" strike="noStrike" kern="1200" dirty="0">
                <a:solidFill>
                  <a:schemeClr val="tx1"/>
                </a:solidFill>
                <a:effectLst/>
                <a:latin typeface="+mn-lt"/>
                <a:ea typeface="+mn-ea"/>
                <a:cs typeface="+mn-cs"/>
              </a:rPr>
              <a:t>tenth</a:t>
            </a:r>
            <a:r>
              <a:rPr lang="en-GB" sz="1200" b="0" i="0" u="none" strike="noStrike" kern="1200" dirty="0">
                <a:solidFill>
                  <a:schemeClr val="tx1"/>
                </a:solidFill>
                <a:effectLst/>
                <a:latin typeface="+mn-lt"/>
                <a:ea typeface="+mn-ea"/>
                <a:cs typeface="+mn-cs"/>
              </a:rPr>
              <a:t> of their revenue annually thereafter.</a:t>
            </a:r>
          </a:p>
          <a:p>
            <a:r>
              <a:rPr lang="en-GB" sz="1200" b="0" i="0" u="none" strike="noStrike" kern="1200" dirty="0">
                <a:solidFill>
                  <a:schemeClr val="tx1"/>
                </a:solidFill>
                <a:effectLst/>
                <a:latin typeface="+mn-lt"/>
                <a:ea typeface="+mn-ea"/>
                <a:cs typeface="+mn-cs"/>
              </a:rPr>
              <a:t>Court of Wards</a:t>
            </a:r>
            <a:endParaRPr lang="en-GB" dirty="0"/>
          </a:p>
        </p:txBody>
      </p:sp>
      <p:sp>
        <p:nvSpPr>
          <p:cNvPr id="4" name="Slide Number Placeholder 3"/>
          <p:cNvSpPr>
            <a:spLocks noGrp="1"/>
          </p:cNvSpPr>
          <p:nvPr>
            <p:ph type="sldNum" sz="quarter" idx="10"/>
          </p:nvPr>
        </p:nvSpPr>
        <p:spPr/>
        <p:txBody>
          <a:bodyPr/>
          <a:lstStyle/>
          <a:p>
            <a:fld id="{D160FFFC-8EE1-45DF-A963-3B6CE2C3E88F}" type="slidenum">
              <a:rPr lang="en-GB" smtClean="0"/>
              <a:t>13</a:t>
            </a:fld>
            <a:endParaRPr lang="en-GB"/>
          </a:p>
        </p:txBody>
      </p:sp>
    </p:spTree>
    <p:extLst>
      <p:ext uri="{BB962C8B-B14F-4D97-AF65-F5344CB8AC3E}">
        <p14:creationId xmlns:p14="http://schemas.microsoft.com/office/powerpoint/2010/main" val="152080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p.45</a:t>
            </a:r>
          </a:p>
        </p:txBody>
      </p:sp>
      <p:sp>
        <p:nvSpPr>
          <p:cNvPr id="4" name="Slide Number Placeholder 3"/>
          <p:cNvSpPr>
            <a:spLocks noGrp="1"/>
          </p:cNvSpPr>
          <p:nvPr>
            <p:ph type="sldNum" sz="quarter" idx="10"/>
          </p:nvPr>
        </p:nvSpPr>
        <p:spPr/>
        <p:txBody>
          <a:bodyPr/>
          <a:lstStyle/>
          <a:p>
            <a:fld id="{D160FFFC-8EE1-45DF-A963-3B6CE2C3E88F}" type="slidenum">
              <a:rPr lang="en-GB" smtClean="0"/>
              <a:t>23</a:t>
            </a:fld>
            <a:endParaRPr lang="en-GB"/>
          </a:p>
        </p:txBody>
      </p:sp>
    </p:spTree>
    <p:extLst>
      <p:ext uri="{BB962C8B-B14F-4D97-AF65-F5344CB8AC3E}">
        <p14:creationId xmlns:p14="http://schemas.microsoft.com/office/powerpoint/2010/main" val="273030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p.45</a:t>
            </a:r>
          </a:p>
        </p:txBody>
      </p:sp>
      <p:sp>
        <p:nvSpPr>
          <p:cNvPr id="4" name="Slide Number Placeholder 3"/>
          <p:cNvSpPr>
            <a:spLocks noGrp="1"/>
          </p:cNvSpPr>
          <p:nvPr>
            <p:ph type="sldNum" sz="quarter" idx="10"/>
          </p:nvPr>
        </p:nvSpPr>
        <p:spPr/>
        <p:txBody>
          <a:bodyPr/>
          <a:lstStyle/>
          <a:p>
            <a:fld id="{D160FFFC-8EE1-45DF-A963-3B6CE2C3E88F}" type="slidenum">
              <a:rPr lang="en-GB" smtClean="0"/>
              <a:t>24</a:t>
            </a:fld>
            <a:endParaRPr lang="en-GB"/>
          </a:p>
        </p:txBody>
      </p:sp>
    </p:spTree>
    <p:extLst>
      <p:ext uri="{BB962C8B-B14F-4D97-AF65-F5344CB8AC3E}">
        <p14:creationId xmlns:p14="http://schemas.microsoft.com/office/powerpoint/2010/main" val="268401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p.45</a:t>
            </a:r>
          </a:p>
        </p:txBody>
      </p:sp>
      <p:sp>
        <p:nvSpPr>
          <p:cNvPr id="4" name="Slide Number Placeholder 3"/>
          <p:cNvSpPr>
            <a:spLocks noGrp="1"/>
          </p:cNvSpPr>
          <p:nvPr>
            <p:ph type="sldNum" sz="quarter" idx="10"/>
          </p:nvPr>
        </p:nvSpPr>
        <p:spPr/>
        <p:txBody>
          <a:bodyPr/>
          <a:lstStyle/>
          <a:p>
            <a:fld id="{D160FFFC-8EE1-45DF-A963-3B6CE2C3E88F}" type="slidenum">
              <a:rPr lang="en-GB" smtClean="0"/>
              <a:t>25</a:t>
            </a:fld>
            <a:endParaRPr lang="en-GB"/>
          </a:p>
        </p:txBody>
      </p:sp>
    </p:spTree>
    <p:extLst>
      <p:ext uri="{BB962C8B-B14F-4D97-AF65-F5344CB8AC3E}">
        <p14:creationId xmlns:p14="http://schemas.microsoft.com/office/powerpoint/2010/main" val="3272723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0A4D74C-C7A0-48D4-952E-DB98EFE4C19D}"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28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F5D802-5030-43DE-8696-5D7B462E15B0}"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4D74C-C7A0-48D4-952E-DB98EFE4C19D}" type="slidenum">
              <a:rPr lang="en-GB" smtClean="0"/>
              <a:t>‹#›</a:t>
            </a:fld>
            <a:endParaRPr lang="en-GB"/>
          </a:p>
        </p:txBody>
      </p:sp>
    </p:spTree>
    <p:extLst>
      <p:ext uri="{BB962C8B-B14F-4D97-AF65-F5344CB8AC3E}">
        <p14:creationId xmlns:p14="http://schemas.microsoft.com/office/powerpoint/2010/main" val="394185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513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040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spTree>
    <p:extLst>
      <p:ext uri="{BB962C8B-B14F-4D97-AF65-F5344CB8AC3E}">
        <p14:creationId xmlns:p14="http://schemas.microsoft.com/office/powerpoint/2010/main" val="1242893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412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75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65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76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spTree>
    <p:extLst>
      <p:ext uri="{BB962C8B-B14F-4D97-AF65-F5344CB8AC3E}">
        <p14:creationId xmlns:p14="http://schemas.microsoft.com/office/powerpoint/2010/main" val="169154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5D802-5030-43DE-8696-5D7B462E15B0}" type="datetimeFigureOut">
              <a:rPr lang="en-GB" smtClean="0"/>
              <a:t>24/03/2022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4D74C-C7A0-48D4-952E-DB98EFE4C19D}"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17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F5D802-5030-43DE-8696-5D7B462E15B0}"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4D74C-C7A0-48D4-952E-DB98EFE4C19D}" type="slidenum">
              <a:rPr lang="en-GB" smtClean="0"/>
              <a:t>‹#›</a:t>
            </a:fld>
            <a:endParaRPr lang="en-GB"/>
          </a:p>
        </p:txBody>
      </p:sp>
    </p:spTree>
    <p:extLst>
      <p:ext uri="{BB962C8B-B14F-4D97-AF65-F5344CB8AC3E}">
        <p14:creationId xmlns:p14="http://schemas.microsoft.com/office/powerpoint/2010/main" val="235816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F5D802-5030-43DE-8696-5D7B462E15B0}" type="datetimeFigureOut">
              <a:rPr lang="en-GB" smtClean="0"/>
              <a:t>24/03/2022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A4D74C-C7A0-48D4-952E-DB98EFE4C19D}"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95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F5D802-5030-43DE-8696-5D7B462E15B0}" type="datetimeFigureOut">
              <a:rPr lang="en-GB" smtClean="0"/>
              <a:t>24/03/2022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A4D74C-C7A0-48D4-952E-DB98EFE4C19D}"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84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5D802-5030-43DE-8696-5D7B462E15B0}" type="datetimeFigureOut">
              <a:rPr lang="en-GB" smtClean="0"/>
              <a:t>24/03/2022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A4D74C-C7A0-48D4-952E-DB98EFE4C19D}" type="slidenum">
              <a:rPr lang="en-GB" smtClean="0"/>
              <a:t>‹#›</a:t>
            </a:fld>
            <a:endParaRPr lang="en-GB"/>
          </a:p>
        </p:txBody>
      </p:sp>
    </p:spTree>
    <p:extLst>
      <p:ext uri="{BB962C8B-B14F-4D97-AF65-F5344CB8AC3E}">
        <p14:creationId xmlns:p14="http://schemas.microsoft.com/office/powerpoint/2010/main" val="138926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F5D802-5030-43DE-8696-5D7B462E15B0}"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4D74C-C7A0-48D4-952E-DB98EFE4C19D}"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97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F5D802-5030-43DE-8696-5D7B462E15B0}" type="datetimeFigureOut">
              <a:rPr lang="en-GB" smtClean="0"/>
              <a:t>24/03/2022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4D74C-C7A0-48D4-952E-DB98EFE4C19D}" type="slidenum">
              <a:rPr lang="en-GB" smtClean="0"/>
              <a:t>‹#›</a:t>
            </a:fld>
            <a:endParaRPr lang="en-GB"/>
          </a:p>
        </p:txBody>
      </p:sp>
    </p:spTree>
    <p:extLst>
      <p:ext uri="{BB962C8B-B14F-4D97-AF65-F5344CB8AC3E}">
        <p14:creationId xmlns:p14="http://schemas.microsoft.com/office/powerpoint/2010/main" val="226669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F5D802-5030-43DE-8696-5D7B462E15B0}" type="datetimeFigureOut">
              <a:rPr lang="en-GB" smtClean="0"/>
              <a:t>24/03/2022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A4D74C-C7A0-48D4-952E-DB98EFE4C19D}" type="slidenum">
              <a:rPr lang="en-GB" smtClean="0"/>
              <a:t>‹#›</a:t>
            </a:fld>
            <a:endParaRPr lang="en-GB"/>
          </a:p>
        </p:txBody>
      </p:sp>
    </p:spTree>
    <p:extLst>
      <p:ext uri="{BB962C8B-B14F-4D97-AF65-F5344CB8AC3E}">
        <p14:creationId xmlns:p14="http://schemas.microsoft.com/office/powerpoint/2010/main" val="26550316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google.co.uk/url?sa=i&amp;rct=j&amp;q=&amp;esrc=s&amp;source=images&amp;cd=&amp;cad=rja&amp;uact=8&amp;ved=2ahUKEwjKi_3g7YTaAhWImLQKHZPrAvEQjRx6BAgAEAU&amp;url=https://www.worldatlas.com/webimage/countrys/europe/outline/uk.htm&amp;psig=AOvVaw2uM8phZez8zWSE98dNDyk3&amp;ust=152197739256848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Henry VIII</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124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Government: 1515-1529</a:t>
            </a:r>
          </a:p>
        </p:txBody>
      </p:sp>
      <p:graphicFrame>
        <p:nvGraphicFramePr>
          <p:cNvPr id="4" name="Diagram 3"/>
          <p:cNvGraphicFramePr/>
          <p:nvPr>
            <p:extLst>
              <p:ext uri="{D42A27DB-BD31-4B8C-83A1-F6EECF244321}">
                <p14:modId xmlns:p14="http://schemas.microsoft.com/office/powerpoint/2010/main" val="761313676"/>
              </p:ext>
            </p:extLst>
          </p:nvPr>
        </p:nvGraphicFramePr>
        <p:xfrm>
          <a:off x="709386" y="1323824"/>
          <a:ext cx="10426700" cy="4909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49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Government: 1529-1532</a:t>
            </a:r>
          </a:p>
        </p:txBody>
      </p:sp>
      <p:sp>
        <p:nvSpPr>
          <p:cNvPr id="3" name="Content Placeholder 2"/>
          <p:cNvSpPr txBox="1">
            <a:spLocks/>
          </p:cNvSpPr>
          <p:nvPr/>
        </p:nvSpPr>
        <p:spPr>
          <a:xfrm>
            <a:off x="916674" y="1328633"/>
            <a:ext cx="10713492" cy="164267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0"/>
              </a:spcAft>
            </a:pPr>
            <a:r>
              <a:rPr lang="en-GB" sz="1600" dirty="0">
                <a:latin typeface="Calibri Light" panose="020F0302020204030204" pitchFamily="34" charset="0"/>
                <a:cs typeface="Calibri Light" panose="020F0302020204030204" pitchFamily="34" charset="0"/>
              </a:rPr>
              <a:t>Thomas More was a able scholar, but poor replacement as Lord Chancellor.</a:t>
            </a:r>
          </a:p>
          <a:p>
            <a:pPr>
              <a:spcBef>
                <a:spcPts val="0"/>
              </a:spcBef>
              <a:spcAft>
                <a:spcPts val="0"/>
              </a:spcAft>
            </a:pPr>
            <a:r>
              <a:rPr lang="en-GB" sz="1600" dirty="0">
                <a:latin typeface="Calibri Light" panose="020F0302020204030204" pitchFamily="34" charset="0"/>
                <a:cs typeface="Calibri Light" panose="020F0302020204030204" pitchFamily="34" charset="0"/>
              </a:rPr>
              <a:t>More had a reputation for putting his principles before anything else. </a:t>
            </a:r>
          </a:p>
          <a:p>
            <a:pPr>
              <a:spcBef>
                <a:spcPts val="0"/>
              </a:spcBef>
              <a:spcAft>
                <a:spcPts val="0"/>
              </a:spcAft>
            </a:pPr>
            <a:r>
              <a:rPr lang="en-GB" sz="1600" dirty="0">
                <a:latin typeface="Calibri Light" panose="020F0302020204030204" pitchFamily="34" charset="0"/>
                <a:cs typeface="Calibri Light" panose="020F0302020204030204" pitchFamily="34" charset="0"/>
              </a:rPr>
              <a:t>He held strong Humanist beliefs (wrote Utopia in 1516). </a:t>
            </a:r>
          </a:p>
          <a:p>
            <a:pPr>
              <a:spcBef>
                <a:spcPts val="0"/>
              </a:spcBef>
              <a:spcAft>
                <a:spcPts val="0"/>
              </a:spcAft>
            </a:pPr>
            <a:r>
              <a:rPr lang="en-GB" sz="1600" dirty="0">
                <a:latin typeface="Calibri Light" panose="020F0302020204030204" pitchFamily="34" charset="0"/>
                <a:cs typeface="Calibri Light" panose="020F0302020204030204" pitchFamily="34" charset="0"/>
              </a:rPr>
              <a:t>More was deeply sympathetic to Catherine of Aragon </a:t>
            </a:r>
          </a:p>
          <a:p>
            <a:pPr>
              <a:spcBef>
                <a:spcPts val="0"/>
              </a:spcBef>
              <a:spcAft>
                <a:spcPts val="0"/>
              </a:spcAft>
            </a:pPr>
            <a:r>
              <a:rPr lang="en-GB" sz="1600" dirty="0">
                <a:latin typeface="Calibri Light" panose="020F0302020204030204" pitchFamily="34" charset="0"/>
                <a:cs typeface="Calibri Light" panose="020F0302020204030204" pitchFamily="34" charset="0"/>
              </a:rPr>
              <a:t>Whilst he criticised the Catholic church, he was convinced that reform could be achieved</a:t>
            </a:r>
          </a:p>
          <a:p>
            <a:pPr>
              <a:spcBef>
                <a:spcPts val="0"/>
              </a:spcBef>
              <a:spcAft>
                <a:spcPts val="0"/>
              </a:spcAft>
            </a:pPr>
            <a:r>
              <a:rPr lang="en-GB" sz="1600" dirty="0">
                <a:latin typeface="Calibri Light" panose="020F0302020204030204" pitchFamily="34" charset="0"/>
                <a:cs typeface="Calibri Light" panose="020F0302020204030204" pitchFamily="34" charset="0"/>
              </a:rPr>
              <a:t>Henry applied a number of measure to pressurise the clergy and Pope:</a:t>
            </a:r>
          </a:p>
        </p:txBody>
      </p:sp>
      <p:graphicFrame>
        <p:nvGraphicFramePr>
          <p:cNvPr id="4" name="Table 3">
            <a:extLst>
              <a:ext uri="{FF2B5EF4-FFF2-40B4-BE49-F238E27FC236}">
                <a16:creationId xmlns:a16="http://schemas.microsoft.com/office/drawing/2014/main" id="{118ADAA3-4C3F-4AFF-8811-7AB21D080376}"/>
              </a:ext>
            </a:extLst>
          </p:cNvPr>
          <p:cNvGraphicFramePr>
            <a:graphicFrameLocks noGrp="1"/>
          </p:cNvGraphicFramePr>
          <p:nvPr>
            <p:extLst>
              <p:ext uri="{D42A27DB-BD31-4B8C-83A1-F6EECF244321}">
                <p14:modId xmlns:p14="http://schemas.microsoft.com/office/powerpoint/2010/main" val="380391111"/>
              </p:ext>
            </p:extLst>
          </p:nvPr>
        </p:nvGraphicFramePr>
        <p:xfrm>
          <a:off x="251459" y="2971310"/>
          <a:ext cx="11689080" cy="3662680"/>
        </p:xfrm>
        <a:graphic>
          <a:graphicData uri="http://schemas.openxmlformats.org/drawingml/2006/table">
            <a:tbl>
              <a:tblPr firstRow="1" bandRow="1">
                <a:tableStyleId>{F5AB1C69-6EDB-4FF4-983F-18BD219EF322}</a:tableStyleId>
              </a:tblPr>
              <a:tblGrid>
                <a:gridCol w="645950">
                  <a:extLst>
                    <a:ext uri="{9D8B030D-6E8A-4147-A177-3AD203B41FA5}">
                      <a16:colId xmlns:a16="http://schemas.microsoft.com/office/drawing/2014/main" val="1743696025"/>
                    </a:ext>
                  </a:extLst>
                </a:gridCol>
                <a:gridCol w="6598830">
                  <a:extLst>
                    <a:ext uri="{9D8B030D-6E8A-4147-A177-3AD203B41FA5}">
                      <a16:colId xmlns:a16="http://schemas.microsoft.com/office/drawing/2014/main" val="2244263739"/>
                    </a:ext>
                  </a:extLst>
                </a:gridCol>
                <a:gridCol w="4444300">
                  <a:extLst>
                    <a:ext uri="{9D8B030D-6E8A-4147-A177-3AD203B41FA5}">
                      <a16:colId xmlns:a16="http://schemas.microsoft.com/office/drawing/2014/main" val="2386592019"/>
                    </a:ext>
                  </a:extLst>
                </a:gridCol>
              </a:tblGrid>
              <a:tr h="370840">
                <a:tc>
                  <a:txBody>
                    <a:bodyPr/>
                    <a:lstStyle/>
                    <a:p>
                      <a:endParaRPr lang="en-GB" dirty="0"/>
                    </a:p>
                  </a:txBody>
                  <a:tcPr/>
                </a:tc>
                <a:tc>
                  <a:txBody>
                    <a:bodyPr/>
                    <a:lstStyle/>
                    <a:p>
                      <a:r>
                        <a:rPr lang="en-GB" dirty="0"/>
                        <a:t>Pressure of the Clergy</a:t>
                      </a:r>
                      <a:endParaRPr lang="en-GB" dirty="0">
                        <a:latin typeface="Calibri Light" panose="020F0302020204030204" pitchFamily="34" charset="0"/>
                        <a:cs typeface="Calibri Light" panose="020F0302020204030204" pitchFamily="34" charset="0"/>
                      </a:endParaRPr>
                    </a:p>
                  </a:txBody>
                  <a:tcPr/>
                </a:tc>
                <a:tc>
                  <a:txBody>
                    <a:bodyPr/>
                    <a:lstStyle/>
                    <a:p>
                      <a:r>
                        <a:rPr lang="en-GB" dirty="0"/>
                        <a:t>Pressure on the Pope</a:t>
                      </a:r>
                      <a:endParaRPr lang="en-GB"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95123169"/>
                  </a:ext>
                </a:extLst>
              </a:tr>
              <a:tr h="370840">
                <a:tc>
                  <a:txBody>
                    <a:bodyPr/>
                    <a:lstStyle/>
                    <a:p>
                      <a:r>
                        <a:rPr lang="en-GB" sz="1600" dirty="0"/>
                        <a:t>1529</a:t>
                      </a:r>
                    </a:p>
                  </a:txBody>
                  <a:tcPr/>
                </a:tc>
                <a:tc>
                  <a:txBody>
                    <a:bodyPr/>
                    <a:lstStyle/>
                    <a:p>
                      <a:r>
                        <a:rPr lang="en-GB" sz="1600" dirty="0">
                          <a:latin typeface="Calibri Light" panose="020F0302020204030204" pitchFamily="34" charset="0"/>
                          <a:cs typeface="Calibri Light" panose="020F0302020204030204" pitchFamily="34" charset="0"/>
                        </a:rPr>
                        <a:t>Parliament encouraged to voice anti-Clerical feelings (Cromwell started collecting evidence of abuses)</a:t>
                      </a:r>
                    </a:p>
                  </a:txBody>
                  <a:tcPr/>
                </a:tc>
                <a:tc>
                  <a:txBody>
                    <a:bodyPr/>
                    <a:lstStyle/>
                    <a:p>
                      <a:endParaRPr lang="en-GB" sz="16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343779884"/>
                  </a:ext>
                </a:extLst>
              </a:tr>
              <a:tr h="370840">
                <a:tc>
                  <a:txBody>
                    <a:bodyPr/>
                    <a:lstStyle/>
                    <a:p>
                      <a:r>
                        <a:rPr lang="en-GB" sz="1600" dirty="0"/>
                        <a:t>1530</a:t>
                      </a:r>
                    </a:p>
                  </a:txBody>
                  <a:tcPr/>
                </a:tc>
                <a:tc>
                  <a:txBody>
                    <a:bodyPr/>
                    <a:lstStyle/>
                    <a:p>
                      <a:r>
                        <a:rPr lang="en-GB" sz="1600" dirty="0">
                          <a:latin typeface="Calibri Light" panose="020F0302020204030204" pitchFamily="34" charset="0"/>
                          <a:cs typeface="Calibri Light" panose="020F0302020204030204" pitchFamily="34" charset="0"/>
                        </a:rPr>
                        <a:t>Revival of Praemunire (Medieval law) – it found 15 of the upper clergy guilty of supporting Wolsey’s abuse of power</a:t>
                      </a:r>
                    </a:p>
                  </a:txBody>
                  <a:tcPr/>
                </a:tc>
                <a:tc>
                  <a:txBody>
                    <a:bodyPr/>
                    <a:lstStyle/>
                    <a:p>
                      <a:r>
                        <a:rPr lang="en-GB" sz="1600" dirty="0">
                          <a:latin typeface="Calibri Light" panose="020F0302020204030204" pitchFamily="34" charset="0"/>
                          <a:cs typeface="Calibri Light" panose="020F0302020204030204" pitchFamily="34" charset="0"/>
                        </a:rPr>
                        <a:t>Scholars from Oxbridge were sent to European universities to find support for the divorce</a:t>
                      </a:r>
                    </a:p>
                  </a:txBody>
                  <a:tcPr/>
                </a:tc>
                <a:extLst>
                  <a:ext uri="{0D108BD9-81ED-4DB2-BD59-A6C34878D82A}">
                    <a16:rowId xmlns:a16="http://schemas.microsoft.com/office/drawing/2014/main" val="3993965933"/>
                  </a:ext>
                </a:extLst>
              </a:tr>
              <a:tr h="370840">
                <a:tc>
                  <a:txBody>
                    <a:bodyPr/>
                    <a:lstStyle/>
                    <a:p>
                      <a:r>
                        <a:rPr lang="en-GB" sz="1600" dirty="0"/>
                        <a:t>1531</a:t>
                      </a:r>
                    </a:p>
                  </a:txBody>
                  <a:tcPr/>
                </a:tc>
                <a:tc>
                  <a:txBody>
                    <a:bodyPr/>
                    <a:lstStyle/>
                    <a:p>
                      <a:r>
                        <a:rPr lang="en-GB" sz="1600" dirty="0">
                          <a:latin typeface="Calibri Light" panose="020F0302020204030204" pitchFamily="34" charset="0"/>
                          <a:cs typeface="Calibri Light" panose="020F0302020204030204" pitchFamily="34" charset="0"/>
                        </a:rPr>
                        <a:t>Henry pardoned the clergy of crimes against him, but demanded that they recognise him as ‘supreme head’ of the church</a:t>
                      </a:r>
                    </a:p>
                  </a:txBody>
                  <a:tcPr/>
                </a:tc>
                <a:tc>
                  <a:txBody>
                    <a:bodyPr/>
                    <a:lstStyle/>
                    <a:p>
                      <a:endParaRPr lang="en-GB" sz="16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373156776"/>
                  </a:ext>
                </a:extLst>
              </a:tr>
              <a:tr h="370840">
                <a:tc>
                  <a:txBody>
                    <a:bodyPr/>
                    <a:lstStyle/>
                    <a:p>
                      <a:r>
                        <a:rPr lang="en-GB" sz="1600" dirty="0"/>
                        <a:t>1532</a:t>
                      </a:r>
                    </a:p>
                  </a:txBody>
                  <a:tcPr/>
                </a:tc>
                <a:tc>
                  <a:txBody>
                    <a:bodyPr/>
                    <a:lstStyle/>
                    <a:p>
                      <a:r>
                        <a:rPr lang="en-GB" sz="1600" dirty="0">
                          <a:latin typeface="Calibri Light" panose="020F0302020204030204" pitchFamily="34" charset="0"/>
                          <a:cs typeface="Calibri Light" panose="020F0302020204030204" pitchFamily="34" charset="0"/>
                        </a:rPr>
                        <a:t>Jan: Cromwell introduced the ‘Supplication Against the Ordinances’ (petition calling HVIII to deal with corrupt clergy). Cromwell is invited into HVIII’s Royal Council</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May: ‘Submission of the Clergy’ – church had to agree to this, a document giving HVIII power to veto church laws and choose his own Bishops</a:t>
                      </a:r>
                    </a:p>
                  </a:txBody>
                  <a:tcPr/>
                </a:tc>
                <a:tc>
                  <a:txBody>
                    <a:bodyPr/>
                    <a:lstStyle/>
                    <a:p>
                      <a:r>
                        <a:rPr lang="en-GB" sz="1600" dirty="0">
                          <a:latin typeface="Calibri Light" panose="020F0302020204030204" pitchFamily="34" charset="0"/>
                          <a:cs typeface="Calibri Light" panose="020F0302020204030204" pitchFamily="34" charset="0"/>
                        </a:rPr>
                        <a:t>Jan: Act of Parliament passed preventing the payment of </a:t>
                      </a:r>
                      <a:r>
                        <a:rPr lang="en-GB" sz="1600" dirty="0" err="1">
                          <a:latin typeface="Calibri Light" panose="020F0302020204030204" pitchFamily="34" charset="0"/>
                          <a:cs typeface="Calibri Light" panose="020F0302020204030204" pitchFamily="34" charset="0"/>
                        </a:rPr>
                        <a:t>annates</a:t>
                      </a:r>
                      <a:r>
                        <a:rPr lang="en-GB" sz="1600" dirty="0">
                          <a:latin typeface="Calibri Light" panose="020F0302020204030204" pitchFamily="34" charset="0"/>
                          <a:cs typeface="Calibri Light" panose="020F0302020204030204" pitchFamily="34" charset="0"/>
                        </a:rPr>
                        <a:t> to Rome. Fierce opposition!</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Aug: Archbishop of Canterbury dies, and is replaced with Thomas Cranmer (reformer with some Protestant views)</a:t>
                      </a:r>
                    </a:p>
                  </a:txBody>
                  <a:tcPr/>
                </a:tc>
                <a:extLst>
                  <a:ext uri="{0D108BD9-81ED-4DB2-BD59-A6C34878D82A}">
                    <a16:rowId xmlns:a16="http://schemas.microsoft.com/office/drawing/2014/main" val="1463288725"/>
                  </a:ext>
                </a:extLst>
              </a:tr>
            </a:tbl>
          </a:graphicData>
        </a:graphic>
      </p:graphicFrame>
    </p:spTree>
    <p:extLst>
      <p:ext uri="{BB962C8B-B14F-4D97-AF65-F5344CB8AC3E}">
        <p14:creationId xmlns:p14="http://schemas.microsoft.com/office/powerpoint/2010/main" val="24604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Government: 1532-1540</a:t>
            </a:r>
          </a:p>
        </p:txBody>
      </p:sp>
      <p:sp>
        <p:nvSpPr>
          <p:cNvPr id="3" name="Content Placeholder 2">
            <a:extLst>
              <a:ext uri="{FF2B5EF4-FFF2-40B4-BE49-F238E27FC236}">
                <a16:creationId xmlns:a16="http://schemas.microsoft.com/office/drawing/2014/main" id="{4562A8B5-47EE-477B-9251-349DC1AA43E9}"/>
              </a:ext>
            </a:extLst>
          </p:cNvPr>
          <p:cNvSpPr txBox="1">
            <a:spLocks/>
          </p:cNvSpPr>
          <p:nvPr/>
        </p:nvSpPr>
        <p:spPr>
          <a:xfrm>
            <a:off x="704905" y="1286638"/>
            <a:ext cx="10782187" cy="164267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GB" sz="1600" dirty="0">
                <a:latin typeface="Calibri Light" panose="020F0302020204030204" pitchFamily="34" charset="0"/>
                <a:cs typeface="Calibri Light" panose="020F0302020204030204" pitchFamily="34" charset="0"/>
              </a:rPr>
              <a:t>Ultimately, the divorce and Break with Rome was accomplished through statue law (Parliament), whose Supremacy over canon law (Church) was established.</a:t>
            </a:r>
          </a:p>
        </p:txBody>
      </p:sp>
      <p:sp>
        <p:nvSpPr>
          <p:cNvPr id="5" name="Rectangle 4">
            <a:extLst>
              <a:ext uri="{FF2B5EF4-FFF2-40B4-BE49-F238E27FC236}">
                <a16:creationId xmlns:a16="http://schemas.microsoft.com/office/drawing/2014/main" id="{8611F741-6C6F-4988-AEFF-78BF398DA657}"/>
              </a:ext>
            </a:extLst>
          </p:cNvPr>
          <p:cNvSpPr/>
          <p:nvPr/>
        </p:nvSpPr>
        <p:spPr>
          <a:xfrm>
            <a:off x="484461" y="2861730"/>
            <a:ext cx="3175484" cy="1015663"/>
          </a:xfrm>
          <a:prstGeom prst="rect">
            <a:avLst/>
          </a:prstGeom>
        </p:spPr>
        <p:txBody>
          <a:bodyPr wrap="square">
            <a:spAutoFit/>
          </a:bodyPr>
          <a:lstStyle/>
          <a:p>
            <a:pPr lvl="0" algn="r"/>
            <a:r>
              <a:rPr lang="en-GB" sz="1600" b="1" dirty="0">
                <a:latin typeface="Calibri Light" panose="020F0302020204030204" pitchFamily="34" charset="0"/>
                <a:cs typeface="Calibri Light" panose="020F0302020204030204" pitchFamily="34" charset="0"/>
              </a:rPr>
              <a:t>2. Act of Supremacy  (1534)</a:t>
            </a:r>
            <a:r>
              <a:rPr lang="en-GB" sz="1600" b="1" dirty="0">
                <a:solidFill>
                  <a:schemeClr val="bg1"/>
                </a:solidFill>
                <a:latin typeface="Calibri Light" panose="020F0302020204030204" pitchFamily="34" charset="0"/>
                <a:cs typeface="Calibri Light" panose="020F0302020204030204" pitchFamily="34" charset="0"/>
              </a:rPr>
              <a:t>………</a:t>
            </a:r>
          </a:p>
          <a:p>
            <a:pPr lvl="0" algn="r"/>
            <a:r>
              <a:rPr lang="en-GB" sz="1600" dirty="0">
                <a:latin typeface="Calibri Light" panose="020F0302020204030204" pitchFamily="34" charset="0"/>
                <a:cs typeface="Calibri Light" panose="020F0302020204030204" pitchFamily="34" charset="0"/>
              </a:rPr>
              <a:t>‘</a:t>
            </a:r>
            <a:r>
              <a:rPr lang="en-GB" sz="1400" dirty="0">
                <a:latin typeface="Calibri Light" panose="020F0302020204030204" pitchFamily="34" charset="0"/>
                <a:cs typeface="Calibri Light" panose="020F0302020204030204" pitchFamily="34" charset="0"/>
              </a:rPr>
              <a:t>The King’s majesty , justly and rightly is</a:t>
            </a:r>
            <a:r>
              <a:rPr lang="en-GB" sz="1400" dirty="0">
                <a:solidFill>
                  <a:schemeClr val="bg1"/>
                </a:solidFill>
                <a:latin typeface="Calibri Light" panose="020F0302020204030204" pitchFamily="34" charset="0"/>
                <a:cs typeface="Calibri Light" panose="020F0302020204030204" pitchFamily="34" charset="0"/>
              </a:rPr>
              <a:t>....</a:t>
            </a:r>
            <a:r>
              <a:rPr lang="en-GB" sz="1400" dirty="0">
                <a:latin typeface="Calibri Light" panose="020F0302020204030204" pitchFamily="34" charset="0"/>
                <a:cs typeface="Calibri Light" panose="020F0302020204030204" pitchFamily="34" charset="0"/>
              </a:rPr>
              <a:t> and </a:t>
            </a:r>
            <a:r>
              <a:rPr lang="en-GB" sz="1400" dirty="0" err="1">
                <a:latin typeface="Calibri Light" panose="020F0302020204030204" pitchFamily="34" charset="0"/>
                <a:cs typeface="Calibri Light" panose="020F0302020204030204" pitchFamily="34" charset="0"/>
              </a:rPr>
              <a:t>oweth</a:t>
            </a:r>
            <a:r>
              <a:rPr lang="en-GB" sz="1400" dirty="0">
                <a:latin typeface="Calibri Light" panose="020F0302020204030204" pitchFamily="34" charset="0"/>
                <a:cs typeface="Calibri Light" panose="020F0302020204030204" pitchFamily="34" charset="0"/>
              </a:rPr>
              <a:t> to be the Supreme Head of</a:t>
            </a:r>
            <a:r>
              <a:rPr lang="en-GB" sz="1400" dirty="0">
                <a:solidFill>
                  <a:schemeClr val="bg1"/>
                </a:solidFill>
                <a:latin typeface="Calibri Light" panose="020F0302020204030204" pitchFamily="34" charset="0"/>
                <a:cs typeface="Calibri Light" panose="020F0302020204030204" pitchFamily="34" charset="0"/>
              </a:rPr>
              <a:t> </a:t>
            </a:r>
            <a:r>
              <a:rPr lang="en-GB" sz="1400" dirty="0">
                <a:latin typeface="Calibri Light" panose="020F0302020204030204" pitchFamily="34" charset="0"/>
                <a:cs typeface="Calibri Light" panose="020F0302020204030204" pitchFamily="34" charset="0"/>
              </a:rPr>
              <a:t>the Catholic Church’.</a:t>
            </a:r>
            <a:endParaRPr lang="en-GB" sz="1600" dirty="0"/>
          </a:p>
        </p:txBody>
      </p:sp>
      <p:sp>
        <p:nvSpPr>
          <p:cNvPr id="6" name="Rectangle 5">
            <a:extLst>
              <a:ext uri="{FF2B5EF4-FFF2-40B4-BE49-F238E27FC236}">
                <a16:creationId xmlns:a16="http://schemas.microsoft.com/office/drawing/2014/main" id="{E845D529-51F2-4AEF-9C17-5A359190A0FE}"/>
              </a:ext>
            </a:extLst>
          </p:cNvPr>
          <p:cNvSpPr/>
          <p:nvPr/>
        </p:nvSpPr>
        <p:spPr>
          <a:xfrm>
            <a:off x="3481974" y="2325237"/>
            <a:ext cx="3651069" cy="984885"/>
          </a:xfrm>
          <a:prstGeom prst="rect">
            <a:avLst/>
          </a:prstGeom>
        </p:spPr>
        <p:txBody>
          <a:bodyPr wrap="square">
            <a:spAutoFit/>
          </a:bodyPr>
          <a:lstStyle/>
          <a:p>
            <a:pPr lvl="0"/>
            <a:r>
              <a:rPr lang="en-GB" sz="1600" b="1" dirty="0">
                <a:latin typeface="Calibri Light" panose="020F0302020204030204" pitchFamily="34" charset="0"/>
                <a:cs typeface="Calibri Light" panose="020F0302020204030204" pitchFamily="34" charset="0"/>
              </a:rPr>
              <a:t>1. Act in Restraint of Appeal (1533)</a:t>
            </a:r>
          </a:p>
          <a:p>
            <a:pPr lvl="0"/>
            <a:r>
              <a:rPr lang="en-GB" sz="1400" dirty="0">
                <a:latin typeface="Calibri Light" panose="020F0302020204030204" pitchFamily="34" charset="0"/>
                <a:cs typeface="Calibri Light" panose="020F0302020204030204" pitchFamily="34" charset="0"/>
              </a:rPr>
              <a:t>The Monarch possessed imperial jurisdiction</a:t>
            </a:r>
          </a:p>
          <a:p>
            <a:pPr lvl="0"/>
            <a:r>
              <a:rPr lang="en-GB" sz="1400" dirty="0">
                <a:latin typeface="Calibri Light" panose="020F0302020204030204" pitchFamily="34" charset="0"/>
                <a:cs typeface="Calibri Light" panose="020F0302020204030204" pitchFamily="34" charset="0"/>
              </a:rPr>
              <a:t>     and was not subject to any foreign power.</a:t>
            </a:r>
          </a:p>
          <a:p>
            <a:pPr lvl="0"/>
            <a:r>
              <a:rPr lang="en-GB" sz="1400" dirty="0">
                <a:latin typeface="Calibri Light" panose="020F0302020204030204" pitchFamily="34" charset="0"/>
                <a:cs typeface="Calibri Light" panose="020F0302020204030204" pitchFamily="34" charset="0"/>
              </a:rPr>
              <a:t>           Appeals could not be made to Rome.</a:t>
            </a:r>
          </a:p>
        </p:txBody>
      </p:sp>
      <p:sp>
        <p:nvSpPr>
          <p:cNvPr id="7" name="Rectangle 6">
            <a:extLst>
              <a:ext uri="{FF2B5EF4-FFF2-40B4-BE49-F238E27FC236}">
                <a16:creationId xmlns:a16="http://schemas.microsoft.com/office/drawing/2014/main" id="{AEA98BBE-E134-4BA2-9345-3506892E175A}"/>
              </a:ext>
            </a:extLst>
          </p:cNvPr>
          <p:cNvSpPr/>
          <p:nvPr/>
        </p:nvSpPr>
        <p:spPr>
          <a:xfrm>
            <a:off x="4769564" y="3460293"/>
            <a:ext cx="3479070" cy="1200329"/>
          </a:xfrm>
          <a:prstGeom prst="rect">
            <a:avLst/>
          </a:prstGeom>
        </p:spPr>
        <p:txBody>
          <a:bodyPr wrap="square">
            <a:spAutoFit/>
          </a:bodyPr>
          <a:lstStyle/>
          <a:p>
            <a:pPr lvl="0"/>
            <a:r>
              <a:rPr lang="en-GB" sz="1600" b="1" dirty="0">
                <a:latin typeface="Calibri Light" panose="020F0302020204030204" pitchFamily="34" charset="0"/>
                <a:cs typeface="Calibri Light" panose="020F0302020204030204" pitchFamily="34" charset="0"/>
              </a:rPr>
              <a:t>3. Succession Act (1534)</a:t>
            </a:r>
          </a:p>
          <a:p>
            <a:pPr lvl="0"/>
            <a:r>
              <a:rPr lang="en-GB" sz="1400" dirty="0">
                <a:latin typeface="Calibri Light" panose="020F0302020204030204" pitchFamily="34" charset="0"/>
                <a:cs typeface="Calibri Light" panose="020F0302020204030204" pitchFamily="34" charset="0"/>
              </a:rPr>
              <a:t>Henry’s marriage to Catherine was void;</a:t>
            </a:r>
          </a:p>
          <a:p>
            <a:pPr lvl="0"/>
            <a:r>
              <a:rPr lang="en-GB" sz="1400" dirty="0">
                <a:latin typeface="Calibri Light" panose="020F0302020204030204" pitchFamily="34" charset="0"/>
                <a:cs typeface="Calibri Light" panose="020F0302020204030204" pitchFamily="34" charset="0"/>
              </a:rPr>
              <a:t>   succession should be vested in the children</a:t>
            </a:r>
          </a:p>
          <a:p>
            <a:pPr lvl="0"/>
            <a:r>
              <a:rPr lang="en-GB" sz="1400" dirty="0">
                <a:latin typeface="Calibri Light" panose="020F0302020204030204" pitchFamily="34" charset="0"/>
                <a:cs typeface="Calibri Light" panose="020F0302020204030204" pitchFamily="34" charset="0"/>
              </a:rPr>
              <a:t>      of Anne Boleyn; treason to deny the</a:t>
            </a:r>
          </a:p>
          <a:p>
            <a:pPr lvl="0"/>
            <a:r>
              <a:rPr lang="en-GB" sz="1400" dirty="0">
                <a:latin typeface="Calibri Light" panose="020F0302020204030204" pitchFamily="34" charset="0"/>
                <a:cs typeface="Calibri Light" panose="020F0302020204030204" pitchFamily="34" charset="0"/>
              </a:rPr>
              <a:t>         validity of the marriage to Anne Boleyn.</a:t>
            </a:r>
          </a:p>
        </p:txBody>
      </p:sp>
      <p:sp>
        <p:nvSpPr>
          <p:cNvPr id="8" name="Rectangle 7">
            <a:extLst>
              <a:ext uri="{FF2B5EF4-FFF2-40B4-BE49-F238E27FC236}">
                <a16:creationId xmlns:a16="http://schemas.microsoft.com/office/drawing/2014/main" id="{9EBB7513-B63A-43D8-B718-FB5EE757486A}"/>
              </a:ext>
            </a:extLst>
          </p:cNvPr>
          <p:cNvSpPr/>
          <p:nvPr/>
        </p:nvSpPr>
        <p:spPr>
          <a:xfrm>
            <a:off x="1812472" y="4406399"/>
            <a:ext cx="3175484" cy="800219"/>
          </a:xfrm>
          <a:prstGeom prst="rect">
            <a:avLst/>
          </a:prstGeom>
        </p:spPr>
        <p:txBody>
          <a:bodyPr wrap="square">
            <a:spAutoFit/>
          </a:bodyPr>
          <a:lstStyle/>
          <a:p>
            <a:pPr lvl="0" algn="r"/>
            <a:r>
              <a:rPr lang="en-GB" sz="1600" b="1" dirty="0">
                <a:latin typeface="Calibri Light" panose="020F0302020204030204" pitchFamily="34" charset="0"/>
                <a:cs typeface="Calibri Light" panose="020F0302020204030204" pitchFamily="34" charset="0"/>
              </a:rPr>
              <a:t>4. Treason Act (1534)</a:t>
            </a:r>
            <a:r>
              <a:rPr lang="en-GB" sz="1600" b="1" dirty="0">
                <a:solidFill>
                  <a:schemeClr val="bg1"/>
                </a:solidFill>
                <a:latin typeface="Calibri Light" panose="020F0302020204030204" pitchFamily="34" charset="0"/>
                <a:cs typeface="Calibri Light" panose="020F0302020204030204" pitchFamily="34" charset="0"/>
              </a:rPr>
              <a:t>……..</a:t>
            </a:r>
            <a:r>
              <a:rPr lang="en-GB" sz="1600" b="1" dirty="0">
                <a:latin typeface="Calibri Light" panose="020F0302020204030204" pitchFamily="34" charset="0"/>
                <a:cs typeface="Calibri Light" panose="020F0302020204030204" pitchFamily="34" charset="0"/>
              </a:rPr>
              <a:t>    </a:t>
            </a:r>
          </a:p>
          <a:p>
            <a:pPr lvl="0" algn="r"/>
            <a:r>
              <a:rPr lang="en-GB" sz="1400" dirty="0">
                <a:latin typeface="Calibri Light" panose="020F0302020204030204" pitchFamily="34" charset="0"/>
                <a:cs typeface="Calibri Light" panose="020F0302020204030204" pitchFamily="34" charset="0"/>
              </a:rPr>
              <a:t>Treason could be committed by spoken</a:t>
            </a:r>
            <a:r>
              <a:rPr lang="en-GB" sz="1400" dirty="0">
                <a:solidFill>
                  <a:schemeClr val="bg1"/>
                </a:solidFill>
                <a:latin typeface="Calibri Light" panose="020F0302020204030204" pitchFamily="34" charset="0"/>
                <a:cs typeface="Calibri Light" panose="020F0302020204030204" pitchFamily="34" charset="0"/>
              </a:rPr>
              <a:t>...</a:t>
            </a:r>
            <a:r>
              <a:rPr lang="en-GB" sz="1400" dirty="0">
                <a:latin typeface="Calibri Light" panose="020F0302020204030204" pitchFamily="34" charset="0"/>
                <a:cs typeface="Calibri Light" panose="020F0302020204030204" pitchFamily="34" charset="0"/>
              </a:rPr>
              <a:t> words and by deeds or writing</a:t>
            </a:r>
            <a:r>
              <a:rPr lang="en-GB" sz="1600" dirty="0">
                <a:latin typeface="Calibri Light" panose="020F0302020204030204" pitchFamily="34" charset="0"/>
                <a:cs typeface="Calibri Light" panose="020F0302020204030204" pitchFamily="34" charset="0"/>
              </a:rPr>
              <a:t>.</a:t>
            </a:r>
          </a:p>
        </p:txBody>
      </p:sp>
      <p:graphicFrame>
        <p:nvGraphicFramePr>
          <p:cNvPr id="9" name="Table 8">
            <a:extLst>
              <a:ext uri="{FF2B5EF4-FFF2-40B4-BE49-F238E27FC236}">
                <a16:creationId xmlns:a16="http://schemas.microsoft.com/office/drawing/2014/main" id="{C2F8043C-5C4B-4FD6-98C5-F7DFDA602F57}"/>
              </a:ext>
            </a:extLst>
          </p:cNvPr>
          <p:cNvGraphicFramePr>
            <a:graphicFrameLocks noGrp="1"/>
          </p:cNvGraphicFramePr>
          <p:nvPr>
            <p:extLst>
              <p:ext uri="{D42A27DB-BD31-4B8C-83A1-F6EECF244321}">
                <p14:modId xmlns:p14="http://schemas.microsoft.com/office/powerpoint/2010/main" val="3549157709"/>
              </p:ext>
            </p:extLst>
          </p:nvPr>
        </p:nvGraphicFramePr>
        <p:xfrm>
          <a:off x="8391045" y="1881471"/>
          <a:ext cx="3175484" cy="4363720"/>
        </p:xfrm>
        <a:graphic>
          <a:graphicData uri="http://schemas.openxmlformats.org/drawingml/2006/table">
            <a:tbl>
              <a:tblPr firstRow="1" bandRow="1">
                <a:tableStyleId>{5C22544A-7EE6-4342-B048-85BDC9FD1C3A}</a:tableStyleId>
              </a:tblPr>
              <a:tblGrid>
                <a:gridCol w="1000397">
                  <a:extLst>
                    <a:ext uri="{9D8B030D-6E8A-4147-A177-3AD203B41FA5}">
                      <a16:colId xmlns:a16="http://schemas.microsoft.com/office/drawing/2014/main" val="807223007"/>
                    </a:ext>
                  </a:extLst>
                </a:gridCol>
                <a:gridCol w="2175087">
                  <a:extLst>
                    <a:ext uri="{9D8B030D-6E8A-4147-A177-3AD203B41FA5}">
                      <a16:colId xmlns:a16="http://schemas.microsoft.com/office/drawing/2014/main" val="297808422"/>
                    </a:ext>
                  </a:extLst>
                </a:gridCol>
              </a:tblGrid>
              <a:tr h="370840">
                <a:tc>
                  <a:txBody>
                    <a:bodyPr/>
                    <a:lstStyle/>
                    <a:p>
                      <a:r>
                        <a:rPr lang="en-GB" dirty="0">
                          <a:latin typeface="Calibri" panose="020F0502020204030204" pitchFamily="34" charset="0"/>
                          <a:cs typeface="Calibri" panose="020F0502020204030204" pitchFamily="34" charset="0"/>
                        </a:rPr>
                        <a:t>Act</a:t>
                      </a:r>
                    </a:p>
                  </a:txBody>
                  <a:tcPr/>
                </a:tc>
                <a:tc>
                  <a:txBody>
                    <a:bodyPr/>
                    <a:lstStyle/>
                    <a:p>
                      <a:r>
                        <a:rPr lang="en-GB" dirty="0">
                          <a:latin typeface="Calibri" panose="020F0502020204030204" pitchFamily="34" charset="0"/>
                          <a:cs typeface="Calibri" panose="020F0502020204030204" pitchFamily="34" charset="0"/>
                        </a:rPr>
                        <a:t>Details</a:t>
                      </a:r>
                    </a:p>
                  </a:txBody>
                  <a:tcPr/>
                </a:tc>
                <a:extLst>
                  <a:ext uri="{0D108BD9-81ED-4DB2-BD59-A6C34878D82A}">
                    <a16:rowId xmlns:a16="http://schemas.microsoft.com/office/drawing/2014/main" val="3631525061"/>
                  </a:ext>
                </a:extLst>
              </a:tr>
              <a:tr h="370840">
                <a:tc>
                  <a:txBody>
                    <a:bodyPr/>
                    <a:lstStyle/>
                    <a:p>
                      <a:r>
                        <a:rPr lang="en-GB" sz="1400" dirty="0">
                          <a:latin typeface="Calibri" panose="020F0502020204030204" pitchFamily="34" charset="0"/>
                          <a:cs typeface="Calibri" panose="020F0502020204030204" pitchFamily="34" charset="0"/>
                        </a:rPr>
                        <a:t>1536 Ten Articles</a:t>
                      </a:r>
                    </a:p>
                  </a:txBody>
                  <a:tcPr/>
                </a:tc>
                <a:tc>
                  <a:txBody>
                    <a:bodyPr/>
                    <a:lstStyle/>
                    <a:p>
                      <a:r>
                        <a:rPr lang="en-GB" sz="1400" dirty="0">
                          <a:latin typeface="Calibri" panose="020F0502020204030204" pitchFamily="34" charset="0"/>
                          <a:cs typeface="Calibri" panose="020F0502020204030204" pitchFamily="34" charset="0"/>
                        </a:rPr>
                        <a:t>3 sacraments were necessary for salvation.</a:t>
                      </a:r>
                    </a:p>
                    <a:p>
                      <a:r>
                        <a:rPr lang="en-GB" sz="1400" dirty="0">
                          <a:latin typeface="Calibri" panose="020F0502020204030204" pitchFamily="34" charset="0"/>
                          <a:cs typeface="Calibri" panose="020F0502020204030204" pitchFamily="34" charset="0"/>
                        </a:rPr>
                        <a:t>Eucharist was ambiguous.</a:t>
                      </a:r>
                    </a:p>
                    <a:p>
                      <a:r>
                        <a:rPr lang="en-GB" sz="1400" dirty="0">
                          <a:latin typeface="Calibri" panose="020F0502020204030204" pitchFamily="34" charset="0"/>
                          <a:cs typeface="Calibri" panose="020F0502020204030204" pitchFamily="34" charset="0"/>
                        </a:rPr>
                        <a:t>Confession was praised.</a:t>
                      </a:r>
                    </a:p>
                    <a:p>
                      <a:r>
                        <a:rPr lang="en-GB" sz="1400" dirty="0">
                          <a:latin typeface="Calibri" panose="020F0502020204030204" pitchFamily="34" charset="0"/>
                          <a:cs typeface="Calibri" panose="020F0502020204030204" pitchFamily="34" charset="0"/>
                        </a:rPr>
                        <a:t>Praying to the saints was rejected</a:t>
                      </a:r>
                    </a:p>
                  </a:txBody>
                  <a:tcPr/>
                </a:tc>
                <a:extLst>
                  <a:ext uri="{0D108BD9-81ED-4DB2-BD59-A6C34878D82A}">
                    <a16:rowId xmlns:a16="http://schemas.microsoft.com/office/drawing/2014/main" val="2925858234"/>
                  </a:ext>
                </a:extLst>
              </a:tr>
              <a:tr h="370840">
                <a:tc>
                  <a:txBody>
                    <a:bodyPr/>
                    <a:lstStyle/>
                    <a:p>
                      <a:r>
                        <a:rPr lang="en-GB" sz="1400" dirty="0">
                          <a:latin typeface="Calibri" panose="020F0502020204030204" pitchFamily="34" charset="0"/>
                          <a:cs typeface="Calibri" panose="020F0502020204030204" pitchFamily="34" charset="0"/>
                        </a:rPr>
                        <a:t>1537 Bishops Book</a:t>
                      </a:r>
                    </a:p>
                  </a:txBody>
                  <a:tcPr/>
                </a:tc>
                <a:tc>
                  <a:txBody>
                    <a:bodyPr/>
                    <a:lstStyle/>
                    <a:p>
                      <a:r>
                        <a:rPr lang="en-GB" sz="1400" dirty="0">
                          <a:latin typeface="Calibri" panose="020F0502020204030204" pitchFamily="34" charset="0"/>
                          <a:cs typeface="Calibri" panose="020F0502020204030204" pitchFamily="34" charset="0"/>
                        </a:rPr>
                        <a:t>Restored the 4 sacraments omitted from the 10 Articles (given lower status)</a:t>
                      </a:r>
                    </a:p>
                  </a:txBody>
                  <a:tcPr/>
                </a:tc>
                <a:extLst>
                  <a:ext uri="{0D108BD9-81ED-4DB2-BD59-A6C34878D82A}">
                    <a16:rowId xmlns:a16="http://schemas.microsoft.com/office/drawing/2014/main" val="4126814754"/>
                  </a:ext>
                </a:extLst>
              </a:tr>
              <a:tr h="370840">
                <a:tc>
                  <a:txBody>
                    <a:bodyPr/>
                    <a:lstStyle/>
                    <a:p>
                      <a:r>
                        <a:rPr lang="en-GB" sz="1400" dirty="0">
                          <a:latin typeface="Calibri" panose="020F0502020204030204" pitchFamily="34" charset="0"/>
                          <a:cs typeface="Calibri" panose="020F0502020204030204" pitchFamily="34" charset="0"/>
                        </a:rPr>
                        <a:t>1539 Six Articles</a:t>
                      </a:r>
                    </a:p>
                  </a:txBody>
                  <a:tcPr/>
                </a:tc>
                <a:tc>
                  <a:txBody>
                    <a:bodyPr/>
                    <a:lstStyle/>
                    <a:p>
                      <a:r>
                        <a:rPr lang="en-GB" sz="1400" dirty="0">
                          <a:latin typeface="Calibri" panose="020F0502020204030204" pitchFamily="34" charset="0"/>
                          <a:cs typeface="Calibri" panose="020F0502020204030204" pitchFamily="34" charset="0"/>
                        </a:rPr>
                        <a:t>Reasserted Catholic Doctrine. Denying transubstantiation was heretical</a:t>
                      </a:r>
                    </a:p>
                  </a:txBody>
                  <a:tcPr/>
                </a:tc>
                <a:extLst>
                  <a:ext uri="{0D108BD9-81ED-4DB2-BD59-A6C34878D82A}">
                    <a16:rowId xmlns:a16="http://schemas.microsoft.com/office/drawing/2014/main" val="302230033"/>
                  </a:ext>
                </a:extLst>
              </a:tr>
              <a:tr h="370840">
                <a:tc>
                  <a:txBody>
                    <a:bodyPr/>
                    <a:lstStyle/>
                    <a:p>
                      <a:r>
                        <a:rPr lang="en-GB" sz="1400" dirty="0">
                          <a:latin typeface="Calibri" panose="020F0502020204030204" pitchFamily="34" charset="0"/>
                          <a:cs typeface="Calibri" panose="020F0502020204030204" pitchFamily="34" charset="0"/>
                        </a:rPr>
                        <a:t>1543 King’s Book</a:t>
                      </a:r>
                    </a:p>
                  </a:txBody>
                  <a:tcPr/>
                </a:tc>
                <a:tc>
                  <a:txBody>
                    <a:bodyPr/>
                    <a:lstStyle/>
                    <a:p>
                      <a:r>
                        <a:rPr lang="en-GB" sz="1400" dirty="0">
                          <a:latin typeface="Calibri" panose="020F0502020204030204" pitchFamily="34" charset="0"/>
                          <a:cs typeface="Calibri" panose="020F0502020204030204" pitchFamily="34" charset="0"/>
                        </a:rPr>
                        <a:t>Revised Bishops book</a:t>
                      </a:r>
                    </a:p>
                  </a:txBody>
                  <a:tcPr/>
                </a:tc>
                <a:extLst>
                  <a:ext uri="{0D108BD9-81ED-4DB2-BD59-A6C34878D82A}">
                    <a16:rowId xmlns:a16="http://schemas.microsoft.com/office/drawing/2014/main" val="613728954"/>
                  </a:ext>
                </a:extLst>
              </a:tr>
            </a:tbl>
          </a:graphicData>
        </a:graphic>
      </p:graphicFrame>
      <p:graphicFrame>
        <p:nvGraphicFramePr>
          <p:cNvPr id="4" name="Diagram 3">
            <a:extLst>
              <a:ext uri="{FF2B5EF4-FFF2-40B4-BE49-F238E27FC236}">
                <a16:creationId xmlns:a16="http://schemas.microsoft.com/office/drawing/2014/main" id="{70768DF2-81B2-4111-AD15-B5F57A486A1C}"/>
              </a:ext>
            </a:extLst>
          </p:cNvPr>
          <p:cNvGraphicFramePr/>
          <p:nvPr>
            <p:extLst>
              <p:ext uri="{D42A27DB-BD31-4B8C-83A1-F6EECF244321}">
                <p14:modId xmlns:p14="http://schemas.microsoft.com/office/powerpoint/2010/main" val="3353494184"/>
              </p:ext>
            </p:extLst>
          </p:nvPr>
        </p:nvGraphicFramePr>
        <p:xfrm>
          <a:off x="-1036967" y="1509262"/>
          <a:ext cx="10149840" cy="5137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2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73297109"/>
              </p:ext>
            </p:extLst>
          </p:nvPr>
        </p:nvGraphicFramePr>
        <p:xfrm>
          <a:off x="489398" y="294662"/>
          <a:ext cx="11191740" cy="6289676"/>
        </p:xfrm>
        <a:graphic>
          <a:graphicData uri="http://schemas.openxmlformats.org/drawingml/2006/table">
            <a:tbl>
              <a:tblPr firstRow="1" bandRow="1">
                <a:tableStyleId>{93296810-A885-4BE3-A3E7-6D5BEEA58F35}</a:tableStyleId>
              </a:tblPr>
              <a:tblGrid>
                <a:gridCol w="627631">
                  <a:extLst>
                    <a:ext uri="{9D8B030D-6E8A-4147-A177-3AD203B41FA5}">
                      <a16:colId xmlns:a16="http://schemas.microsoft.com/office/drawing/2014/main" val="20000"/>
                    </a:ext>
                  </a:extLst>
                </a:gridCol>
                <a:gridCol w="5966351">
                  <a:extLst>
                    <a:ext uri="{9D8B030D-6E8A-4147-A177-3AD203B41FA5}">
                      <a16:colId xmlns:a16="http://schemas.microsoft.com/office/drawing/2014/main" val="20001"/>
                    </a:ext>
                  </a:extLst>
                </a:gridCol>
                <a:gridCol w="4597758">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pPr algn="ctr"/>
                      <a:r>
                        <a:rPr lang="en-GB" dirty="0"/>
                        <a:t>Was a Revolution</a:t>
                      </a:r>
                      <a:r>
                        <a:rPr lang="en-GB" baseline="0" dirty="0"/>
                        <a:t> in Government</a:t>
                      </a:r>
                      <a:endParaRPr lang="en-GB" dirty="0"/>
                    </a:p>
                  </a:txBody>
                  <a:tcPr/>
                </a:tc>
                <a:tc>
                  <a:txBody>
                    <a:bodyPr/>
                    <a:lstStyle/>
                    <a:p>
                      <a:pPr algn="ctr"/>
                      <a:r>
                        <a:rPr lang="en-GB" dirty="0"/>
                        <a:t>Was not a Revolution in Government</a:t>
                      </a:r>
                    </a:p>
                  </a:txBody>
                  <a:tcPr/>
                </a:tc>
                <a:extLst>
                  <a:ext uri="{0D108BD9-81ED-4DB2-BD59-A6C34878D82A}">
                    <a16:rowId xmlns:a16="http://schemas.microsoft.com/office/drawing/2014/main" val="10000"/>
                  </a:ext>
                </a:extLst>
              </a:tr>
              <a:tr h="370840">
                <a:tc>
                  <a:txBody>
                    <a:bodyPr/>
                    <a:lstStyle/>
                    <a:p>
                      <a:pPr algn="ctr"/>
                      <a:r>
                        <a:rPr lang="en-GB" sz="1600" dirty="0"/>
                        <a:t>Council</a:t>
                      </a:r>
                    </a:p>
                  </a:txBody>
                  <a:tcPr vert="vert270"/>
                </a:tc>
                <a:tc>
                  <a:txBody>
                    <a:bodyPr/>
                    <a:lstStyle/>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Royal Council (large group - nobles, clergy and King’s household) transformed into the Privy Council. This was a much smaller group of around 20 members.</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Privy Council contained mainly trained lawyers and administrators, rather than the traditional noble families.</a:t>
                      </a:r>
                    </a:p>
                  </a:txBody>
                  <a:tcPr marL="32687" marR="32687" marT="0" marB="0"/>
                </a:tc>
                <a:tc>
                  <a:txBody>
                    <a:bodyPr/>
                    <a:lstStyle/>
                    <a:p>
                      <a:pPr marL="285750" indent="-285750">
                        <a:lnSpc>
                          <a:spcPct val="107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Arguably Wolsey’s idea, as early as 1526- and not Cromwell’s.</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Other historians argue that these changes did not really begin until after Cromwell’s death in 1540.</a:t>
                      </a:r>
                    </a:p>
                    <a:p>
                      <a:pPr marL="0" indent="0">
                        <a:lnSpc>
                          <a:spcPct val="107000"/>
                        </a:lnSpc>
                        <a:spcAft>
                          <a:spcPts val="0"/>
                        </a:spcAft>
                        <a:buFont typeface="Arial" panose="020B0604020202020204" pitchFamily="34" charset="0"/>
                        <a:buNone/>
                      </a:pPr>
                      <a:r>
                        <a:rPr lang="en-GB" sz="1600" dirty="0">
                          <a:effectLst/>
                          <a:latin typeface="Calibri Light" panose="020F0302020204030204" pitchFamily="34" charset="0"/>
                          <a:cs typeface="Calibri Light" panose="020F0302020204030204" pitchFamily="34" charset="0"/>
                        </a:rPr>
                        <a:t> </a:t>
                      </a:r>
                    </a:p>
                  </a:txBody>
                  <a:tcPr marL="32687" marR="32687" marT="0" marB="0"/>
                </a:tc>
                <a:extLst>
                  <a:ext uri="{0D108BD9-81ED-4DB2-BD59-A6C34878D82A}">
                    <a16:rowId xmlns:a16="http://schemas.microsoft.com/office/drawing/2014/main" val="10001"/>
                  </a:ext>
                </a:extLst>
              </a:tr>
              <a:tr h="370840">
                <a:tc>
                  <a:txBody>
                    <a:bodyPr/>
                    <a:lstStyle/>
                    <a:p>
                      <a:pPr algn="ctr"/>
                      <a:r>
                        <a:rPr lang="en-GB" sz="1600" dirty="0"/>
                        <a:t>Finance</a:t>
                      </a:r>
                    </a:p>
                  </a:txBody>
                  <a:tcPr vert="vert270"/>
                </a:tc>
                <a:tc>
                  <a:txBody>
                    <a:bodyPr/>
                    <a:lstStyle/>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Cromwell created new financial institutions, including:</a:t>
                      </a:r>
                    </a:p>
                    <a:p>
                      <a:pPr marL="57150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-Court of: Augmentations,</a:t>
                      </a:r>
                      <a:r>
                        <a:rPr lang="en-GB" sz="1600" baseline="0" dirty="0">
                          <a:effectLst/>
                          <a:latin typeface="Calibri Light" panose="020F0302020204030204" pitchFamily="34" charset="0"/>
                          <a:cs typeface="Calibri Light" panose="020F0302020204030204" pitchFamily="34" charset="0"/>
                        </a:rPr>
                        <a:t> </a:t>
                      </a:r>
                      <a:r>
                        <a:rPr lang="en-GB" sz="1600" dirty="0">
                          <a:effectLst/>
                          <a:latin typeface="Calibri Light" panose="020F0302020204030204" pitchFamily="34" charset="0"/>
                          <a:cs typeface="Calibri Light" panose="020F0302020204030204" pitchFamily="34" charset="0"/>
                        </a:rPr>
                        <a:t>First Fruits and Tenths,</a:t>
                      </a:r>
                      <a:r>
                        <a:rPr lang="en-GB" sz="1600" baseline="0" dirty="0">
                          <a:effectLst/>
                          <a:latin typeface="Calibri Light" panose="020F0302020204030204" pitchFamily="34" charset="0"/>
                          <a:cs typeface="Calibri Light" panose="020F0302020204030204" pitchFamily="34" charset="0"/>
                        </a:rPr>
                        <a:t> </a:t>
                      </a:r>
                      <a:r>
                        <a:rPr lang="en-GB" sz="1600" dirty="0">
                          <a:effectLst/>
                          <a:latin typeface="Calibri Light" panose="020F0302020204030204" pitchFamily="34" charset="0"/>
                          <a:cs typeface="Calibri Light" panose="020F0302020204030204" pitchFamily="34" charset="0"/>
                        </a:rPr>
                        <a:t>Wards</a:t>
                      </a:r>
                    </a:p>
                  </a:txBody>
                  <a:tcPr marL="32687" marR="32687" marT="0" marB="0"/>
                </a:tc>
                <a:tc>
                  <a:txBody>
                    <a:bodyPr/>
                    <a:lstStyle/>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Cromwell continued HVIII’s approach (managing finances from the Privy Chamber.)</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Henry VII = Master of the King’s Wards. </a:t>
                      </a:r>
                    </a:p>
                  </a:txBody>
                  <a:tcPr marL="32687" marR="32687" marT="0" marB="0"/>
                </a:tc>
                <a:extLst>
                  <a:ext uri="{0D108BD9-81ED-4DB2-BD59-A6C34878D82A}">
                    <a16:rowId xmlns:a16="http://schemas.microsoft.com/office/drawing/2014/main" val="10002"/>
                  </a:ext>
                </a:extLst>
              </a:tr>
              <a:tr h="370840">
                <a:tc>
                  <a:txBody>
                    <a:bodyPr/>
                    <a:lstStyle/>
                    <a:p>
                      <a:pPr algn="ctr"/>
                      <a:r>
                        <a:rPr lang="en-GB" sz="1600" dirty="0"/>
                        <a:t>Power</a:t>
                      </a:r>
                      <a:r>
                        <a:rPr lang="en-GB" sz="1600" baseline="0" dirty="0"/>
                        <a:t> of the Monarchy</a:t>
                      </a:r>
                      <a:endParaRPr lang="en-GB" sz="1600" dirty="0"/>
                    </a:p>
                  </a:txBody>
                  <a:tcPr vert="vert270"/>
                </a:tc>
                <a:tc>
                  <a:txBody>
                    <a:bodyPr/>
                    <a:lstStyle/>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Power increased (Act of Supremacy and Cromwell wrote that everyone owed the King (who was chosen by God) total obedience.</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The Act of Union with Wales (1536) reorganised local government in Wales and the Marches, giving the monarch greater control. </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An Act against Liberties and Franchises restricted the special powers of regional nobles, such as the Prince Bishop of Durham.</a:t>
                      </a:r>
                    </a:p>
                    <a:p>
                      <a:pPr marL="0" indent="0">
                        <a:lnSpc>
                          <a:spcPct val="107000"/>
                        </a:lnSpc>
                        <a:spcAft>
                          <a:spcPts val="0"/>
                        </a:spcAft>
                        <a:buFont typeface="Arial" panose="020B0604020202020204" pitchFamily="34" charset="0"/>
                        <a:buNone/>
                      </a:pPr>
                      <a:endParaRPr lang="en-GB" sz="1600" dirty="0">
                        <a:effectLst/>
                        <a:latin typeface="Calibri Light" panose="020F0302020204030204" pitchFamily="34" charset="0"/>
                        <a:cs typeface="Calibri Light" panose="020F0302020204030204" pitchFamily="34" charset="0"/>
                      </a:endParaRPr>
                    </a:p>
                  </a:txBody>
                  <a:tcPr marL="32688" marR="32688" marT="0" marB="0"/>
                </a:tc>
                <a:tc>
                  <a:txBody>
                    <a:bodyPr/>
                    <a:lstStyle/>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The power of the monarch was immense even before Cromwell’s changes. These powers included significant influence over appointments to church positions and emergency taxation.</a:t>
                      </a:r>
                    </a:p>
                  </a:txBody>
                  <a:tcPr marL="32688" marR="32688" marT="0" marB="0"/>
                </a:tc>
                <a:extLst>
                  <a:ext uri="{0D108BD9-81ED-4DB2-BD59-A6C34878D82A}">
                    <a16:rowId xmlns:a16="http://schemas.microsoft.com/office/drawing/2014/main" val="10003"/>
                  </a:ext>
                </a:extLst>
              </a:tr>
              <a:tr h="370840">
                <a:tc>
                  <a:txBody>
                    <a:bodyPr/>
                    <a:lstStyle/>
                    <a:p>
                      <a:pPr algn="ctr"/>
                      <a:r>
                        <a:rPr lang="en-GB" dirty="0"/>
                        <a:t>Parliament</a:t>
                      </a:r>
                    </a:p>
                  </a:txBody>
                  <a:tcPr vert="vert270"/>
                </a:tc>
                <a:tc>
                  <a:txBody>
                    <a:bodyPr/>
                    <a:lstStyle/>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Began to play a central role</a:t>
                      </a:r>
                      <a:r>
                        <a:rPr lang="en-GB" sz="1600" baseline="0" dirty="0">
                          <a:effectLst/>
                          <a:latin typeface="Calibri Light" panose="020F0302020204030204" pitchFamily="34" charset="0"/>
                          <a:cs typeface="Calibri Light" panose="020F0302020204030204" pitchFamily="34" charset="0"/>
                        </a:rPr>
                        <a:t> -</a:t>
                      </a:r>
                      <a:r>
                        <a:rPr lang="en-GB" sz="1600" dirty="0">
                          <a:effectLst/>
                          <a:latin typeface="Calibri Light" panose="020F0302020204030204" pitchFamily="34" charset="0"/>
                          <a:cs typeface="Calibri Light" panose="020F0302020204030204" pitchFamily="34" charset="0"/>
                        </a:rPr>
                        <a:t> Henry needed it to agree to the various Acts. It met for an unbroken period  (1529-1536)</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By the end of this period, statute law (law made by Parliament with the King’s consent) represented ultimate authority in England.</a:t>
                      </a:r>
                    </a:p>
                    <a:p>
                      <a:pPr marL="285750" lvl="0" indent="-285750">
                        <a:lnSpc>
                          <a:spcPct val="115000"/>
                        </a:lnSpc>
                        <a:spcAft>
                          <a:spcPts val="100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The dissolution of the monasteries meant that clergy were in a minority in the House of Lords for the first time.</a:t>
                      </a:r>
                      <a:endParaRPr lang="en-GB"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2683" marR="32683" marT="0" marB="0"/>
                </a:tc>
                <a:tc>
                  <a:txBody>
                    <a:bodyPr/>
                    <a:lstStyle/>
                    <a:p>
                      <a:pPr marL="285750" indent="-285750">
                        <a:lnSpc>
                          <a:spcPct val="107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 Parliament could not call or prorogue itself.</a:t>
                      </a:r>
                    </a:p>
                    <a:p>
                      <a:pPr marL="285750" indent="-285750">
                        <a:lnSpc>
                          <a:spcPct val="107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When parliament was not sitting the King could still govern by Proclamation. </a:t>
                      </a:r>
                    </a:p>
                    <a:p>
                      <a:pPr marL="285750" indent="-285750">
                        <a:lnSpc>
                          <a:spcPct val="107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1540s - King did not call Parliament frequently </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The increase in the power of Parliament was only temporary: </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During</a:t>
                      </a:r>
                      <a:r>
                        <a:rPr lang="en-GB" sz="1600" baseline="0" dirty="0">
                          <a:effectLst/>
                          <a:latin typeface="Calibri Light" panose="020F0302020204030204" pitchFamily="34" charset="0"/>
                          <a:cs typeface="Calibri Light" panose="020F0302020204030204" pitchFamily="34" charset="0"/>
                        </a:rPr>
                        <a:t> </a:t>
                      </a:r>
                      <a:r>
                        <a:rPr lang="en-GB" sz="1600" dirty="0">
                          <a:effectLst/>
                          <a:latin typeface="Calibri Light" panose="020F0302020204030204" pitchFamily="34" charset="0"/>
                          <a:cs typeface="Calibri Light" panose="020F0302020204030204" pitchFamily="34" charset="0"/>
                        </a:rPr>
                        <a:t>Liz’s reign, Parliament’s role was limited.</a:t>
                      </a:r>
                    </a:p>
                    <a:p>
                      <a:pPr marL="285750" lvl="0" indent="-285750">
                        <a:lnSpc>
                          <a:spcPct val="106000"/>
                        </a:lnSpc>
                        <a:spcAft>
                          <a:spcPts val="0"/>
                        </a:spcAft>
                        <a:buFont typeface="Arial" panose="020B0604020202020204" pitchFamily="34" charset="0"/>
                        <a:buChar char="•"/>
                      </a:pPr>
                      <a:r>
                        <a:rPr lang="en-GB" sz="1600" dirty="0">
                          <a:effectLst/>
                          <a:latin typeface="Calibri Light" panose="020F0302020204030204" pitchFamily="34" charset="0"/>
                          <a:cs typeface="Calibri Light" panose="020F0302020204030204" pitchFamily="34" charset="0"/>
                        </a:rPr>
                        <a:t>The Church, still had its own finance system/ courts</a:t>
                      </a:r>
                      <a:endParaRPr lang="en-GB" sz="16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2683" marR="3268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2482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Factions: 1540-7</a:t>
            </a:r>
          </a:p>
        </p:txBody>
      </p:sp>
      <p:sp>
        <p:nvSpPr>
          <p:cNvPr id="4" name="Down Arrow Callout 3"/>
          <p:cNvSpPr/>
          <p:nvPr/>
        </p:nvSpPr>
        <p:spPr>
          <a:xfrm>
            <a:off x="936170" y="1355171"/>
            <a:ext cx="10307086" cy="2988000"/>
          </a:xfrm>
          <a:prstGeom prst="downArrowCallout">
            <a:avLst>
              <a:gd name="adj1" fmla="val 25000"/>
              <a:gd name="adj2" fmla="val 25000"/>
              <a:gd name="adj3" fmla="val 25000"/>
              <a:gd name="adj4" fmla="val 7171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t>CONSERVATIVE FACTION (1540-1546)</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Accept the break with Rome but oppose doctrinal change</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Key members: Duke of Norfolk, Stephen Gardiner</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Success: Six Articles of Religion; fall of Cromwell; marriage to Catherine Howard</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Failures: Catherine Howard was beheaded, Plot against Cranmer (in charge of his own investigation), plot against Catherine Parr (Henry took his wife’s side).</a:t>
            </a:r>
          </a:p>
        </p:txBody>
      </p:sp>
      <p:sp>
        <p:nvSpPr>
          <p:cNvPr id="5" name="Rectangle 4"/>
          <p:cNvSpPr/>
          <p:nvPr/>
        </p:nvSpPr>
        <p:spPr>
          <a:xfrm>
            <a:off x="936170" y="4343171"/>
            <a:ext cx="10307086" cy="180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dirty="0"/>
              <a:t>REFORM FACTION (1546-1546)</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Accept break with Rome, and see it as an opportunity for further reform</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Key members: Edward Seymour, Archbishop Cranmer</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Success: Fall of Catherine Howard, Catherine Parr marriage, plot against Gardiner and arrest of Norfolk, Anthony Denny (Chief Gentlemen) gets access to the dry stamp.</a:t>
            </a:r>
          </a:p>
        </p:txBody>
      </p:sp>
    </p:spTree>
    <p:extLst>
      <p:ext uri="{BB962C8B-B14F-4D97-AF65-F5344CB8AC3E}">
        <p14:creationId xmlns:p14="http://schemas.microsoft.com/office/powerpoint/2010/main" val="14219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Religion: Overview</a:t>
            </a:r>
          </a:p>
        </p:txBody>
      </p:sp>
      <p:sp>
        <p:nvSpPr>
          <p:cNvPr id="3" name="Content Placeholder 2"/>
          <p:cNvSpPr>
            <a:spLocks noGrp="1"/>
          </p:cNvSpPr>
          <p:nvPr>
            <p:ph idx="1"/>
          </p:nvPr>
        </p:nvSpPr>
        <p:spPr/>
        <p:txBody>
          <a:bodyPr/>
          <a:lstStyle/>
          <a:p>
            <a:r>
              <a:rPr lang="en-GB" dirty="0"/>
              <a:t>Renaissance ideas </a:t>
            </a:r>
          </a:p>
          <a:p>
            <a:r>
              <a:rPr lang="en-GB" dirty="0"/>
              <a:t>Reform of the Church </a:t>
            </a:r>
          </a:p>
          <a:p>
            <a:r>
              <a:rPr lang="en-GB" dirty="0"/>
              <a:t>English Protestantism </a:t>
            </a:r>
          </a:p>
          <a:p>
            <a:r>
              <a:rPr lang="en-GB" dirty="0"/>
              <a:t>Dissolution of the Monasteries</a:t>
            </a:r>
          </a:p>
          <a:p>
            <a:r>
              <a:rPr lang="en-GB" dirty="0"/>
              <a:t>Situation by 1547</a:t>
            </a:r>
          </a:p>
          <a:p>
            <a:pPr marL="0" indent="0" algn="ctr">
              <a:buNone/>
            </a:pPr>
            <a:endParaRPr lang="en-GB" dirty="0">
              <a:solidFill>
                <a:srgbClr val="FF0000"/>
              </a:solidFill>
            </a:endParaRPr>
          </a:p>
        </p:txBody>
      </p:sp>
    </p:spTree>
    <p:extLst>
      <p:ext uri="{BB962C8B-B14F-4D97-AF65-F5344CB8AC3E}">
        <p14:creationId xmlns:p14="http://schemas.microsoft.com/office/powerpoint/2010/main" val="279691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E7A3-8AAB-4546-81BA-D41D841B8CDB}"/>
              </a:ext>
            </a:extLst>
          </p:cNvPr>
          <p:cNvSpPr txBox="1">
            <a:spLocks/>
          </p:cNvSpPr>
          <p:nvPr/>
        </p:nvSpPr>
        <p:spPr>
          <a:xfrm>
            <a:off x="1295401" y="477165"/>
            <a:ext cx="9601196" cy="646332"/>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Religion: Key Terms</a:t>
            </a:r>
          </a:p>
        </p:txBody>
      </p:sp>
      <p:graphicFrame>
        <p:nvGraphicFramePr>
          <p:cNvPr id="4" name="Table 3">
            <a:extLst>
              <a:ext uri="{FF2B5EF4-FFF2-40B4-BE49-F238E27FC236}">
                <a16:creationId xmlns:a16="http://schemas.microsoft.com/office/drawing/2014/main" id="{39741B86-97CA-494F-B12E-1871B5636284}"/>
              </a:ext>
            </a:extLst>
          </p:cNvPr>
          <p:cNvGraphicFramePr>
            <a:graphicFrameLocks noGrp="1"/>
          </p:cNvGraphicFramePr>
          <p:nvPr>
            <p:extLst>
              <p:ext uri="{D42A27DB-BD31-4B8C-83A1-F6EECF244321}">
                <p14:modId xmlns:p14="http://schemas.microsoft.com/office/powerpoint/2010/main" val="3914478533"/>
              </p:ext>
            </p:extLst>
          </p:nvPr>
        </p:nvGraphicFramePr>
        <p:xfrm>
          <a:off x="949871" y="2202418"/>
          <a:ext cx="10292255" cy="2453164"/>
        </p:xfrm>
        <a:graphic>
          <a:graphicData uri="http://schemas.openxmlformats.org/drawingml/2006/table">
            <a:tbl>
              <a:tblPr firstRow="1" bandRow="1">
                <a:tableStyleId>{5C22544A-7EE6-4342-B048-85BDC9FD1C3A}</a:tableStyleId>
              </a:tblPr>
              <a:tblGrid>
                <a:gridCol w="2323498">
                  <a:extLst>
                    <a:ext uri="{9D8B030D-6E8A-4147-A177-3AD203B41FA5}">
                      <a16:colId xmlns:a16="http://schemas.microsoft.com/office/drawing/2014/main" val="2757579151"/>
                    </a:ext>
                  </a:extLst>
                </a:gridCol>
                <a:gridCol w="7968757">
                  <a:extLst>
                    <a:ext uri="{9D8B030D-6E8A-4147-A177-3AD203B41FA5}">
                      <a16:colId xmlns:a16="http://schemas.microsoft.com/office/drawing/2014/main" val="1509250478"/>
                    </a:ext>
                  </a:extLst>
                </a:gridCol>
              </a:tblGrid>
              <a:tr h="437164">
                <a:tc>
                  <a:txBody>
                    <a:bodyPr/>
                    <a:lstStyle/>
                    <a:p>
                      <a:pPr algn="ctr"/>
                      <a:r>
                        <a:rPr lang="en-GB" dirty="0"/>
                        <a:t>TERM</a:t>
                      </a:r>
                    </a:p>
                  </a:txBody>
                  <a:tcPr/>
                </a:tc>
                <a:tc>
                  <a:txBody>
                    <a:bodyPr/>
                    <a:lstStyle/>
                    <a:p>
                      <a:pPr algn="ctr"/>
                      <a:r>
                        <a:rPr lang="en-GB" dirty="0"/>
                        <a:t>DEFINITION</a:t>
                      </a:r>
                    </a:p>
                  </a:txBody>
                  <a:tcPr/>
                </a:tc>
                <a:extLst>
                  <a:ext uri="{0D108BD9-81ED-4DB2-BD59-A6C34878D82A}">
                    <a16:rowId xmlns:a16="http://schemas.microsoft.com/office/drawing/2014/main" val="4231431322"/>
                  </a:ext>
                </a:extLst>
              </a:tr>
              <a:tr h="1008000">
                <a:tc>
                  <a:txBody>
                    <a:bodyPr/>
                    <a:lstStyle/>
                    <a:p>
                      <a:r>
                        <a:rPr lang="en-GB" b="1" dirty="0">
                          <a:latin typeface="Calibri" panose="020F0502020204030204" pitchFamily="34" charset="0"/>
                          <a:cs typeface="Calibri" panose="020F0502020204030204" pitchFamily="34" charset="0"/>
                        </a:rPr>
                        <a:t>Renaissance</a:t>
                      </a:r>
                    </a:p>
                  </a:txBody>
                  <a:tcPr anchor="ctr"/>
                </a:tc>
                <a:tc>
                  <a:txBody>
                    <a:bodyPr/>
                    <a:lstStyle/>
                    <a:p>
                      <a:r>
                        <a:rPr lang="en-GB" sz="1800" b="0" i="0" u="none" strike="noStrike" kern="1200" dirty="0">
                          <a:solidFill>
                            <a:schemeClr val="dk1"/>
                          </a:solidFill>
                          <a:effectLst/>
                          <a:latin typeface="Calibri" panose="020F0502020204030204" pitchFamily="34" charset="0"/>
                          <a:ea typeface="+mn-ea"/>
                          <a:cs typeface="Calibri" panose="020F0502020204030204" pitchFamily="34" charset="0"/>
                        </a:rPr>
                        <a:t>The cultural rebirth that occurred in Europe from roughly the fourteenth through the middle of the seventeenth centuries, based on the rediscovery of the literature of Greece and Rome</a:t>
                      </a:r>
                      <a:endParaRPr lang="en-GB"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043460570"/>
                  </a:ext>
                </a:extLst>
              </a:tr>
              <a:tr h="1008000">
                <a:tc>
                  <a:txBody>
                    <a:bodyPr/>
                    <a:lstStyle/>
                    <a:p>
                      <a:r>
                        <a:rPr lang="en-GB" b="1" dirty="0">
                          <a:latin typeface="Calibri" panose="020F0502020204030204" pitchFamily="34" charset="0"/>
                          <a:cs typeface="Calibri" panose="020F0502020204030204" pitchFamily="34" charset="0"/>
                        </a:rPr>
                        <a:t>Humanism</a:t>
                      </a:r>
                    </a:p>
                  </a:txBody>
                  <a:tcPr anchor="ctr"/>
                </a:tc>
                <a:tc>
                  <a:txBody>
                    <a:bodyPr/>
                    <a:lstStyle/>
                    <a:p>
                      <a:r>
                        <a:rPr lang="en-GB" b="0" dirty="0">
                          <a:latin typeface="Calibri" panose="020F0502020204030204" pitchFamily="34" charset="0"/>
                          <a:cs typeface="Calibri" panose="020F0502020204030204" pitchFamily="34" charset="0"/>
                        </a:rPr>
                        <a:t>The belief that you can improve mankind through education (emphasis on mankind). Renaissance humanism links this process with the renaissance. </a:t>
                      </a:r>
                    </a:p>
                  </a:txBody>
                  <a:tcPr anchor="ctr"/>
                </a:tc>
                <a:extLst>
                  <a:ext uri="{0D108BD9-81ED-4DB2-BD59-A6C34878D82A}">
                    <a16:rowId xmlns:a16="http://schemas.microsoft.com/office/drawing/2014/main" val="3039720133"/>
                  </a:ext>
                </a:extLst>
              </a:tr>
            </a:tbl>
          </a:graphicData>
        </a:graphic>
      </p:graphicFrame>
    </p:spTree>
    <p:extLst>
      <p:ext uri="{BB962C8B-B14F-4D97-AF65-F5344CB8AC3E}">
        <p14:creationId xmlns:p14="http://schemas.microsoft.com/office/powerpoint/2010/main" val="34920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E7A3-8AAB-4546-81BA-D41D841B8CDB}"/>
              </a:ext>
            </a:extLst>
          </p:cNvPr>
          <p:cNvSpPr txBox="1">
            <a:spLocks/>
          </p:cNvSpPr>
          <p:nvPr/>
        </p:nvSpPr>
        <p:spPr>
          <a:xfrm>
            <a:off x="1295401" y="477165"/>
            <a:ext cx="9601196" cy="646332"/>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Religion: Renaissance ideas</a:t>
            </a:r>
          </a:p>
        </p:txBody>
      </p:sp>
      <p:sp>
        <p:nvSpPr>
          <p:cNvPr id="3" name="Rectangle 2">
            <a:extLst>
              <a:ext uri="{FF2B5EF4-FFF2-40B4-BE49-F238E27FC236}">
                <a16:creationId xmlns:a16="http://schemas.microsoft.com/office/drawing/2014/main" id="{CADB334D-6776-4B4C-A225-F25D68D0D502}"/>
              </a:ext>
            </a:extLst>
          </p:cNvPr>
          <p:cNvSpPr/>
          <p:nvPr/>
        </p:nvSpPr>
        <p:spPr>
          <a:xfrm>
            <a:off x="1295401" y="1244064"/>
            <a:ext cx="9281157" cy="584775"/>
          </a:xfrm>
          <a:prstGeom prst="rect">
            <a:avLst/>
          </a:prstGeom>
        </p:spPr>
        <p:txBody>
          <a:bodyPr wrap="square">
            <a:spAutoFit/>
          </a:bodyPr>
          <a:lstStyle/>
          <a:p>
            <a:pPr algn="ctr"/>
            <a:r>
              <a:rPr lang="en-GB" sz="1600" dirty="0">
                <a:latin typeface="Calibri Light" panose="020F0302020204030204" pitchFamily="34" charset="0"/>
                <a:cs typeface="Calibri Light" panose="020F0302020204030204" pitchFamily="34" charset="0"/>
              </a:rPr>
              <a:t>Renaissance ideas existed during the reign of Henry VII. During Henry VIII;s reign renaissance ideas continued to flourish. This, in part, was because Henry encouraged it!</a:t>
            </a:r>
          </a:p>
        </p:txBody>
      </p:sp>
      <p:grpSp>
        <p:nvGrpSpPr>
          <p:cNvPr id="14" name="Group 13">
            <a:extLst>
              <a:ext uri="{FF2B5EF4-FFF2-40B4-BE49-F238E27FC236}">
                <a16:creationId xmlns:a16="http://schemas.microsoft.com/office/drawing/2014/main" id="{5308AAA3-8687-4DCD-9A01-CADA50266FB3}"/>
              </a:ext>
            </a:extLst>
          </p:cNvPr>
          <p:cNvGrpSpPr/>
          <p:nvPr/>
        </p:nvGrpSpPr>
        <p:grpSpPr>
          <a:xfrm>
            <a:off x="788414" y="1949406"/>
            <a:ext cx="5060283" cy="4106844"/>
            <a:chOff x="788414" y="1949406"/>
            <a:chExt cx="5060283" cy="4106844"/>
          </a:xfrm>
        </p:grpSpPr>
        <p:sp>
          <p:nvSpPr>
            <p:cNvPr id="4" name="Rectangle 3">
              <a:extLst>
                <a:ext uri="{FF2B5EF4-FFF2-40B4-BE49-F238E27FC236}">
                  <a16:creationId xmlns:a16="http://schemas.microsoft.com/office/drawing/2014/main" id="{0179D296-8CD8-4D83-9950-F82C36DB01C1}"/>
                </a:ext>
              </a:extLst>
            </p:cNvPr>
            <p:cNvSpPr/>
            <p:nvPr/>
          </p:nvSpPr>
          <p:spPr>
            <a:xfrm>
              <a:off x="788414" y="1949406"/>
              <a:ext cx="3409908" cy="461665"/>
            </a:xfrm>
            <a:prstGeom prst="rect">
              <a:avLst/>
            </a:prstGeom>
          </p:spPr>
          <p:txBody>
            <a:bodyPr wrap="none">
              <a:spAutoFit/>
            </a:bodyPr>
            <a:lstStyle/>
            <a:p>
              <a:pPr lvl="0"/>
              <a:r>
                <a:rPr lang="en-GB" sz="2400" dirty="0"/>
                <a:t>Humanism and Education </a:t>
              </a:r>
            </a:p>
          </p:txBody>
        </p:sp>
        <p:sp>
          <p:nvSpPr>
            <p:cNvPr id="7" name="Rectangle 6">
              <a:extLst>
                <a:ext uri="{FF2B5EF4-FFF2-40B4-BE49-F238E27FC236}">
                  <a16:creationId xmlns:a16="http://schemas.microsoft.com/office/drawing/2014/main" id="{E3155ED6-753C-4BD3-A61B-335A71EECC36}"/>
                </a:ext>
              </a:extLst>
            </p:cNvPr>
            <p:cNvSpPr/>
            <p:nvPr/>
          </p:nvSpPr>
          <p:spPr>
            <a:xfrm>
              <a:off x="788414" y="2411071"/>
              <a:ext cx="5060283" cy="21155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10" name="TextBox 9">
              <a:extLst>
                <a:ext uri="{FF2B5EF4-FFF2-40B4-BE49-F238E27FC236}">
                  <a16:creationId xmlns:a16="http://schemas.microsoft.com/office/drawing/2014/main" id="{4F4CBE1A-8AB9-4390-A356-30A9D524D30C}"/>
                </a:ext>
              </a:extLst>
            </p:cNvPr>
            <p:cNvSpPr txBox="1"/>
            <p:nvPr/>
          </p:nvSpPr>
          <p:spPr>
            <a:xfrm>
              <a:off x="788415" y="2732263"/>
              <a:ext cx="5060282" cy="3323987"/>
            </a:xfrm>
            <a:prstGeom prst="rect">
              <a:avLst/>
            </a:prstGeom>
            <a:noFill/>
          </p:spPr>
          <p:txBody>
            <a:bodyPr wrap="square" rtlCol="0">
              <a:spAutoFit/>
            </a:bodyPr>
            <a:lstStyle/>
            <a:p>
              <a:pPr marL="285750" lvl="0" indent="-285750">
                <a:buFont typeface="Wingdings" panose="05000000000000000000" pitchFamily="2" charset="2"/>
                <a:buChar char="q"/>
              </a:pPr>
              <a:r>
                <a:rPr lang="en-GB" sz="1400" dirty="0">
                  <a:latin typeface="Calibri" panose="020F0502020204030204" pitchFamily="34" charset="0"/>
                  <a:cs typeface="Calibri" panose="020F0502020204030204" pitchFamily="34" charset="0"/>
                </a:rPr>
                <a:t>John Colet founded St. Pauls school London. Governors were from the city guild rather than clergy; curriculum was influenced by Erasmus and humanist principles; humanist William Lily was the Headteacher.</a:t>
              </a:r>
            </a:p>
            <a:p>
              <a:pPr marL="285750" lvl="0" indent="-285750">
                <a:buFont typeface="Wingdings" panose="05000000000000000000" pitchFamily="2" charset="2"/>
                <a:buChar char="q"/>
              </a:pPr>
              <a:endParaRPr lang="en-GB"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GB" sz="1400" dirty="0">
                  <a:latin typeface="Calibri" panose="020F0502020204030204" pitchFamily="34" charset="0"/>
                  <a:cs typeface="Calibri" panose="020F0502020204030204" pitchFamily="34" charset="0"/>
                </a:rPr>
                <a:t>Education reforms were not limited to St Pauls. E.g. Corpus Christi and Cardinal College Oxford. Wolsey started his own school in Ipswich. Humanism had an impact on University curricula.</a:t>
              </a:r>
            </a:p>
            <a:p>
              <a:pPr marL="285750" indent="-285750">
                <a:buFont typeface="Wingdings" panose="05000000000000000000" pitchFamily="2" charset="2"/>
                <a:buChar char="q"/>
              </a:pPr>
              <a:endParaRPr lang="en-GB"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GB" sz="1400" dirty="0">
                  <a:latin typeface="Calibri" panose="020F0502020204030204" pitchFamily="34" charset="0"/>
                  <a:cs typeface="Calibri" panose="020F0502020204030204" pitchFamily="34" charset="0"/>
                </a:rPr>
                <a:t>Erasmus (Dutch humanist scholar) was received with enthusiasm amongst English intellectual circles. He was friends with Thomas More.</a:t>
              </a:r>
            </a:p>
            <a:p>
              <a:pPr marL="285750" indent="-285750">
                <a:buFont typeface="Wingdings" panose="05000000000000000000" pitchFamily="2" charset="2"/>
                <a:buChar char="q"/>
              </a:pPr>
              <a:endParaRPr lang="en-GB" sz="1400"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q"/>
              </a:pPr>
              <a:endParaRPr lang="en-GB" sz="1400" dirty="0">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5A9CC6D6-7556-4415-8659-D90C88D13657}"/>
              </a:ext>
            </a:extLst>
          </p:cNvPr>
          <p:cNvGrpSpPr/>
          <p:nvPr/>
        </p:nvGrpSpPr>
        <p:grpSpPr>
          <a:xfrm>
            <a:off x="6343303" y="1949406"/>
            <a:ext cx="5060283" cy="3460513"/>
            <a:chOff x="6343303" y="1949406"/>
            <a:chExt cx="5060283" cy="3460513"/>
          </a:xfrm>
        </p:grpSpPr>
        <p:sp>
          <p:nvSpPr>
            <p:cNvPr id="6" name="Rectangle 5">
              <a:extLst>
                <a:ext uri="{FF2B5EF4-FFF2-40B4-BE49-F238E27FC236}">
                  <a16:creationId xmlns:a16="http://schemas.microsoft.com/office/drawing/2014/main" id="{956F0983-982E-4DDE-BA62-4C196C5809FC}"/>
                </a:ext>
              </a:extLst>
            </p:cNvPr>
            <p:cNvSpPr/>
            <p:nvPr/>
          </p:nvSpPr>
          <p:spPr>
            <a:xfrm>
              <a:off x="6343303" y="1949406"/>
              <a:ext cx="4152419" cy="461665"/>
            </a:xfrm>
            <a:prstGeom prst="rect">
              <a:avLst/>
            </a:prstGeom>
          </p:spPr>
          <p:txBody>
            <a:bodyPr wrap="none">
              <a:spAutoFit/>
            </a:bodyPr>
            <a:lstStyle/>
            <a:p>
              <a:pPr lvl="0"/>
              <a:r>
                <a:rPr lang="en-GB" sz="2400" dirty="0"/>
                <a:t>Renaissance and English Culture </a:t>
              </a:r>
            </a:p>
          </p:txBody>
        </p:sp>
        <p:sp>
          <p:nvSpPr>
            <p:cNvPr id="8" name="Rectangle 7">
              <a:extLst>
                <a:ext uri="{FF2B5EF4-FFF2-40B4-BE49-F238E27FC236}">
                  <a16:creationId xmlns:a16="http://schemas.microsoft.com/office/drawing/2014/main" id="{DBA72E43-06CD-4629-9E1E-AF2D9F02D039}"/>
                </a:ext>
              </a:extLst>
            </p:cNvPr>
            <p:cNvSpPr/>
            <p:nvPr/>
          </p:nvSpPr>
          <p:spPr>
            <a:xfrm>
              <a:off x="6343303" y="2411071"/>
              <a:ext cx="5060283" cy="21155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45D4005A-1B1E-4857-BDA3-9E159EFAC122}"/>
                </a:ext>
              </a:extLst>
            </p:cNvPr>
            <p:cNvSpPr txBox="1"/>
            <p:nvPr/>
          </p:nvSpPr>
          <p:spPr>
            <a:xfrm>
              <a:off x="6343303" y="2732263"/>
              <a:ext cx="5060282" cy="2677656"/>
            </a:xfrm>
            <a:prstGeom prst="rect">
              <a:avLst/>
            </a:prstGeom>
            <a:noFill/>
          </p:spPr>
          <p:txBody>
            <a:bodyPr wrap="square" rtlCol="0">
              <a:spAutoFit/>
            </a:bodyPr>
            <a:lstStyle/>
            <a:p>
              <a:pPr marL="285750" lvl="0" indent="-285750">
                <a:buFont typeface="Wingdings" panose="05000000000000000000" pitchFamily="2" charset="2"/>
                <a:buChar char="q"/>
              </a:pPr>
              <a:r>
                <a:rPr lang="en-GB" sz="1400" dirty="0">
                  <a:latin typeface="Calibri" panose="020F0502020204030204" pitchFamily="34" charset="0"/>
                  <a:cs typeface="Calibri" panose="020F0502020204030204" pitchFamily="34" charset="0"/>
                </a:rPr>
                <a:t>Examples of humanism influencing culture:</a:t>
              </a:r>
            </a:p>
            <a:p>
              <a:pPr marL="742950" lvl="1" indent="-285750">
                <a:buFont typeface="Wingdings" panose="05000000000000000000" pitchFamily="2" charset="2"/>
                <a:buChar char="§"/>
              </a:pPr>
              <a:r>
                <a:rPr lang="en-GB" sz="1400" dirty="0">
                  <a:latin typeface="Calibri" panose="020F0502020204030204" pitchFamily="34" charset="0"/>
                  <a:cs typeface="Calibri" panose="020F0502020204030204" pitchFamily="34" charset="0"/>
                </a:rPr>
                <a:t>Writer = Thomas More</a:t>
              </a:r>
            </a:p>
            <a:p>
              <a:pPr marL="742950" lvl="1" indent="-285750">
                <a:buFont typeface="Wingdings" panose="05000000000000000000" pitchFamily="2" charset="2"/>
                <a:buChar char="§"/>
              </a:pPr>
              <a:r>
                <a:rPr lang="en-GB" sz="1400" dirty="0">
                  <a:latin typeface="Calibri" panose="020F0502020204030204" pitchFamily="34" charset="0"/>
                  <a:cs typeface="Calibri" panose="020F0502020204030204" pitchFamily="34" charset="0"/>
                </a:rPr>
                <a:t>Sculpture = Italian Pietro </a:t>
              </a:r>
              <a:r>
                <a:rPr lang="en-GB" sz="1400" dirty="0" err="1">
                  <a:latin typeface="Calibri" panose="020F0502020204030204" pitchFamily="34" charset="0"/>
                  <a:cs typeface="Calibri" panose="020F0502020204030204" pitchFamily="34" charset="0"/>
                </a:rPr>
                <a:t>Torrigiano</a:t>
              </a:r>
              <a:r>
                <a:rPr lang="en-GB" sz="1400" dirty="0">
                  <a:latin typeface="Calibri" panose="020F0502020204030204" pitchFamily="34" charset="0"/>
                  <a:cs typeface="Calibri" panose="020F0502020204030204" pitchFamily="34" charset="0"/>
                </a:rPr>
                <a:t> (tombs of HVII and Elizabeth)</a:t>
              </a:r>
            </a:p>
            <a:p>
              <a:pPr marL="285750" lvl="0" indent="-285750">
                <a:buFont typeface="Wingdings" panose="05000000000000000000" pitchFamily="2" charset="2"/>
                <a:buChar char="q"/>
              </a:pPr>
              <a:endParaRPr lang="en-GB" sz="1400"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q"/>
              </a:pPr>
              <a:r>
                <a:rPr lang="en-GB" sz="1400" dirty="0">
                  <a:latin typeface="Calibri" panose="020F0502020204030204" pitchFamily="34" charset="0"/>
                  <a:cs typeface="Calibri" panose="020F0502020204030204" pitchFamily="34" charset="0"/>
                </a:rPr>
                <a:t>However, gothic culture remained dominant</a:t>
              </a:r>
            </a:p>
            <a:p>
              <a:pPr marL="742950" lvl="1" indent="-285750">
                <a:buFont typeface="Wingdings" panose="05000000000000000000" pitchFamily="2" charset="2"/>
                <a:buChar char="§"/>
              </a:pPr>
              <a:r>
                <a:rPr lang="en-GB" sz="1400" dirty="0">
                  <a:latin typeface="Calibri" panose="020F0502020204030204" pitchFamily="34" charset="0"/>
                  <a:cs typeface="Calibri" panose="020F0502020204030204" pitchFamily="34" charset="0"/>
                </a:rPr>
                <a:t>Artist = Hans Holbein (medieval chivalry </a:t>
              </a:r>
              <a:r>
                <a:rPr lang="en-GB" sz="1400" dirty="0" err="1">
                  <a:latin typeface="Calibri" panose="020F0502020204030204" pitchFamily="34" charset="0"/>
                  <a:cs typeface="Calibri" panose="020F0502020204030204" pitchFamily="34" charset="0"/>
                </a:rPr>
                <a:t>imagry</a:t>
              </a:r>
              <a:r>
                <a:rPr lang="en-GB" sz="1400" dirty="0">
                  <a:latin typeface="Calibri" panose="020F0502020204030204" pitchFamily="34" charset="0"/>
                  <a:cs typeface="Calibri" panose="020F0502020204030204" pitchFamily="34" charset="0"/>
                </a:rPr>
                <a:t>)</a:t>
              </a:r>
            </a:p>
            <a:p>
              <a:pPr marL="742950" lvl="1" indent="-285750">
                <a:buFont typeface="Wingdings" panose="05000000000000000000" pitchFamily="2" charset="2"/>
                <a:buChar char="§"/>
              </a:pPr>
              <a:r>
                <a:rPr lang="en-GB" sz="1400" dirty="0">
                  <a:latin typeface="Calibri" panose="020F0502020204030204" pitchFamily="34" charset="0"/>
                  <a:cs typeface="Calibri" panose="020F0502020204030204" pitchFamily="34" charset="0"/>
                </a:rPr>
                <a:t>Henry seemed more conservative than Wolsey (</a:t>
              </a:r>
              <a:r>
                <a:rPr lang="en-GB" sz="1400" dirty="0" err="1">
                  <a:latin typeface="Calibri" panose="020F0502020204030204" pitchFamily="34" charset="0"/>
                  <a:cs typeface="Calibri" panose="020F0502020204030204" pitchFamily="34" charset="0"/>
                </a:rPr>
                <a:t>Nonsuch</a:t>
              </a:r>
              <a:r>
                <a:rPr lang="en-GB" sz="1400" dirty="0">
                  <a:latin typeface="Calibri" panose="020F0502020204030204" pitchFamily="34" charset="0"/>
                  <a:cs typeface="Calibri" panose="020F0502020204030204" pitchFamily="34" charset="0"/>
                </a:rPr>
                <a:t> Palace vs. Hampton Court</a:t>
              </a:r>
            </a:p>
            <a:p>
              <a:pPr marL="742950" lvl="1" indent="-285750">
                <a:buFont typeface="Wingdings" panose="05000000000000000000" pitchFamily="2" charset="2"/>
                <a:buChar char="§"/>
              </a:pPr>
              <a:endParaRPr lang="en-GB"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endParaRPr lang="en-GB" sz="1400"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q"/>
              </a:pPr>
              <a:endParaRPr lang="en-GB" sz="1400" dirty="0">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5D40CCC1-42B3-433C-BBF1-8BDC78635B98}"/>
              </a:ext>
            </a:extLst>
          </p:cNvPr>
          <p:cNvSpPr/>
          <p:nvPr/>
        </p:nvSpPr>
        <p:spPr>
          <a:xfrm>
            <a:off x="1161703" y="5519558"/>
            <a:ext cx="9734894" cy="830997"/>
          </a:xfrm>
          <a:prstGeom prst="rect">
            <a:avLst/>
          </a:prstGeom>
        </p:spPr>
        <p:txBody>
          <a:bodyPr wrap="square">
            <a:spAutoFit/>
          </a:bodyPr>
          <a:lstStyle/>
          <a:p>
            <a:pPr marL="285750" indent="-285750" algn="ctr">
              <a:buFont typeface="Arial" panose="020B0604020202020204" pitchFamily="34" charset="0"/>
              <a:buChar char="•"/>
            </a:pPr>
            <a:endParaRPr lang="en-GB" sz="1600" i="1" dirty="0">
              <a:latin typeface="Calibri Light" panose="020F0302020204030204" pitchFamily="34" charset="0"/>
              <a:cs typeface="Calibri Light" panose="020F0302020204030204" pitchFamily="34" charset="0"/>
            </a:endParaRPr>
          </a:p>
          <a:p>
            <a:pPr algn="ctr"/>
            <a:r>
              <a:rPr lang="en-GB" sz="1600" i="1" dirty="0">
                <a:latin typeface="Calibri Light" panose="020F0302020204030204" pitchFamily="34" charset="0"/>
                <a:cs typeface="Calibri Light" panose="020F0302020204030204" pitchFamily="34" charset="0"/>
              </a:rPr>
              <a:t>It is important not to exaggerate the importance of Renaissance ideas. The scope was limited and much change was down to new religious thinking &gt; Renaissance Humanism</a:t>
            </a:r>
          </a:p>
        </p:txBody>
      </p:sp>
    </p:spTree>
    <p:extLst>
      <p:ext uri="{BB962C8B-B14F-4D97-AF65-F5344CB8AC3E}">
        <p14:creationId xmlns:p14="http://schemas.microsoft.com/office/powerpoint/2010/main" val="40279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E7A3-8AAB-4546-81BA-D41D841B8CDB}"/>
              </a:ext>
            </a:extLst>
          </p:cNvPr>
          <p:cNvSpPr txBox="1">
            <a:spLocks/>
          </p:cNvSpPr>
          <p:nvPr/>
        </p:nvSpPr>
        <p:spPr>
          <a:xfrm>
            <a:off x="1295401" y="477165"/>
            <a:ext cx="9601196" cy="646332"/>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Religion: Reform of the Church</a:t>
            </a:r>
          </a:p>
        </p:txBody>
      </p:sp>
      <p:sp>
        <p:nvSpPr>
          <p:cNvPr id="13" name="TextBox 12">
            <a:extLst>
              <a:ext uri="{FF2B5EF4-FFF2-40B4-BE49-F238E27FC236}">
                <a16:creationId xmlns:a16="http://schemas.microsoft.com/office/drawing/2014/main" id="{A2CF8163-23B9-42B1-BE5A-734E19AF53ED}"/>
              </a:ext>
            </a:extLst>
          </p:cNvPr>
          <p:cNvSpPr txBox="1"/>
          <p:nvPr/>
        </p:nvSpPr>
        <p:spPr>
          <a:xfrm>
            <a:off x="7876674" y="1427747"/>
            <a:ext cx="3657599" cy="283154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b="1" u="sng" dirty="0">
                <a:latin typeface="Calibri" panose="020F0502020204030204" pitchFamily="34" charset="0"/>
                <a:cs typeface="Calibri" panose="020F0502020204030204" pitchFamily="34" charset="0"/>
              </a:rPr>
              <a:t>Corruption</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Corruption was associated with the church</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Pluralism (receiving profits for more than one post)</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Simony (purchase of office)</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Absenteeism (receiving profits for a post, but not being present to perform duties associated with that post)</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Wolsey is the best example!</a:t>
            </a:r>
          </a:p>
        </p:txBody>
      </p:sp>
      <p:sp>
        <p:nvSpPr>
          <p:cNvPr id="16" name="TextBox 15">
            <a:extLst>
              <a:ext uri="{FF2B5EF4-FFF2-40B4-BE49-F238E27FC236}">
                <a16:creationId xmlns:a16="http://schemas.microsoft.com/office/drawing/2014/main" id="{BDC3C6EE-5CB6-475C-9F4D-40068607FBF6}"/>
              </a:ext>
            </a:extLst>
          </p:cNvPr>
          <p:cNvSpPr txBox="1"/>
          <p:nvPr/>
        </p:nvSpPr>
        <p:spPr>
          <a:xfrm>
            <a:off x="537409" y="1427747"/>
            <a:ext cx="3657599" cy="23391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b="1" u="sng" dirty="0">
                <a:latin typeface="Calibri" panose="020F0502020204030204" pitchFamily="34" charset="0"/>
                <a:cs typeface="Calibri" panose="020F0502020204030204" pitchFamily="34" charset="0"/>
              </a:rPr>
              <a:t>Anti-Clericalism</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Anticlericalism means opposition to the political/social importance of the clergy.</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Common lawyers objected to the influence of canon (church) law, and the clergy’s legal privileges.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The worst example of misconduct was the death of Richard </a:t>
            </a:r>
            <a:r>
              <a:rPr lang="en-GB" sz="1600" dirty="0" err="1">
                <a:latin typeface="Calibri" panose="020F0502020204030204" pitchFamily="34" charset="0"/>
                <a:cs typeface="Calibri" panose="020F0502020204030204" pitchFamily="34" charset="0"/>
              </a:rPr>
              <a:t>Hunnes</a:t>
            </a:r>
            <a:r>
              <a:rPr lang="en-GB" sz="1600" dirty="0">
                <a:latin typeface="Calibri" panose="020F0502020204030204" pitchFamily="34" charset="0"/>
                <a:cs typeface="Calibri" panose="020F0502020204030204" pitchFamily="34" charset="0"/>
              </a:rPr>
              <a:t>.</a:t>
            </a:r>
          </a:p>
        </p:txBody>
      </p:sp>
      <p:sp>
        <p:nvSpPr>
          <p:cNvPr id="17" name="TextBox 16">
            <a:extLst>
              <a:ext uri="{FF2B5EF4-FFF2-40B4-BE49-F238E27FC236}">
                <a16:creationId xmlns:a16="http://schemas.microsoft.com/office/drawing/2014/main" id="{2407566D-4CC8-4EFE-9714-AB76254D14BD}"/>
              </a:ext>
            </a:extLst>
          </p:cNvPr>
          <p:cNvSpPr txBox="1"/>
          <p:nvPr/>
        </p:nvSpPr>
        <p:spPr>
          <a:xfrm>
            <a:off x="4628147" y="4691727"/>
            <a:ext cx="7026443"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b="1" u="sng" dirty="0">
                <a:latin typeface="Calibri" panose="020F0502020204030204" pitchFamily="34" charset="0"/>
                <a:cs typeface="Calibri" panose="020F0502020204030204" pitchFamily="34" charset="0"/>
              </a:rPr>
              <a:t>Decline of monasticism</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The idea of dissolving monasteries existed before the 1530s</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Wolsey had dissolved around 20 houses in the 1520s to fund Cardinal College</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Some think monasticism had lost its sense of direction</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Large monasteries had become huge businesses with huge resources</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Some monasteries were flourishing e.g. Observant Franciscans and Bridgettines</a:t>
            </a:r>
          </a:p>
        </p:txBody>
      </p:sp>
      <p:sp>
        <p:nvSpPr>
          <p:cNvPr id="18" name="TextBox 17">
            <a:extLst>
              <a:ext uri="{FF2B5EF4-FFF2-40B4-BE49-F238E27FC236}">
                <a16:creationId xmlns:a16="http://schemas.microsoft.com/office/drawing/2014/main" id="{1F0E68C2-28BE-4028-8A23-E0E56F91C6FD}"/>
              </a:ext>
            </a:extLst>
          </p:cNvPr>
          <p:cNvSpPr txBox="1"/>
          <p:nvPr/>
        </p:nvSpPr>
        <p:spPr>
          <a:xfrm>
            <a:off x="537410" y="4199284"/>
            <a:ext cx="3657599" cy="20928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u="sng" dirty="0" err="1">
                <a:latin typeface="Calibri" panose="020F0502020204030204" pitchFamily="34" charset="0"/>
                <a:cs typeface="Calibri" panose="020F0502020204030204" pitchFamily="34" charset="0"/>
              </a:rPr>
              <a:t>Hunnes</a:t>
            </a:r>
            <a:r>
              <a:rPr lang="en-GB" b="1" u="sng" dirty="0">
                <a:latin typeface="Calibri" panose="020F0502020204030204" pitchFamily="34" charset="0"/>
                <a:cs typeface="Calibri" panose="020F0502020204030204" pitchFamily="34" charset="0"/>
              </a:rPr>
              <a:t> Case</a:t>
            </a:r>
          </a:p>
          <a:p>
            <a:r>
              <a:rPr lang="en-GB" sz="1400" dirty="0">
                <a:latin typeface="Calibri" panose="020F0502020204030204" pitchFamily="34" charset="0"/>
                <a:cs typeface="Calibri" panose="020F0502020204030204" pitchFamily="34" charset="0"/>
              </a:rPr>
              <a:t>Richard </a:t>
            </a:r>
            <a:r>
              <a:rPr lang="en-GB" sz="1400" dirty="0" err="1">
                <a:latin typeface="Calibri" panose="020F0502020204030204" pitchFamily="34" charset="0"/>
                <a:cs typeface="Calibri" panose="020F0502020204030204" pitchFamily="34" charset="0"/>
              </a:rPr>
              <a:t>Hunnes</a:t>
            </a:r>
            <a:r>
              <a:rPr lang="en-GB" sz="1400" dirty="0">
                <a:latin typeface="Calibri" panose="020F0502020204030204" pitchFamily="34" charset="0"/>
                <a:cs typeface="Calibri" panose="020F0502020204030204" pitchFamily="34" charset="0"/>
              </a:rPr>
              <a:t> (merchant) was found dead in the Bishop of London’s prison (refused to pay the mortuary fee when his child died). He apparently hanged himself, but the coroner ruled he could not have, and it was a murder! Parliament took up the case and Wolsey had to kneel and beg for forgiveness (senior representative of the church).</a:t>
            </a:r>
          </a:p>
        </p:txBody>
      </p:sp>
      <p:sp>
        <p:nvSpPr>
          <p:cNvPr id="19" name="Arrow: Down 18">
            <a:extLst>
              <a:ext uri="{FF2B5EF4-FFF2-40B4-BE49-F238E27FC236}">
                <a16:creationId xmlns:a16="http://schemas.microsoft.com/office/drawing/2014/main" id="{7DA005A4-8E8C-48F5-8D04-EF4E6F58F794}"/>
              </a:ext>
            </a:extLst>
          </p:cNvPr>
          <p:cNvSpPr/>
          <p:nvPr/>
        </p:nvSpPr>
        <p:spPr>
          <a:xfrm>
            <a:off x="1788696" y="3791564"/>
            <a:ext cx="882315" cy="407720"/>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865B549E-04DB-4410-8E84-1074A7A9B0D3}"/>
              </a:ext>
            </a:extLst>
          </p:cNvPr>
          <p:cNvCxnSpPr>
            <a:cxnSpLocks/>
          </p:cNvCxnSpPr>
          <p:nvPr/>
        </p:nvCxnSpPr>
        <p:spPr>
          <a:xfrm flipV="1">
            <a:off x="7090611" y="1925054"/>
            <a:ext cx="786063" cy="688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23C0CB3-BEC6-4B46-A9A4-1EEF945DCE4D}"/>
              </a:ext>
            </a:extLst>
          </p:cNvPr>
          <p:cNvCxnSpPr>
            <a:cxnSpLocks/>
          </p:cNvCxnSpPr>
          <p:nvPr/>
        </p:nvCxnSpPr>
        <p:spPr>
          <a:xfrm flipH="1" flipV="1">
            <a:off x="4195008" y="2166272"/>
            <a:ext cx="786063" cy="6772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4601009-181D-48F8-8652-F5D73CF7847E}"/>
              </a:ext>
            </a:extLst>
          </p:cNvPr>
          <p:cNvCxnSpPr>
            <a:cxnSpLocks/>
            <a:stCxn id="9" idx="1"/>
          </p:cNvCxnSpPr>
          <p:nvPr/>
        </p:nvCxnSpPr>
        <p:spPr>
          <a:xfrm>
            <a:off x="6096000" y="4343453"/>
            <a:ext cx="994611" cy="348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Cloud 8">
            <a:extLst>
              <a:ext uri="{FF2B5EF4-FFF2-40B4-BE49-F238E27FC236}">
                <a16:creationId xmlns:a16="http://schemas.microsoft.com/office/drawing/2014/main" id="{92158868-E10B-41FA-B3C0-CB085AA4BA8F}"/>
              </a:ext>
            </a:extLst>
          </p:cNvPr>
          <p:cNvSpPr/>
          <p:nvPr/>
        </p:nvSpPr>
        <p:spPr>
          <a:xfrm>
            <a:off x="4628147" y="2512594"/>
            <a:ext cx="2935705" cy="1832811"/>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t>WEAKNESSES OF THE CHURCH</a:t>
            </a:r>
          </a:p>
        </p:txBody>
      </p:sp>
    </p:spTree>
    <p:extLst>
      <p:ext uri="{BB962C8B-B14F-4D97-AF65-F5344CB8AC3E}">
        <p14:creationId xmlns:p14="http://schemas.microsoft.com/office/powerpoint/2010/main" val="83385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E7A3-8AAB-4546-81BA-D41D841B8CDB}"/>
              </a:ext>
            </a:extLst>
          </p:cNvPr>
          <p:cNvSpPr txBox="1">
            <a:spLocks/>
          </p:cNvSpPr>
          <p:nvPr/>
        </p:nvSpPr>
        <p:spPr>
          <a:xfrm>
            <a:off x="1295401" y="477165"/>
            <a:ext cx="9601196" cy="646332"/>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u="sng" dirty="0"/>
              <a:t>Religion: Evidence of English Protestantism</a:t>
            </a:r>
          </a:p>
        </p:txBody>
      </p:sp>
      <p:sp>
        <p:nvSpPr>
          <p:cNvPr id="3" name="Double Wave 2">
            <a:extLst>
              <a:ext uri="{FF2B5EF4-FFF2-40B4-BE49-F238E27FC236}">
                <a16:creationId xmlns:a16="http://schemas.microsoft.com/office/drawing/2014/main" id="{CADB334D-6776-4B4C-A225-F25D68D0D502}"/>
              </a:ext>
            </a:extLst>
          </p:cNvPr>
          <p:cNvSpPr/>
          <p:nvPr/>
        </p:nvSpPr>
        <p:spPr>
          <a:xfrm rot="21243619">
            <a:off x="701844" y="1463446"/>
            <a:ext cx="4977062" cy="3108246"/>
          </a:xfrm>
          <a:prstGeom prst="doubleWave">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GB" dirty="0">
                <a:latin typeface="Calibri" panose="020F0502020204030204" pitchFamily="34" charset="0"/>
                <a:cs typeface="Calibri" panose="020F0502020204030204" pitchFamily="34" charset="0"/>
              </a:rPr>
              <a:t>Lollards</a:t>
            </a:r>
          </a:p>
          <a:p>
            <a:pPr algn="ctr"/>
            <a:r>
              <a:rPr lang="en-GB" sz="1600" dirty="0">
                <a:latin typeface="Calibri" panose="020F0502020204030204" pitchFamily="34" charset="0"/>
                <a:cs typeface="Calibri" panose="020F0502020204030204" pitchFamily="34" charset="0"/>
              </a:rPr>
              <a:t>Religious movement that existed from the mid-14th century to the English Reformation. It was initially led by John Wycliffe, a Roman Catholic theologian who was dismissed from the University of Oxford in 1381 for criticism of the Roman Catholic Church. The Lollards' demands were primarily for reform of Western Christianity.</a:t>
            </a:r>
          </a:p>
          <a:p>
            <a:pPr algn="ctr"/>
            <a:r>
              <a:rPr lang="en-GB" sz="1600" dirty="0">
                <a:latin typeface="Calibri" panose="020F0502020204030204" pitchFamily="34" charset="0"/>
                <a:cs typeface="Calibri" panose="020F0502020204030204" pitchFamily="34" charset="0"/>
              </a:rPr>
              <a:t>Their beliefs survived in this period</a:t>
            </a:r>
          </a:p>
        </p:txBody>
      </p:sp>
      <p:sp>
        <p:nvSpPr>
          <p:cNvPr id="16" name="Double Wave 15">
            <a:extLst>
              <a:ext uri="{FF2B5EF4-FFF2-40B4-BE49-F238E27FC236}">
                <a16:creationId xmlns:a16="http://schemas.microsoft.com/office/drawing/2014/main" id="{EEA7CF36-7180-4D16-A88F-A6179155AE7D}"/>
              </a:ext>
            </a:extLst>
          </p:cNvPr>
          <p:cNvSpPr/>
          <p:nvPr/>
        </p:nvSpPr>
        <p:spPr>
          <a:xfrm>
            <a:off x="1994309" y="4964953"/>
            <a:ext cx="4977062" cy="1186041"/>
          </a:xfrm>
          <a:prstGeom prst="doubleWave">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1600" dirty="0">
                <a:latin typeface="Calibri" panose="020F0502020204030204" pitchFamily="34" charset="0"/>
                <a:cs typeface="Calibri" panose="020F0502020204030204" pitchFamily="34" charset="0"/>
              </a:rPr>
              <a:t>German reformers</a:t>
            </a:r>
          </a:p>
          <a:p>
            <a:pPr algn="ctr"/>
            <a:r>
              <a:rPr lang="en-GB" dirty="0">
                <a:latin typeface="Calibri" panose="020F0502020204030204" pitchFamily="34" charset="0"/>
                <a:cs typeface="Calibri" panose="020F0502020204030204" pitchFamily="34" charset="0"/>
              </a:rPr>
              <a:t>German reformers had influence. They were based in London and the east-coast ports in the 1520’s.</a:t>
            </a:r>
            <a:endParaRPr lang="en-GB" sz="1600" dirty="0">
              <a:latin typeface="Calibri" panose="020F0502020204030204" pitchFamily="34" charset="0"/>
              <a:cs typeface="Calibri" panose="020F0502020204030204" pitchFamily="34" charset="0"/>
            </a:endParaRPr>
          </a:p>
        </p:txBody>
      </p:sp>
      <p:sp>
        <p:nvSpPr>
          <p:cNvPr id="17" name="Double Wave 16">
            <a:extLst>
              <a:ext uri="{FF2B5EF4-FFF2-40B4-BE49-F238E27FC236}">
                <a16:creationId xmlns:a16="http://schemas.microsoft.com/office/drawing/2014/main" id="{56F0D14E-D02F-4BDF-BC78-0E818E0CD908}"/>
              </a:ext>
            </a:extLst>
          </p:cNvPr>
          <p:cNvSpPr/>
          <p:nvPr/>
        </p:nvSpPr>
        <p:spPr>
          <a:xfrm rot="563278">
            <a:off x="6221404" y="2021283"/>
            <a:ext cx="4977062" cy="3394531"/>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1600" dirty="0">
                <a:latin typeface="Calibri" panose="020F0502020204030204" pitchFamily="34" charset="0"/>
                <a:cs typeface="Calibri" panose="020F0502020204030204" pitchFamily="34" charset="0"/>
              </a:rPr>
              <a:t>Intellectuals</a:t>
            </a:r>
          </a:p>
          <a:p>
            <a:pPr algn="ctr"/>
            <a:r>
              <a:rPr lang="en-GB" dirty="0">
                <a:latin typeface="Calibri" panose="020F0502020204030204" pitchFamily="34" charset="0"/>
                <a:cs typeface="Calibri" panose="020F0502020204030204" pitchFamily="34" charset="0"/>
              </a:rPr>
              <a:t>At an intellectual level there were a nucleus of reformers based in Cambridge in the 1520’s who met for discussions at the White Horse. A leader figure in this group was Robert Barned, who had been converted to Protestantism by Thomas </a:t>
            </a:r>
            <a:r>
              <a:rPr lang="en-GB" dirty="0" err="1">
                <a:latin typeface="Calibri" panose="020F0502020204030204" pitchFamily="34" charset="0"/>
                <a:cs typeface="Calibri" panose="020F0502020204030204" pitchFamily="34" charset="0"/>
              </a:rPr>
              <a:t>Bilney</a:t>
            </a:r>
            <a:r>
              <a:rPr lang="en-GB" dirty="0">
                <a:latin typeface="Calibri" panose="020F0502020204030204" pitchFamily="34" charset="0"/>
                <a:cs typeface="Calibri" panose="020F0502020204030204" pitchFamily="34" charset="0"/>
              </a:rPr>
              <a:t>. They would both be burnt as heretics later in HVIII’s reign. The most influential in this group was Thomas Cranmer.</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4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Henry VIII (April 1509 - January 1547)</a:t>
            </a:r>
          </a:p>
        </p:txBody>
      </p:sp>
      <p:cxnSp>
        <p:nvCxnSpPr>
          <p:cNvPr id="5" name="Straight Connector 4"/>
          <p:cNvCxnSpPr/>
          <p:nvPr/>
        </p:nvCxnSpPr>
        <p:spPr>
          <a:xfrm>
            <a:off x="1393672" y="4922415"/>
            <a:ext cx="150744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01114" y="4922415"/>
            <a:ext cx="289909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00209" y="4922415"/>
            <a:ext cx="935766"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35975" y="4922415"/>
            <a:ext cx="2899095"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35070" y="4922415"/>
            <a:ext cx="1258931"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16200000">
            <a:off x="868529" y="5213385"/>
            <a:ext cx="1050288"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1509</a:t>
            </a:r>
          </a:p>
        </p:txBody>
      </p:sp>
      <p:sp>
        <p:nvSpPr>
          <p:cNvPr id="19" name="Rectangle 18"/>
          <p:cNvSpPr/>
          <p:nvPr/>
        </p:nvSpPr>
        <p:spPr>
          <a:xfrm rot="16200000">
            <a:off x="2375969" y="5213389"/>
            <a:ext cx="1050289"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1515</a:t>
            </a:r>
          </a:p>
        </p:txBody>
      </p:sp>
      <p:sp>
        <p:nvSpPr>
          <p:cNvPr id="20" name="Rectangle 19"/>
          <p:cNvSpPr/>
          <p:nvPr/>
        </p:nvSpPr>
        <p:spPr>
          <a:xfrm rot="16200000">
            <a:off x="5275064" y="5213388"/>
            <a:ext cx="1050289"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1529</a:t>
            </a:r>
          </a:p>
        </p:txBody>
      </p:sp>
      <p:sp>
        <p:nvSpPr>
          <p:cNvPr id="21" name="Rectangle 20"/>
          <p:cNvSpPr/>
          <p:nvPr/>
        </p:nvSpPr>
        <p:spPr>
          <a:xfrm rot="16200000">
            <a:off x="6210830" y="5213385"/>
            <a:ext cx="1050289"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1532</a:t>
            </a:r>
          </a:p>
        </p:txBody>
      </p:sp>
      <p:sp>
        <p:nvSpPr>
          <p:cNvPr id="22" name="Rectangle 21"/>
          <p:cNvSpPr/>
          <p:nvPr/>
        </p:nvSpPr>
        <p:spPr>
          <a:xfrm rot="16200000">
            <a:off x="9109924" y="5213385"/>
            <a:ext cx="1050289"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1540</a:t>
            </a:r>
          </a:p>
        </p:txBody>
      </p:sp>
      <p:sp>
        <p:nvSpPr>
          <p:cNvPr id="23" name="Rectangle 22"/>
          <p:cNvSpPr/>
          <p:nvPr/>
        </p:nvSpPr>
        <p:spPr>
          <a:xfrm rot="16200000">
            <a:off x="10368856" y="5213384"/>
            <a:ext cx="1050289"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1547</a:t>
            </a:r>
          </a:p>
        </p:txBody>
      </p:sp>
      <p:sp>
        <p:nvSpPr>
          <p:cNvPr id="24" name="Rectangle 23"/>
          <p:cNvSpPr/>
          <p:nvPr/>
        </p:nvSpPr>
        <p:spPr>
          <a:xfrm>
            <a:off x="3635630" y="4443687"/>
            <a:ext cx="1166730"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Wolsey</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5799313" y="4443686"/>
            <a:ext cx="936475"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More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p:cNvSpPr/>
          <p:nvPr/>
        </p:nvSpPr>
        <p:spPr>
          <a:xfrm>
            <a:off x="7461600" y="4443686"/>
            <a:ext cx="1539268"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Cromwell</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a:off x="9586754" y="4443686"/>
            <a:ext cx="1355564"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Factions</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363" y="2766422"/>
            <a:ext cx="1677264" cy="1677264"/>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043" y="2766422"/>
            <a:ext cx="1387995" cy="1641794"/>
          </a:xfrm>
          <a:prstGeom prst="rect">
            <a:avLst/>
          </a:prstGeom>
        </p:spPr>
      </p:pic>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28711" r="9903"/>
          <a:stretch/>
        </p:blipFill>
        <p:spPr>
          <a:xfrm>
            <a:off x="7292681" y="2766422"/>
            <a:ext cx="1733266" cy="1588274"/>
          </a:xfrm>
          <a:prstGeom prst="rect">
            <a:avLst/>
          </a:prstGeom>
        </p:spPr>
      </p:pic>
    </p:spTree>
    <p:extLst>
      <p:ext uri="{BB962C8B-B14F-4D97-AF65-F5344CB8AC3E}">
        <p14:creationId xmlns:p14="http://schemas.microsoft.com/office/powerpoint/2010/main" val="3924497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E7A3-8AAB-4546-81BA-D41D841B8CDB}"/>
              </a:ext>
            </a:extLst>
          </p:cNvPr>
          <p:cNvSpPr txBox="1">
            <a:spLocks/>
          </p:cNvSpPr>
          <p:nvPr/>
        </p:nvSpPr>
        <p:spPr>
          <a:xfrm>
            <a:off x="1295401" y="477165"/>
            <a:ext cx="9601196" cy="646332"/>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Religion: Dissolution of the Monasteries</a:t>
            </a:r>
          </a:p>
        </p:txBody>
      </p:sp>
      <p:graphicFrame>
        <p:nvGraphicFramePr>
          <p:cNvPr id="5" name="Table 4">
            <a:extLst>
              <a:ext uri="{FF2B5EF4-FFF2-40B4-BE49-F238E27FC236}">
                <a16:creationId xmlns:a16="http://schemas.microsoft.com/office/drawing/2014/main" id="{E03A55D5-4753-4FC5-B4AE-3EE635295B4F}"/>
              </a:ext>
            </a:extLst>
          </p:cNvPr>
          <p:cNvGraphicFramePr>
            <a:graphicFrameLocks noGrp="1"/>
          </p:cNvGraphicFramePr>
          <p:nvPr>
            <p:extLst>
              <p:ext uri="{D42A27DB-BD31-4B8C-83A1-F6EECF244321}">
                <p14:modId xmlns:p14="http://schemas.microsoft.com/office/powerpoint/2010/main" val="2875971899"/>
              </p:ext>
            </p:extLst>
          </p:nvPr>
        </p:nvGraphicFramePr>
        <p:xfrm>
          <a:off x="224588" y="1221000"/>
          <a:ext cx="11742822" cy="5486400"/>
        </p:xfrm>
        <a:graphic>
          <a:graphicData uri="http://schemas.openxmlformats.org/drawingml/2006/table">
            <a:tbl>
              <a:tblPr firstRow="1" bandRow="1">
                <a:tableStyleId>{93296810-A885-4BE3-A3E7-6D5BEEA58F35}</a:tableStyleId>
              </a:tblPr>
              <a:tblGrid>
                <a:gridCol w="3497179">
                  <a:extLst>
                    <a:ext uri="{9D8B030D-6E8A-4147-A177-3AD203B41FA5}">
                      <a16:colId xmlns:a16="http://schemas.microsoft.com/office/drawing/2014/main" val="1823892923"/>
                    </a:ext>
                  </a:extLst>
                </a:gridCol>
                <a:gridCol w="4181641">
                  <a:extLst>
                    <a:ext uri="{9D8B030D-6E8A-4147-A177-3AD203B41FA5}">
                      <a16:colId xmlns:a16="http://schemas.microsoft.com/office/drawing/2014/main" val="2199185688"/>
                    </a:ext>
                  </a:extLst>
                </a:gridCol>
                <a:gridCol w="4064002">
                  <a:extLst>
                    <a:ext uri="{9D8B030D-6E8A-4147-A177-3AD203B41FA5}">
                      <a16:colId xmlns:a16="http://schemas.microsoft.com/office/drawing/2014/main" val="604780965"/>
                    </a:ext>
                  </a:extLst>
                </a:gridCol>
              </a:tblGrid>
              <a:tr h="335160">
                <a:tc>
                  <a:txBody>
                    <a:bodyPr/>
                    <a:lstStyle/>
                    <a:p>
                      <a:pPr algn="ctr"/>
                      <a:r>
                        <a:rPr lang="en-GB" dirty="0">
                          <a:latin typeface="Calibri" panose="020F0502020204030204" pitchFamily="34" charset="0"/>
                          <a:cs typeface="Calibri" panose="020F0502020204030204" pitchFamily="34" charset="0"/>
                        </a:rPr>
                        <a:t>CAUSES</a:t>
                      </a:r>
                    </a:p>
                  </a:txBody>
                  <a:tcPr/>
                </a:tc>
                <a:tc>
                  <a:txBody>
                    <a:bodyPr/>
                    <a:lstStyle/>
                    <a:p>
                      <a:pPr algn="ctr"/>
                      <a:r>
                        <a:rPr lang="en-GB" dirty="0">
                          <a:latin typeface="Calibri" panose="020F0502020204030204" pitchFamily="34" charset="0"/>
                          <a:cs typeface="Calibri" panose="020F0502020204030204" pitchFamily="34" charset="0"/>
                        </a:rPr>
                        <a:t>EVENTS</a:t>
                      </a:r>
                    </a:p>
                  </a:txBody>
                  <a:tcPr/>
                </a:tc>
                <a:tc>
                  <a:txBody>
                    <a:bodyPr/>
                    <a:lstStyle/>
                    <a:p>
                      <a:pPr algn="ctr"/>
                      <a:r>
                        <a:rPr lang="en-GB" dirty="0">
                          <a:latin typeface="Calibri" panose="020F0502020204030204" pitchFamily="34" charset="0"/>
                          <a:cs typeface="Calibri" panose="020F0502020204030204" pitchFamily="34" charset="0"/>
                        </a:rPr>
                        <a:t>CONSEQUENCES</a:t>
                      </a:r>
                    </a:p>
                  </a:txBody>
                  <a:tcPr/>
                </a:tc>
                <a:extLst>
                  <a:ext uri="{0D108BD9-81ED-4DB2-BD59-A6C34878D82A}">
                    <a16:rowId xmlns:a16="http://schemas.microsoft.com/office/drawing/2014/main" val="2927964741"/>
                  </a:ext>
                </a:extLst>
              </a:tr>
              <a:tr h="670320">
                <a:tc>
                  <a:txBody>
                    <a:bodyPr/>
                    <a:lstStyle/>
                    <a:p>
                      <a:r>
                        <a:rPr lang="en-GB" sz="1400" dirty="0">
                          <a:latin typeface="Calibri" panose="020F0502020204030204" pitchFamily="34" charset="0"/>
                          <a:cs typeface="Calibri" panose="020F0502020204030204" pitchFamily="34" charset="0"/>
                        </a:rPr>
                        <a:t>High regard monasteries had been held in had almost vanished (number of regular clergy dropped by 10,000)</a:t>
                      </a:r>
                    </a:p>
                  </a:txBody>
                  <a:tcPr/>
                </a:tc>
                <a:tc>
                  <a:txBody>
                    <a:bodyPr/>
                    <a:lstStyle/>
                    <a:p>
                      <a:r>
                        <a:rPr lang="en-GB" sz="1400" dirty="0">
                          <a:latin typeface="Calibri" panose="020F0502020204030204" pitchFamily="34" charset="0"/>
                          <a:cs typeface="Calibri" panose="020F0502020204030204" pitchFamily="34" charset="0"/>
                        </a:rPr>
                        <a:t>1534: Act of First Fruits and Tenths allowed HVIII to tax the church. Act of Supremacy gave HVIII the power to reform all religious establishments in England.</a:t>
                      </a:r>
                    </a:p>
                  </a:txBody>
                  <a:tcPr/>
                </a:tc>
                <a:tc>
                  <a:txBody>
                    <a:bodyPr/>
                    <a:lstStyle/>
                    <a:p>
                      <a:r>
                        <a:rPr lang="en-GB" sz="1400" dirty="0">
                          <a:latin typeface="Calibri" panose="020F0502020204030204" pitchFamily="34" charset="0"/>
                          <a:cs typeface="Calibri" panose="020F0502020204030204" pitchFamily="34" charset="0"/>
                        </a:rPr>
                        <a:t>Main beneficiaries were HVIII and nobility (land seizure and assets gained). It is estimated that the value of dissolution = 10% of national wealth.</a:t>
                      </a:r>
                    </a:p>
                  </a:txBody>
                  <a:tcPr/>
                </a:tc>
                <a:extLst>
                  <a:ext uri="{0D108BD9-81ED-4DB2-BD59-A6C34878D82A}">
                    <a16:rowId xmlns:a16="http://schemas.microsoft.com/office/drawing/2014/main" val="1123583210"/>
                  </a:ext>
                </a:extLst>
              </a:tr>
              <a:tr h="474810">
                <a:tc>
                  <a:txBody>
                    <a:bodyPr/>
                    <a:lstStyle/>
                    <a:p>
                      <a:r>
                        <a:rPr lang="en-GB" sz="1400" dirty="0">
                          <a:latin typeface="Calibri" panose="020F0502020204030204" pitchFamily="34" charset="0"/>
                          <a:cs typeface="Calibri" panose="020F0502020204030204" pitchFamily="34" charset="0"/>
                        </a:rPr>
                        <a:t>Monasteries had become more business like, with servants, luxuries and renting out land</a:t>
                      </a:r>
                    </a:p>
                  </a:txBody>
                  <a:tcPr/>
                </a:tc>
                <a:tc>
                  <a:txBody>
                    <a:bodyPr/>
                    <a:lstStyle/>
                    <a:p>
                      <a:r>
                        <a:rPr lang="en-GB" sz="1400" dirty="0">
                          <a:latin typeface="Calibri" panose="020F0502020204030204" pitchFamily="34" charset="0"/>
                          <a:cs typeface="Calibri" panose="020F0502020204030204" pitchFamily="34" charset="0"/>
                        </a:rPr>
                        <a:t>1535: Cromwell’s commission </a:t>
                      </a:r>
                      <a:r>
                        <a:rPr lang="en-GB" sz="1400" i="1" dirty="0" err="1">
                          <a:latin typeface="Calibri" panose="020F0502020204030204" pitchFamily="34" charset="0"/>
                          <a:cs typeface="Calibri" panose="020F0502020204030204" pitchFamily="34" charset="0"/>
                        </a:rPr>
                        <a:t>Valor</a:t>
                      </a:r>
                      <a:r>
                        <a:rPr lang="en-GB" sz="1400" i="1" dirty="0">
                          <a:latin typeface="Calibri" panose="020F0502020204030204" pitchFamily="34" charset="0"/>
                          <a:cs typeface="Calibri" panose="020F0502020204030204" pitchFamily="34" charset="0"/>
                        </a:rPr>
                        <a:t> Ecclesiasticus </a:t>
                      </a:r>
                      <a:r>
                        <a:rPr lang="en-GB" sz="1400" i="0" dirty="0">
                          <a:latin typeface="Calibri" panose="020F0502020204030204" pitchFamily="34" charset="0"/>
                          <a:cs typeface="Calibri" panose="020F0502020204030204" pitchFamily="34" charset="0"/>
                        </a:rPr>
                        <a:t>and second survey to investigate corruption.</a:t>
                      </a:r>
                      <a:endParaRPr lang="en-GB" sz="1400" dirty="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Benefitted Protestants with the dissolution dealing a great blow to Catholic ritual</a:t>
                      </a:r>
                    </a:p>
                  </a:txBody>
                  <a:tcPr/>
                </a:tc>
                <a:extLst>
                  <a:ext uri="{0D108BD9-81ED-4DB2-BD59-A6C34878D82A}">
                    <a16:rowId xmlns:a16="http://schemas.microsoft.com/office/drawing/2014/main" val="617055943"/>
                  </a:ext>
                </a:extLst>
              </a:tr>
              <a:tr h="670320">
                <a:tc>
                  <a:txBody>
                    <a:bodyPr/>
                    <a:lstStyle/>
                    <a:p>
                      <a:r>
                        <a:rPr lang="en-GB" sz="1400" dirty="0">
                          <a:latin typeface="Calibri" panose="020F0502020204030204" pitchFamily="34" charset="0"/>
                          <a:cs typeface="Calibri" panose="020F0502020204030204" pitchFamily="34" charset="0"/>
                        </a:rPr>
                        <a:t>Cromwell’s inspection in 1535 found corruption in smaller monasteries (on the hunt to find corruption!)</a:t>
                      </a:r>
                    </a:p>
                  </a:txBody>
                  <a:tcPr/>
                </a:tc>
                <a:tc rowSpan="2">
                  <a:txBody>
                    <a:bodyPr/>
                    <a:lstStyle/>
                    <a:p>
                      <a:r>
                        <a:rPr lang="en-GB" sz="1400" dirty="0">
                          <a:latin typeface="Calibri" panose="020F0502020204030204" pitchFamily="34" charset="0"/>
                          <a:cs typeface="Calibri" panose="020F0502020204030204" pitchFamily="34" charset="0"/>
                        </a:rPr>
                        <a:t>1536: Based on the commission, Parliament passed the Act for Dissolution of Smaller Monasteries. (all valued under £200 per year). New commissioners sent out to supervise. Provoked the Pilgrimage of Grace.</a:t>
                      </a:r>
                    </a:p>
                  </a:txBody>
                  <a:tcPr/>
                </a:tc>
                <a:tc>
                  <a:txBody>
                    <a:bodyPr/>
                    <a:lstStyle/>
                    <a:p>
                      <a:r>
                        <a:rPr lang="en-GB" sz="1400" dirty="0">
                          <a:latin typeface="Calibri" panose="020F0502020204030204" pitchFamily="34" charset="0"/>
                          <a:cs typeface="Calibri" panose="020F0502020204030204" pitchFamily="34" charset="0"/>
                        </a:rPr>
                        <a:t>Much of the property was bought by nobility or lesser gentry. Lesser gentry buying land is important because it illustrates a societal shift.</a:t>
                      </a:r>
                    </a:p>
                  </a:txBody>
                  <a:tcPr/>
                </a:tc>
                <a:extLst>
                  <a:ext uri="{0D108BD9-81ED-4DB2-BD59-A6C34878D82A}">
                    <a16:rowId xmlns:a16="http://schemas.microsoft.com/office/drawing/2014/main" val="362835602"/>
                  </a:ext>
                </a:extLst>
              </a:tr>
              <a:tr h="865830">
                <a:tc>
                  <a:txBody>
                    <a:bodyPr/>
                    <a:lstStyle/>
                    <a:p>
                      <a:r>
                        <a:rPr lang="en-GB" sz="1400" dirty="0">
                          <a:latin typeface="Calibri" panose="020F0502020204030204" pitchFamily="34" charset="0"/>
                          <a:cs typeface="Calibri" panose="020F0502020204030204" pitchFamily="34" charset="0"/>
                        </a:rPr>
                        <a:t>Monasteries were wealthy. In 1535 Cromwell commissioned a survey (</a:t>
                      </a:r>
                      <a:r>
                        <a:rPr lang="en-GB" sz="1400" i="1" dirty="0" err="1">
                          <a:latin typeface="Calibri" panose="020F0502020204030204" pitchFamily="34" charset="0"/>
                          <a:cs typeface="Calibri" panose="020F0502020204030204" pitchFamily="34" charset="0"/>
                        </a:rPr>
                        <a:t>Valor</a:t>
                      </a:r>
                      <a:r>
                        <a:rPr lang="en-GB" sz="1400" i="1" dirty="0">
                          <a:latin typeface="Calibri" panose="020F0502020204030204" pitchFamily="34" charset="0"/>
                          <a:cs typeface="Calibri" panose="020F0502020204030204" pitchFamily="34" charset="0"/>
                        </a:rPr>
                        <a:t> Ecclesiasticus</a:t>
                      </a:r>
                      <a:r>
                        <a:rPr lang="en-GB" sz="1400" dirty="0">
                          <a:latin typeface="Calibri" panose="020F0502020204030204" pitchFamily="34" charset="0"/>
                          <a:cs typeface="Calibri" panose="020F0502020204030204" pitchFamily="34" charset="0"/>
                        </a:rPr>
                        <a:t>) which revealed these monasteries could double the Crown’s annual income.</a:t>
                      </a:r>
                    </a:p>
                  </a:txBody>
                  <a:tcPr/>
                </a:tc>
                <a:tc vMerge="1">
                  <a:txBody>
                    <a:bodyPr/>
                    <a:lstStyle/>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Finance funded foreign policy. In the long term it did little to help financial independence (land was sold off to raise money). 1543-7 half of the land was sold off!</a:t>
                      </a:r>
                    </a:p>
                  </a:txBody>
                  <a:tcPr/>
                </a:tc>
                <a:extLst>
                  <a:ext uri="{0D108BD9-81ED-4DB2-BD59-A6C34878D82A}">
                    <a16:rowId xmlns:a16="http://schemas.microsoft.com/office/drawing/2014/main" val="2936826022"/>
                  </a:ext>
                </a:extLst>
              </a:tr>
              <a:tr h="670320">
                <a:tc>
                  <a:txBody>
                    <a:bodyPr/>
                    <a:lstStyle/>
                    <a:p>
                      <a:r>
                        <a:rPr lang="en-GB" sz="1400" dirty="0">
                          <a:latin typeface="Calibri" panose="020F0502020204030204" pitchFamily="34" charset="0"/>
                          <a:cs typeface="Calibri" panose="020F0502020204030204" pitchFamily="34" charset="0"/>
                        </a:rPr>
                        <a:t>Seizure of monastic land would give the crown additional property which they could distribute for support.</a:t>
                      </a:r>
                    </a:p>
                  </a:txBody>
                  <a:tcPr/>
                </a:tc>
                <a:tc>
                  <a:txBody>
                    <a:bodyPr/>
                    <a:lstStyle/>
                    <a:p>
                      <a:r>
                        <a:rPr lang="en-GB" sz="1400" dirty="0">
                          <a:latin typeface="Calibri" panose="020F0502020204030204" pitchFamily="34" charset="0"/>
                          <a:cs typeface="Calibri" panose="020F0502020204030204" pitchFamily="34" charset="0"/>
                        </a:rPr>
                        <a:t>1537-8: Closures continued (some religious houses bribed officials to overlook them temporarily). </a:t>
                      </a:r>
                      <a:r>
                        <a:rPr lang="en-GB" sz="1400" dirty="0" err="1">
                          <a:latin typeface="Calibri" panose="020F0502020204030204" pitchFamily="34" charset="0"/>
                          <a:cs typeface="Calibri" panose="020F0502020204030204" pitchFamily="34" charset="0"/>
                        </a:rPr>
                        <a:t>Cathusian</a:t>
                      </a:r>
                      <a:r>
                        <a:rPr lang="en-GB" sz="1400" dirty="0">
                          <a:latin typeface="Calibri" panose="020F0502020204030204" pitchFamily="34" charset="0"/>
                          <a:cs typeface="Calibri" panose="020F0502020204030204" pitchFamily="34" charset="0"/>
                        </a:rPr>
                        <a:t> monks were executed for their opposition.</a:t>
                      </a:r>
                    </a:p>
                  </a:txBody>
                  <a:tcPr/>
                </a:tc>
                <a:tc>
                  <a:txBody>
                    <a:bodyPr/>
                    <a:lstStyle/>
                    <a:p>
                      <a:r>
                        <a:rPr lang="en-GB" sz="1400" dirty="0">
                          <a:latin typeface="Calibri" panose="020F0502020204030204" pitchFamily="34" charset="0"/>
                          <a:cs typeface="Calibri" panose="020F0502020204030204" pitchFamily="34" charset="0"/>
                        </a:rPr>
                        <a:t>Main losers were inhabitants of the monasteries and their local community. </a:t>
                      </a:r>
                    </a:p>
                  </a:txBody>
                  <a:tcPr/>
                </a:tc>
                <a:extLst>
                  <a:ext uri="{0D108BD9-81ED-4DB2-BD59-A6C34878D82A}">
                    <a16:rowId xmlns:a16="http://schemas.microsoft.com/office/drawing/2014/main" val="1315404410"/>
                  </a:ext>
                </a:extLst>
              </a:tr>
              <a:tr h="670320">
                <a:tc>
                  <a:txBody>
                    <a:bodyPr/>
                    <a:lstStyle/>
                    <a:p>
                      <a:r>
                        <a:rPr lang="en-GB" sz="1400" dirty="0">
                          <a:latin typeface="Calibri" panose="020F0502020204030204" pitchFamily="34" charset="0"/>
                          <a:cs typeface="Calibri" panose="020F0502020204030204" pitchFamily="34" charset="0"/>
                        </a:rPr>
                        <a:t>Monasteries were permanent reminder of the Catholic Church.</a:t>
                      </a:r>
                    </a:p>
                  </a:txBody>
                  <a:tcPr/>
                </a:tc>
                <a:tc>
                  <a:txBody>
                    <a:bodyPr/>
                    <a:lstStyle/>
                    <a:p>
                      <a:r>
                        <a:rPr lang="en-GB" sz="1400" dirty="0">
                          <a:latin typeface="Calibri" panose="020F0502020204030204" pitchFamily="34" charset="0"/>
                          <a:cs typeface="Calibri" panose="020F0502020204030204" pitchFamily="34" charset="0"/>
                        </a:rPr>
                        <a:t>1539: Parliament passed the Act for the Dissolution of Larger Monasteries, extending closures to all houses except chantries.</a:t>
                      </a:r>
                    </a:p>
                  </a:txBody>
                  <a:tcPr/>
                </a:tc>
                <a:tc>
                  <a:txBody>
                    <a:bodyPr/>
                    <a:lstStyle/>
                    <a:p>
                      <a:r>
                        <a:rPr lang="en-GB" sz="1400" dirty="0">
                          <a:latin typeface="Calibri" panose="020F0502020204030204" pitchFamily="34" charset="0"/>
                          <a:cs typeface="Calibri" panose="020F0502020204030204" pitchFamily="34" charset="0"/>
                        </a:rPr>
                        <a:t>Monks/nuns lost their accommodation (most got compensation).  Government was least generous to nuns/friars. </a:t>
                      </a:r>
                    </a:p>
                  </a:txBody>
                  <a:tcPr/>
                </a:tc>
                <a:extLst>
                  <a:ext uri="{0D108BD9-81ED-4DB2-BD59-A6C34878D82A}">
                    <a16:rowId xmlns:a16="http://schemas.microsoft.com/office/drawing/2014/main" val="1207184070"/>
                  </a:ext>
                </a:extLst>
              </a:tr>
              <a:tr h="670320">
                <a:tc>
                  <a:txBody>
                    <a:bodyPr/>
                    <a:lstStyle/>
                    <a:p>
                      <a:r>
                        <a:rPr lang="en-GB" sz="1400" dirty="0">
                          <a:latin typeface="Calibri" panose="020F0502020204030204" pitchFamily="34" charset="0"/>
                          <a:cs typeface="Calibri" panose="020F0502020204030204" pitchFamily="34" charset="0"/>
                        </a:rPr>
                        <a:t>The primary role of monasteries (to pray for the souls of the dead) was out of line with Protestant theology.</a:t>
                      </a:r>
                    </a:p>
                  </a:txBody>
                  <a:tcPr/>
                </a:tc>
                <a:tc>
                  <a:txBody>
                    <a:bodyPr/>
                    <a:lstStyle/>
                    <a:p>
                      <a:r>
                        <a:rPr lang="en-GB" sz="1400" dirty="0">
                          <a:latin typeface="Calibri" panose="020F0502020204030204" pitchFamily="34" charset="0"/>
                          <a:cs typeface="Calibri" panose="020F0502020204030204" pitchFamily="34" charset="0"/>
                        </a:rPr>
                        <a:t>1540: Court of Augmentations was established, with Richard Rich as Chancellor, to handle property and income from the monasteries.</a:t>
                      </a:r>
                    </a:p>
                  </a:txBody>
                  <a:tcPr/>
                </a:tc>
                <a:tc>
                  <a:txBody>
                    <a:bodyPr/>
                    <a:lstStyle/>
                    <a:p>
                      <a:r>
                        <a:rPr lang="en-GB" sz="1400" dirty="0">
                          <a:latin typeface="Calibri" panose="020F0502020204030204" pitchFamily="34" charset="0"/>
                          <a:cs typeface="Calibri" panose="020F0502020204030204" pitchFamily="34" charset="0"/>
                        </a:rPr>
                        <a:t>Had a negative impact on education. Great libraries were broken up and books burnt. However, education continued.</a:t>
                      </a:r>
                    </a:p>
                  </a:txBody>
                  <a:tcPr/>
                </a:tc>
                <a:extLst>
                  <a:ext uri="{0D108BD9-81ED-4DB2-BD59-A6C34878D82A}">
                    <a16:rowId xmlns:a16="http://schemas.microsoft.com/office/drawing/2014/main" val="354870207"/>
                  </a:ext>
                </a:extLst>
              </a:tr>
            </a:tbl>
          </a:graphicData>
        </a:graphic>
      </p:graphicFrame>
    </p:spTree>
    <p:extLst>
      <p:ext uri="{BB962C8B-B14F-4D97-AF65-F5344CB8AC3E}">
        <p14:creationId xmlns:p14="http://schemas.microsoft.com/office/powerpoint/2010/main" val="189211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E7A3-8AAB-4546-81BA-D41D841B8CDB}"/>
              </a:ext>
            </a:extLst>
          </p:cNvPr>
          <p:cNvSpPr txBox="1">
            <a:spLocks/>
          </p:cNvSpPr>
          <p:nvPr/>
        </p:nvSpPr>
        <p:spPr>
          <a:xfrm>
            <a:off x="1295401" y="477165"/>
            <a:ext cx="9601196" cy="646332"/>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Religion: Religion by 1547</a:t>
            </a:r>
          </a:p>
        </p:txBody>
      </p:sp>
      <p:graphicFrame>
        <p:nvGraphicFramePr>
          <p:cNvPr id="13" name="Diagram 12">
            <a:extLst>
              <a:ext uri="{FF2B5EF4-FFF2-40B4-BE49-F238E27FC236}">
                <a16:creationId xmlns:a16="http://schemas.microsoft.com/office/drawing/2014/main" id="{B6558554-BCB2-4F1A-B4B4-98200A9F5D22}"/>
              </a:ext>
            </a:extLst>
          </p:cNvPr>
          <p:cNvGraphicFramePr/>
          <p:nvPr>
            <p:extLst>
              <p:ext uri="{D42A27DB-BD31-4B8C-83A1-F6EECF244321}">
                <p14:modId xmlns:p14="http://schemas.microsoft.com/office/powerpoint/2010/main" val="1174130597"/>
              </p:ext>
            </p:extLst>
          </p:nvPr>
        </p:nvGraphicFramePr>
        <p:xfrm>
          <a:off x="895532" y="1439333"/>
          <a:ext cx="10325462" cy="4661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746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Foreign Policy: Overview</a:t>
            </a:r>
          </a:p>
        </p:txBody>
      </p:sp>
      <p:sp>
        <p:nvSpPr>
          <p:cNvPr id="3" name="Content Placeholder 2"/>
          <p:cNvSpPr>
            <a:spLocks noGrp="1"/>
          </p:cNvSpPr>
          <p:nvPr>
            <p:ph idx="1"/>
          </p:nvPr>
        </p:nvSpPr>
        <p:spPr/>
        <p:txBody>
          <a:bodyPr/>
          <a:lstStyle/>
          <a:p>
            <a:r>
              <a:rPr lang="en-GB" dirty="0"/>
              <a:t>1509-1515: France and Scotland</a:t>
            </a:r>
          </a:p>
          <a:p>
            <a:r>
              <a:rPr lang="en-GB" dirty="0"/>
              <a:t>1515-1529: Wolsey (Treaty of London, Support for the Habsburg/France)</a:t>
            </a:r>
          </a:p>
          <a:p>
            <a:r>
              <a:rPr lang="en-GB" dirty="0"/>
              <a:t>1532-1547: Europe; Scotland; Ireland</a:t>
            </a:r>
          </a:p>
          <a:p>
            <a:endParaRPr lang="en-GB" dirty="0"/>
          </a:p>
          <a:p>
            <a:endParaRPr lang="en-GB" dirty="0"/>
          </a:p>
        </p:txBody>
      </p:sp>
    </p:spTree>
    <p:extLst>
      <p:ext uri="{BB962C8B-B14F-4D97-AF65-F5344CB8AC3E}">
        <p14:creationId xmlns:p14="http://schemas.microsoft.com/office/powerpoint/2010/main" val="98826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Foreign Policy: 1509-1515</a:t>
            </a:r>
          </a:p>
        </p:txBody>
      </p:sp>
      <p:graphicFrame>
        <p:nvGraphicFramePr>
          <p:cNvPr id="4" name="Table 3"/>
          <p:cNvGraphicFramePr>
            <a:graphicFrameLocks noGrp="1"/>
          </p:cNvGraphicFramePr>
          <p:nvPr>
            <p:extLst>
              <p:ext uri="{D42A27DB-BD31-4B8C-83A1-F6EECF244321}">
                <p14:modId xmlns:p14="http://schemas.microsoft.com/office/powerpoint/2010/main" val="2451918696"/>
              </p:ext>
            </p:extLst>
          </p:nvPr>
        </p:nvGraphicFramePr>
        <p:xfrm>
          <a:off x="5617030" y="1328304"/>
          <a:ext cx="5669668" cy="4851400"/>
        </p:xfrm>
        <a:graphic>
          <a:graphicData uri="http://schemas.openxmlformats.org/drawingml/2006/table">
            <a:tbl>
              <a:tblPr firstRow="1" bandRow="1">
                <a:tableStyleId>{93296810-A885-4BE3-A3E7-6D5BEEA58F35}</a:tableStyleId>
              </a:tblPr>
              <a:tblGrid>
                <a:gridCol w="5669668">
                  <a:extLst>
                    <a:ext uri="{9D8B030D-6E8A-4147-A177-3AD203B41FA5}">
                      <a16:colId xmlns:a16="http://schemas.microsoft.com/office/drawing/2014/main" val="20000"/>
                    </a:ext>
                  </a:extLst>
                </a:gridCol>
              </a:tblGrid>
              <a:tr h="370840">
                <a:tc>
                  <a:txBody>
                    <a:bodyPr/>
                    <a:lstStyle/>
                    <a:p>
                      <a:pPr algn="ctr"/>
                      <a:r>
                        <a:rPr lang="en-GB" dirty="0"/>
                        <a:t>SCOTLAND</a:t>
                      </a:r>
                    </a:p>
                  </a:txBody>
                  <a:tcPr/>
                </a:tc>
                <a:extLst>
                  <a:ext uri="{0D108BD9-81ED-4DB2-BD59-A6C34878D82A}">
                    <a16:rowId xmlns:a16="http://schemas.microsoft.com/office/drawing/2014/main" val="10000"/>
                  </a:ext>
                </a:extLst>
              </a:tr>
              <a:tr h="4455996">
                <a:tc>
                  <a:txBody>
                    <a:bodyPr/>
                    <a:lstStyle/>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Scotland allied with France in 1512</a:t>
                      </a:r>
                    </a:p>
                    <a:p>
                      <a:pPr marL="285750" indent="-28575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James IV</a:t>
                      </a:r>
                      <a:r>
                        <a:rPr lang="en-GB" baseline="0" dirty="0">
                          <a:latin typeface="Calibri Light" panose="020F0302020204030204" pitchFamily="34" charset="0"/>
                          <a:cs typeface="Calibri Light" panose="020F0302020204030204" pitchFamily="34" charset="0"/>
                        </a:rPr>
                        <a:t> led an army to invade NE England (trying to divert English troops from going into France)</a:t>
                      </a:r>
                    </a:p>
                    <a:p>
                      <a:pPr marL="285750" indent="-285750">
                        <a:buFont typeface="Arial" panose="020B0604020202020204" pitchFamily="34" charset="0"/>
                        <a:buChar char="•"/>
                      </a:pPr>
                      <a:endParaRPr lang="en-GB" baseline="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baseline="0" dirty="0">
                          <a:latin typeface="Calibri Light" panose="020F0302020204030204" pitchFamily="34" charset="0"/>
                          <a:cs typeface="Calibri Light" panose="020F0302020204030204" pitchFamily="34" charset="0"/>
                        </a:rPr>
                        <a:t>Catherine of Aragon was acting as </a:t>
                      </a:r>
                      <a:r>
                        <a:rPr lang="en-GB" b="1" baseline="0" dirty="0">
                          <a:latin typeface="Calibri Light" panose="020F0302020204030204" pitchFamily="34" charset="0"/>
                          <a:cs typeface="Calibri Light" panose="020F0302020204030204" pitchFamily="34" charset="0"/>
                        </a:rPr>
                        <a:t>Regent</a:t>
                      </a:r>
                      <a:r>
                        <a:rPr lang="en-GB" baseline="0" dirty="0">
                          <a:latin typeface="Calibri Light" panose="020F0302020204030204" pitchFamily="34" charset="0"/>
                          <a:cs typeface="Calibri Light" panose="020F0302020204030204" pitchFamily="34" charset="0"/>
                        </a:rPr>
                        <a:t> because Henry was in France. </a:t>
                      </a:r>
                    </a:p>
                    <a:p>
                      <a:pPr marL="285750" indent="-285750">
                        <a:buFont typeface="Arial" panose="020B0604020202020204" pitchFamily="34" charset="0"/>
                        <a:buChar char="•"/>
                      </a:pPr>
                      <a:endParaRPr lang="en-GB" baseline="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baseline="0" dirty="0">
                          <a:latin typeface="Calibri Light" panose="020F0302020204030204" pitchFamily="34" charset="0"/>
                          <a:cs typeface="Calibri Light" panose="020F0302020204030204" pitchFamily="34" charset="0"/>
                        </a:rPr>
                        <a:t>The </a:t>
                      </a:r>
                      <a:r>
                        <a:rPr lang="en-GB" b="1" baseline="0" dirty="0">
                          <a:latin typeface="Calibri Light" panose="020F0302020204030204" pitchFamily="34" charset="0"/>
                          <a:cs typeface="Calibri Light" panose="020F0302020204030204" pitchFamily="34" charset="0"/>
                        </a:rPr>
                        <a:t>Earl of Surrey </a:t>
                      </a:r>
                      <a:r>
                        <a:rPr lang="en-GB" baseline="0" dirty="0">
                          <a:latin typeface="Calibri Light" panose="020F0302020204030204" pitchFamily="34" charset="0"/>
                          <a:cs typeface="Calibri Light" panose="020F0302020204030204" pitchFamily="34" charset="0"/>
                        </a:rPr>
                        <a:t>was given title of Lieutenant-General of the North with instruction to take the army north to repel the invasion.</a:t>
                      </a:r>
                    </a:p>
                    <a:p>
                      <a:pPr marL="285750" indent="-285750">
                        <a:buFont typeface="Arial" panose="020B0604020202020204" pitchFamily="34" charset="0"/>
                        <a:buChar char="•"/>
                      </a:pPr>
                      <a:endParaRPr lang="en-GB" baseline="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baseline="0" dirty="0">
                          <a:latin typeface="Calibri Light" panose="020F0302020204030204" pitchFamily="34" charset="0"/>
                          <a:cs typeface="Calibri Light" panose="020F0302020204030204" pitchFamily="34" charset="0"/>
                        </a:rPr>
                        <a:t>The </a:t>
                      </a:r>
                      <a:r>
                        <a:rPr lang="en-GB" b="1" baseline="0" dirty="0">
                          <a:latin typeface="Calibri Light" panose="020F0302020204030204" pitchFamily="34" charset="0"/>
                          <a:cs typeface="Calibri Light" panose="020F0302020204030204" pitchFamily="34" charset="0"/>
                        </a:rPr>
                        <a:t>Battle of Flodden </a:t>
                      </a:r>
                      <a:r>
                        <a:rPr lang="en-GB" baseline="0" dirty="0">
                          <a:latin typeface="Calibri Light" panose="020F0302020204030204" pitchFamily="34" charset="0"/>
                          <a:cs typeface="Calibri Light" panose="020F0302020204030204" pitchFamily="34" charset="0"/>
                        </a:rPr>
                        <a:t>(1513) = last large scale medieval-style battle. English </a:t>
                      </a:r>
                      <a:r>
                        <a:rPr lang="en-GB" baseline="0">
                          <a:latin typeface="Calibri Light" panose="020F0302020204030204" pitchFamily="34" charset="0"/>
                          <a:cs typeface="Calibri Light" panose="020F0302020204030204" pitchFamily="34" charset="0"/>
                        </a:rPr>
                        <a:t>lost 1,500. </a:t>
                      </a:r>
                      <a:r>
                        <a:rPr lang="en-GB" baseline="0" dirty="0">
                          <a:latin typeface="Calibri Light" panose="020F0302020204030204" pitchFamily="34" charset="0"/>
                          <a:cs typeface="Calibri Light" panose="020F0302020204030204" pitchFamily="34" charset="0"/>
                        </a:rPr>
                        <a:t>Scots lost 10,000, </a:t>
                      </a:r>
                      <a:r>
                        <a:rPr lang="en-GB" baseline="0" dirty="0" err="1">
                          <a:latin typeface="Calibri Light" panose="020F0302020204030204" pitchFamily="34" charset="0"/>
                          <a:cs typeface="Calibri Light" panose="020F0302020204030204" pitchFamily="34" charset="0"/>
                        </a:rPr>
                        <a:t>inc</a:t>
                      </a:r>
                      <a:r>
                        <a:rPr lang="en-GB" baseline="0" dirty="0">
                          <a:latin typeface="Calibri Light" panose="020F0302020204030204" pitchFamily="34" charset="0"/>
                          <a:cs typeface="Calibri Light" panose="020F0302020204030204" pitchFamily="34" charset="0"/>
                        </a:rPr>
                        <a:t> James IV! A committee was set to rule in the name of James’ wife Margaret, and her son.</a:t>
                      </a:r>
                      <a:endParaRPr lang="en-GB"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7841909"/>
              </p:ext>
            </p:extLst>
          </p:nvPr>
        </p:nvGraphicFramePr>
        <p:xfrm>
          <a:off x="905301" y="1328304"/>
          <a:ext cx="4549567" cy="4851400"/>
        </p:xfrm>
        <a:graphic>
          <a:graphicData uri="http://schemas.openxmlformats.org/drawingml/2006/table">
            <a:tbl>
              <a:tblPr firstRow="1" bandRow="1">
                <a:tableStyleId>{F5AB1C69-6EDB-4FF4-983F-18BD219EF322}</a:tableStyleId>
              </a:tblPr>
              <a:tblGrid>
                <a:gridCol w="4549567">
                  <a:extLst>
                    <a:ext uri="{9D8B030D-6E8A-4147-A177-3AD203B41FA5}">
                      <a16:colId xmlns:a16="http://schemas.microsoft.com/office/drawing/2014/main" val="20000"/>
                    </a:ext>
                  </a:extLst>
                </a:gridCol>
              </a:tblGrid>
              <a:tr h="370840">
                <a:tc>
                  <a:txBody>
                    <a:bodyPr/>
                    <a:lstStyle/>
                    <a:p>
                      <a:pPr algn="ctr"/>
                      <a:r>
                        <a:rPr lang="en-GB" dirty="0"/>
                        <a:t>FRANCE</a:t>
                      </a:r>
                    </a:p>
                  </a:txBody>
                  <a:tcPr/>
                </a:tc>
                <a:extLst>
                  <a:ext uri="{0D108BD9-81ED-4DB2-BD59-A6C34878D82A}">
                    <a16:rowId xmlns:a16="http://schemas.microsoft.com/office/drawing/2014/main" val="10000"/>
                  </a:ext>
                </a:extLst>
              </a:tr>
              <a:tr h="4455996">
                <a:tc>
                  <a:txBody>
                    <a:bodyPr/>
                    <a:lstStyle/>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Henry</a:t>
                      </a:r>
                      <a:r>
                        <a:rPr lang="en-GB" baseline="0" dirty="0">
                          <a:latin typeface="Calibri Light" panose="020F0302020204030204" pitchFamily="34" charset="0"/>
                          <a:cs typeface="Calibri Light" panose="020F0302020204030204" pitchFamily="34" charset="0"/>
                        </a:rPr>
                        <a:t> relieved hostilities with France </a:t>
                      </a:r>
                      <a:br>
                        <a:rPr lang="en-GB" baseline="0" dirty="0">
                          <a:latin typeface="Calibri Light" panose="020F0302020204030204" pitchFamily="34" charset="0"/>
                          <a:cs typeface="Calibri Light" panose="020F0302020204030204" pitchFamily="34" charset="0"/>
                        </a:rPr>
                      </a:br>
                      <a:endParaRPr lang="en-GB" baseline="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baseline="0" dirty="0">
                          <a:latin typeface="Calibri Light" panose="020F0302020204030204" pitchFamily="34" charset="0"/>
                          <a:cs typeface="Calibri Light" panose="020F0302020204030204" pitchFamily="34" charset="0"/>
                        </a:rPr>
                        <a:t>1512: Henry held an army there. But, with expenditure increasing, and the wellbeing of the soldiers deteriorating, the army returned to England.</a:t>
                      </a:r>
                      <a:br>
                        <a:rPr lang="en-GB" baseline="0" dirty="0">
                          <a:latin typeface="Calibri Light" panose="020F0302020204030204" pitchFamily="34" charset="0"/>
                          <a:cs typeface="Calibri Light" panose="020F0302020204030204" pitchFamily="34" charset="0"/>
                        </a:rPr>
                      </a:br>
                      <a:endParaRPr lang="en-GB" baseline="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baseline="0" dirty="0">
                          <a:latin typeface="Calibri Light" panose="020F0302020204030204" pitchFamily="34" charset="0"/>
                          <a:cs typeface="Calibri Light" panose="020F0302020204030204" pitchFamily="34" charset="0"/>
                        </a:rPr>
                        <a:t>1513: Wolsey organised a second expedition to France. The campaign was a success. The English drove the French in the ‘</a:t>
                      </a:r>
                      <a:r>
                        <a:rPr lang="en-GB" b="1" baseline="0" dirty="0">
                          <a:latin typeface="Calibri Light" panose="020F0302020204030204" pitchFamily="34" charset="0"/>
                          <a:cs typeface="Calibri Light" panose="020F0302020204030204" pitchFamily="34" charset="0"/>
                        </a:rPr>
                        <a:t>Battle of Spurs</a:t>
                      </a:r>
                      <a:r>
                        <a:rPr lang="en-GB" baseline="0" dirty="0">
                          <a:latin typeface="Calibri Light" panose="020F0302020204030204" pitchFamily="34" charset="0"/>
                          <a:cs typeface="Calibri Light" panose="020F0302020204030204" pitchFamily="34" charset="0"/>
                        </a:rPr>
                        <a:t>’ and went onto capture </a:t>
                      </a:r>
                      <a:r>
                        <a:rPr lang="en-GB" baseline="0" dirty="0" err="1">
                          <a:latin typeface="Calibri Light" panose="020F0302020204030204" pitchFamily="34" charset="0"/>
                          <a:cs typeface="Calibri Light" panose="020F0302020204030204" pitchFamily="34" charset="0"/>
                        </a:rPr>
                        <a:t>Tournai</a:t>
                      </a:r>
                      <a:r>
                        <a:rPr lang="en-GB" baseline="0" dirty="0">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endParaRPr lang="en-GB" baseline="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baseline="0" dirty="0">
                          <a:latin typeface="Calibri Light" panose="020F0302020204030204" pitchFamily="34" charset="0"/>
                          <a:cs typeface="Calibri Light" panose="020F0302020204030204" pitchFamily="34" charset="0"/>
                        </a:rPr>
                        <a:t>1514: </a:t>
                      </a:r>
                      <a:r>
                        <a:rPr lang="en-GB" b="1" baseline="0" dirty="0">
                          <a:latin typeface="Calibri Light" panose="020F0302020204030204" pitchFamily="34" charset="0"/>
                          <a:cs typeface="Calibri Light" panose="020F0302020204030204" pitchFamily="34" charset="0"/>
                        </a:rPr>
                        <a:t>Treaty of Saint Germaine-</a:t>
                      </a:r>
                      <a:r>
                        <a:rPr lang="en-GB" b="1" baseline="0" dirty="0" err="1">
                          <a:latin typeface="Calibri Light" panose="020F0302020204030204" pitchFamily="34" charset="0"/>
                          <a:cs typeface="Calibri Light" panose="020F0302020204030204" pitchFamily="34" charset="0"/>
                        </a:rPr>
                        <a:t>en</a:t>
                      </a:r>
                      <a:r>
                        <a:rPr lang="en-GB" b="1" baseline="0" dirty="0">
                          <a:latin typeface="Calibri Light" panose="020F0302020204030204" pitchFamily="34" charset="0"/>
                          <a:cs typeface="Calibri Light" panose="020F0302020204030204" pitchFamily="34" charset="0"/>
                        </a:rPr>
                        <a:t>-</a:t>
                      </a:r>
                      <a:r>
                        <a:rPr lang="en-GB" b="1" baseline="0" dirty="0" err="1">
                          <a:latin typeface="Calibri Light" panose="020F0302020204030204" pitchFamily="34" charset="0"/>
                          <a:cs typeface="Calibri Light" panose="020F0302020204030204" pitchFamily="34" charset="0"/>
                        </a:rPr>
                        <a:t>Laye</a:t>
                      </a:r>
                      <a:r>
                        <a:rPr lang="en-GB" b="1" baseline="0" dirty="0">
                          <a:latin typeface="Calibri Light" panose="020F0302020204030204" pitchFamily="34" charset="0"/>
                          <a:cs typeface="Calibri Light" panose="020F0302020204030204" pitchFamily="34" charset="0"/>
                        </a:rPr>
                        <a:t> </a:t>
                      </a:r>
                      <a:r>
                        <a:rPr lang="en-GB" baseline="0" dirty="0">
                          <a:latin typeface="Calibri Light" panose="020F0302020204030204" pitchFamily="34" charset="0"/>
                          <a:cs typeface="Calibri Light" panose="020F0302020204030204" pitchFamily="34" charset="0"/>
                        </a:rPr>
                        <a:t>left England in possession of </a:t>
                      </a:r>
                      <a:r>
                        <a:rPr lang="en-GB" b="1" baseline="0" dirty="0" err="1">
                          <a:latin typeface="Calibri Light" panose="020F0302020204030204" pitchFamily="34" charset="0"/>
                          <a:cs typeface="Calibri Light" panose="020F0302020204030204" pitchFamily="34" charset="0"/>
                        </a:rPr>
                        <a:t>Tournai</a:t>
                      </a:r>
                      <a:r>
                        <a:rPr lang="en-GB" baseline="0" dirty="0">
                          <a:latin typeface="Calibri Light" panose="020F0302020204030204" pitchFamily="34" charset="0"/>
                          <a:cs typeface="Calibri Light" panose="020F0302020204030204" pitchFamily="34" charset="0"/>
                        </a:rPr>
                        <a:t> and </a:t>
                      </a:r>
                      <a:r>
                        <a:rPr lang="en-GB" b="1" baseline="0" dirty="0" err="1">
                          <a:latin typeface="Calibri Light" panose="020F0302020204030204" pitchFamily="34" charset="0"/>
                          <a:cs typeface="Calibri Light" panose="020F0302020204030204" pitchFamily="34" charset="0"/>
                        </a:rPr>
                        <a:t>Therouanne</a:t>
                      </a:r>
                      <a:r>
                        <a:rPr lang="en-GB" baseline="0" dirty="0">
                          <a:latin typeface="Calibri Light" panose="020F0302020204030204" pitchFamily="34" charset="0"/>
                          <a:cs typeface="Calibri Light" panose="020F0302020204030204" pitchFamily="34" charset="0"/>
                        </a:rPr>
                        <a:t> and an annual payment to Henry.</a:t>
                      </a:r>
                      <a:endParaRPr lang="en-GB"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931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Foreign Policy: 1515-1529</a:t>
            </a:r>
          </a:p>
        </p:txBody>
      </p:sp>
      <p:graphicFrame>
        <p:nvGraphicFramePr>
          <p:cNvPr id="4" name="Table 3"/>
          <p:cNvGraphicFramePr>
            <a:graphicFrameLocks noGrp="1"/>
          </p:cNvGraphicFramePr>
          <p:nvPr>
            <p:extLst>
              <p:ext uri="{D42A27DB-BD31-4B8C-83A1-F6EECF244321}">
                <p14:modId xmlns:p14="http://schemas.microsoft.com/office/powerpoint/2010/main" val="3300466847"/>
              </p:ext>
            </p:extLst>
          </p:nvPr>
        </p:nvGraphicFramePr>
        <p:xfrm>
          <a:off x="1185336" y="1414865"/>
          <a:ext cx="9821325" cy="4203300"/>
        </p:xfrm>
        <a:graphic>
          <a:graphicData uri="http://schemas.openxmlformats.org/drawingml/2006/table">
            <a:tbl>
              <a:tblPr firstRow="1" bandRow="1">
                <a:tableStyleId>{21E4AEA4-8DFA-4A89-87EB-49C32662AFE0}</a:tableStyleId>
              </a:tblPr>
              <a:tblGrid>
                <a:gridCol w="2012567">
                  <a:extLst>
                    <a:ext uri="{9D8B030D-6E8A-4147-A177-3AD203B41FA5}">
                      <a16:colId xmlns:a16="http://schemas.microsoft.com/office/drawing/2014/main" val="20000"/>
                    </a:ext>
                  </a:extLst>
                </a:gridCol>
                <a:gridCol w="2012567">
                  <a:extLst>
                    <a:ext uri="{9D8B030D-6E8A-4147-A177-3AD203B41FA5}">
                      <a16:colId xmlns:a16="http://schemas.microsoft.com/office/drawing/2014/main" val="20001"/>
                    </a:ext>
                  </a:extLst>
                </a:gridCol>
                <a:gridCol w="2173571">
                  <a:extLst>
                    <a:ext uri="{9D8B030D-6E8A-4147-A177-3AD203B41FA5}">
                      <a16:colId xmlns:a16="http://schemas.microsoft.com/office/drawing/2014/main" val="20002"/>
                    </a:ext>
                  </a:extLst>
                </a:gridCol>
                <a:gridCol w="3622620">
                  <a:extLst>
                    <a:ext uri="{9D8B030D-6E8A-4147-A177-3AD203B41FA5}">
                      <a16:colId xmlns:a16="http://schemas.microsoft.com/office/drawing/2014/main" val="20003"/>
                    </a:ext>
                  </a:extLst>
                </a:gridCol>
              </a:tblGrid>
              <a:tr h="699558">
                <a:tc>
                  <a:txBody>
                    <a:bodyPr/>
                    <a:lstStyle/>
                    <a:p>
                      <a:pPr algn="ctr"/>
                      <a:r>
                        <a:rPr lang="en-GB" sz="2000" dirty="0">
                          <a:latin typeface="Calibri Light" panose="020F0302020204030204" pitchFamily="34" charset="0"/>
                          <a:cs typeface="Calibri Light" panose="020F0302020204030204" pitchFamily="34" charset="0"/>
                        </a:rPr>
                        <a:t>COUNTRY</a:t>
                      </a:r>
                      <a:endParaRPr lang="en-GB" sz="2000" b="1" dirty="0">
                        <a:latin typeface="Calibri Light" panose="020F0302020204030204" pitchFamily="34" charset="0"/>
                        <a:cs typeface="Calibri Light" panose="020F0302020204030204" pitchFamily="34" charset="0"/>
                      </a:endParaRP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RULER IN 1500</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WHAT HAPPENED TO THE RULER</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NEW RULER</a:t>
                      </a:r>
                    </a:p>
                  </a:txBody>
                  <a:tcPr marL="91426" marR="91426" marT="45723" marB="45723" anchor="ctr"/>
                </a:tc>
                <a:extLst>
                  <a:ext uri="{0D108BD9-81ED-4DB2-BD59-A6C34878D82A}">
                    <a16:rowId xmlns:a16="http://schemas.microsoft.com/office/drawing/2014/main" val="10000"/>
                  </a:ext>
                </a:extLst>
              </a:tr>
              <a:tr h="699558">
                <a:tc>
                  <a:txBody>
                    <a:bodyPr/>
                    <a:lstStyle/>
                    <a:p>
                      <a:pPr algn="ctr"/>
                      <a:r>
                        <a:rPr lang="en-GB" sz="2000" dirty="0">
                          <a:latin typeface="Calibri Light" panose="020F0302020204030204" pitchFamily="34" charset="0"/>
                          <a:cs typeface="Calibri Light" panose="020F0302020204030204" pitchFamily="34" charset="0"/>
                        </a:rPr>
                        <a:t>ENGLAND</a:t>
                      </a:r>
                      <a:endParaRPr lang="en-GB" sz="2000" b="1" dirty="0">
                        <a:latin typeface="Calibri Light" panose="020F0302020204030204" pitchFamily="34" charset="0"/>
                        <a:cs typeface="Calibri Light" panose="020F0302020204030204" pitchFamily="34" charset="0"/>
                      </a:endParaRP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Henry VII</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Died in 1509</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Henry VIII</a:t>
                      </a:r>
                    </a:p>
                  </a:txBody>
                  <a:tcPr marL="91426" marR="91426" marT="45723" marB="45723" anchor="ctr"/>
                </a:tc>
                <a:extLst>
                  <a:ext uri="{0D108BD9-81ED-4DB2-BD59-A6C34878D82A}">
                    <a16:rowId xmlns:a16="http://schemas.microsoft.com/office/drawing/2014/main" val="10001"/>
                  </a:ext>
                </a:extLst>
              </a:tr>
              <a:tr h="699558">
                <a:tc>
                  <a:txBody>
                    <a:bodyPr/>
                    <a:lstStyle/>
                    <a:p>
                      <a:pPr algn="ctr"/>
                      <a:r>
                        <a:rPr lang="en-GB" sz="2000" dirty="0">
                          <a:latin typeface="Calibri Light" panose="020F0302020204030204" pitchFamily="34" charset="0"/>
                          <a:cs typeface="Calibri Light" panose="020F0302020204030204" pitchFamily="34" charset="0"/>
                        </a:rPr>
                        <a:t>BURGUNDY</a:t>
                      </a:r>
                      <a:endParaRPr lang="en-GB" sz="2000" b="1" dirty="0">
                        <a:latin typeface="Calibri Light" panose="020F0302020204030204" pitchFamily="34" charset="0"/>
                        <a:cs typeface="Calibri Light" panose="020F0302020204030204" pitchFamily="34" charset="0"/>
                      </a:endParaRP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Philip </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Died in 1506</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Charles V </a:t>
                      </a:r>
                      <a:br>
                        <a:rPr lang="en-GB" sz="2000" dirty="0">
                          <a:latin typeface="Calibri Light" panose="020F0302020204030204" pitchFamily="34" charset="0"/>
                          <a:cs typeface="Calibri Light" panose="020F0302020204030204" pitchFamily="34" charset="0"/>
                        </a:rPr>
                      </a:br>
                      <a:r>
                        <a:rPr lang="en-GB" sz="2000" dirty="0">
                          <a:latin typeface="Calibri Light" panose="020F0302020204030204" pitchFamily="34" charset="0"/>
                          <a:cs typeface="Calibri Light" panose="020F0302020204030204" pitchFamily="34" charset="0"/>
                        </a:rPr>
                        <a:t>(son of Phillip)</a:t>
                      </a:r>
                    </a:p>
                  </a:txBody>
                  <a:tcPr marL="91426" marR="91426" marT="45723" marB="45723" anchor="ctr"/>
                </a:tc>
                <a:extLst>
                  <a:ext uri="{0D108BD9-81ED-4DB2-BD59-A6C34878D82A}">
                    <a16:rowId xmlns:a16="http://schemas.microsoft.com/office/drawing/2014/main" val="10002"/>
                  </a:ext>
                </a:extLst>
              </a:tr>
              <a:tr h="699558">
                <a:tc>
                  <a:txBody>
                    <a:bodyPr/>
                    <a:lstStyle/>
                    <a:p>
                      <a:pPr algn="ctr"/>
                      <a:r>
                        <a:rPr lang="en-GB" sz="2000" dirty="0">
                          <a:latin typeface="Calibri Light" panose="020F0302020204030204" pitchFamily="34" charset="0"/>
                          <a:cs typeface="Calibri Light" panose="020F0302020204030204" pitchFamily="34" charset="0"/>
                        </a:rPr>
                        <a:t>FRANCE</a:t>
                      </a:r>
                      <a:endParaRPr lang="en-GB" sz="2000" b="1" dirty="0">
                        <a:latin typeface="Calibri Light" panose="020F0302020204030204" pitchFamily="34" charset="0"/>
                        <a:cs typeface="Calibri Light" panose="020F0302020204030204" pitchFamily="34" charset="0"/>
                      </a:endParaRP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Louis XII</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Died in 1515</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Francis I</a:t>
                      </a:r>
                    </a:p>
                  </a:txBody>
                  <a:tcPr marL="91426" marR="91426" marT="45723" marB="45723" anchor="ctr"/>
                </a:tc>
                <a:extLst>
                  <a:ext uri="{0D108BD9-81ED-4DB2-BD59-A6C34878D82A}">
                    <a16:rowId xmlns:a16="http://schemas.microsoft.com/office/drawing/2014/main" val="10003"/>
                  </a:ext>
                </a:extLst>
              </a:tr>
              <a:tr h="699558">
                <a:tc>
                  <a:txBody>
                    <a:bodyPr/>
                    <a:lstStyle/>
                    <a:p>
                      <a:pPr algn="ctr"/>
                      <a:r>
                        <a:rPr lang="en-GB" sz="2000" dirty="0">
                          <a:latin typeface="Calibri Light" panose="020F0302020204030204" pitchFamily="34" charset="0"/>
                          <a:cs typeface="Calibri Light" panose="020F0302020204030204" pitchFamily="34" charset="0"/>
                        </a:rPr>
                        <a:t>SPAIN</a:t>
                      </a:r>
                      <a:endParaRPr lang="en-GB" sz="2000" b="1" dirty="0">
                        <a:latin typeface="Calibri Light" panose="020F0302020204030204" pitchFamily="34" charset="0"/>
                        <a:cs typeface="Calibri Light" panose="020F0302020204030204" pitchFamily="34" charset="0"/>
                      </a:endParaRP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Ferdinand</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Died in 1516</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Charles V</a:t>
                      </a:r>
                      <a:br>
                        <a:rPr lang="en-GB" sz="2000" dirty="0">
                          <a:latin typeface="Calibri Light" panose="020F0302020204030204" pitchFamily="34" charset="0"/>
                          <a:cs typeface="Calibri Light" panose="020F0302020204030204" pitchFamily="34" charset="0"/>
                        </a:rPr>
                      </a:br>
                      <a:r>
                        <a:rPr lang="en-GB" sz="2000" dirty="0">
                          <a:latin typeface="Calibri Light" panose="020F0302020204030204" pitchFamily="34" charset="0"/>
                          <a:cs typeface="Calibri Light" panose="020F0302020204030204" pitchFamily="34" charset="0"/>
                        </a:rPr>
                        <a:t>(grandson of Ferdinand)</a:t>
                      </a:r>
                    </a:p>
                  </a:txBody>
                  <a:tcPr marL="91426" marR="91426" marT="45723" marB="45723" anchor="ctr"/>
                </a:tc>
                <a:extLst>
                  <a:ext uri="{0D108BD9-81ED-4DB2-BD59-A6C34878D82A}">
                    <a16:rowId xmlns:a16="http://schemas.microsoft.com/office/drawing/2014/main" val="10004"/>
                  </a:ext>
                </a:extLst>
              </a:tr>
              <a:tr h="699558">
                <a:tc>
                  <a:txBody>
                    <a:bodyPr/>
                    <a:lstStyle/>
                    <a:p>
                      <a:pPr algn="ctr"/>
                      <a:r>
                        <a:rPr lang="en-GB" sz="2000" dirty="0">
                          <a:latin typeface="Calibri Light" panose="020F0302020204030204" pitchFamily="34" charset="0"/>
                          <a:cs typeface="Calibri Light" panose="020F0302020204030204" pitchFamily="34" charset="0"/>
                        </a:rPr>
                        <a:t>HRE</a:t>
                      </a:r>
                      <a:endParaRPr lang="en-GB" sz="2000" b="1" dirty="0">
                        <a:latin typeface="Calibri Light" panose="020F0302020204030204" pitchFamily="34" charset="0"/>
                        <a:cs typeface="Calibri Light" panose="020F0302020204030204" pitchFamily="34" charset="0"/>
                      </a:endParaRP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Maximilian</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Died in 1519</a:t>
                      </a:r>
                    </a:p>
                  </a:txBody>
                  <a:tcPr marL="91426" marR="91426" marT="45723" marB="45723" anchor="ctr"/>
                </a:tc>
                <a:tc>
                  <a:txBody>
                    <a:bodyPr/>
                    <a:lstStyle/>
                    <a:p>
                      <a:pPr algn="ctr"/>
                      <a:r>
                        <a:rPr lang="en-GB" sz="2000" dirty="0">
                          <a:latin typeface="Calibri Light" panose="020F0302020204030204" pitchFamily="34" charset="0"/>
                          <a:cs typeface="Calibri Light" panose="020F0302020204030204" pitchFamily="34" charset="0"/>
                        </a:rPr>
                        <a:t>Charles V</a:t>
                      </a:r>
                      <a:br>
                        <a:rPr lang="en-GB" sz="2000" dirty="0">
                          <a:latin typeface="Calibri Light" panose="020F0302020204030204" pitchFamily="34" charset="0"/>
                          <a:cs typeface="Calibri Light" panose="020F0302020204030204" pitchFamily="34" charset="0"/>
                        </a:rPr>
                      </a:br>
                      <a:r>
                        <a:rPr lang="en-GB" sz="2000" dirty="0">
                          <a:latin typeface="Calibri Light" panose="020F0302020204030204" pitchFamily="34" charset="0"/>
                          <a:cs typeface="Calibri Light" panose="020F0302020204030204" pitchFamily="34" charset="0"/>
                        </a:rPr>
                        <a:t>(grandson of Maximilian) </a:t>
                      </a:r>
                    </a:p>
                  </a:txBody>
                  <a:tcPr marL="91426" marR="91426" marT="45723" marB="45723"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1735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Foreign Policy: 1515-1529</a:t>
            </a:r>
          </a:p>
        </p:txBody>
      </p:sp>
      <p:sp>
        <p:nvSpPr>
          <p:cNvPr id="6" name="Content Placeholder 2"/>
          <p:cNvSpPr txBox="1">
            <a:spLocks/>
          </p:cNvSpPr>
          <p:nvPr/>
        </p:nvSpPr>
        <p:spPr>
          <a:xfrm>
            <a:off x="646217" y="1238481"/>
            <a:ext cx="3977298" cy="4690029"/>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0"/>
              </a:spcAft>
            </a:pPr>
            <a:r>
              <a:rPr lang="en-GB" sz="2000" dirty="0"/>
              <a:t>Treaty of London</a:t>
            </a:r>
          </a:p>
          <a:p>
            <a:pPr lvl="1">
              <a:spcBef>
                <a:spcPts val="0"/>
              </a:spcBef>
              <a:spcAft>
                <a:spcPts val="0"/>
              </a:spcAft>
            </a:pPr>
            <a:r>
              <a:rPr lang="en-GB" sz="1600" dirty="0"/>
              <a:t>Pope Leo X called for a crusade to halt the spread of Ottoman power </a:t>
            </a:r>
          </a:p>
          <a:p>
            <a:pPr lvl="1">
              <a:spcBef>
                <a:spcPts val="0"/>
              </a:spcBef>
              <a:spcAft>
                <a:spcPts val="0"/>
              </a:spcAft>
            </a:pPr>
            <a:r>
              <a:rPr lang="en-GB" sz="1600" dirty="0"/>
              <a:t>Little chance of this happening, but Wolsey used this to place England at the centre of European affairs</a:t>
            </a:r>
          </a:p>
          <a:p>
            <a:pPr lvl="1">
              <a:spcBef>
                <a:spcPts val="0"/>
              </a:spcBef>
              <a:spcAft>
                <a:spcPts val="0"/>
              </a:spcAft>
            </a:pPr>
            <a:r>
              <a:rPr lang="en-GB" sz="1600" dirty="0"/>
              <a:t>2 dozen countries signed the treaty– which called for ‘universal peace’. Each country signed separately with England</a:t>
            </a:r>
          </a:p>
          <a:p>
            <a:pPr lvl="1">
              <a:spcBef>
                <a:spcPts val="0"/>
              </a:spcBef>
              <a:spcAft>
                <a:spcPts val="0"/>
              </a:spcAft>
            </a:pPr>
            <a:endParaRPr lang="en-GB" sz="1600" dirty="0"/>
          </a:p>
          <a:p>
            <a:pPr>
              <a:spcBef>
                <a:spcPts val="0"/>
              </a:spcBef>
              <a:spcAft>
                <a:spcPts val="0"/>
              </a:spcAft>
            </a:pPr>
            <a:r>
              <a:rPr lang="en-GB" sz="1800" dirty="0"/>
              <a:t>1519 Charles was elected HRE, who in turn geographically encircled France. Charles inherited his fathers commitment to Milan, which France controlled. Francis and Charles are now in direct opposition, and Wolsey needed to choose a side…</a:t>
            </a:r>
          </a:p>
          <a:p>
            <a:pPr>
              <a:spcBef>
                <a:spcPts val="0"/>
              </a:spcBef>
              <a:spcAft>
                <a:spcPts val="0"/>
              </a:spcAft>
            </a:pPr>
            <a:endParaRPr lang="en-GB" dirty="0"/>
          </a:p>
          <a:p>
            <a:pPr>
              <a:spcBef>
                <a:spcPts val="0"/>
              </a:spcBef>
              <a:spcAft>
                <a:spcPts val="0"/>
              </a:spcAft>
            </a:pPr>
            <a:endParaRPr lang="en-GB" sz="2000" dirty="0"/>
          </a:p>
          <a:p>
            <a:pPr lvl="1">
              <a:spcBef>
                <a:spcPts val="0"/>
              </a:spcBef>
              <a:spcAft>
                <a:spcPts val="0"/>
              </a:spcAft>
            </a:pPr>
            <a:endParaRPr lang="en-GB" dirty="0"/>
          </a:p>
        </p:txBody>
      </p:sp>
      <p:sp>
        <p:nvSpPr>
          <p:cNvPr id="3" name="Rectangle 2"/>
          <p:cNvSpPr/>
          <p:nvPr/>
        </p:nvSpPr>
        <p:spPr>
          <a:xfrm>
            <a:off x="4855335" y="1315614"/>
            <a:ext cx="6690446" cy="5078313"/>
          </a:xfrm>
          <a:prstGeom prst="rect">
            <a:avLst/>
          </a:prstGeom>
        </p:spPr>
        <p:txBody>
          <a:bodyPr wrap="square">
            <a:spAutoFit/>
          </a:bodyPr>
          <a:lstStyle/>
          <a:p>
            <a:pPr marL="342900" indent="-342900">
              <a:spcBef>
                <a:spcPts val="0"/>
              </a:spcBef>
              <a:spcAft>
                <a:spcPts val="0"/>
              </a:spcAft>
              <a:buFont typeface="+mj-lt"/>
              <a:buAutoNum type="arabicPeriod"/>
            </a:pPr>
            <a:r>
              <a:rPr lang="en-GB" dirty="0">
                <a:solidFill>
                  <a:srgbClr val="0099FF"/>
                </a:solidFill>
              </a:rPr>
              <a:t>Henry meets Charles</a:t>
            </a:r>
          </a:p>
          <a:p>
            <a:pPr marL="342900" indent="-342900">
              <a:spcBef>
                <a:spcPts val="0"/>
              </a:spcBef>
              <a:spcAft>
                <a:spcPts val="0"/>
              </a:spcAft>
              <a:buFont typeface="+mj-lt"/>
              <a:buAutoNum type="arabicPeriod"/>
            </a:pPr>
            <a:r>
              <a:rPr lang="en-GB" dirty="0">
                <a:solidFill>
                  <a:srgbClr val="FF0000"/>
                </a:solidFill>
              </a:rPr>
              <a:t>1520: Henry met Francis at the Field of the Cloth of Gold </a:t>
            </a:r>
          </a:p>
          <a:p>
            <a:pPr marL="342900" indent="-342900">
              <a:spcBef>
                <a:spcPts val="0"/>
              </a:spcBef>
              <a:spcAft>
                <a:spcPts val="0"/>
              </a:spcAft>
              <a:buFont typeface="+mj-lt"/>
              <a:buAutoNum type="arabicPeriod"/>
            </a:pPr>
            <a:r>
              <a:rPr lang="en-GB" dirty="0">
                <a:solidFill>
                  <a:srgbClr val="0099FF"/>
                </a:solidFill>
              </a:rPr>
              <a:t>Henry meets Charles</a:t>
            </a:r>
          </a:p>
          <a:p>
            <a:pPr marL="342900" indent="-342900">
              <a:spcBef>
                <a:spcPts val="0"/>
              </a:spcBef>
              <a:spcAft>
                <a:spcPts val="0"/>
              </a:spcAft>
              <a:buFont typeface="+mj-lt"/>
              <a:buAutoNum type="arabicPeriod"/>
            </a:pPr>
            <a:endParaRPr lang="en-GB" dirty="0">
              <a:solidFill>
                <a:srgbClr val="0099FF"/>
              </a:solidFill>
            </a:endParaRPr>
          </a:p>
          <a:p>
            <a:pPr marL="342900" indent="-342900">
              <a:spcBef>
                <a:spcPts val="0"/>
              </a:spcBef>
              <a:spcAft>
                <a:spcPts val="0"/>
              </a:spcAft>
              <a:buFont typeface="+mj-lt"/>
              <a:buAutoNum type="arabicPeriod"/>
            </a:pPr>
            <a:r>
              <a:rPr lang="en-GB" dirty="0">
                <a:solidFill>
                  <a:srgbClr val="0099FF"/>
                </a:solidFill>
              </a:rPr>
              <a:t>1522: Henry declares was on France (Spain is the more attractive alliance, married to Catherine of Aragon, and Henry wants to make territorial gains in France). Amounts to nothings and costs a fortune!</a:t>
            </a:r>
          </a:p>
          <a:p>
            <a:pPr marL="342900" indent="-342900">
              <a:spcBef>
                <a:spcPts val="0"/>
              </a:spcBef>
              <a:spcAft>
                <a:spcPts val="0"/>
              </a:spcAft>
              <a:buFont typeface="+mj-lt"/>
              <a:buAutoNum type="arabicPeriod"/>
            </a:pPr>
            <a:r>
              <a:rPr lang="en-GB" dirty="0">
                <a:solidFill>
                  <a:srgbClr val="0099FF"/>
                </a:solidFill>
              </a:rPr>
              <a:t>1525: Imperial forces capture Francis I at the Battle of Pavia. Henry hoped to exploit this and asked Charles for help, but he refused!</a:t>
            </a:r>
          </a:p>
          <a:p>
            <a:pPr marL="342900" indent="-342900">
              <a:spcBef>
                <a:spcPts val="0"/>
              </a:spcBef>
              <a:spcAft>
                <a:spcPts val="0"/>
              </a:spcAft>
              <a:buFont typeface="+mj-lt"/>
              <a:buAutoNum type="arabicPeriod"/>
            </a:pPr>
            <a:endParaRPr lang="en-GB" dirty="0">
              <a:solidFill>
                <a:srgbClr val="0099FF"/>
              </a:solidFill>
            </a:endParaRPr>
          </a:p>
          <a:p>
            <a:pPr marL="342900" indent="-342900">
              <a:spcBef>
                <a:spcPts val="0"/>
              </a:spcBef>
              <a:spcAft>
                <a:spcPts val="0"/>
              </a:spcAft>
              <a:buFont typeface="+mj-lt"/>
              <a:buAutoNum type="arabicPeriod"/>
            </a:pPr>
            <a:r>
              <a:rPr lang="en-GB" dirty="0">
                <a:solidFill>
                  <a:srgbClr val="FF0000"/>
                </a:solidFill>
              </a:rPr>
              <a:t>1526: Wolsey joined negotiations with France, Pope, Venice and Florence for an anti-Habsburg alliance (League of Cognac). </a:t>
            </a:r>
          </a:p>
          <a:p>
            <a:pPr marL="342900" indent="-342900">
              <a:spcBef>
                <a:spcPts val="0"/>
              </a:spcBef>
              <a:spcAft>
                <a:spcPts val="0"/>
              </a:spcAft>
              <a:buFont typeface="+mj-lt"/>
              <a:buAutoNum type="arabicPeriod"/>
            </a:pPr>
            <a:r>
              <a:rPr lang="en-GB" dirty="0">
                <a:solidFill>
                  <a:srgbClr val="FF0000"/>
                </a:solidFill>
              </a:rPr>
              <a:t>England is dragged into war with Charles. At this point Henry sought a divorce, and Charles had got the Pope hostage! England were ineffectual…</a:t>
            </a:r>
          </a:p>
          <a:p>
            <a:pPr marL="342900" indent="-342900">
              <a:spcBef>
                <a:spcPts val="0"/>
              </a:spcBef>
              <a:spcAft>
                <a:spcPts val="0"/>
              </a:spcAft>
              <a:buFont typeface="+mj-lt"/>
              <a:buAutoNum type="arabicPeriod"/>
            </a:pPr>
            <a:endParaRPr lang="en-GB" dirty="0">
              <a:solidFill>
                <a:srgbClr val="FF0000"/>
              </a:solidFill>
            </a:endParaRPr>
          </a:p>
          <a:p>
            <a:pPr marL="342900" indent="-342900">
              <a:spcBef>
                <a:spcPts val="0"/>
              </a:spcBef>
              <a:spcAft>
                <a:spcPts val="0"/>
              </a:spcAft>
              <a:buFont typeface="+mj-lt"/>
              <a:buAutoNum type="arabicPeriod"/>
            </a:pPr>
            <a:r>
              <a:rPr lang="en-GB" dirty="0"/>
              <a:t>1529: Treaty of </a:t>
            </a:r>
            <a:r>
              <a:rPr lang="en-GB" dirty="0" err="1"/>
              <a:t>Cambrai</a:t>
            </a:r>
            <a:r>
              <a:rPr lang="en-GB" dirty="0"/>
              <a:t> (Wolsey fell from power two weeks later </a:t>
            </a:r>
            <a:r>
              <a:rPr lang="en-GB" dirty="0">
                <a:sym typeface="Wingdings" panose="05000000000000000000" pitchFamily="2" charset="2"/>
              </a:rPr>
              <a:t>)</a:t>
            </a:r>
            <a:endParaRPr lang="en-GB" dirty="0"/>
          </a:p>
          <a:p>
            <a:pPr marL="342900" indent="-342900">
              <a:spcBef>
                <a:spcPts val="0"/>
              </a:spcBef>
              <a:spcAft>
                <a:spcPts val="0"/>
              </a:spcAft>
              <a:buFont typeface="+mj-lt"/>
              <a:buAutoNum type="arabicPeriod"/>
            </a:pPr>
            <a:endParaRPr lang="en-GB" dirty="0"/>
          </a:p>
        </p:txBody>
      </p:sp>
    </p:spTree>
    <p:extLst>
      <p:ext uri="{BB962C8B-B14F-4D97-AF65-F5344CB8AC3E}">
        <p14:creationId xmlns:p14="http://schemas.microsoft.com/office/powerpoint/2010/main" val="3773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Foreign Policy: 1529-1540</a:t>
            </a:r>
          </a:p>
        </p:txBody>
      </p:sp>
      <p:sp>
        <p:nvSpPr>
          <p:cNvPr id="8" name="TextBox 7">
            <a:extLst>
              <a:ext uri="{FF2B5EF4-FFF2-40B4-BE49-F238E27FC236}">
                <a16:creationId xmlns:a16="http://schemas.microsoft.com/office/drawing/2014/main" id="{EA4F9796-3A3C-4D87-86BE-E7C6103CCC7B}"/>
              </a:ext>
            </a:extLst>
          </p:cNvPr>
          <p:cNvSpPr txBox="1"/>
          <p:nvPr/>
        </p:nvSpPr>
        <p:spPr>
          <a:xfrm>
            <a:off x="547482" y="1259190"/>
            <a:ext cx="2684633" cy="50475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a:latin typeface="Calibri Light" panose="020F0302020204030204" pitchFamily="34" charset="0"/>
                <a:cs typeface="Calibri Light" panose="020F0302020204030204" pitchFamily="34" charset="0"/>
              </a:rPr>
              <a:t>Search for Protestant Allies </a:t>
            </a:r>
          </a:p>
          <a:p>
            <a:pPr algn="ctr"/>
            <a:r>
              <a:rPr lang="en-GB" sz="1400" b="1" dirty="0">
                <a:latin typeface="Calibri Light" panose="020F0302020204030204" pitchFamily="34" charset="0"/>
                <a:cs typeface="Calibri Light" panose="020F0302020204030204" pitchFamily="34" charset="0"/>
              </a:rPr>
              <a:t>1529-1539</a:t>
            </a:r>
          </a:p>
          <a:p>
            <a:pPr marL="285750" indent="-285750">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Context: (1) European powers were focused on the Ottoman Turks (Suleiman the Magnificent) who had taken over most of the eastern Mediterranean. (2) English attention to Europe had been in dealings with the Pope.</a:t>
            </a:r>
            <a:br>
              <a:rPr lang="en-GB" sz="1400" dirty="0">
                <a:latin typeface="Calibri Light" panose="020F0302020204030204" pitchFamily="34" charset="0"/>
                <a:cs typeface="Calibri Light" panose="020F0302020204030204" pitchFamily="34" charset="0"/>
              </a:rPr>
            </a:br>
            <a:endParaRPr lang="en-GB"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Cromwell tried to ally with </a:t>
            </a:r>
            <a:r>
              <a:rPr lang="en-GB" sz="1400" dirty="0" err="1">
                <a:latin typeface="Calibri Light" panose="020F0302020204030204" pitchFamily="34" charset="0"/>
                <a:cs typeface="Calibri Light" panose="020F0302020204030204" pitchFamily="34" charset="0"/>
              </a:rPr>
              <a:t>Schmalkadic</a:t>
            </a:r>
            <a:r>
              <a:rPr lang="en-GB" sz="1400" dirty="0">
                <a:latin typeface="Calibri Light" panose="020F0302020204030204" pitchFamily="34" charset="0"/>
                <a:cs typeface="Calibri Light" panose="020F0302020204030204" pitchFamily="34" charset="0"/>
              </a:rPr>
              <a:t> League but nothing was agreed; Cromwell tried to ally with France, but again nothing was agreed. </a:t>
            </a:r>
            <a:br>
              <a:rPr lang="en-GB" sz="1400" dirty="0">
                <a:latin typeface="Calibri Light" panose="020F0302020204030204" pitchFamily="34" charset="0"/>
                <a:cs typeface="Calibri Light" panose="020F0302020204030204" pitchFamily="34" charset="0"/>
              </a:rPr>
            </a:br>
            <a:endParaRPr lang="en-GB"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Turning point: Treaty of Nice (1538) between Charles V and Francis I</a:t>
            </a:r>
          </a:p>
          <a:p>
            <a:pPr marL="285750" indent="-285750">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Cromwell’s reaction: (6 articles) and marriage to Anne of Cleves…</a:t>
            </a:r>
          </a:p>
        </p:txBody>
      </p:sp>
      <p:sp>
        <p:nvSpPr>
          <p:cNvPr id="9" name="Content Placeholder 2">
            <a:extLst>
              <a:ext uri="{FF2B5EF4-FFF2-40B4-BE49-F238E27FC236}">
                <a16:creationId xmlns:a16="http://schemas.microsoft.com/office/drawing/2014/main" id="{29E51E27-90E7-4B48-8509-1DC32B9356E4}"/>
              </a:ext>
            </a:extLst>
          </p:cNvPr>
          <p:cNvSpPr txBox="1">
            <a:spLocks/>
          </p:cNvSpPr>
          <p:nvPr/>
        </p:nvSpPr>
        <p:spPr>
          <a:xfrm>
            <a:off x="6576722" y="1259189"/>
            <a:ext cx="2465246" cy="4990091"/>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GB" sz="1400" b="1" dirty="0">
                <a:latin typeface="Calibri Light" panose="020F0302020204030204" pitchFamily="34" charset="0"/>
                <a:cs typeface="Calibri Light" panose="020F0302020204030204" pitchFamily="34" charset="0"/>
              </a:rPr>
              <a:t>Scotland 1540-47</a:t>
            </a:r>
          </a:p>
          <a:p>
            <a:pPr>
              <a:spcBef>
                <a:spcPts val="0"/>
              </a:spcBef>
              <a:spcAft>
                <a:spcPts val="0"/>
              </a:spcAft>
            </a:pPr>
            <a:r>
              <a:rPr lang="en-GB" sz="1400" dirty="0">
                <a:latin typeface="Calibri Light" panose="020F0302020204030204" pitchFamily="34" charset="0"/>
                <a:cs typeface="Calibri Light" panose="020F0302020204030204" pitchFamily="34" charset="0"/>
              </a:rPr>
              <a:t>Context: James V pursuing a pro-French policy (1538 Mary of Guise marriage)</a:t>
            </a:r>
          </a:p>
          <a:p>
            <a:pPr>
              <a:spcBef>
                <a:spcPts val="0"/>
              </a:spcBef>
              <a:spcAft>
                <a:spcPts val="0"/>
              </a:spcAft>
            </a:pPr>
            <a:r>
              <a:rPr lang="en-GB" sz="1400" dirty="0">
                <a:latin typeface="Calibri Light" panose="020F0302020204030204" pitchFamily="34" charset="0"/>
                <a:cs typeface="Calibri Light" panose="020F0302020204030204" pitchFamily="34" charset="0"/>
              </a:rPr>
              <a:t>Henry attempted to negotiate, but James refused, humiliating Henry</a:t>
            </a:r>
          </a:p>
          <a:p>
            <a:pPr>
              <a:spcBef>
                <a:spcPts val="0"/>
              </a:spcBef>
              <a:spcAft>
                <a:spcPts val="0"/>
              </a:spcAft>
            </a:pPr>
            <a:r>
              <a:rPr lang="en-GB" sz="1400" dirty="0">
                <a:latin typeface="Calibri Light" panose="020F0302020204030204" pitchFamily="34" charset="0"/>
                <a:cs typeface="Calibri Light" panose="020F0302020204030204" pitchFamily="34" charset="0"/>
              </a:rPr>
              <a:t>1542: Duke of Norfolk sent – campaign was a military success e.g. Soloway Moss and 1000 Scottish prisoners taken</a:t>
            </a:r>
          </a:p>
          <a:p>
            <a:pPr>
              <a:spcBef>
                <a:spcPts val="0"/>
              </a:spcBef>
              <a:spcAft>
                <a:spcPts val="0"/>
              </a:spcAft>
            </a:pPr>
            <a:r>
              <a:rPr lang="en-GB" sz="1400" dirty="0">
                <a:latin typeface="Calibri Light" panose="020F0302020204030204" pitchFamily="34" charset="0"/>
                <a:cs typeface="Calibri Light" panose="020F0302020204030204" pitchFamily="34" charset="0"/>
              </a:rPr>
              <a:t>James V died within a weak of defeat of fever, leaving the crown to Mary Queen of Scots</a:t>
            </a:r>
          </a:p>
          <a:p>
            <a:pPr>
              <a:spcBef>
                <a:spcPts val="0"/>
              </a:spcBef>
              <a:spcAft>
                <a:spcPts val="0"/>
              </a:spcAft>
            </a:pPr>
            <a:r>
              <a:rPr lang="en-GB" sz="1400" dirty="0">
                <a:latin typeface="Calibri Light" panose="020F0302020204030204" pitchFamily="34" charset="0"/>
                <a:cs typeface="Calibri Light" panose="020F0302020204030204" pitchFamily="34" charset="0"/>
              </a:rPr>
              <a:t>Treaty of Greenwich collapsed (marriage between Edward and </a:t>
            </a:r>
            <a:r>
              <a:rPr lang="en-GB" sz="1400" dirty="0" err="1">
                <a:latin typeface="Calibri Light" panose="020F0302020204030204" pitchFamily="34" charset="0"/>
                <a:cs typeface="Calibri Light" panose="020F0302020204030204" pitchFamily="34" charset="0"/>
              </a:rPr>
              <a:t>MQoS</a:t>
            </a:r>
            <a:r>
              <a:rPr lang="en-GB" sz="1400" dirty="0">
                <a:latin typeface="Calibri Light" panose="020F0302020204030204" pitchFamily="34" charset="0"/>
                <a:cs typeface="Calibri Light" panose="020F0302020204030204" pitchFamily="34" charset="0"/>
              </a:rPr>
              <a:t>)</a:t>
            </a:r>
          </a:p>
          <a:p>
            <a:pPr>
              <a:spcBef>
                <a:spcPts val="0"/>
              </a:spcBef>
              <a:spcAft>
                <a:spcPts val="0"/>
              </a:spcAft>
            </a:pPr>
            <a:r>
              <a:rPr lang="en-GB" sz="1400" dirty="0">
                <a:latin typeface="Calibri Light" panose="020F0302020204030204" pitchFamily="34" charset="0"/>
                <a:cs typeface="Calibri Light" panose="020F0302020204030204" pitchFamily="34" charset="0"/>
              </a:rPr>
              <a:t>Border raids between 1544-45 by Somerset </a:t>
            </a:r>
          </a:p>
          <a:p>
            <a:pPr>
              <a:spcBef>
                <a:spcPts val="0"/>
              </a:spcBef>
              <a:spcAft>
                <a:spcPts val="0"/>
              </a:spcAft>
            </a:pPr>
            <a:r>
              <a:rPr lang="en-GB" sz="1400" dirty="0">
                <a:latin typeface="Calibri Light" panose="020F0302020204030204" pitchFamily="34" charset="0"/>
                <a:cs typeface="Calibri Light" panose="020F0302020204030204" pitchFamily="34" charset="0"/>
              </a:rPr>
              <a:t>Finance!</a:t>
            </a:r>
          </a:p>
          <a:p>
            <a:pPr>
              <a:spcBef>
                <a:spcPts val="0"/>
              </a:spcBef>
              <a:spcAft>
                <a:spcPts val="0"/>
              </a:spcAft>
            </a:pPr>
            <a:endParaRPr lang="en-GB" sz="1200" dirty="0">
              <a:latin typeface="Calibri Light" panose="020F0302020204030204" pitchFamily="34" charset="0"/>
              <a:cs typeface="Calibri Light" panose="020F0302020204030204" pitchFamily="34" charset="0"/>
            </a:endParaRPr>
          </a:p>
          <a:p>
            <a:pPr>
              <a:spcBef>
                <a:spcPts val="0"/>
              </a:spcBef>
              <a:spcAft>
                <a:spcPts val="0"/>
              </a:spcAft>
            </a:pPr>
            <a:endParaRPr lang="en-GB" sz="1200" dirty="0">
              <a:latin typeface="Calibri Light" panose="020F0302020204030204" pitchFamily="34" charset="0"/>
              <a:cs typeface="Calibri Light" panose="020F0302020204030204" pitchFamily="34" charset="0"/>
            </a:endParaRPr>
          </a:p>
          <a:p>
            <a:pPr>
              <a:spcBef>
                <a:spcPts val="0"/>
              </a:spcBef>
              <a:spcAft>
                <a:spcPts val="0"/>
              </a:spcAft>
            </a:pPr>
            <a:endParaRPr lang="en-GB" sz="1200" dirty="0">
              <a:latin typeface="Calibri Light" panose="020F0302020204030204" pitchFamily="34" charset="0"/>
              <a:cs typeface="Calibri Light" panose="020F0302020204030204" pitchFamily="34" charset="0"/>
            </a:endParaRPr>
          </a:p>
          <a:p>
            <a:pPr lvl="1">
              <a:spcBef>
                <a:spcPts val="0"/>
              </a:spcBef>
              <a:spcAft>
                <a:spcPts val="0"/>
              </a:spcAft>
            </a:pPr>
            <a:endParaRPr lang="en-GB" sz="1200" dirty="0">
              <a:latin typeface="Calibri Light" panose="020F0302020204030204" pitchFamily="34" charset="0"/>
              <a:cs typeface="Calibri Light" panose="020F0302020204030204" pitchFamily="34" charset="0"/>
            </a:endParaRPr>
          </a:p>
        </p:txBody>
      </p:sp>
      <p:sp>
        <p:nvSpPr>
          <p:cNvPr id="10" name="Content Placeholder 2">
            <a:extLst>
              <a:ext uri="{FF2B5EF4-FFF2-40B4-BE49-F238E27FC236}">
                <a16:creationId xmlns:a16="http://schemas.microsoft.com/office/drawing/2014/main" id="{1BEF20D0-C943-43E4-810F-2723FDB389C3}"/>
              </a:ext>
            </a:extLst>
          </p:cNvPr>
          <p:cNvSpPr txBox="1">
            <a:spLocks/>
          </p:cNvSpPr>
          <p:nvPr/>
        </p:nvSpPr>
        <p:spPr>
          <a:xfrm>
            <a:off x="3232115" y="1259189"/>
            <a:ext cx="3051190" cy="5047535"/>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GB" sz="1400" b="1" dirty="0">
                <a:latin typeface="Calibri Light" panose="020F0302020204030204" pitchFamily="34" charset="0"/>
                <a:cs typeface="Calibri Light" panose="020F0302020204030204" pitchFamily="34" charset="0"/>
              </a:rPr>
              <a:t>Europe 1540-47</a:t>
            </a:r>
          </a:p>
          <a:p>
            <a:pPr>
              <a:spcBef>
                <a:spcPts val="0"/>
              </a:spcBef>
              <a:spcAft>
                <a:spcPts val="0"/>
              </a:spcAft>
            </a:pPr>
            <a:r>
              <a:rPr lang="en-GB" sz="1400" dirty="0">
                <a:latin typeface="Calibri Light" panose="020F0302020204030204" pitchFamily="34" charset="0"/>
                <a:cs typeface="Calibri Light" panose="020F0302020204030204" pitchFamily="34" charset="0"/>
              </a:rPr>
              <a:t>1541 Charles and Francis at war again…</a:t>
            </a:r>
          </a:p>
          <a:p>
            <a:pPr>
              <a:spcBef>
                <a:spcPts val="0"/>
              </a:spcBef>
              <a:spcAft>
                <a:spcPts val="0"/>
              </a:spcAft>
            </a:pPr>
            <a:r>
              <a:rPr lang="en-GB" sz="1400" dirty="0">
                <a:latin typeface="Calibri Light" panose="020F0302020204030204" pitchFamily="34" charset="0"/>
                <a:cs typeface="Calibri Light" panose="020F0302020204030204" pitchFamily="34" charset="0"/>
              </a:rPr>
              <a:t>Henry allied with the Habsburgs and sent an army of 48,000 to Calais.</a:t>
            </a:r>
            <a:br>
              <a:rPr lang="en-GB" sz="1400" dirty="0">
                <a:latin typeface="Calibri Light" panose="020F0302020204030204" pitchFamily="34" charset="0"/>
                <a:cs typeface="Calibri Light" panose="020F0302020204030204" pitchFamily="34" charset="0"/>
              </a:rPr>
            </a:br>
            <a:endParaRPr lang="en-GB" sz="1400" dirty="0">
              <a:latin typeface="Calibri Light" panose="020F0302020204030204" pitchFamily="34" charset="0"/>
              <a:cs typeface="Calibri Light" panose="020F0302020204030204" pitchFamily="34" charset="0"/>
            </a:endParaRPr>
          </a:p>
          <a:p>
            <a:pPr>
              <a:spcBef>
                <a:spcPts val="0"/>
              </a:spcBef>
              <a:spcAft>
                <a:spcPts val="0"/>
              </a:spcAft>
            </a:pPr>
            <a:r>
              <a:rPr lang="en-GB" sz="1400" dirty="0">
                <a:latin typeface="Calibri Light" panose="020F0302020204030204" pitchFamily="34" charset="0"/>
                <a:cs typeface="Calibri Light" panose="020F0302020204030204" pitchFamily="34" charset="0"/>
              </a:rPr>
              <a:t>They were meant to march on Paris  - but both followed their own priorities (and then blamed each other)</a:t>
            </a:r>
          </a:p>
          <a:p>
            <a:pPr>
              <a:spcBef>
                <a:spcPts val="0"/>
              </a:spcBef>
              <a:spcAft>
                <a:spcPts val="0"/>
              </a:spcAft>
            </a:pPr>
            <a:r>
              <a:rPr lang="en-GB" sz="1400" dirty="0">
                <a:latin typeface="Calibri Light" panose="020F0302020204030204" pitchFamily="34" charset="0"/>
                <a:cs typeface="Calibri Light" panose="020F0302020204030204" pitchFamily="34" charset="0"/>
              </a:rPr>
              <a:t>Henry captured Boulogne</a:t>
            </a:r>
            <a:br>
              <a:rPr lang="en-GB" sz="1400" dirty="0">
                <a:latin typeface="Calibri Light" panose="020F0302020204030204" pitchFamily="34" charset="0"/>
                <a:cs typeface="Calibri Light" panose="020F0302020204030204" pitchFamily="34" charset="0"/>
              </a:rPr>
            </a:br>
            <a:endParaRPr lang="en-GB" sz="1400" dirty="0">
              <a:latin typeface="Calibri Light" panose="020F0302020204030204" pitchFamily="34" charset="0"/>
              <a:cs typeface="Calibri Light" panose="020F0302020204030204" pitchFamily="34" charset="0"/>
            </a:endParaRPr>
          </a:p>
          <a:p>
            <a:pPr>
              <a:spcBef>
                <a:spcPts val="0"/>
              </a:spcBef>
              <a:spcAft>
                <a:spcPts val="0"/>
              </a:spcAft>
            </a:pPr>
            <a:r>
              <a:rPr lang="en-GB" sz="1400" dirty="0">
                <a:latin typeface="Calibri Light" panose="020F0302020204030204" pitchFamily="34" charset="0"/>
                <a:cs typeface="Calibri Light" panose="020F0302020204030204" pitchFamily="34" charset="0"/>
              </a:rPr>
              <a:t>Charles and Francis sign the Treaty of </a:t>
            </a:r>
            <a:r>
              <a:rPr lang="en-GB" sz="1400" dirty="0" err="1">
                <a:latin typeface="Calibri Light" panose="020F0302020204030204" pitchFamily="34" charset="0"/>
                <a:cs typeface="Calibri Light" panose="020F0302020204030204" pitchFamily="34" charset="0"/>
              </a:rPr>
              <a:t>Crepy</a:t>
            </a:r>
            <a:r>
              <a:rPr lang="en-GB" sz="1400" dirty="0">
                <a:latin typeface="Calibri Light" panose="020F0302020204030204" pitchFamily="34" charset="0"/>
                <a:cs typeface="Calibri Light" panose="020F0302020204030204" pitchFamily="34" charset="0"/>
              </a:rPr>
              <a:t> and France threaten to invade</a:t>
            </a:r>
          </a:p>
          <a:p>
            <a:pPr>
              <a:spcBef>
                <a:spcPts val="0"/>
              </a:spcBef>
              <a:spcAft>
                <a:spcPts val="0"/>
              </a:spcAft>
            </a:pPr>
            <a:r>
              <a:rPr lang="en-GB" sz="1400" dirty="0">
                <a:latin typeface="Calibri Light" panose="020F0302020204030204" pitchFamily="34" charset="0"/>
                <a:cs typeface="Calibri Light" panose="020F0302020204030204" pitchFamily="34" charset="0"/>
              </a:rPr>
              <a:t>South coast put on full alert</a:t>
            </a:r>
          </a:p>
          <a:p>
            <a:pPr>
              <a:spcBef>
                <a:spcPts val="0"/>
              </a:spcBef>
              <a:spcAft>
                <a:spcPts val="0"/>
              </a:spcAft>
            </a:pPr>
            <a:r>
              <a:rPr lang="en-GB" sz="1400" dirty="0">
                <a:latin typeface="Calibri Light" panose="020F0302020204030204" pitchFamily="34" charset="0"/>
                <a:cs typeface="Calibri Light" panose="020F0302020204030204" pitchFamily="34" charset="0"/>
              </a:rPr>
              <a:t>1545 invasion attempt fails</a:t>
            </a:r>
          </a:p>
          <a:p>
            <a:pPr>
              <a:spcBef>
                <a:spcPts val="0"/>
              </a:spcBef>
              <a:spcAft>
                <a:spcPts val="0"/>
              </a:spcAft>
            </a:pPr>
            <a:r>
              <a:rPr lang="en-GB" sz="1400" dirty="0">
                <a:latin typeface="Calibri Light" panose="020F0302020204030204" pitchFamily="34" charset="0"/>
                <a:cs typeface="Calibri Light" panose="020F0302020204030204" pitchFamily="34" charset="0"/>
              </a:rPr>
              <a:t>Treaty of Andres 1546: HVIII kept Boulogne and renewed payments of pension money. Agreed that if France payed, Boulogne would be given back to France in 1554.</a:t>
            </a:r>
          </a:p>
          <a:p>
            <a:pPr>
              <a:spcBef>
                <a:spcPts val="0"/>
              </a:spcBef>
              <a:spcAft>
                <a:spcPts val="0"/>
              </a:spcAft>
            </a:pPr>
            <a:r>
              <a:rPr lang="en-GB" sz="1400" dirty="0">
                <a:latin typeface="Calibri Light" panose="020F0302020204030204" pitchFamily="34" charset="0"/>
                <a:cs typeface="Calibri Light" panose="020F0302020204030204" pitchFamily="34" charset="0"/>
              </a:rPr>
              <a:t>War cost £2 million</a:t>
            </a:r>
          </a:p>
          <a:p>
            <a:pPr>
              <a:spcBef>
                <a:spcPts val="0"/>
              </a:spcBef>
              <a:spcAft>
                <a:spcPts val="0"/>
              </a:spcAft>
            </a:pPr>
            <a:endParaRPr lang="en-GB" sz="1400" dirty="0">
              <a:latin typeface="Calibri Light" panose="020F0302020204030204" pitchFamily="34" charset="0"/>
              <a:cs typeface="Calibri Light" panose="020F0302020204030204" pitchFamily="34" charset="0"/>
            </a:endParaRPr>
          </a:p>
          <a:p>
            <a:pPr>
              <a:spcBef>
                <a:spcPts val="0"/>
              </a:spcBef>
              <a:spcAft>
                <a:spcPts val="0"/>
              </a:spcAft>
            </a:pPr>
            <a:endParaRPr lang="en-GB" sz="1400" dirty="0">
              <a:latin typeface="Calibri Light" panose="020F0302020204030204" pitchFamily="34" charset="0"/>
              <a:cs typeface="Calibri Light" panose="020F0302020204030204" pitchFamily="34" charset="0"/>
            </a:endParaRPr>
          </a:p>
          <a:p>
            <a:pPr lvl="1">
              <a:spcBef>
                <a:spcPts val="0"/>
              </a:spcBef>
              <a:spcAft>
                <a:spcPts val="0"/>
              </a:spcAft>
            </a:pPr>
            <a:endParaRPr lang="en-GB" sz="1400" dirty="0">
              <a:latin typeface="Calibri Light" panose="020F0302020204030204" pitchFamily="34" charset="0"/>
              <a:cs typeface="Calibri Light" panose="020F0302020204030204" pitchFamily="34" charset="0"/>
            </a:endParaRPr>
          </a:p>
        </p:txBody>
      </p:sp>
      <p:sp>
        <p:nvSpPr>
          <p:cNvPr id="11" name="Content Placeholder 2">
            <a:extLst>
              <a:ext uri="{FF2B5EF4-FFF2-40B4-BE49-F238E27FC236}">
                <a16:creationId xmlns:a16="http://schemas.microsoft.com/office/drawing/2014/main" id="{98DC5452-6C9D-41E9-8732-60A1954A21DF}"/>
              </a:ext>
            </a:extLst>
          </p:cNvPr>
          <p:cNvSpPr txBox="1">
            <a:spLocks/>
          </p:cNvSpPr>
          <p:nvPr/>
        </p:nvSpPr>
        <p:spPr>
          <a:xfrm>
            <a:off x="9335385" y="1259189"/>
            <a:ext cx="2309129" cy="5047535"/>
          </a:xfrm>
          <a:prstGeom prst="rect">
            <a:avLst/>
          </a:prstGeom>
        </p:spPr>
        <p:style>
          <a:lnRef idx="1">
            <a:schemeClr val="accent6"/>
          </a:lnRef>
          <a:fillRef idx="2">
            <a:schemeClr val="accent6"/>
          </a:fillRef>
          <a:effectRef idx="1">
            <a:schemeClr val="accent6"/>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r>
              <a:rPr lang="en-GB" sz="1400" b="1" dirty="0">
                <a:latin typeface="Calibri Light" panose="020F0302020204030204" pitchFamily="34" charset="0"/>
                <a:cs typeface="Calibri Light" panose="020F0302020204030204" pitchFamily="34" charset="0"/>
              </a:rPr>
              <a:t>Ireland</a:t>
            </a:r>
          </a:p>
          <a:p>
            <a:pPr>
              <a:spcBef>
                <a:spcPts val="0"/>
              </a:spcBef>
              <a:spcAft>
                <a:spcPts val="0"/>
              </a:spcAft>
            </a:pPr>
            <a:r>
              <a:rPr lang="en-GB" sz="1400" dirty="0">
                <a:latin typeface="Calibri Light" panose="020F0302020204030204" pitchFamily="34" charset="0"/>
                <a:cs typeface="Calibri Light" panose="020F0302020204030204" pitchFamily="34" charset="0"/>
              </a:rPr>
              <a:t>HVIII regarded Ireland as rebellious (like the North)</a:t>
            </a:r>
          </a:p>
          <a:p>
            <a:pPr>
              <a:spcBef>
                <a:spcPts val="0"/>
              </a:spcBef>
              <a:spcAft>
                <a:spcPts val="0"/>
              </a:spcAft>
            </a:pPr>
            <a:r>
              <a:rPr lang="en-GB" sz="1400" dirty="0">
                <a:latin typeface="Calibri Light" panose="020F0302020204030204" pitchFamily="34" charset="0"/>
                <a:cs typeface="Calibri Light" panose="020F0302020204030204" pitchFamily="34" charset="0"/>
              </a:rPr>
              <a:t>1536 Thomas Fitzgerald (Irish leading family member) rebelled (break with Rome)</a:t>
            </a:r>
          </a:p>
          <a:p>
            <a:pPr>
              <a:spcBef>
                <a:spcPts val="0"/>
              </a:spcBef>
              <a:spcAft>
                <a:spcPts val="0"/>
              </a:spcAft>
            </a:pPr>
            <a:r>
              <a:rPr lang="en-GB" sz="1400" dirty="0">
                <a:latin typeface="Calibri Light" panose="020F0302020204030204" pitchFamily="34" charset="0"/>
                <a:cs typeface="Calibri Light" panose="020F0302020204030204" pitchFamily="34" charset="0"/>
              </a:rPr>
              <a:t>Rebellion was brutally put down and a more solid base of government established</a:t>
            </a:r>
          </a:p>
          <a:p>
            <a:pPr>
              <a:spcBef>
                <a:spcPts val="0"/>
              </a:spcBef>
              <a:spcAft>
                <a:spcPts val="0"/>
              </a:spcAft>
            </a:pPr>
            <a:r>
              <a:rPr lang="en-GB" sz="1400" dirty="0">
                <a:latin typeface="Calibri Light" panose="020F0302020204030204" pitchFamily="34" charset="0"/>
                <a:cs typeface="Calibri Light" panose="020F0302020204030204" pitchFamily="34" charset="0"/>
              </a:rPr>
              <a:t>1540: Kingdom of Ireland declared (St. Leger the governor). All lands in Ireland had to surrender to the crown, which would be returned after pledging loyalty oaths. </a:t>
            </a:r>
          </a:p>
          <a:p>
            <a:pPr>
              <a:spcBef>
                <a:spcPts val="0"/>
              </a:spcBef>
              <a:spcAft>
                <a:spcPts val="0"/>
              </a:spcAft>
            </a:pPr>
            <a:r>
              <a:rPr lang="en-GB" sz="1400" dirty="0">
                <a:latin typeface="Calibri Light" panose="020F0302020204030204" pitchFamily="34" charset="0"/>
                <a:cs typeface="Calibri Light" panose="020F0302020204030204" pitchFamily="34" charset="0"/>
              </a:rPr>
              <a:t>In practice the new governor only properly controlled the Pale (around Dublin).</a:t>
            </a:r>
          </a:p>
          <a:p>
            <a:pPr>
              <a:spcBef>
                <a:spcPts val="0"/>
              </a:spcBef>
              <a:spcAft>
                <a:spcPts val="0"/>
              </a:spcAft>
            </a:pPr>
            <a:endParaRPr lang="en-GB" sz="1400" dirty="0">
              <a:latin typeface="Calibri Light" panose="020F0302020204030204" pitchFamily="34" charset="0"/>
              <a:cs typeface="Calibri Light" panose="020F0302020204030204" pitchFamily="34" charset="0"/>
            </a:endParaRPr>
          </a:p>
          <a:p>
            <a:pPr>
              <a:spcBef>
                <a:spcPts val="0"/>
              </a:spcBef>
              <a:spcAft>
                <a:spcPts val="0"/>
              </a:spcAft>
            </a:pPr>
            <a:endParaRPr lang="en-GB" sz="1400" dirty="0">
              <a:latin typeface="Calibri Light" panose="020F0302020204030204" pitchFamily="34" charset="0"/>
              <a:cs typeface="Calibri Light" panose="020F0302020204030204" pitchFamily="34" charset="0"/>
            </a:endParaRPr>
          </a:p>
          <a:p>
            <a:pPr>
              <a:spcBef>
                <a:spcPts val="0"/>
              </a:spcBef>
              <a:spcAft>
                <a:spcPts val="0"/>
              </a:spcAft>
            </a:pPr>
            <a:endParaRPr lang="en-GB" sz="1400" dirty="0">
              <a:latin typeface="Calibri Light" panose="020F0302020204030204" pitchFamily="34" charset="0"/>
              <a:cs typeface="Calibri Light" panose="020F0302020204030204" pitchFamily="34" charset="0"/>
            </a:endParaRPr>
          </a:p>
          <a:p>
            <a:pPr lvl="1">
              <a:spcBef>
                <a:spcPts val="0"/>
              </a:spcBef>
              <a:spcAft>
                <a:spcPts val="0"/>
              </a:spcAft>
            </a:pPr>
            <a:endParaRPr lang="en-GB"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049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Society and Economy: Overview</a:t>
            </a:r>
          </a:p>
        </p:txBody>
      </p:sp>
      <p:sp>
        <p:nvSpPr>
          <p:cNvPr id="3" name="Content Placeholder 2"/>
          <p:cNvSpPr>
            <a:spLocks noGrp="1"/>
          </p:cNvSpPr>
          <p:nvPr>
            <p:ph idx="1"/>
          </p:nvPr>
        </p:nvSpPr>
        <p:spPr/>
        <p:txBody>
          <a:bodyPr/>
          <a:lstStyle/>
          <a:p>
            <a:r>
              <a:rPr lang="en-GB" dirty="0"/>
              <a:t>Society: Elites and Commoners; Regional issues; Rebellion</a:t>
            </a:r>
          </a:p>
          <a:p>
            <a:r>
              <a:rPr lang="en-GB" dirty="0"/>
              <a:t>Economy: Trade; exploration; prosperity and depression</a:t>
            </a:r>
          </a:p>
          <a:p>
            <a:endParaRPr lang="en-GB" dirty="0"/>
          </a:p>
          <a:p>
            <a:pPr marL="0" indent="0" algn="ctr">
              <a:buNone/>
            </a:pPr>
            <a:endParaRPr lang="en-GB" dirty="0">
              <a:solidFill>
                <a:srgbClr val="FF0000"/>
              </a:solidFill>
            </a:endParaRPr>
          </a:p>
        </p:txBody>
      </p:sp>
    </p:spTree>
    <p:extLst>
      <p:ext uri="{BB962C8B-B14F-4D97-AF65-F5344CB8AC3E}">
        <p14:creationId xmlns:p14="http://schemas.microsoft.com/office/powerpoint/2010/main" val="1292721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Society: Elites and Commoners </a:t>
            </a:r>
          </a:p>
        </p:txBody>
      </p:sp>
      <p:sp>
        <p:nvSpPr>
          <p:cNvPr id="15" name="TextBox 14">
            <a:extLst>
              <a:ext uri="{FF2B5EF4-FFF2-40B4-BE49-F238E27FC236}">
                <a16:creationId xmlns:a16="http://schemas.microsoft.com/office/drawing/2014/main" id="{A91E1AD1-83E8-4AEF-A2DE-61C948CFAD12}"/>
              </a:ext>
            </a:extLst>
          </p:cNvPr>
          <p:cNvSpPr txBox="1"/>
          <p:nvPr/>
        </p:nvSpPr>
        <p:spPr>
          <a:xfrm>
            <a:off x="623365" y="2424109"/>
            <a:ext cx="1276311" cy="369332"/>
          </a:xfrm>
          <a:prstGeom prst="rect">
            <a:avLst/>
          </a:prstGeom>
          <a:noFill/>
        </p:spPr>
        <p:txBody>
          <a:bodyPr wrap="none" rtlCol="0">
            <a:spAutoFit/>
          </a:bodyPr>
          <a:lstStyle/>
          <a:p>
            <a:r>
              <a:rPr lang="en-GB" dirty="0"/>
              <a:t>NOBILITY</a:t>
            </a:r>
          </a:p>
        </p:txBody>
      </p:sp>
      <p:sp>
        <p:nvSpPr>
          <p:cNvPr id="16" name="TextBox 15">
            <a:extLst>
              <a:ext uri="{FF2B5EF4-FFF2-40B4-BE49-F238E27FC236}">
                <a16:creationId xmlns:a16="http://schemas.microsoft.com/office/drawing/2014/main" id="{62A59DEB-6D88-456B-976E-A3B9510B6ABA}"/>
              </a:ext>
            </a:extLst>
          </p:cNvPr>
          <p:cNvSpPr txBox="1"/>
          <p:nvPr/>
        </p:nvSpPr>
        <p:spPr>
          <a:xfrm>
            <a:off x="623365" y="4161364"/>
            <a:ext cx="1120563" cy="369332"/>
          </a:xfrm>
          <a:prstGeom prst="rect">
            <a:avLst/>
          </a:prstGeom>
          <a:noFill/>
        </p:spPr>
        <p:txBody>
          <a:bodyPr wrap="none" rtlCol="0">
            <a:spAutoFit/>
          </a:bodyPr>
          <a:lstStyle/>
          <a:p>
            <a:r>
              <a:rPr lang="en-GB" dirty="0"/>
              <a:t>GENTRY</a:t>
            </a:r>
          </a:p>
        </p:txBody>
      </p:sp>
      <p:sp>
        <p:nvSpPr>
          <p:cNvPr id="17" name="TextBox 16">
            <a:extLst>
              <a:ext uri="{FF2B5EF4-FFF2-40B4-BE49-F238E27FC236}">
                <a16:creationId xmlns:a16="http://schemas.microsoft.com/office/drawing/2014/main" id="{D824FBF0-DFCA-4816-8396-F5BE0DC5F6B5}"/>
              </a:ext>
            </a:extLst>
          </p:cNvPr>
          <p:cNvSpPr txBox="1"/>
          <p:nvPr/>
        </p:nvSpPr>
        <p:spPr>
          <a:xfrm>
            <a:off x="623365" y="5120776"/>
            <a:ext cx="1662635" cy="369332"/>
          </a:xfrm>
          <a:prstGeom prst="rect">
            <a:avLst/>
          </a:prstGeom>
          <a:noFill/>
        </p:spPr>
        <p:txBody>
          <a:bodyPr wrap="none" rtlCol="0">
            <a:spAutoFit/>
          </a:bodyPr>
          <a:lstStyle/>
          <a:p>
            <a:r>
              <a:rPr lang="en-GB" dirty="0"/>
              <a:t>COMMONERS</a:t>
            </a:r>
          </a:p>
        </p:txBody>
      </p:sp>
      <p:sp>
        <p:nvSpPr>
          <p:cNvPr id="18" name="Rectangle 17">
            <a:extLst>
              <a:ext uri="{FF2B5EF4-FFF2-40B4-BE49-F238E27FC236}">
                <a16:creationId xmlns:a16="http://schemas.microsoft.com/office/drawing/2014/main" id="{C8462D0D-7D75-444F-9BF0-F871C822C0A7}"/>
              </a:ext>
            </a:extLst>
          </p:cNvPr>
          <p:cNvSpPr/>
          <p:nvPr/>
        </p:nvSpPr>
        <p:spPr>
          <a:xfrm>
            <a:off x="2914240" y="1490845"/>
            <a:ext cx="8378600" cy="224676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Peerage grew in size during HVIII’s reign (by the end there are only 9 more though!)</a:t>
            </a:r>
            <a:endParaRPr lang="en-GB" sz="1400" dirty="0"/>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Most achieves peerage through successful royal service </a:t>
            </a:r>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Sometimes was linked to close family ties (Edward Seymour = Earl of Hertford)</a:t>
            </a:r>
            <a:br>
              <a:rPr lang="en-GB" sz="1400" dirty="0">
                <a:latin typeface="Calibri Light" panose="020F0302020204030204" pitchFamily="34" charset="0"/>
                <a:cs typeface="Calibri Light" panose="020F0302020204030204" pitchFamily="34" charset="0"/>
              </a:rPr>
            </a:br>
            <a:endParaRPr lang="en-GB" sz="1400" dirty="0">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England had one duke when HVIII became King, and Henry only promoted two (Norfolk and Suffolk)</a:t>
            </a:r>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HVIII sometimes bestowed property on nobles and enabled them to exert royal authority in particular areas </a:t>
            </a:r>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E.g. Suffolk was given property in Lincolnshire after the Pilgrimage of Grace </a:t>
            </a:r>
          </a:p>
          <a:p>
            <a:pPr marL="285750" lvl="0" indent="-285750">
              <a:buFont typeface="Wingdings" panose="05000000000000000000" pitchFamily="2" charset="2"/>
              <a:buChar char="v"/>
            </a:pPr>
            <a:endParaRPr lang="en-GB" sz="1400" dirty="0">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Nobles were expected to have households and offer hospitality to their neighbours</a:t>
            </a:r>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Bastard feudalism has not died out </a:t>
            </a:r>
          </a:p>
        </p:txBody>
      </p:sp>
      <p:sp>
        <p:nvSpPr>
          <p:cNvPr id="19" name="Rectangle 18">
            <a:extLst>
              <a:ext uri="{FF2B5EF4-FFF2-40B4-BE49-F238E27FC236}">
                <a16:creationId xmlns:a16="http://schemas.microsoft.com/office/drawing/2014/main" id="{EF8F0387-46FF-45B5-9FE5-2859550B0893}"/>
              </a:ext>
            </a:extLst>
          </p:cNvPr>
          <p:cNvSpPr/>
          <p:nvPr/>
        </p:nvSpPr>
        <p:spPr>
          <a:xfrm>
            <a:off x="2914240" y="3957408"/>
            <a:ext cx="8378600" cy="73866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365125" lvl="1"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1540 = 5000 gentry families (John Guy)</a:t>
            </a:r>
          </a:p>
          <a:p>
            <a:pPr marL="365125" lvl="1"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The number of gentry increased during HVIII’s reign </a:t>
            </a:r>
          </a:p>
          <a:p>
            <a:pPr marL="365125" lvl="1"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There was also an increase in the number of JPs</a:t>
            </a:r>
          </a:p>
        </p:txBody>
      </p:sp>
      <p:sp>
        <p:nvSpPr>
          <p:cNvPr id="20" name="Rectangle 19">
            <a:extLst>
              <a:ext uri="{FF2B5EF4-FFF2-40B4-BE49-F238E27FC236}">
                <a16:creationId xmlns:a16="http://schemas.microsoft.com/office/drawing/2014/main" id="{DAFB7C47-5721-49E8-A138-BDDF46237131}"/>
              </a:ext>
            </a:extLst>
          </p:cNvPr>
          <p:cNvSpPr/>
          <p:nvPr/>
        </p:nvSpPr>
        <p:spPr>
          <a:xfrm>
            <a:off x="2914241" y="4906179"/>
            <a:ext cx="83786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Little change in the standard of living in the first half of HVIII’s reign</a:t>
            </a:r>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However, rise in inflation did lead to a drop in real income</a:t>
            </a:r>
          </a:p>
          <a:p>
            <a:pPr marL="285750" lvl="0" indent="-285750">
              <a:buFont typeface="Wingdings" panose="05000000000000000000" pitchFamily="2" charset="2"/>
              <a:buChar char="v"/>
            </a:pPr>
            <a:r>
              <a:rPr lang="en-GB" sz="1400" dirty="0">
                <a:latin typeface="Calibri Light" panose="020F0302020204030204" pitchFamily="34" charset="0"/>
                <a:cs typeface="Calibri Light" panose="020F0302020204030204" pitchFamily="34" charset="0"/>
              </a:rPr>
              <a:t>The social structure went unchanged </a:t>
            </a:r>
          </a:p>
        </p:txBody>
      </p:sp>
      <p:sp>
        <p:nvSpPr>
          <p:cNvPr id="21" name="Left Brace 20">
            <a:extLst>
              <a:ext uri="{FF2B5EF4-FFF2-40B4-BE49-F238E27FC236}">
                <a16:creationId xmlns:a16="http://schemas.microsoft.com/office/drawing/2014/main" id="{9DFBD7AD-08A7-4EC6-8B91-992BFD3B425D}"/>
              </a:ext>
            </a:extLst>
          </p:cNvPr>
          <p:cNvSpPr/>
          <p:nvPr/>
        </p:nvSpPr>
        <p:spPr>
          <a:xfrm>
            <a:off x="2286000" y="1490845"/>
            <a:ext cx="518160" cy="22467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Left Brace 21">
            <a:extLst>
              <a:ext uri="{FF2B5EF4-FFF2-40B4-BE49-F238E27FC236}">
                <a16:creationId xmlns:a16="http://schemas.microsoft.com/office/drawing/2014/main" id="{3B8F30F8-E103-4502-97F7-77771607D1FC}"/>
              </a:ext>
            </a:extLst>
          </p:cNvPr>
          <p:cNvSpPr/>
          <p:nvPr/>
        </p:nvSpPr>
        <p:spPr>
          <a:xfrm>
            <a:off x="2286000" y="3963570"/>
            <a:ext cx="518160" cy="7325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Left Brace 22">
            <a:extLst>
              <a:ext uri="{FF2B5EF4-FFF2-40B4-BE49-F238E27FC236}">
                <a16:creationId xmlns:a16="http://schemas.microsoft.com/office/drawing/2014/main" id="{DCB9F00F-09B1-4231-88D4-768CC64AAEED}"/>
              </a:ext>
            </a:extLst>
          </p:cNvPr>
          <p:cNvSpPr/>
          <p:nvPr/>
        </p:nvSpPr>
        <p:spPr>
          <a:xfrm>
            <a:off x="2286000" y="4922028"/>
            <a:ext cx="518160" cy="7325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779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animBg="1"/>
      <p:bldP spid="20"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Society: Regional Issues</a:t>
            </a:r>
          </a:p>
        </p:txBody>
      </p:sp>
      <p:pic>
        <p:nvPicPr>
          <p:cNvPr id="1026" name="Picture 2" descr="Image result for united kingdom outline">
            <a:hlinkClick r:id="rId2"/>
            <a:extLst>
              <a:ext uri="{FF2B5EF4-FFF2-40B4-BE49-F238E27FC236}">
                <a16:creationId xmlns:a16="http://schemas.microsoft.com/office/drawing/2014/main" id="{44EEF8BD-793C-426F-AD14-0DE15CE69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7822">
            <a:off x="4633901" y="1474314"/>
            <a:ext cx="2924194" cy="45933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DAB568-345A-4B8C-A237-13820404DCFC}"/>
              </a:ext>
            </a:extLst>
          </p:cNvPr>
          <p:cNvSpPr txBox="1"/>
          <p:nvPr/>
        </p:nvSpPr>
        <p:spPr>
          <a:xfrm>
            <a:off x="563880" y="4010956"/>
            <a:ext cx="3647221" cy="2369880"/>
          </a:xfrm>
          <a:prstGeom prst="rect">
            <a:avLst/>
          </a:prstGeom>
          <a:noFill/>
        </p:spPr>
        <p:txBody>
          <a:bodyPr wrap="square" rtlCol="0">
            <a:spAutoFit/>
          </a:bodyPr>
          <a:lstStyle/>
          <a:p>
            <a:r>
              <a:rPr lang="en-GB" sz="1600" b="1" dirty="0">
                <a:latin typeface="Calibri Light" panose="020F0302020204030204" pitchFamily="34" charset="0"/>
                <a:cs typeface="Calibri Light" panose="020F0302020204030204" pitchFamily="34" charset="0"/>
              </a:rPr>
              <a:t>WALES</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&lt;1536 Wales was a separate territory, under English control</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1536 Laws in Wales Act</a:t>
            </a:r>
          </a:p>
          <a:p>
            <a:pPr marL="742950" lvl="1"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Divided Wales into shire counties</a:t>
            </a:r>
          </a:p>
          <a:p>
            <a:pPr marL="742950" lvl="1"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Gave welsh shires direct representation in the Commons</a:t>
            </a:r>
          </a:p>
          <a:p>
            <a:pPr marL="742950" lvl="1"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Brough Wales into the same legal framework as England</a:t>
            </a:r>
          </a:p>
        </p:txBody>
      </p:sp>
      <p:cxnSp>
        <p:nvCxnSpPr>
          <p:cNvPr id="5" name="Straight Arrow Connector 4">
            <a:extLst>
              <a:ext uri="{FF2B5EF4-FFF2-40B4-BE49-F238E27FC236}">
                <a16:creationId xmlns:a16="http://schemas.microsoft.com/office/drawing/2014/main" id="{D28D0BEA-03E1-4197-9457-ADFEF8A33FF7}"/>
              </a:ext>
            </a:extLst>
          </p:cNvPr>
          <p:cNvCxnSpPr/>
          <p:nvPr/>
        </p:nvCxnSpPr>
        <p:spPr>
          <a:xfrm flipH="1">
            <a:off x="4317781" y="4724400"/>
            <a:ext cx="1519139" cy="3525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1B9396D-F87E-49BF-9342-276FA241D091}"/>
              </a:ext>
            </a:extLst>
          </p:cNvPr>
          <p:cNvSpPr txBox="1"/>
          <p:nvPr/>
        </p:nvSpPr>
        <p:spPr>
          <a:xfrm>
            <a:off x="7262186" y="1424943"/>
            <a:ext cx="4363506" cy="1569660"/>
          </a:xfrm>
          <a:prstGeom prst="rect">
            <a:avLst/>
          </a:prstGeom>
          <a:noFill/>
        </p:spPr>
        <p:txBody>
          <a:bodyPr wrap="square" rtlCol="0">
            <a:spAutoFit/>
          </a:bodyPr>
          <a:lstStyle/>
          <a:p>
            <a:r>
              <a:rPr lang="en-GB" sz="1600" b="1" dirty="0">
                <a:latin typeface="Calibri Light" panose="020F0302020204030204" pitchFamily="34" charset="0"/>
                <a:cs typeface="Calibri Light" panose="020F0302020204030204" pitchFamily="34" charset="0"/>
              </a:rPr>
              <a:t>DURHAM</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Durham was an English palatine (under separate jurisdiction), exercised by the bishop.</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Act Resuming Liberties to the Crown (1536) reduced the level of independence enjoyed by the bishop, but did not destroy it completely.</a:t>
            </a:r>
          </a:p>
        </p:txBody>
      </p:sp>
      <p:cxnSp>
        <p:nvCxnSpPr>
          <p:cNvPr id="8" name="Straight Arrow Connector 7">
            <a:extLst>
              <a:ext uri="{FF2B5EF4-FFF2-40B4-BE49-F238E27FC236}">
                <a16:creationId xmlns:a16="http://schemas.microsoft.com/office/drawing/2014/main" id="{4868EE9B-1297-46A7-AF9B-8AA3D69478B7}"/>
              </a:ext>
            </a:extLst>
          </p:cNvPr>
          <p:cNvCxnSpPr/>
          <p:nvPr/>
        </p:nvCxnSpPr>
        <p:spPr>
          <a:xfrm flipV="1">
            <a:off x="6446520" y="2467885"/>
            <a:ext cx="868680" cy="1303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DAFF7753-62FF-45B3-88A0-37A755B87737}"/>
              </a:ext>
            </a:extLst>
          </p:cNvPr>
          <p:cNvSpPr txBox="1"/>
          <p:nvPr/>
        </p:nvSpPr>
        <p:spPr>
          <a:xfrm>
            <a:off x="635216" y="1332921"/>
            <a:ext cx="4363506" cy="1815882"/>
          </a:xfrm>
          <a:prstGeom prst="rect">
            <a:avLst/>
          </a:prstGeom>
          <a:noFill/>
        </p:spPr>
        <p:txBody>
          <a:bodyPr wrap="square" rtlCol="0">
            <a:spAutoFit/>
          </a:bodyPr>
          <a:lstStyle/>
          <a:p>
            <a:r>
              <a:rPr lang="en-GB" sz="1600" b="1" dirty="0">
                <a:latin typeface="Calibri Light" panose="020F0302020204030204" pitchFamily="34" charset="0"/>
                <a:cs typeface="Calibri Light" panose="020F0302020204030204" pitchFamily="34" charset="0"/>
              </a:rPr>
              <a:t>SCOTTISH BORDER</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Hard to police (remote, inhospitable, lawless)</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Border was split into three marches, with a warden for each</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Henry had little time for border magnate families e.g. </a:t>
            </a:r>
            <a:r>
              <a:rPr lang="en-GB" sz="1600" dirty="0" err="1">
                <a:latin typeface="Calibri Light" panose="020F0302020204030204" pitchFamily="34" charset="0"/>
                <a:cs typeface="Calibri Light" panose="020F0302020204030204" pitchFamily="34" charset="0"/>
              </a:rPr>
              <a:t>Percies</a:t>
            </a:r>
            <a:r>
              <a:rPr lang="en-GB" sz="1600" dirty="0">
                <a:latin typeface="Calibri Light" panose="020F0302020204030204" pitchFamily="34" charset="0"/>
                <a:cs typeface="Calibri Light" panose="020F0302020204030204" pitchFamily="34" charset="0"/>
              </a:rPr>
              <a:t> and Dacres</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Other option was to appoint outsiders</a:t>
            </a:r>
          </a:p>
        </p:txBody>
      </p:sp>
      <p:cxnSp>
        <p:nvCxnSpPr>
          <p:cNvPr id="11" name="Straight Arrow Connector 10">
            <a:extLst>
              <a:ext uri="{FF2B5EF4-FFF2-40B4-BE49-F238E27FC236}">
                <a16:creationId xmlns:a16="http://schemas.microsoft.com/office/drawing/2014/main" id="{FC3883DB-9FE9-4693-AD38-BFC7B46E25B3}"/>
              </a:ext>
            </a:extLst>
          </p:cNvPr>
          <p:cNvCxnSpPr>
            <a:cxnSpLocks/>
          </p:cNvCxnSpPr>
          <p:nvPr/>
        </p:nvCxnSpPr>
        <p:spPr>
          <a:xfrm flipH="1" flipV="1">
            <a:off x="4500990" y="2601159"/>
            <a:ext cx="1724878" cy="886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04EF42C-D4A1-40E3-B1EC-FC8E4954DCAC}"/>
              </a:ext>
            </a:extLst>
          </p:cNvPr>
          <p:cNvSpPr txBox="1"/>
          <p:nvPr/>
        </p:nvSpPr>
        <p:spPr>
          <a:xfrm>
            <a:off x="7535852" y="3507987"/>
            <a:ext cx="4363506" cy="1815882"/>
          </a:xfrm>
          <a:prstGeom prst="rect">
            <a:avLst/>
          </a:prstGeom>
          <a:noFill/>
        </p:spPr>
        <p:txBody>
          <a:bodyPr wrap="square" rtlCol="0">
            <a:spAutoFit/>
          </a:bodyPr>
          <a:lstStyle/>
          <a:p>
            <a:r>
              <a:rPr lang="en-GB" sz="1600" b="1" dirty="0">
                <a:latin typeface="Calibri Light" panose="020F0302020204030204" pitchFamily="34" charset="0"/>
                <a:cs typeface="Calibri Light" panose="020F0302020204030204" pitchFamily="34" charset="0"/>
              </a:rPr>
              <a:t>COUNCIL OF THE NORTH</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Problem to govern (Pilgrimage of Grace)</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After the rebellion, HVIII and Cromwell re-established the council as a permanent body based in York with professional staff</a:t>
            </a:r>
          </a:p>
          <a:p>
            <a:pPr marL="285750" indent="-285750">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Had administrative and legal functions</a:t>
            </a:r>
          </a:p>
          <a:p>
            <a:pPr marL="285750" indent="-285750">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p:txBody>
      </p:sp>
      <p:cxnSp>
        <p:nvCxnSpPr>
          <p:cNvPr id="14" name="Straight Arrow Connector 13">
            <a:extLst>
              <a:ext uri="{FF2B5EF4-FFF2-40B4-BE49-F238E27FC236}">
                <a16:creationId xmlns:a16="http://schemas.microsoft.com/office/drawing/2014/main" id="{08D256D5-3FE6-49F6-8093-9494A039B189}"/>
              </a:ext>
            </a:extLst>
          </p:cNvPr>
          <p:cNvCxnSpPr>
            <a:cxnSpLocks/>
            <a:endCxn id="13" idx="1"/>
          </p:cNvCxnSpPr>
          <p:nvPr/>
        </p:nvCxnSpPr>
        <p:spPr>
          <a:xfrm>
            <a:off x="6613832" y="4139004"/>
            <a:ext cx="922020" cy="276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59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rot="5400000">
            <a:off x="2894533" y="2366087"/>
            <a:ext cx="1838325" cy="1804987"/>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3" name="Hexagon 2"/>
          <p:cNvSpPr/>
          <p:nvPr/>
        </p:nvSpPr>
        <p:spPr>
          <a:xfrm rot="5400000">
            <a:off x="3824849" y="905550"/>
            <a:ext cx="1838418" cy="1806165"/>
          </a:xfrm>
          <a:prstGeom prst="hexagon">
            <a:avLst/>
          </a:prstGeom>
        </p:spPr>
        <p:style>
          <a:lnRef idx="1">
            <a:schemeClr val="accent3"/>
          </a:lnRef>
          <a:fillRef idx="2">
            <a:schemeClr val="accent3"/>
          </a:fillRef>
          <a:effectRef idx="1">
            <a:schemeClr val="accent3"/>
          </a:effectRef>
          <a:fontRef idx="minor">
            <a:schemeClr val="dk1"/>
          </a:fontRef>
        </p:style>
        <p:txBody>
          <a:bodyPr vert="vert270" anchor="ctr"/>
          <a:lstStyle/>
          <a:p>
            <a:pPr algn="ctr">
              <a:defRPr/>
            </a:pPr>
            <a:r>
              <a:rPr lang="en-GB" dirty="0"/>
              <a:t>Power of the Monarchy</a:t>
            </a:r>
          </a:p>
        </p:txBody>
      </p:sp>
      <p:sp>
        <p:nvSpPr>
          <p:cNvPr id="4" name="Hexagon 3"/>
          <p:cNvSpPr/>
          <p:nvPr/>
        </p:nvSpPr>
        <p:spPr>
          <a:xfrm rot="5400000">
            <a:off x="4799653" y="2365498"/>
            <a:ext cx="1838418" cy="1806165"/>
          </a:xfrm>
          <a:prstGeom prst="hexagon">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a:defRPr/>
            </a:pPr>
            <a:r>
              <a:rPr lang="en-GB" sz="1600" dirty="0"/>
              <a:t>Government</a:t>
            </a:r>
            <a:endParaRPr lang="en-GB" dirty="0"/>
          </a:p>
        </p:txBody>
      </p:sp>
      <p:sp>
        <p:nvSpPr>
          <p:cNvPr id="5" name="Hexagon 4"/>
          <p:cNvSpPr/>
          <p:nvPr/>
        </p:nvSpPr>
        <p:spPr>
          <a:xfrm rot="5400000">
            <a:off x="3835916" y="3817824"/>
            <a:ext cx="1838418" cy="1806165"/>
          </a:xfrm>
          <a:prstGeom prst="hexagon">
            <a:avLst/>
          </a:prstGeom>
        </p:spPr>
        <p:style>
          <a:lnRef idx="1">
            <a:schemeClr val="dk1"/>
          </a:lnRef>
          <a:fillRef idx="2">
            <a:schemeClr val="dk1"/>
          </a:fillRef>
          <a:effectRef idx="1">
            <a:schemeClr val="dk1"/>
          </a:effectRef>
          <a:fontRef idx="minor">
            <a:schemeClr val="dk1"/>
          </a:fontRef>
        </p:style>
        <p:txBody>
          <a:bodyPr vert="vert270" anchor="ctr"/>
          <a:lstStyle/>
          <a:p>
            <a:pPr algn="ctr">
              <a:defRPr/>
            </a:pPr>
            <a:r>
              <a:rPr lang="en-GB" dirty="0"/>
              <a:t>Religion</a:t>
            </a:r>
          </a:p>
        </p:txBody>
      </p:sp>
      <p:sp>
        <p:nvSpPr>
          <p:cNvPr id="6" name="Hexagon 5"/>
          <p:cNvSpPr/>
          <p:nvPr/>
        </p:nvSpPr>
        <p:spPr>
          <a:xfrm rot="5400000">
            <a:off x="1930159" y="3817824"/>
            <a:ext cx="1838418" cy="1806165"/>
          </a:xfrm>
          <a:prstGeom prst="hexagon">
            <a:avLst/>
          </a:prstGeom>
        </p:spPr>
        <p:style>
          <a:lnRef idx="1">
            <a:schemeClr val="accent3"/>
          </a:lnRef>
          <a:fillRef idx="2">
            <a:schemeClr val="accent3"/>
          </a:fillRef>
          <a:effectRef idx="1">
            <a:schemeClr val="accent3"/>
          </a:effectRef>
          <a:fontRef idx="minor">
            <a:schemeClr val="dk1"/>
          </a:fontRef>
        </p:style>
        <p:txBody>
          <a:bodyPr vert="vert270" anchor="ctr"/>
          <a:lstStyle/>
          <a:p>
            <a:pPr algn="ctr">
              <a:defRPr/>
            </a:pPr>
            <a:r>
              <a:rPr lang="en-GB" dirty="0"/>
              <a:t>Society and Economy</a:t>
            </a:r>
          </a:p>
        </p:txBody>
      </p:sp>
      <p:sp>
        <p:nvSpPr>
          <p:cNvPr id="7" name="Hexagon 6"/>
          <p:cNvSpPr/>
          <p:nvPr/>
        </p:nvSpPr>
        <p:spPr>
          <a:xfrm rot="5400000">
            <a:off x="988684" y="2342882"/>
            <a:ext cx="1838418" cy="1806165"/>
          </a:xfrm>
          <a:prstGeom prst="hexagon">
            <a:avLst/>
          </a:prstGeom>
        </p:spPr>
        <p:style>
          <a:lnRef idx="1">
            <a:schemeClr val="accent1"/>
          </a:lnRef>
          <a:fillRef idx="2">
            <a:schemeClr val="accent1"/>
          </a:fillRef>
          <a:effectRef idx="1">
            <a:schemeClr val="accent1"/>
          </a:effectRef>
          <a:fontRef idx="minor">
            <a:schemeClr val="dk1"/>
          </a:fontRef>
        </p:style>
        <p:txBody>
          <a:bodyPr vert="vert270" anchor="ctr"/>
          <a:lstStyle/>
          <a:p>
            <a:pPr algn="ctr">
              <a:defRPr/>
            </a:pPr>
            <a:r>
              <a:rPr lang="en-GB" dirty="0"/>
              <a:t>Foreign Relations and Succession</a:t>
            </a:r>
          </a:p>
        </p:txBody>
      </p:sp>
      <p:sp>
        <p:nvSpPr>
          <p:cNvPr id="8" name="Hexagon 7"/>
          <p:cNvSpPr/>
          <p:nvPr/>
        </p:nvSpPr>
        <p:spPr>
          <a:xfrm rot="5400000">
            <a:off x="1925639" y="898124"/>
            <a:ext cx="1838418" cy="1806165"/>
          </a:xfrm>
          <a:prstGeom prst="hexagon">
            <a:avLst/>
          </a:prstGeom>
        </p:spPr>
        <p:style>
          <a:lnRef idx="1">
            <a:schemeClr val="accent4"/>
          </a:lnRef>
          <a:fillRef idx="2">
            <a:schemeClr val="accent4"/>
          </a:fillRef>
          <a:effectRef idx="1">
            <a:schemeClr val="accent4"/>
          </a:effectRef>
          <a:fontRef idx="minor">
            <a:schemeClr val="dk1"/>
          </a:fontRef>
        </p:style>
        <p:txBody>
          <a:bodyPr vert="vert270" anchor="ctr"/>
          <a:lstStyle/>
          <a:p>
            <a:pPr algn="ctr">
              <a:defRPr/>
            </a:pPr>
            <a:r>
              <a:rPr lang="en-GB" dirty="0"/>
              <a:t>Key Individuals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439" y="2529326"/>
            <a:ext cx="1488682" cy="1488682"/>
          </a:xfrm>
          <a:prstGeom prst="rect">
            <a:avLst/>
          </a:prstGeom>
        </p:spPr>
      </p:pic>
      <p:sp>
        <p:nvSpPr>
          <p:cNvPr id="10" name="Rectangle 9">
            <a:extLst>
              <a:ext uri="{FF2B5EF4-FFF2-40B4-BE49-F238E27FC236}">
                <a16:creationId xmlns:a16="http://schemas.microsoft.com/office/drawing/2014/main" id="{01957017-F50E-4866-9BB3-C24C2578E8D3}"/>
              </a:ext>
            </a:extLst>
          </p:cNvPr>
          <p:cNvSpPr/>
          <p:nvPr/>
        </p:nvSpPr>
        <p:spPr>
          <a:xfrm>
            <a:off x="7153318" y="2349371"/>
            <a:ext cx="3545305" cy="1938992"/>
          </a:xfrm>
          <a:prstGeom prst="rect">
            <a:avLst/>
          </a:prstGeom>
        </p:spPr>
        <p:txBody>
          <a:bodyPr wrap="square">
            <a:spAutoFit/>
          </a:bodyPr>
          <a:lstStyle/>
          <a:p>
            <a:r>
              <a:rPr lang="en-GB" sz="2400" dirty="0">
                <a:solidFill>
                  <a:srgbClr val="FF0000"/>
                </a:solidFill>
              </a:rPr>
              <a:t>What to consider as we go: </a:t>
            </a:r>
          </a:p>
          <a:p>
            <a:pPr marL="342900" indent="-342900">
              <a:buFont typeface="+mj-lt"/>
              <a:buAutoNum type="arabicPeriod"/>
            </a:pPr>
            <a:r>
              <a:rPr lang="en-GB" sz="2400" dirty="0">
                <a:solidFill>
                  <a:srgbClr val="FF0000"/>
                </a:solidFill>
              </a:rPr>
              <a:t>Change/continuity</a:t>
            </a:r>
          </a:p>
          <a:p>
            <a:pPr marL="342900" indent="-342900">
              <a:buFont typeface="+mj-lt"/>
              <a:buAutoNum type="arabicPeriod"/>
            </a:pPr>
            <a:r>
              <a:rPr lang="en-GB" sz="2400" dirty="0">
                <a:solidFill>
                  <a:srgbClr val="FF0000"/>
                </a:solidFill>
              </a:rPr>
              <a:t>Success/failure</a:t>
            </a:r>
          </a:p>
          <a:p>
            <a:pPr marL="342900" indent="-342900">
              <a:buFont typeface="+mj-lt"/>
              <a:buAutoNum type="arabicPeriod"/>
            </a:pPr>
            <a:r>
              <a:rPr lang="en-GB" sz="2400" dirty="0">
                <a:solidFill>
                  <a:srgbClr val="FF0000"/>
                </a:solidFill>
              </a:rPr>
              <a:t>Significance/importance</a:t>
            </a:r>
          </a:p>
          <a:p>
            <a:pPr marL="342900" indent="-342900">
              <a:buFont typeface="+mj-lt"/>
              <a:buAutoNum type="arabicPeriod"/>
            </a:pPr>
            <a:r>
              <a:rPr lang="en-GB" sz="2400" dirty="0">
                <a:solidFill>
                  <a:srgbClr val="FF0000"/>
                </a:solidFill>
              </a:rPr>
              <a:t>Causation/consequence</a:t>
            </a:r>
            <a:endParaRPr lang="en-GB" sz="2400" dirty="0"/>
          </a:p>
        </p:txBody>
      </p:sp>
    </p:spTree>
    <p:extLst>
      <p:ext uri="{BB962C8B-B14F-4D97-AF65-F5344CB8AC3E}">
        <p14:creationId xmlns:p14="http://schemas.microsoft.com/office/powerpoint/2010/main" val="3449140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Society: Rebellion (Pilgrimage of Grace)</a:t>
            </a:r>
          </a:p>
        </p:txBody>
      </p:sp>
      <p:sp>
        <p:nvSpPr>
          <p:cNvPr id="4" name="TextBox 3">
            <a:extLst>
              <a:ext uri="{FF2B5EF4-FFF2-40B4-BE49-F238E27FC236}">
                <a16:creationId xmlns:a16="http://schemas.microsoft.com/office/drawing/2014/main" id="{1EA31BC7-F352-4A45-99AF-3F798032317C}"/>
              </a:ext>
            </a:extLst>
          </p:cNvPr>
          <p:cNvSpPr txBox="1"/>
          <p:nvPr/>
        </p:nvSpPr>
        <p:spPr>
          <a:xfrm>
            <a:off x="5593077" y="1335321"/>
            <a:ext cx="5303520" cy="584775"/>
          </a:xfrm>
          <a:prstGeom prst="rect">
            <a:avLst/>
          </a:prstGeom>
          <a:noFill/>
        </p:spPr>
        <p:txBody>
          <a:bodyPr wrap="square" rtlCol="0">
            <a:spAutoFit/>
          </a:bodyPr>
          <a:lstStyle/>
          <a:p>
            <a:pPr lvl="1"/>
            <a:endParaRPr lang="en-GB" sz="16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4E54F79B-3DA4-4F8D-93B5-4B4756DF2A55}"/>
              </a:ext>
            </a:extLst>
          </p:cNvPr>
          <p:cNvSpPr/>
          <p:nvPr/>
        </p:nvSpPr>
        <p:spPr>
          <a:xfrm>
            <a:off x="1895566" y="1627708"/>
            <a:ext cx="9281157" cy="3693319"/>
          </a:xfrm>
          <a:prstGeom prst="rect">
            <a:avLst/>
          </a:prstGeom>
        </p:spPr>
        <p:txBody>
          <a:bodyPr wrap="square">
            <a:spAutoFit/>
          </a:bodyPr>
          <a:lstStyle/>
          <a:p>
            <a:r>
              <a:rPr lang="en-GB" dirty="0">
                <a:latin typeface="Calibri Light" panose="020F0302020204030204" pitchFamily="34" charset="0"/>
                <a:cs typeface="Calibri Light" panose="020F0302020204030204" pitchFamily="34" charset="0"/>
              </a:rPr>
              <a:t>Religious: </a:t>
            </a:r>
          </a:p>
          <a:p>
            <a:pPr marL="742950" lvl="1"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Dissolution of smaller monasteries (less of charitable/education functions; loss of parish churches; fear northern land would fall into the hands of southern; leader Robert Aske was a convinced supporter of monasteries).</a:t>
            </a:r>
          </a:p>
          <a:p>
            <a:pPr marL="742950" lvl="1"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1536 Injunctions were seen as an attack (discouraged celebration of Saints such as St. Wilfred; discouraged pilgrimages; rumours that church plate and jewels would be confiscated)</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Secular</a:t>
            </a:r>
          </a:p>
          <a:p>
            <a:pPr marL="742950" lvl="1"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Resentment of taxation</a:t>
            </a:r>
          </a:p>
          <a:p>
            <a:pPr marL="742950" lvl="1"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Attempts to impose the Duke of Suffolk upon Lincolnshire </a:t>
            </a:r>
          </a:p>
          <a:p>
            <a:pPr marL="742950" lvl="1"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(Elton) courtly conspiracy prompted by councillors who supported Catherine of Aragon, who wanted Mary restoring as heir</a:t>
            </a:r>
          </a:p>
        </p:txBody>
      </p:sp>
      <p:sp>
        <p:nvSpPr>
          <p:cNvPr id="11" name="Rectangle 10">
            <a:extLst>
              <a:ext uri="{FF2B5EF4-FFF2-40B4-BE49-F238E27FC236}">
                <a16:creationId xmlns:a16="http://schemas.microsoft.com/office/drawing/2014/main" id="{DA029B1F-A55B-45FB-AF0B-6574AFDAA1A1}"/>
              </a:ext>
            </a:extLst>
          </p:cNvPr>
          <p:cNvSpPr/>
          <p:nvPr/>
        </p:nvSpPr>
        <p:spPr>
          <a:xfrm rot="16200000">
            <a:off x="-553054" y="2928181"/>
            <a:ext cx="3696909" cy="1200329"/>
          </a:xfrm>
          <a:prstGeom prst="rect">
            <a:avLst/>
          </a:prstGeom>
          <a:noFill/>
        </p:spPr>
        <p:txBody>
          <a:bodyPr wrap="non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CAUSES</a:t>
            </a:r>
          </a:p>
        </p:txBody>
      </p:sp>
    </p:spTree>
    <p:extLst>
      <p:ext uri="{BB962C8B-B14F-4D97-AF65-F5344CB8AC3E}">
        <p14:creationId xmlns:p14="http://schemas.microsoft.com/office/powerpoint/2010/main" val="43243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A31BC7-F352-4A45-99AF-3F798032317C}"/>
              </a:ext>
            </a:extLst>
          </p:cNvPr>
          <p:cNvSpPr txBox="1"/>
          <p:nvPr/>
        </p:nvSpPr>
        <p:spPr>
          <a:xfrm>
            <a:off x="5593077" y="1335321"/>
            <a:ext cx="5303520" cy="584775"/>
          </a:xfrm>
          <a:prstGeom prst="rect">
            <a:avLst/>
          </a:prstGeom>
          <a:noFill/>
        </p:spPr>
        <p:txBody>
          <a:bodyPr wrap="square" rtlCol="0">
            <a:spAutoFit/>
          </a:bodyPr>
          <a:lstStyle/>
          <a:p>
            <a:pPr lvl="1"/>
            <a:endParaRPr lang="en-GB" sz="1600" dirty="0">
              <a:latin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endParaRPr lang="en-GB" sz="1600" dirty="0">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DA029B1F-A55B-45FB-AF0B-6574AFDAA1A1}"/>
              </a:ext>
            </a:extLst>
          </p:cNvPr>
          <p:cNvSpPr/>
          <p:nvPr/>
        </p:nvSpPr>
        <p:spPr>
          <a:xfrm rot="16200000">
            <a:off x="-1283245" y="3044277"/>
            <a:ext cx="4396203" cy="769441"/>
          </a:xfrm>
          <a:prstGeom prst="rect">
            <a:avLst/>
          </a:prstGeom>
          <a:noFill/>
        </p:spPr>
        <p:txBody>
          <a:bodyPr wrap="none" lIns="91440" tIns="45720" rIns="91440" bIns="45720">
            <a:spAutoFit/>
          </a:bodyPr>
          <a:lstStyle/>
          <a:p>
            <a:pPr algn="ct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CHRONOLOGY</a:t>
            </a:r>
          </a:p>
        </p:txBody>
      </p:sp>
      <p:pic>
        <p:nvPicPr>
          <p:cNvPr id="8" name="Picture 7">
            <a:extLst>
              <a:ext uri="{FF2B5EF4-FFF2-40B4-BE49-F238E27FC236}">
                <a16:creationId xmlns:a16="http://schemas.microsoft.com/office/drawing/2014/main" id="{FA9E237F-FE3D-4E0A-9184-456CF24B2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3" y="140428"/>
            <a:ext cx="5858495" cy="6577137"/>
          </a:xfrm>
          <a:prstGeom prst="rect">
            <a:avLst/>
          </a:prstGeom>
        </p:spPr>
      </p:pic>
      <p:sp>
        <p:nvSpPr>
          <p:cNvPr id="9" name="Rectangle 8">
            <a:extLst>
              <a:ext uri="{FF2B5EF4-FFF2-40B4-BE49-F238E27FC236}">
                <a16:creationId xmlns:a16="http://schemas.microsoft.com/office/drawing/2014/main" id="{0E3A9687-10A1-4FB2-84E2-E2F303311AFD}"/>
              </a:ext>
            </a:extLst>
          </p:cNvPr>
          <p:cNvSpPr/>
          <p:nvPr/>
        </p:nvSpPr>
        <p:spPr>
          <a:xfrm>
            <a:off x="7324152" y="981377"/>
            <a:ext cx="4123245"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CONSEQUENCES</a:t>
            </a:r>
          </a:p>
        </p:txBody>
      </p:sp>
      <p:sp>
        <p:nvSpPr>
          <p:cNvPr id="12" name="Rectangle 11">
            <a:extLst>
              <a:ext uri="{FF2B5EF4-FFF2-40B4-BE49-F238E27FC236}">
                <a16:creationId xmlns:a16="http://schemas.microsoft.com/office/drawing/2014/main" id="{A2369786-04FD-4FE6-97EF-48306A41ECC9}"/>
              </a:ext>
            </a:extLst>
          </p:cNvPr>
          <p:cNvSpPr/>
          <p:nvPr/>
        </p:nvSpPr>
        <p:spPr>
          <a:xfrm>
            <a:off x="7469760" y="1673393"/>
            <a:ext cx="3977637" cy="3754874"/>
          </a:xfrm>
          <a:prstGeom prst="rect">
            <a:avLst/>
          </a:prstGeom>
        </p:spPr>
        <p:txBody>
          <a:bodyPr wrap="square">
            <a:spAutoFit/>
          </a:bodyPr>
          <a:lstStyle/>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Most geographically wide-spread of the Tudor rebellions</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Most popular in terms of participation </a:t>
            </a:r>
            <a:br>
              <a:rPr lang="en-GB" sz="2000" dirty="0">
                <a:latin typeface="Calibri Light" panose="020F0302020204030204" pitchFamily="34" charset="0"/>
                <a:cs typeface="Calibri Light" panose="020F0302020204030204" pitchFamily="34" charset="0"/>
              </a:rPr>
            </a:br>
            <a:endParaRPr lang="en-GB"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Henry was poor in how he handled the rebellion.</a:t>
            </a:r>
          </a:p>
          <a:p>
            <a:pPr marL="285750" indent="-28575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He was luck that the Duke of Norfolk showed common sense and was flexible. </a:t>
            </a:r>
            <a:br>
              <a:rPr lang="en-GB" sz="2000" dirty="0">
                <a:latin typeface="Calibri Light" panose="020F0302020204030204" pitchFamily="34" charset="0"/>
                <a:cs typeface="Calibri Light" panose="020F0302020204030204" pitchFamily="34" charset="0"/>
              </a:rPr>
            </a:br>
            <a:endParaRPr lang="en-GB"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6795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Economy: Trade</a:t>
            </a:r>
          </a:p>
        </p:txBody>
      </p:sp>
      <p:graphicFrame>
        <p:nvGraphicFramePr>
          <p:cNvPr id="9" name="Diagram 8">
            <a:extLst>
              <a:ext uri="{FF2B5EF4-FFF2-40B4-BE49-F238E27FC236}">
                <a16:creationId xmlns:a16="http://schemas.microsoft.com/office/drawing/2014/main" id="{55AF488E-EDAF-42E5-B843-308949CC651A}"/>
              </a:ext>
            </a:extLst>
          </p:cNvPr>
          <p:cNvGraphicFramePr/>
          <p:nvPr>
            <p:extLst>
              <p:ext uri="{D42A27DB-BD31-4B8C-83A1-F6EECF244321}">
                <p14:modId xmlns:p14="http://schemas.microsoft.com/office/powerpoint/2010/main" val="1892146028"/>
              </p:ext>
            </p:extLst>
          </p:nvPr>
        </p:nvGraphicFramePr>
        <p:xfrm>
          <a:off x="680872" y="1327469"/>
          <a:ext cx="10783248" cy="454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59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Economy: Exploration</a:t>
            </a:r>
          </a:p>
        </p:txBody>
      </p:sp>
      <p:graphicFrame>
        <p:nvGraphicFramePr>
          <p:cNvPr id="6" name="Diagram 5">
            <a:extLst>
              <a:ext uri="{FF2B5EF4-FFF2-40B4-BE49-F238E27FC236}">
                <a16:creationId xmlns:a16="http://schemas.microsoft.com/office/drawing/2014/main" id="{75595E6C-3A0F-4F25-917D-917FBB22BADE}"/>
              </a:ext>
            </a:extLst>
          </p:cNvPr>
          <p:cNvGraphicFramePr/>
          <p:nvPr>
            <p:extLst>
              <p:ext uri="{D42A27DB-BD31-4B8C-83A1-F6EECF244321}">
                <p14:modId xmlns:p14="http://schemas.microsoft.com/office/powerpoint/2010/main" val="969213093"/>
              </p:ext>
            </p:extLst>
          </p:nvPr>
        </p:nvGraphicFramePr>
        <p:xfrm>
          <a:off x="1295401" y="1129097"/>
          <a:ext cx="9827905" cy="5933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808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Economy: Prosperity and Depression</a:t>
            </a:r>
          </a:p>
        </p:txBody>
      </p:sp>
      <p:graphicFrame>
        <p:nvGraphicFramePr>
          <p:cNvPr id="4" name="Table 3">
            <a:extLst>
              <a:ext uri="{FF2B5EF4-FFF2-40B4-BE49-F238E27FC236}">
                <a16:creationId xmlns:a16="http://schemas.microsoft.com/office/drawing/2014/main" id="{F458A37B-260E-4164-97A5-8910C8E8D26A}"/>
              </a:ext>
            </a:extLst>
          </p:cNvPr>
          <p:cNvGraphicFramePr>
            <a:graphicFrameLocks noGrp="1"/>
          </p:cNvGraphicFramePr>
          <p:nvPr>
            <p:extLst>
              <p:ext uri="{D42A27DB-BD31-4B8C-83A1-F6EECF244321}">
                <p14:modId xmlns:p14="http://schemas.microsoft.com/office/powerpoint/2010/main" val="2111670201"/>
              </p:ext>
            </p:extLst>
          </p:nvPr>
        </p:nvGraphicFramePr>
        <p:xfrm>
          <a:off x="940180" y="1410191"/>
          <a:ext cx="4791880" cy="2618611"/>
        </p:xfrm>
        <a:graphic>
          <a:graphicData uri="http://schemas.openxmlformats.org/drawingml/2006/table">
            <a:tbl>
              <a:tblPr firstRow="1" bandRow="1">
                <a:tableStyleId>{10A1B5D5-9B99-4C35-A422-299274C87663}</a:tableStyleId>
              </a:tblPr>
              <a:tblGrid>
                <a:gridCol w="4791880">
                  <a:extLst>
                    <a:ext uri="{9D8B030D-6E8A-4147-A177-3AD203B41FA5}">
                      <a16:colId xmlns:a16="http://schemas.microsoft.com/office/drawing/2014/main" val="1162100297"/>
                    </a:ext>
                  </a:extLst>
                </a:gridCol>
              </a:tblGrid>
              <a:tr h="212922">
                <a:tc>
                  <a:txBody>
                    <a:bodyPr/>
                    <a:lstStyle/>
                    <a:p>
                      <a:r>
                        <a:rPr lang="en-GB" dirty="0"/>
                        <a:t>PROSPERITY</a:t>
                      </a:r>
                    </a:p>
                  </a:txBody>
                  <a:tcPr/>
                </a:tc>
                <a:extLst>
                  <a:ext uri="{0D108BD9-81ED-4DB2-BD59-A6C34878D82A}">
                    <a16:rowId xmlns:a16="http://schemas.microsoft.com/office/drawing/2014/main" val="1491968836"/>
                  </a:ext>
                </a:extLst>
              </a:tr>
              <a:tr h="2252851">
                <a:tc>
                  <a:txBody>
                    <a:bodyPr/>
                    <a:lstStyle/>
                    <a:p>
                      <a:pPr marL="285750" indent="-285750">
                        <a:buFont typeface="Arial" panose="020B0604020202020204" pitchFamily="34" charset="0"/>
                        <a:buChar char="•"/>
                      </a:pPr>
                      <a:r>
                        <a:rPr lang="en-GB" dirty="0"/>
                        <a:t>Population growth from 1525 </a:t>
                      </a:r>
                      <a:br>
                        <a:rPr lang="en-GB" dirty="0"/>
                      </a:br>
                      <a:endParaRPr lang="en-GB" dirty="0"/>
                    </a:p>
                    <a:p>
                      <a:pPr marL="285750" indent="-285750">
                        <a:buFont typeface="Arial" panose="020B0604020202020204" pitchFamily="34" charset="0"/>
                        <a:buChar char="•"/>
                      </a:pPr>
                      <a:r>
                        <a:rPr lang="en-GB" dirty="0"/>
                        <a:t>Agricultural prices rose from the 1520s, which led to an increase in farming incomes.</a:t>
                      </a:r>
                      <a:br>
                        <a:rPr lang="en-GB" dirty="0"/>
                      </a:br>
                      <a:endParaRPr lang="en-GB" dirty="0"/>
                    </a:p>
                    <a:p>
                      <a:pPr marL="285750" indent="-285750">
                        <a:buFont typeface="Arial" panose="020B0604020202020204" pitchFamily="34" charset="0"/>
                        <a:buChar char="•"/>
                      </a:pPr>
                      <a:r>
                        <a:rPr lang="en-GB" dirty="0"/>
                        <a:t>Debasement led to a short term artificial boom</a:t>
                      </a:r>
                    </a:p>
                  </a:txBody>
                  <a:tcPr/>
                </a:tc>
                <a:extLst>
                  <a:ext uri="{0D108BD9-81ED-4DB2-BD59-A6C34878D82A}">
                    <a16:rowId xmlns:a16="http://schemas.microsoft.com/office/drawing/2014/main" val="2226436277"/>
                  </a:ext>
                </a:extLst>
              </a:tr>
            </a:tbl>
          </a:graphicData>
        </a:graphic>
      </p:graphicFrame>
      <p:graphicFrame>
        <p:nvGraphicFramePr>
          <p:cNvPr id="5" name="Table 4">
            <a:extLst>
              <a:ext uri="{FF2B5EF4-FFF2-40B4-BE49-F238E27FC236}">
                <a16:creationId xmlns:a16="http://schemas.microsoft.com/office/drawing/2014/main" id="{3C5FDC07-C288-48D4-A389-3F9DBEE35991}"/>
              </a:ext>
            </a:extLst>
          </p:cNvPr>
          <p:cNvGraphicFramePr>
            <a:graphicFrameLocks noGrp="1"/>
          </p:cNvGraphicFramePr>
          <p:nvPr>
            <p:extLst>
              <p:ext uri="{D42A27DB-BD31-4B8C-83A1-F6EECF244321}">
                <p14:modId xmlns:p14="http://schemas.microsoft.com/office/powerpoint/2010/main" val="188208097"/>
              </p:ext>
            </p:extLst>
          </p:nvPr>
        </p:nvGraphicFramePr>
        <p:xfrm>
          <a:off x="5923128" y="1410191"/>
          <a:ext cx="5401479" cy="4607560"/>
        </p:xfrm>
        <a:graphic>
          <a:graphicData uri="http://schemas.openxmlformats.org/drawingml/2006/table">
            <a:tbl>
              <a:tblPr firstRow="1" bandRow="1">
                <a:tableStyleId>{1FECB4D8-DB02-4DC6-A0A2-4F2EBAE1DC90}</a:tableStyleId>
              </a:tblPr>
              <a:tblGrid>
                <a:gridCol w="5401479">
                  <a:extLst>
                    <a:ext uri="{9D8B030D-6E8A-4147-A177-3AD203B41FA5}">
                      <a16:colId xmlns:a16="http://schemas.microsoft.com/office/drawing/2014/main" val="1162100297"/>
                    </a:ext>
                  </a:extLst>
                </a:gridCol>
              </a:tblGrid>
              <a:tr h="370840">
                <a:tc>
                  <a:txBody>
                    <a:bodyPr/>
                    <a:lstStyle/>
                    <a:p>
                      <a:r>
                        <a:rPr lang="en-GB" dirty="0"/>
                        <a:t>DEPRESSION</a:t>
                      </a:r>
                    </a:p>
                  </a:txBody>
                  <a:tcPr/>
                </a:tc>
                <a:extLst>
                  <a:ext uri="{0D108BD9-81ED-4DB2-BD59-A6C34878D82A}">
                    <a16:rowId xmlns:a16="http://schemas.microsoft.com/office/drawing/2014/main" val="1491968836"/>
                  </a:ext>
                </a:extLst>
              </a:tr>
              <a:tr h="3882790">
                <a:tc>
                  <a:txBody>
                    <a:bodyPr/>
                    <a:lstStyle/>
                    <a:p>
                      <a:pPr marL="285750" indent="-285750">
                        <a:buFont typeface="Arial" panose="020B0604020202020204" pitchFamily="34" charset="0"/>
                        <a:buChar char="•"/>
                      </a:pPr>
                      <a:r>
                        <a:rPr lang="en-GB" sz="1600" dirty="0"/>
                        <a:t>Bad harvests (1520-1 and 1527-9), led to a temporary increase in food prices</a:t>
                      </a:r>
                      <a:br>
                        <a:rPr lang="en-GB" sz="1600" dirty="0"/>
                      </a:br>
                      <a:endParaRPr lang="en-GB" sz="1600" dirty="0"/>
                    </a:p>
                    <a:p>
                      <a:pPr marL="285750" indent="-285750">
                        <a:buFont typeface="Arial" panose="020B0604020202020204" pitchFamily="34" charset="0"/>
                        <a:buChar char="•"/>
                      </a:pPr>
                      <a:r>
                        <a:rPr lang="en-GB" sz="1600" dirty="0"/>
                        <a:t>Food prices doubled across Henry’s reign</a:t>
                      </a:r>
                      <a:br>
                        <a:rPr lang="en-GB" sz="1600" dirty="0"/>
                      </a:br>
                      <a:endParaRPr lang="en-GB" sz="1600" dirty="0"/>
                    </a:p>
                    <a:p>
                      <a:pPr marL="285750" indent="-285750">
                        <a:buFont typeface="Arial" panose="020B0604020202020204" pitchFamily="34" charset="0"/>
                        <a:buChar char="•"/>
                      </a:pPr>
                      <a:r>
                        <a:rPr lang="en-GB" sz="1600" dirty="0"/>
                        <a:t>Real wages declined for many (debasement impacted this)</a:t>
                      </a:r>
                      <a:br>
                        <a:rPr lang="en-GB" sz="1600" dirty="0"/>
                      </a:br>
                      <a:endParaRPr lang="en-GB" sz="1600" dirty="0"/>
                    </a:p>
                    <a:p>
                      <a:pPr marL="285750" indent="-285750">
                        <a:buFont typeface="Arial" panose="020B0604020202020204" pitchFamily="34" charset="0"/>
                        <a:buChar char="•"/>
                      </a:pPr>
                      <a:r>
                        <a:rPr lang="en-GB" sz="1600" dirty="0"/>
                        <a:t>Assessment for subsidies led to urban poverty e.g. half of Coventry’s population had no personal wealth</a:t>
                      </a:r>
                      <a:br>
                        <a:rPr lang="en-GB" sz="1600" dirty="0"/>
                      </a:br>
                      <a:endParaRPr lang="en-GB" sz="1600" dirty="0"/>
                    </a:p>
                    <a:p>
                      <a:pPr marL="285750" indent="-285750">
                        <a:buFont typeface="Arial" panose="020B0604020202020204" pitchFamily="34" charset="0"/>
                        <a:buChar char="•"/>
                      </a:pPr>
                      <a:r>
                        <a:rPr lang="en-GB" sz="1600" dirty="0"/>
                        <a:t>Growing unemployment amongst rural labourers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Some were made homeless on account of engrossing (joining together 2+ farms)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Population increase: Strain food supply + wages stagnated (cheap labour)</a:t>
                      </a:r>
                    </a:p>
                  </a:txBody>
                  <a:tcPr/>
                </a:tc>
                <a:extLst>
                  <a:ext uri="{0D108BD9-81ED-4DB2-BD59-A6C34878D82A}">
                    <a16:rowId xmlns:a16="http://schemas.microsoft.com/office/drawing/2014/main" val="2226436277"/>
                  </a:ext>
                </a:extLst>
              </a:tr>
            </a:tbl>
          </a:graphicData>
        </a:graphic>
      </p:graphicFrame>
      <p:graphicFrame>
        <p:nvGraphicFramePr>
          <p:cNvPr id="6" name="Table 5">
            <a:extLst>
              <a:ext uri="{FF2B5EF4-FFF2-40B4-BE49-F238E27FC236}">
                <a16:creationId xmlns:a16="http://schemas.microsoft.com/office/drawing/2014/main" id="{517A975E-F453-4013-8876-A82595173D4A}"/>
              </a:ext>
            </a:extLst>
          </p:cNvPr>
          <p:cNvGraphicFramePr>
            <a:graphicFrameLocks noGrp="1"/>
          </p:cNvGraphicFramePr>
          <p:nvPr>
            <p:extLst>
              <p:ext uri="{D42A27DB-BD31-4B8C-83A1-F6EECF244321}">
                <p14:modId xmlns:p14="http://schemas.microsoft.com/office/powerpoint/2010/main" val="1411526617"/>
              </p:ext>
            </p:extLst>
          </p:nvPr>
        </p:nvGraphicFramePr>
        <p:xfrm>
          <a:off x="940180" y="4138504"/>
          <a:ext cx="4791880" cy="1868871"/>
        </p:xfrm>
        <a:graphic>
          <a:graphicData uri="http://schemas.openxmlformats.org/drawingml/2006/table">
            <a:tbl>
              <a:tblPr firstRow="1" bandRow="1">
                <a:tableStyleId>{B301B821-A1FF-4177-AEE7-76D212191A09}</a:tableStyleId>
              </a:tblPr>
              <a:tblGrid>
                <a:gridCol w="4791880">
                  <a:extLst>
                    <a:ext uri="{9D8B030D-6E8A-4147-A177-3AD203B41FA5}">
                      <a16:colId xmlns:a16="http://schemas.microsoft.com/office/drawing/2014/main" val="1162100297"/>
                    </a:ext>
                  </a:extLst>
                </a:gridCol>
              </a:tblGrid>
              <a:tr h="345656">
                <a:tc>
                  <a:txBody>
                    <a:bodyPr/>
                    <a:lstStyle/>
                    <a:p>
                      <a:r>
                        <a:rPr lang="en-GB" dirty="0"/>
                        <a:t>ENCLOSURE</a:t>
                      </a:r>
                    </a:p>
                  </a:txBody>
                  <a:tcPr/>
                </a:tc>
                <a:extLst>
                  <a:ext uri="{0D108BD9-81ED-4DB2-BD59-A6C34878D82A}">
                    <a16:rowId xmlns:a16="http://schemas.microsoft.com/office/drawing/2014/main" val="1491968836"/>
                  </a:ext>
                </a:extLst>
              </a:tr>
              <a:tr h="1503111">
                <a:tc>
                  <a:txBody>
                    <a:bodyPr/>
                    <a:lstStyle/>
                    <a:p>
                      <a:pPr marL="285750" indent="-285750">
                        <a:buFont typeface="Arial" panose="020B0604020202020204" pitchFamily="34" charset="0"/>
                        <a:buChar char="•"/>
                      </a:pPr>
                      <a:r>
                        <a:rPr lang="en-GB" dirty="0"/>
                        <a:t>Wolsey launched an enclosure commission </a:t>
                      </a:r>
                    </a:p>
                    <a:p>
                      <a:pPr marL="285750" indent="-285750">
                        <a:buFont typeface="Arial" panose="020B0604020202020204" pitchFamily="34" charset="0"/>
                        <a:buChar char="•"/>
                      </a:pPr>
                      <a:r>
                        <a:rPr lang="en-GB" dirty="0"/>
                        <a:t>Regional practice in this period (east Midlands)</a:t>
                      </a:r>
                    </a:p>
                    <a:p>
                      <a:pPr marL="285750" indent="-285750">
                        <a:buFont typeface="Arial" panose="020B0604020202020204" pitchFamily="34" charset="0"/>
                        <a:buChar char="•"/>
                      </a:pPr>
                      <a:r>
                        <a:rPr lang="en-GB" dirty="0"/>
                        <a:t>1534: law to limit sheep ownership and engrossing</a:t>
                      </a:r>
                    </a:p>
                  </a:txBody>
                  <a:tcPr/>
                </a:tc>
                <a:extLst>
                  <a:ext uri="{0D108BD9-81ED-4DB2-BD59-A6C34878D82A}">
                    <a16:rowId xmlns:a16="http://schemas.microsoft.com/office/drawing/2014/main" val="2226436277"/>
                  </a:ext>
                </a:extLst>
              </a:tr>
            </a:tbl>
          </a:graphicData>
        </a:graphic>
      </p:graphicFrame>
    </p:spTree>
    <p:extLst>
      <p:ext uri="{BB962C8B-B14F-4D97-AF65-F5344CB8AC3E}">
        <p14:creationId xmlns:p14="http://schemas.microsoft.com/office/powerpoint/2010/main" val="74393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Power of the Monarchy</a:t>
            </a:r>
          </a:p>
        </p:txBody>
      </p:sp>
      <p:cxnSp>
        <p:nvCxnSpPr>
          <p:cNvPr id="4" name="Straight Connector 3">
            <a:extLst>
              <a:ext uri="{FF2B5EF4-FFF2-40B4-BE49-F238E27FC236}">
                <a16:creationId xmlns:a16="http://schemas.microsoft.com/office/drawing/2014/main" id="{536E73D9-B8A6-460E-964F-8A5C223CC744}"/>
              </a:ext>
            </a:extLst>
          </p:cNvPr>
          <p:cNvCxnSpPr/>
          <p:nvPr/>
        </p:nvCxnSpPr>
        <p:spPr>
          <a:xfrm>
            <a:off x="1134365" y="5554179"/>
            <a:ext cx="150744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8191C5-FDC7-4AED-9023-1333D592D2A3}"/>
              </a:ext>
            </a:extLst>
          </p:cNvPr>
          <p:cNvCxnSpPr/>
          <p:nvPr/>
        </p:nvCxnSpPr>
        <p:spPr>
          <a:xfrm>
            <a:off x="2641807" y="5554179"/>
            <a:ext cx="289909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ECF2AAA-BF70-4832-8CC5-F7BF58811966}"/>
              </a:ext>
            </a:extLst>
          </p:cNvPr>
          <p:cNvCxnSpPr/>
          <p:nvPr/>
        </p:nvCxnSpPr>
        <p:spPr>
          <a:xfrm>
            <a:off x="5540902" y="5554179"/>
            <a:ext cx="935766"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F38E91B-7F32-4DA9-BC61-44E2A246D398}"/>
              </a:ext>
            </a:extLst>
          </p:cNvPr>
          <p:cNvCxnSpPr/>
          <p:nvPr/>
        </p:nvCxnSpPr>
        <p:spPr>
          <a:xfrm>
            <a:off x="6476668" y="5554179"/>
            <a:ext cx="2899095"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D7CAA7-ABF7-4D24-917A-7C86FC57E377}"/>
              </a:ext>
            </a:extLst>
          </p:cNvPr>
          <p:cNvCxnSpPr/>
          <p:nvPr/>
        </p:nvCxnSpPr>
        <p:spPr>
          <a:xfrm>
            <a:off x="9375763" y="5554179"/>
            <a:ext cx="1258931"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7A49FF3-3D50-4B5D-AC0E-73CA16BA5C5A}"/>
              </a:ext>
            </a:extLst>
          </p:cNvPr>
          <p:cNvSpPr/>
          <p:nvPr/>
        </p:nvSpPr>
        <p:spPr>
          <a:xfrm rot="16200000">
            <a:off x="888442" y="5718631"/>
            <a:ext cx="66556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1509</a:t>
            </a:r>
          </a:p>
        </p:txBody>
      </p:sp>
      <p:sp>
        <p:nvSpPr>
          <p:cNvPr id="10" name="Rectangle 9">
            <a:extLst>
              <a:ext uri="{FF2B5EF4-FFF2-40B4-BE49-F238E27FC236}">
                <a16:creationId xmlns:a16="http://schemas.microsoft.com/office/drawing/2014/main" id="{32129CCD-7A26-4E70-BC93-7C56C047C996}"/>
              </a:ext>
            </a:extLst>
          </p:cNvPr>
          <p:cNvSpPr/>
          <p:nvPr/>
        </p:nvSpPr>
        <p:spPr>
          <a:xfrm rot="16200000">
            <a:off x="2395883" y="5718635"/>
            <a:ext cx="66556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1515</a:t>
            </a:r>
          </a:p>
        </p:txBody>
      </p:sp>
      <p:sp>
        <p:nvSpPr>
          <p:cNvPr id="11" name="Rectangle 10">
            <a:extLst>
              <a:ext uri="{FF2B5EF4-FFF2-40B4-BE49-F238E27FC236}">
                <a16:creationId xmlns:a16="http://schemas.microsoft.com/office/drawing/2014/main" id="{A0393BC0-1949-4FDD-8A68-FA2FC7D8DBA8}"/>
              </a:ext>
            </a:extLst>
          </p:cNvPr>
          <p:cNvSpPr/>
          <p:nvPr/>
        </p:nvSpPr>
        <p:spPr>
          <a:xfrm rot="16200000">
            <a:off x="5294978" y="5718634"/>
            <a:ext cx="66556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1529</a:t>
            </a:r>
          </a:p>
        </p:txBody>
      </p:sp>
      <p:sp>
        <p:nvSpPr>
          <p:cNvPr id="12" name="Rectangle 11">
            <a:extLst>
              <a:ext uri="{FF2B5EF4-FFF2-40B4-BE49-F238E27FC236}">
                <a16:creationId xmlns:a16="http://schemas.microsoft.com/office/drawing/2014/main" id="{29AC6573-9B6E-497A-9E09-33A5EEB5148F}"/>
              </a:ext>
            </a:extLst>
          </p:cNvPr>
          <p:cNvSpPr/>
          <p:nvPr/>
        </p:nvSpPr>
        <p:spPr>
          <a:xfrm rot="16200000">
            <a:off x="6230744" y="5718631"/>
            <a:ext cx="66556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1532</a:t>
            </a:r>
          </a:p>
        </p:txBody>
      </p:sp>
      <p:sp>
        <p:nvSpPr>
          <p:cNvPr id="13" name="Rectangle 12">
            <a:extLst>
              <a:ext uri="{FF2B5EF4-FFF2-40B4-BE49-F238E27FC236}">
                <a16:creationId xmlns:a16="http://schemas.microsoft.com/office/drawing/2014/main" id="{16DCA958-01D7-4D47-8C0F-710DE24ED382}"/>
              </a:ext>
            </a:extLst>
          </p:cNvPr>
          <p:cNvSpPr/>
          <p:nvPr/>
        </p:nvSpPr>
        <p:spPr>
          <a:xfrm rot="16200000">
            <a:off x="9129838" y="5718631"/>
            <a:ext cx="66556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1540</a:t>
            </a:r>
          </a:p>
        </p:txBody>
      </p:sp>
      <p:sp>
        <p:nvSpPr>
          <p:cNvPr id="14" name="Rectangle 13">
            <a:extLst>
              <a:ext uri="{FF2B5EF4-FFF2-40B4-BE49-F238E27FC236}">
                <a16:creationId xmlns:a16="http://schemas.microsoft.com/office/drawing/2014/main" id="{0E69BD75-AAAA-4C2D-8B51-04809339F3D3}"/>
              </a:ext>
            </a:extLst>
          </p:cNvPr>
          <p:cNvSpPr/>
          <p:nvPr/>
        </p:nvSpPr>
        <p:spPr>
          <a:xfrm rot="16200000">
            <a:off x="10282364" y="5718630"/>
            <a:ext cx="66556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1547</a:t>
            </a:r>
          </a:p>
        </p:txBody>
      </p:sp>
      <p:sp>
        <p:nvSpPr>
          <p:cNvPr id="15" name="Rectangle 14">
            <a:extLst>
              <a:ext uri="{FF2B5EF4-FFF2-40B4-BE49-F238E27FC236}">
                <a16:creationId xmlns:a16="http://schemas.microsoft.com/office/drawing/2014/main" id="{6CD5094A-C66F-43C1-AC28-276DA7234CE3}"/>
              </a:ext>
            </a:extLst>
          </p:cNvPr>
          <p:cNvSpPr/>
          <p:nvPr/>
        </p:nvSpPr>
        <p:spPr>
          <a:xfrm>
            <a:off x="3587559" y="5554180"/>
            <a:ext cx="744883" cy="338554"/>
          </a:xfrm>
          <a:prstGeom prst="rect">
            <a:avLst/>
          </a:prstGeom>
          <a:noFill/>
        </p:spPr>
        <p:txBody>
          <a:bodyPr wrap="none" lIns="91440" tIns="45720" rIns="91440" bIns="45720">
            <a:spAutoFit/>
          </a:bodyPr>
          <a:lstStyle/>
          <a:p>
            <a:pPr algn="ctr"/>
            <a:r>
              <a:rPr lang="en-US" sz="1600" dirty="0">
                <a:ln w="0"/>
                <a:effectLst>
                  <a:outerShdw blurRad="38100" dist="19050" dir="2700000" algn="tl" rotWithShape="0">
                    <a:schemeClr val="dk1">
                      <a:alpha val="40000"/>
                    </a:schemeClr>
                  </a:outerShdw>
                </a:effectLst>
              </a:rPr>
              <a:t>Wolsey</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6D1A7DE2-4996-4B8A-93D8-A31BFE8AFA77}"/>
              </a:ext>
            </a:extLst>
          </p:cNvPr>
          <p:cNvSpPr/>
          <p:nvPr/>
        </p:nvSpPr>
        <p:spPr>
          <a:xfrm>
            <a:off x="5701420" y="5554179"/>
            <a:ext cx="614271" cy="338554"/>
          </a:xfrm>
          <a:prstGeom prst="rect">
            <a:avLst/>
          </a:prstGeom>
          <a:noFill/>
        </p:spPr>
        <p:txBody>
          <a:bodyPr wrap="none" lIns="91440" tIns="45720" rIns="91440" bIns="45720">
            <a:spAutoFit/>
          </a:bodyPr>
          <a:lstStyle/>
          <a:p>
            <a:pPr algn="ctr"/>
            <a:r>
              <a:rPr lang="en-US" sz="1600" dirty="0">
                <a:ln w="0"/>
                <a:effectLst>
                  <a:outerShdw blurRad="38100" dist="19050" dir="2700000" algn="tl" rotWithShape="0">
                    <a:schemeClr val="dk1">
                      <a:alpha val="40000"/>
                    </a:schemeClr>
                  </a:outerShdw>
                </a:effectLst>
              </a:rPr>
              <a:t>More</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E2C967FE-A784-4EAF-9A0F-18C71B33F568}"/>
              </a:ext>
            </a:extLst>
          </p:cNvPr>
          <p:cNvSpPr/>
          <p:nvPr/>
        </p:nvSpPr>
        <p:spPr>
          <a:xfrm>
            <a:off x="7493326" y="5554179"/>
            <a:ext cx="957826" cy="338554"/>
          </a:xfrm>
          <a:prstGeom prst="rect">
            <a:avLst/>
          </a:prstGeom>
          <a:noFill/>
        </p:spPr>
        <p:txBody>
          <a:bodyPr wrap="none" lIns="91440" tIns="45720" rIns="91440" bIns="45720">
            <a:spAutoFit/>
          </a:bodyPr>
          <a:lstStyle/>
          <a:p>
            <a:pPr algn="ctr"/>
            <a:r>
              <a:rPr lang="en-US" sz="1600" dirty="0">
                <a:ln w="0"/>
                <a:effectLst>
                  <a:outerShdw blurRad="38100" dist="19050" dir="2700000" algn="tl" rotWithShape="0">
                    <a:schemeClr val="dk1">
                      <a:alpha val="40000"/>
                    </a:schemeClr>
                  </a:outerShdw>
                </a:effectLst>
              </a:rPr>
              <a:t>Cromwell</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4BBD60E3-120C-4204-B3CE-49D078D6024E}"/>
              </a:ext>
            </a:extLst>
          </p:cNvPr>
          <p:cNvSpPr/>
          <p:nvPr/>
        </p:nvSpPr>
        <p:spPr>
          <a:xfrm>
            <a:off x="9579142" y="5554179"/>
            <a:ext cx="852798" cy="338554"/>
          </a:xfrm>
          <a:prstGeom prst="rect">
            <a:avLst/>
          </a:prstGeom>
          <a:noFill/>
        </p:spPr>
        <p:txBody>
          <a:bodyPr wrap="none" lIns="91440" tIns="45720" rIns="91440" bIns="45720">
            <a:spAutoFit/>
          </a:bodyPr>
          <a:lstStyle/>
          <a:p>
            <a:pPr algn="ctr"/>
            <a:r>
              <a:rPr lang="en-US" sz="1600" dirty="0">
                <a:ln w="0"/>
                <a:effectLst>
                  <a:outerShdw blurRad="38100" dist="19050" dir="2700000" algn="tl" rotWithShape="0">
                    <a:schemeClr val="dk1">
                      <a:alpha val="40000"/>
                    </a:schemeClr>
                  </a:outerShdw>
                </a:effectLst>
              </a:rPr>
              <a:t>Factions</a:t>
            </a:r>
            <a:endParaRPr lang="en-US" sz="1600" b="0" cap="none" spc="0" dirty="0">
              <a:ln w="0"/>
              <a:solidFill>
                <a:schemeClr val="tx1"/>
              </a:solidFill>
              <a:effectLst>
                <a:outerShdw blurRad="38100" dist="19050" dir="2700000" algn="tl" rotWithShape="0">
                  <a:schemeClr val="dk1">
                    <a:alpha val="40000"/>
                  </a:schemeClr>
                </a:outerShdw>
              </a:effectLst>
            </a:endParaRPr>
          </a:p>
        </p:txBody>
      </p:sp>
      <p:cxnSp>
        <p:nvCxnSpPr>
          <p:cNvPr id="19" name="Straight Connector 18">
            <a:extLst>
              <a:ext uri="{FF2B5EF4-FFF2-40B4-BE49-F238E27FC236}">
                <a16:creationId xmlns:a16="http://schemas.microsoft.com/office/drawing/2014/main" id="{DE0B775F-7BC9-48CA-965A-0493A0A5BC12}"/>
              </a:ext>
            </a:extLst>
          </p:cNvPr>
          <p:cNvCxnSpPr>
            <a:cxnSpLocks/>
          </p:cNvCxnSpPr>
          <p:nvPr/>
        </p:nvCxnSpPr>
        <p:spPr>
          <a:xfrm flipV="1">
            <a:off x="1177881" y="1473958"/>
            <a:ext cx="0" cy="4096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E5D504-7B32-40D5-A5CF-68486FC634E6}"/>
              </a:ext>
            </a:extLst>
          </p:cNvPr>
          <p:cNvCxnSpPr>
            <a:cxnSpLocks/>
          </p:cNvCxnSpPr>
          <p:nvPr/>
        </p:nvCxnSpPr>
        <p:spPr>
          <a:xfrm>
            <a:off x="2641807" y="1473958"/>
            <a:ext cx="0" cy="402784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FBA6C7-25D9-47ED-B185-065FA597BB65}"/>
              </a:ext>
            </a:extLst>
          </p:cNvPr>
          <p:cNvCxnSpPr>
            <a:cxnSpLocks/>
          </p:cNvCxnSpPr>
          <p:nvPr/>
        </p:nvCxnSpPr>
        <p:spPr>
          <a:xfrm>
            <a:off x="5510022" y="1473958"/>
            <a:ext cx="0" cy="402784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1FD4E2-59C7-48C4-83AA-BEE57EE8BCC2}"/>
              </a:ext>
            </a:extLst>
          </p:cNvPr>
          <p:cNvCxnSpPr>
            <a:cxnSpLocks/>
          </p:cNvCxnSpPr>
          <p:nvPr/>
        </p:nvCxnSpPr>
        <p:spPr>
          <a:xfrm>
            <a:off x="9375763" y="1473957"/>
            <a:ext cx="0" cy="402784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552619-7E98-4E07-90DA-482F476009C7}"/>
              </a:ext>
            </a:extLst>
          </p:cNvPr>
          <p:cNvCxnSpPr>
            <a:cxnSpLocks/>
          </p:cNvCxnSpPr>
          <p:nvPr/>
        </p:nvCxnSpPr>
        <p:spPr>
          <a:xfrm>
            <a:off x="10615147" y="1508078"/>
            <a:ext cx="0" cy="402784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FA6EEB6-563E-40A7-8CB6-C95694E8C8FF}"/>
              </a:ext>
            </a:extLst>
          </p:cNvPr>
          <p:cNvSpPr txBox="1"/>
          <p:nvPr/>
        </p:nvSpPr>
        <p:spPr>
          <a:xfrm>
            <a:off x="1250132" y="2413337"/>
            <a:ext cx="1346406" cy="2031325"/>
          </a:xfrm>
          <a:prstGeom prst="rect">
            <a:avLst/>
          </a:prstGeom>
          <a:noFill/>
        </p:spPr>
        <p:txBody>
          <a:bodyPr wrap="square" rtlCol="0">
            <a:spAutoFit/>
          </a:bodyPr>
          <a:lstStyle/>
          <a:p>
            <a:pPr algn="ctr"/>
            <a:r>
              <a:rPr lang="en-GB" dirty="0"/>
              <a:t>Smooth succession</a:t>
            </a:r>
          </a:p>
          <a:p>
            <a:pPr algn="ctr"/>
            <a:endParaRPr lang="en-GB" dirty="0"/>
          </a:p>
          <a:p>
            <a:pPr algn="ctr"/>
            <a:r>
              <a:rPr lang="en-GB" dirty="0"/>
              <a:t>Government</a:t>
            </a:r>
          </a:p>
          <a:p>
            <a:pPr algn="ctr"/>
            <a:endParaRPr lang="en-GB" dirty="0"/>
          </a:p>
          <a:p>
            <a:pPr algn="ctr"/>
            <a:r>
              <a:rPr lang="en-GB" dirty="0"/>
              <a:t>Foreign Policy</a:t>
            </a:r>
          </a:p>
        </p:txBody>
      </p:sp>
      <p:sp>
        <p:nvSpPr>
          <p:cNvPr id="31" name="TextBox 30">
            <a:extLst>
              <a:ext uri="{FF2B5EF4-FFF2-40B4-BE49-F238E27FC236}">
                <a16:creationId xmlns:a16="http://schemas.microsoft.com/office/drawing/2014/main" id="{76BCA34F-46E4-476C-B0D2-76E40282A0DE}"/>
              </a:ext>
            </a:extLst>
          </p:cNvPr>
          <p:cNvSpPr txBox="1"/>
          <p:nvPr/>
        </p:nvSpPr>
        <p:spPr>
          <a:xfrm>
            <a:off x="3325163" y="2828834"/>
            <a:ext cx="1532381" cy="1200329"/>
          </a:xfrm>
          <a:prstGeom prst="rect">
            <a:avLst/>
          </a:prstGeom>
          <a:noFill/>
        </p:spPr>
        <p:txBody>
          <a:bodyPr wrap="square" rtlCol="0">
            <a:spAutoFit/>
          </a:bodyPr>
          <a:lstStyle/>
          <a:p>
            <a:pPr algn="ctr"/>
            <a:r>
              <a:rPr lang="en-GB" dirty="0"/>
              <a:t>Foreign Policy</a:t>
            </a:r>
          </a:p>
          <a:p>
            <a:pPr algn="ctr"/>
            <a:endParaRPr lang="en-GB" dirty="0"/>
          </a:p>
          <a:p>
            <a:pPr algn="ctr"/>
            <a:r>
              <a:rPr lang="en-GB" dirty="0"/>
              <a:t>Attempts to get the divorce</a:t>
            </a:r>
          </a:p>
        </p:txBody>
      </p:sp>
      <p:sp>
        <p:nvSpPr>
          <p:cNvPr id="32" name="TextBox 31">
            <a:extLst>
              <a:ext uri="{FF2B5EF4-FFF2-40B4-BE49-F238E27FC236}">
                <a16:creationId xmlns:a16="http://schemas.microsoft.com/office/drawing/2014/main" id="{B7157F67-7CC1-4503-9578-DB6ACD004BC4}"/>
              </a:ext>
            </a:extLst>
          </p:cNvPr>
          <p:cNvSpPr txBox="1"/>
          <p:nvPr/>
        </p:nvSpPr>
        <p:spPr>
          <a:xfrm>
            <a:off x="6425636" y="2014749"/>
            <a:ext cx="2135379" cy="2862322"/>
          </a:xfrm>
          <a:prstGeom prst="rect">
            <a:avLst/>
          </a:prstGeom>
          <a:noFill/>
        </p:spPr>
        <p:txBody>
          <a:bodyPr wrap="square" rtlCol="0">
            <a:spAutoFit/>
          </a:bodyPr>
          <a:lstStyle/>
          <a:p>
            <a:pPr algn="ctr"/>
            <a:r>
              <a:rPr lang="en-GB" dirty="0"/>
              <a:t>Break with Rome</a:t>
            </a:r>
          </a:p>
          <a:p>
            <a:pPr algn="ctr"/>
            <a:endParaRPr lang="en-GB" dirty="0"/>
          </a:p>
          <a:p>
            <a:pPr algn="ctr"/>
            <a:r>
              <a:rPr lang="en-GB" dirty="0"/>
              <a:t>Pilgrimage of Grace</a:t>
            </a:r>
          </a:p>
          <a:p>
            <a:pPr algn="ctr"/>
            <a:endParaRPr lang="en-GB" dirty="0"/>
          </a:p>
          <a:p>
            <a:pPr algn="ctr"/>
            <a:r>
              <a:rPr lang="en-GB" dirty="0"/>
              <a:t>Revolution in Government?</a:t>
            </a:r>
          </a:p>
          <a:p>
            <a:pPr algn="ctr"/>
            <a:endParaRPr lang="en-GB" dirty="0"/>
          </a:p>
          <a:p>
            <a:pPr algn="ctr"/>
            <a:r>
              <a:rPr lang="en-GB" dirty="0"/>
              <a:t>Foreign Policy</a:t>
            </a:r>
          </a:p>
          <a:p>
            <a:pPr algn="ctr"/>
            <a:endParaRPr lang="en-GB" dirty="0"/>
          </a:p>
          <a:p>
            <a:pPr algn="ctr"/>
            <a:r>
              <a:rPr lang="en-GB" dirty="0"/>
              <a:t>Economy</a:t>
            </a:r>
          </a:p>
        </p:txBody>
      </p:sp>
      <p:sp>
        <p:nvSpPr>
          <p:cNvPr id="33" name="TextBox 32">
            <a:extLst>
              <a:ext uri="{FF2B5EF4-FFF2-40B4-BE49-F238E27FC236}">
                <a16:creationId xmlns:a16="http://schemas.microsoft.com/office/drawing/2014/main" id="{C2ACBAFA-E9B6-4CDC-B033-0DFC8A1E044F}"/>
              </a:ext>
            </a:extLst>
          </p:cNvPr>
          <p:cNvSpPr txBox="1"/>
          <p:nvPr/>
        </p:nvSpPr>
        <p:spPr>
          <a:xfrm>
            <a:off x="9435962" y="2568746"/>
            <a:ext cx="1222471" cy="1477328"/>
          </a:xfrm>
          <a:prstGeom prst="rect">
            <a:avLst/>
          </a:prstGeom>
          <a:noFill/>
        </p:spPr>
        <p:txBody>
          <a:bodyPr wrap="square" rtlCol="0">
            <a:spAutoFit/>
          </a:bodyPr>
          <a:lstStyle/>
          <a:p>
            <a:pPr algn="ctr"/>
            <a:r>
              <a:rPr lang="en-GB" dirty="0"/>
              <a:t>Sickly bystander?</a:t>
            </a:r>
          </a:p>
          <a:p>
            <a:pPr algn="ctr"/>
            <a:endParaRPr lang="en-GB" dirty="0"/>
          </a:p>
          <a:p>
            <a:pPr algn="ctr"/>
            <a:r>
              <a:rPr lang="en-GB" dirty="0"/>
              <a:t>Still in control?</a:t>
            </a:r>
          </a:p>
        </p:txBody>
      </p:sp>
    </p:spTree>
    <p:extLst>
      <p:ext uri="{BB962C8B-B14F-4D97-AF65-F5344CB8AC3E}">
        <p14:creationId xmlns:p14="http://schemas.microsoft.com/office/powerpoint/2010/main" val="121758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Tudor Exam Tips</a:t>
            </a:r>
          </a:p>
        </p:txBody>
      </p:sp>
    </p:spTree>
    <p:extLst>
      <p:ext uri="{BB962C8B-B14F-4D97-AF65-F5344CB8AC3E}">
        <p14:creationId xmlns:p14="http://schemas.microsoft.com/office/powerpoint/2010/main" val="2912798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Extract Questions</a:t>
            </a:r>
          </a:p>
        </p:txBody>
      </p:sp>
      <p:pic>
        <p:nvPicPr>
          <p:cNvPr id="4" name="Picture 3">
            <a:extLst>
              <a:ext uri="{FF2B5EF4-FFF2-40B4-BE49-F238E27FC236}">
                <a16:creationId xmlns:a16="http://schemas.microsoft.com/office/drawing/2014/main" id="{9440C330-7A2D-4644-8D29-41D1D08AEFC0}"/>
              </a:ext>
            </a:extLst>
          </p:cNvPr>
          <p:cNvPicPr>
            <a:picLocks noChangeAspect="1"/>
          </p:cNvPicPr>
          <p:nvPr/>
        </p:nvPicPr>
        <p:blipFill rotWithShape="1">
          <a:blip r:embed="rId2"/>
          <a:srcRect l="36595" t="16996" r="36767" b="16765"/>
          <a:stretch/>
        </p:blipFill>
        <p:spPr>
          <a:xfrm>
            <a:off x="1152198" y="1450428"/>
            <a:ext cx="3247698" cy="4540470"/>
          </a:xfrm>
          <a:prstGeom prst="rect">
            <a:avLst/>
          </a:prstGeom>
        </p:spPr>
      </p:pic>
      <p:pic>
        <p:nvPicPr>
          <p:cNvPr id="5" name="Picture 4">
            <a:extLst>
              <a:ext uri="{FF2B5EF4-FFF2-40B4-BE49-F238E27FC236}">
                <a16:creationId xmlns:a16="http://schemas.microsoft.com/office/drawing/2014/main" id="{B39A367C-9259-4E67-8524-A286F4E167CD}"/>
              </a:ext>
            </a:extLst>
          </p:cNvPr>
          <p:cNvPicPr>
            <a:picLocks noChangeAspect="1"/>
          </p:cNvPicPr>
          <p:nvPr/>
        </p:nvPicPr>
        <p:blipFill rotWithShape="1">
          <a:blip r:embed="rId3"/>
          <a:srcRect l="36336" t="21136" r="37026" b="10096"/>
          <a:stretch/>
        </p:blipFill>
        <p:spPr>
          <a:xfrm>
            <a:off x="4472151" y="1429757"/>
            <a:ext cx="3247698" cy="4703030"/>
          </a:xfrm>
          <a:prstGeom prst="rect">
            <a:avLst/>
          </a:prstGeom>
        </p:spPr>
      </p:pic>
      <p:sp>
        <p:nvSpPr>
          <p:cNvPr id="6" name="Rectangle 5">
            <a:extLst>
              <a:ext uri="{FF2B5EF4-FFF2-40B4-BE49-F238E27FC236}">
                <a16:creationId xmlns:a16="http://schemas.microsoft.com/office/drawing/2014/main" id="{48A447BB-4C5F-43B1-9714-96245674976B}"/>
              </a:ext>
            </a:extLst>
          </p:cNvPr>
          <p:cNvSpPr/>
          <p:nvPr/>
        </p:nvSpPr>
        <p:spPr>
          <a:xfrm>
            <a:off x="7792104" y="2276203"/>
            <a:ext cx="3651987" cy="2800767"/>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This is how the extract question will look in your exam</a:t>
            </a:r>
          </a:p>
        </p:txBody>
      </p:sp>
    </p:spTree>
    <p:extLst>
      <p:ext uri="{BB962C8B-B14F-4D97-AF65-F5344CB8AC3E}">
        <p14:creationId xmlns:p14="http://schemas.microsoft.com/office/powerpoint/2010/main" val="299245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Extract Questions</a:t>
            </a:r>
          </a:p>
        </p:txBody>
      </p:sp>
      <p:sp>
        <p:nvSpPr>
          <p:cNvPr id="6" name="Rectangle 5">
            <a:extLst>
              <a:ext uri="{FF2B5EF4-FFF2-40B4-BE49-F238E27FC236}">
                <a16:creationId xmlns:a16="http://schemas.microsoft.com/office/drawing/2014/main" id="{48A447BB-4C5F-43B1-9714-96245674976B}"/>
              </a:ext>
            </a:extLst>
          </p:cNvPr>
          <p:cNvSpPr/>
          <p:nvPr/>
        </p:nvSpPr>
        <p:spPr>
          <a:xfrm>
            <a:off x="485627" y="1781031"/>
            <a:ext cx="7554787" cy="3416320"/>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Paragraph 1: The historians argument</a:t>
            </a:r>
          </a:p>
          <a:p>
            <a:pPr algn="ctr"/>
            <a:r>
              <a:rPr lang="en-US" sz="3600" b="0" cap="none" spc="0" dirty="0">
                <a:ln w="0"/>
                <a:solidFill>
                  <a:schemeClr val="tx1"/>
                </a:solidFill>
                <a:effectLst>
                  <a:outerShdw blurRad="38100" dist="19050" dir="2700000" algn="tl" rotWithShape="0">
                    <a:schemeClr val="dk1">
                      <a:alpha val="40000"/>
                    </a:schemeClr>
                  </a:outerShdw>
                </a:effectLst>
              </a:rPr>
              <a:t>Paragraph 2: Convincing argument 1</a:t>
            </a:r>
          </a:p>
          <a:p>
            <a:pPr algn="ctr"/>
            <a:r>
              <a:rPr lang="en-US" sz="3600" dirty="0">
                <a:ln w="0"/>
                <a:effectLst>
                  <a:outerShdw blurRad="38100" dist="19050" dir="2700000" algn="tl" rotWithShape="0">
                    <a:schemeClr val="dk1">
                      <a:alpha val="40000"/>
                    </a:schemeClr>
                  </a:outerShdw>
                </a:effectLst>
              </a:rPr>
              <a:t>Paragraph 3: Convincing argument 2</a:t>
            </a:r>
          </a:p>
          <a:p>
            <a:pPr algn="ctr"/>
            <a:r>
              <a:rPr lang="en-US" sz="3600" dirty="0">
                <a:ln w="0"/>
                <a:effectLst>
                  <a:outerShdw blurRad="38100" dist="19050" dir="2700000" algn="tl" rotWithShape="0">
                    <a:schemeClr val="dk1">
                      <a:alpha val="40000"/>
                    </a:schemeClr>
                  </a:outerShdw>
                </a:effectLst>
              </a:rPr>
              <a:t>Paragraph 4: Unconvincing argument 1</a:t>
            </a:r>
          </a:p>
          <a:p>
            <a:pPr algn="ctr"/>
            <a:r>
              <a:rPr lang="en-US" sz="3600" dirty="0">
                <a:ln w="0"/>
                <a:effectLst>
                  <a:outerShdw blurRad="38100" dist="19050" dir="2700000" algn="tl" rotWithShape="0">
                    <a:schemeClr val="dk1">
                      <a:alpha val="40000"/>
                    </a:schemeClr>
                  </a:outerShdw>
                </a:effectLst>
              </a:rPr>
              <a:t>Paragraph 5: Unconvincing argument 2</a:t>
            </a:r>
          </a:p>
          <a:p>
            <a:pPr algn="ctr"/>
            <a:r>
              <a:rPr lang="en-US" sz="3600" dirty="0">
                <a:ln w="0"/>
                <a:effectLst>
                  <a:outerShdw blurRad="38100" dist="19050" dir="2700000" algn="tl" rotWithShape="0">
                    <a:schemeClr val="dk1">
                      <a:alpha val="40000"/>
                    </a:schemeClr>
                  </a:outerShdw>
                </a:effectLst>
              </a:rPr>
              <a:t>Paragraph 6: Conclusion</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3" name="Right Brace 2">
            <a:extLst>
              <a:ext uri="{FF2B5EF4-FFF2-40B4-BE49-F238E27FC236}">
                <a16:creationId xmlns:a16="http://schemas.microsoft.com/office/drawing/2014/main" id="{8550973F-FDB7-4E0F-AA54-E79CFCD88BA1}"/>
              </a:ext>
            </a:extLst>
          </p:cNvPr>
          <p:cNvSpPr/>
          <p:nvPr/>
        </p:nvSpPr>
        <p:spPr>
          <a:xfrm>
            <a:off x="7851227" y="1781031"/>
            <a:ext cx="346841" cy="32959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ectangle 6">
            <a:extLst>
              <a:ext uri="{FF2B5EF4-FFF2-40B4-BE49-F238E27FC236}">
                <a16:creationId xmlns:a16="http://schemas.microsoft.com/office/drawing/2014/main" id="{0B48E311-700A-4F1A-968E-29DE8C9E4D5F}"/>
              </a:ext>
            </a:extLst>
          </p:cNvPr>
          <p:cNvSpPr/>
          <p:nvPr/>
        </p:nvSpPr>
        <p:spPr>
          <a:xfrm>
            <a:off x="7790790" y="3059668"/>
            <a:ext cx="4283439" cy="1384995"/>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1 hour = 3 sources</a:t>
            </a:r>
          </a:p>
          <a:p>
            <a:pPr algn="ctr"/>
            <a:r>
              <a:rPr lang="en-US" sz="2800" b="0" cap="none" spc="0" dirty="0">
                <a:ln w="0"/>
                <a:solidFill>
                  <a:schemeClr val="tx1"/>
                </a:solidFill>
                <a:effectLst>
                  <a:outerShdw blurRad="38100" dist="19050" dir="2700000" algn="tl" rotWithShape="0">
                    <a:schemeClr val="dk1">
                      <a:alpha val="40000"/>
                    </a:schemeClr>
                  </a:outerShdw>
                </a:effectLst>
              </a:rPr>
              <a:t>20 minutes</a:t>
            </a:r>
            <a:r>
              <a:rPr lang="en-US" sz="2800" dirty="0">
                <a:ln w="0"/>
                <a:effectLst>
                  <a:outerShdw blurRad="38100" dist="19050" dir="2700000" algn="tl" rotWithShape="0">
                    <a:schemeClr val="dk1">
                      <a:alpha val="40000"/>
                    </a:schemeClr>
                  </a:outerShdw>
                </a:effectLst>
              </a:rPr>
              <a:t> per </a:t>
            </a:r>
            <a:r>
              <a:rPr lang="en-US" sz="2800" b="0" cap="none" spc="0" dirty="0">
                <a:ln w="0"/>
                <a:solidFill>
                  <a:schemeClr val="tx1"/>
                </a:solidFill>
                <a:effectLst>
                  <a:outerShdw blurRad="38100" dist="19050" dir="2700000" algn="tl" rotWithShape="0">
                    <a:schemeClr val="dk1">
                      <a:alpha val="40000"/>
                    </a:schemeClr>
                  </a:outerShdw>
                </a:effectLst>
              </a:rPr>
              <a:t>source</a:t>
            </a: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33600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Extract Questions</a:t>
            </a:r>
          </a:p>
        </p:txBody>
      </p:sp>
      <p:sp>
        <p:nvSpPr>
          <p:cNvPr id="6" name="Rectangle 5">
            <a:extLst>
              <a:ext uri="{FF2B5EF4-FFF2-40B4-BE49-F238E27FC236}">
                <a16:creationId xmlns:a16="http://schemas.microsoft.com/office/drawing/2014/main" id="{48A447BB-4C5F-43B1-9714-96245674976B}"/>
              </a:ext>
            </a:extLst>
          </p:cNvPr>
          <p:cNvSpPr/>
          <p:nvPr/>
        </p:nvSpPr>
        <p:spPr>
          <a:xfrm>
            <a:off x="1021654" y="1536174"/>
            <a:ext cx="10148690" cy="2739211"/>
          </a:xfrm>
          <a:prstGeom prst="rect">
            <a:avLst/>
          </a:prstGeom>
          <a:noFill/>
        </p:spPr>
        <p:txBody>
          <a:bodyPr wrap="square" lIns="91440" tIns="45720" rIns="91440" bIns="45720">
            <a:spAutoFit/>
          </a:bodyPr>
          <a:lstStyle/>
          <a:p>
            <a:r>
              <a:rPr lang="en-US" sz="3200" b="0" cap="none" spc="0" dirty="0">
                <a:ln w="0"/>
                <a:solidFill>
                  <a:schemeClr val="tx1"/>
                </a:solidFill>
                <a:effectLst>
                  <a:outerShdw blurRad="38100" dist="19050" dir="2700000" algn="tl" rotWithShape="0">
                    <a:schemeClr val="dk1">
                      <a:alpha val="40000"/>
                    </a:schemeClr>
                  </a:outerShdw>
                </a:effectLst>
              </a:rPr>
              <a:t>Getting the high-grades!</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Make sure your first paragraph outlines ALL arguments </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Make sure you write down the full argument</a:t>
            </a:r>
          </a:p>
          <a:p>
            <a:pPr marL="914400" lvl="1" indent="-457200">
              <a:buFont typeface="Arial" panose="020B0604020202020204" pitchFamily="34" charset="0"/>
              <a:buChar char="•"/>
            </a:pPr>
            <a:r>
              <a:rPr lang="en-US" sz="2800" b="0" cap="none" spc="0" dirty="0">
                <a:ln w="0"/>
                <a:solidFill>
                  <a:schemeClr val="tx1"/>
                </a:solidFill>
                <a:effectLst>
                  <a:outerShdw blurRad="38100" dist="19050" dir="2700000" algn="tl" rotWithShape="0">
                    <a:schemeClr val="dk1">
                      <a:alpha val="40000"/>
                    </a:schemeClr>
                  </a:outerShdw>
                </a:effectLst>
              </a:rPr>
              <a:t>Make sure your knowledge links to the argument you quote</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Make sure you do not contradict yourself across the sources</a:t>
            </a:r>
          </a:p>
          <a:p>
            <a:pPr marL="914400" lvl="1" indent="-45720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Make sure you cover the years in the question</a:t>
            </a:r>
          </a:p>
        </p:txBody>
      </p:sp>
    </p:spTree>
    <p:extLst>
      <p:ext uri="{BB962C8B-B14F-4D97-AF65-F5344CB8AC3E}">
        <p14:creationId xmlns:p14="http://schemas.microsoft.com/office/powerpoint/2010/main" val="336139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Individuals: Overview</a:t>
            </a:r>
          </a:p>
        </p:txBody>
      </p:sp>
      <p:sp>
        <p:nvSpPr>
          <p:cNvPr id="3" name="Content Placeholder 2"/>
          <p:cNvSpPr>
            <a:spLocks noGrp="1"/>
          </p:cNvSpPr>
          <p:nvPr>
            <p:ph idx="1"/>
          </p:nvPr>
        </p:nvSpPr>
        <p:spPr/>
        <p:txBody>
          <a:bodyPr>
            <a:normAutofit lnSpcReduction="10000"/>
          </a:bodyPr>
          <a:lstStyle/>
          <a:p>
            <a:r>
              <a:rPr lang="en-GB" dirty="0"/>
              <a:t>1515-1529 (Thomas Wolsey, Catherine of Aragon, Anne Boleyn)</a:t>
            </a:r>
          </a:p>
          <a:p>
            <a:r>
              <a:rPr lang="en-GB" dirty="0"/>
              <a:t>1529-1532 (Thomas More, Thomas Cromwell)</a:t>
            </a:r>
          </a:p>
          <a:p>
            <a:r>
              <a:rPr lang="en-GB" dirty="0"/>
              <a:t>1532-1540 (Thomas Cromwell, Thomas Cranmer, Anne of Cleves)</a:t>
            </a:r>
          </a:p>
          <a:p>
            <a:r>
              <a:rPr lang="en-GB" dirty="0"/>
              <a:t>1540-1547 (Duke of Norfolk, Stephen Gardiner, Catherine Howard, Edward Seymour, Catherine Parr</a:t>
            </a:r>
            <a:r>
              <a:rPr lang="en-GB"/>
              <a:t>, Anthony </a:t>
            </a:r>
            <a:r>
              <a:rPr lang="en-GB" dirty="0"/>
              <a:t>Denny)</a:t>
            </a:r>
          </a:p>
          <a:p>
            <a:pPr marL="0" indent="0">
              <a:buNone/>
            </a:pPr>
            <a:endParaRPr lang="en-GB" dirty="0"/>
          </a:p>
          <a:p>
            <a:pPr marL="0" indent="0" algn="ctr">
              <a:buNone/>
            </a:pPr>
            <a:r>
              <a:rPr lang="en-GB" sz="2800" i="1" dirty="0">
                <a:solidFill>
                  <a:srgbClr val="FF0000"/>
                </a:solidFill>
              </a:rPr>
              <a:t>These will crop up as we go through the other key questions</a:t>
            </a:r>
          </a:p>
          <a:p>
            <a:endParaRPr lang="en-GB" dirty="0"/>
          </a:p>
          <a:p>
            <a:pPr marL="0" indent="0" algn="ctr">
              <a:buNone/>
            </a:pPr>
            <a:endParaRPr lang="en-GB" dirty="0">
              <a:solidFill>
                <a:srgbClr val="FF0000"/>
              </a:solidFill>
            </a:endParaRPr>
          </a:p>
        </p:txBody>
      </p:sp>
    </p:spTree>
    <p:extLst>
      <p:ext uri="{BB962C8B-B14F-4D97-AF65-F5344CB8AC3E}">
        <p14:creationId xmlns:p14="http://schemas.microsoft.com/office/powerpoint/2010/main" val="2589499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Essay Questions</a:t>
            </a:r>
          </a:p>
        </p:txBody>
      </p:sp>
      <p:sp>
        <p:nvSpPr>
          <p:cNvPr id="6" name="Rectangle 5">
            <a:extLst>
              <a:ext uri="{FF2B5EF4-FFF2-40B4-BE49-F238E27FC236}">
                <a16:creationId xmlns:a16="http://schemas.microsoft.com/office/drawing/2014/main" id="{48A447BB-4C5F-43B1-9714-96245674976B}"/>
              </a:ext>
            </a:extLst>
          </p:cNvPr>
          <p:cNvSpPr/>
          <p:nvPr/>
        </p:nvSpPr>
        <p:spPr>
          <a:xfrm>
            <a:off x="6767706" y="2154740"/>
            <a:ext cx="4128891" cy="2800767"/>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This is how the essay questions will look in your exams</a:t>
            </a:r>
          </a:p>
        </p:txBody>
      </p:sp>
      <p:pic>
        <p:nvPicPr>
          <p:cNvPr id="3" name="Picture 2">
            <a:extLst>
              <a:ext uri="{FF2B5EF4-FFF2-40B4-BE49-F238E27FC236}">
                <a16:creationId xmlns:a16="http://schemas.microsoft.com/office/drawing/2014/main" id="{B50D86FB-26F0-4E9F-99BD-A55979D29EBE}"/>
              </a:ext>
            </a:extLst>
          </p:cNvPr>
          <p:cNvPicPr>
            <a:picLocks noChangeAspect="1"/>
          </p:cNvPicPr>
          <p:nvPr/>
        </p:nvPicPr>
        <p:blipFill rotWithShape="1">
          <a:blip r:embed="rId2"/>
          <a:srcRect l="31164" t="15385" r="30173" b="18606"/>
          <a:stretch/>
        </p:blipFill>
        <p:spPr>
          <a:xfrm>
            <a:off x="1382110" y="1292773"/>
            <a:ext cx="4713889" cy="4524703"/>
          </a:xfrm>
          <a:prstGeom prst="rect">
            <a:avLst/>
          </a:prstGeom>
        </p:spPr>
      </p:pic>
    </p:spTree>
    <p:extLst>
      <p:ext uri="{BB962C8B-B14F-4D97-AF65-F5344CB8AC3E}">
        <p14:creationId xmlns:p14="http://schemas.microsoft.com/office/powerpoint/2010/main" val="3964734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Essay Questions</a:t>
            </a:r>
          </a:p>
        </p:txBody>
      </p:sp>
      <p:sp>
        <p:nvSpPr>
          <p:cNvPr id="6" name="Rectangle 5">
            <a:extLst>
              <a:ext uri="{FF2B5EF4-FFF2-40B4-BE49-F238E27FC236}">
                <a16:creationId xmlns:a16="http://schemas.microsoft.com/office/drawing/2014/main" id="{48A447BB-4C5F-43B1-9714-96245674976B}"/>
              </a:ext>
            </a:extLst>
          </p:cNvPr>
          <p:cNvSpPr/>
          <p:nvPr/>
        </p:nvSpPr>
        <p:spPr>
          <a:xfrm>
            <a:off x="521205" y="1898166"/>
            <a:ext cx="5032303" cy="3477875"/>
          </a:xfrm>
          <a:prstGeom prst="rect">
            <a:avLst/>
          </a:prstGeom>
          <a:noFill/>
        </p:spPr>
        <p:txBody>
          <a:bodyPr wrap="square" lIns="91440" tIns="45720" rIns="91440" bIns="45720">
            <a:spAutoFit/>
          </a:bodyPr>
          <a:lstStyle/>
          <a:p>
            <a:pPr algn="ct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Essays that have a reason in the question</a:t>
            </a:r>
          </a:p>
          <a:p>
            <a:pPr algn="ctr"/>
            <a:endPar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n-US" sz="22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E.g. </a:t>
            </a:r>
            <a:r>
              <a:rPr lang="en-GB" sz="22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r>
              <a:rPr lang="en-GB" sz="2200" b="1"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Foreign policy </a:t>
            </a:r>
            <a:r>
              <a:rPr lang="en-GB" sz="22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was the key reason for the consolidation of Henry VII’s authority’ Assess the validity of this view. </a:t>
            </a:r>
            <a:endParaRPr lang="en-US" sz="22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endPar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Introduction (define, criteria, judgement)</a:t>
            </a:r>
          </a:p>
          <a:p>
            <a:pPr algn="ctr"/>
            <a:r>
              <a:rPr lang="en-US" sz="2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a:t>
            </a: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x paragraphs about the reason</a:t>
            </a:r>
          </a:p>
          <a:p>
            <a:pPr algn="ctr"/>
            <a:r>
              <a:rPr lang="en-US" sz="2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3x paragraphs about other reasons</a:t>
            </a:r>
          </a:p>
          <a:p>
            <a:pPr algn="ct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Conclusion</a:t>
            </a:r>
            <a:endParaRPr lang="en-US" sz="2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716E5F7-9970-4264-A8E9-90F99C1FAD6E}"/>
              </a:ext>
            </a:extLst>
          </p:cNvPr>
          <p:cNvSpPr/>
          <p:nvPr/>
        </p:nvSpPr>
        <p:spPr>
          <a:xfrm>
            <a:off x="5754407" y="1898166"/>
            <a:ext cx="5854262" cy="3477875"/>
          </a:xfrm>
          <a:prstGeom prst="rect">
            <a:avLst/>
          </a:prstGeom>
          <a:noFill/>
        </p:spPr>
        <p:txBody>
          <a:bodyPr wrap="square" lIns="91440" tIns="45720" rIns="91440" bIns="45720">
            <a:spAutoFit/>
          </a:bodyPr>
          <a:lstStyle/>
          <a:p>
            <a:pPr algn="ct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Essays that don’t have a reason in the question</a:t>
            </a:r>
          </a:p>
          <a:p>
            <a:pPr algn="ctr"/>
            <a:endPar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n-GB" sz="22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E.g. ‘By 1509, Henry VII had successfully established his monarchical authority’ Assess the validity of this view</a:t>
            </a:r>
            <a:endParaRPr lang="en-US" sz="2200" i="1"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endPar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p>
            <a:pPr algn="ct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Introduction (define, criteria, judgement)</a:t>
            </a:r>
          </a:p>
          <a:p>
            <a:pPr algn="ct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 x paragraphs ‘for’</a:t>
            </a:r>
          </a:p>
          <a:p>
            <a:pPr algn="ct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3x paragraphs ‘against’</a:t>
            </a:r>
          </a:p>
          <a:p>
            <a:pPr algn="ctr"/>
            <a:r>
              <a:rPr lang="en-US" sz="2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Conclusion</a:t>
            </a:r>
          </a:p>
        </p:txBody>
      </p:sp>
      <p:cxnSp>
        <p:nvCxnSpPr>
          <p:cNvPr id="5" name="Straight Connector 4">
            <a:extLst>
              <a:ext uri="{FF2B5EF4-FFF2-40B4-BE49-F238E27FC236}">
                <a16:creationId xmlns:a16="http://schemas.microsoft.com/office/drawing/2014/main" id="{48438EDF-FDA9-4A8B-BA0E-B7186CA55226}"/>
              </a:ext>
            </a:extLst>
          </p:cNvPr>
          <p:cNvCxnSpPr/>
          <p:nvPr/>
        </p:nvCxnSpPr>
        <p:spPr>
          <a:xfrm>
            <a:off x="5754407" y="1387365"/>
            <a:ext cx="0" cy="47138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3597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Essay Questions</a:t>
            </a:r>
          </a:p>
        </p:txBody>
      </p:sp>
      <p:sp>
        <p:nvSpPr>
          <p:cNvPr id="6" name="Rectangle 5">
            <a:extLst>
              <a:ext uri="{FF2B5EF4-FFF2-40B4-BE49-F238E27FC236}">
                <a16:creationId xmlns:a16="http://schemas.microsoft.com/office/drawing/2014/main" id="{48A447BB-4C5F-43B1-9714-96245674976B}"/>
              </a:ext>
            </a:extLst>
          </p:cNvPr>
          <p:cNvSpPr/>
          <p:nvPr/>
        </p:nvSpPr>
        <p:spPr>
          <a:xfrm>
            <a:off x="1021654" y="1536174"/>
            <a:ext cx="10148690" cy="4647426"/>
          </a:xfrm>
          <a:prstGeom prst="rect">
            <a:avLst/>
          </a:prstGeom>
          <a:noFill/>
        </p:spPr>
        <p:txBody>
          <a:bodyPr wrap="square" lIns="91440" tIns="45720" rIns="91440" bIns="45720">
            <a:spAutoFit/>
          </a:bodyPr>
          <a:lstStyle/>
          <a:p>
            <a:r>
              <a:rPr lang="en-US" sz="3200" b="0" cap="none" spc="0" dirty="0">
                <a:ln w="0"/>
                <a:solidFill>
                  <a:schemeClr val="tx1"/>
                </a:solidFill>
                <a:effectLst>
                  <a:outerShdw blurRad="38100" dist="19050" dir="2700000" algn="tl" rotWithShape="0">
                    <a:schemeClr val="dk1">
                      <a:alpha val="40000"/>
                    </a:schemeClr>
                  </a:outerShdw>
                </a:effectLst>
              </a:rPr>
              <a:t>Getting the high-grades!</a:t>
            </a:r>
          </a:p>
          <a:p>
            <a:pPr marL="914400" lvl="1"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Cover all the years in the question (E grade if not!)</a:t>
            </a:r>
          </a:p>
          <a:p>
            <a:pPr marL="914400" lvl="1"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Make sure your knowledge is detailed (names, numbers)</a:t>
            </a:r>
          </a:p>
          <a:p>
            <a:pPr marL="914400" lvl="1"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Show that you understand key terms (e.g. Attainders)</a:t>
            </a:r>
          </a:p>
          <a:p>
            <a:pPr marL="914400" lvl="1"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In your explanation (PEEL), link back to your criteria!</a:t>
            </a:r>
          </a:p>
          <a:p>
            <a:pPr marL="914400" lvl="1"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Keep your argument consistent!</a:t>
            </a:r>
          </a:p>
          <a:p>
            <a:pPr marL="914400" lvl="1"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In your conclusion, acknowledge the problem at the heart of the debate/why this question is being asked </a:t>
            </a:r>
          </a:p>
          <a:p>
            <a:pPr marL="914400" lvl="1" indent="-457200">
              <a:buFont typeface="Arial" panose="020B0604020202020204" pitchFamily="34" charset="0"/>
              <a:buChar char="•"/>
            </a:pPr>
            <a:endParaRPr lang="en-US" sz="2400" dirty="0">
              <a:ln w="0"/>
              <a:effectLst>
                <a:outerShdw blurRad="38100" dist="19050" dir="2700000" algn="tl" rotWithShape="0">
                  <a:schemeClr val="dk1">
                    <a:alpha val="40000"/>
                  </a:schemeClr>
                </a:outerShdw>
              </a:effectLst>
            </a:endParaRPr>
          </a:p>
          <a:p>
            <a:pPr marL="914400" lvl="1"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BE CONFIDENT! </a:t>
            </a:r>
            <a:r>
              <a:rPr lang="en-US" sz="2400" dirty="0">
                <a:ln w="0"/>
                <a:effectLst>
                  <a:outerShdw blurRad="38100" dist="19050" dir="2700000" algn="tl" rotWithShape="0">
                    <a:schemeClr val="dk1">
                      <a:alpha val="40000"/>
                    </a:schemeClr>
                  </a:outerShdw>
                </a:effectLst>
                <a:sym typeface="Wingdings" panose="05000000000000000000" pitchFamily="2" charset="2"/>
              </a:rPr>
              <a:t> You are trying to give the impression that you are a Tudor expert, who knows the content and knows the answer – never write sentences that make you sound unsure! </a:t>
            </a:r>
            <a:endParaRPr lang="en-US"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9204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General Revision Tips</a:t>
            </a:r>
          </a:p>
        </p:txBody>
      </p:sp>
      <p:sp>
        <p:nvSpPr>
          <p:cNvPr id="6" name="Rectangle 5">
            <a:extLst>
              <a:ext uri="{FF2B5EF4-FFF2-40B4-BE49-F238E27FC236}">
                <a16:creationId xmlns:a16="http://schemas.microsoft.com/office/drawing/2014/main" id="{48A447BB-4C5F-43B1-9714-96245674976B}"/>
              </a:ext>
            </a:extLst>
          </p:cNvPr>
          <p:cNvSpPr/>
          <p:nvPr/>
        </p:nvSpPr>
        <p:spPr>
          <a:xfrm>
            <a:off x="1021654" y="1279501"/>
            <a:ext cx="10148690" cy="4832092"/>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lang="en-US" sz="2200" dirty="0">
                <a:ln w="0"/>
                <a:effectLst>
                  <a:outerShdw blurRad="38100" dist="19050" dir="2700000" algn="tl" rotWithShape="0">
                    <a:schemeClr val="dk1">
                      <a:alpha val="40000"/>
                    </a:schemeClr>
                  </a:outerShdw>
                </a:effectLst>
              </a:rPr>
              <a:t>Test yourself – if you just read your notes/copy them out, you will convince yourself you can remember it when you can’t</a:t>
            </a:r>
            <a:br>
              <a:rPr lang="en-US" sz="2200" dirty="0">
                <a:ln w="0"/>
                <a:effectLst>
                  <a:outerShdw blurRad="38100" dist="19050" dir="2700000" algn="tl" rotWithShape="0">
                    <a:schemeClr val="dk1">
                      <a:alpha val="40000"/>
                    </a:schemeClr>
                  </a:outerShdw>
                </a:effectLst>
              </a:rPr>
            </a:br>
            <a:endParaRPr lang="en-US" sz="22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200" dirty="0">
                <a:ln w="0"/>
                <a:effectLst>
                  <a:outerShdw blurRad="38100" dist="19050" dir="2700000" algn="tl" rotWithShape="0">
                    <a:schemeClr val="dk1">
                      <a:alpha val="40000"/>
                    </a:schemeClr>
                  </a:outerShdw>
                </a:effectLst>
              </a:rPr>
              <a:t>Look at past paper – use them to work on what you find hardest (evidence? Argument? Timing?)</a:t>
            </a:r>
            <a:br>
              <a:rPr lang="en-US" sz="2200" dirty="0">
                <a:ln w="0"/>
                <a:effectLst>
                  <a:outerShdw blurRad="38100" dist="19050" dir="2700000" algn="tl" rotWithShape="0">
                    <a:schemeClr val="dk1">
                      <a:alpha val="40000"/>
                    </a:schemeClr>
                  </a:outerShdw>
                </a:effectLst>
              </a:rPr>
            </a:br>
            <a:endParaRPr lang="en-US" sz="22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200" dirty="0">
                <a:ln w="0"/>
                <a:effectLst>
                  <a:outerShdw blurRad="38100" dist="19050" dir="2700000" algn="tl" rotWithShape="0">
                    <a:schemeClr val="dk1">
                      <a:alpha val="40000"/>
                    </a:schemeClr>
                  </a:outerShdw>
                </a:effectLst>
              </a:rPr>
              <a:t>Don’t cram all </a:t>
            </a:r>
            <a:r>
              <a:rPr lang="en-US" sz="2200">
                <a:ln w="0"/>
                <a:effectLst>
                  <a:outerShdw blurRad="38100" dist="19050" dir="2700000" algn="tl" rotWithShape="0">
                    <a:schemeClr val="dk1">
                      <a:alpha val="40000"/>
                    </a:schemeClr>
                  </a:outerShdw>
                </a:effectLst>
              </a:rPr>
              <a:t>your revision </a:t>
            </a:r>
            <a:r>
              <a:rPr lang="en-US" sz="2200" dirty="0">
                <a:ln w="0"/>
                <a:effectLst>
                  <a:outerShdw blurRad="38100" dist="19050" dir="2700000" algn="tl" rotWithShape="0">
                    <a:schemeClr val="dk1">
                      <a:alpha val="40000"/>
                    </a:schemeClr>
                  </a:outerShdw>
                </a:effectLst>
              </a:rPr>
              <a:t>the night before… </a:t>
            </a:r>
            <a:r>
              <a:rPr lang="en-US" sz="2200" dirty="0">
                <a:ln w="0"/>
                <a:solidFill>
                  <a:srgbClr val="FF0000"/>
                </a:solidFill>
                <a:effectLst>
                  <a:outerShdw blurRad="38100" dist="19050" dir="2700000" algn="tl" rotWithShape="0">
                    <a:schemeClr val="dk1">
                      <a:alpha val="40000"/>
                    </a:schemeClr>
                  </a:outerShdw>
                </a:effectLst>
              </a:rPr>
              <a:t>It. Will. Not. Work.</a:t>
            </a:r>
          </a:p>
          <a:p>
            <a:pPr marL="342900" indent="-342900">
              <a:buFont typeface="Arial" panose="020B0604020202020204" pitchFamily="34" charset="0"/>
              <a:buChar char="•"/>
            </a:pPr>
            <a:endParaRPr lang="en-US" sz="22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200" dirty="0">
                <a:ln w="0"/>
                <a:effectLst>
                  <a:outerShdw blurRad="38100" dist="19050" dir="2700000" algn="tl" rotWithShape="0">
                    <a:schemeClr val="dk1">
                      <a:alpha val="40000"/>
                    </a:schemeClr>
                  </a:outerShdw>
                </a:effectLst>
              </a:rPr>
              <a:t>Keep in mind that in the exam you will have to think, even if your dream topic comes up, you need to really read the question and what it is asking you to do with the information you know! (Long story short, you cannot </a:t>
            </a:r>
            <a:r>
              <a:rPr lang="en-US" sz="2200" dirty="0" err="1">
                <a:ln w="0"/>
                <a:effectLst>
                  <a:outerShdw blurRad="38100" dist="19050" dir="2700000" algn="tl" rotWithShape="0">
                    <a:schemeClr val="dk1">
                      <a:alpha val="40000"/>
                    </a:schemeClr>
                  </a:outerShdw>
                </a:effectLst>
              </a:rPr>
              <a:t>memorise</a:t>
            </a:r>
            <a:r>
              <a:rPr lang="en-US" sz="2200" dirty="0">
                <a:ln w="0"/>
                <a:effectLst>
                  <a:outerShdw blurRad="38100" dist="19050" dir="2700000" algn="tl" rotWithShape="0">
                    <a:schemeClr val="dk1">
                      <a:alpha val="40000"/>
                    </a:schemeClr>
                  </a:outerShdw>
                </a:effectLst>
              </a:rPr>
              <a:t> answers…)</a:t>
            </a:r>
          </a:p>
          <a:p>
            <a:pPr marL="342900" indent="-342900">
              <a:buFont typeface="Arial" panose="020B0604020202020204" pitchFamily="34" charset="0"/>
              <a:buChar char="•"/>
            </a:pPr>
            <a:endParaRPr lang="en-US" sz="22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200" dirty="0">
                <a:ln w="0"/>
                <a:effectLst>
                  <a:outerShdw blurRad="38100" dist="19050" dir="2700000" algn="tl" rotWithShape="0">
                    <a:schemeClr val="dk1">
                      <a:alpha val="40000"/>
                    </a:schemeClr>
                  </a:outerShdw>
                </a:effectLst>
              </a:rPr>
              <a:t>Remember that whilst these few months will be super intense… it is short term! Make sure you keep in mind what you have lined up after college! </a:t>
            </a:r>
            <a:r>
              <a:rPr lang="en-US" sz="2200" dirty="0">
                <a:ln w="0"/>
                <a:effectLst>
                  <a:outerShdw blurRad="38100" dist="19050" dir="2700000" algn="tl" rotWithShape="0">
                    <a:schemeClr val="dk1">
                      <a:alpha val="40000"/>
                    </a:schemeClr>
                  </a:outerShdw>
                </a:effectLst>
                <a:sym typeface="Wingdings" panose="05000000000000000000" pitchFamily="2" charset="2"/>
              </a:rPr>
              <a:t> </a:t>
            </a:r>
            <a:endParaRPr lang="en-US" sz="2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261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A5DD0F-6781-449D-BFAA-8C3FC511B00E}"/>
              </a:ext>
            </a:extLst>
          </p:cNvPr>
          <p:cNvSpPr/>
          <p:nvPr/>
        </p:nvSpPr>
        <p:spPr>
          <a:xfrm>
            <a:off x="4105710" y="486687"/>
            <a:ext cx="3980577" cy="830997"/>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Any Questions?</a:t>
            </a:r>
          </a:p>
        </p:txBody>
      </p:sp>
      <p:pic>
        <p:nvPicPr>
          <p:cNvPr id="13" name="Picture 12">
            <a:extLst>
              <a:ext uri="{FF2B5EF4-FFF2-40B4-BE49-F238E27FC236}">
                <a16:creationId xmlns:a16="http://schemas.microsoft.com/office/drawing/2014/main" id="{0F9F5AA8-C63A-46EE-BD42-3DD59D7F8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659" y="1503516"/>
            <a:ext cx="4652682" cy="4652682"/>
          </a:xfrm>
          <a:prstGeom prst="rect">
            <a:avLst/>
          </a:prstGeom>
        </p:spPr>
      </p:pic>
    </p:spTree>
    <p:extLst>
      <p:ext uri="{BB962C8B-B14F-4D97-AF65-F5344CB8AC3E}">
        <p14:creationId xmlns:p14="http://schemas.microsoft.com/office/powerpoint/2010/main" val="255423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Key People: Wolsey and Cromwell</a:t>
            </a:r>
          </a:p>
        </p:txBody>
      </p:sp>
      <p:sp>
        <p:nvSpPr>
          <p:cNvPr id="6" name="Rectangle 5">
            <a:extLst>
              <a:ext uri="{FF2B5EF4-FFF2-40B4-BE49-F238E27FC236}">
                <a16:creationId xmlns:a16="http://schemas.microsoft.com/office/drawing/2014/main" id="{CF65E0D6-F531-4C3A-B43B-35FFC2F75518}"/>
              </a:ext>
            </a:extLst>
          </p:cNvPr>
          <p:cNvSpPr/>
          <p:nvPr/>
        </p:nvSpPr>
        <p:spPr>
          <a:xfrm>
            <a:off x="1295401" y="1418897"/>
            <a:ext cx="4317123" cy="4603531"/>
          </a:xfrm>
          <a:prstGeom prst="rect">
            <a:avLst/>
          </a:prstGeom>
          <a:blipFill dpi="0" rotWithShape="1">
            <a:blip r:embed="rId2">
              <a:alphaModFix amt="2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latin typeface="Calibri" panose="020F0502020204030204" pitchFamily="34" charset="0"/>
                <a:cs typeface="Calibri" panose="020F0502020204030204" pitchFamily="34" charset="0"/>
              </a:rPr>
              <a:t>THOMAS WOLSEY</a:t>
            </a:r>
          </a:p>
          <a:p>
            <a:pPr algn="ctr"/>
            <a:endParaRPr lang="en-GB" dirty="0">
              <a:solidFill>
                <a:schemeClr val="tx1"/>
              </a:solidFill>
              <a:latin typeface="Calibri" panose="020F0502020204030204" pitchFamily="34" charset="0"/>
              <a:cs typeface="Calibri" panose="020F0502020204030204" pitchFamily="34" charset="0"/>
            </a:endParaRPr>
          </a:p>
          <a:p>
            <a:pPr algn="ctr"/>
            <a:r>
              <a:rPr lang="en-GB" dirty="0">
                <a:solidFill>
                  <a:schemeClr val="tx1"/>
                </a:solidFill>
                <a:latin typeface="Calibri" panose="020F0502020204030204" pitchFamily="34" charset="0"/>
                <a:cs typeface="Calibri" panose="020F0502020204030204" pitchFamily="34" charset="0"/>
              </a:rPr>
              <a:t>Son of a butcher from Ipswich</a:t>
            </a:r>
          </a:p>
          <a:p>
            <a:pPr algn="ctr"/>
            <a:r>
              <a:rPr lang="en-GB" dirty="0">
                <a:solidFill>
                  <a:schemeClr val="tx1"/>
                </a:solidFill>
                <a:latin typeface="Calibri" panose="020F0502020204030204" pitchFamily="34" charset="0"/>
                <a:cs typeface="Calibri" panose="020F0502020204030204" pitchFamily="34" charset="0"/>
              </a:rPr>
              <a:t>Won a scholarship for Oxford (15 years old)</a:t>
            </a:r>
          </a:p>
          <a:p>
            <a:pPr algn="ctr"/>
            <a:r>
              <a:rPr lang="en-GB" dirty="0">
                <a:solidFill>
                  <a:schemeClr val="tx1"/>
                </a:solidFill>
                <a:latin typeface="Calibri" panose="020F0502020204030204" pitchFamily="34" charset="0"/>
                <a:cs typeface="Calibri" panose="020F0502020204030204" pitchFamily="34" charset="0"/>
              </a:rPr>
              <a:t>Gained patronage under Bishop Fox</a:t>
            </a:r>
          </a:p>
          <a:p>
            <a:pPr algn="ctr"/>
            <a:endParaRPr lang="en-GB" dirty="0">
              <a:solidFill>
                <a:schemeClr val="tx1"/>
              </a:solidFill>
              <a:latin typeface="Calibri" panose="020F0502020204030204" pitchFamily="34" charset="0"/>
              <a:cs typeface="Calibri" panose="020F0502020204030204" pitchFamily="34" charset="0"/>
            </a:endParaRPr>
          </a:p>
          <a:p>
            <a:pPr algn="ctr"/>
            <a:r>
              <a:rPr lang="en-GB" dirty="0">
                <a:solidFill>
                  <a:schemeClr val="tx1"/>
                </a:solidFill>
                <a:latin typeface="Calibri" panose="020F0502020204030204" pitchFamily="34" charset="0"/>
                <a:cs typeface="Calibri" panose="020F0502020204030204" pitchFamily="34" charset="0"/>
              </a:rPr>
              <a:t>Royal Almoner </a:t>
            </a:r>
          </a:p>
          <a:p>
            <a:pPr algn="ctr"/>
            <a:r>
              <a:rPr lang="en-GB" dirty="0">
                <a:solidFill>
                  <a:schemeClr val="tx1"/>
                </a:solidFill>
                <a:latin typeface="Calibri" panose="020F0502020204030204" pitchFamily="34" charset="0"/>
                <a:cs typeface="Calibri" panose="020F0502020204030204" pitchFamily="34" charset="0"/>
              </a:rPr>
              <a:t>1513: Dean of York &amp; Bishop of Tournai</a:t>
            </a:r>
          </a:p>
          <a:p>
            <a:pPr algn="ctr"/>
            <a:r>
              <a:rPr lang="en-GB" dirty="0">
                <a:solidFill>
                  <a:schemeClr val="tx1"/>
                </a:solidFill>
                <a:latin typeface="Calibri" panose="020F0502020204030204" pitchFamily="34" charset="0"/>
                <a:cs typeface="Calibri" panose="020F0502020204030204" pitchFamily="34" charset="0"/>
              </a:rPr>
              <a:t>1514: Bishop of Lincoln &amp; Archbishop of York</a:t>
            </a:r>
          </a:p>
          <a:p>
            <a:pPr algn="ctr"/>
            <a:r>
              <a:rPr lang="en-GB" dirty="0">
                <a:solidFill>
                  <a:schemeClr val="tx1"/>
                </a:solidFill>
                <a:latin typeface="Calibri" panose="020F0502020204030204" pitchFamily="34" charset="0"/>
                <a:cs typeface="Calibri" panose="020F0502020204030204" pitchFamily="34" charset="0"/>
              </a:rPr>
              <a:t>1515: Cardinal and Lord Chancellor</a:t>
            </a:r>
          </a:p>
          <a:p>
            <a:pPr algn="ctr"/>
            <a:r>
              <a:rPr lang="en-GB" dirty="0">
                <a:solidFill>
                  <a:schemeClr val="tx1"/>
                </a:solidFill>
                <a:latin typeface="Calibri" panose="020F0502020204030204" pitchFamily="34" charset="0"/>
                <a:cs typeface="Calibri" panose="020F0502020204030204" pitchFamily="34" charset="0"/>
              </a:rPr>
              <a:t>1518: Papal legate</a:t>
            </a:r>
          </a:p>
          <a:p>
            <a:pPr algn="ctr"/>
            <a:endParaRPr lang="en-GB" dirty="0">
              <a:solidFill>
                <a:schemeClr val="tx1"/>
              </a:solidFill>
              <a:latin typeface="Calibri" panose="020F0502020204030204" pitchFamily="34" charset="0"/>
              <a:cs typeface="Calibri" panose="020F0502020204030204" pitchFamily="34" charset="0"/>
            </a:endParaRPr>
          </a:p>
          <a:p>
            <a:pPr algn="ctr"/>
            <a:r>
              <a:rPr lang="en-GB" dirty="0">
                <a:solidFill>
                  <a:schemeClr val="tx1"/>
                </a:solidFill>
                <a:latin typeface="Calibri" panose="020F0502020204030204" pitchFamily="34" charset="0"/>
                <a:cs typeface="Calibri" panose="020F0502020204030204" pitchFamily="34" charset="0"/>
              </a:rPr>
              <a:t>Wolsey is ostentatious! Also known as ‘alter rex’. </a:t>
            </a:r>
            <a:endParaRPr lang="en-GB" sz="16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420E275-62C9-46D4-AD9B-159BCDFCFBA2}"/>
              </a:ext>
            </a:extLst>
          </p:cNvPr>
          <p:cNvSpPr/>
          <p:nvPr/>
        </p:nvSpPr>
        <p:spPr>
          <a:xfrm>
            <a:off x="6098628" y="1418896"/>
            <a:ext cx="4317123" cy="4603531"/>
          </a:xfrm>
          <a:prstGeom prst="rect">
            <a:avLst/>
          </a:prstGeom>
          <a:blipFill dpi="0" rotWithShape="1">
            <a:blip r:embed="rId3">
              <a:alphaModFix amt="2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latin typeface="Calibri" panose="020F0502020204030204" pitchFamily="34" charset="0"/>
                <a:cs typeface="Calibri" panose="020F0502020204030204" pitchFamily="34" charset="0"/>
              </a:rPr>
              <a:t>THOMAS CROMWELL</a:t>
            </a:r>
          </a:p>
          <a:p>
            <a:pPr algn="ctr"/>
            <a:endParaRPr lang="en-GB" sz="1600" dirty="0">
              <a:solidFill>
                <a:schemeClr val="tx1"/>
              </a:solidFill>
              <a:latin typeface="Calibri" panose="020F0502020204030204" pitchFamily="34" charset="0"/>
              <a:cs typeface="Calibri" panose="020F0502020204030204" pitchFamily="34" charset="0"/>
            </a:endParaRPr>
          </a:p>
          <a:p>
            <a:pPr algn="ctr"/>
            <a:r>
              <a:rPr lang="en-GB" dirty="0">
                <a:solidFill>
                  <a:schemeClr val="tx1"/>
                </a:solidFill>
                <a:latin typeface="Calibri" panose="020F0502020204030204" pitchFamily="34" charset="0"/>
                <a:cs typeface="Calibri" panose="020F0502020204030204" pitchFamily="34" charset="0"/>
              </a:rPr>
              <a:t>Also humble origins (dad ale-house keeper)</a:t>
            </a:r>
          </a:p>
          <a:p>
            <a:pPr algn="ctr"/>
            <a:r>
              <a:rPr lang="en-GB" dirty="0">
                <a:solidFill>
                  <a:schemeClr val="tx1"/>
                </a:solidFill>
                <a:latin typeface="Calibri" panose="020F0502020204030204" pitchFamily="34" charset="0"/>
                <a:cs typeface="Calibri" panose="020F0502020204030204" pitchFamily="34" charset="0"/>
              </a:rPr>
              <a:t>Travelled at young age (Netherlands, Italy)</a:t>
            </a:r>
          </a:p>
          <a:p>
            <a:pPr algn="ctr"/>
            <a:endParaRPr lang="en-GB" sz="1600" dirty="0">
              <a:solidFill>
                <a:schemeClr val="tx1"/>
              </a:solidFill>
              <a:latin typeface="Calibri" panose="020F0502020204030204" pitchFamily="34" charset="0"/>
              <a:cs typeface="Calibri" panose="020F0502020204030204" pitchFamily="34" charset="0"/>
            </a:endParaRPr>
          </a:p>
          <a:p>
            <a:pPr algn="ctr"/>
            <a:r>
              <a:rPr lang="en-GB" sz="1600" dirty="0">
                <a:solidFill>
                  <a:schemeClr val="tx1"/>
                </a:solidFill>
                <a:latin typeface="Calibri" panose="020F0502020204030204" pitchFamily="34" charset="0"/>
                <a:cs typeface="Calibri" panose="020F0502020204030204" pitchFamily="34" charset="0"/>
              </a:rPr>
              <a:t>1516: found employment in the household of Wolsey</a:t>
            </a:r>
          </a:p>
          <a:p>
            <a:pPr algn="ctr"/>
            <a:r>
              <a:rPr lang="en-GB" sz="1600" dirty="0">
                <a:solidFill>
                  <a:schemeClr val="tx1"/>
                </a:solidFill>
                <a:latin typeface="Calibri" panose="020F0502020204030204" pitchFamily="34" charset="0"/>
                <a:cs typeface="Calibri" panose="020F0502020204030204" pitchFamily="34" charset="0"/>
              </a:rPr>
              <a:t>1524: developed a successful legal practice</a:t>
            </a:r>
          </a:p>
          <a:p>
            <a:pPr algn="ctr"/>
            <a:r>
              <a:rPr lang="en-GB" sz="1600" dirty="0">
                <a:solidFill>
                  <a:schemeClr val="tx1"/>
                </a:solidFill>
                <a:latin typeface="Calibri" panose="020F0502020204030204" pitchFamily="34" charset="0"/>
                <a:cs typeface="Calibri" panose="020F0502020204030204" pitchFamily="34" charset="0"/>
              </a:rPr>
              <a:t>1529 elected as an MP </a:t>
            </a:r>
          </a:p>
          <a:p>
            <a:pPr algn="ctr"/>
            <a:r>
              <a:rPr lang="en-GB" sz="1600" dirty="0">
                <a:solidFill>
                  <a:schemeClr val="tx1"/>
                </a:solidFill>
                <a:latin typeface="Calibri" panose="020F0502020204030204" pitchFamily="34" charset="0"/>
                <a:cs typeface="Calibri" panose="020F0502020204030204" pitchFamily="34" charset="0"/>
              </a:rPr>
              <a:t>1531: member of the royal household</a:t>
            </a:r>
          </a:p>
          <a:p>
            <a:pPr algn="ctr"/>
            <a:r>
              <a:rPr lang="en-GB" sz="1600" dirty="0">
                <a:solidFill>
                  <a:schemeClr val="tx1"/>
                </a:solidFill>
                <a:latin typeface="Calibri" panose="020F0502020204030204" pitchFamily="34" charset="0"/>
                <a:cs typeface="Calibri" panose="020F0502020204030204" pitchFamily="34" charset="0"/>
              </a:rPr>
              <a:t>1532: Master of King’s Jewels</a:t>
            </a:r>
          </a:p>
          <a:p>
            <a:pPr algn="ctr"/>
            <a:r>
              <a:rPr lang="en-GB" sz="1600" dirty="0">
                <a:solidFill>
                  <a:schemeClr val="tx1"/>
                </a:solidFill>
                <a:latin typeface="Calibri" panose="020F0502020204030204" pitchFamily="34" charset="0"/>
                <a:cs typeface="Calibri" panose="020F0502020204030204" pitchFamily="34" charset="0"/>
              </a:rPr>
              <a:t>1533: Chancellor of the Exchequer </a:t>
            </a:r>
          </a:p>
          <a:p>
            <a:pPr algn="ctr"/>
            <a:r>
              <a:rPr lang="en-GB" sz="1600" dirty="0">
                <a:solidFill>
                  <a:schemeClr val="tx1"/>
                </a:solidFill>
                <a:latin typeface="Calibri" panose="020F0502020204030204" pitchFamily="34" charset="0"/>
                <a:cs typeface="Calibri" panose="020F0502020204030204" pitchFamily="34" charset="0"/>
              </a:rPr>
              <a:t>1535: Vicar General (HVIII made up to institute church reform</a:t>
            </a:r>
          </a:p>
          <a:p>
            <a:pPr algn="ctr"/>
            <a:r>
              <a:rPr lang="en-GB" sz="1600" dirty="0">
                <a:solidFill>
                  <a:schemeClr val="tx1"/>
                </a:solidFill>
                <a:latin typeface="Calibri" panose="020F0502020204030204" pitchFamily="34" charset="0"/>
                <a:cs typeface="Calibri" panose="020F0502020204030204" pitchFamily="34" charset="0"/>
              </a:rPr>
              <a:t>1536: Principle Secretary on Royal Council</a:t>
            </a:r>
          </a:p>
          <a:p>
            <a:pPr algn="ctr"/>
            <a:r>
              <a:rPr lang="en-GB" sz="1600" dirty="0">
                <a:solidFill>
                  <a:schemeClr val="tx1"/>
                </a:solidFill>
                <a:latin typeface="Calibri" panose="020F0502020204030204" pitchFamily="34" charset="0"/>
                <a:cs typeface="Calibri" panose="020F0502020204030204" pitchFamily="34" charset="0"/>
              </a:rPr>
              <a:t>1540: Lord Great Chamberlain and Earl of Essex</a:t>
            </a:r>
          </a:p>
        </p:txBody>
      </p:sp>
    </p:spTree>
    <p:extLst>
      <p:ext uri="{BB962C8B-B14F-4D97-AF65-F5344CB8AC3E}">
        <p14:creationId xmlns:p14="http://schemas.microsoft.com/office/powerpoint/2010/main" val="15824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FFD9-1E09-458A-AB18-9F005D476036}"/>
              </a:ext>
            </a:extLst>
          </p:cNvPr>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Key People: The Wives</a:t>
            </a:r>
          </a:p>
        </p:txBody>
      </p:sp>
      <p:graphicFrame>
        <p:nvGraphicFramePr>
          <p:cNvPr id="27" name="Table 26">
            <a:extLst>
              <a:ext uri="{FF2B5EF4-FFF2-40B4-BE49-F238E27FC236}">
                <a16:creationId xmlns:a16="http://schemas.microsoft.com/office/drawing/2014/main" id="{8FF25FC6-A354-41FD-A3DE-206771721E49}"/>
              </a:ext>
            </a:extLst>
          </p:cNvPr>
          <p:cNvGraphicFramePr>
            <a:graphicFrameLocks noGrp="1"/>
          </p:cNvGraphicFramePr>
          <p:nvPr>
            <p:extLst>
              <p:ext uri="{D42A27DB-BD31-4B8C-83A1-F6EECF244321}">
                <p14:modId xmlns:p14="http://schemas.microsoft.com/office/powerpoint/2010/main" val="3189737653"/>
              </p:ext>
            </p:extLst>
          </p:nvPr>
        </p:nvGraphicFramePr>
        <p:xfrm>
          <a:off x="880469" y="1431670"/>
          <a:ext cx="10431061" cy="4360770"/>
        </p:xfrm>
        <a:graphic>
          <a:graphicData uri="http://schemas.openxmlformats.org/drawingml/2006/table">
            <a:tbl>
              <a:tblPr firstRow="1" bandRow="1">
                <a:tableStyleId>{5C22544A-7EE6-4342-B048-85BDC9FD1C3A}</a:tableStyleId>
              </a:tblPr>
              <a:tblGrid>
                <a:gridCol w="3917966">
                  <a:extLst>
                    <a:ext uri="{9D8B030D-6E8A-4147-A177-3AD203B41FA5}">
                      <a16:colId xmlns:a16="http://schemas.microsoft.com/office/drawing/2014/main" val="1249690029"/>
                    </a:ext>
                  </a:extLst>
                </a:gridCol>
                <a:gridCol w="3577389">
                  <a:extLst>
                    <a:ext uri="{9D8B030D-6E8A-4147-A177-3AD203B41FA5}">
                      <a16:colId xmlns:a16="http://schemas.microsoft.com/office/drawing/2014/main" val="1696616339"/>
                    </a:ext>
                  </a:extLst>
                </a:gridCol>
                <a:gridCol w="2935706">
                  <a:extLst>
                    <a:ext uri="{9D8B030D-6E8A-4147-A177-3AD203B41FA5}">
                      <a16:colId xmlns:a16="http://schemas.microsoft.com/office/drawing/2014/main" val="4139924643"/>
                    </a:ext>
                  </a:extLst>
                </a:gridCol>
              </a:tblGrid>
              <a:tr h="709424">
                <a:tc>
                  <a:txBody>
                    <a:bodyPr/>
                    <a:lstStyle/>
                    <a:p>
                      <a:pPr algn="ctr"/>
                      <a:r>
                        <a:rPr lang="en-GB" sz="2400" dirty="0"/>
                        <a:t>NAME</a:t>
                      </a:r>
                    </a:p>
                  </a:txBody>
                  <a:tcPr/>
                </a:tc>
                <a:tc>
                  <a:txBody>
                    <a:bodyPr/>
                    <a:lstStyle/>
                    <a:p>
                      <a:pPr algn="ctr"/>
                      <a:r>
                        <a:rPr lang="en-GB" sz="2400" dirty="0"/>
                        <a:t>APPROX. LENGTH OF MARRIAGE (YEARS)</a:t>
                      </a:r>
                    </a:p>
                  </a:txBody>
                  <a:tcPr/>
                </a:tc>
                <a:tc>
                  <a:txBody>
                    <a:bodyPr/>
                    <a:lstStyle/>
                    <a:p>
                      <a:pPr algn="ctr"/>
                      <a:r>
                        <a:rPr lang="en-GB" sz="2400" dirty="0"/>
                        <a:t>OUTCOME</a:t>
                      </a:r>
                    </a:p>
                  </a:txBody>
                  <a:tcPr/>
                </a:tc>
                <a:extLst>
                  <a:ext uri="{0D108BD9-81ED-4DB2-BD59-A6C34878D82A}">
                    <a16:rowId xmlns:a16="http://schemas.microsoft.com/office/drawing/2014/main" val="1520440372"/>
                  </a:ext>
                </a:extLst>
              </a:tr>
              <a:tr h="589635">
                <a:tc>
                  <a:txBody>
                    <a:bodyPr/>
                    <a:lstStyle/>
                    <a:p>
                      <a:pPr algn="ctr"/>
                      <a:r>
                        <a:rPr lang="en-GB" sz="2400" dirty="0"/>
                        <a:t>Catherine of Aragon</a:t>
                      </a:r>
                    </a:p>
                  </a:txBody>
                  <a:tcPr/>
                </a:tc>
                <a:tc>
                  <a:txBody>
                    <a:bodyPr/>
                    <a:lstStyle/>
                    <a:p>
                      <a:pPr algn="ctr"/>
                      <a:r>
                        <a:rPr lang="en-GB" sz="2400" dirty="0"/>
                        <a:t>28</a:t>
                      </a:r>
                    </a:p>
                  </a:txBody>
                  <a:tcPr/>
                </a:tc>
                <a:tc>
                  <a:txBody>
                    <a:bodyPr/>
                    <a:lstStyle/>
                    <a:p>
                      <a:pPr algn="ctr"/>
                      <a:r>
                        <a:rPr lang="en-GB" sz="2400" dirty="0"/>
                        <a:t>Divorced</a:t>
                      </a:r>
                    </a:p>
                  </a:txBody>
                  <a:tcPr/>
                </a:tc>
                <a:extLst>
                  <a:ext uri="{0D108BD9-81ED-4DB2-BD59-A6C34878D82A}">
                    <a16:rowId xmlns:a16="http://schemas.microsoft.com/office/drawing/2014/main" val="1652549946"/>
                  </a:ext>
                </a:extLst>
              </a:tr>
              <a:tr h="589635">
                <a:tc>
                  <a:txBody>
                    <a:bodyPr/>
                    <a:lstStyle/>
                    <a:p>
                      <a:pPr algn="ctr"/>
                      <a:r>
                        <a:rPr lang="en-GB" sz="2400" dirty="0"/>
                        <a:t>Anne Boleyn</a:t>
                      </a:r>
                    </a:p>
                  </a:txBody>
                  <a:tcPr/>
                </a:tc>
                <a:tc>
                  <a:txBody>
                    <a:bodyPr/>
                    <a:lstStyle/>
                    <a:p>
                      <a:pPr algn="ctr"/>
                      <a:r>
                        <a:rPr lang="en-GB" sz="2400" dirty="0"/>
                        <a:t>3</a:t>
                      </a:r>
                    </a:p>
                  </a:txBody>
                  <a:tcPr/>
                </a:tc>
                <a:tc>
                  <a:txBody>
                    <a:bodyPr/>
                    <a:lstStyle/>
                    <a:p>
                      <a:pPr algn="ctr"/>
                      <a:r>
                        <a:rPr lang="en-GB" sz="2400" dirty="0"/>
                        <a:t>Beheaded</a:t>
                      </a:r>
                    </a:p>
                  </a:txBody>
                  <a:tcPr/>
                </a:tc>
                <a:extLst>
                  <a:ext uri="{0D108BD9-81ED-4DB2-BD59-A6C34878D82A}">
                    <a16:rowId xmlns:a16="http://schemas.microsoft.com/office/drawing/2014/main" val="3278129370"/>
                  </a:ext>
                </a:extLst>
              </a:tr>
              <a:tr h="589635">
                <a:tc>
                  <a:txBody>
                    <a:bodyPr/>
                    <a:lstStyle/>
                    <a:p>
                      <a:pPr algn="ctr"/>
                      <a:r>
                        <a:rPr lang="en-GB" sz="2400" dirty="0"/>
                        <a:t>Jane Seymour</a:t>
                      </a:r>
                    </a:p>
                  </a:txBody>
                  <a:tcPr/>
                </a:tc>
                <a:tc>
                  <a:txBody>
                    <a:bodyPr/>
                    <a:lstStyle/>
                    <a:p>
                      <a:pPr algn="ctr"/>
                      <a:r>
                        <a:rPr lang="en-GB" sz="2400" dirty="0"/>
                        <a:t>1</a:t>
                      </a:r>
                    </a:p>
                  </a:txBody>
                  <a:tcPr/>
                </a:tc>
                <a:tc>
                  <a:txBody>
                    <a:bodyPr/>
                    <a:lstStyle/>
                    <a:p>
                      <a:pPr algn="ctr"/>
                      <a:r>
                        <a:rPr lang="en-GB" sz="2400" dirty="0"/>
                        <a:t>Died</a:t>
                      </a:r>
                    </a:p>
                  </a:txBody>
                  <a:tcPr/>
                </a:tc>
                <a:extLst>
                  <a:ext uri="{0D108BD9-81ED-4DB2-BD59-A6C34878D82A}">
                    <a16:rowId xmlns:a16="http://schemas.microsoft.com/office/drawing/2014/main" val="1818750940"/>
                  </a:ext>
                </a:extLst>
              </a:tr>
              <a:tr h="589635">
                <a:tc>
                  <a:txBody>
                    <a:bodyPr/>
                    <a:lstStyle/>
                    <a:p>
                      <a:pPr algn="ctr"/>
                      <a:r>
                        <a:rPr lang="en-GB" sz="2400" dirty="0"/>
                        <a:t>Anne of Cleves</a:t>
                      </a:r>
                    </a:p>
                  </a:txBody>
                  <a:tcPr/>
                </a:tc>
                <a:tc>
                  <a:txBody>
                    <a:bodyPr/>
                    <a:lstStyle/>
                    <a:p>
                      <a:pPr algn="ctr"/>
                      <a:r>
                        <a:rPr lang="en-GB" sz="2400" dirty="0"/>
                        <a:t>&gt;1</a:t>
                      </a:r>
                    </a:p>
                  </a:txBody>
                  <a:tcPr/>
                </a:tc>
                <a:tc>
                  <a:txBody>
                    <a:bodyPr/>
                    <a:lstStyle/>
                    <a:p>
                      <a:pPr algn="ctr"/>
                      <a:r>
                        <a:rPr lang="en-GB" sz="2400" dirty="0"/>
                        <a:t>Divorced</a:t>
                      </a:r>
                    </a:p>
                  </a:txBody>
                  <a:tcPr/>
                </a:tc>
                <a:extLst>
                  <a:ext uri="{0D108BD9-81ED-4DB2-BD59-A6C34878D82A}">
                    <a16:rowId xmlns:a16="http://schemas.microsoft.com/office/drawing/2014/main" val="2099644546"/>
                  </a:ext>
                </a:extLst>
              </a:tr>
              <a:tr h="589635">
                <a:tc>
                  <a:txBody>
                    <a:bodyPr/>
                    <a:lstStyle/>
                    <a:p>
                      <a:pPr algn="ctr"/>
                      <a:r>
                        <a:rPr lang="en-GB" sz="2400" dirty="0"/>
                        <a:t>Catherine Howard</a:t>
                      </a:r>
                    </a:p>
                  </a:txBody>
                  <a:tcPr/>
                </a:tc>
                <a:tc>
                  <a:txBody>
                    <a:bodyPr/>
                    <a:lstStyle/>
                    <a:p>
                      <a:pPr algn="ctr"/>
                      <a:r>
                        <a:rPr lang="en-GB" sz="2400" dirty="0"/>
                        <a:t>2</a:t>
                      </a:r>
                    </a:p>
                  </a:txBody>
                  <a:tcPr/>
                </a:tc>
                <a:tc>
                  <a:txBody>
                    <a:bodyPr/>
                    <a:lstStyle/>
                    <a:p>
                      <a:pPr algn="ctr"/>
                      <a:r>
                        <a:rPr lang="en-GB" sz="2400" dirty="0"/>
                        <a:t>Beheaded</a:t>
                      </a:r>
                    </a:p>
                  </a:txBody>
                  <a:tcPr/>
                </a:tc>
                <a:extLst>
                  <a:ext uri="{0D108BD9-81ED-4DB2-BD59-A6C34878D82A}">
                    <a16:rowId xmlns:a16="http://schemas.microsoft.com/office/drawing/2014/main" val="428059592"/>
                  </a:ext>
                </a:extLst>
              </a:tr>
              <a:tr h="589635">
                <a:tc>
                  <a:txBody>
                    <a:bodyPr/>
                    <a:lstStyle/>
                    <a:p>
                      <a:pPr algn="ctr"/>
                      <a:r>
                        <a:rPr lang="en-GB" sz="2400" dirty="0"/>
                        <a:t>Catherine Parr</a:t>
                      </a:r>
                    </a:p>
                  </a:txBody>
                  <a:tcPr/>
                </a:tc>
                <a:tc>
                  <a:txBody>
                    <a:bodyPr/>
                    <a:lstStyle/>
                    <a:p>
                      <a:pPr algn="ctr"/>
                      <a:r>
                        <a:rPr lang="en-GB" sz="2400" dirty="0"/>
                        <a:t>4</a:t>
                      </a:r>
                    </a:p>
                  </a:txBody>
                  <a:tcPr/>
                </a:tc>
                <a:tc>
                  <a:txBody>
                    <a:bodyPr/>
                    <a:lstStyle/>
                    <a:p>
                      <a:pPr algn="ctr"/>
                      <a:r>
                        <a:rPr lang="en-GB" sz="2400" dirty="0"/>
                        <a:t>Survived</a:t>
                      </a:r>
                    </a:p>
                  </a:txBody>
                  <a:tcPr/>
                </a:tc>
                <a:extLst>
                  <a:ext uri="{0D108BD9-81ED-4DB2-BD59-A6C34878D82A}">
                    <a16:rowId xmlns:a16="http://schemas.microsoft.com/office/drawing/2014/main" val="3752692945"/>
                  </a:ext>
                </a:extLst>
              </a:tr>
            </a:tbl>
          </a:graphicData>
        </a:graphic>
      </p:graphicFrame>
    </p:spTree>
    <p:extLst>
      <p:ext uri="{BB962C8B-B14F-4D97-AF65-F5344CB8AC3E}">
        <p14:creationId xmlns:p14="http://schemas.microsoft.com/office/powerpoint/2010/main" val="253560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Government: Overview</a:t>
            </a:r>
          </a:p>
        </p:txBody>
      </p:sp>
      <p:sp>
        <p:nvSpPr>
          <p:cNvPr id="3" name="Content Placeholder 2"/>
          <p:cNvSpPr>
            <a:spLocks noGrp="1"/>
          </p:cNvSpPr>
          <p:nvPr>
            <p:ph idx="1"/>
          </p:nvPr>
        </p:nvSpPr>
        <p:spPr/>
        <p:txBody>
          <a:bodyPr/>
          <a:lstStyle/>
          <a:p>
            <a:r>
              <a:rPr lang="en-GB" dirty="0"/>
              <a:t>1509-1515: Council Learned in Law, Court, Nobility, Style of Government</a:t>
            </a:r>
          </a:p>
          <a:p>
            <a:r>
              <a:rPr lang="en-GB" dirty="0"/>
              <a:t>1515-1529: Wolsey (legal, economics, finance reform; Parliament; divorce)</a:t>
            </a:r>
          </a:p>
          <a:p>
            <a:r>
              <a:rPr lang="en-GB" dirty="0"/>
              <a:t>1529-1532: More (divorce)</a:t>
            </a:r>
          </a:p>
          <a:p>
            <a:r>
              <a:rPr lang="en-GB" dirty="0"/>
              <a:t>1532-1540: Cromwell (divorce, Revolution in Government debate)</a:t>
            </a:r>
          </a:p>
          <a:p>
            <a:r>
              <a:rPr lang="en-GB" dirty="0"/>
              <a:t>1540-1547: Factions and what this means for Henry’s power</a:t>
            </a:r>
          </a:p>
          <a:p>
            <a:endParaRPr lang="en-GB" dirty="0"/>
          </a:p>
          <a:p>
            <a:pPr marL="0" indent="0" algn="ctr">
              <a:buNone/>
            </a:pPr>
            <a:endParaRPr lang="en-GB" dirty="0">
              <a:solidFill>
                <a:srgbClr val="FF0000"/>
              </a:solidFill>
            </a:endParaRPr>
          </a:p>
        </p:txBody>
      </p:sp>
    </p:spTree>
    <p:extLst>
      <p:ext uri="{BB962C8B-B14F-4D97-AF65-F5344CB8AC3E}">
        <p14:creationId xmlns:p14="http://schemas.microsoft.com/office/powerpoint/2010/main" val="195481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Government: 1509-1515</a:t>
            </a:r>
          </a:p>
        </p:txBody>
      </p:sp>
      <p:sp>
        <p:nvSpPr>
          <p:cNvPr id="3" name="Content Placeholder 2"/>
          <p:cNvSpPr txBox="1">
            <a:spLocks/>
          </p:cNvSpPr>
          <p:nvPr/>
        </p:nvSpPr>
        <p:spPr>
          <a:xfrm>
            <a:off x="916674" y="1328633"/>
            <a:ext cx="10713492" cy="4690029"/>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0"/>
              </a:spcAft>
            </a:pPr>
            <a:r>
              <a:rPr lang="en-GB" sz="2000" dirty="0">
                <a:latin typeface="Calibri Light" panose="020F0302020204030204" pitchFamily="34" charset="0"/>
                <a:cs typeface="Calibri Light" panose="020F0302020204030204" pitchFamily="34" charset="0"/>
              </a:rPr>
              <a:t>Within days of his accession, HVIII ordered the arrest of </a:t>
            </a:r>
            <a:r>
              <a:rPr lang="en-GB" sz="2000" b="1" dirty="0" err="1">
                <a:latin typeface="Calibri Light" panose="020F0302020204030204" pitchFamily="34" charset="0"/>
                <a:cs typeface="Calibri Light" panose="020F0302020204030204" pitchFamily="34" charset="0"/>
              </a:rPr>
              <a:t>Empson</a:t>
            </a:r>
            <a:r>
              <a:rPr lang="en-GB" sz="2000" dirty="0">
                <a:latin typeface="Calibri Light" panose="020F0302020204030204" pitchFamily="34" charset="0"/>
                <a:cs typeface="Calibri Light" panose="020F0302020204030204" pitchFamily="34" charset="0"/>
              </a:rPr>
              <a:t> and </a:t>
            </a:r>
            <a:r>
              <a:rPr lang="en-GB" sz="2000" b="1" dirty="0">
                <a:latin typeface="Calibri Light" panose="020F0302020204030204" pitchFamily="34" charset="0"/>
                <a:cs typeface="Calibri Light" panose="020F0302020204030204" pitchFamily="34" charset="0"/>
              </a:rPr>
              <a:t>Dudley</a:t>
            </a:r>
          </a:p>
          <a:p>
            <a:pPr>
              <a:spcBef>
                <a:spcPts val="0"/>
              </a:spcBef>
              <a:spcAft>
                <a:spcPts val="0"/>
              </a:spcAft>
            </a:pPr>
            <a:r>
              <a:rPr lang="en-GB" sz="2000" dirty="0">
                <a:latin typeface="Calibri Light" panose="020F0302020204030204" pitchFamily="34" charset="0"/>
                <a:cs typeface="Calibri Light" panose="020F0302020204030204" pitchFamily="34" charset="0"/>
              </a:rPr>
              <a:t>Henry abolished the unpopular </a:t>
            </a:r>
            <a:r>
              <a:rPr lang="en-GB" sz="2000" b="1" dirty="0">
                <a:latin typeface="Calibri Light" panose="020F0302020204030204" pitchFamily="34" charset="0"/>
                <a:cs typeface="Calibri Light" panose="020F0302020204030204" pitchFamily="34" charset="0"/>
              </a:rPr>
              <a:t>Council Learned in the Law</a:t>
            </a:r>
          </a:p>
          <a:p>
            <a:pPr>
              <a:spcBef>
                <a:spcPts val="0"/>
              </a:spcBef>
              <a:spcAft>
                <a:spcPts val="0"/>
              </a:spcAft>
            </a:pPr>
            <a:endParaRPr lang="en-GB" sz="1600" b="1" dirty="0">
              <a:latin typeface="Calibri Light" panose="020F0302020204030204" pitchFamily="34" charset="0"/>
              <a:cs typeface="Calibri Light" panose="020F0302020204030204" pitchFamily="34" charset="0"/>
            </a:endParaRPr>
          </a:p>
          <a:p>
            <a:pPr>
              <a:spcBef>
                <a:spcPts val="0"/>
              </a:spcBef>
              <a:spcAft>
                <a:spcPts val="0"/>
              </a:spcAft>
            </a:pPr>
            <a:r>
              <a:rPr lang="en-GB" sz="2000" dirty="0">
                <a:latin typeface="Calibri Light" panose="020F0302020204030204" pitchFamily="34" charset="0"/>
                <a:cs typeface="Calibri Light" panose="020F0302020204030204" pitchFamily="34" charset="0"/>
              </a:rPr>
              <a:t>Henry’s </a:t>
            </a:r>
            <a:r>
              <a:rPr lang="en-GB" sz="2000" b="1" dirty="0">
                <a:latin typeface="Calibri Light" panose="020F0302020204030204" pitchFamily="34" charset="0"/>
                <a:cs typeface="Calibri Light" panose="020F0302020204030204" pitchFamily="34" charset="0"/>
              </a:rPr>
              <a:t>Court</a:t>
            </a:r>
            <a:r>
              <a:rPr lang="en-GB" sz="2000" dirty="0">
                <a:latin typeface="Calibri Light" panose="020F0302020204030204" pitchFamily="34" charset="0"/>
                <a:cs typeface="Calibri Light" panose="020F0302020204030204" pitchFamily="34" charset="0"/>
              </a:rPr>
              <a:t> is dedicated to pleasure and refinement. But, he also enjoyed the company of scholars steeped in the new learning of the Renaissance.</a:t>
            </a:r>
            <a:br>
              <a:rPr lang="en-GB" sz="2000" dirty="0">
                <a:latin typeface="Calibri Light" panose="020F0302020204030204" pitchFamily="34" charset="0"/>
                <a:cs typeface="Calibri Light" panose="020F0302020204030204" pitchFamily="34" charset="0"/>
              </a:rPr>
            </a:br>
            <a:endParaRPr lang="en-GB" sz="2000" dirty="0">
              <a:latin typeface="Calibri Light" panose="020F0302020204030204" pitchFamily="34" charset="0"/>
              <a:cs typeface="Calibri Light" panose="020F0302020204030204" pitchFamily="34" charset="0"/>
            </a:endParaRPr>
          </a:p>
          <a:p>
            <a:pPr>
              <a:spcBef>
                <a:spcPts val="0"/>
              </a:spcBef>
              <a:spcAft>
                <a:spcPts val="0"/>
              </a:spcAft>
            </a:pPr>
            <a:r>
              <a:rPr lang="en-GB" sz="2000" dirty="0">
                <a:latin typeface="Calibri Light" panose="020F0302020204030204" pitchFamily="34" charset="0"/>
                <a:cs typeface="Calibri Light" panose="020F0302020204030204" pitchFamily="34" charset="0"/>
              </a:rPr>
              <a:t>Henry’s attitude towards the </a:t>
            </a:r>
            <a:r>
              <a:rPr lang="en-GB" sz="2000" b="1" dirty="0">
                <a:latin typeface="Calibri Light" panose="020F0302020204030204" pitchFamily="34" charset="0"/>
                <a:cs typeface="Calibri Light" panose="020F0302020204030204" pitchFamily="34" charset="0"/>
              </a:rPr>
              <a:t>nobility</a:t>
            </a:r>
            <a:r>
              <a:rPr lang="en-GB" sz="2000" dirty="0">
                <a:latin typeface="Calibri Light" panose="020F0302020204030204" pitchFamily="34" charset="0"/>
                <a:cs typeface="Calibri Light" panose="020F0302020204030204" pitchFamily="34" charset="0"/>
              </a:rPr>
              <a:t> was different to that of his father. Early gestures of good will include cancelling 175 bonds. There is no doubt that Henry regarded the nobility as his friends and associates.</a:t>
            </a:r>
          </a:p>
          <a:p>
            <a:pPr>
              <a:spcBef>
                <a:spcPts val="0"/>
              </a:spcBef>
              <a:spcAft>
                <a:spcPts val="0"/>
              </a:spcAft>
            </a:pPr>
            <a:r>
              <a:rPr lang="en-GB" sz="2000" dirty="0">
                <a:latin typeface="Calibri Light" panose="020F0302020204030204" pitchFamily="34" charset="0"/>
                <a:cs typeface="Calibri Light" panose="020F0302020204030204" pitchFamily="34" charset="0"/>
              </a:rPr>
              <a:t>Henry shared his suspicion of possible rivals amongst the nobility.  In 1513, Henry had Edmund de la Pole executed for treason.</a:t>
            </a:r>
          </a:p>
          <a:p>
            <a:pPr>
              <a:spcBef>
                <a:spcPts val="0"/>
              </a:spcBef>
              <a:spcAft>
                <a:spcPts val="0"/>
              </a:spcAft>
            </a:pPr>
            <a:endParaRPr lang="en-GB" sz="1600" dirty="0">
              <a:latin typeface="Calibri Light" panose="020F0302020204030204" pitchFamily="34" charset="0"/>
              <a:cs typeface="Calibri Light" panose="020F0302020204030204" pitchFamily="34" charset="0"/>
            </a:endParaRPr>
          </a:p>
          <a:p>
            <a:pPr>
              <a:spcBef>
                <a:spcPts val="0"/>
              </a:spcBef>
              <a:spcAft>
                <a:spcPts val="0"/>
              </a:spcAft>
            </a:pPr>
            <a:r>
              <a:rPr lang="en-GB" sz="2000" dirty="0">
                <a:latin typeface="Calibri Light" panose="020F0302020204030204" pitchFamily="34" charset="0"/>
                <a:cs typeface="Calibri Light" panose="020F0302020204030204" pitchFamily="34" charset="0"/>
              </a:rPr>
              <a:t>Henry’s </a:t>
            </a:r>
            <a:r>
              <a:rPr lang="en-GB" sz="2000" b="1" dirty="0">
                <a:latin typeface="Calibri Light" panose="020F0302020204030204" pitchFamily="34" charset="0"/>
                <a:cs typeface="Calibri Light" panose="020F0302020204030204" pitchFamily="34" charset="0"/>
              </a:rPr>
              <a:t>style of government </a:t>
            </a:r>
            <a:r>
              <a:rPr lang="en-GB" sz="2000" dirty="0">
                <a:latin typeface="Calibri Light" panose="020F0302020204030204" pitchFamily="34" charset="0"/>
                <a:cs typeface="Calibri Light" panose="020F0302020204030204" pitchFamily="34" charset="0"/>
              </a:rPr>
              <a:t>in this period</a:t>
            </a:r>
            <a:r>
              <a:rPr lang="en-GB" sz="2000" b="1" dirty="0">
                <a:latin typeface="Calibri Light" panose="020F0302020204030204" pitchFamily="34" charset="0"/>
                <a:cs typeface="Calibri Light" panose="020F0302020204030204" pitchFamily="34" charset="0"/>
              </a:rPr>
              <a:t> </a:t>
            </a:r>
            <a:r>
              <a:rPr lang="en-GB" sz="2000" dirty="0">
                <a:latin typeface="Calibri Light" panose="020F0302020204030204" pitchFamily="34" charset="0"/>
                <a:cs typeface="Calibri Light" panose="020F0302020204030204" pitchFamily="34" charset="0"/>
              </a:rPr>
              <a:t>was personal. He took major decisions himself, without the aid of a Chief Minister. </a:t>
            </a:r>
          </a:p>
          <a:p>
            <a:pPr>
              <a:spcBef>
                <a:spcPts val="0"/>
              </a:spcBef>
              <a:spcAft>
                <a:spcPts val="0"/>
              </a:spcAft>
            </a:pPr>
            <a:endParaRPr lang="en-GB" sz="1600" dirty="0">
              <a:latin typeface="Calibri Light" panose="020F0302020204030204" pitchFamily="34" charset="0"/>
              <a:cs typeface="Calibri Light" panose="020F0302020204030204" pitchFamily="34" charset="0"/>
            </a:endParaRPr>
          </a:p>
          <a:p>
            <a:pPr>
              <a:spcBef>
                <a:spcPts val="0"/>
              </a:spcBef>
              <a:spcAft>
                <a:spcPts val="0"/>
              </a:spcAft>
            </a:pPr>
            <a:r>
              <a:rPr lang="en-GB" sz="2000" dirty="0">
                <a:latin typeface="Calibri Light" panose="020F0302020204030204" pitchFamily="34" charset="0"/>
                <a:cs typeface="Calibri Light" panose="020F0302020204030204" pitchFamily="34" charset="0"/>
              </a:rPr>
              <a:t>Henry continued to use </a:t>
            </a:r>
            <a:r>
              <a:rPr lang="en-GB" sz="2000" b="1" dirty="0">
                <a:latin typeface="Calibri Light" panose="020F0302020204030204" pitchFamily="34" charset="0"/>
                <a:cs typeface="Calibri Light" panose="020F0302020204030204" pitchFamily="34" charset="0"/>
              </a:rPr>
              <a:t>Justices of the Peace </a:t>
            </a:r>
            <a:r>
              <a:rPr lang="en-GB" sz="2000" dirty="0">
                <a:latin typeface="Calibri Light" panose="020F0302020204030204" pitchFamily="34" charset="0"/>
                <a:cs typeface="Calibri Light" panose="020F0302020204030204" pitchFamily="34" charset="0"/>
              </a:rPr>
              <a:t>rather than relying on nobles in the localities.</a:t>
            </a:r>
          </a:p>
          <a:p>
            <a:pPr>
              <a:spcBef>
                <a:spcPts val="0"/>
              </a:spcBef>
              <a:spcAft>
                <a:spcPts val="0"/>
              </a:spcAft>
            </a:pPr>
            <a:endParaRPr lang="en-GB"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1" y="477164"/>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u="sng" dirty="0"/>
              <a:t>Government: 1515-1529</a:t>
            </a:r>
          </a:p>
        </p:txBody>
      </p:sp>
      <p:sp>
        <p:nvSpPr>
          <p:cNvPr id="5" name="Rectangle 4"/>
          <p:cNvSpPr/>
          <p:nvPr/>
        </p:nvSpPr>
        <p:spPr>
          <a:xfrm>
            <a:off x="1077686" y="1420586"/>
            <a:ext cx="5132614" cy="1681843"/>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GB" b="1" u="sng" dirty="0">
                <a:latin typeface="Calibri Light" panose="020F0302020204030204" pitchFamily="34" charset="0"/>
                <a:cs typeface="Calibri Light" panose="020F0302020204030204" pitchFamily="34" charset="0"/>
              </a:rPr>
              <a:t>Legal Reforms</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Aim was to tackle slowness and unfairness</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Promoted civil law (evidence) over common law</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Strengthened Star Chamber (12 </a:t>
            </a:r>
            <a:r>
              <a:rPr lang="en-GB" dirty="0">
                <a:latin typeface="Calibri Light" panose="020F0302020204030204" pitchFamily="34" charset="0"/>
                <a:cs typeface="Calibri Light" panose="020F0302020204030204" pitchFamily="34" charset="0"/>
                <a:sym typeface="Wingdings" panose="05000000000000000000" pitchFamily="2" charset="2"/>
              </a:rPr>
              <a:t></a:t>
            </a:r>
            <a:r>
              <a:rPr lang="en-GB" dirty="0">
                <a:latin typeface="Calibri Light" panose="020F0302020204030204" pitchFamily="34" charset="0"/>
                <a:cs typeface="Calibri Light" panose="020F0302020204030204" pitchFamily="34" charset="0"/>
              </a:rPr>
              <a:t>120 cases) </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Reputation as a ‘friend to the poor’</a:t>
            </a:r>
          </a:p>
          <a:p>
            <a:pPr marL="285750" indent="-28575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p:txBody>
      </p:sp>
      <p:sp>
        <p:nvSpPr>
          <p:cNvPr id="6" name="Rectangle 5"/>
          <p:cNvSpPr/>
          <p:nvPr/>
        </p:nvSpPr>
        <p:spPr>
          <a:xfrm>
            <a:off x="1077686" y="3102429"/>
            <a:ext cx="5132614" cy="2902131"/>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lang="en-GB" b="1" u="sng" dirty="0">
                <a:latin typeface="Calibri Light" panose="020F0302020204030204" pitchFamily="34" charset="0"/>
                <a:cs typeface="Calibri Light" panose="020F0302020204030204" pitchFamily="34" charset="0"/>
              </a:rPr>
              <a:t>Financial Reforms</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Shortage of money was a problem for HVIII</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National survey (1522): into who could pay tax (first of its type since Doomsday Book), gained £200,000.</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Subsidy (1523): based on income not property, did not raise as much money as hoped.</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1525 Amicable Grant: tax for church/ordinary payers based on their property value. Provoked rebellion. </a:t>
            </a:r>
          </a:p>
          <a:p>
            <a:pPr marL="285750" indent="-28575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dirty="0">
              <a:latin typeface="Calibri Light" panose="020F0302020204030204" pitchFamily="34" charset="0"/>
              <a:cs typeface="Calibri Light" panose="020F0302020204030204" pitchFamily="34" charset="0"/>
            </a:endParaRPr>
          </a:p>
        </p:txBody>
      </p:sp>
      <p:sp>
        <p:nvSpPr>
          <p:cNvPr id="7" name="Rectangle 6"/>
          <p:cNvSpPr/>
          <p:nvPr/>
        </p:nvSpPr>
        <p:spPr>
          <a:xfrm>
            <a:off x="6218373" y="3745775"/>
            <a:ext cx="4931228" cy="2258785"/>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GB" b="1" u="sng" dirty="0">
                <a:latin typeface="Calibri Light" panose="020F0302020204030204" pitchFamily="34" charset="0"/>
                <a:cs typeface="Calibri Light" panose="020F0302020204030204" pitchFamily="34" charset="0"/>
              </a:rPr>
              <a:t>Parliament</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Wolsey could be accused of trying to rule without Parliament (called Parliament twice)</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1515: </a:t>
            </a:r>
            <a:r>
              <a:rPr lang="en-GB" dirty="0" err="1">
                <a:latin typeface="Calibri Light" panose="020F0302020204030204" pitchFamily="34" charset="0"/>
                <a:cs typeface="Calibri Light" panose="020F0302020204030204" pitchFamily="34" charset="0"/>
              </a:rPr>
              <a:t>Hunne’s</a:t>
            </a:r>
            <a:r>
              <a:rPr lang="en-GB" dirty="0">
                <a:latin typeface="Calibri Light" panose="020F0302020204030204" pitchFamily="34" charset="0"/>
                <a:cs typeface="Calibri Light" panose="020F0302020204030204" pitchFamily="34" charset="0"/>
              </a:rPr>
              <a:t> Case – Bishop Scandal </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1523: Taxation as a result of foreign policy</a:t>
            </a:r>
          </a:p>
        </p:txBody>
      </p:sp>
      <p:sp>
        <p:nvSpPr>
          <p:cNvPr id="8" name="Rectangle 7"/>
          <p:cNvSpPr/>
          <p:nvPr/>
        </p:nvSpPr>
        <p:spPr>
          <a:xfrm>
            <a:off x="6226628" y="1420586"/>
            <a:ext cx="4914899" cy="2325189"/>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GB" b="1" u="sng" dirty="0">
                <a:latin typeface="Calibri Light" panose="020F0302020204030204" pitchFamily="34" charset="0"/>
                <a:cs typeface="Calibri Light" panose="020F0302020204030204" pitchFamily="34" charset="0"/>
              </a:rPr>
              <a:t>Economic Reforms</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No coherent economic policy</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1517 – national enquiry into enclosure</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Then, legal cases were drawn up against landlords who had enclosed without proper permission</a:t>
            </a:r>
          </a:p>
          <a:p>
            <a:pPr marL="285750" indent="-285750">
              <a:buFont typeface="Arial" panose="020B0604020202020204" pitchFamily="34" charset="0"/>
              <a:buChar char="•"/>
            </a:pPr>
            <a:r>
              <a:rPr lang="en-GB" dirty="0">
                <a:latin typeface="Calibri Light" panose="020F0302020204030204" pitchFamily="34" charset="0"/>
                <a:cs typeface="Calibri Light" panose="020F0302020204030204" pitchFamily="34" charset="0"/>
              </a:rPr>
              <a:t>1523-26 suspended cases due to opposition from landlords in Parliament</a:t>
            </a:r>
          </a:p>
        </p:txBody>
      </p:sp>
    </p:spTree>
    <p:extLst>
      <p:ext uri="{BB962C8B-B14F-4D97-AF65-F5344CB8AC3E}">
        <p14:creationId xmlns:p14="http://schemas.microsoft.com/office/powerpoint/2010/main" val="7014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870</TotalTime>
  <Words>5649</Words>
  <Application>Microsoft Office PowerPoint</Application>
  <PresentationFormat>Widescreen</PresentationFormat>
  <Paragraphs>620</Paragraphs>
  <Slides>44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Garamond</vt:lpstr>
      <vt:lpstr>Wingdings</vt:lpstr>
      <vt:lpstr>Organic</vt:lpstr>
      <vt:lpstr>Henry VIII</vt:lpstr>
      <vt:lpstr>Henry VIII (April 1509 - January 1547)</vt:lpstr>
      <vt:lpstr>PowerPoint Presentation</vt:lpstr>
      <vt:lpstr>Key Individuals: Overview</vt:lpstr>
      <vt:lpstr>PowerPoint Presentation</vt:lpstr>
      <vt:lpstr>PowerPoint Presentation</vt:lpstr>
      <vt:lpstr>Government: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Religion: Overview</vt:lpstr>
      <vt:lpstr>PowerPoint Presentation</vt:lpstr>
      <vt:lpstr>PowerPoint Presentation</vt:lpstr>
      <vt:lpstr>PowerPoint Presentation</vt:lpstr>
      <vt:lpstr>PowerPoint Presentation</vt:lpstr>
      <vt:lpstr>PowerPoint Presentation</vt:lpstr>
      <vt:lpstr>PowerPoint Presentation</vt:lpstr>
      <vt:lpstr>Foreign Policy: Overview</vt:lpstr>
      <vt:lpstr>PowerPoint Presentation</vt:lpstr>
      <vt:lpstr>PowerPoint Presentation</vt:lpstr>
      <vt:lpstr>PowerPoint Presentation</vt:lpstr>
      <vt:lpstr>PowerPoint Presentation</vt:lpstr>
      <vt:lpstr>Society and Economy: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Tudor Exam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Thomas Rotherham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VIII</dc:title>
  <dc:creator>Frances Pearson</dc:creator>
  <cp:lastModifiedBy>Mr O.R.Reynolds</cp:lastModifiedBy>
  <cp:revision>210</cp:revision>
  <dcterms:created xsi:type="dcterms:W3CDTF">2018-03-19T11:14:03Z</dcterms:created>
  <dcterms:modified xsi:type="dcterms:W3CDTF">2022-03-24T10:29:19Z</dcterms:modified>
</cp:coreProperties>
</file>