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61" r:id="rId5"/>
    <p:sldId id="258" r:id="rId6"/>
    <p:sldId id="262" r:id="rId7"/>
    <p:sldId id="263" r:id="rId8"/>
    <p:sldId id="265" r:id="rId9"/>
    <p:sldId id="264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93" r:id="rId33"/>
    <p:sldId id="288" r:id="rId34"/>
    <p:sldId id="289" r:id="rId35"/>
    <p:sldId id="290" r:id="rId36"/>
    <p:sldId id="291" r:id="rId37"/>
    <p:sldId id="292" r:id="rId38"/>
    <p:sldId id="294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C9FB"/>
    <a:srgbClr val="BAE18F"/>
    <a:srgbClr val="F6AA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944" autoAdjust="0"/>
    <p:restoredTop sz="94660"/>
  </p:normalViewPr>
  <p:slideViewPr>
    <p:cSldViewPr snapToGrid="0">
      <p:cViewPr varScale="1">
        <p:scale>
          <a:sx n="80" d="100"/>
          <a:sy n="80" d="100"/>
        </p:scale>
        <p:origin x="17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47F58E-3C42-49C6-9A39-00266BCE22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FB5E3A-2BAD-47D8-8066-99C9A56D1E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394B9E-78FA-46EA-9572-64CE58414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FB513-C0D4-4D31-8C7E-6FFF62BB54AA}" type="datetimeFigureOut">
              <a:rPr lang="en-GB" smtClean="0"/>
              <a:t>12/05/2020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F13AB5-8810-43AD-A5EF-B0A3BD409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DC0A65-82A5-4843-84D6-8419B533C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3690D-054B-4ACE-8736-6426B582254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24316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A05F7C-DD29-467F-8DC3-01379ADEDD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6A4AE4-A640-4795-92B8-12817DB476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E4BF1B-345F-416C-8A58-3C08B343F2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FB513-C0D4-4D31-8C7E-6FFF62BB54AA}" type="datetimeFigureOut">
              <a:rPr lang="en-GB" smtClean="0"/>
              <a:t>12/05/2020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3A7AED-E1E9-4128-B893-4B9476DEC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195E0C-477E-4187-A079-02A5EE00C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3690D-054B-4ACE-8736-6426B582254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91563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BDAC3CA-6B5C-4DAD-949E-1BF894484C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0BD6BDD-6160-44E3-9420-0A328DB6DC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6E617C-04AA-4CEF-83BF-276DD5DBCC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FB513-C0D4-4D31-8C7E-6FFF62BB54AA}" type="datetimeFigureOut">
              <a:rPr lang="en-GB" smtClean="0"/>
              <a:t>12/05/2020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2506D5-17AD-4C18-BA53-BCB8942756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833095-566D-4250-B632-6F3165579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3690D-054B-4ACE-8736-6426B582254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33978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DE5C61-1B0F-4DFD-A2DE-6731901B73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F93699-812A-43C8-B2A9-A1BD421C9B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75AB7D-E7F2-4517-8BB8-0F9BC373E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FB513-C0D4-4D31-8C7E-6FFF62BB54AA}" type="datetimeFigureOut">
              <a:rPr lang="en-GB" smtClean="0"/>
              <a:t>12/05/2020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8C6832-6F0C-4842-ADDE-233D3E3443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8B7590-E873-4569-AD9A-498F8A886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3690D-054B-4ACE-8736-6426B582254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43247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C0F2BC-194A-4955-BF66-4F655809C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06CAE3-2424-4750-B060-3C0B898DE9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7E6B0F-D9A3-40FE-A330-CE2CC75531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FB513-C0D4-4D31-8C7E-6FFF62BB54AA}" type="datetimeFigureOut">
              <a:rPr lang="en-GB" smtClean="0"/>
              <a:t>12/05/2020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4D438D-2BF6-4FF1-BA87-325043B48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21894B-9FB0-46D7-B947-AF75914FB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3690D-054B-4ACE-8736-6426B582254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18208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E28695-B251-4BC0-B0E5-165E31B33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AD6263-463E-4747-B28C-B54C39550D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B6EC84-BC10-4F38-9AB4-BCAD513BFB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3F918F-BB38-4656-944D-554A03FBAC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FB513-C0D4-4D31-8C7E-6FFF62BB54AA}" type="datetimeFigureOut">
              <a:rPr lang="en-GB" smtClean="0"/>
              <a:t>12/05/2020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401EF3-E1C3-4A25-8710-C5D34F9D9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989FC2-D879-4B7D-B55B-A3F724134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3690D-054B-4ACE-8736-6426B582254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1385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0E90C-D7AF-4E1B-8D96-FF5C201890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8C5EB2-E40E-4249-AFCA-2438719108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9C7592-5018-49DD-9AB5-FB0FCED329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F685F1A-2B5A-43A2-B4F0-274498EFD7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011D9D5-80E3-439E-87BD-6294D97A2B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D2B6E16-D570-4192-A578-0F8F83F3A1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FB513-C0D4-4D31-8C7E-6FFF62BB54AA}" type="datetimeFigureOut">
              <a:rPr lang="en-GB" smtClean="0"/>
              <a:t>12/05/2020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205522-B299-4B55-A6AD-FD1330BE44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2FE613E-54BC-4573-AD6F-836F7EB27B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3690D-054B-4ACE-8736-6426B582254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91528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37F23D-DE95-4B3B-A480-38ABA03D28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047E2CB-DFB4-4B6F-BF6A-86BF4BC52F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FB513-C0D4-4D31-8C7E-6FFF62BB54AA}" type="datetimeFigureOut">
              <a:rPr lang="en-GB" smtClean="0"/>
              <a:t>12/05/2020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528D8E-196B-46B1-BA82-88EC0BA0CA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DB7BED-0D05-480F-9413-5D505BADE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3690D-054B-4ACE-8736-6426B582254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84552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6ED703-A747-4B62-B3D1-A8BE1DA06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FB513-C0D4-4D31-8C7E-6FFF62BB54AA}" type="datetimeFigureOut">
              <a:rPr lang="en-GB" smtClean="0"/>
              <a:t>12/05/2020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A87BBA5-6D8F-45E9-8A15-5804E75AE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26CF9B-4714-4961-8CEE-FC121DF7D4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3690D-054B-4ACE-8736-6426B582254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0590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902F56-BDCF-4E82-99CE-8C290898F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64DB21-6046-4EF7-B31D-87AABEDDC6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8DD5BD-6CA0-4CCD-ABF4-B0AED31B71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CD80DF-D1D4-473B-85D3-C1FEA87CC3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FB513-C0D4-4D31-8C7E-6FFF62BB54AA}" type="datetimeFigureOut">
              <a:rPr lang="en-GB" smtClean="0"/>
              <a:t>12/05/2020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9C5E11-C32B-45CB-9CDE-CD798B413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3478CE-6F1D-4896-9AD2-81BCF4336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3690D-054B-4ACE-8736-6426B582254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70942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EF6B78-3385-4CAA-8AED-F4CD3F16D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BC46216-7171-48D7-816D-E657308D20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86C679-E41F-4406-9495-6443949D9F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F12557-0ADC-4D1A-9EFE-88C0B23DBF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FB513-C0D4-4D31-8C7E-6FFF62BB54AA}" type="datetimeFigureOut">
              <a:rPr lang="en-GB" smtClean="0"/>
              <a:t>12/05/2020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B6483A-ACC5-4EB0-9B1B-B28B5C0C75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E998EA-7261-4E59-BF13-0CEC75D9B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3690D-054B-4ACE-8736-6426B582254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47663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6000">
              <a:schemeClr val="bg1"/>
            </a:gs>
            <a:gs pos="58426">
              <a:srgbClr val="FFFF00"/>
            </a:gs>
            <a:gs pos="52000">
              <a:schemeClr val="bg1">
                <a:lumMod val="50000"/>
              </a:schemeClr>
            </a:gs>
            <a:gs pos="3000">
              <a:srgbClr val="F7EAFB"/>
            </a:gs>
            <a:gs pos="0">
              <a:schemeClr val="tx1"/>
            </a:gs>
            <a:gs pos="86000">
              <a:schemeClr val="bg1"/>
            </a:gs>
            <a:gs pos="91000">
              <a:schemeClr val="bg1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741DB81-0657-453D-9CE6-4D865ACEE1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5930B5-2833-4CED-B2E9-6836640195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481DCC-BDC3-4AB8-ADE4-DD73595AFD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CFB513-C0D4-4D31-8C7E-6FFF62BB54AA}" type="datetimeFigureOut">
              <a:rPr lang="en-GB" smtClean="0"/>
              <a:t>12/05/2020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65EB5A-2CE5-4936-8EC4-B3D5BC603C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88752C-55E8-45C3-BC1A-CA7E7994E6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03690D-054B-4ACE-8736-6426B582254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8469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6.png"/><Relationship Id="rId5" Type="http://schemas.openxmlformats.org/officeDocument/2006/relationships/image" Target="../media/image14.gif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6.png"/><Relationship Id="rId4" Type="http://schemas.openxmlformats.org/officeDocument/2006/relationships/image" Target="../media/image15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6.png"/><Relationship Id="rId4" Type="http://schemas.openxmlformats.org/officeDocument/2006/relationships/image" Target="../media/image16.gif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10.m4a"/><Relationship Id="rId7" Type="http://schemas.openxmlformats.org/officeDocument/2006/relationships/image" Target="../media/image6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7.gif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0.m4a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6.png"/><Relationship Id="rId4" Type="http://schemas.openxmlformats.org/officeDocument/2006/relationships/image" Target="../media/image18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6.png"/><Relationship Id="rId4" Type="http://schemas.openxmlformats.org/officeDocument/2006/relationships/image" Target="../media/image19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0.gif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6.png"/><Relationship Id="rId4" Type="http://schemas.openxmlformats.org/officeDocument/2006/relationships/image" Target="../media/image21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6.png"/><Relationship Id="rId4" Type="http://schemas.openxmlformats.org/officeDocument/2006/relationships/image" Target="../media/image22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6.png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6.png"/><Relationship Id="rId4" Type="http://schemas.openxmlformats.org/officeDocument/2006/relationships/image" Target="../media/image24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6.png"/><Relationship Id="rId4" Type="http://schemas.openxmlformats.org/officeDocument/2006/relationships/image" Target="../media/image25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6.png"/><Relationship Id="rId4" Type="http://schemas.openxmlformats.org/officeDocument/2006/relationships/image" Target="../media/image26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6.png"/><Relationship Id="rId4" Type="http://schemas.openxmlformats.org/officeDocument/2006/relationships/image" Target="../media/image27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6.png"/><Relationship Id="rId4" Type="http://schemas.openxmlformats.org/officeDocument/2006/relationships/image" Target="../media/image28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6.png"/><Relationship Id="rId4" Type="http://schemas.openxmlformats.org/officeDocument/2006/relationships/image" Target="../media/image29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6.png"/><Relationship Id="rId4" Type="http://schemas.openxmlformats.org/officeDocument/2006/relationships/image" Target="../media/image30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6.png"/><Relationship Id="rId4" Type="http://schemas.openxmlformats.org/officeDocument/2006/relationships/image" Target="../media/image31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6.png"/><Relationship Id="rId5" Type="http://schemas.openxmlformats.org/officeDocument/2006/relationships/image" Target="../media/image33.jpeg"/><Relationship Id="rId4" Type="http://schemas.openxmlformats.org/officeDocument/2006/relationships/image" Target="../media/image32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6.png"/><Relationship Id="rId4" Type="http://schemas.openxmlformats.org/officeDocument/2006/relationships/image" Target="../media/image34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6.png"/><Relationship Id="rId4" Type="http://schemas.openxmlformats.org/officeDocument/2006/relationships/image" Target="../media/image35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6.png"/><Relationship Id="rId4" Type="http://schemas.openxmlformats.org/officeDocument/2006/relationships/image" Target="../media/image36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6.png"/><Relationship Id="rId4" Type="http://schemas.openxmlformats.org/officeDocument/2006/relationships/image" Target="../media/image37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6.png"/><Relationship Id="rId4" Type="http://schemas.openxmlformats.org/officeDocument/2006/relationships/image" Target="../media/image38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6.png"/><Relationship Id="rId4" Type="http://schemas.openxmlformats.org/officeDocument/2006/relationships/image" Target="../media/image39.g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5" Type="http://schemas.openxmlformats.org/officeDocument/2006/relationships/image" Target="../media/image6.png"/><Relationship Id="rId4" Type="http://schemas.openxmlformats.org/officeDocument/2006/relationships/image" Target="../media/image40.gi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5" Type="http://schemas.openxmlformats.org/officeDocument/2006/relationships/image" Target="../media/image6.png"/><Relationship Id="rId4" Type="http://schemas.openxmlformats.org/officeDocument/2006/relationships/image" Target="../media/image41.gi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5" Type="http://schemas.openxmlformats.org/officeDocument/2006/relationships/image" Target="../media/image6.png"/><Relationship Id="rId4" Type="http://schemas.openxmlformats.org/officeDocument/2006/relationships/image" Target="../media/image42.gif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7.gif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8.gif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9.gif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1.gif"/><Relationship Id="rId5" Type="http://schemas.openxmlformats.org/officeDocument/2006/relationships/image" Target="../media/image6.png"/><Relationship Id="rId4" Type="http://schemas.openxmlformats.org/officeDocument/2006/relationships/image" Target="../media/image10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2.gif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EB4AA-E812-46EF-8ABA-3BFA30AFF7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3291" y="808038"/>
            <a:ext cx="12191999" cy="2387600"/>
          </a:xfrm>
        </p:spPr>
        <p:txBody>
          <a:bodyPr>
            <a:noAutofit/>
          </a:bodyPr>
          <a:lstStyle/>
          <a:p>
            <a:r>
              <a:rPr lang="en-GB" sz="10000" dirty="0">
                <a:solidFill>
                  <a:schemeClr val="accent5">
                    <a:lumMod val="50000"/>
                  </a:schemeClr>
                </a:solidFill>
                <a:latin typeface="Stencil" panose="040409050D0802020404" pitchFamily="82" charset="0"/>
              </a:rPr>
              <a:t>The 3</a:t>
            </a:r>
            <a:r>
              <a:rPr lang="en-GB" sz="10000" baseline="30000" dirty="0">
                <a:solidFill>
                  <a:schemeClr val="accent5">
                    <a:lumMod val="50000"/>
                  </a:schemeClr>
                </a:solidFill>
                <a:latin typeface="Stencil" panose="040409050D0802020404" pitchFamily="82" charset="0"/>
              </a:rPr>
              <a:t>rd</a:t>
            </a:r>
            <a:r>
              <a:rPr lang="en-GB" sz="10000" dirty="0">
                <a:solidFill>
                  <a:schemeClr val="accent5">
                    <a:lumMod val="50000"/>
                  </a:schemeClr>
                </a:solidFill>
                <a:latin typeface="Stencil" panose="040409050D0802020404" pitchFamily="82" charset="0"/>
              </a:rPr>
              <a:t> Declension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E64F76E-183D-4758-AAF6-F68A82FD1B1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028" name="Picture 4" descr="Sonar enters the third dimension - CSMonitor.com">
            <a:extLst>
              <a:ext uri="{FF2B5EF4-FFF2-40B4-BE49-F238E27FC236}">
                <a16:creationId xmlns:a16="http://schemas.microsoft.com/office/drawing/2014/main" id="{7EE059E4-ACFB-4035-9002-55CC0142E7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6938" y="3531782"/>
            <a:ext cx="6343503" cy="3340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he Third Dimension">
            <a:extLst>
              <a:ext uri="{FF2B5EF4-FFF2-40B4-BE49-F238E27FC236}">
                <a16:creationId xmlns:a16="http://schemas.microsoft.com/office/drawing/2014/main" id="{E6FD83D8-677F-4360-BFCA-476019D73B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2326" r="-718" b="19203"/>
          <a:stretch/>
        </p:blipFill>
        <p:spPr bwMode="auto">
          <a:xfrm>
            <a:off x="3600450" y="456108"/>
            <a:ext cx="7869148" cy="3062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Encounter in the Third Dimension (1999) - IMDb">
            <a:extLst>
              <a:ext uri="{FF2B5EF4-FFF2-40B4-BE49-F238E27FC236}">
                <a16:creationId xmlns:a16="http://schemas.microsoft.com/office/drawing/2014/main" id="{4E685866-E258-4D70-9910-4E9CACC245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3" b="21835"/>
          <a:stretch/>
        </p:blipFill>
        <p:spPr bwMode="auto">
          <a:xfrm>
            <a:off x="0" y="1052283"/>
            <a:ext cx="3600450" cy="4931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9731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Doctor Boy Cartoon Character And Doctor Boy Playing. Doctor Boy ...">
            <a:extLst>
              <a:ext uri="{FF2B5EF4-FFF2-40B4-BE49-F238E27FC236}">
                <a16:creationId xmlns:a16="http://schemas.microsoft.com/office/drawing/2014/main" id="{2BF167C1-E918-46E7-B8C8-A142B2E0D3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52" t="8295" r="18288" b="9630"/>
          <a:stretch/>
        </p:blipFill>
        <p:spPr bwMode="auto">
          <a:xfrm>
            <a:off x="6055357" y="2828765"/>
            <a:ext cx="792480" cy="1810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95FA8FE-3B81-44E7-951D-9EA8165B8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26906" cy="1325563"/>
          </a:xfrm>
        </p:spPr>
        <p:txBody>
          <a:bodyPr>
            <a:normAutofit/>
          </a:bodyPr>
          <a:lstStyle/>
          <a:p>
            <a:pPr algn="ctr"/>
            <a:r>
              <a:rPr lang="el-GR" sz="6000" dirty="0">
                <a:latin typeface="+mn-lt"/>
              </a:rPr>
              <a:t>6</a:t>
            </a:r>
            <a:r>
              <a:rPr lang="en-GB" sz="6000" dirty="0">
                <a:latin typeface="+mn-lt"/>
              </a:rPr>
              <a:t>.</a:t>
            </a:r>
            <a:r>
              <a:rPr lang="en-GB" sz="6000" dirty="0">
                <a:latin typeface="Stencil" panose="040409050D0802020404" pitchFamily="82" charset="0"/>
              </a:rPr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31CE0C-F098-4832-B4BF-8633BA4181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6255" y="1325563"/>
            <a:ext cx="12025745" cy="150320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10000" b="1" dirty="0">
                <a:solidFill>
                  <a:schemeClr val="bg1"/>
                </a:solidFill>
                <a:latin typeface="Palatino Linotype" panose="02040502050505030304" pitchFamily="18" charset="0"/>
              </a:rPr>
              <a:t>γέρω</a:t>
            </a:r>
            <a:r>
              <a:rPr lang="en-GB" sz="10000" b="1" dirty="0">
                <a:solidFill>
                  <a:schemeClr val="bg1"/>
                </a:solidFill>
                <a:latin typeface="Palatino Linotype" panose="02040502050505030304" pitchFamily="18" charset="0"/>
              </a:rPr>
              <a:t>ν, </a:t>
            </a:r>
            <a:r>
              <a:rPr lang="en-GB" sz="10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γ</a:t>
            </a:r>
            <a:r>
              <a:rPr lang="el-GR" sz="10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έροντ</a:t>
            </a:r>
            <a:r>
              <a:rPr lang="en-GB" sz="100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Palatino Linotype" panose="02040502050505030304" pitchFamily="18" charset="0"/>
              </a:rPr>
              <a:t>ος</a:t>
            </a:r>
            <a:r>
              <a:rPr lang="el-GR" sz="10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l-GR" sz="10000" b="1" dirty="0">
                <a:solidFill>
                  <a:srgbClr val="FFFF00"/>
                </a:solidFill>
                <a:latin typeface="Palatino Linotype" panose="02040502050505030304" pitchFamily="18" charset="0"/>
              </a:rPr>
              <a:t>ὁ</a:t>
            </a:r>
            <a:r>
              <a:rPr lang="en-GB" sz="10000" b="1" dirty="0">
                <a:solidFill>
                  <a:schemeClr val="bg1"/>
                </a:solidFill>
                <a:latin typeface="Palatino Linotype" panose="02040502050505030304" pitchFamily="18" charset="0"/>
              </a:rPr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3E61070-D3F1-4323-A656-5850C29AE620}"/>
              </a:ext>
            </a:extLst>
          </p:cNvPr>
          <p:cNvSpPr txBox="1"/>
          <p:nvPr/>
        </p:nvSpPr>
        <p:spPr>
          <a:xfrm>
            <a:off x="531714" y="3675293"/>
            <a:ext cx="6702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Jokerman" panose="04090605060D06020702" pitchFamily="82" charset="0"/>
              </a:rPr>
              <a:t>Derivation</a:t>
            </a:r>
            <a:r>
              <a:rPr lang="en-GB" sz="4000" dirty="0">
                <a:latin typeface="Jokerman" panose="04090605060D06020702" pitchFamily="82" charset="0"/>
              </a:rPr>
              <a:t>:</a:t>
            </a:r>
            <a:r>
              <a:rPr lang="en-GB" sz="4000" dirty="0"/>
              <a:t> </a:t>
            </a:r>
            <a:r>
              <a:rPr lang="en-GB" sz="4000" b="1" dirty="0"/>
              <a:t>ger</a:t>
            </a:r>
            <a:r>
              <a:rPr lang="en-GB" sz="4000" dirty="0"/>
              <a:t>iatric</a:t>
            </a:r>
          </a:p>
        </p:txBody>
      </p:sp>
      <p:pic>
        <p:nvPicPr>
          <p:cNvPr id="6146" name="Picture 2" descr="Angry Old Man GIF by funk - Find &amp; Share on GIPHY">
            <a:extLst>
              <a:ext uri="{FF2B5EF4-FFF2-40B4-BE49-F238E27FC236}">
                <a16:creationId xmlns:a16="http://schemas.microsoft.com/office/drawing/2014/main" id="{0BCAA5B9-C480-48F9-A096-A6F5A163887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3429000"/>
            <a:ext cx="45720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691EB952-2C0F-43E4-B3D8-C85A468351E1}"/>
              </a:ext>
            </a:extLst>
          </p:cNvPr>
          <p:cNvSpPr/>
          <p:nvPr/>
        </p:nvSpPr>
        <p:spPr>
          <a:xfrm>
            <a:off x="4866640" y="3675293"/>
            <a:ext cx="792480" cy="707886"/>
          </a:xfrm>
          <a:prstGeom prst="ellipse">
            <a:avLst/>
          </a:prstGeom>
          <a:solidFill>
            <a:schemeClr val="accent1">
              <a:alpha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819BA5A5-1022-4F43-A7A5-6285DC8808EB}"/>
              </a:ext>
            </a:extLst>
          </p:cNvPr>
          <p:cNvSpPr/>
          <p:nvPr/>
        </p:nvSpPr>
        <p:spPr>
          <a:xfrm rot="14350180">
            <a:off x="5656362" y="3184702"/>
            <a:ext cx="311168" cy="7322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A10DE9-62A5-4FA5-B71C-710781F3DF48}"/>
              </a:ext>
            </a:extLst>
          </p:cNvPr>
          <p:cNvSpPr txBox="1"/>
          <p:nvPr/>
        </p:nvSpPr>
        <p:spPr>
          <a:xfrm>
            <a:off x="6847837" y="2828765"/>
            <a:ext cx="13411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>
                <a:solidFill>
                  <a:schemeClr val="bg1"/>
                </a:solidFill>
                <a:latin typeface="Palatino Linotype" panose="02040502050505030304" pitchFamily="18" charset="0"/>
              </a:rPr>
              <a:t>ἰατρός</a:t>
            </a:r>
            <a:r>
              <a:rPr lang="el-GR" b="1" dirty="0">
                <a:solidFill>
                  <a:schemeClr val="bg1"/>
                </a:solidFill>
              </a:rPr>
              <a:t> = </a:t>
            </a:r>
            <a:r>
              <a:rPr lang="en-GB" b="1" dirty="0">
                <a:solidFill>
                  <a:schemeClr val="bg1"/>
                </a:solidFill>
              </a:rPr>
              <a:t>doctor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CDF29DD-04E6-4F5C-9D3B-8F16FB53DE03}"/>
              </a:ext>
            </a:extLst>
          </p:cNvPr>
          <p:cNvSpPr txBox="1"/>
          <p:nvPr/>
        </p:nvSpPr>
        <p:spPr>
          <a:xfrm>
            <a:off x="2422358" y="4932272"/>
            <a:ext cx="82681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dirty="0"/>
              <a:t>old man</a:t>
            </a:r>
          </a:p>
        </p:txBody>
      </p:sp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5EC1D5A-8041-400C-8CA6-776CEF8E36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834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2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/>
      <p:bldP spid="5" grpId="0" animBg="1"/>
      <p:bldP spid="6" grpId="0" animBg="1"/>
      <p:bldP spid="7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6000">
              <a:schemeClr val="bg1"/>
            </a:gs>
            <a:gs pos="58426">
              <a:srgbClr val="FAC9FB"/>
            </a:gs>
            <a:gs pos="52000">
              <a:schemeClr val="bg1">
                <a:lumMod val="50000"/>
              </a:schemeClr>
            </a:gs>
            <a:gs pos="3000">
              <a:srgbClr val="F7EAFB"/>
            </a:gs>
            <a:gs pos="0">
              <a:schemeClr val="tx1"/>
            </a:gs>
            <a:gs pos="86000">
              <a:schemeClr val="bg1"/>
            </a:gs>
            <a:gs pos="91000">
              <a:schemeClr val="bg1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5FA8FE-3B81-44E7-951D-9EA8165B8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26906" cy="1325563"/>
          </a:xfrm>
        </p:spPr>
        <p:txBody>
          <a:bodyPr>
            <a:normAutofit/>
          </a:bodyPr>
          <a:lstStyle/>
          <a:p>
            <a:pPr algn="ctr"/>
            <a:r>
              <a:rPr lang="el-GR" sz="6000" dirty="0">
                <a:latin typeface="+mn-lt"/>
              </a:rPr>
              <a:t>7</a:t>
            </a:r>
            <a:r>
              <a:rPr lang="en-GB" sz="6000" dirty="0">
                <a:latin typeface="+mn-lt"/>
              </a:rPr>
              <a:t>.</a:t>
            </a:r>
            <a:r>
              <a:rPr lang="en-GB" sz="6000" dirty="0">
                <a:latin typeface="Stencil" panose="040409050D0802020404" pitchFamily="82" charset="0"/>
              </a:rPr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31CE0C-F098-4832-B4BF-8633BA4181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8613" y="1325563"/>
            <a:ext cx="11213387" cy="150320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10000" b="1" dirty="0">
                <a:solidFill>
                  <a:schemeClr val="bg1"/>
                </a:solidFill>
                <a:latin typeface="Palatino Linotype" panose="02040502050505030304" pitchFamily="18" charset="0"/>
              </a:rPr>
              <a:t>γ</a:t>
            </a:r>
            <a:r>
              <a:rPr lang="el-GR" sz="10000" b="1" dirty="0">
                <a:solidFill>
                  <a:schemeClr val="bg1"/>
                </a:solidFill>
                <a:latin typeface="Palatino Linotype" panose="02040502050505030304" pitchFamily="18" charset="0"/>
              </a:rPr>
              <a:t>υ</a:t>
            </a:r>
            <a:r>
              <a:rPr lang="en-GB" sz="10000" b="1" dirty="0">
                <a:solidFill>
                  <a:schemeClr val="bg1"/>
                </a:solidFill>
                <a:latin typeface="Palatino Linotype" panose="02040502050505030304" pitchFamily="18" charset="0"/>
              </a:rPr>
              <a:t>ν</a:t>
            </a:r>
            <a:r>
              <a:rPr lang="el-GR" sz="10000" b="1" dirty="0">
                <a:solidFill>
                  <a:schemeClr val="bg1"/>
                </a:solidFill>
                <a:latin typeface="Palatino Linotype" panose="02040502050505030304" pitchFamily="18" charset="0"/>
              </a:rPr>
              <a:t>ή</a:t>
            </a:r>
            <a:r>
              <a:rPr lang="en-GB" sz="10000" b="1" dirty="0">
                <a:solidFill>
                  <a:schemeClr val="bg1"/>
                </a:solidFill>
                <a:latin typeface="Palatino Linotype" panose="02040502050505030304" pitchFamily="18" charset="0"/>
              </a:rPr>
              <a:t>, </a:t>
            </a:r>
            <a:r>
              <a:rPr lang="en-GB" sz="10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γ</a:t>
            </a:r>
            <a:r>
              <a:rPr lang="el-GR" sz="10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υναίκ</a:t>
            </a:r>
            <a:r>
              <a:rPr lang="en-GB" sz="100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Palatino Linotype" panose="02040502050505030304" pitchFamily="18" charset="0"/>
              </a:rPr>
              <a:t>ος</a:t>
            </a:r>
            <a:r>
              <a:rPr lang="el-GR" sz="10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l-GR" sz="10000" b="1" dirty="0">
                <a:solidFill>
                  <a:srgbClr val="FAC9FB"/>
                </a:solidFill>
                <a:latin typeface="Palatino Linotype" panose="02040502050505030304" pitchFamily="18" charset="0"/>
              </a:rPr>
              <a:t>ἡ</a:t>
            </a:r>
            <a:r>
              <a:rPr lang="en-GB" sz="10000" b="1" dirty="0">
                <a:solidFill>
                  <a:schemeClr val="bg1"/>
                </a:solidFill>
                <a:latin typeface="Palatino Linotype" panose="02040502050505030304" pitchFamily="18" charset="0"/>
              </a:rPr>
              <a:t> </a:t>
            </a:r>
          </a:p>
        </p:txBody>
      </p:sp>
      <p:pic>
        <p:nvPicPr>
          <p:cNvPr id="7172" name="Picture 4" descr="Rita hayworth rita hayworth GIF - Find on GIFER">
            <a:extLst>
              <a:ext uri="{FF2B5EF4-FFF2-40B4-BE49-F238E27FC236}">
                <a16:creationId xmlns:a16="http://schemas.microsoft.com/office/drawing/2014/main" id="{3EB07181-DB3C-47B6-AED5-99B59105F47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127" y="3047554"/>
            <a:ext cx="2921673" cy="1963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7423083-160C-48E2-9137-5BEDE11491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725D05B-658D-4CB7-8986-92C1D8D6D8D7}"/>
              </a:ext>
            </a:extLst>
          </p:cNvPr>
          <p:cNvSpPr txBox="1"/>
          <p:nvPr/>
        </p:nvSpPr>
        <p:spPr>
          <a:xfrm>
            <a:off x="5272505" y="3800385"/>
            <a:ext cx="6702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Jokerman" panose="04090605060D06020702" pitchFamily="82" charset="0"/>
              </a:rPr>
              <a:t>Derivation</a:t>
            </a:r>
            <a:r>
              <a:rPr lang="en-GB" sz="4000" dirty="0">
                <a:latin typeface="Jokerman" panose="04090605060D06020702" pitchFamily="82" charset="0"/>
              </a:rPr>
              <a:t>:</a:t>
            </a:r>
            <a:r>
              <a:rPr lang="en-GB" sz="4000" dirty="0"/>
              <a:t> </a:t>
            </a:r>
            <a:r>
              <a:rPr lang="en-GB" sz="4000" b="1" dirty="0"/>
              <a:t>gynaec</a:t>
            </a:r>
            <a:r>
              <a:rPr lang="en-GB" sz="4000" dirty="0"/>
              <a:t>ology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14A592C-3F90-4B41-BEF7-DF323A616638}"/>
              </a:ext>
            </a:extLst>
          </p:cNvPr>
          <p:cNvSpPr txBox="1"/>
          <p:nvPr/>
        </p:nvSpPr>
        <p:spPr>
          <a:xfrm>
            <a:off x="859624" y="5261102"/>
            <a:ext cx="100663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200" dirty="0"/>
              <a:t>woman, wife </a:t>
            </a:r>
          </a:p>
        </p:txBody>
      </p:sp>
    </p:spTree>
    <p:extLst>
      <p:ext uri="{BB962C8B-B14F-4D97-AF65-F5344CB8AC3E}">
        <p14:creationId xmlns:p14="http://schemas.microsoft.com/office/powerpoint/2010/main" val="3840643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6000">
              <a:schemeClr val="bg1"/>
            </a:gs>
            <a:gs pos="58426">
              <a:srgbClr val="FAC9FB"/>
            </a:gs>
            <a:gs pos="52000">
              <a:schemeClr val="bg1">
                <a:lumMod val="50000"/>
              </a:schemeClr>
            </a:gs>
            <a:gs pos="3000">
              <a:srgbClr val="F7EAFB"/>
            </a:gs>
            <a:gs pos="0">
              <a:schemeClr val="tx1"/>
            </a:gs>
            <a:gs pos="86000">
              <a:schemeClr val="bg1"/>
            </a:gs>
            <a:gs pos="91000">
              <a:schemeClr val="bg1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5FA8FE-3B81-44E7-951D-9EA8165B8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26906" cy="1325563"/>
          </a:xfrm>
        </p:spPr>
        <p:txBody>
          <a:bodyPr>
            <a:normAutofit/>
          </a:bodyPr>
          <a:lstStyle/>
          <a:p>
            <a:pPr algn="ctr"/>
            <a:r>
              <a:rPr lang="el-GR" sz="6000" dirty="0">
                <a:latin typeface="+mn-lt"/>
              </a:rPr>
              <a:t>8</a:t>
            </a:r>
            <a:r>
              <a:rPr lang="en-GB" sz="6000" dirty="0">
                <a:latin typeface="+mn-lt"/>
              </a:rPr>
              <a:t>.</a:t>
            </a:r>
            <a:r>
              <a:rPr lang="en-GB" sz="6000" dirty="0">
                <a:latin typeface="Stencil" panose="040409050D0802020404" pitchFamily="82" charset="0"/>
              </a:rPr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31CE0C-F098-4832-B4BF-8633BA4181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1325563"/>
            <a:ext cx="12192000" cy="150320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10000" b="1" dirty="0">
                <a:solidFill>
                  <a:schemeClr val="bg1"/>
                </a:solidFill>
                <a:latin typeface="Palatino Linotype" panose="02040502050505030304" pitchFamily="18" charset="0"/>
              </a:rPr>
              <a:t>Ἑλλάς</a:t>
            </a:r>
            <a:r>
              <a:rPr lang="en-GB" sz="10000" b="1" dirty="0">
                <a:solidFill>
                  <a:schemeClr val="bg1"/>
                </a:solidFill>
                <a:latin typeface="Palatino Linotype" panose="02040502050505030304" pitchFamily="18" charset="0"/>
              </a:rPr>
              <a:t>, </a:t>
            </a:r>
            <a:r>
              <a:rPr lang="el-GR" sz="10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Ἑλλάδ</a:t>
            </a:r>
            <a:r>
              <a:rPr lang="en-GB" sz="100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Palatino Linotype" panose="02040502050505030304" pitchFamily="18" charset="0"/>
              </a:rPr>
              <a:t>ος</a:t>
            </a:r>
            <a:r>
              <a:rPr lang="el-GR" sz="10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l-GR" sz="10000" b="1" dirty="0">
                <a:solidFill>
                  <a:srgbClr val="FAC9FB"/>
                </a:solidFill>
                <a:latin typeface="Palatino Linotype" panose="02040502050505030304" pitchFamily="18" charset="0"/>
              </a:rPr>
              <a:t>ἡ</a:t>
            </a:r>
            <a:r>
              <a:rPr lang="en-GB" sz="10000" b="1" dirty="0">
                <a:solidFill>
                  <a:schemeClr val="bg1"/>
                </a:solidFill>
                <a:latin typeface="Palatino Linotype" panose="02040502050505030304" pitchFamily="18" charset="0"/>
              </a:rPr>
              <a:t> </a:t>
            </a:r>
          </a:p>
        </p:txBody>
      </p:sp>
      <p:pic>
        <p:nvPicPr>
          <p:cNvPr id="9222" name="Picture 6" descr="Greece Flag GIF | All Waving Flags">
            <a:extLst>
              <a:ext uri="{FF2B5EF4-FFF2-40B4-BE49-F238E27FC236}">
                <a16:creationId xmlns:a16="http://schemas.microsoft.com/office/drawing/2014/main" id="{D72C5038-9EEC-4594-88DF-FD842096263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3318" y="3076736"/>
            <a:ext cx="28575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AD63F42-6D8D-4E27-BCBC-408CC21F94FC}"/>
              </a:ext>
            </a:extLst>
          </p:cNvPr>
          <p:cNvSpPr txBox="1"/>
          <p:nvPr/>
        </p:nvSpPr>
        <p:spPr>
          <a:xfrm>
            <a:off x="531714" y="3675293"/>
            <a:ext cx="6702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Jokerman" panose="04090605060D06020702" pitchFamily="82" charset="0"/>
              </a:rPr>
              <a:t>Derivation</a:t>
            </a:r>
            <a:r>
              <a:rPr lang="en-GB" sz="4000" dirty="0">
                <a:latin typeface="Jokerman" panose="04090605060D06020702" pitchFamily="82" charset="0"/>
              </a:rPr>
              <a:t>:</a:t>
            </a:r>
            <a:r>
              <a:rPr lang="en-GB" sz="4000" dirty="0"/>
              <a:t> </a:t>
            </a:r>
            <a:r>
              <a:rPr lang="en-GB" sz="4000" b="1" dirty="0"/>
              <a:t>Hellas</a:t>
            </a:r>
            <a:endParaRPr lang="en-GB" sz="4000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0A0D3F4-8CC4-4313-A2AA-75EB2C1C70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7AFFB14-4795-4BD3-9EE5-611BE6378A67}"/>
              </a:ext>
            </a:extLst>
          </p:cNvPr>
          <p:cNvSpPr txBox="1"/>
          <p:nvPr/>
        </p:nvSpPr>
        <p:spPr>
          <a:xfrm>
            <a:off x="737704" y="5532437"/>
            <a:ext cx="100663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200" dirty="0"/>
              <a:t>Greece</a:t>
            </a:r>
          </a:p>
        </p:txBody>
      </p:sp>
    </p:spTree>
    <p:extLst>
      <p:ext uri="{BB962C8B-B14F-4D97-AF65-F5344CB8AC3E}">
        <p14:creationId xmlns:p14="http://schemas.microsoft.com/office/powerpoint/2010/main" val="393650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5FA8FE-3B81-44E7-951D-9EA8165B8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26906" cy="1325563"/>
          </a:xfrm>
        </p:spPr>
        <p:txBody>
          <a:bodyPr>
            <a:normAutofit/>
          </a:bodyPr>
          <a:lstStyle/>
          <a:p>
            <a:pPr algn="ctr"/>
            <a:r>
              <a:rPr lang="el-GR" sz="6000" dirty="0">
                <a:latin typeface="+mn-lt"/>
              </a:rPr>
              <a:t>9</a:t>
            </a:r>
            <a:r>
              <a:rPr lang="en-GB" sz="6000" dirty="0">
                <a:latin typeface="+mn-lt"/>
              </a:rPr>
              <a:t>.</a:t>
            </a:r>
            <a:r>
              <a:rPr lang="en-GB" sz="6000" dirty="0">
                <a:latin typeface="Stencil" panose="040409050D0802020404" pitchFamily="82" charset="0"/>
              </a:rPr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31CE0C-F098-4832-B4BF-8633BA4181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1325563"/>
            <a:ext cx="12192000" cy="150320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10000" b="1" dirty="0">
                <a:solidFill>
                  <a:schemeClr val="bg1"/>
                </a:solidFill>
                <a:latin typeface="Palatino Linotype" panose="02040502050505030304" pitchFamily="18" charset="0"/>
              </a:rPr>
              <a:t>Ἕλλη</a:t>
            </a:r>
            <a:r>
              <a:rPr lang="en-GB" sz="10000" b="1" dirty="0">
                <a:solidFill>
                  <a:schemeClr val="bg1"/>
                </a:solidFill>
                <a:latin typeface="Palatino Linotype" panose="02040502050505030304" pitchFamily="18" charset="0"/>
              </a:rPr>
              <a:t>ν, </a:t>
            </a:r>
            <a:r>
              <a:rPr lang="el-GR" sz="10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Ἕλλην</a:t>
            </a:r>
            <a:r>
              <a:rPr lang="en-GB" sz="100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Palatino Linotype" panose="02040502050505030304" pitchFamily="18" charset="0"/>
              </a:rPr>
              <a:t>ος</a:t>
            </a:r>
            <a:r>
              <a:rPr lang="el-GR" sz="10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l-GR" sz="10000" b="1" dirty="0">
                <a:solidFill>
                  <a:srgbClr val="FFFF00"/>
                </a:solidFill>
                <a:latin typeface="Palatino Linotype" panose="02040502050505030304" pitchFamily="18" charset="0"/>
              </a:rPr>
              <a:t>ὁ</a:t>
            </a:r>
            <a:r>
              <a:rPr lang="en-GB" sz="10000" b="1" dirty="0">
                <a:solidFill>
                  <a:schemeClr val="bg1"/>
                </a:solidFill>
                <a:latin typeface="Palatino Linotype" panose="02040502050505030304" pitchFamily="18" charset="0"/>
              </a:rPr>
              <a:t> </a:t>
            </a:r>
          </a:p>
        </p:txBody>
      </p:sp>
      <p:pic>
        <p:nvPicPr>
          <p:cNvPr id="10242" name="Picture 2" descr="Greek GIFs - Get the best GIF on GIPHY">
            <a:extLst>
              <a:ext uri="{FF2B5EF4-FFF2-40B4-BE49-F238E27FC236}">
                <a16:creationId xmlns:a16="http://schemas.microsoft.com/office/drawing/2014/main" id="{1C9CEA91-6AD6-4879-B2F2-293AAEE858E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828765"/>
            <a:ext cx="3048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BB26376-FCF7-4248-AB10-2B952DD739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61B19CF-A0C0-42E8-A25D-0F267D3753AC}"/>
              </a:ext>
            </a:extLst>
          </p:cNvPr>
          <p:cNvSpPr txBox="1"/>
          <p:nvPr/>
        </p:nvSpPr>
        <p:spPr>
          <a:xfrm>
            <a:off x="-1200834" y="3800385"/>
            <a:ext cx="6702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Jokerman" panose="04090605060D06020702" pitchFamily="82" charset="0"/>
              </a:rPr>
              <a:t>Derivation</a:t>
            </a:r>
            <a:r>
              <a:rPr lang="en-GB" sz="4000" dirty="0">
                <a:latin typeface="Jokerman" panose="04090605060D06020702" pitchFamily="82" charset="0"/>
              </a:rPr>
              <a:t>:</a:t>
            </a:r>
            <a:r>
              <a:rPr lang="en-GB" sz="4000" dirty="0"/>
              <a:t> </a:t>
            </a:r>
            <a:r>
              <a:rPr lang="en-GB" sz="4000" b="1" dirty="0"/>
              <a:t>Hell</a:t>
            </a:r>
            <a:r>
              <a:rPr lang="en-GB" sz="4000" dirty="0"/>
              <a:t>enic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96225B-ECF1-4FA6-BEFF-31FC6480401A}"/>
              </a:ext>
            </a:extLst>
          </p:cNvPr>
          <p:cNvSpPr txBox="1"/>
          <p:nvPr/>
        </p:nvSpPr>
        <p:spPr>
          <a:xfrm>
            <a:off x="737704" y="5532437"/>
            <a:ext cx="100663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200" dirty="0"/>
              <a:t>Greek</a:t>
            </a: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16AADCE-FD23-4D32-9114-A554B07F339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744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6000">
              <a:schemeClr val="bg1"/>
            </a:gs>
            <a:gs pos="58426">
              <a:srgbClr val="BAE18F"/>
            </a:gs>
            <a:gs pos="52000">
              <a:schemeClr val="bg1">
                <a:lumMod val="50000"/>
              </a:schemeClr>
            </a:gs>
            <a:gs pos="3000">
              <a:srgbClr val="F7EAFB"/>
            </a:gs>
            <a:gs pos="0">
              <a:schemeClr val="tx1"/>
            </a:gs>
            <a:gs pos="86000">
              <a:schemeClr val="bg1"/>
            </a:gs>
            <a:gs pos="91000">
              <a:schemeClr val="bg1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5FA8FE-3B81-44E7-951D-9EA8165B8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26906" cy="1325563"/>
          </a:xfrm>
        </p:spPr>
        <p:txBody>
          <a:bodyPr>
            <a:normAutofit/>
          </a:bodyPr>
          <a:lstStyle/>
          <a:p>
            <a:pPr algn="ctr"/>
            <a:r>
              <a:rPr lang="en-GB" sz="6000" dirty="0">
                <a:latin typeface="+mn-lt"/>
              </a:rPr>
              <a:t>1</a:t>
            </a:r>
            <a:r>
              <a:rPr lang="el-GR" sz="6000" dirty="0">
                <a:latin typeface="+mn-lt"/>
              </a:rPr>
              <a:t>0</a:t>
            </a:r>
            <a:r>
              <a:rPr lang="en-GB" sz="6000" dirty="0">
                <a:latin typeface="+mn-lt"/>
              </a:rPr>
              <a:t>.</a:t>
            </a:r>
            <a:r>
              <a:rPr lang="en-GB" sz="6000" dirty="0">
                <a:latin typeface="Stencil" panose="040409050D0802020404" pitchFamily="82" charset="0"/>
              </a:rPr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31CE0C-F098-4832-B4BF-8633BA4181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92321" y="1315486"/>
            <a:ext cx="11213387" cy="150320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10000" b="1" dirty="0">
                <a:solidFill>
                  <a:schemeClr val="bg1"/>
                </a:solidFill>
                <a:latin typeface="Palatino Linotype" panose="02040502050505030304" pitchFamily="18" charset="0"/>
              </a:rPr>
              <a:t>ἔτος</a:t>
            </a:r>
            <a:r>
              <a:rPr lang="en-GB" sz="10000" b="1" dirty="0">
                <a:solidFill>
                  <a:schemeClr val="bg1"/>
                </a:solidFill>
                <a:latin typeface="Palatino Linotype" panose="02040502050505030304" pitchFamily="18" charset="0"/>
              </a:rPr>
              <a:t>, </a:t>
            </a:r>
            <a:r>
              <a:rPr lang="el-GR" sz="10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ἔτ</a:t>
            </a:r>
            <a:r>
              <a:rPr lang="en-GB" sz="10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Palatino Linotype" panose="02040502050505030304" pitchFamily="18" charset="0"/>
              </a:rPr>
              <a:t>ο</a:t>
            </a:r>
            <a:r>
              <a:rPr lang="el-GR" sz="10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Palatino Linotype" panose="02040502050505030304" pitchFamily="18" charset="0"/>
              </a:rPr>
              <a:t>υ</a:t>
            </a:r>
            <a:r>
              <a:rPr lang="en-GB" sz="10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Palatino Linotype" panose="02040502050505030304" pitchFamily="18" charset="0"/>
              </a:rPr>
              <a:t>ς</a:t>
            </a:r>
            <a:r>
              <a:rPr lang="el-GR" sz="10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l-GR" sz="10000" b="1" dirty="0">
                <a:solidFill>
                  <a:srgbClr val="BAE18F"/>
                </a:solidFill>
                <a:latin typeface="Palatino Linotype" panose="02040502050505030304" pitchFamily="18" charset="0"/>
              </a:rPr>
              <a:t>τό</a:t>
            </a:r>
            <a:r>
              <a:rPr lang="en-GB" sz="10000" b="1" dirty="0">
                <a:solidFill>
                  <a:schemeClr val="bg1"/>
                </a:solidFill>
                <a:latin typeface="Palatino Linotype" panose="02040502050505030304" pitchFamily="18" charset="0"/>
              </a:rPr>
              <a:t> </a:t>
            </a:r>
          </a:p>
        </p:txBody>
      </p:sp>
      <p:pic>
        <p:nvPicPr>
          <p:cNvPr id="11266" name="Picture 2" descr="Calendar by Callum McGoldrick on Dribbble">
            <a:extLst>
              <a:ext uri="{FF2B5EF4-FFF2-40B4-BE49-F238E27FC236}">
                <a16:creationId xmlns:a16="http://schemas.microsoft.com/office/drawing/2014/main" id="{25906113-CEE0-4149-94B4-A5EEE2294CC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9331" y="2910156"/>
            <a:ext cx="2172984" cy="1629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4E89587-24D4-4636-97C9-730D313D9F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5787B29-66A9-492D-A1A2-3C3E6F3941F4}"/>
              </a:ext>
            </a:extLst>
          </p:cNvPr>
          <p:cNvSpPr txBox="1"/>
          <p:nvPr/>
        </p:nvSpPr>
        <p:spPr>
          <a:xfrm>
            <a:off x="737704" y="5532437"/>
            <a:ext cx="100663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200" dirty="0"/>
              <a:t>year</a:t>
            </a:r>
          </a:p>
        </p:txBody>
      </p:sp>
    </p:spTree>
    <p:extLst>
      <p:ext uri="{BB962C8B-B14F-4D97-AF65-F5344CB8AC3E}">
        <p14:creationId xmlns:p14="http://schemas.microsoft.com/office/powerpoint/2010/main" val="3602089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5FA8FE-3B81-44E7-951D-9EA8165B8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26906" cy="1325563"/>
          </a:xfrm>
        </p:spPr>
        <p:txBody>
          <a:bodyPr>
            <a:normAutofit/>
          </a:bodyPr>
          <a:lstStyle/>
          <a:p>
            <a:pPr algn="ctr"/>
            <a:r>
              <a:rPr lang="en-GB" sz="6000" dirty="0">
                <a:latin typeface="+mn-lt"/>
              </a:rPr>
              <a:t>1</a:t>
            </a:r>
            <a:r>
              <a:rPr lang="el-GR" sz="6000" dirty="0">
                <a:latin typeface="+mn-lt"/>
              </a:rPr>
              <a:t>1</a:t>
            </a:r>
            <a:r>
              <a:rPr lang="en-GB" sz="6000" dirty="0">
                <a:latin typeface="+mn-lt"/>
              </a:rPr>
              <a:t>.</a:t>
            </a:r>
            <a:r>
              <a:rPr lang="en-GB" sz="6000" dirty="0">
                <a:latin typeface="Stencil" panose="040409050D0802020404" pitchFamily="82" charset="0"/>
              </a:rPr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31CE0C-F098-4832-B4BF-8633BA4181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2752" y="1222822"/>
            <a:ext cx="11213387" cy="150320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10000" b="1" dirty="0">
                <a:solidFill>
                  <a:schemeClr val="bg1"/>
                </a:solidFill>
                <a:latin typeface="Palatino Linotype" panose="02040502050505030304" pitchFamily="18" charset="0"/>
              </a:rPr>
              <a:t>Ζεύς</a:t>
            </a:r>
            <a:r>
              <a:rPr lang="en-GB" sz="10000" b="1" dirty="0">
                <a:solidFill>
                  <a:schemeClr val="bg1"/>
                </a:solidFill>
                <a:latin typeface="Palatino Linotype" panose="02040502050505030304" pitchFamily="18" charset="0"/>
              </a:rPr>
              <a:t>, </a:t>
            </a:r>
            <a:r>
              <a:rPr lang="el-GR" sz="10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Δι</a:t>
            </a:r>
            <a:r>
              <a:rPr lang="en-GB" sz="100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Palatino Linotype" panose="02040502050505030304" pitchFamily="18" charset="0"/>
              </a:rPr>
              <a:t>ος</a:t>
            </a:r>
            <a:r>
              <a:rPr lang="el-GR" sz="10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l-GR" sz="10000" b="1" dirty="0">
                <a:solidFill>
                  <a:srgbClr val="FFFF00"/>
                </a:solidFill>
                <a:latin typeface="Palatino Linotype" panose="02040502050505030304" pitchFamily="18" charset="0"/>
              </a:rPr>
              <a:t>ὁ</a:t>
            </a:r>
            <a:r>
              <a:rPr lang="en-GB" sz="10000" b="1" dirty="0">
                <a:solidFill>
                  <a:schemeClr val="bg1"/>
                </a:solidFill>
                <a:latin typeface="Palatino Linotype" panose="02040502050505030304" pitchFamily="18" charset="0"/>
              </a:rPr>
              <a:t> </a:t>
            </a:r>
          </a:p>
        </p:txBody>
      </p:sp>
      <p:pic>
        <p:nvPicPr>
          <p:cNvPr id="12290" name="Picture 2" descr="Laugh Lol GIF by Disney - Find &amp; Share on GIPHY">
            <a:extLst>
              <a:ext uri="{FF2B5EF4-FFF2-40B4-BE49-F238E27FC236}">
                <a16:creationId xmlns:a16="http://schemas.microsoft.com/office/drawing/2014/main" id="{AFA2B1A6-8582-4826-81D9-03A476B7606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960687"/>
            <a:ext cx="457200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2344D3F-FD42-4A52-B6BA-AC2CC0EE8C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79C2AE4-60B1-45F3-8F06-B511D1A2401A}"/>
              </a:ext>
            </a:extLst>
          </p:cNvPr>
          <p:cNvSpPr txBox="1"/>
          <p:nvPr/>
        </p:nvSpPr>
        <p:spPr>
          <a:xfrm>
            <a:off x="737704" y="5532437"/>
            <a:ext cx="100663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200" dirty="0"/>
              <a:t>Zeus</a:t>
            </a:r>
          </a:p>
        </p:txBody>
      </p:sp>
    </p:spTree>
    <p:extLst>
      <p:ext uri="{BB962C8B-B14F-4D97-AF65-F5344CB8AC3E}">
        <p14:creationId xmlns:p14="http://schemas.microsoft.com/office/powerpoint/2010/main" val="653822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5FA8FE-3B81-44E7-951D-9EA8165B8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26906" cy="1325563"/>
          </a:xfrm>
        </p:spPr>
        <p:txBody>
          <a:bodyPr>
            <a:normAutofit/>
          </a:bodyPr>
          <a:lstStyle/>
          <a:p>
            <a:pPr algn="ctr"/>
            <a:r>
              <a:rPr lang="en-GB" sz="6000" dirty="0">
                <a:latin typeface="+mn-lt"/>
              </a:rPr>
              <a:t>1</a:t>
            </a:r>
            <a:r>
              <a:rPr lang="el-GR" sz="6000" dirty="0">
                <a:latin typeface="+mn-lt"/>
              </a:rPr>
              <a:t>2</a:t>
            </a:r>
            <a:r>
              <a:rPr lang="en-GB" sz="6000" dirty="0">
                <a:latin typeface="+mn-lt"/>
              </a:rPr>
              <a:t>.</a:t>
            </a:r>
            <a:r>
              <a:rPr lang="en-GB" sz="6000" dirty="0">
                <a:latin typeface="Stencil" panose="040409050D0802020404" pitchFamily="82" charset="0"/>
              </a:rPr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31CE0C-F098-4832-B4BF-8633BA4181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7129" y="1448853"/>
            <a:ext cx="12192000" cy="150320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9000" b="1" dirty="0">
                <a:solidFill>
                  <a:schemeClr val="bg1"/>
                </a:solidFill>
                <a:latin typeface="Palatino Linotype" panose="02040502050505030304" pitchFamily="18" charset="0"/>
              </a:rPr>
              <a:t>ἡ</a:t>
            </a:r>
            <a:r>
              <a:rPr lang="en-GB" sz="9000" b="1" dirty="0">
                <a:solidFill>
                  <a:schemeClr val="bg1"/>
                </a:solidFill>
                <a:latin typeface="Palatino Linotype" panose="02040502050505030304" pitchFamily="18" charset="0"/>
              </a:rPr>
              <a:t>γ</a:t>
            </a:r>
            <a:r>
              <a:rPr lang="el-GR" sz="9000" b="1" dirty="0">
                <a:solidFill>
                  <a:schemeClr val="bg1"/>
                </a:solidFill>
                <a:latin typeface="Palatino Linotype" panose="02040502050505030304" pitchFamily="18" charset="0"/>
              </a:rPr>
              <a:t>εμ</a:t>
            </a:r>
            <a:r>
              <a:rPr lang="en-GB" sz="9000" b="1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ών</a:t>
            </a:r>
            <a:r>
              <a:rPr lang="en-GB" sz="9000" b="1" dirty="0">
                <a:solidFill>
                  <a:schemeClr val="bg1"/>
                </a:solidFill>
                <a:latin typeface="Palatino Linotype" panose="02040502050505030304" pitchFamily="18" charset="0"/>
              </a:rPr>
              <a:t>, </a:t>
            </a:r>
            <a:r>
              <a:rPr lang="el-GR" sz="9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ἡ</a:t>
            </a:r>
            <a:r>
              <a:rPr lang="en-GB" sz="9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γ</a:t>
            </a:r>
            <a:r>
              <a:rPr lang="el-GR" sz="9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εμό</a:t>
            </a:r>
            <a:r>
              <a:rPr lang="en-GB" sz="90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ν</a:t>
            </a:r>
            <a:r>
              <a:rPr lang="en-GB" sz="90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Palatino Linotype" panose="02040502050505030304" pitchFamily="18" charset="0"/>
              </a:rPr>
              <a:t>ος</a:t>
            </a:r>
            <a:r>
              <a:rPr lang="el-GR" sz="9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l-GR" sz="9000" b="1" dirty="0">
                <a:solidFill>
                  <a:srgbClr val="FFFF00"/>
                </a:solidFill>
                <a:latin typeface="Palatino Linotype" panose="02040502050505030304" pitchFamily="18" charset="0"/>
              </a:rPr>
              <a:t>ὁ</a:t>
            </a:r>
            <a:r>
              <a:rPr lang="en-GB" sz="9000" b="1" dirty="0">
                <a:solidFill>
                  <a:schemeClr val="bg1"/>
                </a:solidFill>
                <a:latin typeface="Palatino Linotype" panose="02040502050505030304" pitchFamily="18" charset="0"/>
              </a:rPr>
              <a:t> 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A4896B6-9011-4C2F-A2B3-26BB952335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  <p:pic>
        <p:nvPicPr>
          <p:cNvPr id="35842" name="Picture 2" descr="Take Me To Your Leader GIF - TakeMeToYourLeader - Discover &amp; Share ...">
            <a:extLst>
              <a:ext uri="{FF2B5EF4-FFF2-40B4-BE49-F238E27FC236}">
                <a16:creationId xmlns:a16="http://schemas.microsoft.com/office/drawing/2014/main" id="{682118F3-0A09-44BB-B74F-4C25C8EC9EA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950" y="2952055"/>
            <a:ext cx="232410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C352C4A-73F2-4C3B-9D8C-E860388A5969}"/>
              </a:ext>
            </a:extLst>
          </p:cNvPr>
          <p:cNvSpPr txBox="1"/>
          <p:nvPr/>
        </p:nvSpPr>
        <p:spPr>
          <a:xfrm>
            <a:off x="737704" y="5532437"/>
            <a:ext cx="100663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200" dirty="0"/>
              <a:t>guide, leader</a:t>
            </a:r>
          </a:p>
        </p:txBody>
      </p:sp>
    </p:spTree>
    <p:extLst>
      <p:ext uri="{BB962C8B-B14F-4D97-AF65-F5344CB8AC3E}">
        <p14:creationId xmlns:p14="http://schemas.microsoft.com/office/powerpoint/2010/main" val="304926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6000">
              <a:schemeClr val="bg1"/>
            </a:gs>
            <a:gs pos="58426">
              <a:srgbClr val="FAC9FB"/>
            </a:gs>
            <a:gs pos="52000">
              <a:schemeClr val="bg1">
                <a:lumMod val="50000"/>
              </a:schemeClr>
            </a:gs>
            <a:gs pos="3000">
              <a:srgbClr val="F7EAFB"/>
            </a:gs>
            <a:gs pos="0">
              <a:schemeClr val="tx1"/>
            </a:gs>
            <a:gs pos="86000">
              <a:schemeClr val="bg1"/>
            </a:gs>
            <a:gs pos="91000">
              <a:schemeClr val="bg1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5FA8FE-3B81-44E7-951D-9EA8165B8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26906" cy="1325563"/>
          </a:xfrm>
        </p:spPr>
        <p:txBody>
          <a:bodyPr>
            <a:normAutofit/>
          </a:bodyPr>
          <a:lstStyle/>
          <a:p>
            <a:pPr algn="ctr"/>
            <a:r>
              <a:rPr lang="en-GB" sz="6000" dirty="0">
                <a:latin typeface="+mn-lt"/>
              </a:rPr>
              <a:t>1</a:t>
            </a:r>
            <a:r>
              <a:rPr lang="el-GR" sz="6000" dirty="0">
                <a:latin typeface="+mn-lt"/>
              </a:rPr>
              <a:t>3</a:t>
            </a:r>
            <a:r>
              <a:rPr lang="en-GB" sz="6000" dirty="0">
                <a:latin typeface="+mn-lt"/>
              </a:rPr>
              <a:t>.</a:t>
            </a:r>
            <a:r>
              <a:rPr lang="en-GB" sz="6000" dirty="0">
                <a:latin typeface="Stencil" panose="040409050D0802020404" pitchFamily="82" charset="0"/>
              </a:rPr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31CE0C-F098-4832-B4BF-8633BA4181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82194" y="1192563"/>
            <a:ext cx="12274194" cy="150320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9000" b="1" dirty="0">
                <a:solidFill>
                  <a:schemeClr val="bg1"/>
                </a:solidFill>
                <a:latin typeface="Palatino Linotype" panose="02040502050505030304" pitchFamily="18" charset="0"/>
              </a:rPr>
              <a:t>θυ</a:t>
            </a:r>
            <a:r>
              <a:rPr lang="en-GB" sz="9000" b="1" dirty="0">
                <a:solidFill>
                  <a:schemeClr val="bg1"/>
                </a:solidFill>
                <a:latin typeface="Palatino Linotype" panose="02040502050505030304" pitchFamily="18" charset="0"/>
              </a:rPr>
              <a:t>γ</a:t>
            </a:r>
            <a:r>
              <a:rPr lang="el-GR" sz="9000" b="1" dirty="0">
                <a:solidFill>
                  <a:schemeClr val="bg1"/>
                </a:solidFill>
                <a:latin typeface="Palatino Linotype" panose="02040502050505030304" pitchFamily="18" charset="0"/>
              </a:rPr>
              <a:t>άτηρ</a:t>
            </a:r>
            <a:r>
              <a:rPr lang="en-GB" sz="9000" b="1" dirty="0">
                <a:solidFill>
                  <a:schemeClr val="bg1"/>
                </a:solidFill>
                <a:latin typeface="Palatino Linotype" panose="02040502050505030304" pitchFamily="18" charset="0"/>
              </a:rPr>
              <a:t>, </a:t>
            </a:r>
            <a:r>
              <a:rPr lang="el-GR" sz="9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θυγατρ</a:t>
            </a:r>
            <a:r>
              <a:rPr lang="el-GR" sz="9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Palatino Linotype" panose="02040502050505030304" pitchFamily="18" charset="0"/>
              </a:rPr>
              <a:t>ό</a:t>
            </a:r>
            <a:r>
              <a:rPr lang="en-GB" sz="9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Palatino Linotype" panose="02040502050505030304" pitchFamily="18" charset="0"/>
              </a:rPr>
              <a:t>ς</a:t>
            </a:r>
            <a:r>
              <a:rPr lang="el-GR" sz="9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l-GR" sz="9000" b="1" dirty="0">
                <a:solidFill>
                  <a:srgbClr val="FAC9FB"/>
                </a:solidFill>
                <a:latin typeface="Palatino Linotype" panose="02040502050505030304" pitchFamily="18" charset="0"/>
              </a:rPr>
              <a:t>ἡ</a:t>
            </a:r>
            <a:r>
              <a:rPr lang="en-GB" sz="9000" b="1" dirty="0">
                <a:solidFill>
                  <a:schemeClr val="bg1"/>
                </a:solidFill>
                <a:latin typeface="Palatino Linotype" panose="02040502050505030304" pitchFamily="18" charset="0"/>
              </a:rPr>
              <a:t> </a:t>
            </a:r>
          </a:p>
        </p:txBody>
      </p:sp>
      <p:pic>
        <p:nvPicPr>
          <p:cNvPr id="14340" name="Picture 4" descr="Homer simpson lisa simpson episode 1 GIF - Find on GIFER">
            <a:extLst>
              <a:ext uri="{FF2B5EF4-FFF2-40B4-BE49-F238E27FC236}">
                <a16:creationId xmlns:a16="http://schemas.microsoft.com/office/drawing/2014/main" id="{9A7DB7A8-2974-4A0B-B1B1-02221B50ED3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9105" y="2867819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BDB42CE-1984-471C-A2A3-573B068F9C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7CF5DF7-54A5-4195-A79E-DB2B8A729D40}"/>
              </a:ext>
            </a:extLst>
          </p:cNvPr>
          <p:cNvSpPr txBox="1"/>
          <p:nvPr/>
        </p:nvSpPr>
        <p:spPr>
          <a:xfrm>
            <a:off x="-1370065" y="5065272"/>
            <a:ext cx="100663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200" dirty="0"/>
              <a:t>daughter</a:t>
            </a:r>
          </a:p>
        </p:txBody>
      </p:sp>
    </p:spTree>
    <p:extLst>
      <p:ext uri="{BB962C8B-B14F-4D97-AF65-F5344CB8AC3E}">
        <p14:creationId xmlns:p14="http://schemas.microsoft.com/office/powerpoint/2010/main" val="1743351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5FA8FE-3B81-44E7-951D-9EA8165B8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26906" cy="1325563"/>
          </a:xfrm>
        </p:spPr>
        <p:txBody>
          <a:bodyPr>
            <a:normAutofit/>
          </a:bodyPr>
          <a:lstStyle/>
          <a:p>
            <a:pPr algn="ctr"/>
            <a:r>
              <a:rPr lang="en-GB" sz="6000" dirty="0">
                <a:latin typeface="+mn-lt"/>
              </a:rPr>
              <a:t>1</a:t>
            </a:r>
            <a:r>
              <a:rPr lang="el-GR" sz="6000" dirty="0">
                <a:latin typeface="+mn-lt"/>
              </a:rPr>
              <a:t>4</a:t>
            </a:r>
            <a:r>
              <a:rPr lang="en-GB" sz="6000" dirty="0">
                <a:latin typeface="+mn-lt"/>
              </a:rPr>
              <a:t>.</a:t>
            </a:r>
            <a:r>
              <a:rPr lang="en-GB" sz="6000" dirty="0">
                <a:latin typeface="Stencil" panose="040409050D0802020404" pitchFamily="82" charset="0"/>
              </a:rPr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31CE0C-F098-4832-B4BF-8633BA4181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8613" y="1325563"/>
            <a:ext cx="11213387" cy="150320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10000" b="1" dirty="0">
                <a:solidFill>
                  <a:schemeClr val="bg1"/>
                </a:solidFill>
                <a:latin typeface="Palatino Linotype" panose="02040502050505030304" pitchFamily="18" charset="0"/>
              </a:rPr>
              <a:t>ἱππεύς</a:t>
            </a:r>
            <a:r>
              <a:rPr lang="en-GB" sz="10000" b="1" dirty="0">
                <a:solidFill>
                  <a:schemeClr val="bg1"/>
                </a:solidFill>
                <a:latin typeface="Palatino Linotype" panose="02040502050505030304" pitchFamily="18" charset="0"/>
              </a:rPr>
              <a:t>, </a:t>
            </a:r>
            <a:r>
              <a:rPr lang="el-GR" sz="10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ἱππέ</a:t>
            </a:r>
            <a:r>
              <a:rPr lang="el-GR" sz="10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Palatino Linotype" panose="02040502050505030304" pitchFamily="18" charset="0"/>
              </a:rPr>
              <a:t>ω</a:t>
            </a:r>
            <a:r>
              <a:rPr lang="en-GB" sz="10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Palatino Linotype" panose="02040502050505030304" pitchFamily="18" charset="0"/>
              </a:rPr>
              <a:t>ς</a:t>
            </a:r>
            <a:r>
              <a:rPr lang="el-GR" sz="10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l-GR" sz="10000" b="1" dirty="0">
                <a:solidFill>
                  <a:srgbClr val="FFFF00"/>
                </a:solidFill>
                <a:latin typeface="Palatino Linotype" panose="02040502050505030304" pitchFamily="18" charset="0"/>
              </a:rPr>
              <a:t>ὁ</a:t>
            </a:r>
            <a:r>
              <a:rPr lang="en-GB" sz="10000" b="1" dirty="0">
                <a:solidFill>
                  <a:schemeClr val="bg1"/>
                </a:solidFill>
                <a:latin typeface="Palatino Linotype" panose="02040502050505030304" pitchFamily="18" charset="0"/>
              </a:rPr>
              <a:t> </a:t>
            </a:r>
          </a:p>
        </p:txBody>
      </p:sp>
      <p:pic>
        <p:nvPicPr>
          <p:cNvPr id="13314" name="Picture 2" descr="bucephalus | Tumblr">
            <a:extLst>
              <a:ext uri="{FF2B5EF4-FFF2-40B4-BE49-F238E27FC236}">
                <a16:creationId xmlns:a16="http://schemas.microsoft.com/office/drawing/2014/main" id="{74654A87-B7E3-4FF7-9210-E83F8515934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1829" y="2675650"/>
            <a:ext cx="6554913" cy="2687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F15ACC3-F7F5-4DB8-9C87-21F8233754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3ABF6B1-FF9C-4580-80AA-5889B1052222}"/>
              </a:ext>
            </a:extLst>
          </p:cNvPr>
          <p:cNvSpPr txBox="1"/>
          <p:nvPr/>
        </p:nvSpPr>
        <p:spPr>
          <a:xfrm>
            <a:off x="-294468" y="5532437"/>
            <a:ext cx="124864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200" dirty="0"/>
              <a:t>horseman, knight, </a:t>
            </a:r>
            <a:r>
              <a:rPr lang="en-GB" sz="4000" dirty="0"/>
              <a:t>pl.</a:t>
            </a:r>
            <a:r>
              <a:rPr lang="en-GB" sz="7200" dirty="0"/>
              <a:t> cavalry</a:t>
            </a:r>
          </a:p>
        </p:txBody>
      </p:sp>
    </p:spTree>
    <p:extLst>
      <p:ext uri="{BB962C8B-B14F-4D97-AF65-F5344CB8AC3E}">
        <p14:creationId xmlns:p14="http://schemas.microsoft.com/office/powerpoint/2010/main" val="3192071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5FA8FE-3B81-44E7-951D-9EA8165B8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26906" cy="1325563"/>
          </a:xfrm>
        </p:spPr>
        <p:txBody>
          <a:bodyPr>
            <a:normAutofit/>
          </a:bodyPr>
          <a:lstStyle/>
          <a:p>
            <a:pPr algn="ctr"/>
            <a:r>
              <a:rPr lang="en-GB" sz="6000" dirty="0">
                <a:latin typeface="+mn-lt"/>
              </a:rPr>
              <a:t>1</a:t>
            </a:r>
            <a:r>
              <a:rPr lang="el-GR" sz="6000" dirty="0">
                <a:latin typeface="+mn-lt"/>
              </a:rPr>
              <a:t>5</a:t>
            </a:r>
            <a:r>
              <a:rPr lang="en-GB" sz="6000" dirty="0">
                <a:latin typeface="+mn-lt"/>
              </a:rPr>
              <a:t>.</a:t>
            </a:r>
            <a:r>
              <a:rPr lang="en-GB" sz="6000" dirty="0">
                <a:latin typeface="Stencil" panose="040409050D0802020404" pitchFamily="82" charset="0"/>
              </a:rPr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31CE0C-F098-4832-B4BF-8633BA4181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8613" y="1325563"/>
            <a:ext cx="11213387" cy="150320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10000" b="1" dirty="0">
                <a:solidFill>
                  <a:schemeClr val="bg1"/>
                </a:solidFill>
                <a:latin typeface="Palatino Linotype" panose="02040502050505030304" pitchFamily="18" charset="0"/>
              </a:rPr>
              <a:t>λιμή</a:t>
            </a:r>
            <a:r>
              <a:rPr lang="en-GB" sz="10000" b="1" dirty="0">
                <a:solidFill>
                  <a:schemeClr val="bg1"/>
                </a:solidFill>
                <a:latin typeface="Palatino Linotype" panose="02040502050505030304" pitchFamily="18" charset="0"/>
              </a:rPr>
              <a:t>ν, </a:t>
            </a:r>
            <a:r>
              <a:rPr lang="el-GR" sz="10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λιμέ</a:t>
            </a:r>
            <a:r>
              <a:rPr lang="en-GB" sz="100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ν</a:t>
            </a:r>
            <a:r>
              <a:rPr lang="en-GB" sz="100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Palatino Linotype" panose="02040502050505030304" pitchFamily="18" charset="0"/>
              </a:rPr>
              <a:t>ος</a:t>
            </a:r>
            <a:r>
              <a:rPr lang="el-GR" sz="10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l-GR" sz="10000" b="1" dirty="0">
                <a:solidFill>
                  <a:srgbClr val="FFFF00"/>
                </a:solidFill>
                <a:latin typeface="Palatino Linotype" panose="02040502050505030304" pitchFamily="18" charset="0"/>
              </a:rPr>
              <a:t>ὁ</a:t>
            </a:r>
            <a:r>
              <a:rPr lang="en-GB" sz="10000" b="1" dirty="0">
                <a:solidFill>
                  <a:schemeClr val="bg1"/>
                </a:solidFill>
                <a:latin typeface="Palatino Linotype" panose="02040502050505030304" pitchFamily="18" charset="0"/>
              </a:rPr>
              <a:t> </a:t>
            </a:r>
          </a:p>
        </p:txBody>
      </p:sp>
      <p:pic>
        <p:nvPicPr>
          <p:cNvPr id="36866" name="Picture 2" descr="A perfect day in Athens' port: a guide to Piraeus - Lonely Planet">
            <a:extLst>
              <a:ext uri="{FF2B5EF4-FFF2-40B4-BE49-F238E27FC236}">
                <a16:creationId xmlns:a16="http://schemas.microsoft.com/office/drawing/2014/main" id="{6BEEF01B-2708-45F1-9F4C-7B87A08E5D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481" y="2882976"/>
            <a:ext cx="3819942" cy="2542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A47D09C-B411-4E4A-9B43-52B943A715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9ECF831-C707-40F2-9D6B-4457F15F42E5}"/>
              </a:ext>
            </a:extLst>
          </p:cNvPr>
          <p:cNvSpPr txBox="1"/>
          <p:nvPr/>
        </p:nvSpPr>
        <p:spPr>
          <a:xfrm>
            <a:off x="737704" y="5532437"/>
            <a:ext cx="100663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200" dirty="0"/>
              <a:t>harbour, port</a:t>
            </a:r>
          </a:p>
        </p:txBody>
      </p:sp>
    </p:spTree>
    <p:extLst>
      <p:ext uri="{BB962C8B-B14F-4D97-AF65-F5344CB8AC3E}">
        <p14:creationId xmlns:p14="http://schemas.microsoft.com/office/powerpoint/2010/main" val="699087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"/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8B7FC1-3AD0-4D47-91D7-7119E5A964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99335"/>
            <a:ext cx="10515600" cy="2414427"/>
          </a:xfrm>
        </p:spPr>
        <p:txBody>
          <a:bodyPr>
            <a:noAutofit/>
          </a:bodyPr>
          <a:lstStyle/>
          <a:p>
            <a:r>
              <a:rPr lang="en-GB" sz="6600" dirty="0">
                <a:solidFill>
                  <a:schemeClr val="bg1">
                    <a:lumMod val="95000"/>
                  </a:schemeClr>
                </a:solidFill>
                <a:latin typeface="Stencil" panose="040409050D0802020404" pitchFamily="82" charset="0"/>
              </a:rPr>
              <a:t>There are </a:t>
            </a:r>
            <a:r>
              <a:rPr lang="en-GB" sz="6600" dirty="0">
                <a:solidFill>
                  <a:srgbClr val="FFFF00"/>
                </a:solidFill>
                <a:latin typeface="Stencil" panose="040409050D0802020404" pitchFamily="82" charset="0"/>
              </a:rPr>
              <a:t>3</a:t>
            </a:r>
            <a:r>
              <a:rPr lang="el-GR" sz="6600" dirty="0">
                <a:solidFill>
                  <a:srgbClr val="FFFF00"/>
                </a:solidFill>
                <a:latin typeface="Stencil" panose="040409050D0802020404" pitchFamily="82" charset="0"/>
              </a:rPr>
              <a:t>3</a:t>
            </a:r>
            <a:r>
              <a:rPr lang="en-GB" sz="6600" dirty="0">
                <a:solidFill>
                  <a:schemeClr val="bg1">
                    <a:lumMod val="95000"/>
                  </a:schemeClr>
                </a:solidFill>
                <a:latin typeface="Stencil" panose="040409050D0802020404" pitchFamily="82" charset="0"/>
              </a:rPr>
              <a:t> </a:t>
            </a:r>
            <a:r>
              <a:rPr lang="en-GB" sz="6600" dirty="0" err="1">
                <a:solidFill>
                  <a:schemeClr val="bg1">
                    <a:lumMod val="95000"/>
                  </a:schemeClr>
                </a:solidFill>
                <a:latin typeface="Stencil" panose="040409050D0802020404" pitchFamily="82" charset="0"/>
              </a:rPr>
              <a:t>THIrD</a:t>
            </a:r>
            <a:r>
              <a:rPr lang="en-GB" sz="6600" dirty="0">
                <a:solidFill>
                  <a:schemeClr val="bg1">
                    <a:lumMod val="95000"/>
                  </a:schemeClr>
                </a:solidFill>
                <a:latin typeface="Stencil" panose="040409050D0802020404" pitchFamily="82" charset="0"/>
              </a:rPr>
              <a:t> declension nouns on the </a:t>
            </a:r>
            <a:r>
              <a:rPr lang="en-GB" sz="6600" dirty="0" err="1">
                <a:solidFill>
                  <a:schemeClr val="bg1">
                    <a:lumMod val="95000"/>
                  </a:schemeClr>
                </a:solidFill>
                <a:latin typeface="Stencil" panose="040409050D0802020404" pitchFamily="82" charset="0"/>
              </a:rPr>
              <a:t>greek</a:t>
            </a:r>
            <a:r>
              <a:rPr lang="en-GB" sz="6600" dirty="0">
                <a:solidFill>
                  <a:schemeClr val="bg1">
                    <a:lumMod val="95000"/>
                  </a:schemeClr>
                </a:solidFill>
                <a:latin typeface="Stencil" panose="040409050D0802020404" pitchFamily="82" charset="0"/>
              </a:rPr>
              <a:t> </a:t>
            </a:r>
            <a:r>
              <a:rPr lang="en-GB" sz="6600" dirty="0" err="1">
                <a:solidFill>
                  <a:schemeClr val="bg1">
                    <a:lumMod val="95000"/>
                  </a:schemeClr>
                </a:solidFill>
                <a:latin typeface="Stencil" panose="040409050D0802020404" pitchFamily="82" charset="0"/>
              </a:rPr>
              <a:t>g.c.s.e.</a:t>
            </a:r>
            <a:r>
              <a:rPr lang="en-GB" sz="6600" dirty="0">
                <a:solidFill>
                  <a:schemeClr val="bg1">
                    <a:lumMod val="95000"/>
                  </a:schemeClr>
                </a:solidFill>
                <a:latin typeface="Stencil" panose="040409050D0802020404" pitchFamily="82" charset="0"/>
              </a:rPr>
              <a:t> list.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36683E4-FABE-44B8-8860-5245EB84F034}"/>
              </a:ext>
            </a:extLst>
          </p:cNvPr>
          <p:cNvSpPr txBox="1">
            <a:spLocks/>
          </p:cNvSpPr>
          <p:nvPr/>
        </p:nvSpPr>
        <p:spPr>
          <a:xfrm>
            <a:off x="838200" y="4138774"/>
            <a:ext cx="10515600" cy="24144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6600" dirty="0">
                <a:solidFill>
                  <a:schemeClr val="accent6">
                    <a:lumMod val="60000"/>
                    <a:lumOff val="40000"/>
                  </a:schemeClr>
                </a:solidFill>
                <a:latin typeface="Stencil" panose="040409050D0802020404" pitchFamily="82" charset="0"/>
              </a:rPr>
              <a:t>TODAY WE ARE GOING TO LEARN THEM.</a:t>
            </a:r>
          </a:p>
        </p:txBody>
      </p:sp>
    </p:spTree>
    <p:extLst>
      <p:ext uri="{BB962C8B-B14F-4D97-AF65-F5344CB8AC3E}">
        <p14:creationId xmlns:p14="http://schemas.microsoft.com/office/powerpoint/2010/main" val="1541718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6000">
              <a:schemeClr val="bg1"/>
            </a:gs>
            <a:gs pos="58426">
              <a:srgbClr val="FAC9FB"/>
            </a:gs>
            <a:gs pos="52000">
              <a:schemeClr val="bg1">
                <a:lumMod val="50000"/>
              </a:schemeClr>
            </a:gs>
            <a:gs pos="3000">
              <a:srgbClr val="F7EAFB"/>
            </a:gs>
            <a:gs pos="0">
              <a:schemeClr val="tx1"/>
            </a:gs>
            <a:gs pos="86000">
              <a:schemeClr val="bg1"/>
            </a:gs>
            <a:gs pos="91000">
              <a:schemeClr val="bg1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5FA8FE-3B81-44E7-951D-9EA8165B8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26906" cy="1325563"/>
          </a:xfrm>
        </p:spPr>
        <p:txBody>
          <a:bodyPr>
            <a:normAutofit/>
          </a:bodyPr>
          <a:lstStyle/>
          <a:p>
            <a:pPr algn="ctr"/>
            <a:r>
              <a:rPr lang="en-GB" sz="6000" dirty="0">
                <a:latin typeface="+mn-lt"/>
              </a:rPr>
              <a:t>1</a:t>
            </a:r>
            <a:r>
              <a:rPr lang="el-GR" sz="6000" dirty="0">
                <a:latin typeface="+mn-lt"/>
              </a:rPr>
              <a:t>6</a:t>
            </a:r>
            <a:r>
              <a:rPr lang="en-GB" sz="6000" dirty="0">
                <a:latin typeface="+mn-lt"/>
              </a:rPr>
              <a:t>.</a:t>
            </a:r>
            <a:r>
              <a:rPr lang="en-GB" sz="6000" dirty="0">
                <a:latin typeface="Stencil" panose="040409050D0802020404" pitchFamily="82" charset="0"/>
              </a:rPr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31CE0C-F098-4832-B4BF-8633BA4181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8613" y="1325563"/>
            <a:ext cx="11213387" cy="150320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10000" b="1" dirty="0">
                <a:solidFill>
                  <a:schemeClr val="bg1"/>
                </a:solidFill>
                <a:latin typeface="Palatino Linotype" panose="02040502050505030304" pitchFamily="18" charset="0"/>
              </a:rPr>
              <a:t>μήτηρ</a:t>
            </a:r>
            <a:r>
              <a:rPr lang="en-GB" sz="10000" b="1" dirty="0">
                <a:solidFill>
                  <a:schemeClr val="bg1"/>
                </a:solidFill>
                <a:latin typeface="Palatino Linotype" panose="02040502050505030304" pitchFamily="18" charset="0"/>
              </a:rPr>
              <a:t>, </a:t>
            </a:r>
            <a:r>
              <a:rPr lang="el-GR" sz="10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μητρ</a:t>
            </a:r>
            <a:r>
              <a:rPr lang="el-GR" sz="10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Palatino Linotype" panose="02040502050505030304" pitchFamily="18" charset="0"/>
              </a:rPr>
              <a:t>ό</a:t>
            </a:r>
            <a:r>
              <a:rPr lang="en-GB" sz="10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Palatino Linotype" panose="02040502050505030304" pitchFamily="18" charset="0"/>
              </a:rPr>
              <a:t>ς</a:t>
            </a:r>
            <a:r>
              <a:rPr lang="el-GR" sz="10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l-GR" sz="10000" b="1" dirty="0">
                <a:solidFill>
                  <a:srgbClr val="FAC9FB"/>
                </a:solidFill>
                <a:latin typeface="Palatino Linotype" panose="02040502050505030304" pitchFamily="18" charset="0"/>
              </a:rPr>
              <a:t>ἡ</a:t>
            </a:r>
            <a:r>
              <a:rPr lang="en-GB" sz="10000" b="1" dirty="0">
                <a:solidFill>
                  <a:srgbClr val="FAC9FB"/>
                </a:solidFill>
                <a:latin typeface="Palatino Linotype" panose="02040502050505030304" pitchFamily="18" charset="0"/>
              </a:rPr>
              <a:t> </a:t>
            </a:r>
          </a:p>
        </p:txBody>
      </p:sp>
      <p:pic>
        <p:nvPicPr>
          <p:cNvPr id="5122" name="Picture 2" descr="New Mother GIFs - Get the best GIF on GIPHY">
            <a:extLst>
              <a:ext uri="{FF2B5EF4-FFF2-40B4-BE49-F238E27FC236}">
                <a16:creationId xmlns:a16="http://schemas.microsoft.com/office/drawing/2014/main" id="{14D0A9C2-D714-4D34-A6E9-9F9494436F0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5704" y="3065462"/>
            <a:ext cx="3581400" cy="246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77557D3-68CF-4935-A99A-CFF016F62F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90EC8A1-2696-44FF-AC46-E3D2BEAF3097}"/>
              </a:ext>
            </a:extLst>
          </p:cNvPr>
          <p:cNvSpPr txBox="1"/>
          <p:nvPr/>
        </p:nvSpPr>
        <p:spPr>
          <a:xfrm>
            <a:off x="737704" y="5532437"/>
            <a:ext cx="100663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200" dirty="0"/>
              <a:t>mother</a:t>
            </a:r>
          </a:p>
        </p:txBody>
      </p:sp>
    </p:spTree>
    <p:extLst>
      <p:ext uri="{BB962C8B-B14F-4D97-AF65-F5344CB8AC3E}">
        <p14:creationId xmlns:p14="http://schemas.microsoft.com/office/powerpoint/2010/main" val="1907091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6000">
              <a:schemeClr val="bg1"/>
            </a:gs>
            <a:gs pos="59000">
              <a:srgbClr val="FAC9FB"/>
            </a:gs>
            <a:gs pos="52000">
              <a:schemeClr val="bg1">
                <a:lumMod val="50000"/>
              </a:schemeClr>
            </a:gs>
            <a:gs pos="3000">
              <a:srgbClr val="F7EAFB"/>
            </a:gs>
            <a:gs pos="0">
              <a:schemeClr val="tx1"/>
            </a:gs>
            <a:gs pos="86000">
              <a:schemeClr val="bg1"/>
            </a:gs>
            <a:gs pos="91000">
              <a:schemeClr val="bg1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5FA8FE-3B81-44E7-951D-9EA8165B8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26906" cy="1325563"/>
          </a:xfrm>
        </p:spPr>
        <p:txBody>
          <a:bodyPr>
            <a:normAutofit/>
          </a:bodyPr>
          <a:lstStyle/>
          <a:p>
            <a:pPr algn="ctr"/>
            <a:r>
              <a:rPr lang="en-GB" sz="6000" dirty="0">
                <a:latin typeface="+mn-lt"/>
              </a:rPr>
              <a:t>1</a:t>
            </a:r>
            <a:r>
              <a:rPr lang="el-GR" sz="6000" dirty="0">
                <a:latin typeface="+mn-lt"/>
              </a:rPr>
              <a:t>7</a:t>
            </a:r>
            <a:r>
              <a:rPr lang="en-GB" sz="6000" dirty="0">
                <a:latin typeface="+mn-lt"/>
              </a:rPr>
              <a:t>.</a:t>
            </a:r>
            <a:r>
              <a:rPr lang="en-GB" sz="6000" dirty="0">
                <a:latin typeface="Stencil" panose="040409050D0802020404" pitchFamily="82" charset="0"/>
              </a:rPr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31CE0C-F098-4832-B4BF-8633BA4181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3493" y="1335245"/>
            <a:ext cx="11213387" cy="150320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10000" b="1" dirty="0">
                <a:solidFill>
                  <a:schemeClr val="bg1"/>
                </a:solidFill>
                <a:latin typeface="Palatino Linotype" panose="02040502050505030304" pitchFamily="18" charset="0"/>
              </a:rPr>
              <a:t>ναῦς</a:t>
            </a:r>
            <a:r>
              <a:rPr lang="en-GB" sz="10000" b="1" dirty="0">
                <a:solidFill>
                  <a:schemeClr val="bg1"/>
                </a:solidFill>
                <a:latin typeface="Palatino Linotype" panose="02040502050505030304" pitchFamily="18" charset="0"/>
              </a:rPr>
              <a:t>, </a:t>
            </a:r>
            <a:r>
              <a:rPr lang="el-GR" sz="10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νε</a:t>
            </a:r>
            <a:r>
              <a:rPr lang="el-GR" sz="10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Palatino Linotype" panose="02040502050505030304" pitchFamily="18" charset="0"/>
              </a:rPr>
              <a:t>ώ</a:t>
            </a:r>
            <a:r>
              <a:rPr lang="en-GB" sz="10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Palatino Linotype" panose="02040502050505030304" pitchFamily="18" charset="0"/>
              </a:rPr>
              <a:t>ς</a:t>
            </a:r>
            <a:r>
              <a:rPr lang="el-GR" sz="10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l-GR" sz="10000" b="1" dirty="0">
                <a:solidFill>
                  <a:srgbClr val="FAC9FB"/>
                </a:solidFill>
                <a:latin typeface="Palatino Linotype" panose="02040502050505030304" pitchFamily="18" charset="0"/>
              </a:rPr>
              <a:t>ἡ</a:t>
            </a:r>
            <a:r>
              <a:rPr lang="en-GB" sz="10000" b="1" dirty="0">
                <a:solidFill>
                  <a:schemeClr val="bg1"/>
                </a:solidFill>
                <a:latin typeface="Palatino Linotype" panose="02040502050505030304" pitchFamily="18" charset="0"/>
              </a:rPr>
              <a:t> </a:t>
            </a:r>
          </a:p>
        </p:txBody>
      </p:sp>
      <p:pic>
        <p:nvPicPr>
          <p:cNvPr id="15364" name="Picture 4" descr="Ancient Greece GIF by Assassin's Creed - Find &amp; Share on GIPHY">
            <a:extLst>
              <a:ext uri="{FF2B5EF4-FFF2-40B4-BE49-F238E27FC236}">
                <a16:creationId xmlns:a16="http://schemas.microsoft.com/office/drawing/2014/main" id="{C302C726-66A2-4BF7-BF25-F42DBFBF3BF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2040" y="2839956"/>
            <a:ext cx="4187919" cy="235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9AB706E-02B9-4F1E-A718-4BDB98CA60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252C367-B9E4-4B8D-93DE-A43986437D02}"/>
              </a:ext>
            </a:extLst>
          </p:cNvPr>
          <p:cNvSpPr txBox="1"/>
          <p:nvPr/>
        </p:nvSpPr>
        <p:spPr>
          <a:xfrm>
            <a:off x="2744524" y="565119"/>
            <a:ext cx="6702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Jokerman" panose="04090605060D06020702" pitchFamily="82" charset="0"/>
              </a:rPr>
              <a:t>Derivation</a:t>
            </a:r>
            <a:r>
              <a:rPr lang="en-GB" sz="4000" dirty="0">
                <a:latin typeface="Jokerman" panose="04090605060D06020702" pitchFamily="82" charset="0"/>
              </a:rPr>
              <a:t>:</a:t>
            </a:r>
            <a:r>
              <a:rPr lang="en-GB" sz="4000" dirty="0"/>
              <a:t> </a:t>
            </a:r>
            <a:r>
              <a:rPr lang="en-GB" sz="4000" b="1" dirty="0"/>
              <a:t>naut</a:t>
            </a:r>
            <a:r>
              <a:rPr lang="en-GB" sz="4000" dirty="0"/>
              <a:t>ical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869BF39-3F61-407D-915C-F8434BB51A7E}"/>
              </a:ext>
            </a:extLst>
          </p:cNvPr>
          <p:cNvSpPr txBox="1"/>
          <p:nvPr/>
        </p:nvSpPr>
        <p:spPr>
          <a:xfrm>
            <a:off x="737704" y="5532437"/>
            <a:ext cx="100663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200" dirty="0"/>
              <a:t>ship, warship</a:t>
            </a:r>
          </a:p>
        </p:txBody>
      </p:sp>
    </p:spTree>
    <p:extLst>
      <p:ext uri="{BB962C8B-B14F-4D97-AF65-F5344CB8AC3E}">
        <p14:creationId xmlns:p14="http://schemas.microsoft.com/office/powerpoint/2010/main" val="1344087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6000">
              <a:schemeClr val="bg1"/>
            </a:gs>
            <a:gs pos="58426">
              <a:srgbClr val="FAC9FB"/>
            </a:gs>
            <a:gs pos="52000">
              <a:schemeClr val="bg1">
                <a:lumMod val="50000"/>
              </a:schemeClr>
            </a:gs>
            <a:gs pos="3000">
              <a:srgbClr val="F7EAFB"/>
            </a:gs>
            <a:gs pos="0">
              <a:schemeClr val="tx1"/>
            </a:gs>
            <a:gs pos="86000">
              <a:schemeClr val="bg1"/>
            </a:gs>
            <a:gs pos="91000">
              <a:schemeClr val="bg1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8" name="Picture 4" descr="Night Sky Stars GIF - Find &amp; Share on GIPHY">
            <a:extLst>
              <a:ext uri="{FF2B5EF4-FFF2-40B4-BE49-F238E27FC236}">
                <a16:creationId xmlns:a16="http://schemas.microsoft.com/office/drawing/2014/main" id="{A70797BA-6090-4CE6-915A-B9087469E92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493" y="125234"/>
            <a:ext cx="8596027" cy="6616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95FA8FE-3B81-44E7-951D-9EA8165B8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26906" cy="1325563"/>
          </a:xfrm>
        </p:spPr>
        <p:txBody>
          <a:bodyPr>
            <a:normAutofit/>
          </a:bodyPr>
          <a:lstStyle/>
          <a:p>
            <a:pPr algn="ctr"/>
            <a:r>
              <a:rPr lang="en-GB" sz="6000" dirty="0">
                <a:latin typeface="+mn-lt"/>
              </a:rPr>
              <a:t>1</a:t>
            </a:r>
            <a:r>
              <a:rPr lang="el-GR" sz="6000" dirty="0">
                <a:latin typeface="+mn-lt"/>
              </a:rPr>
              <a:t>8</a:t>
            </a:r>
            <a:r>
              <a:rPr lang="en-GB" sz="6000" dirty="0">
                <a:latin typeface="+mn-lt"/>
              </a:rPr>
              <a:t>.</a:t>
            </a:r>
            <a:r>
              <a:rPr lang="en-GB" sz="6000" dirty="0">
                <a:latin typeface="Stencil" panose="040409050D0802020404" pitchFamily="82" charset="0"/>
              </a:rPr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31CE0C-F098-4832-B4BF-8633BA4181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5493" y="1325563"/>
            <a:ext cx="11213387" cy="150320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10000" b="1" dirty="0">
                <a:solidFill>
                  <a:schemeClr val="bg1"/>
                </a:solidFill>
                <a:latin typeface="Palatino Linotype" panose="02040502050505030304" pitchFamily="18" charset="0"/>
              </a:rPr>
              <a:t>νύξ</a:t>
            </a:r>
            <a:r>
              <a:rPr lang="en-GB" sz="10000" b="1" dirty="0">
                <a:solidFill>
                  <a:schemeClr val="bg1"/>
                </a:solidFill>
                <a:latin typeface="Palatino Linotype" panose="02040502050505030304" pitchFamily="18" charset="0"/>
              </a:rPr>
              <a:t>, </a:t>
            </a:r>
            <a:r>
              <a:rPr lang="el-GR" sz="10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νυκτ</a:t>
            </a:r>
            <a:r>
              <a:rPr lang="el-GR" sz="10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Palatino Linotype" panose="02040502050505030304" pitchFamily="18" charset="0"/>
              </a:rPr>
              <a:t>ό</a:t>
            </a:r>
            <a:r>
              <a:rPr lang="en-GB" sz="10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Palatino Linotype" panose="02040502050505030304" pitchFamily="18" charset="0"/>
              </a:rPr>
              <a:t>ς</a:t>
            </a:r>
            <a:r>
              <a:rPr lang="el-GR" sz="10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l-GR" sz="10000" b="1" dirty="0">
                <a:solidFill>
                  <a:srgbClr val="FAC9FB"/>
                </a:solidFill>
                <a:latin typeface="Palatino Linotype" panose="02040502050505030304" pitchFamily="18" charset="0"/>
              </a:rPr>
              <a:t>ἡ</a:t>
            </a:r>
            <a:r>
              <a:rPr lang="en-GB" sz="10000" b="1" dirty="0">
                <a:solidFill>
                  <a:srgbClr val="FAC9FB"/>
                </a:solidFill>
                <a:latin typeface="Palatino Linotype" panose="02040502050505030304" pitchFamily="18" charset="0"/>
              </a:rPr>
              <a:t> 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47B16B3-EDCE-452D-8A6C-1852052099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A3694F6-C53C-4F20-B3F7-2873F06C4594}"/>
              </a:ext>
            </a:extLst>
          </p:cNvPr>
          <p:cNvSpPr txBox="1"/>
          <p:nvPr/>
        </p:nvSpPr>
        <p:spPr>
          <a:xfrm>
            <a:off x="736119" y="4932272"/>
            <a:ext cx="100663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200" dirty="0">
                <a:solidFill>
                  <a:schemeClr val="bg1"/>
                </a:solidFill>
              </a:rPr>
              <a:t>night</a:t>
            </a:r>
          </a:p>
        </p:txBody>
      </p:sp>
    </p:spTree>
    <p:extLst>
      <p:ext uri="{BB962C8B-B14F-4D97-AF65-F5344CB8AC3E}">
        <p14:creationId xmlns:p14="http://schemas.microsoft.com/office/powerpoint/2010/main" val="3896097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6000">
              <a:schemeClr val="bg1"/>
            </a:gs>
            <a:gs pos="58426">
              <a:srgbClr val="BAE18F"/>
            </a:gs>
            <a:gs pos="52000">
              <a:schemeClr val="bg1">
                <a:lumMod val="50000"/>
              </a:schemeClr>
            </a:gs>
            <a:gs pos="3000">
              <a:srgbClr val="F7EAFB"/>
            </a:gs>
            <a:gs pos="0">
              <a:schemeClr val="tx1"/>
            </a:gs>
            <a:gs pos="86000">
              <a:schemeClr val="bg1"/>
            </a:gs>
            <a:gs pos="91000">
              <a:schemeClr val="bg1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5FA8FE-3B81-44E7-951D-9EA8165B8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26906" cy="1325563"/>
          </a:xfrm>
        </p:spPr>
        <p:txBody>
          <a:bodyPr>
            <a:normAutofit/>
          </a:bodyPr>
          <a:lstStyle/>
          <a:p>
            <a:pPr algn="ctr"/>
            <a:r>
              <a:rPr lang="en-GB" sz="6000" dirty="0">
                <a:latin typeface="+mn-lt"/>
              </a:rPr>
              <a:t>1</a:t>
            </a:r>
            <a:r>
              <a:rPr lang="el-GR" sz="6000" dirty="0">
                <a:latin typeface="+mn-lt"/>
              </a:rPr>
              <a:t>9</a:t>
            </a:r>
            <a:r>
              <a:rPr lang="en-GB" sz="6000" dirty="0">
                <a:latin typeface="+mn-lt"/>
              </a:rPr>
              <a:t>.</a:t>
            </a:r>
            <a:r>
              <a:rPr lang="en-GB" sz="6000" dirty="0">
                <a:latin typeface="Stencil" panose="040409050D0802020404" pitchFamily="82" charset="0"/>
              </a:rPr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31CE0C-F098-4832-B4BF-8633BA4181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8613" y="1325563"/>
            <a:ext cx="11213387" cy="150320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10000" b="1" dirty="0">
                <a:solidFill>
                  <a:schemeClr val="bg1"/>
                </a:solidFill>
                <a:latin typeface="Palatino Linotype" panose="02040502050505030304" pitchFamily="18" charset="0"/>
              </a:rPr>
              <a:t>ξίφος</a:t>
            </a:r>
            <a:r>
              <a:rPr lang="en-GB" sz="10000" b="1" dirty="0">
                <a:solidFill>
                  <a:schemeClr val="bg1"/>
                </a:solidFill>
                <a:latin typeface="Palatino Linotype" panose="02040502050505030304" pitchFamily="18" charset="0"/>
              </a:rPr>
              <a:t>, </a:t>
            </a:r>
            <a:r>
              <a:rPr lang="el-GR" sz="10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ξίφ</a:t>
            </a:r>
            <a:r>
              <a:rPr lang="en-GB" sz="10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Palatino Linotype" panose="02040502050505030304" pitchFamily="18" charset="0"/>
              </a:rPr>
              <a:t>ο</a:t>
            </a:r>
            <a:r>
              <a:rPr lang="el-GR" sz="10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Palatino Linotype" panose="02040502050505030304" pitchFamily="18" charset="0"/>
              </a:rPr>
              <a:t>υ</a:t>
            </a:r>
            <a:r>
              <a:rPr lang="en-GB" sz="10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Palatino Linotype" panose="02040502050505030304" pitchFamily="18" charset="0"/>
              </a:rPr>
              <a:t>ς</a:t>
            </a:r>
            <a:r>
              <a:rPr lang="el-GR" sz="10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l-GR" sz="10000" b="1" dirty="0">
                <a:solidFill>
                  <a:srgbClr val="BAE18F"/>
                </a:solidFill>
                <a:latin typeface="Palatino Linotype" panose="02040502050505030304" pitchFamily="18" charset="0"/>
              </a:rPr>
              <a:t>τό</a:t>
            </a:r>
            <a:r>
              <a:rPr lang="en-GB" sz="10000" b="1" dirty="0">
                <a:solidFill>
                  <a:schemeClr val="bg1"/>
                </a:solidFill>
                <a:latin typeface="Palatino Linotype" panose="02040502050505030304" pitchFamily="18" charset="0"/>
              </a:rPr>
              <a:t> </a:t>
            </a:r>
          </a:p>
        </p:txBody>
      </p:sp>
      <p:pic>
        <p:nvPicPr>
          <p:cNvPr id="27652" name="Picture 4" descr="ArtStation - Sword Swing (Game Asset), Natalie Spangler">
            <a:extLst>
              <a:ext uri="{FF2B5EF4-FFF2-40B4-BE49-F238E27FC236}">
                <a16:creationId xmlns:a16="http://schemas.microsoft.com/office/drawing/2014/main" id="{ECAF1994-E8A7-475D-89A3-4B374EC119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6405" y="3038164"/>
            <a:ext cx="4095115" cy="223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0984C42-98BA-4E77-9838-5ED23F5FB7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2F39B88-6456-40C6-8C67-82A0279697F2}"/>
              </a:ext>
            </a:extLst>
          </p:cNvPr>
          <p:cNvSpPr txBox="1"/>
          <p:nvPr/>
        </p:nvSpPr>
        <p:spPr>
          <a:xfrm>
            <a:off x="737704" y="5532437"/>
            <a:ext cx="100663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200" dirty="0"/>
              <a:t>sword</a:t>
            </a:r>
          </a:p>
        </p:txBody>
      </p:sp>
    </p:spTree>
    <p:extLst>
      <p:ext uri="{BB962C8B-B14F-4D97-AF65-F5344CB8AC3E}">
        <p14:creationId xmlns:p14="http://schemas.microsoft.com/office/powerpoint/2010/main" val="590528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6000">
              <a:schemeClr val="bg1"/>
            </a:gs>
            <a:gs pos="58426">
              <a:srgbClr val="BAE18F"/>
            </a:gs>
            <a:gs pos="52000">
              <a:schemeClr val="bg1">
                <a:lumMod val="50000"/>
              </a:schemeClr>
            </a:gs>
            <a:gs pos="3000">
              <a:srgbClr val="F7EAFB"/>
            </a:gs>
            <a:gs pos="0">
              <a:schemeClr val="tx1"/>
            </a:gs>
            <a:gs pos="86000">
              <a:schemeClr val="bg1"/>
            </a:gs>
            <a:gs pos="91000">
              <a:schemeClr val="bg1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5FA8FE-3B81-44E7-951D-9EA8165B8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26906" cy="1325563"/>
          </a:xfrm>
        </p:spPr>
        <p:txBody>
          <a:bodyPr>
            <a:normAutofit/>
          </a:bodyPr>
          <a:lstStyle/>
          <a:p>
            <a:pPr algn="ctr"/>
            <a:r>
              <a:rPr lang="el-GR" sz="6000" dirty="0">
                <a:latin typeface="+mn-lt"/>
              </a:rPr>
              <a:t>20</a:t>
            </a:r>
            <a:r>
              <a:rPr lang="en-GB" sz="6000" dirty="0">
                <a:latin typeface="+mn-lt"/>
              </a:rPr>
              <a:t>.</a:t>
            </a:r>
            <a:r>
              <a:rPr lang="en-GB" sz="6000" dirty="0">
                <a:latin typeface="Stencil" panose="040409050D0802020404" pitchFamily="82" charset="0"/>
              </a:rPr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31CE0C-F098-4832-B4BF-8633BA4181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256" y="1448852"/>
            <a:ext cx="12192000" cy="150320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9000" b="1" dirty="0">
                <a:solidFill>
                  <a:schemeClr val="bg1"/>
                </a:solidFill>
                <a:latin typeface="Palatino Linotype" panose="02040502050505030304" pitchFamily="18" charset="0"/>
              </a:rPr>
              <a:t>ὄνομα</a:t>
            </a:r>
            <a:r>
              <a:rPr lang="en-GB" sz="9000" b="1" dirty="0">
                <a:solidFill>
                  <a:schemeClr val="bg1"/>
                </a:solidFill>
                <a:latin typeface="Palatino Linotype" panose="02040502050505030304" pitchFamily="18" charset="0"/>
              </a:rPr>
              <a:t>, </a:t>
            </a:r>
            <a:r>
              <a:rPr lang="el-GR" sz="9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ὀνόματ</a:t>
            </a:r>
            <a:r>
              <a:rPr lang="en-GB" sz="90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Palatino Linotype" panose="02040502050505030304" pitchFamily="18" charset="0"/>
              </a:rPr>
              <a:t>ος</a:t>
            </a:r>
            <a:r>
              <a:rPr lang="el-GR" sz="9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l-GR" sz="9000" b="1" dirty="0">
                <a:solidFill>
                  <a:srgbClr val="BAE18F"/>
                </a:solidFill>
                <a:latin typeface="Palatino Linotype" panose="02040502050505030304" pitchFamily="18" charset="0"/>
              </a:rPr>
              <a:t>τό</a:t>
            </a:r>
            <a:r>
              <a:rPr lang="en-GB" sz="9000" b="1" dirty="0">
                <a:solidFill>
                  <a:schemeClr val="bg1"/>
                </a:solidFill>
                <a:latin typeface="Palatino Linotype" panose="02040502050505030304" pitchFamily="18" charset="0"/>
              </a:rPr>
              <a:t> </a:t>
            </a:r>
          </a:p>
        </p:txBody>
      </p:sp>
      <p:pic>
        <p:nvPicPr>
          <p:cNvPr id="28676" name="Picture 4" descr="Homer Simpson Police GIF - Find &amp; Share on GIPHY">
            <a:extLst>
              <a:ext uri="{FF2B5EF4-FFF2-40B4-BE49-F238E27FC236}">
                <a16:creationId xmlns:a16="http://schemas.microsoft.com/office/drawing/2014/main" id="{739C557A-F72A-418D-BBF9-29AAC497746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7551" y="2952054"/>
            <a:ext cx="2997200" cy="2297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DFE4A16-9BFC-4C1C-9ED5-89D7279B45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4DD9DC3-C5DA-49E0-A6DB-646FF0241AD8}"/>
              </a:ext>
            </a:extLst>
          </p:cNvPr>
          <p:cNvSpPr txBox="1"/>
          <p:nvPr/>
        </p:nvSpPr>
        <p:spPr>
          <a:xfrm>
            <a:off x="2541325" y="604093"/>
            <a:ext cx="6702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Jokerman" panose="04090605060D06020702" pitchFamily="82" charset="0"/>
              </a:rPr>
              <a:t>Derivation</a:t>
            </a:r>
            <a:r>
              <a:rPr lang="en-GB" sz="4000" dirty="0">
                <a:latin typeface="Jokerman" panose="04090605060D06020702" pitchFamily="82" charset="0"/>
              </a:rPr>
              <a:t>:</a:t>
            </a:r>
            <a:r>
              <a:rPr lang="en-GB" sz="4000" dirty="0"/>
              <a:t> an</a:t>
            </a:r>
            <a:r>
              <a:rPr lang="en-GB" sz="4000" b="1" dirty="0"/>
              <a:t>onym</a:t>
            </a:r>
            <a:r>
              <a:rPr lang="en-GB" sz="4000" dirty="0"/>
              <a:t>ous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BC8106-88DE-491D-809F-19A7AE33CFDB}"/>
              </a:ext>
            </a:extLst>
          </p:cNvPr>
          <p:cNvSpPr txBox="1"/>
          <p:nvPr/>
        </p:nvSpPr>
        <p:spPr>
          <a:xfrm>
            <a:off x="737704" y="5532437"/>
            <a:ext cx="100663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200" dirty="0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256082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6000">
              <a:schemeClr val="bg1"/>
            </a:gs>
            <a:gs pos="58426">
              <a:srgbClr val="BAE18F"/>
            </a:gs>
            <a:gs pos="52000">
              <a:schemeClr val="bg1">
                <a:lumMod val="50000"/>
              </a:schemeClr>
            </a:gs>
            <a:gs pos="3000">
              <a:srgbClr val="F7EAFB"/>
            </a:gs>
            <a:gs pos="0">
              <a:schemeClr val="tx1"/>
            </a:gs>
            <a:gs pos="86000">
              <a:schemeClr val="bg1"/>
            </a:gs>
            <a:gs pos="91000">
              <a:schemeClr val="bg1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5FA8FE-3B81-44E7-951D-9EA8165B8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26906" cy="1325563"/>
          </a:xfrm>
        </p:spPr>
        <p:txBody>
          <a:bodyPr>
            <a:normAutofit/>
          </a:bodyPr>
          <a:lstStyle/>
          <a:p>
            <a:pPr algn="ctr"/>
            <a:r>
              <a:rPr lang="el-GR" sz="6000" dirty="0">
                <a:latin typeface="+mn-lt"/>
              </a:rPr>
              <a:t>2</a:t>
            </a:r>
            <a:r>
              <a:rPr lang="en-GB" sz="6000" dirty="0">
                <a:latin typeface="+mn-lt"/>
              </a:rPr>
              <a:t>1.</a:t>
            </a:r>
            <a:r>
              <a:rPr lang="en-GB" sz="6000" dirty="0">
                <a:latin typeface="Stencil" panose="040409050D0802020404" pitchFamily="82" charset="0"/>
              </a:rPr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31CE0C-F098-4832-B4BF-8633BA4181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02595" y="1325563"/>
            <a:ext cx="11213387" cy="150320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10000" b="1" dirty="0">
                <a:solidFill>
                  <a:schemeClr val="bg1"/>
                </a:solidFill>
                <a:latin typeface="Palatino Linotype" panose="02040502050505030304" pitchFamily="18" charset="0"/>
              </a:rPr>
              <a:t>ὄρος</a:t>
            </a:r>
            <a:r>
              <a:rPr lang="en-GB" sz="10000" b="1" dirty="0">
                <a:solidFill>
                  <a:schemeClr val="bg1"/>
                </a:solidFill>
                <a:latin typeface="Palatino Linotype" panose="02040502050505030304" pitchFamily="18" charset="0"/>
              </a:rPr>
              <a:t>, </a:t>
            </a:r>
            <a:r>
              <a:rPr lang="el-GR" sz="10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ὄρ</a:t>
            </a:r>
            <a:r>
              <a:rPr lang="en-GB" sz="10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Palatino Linotype" panose="02040502050505030304" pitchFamily="18" charset="0"/>
              </a:rPr>
              <a:t>ο</a:t>
            </a:r>
            <a:r>
              <a:rPr lang="el-GR" sz="10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Palatino Linotype" panose="02040502050505030304" pitchFamily="18" charset="0"/>
              </a:rPr>
              <a:t>υ</a:t>
            </a:r>
            <a:r>
              <a:rPr lang="en-GB" sz="10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Palatino Linotype" panose="02040502050505030304" pitchFamily="18" charset="0"/>
              </a:rPr>
              <a:t>ς</a:t>
            </a:r>
            <a:r>
              <a:rPr lang="el-GR" sz="10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l-GR" sz="10000" b="1" dirty="0">
                <a:solidFill>
                  <a:srgbClr val="BAE18F"/>
                </a:solidFill>
                <a:latin typeface="Palatino Linotype" panose="02040502050505030304" pitchFamily="18" charset="0"/>
              </a:rPr>
              <a:t>τό</a:t>
            </a:r>
            <a:r>
              <a:rPr lang="en-GB" sz="10000" b="1" dirty="0">
                <a:solidFill>
                  <a:schemeClr val="bg1"/>
                </a:solidFill>
                <a:latin typeface="Palatino Linotype" panose="02040502050505030304" pitchFamily="18" charset="0"/>
              </a:rPr>
              <a:t> </a:t>
            </a:r>
          </a:p>
        </p:txBody>
      </p:sp>
      <p:pic>
        <p:nvPicPr>
          <p:cNvPr id="29698" name="Picture 2" descr="Best Mountain GIFs | Gfycat">
            <a:extLst>
              <a:ext uri="{FF2B5EF4-FFF2-40B4-BE49-F238E27FC236}">
                <a16:creationId xmlns:a16="http://schemas.microsoft.com/office/drawing/2014/main" id="{95C79077-7FBA-4FEB-8D05-2C397176110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240" y="3018790"/>
            <a:ext cx="30480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3567BB9-CEB6-4C07-9978-9FB17150F2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0A8C920-ECA7-4566-A437-2B33241DEF37}"/>
              </a:ext>
            </a:extLst>
          </p:cNvPr>
          <p:cNvSpPr txBox="1"/>
          <p:nvPr/>
        </p:nvSpPr>
        <p:spPr>
          <a:xfrm>
            <a:off x="737704" y="5532437"/>
            <a:ext cx="100663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200" dirty="0"/>
              <a:t>mountain</a:t>
            </a:r>
          </a:p>
        </p:txBody>
      </p:sp>
    </p:spTree>
    <p:extLst>
      <p:ext uri="{BB962C8B-B14F-4D97-AF65-F5344CB8AC3E}">
        <p14:creationId xmlns:p14="http://schemas.microsoft.com/office/powerpoint/2010/main" val="735072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6000">
              <a:schemeClr val="bg1"/>
            </a:gs>
            <a:gs pos="58426">
              <a:srgbClr val="7030A0"/>
            </a:gs>
            <a:gs pos="52000">
              <a:schemeClr val="bg1">
                <a:lumMod val="50000"/>
              </a:schemeClr>
            </a:gs>
            <a:gs pos="3000">
              <a:srgbClr val="F7EAFB"/>
            </a:gs>
            <a:gs pos="0">
              <a:schemeClr val="tx1"/>
            </a:gs>
            <a:gs pos="86000">
              <a:schemeClr val="bg1"/>
            </a:gs>
            <a:gs pos="91000">
              <a:schemeClr val="bg1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5FA8FE-3B81-44E7-951D-9EA8165B8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26906" cy="1325563"/>
          </a:xfrm>
        </p:spPr>
        <p:txBody>
          <a:bodyPr>
            <a:normAutofit/>
          </a:bodyPr>
          <a:lstStyle/>
          <a:p>
            <a:pPr algn="ctr"/>
            <a:r>
              <a:rPr lang="el-GR" sz="6000" dirty="0">
                <a:latin typeface="+mn-lt"/>
              </a:rPr>
              <a:t>22</a:t>
            </a:r>
            <a:r>
              <a:rPr lang="en-GB" sz="6000" dirty="0">
                <a:latin typeface="+mn-lt"/>
              </a:rPr>
              <a:t>.</a:t>
            </a:r>
            <a:r>
              <a:rPr lang="en-GB" sz="6000" dirty="0">
                <a:latin typeface="Stencil" panose="040409050D0802020404" pitchFamily="82" charset="0"/>
              </a:rPr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31CE0C-F098-4832-B4BF-8633BA4181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8613" y="1325563"/>
            <a:ext cx="11213387" cy="150320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10000" b="1" dirty="0">
                <a:solidFill>
                  <a:schemeClr val="bg1"/>
                </a:solidFill>
                <a:latin typeface="Palatino Linotype" panose="02040502050505030304" pitchFamily="18" charset="0"/>
              </a:rPr>
              <a:t>παῖς</a:t>
            </a:r>
            <a:r>
              <a:rPr lang="en-GB" sz="10000" b="1" dirty="0">
                <a:solidFill>
                  <a:schemeClr val="bg1"/>
                </a:solidFill>
                <a:latin typeface="Palatino Linotype" panose="02040502050505030304" pitchFamily="18" charset="0"/>
              </a:rPr>
              <a:t>, </a:t>
            </a:r>
            <a:r>
              <a:rPr lang="el-GR" sz="10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παιδ</a:t>
            </a:r>
            <a:r>
              <a:rPr lang="el-GR" sz="10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Palatino Linotype" panose="02040502050505030304" pitchFamily="18" charset="0"/>
              </a:rPr>
              <a:t>ό</a:t>
            </a:r>
            <a:r>
              <a:rPr lang="en-GB" sz="10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Palatino Linotype" panose="02040502050505030304" pitchFamily="18" charset="0"/>
              </a:rPr>
              <a:t>ς</a:t>
            </a:r>
            <a:r>
              <a:rPr lang="el-GR" sz="10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l-GR" sz="10000" b="1" dirty="0">
                <a:solidFill>
                  <a:srgbClr val="FFFF00"/>
                </a:solidFill>
                <a:latin typeface="Palatino Linotype" panose="02040502050505030304" pitchFamily="18" charset="0"/>
              </a:rPr>
              <a:t>ὁ</a:t>
            </a:r>
            <a:r>
              <a:rPr lang="el-GR" sz="10000" b="1" dirty="0">
                <a:solidFill>
                  <a:schemeClr val="bg1"/>
                </a:solidFill>
                <a:latin typeface="Palatino Linotype" panose="02040502050505030304" pitchFamily="18" charset="0"/>
              </a:rPr>
              <a:t>/</a:t>
            </a:r>
            <a:r>
              <a:rPr lang="el-GR" sz="10000" b="1" dirty="0">
                <a:solidFill>
                  <a:srgbClr val="FAC9FB"/>
                </a:solidFill>
                <a:latin typeface="Palatino Linotype" panose="02040502050505030304" pitchFamily="18" charset="0"/>
              </a:rPr>
              <a:t>ἡ</a:t>
            </a:r>
            <a:r>
              <a:rPr lang="en-GB" sz="10000" b="1" dirty="0">
                <a:solidFill>
                  <a:schemeClr val="bg1"/>
                </a:solidFill>
                <a:latin typeface="Palatino Linotype" panose="02040502050505030304" pitchFamily="18" charset="0"/>
              </a:rPr>
              <a:t> </a:t>
            </a:r>
          </a:p>
        </p:txBody>
      </p:sp>
      <p:pic>
        <p:nvPicPr>
          <p:cNvPr id="30722" name="Picture 2" descr="United Center Basketball GIF by Milwaukee Bucks - Find &amp; Share on ...">
            <a:extLst>
              <a:ext uri="{FF2B5EF4-FFF2-40B4-BE49-F238E27FC236}">
                <a16:creationId xmlns:a16="http://schemas.microsoft.com/office/drawing/2014/main" id="{E3EF6BF1-7C56-4076-9757-758D4B8E26B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7351" y="3018316"/>
            <a:ext cx="2021840" cy="2021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AC7C29C-531E-46E9-A23B-5F82CB5201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0005CC6-F274-4F15-8FC3-199DDCF8C7C5}"/>
              </a:ext>
            </a:extLst>
          </p:cNvPr>
          <p:cNvSpPr txBox="1"/>
          <p:nvPr/>
        </p:nvSpPr>
        <p:spPr>
          <a:xfrm>
            <a:off x="0" y="4154328"/>
            <a:ext cx="6702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Jokerman" panose="04090605060D06020702" pitchFamily="82" charset="0"/>
              </a:rPr>
              <a:t>Derivation</a:t>
            </a:r>
            <a:r>
              <a:rPr lang="en-GB" sz="4000" dirty="0">
                <a:latin typeface="Jokerman" panose="04090605060D06020702" pitchFamily="82" charset="0"/>
              </a:rPr>
              <a:t>:</a:t>
            </a:r>
            <a:r>
              <a:rPr lang="en-GB" sz="4000" dirty="0"/>
              <a:t> </a:t>
            </a:r>
            <a:r>
              <a:rPr lang="en-GB" sz="4000" b="1" dirty="0"/>
              <a:t>paed</a:t>
            </a:r>
            <a:r>
              <a:rPr lang="en-GB" sz="4000" dirty="0"/>
              <a:t>iatrician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95FEB8-089C-4CE9-A065-56654D6606DE}"/>
              </a:ext>
            </a:extLst>
          </p:cNvPr>
          <p:cNvSpPr txBox="1"/>
          <p:nvPr/>
        </p:nvSpPr>
        <p:spPr>
          <a:xfrm>
            <a:off x="737704" y="5532437"/>
            <a:ext cx="100663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200" dirty="0"/>
              <a:t>child, boy</a:t>
            </a:r>
            <a:r>
              <a:rPr lang="el-GR" sz="7200" dirty="0"/>
              <a:t> </a:t>
            </a:r>
            <a:r>
              <a:rPr lang="el-GR" sz="7200" dirty="0">
                <a:solidFill>
                  <a:srgbClr val="FFFF00"/>
                </a:solidFill>
              </a:rPr>
              <a:t>ὁ</a:t>
            </a:r>
            <a:r>
              <a:rPr lang="el-GR" sz="7200" dirty="0"/>
              <a:t>, </a:t>
            </a:r>
            <a:r>
              <a:rPr lang="en-GB" sz="7200" dirty="0"/>
              <a:t>girl </a:t>
            </a:r>
            <a:r>
              <a:rPr lang="el-GR" sz="7200" dirty="0">
                <a:solidFill>
                  <a:srgbClr val="FAC9FB"/>
                </a:solidFill>
              </a:rPr>
              <a:t>ἡ</a:t>
            </a:r>
            <a:endParaRPr lang="en-GB" sz="7200" dirty="0"/>
          </a:p>
        </p:txBody>
      </p:sp>
    </p:spTree>
    <p:extLst>
      <p:ext uri="{BB962C8B-B14F-4D97-AF65-F5344CB8AC3E}">
        <p14:creationId xmlns:p14="http://schemas.microsoft.com/office/powerpoint/2010/main" val="753031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/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5FA8FE-3B81-44E7-951D-9EA8165B8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26906" cy="1325563"/>
          </a:xfrm>
        </p:spPr>
        <p:txBody>
          <a:bodyPr>
            <a:normAutofit/>
          </a:bodyPr>
          <a:lstStyle/>
          <a:p>
            <a:pPr algn="ctr"/>
            <a:r>
              <a:rPr lang="el-GR" sz="6000" dirty="0">
                <a:latin typeface="+mn-lt"/>
              </a:rPr>
              <a:t>23</a:t>
            </a:r>
            <a:r>
              <a:rPr lang="en-GB" sz="6000" dirty="0">
                <a:latin typeface="+mn-lt"/>
              </a:rPr>
              <a:t>.</a:t>
            </a:r>
            <a:r>
              <a:rPr lang="en-GB" sz="6000" dirty="0">
                <a:latin typeface="Stencil" panose="040409050D0802020404" pitchFamily="82" charset="0"/>
              </a:rPr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31CE0C-F098-4832-B4BF-8633BA4181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8613" y="1325563"/>
            <a:ext cx="11213387" cy="150320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10000" b="1" dirty="0">
                <a:solidFill>
                  <a:schemeClr val="bg1"/>
                </a:solidFill>
                <a:latin typeface="Palatino Linotype" panose="02040502050505030304" pitchFamily="18" charset="0"/>
              </a:rPr>
              <a:t>πατήρ</a:t>
            </a:r>
            <a:r>
              <a:rPr lang="en-GB" sz="10000" b="1" dirty="0">
                <a:solidFill>
                  <a:schemeClr val="bg1"/>
                </a:solidFill>
                <a:latin typeface="Palatino Linotype" panose="02040502050505030304" pitchFamily="18" charset="0"/>
              </a:rPr>
              <a:t>, </a:t>
            </a:r>
            <a:r>
              <a:rPr lang="el-GR" sz="10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πατρ</a:t>
            </a:r>
            <a:r>
              <a:rPr lang="el-GR" sz="10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Palatino Linotype" panose="02040502050505030304" pitchFamily="18" charset="0"/>
              </a:rPr>
              <a:t>ό</a:t>
            </a:r>
            <a:r>
              <a:rPr lang="en-GB" sz="10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Palatino Linotype" panose="02040502050505030304" pitchFamily="18" charset="0"/>
              </a:rPr>
              <a:t>ς</a:t>
            </a:r>
            <a:r>
              <a:rPr lang="el-GR" sz="10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l-GR" sz="10000" b="1" dirty="0">
                <a:solidFill>
                  <a:srgbClr val="FFFF00"/>
                </a:solidFill>
                <a:latin typeface="Palatino Linotype" panose="02040502050505030304" pitchFamily="18" charset="0"/>
              </a:rPr>
              <a:t>ὁ</a:t>
            </a:r>
            <a:r>
              <a:rPr lang="en-GB" sz="10000" b="1" dirty="0">
                <a:solidFill>
                  <a:schemeClr val="bg1"/>
                </a:solidFill>
                <a:latin typeface="Palatino Linotype" panose="02040502050505030304" pitchFamily="18" charset="0"/>
              </a:rPr>
              <a:t> </a:t>
            </a:r>
          </a:p>
        </p:txBody>
      </p:sp>
      <p:pic>
        <p:nvPicPr>
          <p:cNvPr id="4098" name="Picture 2" descr="Daddys Home GIFs - Get the best GIF on GIPHY">
            <a:extLst>
              <a:ext uri="{FF2B5EF4-FFF2-40B4-BE49-F238E27FC236}">
                <a16:creationId xmlns:a16="http://schemas.microsoft.com/office/drawing/2014/main" id="{9633ACE9-F4D4-4D8F-BD6F-5983AD2CB91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9812" y="2828765"/>
            <a:ext cx="2663682" cy="2663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DE42AB5-98AF-48DC-BB80-6F9F38EA71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70D4F4B-4B75-4FEA-9D61-01223BACB74F}"/>
              </a:ext>
            </a:extLst>
          </p:cNvPr>
          <p:cNvSpPr txBox="1"/>
          <p:nvPr/>
        </p:nvSpPr>
        <p:spPr>
          <a:xfrm>
            <a:off x="5489050" y="3410818"/>
            <a:ext cx="6702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Jokerman" panose="04090605060D06020702" pitchFamily="82" charset="0"/>
              </a:rPr>
              <a:t>Derivation</a:t>
            </a:r>
            <a:r>
              <a:rPr lang="en-GB" sz="4000" dirty="0">
                <a:latin typeface="Jokerman" panose="04090605060D06020702" pitchFamily="82" charset="0"/>
              </a:rPr>
              <a:t>:</a:t>
            </a:r>
            <a:r>
              <a:rPr lang="en-GB" sz="4000" dirty="0"/>
              <a:t> </a:t>
            </a:r>
            <a:r>
              <a:rPr lang="en-GB" sz="4000" b="1" dirty="0"/>
              <a:t>patr</a:t>
            </a:r>
            <a:r>
              <a:rPr lang="en-GB" sz="4000" dirty="0"/>
              <a:t>onymic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8934AF-FB82-4772-8D14-A798A5828B8F}"/>
              </a:ext>
            </a:extLst>
          </p:cNvPr>
          <p:cNvSpPr txBox="1"/>
          <p:nvPr/>
        </p:nvSpPr>
        <p:spPr>
          <a:xfrm>
            <a:off x="737704" y="5532437"/>
            <a:ext cx="100663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200" dirty="0"/>
              <a:t>father</a:t>
            </a:r>
          </a:p>
        </p:txBody>
      </p:sp>
    </p:spTree>
    <p:extLst>
      <p:ext uri="{BB962C8B-B14F-4D97-AF65-F5344CB8AC3E}">
        <p14:creationId xmlns:p14="http://schemas.microsoft.com/office/powerpoint/2010/main" val="1201728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/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6000">
              <a:schemeClr val="bg1"/>
            </a:gs>
            <a:gs pos="58426">
              <a:srgbClr val="FAC9FB"/>
            </a:gs>
            <a:gs pos="52000">
              <a:schemeClr val="bg1">
                <a:lumMod val="50000"/>
              </a:schemeClr>
            </a:gs>
            <a:gs pos="3000">
              <a:srgbClr val="F7EAFB"/>
            </a:gs>
            <a:gs pos="0">
              <a:schemeClr val="tx1"/>
            </a:gs>
            <a:gs pos="86000">
              <a:schemeClr val="bg1"/>
            </a:gs>
            <a:gs pos="91000">
              <a:schemeClr val="bg1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5FA8FE-3B81-44E7-951D-9EA8165B8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26906" cy="1325563"/>
          </a:xfrm>
        </p:spPr>
        <p:txBody>
          <a:bodyPr>
            <a:normAutofit/>
          </a:bodyPr>
          <a:lstStyle/>
          <a:p>
            <a:pPr algn="ctr"/>
            <a:r>
              <a:rPr lang="el-GR" sz="6000" dirty="0">
                <a:latin typeface="+mn-lt"/>
              </a:rPr>
              <a:t>24</a:t>
            </a:r>
            <a:r>
              <a:rPr lang="en-GB" sz="6000" dirty="0">
                <a:latin typeface="+mn-lt"/>
              </a:rPr>
              <a:t>.</a:t>
            </a:r>
            <a:r>
              <a:rPr lang="en-GB" sz="6000" dirty="0">
                <a:latin typeface="Stencil" panose="040409050D0802020404" pitchFamily="82" charset="0"/>
              </a:rPr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31CE0C-F098-4832-B4BF-8633BA4181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8613" y="1325563"/>
            <a:ext cx="11213387" cy="150320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10000" b="1" dirty="0">
                <a:solidFill>
                  <a:schemeClr val="bg1"/>
                </a:solidFill>
                <a:latin typeface="Palatino Linotype" panose="02040502050505030304" pitchFamily="18" charset="0"/>
              </a:rPr>
              <a:t>πόλις</a:t>
            </a:r>
            <a:r>
              <a:rPr lang="en-GB" sz="10000" b="1" dirty="0">
                <a:solidFill>
                  <a:schemeClr val="bg1"/>
                </a:solidFill>
                <a:latin typeface="Palatino Linotype" panose="02040502050505030304" pitchFamily="18" charset="0"/>
              </a:rPr>
              <a:t>, </a:t>
            </a:r>
            <a:r>
              <a:rPr lang="el-GR" sz="10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πόλε</a:t>
            </a:r>
            <a:r>
              <a:rPr lang="el-GR" sz="10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Palatino Linotype" panose="02040502050505030304" pitchFamily="18" charset="0"/>
              </a:rPr>
              <a:t>ω</a:t>
            </a:r>
            <a:r>
              <a:rPr lang="en-GB" sz="10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Palatino Linotype" panose="02040502050505030304" pitchFamily="18" charset="0"/>
              </a:rPr>
              <a:t>ς</a:t>
            </a:r>
            <a:r>
              <a:rPr lang="el-GR" sz="10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l-GR" sz="10000" b="1" dirty="0">
                <a:solidFill>
                  <a:srgbClr val="FAC9FB"/>
                </a:solidFill>
                <a:latin typeface="Palatino Linotype" panose="02040502050505030304" pitchFamily="18" charset="0"/>
              </a:rPr>
              <a:t>ἡ</a:t>
            </a:r>
            <a:r>
              <a:rPr lang="en-GB" sz="10000" b="1" dirty="0">
                <a:solidFill>
                  <a:schemeClr val="bg1"/>
                </a:solidFill>
                <a:latin typeface="Palatino Linotype" panose="02040502050505030304" pitchFamily="18" charset="0"/>
              </a:rPr>
              <a:t> </a:t>
            </a:r>
          </a:p>
        </p:txBody>
      </p:sp>
      <p:pic>
        <p:nvPicPr>
          <p:cNvPr id="25602" name="Picture 2" descr="Ancient Greece Landscape GIF by Assassin's Creed - Find &amp; Share on ...">
            <a:extLst>
              <a:ext uri="{FF2B5EF4-FFF2-40B4-BE49-F238E27FC236}">
                <a16:creationId xmlns:a16="http://schemas.microsoft.com/office/drawing/2014/main" id="{2FF7DCDD-3814-4903-BC6A-75F99EF3168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213" y="2735791"/>
            <a:ext cx="5015787" cy="281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4">
            <a:extLst>
              <a:ext uri="{FF2B5EF4-FFF2-40B4-BE49-F238E27FC236}">
                <a16:creationId xmlns:a16="http://schemas.microsoft.com/office/drawing/2014/main" id="{BF7A98A1-2B55-44BE-B882-B0B3E1F5DD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7491" y="2763126"/>
            <a:ext cx="4164073" cy="2769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A7D1CDC-6430-4B85-BFC4-12FC3C9AFC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9E46315-6B49-4CF5-8794-4F30CAC76E21}"/>
              </a:ext>
            </a:extLst>
          </p:cNvPr>
          <p:cNvSpPr txBox="1"/>
          <p:nvPr/>
        </p:nvSpPr>
        <p:spPr>
          <a:xfrm>
            <a:off x="1037389" y="201169"/>
            <a:ext cx="105236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Jokerman" panose="04090605060D06020702" pitchFamily="82" charset="0"/>
              </a:rPr>
              <a:t>Derivations</a:t>
            </a:r>
            <a:r>
              <a:rPr lang="en-GB" sz="4000" dirty="0">
                <a:latin typeface="Jokerman" panose="04090605060D06020702" pitchFamily="82" charset="0"/>
              </a:rPr>
              <a:t>:</a:t>
            </a:r>
            <a:r>
              <a:rPr lang="en-GB" sz="4000" dirty="0"/>
              <a:t> </a:t>
            </a:r>
            <a:r>
              <a:rPr lang="en-GB" sz="4000" b="1" dirty="0"/>
              <a:t>polite, police, politician, cosmopolitan</a:t>
            </a:r>
            <a:endParaRPr lang="en-GB" sz="4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C1CAC04-8B81-4357-BA18-64E71FA932E7}"/>
              </a:ext>
            </a:extLst>
          </p:cNvPr>
          <p:cNvSpPr txBox="1"/>
          <p:nvPr/>
        </p:nvSpPr>
        <p:spPr>
          <a:xfrm>
            <a:off x="737704" y="5532437"/>
            <a:ext cx="100663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200" dirty="0"/>
              <a:t>city, state</a:t>
            </a:r>
          </a:p>
        </p:txBody>
      </p:sp>
    </p:spTree>
    <p:extLst>
      <p:ext uri="{BB962C8B-B14F-4D97-AF65-F5344CB8AC3E}">
        <p14:creationId xmlns:p14="http://schemas.microsoft.com/office/powerpoint/2010/main" val="232693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/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5FA8FE-3B81-44E7-951D-9EA8165B8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26906" cy="1325563"/>
          </a:xfrm>
        </p:spPr>
        <p:txBody>
          <a:bodyPr>
            <a:normAutofit/>
          </a:bodyPr>
          <a:lstStyle/>
          <a:p>
            <a:pPr algn="ctr"/>
            <a:r>
              <a:rPr lang="el-GR" sz="6000" dirty="0">
                <a:latin typeface="+mn-lt"/>
              </a:rPr>
              <a:t>25</a:t>
            </a:r>
            <a:r>
              <a:rPr lang="en-GB" sz="6000" dirty="0">
                <a:latin typeface="+mn-lt"/>
              </a:rPr>
              <a:t>.</a:t>
            </a:r>
            <a:r>
              <a:rPr lang="en-GB" sz="6000" dirty="0">
                <a:latin typeface="Stencil" panose="040409050D0802020404" pitchFamily="82" charset="0"/>
              </a:rPr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31CE0C-F098-4832-B4BF-8633BA4181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8613" y="1325563"/>
            <a:ext cx="11213387" cy="150320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10000" b="1" dirty="0">
                <a:solidFill>
                  <a:schemeClr val="bg1"/>
                </a:solidFill>
                <a:latin typeface="Palatino Linotype" panose="02040502050505030304" pitchFamily="18" charset="0"/>
              </a:rPr>
              <a:t>πούς</a:t>
            </a:r>
            <a:r>
              <a:rPr lang="en-GB" sz="10000" b="1" dirty="0">
                <a:solidFill>
                  <a:schemeClr val="bg1"/>
                </a:solidFill>
                <a:latin typeface="Palatino Linotype" panose="02040502050505030304" pitchFamily="18" charset="0"/>
              </a:rPr>
              <a:t>, </a:t>
            </a:r>
            <a:r>
              <a:rPr lang="el-GR" sz="10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ποδ</a:t>
            </a:r>
            <a:r>
              <a:rPr lang="el-GR" sz="10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Palatino Linotype" panose="02040502050505030304" pitchFamily="18" charset="0"/>
              </a:rPr>
              <a:t>ό</a:t>
            </a:r>
            <a:r>
              <a:rPr lang="en-GB" sz="10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Palatino Linotype" panose="02040502050505030304" pitchFamily="18" charset="0"/>
              </a:rPr>
              <a:t>ς</a:t>
            </a:r>
            <a:r>
              <a:rPr lang="el-GR" sz="10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l-GR" sz="10000" b="1" dirty="0">
                <a:solidFill>
                  <a:srgbClr val="FFFF00"/>
                </a:solidFill>
                <a:latin typeface="Palatino Linotype" panose="02040502050505030304" pitchFamily="18" charset="0"/>
              </a:rPr>
              <a:t>ὁ</a:t>
            </a:r>
            <a:r>
              <a:rPr lang="en-GB" sz="10000" b="1" dirty="0">
                <a:solidFill>
                  <a:schemeClr val="bg1"/>
                </a:solidFill>
                <a:latin typeface="Palatino Linotype" panose="02040502050505030304" pitchFamily="18" charset="0"/>
              </a:rPr>
              <a:t> </a:t>
            </a:r>
          </a:p>
        </p:txBody>
      </p:sp>
      <p:pic>
        <p:nvPicPr>
          <p:cNvPr id="24578" name="Picture 2" descr="Foot&gt;Paw Animation by Tsukikibaokami -- Fur Affinity [dot] net">
            <a:extLst>
              <a:ext uri="{FF2B5EF4-FFF2-40B4-BE49-F238E27FC236}">
                <a16:creationId xmlns:a16="http://schemas.microsoft.com/office/drawing/2014/main" id="{5BC6256D-63AC-4215-B8F5-691DFB84ABB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8113" y="3021802"/>
            <a:ext cx="3732847" cy="2265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14395A1-D7CF-4867-9EEC-CA8543FAF4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7113036-8D2C-4AA7-A1BE-2096A7959A7F}"/>
              </a:ext>
            </a:extLst>
          </p:cNvPr>
          <p:cNvSpPr txBox="1"/>
          <p:nvPr/>
        </p:nvSpPr>
        <p:spPr>
          <a:xfrm>
            <a:off x="2541325" y="424640"/>
            <a:ext cx="6702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Jokerman" panose="04090605060D06020702" pitchFamily="82" charset="0"/>
              </a:rPr>
              <a:t>Derivation</a:t>
            </a:r>
            <a:r>
              <a:rPr lang="en-GB" sz="4000" dirty="0">
                <a:latin typeface="Jokerman" panose="04090605060D06020702" pitchFamily="82" charset="0"/>
              </a:rPr>
              <a:t>:</a:t>
            </a:r>
            <a:r>
              <a:rPr lang="en-GB" sz="4000" dirty="0"/>
              <a:t> tri</a:t>
            </a:r>
            <a:r>
              <a:rPr lang="en-GB" sz="4000" b="1" dirty="0"/>
              <a:t>pod</a:t>
            </a:r>
            <a:endParaRPr lang="en-GB" sz="4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56123D2-4651-40B4-AE8E-2D30ED9C3FBC}"/>
              </a:ext>
            </a:extLst>
          </p:cNvPr>
          <p:cNvSpPr txBox="1"/>
          <p:nvPr/>
        </p:nvSpPr>
        <p:spPr>
          <a:xfrm>
            <a:off x="737704" y="5532437"/>
            <a:ext cx="100663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200" dirty="0"/>
              <a:t>foot, paw</a:t>
            </a:r>
          </a:p>
        </p:txBody>
      </p:sp>
    </p:spTree>
    <p:extLst>
      <p:ext uri="{BB962C8B-B14F-4D97-AF65-F5344CB8AC3E}">
        <p14:creationId xmlns:p14="http://schemas.microsoft.com/office/powerpoint/2010/main" val="653516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7DD6B79-2B19-437C-8737-AEA25AC615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0754" y="0"/>
            <a:ext cx="9593494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0994788-07AA-447F-B426-87D174413EE4}"/>
              </a:ext>
            </a:extLst>
          </p:cNvPr>
          <p:cNvSpPr txBox="1"/>
          <p:nvPr/>
        </p:nvSpPr>
        <p:spPr>
          <a:xfrm>
            <a:off x="10735354" y="5178176"/>
            <a:ext cx="126372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l-GR" dirty="0">
                <a:latin typeface="Palatino Linotype" panose="02040502050505030304" pitchFamily="18" charset="0"/>
              </a:rPr>
              <a:t>τεῖχος, τό</a:t>
            </a:r>
          </a:p>
          <a:p>
            <a:r>
              <a:rPr lang="el-GR" dirty="0">
                <a:latin typeface="Palatino Linotype" panose="02040502050505030304" pitchFamily="18" charset="0"/>
              </a:rPr>
              <a:t>τείχους</a:t>
            </a:r>
            <a:endParaRPr lang="en-GB" dirty="0">
              <a:latin typeface="Palatino Linotype" panose="02040502050505030304" pitchFamily="18" charset="0"/>
            </a:endParaRPr>
          </a:p>
        </p:txBody>
      </p:sp>
      <p:pic>
        <p:nvPicPr>
          <p:cNvPr id="2050" name="Picture 2" descr="Background Cartoon Wall Of Large Rocks And Boulders Royalty Free ...">
            <a:extLst>
              <a:ext uri="{FF2B5EF4-FFF2-40B4-BE49-F238E27FC236}">
                <a16:creationId xmlns:a16="http://schemas.microsoft.com/office/drawing/2014/main" id="{E681A2B0-DA7E-4ED3-AFC9-226FF9392F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945" y="5896426"/>
            <a:ext cx="1302541" cy="929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45933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6000">
              <a:schemeClr val="bg1"/>
            </a:gs>
            <a:gs pos="58426">
              <a:srgbClr val="BAE18F"/>
            </a:gs>
            <a:gs pos="52000">
              <a:schemeClr val="bg1">
                <a:lumMod val="50000"/>
              </a:schemeClr>
            </a:gs>
            <a:gs pos="3000">
              <a:srgbClr val="F7EAFB"/>
            </a:gs>
            <a:gs pos="0">
              <a:schemeClr val="tx1"/>
            </a:gs>
            <a:gs pos="86000">
              <a:schemeClr val="bg1"/>
            </a:gs>
            <a:gs pos="91000">
              <a:schemeClr val="bg1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5FA8FE-3B81-44E7-951D-9EA8165B8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26906" cy="1325563"/>
          </a:xfrm>
        </p:spPr>
        <p:txBody>
          <a:bodyPr>
            <a:normAutofit/>
          </a:bodyPr>
          <a:lstStyle/>
          <a:p>
            <a:pPr algn="ctr"/>
            <a:r>
              <a:rPr lang="el-GR" sz="6000" dirty="0">
                <a:latin typeface="+mn-lt"/>
              </a:rPr>
              <a:t>26</a:t>
            </a:r>
            <a:r>
              <a:rPr lang="en-GB" sz="6000" dirty="0">
                <a:latin typeface="+mn-lt"/>
              </a:rPr>
              <a:t>.</a:t>
            </a:r>
            <a:r>
              <a:rPr lang="en-GB" sz="6000" dirty="0">
                <a:latin typeface="Stencil" panose="040409050D0802020404" pitchFamily="82" charset="0"/>
              </a:rPr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31CE0C-F098-4832-B4BF-8633BA4181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6707" y="1315486"/>
            <a:ext cx="11213387" cy="150320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10000" b="1" dirty="0">
                <a:solidFill>
                  <a:schemeClr val="bg1"/>
                </a:solidFill>
                <a:latin typeface="Palatino Linotype" panose="02040502050505030304" pitchFamily="18" charset="0"/>
              </a:rPr>
              <a:t>πῦρ</a:t>
            </a:r>
            <a:r>
              <a:rPr lang="en-GB" sz="10000" b="1" dirty="0">
                <a:solidFill>
                  <a:schemeClr val="bg1"/>
                </a:solidFill>
                <a:latin typeface="Palatino Linotype" panose="02040502050505030304" pitchFamily="18" charset="0"/>
              </a:rPr>
              <a:t>, </a:t>
            </a:r>
            <a:r>
              <a:rPr lang="el-GR" sz="10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πυρ</a:t>
            </a:r>
            <a:r>
              <a:rPr lang="el-GR" sz="10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Palatino Linotype" panose="02040502050505030304" pitchFamily="18" charset="0"/>
              </a:rPr>
              <a:t>ό</a:t>
            </a:r>
            <a:r>
              <a:rPr lang="en-GB" sz="10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Palatino Linotype" panose="02040502050505030304" pitchFamily="18" charset="0"/>
              </a:rPr>
              <a:t>ς</a:t>
            </a:r>
            <a:r>
              <a:rPr lang="el-GR" sz="10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l-GR" sz="10000" b="1" dirty="0">
                <a:solidFill>
                  <a:srgbClr val="BAE18F"/>
                </a:solidFill>
                <a:latin typeface="Palatino Linotype" panose="02040502050505030304" pitchFamily="18" charset="0"/>
              </a:rPr>
              <a:t>τό</a:t>
            </a:r>
            <a:r>
              <a:rPr lang="en-GB" sz="10000" b="1" dirty="0">
                <a:solidFill>
                  <a:schemeClr val="bg1"/>
                </a:solidFill>
                <a:latin typeface="Palatino Linotype" panose="02040502050505030304" pitchFamily="18" charset="0"/>
              </a:rPr>
              <a:t> </a:t>
            </a:r>
          </a:p>
        </p:txBody>
      </p:sp>
      <p:pic>
        <p:nvPicPr>
          <p:cNvPr id="23554" name="Picture 2" descr="Fire Flames GIF - Find &amp; Share on GIPHY">
            <a:extLst>
              <a:ext uri="{FF2B5EF4-FFF2-40B4-BE49-F238E27FC236}">
                <a16:creationId xmlns:a16="http://schemas.microsoft.com/office/drawing/2014/main" id="{1898D252-9D12-4470-87B3-2B0605460A2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7619" y="2894408"/>
            <a:ext cx="4336762" cy="2289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36B3025-B3E3-46BB-8742-8C585D8DDC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F90C7D7-7B6A-4895-AECC-7B9EEB8B3660}"/>
              </a:ext>
            </a:extLst>
          </p:cNvPr>
          <p:cNvSpPr txBox="1"/>
          <p:nvPr/>
        </p:nvSpPr>
        <p:spPr>
          <a:xfrm>
            <a:off x="2744525" y="607600"/>
            <a:ext cx="6702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Jokerman" panose="04090605060D06020702" pitchFamily="82" charset="0"/>
              </a:rPr>
              <a:t>Derivation</a:t>
            </a:r>
            <a:r>
              <a:rPr lang="en-GB" sz="4000" dirty="0">
                <a:latin typeface="Jokerman" panose="04090605060D06020702" pitchFamily="82" charset="0"/>
              </a:rPr>
              <a:t>:</a:t>
            </a:r>
            <a:r>
              <a:rPr lang="en-GB" sz="4000" dirty="0"/>
              <a:t> </a:t>
            </a:r>
            <a:r>
              <a:rPr lang="en-GB" sz="4000" b="1" dirty="0"/>
              <a:t>pyro</a:t>
            </a:r>
            <a:r>
              <a:rPr lang="en-GB" sz="4000" dirty="0"/>
              <a:t>maniac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80B2021-79FC-44CB-BD74-E9F707B7C92F}"/>
              </a:ext>
            </a:extLst>
          </p:cNvPr>
          <p:cNvSpPr txBox="1"/>
          <p:nvPr/>
        </p:nvSpPr>
        <p:spPr>
          <a:xfrm>
            <a:off x="737704" y="5532437"/>
            <a:ext cx="100663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200" dirty="0"/>
              <a:t>fire</a:t>
            </a:r>
          </a:p>
        </p:txBody>
      </p:sp>
    </p:spTree>
    <p:extLst>
      <p:ext uri="{BB962C8B-B14F-4D97-AF65-F5344CB8AC3E}">
        <p14:creationId xmlns:p14="http://schemas.microsoft.com/office/powerpoint/2010/main" val="338629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/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6000">
              <a:schemeClr val="bg1"/>
            </a:gs>
            <a:gs pos="58426">
              <a:srgbClr val="BAE18F"/>
            </a:gs>
            <a:gs pos="52000">
              <a:schemeClr val="bg1">
                <a:lumMod val="50000"/>
              </a:schemeClr>
            </a:gs>
            <a:gs pos="3000">
              <a:srgbClr val="F7EAFB"/>
            </a:gs>
            <a:gs pos="0">
              <a:schemeClr val="tx1"/>
            </a:gs>
            <a:gs pos="86000">
              <a:schemeClr val="bg1"/>
            </a:gs>
            <a:gs pos="91000">
              <a:schemeClr val="bg1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5FA8FE-3B81-44E7-951D-9EA8165B8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26906" cy="1325563"/>
          </a:xfrm>
        </p:spPr>
        <p:txBody>
          <a:bodyPr>
            <a:normAutofit/>
          </a:bodyPr>
          <a:lstStyle/>
          <a:p>
            <a:pPr algn="ctr"/>
            <a:r>
              <a:rPr lang="el-GR" sz="6000" dirty="0">
                <a:latin typeface="+mn-lt"/>
              </a:rPr>
              <a:t>27</a:t>
            </a:r>
            <a:r>
              <a:rPr lang="en-GB" sz="6000" dirty="0">
                <a:latin typeface="+mn-lt"/>
              </a:rPr>
              <a:t>.</a:t>
            </a:r>
            <a:r>
              <a:rPr lang="en-GB" sz="6000" dirty="0">
                <a:latin typeface="Stencil" panose="040409050D0802020404" pitchFamily="82" charset="0"/>
              </a:rPr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31CE0C-F098-4832-B4BF-8633BA4181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325563"/>
            <a:ext cx="12031038" cy="150320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10000" b="1" dirty="0">
                <a:solidFill>
                  <a:schemeClr val="bg1"/>
                </a:solidFill>
                <a:latin typeface="Palatino Linotype" panose="02040502050505030304" pitchFamily="18" charset="0"/>
              </a:rPr>
              <a:t>σῶμα</a:t>
            </a:r>
            <a:r>
              <a:rPr lang="en-GB" sz="10000" b="1" dirty="0">
                <a:solidFill>
                  <a:schemeClr val="bg1"/>
                </a:solidFill>
                <a:latin typeface="Palatino Linotype" panose="02040502050505030304" pitchFamily="18" charset="0"/>
              </a:rPr>
              <a:t>, </a:t>
            </a:r>
            <a:r>
              <a:rPr lang="el-GR" sz="10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σώματ</a:t>
            </a:r>
            <a:r>
              <a:rPr lang="en-GB" sz="100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Palatino Linotype" panose="02040502050505030304" pitchFamily="18" charset="0"/>
              </a:rPr>
              <a:t>ος</a:t>
            </a:r>
            <a:r>
              <a:rPr lang="el-GR" sz="10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l-GR" sz="10000" b="1" dirty="0">
                <a:solidFill>
                  <a:srgbClr val="BAE18F"/>
                </a:solidFill>
                <a:latin typeface="Palatino Linotype" panose="02040502050505030304" pitchFamily="18" charset="0"/>
              </a:rPr>
              <a:t>τό</a:t>
            </a:r>
            <a:r>
              <a:rPr lang="en-GB" sz="10000" b="1" dirty="0">
                <a:solidFill>
                  <a:schemeClr val="bg1"/>
                </a:solidFill>
                <a:latin typeface="Palatino Linotype" panose="02040502050505030304" pitchFamily="18" charset="0"/>
              </a:rPr>
              <a:t> </a:t>
            </a:r>
          </a:p>
        </p:txBody>
      </p:sp>
      <p:pic>
        <p:nvPicPr>
          <p:cNvPr id="22530" name="Picture 2" descr="Create Animated GIFs - AnyScript Community">
            <a:extLst>
              <a:ext uri="{FF2B5EF4-FFF2-40B4-BE49-F238E27FC236}">
                <a16:creationId xmlns:a16="http://schemas.microsoft.com/office/drawing/2014/main" id="{B4B9C1F3-33E7-42C4-BA9E-ADB3F7D3068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0" y="3061335"/>
            <a:ext cx="476250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3A93854-4E4F-4408-8FDA-947061472D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317FA00-F198-4BC5-8AB6-32B09654D53A}"/>
              </a:ext>
            </a:extLst>
          </p:cNvPr>
          <p:cNvSpPr txBox="1"/>
          <p:nvPr/>
        </p:nvSpPr>
        <p:spPr>
          <a:xfrm>
            <a:off x="2664044" y="385107"/>
            <a:ext cx="6702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Jokerman" panose="04090605060D06020702" pitchFamily="82" charset="0"/>
              </a:rPr>
              <a:t>Derivation</a:t>
            </a:r>
            <a:r>
              <a:rPr lang="en-GB" sz="4000" dirty="0">
                <a:latin typeface="Jokerman" panose="04090605060D06020702" pitchFamily="82" charset="0"/>
              </a:rPr>
              <a:t>:</a:t>
            </a:r>
            <a:r>
              <a:rPr lang="en-GB" sz="4000" dirty="0"/>
              <a:t> </a:t>
            </a:r>
            <a:r>
              <a:rPr lang="en-GB" sz="3600" dirty="0"/>
              <a:t>psycho</a:t>
            </a:r>
            <a:r>
              <a:rPr lang="en-GB" sz="3600" b="1" dirty="0"/>
              <a:t>somat</a:t>
            </a:r>
            <a:r>
              <a:rPr lang="en-GB" sz="3600" dirty="0"/>
              <a:t>ic</a:t>
            </a:r>
            <a:endParaRPr lang="en-GB" sz="4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EE09E0-EE54-495F-9168-5AEF55870C1E}"/>
              </a:ext>
            </a:extLst>
          </p:cNvPr>
          <p:cNvSpPr txBox="1"/>
          <p:nvPr/>
        </p:nvSpPr>
        <p:spPr>
          <a:xfrm>
            <a:off x="737704" y="5532437"/>
            <a:ext cx="100663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200" dirty="0"/>
              <a:t>body</a:t>
            </a:r>
          </a:p>
        </p:txBody>
      </p:sp>
    </p:spTree>
    <p:extLst>
      <p:ext uri="{BB962C8B-B14F-4D97-AF65-F5344CB8AC3E}">
        <p14:creationId xmlns:p14="http://schemas.microsoft.com/office/powerpoint/2010/main" val="1356100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/>
      <p:bldP spid="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6000">
              <a:schemeClr val="bg1"/>
            </a:gs>
            <a:gs pos="58426">
              <a:srgbClr val="BAE18F"/>
            </a:gs>
            <a:gs pos="52000">
              <a:schemeClr val="bg1">
                <a:lumMod val="50000"/>
              </a:schemeClr>
            </a:gs>
            <a:gs pos="3000">
              <a:srgbClr val="F7EAFB"/>
            </a:gs>
            <a:gs pos="0">
              <a:schemeClr val="tx1"/>
            </a:gs>
            <a:gs pos="86000">
              <a:schemeClr val="bg1"/>
            </a:gs>
            <a:gs pos="91000">
              <a:schemeClr val="bg1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5FA8FE-3B81-44E7-951D-9EA8165B8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26906" cy="1325563"/>
          </a:xfrm>
        </p:spPr>
        <p:txBody>
          <a:bodyPr>
            <a:normAutofit/>
          </a:bodyPr>
          <a:lstStyle/>
          <a:p>
            <a:pPr algn="ctr"/>
            <a:r>
              <a:rPr lang="el-GR" sz="6000" dirty="0">
                <a:latin typeface="+mn-lt"/>
              </a:rPr>
              <a:t>27</a:t>
            </a:r>
            <a:r>
              <a:rPr lang="en-GB" sz="6000" dirty="0">
                <a:latin typeface="+mn-lt"/>
              </a:rPr>
              <a:t>.</a:t>
            </a:r>
            <a:r>
              <a:rPr lang="en-GB" sz="6000" dirty="0">
                <a:latin typeface="Stencil" panose="040409050D0802020404" pitchFamily="82" charset="0"/>
              </a:rPr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31CE0C-F098-4832-B4BF-8633BA4181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453" y="573962"/>
            <a:ext cx="12031038" cy="150320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10000" b="1" dirty="0">
                <a:solidFill>
                  <a:schemeClr val="bg1"/>
                </a:solidFill>
                <a:latin typeface="Palatino Linotype" panose="02040502050505030304" pitchFamily="18" charset="0"/>
              </a:rPr>
              <a:t>τεῖχος</a:t>
            </a:r>
            <a:r>
              <a:rPr lang="en-GB" sz="10000" b="1" dirty="0">
                <a:solidFill>
                  <a:schemeClr val="bg1"/>
                </a:solidFill>
                <a:latin typeface="Palatino Linotype" panose="02040502050505030304" pitchFamily="18" charset="0"/>
              </a:rPr>
              <a:t>, </a:t>
            </a:r>
            <a:r>
              <a:rPr lang="el-GR" sz="10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τείχ</a:t>
            </a:r>
            <a:r>
              <a:rPr lang="en-GB" sz="10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Palatino Linotype" panose="02040502050505030304" pitchFamily="18" charset="0"/>
              </a:rPr>
              <a:t>ο</a:t>
            </a:r>
            <a:r>
              <a:rPr lang="el-GR" sz="10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Palatino Linotype" panose="02040502050505030304" pitchFamily="18" charset="0"/>
              </a:rPr>
              <a:t>υ</a:t>
            </a:r>
            <a:r>
              <a:rPr lang="en-GB" sz="10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Palatino Linotype" panose="02040502050505030304" pitchFamily="18" charset="0"/>
              </a:rPr>
              <a:t>ς</a:t>
            </a:r>
            <a:r>
              <a:rPr lang="el-GR" sz="10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l-GR" sz="10000" b="1" dirty="0">
                <a:solidFill>
                  <a:srgbClr val="BAE18F"/>
                </a:solidFill>
                <a:latin typeface="Palatino Linotype" panose="02040502050505030304" pitchFamily="18" charset="0"/>
              </a:rPr>
              <a:t>τό</a:t>
            </a:r>
            <a:r>
              <a:rPr lang="en-GB" sz="10000" b="1" dirty="0">
                <a:solidFill>
                  <a:schemeClr val="bg1"/>
                </a:solidFill>
                <a:latin typeface="Palatino Linotype" panose="02040502050505030304" pitchFamily="18" charset="0"/>
              </a:rPr>
              <a:t> </a:t>
            </a:r>
          </a:p>
        </p:txBody>
      </p:sp>
      <p:pic>
        <p:nvPicPr>
          <p:cNvPr id="3076" name="Picture 4" descr="Break The Wall GIFs - Get the best GIF on GIPHY">
            <a:extLst>
              <a:ext uri="{FF2B5EF4-FFF2-40B4-BE49-F238E27FC236}">
                <a16:creationId xmlns:a16="http://schemas.microsoft.com/office/drawing/2014/main" id="{03745C9B-FB58-4349-B55D-20CC9FA426A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6095" y="2077164"/>
            <a:ext cx="3559810" cy="3559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7CFB2F3-B10C-4D4E-93AF-02130AFF2D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3DEBC4A-DC91-4674-A959-D58623B69F7D}"/>
              </a:ext>
            </a:extLst>
          </p:cNvPr>
          <p:cNvSpPr txBox="1"/>
          <p:nvPr/>
        </p:nvSpPr>
        <p:spPr>
          <a:xfrm>
            <a:off x="737704" y="5532437"/>
            <a:ext cx="100663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200" dirty="0"/>
              <a:t>wall</a:t>
            </a:r>
          </a:p>
        </p:txBody>
      </p:sp>
    </p:spTree>
    <p:extLst>
      <p:ext uri="{BB962C8B-B14F-4D97-AF65-F5344CB8AC3E}">
        <p14:creationId xmlns:p14="http://schemas.microsoft.com/office/powerpoint/2010/main" val="679977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6000">
              <a:schemeClr val="bg1"/>
            </a:gs>
            <a:gs pos="58426">
              <a:srgbClr val="BAE18F"/>
            </a:gs>
            <a:gs pos="52000">
              <a:schemeClr val="bg1">
                <a:lumMod val="50000"/>
              </a:schemeClr>
            </a:gs>
            <a:gs pos="3000">
              <a:srgbClr val="F7EAFB"/>
            </a:gs>
            <a:gs pos="0">
              <a:schemeClr val="tx1"/>
            </a:gs>
            <a:gs pos="86000">
              <a:schemeClr val="bg1"/>
            </a:gs>
            <a:gs pos="91000">
              <a:schemeClr val="bg1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5FA8FE-3B81-44E7-951D-9EA8165B8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26906" cy="1325563"/>
          </a:xfrm>
        </p:spPr>
        <p:txBody>
          <a:bodyPr>
            <a:normAutofit/>
          </a:bodyPr>
          <a:lstStyle/>
          <a:p>
            <a:pPr algn="ctr"/>
            <a:r>
              <a:rPr lang="el-GR" sz="6000" dirty="0">
                <a:latin typeface="+mn-lt"/>
              </a:rPr>
              <a:t>29</a:t>
            </a:r>
            <a:r>
              <a:rPr lang="en-GB" sz="6000" dirty="0">
                <a:latin typeface="+mn-lt"/>
              </a:rPr>
              <a:t>.</a:t>
            </a:r>
            <a:r>
              <a:rPr lang="en-GB" sz="6000" dirty="0">
                <a:latin typeface="Stencil" panose="040409050D0802020404" pitchFamily="82" charset="0"/>
              </a:rPr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31CE0C-F098-4832-B4BF-8633BA4181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8613" y="1325563"/>
            <a:ext cx="11213387" cy="150320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10000" b="1" dirty="0">
                <a:solidFill>
                  <a:schemeClr val="bg1"/>
                </a:solidFill>
                <a:latin typeface="Palatino Linotype" panose="02040502050505030304" pitchFamily="18" charset="0"/>
              </a:rPr>
              <a:t>ὕδωρ</a:t>
            </a:r>
            <a:r>
              <a:rPr lang="en-GB" sz="10000" b="1" dirty="0">
                <a:solidFill>
                  <a:schemeClr val="bg1"/>
                </a:solidFill>
                <a:latin typeface="Palatino Linotype" panose="02040502050505030304" pitchFamily="18" charset="0"/>
              </a:rPr>
              <a:t>, </a:t>
            </a:r>
            <a:r>
              <a:rPr lang="el-GR" sz="10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ὕδατ</a:t>
            </a:r>
            <a:r>
              <a:rPr lang="en-GB" sz="100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Palatino Linotype" panose="02040502050505030304" pitchFamily="18" charset="0"/>
              </a:rPr>
              <a:t>ος</a:t>
            </a:r>
            <a:r>
              <a:rPr lang="el-GR" sz="10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l-GR" sz="10000" b="1" dirty="0">
                <a:solidFill>
                  <a:srgbClr val="BAE18F"/>
                </a:solidFill>
                <a:latin typeface="Palatino Linotype" panose="02040502050505030304" pitchFamily="18" charset="0"/>
              </a:rPr>
              <a:t>τό</a:t>
            </a:r>
            <a:r>
              <a:rPr lang="en-GB" sz="10000" b="1" dirty="0">
                <a:solidFill>
                  <a:schemeClr val="bg1"/>
                </a:solidFill>
                <a:latin typeface="Palatino Linotype" panose="02040502050505030304" pitchFamily="18" charset="0"/>
              </a:rPr>
              <a:t> </a:t>
            </a:r>
          </a:p>
        </p:txBody>
      </p:sp>
      <p:pic>
        <p:nvPicPr>
          <p:cNvPr id="21506" name="Picture 2" descr="Renégade ♥'s review of Water for Alien Were-Dinos">
            <a:extLst>
              <a:ext uri="{FF2B5EF4-FFF2-40B4-BE49-F238E27FC236}">
                <a16:creationId xmlns:a16="http://schemas.microsoft.com/office/drawing/2014/main" id="{8679ACB2-B966-40C4-9F8A-BD690EC66CE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5658" y="3011328"/>
            <a:ext cx="2371725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4413076-3998-445F-847C-A381340918C2}"/>
              </a:ext>
            </a:extLst>
          </p:cNvPr>
          <p:cNvSpPr txBox="1"/>
          <p:nvPr/>
        </p:nvSpPr>
        <p:spPr>
          <a:xfrm>
            <a:off x="2328429" y="308839"/>
            <a:ext cx="6702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Jokerman" panose="04090605060D06020702" pitchFamily="82" charset="0"/>
              </a:rPr>
              <a:t>Derivation</a:t>
            </a:r>
            <a:r>
              <a:rPr lang="en-GB" sz="4000" dirty="0">
                <a:latin typeface="Jokerman" panose="04090605060D06020702" pitchFamily="82" charset="0"/>
              </a:rPr>
              <a:t>:</a:t>
            </a:r>
            <a:r>
              <a:rPr lang="en-GB" sz="4000" dirty="0"/>
              <a:t> de</a:t>
            </a:r>
            <a:r>
              <a:rPr lang="en-GB" sz="4000" b="1" dirty="0"/>
              <a:t>hyd</a:t>
            </a:r>
            <a:r>
              <a:rPr lang="en-GB" sz="4000" dirty="0"/>
              <a:t>ration 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3188AF9-1430-4849-8490-1D4B7AA3A3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1E470A4-51DF-4F3F-AC45-403AAF3C7F43}"/>
              </a:ext>
            </a:extLst>
          </p:cNvPr>
          <p:cNvSpPr txBox="1"/>
          <p:nvPr/>
        </p:nvSpPr>
        <p:spPr>
          <a:xfrm>
            <a:off x="737704" y="5532437"/>
            <a:ext cx="100663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200" dirty="0"/>
              <a:t>water</a:t>
            </a:r>
          </a:p>
        </p:txBody>
      </p:sp>
    </p:spTree>
    <p:extLst>
      <p:ext uri="{BB962C8B-B14F-4D97-AF65-F5344CB8AC3E}">
        <p14:creationId xmlns:p14="http://schemas.microsoft.com/office/powerpoint/2010/main" val="1776704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/>
      <p:bldP spid="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5FA8FE-3B81-44E7-951D-9EA8165B8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26906" cy="1325563"/>
          </a:xfrm>
        </p:spPr>
        <p:txBody>
          <a:bodyPr>
            <a:normAutofit/>
          </a:bodyPr>
          <a:lstStyle/>
          <a:p>
            <a:pPr algn="ctr"/>
            <a:r>
              <a:rPr lang="el-GR" sz="6000" dirty="0">
                <a:latin typeface="+mn-lt"/>
              </a:rPr>
              <a:t>30</a:t>
            </a:r>
            <a:r>
              <a:rPr lang="en-GB" sz="6000" dirty="0">
                <a:latin typeface="+mn-lt"/>
              </a:rPr>
              <a:t>.</a:t>
            </a:r>
            <a:r>
              <a:rPr lang="en-GB" sz="6000" dirty="0">
                <a:latin typeface="Stencil" panose="040409050D0802020404" pitchFamily="82" charset="0"/>
              </a:rPr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31CE0C-F098-4832-B4BF-8633BA4181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6675" y="1325563"/>
            <a:ext cx="12192000" cy="150320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10000" b="1" dirty="0">
                <a:solidFill>
                  <a:schemeClr val="bg1"/>
                </a:solidFill>
                <a:latin typeface="Palatino Linotype" panose="02040502050505030304" pitchFamily="18" charset="0"/>
              </a:rPr>
              <a:t>φύλαξ</a:t>
            </a:r>
            <a:r>
              <a:rPr lang="en-GB" sz="10000" b="1" dirty="0">
                <a:solidFill>
                  <a:schemeClr val="bg1"/>
                </a:solidFill>
                <a:latin typeface="Palatino Linotype" panose="02040502050505030304" pitchFamily="18" charset="0"/>
              </a:rPr>
              <a:t>, </a:t>
            </a:r>
            <a:r>
              <a:rPr lang="el-GR" sz="10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φύλακ</a:t>
            </a:r>
            <a:r>
              <a:rPr lang="en-GB" sz="100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Palatino Linotype" panose="02040502050505030304" pitchFamily="18" charset="0"/>
              </a:rPr>
              <a:t>ος</a:t>
            </a:r>
            <a:r>
              <a:rPr lang="el-GR" sz="10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l-GR" sz="10000" b="1" dirty="0">
                <a:solidFill>
                  <a:srgbClr val="FFFF00"/>
                </a:solidFill>
                <a:latin typeface="Palatino Linotype" panose="02040502050505030304" pitchFamily="18" charset="0"/>
              </a:rPr>
              <a:t>ὁ</a:t>
            </a:r>
            <a:r>
              <a:rPr lang="en-GB" sz="10000" b="1" dirty="0">
                <a:solidFill>
                  <a:schemeClr val="bg1"/>
                </a:solidFill>
                <a:latin typeface="Palatino Linotype" panose="02040502050505030304" pitchFamily="18" charset="0"/>
              </a:rPr>
              <a:t> </a:t>
            </a:r>
          </a:p>
        </p:txBody>
      </p:sp>
      <p:pic>
        <p:nvPicPr>
          <p:cNvPr id="20482" name="Picture 2" descr="Security Guard GIF - Security BenedictCumberbatch - Discover ...">
            <a:extLst>
              <a:ext uri="{FF2B5EF4-FFF2-40B4-BE49-F238E27FC236}">
                <a16:creationId xmlns:a16="http://schemas.microsoft.com/office/drawing/2014/main" id="{0005B670-A3BE-4285-B89E-B516FB49FAD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7390" y="2914650"/>
            <a:ext cx="23241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270E317-340B-4A9A-9DAE-5385CA60D85C}"/>
              </a:ext>
            </a:extLst>
          </p:cNvPr>
          <p:cNvSpPr txBox="1"/>
          <p:nvPr/>
        </p:nvSpPr>
        <p:spPr>
          <a:xfrm>
            <a:off x="2744525" y="377964"/>
            <a:ext cx="6702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Jokerman" panose="04090605060D06020702" pitchFamily="82" charset="0"/>
              </a:rPr>
              <a:t>Derivation</a:t>
            </a:r>
            <a:r>
              <a:rPr lang="en-GB" sz="4000" dirty="0">
                <a:latin typeface="Jokerman" panose="04090605060D06020702" pitchFamily="82" charset="0"/>
              </a:rPr>
              <a:t>:</a:t>
            </a:r>
            <a:r>
              <a:rPr lang="en-GB" sz="4000" dirty="0"/>
              <a:t> ana</a:t>
            </a:r>
            <a:r>
              <a:rPr lang="en-GB" sz="4000" b="1" dirty="0"/>
              <a:t>phylac</a:t>
            </a:r>
            <a:r>
              <a:rPr lang="en-GB" sz="4000" dirty="0"/>
              <a:t>tic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DFC9276-DCD8-489C-9E2E-8B8D7B1373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258D387-2496-4806-B561-475F2C233816}"/>
              </a:ext>
            </a:extLst>
          </p:cNvPr>
          <p:cNvSpPr txBox="1"/>
          <p:nvPr/>
        </p:nvSpPr>
        <p:spPr>
          <a:xfrm>
            <a:off x="737704" y="5532437"/>
            <a:ext cx="100663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200" dirty="0"/>
              <a:t>guard</a:t>
            </a:r>
          </a:p>
        </p:txBody>
      </p:sp>
    </p:spTree>
    <p:extLst>
      <p:ext uri="{BB962C8B-B14F-4D97-AF65-F5344CB8AC3E}">
        <p14:creationId xmlns:p14="http://schemas.microsoft.com/office/powerpoint/2010/main" val="2963864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/>
      <p:bldP spid="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Snowstorm GIF - Find &amp; Share on GIPHY">
            <a:extLst>
              <a:ext uri="{FF2B5EF4-FFF2-40B4-BE49-F238E27FC236}">
                <a16:creationId xmlns:a16="http://schemas.microsoft.com/office/drawing/2014/main" id="{E8DD53D0-104F-4794-9BED-134E22DD89D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664" y="368969"/>
            <a:ext cx="11375580" cy="6120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95FA8FE-3B81-44E7-951D-9EA8165B8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26906" cy="1325563"/>
          </a:xfrm>
        </p:spPr>
        <p:txBody>
          <a:bodyPr>
            <a:normAutofit/>
          </a:bodyPr>
          <a:lstStyle/>
          <a:p>
            <a:pPr algn="ctr"/>
            <a:r>
              <a:rPr lang="el-GR" sz="6000" dirty="0">
                <a:latin typeface="+mn-lt"/>
              </a:rPr>
              <a:t>31</a:t>
            </a:r>
            <a:r>
              <a:rPr lang="en-GB" sz="6000" dirty="0">
                <a:latin typeface="+mn-lt"/>
              </a:rPr>
              <a:t>.</a:t>
            </a:r>
            <a:r>
              <a:rPr lang="en-GB" sz="6000" dirty="0">
                <a:latin typeface="Stencil" panose="040409050D0802020404" pitchFamily="82" charset="0"/>
              </a:rPr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31CE0C-F098-4832-B4BF-8633BA4181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1325563"/>
            <a:ext cx="12192000" cy="150320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10000" b="1" dirty="0">
                <a:solidFill>
                  <a:schemeClr val="bg1"/>
                </a:solidFill>
                <a:latin typeface="Palatino Linotype" panose="02040502050505030304" pitchFamily="18" charset="0"/>
              </a:rPr>
              <a:t>χειμ</a:t>
            </a:r>
            <a:r>
              <a:rPr lang="en-GB" sz="10000" b="1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ών</a:t>
            </a:r>
            <a:r>
              <a:rPr lang="en-GB" sz="10000" b="1" dirty="0">
                <a:solidFill>
                  <a:schemeClr val="bg1"/>
                </a:solidFill>
                <a:latin typeface="Palatino Linotype" panose="02040502050505030304" pitchFamily="18" charset="0"/>
              </a:rPr>
              <a:t>, </a:t>
            </a:r>
            <a:r>
              <a:rPr lang="el-GR" sz="10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χειμ</a:t>
            </a:r>
            <a:r>
              <a:rPr lang="en-GB" sz="100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ῶν</a:t>
            </a:r>
            <a:r>
              <a:rPr lang="en-GB" sz="100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Palatino Linotype" panose="02040502050505030304" pitchFamily="18" charset="0"/>
              </a:rPr>
              <a:t>ος</a:t>
            </a:r>
            <a:r>
              <a:rPr lang="el-GR" sz="10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l-GR" sz="10000" b="1" dirty="0">
                <a:solidFill>
                  <a:srgbClr val="FFFF00"/>
                </a:solidFill>
                <a:latin typeface="Palatino Linotype" panose="02040502050505030304" pitchFamily="18" charset="0"/>
              </a:rPr>
              <a:t>ὁ</a:t>
            </a:r>
            <a:r>
              <a:rPr lang="en-GB" sz="10000" b="1" dirty="0">
                <a:solidFill>
                  <a:schemeClr val="bg1"/>
                </a:solidFill>
                <a:latin typeface="Palatino Linotype" panose="02040502050505030304" pitchFamily="18" charset="0"/>
              </a:rPr>
              <a:t> 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0EE2BAD-CD5E-4B6F-A9DC-E54C721E3C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34CF1BA-3DF1-4EE0-97D9-9A455F35CBA8}"/>
              </a:ext>
            </a:extLst>
          </p:cNvPr>
          <p:cNvSpPr txBox="1"/>
          <p:nvPr/>
        </p:nvSpPr>
        <p:spPr>
          <a:xfrm>
            <a:off x="859624" y="5288702"/>
            <a:ext cx="100663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200" dirty="0">
                <a:solidFill>
                  <a:schemeClr val="bg2"/>
                </a:solidFill>
              </a:rPr>
              <a:t>winter, storm</a:t>
            </a:r>
          </a:p>
        </p:txBody>
      </p:sp>
    </p:spTree>
    <p:extLst>
      <p:ext uri="{BB962C8B-B14F-4D97-AF65-F5344CB8AC3E}">
        <p14:creationId xmlns:p14="http://schemas.microsoft.com/office/powerpoint/2010/main" val="1560796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1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  <p:bldP spid="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6000">
              <a:schemeClr val="bg1"/>
            </a:gs>
            <a:gs pos="58426">
              <a:srgbClr val="FAC9FB"/>
            </a:gs>
            <a:gs pos="52000">
              <a:schemeClr val="bg1">
                <a:lumMod val="50000"/>
              </a:schemeClr>
            </a:gs>
            <a:gs pos="3000">
              <a:srgbClr val="F7EAFB"/>
            </a:gs>
            <a:gs pos="0">
              <a:schemeClr val="tx1"/>
            </a:gs>
            <a:gs pos="86000">
              <a:schemeClr val="bg1"/>
            </a:gs>
            <a:gs pos="91000">
              <a:schemeClr val="bg1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5FA8FE-3B81-44E7-951D-9EA8165B8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26906" cy="1325563"/>
          </a:xfrm>
        </p:spPr>
        <p:txBody>
          <a:bodyPr>
            <a:normAutofit/>
          </a:bodyPr>
          <a:lstStyle/>
          <a:p>
            <a:pPr algn="ctr"/>
            <a:r>
              <a:rPr lang="el-GR" sz="6000" dirty="0">
                <a:latin typeface="+mn-lt"/>
              </a:rPr>
              <a:t>32</a:t>
            </a:r>
            <a:r>
              <a:rPr lang="en-GB" sz="6000" dirty="0">
                <a:latin typeface="+mn-lt"/>
              </a:rPr>
              <a:t>.</a:t>
            </a:r>
            <a:r>
              <a:rPr lang="en-GB" sz="6000" dirty="0">
                <a:latin typeface="Stencil" panose="040409050D0802020404" pitchFamily="82" charset="0"/>
              </a:rPr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31CE0C-F098-4832-B4BF-8633BA4181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8627" y="1336034"/>
            <a:ext cx="11213387" cy="150320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10000" b="1" dirty="0">
                <a:solidFill>
                  <a:schemeClr val="bg1"/>
                </a:solidFill>
                <a:latin typeface="Palatino Linotype" panose="02040502050505030304" pitchFamily="18" charset="0"/>
              </a:rPr>
              <a:t>χείρ</a:t>
            </a:r>
            <a:r>
              <a:rPr lang="en-GB" sz="10000" b="1" dirty="0">
                <a:solidFill>
                  <a:schemeClr val="bg1"/>
                </a:solidFill>
                <a:latin typeface="Palatino Linotype" panose="02040502050505030304" pitchFamily="18" charset="0"/>
              </a:rPr>
              <a:t>, </a:t>
            </a:r>
            <a:r>
              <a:rPr lang="el-GR" sz="10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χειρ</a:t>
            </a:r>
            <a:r>
              <a:rPr lang="el-GR" sz="10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Palatino Linotype" panose="02040502050505030304" pitchFamily="18" charset="0"/>
              </a:rPr>
              <a:t>ό</a:t>
            </a:r>
            <a:r>
              <a:rPr lang="en-GB" sz="10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Palatino Linotype" panose="02040502050505030304" pitchFamily="18" charset="0"/>
              </a:rPr>
              <a:t>ς</a:t>
            </a:r>
            <a:r>
              <a:rPr lang="el-GR" sz="10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l-GR" sz="10000" b="1" dirty="0">
                <a:solidFill>
                  <a:srgbClr val="FAC9FB"/>
                </a:solidFill>
                <a:latin typeface="Palatino Linotype" panose="02040502050505030304" pitchFamily="18" charset="0"/>
              </a:rPr>
              <a:t>ἡ</a:t>
            </a:r>
            <a:r>
              <a:rPr lang="en-GB" sz="10000" b="1" dirty="0">
                <a:solidFill>
                  <a:schemeClr val="bg1"/>
                </a:solidFill>
                <a:latin typeface="Palatino Linotype" panose="02040502050505030304" pitchFamily="18" charset="0"/>
              </a:rPr>
              <a:t> </a:t>
            </a:r>
          </a:p>
        </p:txBody>
      </p:sp>
      <p:pic>
        <p:nvPicPr>
          <p:cNvPr id="18434" name="Picture 2" descr="👋 Waving Hand - Royalty-Free GIF - Animated Clipart - Free PNG ...">
            <a:extLst>
              <a:ext uri="{FF2B5EF4-FFF2-40B4-BE49-F238E27FC236}">
                <a16:creationId xmlns:a16="http://schemas.microsoft.com/office/drawing/2014/main" id="{EABE65EC-0BA6-40DC-B4AD-EB48C137274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4120" y="3119604"/>
            <a:ext cx="2341880" cy="2341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B61BA72-2A78-4153-A6C2-978D85ED91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89E9CDA-0B49-4504-A7F0-BFE424E4B159}"/>
              </a:ext>
            </a:extLst>
          </p:cNvPr>
          <p:cNvSpPr txBox="1"/>
          <p:nvPr/>
        </p:nvSpPr>
        <p:spPr>
          <a:xfrm>
            <a:off x="2744525" y="557170"/>
            <a:ext cx="6702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Jokerman" panose="04090605060D06020702" pitchFamily="82" charset="0"/>
              </a:rPr>
              <a:t>Derivation</a:t>
            </a:r>
            <a:r>
              <a:rPr lang="en-GB" sz="4000" dirty="0">
                <a:latin typeface="Jokerman" panose="04090605060D06020702" pitchFamily="82" charset="0"/>
              </a:rPr>
              <a:t>:</a:t>
            </a:r>
            <a:r>
              <a:rPr lang="en-GB" sz="4000" dirty="0"/>
              <a:t> </a:t>
            </a:r>
            <a:r>
              <a:rPr lang="en-GB" sz="4000" b="1" dirty="0"/>
              <a:t>chiro</a:t>
            </a:r>
            <a:r>
              <a:rPr lang="en-GB" sz="4000" dirty="0"/>
              <a:t>podist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D61144-B548-4D1A-BB40-30BED106F902}"/>
              </a:ext>
            </a:extLst>
          </p:cNvPr>
          <p:cNvSpPr txBox="1"/>
          <p:nvPr/>
        </p:nvSpPr>
        <p:spPr>
          <a:xfrm>
            <a:off x="737704" y="5532437"/>
            <a:ext cx="100663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200" dirty="0"/>
              <a:t>hand</a:t>
            </a:r>
          </a:p>
        </p:txBody>
      </p:sp>
    </p:spTree>
    <p:extLst>
      <p:ext uri="{BB962C8B-B14F-4D97-AF65-F5344CB8AC3E}">
        <p14:creationId xmlns:p14="http://schemas.microsoft.com/office/powerpoint/2010/main" val="902048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/>
      <p:bldP spid="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6000">
              <a:schemeClr val="bg1"/>
            </a:gs>
            <a:gs pos="58426">
              <a:srgbClr val="BAE18F"/>
            </a:gs>
            <a:gs pos="52000">
              <a:schemeClr val="bg1">
                <a:lumMod val="50000"/>
              </a:schemeClr>
            </a:gs>
            <a:gs pos="3000">
              <a:srgbClr val="F7EAFB"/>
            </a:gs>
            <a:gs pos="0">
              <a:schemeClr val="tx1"/>
            </a:gs>
            <a:gs pos="86000">
              <a:schemeClr val="bg1"/>
            </a:gs>
            <a:gs pos="91000">
              <a:schemeClr val="bg1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5FA8FE-3B81-44E7-951D-9EA8165B8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26906" cy="1325563"/>
          </a:xfrm>
        </p:spPr>
        <p:txBody>
          <a:bodyPr>
            <a:normAutofit/>
          </a:bodyPr>
          <a:lstStyle/>
          <a:p>
            <a:pPr algn="ctr"/>
            <a:r>
              <a:rPr lang="el-GR" sz="6000" dirty="0">
                <a:latin typeface="+mn-lt"/>
              </a:rPr>
              <a:t>33</a:t>
            </a:r>
            <a:r>
              <a:rPr lang="en-GB" sz="6000" dirty="0">
                <a:latin typeface="+mn-lt"/>
              </a:rPr>
              <a:t>.</a:t>
            </a:r>
            <a:r>
              <a:rPr lang="en-GB" sz="6000" dirty="0">
                <a:latin typeface="Stencil" panose="040409050D0802020404" pitchFamily="82" charset="0"/>
              </a:rPr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31CE0C-F098-4832-B4BF-8633BA4181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6420" y="904323"/>
            <a:ext cx="11213387" cy="150320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10000" b="1" dirty="0">
                <a:solidFill>
                  <a:schemeClr val="bg1"/>
                </a:solidFill>
                <a:latin typeface="Palatino Linotype" panose="02040502050505030304" pitchFamily="18" charset="0"/>
              </a:rPr>
              <a:t>χρήματα</a:t>
            </a:r>
            <a:r>
              <a:rPr lang="en-GB" sz="10000" b="1" dirty="0">
                <a:solidFill>
                  <a:schemeClr val="bg1"/>
                </a:solidFill>
                <a:latin typeface="Palatino Linotype" panose="02040502050505030304" pitchFamily="18" charset="0"/>
              </a:rPr>
              <a:t>, </a:t>
            </a:r>
            <a:r>
              <a:rPr lang="el-GR" sz="10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χρηματ</a:t>
            </a:r>
            <a:r>
              <a:rPr lang="el-GR" sz="10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Palatino Linotype" panose="02040502050505030304" pitchFamily="18" charset="0"/>
              </a:rPr>
              <a:t>ων </a:t>
            </a:r>
            <a:r>
              <a:rPr lang="el-GR" sz="10000" b="1" dirty="0">
                <a:solidFill>
                  <a:srgbClr val="BAE18F"/>
                </a:solidFill>
                <a:latin typeface="Palatino Linotype" panose="02040502050505030304" pitchFamily="18" charset="0"/>
              </a:rPr>
              <a:t>τά</a:t>
            </a:r>
            <a:r>
              <a:rPr lang="en-GB" sz="10000" b="1" dirty="0">
                <a:solidFill>
                  <a:schemeClr val="bg1"/>
                </a:solidFill>
                <a:latin typeface="Palatino Linotype" panose="02040502050505030304" pitchFamily="18" charset="0"/>
              </a:rPr>
              <a:t> </a:t>
            </a:r>
          </a:p>
        </p:txBody>
      </p:sp>
      <p:pic>
        <p:nvPicPr>
          <p:cNvPr id="17410" name="Picture 2" descr="Cash Money GIF - Find &amp; Share on GIPHY">
            <a:extLst>
              <a:ext uri="{FF2B5EF4-FFF2-40B4-BE49-F238E27FC236}">
                <a16:creationId xmlns:a16="http://schemas.microsoft.com/office/drawing/2014/main" id="{625EC38E-CFE0-4CF3-B579-AA9F599C254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3557" y="177800"/>
            <a:ext cx="4286250" cy="2295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B65AF2A-988A-466C-997D-4A7B4A2F0D47}"/>
              </a:ext>
            </a:extLst>
          </p:cNvPr>
          <p:cNvSpPr txBox="1"/>
          <p:nvPr/>
        </p:nvSpPr>
        <p:spPr>
          <a:xfrm>
            <a:off x="3002198" y="3864554"/>
            <a:ext cx="76818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Jokerman" panose="04090605060D06020702" pitchFamily="82" charset="0"/>
              </a:rPr>
              <a:t>Comes from</a:t>
            </a:r>
            <a:r>
              <a:rPr lang="en-GB" sz="4000" dirty="0">
                <a:latin typeface="Jokerman" panose="04090605060D06020702" pitchFamily="82" charset="0"/>
              </a:rPr>
              <a:t>:</a:t>
            </a:r>
            <a:r>
              <a:rPr lang="en-GB" sz="4000" dirty="0"/>
              <a:t> </a:t>
            </a:r>
            <a:r>
              <a:rPr lang="el-GR" sz="4000" b="1" dirty="0">
                <a:latin typeface="Palatino Linotype" panose="02040502050505030304" pitchFamily="18" charset="0"/>
              </a:rPr>
              <a:t>χρά</a:t>
            </a:r>
            <a:r>
              <a:rPr lang="el-GR" sz="4000" dirty="0">
                <a:latin typeface="Palatino Linotype" panose="02040502050505030304" pitchFamily="18" charset="0"/>
              </a:rPr>
              <a:t>ομαι</a:t>
            </a:r>
            <a:r>
              <a:rPr lang="el-GR" sz="4000" dirty="0"/>
              <a:t> </a:t>
            </a:r>
            <a:r>
              <a:rPr lang="en-GB" dirty="0"/>
              <a:t>+ </a:t>
            </a:r>
            <a:r>
              <a:rPr lang="en-GB" dirty="0" err="1"/>
              <a:t>dat</a:t>
            </a:r>
            <a:r>
              <a:rPr lang="en-GB" dirty="0"/>
              <a:t>  </a:t>
            </a:r>
            <a:r>
              <a:rPr lang="en-GB" sz="4000" dirty="0"/>
              <a:t>– I use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8B4DDAF-97D4-4E89-BE4A-037DE7B0F7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F2A6490-AA5A-4776-844D-63E78C172E41}"/>
              </a:ext>
            </a:extLst>
          </p:cNvPr>
          <p:cNvSpPr txBox="1"/>
          <p:nvPr/>
        </p:nvSpPr>
        <p:spPr>
          <a:xfrm>
            <a:off x="737704" y="5532437"/>
            <a:ext cx="100663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200" dirty="0"/>
              <a:t>money, goods, property</a:t>
            </a:r>
          </a:p>
        </p:txBody>
      </p:sp>
    </p:spTree>
    <p:extLst>
      <p:ext uri="{BB962C8B-B14F-4D97-AF65-F5344CB8AC3E}">
        <p14:creationId xmlns:p14="http://schemas.microsoft.com/office/powerpoint/2010/main" val="3408125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/>
      <p:bldP spid="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Snoopy Embrace GIF - Snoopy Embrace Hug - Discover &amp; Share GIFs ...">
            <a:extLst>
              <a:ext uri="{FF2B5EF4-FFF2-40B4-BE49-F238E27FC236}">
                <a16:creationId xmlns:a16="http://schemas.microsoft.com/office/drawing/2014/main" id="{43C2F63C-228B-4587-9446-E24AFB57C06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759" y="121284"/>
            <a:ext cx="7320563" cy="6736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90219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6000">
              <a:schemeClr val="tx1"/>
            </a:gs>
            <a:gs pos="58426">
              <a:srgbClr val="FFFF00"/>
            </a:gs>
            <a:gs pos="52000">
              <a:schemeClr val="bg1">
                <a:lumMod val="50000"/>
              </a:schemeClr>
            </a:gs>
            <a:gs pos="3000">
              <a:srgbClr val="F7EAFB"/>
            </a:gs>
            <a:gs pos="0">
              <a:schemeClr val="tx1"/>
            </a:gs>
            <a:gs pos="86000">
              <a:schemeClr val="bg1"/>
            </a:gs>
            <a:gs pos="91000">
              <a:schemeClr val="bg1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85592A-02D2-4AB5-A4FF-879FD613A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321" y="143854"/>
            <a:ext cx="11414589" cy="1777430"/>
          </a:xfrm>
        </p:spPr>
        <p:txBody>
          <a:bodyPr>
            <a:normAutofit fontScale="90000"/>
          </a:bodyPr>
          <a:lstStyle/>
          <a:p>
            <a:r>
              <a:rPr lang="en-GB" sz="6000" dirty="0">
                <a:solidFill>
                  <a:schemeClr val="accent6">
                    <a:lumMod val="50000"/>
                  </a:schemeClr>
                </a:solidFill>
                <a:latin typeface="Stencil" panose="040409050D0802020404" pitchFamily="82" charset="0"/>
              </a:rPr>
              <a:t>FOR EACH NEW WORD YOU’LL SEE: </a:t>
            </a:r>
            <a:br>
              <a:rPr lang="en-GB" sz="6000" dirty="0">
                <a:solidFill>
                  <a:schemeClr val="accent6">
                    <a:lumMod val="50000"/>
                  </a:schemeClr>
                </a:solidFill>
                <a:latin typeface="Stencil" panose="040409050D0802020404" pitchFamily="82" charset="0"/>
              </a:rPr>
            </a:br>
            <a:endParaRPr lang="en-GB" sz="6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1F6D25A-2C2F-485D-9057-D7EC0C5A2C9D}"/>
              </a:ext>
            </a:extLst>
          </p:cNvPr>
          <p:cNvSpPr/>
          <p:nvPr/>
        </p:nvSpPr>
        <p:spPr>
          <a:xfrm>
            <a:off x="468602" y="1313792"/>
            <a:ext cx="10479639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>
              <a:buAutoNum type="arabicPeriod"/>
            </a:pPr>
            <a:r>
              <a:rPr lang="en-GB" sz="3200" dirty="0">
                <a:latin typeface="Stencil" panose="040409050D0802020404" pitchFamily="82" charset="0"/>
              </a:rPr>
              <a:t>The Greek Word, Nominative and Genitive Singular. there is a stem change you need to learn, as in </a:t>
            </a:r>
            <a:r>
              <a:rPr lang="en-GB" sz="3200" dirty="0" err="1">
                <a:latin typeface="Stencil" panose="040409050D0802020404" pitchFamily="82" charset="0"/>
              </a:rPr>
              <a:t>latin</a:t>
            </a:r>
            <a:r>
              <a:rPr lang="en-GB" sz="3200" dirty="0">
                <a:latin typeface="Stencil" panose="040409050D0802020404" pitchFamily="82" charset="0"/>
              </a:rPr>
              <a:t>:</a:t>
            </a:r>
            <a:endParaRPr lang="el-GR" sz="3200" dirty="0">
              <a:latin typeface="Stencil" panose="040409050D0802020404" pitchFamily="82" charset="0"/>
            </a:endParaRPr>
          </a:p>
          <a:p>
            <a:r>
              <a:rPr lang="el-GR" sz="3600" dirty="0">
                <a:solidFill>
                  <a:schemeClr val="accent6">
                    <a:lumMod val="60000"/>
                    <a:lumOff val="40000"/>
                  </a:schemeClr>
                </a:solidFill>
                <a:latin typeface="Stencil" panose="040409050D0802020404" pitchFamily="82" charset="0"/>
              </a:rPr>
              <a:t>              </a:t>
            </a:r>
            <a:r>
              <a:rPr lang="en-GB" sz="4000" b="1" dirty="0">
                <a:solidFill>
                  <a:schemeClr val="bg1"/>
                </a:solidFill>
              </a:rPr>
              <a:t>rex,</a:t>
            </a:r>
            <a:r>
              <a:rPr lang="en-GB" sz="40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en-GB" sz="4000" b="1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reg</a:t>
            </a:r>
            <a:r>
              <a:rPr lang="en-GB" sz="4000" b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is</a:t>
            </a:r>
            <a:r>
              <a:rPr lang="en-GB" sz="3600" dirty="0">
                <a:solidFill>
                  <a:schemeClr val="accent4">
                    <a:lumMod val="60000"/>
                    <a:lumOff val="40000"/>
                  </a:schemeClr>
                </a:solidFill>
                <a:latin typeface="Stencil" panose="040409050D0802020404" pitchFamily="82" charset="0"/>
              </a:rPr>
              <a:t>: </a:t>
            </a:r>
            <a:r>
              <a:rPr lang="el-GR" sz="3600" dirty="0">
                <a:solidFill>
                  <a:schemeClr val="accent4">
                    <a:lumMod val="60000"/>
                    <a:lumOff val="40000"/>
                  </a:schemeClr>
                </a:solidFill>
                <a:latin typeface="Stencil" panose="040409050D0802020404" pitchFamily="82" charset="0"/>
              </a:rPr>
              <a:t>     </a:t>
            </a:r>
            <a:r>
              <a:rPr lang="el-GR" sz="3600" b="1" dirty="0">
                <a:solidFill>
                  <a:schemeClr val="bg1"/>
                </a:solidFill>
                <a:latin typeface="Stencil" panose="040409050D0802020404" pitchFamily="82" charset="0"/>
              </a:rPr>
              <a:t>ἀγών,</a:t>
            </a:r>
            <a:r>
              <a:rPr lang="el-GR" sz="36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Stencil" panose="040409050D0802020404" pitchFamily="82" charset="0"/>
              </a:rPr>
              <a:t> </a:t>
            </a:r>
            <a:r>
              <a:rPr lang="el-GR" sz="36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Stencil" panose="040409050D0802020404" pitchFamily="82" charset="0"/>
              </a:rPr>
              <a:t>ἀγῶν</a:t>
            </a:r>
            <a:r>
              <a:rPr lang="el-GR" sz="36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Stencil" panose="040409050D0802020404" pitchFamily="82" charset="0"/>
              </a:rPr>
              <a:t>ος</a:t>
            </a:r>
            <a:endParaRPr lang="en-GB" sz="36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0AE9251-F511-48DE-9117-6589A5F3E6E7}"/>
              </a:ext>
            </a:extLst>
          </p:cNvPr>
          <p:cNvSpPr/>
          <p:nvPr/>
        </p:nvSpPr>
        <p:spPr>
          <a:xfrm>
            <a:off x="889945" y="4259997"/>
            <a:ext cx="163218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000" b="1" dirty="0">
                <a:solidFill>
                  <a:schemeClr val="bg1"/>
                </a:solidFill>
              </a:rPr>
              <a:t>rex</a:t>
            </a:r>
            <a:endParaRPr lang="el-GR" sz="4000" b="1" dirty="0">
              <a:solidFill>
                <a:schemeClr val="bg1"/>
              </a:solidFill>
            </a:endParaRPr>
          </a:p>
          <a:p>
            <a:r>
              <a:rPr lang="el-GR" sz="4000" b="1" dirty="0">
                <a:solidFill>
                  <a:schemeClr val="bg1"/>
                </a:solidFill>
                <a:latin typeface="Stencil" panose="040409050D0802020404" pitchFamily="82" charset="0"/>
              </a:rPr>
              <a:t>ἀγών</a:t>
            </a:r>
            <a:endParaRPr lang="en-GB" sz="40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C4D7C80-0939-4F82-B128-0D1F72C3A4C2}"/>
              </a:ext>
            </a:extLst>
          </p:cNvPr>
          <p:cNvSpPr/>
          <p:nvPr/>
        </p:nvSpPr>
        <p:spPr>
          <a:xfrm>
            <a:off x="5708422" y="4278500"/>
            <a:ext cx="188818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000" b="1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reg</a:t>
            </a:r>
            <a:r>
              <a:rPr lang="en-GB" sz="4000" b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is</a:t>
            </a:r>
            <a:r>
              <a:rPr lang="en-GB" sz="40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el-GR" sz="4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Stencil" panose="040409050D0802020404" pitchFamily="82" charset="0"/>
              </a:rPr>
              <a:t>ἀγῶν</a:t>
            </a:r>
            <a:r>
              <a:rPr lang="el-GR" sz="4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Stencil" panose="040409050D0802020404" pitchFamily="82" charset="0"/>
              </a:rPr>
              <a:t>ος</a:t>
            </a:r>
            <a:endParaRPr lang="en-GB" sz="40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C36F29C-2651-4B47-8646-683F40E5B686}"/>
              </a:ext>
            </a:extLst>
          </p:cNvPr>
          <p:cNvSpPr/>
          <p:nvPr/>
        </p:nvSpPr>
        <p:spPr>
          <a:xfrm>
            <a:off x="2266231" y="4629327"/>
            <a:ext cx="33725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chemeClr val="bg2"/>
                </a:solidFill>
              </a:rPr>
              <a:t>Nominative singular</a:t>
            </a:r>
            <a:endParaRPr lang="en-GB" sz="2800" dirty="0">
              <a:solidFill>
                <a:schemeClr val="bg2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D386664-C2A3-4815-A541-73A0FD84DEAE}"/>
              </a:ext>
            </a:extLst>
          </p:cNvPr>
          <p:cNvSpPr/>
          <p:nvPr/>
        </p:nvSpPr>
        <p:spPr>
          <a:xfrm>
            <a:off x="7870004" y="4590101"/>
            <a:ext cx="389390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chemeClr val="bg2"/>
                </a:solidFill>
              </a:rPr>
              <a:t>Genitive singular </a:t>
            </a:r>
          </a:p>
          <a:p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(stem + </a:t>
            </a:r>
            <a:r>
              <a:rPr lang="en-GB" sz="2800" b="1" dirty="0">
                <a:solidFill>
                  <a:srgbClr val="FFC000"/>
                </a:solidFill>
              </a:rPr>
              <a:t>ending</a:t>
            </a:r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)</a:t>
            </a:r>
            <a:endParaRPr lang="en-GB" sz="28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EE63C9D-1E01-472E-821F-B6521FF6860F}"/>
              </a:ext>
            </a:extLst>
          </p:cNvPr>
          <p:cNvSpPr/>
          <p:nvPr/>
        </p:nvSpPr>
        <p:spPr>
          <a:xfrm>
            <a:off x="536085" y="5768100"/>
            <a:ext cx="53495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dirty="0">
                <a:latin typeface="Stencil" panose="040409050D0802020404" pitchFamily="82" charset="0"/>
              </a:rPr>
              <a:t>2. A derivation or clue  </a:t>
            </a:r>
            <a:endParaRPr lang="en-GB" sz="32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4D75E3B-B07D-4C9D-802A-84D8C55D295E}"/>
              </a:ext>
            </a:extLst>
          </p:cNvPr>
          <p:cNvSpPr/>
          <p:nvPr/>
        </p:nvSpPr>
        <p:spPr>
          <a:xfrm>
            <a:off x="536085" y="6315311"/>
            <a:ext cx="51331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dirty="0">
                <a:latin typeface="Stencil" panose="040409050D0802020404" pitchFamily="82" charset="0"/>
              </a:rPr>
              <a:t>3. THE English Meaning</a:t>
            </a:r>
            <a:endParaRPr lang="en-GB" sz="3200" dirty="0"/>
          </a:p>
        </p:txBody>
      </p:sp>
      <p:sp>
        <p:nvSpPr>
          <p:cNvPr id="11" name="Explosion: 14 Points 10">
            <a:extLst>
              <a:ext uri="{FF2B5EF4-FFF2-40B4-BE49-F238E27FC236}">
                <a16:creationId xmlns:a16="http://schemas.microsoft.com/office/drawing/2014/main" id="{147428AB-BE8A-4FD7-8E5C-A99E763A19EA}"/>
              </a:ext>
            </a:extLst>
          </p:cNvPr>
          <p:cNvSpPr/>
          <p:nvPr/>
        </p:nvSpPr>
        <p:spPr>
          <a:xfrm>
            <a:off x="8143400" y="1746608"/>
            <a:ext cx="4048600" cy="3041150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tx1"/>
                </a:solidFill>
              </a:rPr>
              <a:t>In Greek you will also see the Definite Article, telling you the </a:t>
            </a:r>
            <a:r>
              <a:rPr lang="en-GB" sz="3200" b="1" dirty="0">
                <a:solidFill>
                  <a:schemeClr val="tx1"/>
                </a:solidFill>
              </a:rPr>
              <a:t>gender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5D2AD17-CD63-45FB-A12B-BE7390644D9E}"/>
              </a:ext>
            </a:extLst>
          </p:cNvPr>
          <p:cNvSpPr txBox="1"/>
          <p:nvPr/>
        </p:nvSpPr>
        <p:spPr>
          <a:xfrm>
            <a:off x="7870004" y="2777315"/>
            <a:ext cx="6267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4000" b="1" dirty="0">
                <a:solidFill>
                  <a:srgbClr val="FFFF00"/>
                </a:solidFill>
              </a:rPr>
              <a:t>ὁ</a:t>
            </a:r>
            <a:endParaRPr lang="en-GB" sz="4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6310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  <p:bldP spid="8" grpId="0"/>
      <p:bldP spid="10" grpId="0"/>
      <p:bldP spid="11" grpId="0" animBg="1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5FA8FE-3B81-44E7-951D-9EA8165B8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26906" cy="1325563"/>
          </a:xfrm>
        </p:spPr>
        <p:txBody>
          <a:bodyPr>
            <a:normAutofit/>
          </a:bodyPr>
          <a:lstStyle/>
          <a:p>
            <a:pPr algn="ctr"/>
            <a:r>
              <a:rPr lang="en-GB" sz="6000" dirty="0">
                <a:latin typeface="+mn-lt"/>
              </a:rPr>
              <a:t>1.</a:t>
            </a:r>
            <a:r>
              <a:rPr lang="en-GB" sz="6000" dirty="0">
                <a:latin typeface="Stencil" panose="040409050D0802020404" pitchFamily="82" charset="0"/>
              </a:rPr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31CE0C-F098-4832-B4BF-8633BA4181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8613" y="1325563"/>
            <a:ext cx="11213387" cy="150320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10000" b="1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ἀγών</a:t>
            </a:r>
            <a:r>
              <a:rPr lang="en-GB" sz="10000" b="1" dirty="0">
                <a:solidFill>
                  <a:schemeClr val="bg1"/>
                </a:solidFill>
                <a:latin typeface="Palatino Linotype" panose="02040502050505030304" pitchFamily="18" charset="0"/>
              </a:rPr>
              <a:t>, </a:t>
            </a:r>
            <a:r>
              <a:rPr lang="en-GB" sz="100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ἀγῶν</a:t>
            </a:r>
            <a:r>
              <a:rPr lang="en-GB" sz="100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Palatino Linotype" panose="02040502050505030304" pitchFamily="18" charset="0"/>
              </a:rPr>
              <a:t>ος</a:t>
            </a:r>
            <a:r>
              <a:rPr lang="el-GR" sz="10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l-GR" sz="10000" b="1" dirty="0">
                <a:solidFill>
                  <a:srgbClr val="FFFF00"/>
                </a:solidFill>
                <a:latin typeface="Palatino Linotype" panose="02040502050505030304" pitchFamily="18" charset="0"/>
              </a:rPr>
              <a:t>ὁ</a:t>
            </a:r>
            <a:r>
              <a:rPr lang="en-GB" sz="10000" b="1" dirty="0">
                <a:solidFill>
                  <a:schemeClr val="bg1"/>
                </a:solidFill>
                <a:latin typeface="Palatino Linotype" panose="02040502050505030304" pitchFamily="18" charset="0"/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925759A-6ECA-4400-AA61-B0D9DC7E6BB8}"/>
              </a:ext>
            </a:extLst>
          </p:cNvPr>
          <p:cNvSpPr txBox="1"/>
          <p:nvPr/>
        </p:nvSpPr>
        <p:spPr>
          <a:xfrm>
            <a:off x="119490" y="3675292"/>
            <a:ext cx="6702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Jokerman" panose="04090605060D06020702" pitchFamily="82" charset="0"/>
              </a:rPr>
              <a:t>Derivation</a:t>
            </a:r>
            <a:r>
              <a:rPr lang="en-GB" sz="4000" dirty="0">
                <a:latin typeface="Jokerman" panose="04090605060D06020702" pitchFamily="82" charset="0"/>
              </a:rPr>
              <a:t>:</a:t>
            </a:r>
            <a:r>
              <a:rPr lang="en-GB" sz="4000" dirty="0"/>
              <a:t> </a:t>
            </a:r>
            <a:r>
              <a:rPr lang="en-GB" sz="4000" b="1" dirty="0"/>
              <a:t>agon</a:t>
            </a:r>
            <a:r>
              <a:rPr lang="en-GB" sz="4000" dirty="0"/>
              <a:t>ising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2ED7E3-7EBB-419D-A180-552665606531}"/>
              </a:ext>
            </a:extLst>
          </p:cNvPr>
          <p:cNvSpPr txBox="1"/>
          <p:nvPr/>
        </p:nvSpPr>
        <p:spPr>
          <a:xfrm>
            <a:off x="737704" y="5532437"/>
            <a:ext cx="100663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200" dirty="0"/>
              <a:t>contest, trial</a:t>
            </a:r>
          </a:p>
        </p:txBody>
      </p:sp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5834831-B86C-47E8-9262-A447671919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  <p:pic>
        <p:nvPicPr>
          <p:cNvPr id="31748" name="Picture 4" descr="Episode 19 GIF by truTV's Talk Show the Game Show - Find &amp; Share ...">
            <a:extLst>
              <a:ext uri="{FF2B5EF4-FFF2-40B4-BE49-F238E27FC236}">
                <a16:creationId xmlns:a16="http://schemas.microsoft.com/office/drawing/2014/main" id="{5E804469-A1B2-471B-939D-6214EA15F46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2296" y="2960687"/>
            <a:ext cx="457200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8076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4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5FA8FE-3B81-44E7-951D-9EA8165B8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26906" cy="1325563"/>
          </a:xfrm>
        </p:spPr>
        <p:txBody>
          <a:bodyPr>
            <a:normAutofit/>
          </a:bodyPr>
          <a:lstStyle/>
          <a:p>
            <a:pPr algn="ctr"/>
            <a:r>
              <a:rPr lang="el-GR" sz="6000" dirty="0">
                <a:latin typeface="+mn-lt"/>
              </a:rPr>
              <a:t>2</a:t>
            </a:r>
            <a:r>
              <a:rPr lang="en-GB" sz="6000" dirty="0">
                <a:latin typeface="+mn-lt"/>
              </a:rPr>
              <a:t>.</a:t>
            </a:r>
            <a:r>
              <a:rPr lang="en-GB" sz="6000" dirty="0">
                <a:latin typeface="Stencil" panose="040409050D0802020404" pitchFamily="82" charset="0"/>
              </a:rPr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31CE0C-F098-4832-B4BF-8633BA4181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8613" y="1325563"/>
            <a:ext cx="11213387" cy="150320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10000" b="1" dirty="0">
                <a:solidFill>
                  <a:schemeClr val="bg1"/>
                </a:solidFill>
                <a:latin typeface="Palatino Linotype" panose="02040502050505030304" pitchFamily="18" charset="0"/>
              </a:rPr>
              <a:t>ἀ</a:t>
            </a:r>
            <a:r>
              <a:rPr lang="el-GR" sz="10000" b="1" dirty="0">
                <a:solidFill>
                  <a:schemeClr val="bg1"/>
                </a:solidFill>
                <a:latin typeface="Palatino Linotype" panose="02040502050505030304" pitchFamily="18" charset="0"/>
              </a:rPr>
              <a:t>νήρ</a:t>
            </a:r>
            <a:r>
              <a:rPr lang="en-GB" sz="10000" b="1" dirty="0">
                <a:solidFill>
                  <a:schemeClr val="bg1"/>
                </a:solidFill>
                <a:latin typeface="Palatino Linotype" panose="02040502050505030304" pitchFamily="18" charset="0"/>
              </a:rPr>
              <a:t>, </a:t>
            </a:r>
            <a:r>
              <a:rPr lang="en-GB" sz="10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ἀ</a:t>
            </a:r>
            <a:r>
              <a:rPr lang="el-GR" sz="10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νδρ</a:t>
            </a:r>
            <a:r>
              <a:rPr lang="el-GR" sz="10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Palatino Linotype" panose="02040502050505030304" pitchFamily="18" charset="0"/>
              </a:rPr>
              <a:t>ό</a:t>
            </a:r>
            <a:r>
              <a:rPr lang="en-GB" sz="10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Palatino Linotype" panose="02040502050505030304" pitchFamily="18" charset="0"/>
              </a:rPr>
              <a:t>ς</a:t>
            </a:r>
            <a:r>
              <a:rPr lang="el-GR" sz="10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l-GR" sz="10000" b="1" dirty="0">
                <a:solidFill>
                  <a:srgbClr val="FFFF00"/>
                </a:solidFill>
                <a:latin typeface="Palatino Linotype" panose="02040502050505030304" pitchFamily="18" charset="0"/>
              </a:rPr>
              <a:t>ὁ</a:t>
            </a:r>
            <a:r>
              <a:rPr lang="en-GB" sz="10000" b="1" dirty="0">
                <a:solidFill>
                  <a:schemeClr val="bg1"/>
                </a:solidFill>
                <a:latin typeface="Palatino Linotype" panose="02040502050505030304" pitchFamily="18" charset="0"/>
              </a:rPr>
              <a:t> 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D1E900F-CBEA-4349-B0CC-F4B966EE4D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B2436F3-DF47-49D6-8057-B979F89CC16F}"/>
              </a:ext>
            </a:extLst>
          </p:cNvPr>
          <p:cNvSpPr txBox="1"/>
          <p:nvPr/>
        </p:nvSpPr>
        <p:spPr>
          <a:xfrm>
            <a:off x="5580490" y="3678930"/>
            <a:ext cx="6702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Jokerman" panose="04090605060D06020702" pitchFamily="82" charset="0"/>
              </a:rPr>
              <a:t>Derivation</a:t>
            </a:r>
            <a:r>
              <a:rPr lang="en-GB" sz="4000" dirty="0">
                <a:latin typeface="Jokerman" panose="04090605060D06020702" pitchFamily="82" charset="0"/>
              </a:rPr>
              <a:t>:</a:t>
            </a:r>
            <a:r>
              <a:rPr lang="en-GB" sz="4000" dirty="0"/>
              <a:t> </a:t>
            </a:r>
            <a:r>
              <a:rPr lang="en-GB" sz="4000" b="1" dirty="0"/>
              <a:t>andro</a:t>
            </a:r>
            <a:r>
              <a:rPr lang="en-GB" sz="4000" dirty="0"/>
              <a:t>gynous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82F68A-EC86-4B3D-BEED-CF44A2B03B13}"/>
              </a:ext>
            </a:extLst>
          </p:cNvPr>
          <p:cNvSpPr txBox="1"/>
          <p:nvPr/>
        </p:nvSpPr>
        <p:spPr>
          <a:xfrm>
            <a:off x="624177" y="5124199"/>
            <a:ext cx="100663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200" dirty="0"/>
              <a:t>man, husband</a:t>
            </a:r>
          </a:p>
        </p:txBody>
      </p:sp>
      <p:pic>
        <p:nvPicPr>
          <p:cNvPr id="32770" name="Picture 2" descr="my gif disney wreck it ralph sergeant calhoun calhoun dr. brad ...">
            <a:extLst>
              <a:ext uri="{FF2B5EF4-FFF2-40B4-BE49-F238E27FC236}">
                <a16:creationId xmlns:a16="http://schemas.microsoft.com/office/drawing/2014/main" id="{705614A8-0E9E-48A0-8B2F-9E11F2D2302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177" y="3133474"/>
            <a:ext cx="4762500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7753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5FA8FE-3B81-44E7-951D-9EA8165B8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26906" cy="1325563"/>
          </a:xfrm>
        </p:spPr>
        <p:txBody>
          <a:bodyPr>
            <a:normAutofit/>
          </a:bodyPr>
          <a:lstStyle/>
          <a:p>
            <a:pPr algn="ctr"/>
            <a:r>
              <a:rPr lang="el-GR" sz="6000" dirty="0">
                <a:latin typeface="+mn-lt"/>
              </a:rPr>
              <a:t>3</a:t>
            </a:r>
            <a:r>
              <a:rPr lang="en-GB" sz="6000" dirty="0">
                <a:latin typeface="+mn-lt"/>
              </a:rPr>
              <a:t>.</a:t>
            </a:r>
            <a:r>
              <a:rPr lang="en-GB" sz="6000" dirty="0">
                <a:latin typeface="Stencil" panose="040409050D0802020404" pitchFamily="82" charset="0"/>
              </a:rPr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31CE0C-F098-4832-B4BF-8633BA4181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50748"/>
            <a:ext cx="12128269" cy="150320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l-GR" sz="10000" b="1" dirty="0">
                <a:solidFill>
                  <a:schemeClr val="bg1"/>
                </a:solidFill>
                <a:latin typeface="Palatino Linotype" panose="02040502050505030304" pitchFamily="18" charset="0"/>
              </a:rPr>
              <a:t>ἄρχω</a:t>
            </a:r>
            <a:r>
              <a:rPr lang="en-GB" sz="10000" b="1" dirty="0">
                <a:solidFill>
                  <a:schemeClr val="bg1"/>
                </a:solidFill>
                <a:latin typeface="Palatino Linotype" panose="02040502050505030304" pitchFamily="18" charset="0"/>
              </a:rPr>
              <a:t>ν, </a:t>
            </a:r>
            <a:r>
              <a:rPr lang="el-GR" sz="10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ἄρχο</a:t>
            </a:r>
            <a:r>
              <a:rPr lang="en-GB" sz="10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ν</a:t>
            </a:r>
            <a:r>
              <a:rPr lang="el-GR" sz="10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τ</a:t>
            </a:r>
            <a:r>
              <a:rPr lang="en-GB" sz="100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Palatino Linotype" panose="02040502050505030304" pitchFamily="18" charset="0"/>
              </a:rPr>
              <a:t>ος</a:t>
            </a:r>
            <a:r>
              <a:rPr lang="el-GR" sz="10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l-GR" sz="10000" b="1" dirty="0">
                <a:solidFill>
                  <a:srgbClr val="FFFF00"/>
                </a:solidFill>
                <a:latin typeface="Palatino Linotype" panose="02040502050505030304" pitchFamily="18" charset="0"/>
              </a:rPr>
              <a:t>ὁ</a:t>
            </a:r>
            <a:r>
              <a:rPr lang="en-GB" sz="10000" b="1" dirty="0">
                <a:solidFill>
                  <a:schemeClr val="bg1"/>
                </a:solidFill>
                <a:latin typeface="Palatino Linotype" panose="02040502050505030304" pitchFamily="18" charset="0"/>
              </a:rPr>
              <a:t> 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1D06FDA-23FA-4B66-B629-4E2C2ECAC1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A452C88-6AC2-4602-9D2D-9D0AC7691598}"/>
              </a:ext>
            </a:extLst>
          </p:cNvPr>
          <p:cNvSpPr txBox="1"/>
          <p:nvPr/>
        </p:nvSpPr>
        <p:spPr>
          <a:xfrm>
            <a:off x="2305878" y="3800385"/>
            <a:ext cx="6702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Jokerman" panose="04090605060D06020702" pitchFamily="82" charset="0"/>
              </a:rPr>
              <a:t>Derivation</a:t>
            </a:r>
            <a:r>
              <a:rPr lang="en-GB" sz="4000" dirty="0">
                <a:latin typeface="Jokerman" panose="04090605060D06020702" pitchFamily="82" charset="0"/>
              </a:rPr>
              <a:t>:</a:t>
            </a:r>
            <a:r>
              <a:rPr lang="en-GB" sz="4000" dirty="0"/>
              <a:t> mon</a:t>
            </a:r>
            <a:r>
              <a:rPr lang="en-GB" sz="4000" b="1" dirty="0"/>
              <a:t>arch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DF95E23-85A7-470B-8157-8EB651001B13}"/>
              </a:ext>
            </a:extLst>
          </p:cNvPr>
          <p:cNvSpPr txBox="1"/>
          <p:nvPr/>
        </p:nvSpPr>
        <p:spPr>
          <a:xfrm>
            <a:off x="624177" y="4932272"/>
            <a:ext cx="100663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200" dirty="0"/>
              <a:t>ruler, magistrate</a:t>
            </a:r>
          </a:p>
        </p:txBody>
      </p:sp>
      <p:pic>
        <p:nvPicPr>
          <p:cNvPr id="33794" name="Picture 2" descr="Trump Wrestling GIFs | Tenor">
            <a:extLst>
              <a:ext uri="{FF2B5EF4-FFF2-40B4-BE49-F238E27FC236}">
                <a16:creationId xmlns:a16="http://schemas.microsoft.com/office/drawing/2014/main" id="{D1558C50-5A63-4EBA-9AB2-881D0796725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8828" y="2796119"/>
            <a:ext cx="2417157" cy="2417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7349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6000">
              <a:schemeClr val="bg1"/>
            </a:gs>
            <a:gs pos="58426">
              <a:srgbClr val="FAC9FB"/>
            </a:gs>
            <a:gs pos="52000">
              <a:schemeClr val="bg1">
                <a:lumMod val="50000"/>
              </a:schemeClr>
            </a:gs>
            <a:gs pos="3000">
              <a:srgbClr val="F7EAFB"/>
            </a:gs>
            <a:gs pos="0">
              <a:schemeClr val="tx1"/>
            </a:gs>
            <a:gs pos="86000">
              <a:schemeClr val="bg1"/>
            </a:gs>
            <a:gs pos="91000">
              <a:schemeClr val="bg1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5FA8FE-3B81-44E7-951D-9EA8165B8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26906" cy="1325563"/>
          </a:xfrm>
        </p:spPr>
        <p:txBody>
          <a:bodyPr>
            <a:normAutofit/>
          </a:bodyPr>
          <a:lstStyle/>
          <a:p>
            <a:pPr algn="ctr"/>
            <a:r>
              <a:rPr lang="en-GB" sz="6000" dirty="0">
                <a:latin typeface="+mn-lt"/>
              </a:rPr>
              <a:t>4.</a:t>
            </a:r>
            <a:r>
              <a:rPr lang="en-GB" sz="6000" dirty="0">
                <a:latin typeface="Stencil" panose="040409050D0802020404" pitchFamily="82" charset="0"/>
              </a:rPr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31CE0C-F098-4832-B4BF-8633BA4181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8613" y="1325563"/>
            <a:ext cx="11213387" cy="150320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10000" b="1" dirty="0">
                <a:solidFill>
                  <a:schemeClr val="bg1"/>
                </a:solidFill>
                <a:latin typeface="Palatino Linotype" panose="02040502050505030304" pitchFamily="18" charset="0"/>
              </a:rPr>
              <a:t>ἀ</a:t>
            </a:r>
            <a:r>
              <a:rPr lang="el-GR" sz="10000" b="1" dirty="0">
                <a:solidFill>
                  <a:schemeClr val="bg1"/>
                </a:solidFill>
                <a:latin typeface="Palatino Linotype" panose="02040502050505030304" pitchFamily="18" charset="0"/>
              </a:rPr>
              <a:t>σπίς</a:t>
            </a:r>
            <a:r>
              <a:rPr lang="en-GB" sz="10000" b="1" dirty="0">
                <a:solidFill>
                  <a:schemeClr val="bg1"/>
                </a:solidFill>
                <a:latin typeface="Palatino Linotype" panose="02040502050505030304" pitchFamily="18" charset="0"/>
              </a:rPr>
              <a:t>, </a:t>
            </a:r>
            <a:r>
              <a:rPr lang="en-GB" sz="10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ἀ</a:t>
            </a:r>
            <a:r>
              <a:rPr lang="el-GR" sz="10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σπίδ</a:t>
            </a:r>
            <a:r>
              <a:rPr lang="en-GB" sz="100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Palatino Linotype" panose="02040502050505030304" pitchFamily="18" charset="0"/>
              </a:rPr>
              <a:t>ος</a:t>
            </a:r>
            <a:r>
              <a:rPr lang="el-GR" sz="10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l-GR" sz="10000" b="1" dirty="0">
                <a:solidFill>
                  <a:srgbClr val="FAC9FB"/>
                </a:solidFill>
                <a:latin typeface="Palatino Linotype" panose="02040502050505030304" pitchFamily="18" charset="0"/>
              </a:rPr>
              <a:t>ἡ</a:t>
            </a:r>
            <a:r>
              <a:rPr lang="en-GB" sz="10000" b="1" dirty="0">
                <a:solidFill>
                  <a:schemeClr val="bg1"/>
                </a:solidFill>
                <a:latin typeface="Palatino Linotype" panose="02040502050505030304" pitchFamily="18" charset="0"/>
              </a:rPr>
              <a:t> </a:t>
            </a:r>
          </a:p>
        </p:txBody>
      </p:sp>
      <p:pic>
        <p:nvPicPr>
          <p:cNvPr id="4" name="Picture 3" descr="Image result for line drawing greek sword">
            <a:extLst>
              <a:ext uri="{FF2B5EF4-FFF2-40B4-BE49-F238E27FC236}">
                <a16:creationId xmlns:a16="http://schemas.microsoft.com/office/drawing/2014/main" id="{BB7F2196-572D-4FE7-A798-EA5CD758A402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34" b="58864"/>
          <a:stretch/>
        </p:blipFill>
        <p:spPr bwMode="auto">
          <a:xfrm>
            <a:off x="2576832" y="2937001"/>
            <a:ext cx="2149279" cy="180628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7752B7D-C0CA-4980-8F70-9C23D5CE1397}"/>
              </a:ext>
            </a:extLst>
          </p:cNvPr>
          <p:cNvSpPr txBox="1"/>
          <p:nvPr/>
        </p:nvSpPr>
        <p:spPr>
          <a:xfrm>
            <a:off x="400657" y="5361935"/>
            <a:ext cx="100663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200" dirty="0"/>
              <a:t>shield</a:t>
            </a:r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2F2F294-F8E5-42F0-A838-74EF19628B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  <p:pic>
        <p:nvPicPr>
          <p:cNvPr id="8194" name="Picture 2" descr="Wonder Woman Shield GIF - Find &amp; Share on GIPHY">
            <a:extLst>
              <a:ext uri="{FF2B5EF4-FFF2-40B4-BE49-F238E27FC236}">
                <a16:creationId xmlns:a16="http://schemas.microsoft.com/office/drawing/2014/main" id="{681933C2-8878-4A32-A878-0CBF4A7CB10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4151" y="2937001"/>
            <a:ext cx="4313523" cy="1806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1ABA73E-5443-4D92-9A88-A7D550BCFA56}"/>
              </a:ext>
            </a:extLst>
          </p:cNvPr>
          <p:cNvSpPr txBox="1"/>
          <p:nvPr/>
        </p:nvSpPr>
        <p:spPr>
          <a:xfrm>
            <a:off x="-403750" y="4743289"/>
            <a:ext cx="6702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Jokerman" panose="04090605060D06020702" pitchFamily="82" charset="0"/>
              </a:rPr>
              <a:t>False derivation</a:t>
            </a:r>
            <a:r>
              <a:rPr lang="en-GB" sz="4000" dirty="0">
                <a:latin typeface="Jokerman" panose="04090605060D06020702" pitchFamily="82" charset="0"/>
              </a:rPr>
              <a:t>:</a:t>
            </a:r>
            <a:r>
              <a:rPr lang="en-GB" sz="4000" dirty="0"/>
              <a:t> aspirin</a:t>
            </a:r>
          </a:p>
        </p:txBody>
      </p:sp>
    </p:spTree>
    <p:extLst>
      <p:ext uri="{BB962C8B-B14F-4D97-AF65-F5344CB8AC3E}">
        <p14:creationId xmlns:p14="http://schemas.microsoft.com/office/powerpoint/2010/main" val="4077924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9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5FA8FE-3B81-44E7-951D-9EA8165B8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26906" cy="1325563"/>
          </a:xfrm>
        </p:spPr>
        <p:txBody>
          <a:bodyPr>
            <a:normAutofit/>
          </a:bodyPr>
          <a:lstStyle/>
          <a:p>
            <a:pPr algn="ctr"/>
            <a:r>
              <a:rPr lang="en-GB" sz="6000" dirty="0">
                <a:latin typeface="+mn-lt"/>
              </a:rPr>
              <a:t>5.</a:t>
            </a:r>
            <a:r>
              <a:rPr lang="en-GB" sz="6000" dirty="0">
                <a:latin typeface="Stencil" panose="040409050D0802020404" pitchFamily="82" charset="0"/>
              </a:rPr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31CE0C-F098-4832-B4BF-8633BA4181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1325564"/>
            <a:ext cx="12382958" cy="14837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9000" b="1" dirty="0">
                <a:solidFill>
                  <a:schemeClr val="bg1"/>
                </a:solidFill>
                <a:latin typeface="Palatino Linotype" panose="02040502050505030304" pitchFamily="18" charset="0"/>
              </a:rPr>
              <a:t>βασιλεύς</a:t>
            </a:r>
            <a:r>
              <a:rPr lang="en-GB" sz="9000" b="1" dirty="0">
                <a:solidFill>
                  <a:schemeClr val="bg1"/>
                </a:solidFill>
                <a:latin typeface="Palatino Linotype" panose="02040502050505030304" pitchFamily="18" charset="0"/>
              </a:rPr>
              <a:t>, </a:t>
            </a:r>
            <a:r>
              <a:rPr lang="el-GR" sz="9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βασιλέ</a:t>
            </a:r>
            <a:r>
              <a:rPr lang="el-GR" sz="9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Palatino Linotype" panose="02040502050505030304" pitchFamily="18" charset="0"/>
              </a:rPr>
              <a:t>ω</a:t>
            </a:r>
            <a:r>
              <a:rPr lang="en-GB" sz="9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Palatino Linotype" panose="02040502050505030304" pitchFamily="18" charset="0"/>
              </a:rPr>
              <a:t>ς</a:t>
            </a:r>
            <a:r>
              <a:rPr lang="el-GR" sz="9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l-GR" sz="9000" b="1" dirty="0">
                <a:solidFill>
                  <a:srgbClr val="FFFF00"/>
                </a:solidFill>
                <a:latin typeface="Palatino Linotype" panose="02040502050505030304" pitchFamily="18" charset="0"/>
              </a:rPr>
              <a:t>ὁ</a:t>
            </a:r>
            <a:r>
              <a:rPr lang="en-GB" sz="9000" b="1" dirty="0">
                <a:solidFill>
                  <a:schemeClr val="bg1"/>
                </a:solidFill>
                <a:latin typeface="Palatino Linotype" panose="02040502050505030304" pitchFamily="18" charset="0"/>
              </a:rPr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CCAFAAC-1F82-4CA9-A042-AB02122E66AC}"/>
              </a:ext>
            </a:extLst>
          </p:cNvPr>
          <p:cNvSpPr txBox="1"/>
          <p:nvPr/>
        </p:nvSpPr>
        <p:spPr>
          <a:xfrm>
            <a:off x="2305878" y="3800385"/>
            <a:ext cx="6702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Jokerman" panose="04090605060D06020702" pitchFamily="82" charset="0"/>
              </a:rPr>
              <a:t>Derivation</a:t>
            </a:r>
            <a:r>
              <a:rPr lang="en-GB" sz="4000" dirty="0">
                <a:latin typeface="Jokerman" panose="04090605060D06020702" pitchFamily="82" charset="0"/>
              </a:rPr>
              <a:t>:</a:t>
            </a:r>
            <a:r>
              <a:rPr lang="en-GB" sz="4000" dirty="0"/>
              <a:t> Uncle</a:t>
            </a:r>
            <a:r>
              <a:rPr lang="en-GB" sz="4000" b="1" dirty="0"/>
              <a:t> Basil</a:t>
            </a:r>
            <a:endParaRPr lang="en-GB" sz="4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AD81AF3-57FB-40D5-B0C1-321FEC4062FC}"/>
              </a:ext>
            </a:extLst>
          </p:cNvPr>
          <p:cNvSpPr txBox="1"/>
          <p:nvPr/>
        </p:nvSpPr>
        <p:spPr>
          <a:xfrm>
            <a:off x="624177" y="4932272"/>
            <a:ext cx="100663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200" dirty="0"/>
              <a:t>king</a:t>
            </a:r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D2EA4C9-6ED0-4F6C-88E8-53B2F22422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  <p:pic>
        <p:nvPicPr>
          <p:cNvPr id="34818" name="Picture 2" descr="King GIF on GIFER - by Dailar">
            <a:extLst>
              <a:ext uri="{FF2B5EF4-FFF2-40B4-BE49-F238E27FC236}">
                <a16:creationId xmlns:a16="http://schemas.microsoft.com/office/drawing/2014/main" id="{DB45171D-171B-48D1-B0D3-C3F303ED753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7372" y="2809302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4063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328</TotalTime>
  <Words>536</Words>
  <Application>Microsoft Office PowerPoint</Application>
  <PresentationFormat>Widescreen</PresentationFormat>
  <Paragraphs>139</Paragraphs>
  <Slides>38</Slides>
  <Notes>0</Notes>
  <HiddenSlides>0</HiddenSlides>
  <MMClips>34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5" baseType="lpstr">
      <vt:lpstr>Arial</vt:lpstr>
      <vt:lpstr>Calibri</vt:lpstr>
      <vt:lpstr>Calibri Light</vt:lpstr>
      <vt:lpstr>Jokerman</vt:lpstr>
      <vt:lpstr>Palatino Linotype</vt:lpstr>
      <vt:lpstr>Stencil</vt:lpstr>
      <vt:lpstr>Office Theme</vt:lpstr>
      <vt:lpstr>The 3rd Declension</vt:lpstr>
      <vt:lpstr>There are 33 THIrD declension nouns on the greek g.c.s.e. list.</vt:lpstr>
      <vt:lpstr>PowerPoint Presentation</vt:lpstr>
      <vt:lpstr>FOR EACH NEW WORD YOU’LL SEE:  </vt:lpstr>
      <vt:lpstr>1. </vt:lpstr>
      <vt:lpstr>2. </vt:lpstr>
      <vt:lpstr>3. </vt:lpstr>
      <vt:lpstr>4. </vt:lpstr>
      <vt:lpstr>5. </vt:lpstr>
      <vt:lpstr>6. </vt:lpstr>
      <vt:lpstr>7. </vt:lpstr>
      <vt:lpstr>8. </vt:lpstr>
      <vt:lpstr>9. </vt:lpstr>
      <vt:lpstr>10. </vt:lpstr>
      <vt:lpstr>11. </vt:lpstr>
      <vt:lpstr>12. </vt:lpstr>
      <vt:lpstr>13. </vt:lpstr>
      <vt:lpstr>14. </vt:lpstr>
      <vt:lpstr>15. </vt:lpstr>
      <vt:lpstr>16. </vt:lpstr>
      <vt:lpstr>17. </vt:lpstr>
      <vt:lpstr>18. </vt:lpstr>
      <vt:lpstr>19. </vt:lpstr>
      <vt:lpstr>20. </vt:lpstr>
      <vt:lpstr>21. </vt:lpstr>
      <vt:lpstr>22. </vt:lpstr>
      <vt:lpstr>23. </vt:lpstr>
      <vt:lpstr>24. </vt:lpstr>
      <vt:lpstr>25. </vt:lpstr>
      <vt:lpstr>26. </vt:lpstr>
      <vt:lpstr>27. </vt:lpstr>
      <vt:lpstr>27. </vt:lpstr>
      <vt:lpstr>29. </vt:lpstr>
      <vt:lpstr>30. </vt:lpstr>
      <vt:lpstr>31. </vt:lpstr>
      <vt:lpstr>32. </vt:lpstr>
      <vt:lpstr>33.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3rd Declension</dc:title>
  <dc:creator>Judith Letchford</dc:creator>
  <cp:lastModifiedBy>Judith Letchford</cp:lastModifiedBy>
  <cp:revision>34</cp:revision>
  <dcterms:created xsi:type="dcterms:W3CDTF">2020-05-12T11:36:53Z</dcterms:created>
  <dcterms:modified xsi:type="dcterms:W3CDTF">2020-05-12T18:24:27Z</dcterms:modified>
</cp:coreProperties>
</file>