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1" d="100"/>
          <a:sy n="91" d="100"/>
        </p:scale>
        <p:origin x="-1200" y="-6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02/08/18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02/08/18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02/08/18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02/08/18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02/08/18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02/08/18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02/08/18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02/08/18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02/08/18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02/08/18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02/08/18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02/08/18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4400" dirty="0" smtClean="0"/>
              <a:t>Tracking historical interpretations between 1944-63</a:t>
            </a:r>
            <a:endParaRPr lang="en-GB" sz="4400" dirty="0"/>
          </a:p>
        </p:txBody>
      </p:sp>
    </p:spTree>
    <p:extLst>
      <p:ext uri="{BB962C8B-B14F-4D97-AF65-F5344CB8AC3E}">
        <p14:creationId xmlns:p14="http://schemas.microsoft.com/office/powerpoint/2010/main" val="22369482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a:t>
            </a:r>
            <a:endParaRPr lang="en-GB" dirty="0"/>
          </a:p>
        </p:txBody>
      </p:sp>
      <p:sp>
        <p:nvSpPr>
          <p:cNvPr id="3" name="Content Placeholder 2"/>
          <p:cNvSpPr>
            <a:spLocks noGrp="1"/>
          </p:cNvSpPr>
          <p:nvPr>
            <p:ph idx="1"/>
          </p:nvPr>
        </p:nvSpPr>
        <p:spPr/>
        <p:txBody>
          <a:bodyPr/>
          <a:lstStyle/>
          <a:p>
            <a:pPr marL="0" indent="0">
              <a:buNone/>
            </a:pPr>
            <a:r>
              <a:rPr lang="en-GB" sz="2800" dirty="0" smtClean="0"/>
              <a:t>3 main viewpoints </a:t>
            </a:r>
          </a:p>
          <a:p>
            <a:pPr marL="457200" indent="-457200">
              <a:buFont typeface="+mj-lt"/>
              <a:buAutoNum type="arabicPeriod"/>
            </a:pPr>
            <a:r>
              <a:rPr lang="en-GB" sz="2800" dirty="0" smtClean="0"/>
              <a:t>The Traditionalists/AKA The Orthodox Approach – </a:t>
            </a:r>
            <a:r>
              <a:rPr lang="en-GB" dirty="0" smtClean="0"/>
              <a:t>the main Western attitude held between around 1945 to the 1950s</a:t>
            </a:r>
          </a:p>
          <a:p>
            <a:pPr marL="457200" indent="-457200">
              <a:buFont typeface="+mj-lt"/>
              <a:buAutoNum type="arabicPeriod"/>
            </a:pPr>
            <a:r>
              <a:rPr lang="en-GB" sz="2800" dirty="0" smtClean="0"/>
              <a:t>The Revisionists – </a:t>
            </a:r>
            <a:r>
              <a:rPr lang="en-GB" dirty="0" smtClean="0"/>
              <a:t>a view that came to prominence during the Vietnam war   </a:t>
            </a:r>
          </a:p>
          <a:p>
            <a:pPr marL="457200" indent="-457200">
              <a:buFont typeface="+mj-lt"/>
              <a:buAutoNum type="arabicPeriod"/>
            </a:pPr>
            <a:r>
              <a:rPr lang="en-GB" sz="2800" dirty="0" smtClean="0"/>
              <a:t>The Post-Revisionists – </a:t>
            </a:r>
            <a:r>
              <a:rPr lang="en-GB" dirty="0" smtClean="0"/>
              <a:t>The more modern </a:t>
            </a:r>
            <a:r>
              <a:rPr lang="en-GB" smtClean="0"/>
              <a:t>attitude </a:t>
            </a:r>
            <a:endParaRPr lang="en-GB" dirty="0"/>
          </a:p>
        </p:txBody>
      </p:sp>
    </p:spTree>
    <p:extLst>
      <p:ext uri="{BB962C8B-B14F-4D97-AF65-F5344CB8AC3E}">
        <p14:creationId xmlns:p14="http://schemas.microsoft.com/office/powerpoint/2010/main" val="30235220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Orthodox Approach</a:t>
            </a:r>
            <a:endParaRPr lang="en-GB" dirty="0"/>
          </a:p>
        </p:txBody>
      </p:sp>
      <p:sp>
        <p:nvSpPr>
          <p:cNvPr id="3" name="Content Placeholder 2"/>
          <p:cNvSpPr>
            <a:spLocks noGrp="1"/>
          </p:cNvSpPr>
          <p:nvPr>
            <p:ph idx="1"/>
          </p:nvPr>
        </p:nvSpPr>
        <p:spPr>
          <a:xfrm>
            <a:off x="1043189" y="1410237"/>
            <a:ext cx="10792496" cy="4771622"/>
          </a:xfrm>
        </p:spPr>
        <p:txBody>
          <a:bodyPr>
            <a:normAutofit/>
          </a:bodyPr>
          <a:lstStyle/>
          <a:p>
            <a:r>
              <a:rPr lang="en-GB" dirty="0" smtClean="0"/>
              <a:t>Essentially Anti-Soviet</a:t>
            </a:r>
          </a:p>
          <a:p>
            <a:r>
              <a:rPr lang="en-GB" dirty="0" smtClean="0"/>
              <a:t>Idea Soviets are responsible for the outbreak of the Cold war</a:t>
            </a:r>
          </a:p>
          <a:p>
            <a:r>
              <a:rPr lang="en-GB" dirty="0" smtClean="0"/>
              <a:t>Belief the Soviets were overly suspicious of the West and this led to their expansionism</a:t>
            </a:r>
          </a:p>
          <a:p>
            <a:pPr marL="0" indent="0">
              <a:buNone/>
            </a:pPr>
            <a:r>
              <a:rPr lang="en-GB" dirty="0"/>
              <a:t> </a:t>
            </a:r>
            <a:r>
              <a:rPr lang="en-GB" dirty="0" smtClean="0"/>
              <a:t>                In accordance with Marxist theory which advocates the need to spread Communism                    throughout the world.</a:t>
            </a:r>
          </a:p>
          <a:p>
            <a:pPr marL="0" indent="0">
              <a:buNone/>
            </a:pPr>
            <a:r>
              <a:rPr lang="en-GB" dirty="0"/>
              <a:t> </a:t>
            </a:r>
            <a:r>
              <a:rPr lang="en-GB" dirty="0" smtClean="0"/>
              <a:t>                So he: 1) violated Potsdam and Yalta agreements</a:t>
            </a:r>
          </a:p>
          <a:p>
            <a:pPr marL="0" indent="0">
              <a:buNone/>
            </a:pPr>
            <a:r>
              <a:rPr lang="en-GB" dirty="0"/>
              <a:t> </a:t>
            </a:r>
            <a:r>
              <a:rPr lang="en-GB" dirty="0" smtClean="0"/>
              <a:t>                          2) Occupied and imposed Soviet control in Eastern Europe</a:t>
            </a:r>
          </a:p>
          <a:p>
            <a:pPr marL="0" indent="0">
              <a:buNone/>
            </a:pPr>
            <a:r>
              <a:rPr lang="en-GB" dirty="0"/>
              <a:t> </a:t>
            </a:r>
            <a:r>
              <a:rPr lang="en-GB" dirty="0" smtClean="0"/>
              <a:t>                          3) Plotted to spread Communism throughout the world with Moscow at its centre  </a:t>
            </a:r>
          </a:p>
          <a:p>
            <a:r>
              <a:rPr lang="en-GB" dirty="0" smtClean="0"/>
              <a:t>So the US responses can be seen as a necessary, reaction.</a:t>
            </a:r>
          </a:p>
          <a:p>
            <a:endParaRPr lang="en-GB" dirty="0"/>
          </a:p>
          <a:p>
            <a:r>
              <a:rPr lang="en-GB" dirty="0" smtClean="0"/>
              <a:t>Notable historians – </a:t>
            </a:r>
            <a:r>
              <a:rPr lang="en-GB" dirty="0" smtClean="0">
                <a:solidFill>
                  <a:schemeClr val="tx1">
                    <a:lumMod val="95000"/>
                    <a:lumOff val="5000"/>
                  </a:schemeClr>
                </a:solidFill>
              </a:rPr>
              <a:t>Herbert </a:t>
            </a:r>
            <a:r>
              <a:rPr lang="en-GB" dirty="0" err="1" smtClean="0">
                <a:solidFill>
                  <a:schemeClr val="tx1">
                    <a:lumMod val="95000"/>
                    <a:lumOff val="5000"/>
                  </a:schemeClr>
                </a:solidFill>
              </a:rPr>
              <a:t>Feiss</a:t>
            </a:r>
            <a:r>
              <a:rPr lang="en-GB" dirty="0" smtClean="0">
                <a:solidFill>
                  <a:schemeClr val="tx1">
                    <a:lumMod val="95000"/>
                    <a:lumOff val="5000"/>
                  </a:schemeClr>
                </a:solidFill>
              </a:rPr>
              <a:t>,  Arthur Schlesinger, W.H. McNeill                     </a:t>
            </a:r>
            <a:endParaRPr lang="en-GB" dirty="0">
              <a:solidFill>
                <a:schemeClr val="tx1">
                  <a:lumMod val="95000"/>
                  <a:lumOff val="5000"/>
                </a:schemeClr>
              </a:solidFill>
            </a:endParaRPr>
          </a:p>
        </p:txBody>
      </p:sp>
      <p:sp>
        <p:nvSpPr>
          <p:cNvPr id="7" name="Right Arrow 6"/>
          <p:cNvSpPr/>
          <p:nvPr/>
        </p:nvSpPr>
        <p:spPr>
          <a:xfrm>
            <a:off x="1970467" y="2812217"/>
            <a:ext cx="309093" cy="1803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ight Arrow 7"/>
          <p:cNvSpPr/>
          <p:nvPr/>
        </p:nvSpPr>
        <p:spPr>
          <a:xfrm>
            <a:off x="1970467" y="3542203"/>
            <a:ext cx="309093" cy="1545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62361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Revisionists</a:t>
            </a:r>
            <a:endParaRPr lang="en-GB" dirty="0"/>
          </a:p>
        </p:txBody>
      </p:sp>
      <p:sp>
        <p:nvSpPr>
          <p:cNvPr id="3" name="Content Placeholder 2"/>
          <p:cNvSpPr>
            <a:spLocks noGrp="1"/>
          </p:cNvSpPr>
          <p:nvPr>
            <p:ph idx="1"/>
          </p:nvPr>
        </p:nvSpPr>
        <p:spPr>
          <a:xfrm>
            <a:off x="1251678" y="1558344"/>
            <a:ext cx="10178322" cy="4958365"/>
          </a:xfrm>
        </p:spPr>
        <p:txBody>
          <a:bodyPr>
            <a:normAutofit lnSpcReduction="10000"/>
          </a:bodyPr>
          <a:lstStyle/>
          <a:p>
            <a:r>
              <a:rPr lang="en-GB" dirty="0" smtClean="0"/>
              <a:t>Stemmed from American delusion over US foreign policy during the Vietnam War</a:t>
            </a:r>
          </a:p>
          <a:p>
            <a:r>
              <a:rPr lang="en-GB" dirty="0" smtClean="0"/>
              <a:t>Idea the USA are responsible for the Cold War vis their ‘dollar diplomacy’ i.e. intended to further their own aims to suit the needs of capitalism by securing markets and free trade and to extend this influence into Eastern Europe. </a:t>
            </a:r>
          </a:p>
          <a:p>
            <a:r>
              <a:rPr lang="en-GB" dirty="0" smtClean="0"/>
              <a:t>So US foreign policy out of SELF-INTEREST.</a:t>
            </a:r>
          </a:p>
          <a:p>
            <a:r>
              <a:rPr lang="en-GB" dirty="0" smtClean="0"/>
              <a:t>Some revisionists say that Soviet actions were less relevant to US policies; instead they acted out of a fear of recession- e.g. Gabriel Kolko</a:t>
            </a:r>
          </a:p>
          <a:p>
            <a:r>
              <a:rPr lang="en-GB" dirty="0" smtClean="0"/>
              <a:t>Thomas Patterson – </a:t>
            </a:r>
            <a:r>
              <a:rPr lang="en-GB" dirty="0" smtClean="0">
                <a:solidFill>
                  <a:srgbClr val="FF0000"/>
                </a:solidFill>
              </a:rPr>
              <a:t>‘Coercion characterised United States reconstruction diplomacy’</a:t>
            </a:r>
          </a:p>
          <a:p>
            <a:r>
              <a:rPr lang="en-GB" dirty="0" smtClean="0"/>
              <a:t>Belief Stalin = pragmatic and so would have made concessions had the USA been willing to understand the Soviet’s need for security and had offered some compromises.</a:t>
            </a:r>
          </a:p>
          <a:p>
            <a:r>
              <a:rPr lang="en-GB" dirty="0" smtClean="0"/>
              <a:t>EXTREME- a few say that the dropping of the nuclear bombs on Hiroshima and Nagasaki, were used against an already defeated Japan, and so were used as a warning and intimidation to Soviets                    led to start of Cold War</a:t>
            </a:r>
          </a:p>
        </p:txBody>
      </p:sp>
      <p:sp>
        <p:nvSpPr>
          <p:cNvPr id="4" name="Lightning Bolt 3"/>
          <p:cNvSpPr/>
          <p:nvPr/>
        </p:nvSpPr>
        <p:spPr>
          <a:xfrm>
            <a:off x="2459865" y="5859887"/>
            <a:ext cx="1159098" cy="141668"/>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800045" y="115671"/>
            <a:ext cx="4997003" cy="1200329"/>
          </a:xfrm>
          <a:prstGeom prst="rect">
            <a:avLst/>
          </a:prstGeom>
          <a:noFill/>
        </p:spPr>
        <p:txBody>
          <a:bodyPr wrap="square" rtlCol="0">
            <a:spAutoFit/>
          </a:bodyPr>
          <a:lstStyle/>
          <a:p>
            <a:r>
              <a:rPr lang="en-GB" dirty="0" smtClean="0">
                <a:solidFill>
                  <a:schemeClr val="accent1"/>
                </a:solidFill>
              </a:rPr>
              <a:t>Founder- William Appleman Williams</a:t>
            </a:r>
          </a:p>
          <a:p>
            <a:r>
              <a:rPr lang="en-GB" dirty="0" smtClean="0">
                <a:solidFill>
                  <a:schemeClr val="accent1"/>
                </a:solidFill>
              </a:rPr>
              <a:t>Gabriel Kolko, Thomas Patterson also notable</a:t>
            </a:r>
          </a:p>
          <a:p>
            <a:r>
              <a:rPr lang="en-GB" dirty="0" smtClean="0">
                <a:solidFill>
                  <a:schemeClr val="accent1"/>
                </a:solidFill>
              </a:rPr>
              <a:t>Atomic bomb hypothesis- Gar Alperovitz following up on an idea from British physicist P.M.S Blackett</a:t>
            </a:r>
            <a:endParaRPr lang="en-GB" dirty="0">
              <a:solidFill>
                <a:schemeClr val="accent1"/>
              </a:solidFill>
            </a:endParaRPr>
          </a:p>
        </p:txBody>
      </p:sp>
    </p:spTree>
    <p:extLst>
      <p:ext uri="{BB962C8B-B14F-4D97-AF65-F5344CB8AC3E}">
        <p14:creationId xmlns:p14="http://schemas.microsoft.com/office/powerpoint/2010/main" val="10364455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Post-Revisionists</a:t>
            </a:r>
            <a:endParaRPr lang="en-GB" dirty="0"/>
          </a:p>
        </p:txBody>
      </p:sp>
      <p:sp>
        <p:nvSpPr>
          <p:cNvPr id="3" name="Content Placeholder 2"/>
          <p:cNvSpPr>
            <a:spLocks noGrp="1"/>
          </p:cNvSpPr>
          <p:nvPr>
            <p:ph idx="1"/>
          </p:nvPr>
        </p:nvSpPr>
        <p:spPr>
          <a:xfrm>
            <a:off x="1251677" y="1352283"/>
            <a:ext cx="10506733" cy="5666704"/>
          </a:xfrm>
        </p:spPr>
        <p:txBody>
          <a:bodyPr/>
          <a:lstStyle/>
          <a:p>
            <a:r>
              <a:rPr lang="en-GB" dirty="0" smtClean="0"/>
              <a:t>Idea neither the US nor the Soviets solely responsible</a:t>
            </a:r>
          </a:p>
          <a:p>
            <a:r>
              <a:rPr lang="en-GB" dirty="0" smtClean="0"/>
              <a:t>Came around in the 1970’s and developed later on when Soviet archive material became available</a:t>
            </a:r>
          </a:p>
          <a:p>
            <a:r>
              <a:rPr lang="en-GB" dirty="0" smtClean="0"/>
              <a:t>War of misconceptions              Both superpowers OVERestimated the strength and threat of the other</a:t>
            </a:r>
          </a:p>
          <a:p>
            <a:r>
              <a:rPr lang="en-GB" dirty="0" smtClean="0"/>
              <a:t>Growing tension in the 1940’s a result of a pattern of </a:t>
            </a:r>
            <a:r>
              <a:rPr lang="en-GB" dirty="0" smtClean="0">
                <a:solidFill>
                  <a:srgbClr val="FF0000"/>
                </a:solidFill>
              </a:rPr>
              <a:t>‘action and reaction’ </a:t>
            </a:r>
            <a:r>
              <a:rPr lang="en-GB" dirty="0" smtClean="0"/>
              <a:t>with both sides </a:t>
            </a:r>
            <a:r>
              <a:rPr lang="en-GB" dirty="0" smtClean="0">
                <a:solidFill>
                  <a:srgbClr val="FF0000"/>
                </a:solidFill>
              </a:rPr>
              <a:t>‘improvising’ </a:t>
            </a:r>
            <a:r>
              <a:rPr lang="en-GB" dirty="0" smtClean="0"/>
              <a:t>rather than following a well-defined </a:t>
            </a:r>
            <a:r>
              <a:rPr lang="en-GB" dirty="0" smtClean="0">
                <a:solidFill>
                  <a:srgbClr val="FF0000"/>
                </a:solidFill>
              </a:rPr>
              <a:t>‘plan of action’ according to John Lewis Gaddis.</a:t>
            </a:r>
          </a:p>
          <a:p>
            <a:r>
              <a:rPr lang="en-GB" dirty="0" smtClean="0">
                <a:solidFill>
                  <a:srgbClr val="0070C0"/>
                </a:solidFill>
              </a:rPr>
              <a:t>Stalin-</a:t>
            </a:r>
            <a:r>
              <a:rPr lang="en-GB" dirty="0" smtClean="0">
                <a:solidFill>
                  <a:srgbClr val="FF0000"/>
                </a:solidFill>
              </a:rPr>
              <a:t> </a:t>
            </a:r>
            <a:r>
              <a:rPr lang="en-GB" dirty="0" smtClean="0"/>
              <a:t>actually more flexible with Eastern European countries</a:t>
            </a:r>
          </a:p>
          <a:p>
            <a:pPr marL="0" indent="0">
              <a:buNone/>
            </a:pPr>
            <a:r>
              <a:rPr lang="en-GB" dirty="0" smtClean="0"/>
              <a:t>                          made to look bad by local Communists in local Soviet zones who often had a large       influence over policies which often conflicted with Stalin’s own intentions   </a:t>
            </a:r>
          </a:p>
          <a:p>
            <a:r>
              <a:rPr lang="en-GB" dirty="0" smtClean="0"/>
              <a:t>Belief relations were inevitably hostile despite the leaders desiring peace</a:t>
            </a:r>
          </a:p>
          <a:p>
            <a:endParaRPr lang="en-GB" dirty="0"/>
          </a:p>
          <a:p>
            <a:r>
              <a:rPr lang="en-GB" dirty="0" smtClean="0"/>
              <a:t>Notable historians- </a:t>
            </a:r>
            <a:r>
              <a:rPr lang="en-GB" dirty="0" smtClean="0">
                <a:solidFill>
                  <a:schemeClr val="tx1">
                    <a:lumMod val="95000"/>
                    <a:lumOff val="5000"/>
                  </a:schemeClr>
                </a:solidFill>
              </a:rPr>
              <a:t>John Lewis Gaddis, Walter LaFeber,  Vladislav Zubok, Geir Lundestaad, Constantine Pleshakov and Norman Naimark</a:t>
            </a:r>
            <a:r>
              <a:rPr lang="en-GB" dirty="0" smtClean="0"/>
              <a:t>                    </a:t>
            </a:r>
            <a:endParaRPr lang="en-GB" dirty="0"/>
          </a:p>
        </p:txBody>
      </p:sp>
      <p:sp>
        <p:nvSpPr>
          <p:cNvPr id="4" name="Right Arrow 3"/>
          <p:cNvSpPr/>
          <p:nvPr/>
        </p:nvSpPr>
        <p:spPr>
          <a:xfrm>
            <a:off x="4031087" y="2331076"/>
            <a:ext cx="850006" cy="1545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ight Arrow 4"/>
          <p:cNvSpPr/>
          <p:nvPr/>
        </p:nvSpPr>
        <p:spPr>
          <a:xfrm>
            <a:off x="2550018" y="4240690"/>
            <a:ext cx="502276"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608511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John Lewis Gaddis</a:t>
            </a:r>
            <a:endParaRPr lang="en-GB" dirty="0"/>
          </a:p>
        </p:txBody>
      </p:sp>
      <p:sp>
        <p:nvSpPr>
          <p:cNvPr id="3" name="Content Placeholder 2"/>
          <p:cNvSpPr>
            <a:spLocks noGrp="1"/>
          </p:cNvSpPr>
          <p:nvPr>
            <p:ph idx="1"/>
          </p:nvPr>
        </p:nvSpPr>
        <p:spPr>
          <a:xfrm>
            <a:off x="1251678" y="1128451"/>
            <a:ext cx="10178322" cy="5285228"/>
          </a:xfrm>
        </p:spPr>
        <p:txBody>
          <a:bodyPr>
            <a:normAutofit/>
          </a:bodyPr>
          <a:lstStyle/>
          <a:p>
            <a:r>
              <a:rPr lang="en-GB" dirty="0" smtClean="0"/>
              <a:t>Perhaps the most notable cold war historian</a:t>
            </a:r>
          </a:p>
          <a:p>
            <a:r>
              <a:rPr lang="en-GB" dirty="0" smtClean="0"/>
              <a:t>He looked at internal influences of the 2 superpowers and how that inevitably led to their respective actions and the war.</a:t>
            </a:r>
          </a:p>
          <a:p>
            <a:r>
              <a:rPr lang="en-GB" dirty="0" smtClean="0"/>
              <a:t>Internal influences of Soviet action- search for security, role of ideology, massive post-war reconstruction needs and the personality of Stalin.</a:t>
            </a:r>
          </a:p>
          <a:p>
            <a:r>
              <a:rPr lang="en-GB" dirty="0" smtClean="0"/>
              <a:t>Internal influences of US action- Need for self-determination, fear of Communism, the illusion of omnipotence fostered by their economic strength and their possession of atomic bombs</a:t>
            </a:r>
          </a:p>
          <a:p>
            <a:endParaRPr lang="en-GB" dirty="0" smtClean="0"/>
          </a:p>
          <a:p>
            <a:r>
              <a:rPr lang="en-GB" dirty="0" smtClean="0"/>
              <a:t>Gaddis’ </a:t>
            </a:r>
            <a:r>
              <a:rPr lang="en-GB" dirty="0" smtClean="0">
                <a:solidFill>
                  <a:schemeClr val="accent1">
                    <a:lumMod val="50000"/>
                  </a:schemeClr>
                </a:solidFill>
              </a:rPr>
              <a:t>‘Post-post revisionist approach’</a:t>
            </a:r>
            <a:r>
              <a:rPr lang="en-GB" dirty="0" smtClean="0"/>
              <a:t> – when Gaddis managed to get hold of the Soviet archive documents he adapted his view. He blamed Stalin more for the events of the war</a:t>
            </a:r>
          </a:p>
          <a:p>
            <a:r>
              <a:rPr lang="en-GB" dirty="0" smtClean="0">
                <a:solidFill>
                  <a:srgbClr val="FF0000"/>
                </a:solidFill>
              </a:rPr>
              <a:t>‘Stalin’s post-war goals were security for himself, his regime and his ideologies in precisely that order’</a:t>
            </a:r>
          </a:p>
          <a:p>
            <a:r>
              <a:rPr lang="en-GB" dirty="0" smtClean="0">
                <a:solidFill>
                  <a:srgbClr val="FF0000"/>
                </a:solidFill>
              </a:rPr>
              <a:t>‘….As long as Stalin was running the Soviet Union, a Cold War was unavoidable’</a:t>
            </a:r>
          </a:p>
        </p:txBody>
      </p:sp>
    </p:spTree>
    <p:extLst>
      <p:ext uri="{BB962C8B-B14F-4D97-AF65-F5344CB8AC3E}">
        <p14:creationId xmlns:p14="http://schemas.microsoft.com/office/powerpoint/2010/main" val="338642910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7" y="382385"/>
            <a:ext cx="10442339" cy="1492132"/>
          </a:xfrm>
        </p:spPr>
        <p:txBody>
          <a:bodyPr>
            <a:normAutofit/>
          </a:bodyPr>
          <a:lstStyle/>
          <a:p>
            <a:r>
              <a:rPr lang="en-GB" sz="4400" dirty="0" smtClean="0"/>
              <a:t>Historians on the division of Germany</a:t>
            </a:r>
            <a:endParaRPr lang="en-GB" sz="4400" dirty="0"/>
          </a:p>
        </p:txBody>
      </p:sp>
      <p:sp>
        <p:nvSpPr>
          <p:cNvPr id="3" name="Content Placeholder 2"/>
          <p:cNvSpPr>
            <a:spLocks noGrp="1"/>
          </p:cNvSpPr>
          <p:nvPr>
            <p:ph idx="1"/>
          </p:nvPr>
        </p:nvSpPr>
        <p:spPr>
          <a:xfrm>
            <a:off x="1251678" y="1275007"/>
            <a:ext cx="10178322" cy="5228823"/>
          </a:xfrm>
        </p:spPr>
        <p:txBody>
          <a:bodyPr>
            <a:normAutofit fontScale="92500" lnSpcReduction="10000"/>
          </a:bodyPr>
          <a:lstStyle/>
          <a:p>
            <a:r>
              <a:rPr lang="en-GB" b="1" dirty="0" smtClean="0"/>
              <a:t>Traditionalist View-  </a:t>
            </a:r>
            <a:r>
              <a:rPr lang="en-GB" dirty="0" smtClean="0"/>
              <a:t>e.g. the view put forward by </a:t>
            </a:r>
            <a:r>
              <a:rPr lang="en-GB" dirty="0" smtClean="0">
                <a:solidFill>
                  <a:srgbClr val="0070C0"/>
                </a:solidFill>
              </a:rPr>
              <a:t>William McNeill in ‘53 and Herbert </a:t>
            </a:r>
            <a:r>
              <a:rPr lang="en-GB" dirty="0" err="1" smtClean="0">
                <a:solidFill>
                  <a:srgbClr val="0070C0"/>
                </a:solidFill>
              </a:rPr>
              <a:t>Feiss</a:t>
            </a:r>
            <a:r>
              <a:rPr lang="en-GB" dirty="0" smtClean="0">
                <a:solidFill>
                  <a:srgbClr val="0070C0"/>
                </a:solidFill>
              </a:rPr>
              <a:t> in’57</a:t>
            </a:r>
          </a:p>
          <a:p>
            <a:pPr marL="0" indent="0">
              <a:buNone/>
            </a:pPr>
            <a:r>
              <a:rPr lang="en-GB" dirty="0"/>
              <a:t> </a:t>
            </a:r>
            <a:r>
              <a:rPr lang="en-GB" dirty="0" smtClean="0"/>
              <a:t>                      Stalin had ambitions to turn Germany, or at least the Soviet zone, into a Marxist state. Preliminary steps = creation of SED in1946 and Soviet policies within their zone. Ultimately it was these that caused the division of Germany</a:t>
            </a:r>
          </a:p>
          <a:p>
            <a:endParaRPr lang="en-GB" b="1" dirty="0" smtClean="0"/>
          </a:p>
          <a:p>
            <a:r>
              <a:rPr lang="en-GB" b="1" dirty="0" smtClean="0"/>
              <a:t>Revisionist-</a:t>
            </a:r>
            <a:r>
              <a:rPr lang="en-GB" dirty="0" smtClean="0"/>
              <a:t> Stalin was more flexible and often acted as a defensive response to Allied initiatives. </a:t>
            </a:r>
            <a:r>
              <a:rPr lang="en-GB" dirty="0" smtClean="0">
                <a:solidFill>
                  <a:srgbClr val="0070C0"/>
                </a:solidFill>
              </a:rPr>
              <a:t>Ann Deighton and J. Farquharson</a:t>
            </a:r>
            <a:r>
              <a:rPr lang="en-GB" dirty="0" smtClean="0"/>
              <a:t> blame Britain:</a:t>
            </a:r>
          </a:p>
          <a:p>
            <a:r>
              <a:rPr lang="en-GB" dirty="0" smtClean="0"/>
              <a:t>                   Economically weak it was Britain who pushed for Bizonia and followed that up by pushing for a self-governing West Germany because they couldn’t afford to subsidise their zone.</a:t>
            </a:r>
          </a:p>
          <a:p>
            <a:r>
              <a:rPr lang="en-GB" dirty="0" smtClean="0"/>
              <a:t>Others blame the Western allies for setting up FRG – led to GDR</a:t>
            </a:r>
          </a:p>
          <a:p>
            <a:r>
              <a:rPr lang="en-GB" dirty="0" smtClean="0">
                <a:solidFill>
                  <a:srgbClr val="0070C0"/>
                </a:solidFill>
              </a:rPr>
              <a:t>Rolf Steininger and Willy Loth </a:t>
            </a:r>
            <a:r>
              <a:rPr lang="en-GB" dirty="0" smtClean="0"/>
              <a:t>say Stalin wanted a neutral unthreatening Germany over a divided one- Stalin’s offer in March 1952</a:t>
            </a:r>
          </a:p>
          <a:p>
            <a:r>
              <a:rPr lang="en-GB" dirty="0" smtClean="0"/>
              <a:t>Even </a:t>
            </a:r>
            <a:r>
              <a:rPr lang="en-GB" dirty="0" smtClean="0">
                <a:solidFill>
                  <a:srgbClr val="0070C0"/>
                </a:solidFill>
              </a:rPr>
              <a:t>George Kennan </a:t>
            </a:r>
            <a:r>
              <a:rPr lang="en-GB" dirty="0" smtClean="0"/>
              <a:t>in September 1948 admitted that by setting up NATO and a separate West Germany so quickly a divided Germany would always be the result.</a:t>
            </a:r>
          </a:p>
          <a:p>
            <a:r>
              <a:rPr lang="en-GB" dirty="0" smtClean="0"/>
              <a:t>Ulbricht, leader of GDR, not the Soviets who perpetuated the division</a:t>
            </a:r>
            <a:endParaRPr lang="en-GB" dirty="0"/>
          </a:p>
        </p:txBody>
      </p:sp>
      <p:sp>
        <p:nvSpPr>
          <p:cNvPr id="4" name="Right Arrow 3"/>
          <p:cNvSpPr/>
          <p:nvPr/>
        </p:nvSpPr>
        <p:spPr>
          <a:xfrm>
            <a:off x="2279560" y="1762147"/>
            <a:ext cx="540913" cy="2247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ight Arrow 4"/>
          <p:cNvSpPr/>
          <p:nvPr/>
        </p:nvSpPr>
        <p:spPr>
          <a:xfrm>
            <a:off x="2279560" y="3767068"/>
            <a:ext cx="540913" cy="2446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075614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321973"/>
            <a:ext cx="10178322" cy="5557620"/>
          </a:xfrm>
        </p:spPr>
        <p:txBody>
          <a:bodyPr/>
          <a:lstStyle/>
          <a:p>
            <a:r>
              <a:rPr lang="en-GB" b="1" dirty="0" smtClean="0"/>
              <a:t>Post-Revisionists- </a:t>
            </a:r>
          </a:p>
          <a:p>
            <a:pPr marL="0" indent="0">
              <a:buNone/>
            </a:pPr>
            <a:r>
              <a:rPr lang="en-GB" dirty="0" smtClean="0">
                <a:solidFill>
                  <a:srgbClr val="0070C0"/>
                </a:solidFill>
              </a:rPr>
              <a:t>J.L. Gaddis: </a:t>
            </a:r>
          </a:p>
          <a:p>
            <a:pPr marL="457200" indent="-457200">
              <a:buFont typeface="+mj-lt"/>
              <a:buAutoNum type="arabicPeriod"/>
            </a:pPr>
            <a:r>
              <a:rPr lang="en-GB" sz="1800" dirty="0" smtClean="0"/>
              <a:t>Stalin may have considered a united Germany but then was determined to control a socialist east Germany integrated into the Soviet Bloc</a:t>
            </a:r>
          </a:p>
          <a:p>
            <a:pPr marL="457200" indent="-457200">
              <a:buFont typeface="+mj-lt"/>
              <a:buAutoNum type="arabicPeriod"/>
            </a:pPr>
            <a:r>
              <a:rPr lang="en-GB" sz="1800" dirty="0" smtClean="0"/>
              <a:t>After Stalin’s death Gaddis agrees with revisionists that Beria and Malenkov did want to sell out the GDR to the West Germans but this was sabotaged by Ulbricht</a:t>
            </a:r>
          </a:p>
          <a:p>
            <a:pPr marL="457200" indent="-457200">
              <a:buFont typeface="+mj-lt"/>
              <a:buAutoNum type="arabicPeriod"/>
            </a:pPr>
            <a:r>
              <a:rPr lang="en-GB" sz="1800" dirty="0" smtClean="0"/>
              <a:t>Sceptical as to whether the West would have ever accepted the creation of a united neutral Germany- it seemed to suit Britain and France. </a:t>
            </a:r>
          </a:p>
          <a:p>
            <a:pPr marL="0" indent="0">
              <a:buNone/>
            </a:pPr>
            <a:r>
              <a:rPr lang="en-GB" dirty="0" smtClean="0">
                <a:solidFill>
                  <a:srgbClr val="0070C0"/>
                </a:solidFill>
              </a:rPr>
              <a:t>Geir Lundestaad:</a:t>
            </a:r>
          </a:p>
          <a:p>
            <a:pPr marL="0" indent="0">
              <a:buNone/>
            </a:pPr>
            <a:r>
              <a:rPr lang="en-GB" dirty="0" smtClean="0"/>
              <a:t>‘EMPIRE BY INVITATION’ rather than US aggression. Invited by Western Europe. </a:t>
            </a:r>
          </a:p>
          <a:p>
            <a:r>
              <a:rPr lang="en-GB" dirty="0" smtClean="0"/>
              <a:t>He supports this looking at how quickly </a:t>
            </a:r>
            <a:r>
              <a:rPr lang="en-GB" dirty="0" err="1" smtClean="0"/>
              <a:t>W.Europe</a:t>
            </a:r>
            <a:r>
              <a:rPr lang="en-GB" dirty="0" smtClean="0"/>
              <a:t> was to support NATO and rely on the US military. </a:t>
            </a:r>
          </a:p>
          <a:p>
            <a:r>
              <a:rPr lang="en-GB" dirty="0" smtClean="0"/>
              <a:t>West Germans not ready to reunify with GDR so long as the USSR was Communist</a:t>
            </a:r>
          </a:p>
          <a:p>
            <a:pPr marL="0" indent="0">
              <a:buNone/>
            </a:pPr>
            <a:endParaRPr lang="en-GB" dirty="0"/>
          </a:p>
        </p:txBody>
      </p:sp>
    </p:spTree>
    <p:extLst>
      <p:ext uri="{BB962C8B-B14F-4D97-AF65-F5344CB8AC3E}">
        <p14:creationId xmlns:p14="http://schemas.microsoft.com/office/powerpoint/2010/main" val="34448380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116</TotalTime>
  <Words>1026</Words>
  <Application>Microsoft Macintosh PowerPoint</Application>
  <PresentationFormat>Custom</PresentationFormat>
  <Paragraphs>66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Badge</vt:lpstr>
      <vt:lpstr>Tracking historical interpretations between 1944-63</vt:lpstr>
      <vt:lpstr>Overview </vt:lpstr>
      <vt:lpstr>The Orthodox Approach</vt:lpstr>
      <vt:lpstr>The Revisionists</vt:lpstr>
      <vt:lpstr>The Post-Revisionists</vt:lpstr>
      <vt:lpstr>John Lewis Gaddis</vt:lpstr>
      <vt:lpstr>Historians on the division of Germany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Tracking historical interpretations between 1944-63</dc:title>
  <dc:creator>Carolyn Gallagher</dc:creator>
  <cp:lastModifiedBy>A GALVIN</cp:lastModifiedBy>
  <cp:revision>18</cp:revision>
  <dcterms:created xsi:type="dcterms:W3CDTF">2016-04-16T14:40:57Z</dcterms:created>
  <dcterms:modified xsi:type="dcterms:W3CDTF">2018-08-02T12:44:52Z</dcterms:modified>
</cp:coreProperties>
</file>