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60" r:id="rId5"/>
    <p:sldId id="262" r:id="rId6"/>
    <p:sldId id="259" r:id="rId7"/>
    <p:sldId id="276" r:id="rId8"/>
    <p:sldId id="257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7" r:id="rId18"/>
    <p:sldId id="273" r:id="rId19"/>
    <p:sldId id="264" r:id="rId20"/>
    <p:sldId id="271" r:id="rId21"/>
    <p:sldId id="27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E3A"/>
    <a:srgbClr val="15D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F51B2-8A1C-410C-AA05-FC6999DBF2C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02AD-6DD0-49FC-8023-13F1CC66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6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smtClean="0"/>
              <a:t>is schizophrenia video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02AD-6DD0-49FC-8023-13F1CC66C1C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6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B7F99-BFE9-4A14-91ED-06A441C8DCA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6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B7F99-BFE9-4A14-91ED-06A441C8DCA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4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https://www.youtube.com/watch?v=LB84Cf6nmbo  - SZ </a:t>
            </a:r>
            <a:r>
              <a:rPr lang="en-GB" smtClean="0"/>
              <a:t>case 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02AD-6DD0-49FC-8023-13F1CC66C1C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4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https://www.youtube.com/watch?v=LB84Cf6nmbo  - SZ </a:t>
            </a:r>
            <a:r>
              <a:rPr lang="en-GB" smtClean="0"/>
              <a:t>case 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02AD-6DD0-49FC-8023-13F1CC66C1CE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4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https://www.youtube.com/watch?v=LB84Cf6nmbo  - SZ </a:t>
            </a:r>
            <a:r>
              <a:rPr lang="en-GB" smtClean="0"/>
              <a:t>case 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02AD-6DD0-49FC-8023-13F1CC66C1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4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8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86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0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6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9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1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97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03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34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77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2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8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0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7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9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6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1000">
              <a:srgbClr val="00B050"/>
            </a:gs>
            <a:gs pos="75000">
              <a:srgbClr val="15D11E"/>
            </a:gs>
            <a:gs pos="100000">
              <a:srgbClr val="229E3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C269-199A-4252-8FC0-35961A29E2C9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8274-AFEB-4FDD-A489-D1028B5C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1000">
              <a:srgbClr val="00B050"/>
            </a:gs>
            <a:gs pos="75000">
              <a:srgbClr val="15D11E"/>
            </a:gs>
            <a:gs pos="100000">
              <a:srgbClr val="229E3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D588-00D1-488A-9ED9-F1600CAA39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D247-11ED-4713-A26D-231366F9F4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2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84Cf6nmb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ed.com/talks/eleanor_longden_the_voices_in_my_head#t-399615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ffyoushouldknow.com/podcasts/how-schizophrenia-works/" TargetMode="External"/><Relationship Id="rId2" Type="http://schemas.openxmlformats.org/officeDocument/2006/relationships/hyperlink" Target="http://www.learner.org/vod/vod_window.html?pid=788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in-1yAER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suVEMf9anz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4.psychcentral.com/lib/wp-content/uploads/2014/02/schizophrenia-big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43"/>
            <a:ext cx="4716016" cy="577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49331">
            <a:off x="4932040" y="1700808"/>
            <a:ext cx="4086200" cy="1608584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Starter: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if everyone heard voices? 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08122">
            <a:off x="6414693" y="4232345"/>
            <a:ext cx="2668108" cy="1631216"/>
          </a:xfrm>
          <a:prstGeom prst="rect">
            <a:avLst/>
          </a:prstGeom>
          <a:solidFill>
            <a:schemeClr val="bg1"/>
          </a:solidFill>
          <a:ln w="31750">
            <a:solidFill>
              <a:srgbClr val="00123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1236"/>
                </a:solidFill>
                <a:latin typeface="Comic Sans MS" panose="030F0702030302020204" pitchFamily="66" charset="0"/>
              </a:rPr>
              <a:t>Keywords</a:t>
            </a:r>
          </a:p>
          <a:p>
            <a:r>
              <a:rPr lang="en-GB" sz="2000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Delusions</a:t>
            </a:r>
          </a:p>
          <a:p>
            <a:r>
              <a:rPr lang="en-GB" sz="2000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Hallucinations</a:t>
            </a:r>
          </a:p>
          <a:p>
            <a:r>
              <a:rPr lang="en-GB" sz="2000" dirty="0" err="1" smtClean="0">
                <a:solidFill>
                  <a:srgbClr val="001236"/>
                </a:solidFill>
                <a:latin typeface="Comic Sans MS" panose="030F0702030302020204" pitchFamily="66" charset="0"/>
              </a:rPr>
              <a:t>Avolition</a:t>
            </a:r>
            <a:endParaRPr lang="en-GB" sz="2000" dirty="0" smtClean="0">
              <a:solidFill>
                <a:srgbClr val="001236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Disordered thinking</a:t>
            </a:r>
            <a:endParaRPr lang="en-GB" sz="2000" dirty="0">
              <a:solidFill>
                <a:srgbClr val="00123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03" y="1107166"/>
            <a:ext cx="5933356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Disordered thinking </a:t>
            </a:r>
            <a:r>
              <a:rPr lang="en-GB" dirty="0" smtClean="0"/>
              <a:t>– belief that:</a:t>
            </a:r>
          </a:p>
          <a:p>
            <a:pPr lvl="1" eaLnBrk="1" hangingPunct="1"/>
            <a:r>
              <a:rPr lang="en-GB" dirty="0" smtClean="0"/>
              <a:t>Thoughts inserted/withdrawn in mind</a:t>
            </a:r>
          </a:p>
          <a:p>
            <a:pPr lvl="1" eaLnBrk="1" hangingPunct="1"/>
            <a:r>
              <a:rPr lang="en-GB" dirty="0" smtClean="0"/>
              <a:t>Thoughts being broadcast</a:t>
            </a:r>
            <a:r>
              <a:rPr lang="en-GB" dirty="0"/>
              <a:t> </a:t>
            </a:r>
            <a:r>
              <a:rPr lang="en-GB" dirty="0" smtClean="0"/>
              <a:t>(to others in room, or via </a:t>
            </a:r>
            <a:r>
              <a:rPr lang="en-GB" dirty="0" err="1" smtClean="0"/>
              <a:t>tv</a:t>
            </a:r>
            <a:r>
              <a:rPr lang="en-GB" dirty="0" smtClean="0"/>
              <a:t> etc.)</a:t>
            </a:r>
          </a:p>
        </p:txBody>
      </p:sp>
      <p:pic>
        <p:nvPicPr>
          <p:cNvPr id="4" name="Picture 6" descr="http://www.freedomfightersforamerica.com/yahoo_site_admin/assets/images/amind_control.171125521_st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90" y="2132856"/>
            <a:ext cx="2161911" cy="21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2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5635" y="116632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Positive Symptoms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976" r="8371" b="6711"/>
          <a:stretch/>
        </p:blipFill>
        <p:spPr bwMode="auto">
          <a:xfrm rot="21134166">
            <a:off x="5436096" y="3859922"/>
            <a:ext cx="2078716" cy="14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197287">
            <a:off x="5724128" y="4255047"/>
            <a:ext cx="116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You…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14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03" y="1107166"/>
            <a:ext cx="5933356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xperiences of being controlled</a:t>
            </a:r>
            <a:r>
              <a:rPr lang="en-GB" dirty="0" smtClean="0"/>
              <a:t>– genuine belief that</a:t>
            </a:r>
            <a:r>
              <a:rPr lang="en-GB" dirty="0"/>
              <a:t> </a:t>
            </a:r>
            <a:r>
              <a:rPr lang="en-GB" dirty="0" smtClean="0"/>
              <a:t>you are being controlled by something else. E.g. alien, computer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2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5635" y="116632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Positive Symptoms</a:t>
            </a:r>
          </a:p>
        </p:txBody>
      </p:sp>
    </p:spTree>
    <p:extLst>
      <p:ext uri="{BB962C8B-B14F-4D97-AF65-F5344CB8AC3E}">
        <p14:creationId xmlns:p14="http://schemas.microsoft.com/office/powerpoint/2010/main" val="17779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1172" y="1041221"/>
            <a:ext cx="7772400" cy="46164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Affective flattening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3300" dirty="0" smtClean="0"/>
              <a:t>Reduction in range and intensity of emotional expression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GB" sz="33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3300" dirty="0" smtClean="0"/>
              <a:t>Apparent in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3000" dirty="0" smtClean="0"/>
              <a:t>Facial expressions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3000" dirty="0" smtClean="0"/>
              <a:t>Voice tone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3000" dirty="0" smtClean="0"/>
              <a:t>Eye contact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3000" dirty="0" smtClean="0"/>
              <a:t>Body language</a:t>
            </a:r>
          </a:p>
        </p:txBody>
      </p:sp>
      <p:pic>
        <p:nvPicPr>
          <p:cNvPr id="5122" name="Picture 2" descr="http://us.123rf.com/400wm/400/400/kk5hy/kk5hy0707/kk5hy070700302/1230751-solid-flat-white-full-face-expressionless-mask-that-has-been-isolated-on-a-black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410">
            <a:off x="5821662" y="2810922"/>
            <a:ext cx="1407222" cy="21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3091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clinical characteristics of schizophrenia (including positive and negative symptoms..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there are different types of schizophrenia.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2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5635" y="116632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Negative Symptoms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25" y="925100"/>
            <a:ext cx="7990656" cy="30799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 poverty (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alogia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GB" dirty="0" smtClean="0"/>
              <a:t>Loss of speech abilities</a:t>
            </a:r>
          </a:p>
          <a:p>
            <a:pPr lvl="2" eaLnBrk="1" hangingPunct="1"/>
            <a:r>
              <a:rPr lang="en-GB" dirty="0" smtClean="0"/>
              <a:t>Speech lacks fluency</a:t>
            </a:r>
          </a:p>
          <a:p>
            <a:pPr lvl="2" eaLnBrk="1" hangingPunct="1"/>
            <a:r>
              <a:rPr lang="en-GB" dirty="0" smtClean="0"/>
              <a:t>Lack of speech productivity</a:t>
            </a:r>
          </a:p>
          <a:p>
            <a:pPr lvl="2" eaLnBrk="1" hangingPunct="1"/>
            <a:r>
              <a:rPr lang="en-GB" dirty="0" smtClean="0"/>
              <a:t>Excessively brief replies to questions</a:t>
            </a:r>
          </a:p>
          <a:p>
            <a:pPr lvl="2" eaLnBrk="1" hangingPunct="1"/>
            <a:r>
              <a:rPr lang="en-GB" dirty="0" smtClean="0"/>
              <a:t>Reflects slow or blocking thoughts</a:t>
            </a:r>
            <a:endParaRPr lang="en-GB" dirty="0"/>
          </a:p>
          <a:p>
            <a:pPr marL="914400" lvl="2" indent="0" eaLnBrk="1" hangingPunct="1">
              <a:buNone/>
            </a:pPr>
            <a:endParaRPr lang="en-GB" dirty="0"/>
          </a:p>
        </p:txBody>
      </p:sp>
      <p:pic>
        <p:nvPicPr>
          <p:cNvPr id="7170" name="Picture 2" descr="http://t2.gstatic.com/images?q=tbn:ANd9GcTD7MjCdS0vtQBlxZpbIando_lfjjpSlSKN3rUHW7OwFJl6YLfO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77" y="3889570"/>
            <a:ext cx="2130355" cy="13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T99zqjSPVZPocxTwDkfvcfgUY2nkyohV_LgbWr42kDHm_U0Vm_bA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3091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clinical characteristics of schizophrenia (including positive and negative symptoms..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there are different types of schizophrenia.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2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5635" y="116632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Negative Symptoms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2908">
            <a:off x="333067" y="2563993"/>
            <a:ext cx="6901091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 smtClean="0"/>
              <a:t>Other issues with speech e.g.</a:t>
            </a:r>
          </a:p>
          <a:p>
            <a:r>
              <a:rPr lang="en-GB" sz="2000" dirty="0" smtClean="0"/>
              <a:t>  </a:t>
            </a:r>
            <a:r>
              <a:rPr lang="en-GB" sz="2000" b="1" dirty="0"/>
              <a:t>Loose associations </a:t>
            </a:r>
            <a:r>
              <a:rPr lang="en-GB" sz="2000" dirty="0"/>
              <a:t>– Rapidly shifting from topic to topic, with no connection between one thought and the next.</a:t>
            </a:r>
          </a:p>
          <a:p>
            <a:r>
              <a:rPr lang="en-GB" sz="2000" dirty="0"/>
              <a:t>    </a:t>
            </a:r>
            <a:r>
              <a:rPr lang="en-GB" sz="2000" b="1" dirty="0"/>
              <a:t>Neologisms</a:t>
            </a:r>
            <a:r>
              <a:rPr lang="en-GB" sz="2000" dirty="0"/>
              <a:t> – Made-up words or phrases that only have meaning to the patient.</a:t>
            </a:r>
          </a:p>
          <a:p>
            <a:r>
              <a:rPr lang="en-GB" sz="2000" dirty="0"/>
              <a:t>    </a:t>
            </a:r>
            <a:r>
              <a:rPr lang="en-GB" sz="2000" b="1" dirty="0"/>
              <a:t>Perseveration </a:t>
            </a:r>
            <a:r>
              <a:rPr lang="en-GB" sz="2000" dirty="0"/>
              <a:t>– Repetition of words and statements; saying the same thing over and over.</a:t>
            </a:r>
          </a:p>
          <a:p>
            <a:r>
              <a:rPr lang="en-GB" sz="2000" dirty="0"/>
              <a:t>    </a:t>
            </a:r>
            <a:r>
              <a:rPr lang="en-GB" sz="2000" b="1" dirty="0"/>
              <a:t>Clang</a:t>
            </a:r>
            <a:r>
              <a:rPr lang="en-GB" sz="2000" dirty="0"/>
              <a:t> – Meaningless use of rhyming words (“I said the bread and read the shed and fed Ned at the head").</a:t>
            </a:r>
          </a:p>
        </p:txBody>
      </p:sp>
    </p:spTree>
    <p:extLst>
      <p:ext uri="{BB962C8B-B14F-4D97-AF65-F5344CB8AC3E}">
        <p14:creationId xmlns:p14="http://schemas.microsoft.com/office/powerpoint/2010/main" val="18313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65" y="1340768"/>
            <a:ext cx="7772400" cy="26066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Avolition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GB" dirty="0" smtClean="0"/>
              <a:t>Lack of goal-directed behaviour, enthusiasm and energy.</a:t>
            </a:r>
          </a:p>
          <a:p>
            <a:pPr lvl="1" eaLnBrk="1" hangingPunct="1"/>
            <a:r>
              <a:rPr lang="en-GB" dirty="0" smtClean="0"/>
              <a:t>E.g. sitting in house for hours everyday doing nothing.</a:t>
            </a:r>
          </a:p>
        </p:txBody>
      </p:sp>
      <p:pic>
        <p:nvPicPr>
          <p:cNvPr id="8194" name="Picture 2" descr="http://images.sodahead.com/polls/002116551/173777167_Couch_Potato_answer_2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399">
            <a:off x="4815144" y="3703489"/>
            <a:ext cx="2233991" cy="175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2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5635" y="116632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Negative Symptoms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12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To be diagnosed with SZ: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i="1" dirty="0" smtClean="0"/>
              <a:t>Two or more </a:t>
            </a:r>
            <a:r>
              <a:rPr lang="en-GB" dirty="0" smtClean="0"/>
              <a:t>symptoms must be apparent for more than a </a:t>
            </a:r>
            <a:r>
              <a:rPr lang="en-GB" i="1" dirty="0" smtClean="0"/>
              <a:t>month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Need to have an </a:t>
            </a:r>
            <a:r>
              <a:rPr lang="en-GB" i="1" dirty="0" smtClean="0"/>
              <a:t>impact on functioning</a:t>
            </a:r>
            <a:r>
              <a:rPr lang="en-GB" dirty="0" smtClean="0"/>
              <a:t> e.g. social functioning.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60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12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Type 1 </a:t>
            </a:r>
            <a:r>
              <a:rPr lang="en-GB" dirty="0" smtClean="0"/>
              <a:t>= </a:t>
            </a:r>
            <a:r>
              <a:rPr lang="en-GB" i="1" u="sng" dirty="0" smtClean="0"/>
              <a:t>Acute</a:t>
            </a:r>
            <a:r>
              <a:rPr lang="en-GB" dirty="0" smtClean="0"/>
              <a:t> SZ characterised by </a:t>
            </a:r>
            <a:r>
              <a:rPr lang="en-GB" i="1" dirty="0" smtClean="0"/>
              <a:t>majority positive symptoms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bg1"/>
                </a:solidFill>
              </a:rPr>
              <a:t>improved likelihood of recovery.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Type 2 </a:t>
            </a:r>
            <a:r>
              <a:rPr lang="en-GB" dirty="0" smtClean="0"/>
              <a:t>= </a:t>
            </a:r>
            <a:r>
              <a:rPr lang="en-GB" i="1" u="sng" dirty="0" smtClean="0"/>
              <a:t>Chronic</a:t>
            </a:r>
            <a:r>
              <a:rPr lang="en-GB" dirty="0" smtClean="0"/>
              <a:t> SZ characterised by</a:t>
            </a:r>
            <a:r>
              <a:rPr lang="en-GB" i="1" dirty="0" smtClean="0"/>
              <a:t> equal, or predominant negative symptoms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bg1"/>
                </a:solidFill>
              </a:rPr>
              <a:t>poorer likelihood of recovery.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84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Identify which clinical symptoms this </a:t>
            </a:r>
            <a:r>
              <a:rPr lang="en-GB" smtClean="0"/>
              <a:t>patient is </a:t>
            </a:r>
            <a:r>
              <a:rPr lang="en-GB" smtClean="0">
                <a:hlinkClick r:id="rId3"/>
              </a:rPr>
              <a:t>exhibiting.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41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635" y="116632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subtypes…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 rot="21164282">
            <a:off x="345151" y="931525"/>
            <a:ext cx="3888432" cy="17281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Paranoid schizophrenia</a:t>
            </a:r>
            <a:endParaRPr lang="en-GB" sz="3200" dirty="0"/>
          </a:p>
        </p:txBody>
      </p:sp>
      <p:sp>
        <p:nvSpPr>
          <p:cNvPr id="9" name="Oval 8"/>
          <p:cNvSpPr/>
          <p:nvPr/>
        </p:nvSpPr>
        <p:spPr>
          <a:xfrm rot="383021">
            <a:off x="4149516" y="884182"/>
            <a:ext cx="3888432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Disorganised schizophrenia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 rot="229070">
            <a:off x="569263" y="2548423"/>
            <a:ext cx="3888432" cy="17281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Catatonic schizophrenia</a:t>
            </a:r>
            <a:endParaRPr lang="en-GB" sz="3200" dirty="0"/>
          </a:p>
        </p:txBody>
      </p:sp>
      <p:sp>
        <p:nvSpPr>
          <p:cNvPr id="12" name="Oval 11"/>
          <p:cNvSpPr/>
          <p:nvPr/>
        </p:nvSpPr>
        <p:spPr>
          <a:xfrm>
            <a:off x="3780475" y="2480605"/>
            <a:ext cx="4316164" cy="1728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Undifferentiated schizophrenia</a:t>
            </a:r>
            <a:endParaRPr lang="en-GB" sz="3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2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306" y="4404152"/>
            <a:ext cx="7080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However, DSM-V-TR has </a:t>
            </a:r>
            <a:r>
              <a:rPr lang="en-GB" sz="2400" dirty="0">
                <a:latin typeface="Comic Sans MS" panose="030F0702030302020204" pitchFamily="66" charset="0"/>
              </a:rPr>
              <a:t>recommended that the subtypes </a:t>
            </a:r>
            <a:r>
              <a:rPr lang="en-GB" sz="2400" b="1" dirty="0">
                <a:latin typeface="Comic Sans MS" panose="030F0702030302020204" pitchFamily="66" charset="0"/>
              </a:rPr>
              <a:t>not</a:t>
            </a:r>
            <a:r>
              <a:rPr lang="en-GB" sz="2400" dirty="0">
                <a:latin typeface="Comic Sans MS" panose="030F0702030302020204" pitchFamily="66" charset="0"/>
              </a:rPr>
              <a:t> be included in the new edition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Why do you think this is?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Watch the </a:t>
            </a:r>
            <a:r>
              <a:rPr lang="en-GB" dirty="0" smtClean="0">
                <a:hlinkClick r:id="rId2"/>
              </a:rPr>
              <a:t>TED talks</a:t>
            </a:r>
            <a:r>
              <a:rPr lang="en-GB" dirty="0" smtClean="0"/>
              <a:t> by a schizophrenic patient, now training as a psychiatrist.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2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71">
            <a:off x="6012160" y="54868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4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055652"/>
            <a:ext cx="7284716" cy="44609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Schizophrenics have multiple personalities (No that is MPD – possibly not even a disorder!)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Schizophrenics are all violent and dangerous. (A very small correlation between the disorder and violence).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Alcohol abuse makes you schizophrenic.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3124" y="1482528"/>
            <a:ext cx="1440160" cy="1010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 rot="21111582">
            <a:off x="311389" y="179125"/>
            <a:ext cx="260179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Some SZ myths…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3124" y="2780928"/>
            <a:ext cx="1440160" cy="1010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53124" y="4005064"/>
            <a:ext cx="1440160" cy="1010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687317" cy="12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1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6592"/>
            <a:ext cx="7237063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You will be split into two teams. </a:t>
            </a:r>
          </a:p>
          <a:p>
            <a:r>
              <a:rPr lang="en-GB" dirty="0" smtClean="0"/>
              <a:t>Each team must nominate one person to come to the front to pick up a card and act out the clinical characteristic on the card. Their team must try to guess as many characteristics as they can in 1 minute.</a:t>
            </a:r>
          </a:p>
          <a:p>
            <a:r>
              <a:rPr lang="en-GB" dirty="0" smtClean="0"/>
              <a:t>There will be three rounds…</a:t>
            </a:r>
          </a:p>
          <a:p>
            <a:pPr marL="0" indent="0">
              <a:buNone/>
            </a:pPr>
            <a:r>
              <a:rPr lang="en-GB" dirty="0" smtClean="0"/>
              <a:t>(Rule: you can’t use the same charade twice, and you can’t say anything like ‘the one that Dave did last …’)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2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4109" y="180225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Clinical characteristics charades…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213">
            <a:off x="7483573" y="1073590"/>
            <a:ext cx="1283328" cy="12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" y="761689"/>
            <a:ext cx="9139483" cy="48275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i="1" dirty="0" smtClean="0">
                <a:latin typeface="Comic Sans MS" panose="030F0702030302020204" pitchFamily="66" charset="0"/>
              </a:rPr>
              <a:t>1. Watch the video at: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www.learner.org/vod/vod_window.html?pid=788</a:t>
            </a:r>
            <a:r>
              <a:rPr lang="en-GB" dirty="0" smtClean="0">
                <a:latin typeface="Comic Sans MS" panose="030F0702030302020204" pitchFamily="66" charset="0"/>
              </a:rPr>
              <a:t>  (on the </a:t>
            </a:r>
            <a:r>
              <a:rPr lang="en-GB" dirty="0" err="1" smtClean="0">
                <a:latin typeface="Comic Sans MS" panose="030F0702030302020204" pitchFamily="66" charset="0"/>
              </a:rPr>
              <a:t>moodle</a:t>
            </a:r>
            <a:r>
              <a:rPr lang="en-GB" dirty="0" smtClean="0">
                <a:latin typeface="Comic Sans MS" panose="030F0702030302020204" pitchFamily="66" charset="0"/>
              </a:rPr>
              <a:t>), and answer the following questions.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What is the role of dopamine in causing SZ (the ‘dopamine hypothesis’)?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What evidence is there for this?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What evidence is there for a genetic factor in causing SZ?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What sort of factors sometimes ‘trigger’ the onset of SZ in people with a genetic predisposition for it?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 What is the ‘</a:t>
            </a:r>
            <a:r>
              <a:rPr lang="en-GB" dirty="0" err="1"/>
              <a:t>schizophrenergic</a:t>
            </a:r>
            <a:r>
              <a:rPr lang="en-GB" dirty="0"/>
              <a:t> mother</a:t>
            </a:r>
            <a:r>
              <a:rPr lang="en-GB" dirty="0" smtClean="0"/>
              <a:t>’ and ‘</a:t>
            </a:r>
            <a:r>
              <a:rPr lang="en-GB" dirty="0" err="1" smtClean="0"/>
              <a:t>schizophrenergic</a:t>
            </a:r>
            <a:r>
              <a:rPr lang="en-GB" dirty="0" smtClean="0"/>
              <a:t> family’? How is this theorised to contribute to explaining SZ?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What evidence is there for the effectiveness of anti-psychotics in treating SZ? What strengths and limitations are there of antipsychotics?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What psychological therapies are there for SZ?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b="1" i="1" dirty="0" smtClean="0">
                <a:latin typeface="Comic Sans MS" panose="030F0702030302020204" pitchFamily="66" charset="0"/>
              </a:rPr>
              <a:t>2. Listen to the two following podcasts at a time when you’re not doing much else e.g</a:t>
            </a:r>
            <a:r>
              <a:rPr lang="en-GB" sz="3600" b="1" i="1" dirty="0">
                <a:latin typeface="Comic Sans MS" panose="030F0702030302020204" pitchFamily="66" charset="0"/>
              </a:rPr>
              <a:t>. </a:t>
            </a:r>
            <a:r>
              <a:rPr lang="en-GB" sz="3600" b="1" i="1" dirty="0" smtClean="0">
                <a:latin typeface="Comic Sans MS" panose="030F0702030302020204" pitchFamily="66" charset="0"/>
              </a:rPr>
              <a:t>driving/walking:</a:t>
            </a:r>
          </a:p>
          <a:p>
            <a:pPr marL="514350" indent="-514350">
              <a:buAutoNum type="arabicPeriod"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://www.stuffyoushouldknow.com/podcasts/how-schizophrenia-works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 </a:t>
            </a:r>
          </a:p>
          <a:p>
            <a:pPr marL="514350" indent="-514350">
              <a:buAutoNum type="arabicPeriod"/>
            </a:pPr>
            <a:r>
              <a:rPr lang="en-GB" dirty="0" smtClean="0"/>
              <a:t>‘All in the mind’ podcast on SZ (on the </a:t>
            </a:r>
            <a:r>
              <a:rPr lang="en-GB" dirty="0" err="1" smtClean="0"/>
              <a:t>moodle</a:t>
            </a:r>
            <a:r>
              <a:rPr lang="en-GB" smtClean="0"/>
              <a:t> course).</a:t>
            </a:r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636" y="141156"/>
            <a:ext cx="8229600" cy="551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768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81200"/>
            <a:ext cx="8136904" cy="2167880"/>
          </a:xfrm>
          <a:solidFill>
            <a:schemeClr val="bg1">
              <a:alpha val="3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 smtClean="0"/>
              <a:t>“A profound disruption of cognition and emotion, which affects a person’s language, thought, perception of reality and sense of self.”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635" y="116632"/>
            <a:ext cx="8229600" cy="79208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is it?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687317" cy="12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2474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Watch the </a:t>
            </a:r>
            <a:r>
              <a:rPr lang="en-GB" sz="3600" dirty="0" smtClean="0">
                <a:hlinkClick r:id="rId3"/>
              </a:rPr>
              <a:t>video.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406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Affects about 1% of the population worldwide (but differences in prevalence rates in different countries).</a:t>
            </a:r>
          </a:p>
          <a:p>
            <a:r>
              <a:rPr lang="en-GB" dirty="0" smtClean="0"/>
              <a:t>Onset between 15 and 45.</a:t>
            </a:r>
          </a:p>
          <a:p>
            <a:r>
              <a:rPr lang="en-GB" dirty="0" smtClean="0"/>
              <a:t>Affects both men and women reasonably equally.</a:t>
            </a:r>
          </a:p>
          <a:p>
            <a:r>
              <a:rPr lang="en-GB" dirty="0" smtClean="0"/>
              <a:t>After 10 years, of the people diagnosed with schizophrenia:</a:t>
            </a:r>
          </a:p>
          <a:p>
            <a:pPr marL="0" indent="0">
              <a:buNone/>
            </a:pPr>
            <a:r>
              <a:rPr lang="en-GB" dirty="0" smtClean="0"/>
              <a:t>    - 25% Completely recover</a:t>
            </a:r>
          </a:p>
          <a:p>
            <a:pPr marL="0" indent="0">
              <a:buNone/>
            </a:pPr>
            <a:r>
              <a:rPr lang="en-GB" dirty="0" smtClean="0"/>
              <a:t>    -25% Much improved, relatively independent</a:t>
            </a:r>
          </a:p>
          <a:p>
            <a:pPr marL="0" indent="0">
              <a:buNone/>
            </a:pPr>
            <a:r>
              <a:rPr lang="en-GB" dirty="0" smtClean="0"/>
              <a:t>    -25% Improved, but require extensive support</a:t>
            </a:r>
          </a:p>
          <a:p>
            <a:pPr marL="0" indent="0">
              <a:buNone/>
            </a:pPr>
            <a:r>
              <a:rPr lang="en-GB" dirty="0" smtClean="0"/>
              <a:t>    - 15% Hospitalized, unimproved</a:t>
            </a:r>
          </a:p>
          <a:p>
            <a:pPr marL="0" indent="0">
              <a:buNone/>
            </a:pPr>
            <a:r>
              <a:rPr lang="en-GB" dirty="0" smtClean="0"/>
              <a:t>    - 10% Dead (suicide)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 rot="21111582">
            <a:off x="58266" y="179125"/>
            <a:ext cx="260179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Some SZ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facts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063552" cy="147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89315" cy="43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 rot="21111582">
            <a:off x="311389" y="179125"/>
            <a:ext cx="260179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Some SZ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facts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68339">
            <a:off x="6320336" y="4336652"/>
            <a:ext cx="2668108" cy="1631216"/>
          </a:xfrm>
          <a:prstGeom prst="rect">
            <a:avLst/>
          </a:prstGeom>
          <a:solidFill>
            <a:schemeClr val="bg1"/>
          </a:solidFill>
          <a:ln w="31750">
            <a:solidFill>
              <a:srgbClr val="00123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1236"/>
                </a:solidFill>
                <a:latin typeface="Comic Sans MS" panose="030F0702030302020204" pitchFamily="66" charset="0"/>
              </a:rPr>
              <a:t>Keywords</a:t>
            </a:r>
          </a:p>
          <a:p>
            <a:r>
              <a:rPr lang="en-GB" sz="2000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Delusions</a:t>
            </a:r>
          </a:p>
          <a:p>
            <a:r>
              <a:rPr lang="en-GB" sz="2000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Hallucinations</a:t>
            </a:r>
          </a:p>
          <a:p>
            <a:r>
              <a:rPr lang="en-GB" sz="2000" dirty="0" err="1" smtClean="0">
                <a:solidFill>
                  <a:srgbClr val="001236"/>
                </a:solidFill>
                <a:latin typeface="Comic Sans MS" panose="030F0702030302020204" pitchFamily="66" charset="0"/>
              </a:rPr>
              <a:t>Avolition</a:t>
            </a:r>
            <a:endParaRPr lang="en-GB" sz="2000" dirty="0" smtClean="0">
              <a:solidFill>
                <a:srgbClr val="001236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Disordered thinking</a:t>
            </a:r>
            <a:endParaRPr lang="en-GB" sz="2000" dirty="0">
              <a:solidFill>
                <a:srgbClr val="00123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661248"/>
            <a:ext cx="9180512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35" y="116632"/>
            <a:ext cx="8229600" cy="79208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are the key symptoms?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7" y="4725144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907" y="1700808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Watch the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4"/>
              </a:rPr>
              <a:t>video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Pick out: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symptoms of SZ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difference between positive and negative symptoms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these impact on patients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562295" cy="29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0321" y="1283846"/>
            <a:ext cx="2664296" cy="194421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Negative symptoms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35" y="116632"/>
            <a:ext cx="8229600" cy="79208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are the symptoms?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1340768"/>
            <a:ext cx="2664296" cy="19442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Positive symptoms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43808" y="1081126"/>
            <a:ext cx="934081" cy="83570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16016" y="1128160"/>
            <a:ext cx="1008112" cy="7886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779" y="3573016"/>
            <a:ext cx="3835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Excess of </a:t>
            </a:r>
            <a:r>
              <a:rPr lang="en-GB" sz="2400" i="1" dirty="0" smtClean="0"/>
              <a:t>normal function. </a:t>
            </a:r>
          </a:p>
          <a:p>
            <a:r>
              <a:rPr lang="en-GB" sz="2400" dirty="0" smtClean="0"/>
              <a:t>(Behaviours </a:t>
            </a:r>
            <a:r>
              <a:rPr lang="en-GB" sz="2400" u="sng" dirty="0" smtClean="0"/>
              <a:t>additional </a:t>
            </a:r>
            <a:r>
              <a:rPr lang="en-GB" sz="2400" dirty="0" smtClean="0"/>
              <a:t>to expected behaviour, and tend to concern loss of touch with reality). 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04396" y="3628387"/>
            <a:ext cx="471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</a:t>
            </a:r>
            <a:r>
              <a:rPr lang="en-GB" sz="2400" dirty="0" smtClean="0"/>
              <a:t>eficits of </a:t>
            </a:r>
            <a:r>
              <a:rPr lang="en-GB" sz="2400" i="1" dirty="0" smtClean="0"/>
              <a:t>normal emotional responses </a:t>
            </a:r>
            <a:r>
              <a:rPr lang="en-GB" sz="2400" dirty="0" smtClean="0"/>
              <a:t>or of other thought processes. (Behaviours missing from ‘normal’ expected behaviour . Tend to be more chronic).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26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050" name="Picture 2" descr="http://www.alltreatment.com/blog/wp-content/uploads/2011/06/CaffeineHallucination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9250" l="1327" r="94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69795"/>
            <a:ext cx="2444248" cy="21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78" y="1007219"/>
            <a:ext cx="4404057" cy="4650452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Hallucinations</a:t>
            </a:r>
          </a:p>
          <a:p>
            <a:pPr marL="0" indent="0" eaLnBrk="1" hangingPunct="1">
              <a:buNone/>
            </a:pPr>
            <a:r>
              <a:rPr lang="en-GB" dirty="0" smtClean="0"/>
              <a:t>Bizarre, unreal perceptions of the environment</a:t>
            </a:r>
          </a:p>
          <a:p>
            <a:pPr lvl="1" eaLnBrk="1" hangingPunct="1"/>
            <a:r>
              <a:rPr lang="en-GB" dirty="0" smtClean="0"/>
              <a:t>Auditory (hearing voices)</a:t>
            </a:r>
          </a:p>
          <a:p>
            <a:pPr lvl="1" eaLnBrk="1" hangingPunct="1"/>
            <a:r>
              <a:rPr lang="en-GB" dirty="0" smtClean="0"/>
              <a:t>Visual (seeing lights, objects or faces)</a:t>
            </a:r>
          </a:p>
          <a:p>
            <a:pPr lvl="1" eaLnBrk="1" hangingPunct="1"/>
            <a:r>
              <a:rPr lang="en-GB" dirty="0" smtClean="0"/>
              <a:t>Olfactory (smelling things)</a:t>
            </a:r>
          </a:p>
          <a:p>
            <a:pPr lvl="1" eaLnBrk="1" hangingPunct="1"/>
            <a:r>
              <a:rPr lang="en-GB" dirty="0" smtClean="0"/>
              <a:t>Feeling things (e.g. bugs crawling under skin)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5800670" y="1052736"/>
            <a:ext cx="1143060" cy="1072584"/>
          </a:xfrm>
          <a:prstGeom prst="wedgeRoundRectCallout">
            <a:avLst>
              <a:gd name="adj1" fmla="val 80270"/>
              <a:gd name="adj2" fmla="val 8895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 hate you</a:t>
            </a:r>
          </a:p>
        </p:txBody>
      </p:sp>
      <p:pic>
        <p:nvPicPr>
          <p:cNvPr id="2052" name="Picture 4" descr="http://www.bestechvideos.com/thumbnails/0000/7665/ao0udut3wwxd7f7r62m4v4sc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32" y="3074110"/>
            <a:ext cx="2338965" cy="16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7" y="4581128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5635" y="116632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Positive Symptoms</a:t>
            </a:r>
          </a:p>
        </p:txBody>
      </p:sp>
    </p:spTree>
    <p:extLst>
      <p:ext uri="{BB962C8B-B14F-4D97-AF65-F5344CB8AC3E}">
        <p14:creationId xmlns:p14="http://schemas.microsoft.com/office/powerpoint/2010/main" val="30756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3588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the clinical characteristics of schizophrenia (including being able to distinguish between positive and negative symptoms).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there are debated different types of schizophrenia. 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686400" cy="397351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Delusions</a:t>
            </a:r>
          </a:p>
          <a:p>
            <a:pPr marL="0" indent="0" eaLnBrk="1" hangingPunct="1">
              <a:buNone/>
            </a:pPr>
            <a:r>
              <a:rPr lang="en-GB" dirty="0" smtClean="0"/>
              <a:t>Beliefs which seem real to the person but are not</a:t>
            </a:r>
          </a:p>
          <a:p>
            <a:pPr lvl="2" eaLnBrk="1" hangingPunct="1"/>
            <a:r>
              <a:rPr lang="en-GB" dirty="0" smtClean="0"/>
              <a:t>Paranoid delusions</a:t>
            </a:r>
          </a:p>
          <a:p>
            <a:pPr lvl="2" eaLnBrk="1" hangingPunct="1"/>
            <a:r>
              <a:rPr lang="en-GB" dirty="0" smtClean="0"/>
              <a:t>Delusions of grandeur</a:t>
            </a:r>
          </a:p>
        </p:txBody>
      </p:sp>
      <p:pic>
        <p:nvPicPr>
          <p:cNvPr id="3074" name="Picture 2" descr="http://media.fakeposters.com/results/2009/08/25/d5e5wug4h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6975" r="9033" b="21120"/>
          <a:stretch/>
        </p:blipFill>
        <p:spPr bwMode="auto">
          <a:xfrm>
            <a:off x="6531024" y="1412776"/>
            <a:ext cx="2472978" cy="274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cheezburger.com/completestore/2011/4/19/6b300f81-8650-4d9a-9f77-71cee5b72df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3" t="20033" r="31299" b="35977"/>
          <a:stretch/>
        </p:blipFill>
        <p:spPr bwMode="auto">
          <a:xfrm>
            <a:off x="4711890" y="2993548"/>
            <a:ext cx="2011419" cy="23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7" y="4614285"/>
            <a:ext cx="1908212" cy="14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5635" y="116632"/>
            <a:ext cx="8229600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Positive Symptoms</a:t>
            </a:r>
          </a:p>
        </p:txBody>
      </p:sp>
    </p:spTree>
    <p:extLst>
      <p:ext uri="{BB962C8B-B14F-4D97-AF65-F5344CB8AC3E}">
        <p14:creationId xmlns:p14="http://schemas.microsoft.com/office/powerpoint/2010/main" val="20471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1618</Words>
  <Application>Microsoft Office PowerPoint</Application>
  <PresentationFormat>On-screen Show (4:3)</PresentationFormat>
  <Paragraphs>196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What is it?</vt:lpstr>
      <vt:lpstr>PowerPoint Presentation</vt:lpstr>
      <vt:lpstr>PowerPoint Presentation</vt:lpstr>
      <vt:lpstr>What are the key symptoms? </vt:lpstr>
      <vt:lpstr>What are the symptoms?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37</cp:revision>
  <dcterms:created xsi:type="dcterms:W3CDTF">2015-01-27T17:26:00Z</dcterms:created>
  <dcterms:modified xsi:type="dcterms:W3CDTF">2016-05-11T12:48:35Z</dcterms:modified>
</cp:coreProperties>
</file>