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8" r:id="rId2"/>
    <p:sldId id="267" r:id="rId3"/>
    <p:sldId id="261" r:id="rId4"/>
    <p:sldId id="258" r:id="rId5"/>
    <p:sldId id="275" r:id="rId6"/>
    <p:sldId id="276" r:id="rId7"/>
    <p:sldId id="272" r:id="rId8"/>
    <p:sldId id="264" r:id="rId9"/>
    <p:sldId id="266" r:id="rId10"/>
    <p:sldId id="269" r:id="rId11"/>
    <p:sldId id="270"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9" d="100"/>
          <a:sy n="79"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4A9ED-1F11-4AAE-B765-E480A42AC084}" type="datetimeFigureOut">
              <a:rPr lang="en-GB" smtClean="0"/>
              <a:t>26/06/2017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94877-A9DA-4E17-9D15-E42F923A529A}" type="slidenum">
              <a:rPr lang="en-GB" smtClean="0"/>
              <a:t>‹#›</a:t>
            </a:fld>
            <a:endParaRPr lang="en-GB"/>
          </a:p>
        </p:txBody>
      </p:sp>
    </p:spTree>
    <p:extLst>
      <p:ext uri="{BB962C8B-B14F-4D97-AF65-F5344CB8AC3E}">
        <p14:creationId xmlns:p14="http://schemas.microsoft.com/office/powerpoint/2010/main" val="260932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137E9-E47A-4220-809D-44F3CAE3982C}" type="slidenum">
              <a:rPr lang="en-US" smtClean="0"/>
              <a:pPr/>
              <a:t>8</a:t>
            </a:fld>
            <a:endParaRPr lang="en-US"/>
          </a:p>
        </p:txBody>
      </p:sp>
    </p:spTree>
    <p:extLst>
      <p:ext uri="{BB962C8B-B14F-4D97-AF65-F5344CB8AC3E}">
        <p14:creationId xmlns:p14="http://schemas.microsoft.com/office/powerpoint/2010/main" val="382461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137E9-E47A-4220-809D-44F3CAE3982C}" type="slidenum">
              <a:rPr lang="en-US" smtClean="0"/>
              <a:pPr/>
              <a:t>9</a:t>
            </a:fld>
            <a:endParaRPr lang="en-US"/>
          </a:p>
        </p:txBody>
      </p:sp>
    </p:spTree>
    <p:extLst>
      <p:ext uri="{BB962C8B-B14F-4D97-AF65-F5344CB8AC3E}">
        <p14:creationId xmlns:p14="http://schemas.microsoft.com/office/powerpoint/2010/main" val="87848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8611DF-797D-483E-8C86-6AE02763DEB7}"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84346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611DF-797D-483E-8C86-6AE02763DEB7}"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15074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611DF-797D-483E-8C86-6AE02763DEB7}"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237224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611DF-797D-483E-8C86-6AE02763DEB7}"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353705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611DF-797D-483E-8C86-6AE02763DEB7}"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5144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8611DF-797D-483E-8C86-6AE02763DEB7}"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337867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8611DF-797D-483E-8C86-6AE02763DEB7}" type="datetimeFigureOut">
              <a:rPr lang="en-GB" smtClean="0"/>
              <a:t>26/06/2017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338157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8611DF-797D-483E-8C86-6AE02763DEB7}" type="datetimeFigureOut">
              <a:rPr lang="en-GB" smtClean="0"/>
              <a:t>26/06/2017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295638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611DF-797D-483E-8C86-6AE02763DEB7}" type="datetimeFigureOut">
              <a:rPr lang="en-GB" smtClean="0"/>
              <a:t>26/06/2017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113283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611DF-797D-483E-8C86-6AE02763DEB7}"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157887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611DF-797D-483E-8C86-6AE02763DEB7}"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C35D3-1B3B-4686-A087-6C5BEED0B2BD}" type="slidenum">
              <a:rPr lang="en-GB" smtClean="0"/>
              <a:t>‹#›</a:t>
            </a:fld>
            <a:endParaRPr lang="en-GB"/>
          </a:p>
        </p:txBody>
      </p:sp>
    </p:spTree>
    <p:extLst>
      <p:ext uri="{BB962C8B-B14F-4D97-AF65-F5344CB8AC3E}">
        <p14:creationId xmlns:p14="http://schemas.microsoft.com/office/powerpoint/2010/main" val="387199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611DF-797D-483E-8C86-6AE02763DEB7}" type="datetimeFigureOut">
              <a:rPr lang="en-GB" smtClean="0"/>
              <a:t>26/06/2017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C35D3-1B3B-4686-A087-6C5BEED0B2BD}" type="slidenum">
              <a:rPr lang="en-GB" smtClean="0"/>
              <a:t>‹#›</a:t>
            </a:fld>
            <a:endParaRPr lang="en-GB"/>
          </a:p>
        </p:txBody>
      </p:sp>
    </p:spTree>
    <p:extLst>
      <p:ext uri="{BB962C8B-B14F-4D97-AF65-F5344CB8AC3E}">
        <p14:creationId xmlns:p14="http://schemas.microsoft.com/office/powerpoint/2010/main" val="336189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signmuseum.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jpeg"/><Relationship Id="rId3" Type="http://schemas.openxmlformats.org/officeDocument/2006/relationships/image" Target="../media/image12.jpeg"/><Relationship Id="rId7" Type="http://schemas.openxmlformats.org/officeDocument/2006/relationships/image" Target="../media/image15.jpeg"/><Relationship Id="rId12" Type="http://schemas.openxmlformats.org/officeDocument/2006/relationships/hyperlink" Target="http://www.google.co.uk/imgres?imgurl=http://www.design-technology.org/superlamp.jpg&amp;imgrefurl=http://www.design-technology.org/memphis1.htm&amp;usg=__p18Tgc2gcpRmWphdVZJWVu9Cn2s=&amp;h=200&amp;w=250&amp;sz=13&amp;hl=en&amp;start=3&amp;zoom=1&amp;itbs=1&amp;tbnid=AZYVgP-5wkEo7M:&amp;tbnh=89&amp;tbnw=111&amp;prev=/search?q=Memphis+products&amp;hl=en&amp;safe=vss&amp;gbv=2&amp;tbm=isch&amp;ei=ZLS2Tcb3ApO08QO01eU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co.uk/imgres?imgurl=http://3.bp.blogspot.com/_cGaLCBbDuUA/S-jsaEcQW-I/AAAAAAAAAGw/VUxo07iYGTg/s1600/chair.jpg&amp;imgrefurl=http://kingydesignhistory.blogspot.com/2010/05/ettore-sottsass-memphis.html&amp;usg=__A83m2BwxAURUyCMx8zYrZfG5SIU=&amp;h=386&amp;w=400&amp;sz=15&amp;hl=en&amp;start=4&amp;zoom=1&amp;itbs=1&amp;tbnid=GzWWpH1UCov7TM:&amp;tbnh=120&amp;tbnw=124&amp;prev=/search?q=Memphis+chairs&amp;hl=en&amp;safe=vss&amp;gbv=2&amp;tbm=isch&amp;ei=t7S2TYapM4ew8gOQsOwf" TargetMode="External"/><Relationship Id="rId11" Type="http://schemas.openxmlformats.org/officeDocument/2006/relationships/image" Target="../media/image18.jpeg"/><Relationship Id="rId5" Type="http://schemas.openxmlformats.org/officeDocument/2006/relationships/image" Target="../media/image14.jpeg"/><Relationship Id="rId15" Type="http://schemas.microsoft.com/office/2007/relationships/hdphoto" Target="../media/hdphoto1.wdp"/><Relationship Id="rId10" Type="http://schemas.openxmlformats.org/officeDocument/2006/relationships/hyperlink" Target="http://www.google.co.uk/imgres?imgurl=https://www.pgfl.org.uk/schools/tf/Greenhill/cs/technology/PublishingImages/100_3283.JPG&amp;imgrefurl=https://www.pgfl.org.uk/schools/tf/Greenhill/cs/technology/Pages/ProductDesign.aspx&amp;usg=__UMuBvj4FY5wXUpgNkA2m1xg7nMc=&amp;h=787&amp;w=656&amp;sz=51&amp;hl=en&amp;start=1&amp;zoom=1&amp;itbs=1&amp;tbnid=ECCgnpO6s_WR8M:&amp;tbnh=143&amp;tbnw=119&amp;prev=/search?q=Memphis+Clocks&amp;hl=en&amp;safe=vss&amp;gbv=2&amp;tbm=isch&amp;ei=erW2Tb-OGcOi8QOXzNUl" TargetMode="External"/><Relationship Id="rId4" Type="http://schemas.openxmlformats.org/officeDocument/2006/relationships/image" Target="../media/image13.jpeg"/><Relationship Id="rId9" Type="http://schemas.openxmlformats.org/officeDocument/2006/relationships/image" Target="../media/image17.jpe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206053"/>
          </a:xfrm>
        </p:spPr>
        <p:txBody>
          <a:bodyPr>
            <a:normAutofit/>
          </a:bodyPr>
          <a:lstStyle/>
          <a:p>
            <a:r>
              <a:rPr lang="en-GB" sz="4400" dirty="0" smtClean="0"/>
              <a:t>A Level D&amp;T: Product Design</a:t>
            </a:r>
            <a:endParaRPr lang="en-GB" sz="4400" dirty="0"/>
          </a:p>
        </p:txBody>
      </p:sp>
      <p:sp>
        <p:nvSpPr>
          <p:cNvPr id="3" name="Subtitle 2"/>
          <p:cNvSpPr>
            <a:spLocks noGrp="1"/>
          </p:cNvSpPr>
          <p:nvPr>
            <p:ph type="subTitle" idx="1"/>
          </p:nvPr>
        </p:nvSpPr>
        <p:spPr/>
        <p:txBody>
          <a:bodyPr>
            <a:normAutofit/>
          </a:bodyPr>
          <a:lstStyle/>
          <a:p>
            <a:r>
              <a:rPr lang="en-GB" sz="3600" dirty="0">
                <a:solidFill>
                  <a:srgbClr val="0070C0"/>
                </a:solidFill>
                <a:latin typeface="Arial" panose="020B0604020202020204" pitchFamily="34" charset="0"/>
                <a:cs typeface="Arial" panose="020B0604020202020204" pitchFamily="34" charset="0"/>
              </a:rPr>
              <a:t>Design styles and movements</a:t>
            </a:r>
            <a:endParaRPr lang="en-GB" sz="3600" dirty="0"/>
          </a:p>
        </p:txBody>
      </p:sp>
    </p:spTree>
    <p:extLst>
      <p:ext uri="{BB962C8B-B14F-4D97-AF65-F5344CB8AC3E}">
        <p14:creationId xmlns:p14="http://schemas.microsoft.com/office/powerpoint/2010/main" val="129537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0070C0"/>
                </a:solidFill>
                <a:latin typeface="Arial" panose="020B0604020202020204" pitchFamily="34" charset="0"/>
                <a:cs typeface="Arial" panose="020B0604020202020204" pitchFamily="34" charset="0"/>
              </a:rPr>
              <a:t>Designers and their work</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548384"/>
            <a:ext cx="7886700" cy="4628579"/>
          </a:xfrm>
        </p:spPr>
        <p:txBody>
          <a:bodyPr>
            <a:normAutofit fontScale="92500" lnSpcReduction="10000"/>
          </a:bodyPr>
          <a:lstStyle/>
          <a:p>
            <a:r>
              <a:rPr lang="en-US" sz="2400" dirty="0"/>
              <a:t>Students should be aware of, and be able </a:t>
            </a:r>
            <a:r>
              <a:rPr lang="en-US" sz="2400" dirty="0" smtClean="0"/>
              <a:t>to discuss</a:t>
            </a:r>
            <a:r>
              <a:rPr lang="en-US" sz="2400" dirty="0"/>
              <a:t>, the work of influential designers </a:t>
            </a:r>
            <a:r>
              <a:rPr lang="en-US" sz="2400" dirty="0" smtClean="0"/>
              <a:t>and how </a:t>
            </a:r>
            <a:r>
              <a:rPr lang="en-US" sz="2400" dirty="0"/>
              <a:t>their work represents the principles </a:t>
            </a:r>
            <a:r>
              <a:rPr lang="en-US" sz="2400" dirty="0" smtClean="0"/>
              <a:t>of </a:t>
            </a:r>
            <a:r>
              <a:rPr lang="en-GB" sz="2400" dirty="0" smtClean="0"/>
              <a:t>different </a:t>
            </a:r>
            <a:r>
              <a:rPr lang="en-GB" sz="2400" dirty="0"/>
              <a:t>design movements, including</a:t>
            </a:r>
            <a:r>
              <a:rPr lang="en-GB" sz="2400" dirty="0" smtClean="0"/>
              <a:t>:</a:t>
            </a:r>
            <a:endParaRPr lang="en-GB" sz="2400" dirty="0"/>
          </a:p>
          <a:p>
            <a:pPr>
              <a:lnSpc>
                <a:spcPct val="150000"/>
              </a:lnSpc>
              <a:buFont typeface="Wingdings" panose="05000000000000000000" pitchFamily="2" charset="2"/>
              <a:buChar char="Ø"/>
            </a:pPr>
            <a:r>
              <a:rPr lang="en-GB" sz="2400" dirty="0" smtClean="0"/>
              <a:t>Phillipe </a:t>
            </a:r>
            <a:r>
              <a:rPr lang="en-GB" sz="2400" dirty="0" err="1"/>
              <a:t>Starck</a:t>
            </a:r>
            <a:endParaRPr lang="en-GB" sz="2400" dirty="0"/>
          </a:p>
          <a:p>
            <a:pPr>
              <a:lnSpc>
                <a:spcPct val="150000"/>
              </a:lnSpc>
              <a:buFont typeface="Wingdings" panose="05000000000000000000" pitchFamily="2" charset="2"/>
              <a:buChar char="Ø"/>
            </a:pPr>
            <a:r>
              <a:rPr lang="en-GB" sz="2400" dirty="0" smtClean="0"/>
              <a:t>James </a:t>
            </a:r>
            <a:r>
              <a:rPr lang="en-GB" sz="2400" dirty="0"/>
              <a:t>Dyson</a:t>
            </a:r>
          </a:p>
          <a:p>
            <a:pPr>
              <a:lnSpc>
                <a:spcPct val="150000"/>
              </a:lnSpc>
              <a:buFont typeface="Wingdings" panose="05000000000000000000" pitchFamily="2" charset="2"/>
              <a:buChar char="Ø"/>
            </a:pPr>
            <a:r>
              <a:rPr lang="en-GB" sz="2400" dirty="0" smtClean="0"/>
              <a:t>Margaret </a:t>
            </a:r>
            <a:r>
              <a:rPr lang="en-GB" sz="2400" dirty="0"/>
              <a:t>Calvert</a:t>
            </a:r>
          </a:p>
          <a:p>
            <a:pPr>
              <a:lnSpc>
                <a:spcPct val="150000"/>
              </a:lnSpc>
              <a:buFont typeface="Wingdings" panose="05000000000000000000" pitchFamily="2" charset="2"/>
              <a:buChar char="Ø"/>
            </a:pPr>
            <a:r>
              <a:rPr lang="en-GB" sz="2400" dirty="0" smtClean="0"/>
              <a:t>Dieter </a:t>
            </a:r>
            <a:r>
              <a:rPr lang="en-GB" sz="2400" dirty="0"/>
              <a:t>Rams</a:t>
            </a:r>
          </a:p>
          <a:p>
            <a:pPr>
              <a:lnSpc>
                <a:spcPct val="150000"/>
              </a:lnSpc>
              <a:buFont typeface="Wingdings" panose="05000000000000000000" pitchFamily="2" charset="2"/>
              <a:buChar char="Ø"/>
            </a:pPr>
            <a:r>
              <a:rPr lang="en-GB" sz="2400" dirty="0" smtClean="0"/>
              <a:t>Charles </a:t>
            </a:r>
            <a:r>
              <a:rPr lang="en-GB" sz="2400" dirty="0"/>
              <a:t>and Ray Eames</a:t>
            </a:r>
          </a:p>
          <a:p>
            <a:pPr>
              <a:lnSpc>
                <a:spcPct val="150000"/>
              </a:lnSpc>
              <a:buFont typeface="Wingdings" panose="05000000000000000000" pitchFamily="2" charset="2"/>
              <a:buChar char="Ø"/>
            </a:pPr>
            <a:r>
              <a:rPr lang="en-GB" sz="2400" dirty="0" smtClean="0"/>
              <a:t>Marianne Brandt</a:t>
            </a:r>
            <a:endParaRPr lang="en-GB" sz="2400" dirty="0"/>
          </a:p>
        </p:txBody>
      </p:sp>
    </p:spTree>
    <p:extLst>
      <p:ext uri="{BB962C8B-B14F-4D97-AF65-F5344CB8AC3E}">
        <p14:creationId xmlns:p14="http://schemas.microsoft.com/office/powerpoint/2010/main" val="410723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0070C0"/>
                </a:solidFill>
                <a:latin typeface="Arial" panose="020B0604020202020204" pitchFamily="34" charset="0"/>
                <a:cs typeface="Arial" panose="020B0604020202020204" pitchFamily="34" charset="0"/>
              </a:rPr>
              <a:t>Activity</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a:lnSpc>
                <a:spcPct val="150000"/>
              </a:lnSpc>
            </a:pPr>
            <a:r>
              <a:rPr lang="en-GB" sz="2400" b="1" dirty="0" smtClean="0">
                <a:latin typeface="Arial" panose="020B0604020202020204" pitchFamily="34" charset="0"/>
                <a:cs typeface="Arial" panose="020B0604020202020204" pitchFamily="34" charset="0"/>
              </a:rPr>
              <a:t>Produce </a:t>
            </a:r>
            <a:r>
              <a:rPr lang="en-GB" sz="2400" b="1" smtClean="0">
                <a:latin typeface="Arial" panose="020B0604020202020204" pitchFamily="34" charset="0"/>
                <a:cs typeface="Arial" panose="020B0604020202020204" pitchFamily="34" charset="0"/>
              </a:rPr>
              <a:t>a </a:t>
            </a:r>
            <a:r>
              <a:rPr lang="en-GB" sz="2400" b="1" smtClean="0">
                <a:latin typeface="Arial" panose="020B0604020202020204" pitchFamily="34" charset="0"/>
                <a:cs typeface="Arial" panose="020B0604020202020204" pitchFamily="34" charset="0"/>
              </a:rPr>
              <a:t>5 </a:t>
            </a:r>
            <a:r>
              <a:rPr lang="en-GB" sz="2400" b="1" dirty="0" smtClean="0">
                <a:latin typeface="Arial" panose="020B0604020202020204" pitchFamily="34" charset="0"/>
                <a:cs typeface="Arial" panose="020B0604020202020204" pitchFamily="34" charset="0"/>
              </a:rPr>
              <a:t>minute presentation on a specific designer</a:t>
            </a:r>
          </a:p>
          <a:p>
            <a:pPr>
              <a:lnSpc>
                <a:spcPct val="150000"/>
              </a:lnSpc>
            </a:pPr>
            <a:r>
              <a:rPr lang="en-GB" sz="2400" i="1" dirty="0" smtClean="0">
                <a:latin typeface="Arial" panose="020B0604020202020204" pitchFamily="34" charset="0"/>
                <a:cs typeface="Arial" panose="020B0604020202020204" pitchFamily="34" charset="0"/>
              </a:rPr>
              <a:t>Include background info about the designer</a:t>
            </a:r>
          </a:p>
          <a:p>
            <a:pPr>
              <a:lnSpc>
                <a:spcPct val="150000"/>
              </a:lnSpc>
            </a:pPr>
            <a:r>
              <a:rPr lang="en-GB" sz="2400" i="1" dirty="0" smtClean="0">
                <a:latin typeface="Arial" panose="020B0604020202020204" pitchFamily="34" charset="0"/>
                <a:cs typeface="Arial" panose="020B0604020202020204" pitchFamily="34" charset="0"/>
              </a:rPr>
              <a:t>Where possible link the designers work to a specific ‘movement’</a:t>
            </a:r>
          </a:p>
          <a:p>
            <a:pPr>
              <a:lnSpc>
                <a:spcPct val="150000"/>
              </a:lnSpc>
            </a:pPr>
            <a:r>
              <a:rPr lang="en-GB" sz="2400" i="1" dirty="0" smtClean="0">
                <a:latin typeface="Arial" panose="020B0604020202020204" pitchFamily="34" charset="0"/>
                <a:cs typeface="Arial" panose="020B0604020202020204" pitchFamily="34" charset="0"/>
              </a:rPr>
              <a:t>Include images of key work the designer produced</a:t>
            </a:r>
          </a:p>
          <a:p>
            <a:pPr>
              <a:lnSpc>
                <a:spcPct val="150000"/>
              </a:lnSpc>
            </a:pPr>
            <a:r>
              <a:rPr lang="en-GB" sz="2400" i="1" dirty="0" smtClean="0">
                <a:latin typeface="Arial" panose="020B0604020202020204" pitchFamily="34" charset="0"/>
                <a:cs typeface="Arial" panose="020B0604020202020204" pitchFamily="34" charset="0"/>
              </a:rPr>
              <a:t>Discuss how their work continues to be an influence today</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85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0070C0"/>
                </a:solidFill>
                <a:latin typeface="Arial" panose="020B0604020202020204" pitchFamily="34" charset="0"/>
                <a:cs typeface="Arial" panose="020B0604020202020204" pitchFamily="34" charset="0"/>
              </a:rPr>
              <a:t>Useful Resources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2400" dirty="0" smtClean="0">
                <a:latin typeface="Arial" panose="020B0604020202020204" pitchFamily="34" charset="0"/>
                <a:cs typeface="Arial" panose="020B0604020202020204" pitchFamily="34" charset="0"/>
              </a:rPr>
              <a:t>BBC The Genius of Design</a:t>
            </a:r>
          </a:p>
          <a:p>
            <a:r>
              <a:rPr lang="en-GB" sz="2400" dirty="0">
                <a:latin typeface="Arial" panose="020B0604020202020204" pitchFamily="34" charset="0"/>
                <a:cs typeface="Arial" panose="020B0604020202020204" pitchFamily="34" charset="0"/>
                <a:hlinkClick r:id="rId2"/>
              </a:rPr>
              <a:t>https://designmuseum.org</a:t>
            </a:r>
            <a:r>
              <a:rPr lang="en-GB" sz="2400" dirty="0" smtClean="0">
                <a:latin typeface="Arial" panose="020B0604020202020204" pitchFamily="34" charset="0"/>
                <a:cs typeface="Arial" panose="020B0604020202020204" pitchFamily="34" charset="0"/>
                <a:hlinkClick r:id="rId2"/>
              </a:rPr>
              <a:t>/</a:t>
            </a:r>
            <a:endParaRPr lang="en-GB" sz="24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13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0070C0"/>
                </a:solidFill>
                <a:latin typeface="Arial" panose="020B0604020202020204" pitchFamily="34" charset="0"/>
                <a:cs typeface="Arial" panose="020B0604020202020204" pitchFamily="34" charset="0"/>
              </a:rPr>
              <a:t>What do you need to know?</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Students should be aware of, and be able </a:t>
            </a:r>
            <a:r>
              <a:rPr lang="en-US" sz="2400" dirty="0" smtClean="0">
                <a:latin typeface="Arial" panose="020B0604020202020204" pitchFamily="34" charset="0"/>
                <a:cs typeface="Arial" panose="020B0604020202020204" pitchFamily="34" charset="0"/>
              </a:rPr>
              <a:t>to discuss</a:t>
            </a:r>
            <a:r>
              <a:rPr lang="en-US" sz="2400" dirty="0">
                <a:latin typeface="Arial" panose="020B0604020202020204" pitchFamily="34" charset="0"/>
                <a:cs typeface="Arial" panose="020B0604020202020204" pitchFamily="34" charset="0"/>
              </a:rPr>
              <a:t>, key design styles and movements </a:t>
            </a:r>
            <a:r>
              <a:rPr lang="en-US" sz="2400" dirty="0" smtClean="0">
                <a:latin typeface="Arial" panose="020B0604020202020204" pitchFamily="34" charset="0"/>
                <a:cs typeface="Arial" panose="020B0604020202020204" pitchFamily="34" charset="0"/>
              </a:rPr>
              <a:t>and their </a:t>
            </a:r>
            <a:r>
              <a:rPr lang="en-US" sz="2400" dirty="0">
                <a:latin typeface="Arial" panose="020B0604020202020204" pitchFamily="34" charset="0"/>
                <a:cs typeface="Arial" panose="020B0604020202020204" pitchFamily="34" charset="0"/>
              </a:rPr>
              <a:t>principles of design, including</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a:lnSpc>
                <a:spcPct val="160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rts </a:t>
            </a:r>
            <a:r>
              <a:rPr lang="en-GB" sz="2400" dirty="0">
                <a:latin typeface="Arial" panose="020B0604020202020204" pitchFamily="34" charset="0"/>
                <a:cs typeface="Arial" panose="020B0604020202020204" pitchFamily="34" charset="0"/>
              </a:rPr>
              <a:t>and craft </a:t>
            </a:r>
            <a:r>
              <a:rPr lang="en-GB" sz="2400" dirty="0" smtClean="0">
                <a:latin typeface="Arial" panose="020B0604020202020204" pitchFamily="34" charset="0"/>
                <a:cs typeface="Arial" panose="020B0604020202020204" pitchFamily="34" charset="0"/>
              </a:rPr>
              <a:t>movement</a:t>
            </a:r>
            <a:endParaRPr lang="en-GB" sz="2400" dirty="0">
              <a:latin typeface="Arial" panose="020B0604020202020204" pitchFamily="34" charset="0"/>
              <a:cs typeface="Arial" panose="020B0604020202020204" pitchFamily="34" charset="0"/>
            </a:endParaRPr>
          </a:p>
          <a:p>
            <a:pPr>
              <a:lnSpc>
                <a:spcPct val="160000"/>
              </a:lnSpc>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Art </a:t>
            </a:r>
            <a:r>
              <a:rPr lang="en-GB" sz="2400" dirty="0">
                <a:latin typeface="Arial" panose="020B0604020202020204" pitchFamily="34" charset="0"/>
                <a:cs typeface="Arial" panose="020B0604020202020204" pitchFamily="34" charset="0"/>
              </a:rPr>
              <a:t>Deco</a:t>
            </a:r>
          </a:p>
          <a:p>
            <a:pPr>
              <a:lnSpc>
                <a:spcPct val="160000"/>
              </a:lnSpc>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Modernism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Bauhaus</a:t>
            </a:r>
          </a:p>
          <a:p>
            <a:pPr>
              <a:lnSpc>
                <a:spcPct val="160000"/>
              </a:lnSpc>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Post </a:t>
            </a:r>
            <a:r>
              <a:rPr lang="en-GB" sz="2400" dirty="0">
                <a:latin typeface="Arial" panose="020B0604020202020204" pitchFamily="34" charset="0"/>
                <a:cs typeface="Arial" panose="020B0604020202020204" pitchFamily="34" charset="0"/>
              </a:rPr>
              <a:t>modernism,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Memphis.</a:t>
            </a:r>
          </a:p>
        </p:txBody>
      </p:sp>
    </p:spTree>
    <p:extLst>
      <p:ext uri="{BB962C8B-B14F-4D97-AF65-F5344CB8AC3E}">
        <p14:creationId xmlns:p14="http://schemas.microsoft.com/office/powerpoint/2010/main" val="146904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23358" y="4817781"/>
            <a:ext cx="1902716" cy="1902716"/>
          </a:xfrm>
          <a:prstGeom prst="rect">
            <a:avLst/>
          </a:prstGeom>
        </p:spPr>
      </p:pic>
      <p:sp>
        <p:nvSpPr>
          <p:cNvPr id="10" name="TextBox 9"/>
          <p:cNvSpPr txBox="1"/>
          <p:nvPr/>
        </p:nvSpPr>
        <p:spPr>
          <a:xfrm>
            <a:off x="1051357" y="1256942"/>
            <a:ext cx="7251157" cy="400110"/>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Arts and Crafts / 1885- 1900 / William Morris </a:t>
            </a:r>
            <a:endParaRPr lang="en-GB" sz="2000"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1051357" y="1766640"/>
            <a:ext cx="7251157" cy="400110"/>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Art Nouveau / 1890- 1910 / Charles </a:t>
            </a:r>
            <a:r>
              <a:rPr lang="en-GB" sz="2000" dirty="0">
                <a:solidFill>
                  <a:srgbClr val="0070C0"/>
                </a:solidFill>
                <a:latin typeface="Arial" panose="020B0604020202020204" pitchFamily="34" charset="0"/>
                <a:cs typeface="Arial" panose="020B0604020202020204" pitchFamily="34" charset="0"/>
              </a:rPr>
              <a:t>R</a:t>
            </a:r>
            <a:r>
              <a:rPr lang="en-GB" sz="2000" dirty="0" smtClean="0">
                <a:solidFill>
                  <a:srgbClr val="0070C0"/>
                </a:solidFill>
                <a:latin typeface="Arial" panose="020B0604020202020204" pitchFamily="34" charset="0"/>
                <a:cs typeface="Arial" panose="020B0604020202020204" pitchFamily="34" charset="0"/>
              </a:rPr>
              <a:t>ennie </a:t>
            </a:r>
            <a:r>
              <a:rPr lang="en-GB" sz="2000" dirty="0" err="1">
                <a:solidFill>
                  <a:srgbClr val="0070C0"/>
                </a:solidFill>
                <a:latin typeface="Arial" panose="020B0604020202020204" pitchFamily="34" charset="0"/>
                <a:cs typeface="Arial" panose="020B0604020202020204" pitchFamily="34" charset="0"/>
              </a:rPr>
              <a:t>M</a:t>
            </a:r>
            <a:r>
              <a:rPr lang="en-GB" sz="2000" dirty="0" err="1" smtClean="0">
                <a:solidFill>
                  <a:srgbClr val="0070C0"/>
                </a:solidFill>
                <a:latin typeface="Arial" panose="020B0604020202020204" pitchFamily="34" charset="0"/>
                <a:cs typeface="Arial" panose="020B0604020202020204" pitchFamily="34" charset="0"/>
              </a:rPr>
              <a:t>ckintosh</a:t>
            </a:r>
            <a:r>
              <a:rPr lang="en-GB" sz="2000" dirty="0" smtClean="0">
                <a:solidFill>
                  <a:srgbClr val="0070C0"/>
                </a:solidFill>
                <a:latin typeface="Arial" panose="020B0604020202020204" pitchFamily="34" charset="0"/>
                <a:cs typeface="Arial" panose="020B0604020202020204" pitchFamily="34" charset="0"/>
              </a:rPr>
              <a:t> </a:t>
            </a:r>
            <a:endParaRPr lang="en-GB" sz="2000"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1051356" y="2276338"/>
            <a:ext cx="7251157" cy="400110"/>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Bauhaus / 1917- 1933 / Walter Gropius</a:t>
            </a:r>
            <a:endParaRPr lang="en-GB" sz="2000" dirty="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1051356" y="2775233"/>
            <a:ext cx="7251157" cy="400110"/>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Art Deco / 1920 – 1930 / William Van </a:t>
            </a:r>
            <a:r>
              <a:rPr lang="en-GB" sz="2000" dirty="0" err="1" smtClean="0">
                <a:solidFill>
                  <a:srgbClr val="0070C0"/>
                </a:solidFill>
                <a:latin typeface="Arial" panose="020B0604020202020204" pitchFamily="34" charset="0"/>
                <a:cs typeface="Arial" panose="020B0604020202020204" pitchFamily="34" charset="0"/>
              </a:rPr>
              <a:t>Alen</a:t>
            </a:r>
            <a:endParaRPr lang="en-GB" sz="2000"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1051355" y="3322161"/>
            <a:ext cx="7251157" cy="400110"/>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American Streamlining/ 1928 – 1955 / Raymond Lowey</a:t>
            </a:r>
            <a:endParaRPr lang="en-GB" sz="2000" dirty="0">
              <a:solidFill>
                <a:srgbClr val="0070C0"/>
              </a:solidFill>
              <a:latin typeface="Arial" panose="020B0604020202020204" pitchFamily="34" charset="0"/>
              <a:cs typeface="Arial" panose="020B0604020202020204" pitchFamily="34" charset="0"/>
            </a:endParaRPr>
          </a:p>
        </p:txBody>
      </p:sp>
      <p:sp>
        <p:nvSpPr>
          <p:cNvPr id="20" name="TextBox 19"/>
          <p:cNvSpPr txBox="1"/>
          <p:nvPr/>
        </p:nvSpPr>
        <p:spPr>
          <a:xfrm>
            <a:off x="1082783" y="3934167"/>
            <a:ext cx="7251157" cy="400110"/>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Modernism/ 1930 – 1970 / Harry Beck</a:t>
            </a:r>
            <a:endParaRPr lang="en-GB" sz="2000" dirty="0">
              <a:solidFill>
                <a:srgbClr val="0070C0"/>
              </a:solidFill>
              <a:latin typeface="Arial" panose="020B0604020202020204" pitchFamily="34" charset="0"/>
              <a:cs typeface="Arial" panose="020B0604020202020204" pitchFamily="34" charset="0"/>
            </a:endParaRPr>
          </a:p>
        </p:txBody>
      </p:sp>
      <p:sp>
        <p:nvSpPr>
          <p:cNvPr id="21" name="TextBox 20"/>
          <p:cNvSpPr txBox="1"/>
          <p:nvPr/>
        </p:nvSpPr>
        <p:spPr>
          <a:xfrm>
            <a:off x="1082784" y="4498140"/>
            <a:ext cx="7251157" cy="400110"/>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Postmodernism/ 1970 – 1990 / Ron </a:t>
            </a:r>
            <a:r>
              <a:rPr lang="en-GB" sz="2000" dirty="0" err="1" smtClean="0">
                <a:solidFill>
                  <a:srgbClr val="0070C0"/>
                </a:solidFill>
                <a:latin typeface="Arial" panose="020B0604020202020204" pitchFamily="34" charset="0"/>
                <a:cs typeface="Arial" panose="020B0604020202020204" pitchFamily="34" charset="0"/>
              </a:rPr>
              <a:t>Arrad</a:t>
            </a:r>
            <a:endParaRPr lang="en-GB" sz="2000"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919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3202" y="1066595"/>
            <a:ext cx="8437595" cy="4724809"/>
          </a:xfrm>
          <a:prstGeom prst="rect">
            <a:avLst/>
          </a:prstGeom>
        </p:spPr>
      </p:pic>
    </p:spTree>
    <p:custDataLst>
      <p:tags r:id="rId1"/>
    </p:custDataLst>
    <p:extLst>
      <p:ext uri="{BB962C8B-B14F-4D97-AF65-F5344CB8AC3E}">
        <p14:creationId xmlns:p14="http://schemas.microsoft.com/office/powerpoint/2010/main" val="748195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0070C0"/>
                </a:solidFill>
                <a:latin typeface="Arial" panose="020B0604020202020204" pitchFamily="34" charset="0"/>
                <a:cs typeface="Arial" panose="020B0604020202020204" pitchFamily="34" charset="0"/>
              </a:rPr>
              <a:t>Arts and craft movement</a:t>
            </a:r>
            <a:endParaRPr lang="en-GB" sz="3600" dirty="0">
              <a:solidFill>
                <a:srgbClr val="0070C0"/>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499364" y="1690689"/>
            <a:ext cx="8362950" cy="4173663"/>
          </a:xfrm>
        </p:spPr>
        <p:txBody>
          <a:bodyPr>
            <a:noAutofit/>
          </a:bodyPr>
          <a:lstStyle/>
          <a:p>
            <a:pPr>
              <a:lnSpc>
                <a:spcPct val="150000"/>
              </a:lnSpc>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Arts and Crafts Movement</a:t>
            </a:r>
            <a:r>
              <a:rPr lang="en-US" sz="2400" dirty="0">
                <a:latin typeface="Arial" panose="020B0604020202020204" pitchFamily="34" charset="0"/>
                <a:cs typeface="Arial" panose="020B0604020202020204" pitchFamily="34" charset="0"/>
              </a:rPr>
              <a:t> began in Britain around 1880 and quickly spread to America, Europe and Japan. </a:t>
            </a:r>
            <a:endParaRPr lang="en-US" sz="2400" dirty="0" smtClean="0">
              <a:latin typeface="Arial" panose="020B0604020202020204" pitchFamily="34" charset="0"/>
              <a:cs typeface="Arial" panose="020B0604020202020204" pitchFamily="34" charset="0"/>
            </a:endParaRPr>
          </a:p>
          <a:p>
            <a:pPr>
              <a:lnSpc>
                <a:spcPct val="150000"/>
              </a:lnSpc>
            </a:pPr>
            <a:r>
              <a:rPr lang="en-US" sz="2400" dirty="0" smtClean="0">
                <a:latin typeface="Arial" panose="020B0604020202020204" pitchFamily="34" charset="0"/>
                <a:cs typeface="Arial" panose="020B0604020202020204" pitchFamily="34" charset="0"/>
              </a:rPr>
              <a:t>Inspired </a:t>
            </a:r>
            <a:r>
              <a:rPr lang="en-US" sz="2400" dirty="0">
                <a:latin typeface="Arial" panose="020B0604020202020204" pitchFamily="34" charset="0"/>
                <a:cs typeface="Arial" panose="020B0604020202020204" pitchFamily="34" charset="0"/>
              </a:rPr>
              <a:t>by the ideas of John Ruskin and William </a:t>
            </a:r>
            <a:r>
              <a:rPr lang="en-US" sz="2400" dirty="0" smtClean="0">
                <a:latin typeface="Arial" panose="020B0604020202020204" pitchFamily="34" charset="0"/>
                <a:cs typeface="Arial" panose="020B0604020202020204" pitchFamily="34" charset="0"/>
              </a:rPr>
              <a:t>Morris</a:t>
            </a:r>
          </a:p>
          <a:p>
            <a:pPr>
              <a:lnSpc>
                <a:spcPct val="150000"/>
              </a:lnSpc>
            </a:pPr>
            <a:r>
              <a:rPr lang="en-US"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advocated a revival of traditional handicrafts, a return to a simpler way of life and an improvement in the </a:t>
            </a:r>
            <a:r>
              <a:rPr lang="en-US" sz="2400" b="1" dirty="0">
                <a:latin typeface="Arial" panose="020B0604020202020204" pitchFamily="34" charset="0"/>
                <a:cs typeface="Arial" panose="020B0604020202020204" pitchFamily="34" charset="0"/>
              </a:rPr>
              <a:t>design</a:t>
            </a:r>
            <a:r>
              <a:rPr lang="en-US" sz="2400" dirty="0">
                <a:latin typeface="Arial" panose="020B0604020202020204" pitchFamily="34" charset="0"/>
                <a:cs typeface="Arial" panose="020B0604020202020204" pitchFamily="34" charset="0"/>
              </a:rPr>
              <a:t> of ordinary domestic objects</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18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38"/>
          <a:stretch/>
        </p:blipFill>
        <p:spPr>
          <a:xfrm>
            <a:off x="487680" y="465631"/>
            <a:ext cx="8275496" cy="5264609"/>
          </a:xfrm>
          <a:prstGeom prst="rect">
            <a:avLst/>
          </a:prstGeom>
        </p:spPr>
      </p:pic>
    </p:spTree>
    <p:extLst>
      <p:ext uri="{BB962C8B-B14F-4D97-AF65-F5344CB8AC3E}">
        <p14:creationId xmlns:p14="http://schemas.microsoft.com/office/powerpoint/2010/main" val="49201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928" y="365126"/>
            <a:ext cx="7186422" cy="1325563"/>
          </a:xfrm>
        </p:spPr>
        <p:txBody>
          <a:bodyPr/>
          <a:lstStyle/>
          <a:p>
            <a:r>
              <a:rPr lang="en-GB" sz="3600" dirty="0" smtClean="0">
                <a:solidFill>
                  <a:srgbClr val="0070C0"/>
                </a:solidFill>
                <a:latin typeface="Arial" panose="020B0604020202020204" pitchFamily="34" charset="0"/>
                <a:cs typeface="Arial" panose="020B0604020202020204" pitchFamily="34" charset="0"/>
              </a:rPr>
              <a:t>Art Deco</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7886700" cy="4351338"/>
          </a:xfrm>
        </p:spPr>
        <p:txBody>
          <a:bodyPr>
            <a:noAutofit/>
          </a:bodyPr>
          <a:lstStyle/>
          <a:p>
            <a:r>
              <a:rPr lang="en-US" sz="2400" b="1" dirty="0">
                <a:latin typeface="Arial" panose="020B0604020202020204" pitchFamily="34" charset="0"/>
                <a:cs typeface="Arial" panose="020B0604020202020204" pitchFamily="34" charset="0"/>
              </a:rPr>
              <a:t>Art Deco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also called</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style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moderne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movement</a:t>
            </a:r>
            <a:r>
              <a:rPr lang="en-US" sz="2400" dirty="0">
                <a:latin typeface="Arial" panose="020B0604020202020204" pitchFamily="34" charset="0"/>
                <a:cs typeface="Arial" panose="020B0604020202020204" pitchFamily="34" charset="0"/>
              </a:rPr>
              <a:t> in the decorative </a:t>
            </a:r>
            <a:r>
              <a:rPr lang="en-US" sz="2400" b="1" dirty="0">
                <a:latin typeface="Arial" panose="020B0604020202020204" pitchFamily="34" charset="0"/>
                <a:cs typeface="Arial" panose="020B0604020202020204" pitchFamily="34" charset="0"/>
              </a:rPr>
              <a:t>arts</a:t>
            </a:r>
            <a:r>
              <a:rPr lang="en-US" sz="2400" dirty="0">
                <a:latin typeface="Arial" panose="020B0604020202020204" pitchFamily="34" charset="0"/>
                <a:cs typeface="Arial" panose="020B0604020202020204" pitchFamily="34" charset="0"/>
              </a:rPr>
              <a:t> and architecture that originated in the 1920s and developed into a major </a:t>
            </a:r>
            <a:r>
              <a:rPr lang="en-US" sz="2400" b="1" dirty="0">
                <a:latin typeface="Arial" panose="020B0604020202020204" pitchFamily="34" charset="0"/>
                <a:cs typeface="Arial" panose="020B0604020202020204" pitchFamily="34" charset="0"/>
              </a:rPr>
              <a:t>style</a:t>
            </a:r>
            <a:r>
              <a:rPr lang="en-US" sz="2400" dirty="0">
                <a:latin typeface="Arial" panose="020B0604020202020204" pitchFamily="34" charset="0"/>
                <a:cs typeface="Arial" panose="020B0604020202020204" pitchFamily="34" charset="0"/>
              </a:rPr>
              <a:t> in western Europe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the United </a:t>
            </a:r>
            <a:r>
              <a:rPr lang="en-US" sz="2400" dirty="0" smtClean="0">
                <a:latin typeface="Arial" panose="020B0604020202020204" pitchFamily="34" charset="0"/>
                <a:cs typeface="Arial" panose="020B0604020202020204" pitchFamily="34" charset="0"/>
              </a:rPr>
              <a:t>States </a:t>
            </a:r>
            <a:r>
              <a:rPr lang="en-US" sz="2400" dirty="0">
                <a:latin typeface="Arial" panose="020B0604020202020204" pitchFamily="34" charset="0"/>
                <a:cs typeface="Arial" panose="020B0604020202020204" pitchFamily="34" charset="0"/>
              </a:rPr>
              <a:t>during the 1930s</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William Van </a:t>
            </a:r>
            <a:r>
              <a:rPr lang="en-GB" sz="2400" dirty="0" err="1" smtClean="0">
                <a:latin typeface="Arial" panose="020B0604020202020204" pitchFamily="34" charset="0"/>
                <a:cs typeface="Arial" panose="020B0604020202020204" pitchFamily="34" charset="0"/>
              </a:rPr>
              <a:t>Alen</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Clarice Cliff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is a style of drawing, that relies on bold designs, clear lines, vibrant </a:t>
            </a:r>
            <a:r>
              <a:rPr lang="en-US" sz="2400" dirty="0" err="1">
                <a:latin typeface="Arial" panose="020B0604020202020204" pitchFamily="34" charset="0"/>
                <a:cs typeface="Arial" panose="020B0604020202020204" pitchFamily="34" charset="0"/>
              </a:rPr>
              <a:t>colours</a:t>
            </a:r>
            <a:r>
              <a:rPr lang="en-US" sz="2400" dirty="0">
                <a:latin typeface="Arial" panose="020B0604020202020204" pitchFamily="34" charset="0"/>
                <a:cs typeface="Arial" panose="020B0604020202020204" pitchFamily="34" charset="0"/>
              </a:rPr>
              <a:t> and patterns.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Geometric </a:t>
            </a:r>
            <a:r>
              <a:rPr lang="en-US" sz="2400" dirty="0">
                <a:latin typeface="Arial" panose="020B0604020202020204" pitchFamily="34" charset="0"/>
                <a:cs typeface="Arial" panose="020B0604020202020204" pitchFamily="34" charset="0"/>
              </a:rPr>
              <a:t>shapes and intense </a:t>
            </a: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schemes are prominent. </a:t>
            </a:r>
            <a:endParaRPr lang="en-GB"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11466"/>
            <a:ext cx="1097280" cy="1702155"/>
          </a:xfrm>
          <a:prstGeom prst="rect">
            <a:avLst/>
          </a:prstGeom>
        </p:spPr>
      </p:pic>
    </p:spTree>
    <p:extLst>
      <p:ext uri="{BB962C8B-B14F-4D97-AF65-F5344CB8AC3E}">
        <p14:creationId xmlns:p14="http://schemas.microsoft.com/office/powerpoint/2010/main" val="401826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solidFill>
                  <a:schemeClr val="bg1"/>
                </a:solidFill>
              </a:rPr>
              <a:t>                  Task </a:t>
            </a:r>
            <a:endParaRPr lang="en-GB" sz="6600" dirty="0">
              <a:solidFill>
                <a:schemeClr val="bg1"/>
              </a:solidFill>
            </a:endParaRPr>
          </a:p>
        </p:txBody>
      </p:sp>
      <p:sp>
        <p:nvSpPr>
          <p:cNvPr id="4" name="TextBox 3"/>
          <p:cNvSpPr txBox="1"/>
          <p:nvPr/>
        </p:nvSpPr>
        <p:spPr>
          <a:xfrm>
            <a:off x="266640" y="1305580"/>
            <a:ext cx="8572560" cy="523220"/>
          </a:xfrm>
          <a:prstGeom prst="rect">
            <a:avLst/>
          </a:prstGeom>
          <a:noFill/>
        </p:spPr>
        <p:txBody>
          <a:bodyPr wrap="square" rtlCol="0">
            <a:spAutoFit/>
          </a:bodyPr>
          <a:lstStyle/>
          <a:p>
            <a:pPr marL="342900" indent="-342900" algn="just"/>
            <a:r>
              <a:rPr lang="en-US" sz="2800" b="1" dirty="0" smtClean="0"/>
              <a:t>BAUHAUS </a:t>
            </a:r>
            <a:r>
              <a:rPr lang="en-GB" sz="2800" dirty="0"/>
              <a:t>(1919 –  1933)</a:t>
            </a:r>
            <a:endParaRPr lang="en-GB" sz="2400" dirty="0"/>
          </a:p>
        </p:txBody>
      </p:sp>
      <p:sp>
        <p:nvSpPr>
          <p:cNvPr id="9" name="TextBox 8"/>
          <p:cNvSpPr txBox="1"/>
          <p:nvPr/>
        </p:nvSpPr>
        <p:spPr>
          <a:xfrm>
            <a:off x="304800" y="1765042"/>
            <a:ext cx="5181600" cy="3970318"/>
          </a:xfrm>
          <a:prstGeom prst="rect">
            <a:avLst/>
          </a:prstGeom>
          <a:noFill/>
        </p:spPr>
        <p:txBody>
          <a:bodyPr wrap="square" rtlCol="0">
            <a:spAutoFit/>
          </a:bodyPr>
          <a:lstStyle/>
          <a:p>
            <a:pPr algn="just"/>
            <a:r>
              <a:rPr lang="en-GB" dirty="0" smtClean="0"/>
              <a:t>Modernist movement was influenced by industrial designs and made use of geometric shapes.</a:t>
            </a:r>
          </a:p>
          <a:p>
            <a:pPr algn="just"/>
            <a:r>
              <a:rPr lang="en-GB" dirty="0" smtClean="0"/>
              <a:t>• It produced the first design for mass production.</a:t>
            </a:r>
          </a:p>
          <a:p>
            <a:pPr algn="just"/>
            <a:r>
              <a:rPr lang="en-GB" dirty="0" smtClean="0"/>
              <a:t>• It was the origin of many ‘design classics’</a:t>
            </a:r>
          </a:p>
          <a:p>
            <a:pPr algn="just"/>
            <a:endParaRPr lang="en-GB" dirty="0" smtClean="0"/>
          </a:p>
          <a:p>
            <a:pPr algn="just"/>
            <a:r>
              <a:rPr lang="en-GB" dirty="0" smtClean="0"/>
              <a:t>Famous Designer: </a:t>
            </a:r>
            <a:r>
              <a:rPr lang="en-GB" b="1" i="1" dirty="0" smtClean="0"/>
              <a:t>Marcel Breuer</a:t>
            </a:r>
            <a:r>
              <a:rPr lang="en-GB" dirty="0"/>
              <a:t> </a:t>
            </a:r>
            <a:r>
              <a:rPr lang="en-GB" dirty="0" smtClean="0"/>
              <a:t>– </a:t>
            </a:r>
            <a:r>
              <a:rPr lang="en-GB" dirty="0" err="1" smtClean="0"/>
              <a:t>Wassily</a:t>
            </a:r>
            <a:r>
              <a:rPr lang="en-GB" dirty="0" smtClean="0"/>
              <a:t> Chair</a:t>
            </a:r>
          </a:p>
          <a:p>
            <a:pPr algn="just"/>
            <a:endParaRPr lang="en-GB" dirty="0" smtClean="0"/>
          </a:p>
          <a:p>
            <a:pPr algn="just"/>
            <a:r>
              <a:rPr lang="en-US" dirty="0" smtClean="0"/>
              <a:t>In 1919 a new Art, Design and Architecture School was formed, called the Bauhaus. Even today its name is synonymous with quality design. The School moved to the distinctive ‘Bauhaus’ building in 1926 (Dessau, Germany) where it influenced the design of everyday products, developing into an international art movement.</a:t>
            </a:r>
            <a:endParaRPr lang="en-US" dirty="0"/>
          </a:p>
        </p:txBody>
      </p:sp>
      <p:pic>
        <p:nvPicPr>
          <p:cNvPr id="4098" name="Picture 2" descr="\\psf\Home\Desktop\bauhauschair.jpg"/>
          <p:cNvPicPr>
            <a:picLocks noChangeAspect="1" noChangeArrowheads="1"/>
          </p:cNvPicPr>
          <p:nvPr/>
        </p:nvPicPr>
        <p:blipFill>
          <a:blip r:embed="rId3" cstate="print"/>
          <a:srcRect/>
          <a:stretch>
            <a:fillRect/>
          </a:stretch>
        </p:blipFill>
        <p:spPr bwMode="auto">
          <a:xfrm>
            <a:off x="6972300" y="176365"/>
            <a:ext cx="2019300" cy="2019300"/>
          </a:xfrm>
          <a:prstGeom prst="rect">
            <a:avLst/>
          </a:prstGeom>
          <a:noFill/>
        </p:spPr>
      </p:pic>
      <p:pic>
        <p:nvPicPr>
          <p:cNvPr id="4099" name="Picture 3" descr="\\psf\Home\Desktop\AVL-Bauhaus-LRChai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18401" y="4343400"/>
            <a:ext cx="2057400" cy="2475067"/>
          </a:xfrm>
          <a:prstGeom prst="rect">
            <a:avLst/>
          </a:prstGeom>
          <a:noFill/>
        </p:spPr>
      </p:pic>
      <p:pic>
        <p:nvPicPr>
          <p:cNvPr id="4100" name="Picture 4" descr="\\psf\Home\Desktop\BauhausFoto3-1024x841.jpg"/>
          <p:cNvPicPr>
            <a:picLocks noChangeAspect="1" noChangeArrowheads="1"/>
          </p:cNvPicPr>
          <p:nvPr/>
        </p:nvPicPr>
        <p:blipFill>
          <a:blip r:embed="rId5" cstate="print"/>
          <a:srcRect l="13649" r="7867" b="7978"/>
          <a:stretch>
            <a:fillRect/>
          </a:stretch>
        </p:blipFill>
        <p:spPr bwMode="auto">
          <a:xfrm rot="468819">
            <a:off x="5598520" y="5119869"/>
            <a:ext cx="1319235" cy="1270374"/>
          </a:xfrm>
          <a:prstGeom prst="rect">
            <a:avLst/>
          </a:prstGeom>
          <a:ln>
            <a:noFill/>
          </a:ln>
          <a:effectLst>
            <a:outerShdw blurRad="292100" dist="139700" dir="2700000" algn="tl" rotWithShape="0">
              <a:srgbClr val="333333">
                <a:alpha val="65000"/>
              </a:srgbClr>
            </a:outerShdw>
          </a:effectLst>
        </p:spPr>
      </p:pic>
      <p:pic>
        <p:nvPicPr>
          <p:cNvPr id="4101" name="Picture 5" descr="\\psf\Home\Desktop\16.jpg"/>
          <p:cNvPicPr>
            <a:picLocks noChangeAspect="1" noChangeArrowheads="1"/>
          </p:cNvPicPr>
          <p:nvPr/>
        </p:nvPicPr>
        <p:blipFill>
          <a:blip r:embed="rId6" cstate="print"/>
          <a:srcRect l="3478" r="54792"/>
          <a:stretch>
            <a:fillRect/>
          </a:stretch>
        </p:blipFill>
        <p:spPr bwMode="auto">
          <a:xfrm rot="21316772">
            <a:off x="5577858" y="3120576"/>
            <a:ext cx="1836727" cy="176907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66640" y="354459"/>
            <a:ext cx="8001000" cy="646321"/>
          </a:xfrm>
          <a:prstGeom prst="rect">
            <a:avLst/>
          </a:prstGeom>
          <a:noFill/>
        </p:spPr>
        <p:txBody>
          <a:bodyPr wrap="square" lIns="91429" tIns="45715" rIns="91429" bIns="45715" rtlCol="0">
            <a:spAutoFit/>
          </a:bodyPr>
          <a:lstStyle/>
          <a:p>
            <a:r>
              <a:rPr lang="en-GB" sz="3600" dirty="0" smtClean="0">
                <a:solidFill>
                  <a:srgbClr val="0070C0"/>
                </a:solidFill>
                <a:latin typeface="Arial" panose="020B0604020202020204" pitchFamily="34" charset="0"/>
                <a:cs typeface="Arial" panose="020B0604020202020204" pitchFamily="34" charset="0"/>
              </a:rPr>
              <a:t>Modernism</a:t>
            </a:r>
            <a:endParaRPr lang="en-US" sz="3600" dirty="0" smtClean="0">
              <a:solidFill>
                <a:srgbClr val="0070C0"/>
              </a:solidFill>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1039" y="2438400"/>
            <a:ext cx="1630561" cy="153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2416" y="776931"/>
            <a:ext cx="1989201" cy="2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9"/>
          <a:stretch>
            <a:fillRect/>
          </a:stretch>
        </p:blipFill>
        <p:spPr>
          <a:xfrm>
            <a:off x="2895600" y="0"/>
            <a:ext cx="2468880" cy="1196938"/>
          </a:xfrm>
          <a:prstGeom prst="rect">
            <a:avLst/>
          </a:prstGeom>
        </p:spPr>
      </p:pic>
    </p:spTree>
    <p:extLst>
      <p:ext uri="{BB962C8B-B14F-4D97-AF65-F5344CB8AC3E}">
        <p14:creationId xmlns:p14="http://schemas.microsoft.com/office/powerpoint/2010/main" val="140576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2000"/>
                                        <p:tgtEl>
                                          <p:spTgt spid="4098"/>
                                        </p:tgtEl>
                                      </p:cBhvr>
                                    </p:animEffec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2000"/>
                                        <p:tgtEl>
                                          <p:spTgt spid="4099"/>
                                        </p:tgtEl>
                                      </p:cBhvr>
                                    </p:animEffect>
                                  </p:childTnLst>
                                </p:cTn>
                              </p:par>
                              <p:par>
                                <p:cTn id="17" presetID="10"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2000"/>
                                        <p:tgtEl>
                                          <p:spTgt spid="4100"/>
                                        </p:tgtEl>
                                      </p:cBhvr>
                                    </p:animEffect>
                                  </p:childTnLst>
                                </p:cTn>
                              </p:par>
                              <p:par>
                                <p:cTn id="20" presetID="10" presetClass="entr" presetSubtype="0"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descr="http://www.nova68.com/Merchant2/graphics/00000001/novamempi2.jpg"/>
          <p:cNvPicPr>
            <a:picLocks noChangeAspect="1" noChangeArrowheads="1"/>
          </p:cNvPicPr>
          <p:nvPr/>
        </p:nvPicPr>
        <p:blipFill>
          <a:blip r:embed="rId3" cstate="print"/>
          <a:srcRect/>
          <a:stretch>
            <a:fillRect/>
          </a:stretch>
        </p:blipFill>
        <p:spPr bwMode="auto">
          <a:xfrm>
            <a:off x="1752600" y="3200400"/>
            <a:ext cx="1676400" cy="2063261"/>
          </a:xfrm>
          <a:prstGeom prst="rect">
            <a:avLst/>
          </a:prstGeom>
          <a:noFill/>
        </p:spPr>
      </p:pic>
      <p:pic>
        <p:nvPicPr>
          <p:cNvPr id="23" name="Picture 18" descr="http://www.christopheranthonyltd.com/archivesD/upload/8908/35/XXX_8908_1275861428_1-01.jpg"/>
          <p:cNvPicPr>
            <a:picLocks noChangeAspect="1" noChangeArrowheads="1"/>
          </p:cNvPicPr>
          <p:nvPr/>
        </p:nvPicPr>
        <p:blipFill>
          <a:blip r:embed="rId4" cstate="print"/>
          <a:srcRect/>
          <a:stretch>
            <a:fillRect/>
          </a:stretch>
        </p:blipFill>
        <p:spPr bwMode="auto">
          <a:xfrm>
            <a:off x="5025858" y="4391084"/>
            <a:ext cx="1371600" cy="1371600"/>
          </a:xfrm>
          <a:prstGeom prst="rect">
            <a:avLst/>
          </a:prstGeom>
          <a:noFill/>
        </p:spPr>
      </p:pic>
      <p:pic>
        <p:nvPicPr>
          <p:cNvPr id="17" name="Picture 4" descr="http://www.design-technology.org/carltonbookcase.jpg"/>
          <p:cNvPicPr>
            <a:picLocks noChangeAspect="1" noChangeArrowheads="1"/>
          </p:cNvPicPr>
          <p:nvPr/>
        </p:nvPicPr>
        <p:blipFill>
          <a:blip r:embed="rId5" cstate="print"/>
          <a:srcRect/>
          <a:stretch>
            <a:fillRect/>
          </a:stretch>
        </p:blipFill>
        <p:spPr bwMode="auto">
          <a:xfrm>
            <a:off x="341119" y="3429000"/>
            <a:ext cx="1335281" cy="1428750"/>
          </a:xfrm>
          <a:prstGeom prst="rect">
            <a:avLst/>
          </a:prstGeom>
          <a:noFill/>
        </p:spPr>
      </p:pic>
      <p:pic>
        <p:nvPicPr>
          <p:cNvPr id="19" name="Picture 10" descr="http://t2.gstatic.com/images?q=tbn:ANd9GcQBbfsu55A5ouOMrqFc9S3nJJyGx46_2tn55zjUa8v-jxNCeis2429L4kg">
            <a:hlinkClick r:id="rId6"/>
          </p:cNvPr>
          <p:cNvPicPr>
            <a:picLocks noChangeAspect="1" noChangeArrowheads="1"/>
          </p:cNvPicPr>
          <p:nvPr/>
        </p:nvPicPr>
        <p:blipFill>
          <a:blip r:embed="rId7" cstate="print"/>
          <a:srcRect/>
          <a:stretch>
            <a:fillRect/>
          </a:stretch>
        </p:blipFill>
        <p:spPr bwMode="auto">
          <a:xfrm>
            <a:off x="3335670" y="5105400"/>
            <a:ext cx="1587074" cy="1535879"/>
          </a:xfrm>
          <a:prstGeom prst="rect">
            <a:avLst/>
          </a:prstGeom>
          <a:noFill/>
        </p:spPr>
      </p:pic>
      <p:pic>
        <p:nvPicPr>
          <p:cNvPr id="22" name="Picture 16" descr="http://tevami.com/wp-content/uploads/2009/11/Memphis-Kristall-Pedestal-Table-1-470x564.jpg"/>
          <p:cNvPicPr>
            <a:picLocks noChangeAspect="1" noChangeArrowheads="1"/>
          </p:cNvPicPr>
          <p:nvPr/>
        </p:nvPicPr>
        <p:blipFill>
          <a:blip r:embed="rId8" cstate="print"/>
          <a:srcRect/>
          <a:stretch>
            <a:fillRect/>
          </a:stretch>
        </p:blipFill>
        <p:spPr bwMode="auto">
          <a:xfrm>
            <a:off x="6629400" y="3886200"/>
            <a:ext cx="1984474" cy="2381369"/>
          </a:xfrm>
          <a:prstGeom prst="rect">
            <a:avLst/>
          </a:prstGeom>
          <a:noFill/>
        </p:spPr>
      </p:pic>
      <p:pic>
        <p:nvPicPr>
          <p:cNvPr id="26" name="Picture 22" descr="http://www.tribu-design.com/collections/scans/0000340.jpg"/>
          <p:cNvPicPr>
            <a:picLocks noChangeAspect="1" noChangeArrowheads="1"/>
          </p:cNvPicPr>
          <p:nvPr/>
        </p:nvPicPr>
        <p:blipFill>
          <a:blip r:embed="rId9" cstate="print"/>
          <a:srcRect/>
          <a:stretch>
            <a:fillRect/>
          </a:stretch>
        </p:blipFill>
        <p:spPr bwMode="auto">
          <a:xfrm>
            <a:off x="304800" y="5029200"/>
            <a:ext cx="1185118" cy="1422142"/>
          </a:xfrm>
          <a:prstGeom prst="rect">
            <a:avLst/>
          </a:prstGeom>
          <a:noFill/>
        </p:spPr>
      </p:pic>
      <p:pic>
        <p:nvPicPr>
          <p:cNvPr id="27" name="Picture 24" descr="http://t0.gstatic.com/images?q=tbn:ANd9GcSZsUAD4-bR10yaI4KOqF1B3uTmoZuy_JxZSBAcC8yr5GllayRp6bJTklI">
            <a:hlinkClick r:id="rId10"/>
          </p:cNvPr>
          <p:cNvPicPr>
            <a:picLocks noChangeAspect="1" noChangeArrowheads="1"/>
          </p:cNvPicPr>
          <p:nvPr/>
        </p:nvPicPr>
        <p:blipFill>
          <a:blip r:embed="rId11" cstate="print"/>
          <a:srcRect/>
          <a:stretch>
            <a:fillRect/>
          </a:stretch>
        </p:blipFill>
        <p:spPr bwMode="auto">
          <a:xfrm>
            <a:off x="1752600" y="5181600"/>
            <a:ext cx="1133475" cy="1362075"/>
          </a:xfrm>
          <a:prstGeom prst="rect">
            <a:avLst/>
          </a:prstGeom>
          <a:noFill/>
        </p:spPr>
      </p:pic>
      <p:sp>
        <p:nvSpPr>
          <p:cNvPr id="28" name="TextBox 27"/>
          <p:cNvSpPr txBox="1"/>
          <p:nvPr/>
        </p:nvSpPr>
        <p:spPr>
          <a:xfrm>
            <a:off x="228600" y="1306517"/>
            <a:ext cx="8572560" cy="584775"/>
          </a:xfrm>
          <a:prstGeom prst="rect">
            <a:avLst/>
          </a:prstGeom>
          <a:noFill/>
        </p:spPr>
        <p:txBody>
          <a:bodyPr wrap="square" rtlCol="0">
            <a:spAutoFit/>
          </a:bodyPr>
          <a:lstStyle/>
          <a:p>
            <a:pPr marL="342900" indent="-342900" algn="just"/>
            <a:r>
              <a:rPr lang="en-US" sz="3200" b="1" dirty="0" smtClean="0"/>
              <a:t>Memphis </a:t>
            </a:r>
            <a:r>
              <a:rPr lang="en-US" sz="3200" dirty="0"/>
              <a:t>1980's</a:t>
            </a:r>
            <a:r>
              <a:rPr lang="en-US" sz="3200" b="1" dirty="0" smtClean="0"/>
              <a:t> </a:t>
            </a:r>
            <a:endParaRPr lang="en-GB" sz="2800" dirty="0"/>
          </a:p>
        </p:txBody>
      </p:sp>
      <p:pic>
        <p:nvPicPr>
          <p:cNvPr id="18" name="Picture 6" descr="http://t1.gstatic.com/images?q=tbn:ANd9GcQesHO9XLzTDvZM7BIqs0X2t3U5Wmv1Al7BxocXMtSay0Jy87EPdmiE5xo">
            <a:hlinkClick r:id="rId12"/>
          </p:cNvPr>
          <p:cNvPicPr>
            <a:picLocks noChangeAspect="1" noChangeArrowheads="1"/>
          </p:cNvPicPr>
          <p:nvPr/>
        </p:nvPicPr>
        <p:blipFill>
          <a:blip r:embed="rId13" cstate="print"/>
          <a:srcRect/>
          <a:stretch>
            <a:fillRect/>
          </a:stretch>
        </p:blipFill>
        <p:spPr bwMode="auto">
          <a:xfrm>
            <a:off x="3733800" y="838200"/>
            <a:ext cx="1168162" cy="936635"/>
          </a:xfrm>
          <a:prstGeom prst="rect">
            <a:avLst/>
          </a:prstGeom>
          <a:noFill/>
        </p:spPr>
      </p:pic>
      <p:sp>
        <p:nvSpPr>
          <p:cNvPr id="29" name="TextBox 28"/>
          <p:cNvSpPr txBox="1"/>
          <p:nvPr/>
        </p:nvSpPr>
        <p:spPr>
          <a:xfrm>
            <a:off x="228600" y="1806476"/>
            <a:ext cx="6000792" cy="2308324"/>
          </a:xfrm>
          <a:prstGeom prst="rect">
            <a:avLst/>
          </a:prstGeom>
          <a:noFill/>
        </p:spPr>
        <p:txBody>
          <a:bodyPr wrap="square" rtlCol="0">
            <a:spAutoFit/>
          </a:bodyPr>
          <a:lstStyle/>
          <a:p>
            <a:pPr algn="just"/>
            <a:r>
              <a:rPr lang="en-US" dirty="0" smtClean="0"/>
              <a:t>The Memphis group comprised of Italian designers and architects who created a series of highly influential products in the 1980's. They disagreed with the conformist approach at the time and challenged the idea that products had to follow conventional shapes, </a:t>
            </a:r>
            <a:r>
              <a:rPr lang="en-US" dirty="0" err="1" smtClean="0"/>
              <a:t>colours</a:t>
            </a:r>
            <a:r>
              <a:rPr lang="en-US" dirty="0" smtClean="0"/>
              <a:t>, textures and patterns. 	</a:t>
            </a:r>
          </a:p>
          <a:p>
            <a:pPr algn="just"/>
            <a:endParaRPr lang="en-US" dirty="0"/>
          </a:p>
        </p:txBody>
      </p:sp>
      <p:sp>
        <p:nvSpPr>
          <p:cNvPr id="25" name="TextBox 24"/>
          <p:cNvSpPr txBox="1"/>
          <p:nvPr/>
        </p:nvSpPr>
        <p:spPr>
          <a:xfrm>
            <a:off x="228600" y="160098"/>
            <a:ext cx="8001000" cy="646321"/>
          </a:xfrm>
          <a:prstGeom prst="rect">
            <a:avLst/>
          </a:prstGeom>
          <a:noFill/>
        </p:spPr>
        <p:txBody>
          <a:bodyPr wrap="square" lIns="91429" tIns="45715" rIns="91429" bIns="45715" rtlCol="0">
            <a:spAutoFit/>
          </a:bodyPr>
          <a:lstStyle/>
          <a:p>
            <a:r>
              <a:rPr lang="en-GB" sz="3600" dirty="0" smtClean="0">
                <a:solidFill>
                  <a:srgbClr val="0070C0"/>
                </a:solidFill>
                <a:latin typeface="Arial" panose="020B0604020202020204" pitchFamily="34" charset="0"/>
                <a:cs typeface="Arial" panose="020B0604020202020204" pitchFamily="34" charset="0"/>
              </a:rPr>
              <a:t>Post </a:t>
            </a:r>
            <a:r>
              <a:rPr lang="en-GB" sz="3600" dirty="0" err="1" smtClean="0">
                <a:solidFill>
                  <a:srgbClr val="0070C0"/>
                </a:solidFill>
                <a:latin typeface="Arial" panose="020B0604020202020204" pitchFamily="34" charset="0"/>
                <a:cs typeface="Arial" panose="020B0604020202020204" pitchFamily="34" charset="0"/>
              </a:rPr>
              <a:t>Moderism</a:t>
            </a:r>
            <a:endParaRPr lang="en-US" sz="3600" dirty="0" smtClean="0">
              <a:solidFill>
                <a:srgbClr val="0070C0"/>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20231" b="81447" l="5189" r="97956"/>
                    </a14:imgEffect>
                  </a14:imgLayer>
                </a14:imgProps>
              </a:ext>
              <a:ext uri="{28A0092B-C50C-407E-A947-70E740481C1C}">
                <a14:useLocalDpi xmlns:a14="http://schemas.microsoft.com/office/drawing/2010/main" val="0"/>
              </a:ext>
            </a:extLst>
          </a:blip>
          <a:srcRect t="17563" b="16558"/>
          <a:stretch/>
        </p:blipFill>
        <p:spPr bwMode="auto">
          <a:xfrm>
            <a:off x="6096000" y="838200"/>
            <a:ext cx="3028950" cy="299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2034" y="3593068"/>
            <a:ext cx="3321166" cy="369332"/>
          </a:xfrm>
          <a:prstGeom prst="rect">
            <a:avLst/>
          </a:prstGeom>
        </p:spPr>
        <p:txBody>
          <a:bodyPr wrap="none">
            <a:spAutoFit/>
          </a:bodyPr>
          <a:lstStyle/>
          <a:p>
            <a:r>
              <a:rPr lang="en-GB" dirty="0"/>
              <a:t>Famous Designer: </a:t>
            </a:r>
            <a:r>
              <a:rPr lang="en-GB" b="1" i="1" dirty="0"/>
              <a:t>Ettore </a:t>
            </a:r>
            <a:r>
              <a:rPr lang="en-GB" b="1" i="1" dirty="0" err="1"/>
              <a:t>Sottsass</a:t>
            </a:r>
            <a:endParaRPr lang="en-GB" i="1" dirty="0"/>
          </a:p>
        </p:txBody>
      </p:sp>
    </p:spTree>
    <p:extLst>
      <p:ext uri="{BB962C8B-B14F-4D97-AF65-F5344CB8AC3E}">
        <p14:creationId xmlns:p14="http://schemas.microsoft.com/office/powerpoint/2010/main" val="378425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316</Words>
  <Application>Microsoft Office PowerPoint</Application>
  <PresentationFormat>On-screen Show (4:3)</PresentationFormat>
  <Paragraphs>60</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A Level D&amp;T: Product Design</vt:lpstr>
      <vt:lpstr>What do you need to know?</vt:lpstr>
      <vt:lpstr>PowerPoint Presentation</vt:lpstr>
      <vt:lpstr>PowerPoint Presentation</vt:lpstr>
      <vt:lpstr>Arts and craft movement</vt:lpstr>
      <vt:lpstr>PowerPoint Presentation</vt:lpstr>
      <vt:lpstr>Art Deco</vt:lpstr>
      <vt:lpstr>                  Task </vt:lpstr>
      <vt:lpstr>PowerPoint Presentation</vt:lpstr>
      <vt:lpstr>Designers and their work</vt:lpstr>
      <vt:lpstr>Activity</vt:lpstr>
      <vt:lpstr>Useful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Heafield</dc:creator>
  <cp:lastModifiedBy>Matthew Browning</cp:lastModifiedBy>
  <cp:revision>13</cp:revision>
  <dcterms:created xsi:type="dcterms:W3CDTF">2016-03-16T10:44:11Z</dcterms:created>
  <dcterms:modified xsi:type="dcterms:W3CDTF">2017-06-26T17:06:09Z</dcterms:modified>
</cp:coreProperties>
</file>