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9" r:id="rId5"/>
    <p:sldId id="261" r:id="rId6"/>
    <p:sldId id="262" r:id="rId7"/>
    <p:sldId id="267" r:id="rId8"/>
    <p:sldId id="268" r:id="rId9"/>
    <p:sldId id="266" r:id="rId10"/>
    <p:sldId id="271" r:id="rId11"/>
  </p:sldIdLst>
  <p:sldSz cx="12192000" cy="6858000"/>
  <p:notesSz cx="67310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672F-0644-4633-BA50-49144CF0BB60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2815"/>
            <a:ext cx="538480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469F-1E6E-45FF-ADA1-351CDEF17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455171-FC43-4798-A39D-F1A1FB8CEDB7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5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ED027B-F4F0-4172-A725-E33EA2555954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788BF-49B2-49A0-8CB2-2CA05607DF8E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7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800100"/>
            <a:ext cx="9601200" cy="1485900"/>
          </a:xfrm>
        </p:spPr>
        <p:txBody>
          <a:bodyPr/>
          <a:lstStyle/>
          <a:p>
            <a:pPr algn="ctr"/>
            <a:r>
              <a:rPr lang="en-GB" dirty="0" smtClean="0"/>
              <a:t>Which is your favourite shade of blue?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2181225"/>
            <a:ext cx="36480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FOLLOWING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PRIMARY COLOUR IS….</a:t>
            </a:r>
          </a:p>
          <a:p>
            <a:r>
              <a:rPr lang="en-GB" dirty="0"/>
              <a:t>A</a:t>
            </a:r>
            <a:r>
              <a:rPr lang="en-GB" dirty="0" smtClean="0"/>
              <a:t>  </a:t>
            </a:r>
            <a:r>
              <a:rPr lang="en-GB" dirty="0"/>
              <a:t>SECONDARY  COLOUR IS….</a:t>
            </a:r>
          </a:p>
          <a:p>
            <a:r>
              <a:rPr lang="en-GB" dirty="0" smtClean="0"/>
              <a:t>A  </a:t>
            </a:r>
            <a:r>
              <a:rPr lang="en-GB" dirty="0"/>
              <a:t>TERTIARY  COLOUR IS….</a:t>
            </a:r>
          </a:p>
          <a:p>
            <a:r>
              <a:rPr lang="en-GB" dirty="0" smtClean="0"/>
              <a:t>A TINT </a:t>
            </a:r>
            <a:r>
              <a:rPr lang="en-GB" dirty="0"/>
              <a:t>IS….</a:t>
            </a:r>
          </a:p>
          <a:p>
            <a:r>
              <a:rPr lang="en-GB" dirty="0" smtClean="0"/>
              <a:t>A HUE IS</a:t>
            </a:r>
            <a:r>
              <a:rPr lang="en-GB" dirty="0"/>
              <a:t>….</a:t>
            </a:r>
          </a:p>
          <a:p>
            <a:r>
              <a:rPr lang="en-GB" dirty="0" smtClean="0"/>
              <a:t>A  </a:t>
            </a:r>
            <a:r>
              <a:rPr lang="en-GB" dirty="0"/>
              <a:t>SHADE </a:t>
            </a:r>
            <a:r>
              <a:rPr lang="en-GB" dirty="0" smtClean="0"/>
              <a:t>IS</a:t>
            </a:r>
            <a:r>
              <a:rPr lang="en-GB" dirty="0"/>
              <a:t>….</a:t>
            </a:r>
          </a:p>
          <a:p>
            <a:r>
              <a:rPr lang="en-GB" dirty="0"/>
              <a:t>A</a:t>
            </a:r>
            <a:r>
              <a:rPr lang="en-GB" dirty="0" smtClean="0"/>
              <a:t> TONE IS…..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81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8001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Simultaneous Contrast - </a:t>
            </a:r>
            <a:r>
              <a:rPr lang="en-GB" dirty="0"/>
              <a:t>Two </a:t>
            </a:r>
            <a:r>
              <a:rPr lang="en-GB" b="1" dirty="0" smtClean="0"/>
              <a:t>colours</a:t>
            </a:r>
            <a:r>
              <a:rPr lang="en-GB" dirty="0"/>
              <a:t>, side by side, </a:t>
            </a:r>
            <a:r>
              <a:rPr lang="en-GB" b="1" dirty="0"/>
              <a:t>interact</a:t>
            </a:r>
            <a:r>
              <a:rPr lang="en-GB" dirty="0"/>
              <a:t> with one another and change our perception accordingly.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20" y="2608519"/>
            <a:ext cx="3314768" cy="42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467" y="157766"/>
            <a:ext cx="9601200" cy="1485900"/>
          </a:xfrm>
        </p:spPr>
        <p:txBody>
          <a:bodyPr/>
          <a:lstStyle/>
          <a:p>
            <a:r>
              <a:rPr lang="en-GB" b="1" dirty="0" smtClean="0"/>
              <a:t>Colour Theory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862" y="1135816"/>
            <a:ext cx="5404834" cy="3970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51" y="489062"/>
            <a:ext cx="2743200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95" y="3968168"/>
            <a:ext cx="36766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ull colour whe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553556" y="756459"/>
            <a:ext cx="9610550" cy="52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smtClean="0">
                <a:latin typeface="Chalkduster"/>
              </a:rPr>
              <a:t>The whole colour wheel</a:t>
            </a:r>
          </a:p>
        </p:txBody>
      </p:sp>
      <p:pic>
        <p:nvPicPr>
          <p:cNvPr id="15364" name="Picture 4" descr="border 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73025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order 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-16904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t="12814" r="398" b="408"/>
          <a:stretch/>
        </p:blipFill>
        <p:spPr bwMode="auto">
          <a:xfrm>
            <a:off x="1371600" y="1567599"/>
            <a:ext cx="5820178" cy="491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ontent Placeholder 3" descr="full colour wheel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6172200" y="1764405"/>
            <a:ext cx="7500225" cy="4125040"/>
          </a:xfrm>
        </p:spPr>
      </p:pic>
    </p:spTree>
    <p:extLst>
      <p:ext uri="{BB962C8B-B14F-4D97-AF65-F5344CB8AC3E}">
        <p14:creationId xmlns:p14="http://schemas.microsoft.com/office/powerpoint/2010/main" val="10515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15502" y="30578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</a:rPr>
              <a:t>Enquiry question: </a:t>
            </a:r>
            <a:r>
              <a:rPr lang="en-GB" altLang="en-US" sz="3200" dirty="0">
                <a:solidFill>
                  <a:srgbClr val="FF0000"/>
                </a:solidFill>
              </a:rPr>
              <a:t>How can I create the other colours on the colour wheel using combinations of the three </a:t>
            </a:r>
            <a:r>
              <a:rPr lang="en-GB" altLang="en-US" sz="3200" dirty="0">
                <a:solidFill>
                  <a:srgbClr val="FFFF00"/>
                </a:solidFill>
              </a:rPr>
              <a:t>prim</a:t>
            </a:r>
            <a:r>
              <a:rPr lang="en-GB" altLang="en-US" sz="3200" dirty="0">
                <a:solidFill>
                  <a:srgbClr val="FF0000"/>
                </a:solidFill>
              </a:rPr>
              <a:t>ary col</a:t>
            </a:r>
            <a:r>
              <a:rPr lang="en-GB" altLang="en-US" sz="3200" dirty="0">
                <a:solidFill>
                  <a:srgbClr val="002060"/>
                </a:solidFill>
              </a:rPr>
              <a:t>ours</a:t>
            </a:r>
            <a:r>
              <a:rPr lang="en-GB" alt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502" y="1971430"/>
            <a:ext cx="8229600" cy="4525962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en-GB" b="1" dirty="0" smtClean="0">
                <a:solidFill>
                  <a:srgbClr val="002060"/>
                </a:solidFill>
              </a:rPr>
              <a:t>     Lesson objective: </a:t>
            </a:r>
            <a:r>
              <a:rPr lang="en-GB" dirty="0" smtClean="0">
                <a:solidFill>
                  <a:srgbClr val="002060"/>
                </a:solidFill>
              </a:rPr>
              <a:t>to explore colour mixing to create samples that can be used to make a double page that shows your understanding of colour theory.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GB" b="1" dirty="0" smtClean="0"/>
              <a:t>Rules:</a:t>
            </a:r>
          </a:p>
          <a:p>
            <a:pPr>
              <a:spcAft>
                <a:spcPts val="0"/>
              </a:spcAft>
              <a:defRPr/>
            </a:pPr>
            <a:r>
              <a:rPr lang="en-GB" dirty="0" smtClean="0"/>
              <a:t>Work on your A3 sheet </a:t>
            </a:r>
            <a:r>
              <a:rPr lang="en-GB" b="1" dirty="0" smtClean="0"/>
              <a:t>with control </a:t>
            </a:r>
            <a:r>
              <a:rPr lang="en-GB" dirty="0" smtClean="0"/>
              <a:t>leaving space around each experiment so that they don’t merge together.</a:t>
            </a:r>
          </a:p>
          <a:p>
            <a:pPr>
              <a:spcAft>
                <a:spcPts val="0"/>
              </a:spcAft>
              <a:defRPr/>
            </a:pPr>
            <a:r>
              <a:rPr lang="en-GB" dirty="0" smtClean="0"/>
              <a:t>Only use 2 colours at any one time (one of these may be a secondary colour you have mixed).</a:t>
            </a:r>
          </a:p>
          <a:p>
            <a:pPr>
              <a:spcAft>
                <a:spcPts val="0"/>
              </a:spcAft>
              <a:defRPr/>
            </a:pPr>
            <a:r>
              <a:rPr lang="en-GB" dirty="0" smtClean="0"/>
              <a:t>In pencil note down under each experiment which colours you mixed + amounts and what instrument you used to mix them.</a:t>
            </a:r>
          </a:p>
        </p:txBody>
      </p:sp>
    </p:spTree>
    <p:extLst>
      <p:ext uri="{BB962C8B-B14F-4D97-AF65-F5344CB8AC3E}">
        <p14:creationId xmlns:p14="http://schemas.microsoft.com/office/powerpoint/2010/main" val="38241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 smtClean="0"/>
              <a:t>Mix green, orange and purple.</a:t>
            </a:r>
          </a:p>
          <a:p>
            <a:endParaRPr lang="en-GB" sz="4400" dirty="0"/>
          </a:p>
          <a:p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Extension challenge: How can you make brown?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27" y="2981727"/>
            <a:ext cx="39052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742090" cy="3581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Make as many colours off the colour wheel as </a:t>
            </a:r>
            <a:r>
              <a:rPr lang="en-GB" sz="3600" dirty="0" smtClean="0"/>
              <a:t>possible, just from primary watercolours.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Combine them in them is the most interesting and unique way you can think of!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/>
              <a:t>Extension challenge: How can you make brown?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Content Placeholder 3" descr="full colour whe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6416898" y="0"/>
            <a:ext cx="7500225" cy="41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4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/>
              <a:t>Reflecting on what we have discovered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spcAft>
                <a:spcPts val="0"/>
              </a:spcAft>
              <a:buNone/>
              <a:defRPr/>
            </a:pPr>
            <a:endParaRPr lang="en-GB" dirty="0" smtClean="0"/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/>
              <a:t>What colours have we created when mixing two primary colours together?  Why is ratio important here?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/>
              <a:t>What is a tertiary colour?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/>
              <a:t>Using your knowledge of colour mixing how is the colour wheel designed to be used?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en-GB" sz="2800" dirty="0"/>
          </a:p>
          <a:p>
            <a:pPr>
              <a:spcAft>
                <a:spcPts val="0"/>
              </a:spcAft>
              <a:buFontTx/>
              <a:buChar char="-"/>
              <a:defRPr/>
            </a:pPr>
            <a:endParaRPr lang="en-GB" sz="2800" dirty="0" smtClean="0"/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en-GB" sz="2800" dirty="0" smtClean="0"/>
              <a:t>PRIMARY   SECONDARY    TERTIARY   TINT   HUE  SHADE   TONE</a:t>
            </a:r>
          </a:p>
        </p:txBody>
      </p:sp>
    </p:spTree>
    <p:extLst>
      <p:ext uri="{BB962C8B-B14F-4D97-AF65-F5344CB8AC3E}">
        <p14:creationId xmlns:p14="http://schemas.microsoft.com/office/powerpoint/2010/main" val="4914642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347</TotalTime>
  <Words>303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Chalkduster</vt:lpstr>
      <vt:lpstr>Franklin Gothic Book</vt:lpstr>
      <vt:lpstr>Crop</vt:lpstr>
      <vt:lpstr>Which is your favourite shade of blue?</vt:lpstr>
      <vt:lpstr>Simultaneous Contrast - Two colours, side by side, interact with one another and change our perception accordingly.</vt:lpstr>
      <vt:lpstr>Colour Theory </vt:lpstr>
      <vt:lpstr>PowerPoint Presentation</vt:lpstr>
      <vt:lpstr>The whole colour wheel</vt:lpstr>
      <vt:lpstr>Enquiry question: How can I create the other colours on the colour wheel using combinations of the three primary colours?</vt:lpstr>
      <vt:lpstr>Challenge 1</vt:lpstr>
      <vt:lpstr>Challenge 2</vt:lpstr>
      <vt:lpstr>Reflecting on what we have discovered</vt:lpstr>
      <vt:lpstr>COMPLETE THE FOLLOWING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awestmore</dc:creator>
  <cp:lastModifiedBy>Alex Westmore</cp:lastModifiedBy>
  <cp:revision>23</cp:revision>
  <cp:lastPrinted>2018-11-12T08:08:11Z</cp:lastPrinted>
  <dcterms:created xsi:type="dcterms:W3CDTF">2018-11-11T18:03:00Z</dcterms:created>
  <dcterms:modified xsi:type="dcterms:W3CDTF">2020-08-17T14:19:59Z</dcterms:modified>
</cp:coreProperties>
</file>