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4"/>
  </p:notesMasterIdLst>
  <p:sldIdLst>
    <p:sldId id="266" r:id="rId5"/>
    <p:sldId id="257" r:id="rId6"/>
    <p:sldId id="267" r:id="rId7"/>
    <p:sldId id="268" r:id="rId8"/>
    <p:sldId id="269" r:id="rId9"/>
    <p:sldId id="270" r:id="rId10"/>
    <p:sldId id="271" r:id="rId11"/>
    <p:sldId id="272"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8/5/layout/IconCircle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DC13AB6D-DEA2-4CBB-AC69-1EF1A6AD1512}">
      <dgm:prSet/>
      <dgm:spPr/>
      <dgm:t>
        <a:bodyPr/>
        <a:lstStyle/>
        <a:p>
          <a:pPr>
            <a:defRPr cap="all"/>
          </a:pPr>
          <a:r>
            <a:rPr lang="en-US" dirty="0" smtClean="0"/>
            <a:t>State factories made armaments and military clothing. Worked by serfs, criminals and </a:t>
          </a:r>
          <a:r>
            <a:rPr lang="en-US" dirty="0" err="1" smtClean="0"/>
            <a:t>pows</a:t>
          </a:r>
          <a:r>
            <a:rPr lang="en-US" dirty="0" smtClean="0"/>
            <a:t>, quality was poor.</a:t>
          </a:r>
          <a:endParaRPr lang="en-US"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dgm:spPr/>
      <dgm:t>
        <a:bodyPr/>
        <a:lstStyle/>
        <a:p>
          <a:endParaRPr lang="en-US"/>
        </a:p>
      </dgm:t>
    </dgm:pt>
    <dgm:pt modelId="{53742231-981F-480A-940F-203EC2F7423F}">
      <dgm:prSet/>
      <dgm:spPr/>
      <dgm:t>
        <a:bodyPr/>
        <a:lstStyle/>
        <a:p>
          <a:pPr>
            <a:defRPr cap="all"/>
          </a:pPr>
          <a:r>
            <a:rPr lang="en-US" dirty="0" smtClean="0"/>
            <a:t>Estate factories run by nobles using their serfs. After emancipation some survived in cotton or distilling industries.</a:t>
          </a:r>
          <a:endParaRPr lang="en-US" dirty="0"/>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dgm:spPr/>
      <dgm:t>
        <a:bodyPr/>
        <a:lstStyle/>
        <a:p>
          <a:endParaRPr lang="en-US"/>
        </a:p>
      </dgm:t>
    </dgm:pt>
    <dgm:pt modelId="{9EF41CC5-EF3B-4A6D-8229-3F1333EADFB3}">
      <dgm:prSet/>
      <dgm:spPr/>
      <dgm:t>
        <a:bodyPr/>
        <a:lstStyle/>
        <a:p>
          <a:pPr>
            <a:defRPr cap="all"/>
          </a:pPr>
          <a:r>
            <a:rPr lang="en-US" dirty="0" smtClean="0"/>
            <a:t>Domestic or </a:t>
          </a:r>
          <a:r>
            <a:rPr lang="en-US" dirty="0" err="1" smtClean="0"/>
            <a:t>kustar</a:t>
          </a:r>
          <a:r>
            <a:rPr lang="en-US" dirty="0" smtClean="0"/>
            <a:t> industries within home workshops or </a:t>
          </a:r>
          <a:r>
            <a:rPr lang="en-US" dirty="0" err="1" smtClean="0"/>
            <a:t>svietetka</a:t>
          </a:r>
          <a:r>
            <a:rPr lang="en-US" dirty="0" smtClean="0"/>
            <a:t>. Spinning weaving or metalwork were all produced. </a:t>
          </a:r>
          <a:endParaRPr lang="en-US" dirty="0"/>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dgm:spPr/>
      <dgm:t>
        <a:bodyPr/>
        <a:lstStyle/>
        <a:p>
          <a:endParaRPr lang="en-US"/>
        </a:p>
      </dgm:t>
    </dgm:pt>
    <dgm:pt modelId="{F1F413A5-77DF-4C06-8100-118334054132}" type="pres">
      <dgm:prSet presAssocID="{8AA20905-3954-474B-A606-562BCA026DC1}" presName="root" presStyleCnt="0">
        <dgm:presLayoutVars>
          <dgm:dir/>
          <dgm:resizeHandles val="exact"/>
        </dgm:presLayoutVars>
      </dgm:prSet>
      <dgm:spPr/>
      <dgm:t>
        <a:bodyPr/>
        <a:lstStyle/>
        <a:p>
          <a:endParaRPr lang="en-US"/>
        </a:p>
      </dgm:t>
    </dgm:pt>
    <dgm:pt modelId="{AC1929A9-5981-4A32-9C0D-4B197E67AD0B}" type="pres">
      <dgm:prSet presAssocID="{DC13AB6D-DEA2-4CBB-AC69-1EF1A6AD1512}" presName="compNode" presStyleCnt="0"/>
      <dgm:spPr/>
    </dgm:pt>
    <dgm:pt modelId="{6A089DC9-F967-46A6-B07A-5A52552B5111}" type="pres">
      <dgm:prSet presAssocID="{DC13AB6D-DEA2-4CBB-AC69-1EF1A6AD1512}" presName="iconBgRect" presStyleLbl="bgShp" presStyleIdx="0" presStyleCnt="3"/>
      <dgm:spPr/>
      <dgm:t>
        <a:bodyPr/>
        <a:lstStyle/>
        <a:p>
          <a:endParaRPr lang="en-US"/>
        </a:p>
      </dgm:t>
    </dgm:pt>
    <dgm:pt modelId="{E3F362C5-CA6A-4AE7-BE60-021A02C58117}" type="pres">
      <dgm:prSet presAssocID="{DC13AB6D-DEA2-4CBB-AC69-1EF1A6AD15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rain"/>
        </a:ext>
      </dgm:extLst>
    </dgm:pt>
    <dgm:pt modelId="{A98D5481-822A-4C7B-9317-BF8F1EB3B576}" type="pres">
      <dgm:prSet presAssocID="{DC13AB6D-DEA2-4CBB-AC69-1EF1A6AD1512}" presName="spaceRect" presStyleCnt="0"/>
      <dgm:spPr/>
    </dgm:pt>
    <dgm:pt modelId="{A2F8B06C-1613-4059-8CA9-4B585B75CD83}" type="pres">
      <dgm:prSet presAssocID="{DC13AB6D-DEA2-4CBB-AC69-1EF1A6AD1512}" presName="textRect" presStyleLbl="revTx" presStyleIdx="0" presStyleCnt="3">
        <dgm:presLayoutVars>
          <dgm:chMax val="1"/>
          <dgm:chPref val="1"/>
        </dgm:presLayoutVars>
      </dgm:prSet>
      <dgm:spPr/>
      <dgm:t>
        <a:bodyPr/>
        <a:lstStyle/>
        <a:p>
          <a:endParaRPr lang="en-US"/>
        </a:p>
      </dgm:t>
    </dgm:pt>
    <dgm:pt modelId="{583E4C28-A976-4978-B6B4-7E07AC9A7EEE}" type="pres">
      <dgm:prSet presAssocID="{9C64CC83-643C-4E12-8F97-BC19DC031190}" presName="sibTrans" presStyleCnt="0"/>
      <dgm:spPr/>
    </dgm:pt>
    <dgm:pt modelId="{C074913D-DA51-4E4C-874B-92237D81E8D6}" type="pres">
      <dgm:prSet presAssocID="{53742231-981F-480A-940F-203EC2F7423F}" presName="compNode" presStyleCnt="0"/>
      <dgm:spPr/>
    </dgm:pt>
    <dgm:pt modelId="{324840A6-FF0C-43D5-90C5-D5A3F9B0AE25}" type="pres">
      <dgm:prSet presAssocID="{53742231-981F-480A-940F-203EC2F7423F}" presName="iconBgRect" presStyleLbl="bgShp" presStyleIdx="1" presStyleCnt="3"/>
      <dgm:spPr/>
    </dgm:pt>
    <dgm:pt modelId="{59BA8133-B518-4537-9881-3822CD7CAD06}" type="pres">
      <dgm:prSet presAssocID="{53742231-981F-480A-940F-203EC2F742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Taxi"/>
        </a:ext>
      </dgm:extLst>
    </dgm:pt>
    <dgm:pt modelId="{F00EB37F-BC7D-408A-BE83-38FAA3918931}" type="pres">
      <dgm:prSet presAssocID="{53742231-981F-480A-940F-203EC2F7423F}" presName="spaceRect" presStyleCnt="0"/>
      <dgm:spPr/>
    </dgm:pt>
    <dgm:pt modelId="{5C5DF5E2-29DF-4330-A157-BCD37FD12928}" type="pres">
      <dgm:prSet presAssocID="{53742231-981F-480A-940F-203EC2F7423F}" presName="textRect" presStyleLbl="revTx" presStyleIdx="1" presStyleCnt="3">
        <dgm:presLayoutVars>
          <dgm:chMax val="1"/>
          <dgm:chPref val="1"/>
        </dgm:presLayoutVars>
      </dgm:prSet>
      <dgm:spPr/>
      <dgm:t>
        <a:bodyPr/>
        <a:lstStyle/>
        <a:p>
          <a:endParaRPr lang="en-US"/>
        </a:p>
      </dgm:t>
    </dgm:pt>
    <dgm:pt modelId="{EC52957E-7412-4C7A-8984-5745F0EEAC1C}" type="pres">
      <dgm:prSet presAssocID="{EF449C32-A7AE-4099-9E9B-9E2F736A89CE}" presName="sibTrans" presStyleCnt="0"/>
      <dgm:spPr/>
    </dgm:pt>
    <dgm:pt modelId="{7C11A057-D867-4C6B-ADFD-9CD34202F348}" type="pres">
      <dgm:prSet presAssocID="{9EF41CC5-EF3B-4A6D-8229-3F1333EADFB3}" presName="compNode" presStyleCnt="0"/>
      <dgm:spPr/>
    </dgm:pt>
    <dgm:pt modelId="{8A9D0615-74BE-404B-8F88-7FCE70F9CA5E}" type="pres">
      <dgm:prSet presAssocID="{9EF41CC5-EF3B-4A6D-8229-3F1333EADFB3}" presName="iconBgRect" presStyleLbl="bgShp" presStyleIdx="2" presStyleCnt="3"/>
      <dgm:spPr/>
    </dgm:pt>
    <dgm:pt modelId="{5FF658BC-830B-42C7-99ED-06DBBA838B7B}" type="pres">
      <dgm:prSet presAssocID="{9EF41CC5-EF3B-4A6D-8229-3F1333EADF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Cement truck"/>
        </a:ext>
      </dgm:extLst>
    </dgm:pt>
    <dgm:pt modelId="{D9FC7078-E5C7-42A7-BC95-B26AC3AB61F2}" type="pres">
      <dgm:prSet presAssocID="{9EF41CC5-EF3B-4A6D-8229-3F1333EADFB3}" presName="spaceRect" presStyleCnt="0"/>
      <dgm:spPr/>
    </dgm:pt>
    <dgm:pt modelId="{B7DEF6C5-8837-48BB-9ADC-2C179D03188A}" type="pres">
      <dgm:prSet presAssocID="{9EF41CC5-EF3B-4A6D-8229-3F1333EADFB3}" presName="textRect" presStyleLbl="revTx" presStyleIdx="2" presStyleCnt="3">
        <dgm:presLayoutVars>
          <dgm:chMax val="1"/>
          <dgm:chPref val="1"/>
        </dgm:presLayoutVars>
      </dgm:prSet>
      <dgm:spPr/>
      <dgm:t>
        <a:bodyPr/>
        <a:lstStyle/>
        <a:p>
          <a:endParaRPr lang="en-US"/>
        </a:p>
      </dgm:t>
    </dgm:pt>
  </dgm:ptLst>
  <dgm:cxnLst>
    <dgm:cxn modelId="{4B888393-351D-4489-90C9-5A68061AB236}" srcId="{8AA20905-3954-474B-A606-562BCA026DC1}" destId="{DC13AB6D-DEA2-4CBB-AC69-1EF1A6AD1512}" srcOrd="0" destOrd="0" parTransId="{2C752582-D9FF-4E04-A92F-827DB4BB5C48}" sibTransId="{9C64CC83-643C-4E12-8F97-BC19DC031190}"/>
    <dgm:cxn modelId="{15206FDD-D218-4A29-B2AF-EE87BA421A55}" type="presOf" srcId="{DC13AB6D-DEA2-4CBB-AC69-1EF1A6AD1512}" destId="{A2F8B06C-1613-4059-8CA9-4B585B75CD83}" srcOrd="0" destOrd="0" presId="urn:microsoft.com/office/officeart/2018/5/layout/IconCircleLabelList"/>
    <dgm:cxn modelId="{BC9954A8-84FD-41E0-BF01-CBCB7CCC231D}" type="presOf" srcId="{8AA20905-3954-474B-A606-562BCA026DC1}" destId="{F1F413A5-77DF-4C06-8100-118334054132}" srcOrd="0" destOrd="0" presId="urn:microsoft.com/office/officeart/2018/5/layout/IconCircleLabelList"/>
    <dgm:cxn modelId="{50AD13B7-7E34-4C3A-B2AE-5657F72BDB3E}" type="presOf" srcId="{53742231-981F-480A-940F-203EC2F7423F}" destId="{5C5DF5E2-29DF-4330-A157-BCD37FD12928}" srcOrd="0" destOrd="0" presId="urn:microsoft.com/office/officeart/2018/5/layout/IconCircleLabelList"/>
    <dgm:cxn modelId="{C61E85D3-59D6-41FA-B89A-108A7DDB6ECF}" type="presOf" srcId="{9EF41CC5-EF3B-4A6D-8229-3F1333EADFB3}" destId="{B7DEF6C5-8837-48BB-9ADC-2C179D03188A}" srcOrd="0" destOrd="0" presId="urn:microsoft.com/office/officeart/2018/5/layout/IconCircleLabelList"/>
    <dgm:cxn modelId="{F226B1C2-5D99-403A-8240-EAD6BD4D8534}" srcId="{8AA20905-3954-474B-A606-562BCA026DC1}" destId="{53742231-981F-480A-940F-203EC2F7423F}" srcOrd="1" destOrd="0" parTransId="{2FC75195-FBA1-43DE-85DD-40B4B3A2F1F3}" sibTransId="{EF449C32-A7AE-4099-9E9B-9E2F736A89CE}"/>
    <dgm:cxn modelId="{E476EEBC-7C9F-4E07-BD58-1044B9769B64}" srcId="{8AA20905-3954-474B-A606-562BCA026DC1}" destId="{9EF41CC5-EF3B-4A6D-8229-3F1333EADFB3}" srcOrd="2" destOrd="0" parTransId="{DAEF1C7D-B0C5-46FA-BED3-8A54E918D3E0}" sibTransId="{98E6DD7C-B953-4119-9F64-9914E467ECBF}"/>
    <dgm:cxn modelId="{EC5196A2-8F15-4056-B343-B62FE3A0CD60}" type="presParOf" srcId="{F1F413A5-77DF-4C06-8100-118334054132}" destId="{AC1929A9-5981-4A32-9C0D-4B197E67AD0B}" srcOrd="0" destOrd="0" presId="urn:microsoft.com/office/officeart/2018/5/layout/IconCircleLabelList"/>
    <dgm:cxn modelId="{DB950ACE-A67F-4ACF-BCE0-3192CBBDD098}" type="presParOf" srcId="{AC1929A9-5981-4A32-9C0D-4B197E67AD0B}" destId="{6A089DC9-F967-46A6-B07A-5A52552B5111}" srcOrd="0" destOrd="0" presId="urn:microsoft.com/office/officeart/2018/5/layout/IconCircleLabelList"/>
    <dgm:cxn modelId="{6DA725A3-67F2-44AB-A03E-8DF395CA7725}" type="presParOf" srcId="{AC1929A9-5981-4A32-9C0D-4B197E67AD0B}" destId="{E3F362C5-CA6A-4AE7-BE60-021A02C58117}" srcOrd="1" destOrd="0" presId="urn:microsoft.com/office/officeart/2018/5/layout/IconCircleLabelList"/>
    <dgm:cxn modelId="{DF84C2A4-9048-4D72-BD7C-1D83679F629C}" type="presParOf" srcId="{AC1929A9-5981-4A32-9C0D-4B197E67AD0B}" destId="{A98D5481-822A-4C7B-9317-BF8F1EB3B576}" srcOrd="2" destOrd="0" presId="urn:microsoft.com/office/officeart/2018/5/layout/IconCircleLabelList"/>
    <dgm:cxn modelId="{87ED192F-8DCE-47F1-809C-4C2FF89625CE}" type="presParOf" srcId="{AC1929A9-5981-4A32-9C0D-4B197E67AD0B}" destId="{A2F8B06C-1613-4059-8CA9-4B585B75CD83}" srcOrd="3" destOrd="0" presId="urn:microsoft.com/office/officeart/2018/5/layout/IconCircleLabelList"/>
    <dgm:cxn modelId="{16FFD5D7-226D-41F0-B200-2E17A88FADB0}" type="presParOf" srcId="{F1F413A5-77DF-4C06-8100-118334054132}" destId="{583E4C28-A976-4978-B6B4-7E07AC9A7EEE}" srcOrd="1" destOrd="0" presId="urn:microsoft.com/office/officeart/2018/5/layout/IconCircleLabelList"/>
    <dgm:cxn modelId="{DE2A344E-A74C-4F9B-B62C-34226FB63C21}" type="presParOf" srcId="{F1F413A5-77DF-4C06-8100-118334054132}" destId="{C074913D-DA51-4E4C-874B-92237D81E8D6}" srcOrd="2" destOrd="0" presId="urn:microsoft.com/office/officeart/2018/5/layout/IconCircleLabelList"/>
    <dgm:cxn modelId="{81090A41-71BE-4775-A24F-F44604AF8DAB}" type="presParOf" srcId="{C074913D-DA51-4E4C-874B-92237D81E8D6}" destId="{324840A6-FF0C-43D5-90C5-D5A3F9B0AE25}" srcOrd="0" destOrd="0" presId="urn:microsoft.com/office/officeart/2018/5/layout/IconCircleLabelList"/>
    <dgm:cxn modelId="{07542116-F90C-481B-B402-8CABF5689E48}" type="presParOf" srcId="{C074913D-DA51-4E4C-874B-92237D81E8D6}" destId="{59BA8133-B518-4537-9881-3822CD7CAD06}" srcOrd="1" destOrd="0" presId="urn:microsoft.com/office/officeart/2018/5/layout/IconCircleLabelList"/>
    <dgm:cxn modelId="{41A7DACF-4B41-41AA-A869-C6591F5C42F1}" type="presParOf" srcId="{C074913D-DA51-4E4C-874B-92237D81E8D6}" destId="{F00EB37F-BC7D-408A-BE83-38FAA3918931}" srcOrd="2" destOrd="0" presId="urn:microsoft.com/office/officeart/2018/5/layout/IconCircleLabelList"/>
    <dgm:cxn modelId="{2FD3F757-8BB1-4FB4-BEBB-5F05A6DA6CE8}" type="presParOf" srcId="{C074913D-DA51-4E4C-874B-92237D81E8D6}" destId="{5C5DF5E2-29DF-4330-A157-BCD37FD12928}" srcOrd="3" destOrd="0" presId="urn:microsoft.com/office/officeart/2018/5/layout/IconCircleLabelList"/>
    <dgm:cxn modelId="{35B742DB-7E4F-429E-9220-4A6EEA065B90}" type="presParOf" srcId="{F1F413A5-77DF-4C06-8100-118334054132}" destId="{EC52957E-7412-4C7A-8984-5745F0EEAC1C}" srcOrd="3" destOrd="0" presId="urn:microsoft.com/office/officeart/2018/5/layout/IconCircleLabelList"/>
    <dgm:cxn modelId="{36105A22-D12A-4027-BFBF-4F714973481A}" type="presParOf" srcId="{F1F413A5-77DF-4C06-8100-118334054132}" destId="{7C11A057-D867-4C6B-ADFD-9CD34202F348}" srcOrd="4" destOrd="0" presId="urn:microsoft.com/office/officeart/2018/5/layout/IconCircleLabelList"/>
    <dgm:cxn modelId="{1BD909B9-EA58-49BD-949A-4A2383E347B7}" type="presParOf" srcId="{7C11A057-D867-4C6B-ADFD-9CD34202F348}" destId="{8A9D0615-74BE-404B-8F88-7FCE70F9CA5E}" srcOrd="0" destOrd="0" presId="urn:microsoft.com/office/officeart/2018/5/layout/IconCircleLabelList"/>
    <dgm:cxn modelId="{D04E8D81-6F2F-45BC-8DA5-082EFD85DDC0}" type="presParOf" srcId="{7C11A057-D867-4C6B-ADFD-9CD34202F348}" destId="{5FF658BC-830B-42C7-99ED-06DBBA838B7B}" srcOrd="1" destOrd="0" presId="urn:microsoft.com/office/officeart/2018/5/layout/IconCircleLabelList"/>
    <dgm:cxn modelId="{3A3F9252-2D2B-405F-B980-47490838E774}" type="presParOf" srcId="{7C11A057-D867-4C6B-ADFD-9CD34202F348}" destId="{D9FC7078-E5C7-42A7-BC95-B26AC3AB61F2}" srcOrd="2" destOrd="0" presId="urn:microsoft.com/office/officeart/2018/5/layout/IconCircleLabelList"/>
    <dgm:cxn modelId="{2186D294-A36E-4A1F-9BFF-4720767E8136}" type="presParOf" srcId="{7C11A057-D867-4C6B-ADFD-9CD34202F348}" destId="{B7DEF6C5-8837-48BB-9ADC-2C179D03188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9DC9-F967-46A6-B07A-5A52552B5111}">
      <dsp:nvSpPr>
        <dsp:cNvPr id="0" name=""/>
        <dsp:cNvSpPr/>
      </dsp:nvSpPr>
      <dsp:spPr>
        <a:xfrm>
          <a:off x="436820" y="631933"/>
          <a:ext cx="1132312" cy="1132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362C5-CA6A-4AE7-BE60-021A02C58117}">
      <dsp:nvSpPr>
        <dsp:cNvPr id="0" name=""/>
        <dsp:cNvSpPr/>
      </dsp:nvSpPr>
      <dsp:spPr>
        <a:xfrm>
          <a:off x="678133" y="873245"/>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F8B06C-1613-4059-8CA9-4B585B75CD83}">
      <dsp:nvSpPr>
        <dsp:cNvPr id="0" name=""/>
        <dsp:cNvSpPr/>
      </dsp:nvSpPr>
      <dsp:spPr>
        <a:xfrm>
          <a:off x="74852" y="2116933"/>
          <a:ext cx="185625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smtClean="0"/>
            <a:t>State factories made armaments and military clothing. Worked by serfs, criminals and </a:t>
          </a:r>
          <a:r>
            <a:rPr lang="en-US" sz="1100" kern="1200" dirty="0" err="1" smtClean="0"/>
            <a:t>pows</a:t>
          </a:r>
          <a:r>
            <a:rPr lang="en-US" sz="1100" kern="1200" dirty="0" smtClean="0"/>
            <a:t>, quality was poor.</a:t>
          </a:r>
          <a:endParaRPr lang="en-US" sz="1100" kern="1200" dirty="0"/>
        </a:p>
      </dsp:txBody>
      <dsp:txXfrm>
        <a:off x="74852" y="2116933"/>
        <a:ext cx="1856250" cy="921313"/>
      </dsp:txXfrm>
    </dsp:sp>
    <dsp:sp modelId="{324840A6-FF0C-43D5-90C5-D5A3F9B0AE25}">
      <dsp:nvSpPr>
        <dsp:cNvPr id="0" name=""/>
        <dsp:cNvSpPr/>
      </dsp:nvSpPr>
      <dsp:spPr>
        <a:xfrm>
          <a:off x="2617914" y="631933"/>
          <a:ext cx="1132312" cy="1132312"/>
        </a:xfrm>
        <a:prstGeom prst="ellipse">
          <a:avLst/>
        </a:prstGeom>
        <a:solidFill>
          <a:schemeClr val="accent2">
            <a:hueOff val="19519"/>
            <a:satOff val="-13438"/>
            <a:lumOff val="-3431"/>
            <a:alphaOff val="0"/>
          </a:schemeClr>
        </a:solidFill>
        <a:ln>
          <a:noFill/>
        </a:ln>
        <a:effectLst/>
      </dsp:spPr>
      <dsp:style>
        <a:lnRef idx="0">
          <a:scrgbClr r="0" g="0" b="0"/>
        </a:lnRef>
        <a:fillRef idx="1">
          <a:scrgbClr r="0" g="0" b="0"/>
        </a:fillRef>
        <a:effectRef idx="0">
          <a:scrgbClr r="0" g="0" b="0"/>
        </a:effectRef>
        <a:fontRef idx="minor"/>
      </dsp:style>
    </dsp:sp>
    <dsp:sp modelId="{59BA8133-B518-4537-9881-3822CD7CAD06}">
      <dsp:nvSpPr>
        <dsp:cNvPr id="0" name=""/>
        <dsp:cNvSpPr/>
      </dsp:nvSpPr>
      <dsp:spPr>
        <a:xfrm>
          <a:off x="2859227" y="873245"/>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5DF5E2-29DF-4330-A157-BCD37FD12928}">
      <dsp:nvSpPr>
        <dsp:cNvPr id="0" name=""/>
        <dsp:cNvSpPr/>
      </dsp:nvSpPr>
      <dsp:spPr>
        <a:xfrm>
          <a:off x="2255946" y="2116933"/>
          <a:ext cx="185625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smtClean="0"/>
            <a:t>Estate factories run by nobles using their serfs. After emancipation some survived in cotton or distilling industries.</a:t>
          </a:r>
          <a:endParaRPr lang="en-US" sz="1100" kern="1200" dirty="0"/>
        </a:p>
      </dsp:txBody>
      <dsp:txXfrm>
        <a:off x="2255946" y="2116933"/>
        <a:ext cx="1856250" cy="921313"/>
      </dsp:txXfrm>
    </dsp:sp>
    <dsp:sp modelId="{8A9D0615-74BE-404B-8F88-7FCE70F9CA5E}">
      <dsp:nvSpPr>
        <dsp:cNvPr id="0" name=""/>
        <dsp:cNvSpPr/>
      </dsp:nvSpPr>
      <dsp:spPr>
        <a:xfrm>
          <a:off x="4799008" y="631933"/>
          <a:ext cx="1132312" cy="1132312"/>
        </a:xfrm>
        <a:prstGeom prst="ellipse">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dsp:style>
    </dsp:sp>
    <dsp:sp modelId="{5FF658BC-830B-42C7-99ED-06DBBA838B7B}">
      <dsp:nvSpPr>
        <dsp:cNvPr id="0" name=""/>
        <dsp:cNvSpPr/>
      </dsp:nvSpPr>
      <dsp:spPr>
        <a:xfrm>
          <a:off x="5040321" y="873245"/>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DEF6C5-8837-48BB-9ADC-2C179D03188A}">
      <dsp:nvSpPr>
        <dsp:cNvPr id="0" name=""/>
        <dsp:cNvSpPr/>
      </dsp:nvSpPr>
      <dsp:spPr>
        <a:xfrm>
          <a:off x="4437039" y="2116933"/>
          <a:ext cx="185625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smtClean="0"/>
            <a:t>Domestic or </a:t>
          </a:r>
          <a:r>
            <a:rPr lang="en-US" sz="1100" kern="1200" dirty="0" err="1" smtClean="0"/>
            <a:t>kustar</a:t>
          </a:r>
          <a:r>
            <a:rPr lang="en-US" sz="1100" kern="1200" dirty="0" smtClean="0"/>
            <a:t> industries within home workshops or </a:t>
          </a:r>
          <a:r>
            <a:rPr lang="en-US" sz="1100" kern="1200" dirty="0" err="1" smtClean="0"/>
            <a:t>svietetka</a:t>
          </a:r>
          <a:r>
            <a:rPr lang="en-US" sz="1100" kern="1200" dirty="0" smtClean="0"/>
            <a:t>. Spinning weaving or metalwork were all produced. </a:t>
          </a:r>
          <a:endParaRPr lang="en-US" sz="1100" kern="1200" dirty="0"/>
        </a:p>
      </dsp:txBody>
      <dsp:txXfrm>
        <a:off x="4437039" y="2116933"/>
        <a:ext cx="1856250" cy="92131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B6F77-31B3-44A6-9538-7D3B84B14A3E}" type="datetimeFigureOut">
              <a:rPr lang="en-US" smtClean="0"/>
              <a:t>5/12/2020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C92D-C8E2-4A8F-BF2D-75109D630128}" type="slidenum">
              <a:rPr lang="en-US" smtClean="0"/>
              <a:t>‹#›</a:t>
            </a:fld>
            <a:endParaRPr lang="en-US" dirty="0"/>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B24132-C908-474C-84C6-F33F0E9C2824}"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0D6BE-6A5B-4B1A-AB35-D5FFCCF5138B}"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E8BD5B-87CC-4318-9824-F4CA83CB0BAF}"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2AA5E-62DB-4209-84D2-A3A9C66875BD}"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8EF27-61CD-4273-9CC6-8B5AB469D6E9}"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14D88-E4A3-4915-A946-C7B143E0147E}" type="datetime1">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C41193-F002-4F22-ACB4-105512D85B33}" type="datetime1">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B2B57F-0B3C-4FE7-8F56-8C4115027F2E}" type="datetime1">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E8098D-3BCA-4496-B67F-08ABED3A79F9}" type="datetime1">
              <a:rPr lang="en-US" smtClean="0"/>
              <a:t>5/12/2020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4F9A14-79CD-4DBB-8A95-93FAB90953CE}" type="datetime1">
              <a:rPr lang="en-US" smtClean="0"/>
              <a:t>5/12/2020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2FCCA62-85F4-4E91-8034-B3A4AEB2ACA5}" type="datetime1">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739FE2-C7BB-439D-8EFA-EB059A6AF0B6}" type="datetime1">
              <a:rPr lang="en-US" smtClean="0"/>
              <a:t>5/12/2020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lur">
            <a:extLst>
              <a:ext uri="{FF2B5EF4-FFF2-40B4-BE49-F238E27FC236}">
                <a16:creationId xmlns:a16="http://schemas.microsoft.com/office/drawing/2014/main" id="{ECC95573-2971-40CA-8931-174ACDF3E94F}"/>
              </a:ext>
              <a:ext uri="{C183D7F6-B498-43B3-948B-1728B52AA6E4}">
                <adec:decorative xmlns:adec="http://schemas.microsoft.com/office/drawing/2017/decorative" xmlns="" val="0"/>
              </a:ext>
            </a:extLst>
          </p:cNvPr>
          <p:cNvPicPr>
            <a:picLocks noChangeAspect="1"/>
          </p:cNvPicPr>
          <p:nvPr/>
        </p:nvPicPr>
        <p:blipFill rotWithShape="1">
          <a:blip r:embed="rId2"/>
          <a:srcRect t="39378"/>
          <a:stretch/>
        </p:blipFill>
        <p:spPr>
          <a:xfrm>
            <a:off x="-32" y="10"/>
            <a:ext cx="12192031" cy="4915066"/>
          </a:xfrm>
          <a:prstGeom prst="rect">
            <a:avLst/>
          </a:prstGeom>
        </p:spPr>
      </p:pic>
      <p:sp>
        <p:nvSpPr>
          <p:cNvPr id="22" name="Rectangle 21">
            <a:extLst>
              <a:ext uri="{FF2B5EF4-FFF2-40B4-BE49-F238E27FC236}">
                <a16:creationId xmlns:a16="http://schemas.microsoft.com/office/drawing/2014/main" id="{B76D919A-FC3E-4B4E-BAF0-ED6CFB8DC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1065197" y="5120640"/>
            <a:ext cx="10058400" cy="822960"/>
          </a:xfrm>
        </p:spPr>
        <p:txBody>
          <a:bodyPr>
            <a:normAutofit/>
          </a:bodyPr>
          <a:lstStyle/>
          <a:p>
            <a:r>
              <a:rPr lang="en-US" sz="4800" dirty="0" smtClean="0">
                <a:solidFill>
                  <a:srgbClr val="FFFFFF"/>
                </a:solidFill>
              </a:rPr>
              <a:t>At His Witte’s End</a:t>
            </a:r>
            <a:endParaRPr lang="en-US" sz="4800" dirty="0">
              <a:solidFill>
                <a:srgbClr val="FFFFFF"/>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1065212" y="5943600"/>
            <a:ext cx="10058400" cy="543513"/>
          </a:xfrm>
        </p:spPr>
        <p:txBody>
          <a:bodyPr>
            <a:normAutofit/>
          </a:bodyPr>
          <a:lstStyle/>
          <a:p>
            <a:r>
              <a:rPr lang="en-US" sz="1500" dirty="0" smtClean="0">
                <a:solidFill>
                  <a:srgbClr val="FFFFFF"/>
                </a:solidFill>
              </a:rPr>
              <a:t>The Great spurt in Russia: How significant was economic and social change in Russia before 1914?</a:t>
            </a:r>
            <a:endParaRPr lang="en-US" sz="1500" dirty="0">
              <a:solidFill>
                <a:srgbClr val="FFFFFF"/>
              </a:solidFill>
            </a:endParaRPr>
          </a:p>
        </p:txBody>
      </p:sp>
      <p:sp>
        <p:nvSpPr>
          <p:cNvPr id="24" name="Rectangle 23">
            <a:extLst>
              <a:ext uri="{FF2B5EF4-FFF2-40B4-BE49-F238E27FC236}">
                <a16:creationId xmlns:a16="http://schemas.microsoft.com/office/drawing/2014/main" id="{8F66ACBD-1C82-4782-AA7C-05504DD7DE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441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181601" y="634946"/>
            <a:ext cx="6368142" cy="1450757"/>
          </a:xfrm>
        </p:spPr>
        <p:txBody>
          <a:bodyPr>
            <a:normAutofit fontScale="90000"/>
          </a:bodyPr>
          <a:lstStyle/>
          <a:p>
            <a:r>
              <a:rPr lang="en-US" dirty="0" smtClean="0"/>
              <a:t>Main features of Russian industrial organization prior to the 1890s.</a:t>
            </a:r>
            <a:endParaRPr lang="en-US" dirty="0"/>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8" r="24711" b="2"/>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descr="icon circle label list SmartArt">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1167097118"/>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81601" y="5486400"/>
            <a:ext cx="6159499" cy="646331"/>
          </a:xfrm>
          <a:prstGeom prst="rect">
            <a:avLst/>
          </a:prstGeom>
          <a:noFill/>
        </p:spPr>
        <p:txBody>
          <a:bodyPr wrap="square" rtlCol="0">
            <a:spAutoFit/>
          </a:bodyPr>
          <a:lstStyle/>
          <a:p>
            <a:r>
              <a:rPr lang="en-GB" dirty="0" smtClean="0"/>
              <a:t>Private enterprise only existed in the cotton industry around St Petersburg prior to 1850. </a:t>
            </a:r>
            <a:endParaRPr lang="en-GB" dirty="0"/>
          </a:p>
        </p:txBody>
      </p:sp>
    </p:spTree>
    <p:extLst>
      <p:ext uri="{BB962C8B-B14F-4D97-AF65-F5344CB8AC3E}">
        <p14:creationId xmlns:p14="http://schemas.microsoft.com/office/powerpoint/2010/main" val="184319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fuelled Russian industrial expansion?</a:t>
            </a:r>
            <a:endParaRPr lang="en-GB" dirty="0"/>
          </a:p>
        </p:txBody>
      </p:sp>
      <p:sp>
        <p:nvSpPr>
          <p:cNvPr id="6" name="Content Placeholder 5" descr="Train"/>
          <p:cNvSpPr>
            <a:spLocks noGrp="1"/>
          </p:cNvSpPr>
          <p:nvPr>
            <p:ph idx="1"/>
          </p:nvPr>
        </p:nvSpPr>
        <p:spPr>
          <a:prstGeom prst="rect">
            <a:avLst/>
          </a:prstGeom>
          <a:blipFill>
            <a:blip r:embed="rId2">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normAutofit/>
          </a:bodyPr>
          <a:lstStyle/>
          <a:p>
            <a:pPr marL="0" indent="0">
              <a:buNone/>
            </a:pPr>
            <a:endParaRPr lang="en-GB" dirty="0"/>
          </a:p>
          <a:p>
            <a:pPr marL="0" indent="0">
              <a:buNone/>
            </a:pPr>
            <a:endParaRPr lang="en-GB" dirty="0"/>
          </a:p>
          <a:p>
            <a:pPr lvl="7">
              <a:buFont typeface="Wingdings" panose="05000000000000000000" pitchFamily="2" charset="2"/>
              <a:buChar char="Ø"/>
            </a:pPr>
            <a:r>
              <a:rPr lang="en-GB" dirty="0" smtClean="0"/>
              <a:t>Opened up areas not accessible via river.</a:t>
            </a:r>
          </a:p>
          <a:p>
            <a:pPr>
              <a:buFont typeface="Wingdings" panose="05000000000000000000" pitchFamily="2" charset="2"/>
              <a:buChar char="Ø"/>
            </a:pPr>
            <a:r>
              <a:rPr lang="en-GB" dirty="0" smtClean="0"/>
              <a:t>Led to oil production in Baku and Resht on the Black Sea.</a:t>
            </a:r>
          </a:p>
          <a:p>
            <a:pPr>
              <a:buFont typeface="Wingdings" panose="05000000000000000000" pitchFamily="2" charset="2"/>
              <a:buChar char="Ø"/>
            </a:pPr>
            <a:r>
              <a:rPr lang="en-GB" dirty="0" smtClean="0"/>
              <a:t>Led to the development of the iron and coal industry in the Ukraine.</a:t>
            </a:r>
          </a:p>
          <a:p>
            <a:pPr>
              <a:buFont typeface="Wingdings" panose="05000000000000000000" pitchFamily="2" charset="2"/>
              <a:buChar char="Ø"/>
            </a:pPr>
            <a:r>
              <a:rPr lang="en-GB" dirty="0" smtClean="0"/>
              <a:t>Allowed new markets in Asia to be found for cotton goods.</a:t>
            </a:r>
          </a:p>
          <a:p>
            <a:pPr>
              <a:buFont typeface="Wingdings" panose="05000000000000000000" pitchFamily="2" charset="2"/>
              <a:buChar char="Ø"/>
            </a:pPr>
            <a:r>
              <a:rPr lang="en-GB" dirty="0" smtClean="0"/>
              <a:t>Made possible more extensive cultivation of the fertile Black Earth zone. </a:t>
            </a:r>
          </a:p>
          <a:p>
            <a:pPr>
              <a:buFont typeface="Wingdings" panose="05000000000000000000" pitchFamily="2" charset="2"/>
              <a:buChar char="Ø"/>
            </a:pPr>
            <a:r>
              <a:rPr lang="en-GB" dirty="0" smtClean="0"/>
              <a:t>Expanded trade including wheat exports </a:t>
            </a:r>
          </a:p>
          <a:p>
            <a:pPr>
              <a:buFont typeface="Wingdings" panose="05000000000000000000" pitchFamily="2" charset="2"/>
              <a:buChar char="Ø"/>
            </a:pPr>
            <a:r>
              <a:rPr lang="en-GB" b="1" dirty="0" smtClean="0"/>
              <a:t>All this increased social change in Russia. </a:t>
            </a:r>
            <a:endParaRPr lang="en-GB" b="1" dirty="0"/>
          </a:p>
        </p:txBody>
      </p:sp>
      <p:sp>
        <p:nvSpPr>
          <p:cNvPr id="7" name="Oval 6"/>
          <p:cNvSpPr/>
          <p:nvPr/>
        </p:nvSpPr>
        <p:spPr>
          <a:xfrm>
            <a:off x="1097280" y="1845734"/>
            <a:ext cx="1132312" cy="113231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Rectangle 7" descr="Train"/>
          <p:cNvSpPr/>
          <p:nvPr/>
        </p:nvSpPr>
        <p:spPr>
          <a:xfrm>
            <a:off x="1338593" y="2087046"/>
            <a:ext cx="649687" cy="649687"/>
          </a:xfrm>
          <a:prstGeom prst="rect">
            <a:avLst/>
          </a:prstGeom>
          <a:blipFill>
            <a:blip r:embed="rId2">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21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fuelled Russian industrial expansion?</a:t>
            </a:r>
          </a:p>
        </p:txBody>
      </p:sp>
      <p:pic>
        <p:nvPicPr>
          <p:cNvPr id="4" name="Content Placeholder 3"/>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2355" y="1932214"/>
            <a:ext cx="1779012" cy="745671"/>
          </a:xfrm>
          <a:solidFill>
            <a:schemeClr val="accent1"/>
          </a:solidFill>
        </p:spPr>
      </p:pic>
      <p:sp>
        <p:nvSpPr>
          <p:cNvPr id="6" name="TextBox 5"/>
          <p:cNvSpPr txBox="1"/>
          <p:nvPr/>
        </p:nvSpPr>
        <p:spPr>
          <a:xfrm>
            <a:off x="1097280" y="2872739"/>
            <a:ext cx="10430691"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emancipation of the serfs was the second key driver for expansion. </a:t>
            </a:r>
          </a:p>
          <a:p>
            <a:pPr marL="285750" indent="-285750">
              <a:buFont typeface="Arial" panose="020B0604020202020204" pitchFamily="34" charset="0"/>
              <a:buChar char="•"/>
            </a:pPr>
            <a:r>
              <a:rPr lang="en-GB" dirty="0" smtClean="0"/>
              <a:t>Prior to 1861 much of the rural economy was based on the barter system.</a:t>
            </a:r>
          </a:p>
          <a:p>
            <a:pPr marL="285750" indent="-285750">
              <a:buFont typeface="Arial" panose="020B0604020202020204" pitchFamily="34" charset="0"/>
              <a:buChar char="•"/>
            </a:pPr>
            <a:r>
              <a:rPr lang="en-GB" dirty="0" smtClean="0"/>
              <a:t>However after the emancipation rural society was forced to develop a cash based economy. </a:t>
            </a:r>
          </a:p>
          <a:p>
            <a:pPr marL="285750" indent="-285750">
              <a:buFont typeface="Arial" panose="020B0604020202020204" pitchFamily="34" charset="0"/>
              <a:buChar char="•"/>
            </a:pPr>
            <a:r>
              <a:rPr lang="en-GB" dirty="0" smtClean="0"/>
              <a:t>This led not only to increased financial liquidity but also to social change as relationships once based on status and custom gave way to those based on contract and law. </a:t>
            </a:r>
          </a:p>
          <a:p>
            <a:endParaRPr lang="en-GB" dirty="0"/>
          </a:p>
          <a:p>
            <a:r>
              <a:rPr lang="en-GB" dirty="0" smtClean="0"/>
              <a:t>Between 1860 and 1913 the number of industrial workers increased by 275%, with six million industrial workers in 1913. </a:t>
            </a:r>
            <a:endParaRPr lang="en-GB" dirty="0"/>
          </a:p>
        </p:txBody>
      </p:sp>
    </p:spTree>
    <p:extLst>
      <p:ext uri="{BB962C8B-B14F-4D97-AF65-F5344CB8AC3E}">
        <p14:creationId xmlns:p14="http://schemas.microsoft.com/office/powerpoint/2010/main" val="2063869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main man: Sergei </a:t>
            </a:r>
            <a:r>
              <a:rPr lang="en-GB" b="1" dirty="0" err="1" smtClean="0"/>
              <a:t>Yulyevich</a:t>
            </a:r>
            <a:r>
              <a:rPr lang="en-GB" b="1" dirty="0" smtClean="0"/>
              <a:t> Witte, 1849-1915.</a:t>
            </a:r>
            <a:endParaRPr lang="en-GB" b="1" dirty="0"/>
          </a:p>
        </p:txBody>
      </p:sp>
      <p:sp>
        <p:nvSpPr>
          <p:cNvPr id="3" name="Content Placeholder 2"/>
          <p:cNvSpPr>
            <a:spLocks noGrp="1"/>
          </p:cNvSpPr>
          <p:nvPr>
            <p:ph idx="1"/>
          </p:nvPr>
        </p:nvSpPr>
        <p:spPr/>
        <p:txBody>
          <a:bodyPr/>
          <a:lstStyle/>
          <a:p>
            <a:r>
              <a:rPr lang="en-GB" dirty="0" smtClean="0"/>
              <a:t>The eminent historian Hugh Seton-Watson described him as ‘One of the outstanding statesmen of the nineteenth century, a brilliant organiser and a man of broad ideals’. </a:t>
            </a:r>
          </a:p>
          <a:p>
            <a:r>
              <a:rPr lang="en-GB" dirty="0" smtClean="0"/>
              <a:t>Born in Tiflis, Georgia in 1849, and educated as minor nobility, he became famous in 1883 with his book on railway tariffs and administration. This catapulted him into the Ministry of Finance, rising to be Minister of Finance himself between 1892 and 1903. He was also Chairman of the Committee of Ministers from 1903-6. </a:t>
            </a:r>
          </a:p>
          <a:p>
            <a:r>
              <a:rPr lang="en-GB" dirty="0" smtClean="0"/>
              <a:t>A firm supporter of Tsarist autocracy and admirer of Alexander III, he also recognised the need for Russia to modernise. He eventually supported political and constitutional reform and became the first Prime Minister in 1905, floating an 80m loan from Britain and France that freed Nicholas II from dependence on his Duma (Parliament). </a:t>
            </a:r>
          </a:p>
          <a:p>
            <a:r>
              <a:rPr lang="en-GB" dirty="0" smtClean="0"/>
              <a:t>However he soon lost favour and was replaced. He opposed war in 1914, and died in 1915. </a:t>
            </a:r>
            <a:endParaRPr lang="en-GB" dirty="0"/>
          </a:p>
        </p:txBody>
      </p:sp>
    </p:spTree>
    <p:extLst>
      <p:ext uri="{BB962C8B-B14F-4D97-AF65-F5344CB8AC3E}">
        <p14:creationId xmlns:p14="http://schemas.microsoft.com/office/powerpoint/2010/main" val="259449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Witte’s Policies </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He argued that it was a case of ‘modernise or die’ Unless Russia wanted to become a colony of the West, it must modernise transport, markets and money through State action. However private businessmen should develop industries and trade.</a:t>
            </a:r>
          </a:p>
          <a:p>
            <a:pPr>
              <a:buFont typeface="Wingdings" panose="05000000000000000000" pitchFamily="2" charset="2"/>
              <a:buChar char="Ø"/>
            </a:pPr>
            <a:r>
              <a:rPr lang="en-GB" dirty="0" smtClean="0"/>
              <a:t>Home industries were protected by high import tariffs in 1887 and again in 1891. </a:t>
            </a:r>
            <a:endParaRPr lang="en-GB" dirty="0"/>
          </a:p>
          <a:p>
            <a:pPr>
              <a:buFont typeface="Wingdings" panose="05000000000000000000" pitchFamily="2" charset="2"/>
              <a:buChar char="Ø"/>
            </a:pPr>
            <a:r>
              <a:rPr lang="en-GB" dirty="0" smtClean="0"/>
              <a:t>Foreign investors were encouraged. </a:t>
            </a:r>
          </a:p>
          <a:p>
            <a:pPr>
              <a:buFont typeface="Wingdings" panose="05000000000000000000" pitchFamily="2" charset="2"/>
              <a:buChar char="Ø"/>
            </a:pPr>
            <a:r>
              <a:rPr lang="en-GB" dirty="0" smtClean="0"/>
              <a:t>A new rouble was introduced in 1897 linked to the gold standard for stability.</a:t>
            </a:r>
          </a:p>
          <a:p>
            <a:pPr>
              <a:buFont typeface="Wingdings" panose="05000000000000000000" pitchFamily="2" charset="2"/>
              <a:buChar char="Ø"/>
            </a:pPr>
            <a:r>
              <a:rPr lang="en-GB" dirty="0" smtClean="0"/>
              <a:t>Indirect taxes were raised to increase the gold reserve. </a:t>
            </a:r>
          </a:p>
          <a:p>
            <a:pPr>
              <a:buFont typeface="Wingdings" panose="05000000000000000000" pitchFamily="2" charset="2"/>
              <a:buChar char="Ø"/>
            </a:pPr>
            <a:r>
              <a:rPr lang="en-GB" dirty="0" smtClean="0"/>
              <a:t>Railways increased exploitation of Siberia – Trans-Siberian was completed by 1904. </a:t>
            </a:r>
            <a:endParaRPr lang="en-GB" dirty="0"/>
          </a:p>
        </p:txBody>
      </p:sp>
    </p:spTree>
    <p:extLst>
      <p:ext uri="{BB962C8B-B14F-4D97-AF65-F5344CB8AC3E}">
        <p14:creationId xmlns:p14="http://schemas.microsoft.com/office/powerpoint/2010/main" val="330823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Effects of Witte’s Policies – the good</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smtClean="0"/>
              <a:t>Increased foreign investment up from 26% in 1890 to 41% by 1915 but by 1900 20% of the budget was used simply to service the debt. </a:t>
            </a:r>
          </a:p>
          <a:p>
            <a:pPr>
              <a:buFont typeface="Wingdings" panose="05000000000000000000" pitchFamily="2" charset="2"/>
              <a:buChar char="q"/>
            </a:pPr>
            <a:r>
              <a:rPr lang="en-GB" dirty="0" smtClean="0"/>
              <a:t>Railways stimulated exports and foreign trades and through freight charges increased government revenues. </a:t>
            </a:r>
            <a:endParaRPr lang="en-GB" dirty="0" smtClean="0"/>
          </a:p>
          <a:p>
            <a:pPr>
              <a:buFont typeface="Wingdings" panose="05000000000000000000" pitchFamily="2" charset="2"/>
              <a:buChar char="q"/>
            </a:pPr>
            <a:r>
              <a:rPr lang="en-GB" dirty="0" smtClean="0"/>
              <a:t>Coal, iron and steel industries developed rapidly, particularly in the Ukraine. Textiles developed further around Moscow although declined around St Petersburg.</a:t>
            </a:r>
          </a:p>
          <a:p>
            <a:pPr>
              <a:buFont typeface="Wingdings" panose="05000000000000000000" pitchFamily="2" charset="2"/>
              <a:buChar char="q"/>
            </a:pPr>
            <a:r>
              <a:rPr lang="en-GB" dirty="0" smtClean="0"/>
              <a:t>Russia’s national income grew by 50% between 1894-1913, comparable to France at 52% or Germany at 58%.</a:t>
            </a:r>
          </a:p>
          <a:p>
            <a:pPr>
              <a:buFont typeface="Wingdings" panose="05000000000000000000" pitchFamily="2" charset="2"/>
              <a:buChar char="q"/>
            </a:pPr>
            <a:r>
              <a:rPr lang="en-GB" dirty="0" smtClean="0"/>
              <a:t>Witte’s policies encouraging merging of rural and urban lifestyles – retiring to the countryside.</a:t>
            </a:r>
          </a:p>
          <a:p>
            <a:pPr>
              <a:buFont typeface="Wingdings" panose="05000000000000000000" pitchFamily="2" charset="2"/>
              <a:buChar char="q"/>
            </a:pPr>
            <a:r>
              <a:rPr lang="en-GB" dirty="0" smtClean="0"/>
              <a:t>The factory system emerged in all industries except sugar factories and vodka distilleries. </a:t>
            </a:r>
            <a:endParaRPr lang="en-GB" dirty="0" smtClean="0"/>
          </a:p>
          <a:p>
            <a:pPr>
              <a:buFont typeface="Wingdings" panose="05000000000000000000" pitchFamily="2" charset="2"/>
              <a:buChar char="q"/>
            </a:pPr>
            <a:endParaRPr lang="en-GB" dirty="0"/>
          </a:p>
        </p:txBody>
      </p:sp>
    </p:spTree>
    <p:extLst>
      <p:ext uri="{BB962C8B-B14F-4D97-AF65-F5344CB8AC3E}">
        <p14:creationId xmlns:p14="http://schemas.microsoft.com/office/powerpoint/2010/main" val="1896207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 of Witte’s Policies – the bad</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Increase in export duties and taxes in the 1890s led to a further reduction in living standards especially after the famine of 1891. Caused by drought and crop failure this led to the death of nearly half a million peasants from hunger.</a:t>
            </a:r>
          </a:p>
          <a:p>
            <a:pPr>
              <a:buFont typeface="Wingdings" panose="05000000000000000000" pitchFamily="2" charset="2"/>
              <a:buChar char="Ø"/>
            </a:pPr>
            <a:r>
              <a:rPr lang="en-GB" dirty="0" smtClean="0"/>
              <a:t>Witte’s policies added to the suffering, even though a law of 1897 did shorten working hours, work remained unhealthy and dangerous. </a:t>
            </a:r>
          </a:p>
          <a:p>
            <a:pPr>
              <a:buFont typeface="Wingdings" panose="05000000000000000000" pitchFamily="2" charset="2"/>
              <a:buChar char="Ø"/>
            </a:pPr>
            <a:r>
              <a:rPr lang="en-GB" dirty="0" smtClean="0"/>
              <a:t>Russian factory foremen could pay, punish discipline and sack their workers. </a:t>
            </a:r>
          </a:p>
          <a:p>
            <a:pPr>
              <a:buFont typeface="Wingdings" panose="05000000000000000000" pitchFamily="2" charset="2"/>
              <a:buChar char="Ø"/>
            </a:pPr>
            <a:r>
              <a:rPr lang="en-GB" dirty="0" smtClean="0"/>
              <a:t>Housing conditions were appalling particularly in the cities. </a:t>
            </a:r>
          </a:p>
          <a:p>
            <a:pPr>
              <a:buFont typeface="Wingdings" panose="05000000000000000000" pitchFamily="2" charset="2"/>
              <a:buChar char="Ø"/>
            </a:pPr>
            <a:r>
              <a:rPr lang="en-GB" dirty="0" smtClean="0"/>
              <a:t>In 1904 there were 556 deaths and 66,680 serious injuries in the factories. </a:t>
            </a:r>
            <a:endParaRPr lang="en-GB" dirty="0"/>
          </a:p>
        </p:txBody>
      </p:sp>
    </p:spTree>
    <p:extLst>
      <p:ext uri="{BB962C8B-B14F-4D97-AF65-F5344CB8AC3E}">
        <p14:creationId xmlns:p14="http://schemas.microsoft.com/office/powerpoint/2010/main" val="3118076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a:t>
            </a:r>
            <a:endParaRPr lang="en-GB" dirty="0"/>
          </a:p>
        </p:txBody>
      </p:sp>
      <p:sp>
        <p:nvSpPr>
          <p:cNvPr id="3" name="Content Placeholder 2"/>
          <p:cNvSpPr>
            <a:spLocks noGrp="1"/>
          </p:cNvSpPr>
          <p:nvPr>
            <p:ph idx="1"/>
          </p:nvPr>
        </p:nvSpPr>
        <p:spPr/>
        <p:txBody>
          <a:bodyPr/>
          <a:lstStyle/>
          <a:p>
            <a:r>
              <a:rPr lang="en-GB" dirty="0" smtClean="0"/>
              <a:t>1. What were Witte’s main aims for the Russian economy?</a:t>
            </a:r>
          </a:p>
          <a:p>
            <a:r>
              <a:rPr lang="en-GB" dirty="0" smtClean="0"/>
              <a:t>2. How successful were Witte’s modernisation policies?</a:t>
            </a:r>
          </a:p>
          <a:p>
            <a:r>
              <a:rPr lang="en-GB" dirty="0" smtClean="0"/>
              <a:t>3. To what extent was Russian industrialisation a triumph for the economy but a disaster for tsarism?</a:t>
            </a:r>
            <a:endParaRPr lang="en-GB" dirty="0"/>
          </a:p>
        </p:txBody>
      </p:sp>
    </p:spTree>
    <p:extLst>
      <p:ext uri="{BB962C8B-B14F-4D97-AF65-F5344CB8AC3E}">
        <p14:creationId xmlns:p14="http://schemas.microsoft.com/office/powerpoint/2010/main" val="361337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5550B3-F1C0-4D73-82FC-DDABEC8F0952}">
  <ds:schemaRefs>
    <ds:schemaRef ds:uri="http://purl.org/dc/terms/"/>
    <ds:schemaRef ds:uri="71af3243-3dd4-4a8d-8c0d-dd76da1f02a5"/>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D226911E-AE6C-4963-864C-FEDEB2DC7729}">
  <ds:schemaRefs>
    <ds:schemaRef ds:uri="http://schemas.microsoft.com/sharepoint/v3/contenttype/forms"/>
  </ds:schemaRefs>
</ds:datastoreItem>
</file>

<file path=customXml/itemProps3.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 design</Template>
  <TotalTime>0</TotalTime>
  <Words>847</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At His Witte’s End</vt:lpstr>
      <vt:lpstr>Main features of Russian industrial organization prior to the 1890s.</vt:lpstr>
      <vt:lpstr>So what fuelled Russian industrial expansion?</vt:lpstr>
      <vt:lpstr>So what fuelled Russian industrial expansion?</vt:lpstr>
      <vt:lpstr>The main man: Sergei Yulyevich Witte, 1849-1915.</vt:lpstr>
      <vt:lpstr>Witte’s Policies </vt:lpstr>
      <vt:lpstr>Effects of Witte’s Policies – the good</vt:lpstr>
      <vt:lpstr>Effect of Witte’s Policies – the bad</vt:lpstr>
      <vt:lpstr>Your task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2020-05-09T21:45:23Z</dcterms:created>
  <dcterms:modified xsi:type="dcterms:W3CDTF">2020-05-12T09:44:06Z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