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4" r:id="rId10"/>
    <p:sldId id="281" r:id="rId11"/>
    <p:sldId id="282" r:id="rId12"/>
    <p:sldId id="263" r:id="rId13"/>
    <p:sldId id="265" r:id="rId14"/>
    <p:sldId id="279" r:id="rId15"/>
    <p:sldId id="284" r:id="rId16"/>
    <p:sldId id="285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12"/>
    <a:srgbClr val="3AB9FF"/>
    <a:srgbClr val="E26F50"/>
    <a:srgbClr val="EE0000"/>
    <a:srgbClr val="FF3300"/>
    <a:srgbClr val="AD5BFF"/>
    <a:srgbClr val="66FF33"/>
    <a:srgbClr val="9933FF"/>
    <a:srgbClr val="9900CC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89927" autoAdjust="0"/>
  </p:normalViewPr>
  <p:slideViewPr>
    <p:cSldViewPr>
      <p:cViewPr>
        <p:scale>
          <a:sx n="103" d="100"/>
          <a:sy n="103" d="100"/>
        </p:scale>
        <p:origin x="-169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60071-37C0-465A-A2B6-95A7DD1DB49C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03029-53D1-40CC-9369-0E3019601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4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3029-53D1-40CC-9369-0E30196014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0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Jonathon</a:t>
            </a:r>
            <a:r>
              <a:rPr lang="en-GB" baseline="0" dirty="0" smtClean="0">
                <a:latin typeface="+mn-lt"/>
              </a:rPr>
              <a:t> Ross, Prince Charles, George Bush, Sacha Baron-Cohen, Gordon Brown, Louis Theroux, Edward Norton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3029-53D1-40CC-9369-0E30196014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2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292819" y="5804647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1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49072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2649071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2649071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1260476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762001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9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9"/>
            <a:ext cx="1524000" cy="5851525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60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09696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1"/>
            <a:ext cx="14462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292819" y="5804647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6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9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9" y="316006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5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6ED94A-7C09-4F85-A919-BBF1A8A61A08}" type="datetimeFigureOut">
              <a:rPr lang="en-GB" smtClean="0"/>
              <a:t>28/08/15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1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microsoft.com/office/2007/relationships/hdphoto" Target="../media/hdphoto2.wdp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5.png"/><Relationship Id="rId3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8631" y="788511"/>
            <a:ext cx="6327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A level </a:t>
            </a:r>
            <a:r>
              <a:rPr lang="en-US" sz="72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History</a:t>
            </a:r>
            <a:endParaRPr lang="en-US" sz="7200" b="1" cap="none" spc="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226" y="20231"/>
            <a:ext cx="46475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latin typeface="Apple Chancery"/>
                <a:cs typeface="Apple Chancery"/>
              </a:rPr>
              <a:t>Welcome to</a:t>
            </a:r>
            <a:endParaRPr lang="en-US" sz="7200" b="1" cap="none" spc="0" dirty="0">
              <a:ln w="10541" cmpd="sng">
                <a:solidFill>
                  <a:schemeClr val="tx2"/>
                </a:solidFill>
                <a:prstDash val="solid"/>
              </a:ln>
              <a:solidFill>
                <a:srgbClr val="FFC000"/>
              </a:solidFill>
              <a:effectLst/>
              <a:latin typeface="Apple Chancery"/>
              <a:cs typeface="Apple Chancery"/>
            </a:endParaRPr>
          </a:p>
        </p:txBody>
      </p:sp>
      <p:pic>
        <p:nvPicPr>
          <p:cNvPr id="6" name="Picture 5" descr="KES Branding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2560" l="38256" r="62278"/>
                    </a14:imgEffect>
                  </a14:imgLayer>
                </a14:imgProps>
              </a:ext>
            </a:extLst>
          </a:blip>
          <a:srcRect l="35429" r="34721" b="37879"/>
          <a:stretch/>
        </p:blipFill>
        <p:spPr bwMode="auto">
          <a:xfrm>
            <a:off x="251520" y="307439"/>
            <a:ext cx="1047013" cy="81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utoShape 4" descr="data:image/jpeg;base64,/9j/4AAQSkZJRgABAQAAAQABAAD/2wCEAAkGBxQTEhUUEhMVFhUXFx8ZGBgYGB4gHRwcHxocICAdIR0eHiggGiElHRsbITEhJSk3Li4uHh8zODMsNygtLiwBCgoKDg0OGxAQGywkICYsLCwvNCw0LCwsNDQ0LCwtLDQsLDQsLCwsLDQsLCwsLCwsLCwsLCwsLCwsLCwsNCwsLP/AABEIAIwBZwMBIgACEQEDEQH/xAAcAAACAwEBAQEAAAAAAAAAAAAFBgMEBwACAQj/xABJEAACAgAFAQYDBAgFAgQDCQABAgMRAAQSITEFBhMiQVFhMnGBBxRCkSNSYpKhscHRFTNTcoJD8CSisvEWk8I0VGODo8PS0+H/xAAZAQADAQEBAAAAAAAAAAAAAAABAgMABAX/xAAtEQACAgEDAwMDAwUBAAAAAAAAAQIRIQMSMRNBUQQiYRQy8HGRwSNCgaGx0f/aAAwDAQACEQMRAD8A2OPq0TC1LsAaNRudxyNlxHF1yBiVV7I5AVrHzFbYz2Prc+Vk7kQ+EC5dZ0gHceAgeMtQIrgbHyA8dHYROGGrWF8AUWbIo7ebUQK/LHE/VPco4ydPQw2aYepRebgfOx/PEWa63l411yTIi3WpjQv0s7YodA6eY0DONLmyV1agpY2d/NjQsjb+ZUvtIzH3jN5TIg+C+9m/27gX6bBvzGK9Z8ktuaH/APxWGtXeArV6hZFc3fFV548ZbreXkUPHMjKeGU2D8jwd8JPavPiLpjvrLPMFSJBYCiQVSLZPwajv53xxgx0jpeZy2ShhhMetIyHBWzrO9qdQWwSdjsfUVuI67asLgkxhPVoPOaMfNgMfT1WH/Wj/AHhjNO0eelkYLKjakWmVyQduGCnwHztkY36bVi9k+0zxg5UHxEfonJ/NRsfhHi444BrCfUtT2tD9D27kPx6pD/rRfvr/AHxH/jWXuvvEN813i3+V4DdmIZRGskrM22lAx1HTfxE73q2Iveqve8L32l5JsvLB1SAEtD+jmAPMRsbelFiL9wfLFI619ibgh/XqMJ4lj/fH98SrmkPDqfkwwr5TOLmFEUrRvDPBqVgSbDnTQuzwVJJ82Awm/Zbl1ymbzPTsxGneKe8iYqLZfY+lEN9W9MZa1q6C9M1c5+L/AFU/eH98ekzcZ4dD8mGBHWupLlk1mNns1Srx7k1S4X8v2sU5x4JEjMTASRvxSd2DRsEE6/Pb4hgfUIy0m1aHzVj7j8/dmM3P1DPnMSO2lXD6A3CmtKBSCNNLR2AqySMan0yMvrlkNRpqOlDQJ5q1otoUVe1kn0ss9dJ1Runi7G7HYz/7PXkzEUuYzM0hVn8CmVwEA5/FxZrf9XEvbLqDQZYmFnEskixwkSyGyTzu1Hbb0s4H1CN0nu2j3jsAYMmscSd/LIzKoDMZZNz5mgwG59sZl2t7Q9Qy07OC6xKwChWkMVc6Wd93YggEqa9OMMtZN0Dpm147CLJ20y4y0OYRpG7wf5YkJfUNtNHkhuSdgATxi32U6jmM0peRiiVvpr4ibAB02aUiz618gPqI3QelKt3Yb8djNuh9RzIzs+Rzc0hkvXl5CxXWnmPAALrfi7D+mGaHNJqKF5PCQpbvWI1MaHNeZH5jBevFC9NjHjsZh2e6zmYepy5LPzyOJB/4droHckbqBuy/xUjzw/tlF/Wk/wDmv/8AywXrJA2hDHYWc/1rKRFgcydSg2izMW28q1GuMJvVu12cDjumdEdbiFK5J43Zkoi9jW24wr14oeOjKXBrGOwv9nc995hDiWXUKD7KBqoE14Nxvgk2Xfymk+oSv/QD/HDLWi1YjjTovY7C51XrzwEINE0hNaFUgj5nU259K98Eoc5KRvHGGoEr3pNexqPGWvBurC9OSVhHHYXs32mEZdWQXGNyGNFtqQEoLbcewvcjHzpPX5swGZMugVTVtMQCfOqiN15/++N1oXVm6cquhix2BXUeqNDFrZEvjT3h3PkF/R2T9BgP0Hti2Yl7psuImIJFyE3QttxHVjbzxnrQTqzLTk1dDbjsBevdVkhy8s0UaymNCwTURqrkWAa2vAzs12tfN5NcysSKSWUprLEFSRV6Rewv5HjBerFK7AoNjbjsC8pnJnQMURSf2mNfShf54HdK7QySyvEyIjLxuTdGj+W354X6jTxnkbpSz8DLjsC55Jgfjj/+Wf8A+zA3rfWzlojLNmEROP8AL3JrbSNVk+39sZ68Fgy02M2Oxn/Tu38MkJmfNd0AxXQ8YDkgA7KpYsNxwDziWHt5lyLOZcel5WXf/wDSF43Xj8m6THvHYU8h2nWUalzMdWQA0RVjXszA/wAMdhPqtPyN0J+BSlmnzOmVoZTdAFl0gWdgLoUb8j5+fOGTsd07TJI0lCSPwBRvpBAN36mq9h88es9l+8DmSeRYySNlseE0WahSrYPpsCb32sRZFESQu7hY22IIGwVWNbbeK+OaxyrRjGW58lpajcaQwQnnGbdlXWfMZzqLSUzSmLLi+VUbbfqlQv7rYcp8m8iGOWVwswKEIQGFqTWoLvsDuKwK6J0dMuI4opHtZJAFKrsut7YNoBuvcjeq3xV/bRJLNgXruYXO5vpsAUDxmaShvSfDe3npcfIjGjyHfCx/ga9/3wkk+96u573w7Jeu9OnRfd+en4sWMvNINXezSOST3VaAWpiNOyc8GztRvyOA8JI1XwGs1lUlGmRVYe4/kfL6Yznr/RdDkBTIveqibWdRFqK8yACLHNb84cIOmvKn6eYyU7WpRNBIYgbaQTQ23PvgFN0pVzSQmdtbkyroQJHGw+EaVbckE1qvgXyMJOEZrI8JOHBSyfak5KlmDtGSAEIOsE/qA7nz8J+lcFyTqeWzStBq1a0IZCpFrW43HoccOmysgjmeOZa5eM6ifWw9X7gDFHKwSQSSJDBliRGratboTZcBd1eha+vngwhKGE7XyacoSz3FDsD/AOHfNdPlBeXJuZMvvRZGHr/yDXW2vHj7Q1kC5fqsSkS5Z9ElUbS+dS7MLLJY28R4rBHrPSpG6muaDRxyxoFMS6nOYjZSAaFFPxJZ2BUEkDFjqnTJJe/y4y/xZdfB340oG1AUCpAIZSaurAN84o+bAvkSPtA7UTZieLuWcREXGqsQrX6gHxX5361ilJmleRzI9rG1AckqV0lAPNaAA9NN4P8AQuyOZgdVmEciZeQAyA3+jOltNHfSQeKNWT8nDtB2QjmVmTJZfvTwRMyDnk6UF1zXnhHHdhlIzUHgz37K8k0ucmWIssLR+PfdRq238zsa/tYOjdv86Mvke5hHjlqCJV532NfTb5kYCdlFkgRpIIYVXVoJDEl2/wBoGpjxVUKF1uTggMhmMx1CGedaSKPUkW4Ibgtvtu1kb8BfTBecoWqlnhEcXR48tDBBJB3h0kMy0dRLar3FDfVzxsd62g6RP9/6hHUfdwZJSVSttd6R5bVWw/ZwR625QDu676MHSXmj1ltqDKT4hsCBV2NqJvFfsHeUiK5iGf7xKxkkIjLbE0LIvj+ZOEUchv233GXrXSVlGoBRKopXIB/4nbg/w5wgdtXEeWWPMxPErSKGNsUJAJA1DaiQPhFgemHhu0URTWLIq/wg78DSW1A8eWFftLHNnohCcr+jjIDRiRWcMVtT4WAQgEEAncMfXB2puwQk1gRRmdEgSPQbjY+GjaKuvSu5CI1V+s29nyxP9nXaiSLMJG7gLI4snayzC7PvZPsQK87euxnZxYItE2R0uYwHmDBixvyAOpPIivTFebskpzcRXL6II3WUyaSXcrZ0aQKA1Eb87YySr8seUk/zH/S99qXRmkhGbgJXMZU94pHOkbke9Vdf7vXEmQ6mmayUOcRbfbVEDQMg2Nn9nxEfPDOc2DtokPqNB/qMJHZ7s5LlM3mEWBmyMx1qNSho39hqBHmtg8BcM8ojHBB9qvSZJstHmkAE+W0u2m9lNN57+BqO/kSdsG832hOY6UMzB8ToAa/C+4YfvjT9cEo8gVHdxwMsb33utlJa+bOokmr5/PC32O7MT5SHM5WejFMSUMcg1KCKb4htsF9d7xrtUzUrszvLwN+EFtR0KP1i3hAHqd/5euPSSsvh1EUdhvsQd9jxvhub7OZTMNEoMF7+JddXutC0si/F8tjWDmV+z6IL+lEryE7yd4B/5dx9TZxLptnc/UwT8gX7Pu8miaH7y8UfencafExT4FLA2fx0P1TY3w89b6n92jWKPU8p2UcnfzP14H9Bgf07suuXKsiSSPGG7kSygpGT6AAVzuavHroXRZI5WnnQyS2dNOu1/E25A1Gz8hsPPDy3Uor9zkk4ym5v9iLpeV+7zATDXNKhYFSSy38W1bc/H6/TFvI9JcOWFJH6sbby3AsgfDdluaJG2JM1LIZw5hcR0FJrUSLLX4GNb0B8yT5Yg7Ry5iSPu4IHKn4ydIJHkoBa69fy9cKkoL4M25P9QNmk+/ZgRRArDGN3HNfrE+bNuFvys+Zw19QmbLxIIYC6ihS8KAR5Dc7XwPLf1xU6N3eWiEbFu8PikPdvuxNfq7Dal9QPniDtD1fNju/uMauDesyRybcVWw25s3e2G041blyLL3UlwIXbTtMJc3aBl7uPRXq+92b2UFiPfTfpQPNZ3WCVBG4BNnxHxUT5bKNNfPBaXsNnpGkkMQUNbAJR3JsKA7KQLPJPGCE3ZSf7sVSBYZAQbkpi4AN2RqVd+B+WmzaS025OR1qelCKXJL9l+fZ55IZHtWjJ0k/EbH5nTf0x32d3lM9nOmOfCG76E/l6+qFD/wAWwW7HdNhyBLZjV94l2DCJ9Cg8IpC6QdrPrQ9MBvtJk7vN5TqGSBkljOmVUUklB9PNSy/UemKQSS2s5tR7ptxQ7z9oytquXnkbVp1Knh8/ERetVBG+3yuxalnOpsZo84kMsatpPioCTwgkrvurKRV+/wBDfaTqbCJHycsayysFt9yivZLV+Eg18V1xti/11YZMoY+8iJjUFaYcqPIWasWPriepFyjXfkaDUZJ1h4I+uddZVDZeGSUsgZSqMVo8fCN/l/LCJN0TPZpjmMwFAWz+mIUKvmAu4iWvmx8zhu7F9SQQFJHC6GOnUQPCRe3rveKX2j5F85DHDBKoGq3tqWtgCR+KrJ32+tYWC35b5Gb2OkuDLshkXCnNLl52gViEdVsEg8k1tXPFXt5HA9OtMGDGNSqtZUg+L2aje+N/zHW8tk4o41NqqhQsVGgBXAOAnTzlMw84niQ969oHjIAVRyGqkJNnY8/TFt0U8qxKk1jAQ7E9Uy2cy4lgiSNl8LxgDUh9LHIPIPn87x2FWToJys5fL5uUgghY4ErSt8GtQb1+H3OOxGcoJ8DrTk1aY6ZRdSAkTjWoMiBaUswtuV1LZu9JHJ9Tj3LQoFZ2SRiCtxgG1O3Kmq3oHywqr2+kYawiIhLmjbNpRA3xWF1MWC1VDmzhVm6zPmTU7lxepEJoarOwCkVYJXzO9e4vJklBs2PKwNeu3BrSO8piBflpat9t+TW+PQybBQNfwmwdO4O/7XuR9cKn2czROGqSQyxrRQtaaSdioqwBwfl7jDwDjck3awVVyx7zvLGrTp+HarvjV/HCxmjLkp+9kmuBqC6tR0tsCNF0PDqYEGzR9SMOgOKPVOmR5hDHKCVsMK2IINgg41GTzkpZHqKIv+argszDwsG8TE1QUk7k8DisLeby6MjOEZJyTIGAcsDsQAPKmoADgrwQKwO6v2lXLyd1lisqqNJZh50BsQd/nsD5eWDnTc0MxCsg21A6h6HcHgEklr5P6uINvhltte7yKOX7W5uIjVmSa/C62CP3dx7g+uGzIdS+/L3oSIEFUZiFZk0nUdKuvmTYs7bc1WM+6urM7tJEsbELIKutJ2PIG+oX/wAvYYf+wejJ5QyZlxH3z2ofY1VDw877n5Vh9NturH1VDYnWQy6qjxvHuxJWQuzFipo3YDWQyihsAC1VgZNn8u88hZpULKkQZS8d0XskWPh18kbb49Znt/lhXdpI93vpCjSPxeI3R4G3IrATrvafLThGaGVJFbzoLWxILBvMHYkCid63w955RFR8pjPLCZBLL+loSLJo8a94iom1bFr0tQHJoGxtix2m6l3eWYpeqSkTajbD0O4pbPHlhIymbzLMr5ZtUZBkbQqsBqI0r3elmQAbkhTdNRNjE+b6tLKFXwqVYMSFANkhaOmzdSqKKg3qIsrpw1OSM47XkuZXp8+VzcUetSGYMhKnSzBHBB808LMLF/hNHcHx2l7Qza5UiKB1UIxjLEgAuWCkgbjwgmvlW9eF69mHUlY40LoKIQ2hob/pClN40PBFOv6pteWIrbSOdS6WCltSudQDKSrHy1b3wAeGGJyjKEaXAyqcrfII3O+5J33+vONB+zDOswmVyxKBApPktvSjz2Nn6+2EzOMBbL+jXyWyaDEkb+fNfT3wU6Z2nTKw6RF3krEljJ+E6bVQBdjjzBsnbbEYYlh4HcW1VDrk4iAFlDx91aQ6IyxoEr3h8DLZA2HkDfLbfOnhvEXfO3qICldiAaDWEA8Qo0TsKGM1n6zmZpUIlZSTpIjACgLTEkChQFnc7iwTteNX6FkiIQ0kwmLeJXW1BUgEeG/ryecWu1aElHZhkoZvwx5n95P/AKnxw7/VxNp8gTD9b2444xYk6cjqynUAwo6XYfxBsY8Q5OPLqz65SoXcPI7ih6Bid/lhl8kmygc63e9xrPfaNegyxg6LrVtGTV7YtnJysN2A/wDzJD/6dGMxg6VnIc4nVcxIrhpyrhNR0xt+jrcABVHHrXvjXoplYWjBh6ggj8xg47BaaA65BC7K0wMi0WFXQ8jUrSV/7YkfIxLzMF+YhH/7Yxx7NZYsxeMSajq0yeJVJskgNxZP/sMTp0PKqdstCPlGv9sa2C/kjy5h1aUzILHyV0s/RRvizJ08NQZ5a9pGH56SLx8i7lT+jRSf/wANB/MCh9TiTvZT8KKo9Xaz+6tg/vDGsB4y0UUb6Fc6yL0tKzGvUKzHb3GPeZ6jHGwV30k8WDhe6lkxBK08zvIZGFafCFqrXmxsDVHe2B53n7Q9VSDL/wDhFVp57SAKu5bgsaF0nJJ9AOSMZO3Q7jw+bCq9RVv8oa/K70rfzO5/4g4mWGRvifT7IP5s139AMLX2f5aSHLjK5vQZYmYKbDWp8QBP6wDcele9T9Tz4kd8vlFBeNS00inSsdcLqH4yRx5Ubxs9sgrNC11brMN5hJMv3olnOXDPIb06QpI1LYo6iN9jwRg52azeZACdwwy6CloAEDyAutYHtv8A7jhQ6P1toIXzOYiETKSEijXSzyXVtq1UdmZjVDUu1kW39f6tqdcnl8yDPKLZSoLCOtyCukAnjfyJO2FjnN9ys1Sqg1N1cVSK5W6Lq0YK/wDFzYP7JF+2KcuZjKFZmaTk1NByPYgKvp54DHPRic5O+9kgg1yMFZig+LQWBtttIC1e42wPZs1D3ebmYNcTIsIQlgNIq9PhsEBj4RR1ceWlJ3QsYoNZt20DRHFFIzBbVXjIs6R4xtd+R/I8Y+L1FhGQc5H3ovZmQnbSGGnQWsEkDxenOBEPf5qFgyyPGhtu80WSR56GKtXoDwffAnp/ZyXvY848y5dG1xpCIyRDGTx8YAIZifOibs0MLCTapjuCXgN5TNks0ETjSdTNOdQJIrVp8YahajSObBBFkiDoHW0bPPkkXYKxD21u+5YB9WltNjejelthWLk/T8ukaxRakUoYneMgSNqAGmx67LfIIAI8xaijWKOCNaVYRZWPYk7gmqry2s702+NeDXZ4k7Uqs4guZinxOFQoK97Vn9LGw+VnBiLqM8iloY0VQCdTuGJr0RCdz7thSzPaNYM9KsEHe2gESqpUGRkU3qKgBQA9kE1TceI4vdm8rLBmppc+0I72ESGjsulhtwAK1kbE36nnDULVDP0XMs0IMxIcXqJGnzuwBwK9fTArO9YTMP3GXcWdtQbSxrc6TdgV5+fleIeqZsyJJJTLBGLZRy3oCOLO1L5AgnagwrsbKsuZDSR+IqSjkEPe+zbmyFLgG/hqxxQuqs23lodOjdITLg1bMfxHyvegPIfx4smsdj11CdIhZDEngBiCf4ih8/647DWlgntcsmDliaB4HAHqa49Sf6AYYMj2ZLeFjqnI1jLreoLdXKRul+g39SMF+xXQTmGaXMBKQgLo0amarJLJtsCP2rJ3FY0XJZVIxpjUIvoB/wB2fc4yXkvqanaODL+gdG6isoliiKFG37w6Fa+bB3YEbE7nz5rGtjjFXO5+OIAyOFs0o82PoFG7H2AwPzHXdv0ShrqiTexFg0lmvLcg4NkHbB3X5sxJmQMuGrLgMwH4mYbefioEbe7Y4yZ3ORN3bQQxuCuxdn9CLoBT9P74CO2ZWeQqVMctA6lJY2+6kBV0gklNWokKAKsHB7oHVTHHpmjcLGdBYC9NeTAWVri9xibpO7KV7eBDzXZiWGbRKECgFyS1BkXkg+18c+2Gbs5m1TJIYwR8TUbFWxa+b00FPqRxvz9+0OVMz3cEbKdJ1s3IAIGldiLJ5q+AMVuj5yVWYTS95rAAOgJRUbAhSAbA/wDKo88SlKCltvJR75xti/noZ4CllWzCsNJ0eJBGLCqborvdaaP1xXMbP3kpt5GiLFvMvITQv5bV5YOdTLLmCZJUFDRECtUtagNY3NLtdE154HfdHjvRVXegnz4tSLI44IxpSk1SGikskM+VJ8K0AFVL86Xc/naj3vEOcFupCON2JoWSWGxHr5UflieTPCMqZIWKXuuoeLYnTfIB8z6XW+Bs3XJWl719RJu11eADyVQKpQoAq/K8LCDq5D5b9prXYiNfucRVdJ06WNbnSSu/vtjx29my6ZcmVEaQ7RWoJ1WN9+VBokHY7DzGEjs/9oJy0YiOXDKC1EOQdyTxRHJ9sC8z1r708kk1u5+FVB8POlQPLcgV7n3OLue2OOSHRlutlqisRdYyngWqskCkIJbuAb0hRqZtzE5vxWaQidlYqLVN2Pkv9L9sXJMsFQXbHSukd2VJAbSNnkLLao7bLsSeBgXnurtLGkYJWJLCoNq8V7+p0geI77/mdZW1fgOjG/3PWcceFvMx6QD+sdJPn/pt/E74pSvq343sUPMkHf24x6qywck3uWq6IvevSiQa9j5VjxLlTsBIm/GmyfQbECvqcR+DsilHkkCFgKAonbzNi+B6b17fTGm/Zt1YyRPl25gPhvkob28vhYEV5Ch7n2nYZHhRMwx1IAqiOgiV+qGBuzuWPxHcjyxYzuby3TwI4IlM5UDStBiBw0j1dfPc3isY7cnHqavUxWRizuejgQySsEQck/8Adk+2EbrPbBpCNCFMtqpmZbdwDvQ4RfnufbA6aSXMSqcw+trsKAQigDcIvIJ41Gzv8sGljO4JFA6QK9PpyfFX05816u77eBens55Bc3WkzEQijp40Oo7VuxbkHZq33AxQimbKSxywUtyKjpwjqzVRA2sE7GrHvwbOa6uC5hWNGAcjWCxK6aFMNAVVJVtw5v03285WMS5lAx0wQss0rnggDUiiviLGia4AxKSfVTRdV03aH7K5PNFtU2YUC9khQDb0LvqLfQDFpenrdtqc3fjYsB8lJ0r9BhY6l9oEUbUkZcAgamYKvGonhjQXxGwKFeowEy32pd93hihsRlbJ28JajWphfB3NeW2OlyVWcqhK6NNGPWnAnpGeGYUsDKtVYIVeRdAgk/xxcmWJSNZWzxrPP72CI12KvXDC6aXljVhTLqI5HqDyDuD7E4X58yDHqhLKTRqjpOlwtgkew8am9gCOBgH1LrbyZ544o4tN0CyEnu6APDABSfGpq/EKPixc6jmthpbdRQ8z4jW/zJN2NzeEm2mWhHCPuekZ0YB2jkJsyDY3RFj6Ei7ve+d8EulTxQQPCkZSMgDvKJJZ6Vi5A3Y3YryFbUBgW5BHwn1ok7Df6j0x5lkATS7FdXiFb7KGoHb4S3pxp+eJxnsyNscsFFslA8+YbMnvCSRF8QCBmbVYWxqWgR4rJ0ihVht7L9FT/PUgOY+7FV4eLN+tgHY+9m8JcE6kHSwYKasbhaG4+nzw29iczp7wW5Qld9PhDG/Qnkad/lgaetvlUlQ+rp7YNplObNR5BBKL717BDWWduHHIvS4BJG2/PqtQ9rmldVn0quqyQoavFe4obE7efPnWKfa7qAmz0zLWkHQps/hAWwK8yGP5euBTuEjbdNKm+KYgat/Pb1F8kYMnTpdiunpJxuXLCLdvkhLLBCW1VrZmqyPzZt7Nki/QUAC+R6y00WuNiQeAw+FxuDtwQ1GwffGd5/p+llUhdRj1nQ+obgtvdUQL2+VYYuzkvc9OaVjyzMo/8o/MjDep+xSg82c+g3ualwLsvaHN6i33iUEEUA5A2qqANbUPyHpjS+maJII5DGo1orkUNiQDz8/PnjGXdN6X37pEpIdm3scDcs13tQ9t8ajK0cUWpXJVQCoDCiCtKB+ya2rzBPrgeur2xXJvS3lvgEzdSljkcK5sHSpNnwkat/FRNSOtUOFN3eLnZ3q0sssSysznWAbYE20ijVR8tJJBvbu7AGnC4HDEufM3txqNnb/vjDz9nPRz3b5pVUvq0xa+KUEE2BY3LAH542nKUnUvAJUlaGbtTkx9ylVAF0gML4GlgxJo3tROENe1cEcOXMUVTRlWdglXY8S2x1VvXy4sYb/tD6iY8mVIKmUhLvaqLHjeqFceeMdmjIPtdXYO/nwf54pNpMroaW+Ntmv9KzKZhmlmkStgI223N0SD5VwBt8RsnfHYr/Z5lRDk0mlIUsCFvkJrYj3Nk7VtVe+Ow1I53zRF9m+ZVclvq/zG4RiPIchSDxhol6oiIz6ZWocCJwf/ADKB/HCV0rtIMlkxGYGdkDElSNJJJbc8gWfIHywp5r7RM87MUdYlvZUUH6W1nB0/evaDUe15H+XJx5mYPK7yxgBtUQOlTudBYbgCvIXuCa87EXT1m1SxpLoCnuefETZ7w96QKs7Lx5nnbMV7c50gCWQSpYJR1AVqPB0hSR7XvhsinzGe05t0MaQKLRHbSUvxEDYhipOwO4X3F6Wns5NGW7gsZ6QCN6BW1DA6kIFAGhpJJ+PYXZ5o0QvdPfMrG3dBYk3jeQkDXRItVK2SBYL7+vriXriO0ZqS9WpDvtvRLUHNn9G3A2u/SkiTrLxLFEW090spZdR3YFljU7+Kn8VHyA9MS22ykX7Qrns4uXRgumQqL21D/qCP8QDE6rHG9GsUs31hkay4/RvIQBw2kAJxufGSf+J4rAVM6hQKxYNpVdY8TWpRrazuNYJ23A9eMVRk2kYLEVkJOwF2f+JAPvgw9NBO2GWs+I5LkGaD6hLqYJFudixAfUWtuTpP5Lho6XP3sQcAoeCHG5A4N7AgjzG14jyHZxkkWOI95NpD2UqjzoGoWAQCNVX7es83R5IMyzyM4DLsG1bnYndt6Ukce+J+pVp0PpSa5BvWYmCKzsGp6oLRHhJ9T5qPzwFdvPjBrqBacAxi0UnzFsx5NeYA2Hmd9uMAZTRqiD53/bywmne3J0QZzDnn6/8A+YcOix5aHKzGVwszLSKynY7HexW5GniqBP4iMJ43/lX54jlO/OKJ07NOG/FmpdNyi5cie0kVFa0UFrjZnJN0q7Bwfh4B3AasI/WVQys8CSNEx8gSV4O+2/I4vi/PDt2J6ss0CxXbxrpYNv4dXhO/hAGy+22AeVyHcl4m4DnST5qQtbjz2o+hBwNbUaVkNFVJruhRkz0d/EAeSG8JH0O/0x4bPx8q4LCqC7kkcAAA+fth6mVG8LUx5IIvy9T8x/2MQqI4kLhQoUX4Vr+QxFasfD/P8F3KVdht7cdq1y8AEciiWQjYEakQiy1fLYH3vyxn2X7TQXSWWY2WdgLP6zM39cI8sUjEalkJ8yQcQvGSdIsEmq/Ifwx6EtCE1lnnQ1ZQ4RrmVeZZEP6AhkZkKvqDD0DAFS11sPzHOLsSdyveSHVod3eyQJGYAKCt7KvhCrXofK8BPs+ySpsSCxW1F7imBJO+13+QA25FztxNcYQkn4Wq9yLrf2Ff188cq2xxHydDtyyT9TzmWWG8ypZiQRHRDFr0heTpBN7NuTvsBeFrrPWNaRojAQSS92UF6UEVmRfe1CUfNfmcJmakfUAxrTRHtQ8J+lk/8j64lyOaQxjKy+GJlP6TkrKSSJfWt9BH6pPmMdHRdZJdVXRBmeptMqR2TI6szDfxO7g6QB+yEA/LBLKZHMRpBHFCSzyF3DR2N/AikNsaGpq8iwwV7A9kAA82YoMCEiUMpLalNyIQabmlI8788aYvYCH7xlZ+8e8twtLTGyRe21E/kB6Y0q+1cGuvc+RwQhEF7AAD8hWKMmTdyTIyOhNiN4wa+oI/rixqLtf4R8PufX5Dy/P0x2fzXdxM/mBt8zsP74S7J5Qp9ckXviERYzWmRk3vihwDQ+Xr6YoMNbItAkEFRdbjj8zt9RiRY2OogFiAWb223s4KdO6YveAtuVW2sWA5DeHY/hCkn30+mE5ZROgDNnEOYXLSs0TOpPeBfh8JKkgj2PP9cUM/JJ4Sz97YFsqFTxVaL2oUNj5cHE/2oAXA6i3QEt4r28LLe1m21fxx96fEcx4oxUenWz/s+3qav8jfGIat0opWdOmor3EfToVkkXLx6VZ7agoFerECtqB+temNBeFMnl2ZGKrEhd7AOqhZJ48R9cIPX8svTc7lc/GD3N/d8xz8LcOSeSOTt+EeuGz7R+oaOnyUwuUrGPcMbb80DY6NLTUFb5Ias3qSUVwZX3yuCxbUefEDq+djZt/f8sLfUeqoJDHWy87WCa4K2LA9jz8qJxIHMUrRkAQxmR2vZQBt8yx2A/thByeVkmkVEBLudh/Mk+nvhtCCdykX9TqbahDuMXSumrOUiiYH9dhewuyxBArmsEO0/UELLl0OiGGlsb+Lz286H8b9sEZ1TpuV0oQ00g3aqJPqL4A8vfA/sf2dM7rPJ/kqxO/42HJo+VkA+tEeRrKalerL7Vx8/P8A4QcXH+muXyNPYrovdRCV1PeScXyqHcAehb4j8wPLFfqueE0gVPhBpf2jwDfzJA9vnhozEOqGeVv8qNCD+0xFBBv6kWfp57JWVoyAL58E7fhOOP3Se+XLLYVQRFJpBpTtuAQPMCyaA/VB/LkY1XNdN0aI1mkjVYR3QU0pdTRsWGLMWWqwk5ns6IwqSle8ca1F2aB3BHKeEkV7nzGxbq/XHzCLCyKIQqsW1kP3i1XwnYA736gHHQnCC93Im2cmmgB2wz7yMI5e8aaG+9DA0gNadwtHbcsDvtZPkspGWIUcsQqj1Ymh/PDJ1KURwstszSbM7kl3Nbk3vsNheBPTkPeqwBpeG8g21H08OpT/AMlOF378pYOnT9kKf5ZumV6fHGioESlUL8I3oVjsVug9T+8QK+2r4XHow5/v8iMfcdKarB5zTTyYpJ2hlEpdgjK1WigKoqh4QBS3XyO5rFTtFCmpJIhSSLY+f/f9cMXX+wkmXy/e2HANOqksQD+L4V2HnXrflibIZQd5kEZD3E67jQCFclw6DVqrSwG533OFXtkpJfr2KySkmrx/wQ68jgr/APFGYC6VZVWqoItcVwQfIV9Mao/2ZZJyxHeICKAVh4T6iwSb97wA6h9krb9xmR7CRK/it/yx0XGX3I56a+1kuZ6rWVDM7atCMw1GydAPnIb8Svfh8/KxWfvnYpd5VKvt+kTe6FWyE+nmD9MWs7kMwpmhAeRo/wBGypqbh9zVceD+OAxhdL1oy1+spH8/fE9OCy3yUm2sLgsPktvBLEw930n8nr+GNO+x3ooWOWdtJdm0Iw8VKBvRHqTR3/DjLen5B5TS7AkWxNAX/wBmvXG49i+pwJEmWUGIoAAGIpj5kMNmJNmjRs7DG1JU9jYij7d1A+fNyw59ppcrP3d0XRe8BAGkHSu6jSb2sk7HgVH9o/WMuBHpJecAFVBOkI1Elh7gAjz+mHvOZhYonlfZUUs3yAvH536rn5cxmm0qXnmc0BvufL5AUB7DAlDFeSmm03ufYITS2O+h2rZgPL3rz9T6/wA4ZJTmogY670MqA+R1ED5AWb9BRw7dnvsw7uMvPKe/I2C/ApO9EEeO+D/DgHA2RDPl5skFb73lTqjQUH7tiNaftab1bHjTXGILSp4/Pgr1bC3RPs08KHMuAQPEELEk/wC47Ve9af7499S7AZR5FjhMkZq2IfUK4BIcE2T5AgbH0rDll+osMqksqsrlFJQ7NqIHhr1Jx56RAd2YeNjZP9B7DgYZ80hIzlmTZnfU+xmYyEUmYizEZWNGJOkq1VwAdSkn584HdlcznM6ru4abTW40Ai728ruhx7Yf/tNnX/DcyuoaigoXufGvlzil9kmR7vJaiAC0h874VV/mpwZ6cXGjLVl9z5F+fJTRvreN1VzpJZaAIBr2N/1wP6hK6KXMRcINQUGyx8r22A3New9hjQu1OfXxBiBGgN3xfLE+oUfWzwbxk/XO1izSInToWjVA2o6PFJxbFRYUDff38uMS+mza/wBjrXxn/RXPb5ya7hQL38TX6n03xZnEOfXvIB3eYXleCdvXz+eK2by0ebQEqseZC35U+39/Xce4wU7LfZ5LKElWRkuz3lVRGoEVZN2B7c36F1GHMMSX+fxGuf8AflfsU+x+YaOSEPqBLmN7u/FqFH/lpFH2wS+09CrQNzauPPzZT5k/rn57E7k49df6BnYs6txSTQAxv30aClIKljzwCDt6eeKHUZs31P8ARx5caoQX2b4kNDzNcgHb3xSN7rYk1awLbdSXQqTRCVRsDelxvwGF7egIPlxiA/c/jMeZauF7xAPzCXx7Y+Z/pU8Z0zQyJ4gCWQgVxzWKU16yoHnX0/8AbF9sexC5VbNi+xbqcbxzxRxCMRuGXck0wrcne7X5b40Z2ttA9LY+x4HzP8vmMYJ2IzWayyOuTNvIRqCqrHzrm96J4xofYPtm80rZbNjTNZ0tp0lm80ZTwwA22GwqgRvF1dFunLbuHzT6Y85jJrIoVwSAbq68vbHv5Xj2mNSJNg/qGmNERVAVm3AobAFj89wB73gVk08crbHxlRRB2VEX22u/7E4m61mAJSWakjis7kXqJLb8cRj88Uum6ooS0lkh5XfYEAiQkjejtVev54lPLpFYYRT692fGYimmZiC1hE07koSIxZY0uoE1zRPHGK3YPOJLk4oxyrlXrkqhDDk7+Exr5bbDByadE7qKRwphRb8QHiK7nffjYf7mwrdlysOfzCKpEc697ESCAaYk0KIC2W2IsBFusFpJ4GTbjkbs50xM2JMvLuhjIbbhm2BFjlaJH0xmHWc3mGEHTJVLTZZ2UH/UWgIXv/YWsnirPBxsPR4yIwxFFzrr0B+EH3CgA++E/tKrjMDPQ0zwXG0S/FJDqpvTxBrI9qHnu39tCwdStdhU7fdNeDpyZXLqXeWVO+ZByaJo0T4fhAB4Gn1OLvSuxwyMUSIhkncFpJADzsAgv4FFnc83eGwZtGMVOD4u8c6hsdJIsi68Ten4fbFpJwXLBgeVoennQog+Inja0BvCSe6GzsMm4y3dzMT2Qnzmek+8F1y8TaWkrTair0A71XLeV37Yb8rkABp0mGBLVfLwLegJvYBFOW9X9TsT6rLcZj1AGxrOwoEgHmqvUBvXPJGLWScTShUYGNKZ6qtiSq7ORZbxV6L5WL0luSj2QE2vd5Fvt7MYsplssPCZHMjL6C7C/Qt+a4U/8OdCTJauo1BeCCE1+IVvYKrVgguux4xtk2TjZld0RmTdWKglfkeR9MJHROz7y5kzTJQNy8o16i2kbLY3a92/6ajgCnUVdsCYo5K5FSBSSXkCA6jv3kmq/j3/AEZYltPO3Kglv7d9RiikjijA8Km1XSADtyfWqHHn74U8nl5ss8UjKiMqakGtXOrRpVmUWFY+NhZ5J+WPsNs5a3dy2gXuzsGIuuCSxJHzPkdp608bXzwVhH3WuCpmoWzB8K1KH0qhuz4LIHubBrSSdJ3HGG7sB0vxqGQUq62JUfpAwIU7oCATrI3NrQ/DhabMuukfG3iWxRCtUhZQCWUjdPEVGy3aXY0rsRkhHl7rTqbYVppU8CCtK7Ut7qCb3AxeMFGKJTm5MHZd/uGbdXNQSjUD5D049N1P/HHYYevdLGYi0ghXBtWPl6j6j+mOxFqcXUVgonpyVydMjzcImV42vSylTXoRWO7O9J+7xlA7ONRayAKsDYV5bX9Tj5lpFItSp9wb/li4lWAxAvgXRP0xTuR7FzXQ2x4hazeIzF6YlVKGGti4Ejp2TOW6nNIwfTM7DUV8A1nUvirksQo3825q8M/VumQ5lNE6B1538jXII3BxeOKhnRSFZlBbgEgE/IcnCXkfkzbtB2Qm6becyMpKIPGjAEhDyG8nT12sc+V4vdUMU2VhzeXHdiS1kQcK9H8iGUjbY2DjQ8zCJI3RhaupU+4IIxlXZ7oGZzHTZMqh0PHmSSslqCpTa+T8RJ45X2wZpTjTBD2ux27dZ9v8L10QZBHfqNRUkf0wjfYtkBJm8zOwvu1Cp7Fib/gow/8Ab/p7SdPdEXUyaWAsDZSNR3/Z1bYRfsrzZy8ucioyPSyKi8sBsQL5oMPnvikn/AI/ZjyzWpjhdn7HQ/fVzysySg21E021Hk0ARtxjxke0zzhpO50wx33hJt1pC3w15EUfrgf1LtpYKxR+K9Nk3pNckIrA1ttfmvribkgqD4DOZczy0PgQ0PdvM/Tj56vbHzrWeZO7y0B/TTGgf1E/E5+gNe+KeS7QwJGbV1KJdaWIavRio3v9YDnC70vqzlpM050yS2qEkeFPIKG2/wCR/VI5JIn/ACO12HLqHZ2GWD7uwIUIFDg+MVRB1fOjR2PmMQ9E7Mx5IO0Dzta7xs9qxoUarY7eVcnAbpMoQySGWJQ7WD3+mTyG4YHWOKEm4wdlbONSxhArD/NNWu3NBqa/IgfTexRcWI7uhE+09XihgyinXPmX8RH6oYHTfoZCGJ/Z9sDsjkC5/wAP6cAEAH3nM/rnz350WDSj4vlvgb1vqL5vqMhhPeHbLQkmzXwlvfUNRLeQZvnjXuzXQI8nCsSAFuZHrd28yf6DyFDGl4Hi69z5A3RuxuVy4Kzxd69f5zXpqz8NbRMPz48R8hWd6hmOmZ1EjSXMZScAkBLKm6JBUVYFc8j5XjSnHt/DFCSI/wDTOg/K1+q35+xB98ZquBVNu7yQ9pc4Vyk7gE1C9Ac2VIG3rZwofZbkhGJ2Aonu14rfuw7bDYbv/DB7tJljmYHy5JilkXRRY6HW7IVqKk1dWNXtWI+y2SzEIZHiCggEOXDW4WizAG6ICceYOwvGd2jKkhpTjcA/PCL1zsJ06SSSaZ5EeRiTpk31HyVaP5AY9dShzxdO/jeWMN41hchStHgKwJ38iv1xOcoIplUKVV49WkE+C2KsCxPpIDV14T6428G0WI/srykuruc1Ip/CjquoD1Kmmo/ywt9QyUuTzCxdQDNRHczqx3AI/F8TAemzKa8tsaO0McwqOei24plOlzportqFaiKsVVXzgV17J5jNAxAIFBBDkK5WhVr3jhkdiwDN+R88bfapjxVO0HF7bQw5ZGnYvO1hYoxqklI4KqPI7eI7c4udFOezDrNmaysI3XLp4pG9DK/l66F+pOFXsbk/uBkeWONmY/5xUgqvwkFgrUCbPlwcPHZzrkeaBKqykAMQa4a6II9avej7YMWqSEnGraM87eZb7x13KZcWQUjMi+WkO7HbyGkUfniHtBlwvaGGFmbuZXVyt+ZVzQ9AXS69zhl7KZbv+rdQzpA0xsMtEfdVXvD+YA/PFXtXlNfXumHio3b56BIf6j88UwKmwh2nygfPQqFFSaNY9aZrP7q4p9oujRnqMI8VMbFMRQfUHAr2B/PBrqK6upQCvgjLE/R/6kYj60t9Ryh4sH+AkOOSS+5ryv4OiL4XwGurZ9cplZZ3JZYkZ69aGyj5mh9cZ59jvTGzHeZ7Ml2PeERKSdII+JgODudI+Rxa+0INmZIOkZQaS9SZgqP8uJTtfzPirzIX1xoHTMgkEUcMS6UjUKo9ABjppJJHNbWTBekhom6sosPHmIwGv4V72UUL9iMEew+YaTOw67ZQXZgeKSN9yP8AcAfmcS9QgAn6xpH+bnYIlr9bxuffn+eL3YvKLFHnprvQPu6N66m8R59Ap/PCatbr/Q6tOX9Nr9f90XeldPQZbNyCNQ36JSwFGy4LbjfzB59MNfYBFGVsD4pGPzo1/SvpijmYO56WdQppCrm+d3BA+iqPywwdnMoYsrChAUhASP2m8R587JxHTi01fj+RdSVp/qX5TSseNj/LC70JUycE7fd1gVB3jxoQQW0WzD0sBdvW8FOvTqmXkJN2NNXV6iFq/Im9sJHbUdxk4cjACZcww8Gos1AghdTG6B0rv+FT6YvZOMbwLf3h8yZJEDO2vU+lCaJa6NcXS16asHvs8iWXMhlOpYEO4BrUQFWjVfDqPPn8sXM/kYsplctIEjkeCE/pF2IfVHbCt2LOSK98X/spybR5LU3/AFZDItn8NKoP102PYjElpLcmVlP2uhWh6TLIsyd4o+7gEgJ8QFody3ICg2KO18jGh9ks0HysdFQVtGCgAWD+qNlsU1e+BHY/LCSTOOd1dzH7EHUT/wCoYl7AghJ1P4Zf/oXBjKVq+9gmo0/ihqUn1x2Pl/8Ad47FLI0K2VjWZEliiAMihklVlVgCLBBF+vB2PBvBCLK0CGy4ct8ZZlYt9Wrb0GwHkBhR+zPMtC03Tp2/SZZiUN/FGTe31YH5MPTGgQqSb8sZqnSDYLmjijQNLl38NL3rsjSXYAp+813fFVijks3l8x4EimEnKyMUEpo7kSGTVexBF2B5Vhmz8CyIY3FqwII+f9ffGbLkyknhdiI2OimIOzUDfkKW79/PCampspvgMIbh2bpkX/3XfnWdGu/UPrL6ve7x9XKEo6CHZ71EyeIkjktRN+huxQ9MK3QuvyQxSKqPOBM+gySgNoFCrCkE6gw8hhw6L1mLMQ97HdcMCN1ba1PvuPzGDuT4YKaXBEuSoEpHKjn/AKiOhb6mRjq/5A4X4oo+nmWaeeSGNtIViFsEFtmCsyuTq507c7YPdY69Hl4XllbRGosnzPoAPMnyGEfI5M5l4+o9UDrEGH3TKgEkAkU7jzJ2NH29hgp3kFdh2MeXkQmSMsCN2eNy1H9ora/Sq8qwH6X2eyUGbGYXMnvFvwtIg2Za0sKDcG/ywL6516MRB9Qnmd3iWPSwB8gpXY2jEH8gDZvBXsH2YMV5rNeLMyb776F/VHkDVXXGwGw3HcZqkFOq5fKTBjqh1n8WobkGxqo7ixv51eFHL9JeEu4VjIzMxJjLWTWwKH4b225F3RoYs/aJDKJgwelKgp5hGX9kcEkWD57jywuZ3rP3mN4cwqpMqao5IFFkEjZ0bZhqVTtvsNh5htNtMpGL2prIw9OyM88T1GwbT4DsltdEEM2qqBHA+Ii64NZPoDqlFELtWtte52rclSbqxxXHpgfDl5JUEX/hZDIjHvEjAMYK7eJaBIJFUAdsBOwj/wDg5JJZmV4pirMzybaglGlYXR1CvPcWLsBJV5M/2HE9mySrNLpdWDDu1GxBs3dggnnwjH3qsGYihf7uiuWUrpTZbYEaghvu6Jvwkg72ByFrtd1WaFMtNl8xK0JcRzBlZW1Aq3DjWmpNX8K5w/R9Li5IZr41u7f+pjh0qdInLhNiJ2d7OZjLfd2MABWU2BpLKrEqSaPGk3sfLfGisAMB+p5NERhGWRiraSJXFNRqvFsL8hgLn+sRwZUSyZiRXkcpH4mfzsGlDH4AGJ43HqMBKro0nuasbJJieAcRov54Sehdo2k8Ms0ial1Kyot7ValTGTe/PthgyudRzSTy6+BriAvYna4xqr2O2EUk8juDjgLvGrKVcBgeQcV6kj41SR+nMi/I/wDUHsfF7sdsLOb7VTjOLk4IknfbvG3UR2RerduB8t6HyZczPNGupljYWBsWFX67H+WKWI4lqDMqya1OoeVevFexvajwcVs30/Wi2R3gOq96siiu24BU6fbY8jC/kOvnNzyLlIirR/HMXqMngDZW7y99yAaGxFjHsdamZH0PA2nUryRh/AyuUIGrlr8t+DtxZ+TbXdHmDpuaWRhojMZ0h1JDqedbBdqbiuL5NnFro/S5C7ljIkQPgDbMdiLG5IGmhv6bAbYBZTNSjS/em9TC9gBTEEE1WkijZ2Hn5YL/AOOSKfEwK/i8BLAfreEgVVsR5AcmwMRWpHgq4SCee6CsqOneyLqUixpJFqVJFrfB9cJujN5SeSDJL3jaACdIChVVaYgm7GvYLd+hwczPaFgxCyR0L5Fk16AN+VXfpzhS7WwOssefSV1ZfjdJVD6OBSAlePVfmNsHdGTVGjFpO+4ydkep5bIZTRmZwj62d+8sEu5shdtUm/19hximetx5rqcGZy/igy8DiWQgjTrBOwIskUBVX4j6YKZDO5PPPl5wxlnj8KAouuMsBqLAbDYXq4229MGX6JHoKUoB3vu1u7u+Ob3vFbdEqVgDoUE0+dOczEohBBWLK2NeggC5N7ul1afI/LFXOtPns9HJl5UghhFI7VrlbxaiqG7SvWrG/BGDc/StJZHcdzKbNRjaS1083QNeXn88E2yHeKFZrVaoMgqxxt/bC8qgvDsA9Ky0OSnld5NcuZILzbVajhuSnOwsjbyrB2Xqkeh2ikjkZRdd4K5oWfSz/TnFfq2RDJcrxhE9Y2A3+Uln2A868wMUmmJZdciSFAe7PduGLUbUjXauQprybfzGMDkQ850POSSyTRgJWYDKGGkyzgX3rJRfQg4CrqYEbAcGsn2blXLx5Zs3FHAGMjyqoMkjHY0p2iReLezY3qqww9M6srSt4k7/AGXTKrIwG/hBJ02dqGxNC/LEvUc8crFLKkBlZmLSKg8dG7aj8Sj9m+fmcFNNUFuVlDtZBJmZ0gaQwZaNlMjhSzO5Gy2AUhWm5cgknYVRLNmM9EjhHljVzVKzAHfjYm98KXTO0BzOWKLk5I8vJG0aSmQW7UVI2UkMfEdbbWNzgnFnlRe6McUaONBYuWtyBYYlPGd/iJNkb40mhaZD1rINLNrzkyw5WM/o4kamkIo63PPlsq7+43xV6II5c7mc7Kd1KwwqQdQXQCSFG5ZrugLAv1wdeLuQCTCNIoO4Yt+8W1MTXGJY4mciVHhLEUHEVnT6BtfGBeRuxn32jZpMwzJGNPdECmBDO5KliFaiAFWrAskEVtYdpe0eWy8ItlUIgpU8QoKdIUqCN6pbq8Vu00s+XKZiKETBdQlMcY71VNHUoPx8bi72GIuz+cgzaaoJ4ZAGLsncgMrtdsyk6lY2d/c4bKyblJEfYPPRxZVe+ZYnkdmAkkQFh5EDV6Dz8wcd2b6nEM1nlBqMSj9IaEerclQ5NE+IbDivli68gyxkEbozs2t1EbFuAN2D+E6VAGojjFTo8sCajAkUdncmOwGrgkSErxZ/M7ncKqS8Gd235GaTNIoBZ0APBLAA/KzvjsCcvIVtgkQs+J41MgJ9PCda/IrQx8wQUxE7YxtDncpncuGdguiZRuWCivLkshb90Y0dOpqVGihYuyR/LDBWOKj0xd6Da5JdReBZz/XIoU1ySAKDV6tyfIADckkbDCP0kTyLBadzrF+MhjpCmrA4JobGsa4YVPKj8hjyuXUHUFW6q6F16Xic/SbuWNHW28GV5boc8AZWkiMS2yudYc2dWkoFb1O4J8tsCOiTyZTMyv3ea7pozqj0sQ02oadAqj4BWs0N+cbhjsFelSbd8ges2qMq6d0bM5+YZjP5dkji/wDs+WIOnV+vJ5tv5efpWxJ9RzWdjAlniMteH7vFGzKxII5MfgUbNbE7isaFj5inQXkXqfBmPZ3opbMtnM9pM1WkSjwx0KHGxIA2A2BJO54cJ84Cj92AHohS3kfXf0/jg/j5WF+nfkPV+BCznQu8DGWaWTcEhDosehYlmPHAI4xn/avpH3KZJEJKSbBTYcKq+W5sBfp6AHG8vlkPKKfmBgV1XstlMwVMsCkofCRakfukWPY4V+mb7jrXoDdj4dWQh7xbslktR8Oo6Tv+zW/pgF2ViEXUeoZZRQcCRQw2snUDseAXI2/pjRIenRqoVUAAAAFnYD648f4TDqL90uoii34iPS+awF6eS7m6yyZ/2p6cHyebG3eACZyGdhrVtt2N3oDbVxXAoYaOyWd73KQysRvEn56d8GT0mEggxIQdiCLv88Sx9PiAoRRgDagg/tgrQl3YHqpqhU7Y5bvYvCX1BlACE2QWAI54rxe2m/LCn2qUrIAkaQnQAq3abXbWp25G3y5vGrnIxf6afuj+2PM3TomFNGhH+0bfL0wJembVWNHXS7GcdiOlxyLJJNuytpoFgpAVTxY2sk+459Md13tC0b/c8hEgnbYlEAEYPmx3s1v+XPGHvIdm8tCCI46BNkFmI/In2xOvRcuGLCGMMeWCgE/Mjc4EfTSS5RnrxbujJuk5ZYV0KBI7WZwxBaRlslkf4gKvmtgassce8/1p8w4y2Vd3kmJDlh4Y04sWLUHe9+CBVnGqxdEy6ksIY7Y2TpBs0B5+wGOy/Q8shtMvCpPJEag/nWCvTS5bC/ULwBugdOiyUCwwnVvbMeWY8k/lQ9gMLvZrsxmESs1KmhpTKYVUHckn4uSTtY45Hmb0Q5KMijGlf7R/bHDIx/6afuj+2G+nfFidXuIeTl++ZkyIksQXwsWGkaQDptSLdr8wfCKHqcfX7MOqFFl7wCMKNUjr49RZnIFg3t4RQ2vfans5KP8A00/dH9sfRk4/JF/dGB9M/Iev4M3yWdC5lcpKzRSKKWRyWEh5FUy87Ee617E31LpELwlJmmdB4jQUVQ5BC6vU1fmcM7dKhLBzEhYcEqLHy9OBiZMqg4RR9MKvSV4M/UGLZ7rcWQZhBmcwp4QVFKpXbfcqU+Xt649dB+06SbMJEUtWYW7yLqAJrZVAUfUnf+GsHs3lC2o5aEt6lFJ5vzHriaLomXW9OXiW9jUai/4YZendfJnrJvgWpsw8gKmVdLbEGVAffiI1t74H9Z6zJ4YctK8sjEAFStA/8UBb53583w9N06I/9NfoK/liqezuWtT3KWpsHfY+vPPvhH6afkZa0O6EfIxyklXY90p8JkkVdLlRZBDG925YN7c4PZHp5kAKEq4u5viFGthr/wAwHb22HpWD0XQ8uvwwoPkMT/4fF+oMMvTPuxZa6fCAn/wrGza5yZ2/brT+6ANvYkjFrrWZEULOQNioFgkAswUGhuQCw43wR/w+L9Rcc2RjO2n+JH9cP9P4E6nkUskuv9JGshFm3b4mYGrANeQrb1Io849TZcso0osn+m7WGSx5Hlh5aTW/8GyLJIvGr0+Nj/M4qP0GEkmnBJs6ZHAJ9SA1G/OxvhH6aXZjLVVmdfdNU+XXNjYMAIllfZiwVWKljVgm6O9njbF2PN5FVc5XqBhOpkNkFdSmjasBfHN/XDD2k7PRd0uksmlwV00KNg3x7DGbZrs1HHDIVeSlOynQVGkKBQKWPU72TziL0mvuOiM1Lg0TpXU8uF0xzNmGX4irams+bG6W6NXQ2wK6t2fyzyrm2H3aRTqaSJ2V2G3hYrQ32B2J+eEnsJO0TTaT8RUGwPI7HjkX8vbGgQ9MSZW765NhWrbTvfhC0Ab3urwjk4ujbFyD45NWqg6ogLMpLJeo8sQdVHdQq2dtwSaF05O441VlLMtCNa0D4bNDkLRu9jvwTgH2ifuNMKWVmcByzNq0opYKGBBAsDbzr52zdlYwwlNVuvHn+jXk8nj19fXDXgDSR5m6FmO91RtFEACAy2GazdsAALrb088dhiaAf9nHYzgmLv8A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xQTEhUUEhMVFhUXFx8ZGBgYGB4gHRwcHxocICAdIR0eHiggGiElHRsbITEhJSk3Li4uHh8zODMsNygtLiwBCgoKDg0OGxAQGywkICYsLCwvNCw0LCwsNDQ0LCwtLDQsLDQsLCwsLDQsLCwsLCwsLCwsLCwsLCwsLCwsNCwsLP/AABEIAIwBZwMBIgACEQEDEQH/xAAcAAACAwEBAQEAAAAAAAAAAAAFBgMEBwACAQj/xABJEAACAgAFAQYDBAgFAgQDCQABAgMRAAQSITEFBhMiQVFhMnGBBxRCkSNSYpKhscHRFTNTcoJD8CSisvEWk8I0VGODo8PS0+H/xAAZAQADAQEBAAAAAAAAAAAAAAABAgMABAX/xAAtEQACAgEDAwMDAwUBAAAAAAAAAQIRIQMSMRNBUQQiYRQy8HGRwSNCgaGx0f/aAAwDAQACEQMRAD8A2OPq0TC1LsAaNRudxyNlxHF1yBiVV7I5AVrHzFbYz2Prc+Vk7kQ+EC5dZ0gHceAgeMtQIrgbHyA8dHYROGGrWF8AUWbIo7ebUQK/LHE/VPco4ydPQw2aYepRebgfOx/PEWa63l411yTIi3WpjQv0s7YodA6eY0DONLmyV1agpY2d/NjQsjb+ZUvtIzH3jN5TIg+C+9m/27gX6bBvzGK9Z8ktuaH/APxWGtXeArV6hZFc3fFV548ZbreXkUPHMjKeGU2D8jwd8JPavPiLpjvrLPMFSJBYCiQVSLZPwajv53xxgx0jpeZy2ShhhMetIyHBWzrO9qdQWwSdjsfUVuI67asLgkxhPVoPOaMfNgMfT1WH/Wj/AHhjNO0eelkYLKjakWmVyQduGCnwHztkY36bVi9k+0zxg5UHxEfonJ/NRsfhHi444BrCfUtT2tD9D27kPx6pD/rRfvr/AHxH/jWXuvvEN813i3+V4DdmIZRGskrM22lAx1HTfxE73q2Iveqve8L32l5JsvLB1SAEtD+jmAPMRsbelFiL9wfLFI619ibgh/XqMJ4lj/fH98SrmkPDqfkwwr5TOLmFEUrRvDPBqVgSbDnTQuzwVJJ82Awm/Zbl1ymbzPTsxGneKe8iYqLZfY+lEN9W9MZa1q6C9M1c5+L/AFU/eH98ekzcZ4dD8mGBHWupLlk1mNns1Srx7k1S4X8v2sU5x4JEjMTASRvxSd2DRsEE6/Pb4hgfUIy0m1aHzVj7j8/dmM3P1DPnMSO2lXD6A3CmtKBSCNNLR2AqySMan0yMvrlkNRpqOlDQJ5q1otoUVe1kn0ss9dJ1Runi7G7HYz/7PXkzEUuYzM0hVn8CmVwEA5/FxZrf9XEvbLqDQZYmFnEskixwkSyGyTzu1Hbb0s4H1CN0nu2j3jsAYMmscSd/LIzKoDMZZNz5mgwG59sZl2t7Q9Qy07OC6xKwChWkMVc6Wd93YggEqa9OMMtZN0Dpm147CLJ20y4y0OYRpG7wf5YkJfUNtNHkhuSdgATxi32U6jmM0peRiiVvpr4ibAB02aUiz618gPqI3QelKt3Yb8djNuh9RzIzs+Rzc0hkvXl5CxXWnmPAALrfi7D+mGaHNJqKF5PCQpbvWI1MaHNeZH5jBevFC9NjHjsZh2e6zmYepy5LPzyOJB/4droHckbqBuy/xUjzw/tlF/Wk/wDmv/8AywXrJA2hDHYWc/1rKRFgcydSg2izMW28q1GuMJvVu12cDjumdEdbiFK5J43Zkoi9jW24wr14oeOjKXBrGOwv9nc995hDiWXUKD7KBqoE14Nxvgk2Xfymk+oSv/QD/HDLWi1YjjTovY7C51XrzwEINE0hNaFUgj5nU259K98Eoc5KRvHGGoEr3pNexqPGWvBurC9OSVhHHYXs32mEZdWQXGNyGNFtqQEoLbcewvcjHzpPX5swGZMugVTVtMQCfOqiN15/++N1oXVm6cquhix2BXUeqNDFrZEvjT3h3PkF/R2T9BgP0Hti2Yl7psuImIJFyE3QttxHVjbzxnrQTqzLTk1dDbjsBevdVkhy8s0UaymNCwTURqrkWAa2vAzs12tfN5NcysSKSWUprLEFSRV6Rewv5HjBerFK7AoNjbjsC8pnJnQMURSf2mNfShf54HdK7QySyvEyIjLxuTdGj+W354X6jTxnkbpSz8DLjsC55Jgfjj/+Wf8A+zA3rfWzlojLNmEROP8AL3JrbSNVk+39sZ68Fgy02M2Oxn/Tu38MkJmfNd0AxXQ8YDkgA7KpYsNxwDziWHt5lyLOZcel5WXf/wDSF43Xj8m6THvHYU8h2nWUalzMdWQA0RVjXszA/wAMdhPqtPyN0J+BSlmnzOmVoZTdAFl0gWdgLoUb8j5+fOGTsd07TJI0lCSPwBRvpBAN36mq9h88es9l+8DmSeRYySNlseE0WahSrYPpsCb32sRZFESQu7hY22IIGwVWNbbeK+OaxyrRjGW58lpajcaQwQnnGbdlXWfMZzqLSUzSmLLi+VUbbfqlQv7rYcp8m8iGOWVwswKEIQGFqTWoLvsDuKwK6J0dMuI4opHtZJAFKrsut7YNoBuvcjeq3xV/bRJLNgXruYXO5vpsAUDxmaShvSfDe3npcfIjGjyHfCx/ga9/3wkk+96u573w7Jeu9OnRfd+en4sWMvNINXezSOST3VaAWpiNOyc8GztRvyOA8JI1XwGs1lUlGmRVYe4/kfL6Yznr/RdDkBTIveqibWdRFqK8yACLHNb84cIOmvKn6eYyU7WpRNBIYgbaQTQ23PvgFN0pVzSQmdtbkyroQJHGw+EaVbckE1qvgXyMJOEZrI8JOHBSyfak5KlmDtGSAEIOsE/qA7nz8J+lcFyTqeWzStBq1a0IZCpFrW43HoccOmysgjmeOZa5eM6ifWw9X7gDFHKwSQSSJDBliRGratboTZcBd1eha+vngwhKGE7XyacoSz3FDsD/AOHfNdPlBeXJuZMvvRZGHr/yDXW2vHj7Q1kC5fqsSkS5Z9ElUbS+dS7MLLJY28R4rBHrPSpG6muaDRxyxoFMS6nOYjZSAaFFPxJZ2BUEkDFjqnTJJe/y4y/xZdfB340oG1AUCpAIZSaurAN84o+bAvkSPtA7UTZieLuWcREXGqsQrX6gHxX5361ilJmleRzI9rG1AckqV0lAPNaAA9NN4P8AQuyOZgdVmEciZeQAyA3+jOltNHfSQeKNWT8nDtB2QjmVmTJZfvTwRMyDnk6UF1zXnhHHdhlIzUHgz37K8k0ucmWIssLR+PfdRq238zsa/tYOjdv86Mvke5hHjlqCJV532NfTb5kYCdlFkgRpIIYVXVoJDEl2/wBoGpjxVUKF1uTggMhmMx1CGedaSKPUkW4Ibgtvtu1kb8BfTBecoWqlnhEcXR48tDBBJB3h0kMy0dRLar3FDfVzxsd62g6RP9/6hHUfdwZJSVSttd6R5bVWw/ZwR625QDu676MHSXmj1ltqDKT4hsCBV2NqJvFfsHeUiK5iGf7xKxkkIjLbE0LIvj+ZOEUchv233GXrXSVlGoBRKopXIB/4nbg/w5wgdtXEeWWPMxPErSKGNsUJAJA1DaiQPhFgemHhu0URTWLIq/wg78DSW1A8eWFftLHNnohCcr+jjIDRiRWcMVtT4WAQgEEAncMfXB2puwQk1gRRmdEgSPQbjY+GjaKuvSu5CI1V+s29nyxP9nXaiSLMJG7gLI4snayzC7PvZPsQK87euxnZxYItE2R0uYwHmDBixvyAOpPIivTFebskpzcRXL6II3WUyaSXcrZ0aQKA1Eb87YySr8seUk/zH/S99qXRmkhGbgJXMZU94pHOkbke9Vdf7vXEmQ6mmayUOcRbfbVEDQMg2Nn9nxEfPDOc2DtokPqNB/qMJHZ7s5LlM3mEWBmyMx1qNSho39hqBHmtg8BcM8ojHBB9qvSZJstHmkAE+W0u2m9lNN57+BqO/kSdsG832hOY6UMzB8ToAa/C+4YfvjT9cEo8gVHdxwMsb33utlJa+bOokmr5/PC32O7MT5SHM5WejFMSUMcg1KCKb4htsF9d7xrtUzUrszvLwN+EFtR0KP1i3hAHqd/5euPSSsvh1EUdhvsQd9jxvhub7OZTMNEoMF7+JddXutC0si/F8tjWDmV+z6IL+lEryE7yd4B/5dx9TZxLptnc/UwT8gX7Pu8miaH7y8UfencafExT4FLA2fx0P1TY3w89b6n92jWKPU8p2UcnfzP14H9Bgf07suuXKsiSSPGG7kSygpGT6AAVzuavHroXRZI5WnnQyS2dNOu1/E25A1Gz8hsPPDy3Uor9zkk4ym5v9iLpeV+7zATDXNKhYFSSy38W1bc/H6/TFvI9JcOWFJH6sbby3AsgfDdluaJG2JM1LIZw5hcR0FJrUSLLX4GNb0B8yT5Yg7Ry5iSPu4IHKn4ydIJHkoBa69fy9cKkoL4M25P9QNmk+/ZgRRArDGN3HNfrE+bNuFvys+Zw19QmbLxIIYC6ihS8KAR5Dc7XwPLf1xU6N3eWiEbFu8PikPdvuxNfq7Dal9QPniDtD1fNju/uMauDesyRybcVWw25s3e2G041blyLL3UlwIXbTtMJc3aBl7uPRXq+92b2UFiPfTfpQPNZ3WCVBG4BNnxHxUT5bKNNfPBaXsNnpGkkMQUNbAJR3JsKA7KQLPJPGCE3ZSf7sVSBYZAQbkpi4AN2RqVd+B+WmzaS025OR1qelCKXJL9l+fZ55IZHtWjJ0k/EbH5nTf0x32d3lM9nOmOfCG76E/l6+qFD/wAWwW7HdNhyBLZjV94l2DCJ9Cg8IpC6QdrPrQ9MBvtJk7vN5TqGSBkljOmVUUklB9PNSy/UemKQSS2s5tR7ptxQ7z9oytquXnkbVp1Knh8/ERetVBG+3yuxalnOpsZo84kMsatpPioCTwgkrvurKRV+/wBDfaTqbCJHycsayysFt9yivZLV+Eg18V1xti/11YZMoY+8iJjUFaYcqPIWasWPriepFyjXfkaDUZJ1h4I+uddZVDZeGSUsgZSqMVo8fCN/l/LCJN0TPZpjmMwFAWz+mIUKvmAu4iWvmx8zhu7F9SQQFJHC6GOnUQPCRe3rveKX2j5F85DHDBKoGq3tqWtgCR+KrJ32+tYWC35b5Gb2OkuDLshkXCnNLl52gViEdVsEg8k1tXPFXt5HA9OtMGDGNSqtZUg+L2aje+N/zHW8tk4o41NqqhQsVGgBXAOAnTzlMw84niQ969oHjIAVRyGqkJNnY8/TFt0U8qxKk1jAQ7E9Uy2cy4lgiSNl8LxgDUh9LHIPIPn87x2FWToJys5fL5uUgghY4ErSt8GtQb1+H3OOxGcoJ8DrTk1aY6ZRdSAkTjWoMiBaUswtuV1LZu9JHJ9Tj3LQoFZ2SRiCtxgG1O3Kmq3oHywqr2+kYawiIhLmjbNpRA3xWF1MWC1VDmzhVm6zPmTU7lxepEJoarOwCkVYJXzO9e4vJklBs2PKwNeu3BrSO8piBflpat9t+TW+PQybBQNfwmwdO4O/7XuR9cKn2czROGqSQyxrRQtaaSdioqwBwfl7jDwDjck3awVVyx7zvLGrTp+HarvjV/HCxmjLkp+9kmuBqC6tR0tsCNF0PDqYEGzR9SMOgOKPVOmR5hDHKCVsMK2IINgg41GTzkpZHqKIv+argszDwsG8TE1QUk7k8DisLeby6MjOEZJyTIGAcsDsQAPKmoADgrwQKwO6v2lXLyd1lisqqNJZh50BsQd/nsD5eWDnTc0MxCsg21A6h6HcHgEklr5P6uINvhltte7yKOX7W5uIjVmSa/C62CP3dx7g+uGzIdS+/L3oSIEFUZiFZk0nUdKuvmTYs7bc1WM+6urM7tJEsbELIKutJ2PIG+oX/wAvYYf+wejJ5QyZlxH3z2ofY1VDw877n5Vh9NturH1VDYnWQy6qjxvHuxJWQuzFipo3YDWQyihsAC1VgZNn8u88hZpULKkQZS8d0XskWPh18kbb49Znt/lhXdpI93vpCjSPxeI3R4G3IrATrvafLThGaGVJFbzoLWxILBvMHYkCid63w955RFR8pjPLCZBLL+loSLJo8a94iom1bFr0tQHJoGxtix2m6l3eWYpeqSkTajbD0O4pbPHlhIymbzLMr5ZtUZBkbQqsBqI0r3elmQAbkhTdNRNjE+b6tLKFXwqVYMSFANkhaOmzdSqKKg3qIsrpw1OSM47XkuZXp8+VzcUetSGYMhKnSzBHBB808LMLF/hNHcHx2l7Qza5UiKB1UIxjLEgAuWCkgbjwgmvlW9eF69mHUlY40LoKIQ2hob/pClN40PBFOv6pteWIrbSOdS6WCltSudQDKSrHy1b3wAeGGJyjKEaXAyqcrfII3O+5J33+vONB+zDOswmVyxKBApPktvSjz2Nn6+2EzOMBbL+jXyWyaDEkb+fNfT3wU6Z2nTKw6RF3krEljJ+E6bVQBdjjzBsnbbEYYlh4HcW1VDrk4iAFlDx91aQ6IyxoEr3h8DLZA2HkDfLbfOnhvEXfO3qICldiAaDWEA8Qo0TsKGM1n6zmZpUIlZSTpIjACgLTEkChQFnc7iwTteNX6FkiIQ0kwmLeJXW1BUgEeG/ryecWu1aElHZhkoZvwx5n95P/AKnxw7/VxNp8gTD9b2444xYk6cjqynUAwo6XYfxBsY8Q5OPLqz65SoXcPI7ih6Bid/lhl8kmygc63e9xrPfaNegyxg6LrVtGTV7YtnJysN2A/wDzJD/6dGMxg6VnIc4nVcxIrhpyrhNR0xt+jrcABVHHrXvjXoplYWjBh6ggj8xg47BaaA65BC7K0wMi0WFXQ8jUrSV/7YkfIxLzMF+YhH/7Yxx7NZYsxeMSajq0yeJVJskgNxZP/sMTp0PKqdstCPlGv9sa2C/kjy5h1aUzILHyV0s/RRvizJ08NQZ5a9pGH56SLx8i7lT+jRSf/wANB/MCh9TiTvZT8KKo9Xaz+6tg/vDGsB4y0UUb6Fc6yL0tKzGvUKzHb3GPeZ6jHGwV30k8WDhe6lkxBK08zvIZGFafCFqrXmxsDVHe2B53n7Q9VSDL/wDhFVp57SAKu5bgsaF0nJJ9AOSMZO3Q7jw+bCq9RVv8oa/K70rfzO5/4g4mWGRvifT7IP5s139AMLX2f5aSHLjK5vQZYmYKbDWp8QBP6wDcele9T9Tz4kd8vlFBeNS00inSsdcLqH4yRx5Ubxs9sgrNC11brMN5hJMv3olnOXDPIb06QpI1LYo6iN9jwRg52azeZACdwwy6CloAEDyAutYHtv8A7jhQ6P1toIXzOYiETKSEijXSzyXVtq1UdmZjVDUu1kW39f6tqdcnl8yDPKLZSoLCOtyCukAnjfyJO2FjnN9ys1Sqg1N1cVSK5W6Lq0YK/wDFzYP7JF+2KcuZjKFZmaTk1NByPYgKvp54DHPRic5O+9kgg1yMFZig+LQWBtttIC1e42wPZs1D3ebmYNcTIsIQlgNIq9PhsEBj4RR1ceWlJ3QsYoNZt20DRHFFIzBbVXjIs6R4xtd+R/I8Y+L1FhGQc5H3ovZmQnbSGGnQWsEkDxenOBEPf5qFgyyPGhtu80WSR56GKtXoDwffAnp/ZyXvY848y5dG1xpCIyRDGTx8YAIZifOibs0MLCTapjuCXgN5TNks0ETjSdTNOdQJIrVp8YahajSObBBFkiDoHW0bPPkkXYKxD21u+5YB9WltNjejelthWLk/T8ukaxRakUoYneMgSNqAGmx67LfIIAI8xaijWKOCNaVYRZWPYk7gmqry2s702+NeDXZ4k7Uqs4guZinxOFQoK97Vn9LGw+VnBiLqM8iloY0VQCdTuGJr0RCdz7thSzPaNYM9KsEHe2gESqpUGRkU3qKgBQA9kE1TceI4vdm8rLBmppc+0I72ESGjsulhtwAK1kbE36nnDULVDP0XMs0IMxIcXqJGnzuwBwK9fTArO9YTMP3GXcWdtQbSxrc6TdgV5+fleIeqZsyJJJTLBGLZRy3oCOLO1L5AgnagwrsbKsuZDSR+IqSjkEPe+zbmyFLgG/hqxxQuqs23lodOjdITLg1bMfxHyvegPIfx4smsdj11CdIhZDEngBiCf4ih8/647DWlgntcsmDliaB4HAHqa49Sf6AYYMj2ZLeFjqnI1jLreoLdXKRul+g39SMF+xXQTmGaXMBKQgLo0amarJLJtsCP2rJ3FY0XJZVIxpjUIvoB/wB2fc4yXkvqanaODL+gdG6isoliiKFG37w6Fa+bB3YEbE7nz5rGtjjFXO5+OIAyOFs0o82PoFG7H2AwPzHXdv0ShrqiTexFg0lmvLcg4NkHbB3X5sxJmQMuGrLgMwH4mYbefioEbe7Y4yZ3ORN3bQQxuCuxdn9CLoBT9P74CO2ZWeQqVMctA6lJY2+6kBV0gklNWokKAKsHB7oHVTHHpmjcLGdBYC9NeTAWVri9xibpO7KV7eBDzXZiWGbRKECgFyS1BkXkg+18c+2Gbs5m1TJIYwR8TUbFWxa+b00FPqRxvz9+0OVMz3cEbKdJ1s3IAIGldiLJ5q+AMVuj5yVWYTS95rAAOgJRUbAhSAbA/wDKo88SlKCltvJR75xti/noZ4CllWzCsNJ0eJBGLCqborvdaaP1xXMbP3kpt5GiLFvMvITQv5bV5YOdTLLmCZJUFDRECtUtagNY3NLtdE154HfdHjvRVXegnz4tSLI44IxpSk1SGikskM+VJ8K0AFVL86Xc/naj3vEOcFupCON2JoWSWGxHr5UflieTPCMqZIWKXuuoeLYnTfIB8z6XW+Bs3XJWl719RJu11eADyVQKpQoAq/K8LCDq5D5b9prXYiNfucRVdJ06WNbnSSu/vtjx29my6ZcmVEaQ7RWoJ1WN9+VBokHY7DzGEjs/9oJy0YiOXDKC1EOQdyTxRHJ9sC8z1r708kk1u5+FVB8POlQPLcgV7n3OLue2OOSHRlutlqisRdYyngWqskCkIJbuAb0hRqZtzE5vxWaQidlYqLVN2Pkv9L9sXJMsFQXbHSukd2VJAbSNnkLLao7bLsSeBgXnurtLGkYJWJLCoNq8V7+p0geI77/mdZW1fgOjG/3PWcceFvMx6QD+sdJPn/pt/E74pSvq343sUPMkHf24x6qywck3uWq6IvevSiQa9j5VjxLlTsBIm/GmyfQbECvqcR+DsilHkkCFgKAonbzNi+B6b17fTGm/Zt1YyRPl25gPhvkob28vhYEV5Ch7n2nYZHhRMwx1IAqiOgiV+qGBuzuWPxHcjyxYzuby3TwI4IlM5UDStBiBw0j1dfPc3isY7cnHqavUxWRizuejgQySsEQck/8Adk+2EbrPbBpCNCFMtqpmZbdwDvQ4RfnufbA6aSXMSqcw+trsKAQigDcIvIJ41Gzv8sGljO4JFA6QK9PpyfFX05816u77eBens55Bc3WkzEQijp40Oo7VuxbkHZq33AxQimbKSxywUtyKjpwjqzVRA2sE7GrHvwbOa6uC5hWNGAcjWCxK6aFMNAVVJVtw5v03285WMS5lAx0wQss0rnggDUiiviLGia4AxKSfVTRdV03aH7K5PNFtU2YUC9khQDb0LvqLfQDFpenrdtqc3fjYsB8lJ0r9BhY6l9oEUbUkZcAgamYKvGonhjQXxGwKFeowEy32pd93hihsRlbJ28JajWphfB3NeW2OlyVWcqhK6NNGPWnAnpGeGYUsDKtVYIVeRdAgk/xxcmWJSNZWzxrPP72CI12KvXDC6aXljVhTLqI5HqDyDuD7E4X58yDHqhLKTRqjpOlwtgkew8am9gCOBgH1LrbyZ544o4tN0CyEnu6APDABSfGpq/EKPixc6jmthpbdRQ8z4jW/zJN2NzeEm2mWhHCPuekZ0YB2jkJsyDY3RFj6Ei7ve+d8EulTxQQPCkZSMgDvKJJZ6Vi5A3Y3YryFbUBgW5BHwn1ok7Df6j0x5lkATS7FdXiFb7KGoHb4S3pxp+eJxnsyNscsFFslA8+YbMnvCSRF8QCBmbVYWxqWgR4rJ0ihVht7L9FT/PUgOY+7FV4eLN+tgHY+9m8JcE6kHSwYKasbhaG4+nzw29iczp7wW5Qld9PhDG/Qnkad/lgaetvlUlQ+rp7YNplObNR5BBKL717BDWWduHHIvS4BJG2/PqtQ9rmldVn0quqyQoavFe4obE7efPnWKfa7qAmz0zLWkHQps/hAWwK8yGP5euBTuEjbdNKm+KYgat/Pb1F8kYMnTpdiunpJxuXLCLdvkhLLBCW1VrZmqyPzZt7Nki/QUAC+R6y00WuNiQeAw+FxuDtwQ1GwffGd5/p+llUhdRj1nQ+obgtvdUQL2+VYYuzkvc9OaVjyzMo/8o/MjDep+xSg82c+g3ualwLsvaHN6i33iUEEUA5A2qqANbUPyHpjS+maJII5DGo1orkUNiQDz8/PnjGXdN6X37pEpIdm3scDcs13tQ9t8ajK0cUWpXJVQCoDCiCtKB+ya2rzBPrgeur2xXJvS3lvgEzdSljkcK5sHSpNnwkat/FRNSOtUOFN3eLnZ3q0sssSysznWAbYE20ijVR8tJJBvbu7AGnC4HDEufM3txqNnb/vjDz9nPRz3b5pVUvq0xa+KUEE2BY3LAH542nKUnUvAJUlaGbtTkx9ylVAF0gML4GlgxJo3tROENe1cEcOXMUVTRlWdglXY8S2x1VvXy4sYb/tD6iY8mVIKmUhLvaqLHjeqFceeMdmjIPtdXYO/nwf54pNpMroaW+Ntmv9KzKZhmlmkStgI223N0SD5VwBt8RsnfHYr/Z5lRDk0mlIUsCFvkJrYj3Nk7VtVe+Ow1I53zRF9m+ZVclvq/zG4RiPIchSDxhol6oiIz6ZWocCJwf/ADKB/HCV0rtIMlkxGYGdkDElSNJJJbc8gWfIHywp5r7RM87MUdYlvZUUH6W1nB0/evaDUe15H+XJx5mYPK7yxgBtUQOlTudBYbgCvIXuCa87EXT1m1SxpLoCnuefETZ7w96QKs7Lx5nnbMV7c50gCWQSpYJR1AVqPB0hSR7XvhsinzGe05t0MaQKLRHbSUvxEDYhipOwO4X3F6Wns5NGW7gsZ6QCN6BW1DA6kIFAGhpJJ+PYXZ5o0QvdPfMrG3dBYk3jeQkDXRItVK2SBYL7+vriXriO0ZqS9WpDvtvRLUHNn9G3A2u/SkiTrLxLFEW090spZdR3YFljU7+Kn8VHyA9MS22ykX7Qrns4uXRgumQqL21D/qCP8QDE6rHG9GsUs31hkay4/RvIQBw2kAJxufGSf+J4rAVM6hQKxYNpVdY8TWpRrazuNYJ23A9eMVRk2kYLEVkJOwF2f+JAPvgw9NBO2GWs+I5LkGaD6hLqYJFudixAfUWtuTpP5Lho6XP3sQcAoeCHG5A4N7AgjzG14jyHZxkkWOI95NpD2UqjzoGoWAQCNVX7es83R5IMyzyM4DLsG1bnYndt6Ukce+J+pVp0PpSa5BvWYmCKzsGp6oLRHhJ9T5qPzwFdvPjBrqBacAxi0UnzFsx5NeYA2Hmd9uMAZTRqiD53/bywmne3J0QZzDnn6/8A+YcOix5aHKzGVwszLSKynY7HexW5GniqBP4iMJ43/lX54jlO/OKJ07NOG/FmpdNyi5cie0kVFa0UFrjZnJN0q7Bwfh4B3AasI/WVQys8CSNEx8gSV4O+2/I4vi/PDt2J6ss0CxXbxrpYNv4dXhO/hAGy+22AeVyHcl4m4DnST5qQtbjz2o+hBwNbUaVkNFVJruhRkz0d/EAeSG8JH0O/0x4bPx8q4LCqC7kkcAAA+fth6mVG8LUx5IIvy9T8x/2MQqI4kLhQoUX4Vr+QxFasfD/P8F3KVdht7cdq1y8AEciiWQjYEakQiy1fLYH3vyxn2X7TQXSWWY2WdgLP6zM39cI8sUjEalkJ8yQcQvGSdIsEmq/Ifwx6EtCE1lnnQ1ZQ4RrmVeZZEP6AhkZkKvqDD0DAFS11sPzHOLsSdyveSHVod3eyQJGYAKCt7KvhCrXofK8BPs+ySpsSCxW1F7imBJO+13+QA25FztxNcYQkn4Wq9yLrf2Ff188cq2xxHydDtyyT9TzmWWG8ypZiQRHRDFr0heTpBN7NuTvsBeFrrPWNaRojAQSS92UF6UEVmRfe1CUfNfmcJmakfUAxrTRHtQ8J+lk/8j64lyOaQxjKy+GJlP6TkrKSSJfWt9BH6pPmMdHRdZJdVXRBmeptMqR2TI6szDfxO7g6QB+yEA/LBLKZHMRpBHFCSzyF3DR2N/AikNsaGpq8iwwV7A9kAA82YoMCEiUMpLalNyIQabmlI8788aYvYCH7xlZ+8e8twtLTGyRe21E/kB6Y0q+1cGuvc+RwQhEF7AAD8hWKMmTdyTIyOhNiN4wa+oI/rixqLtf4R8PufX5Dy/P0x2fzXdxM/mBt8zsP74S7J5Qp9ckXviERYzWmRk3vihwDQ+Xr6YoMNbItAkEFRdbjj8zt9RiRY2OogFiAWb223s4KdO6YveAtuVW2sWA5DeHY/hCkn30+mE5ZROgDNnEOYXLSs0TOpPeBfh8JKkgj2PP9cUM/JJ4Sz97YFsqFTxVaL2oUNj5cHE/2oAXA6i3QEt4r28LLe1m21fxx96fEcx4oxUenWz/s+3qav8jfGIat0opWdOmor3EfToVkkXLx6VZ7agoFerECtqB+temNBeFMnl2ZGKrEhd7AOqhZJ48R9cIPX8svTc7lc/GD3N/d8xz8LcOSeSOTt+EeuGz7R+oaOnyUwuUrGPcMbb80DY6NLTUFb5Ias3qSUVwZX3yuCxbUefEDq+djZt/f8sLfUeqoJDHWy87WCa4K2LA9jz8qJxIHMUrRkAQxmR2vZQBt8yx2A/thByeVkmkVEBLudh/Mk+nvhtCCdykX9TqbahDuMXSumrOUiiYH9dhewuyxBArmsEO0/UELLl0OiGGlsb+Lz286H8b9sEZ1TpuV0oQ00g3aqJPqL4A8vfA/sf2dM7rPJ/kqxO/42HJo+VkA+tEeRrKalerL7Vx8/P8A4QcXH+muXyNPYrovdRCV1PeScXyqHcAehb4j8wPLFfqueE0gVPhBpf2jwDfzJA9vnhozEOqGeVv8qNCD+0xFBBv6kWfp57JWVoyAL58E7fhOOP3Se+XLLYVQRFJpBpTtuAQPMCyaA/VB/LkY1XNdN0aI1mkjVYR3QU0pdTRsWGLMWWqwk5ns6IwqSle8ca1F2aB3BHKeEkV7nzGxbq/XHzCLCyKIQqsW1kP3i1XwnYA736gHHQnCC93Im2cmmgB2wz7yMI5e8aaG+9DA0gNadwtHbcsDvtZPkspGWIUcsQqj1Ymh/PDJ1KURwstszSbM7kl3Nbk3vsNheBPTkPeqwBpeG8g21H08OpT/AMlOF378pYOnT9kKf5ZumV6fHGioESlUL8I3oVjsVug9T+8QK+2r4XHow5/v8iMfcdKarB5zTTyYpJ2hlEpdgjK1WigKoqh4QBS3XyO5rFTtFCmpJIhSSLY+f/f9cMXX+wkmXy/e2HANOqksQD+L4V2HnXrflibIZQd5kEZD3E67jQCFclw6DVqrSwG533OFXtkpJfr2KySkmrx/wQ68jgr/APFGYC6VZVWqoItcVwQfIV9Mao/2ZZJyxHeICKAVh4T6iwSb97wA6h9krb9xmR7CRK/it/yx0XGX3I56a+1kuZ6rWVDM7atCMw1GydAPnIb8Svfh8/KxWfvnYpd5VKvt+kTe6FWyE+nmD9MWs7kMwpmhAeRo/wBGypqbh9zVceD+OAxhdL1oy1+spH8/fE9OCy3yUm2sLgsPktvBLEw930n8nr+GNO+x3ooWOWdtJdm0Iw8VKBvRHqTR3/DjLen5B5TS7AkWxNAX/wBmvXG49i+pwJEmWUGIoAAGIpj5kMNmJNmjRs7DG1JU9jYij7d1A+fNyw59ppcrP3d0XRe8BAGkHSu6jSb2sk7HgVH9o/WMuBHpJecAFVBOkI1Elh7gAjz+mHvOZhYonlfZUUs3yAvH536rn5cxmm0qXnmc0BvufL5AUB7DAlDFeSmm03ufYITS2O+h2rZgPL3rz9T6/wA4ZJTmogY670MqA+R1ED5AWb9BRw7dnvsw7uMvPKe/I2C/ApO9EEeO+D/DgHA2RDPl5skFb73lTqjQUH7tiNaftab1bHjTXGILSp4/Pgr1bC3RPs08KHMuAQPEELEk/wC47Ve9af7499S7AZR5FjhMkZq2IfUK4BIcE2T5AgbH0rDll+osMqksqsrlFJQ7NqIHhr1Jx56RAd2YeNjZP9B7DgYZ80hIzlmTZnfU+xmYyEUmYizEZWNGJOkq1VwAdSkn584HdlcznM6ru4abTW40Ai728ruhx7Yf/tNnX/DcyuoaigoXufGvlzil9kmR7vJaiAC0h874VV/mpwZ6cXGjLVl9z5F+fJTRvreN1VzpJZaAIBr2N/1wP6hK6KXMRcINQUGyx8r22A3New9hjQu1OfXxBiBGgN3xfLE+oUfWzwbxk/XO1izSInToWjVA2o6PFJxbFRYUDff38uMS+mza/wBjrXxn/RXPb5ya7hQL38TX6n03xZnEOfXvIB3eYXleCdvXz+eK2by0ebQEqseZC35U+39/Xce4wU7LfZ5LKElWRkuz3lVRGoEVZN2B7c36F1GHMMSX+fxGuf8AflfsU+x+YaOSEPqBLmN7u/FqFH/lpFH2wS+09CrQNzauPPzZT5k/rn57E7k49df6BnYs6txSTQAxv30aClIKljzwCDt6eeKHUZs31P8ARx5caoQX2b4kNDzNcgHb3xSN7rYk1awLbdSXQqTRCVRsDelxvwGF7egIPlxiA/c/jMeZauF7xAPzCXx7Y+Z/pU8Z0zQyJ4gCWQgVxzWKU16yoHnX0/8AbF9sexC5VbNi+xbqcbxzxRxCMRuGXck0wrcne7X5b40Z2ttA9LY+x4HzP8vmMYJ2IzWayyOuTNvIRqCqrHzrm96J4xofYPtm80rZbNjTNZ0tp0lm80ZTwwA22GwqgRvF1dFunLbuHzT6Y85jJrIoVwSAbq68vbHv5Xj2mNSJNg/qGmNERVAVm3AobAFj89wB73gVk08crbHxlRRB2VEX22u/7E4m61mAJSWakjis7kXqJLb8cRj88Uum6ooS0lkh5XfYEAiQkjejtVev54lPLpFYYRT692fGYimmZiC1hE07koSIxZY0uoE1zRPHGK3YPOJLk4oxyrlXrkqhDDk7+Exr5bbDByadE7qKRwphRb8QHiK7nffjYf7mwrdlysOfzCKpEc697ESCAaYk0KIC2W2IsBFusFpJ4GTbjkbs50xM2JMvLuhjIbbhm2BFjlaJH0xmHWc3mGEHTJVLTZZ2UH/UWgIXv/YWsnirPBxsPR4yIwxFFzrr0B+EH3CgA++E/tKrjMDPQ0zwXG0S/FJDqpvTxBrI9qHnu39tCwdStdhU7fdNeDpyZXLqXeWVO+ZByaJo0T4fhAB4Gn1OLvSuxwyMUSIhkncFpJADzsAgv4FFnc83eGwZtGMVOD4u8c6hsdJIsi68Ten4fbFpJwXLBgeVoennQog+Inja0BvCSe6GzsMm4y3dzMT2Qnzmek+8F1y8TaWkrTair0A71XLeV37Yb8rkABp0mGBLVfLwLegJvYBFOW9X9TsT6rLcZj1AGxrOwoEgHmqvUBvXPJGLWScTShUYGNKZ6qtiSq7ORZbxV6L5WL0luSj2QE2vd5Fvt7MYsplssPCZHMjL6C7C/Qt+a4U/8OdCTJauo1BeCCE1+IVvYKrVgguux4xtk2TjZld0RmTdWKglfkeR9MJHROz7y5kzTJQNy8o16i2kbLY3a92/6ajgCnUVdsCYo5K5FSBSSXkCA6jv3kmq/j3/AEZYltPO3Kglv7d9RiikjijA8Km1XSADtyfWqHHn74U8nl5ss8UjKiMqakGtXOrRpVmUWFY+NhZ5J+WPsNs5a3dy2gXuzsGIuuCSxJHzPkdp608bXzwVhH3WuCpmoWzB8K1KH0qhuz4LIHubBrSSdJ3HGG7sB0vxqGQUq62JUfpAwIU7oCATrI3NrQ/DhabMuukfG3iWxRCtUhZQCWUjdPEVGy3aXY0rsRkhHl7rTqbYVppU8CCtK7Ut7qCb3AxeMFGKJTm5MHZd/uGbdXNQSjUD5D049N1P/HHYYevdLGYi0ghXBtWPl6j6j+mOxFqcXUVgonpyVydMjzcImV42vSylTXoRWO7O9J+7xlA7ONRayAKsDYV5bX9Tj5lpFItSp9wb/li4lWAxAvgXRP0xTuR7FzXQ2x4hazeIzF6YlVKGGti4Ejp2TOW6nNIwfTM7DUV8A1nUvirksQo3825q8M/VumQ5lNE6B1538jXII3BxeOKhnRSFZlBbgEgE/IcnCXkfkzbtB2Qm6becyMpKIPGjAEhDyG8nT12sc+V4vdUMU2VhzeXHdiS1kQcK9H8iGUjbY2DjQ8zCJI3RhaupU+4IIxlXZ7oGZzHTZMqh0PHmSSslqCpTa+T8RJ45X2wZpTjTBD2ux27dZ9v8L10QZBHfqNRUkf0wjfYtkBJm8zOwvu1Cp7Fib/gow/8Ab/p7SdPdEXUyaWAsDZSNR3/Z1bYRfsrzZy8ucioyPSyKi8sBsQL5oMPnvikn/AI/ZjyzWpjhdn7HQ/fVzysySg21E021Hk0ARtxjxke0zzhpO50wx33hJt1pC3w15EUfrgf1LtpYKxR+K9Nk3pNckIrA1ttfmvribkgqD4DOZczy0PgQ0PdvM/Tj56vbHzrWeZO7y0B/TTGgf1E/E5+gNe+KeS7QwJGbV1KJdaWIavRio3v9YDnC70vqzlpM050yS2qEkeFPIKG2/wCR/VI5JIn/ACO12HLqHZ2GWD7uwIUIFDg+MVRB1fOjR2PmMQ9E7Mx5IO0Dzta7xs9qxoUarY7eVcnAbpMoQySGWJQ7WD3+mTyG4YHWOKEm4wdlbONSxhArD/NNWu3NBqa/IgfTexRcWI7uhE+09XihgyinXPmX8RH6oYHTfoZCGJ/Z9sDsjkC5/wAP6cAEAH3nM/rnz350WDSj4vlvgb1vqL5vqMhhPeHbLQkmzXwlvfUNRLeQZvnjXuzXQI8nCsSAFuZHrd28yf6DyFDGl4Hi69z5A3RuxuVy4Kzxd69f5zXpqz8NbRMPz48R8hWd6hmOmZ1EjSXMZScAkBLKm6JBUVYFc8j5XjSnHt/DFCSI/wDTOg/K1+q35+xB98ZquBVNu7yQ9pc4Vyk7gE1C9Ac2VIG3rZwofZbkhGJ2Aonu14rfuw7bDYbv/DB7tJljmYHy5JilkXRRY6HW7IVqKk1dWNXtWI+y2SzEIZHiCggEOXDW4WizAG6ICceYOwvGd2jKkhpTjcA/PCL1zsJ06SSSaZ5EeRiTpk31HyVaP5AY9dShzxdO/jeWMN41hchStHgKwJ38iv1xOcoIplUKVV49WkE+C2KsCxPpIDV14T6428G0WI/srykuruc1Ip/CjquoD1Kmmo/ywt9QyUuTzCxdQDNRHczqx3AI/F8TAemzKa8tsaO0McwqOei24plOlzportqFaiKsVVXzgV17J5jNAxAIFBBDkK5WhVr3jhkdiwDN+R88bfapjxVO0HF7bQw5ZGnYvO1hYoxqklI4KqPI7eI7c4udFOezDrNmaysI3XLp4pG9DK/l66F+pOFXsbk/uBkeWONmY/5xUgqvwkFgrUCbPlwcPHZzrkeaBKqykAMQa4a6II9avej7YMWqSEnGraM87eZb7x13KZcWQUjMi+WkO7HbyGkUfniHtBlwvaGGFmbuZXVyt+ZVzQ9AXS69zhl7KZbv+rdQzpA0xsMtEfdVXvD+YA/PFXtXlNfXumHio3b56BIf6j88UwKmwh2nygfPQqFFSaNY9aZrP7q4p9oujRnqMI8VMbFMRQfUHAr2B/PBrqK6upQCvgjLE/R/6kYj60t9Ryh4sH+AkOOSS+5ryv4OiL4XwGurZ9cplZZ3JZYkZ69aGyj5mh9cZ59jvTGzHeZ7Ml2PeERKSdII+JgODudI+Rxa+0INmZIOkZQaS9SZgqP8uJTtfzPirzIX1xoHTMgkEUcMS6UjUKo9ABjppJJHNbWTBekhom6sosPHmIwGv4V72UUL9iMEew+YaTOw67ZQXZgeKSN9yP8AcAfmcS9QgAn6xpH+bnYIlr9bxuffn+eL3YvKLFHnprvQPu6N66m8R59Ap/PCatbr/Q6tOX9Nr9f90XeldPQZbNyCNQ36JSwFGy4LbjfzB59MNfYBFGVsD4pGPzo1/SvpijmYO56WdQppCrm+d3BA+iqPywwdnMoYsrChAUhASP2m8R587JxHTi01fj+RdSVp/qX5TSseNj/LC70JUycE7fd1gVB3jxoQQW0WzD0sBdvW8FOvTqmXkJN2NNXV6iFq/Im9sJHbUdxk4cjACZcww8Gos1AghdTG6B0rv+FT6YvZOMbwLf3h8yZJEDO2vU+lCaJa6NcXS16asHvs8iWXMhlOpYEO4BrUQFWjVfDqPPn8sXM/kYsplctIEjkeCE/pF2IfVHbCt2LOSK98X/spybR5LU3/AFZDItn8NKoP102PYjElpLcmVlP2uhWh6TLIsyd4o+7gEgJ8QFody3ICg2KO18jGh9ks0HysdFQVtGCgAWD+qNlsU1e+BHY/LCSTOOd1dzH7EHUT/wCoYl7AghJ1P4Zf/oXBjKVq+9gmo0/ihqUn1x2Pl/8Ad47FLI0K2VjWZEliiAMihklVlVgCLBBF+vB2PBvBCLK0CGy4ct8ZZlYt9Wrb0GwHkBhR+zPMtC03Tp2/SZZiUN/FGTe31YH5MPTGgQqSb8sZqnSDYLmjijQNLl38NL3rsjSXYAp+813fFVijks3l8x4EimEnKyMUEpo7kSGTVexBF2B5Vhmz8CyIY3FqwII+f9ffGbLkyknhdiI2OimIOzUDfkKW79/PCampspvgMIbh2bpkX/3XfnWdGu/UPrL6ve7x9XKEo6CHZ71EyeIkjktRN+huxQ9MK3QuvyQxSKqPOBM+gySgNoFCrCkE6gw8hhw6L1mLMQ97HdcMCN1ba1PvuPzGDuT4YKaXBEuSoEpHKjn/AKiOhb6mRjq/5A4X4oo+nmWaeeSGNtIViFsEFtmCsyuTq507c7YPdY69Hl4XllbRGosnzPoAPMnyGEfI5M5l4+o9UDrEGH3TKgEkAkU7jzJ2NH29hgp3kFdh2MeXkQmSMsCN2eNy1H9ora/Sq8qwH6X2eyUGbGYXMnvFvwtIg2Za0sKDcG/ywL6516MRB9Qnmd3iWPSwB8gpXY2jEH8gDZvBXsH2YMV5rNeLMyb776F/VHkDVXXGwGw3HcZqkFOq5fKTBjqh1n8WobkGxqo7ixv51eFHL9JeEu4VjIzMxJjLWTWwKH4b225F3RoYs/aJDKJgwelKgp5hGX9kcEkWD57jywuZ3rP3mN4cwqpMqao5IFFkEjZ0bZhqVTtvsNh5htNtMpGL2prIw9OyM88T1GwbT4DsltdEEM2qqBHA+Ii64NZPoDqlFELtWtte52rclSbqxxXHpgfDl5JUEX/hZDIjHvEjAMYK7eJaBIJFUAdsBOwj/wDg5JJZmV4pirMzybaglGlYXR1CvPcWLsBJV5M/2HE9mySrNLpdWDDu1GxBs3dggnnwjH3qsGYihf7uiuWUrpTZbYEaghvu6Jvwkg72ByFrtd1WaFMtNl8xK0JcRzBlZW1Aq3DjWmpNX8K5w/R9Li5IZr41u7f+pjh0qdInLhNiJ2d7OZjLfd2MABWU2BpLKrEqSaPGk3sfLfGisAMB+p5NERhGWRiraSJXFNRqvFsL8hgLn+sRwZUSyZiRXkcpH4mfzsGlDH4AGJ43HqMBKro0nuasbJJieAcRov54Sehdo2k8Ms0ial1Kyot7ValTGTe/PthgyudRzSTy6+BriAvYna4xqr2O2EUk8juDjgLvGrKVcBgeQcV6kj41SR+nMi/I/wDUHsfF7sdsLOb7VTjOLk4IknfbvG3UR2RerduB8t6HyZczPNGupljYWBsWFX67H+WKWI4lqDMqya1OoeVevFexvajwcVs30/Wi2R3gOq96siiu24BU6fbY8jC/kOvnNzyLlIirR/HMXqMngDZW7y99yAaGxFjHsdamZH0PA2nUryRh/AyuUIGrlr8t+DtxZ+TbXdHmDpuaWRhojMZ0h1JDqedbBdqbiuL5NnFro/S5C7ljIkQPgDbMdiLG5IGmhv6bAbYBZTNSjS/em9TC9gBTEEE1WkijZ2Hn5YL/AOOSKfEwK/i8BLAfreEgVVsR5AcmwMRWpHgq4SCee6CsqOneyLqUixpJFqVJFrfB9cJujN5SeSDJL3jaACdIChVVaYgm7GvYLd+hwczPaFgxCyR0L5Fk16AN+VXfpzhS7WwOssefSV1ZfjdJVD6OBSAlePVfmNsHdGTVGjFpO+4ydkep5bIZTRmZwj62d+8sEu5shdtUm/19hximetx5rqcGZy/igy8DiWQgjTrBOwIskUBVX4j6YKZDO5PPPl5wxlnj8KAouuMsBqLAbDYXq4229MGX6JHoKUoB3vu1u7u+Ob3vFbdEqVgDoUE0+dOczEohBBWLK2NeggC5N7ul1afI/LFXOtPns9HJl5UghhFI7VrlbxaiqG7SvWrG/BGDc/StJZHcdzKbNRjaS1083QNeXn88E2yHeKFZrVaoMgqxxt/bC8qgvDsA9Ky0OSnld5NcuZILzbVajhuSnOwsjbyrB2Xqkeh2ikjkZRdd4K5oWfSz/TnFfq2RDJcrxhE9Y2A3+Uln2A868wMUmmJZdciSFAe7PduGLUbUjXauQprybfzGMDkQ850POSSyTRgJWYDKGGkyzgX3rJRfQg4CrqYEbAcGsn2blXLx5Zs3FHAGMjyqoMkjHY0p2iReLezY3qqww9M6srSt4k7/AGXTKrIwG/hBJ02dqGxNC/LEvUc8crFLKkBlZmLSKg8dG7aj8Sj9m+fmcFNNUFuVlDtZBJmZ0gaQwZaNlMjhSzO5Gy2AUhWm5cgknYVRLNmM9EjhHljVzVKzAHfjYm98KXTO0BzOWKLk5I8vJG0aSmQW7UVI2UkMfEdbbWNzgnFnlRe6McUaONBYuWtyBYYlPGd/iJNkb40mhaZD1rINLNrzkyw5WM/o4kamkIo63PPlsq7+43xV6II5c7mc7Kd1KwwqQdQXQCSFG5ZrugLAv1wdeLuQCTCNIoO4Yt+8W1MTXGJY4mciVHhLEUHEVnT6BtfGBeRuxn32jZpMwzJGNPdECmBDO5KliFaiAFWrAskEVtYdpe0eWy8ItlUIgpU8QoKdIUqCN6pbq8Vu00s+XKZiKETBdQlMcY71VNHUoPx8bi72GIuz+cgzaaoJ4ZAGLsncgMrtdsyk6lY2d/c4bKyblJEfYPPRxZVe+ZYnkdmAkkQFh5EDV6Dz8wcd2b6nEM1nlBqMSj9IaEerclQ5NE+IbDivli68gyxkEbozs2t1EbFuAN2D+E6VAGojjFTo8sCajAkUdncmOwGrgkSErxZ/M7ncKqS8Gd235GaTNIoBZ0APBLAA/KzvjsCcvIVtgkQs+J41MgJ9PCda/IrQx8wQUxE7YxtDncpncuGdguiZRuWCivLkshb90Y0dOpqVGihYuyR/LDBWOKj0xd6Da5JdReBZz/XIoU1ySAKDV6tyfIADckkbDCP0kTyLBadzrF+MhjpCmrA4JobGsa4YVPKj8hjyuXUHUFW6q6F16Xic/SbuWNHW28GV5boc8AZWkiMS2yudYc2dWkoFb1O4J8tsCOiTyZTMyv3ea7pozqj0sQ02oadAqj4BWs0N+cbhjsFelSbd8ges2qMq6d0bM5+YZjP5dkji/wDs+WIOnV+vJ5tv5efpWxJ9RzWdjAlniMteH7vFGzKxII5MfgUbNbE7isaFj5inQXkXqfBmPZ3opbMtnM9pM1WkSjwx0KHGxIA2A2BJO54cJ84Cj92AHohS3kfXf0/jg/j5WF+nfkPV+BCznQu8DGWaWTcEhDosehYlmPHAI4xn/avpH3KZJEJKSbBTYcKq+W5sBfp6AHG8vlkPKKfmBgV1XstlMwVMsCkofCRakfukWPY4V+mb7jrXoDdj4dWQh7xbslktR8Oo6Tv+zW/pgF2ViEXUeoZZRQcCRQw2snUDseAXI2/pjRIenRqoVUAAAAFnYD648f4TDqL90uoii34iPS+awF6eS7m6yyZ/2p6cHyebG3eACZyGdhrVtt2N3oDbVxXAoYaOyWd73KQysRvEn56d8GT0mEggxIQdiCLv88Sx9PiAoRRgDagg/tgrQl3YHqpqhU7Y5bvYvCX1BlACE2QWAI54rxe2m/LCn2qUrIAkaQnQAq3abXbWp25G3y5vGrnIxf6afuj+2PM3TomFNGhH+0bfL0wJembVWNHXS7GcdiOlxyLJJNuytpoFgpAVTxY2sk+459Md13tC0b/c8hEgnbYlEAEYPmx3s1v+XPGHvIdm8tCCI46BNkFmI/In2xOvRcuGLCGMMeWCgE/Mjc4EfTSS5RnrxbujJuk5ZYV0KBI7WZwxBaRlslkf4gKvmtgassce8/1p8w4y2Vd3kmJDlh4Y04sWLUHe9+CBVnGqxdEy6ksIY7Y2TpBs0B5+wGOy/Q8shtMvCpPJEag/nWCvTS5bC/ULwBugdOiyUCwwnVvbMeWY8k/lQ9gMLvZrsxmESs1KmhpTKYVUHckn4uSTtY45Hmb0Q5KMijGlf7R/bHDIx/6afuj+2G+nfFidXuIeTl++ZkyIksQXwsWGkaQDptSLdr8wfCKHqcfX7MOqFFl7wCMKNUjr49RZnIFg3t4RQ2vfans5KP8A00/dH9sfRk4/JF/dGB9M/Iev4M3yWdC5lcpKzRSKKWRyWEh5FUy87Ee617E31LpELwlJmmdB4jQUVQ5BC6vU1fmcM7dKhLBzEhYcEqLHy9OBiZMqg4RR9MKvSV4M/UGLZ7rcWQZhBmcwp4QVFKpXbfcqU+Xt649dB+06SbMJEUtWYW7yLqAJrZVAUfUnf+GsHs3lC2o5aEt6lFJ5vzHriaLomXW9OXiW9jUai/4YZendfJnrJvgWpsw8gKmVdLbEGVAffiI1t74H9Z6zJ4YctK8sjEAFStA/8UBb53583w9N06I/9NfoK/liqezuWtT3KWpsHfY+vPPvhH6afkZa0O6EfIxyklXY90p8JkkVdLlRZBDG925YN7c4PZHp5kAKEq4u5viFGthr/wAwHb22HpWD0XQ8uvwwoPkMT/4fF+oMMvTPuxZa6fCAn/wrGza5yZ2/brT+6ANvYkjFrrWZEULOQNioFgkAswUGhuQCw43wR/w+L9Rcc2RjO2n+JH9cP9P4E6nkUskuv9JGshFm3b4mYGrANeQrb1Io849TZcso0osn+m7WGSx5Hlh5aTW/8GyLJIvGr0+Nj/M4qP0GEkmnBJs6ZHAJ9SA1G/OxvhH6aXZjLVVmdfdNU+XXNjYMAIllfZiwVWKljVgm6O9njbF2PN5FVc5XqBhOpkNkFdSmjasBfHN/XDD2k7PRd0uksmlwV00KNg3x7DGbZrs1HHDIVeSlOynQVGkKBQKWPU72TziL0mvuOiM1Lg0TpXU8uF0xzNmGX4irams+bG6W6NXQ2wK6t2fyzyrm2H3aRTqaSJ2V2G3hYrQ32B2J+eEnsJO0TTaT8RUGwPI7HjkX8vbGgQ9MSZW765NhWrbTvfhC0Ab3urwjk4ujbFyD45NWqg6ogLMpLJeo8sQdVHdQq2dtwSaF05O441VlLMtCNa0D4bNDkLRu9jvwTgH2ifuNMKWVmcByzNq0opYKGBBAsDbzr52zdlYwwlNVuvHn+jXk8nj19fXDXgDSR5m6FmO91RtFEACAy2GazdsAALrb088dhiaAf9nHYzgmLv8Ayj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060848"/>
            <a:ext cx="2403987" cy="3571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580" y="2060848"/>
            <a:ext cx="2650420" cy="38156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" b="96680" l="0" r="96261">
                        <a14:foregroundMark x1="62895" y1="28907" x2="62895" y2="28907"/>
                        <a14:foregroundMark x1="60594" y1="28354" x2="60594" y2="283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88" y="4365104"/>
            <a:ext cx="3803027" cy="2636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2060848"/>
            <a:ext cx="2903603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7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62880" y="-161925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Chalkboard"/>
                <a:cs typeface="Chalkboard"/>
              </a:rPr>
              <a:t>Be </a:t>
            </a:r>
            <a:r>
              <a:rPr lang="en-GB" dirty="0" smtClean="0">
                <a:latin typeface="Chalkboard"/>
                <a:cs typeface="Chalkboard"/>
              </a:rPr>
              <a:t>disciplined!</a:t>
            </a:r>
            <a:endParaRPr lang="en-GB" dirty="0">
              <a:latin typeface="Chalkboard"/>
              <a:cs typeface="Chalkboard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848" y="1556147"/>
            <a:ext cx="8229600" cy="53292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halkboard"/>
                <a:cs typeface="Chalkboard"/>
              </a:rPr>
              <a:t>Keep well-organised notes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halkboard"/>
                <a:cs typeface="Chalkboard"/>
              </a:rPr>
              <a:t>Be prepared to do much of the reading for lessons outside the class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halkboard"/>
                <a:cs typeface="Chalkboard"/>
              </a:rPr>
              <a:t>As you move ever close to undergraduate work, be prepared to go that extra mile and use resources in the department, school or local public libraries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halkboard"/>
                <a:cs typeface="Chalkboard"/>
              </a:rPr>
              <a:t>Look out for relevant news items or documentaries that discuss the Cold War and its aftermath </a:t>
            </a:r>
            <a:endParaRPr lang="en-GB" sz="2400" dirty="0" smtClean="0">
              <a:latin typeface="Chalkboard"/>
              <a:cs typeface="Chalkboard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Chalkboard"/>
                <a:cs typeface="Chalkboard"/>
              </a:rPr>
              <a:t>Visit </a:t>
            </a:r>
            <a:r>
              <a:rPr lang="en-GB" sz="2400" dirty="0">
                <a:latin typeface="Chalkboard"/>
                <a:cs typeface="Chalkboard"/>
              </a:rPr>
              <a:t>museums (Imperial War Museum, which has an excellent Cold War section, the Science Museum – good on the Space Race)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halkboard"/>
                <a:cs typeface="Chalkboard"/>
              </a:rPr>
              <a:t>Meet homework </a:t>
            </a:r>
            <a:r>
              <a:rPr lang="en-GB" sz="2400" dirty="0" smtClean="0">
                <a:latin typeface="Chalkboard"/>
                <a:cs typeface="Chalkboard"/>
              </a:rPr>
              <a:t>deadlines.</a:t>
            </a:r>
            <a:endParaRPr lang="en-GB" sz="2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2040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18864" y="-24340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>
                <a:latin typeface="Chalkboard"/>
                <a:cs typeface="Chalkboard"/>
                <a:sym typeface="Webdings" charset="0"/>
              </a:rPr>
              <a:t>Keep your folders organised!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484784"/>
            <a:ext cx="7662863" cy="4824536"/>
          </a:xfrm>
        </p:spPr>
        <p:txBody>
          <a:bodyPr>
            <a:noAutofit/>
          </a:bodyPr>
          <a:lstStyle/>
          <a:p>
            <a:pPr eaLnBrk="1" hangingPunct="1">
              <a:buFont typeface="Wingdings" charset="0"/>
              <a:buNone/>
            </a:pPr>
            <a:r>
              <a:rPr lang="en-GB" sz="2400" dirty="0">
                <a:latin typeface="Chalkboard"/>
                <a:cs typeface="Chalkboard"/>
              </a:rPr>
              <a:t>	It will help you to </a:t>
            </a:r>
            <a:r>
              <a:rPr lang="en-GB" sz="2400" dirty="0" smtClean="0">
                <a:latin typeface="Chalkboard"/>
                <a:cs typeface="Chalkboard"/>
              </a:rPr>
              <a:t>categorise the following in your folders:</a:t>
            </a:r>
            <a:endParaRPr lang="en-GB" sz="2400" dirty="0">
              <a:latin typeface="Chalkboard"/>
              <a:cs typeface="Chalkboard"/>
            </a:endParaRPr>
          </a:p>
          <a:p>
            <a:pPr eaLnBrk="1" hangingPunct="1">
              <a:buFont typeface="Wingdings" charset="0"/>
              <a:buNone/>
            </a:pPr>
            <a:r>
              <a:rPr lang="en-GB" sz="2400" dirty="0">
                <a:latin typeface="Chalkboard"/>
                <a:cs typeface="Chalkboard"/>
              </a:rPr>
              <a:t>	</a:t>
            </a:r>
            <a:r>
              <a:rPr lang="en-GB" sz="2400" dirty="0" smtClean="0">
                <a:latin typeface="Chalkboard"/>
                <a:cs typeface="Chalkboard"/>
              </a:rPr>
              <a:t>a section for your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latin typeface="Chalkboard"/>
                <a:cs typeface="Chalkboard"/>
              </a:rPr>
              <a:t>class notes</a:t>
            </a:r>
          </a:p>
          <a:p>
            <a:pPr eaLnBrk="1" hangingPunct="1">
              <a:buFont typeface="Wingdings" charset="0"/>
              <a:buNone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latin typeface="Chalkboard"/>
                <a:cs typeface="Chalkboard"/>
              </a:rPr>
              <a:t>  </a:t>
            </a:r>
            <a:r>
              <a:rPr lang="en-GB" sz="2400" dirty="0" smtClean="0">
                <a:latin typeface="Chalkboard"/>
                <a:cs typeface="Chalkboard"/>
              </a:rPr>
              <a:t>a section for your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latin typeface="Chalkboard"/>
                <a:cs typeface="Chalkboard"/>
              </a:rPr>
              <a:t>homework/additional note taking</a:t>
            </a:r>
          </a:p>
          <a:p>
            <a:pPr eaLnBrk="1" hangingPunct="1">
              <a:buFont typeface="Wingdings" charset="0"/>
              <a:buNone/>
            </a:pPr>
            <a:r>
              <a:rPr lang="en-GB" sz="2400" dirty="0" smtClean="0">
                <a:latin typeface="Chalkboard"/>
                <a:cs typeface="Chalkboard"/>
              </a:rPr>
              <a:t>   a </a:t>
            </a:r>
            <a:r>
              <a:rPr lang="en-GB" sz="2400" dirty="0">
                <a:solidFill>
                  <a:srgbClr val="589DEE"/>
                </a:solidFill>
                <a:latin typeface="Chalkboard"/>
                <a:cs typeface="Chalkboard"/>
              </a:rPr>
              <a:t>glossary</a:t>
            </a:r>
            <a:r>
              <a:rPr lang="en-GB" sz="2400" dirty="0">
                <a:latin typeface="Chalkboard"/>
                <a:cs typeface="Chalkboard"/>
              </a:rPr>
              <a:t> of keywords that you come across during the course.</a:t>
            </a:r>
          </a:p>
          <a:p>
            <a:pPr eaLnBrk="1" hangingPunct="1">
              <a:buFont typeface="Wingdings" charset="0"/>
              <a:buNone/>
            </a:pPr>
            <a:r>
              <a:rPr lang="en-GB" sz="2400" dirty="0">
                <a:latin typeface="Chalkboard"/>
                <a:cs typeface="Chalkboard"/>
              </a:rPr>
              <a:t>	a ‘</a:t>
            </a:r>
            <a:r>
              <a:rPr lang="en-GB" sz="2400" dirty="0">
                <a:solidFill>
                  <a:srgbClr val="589DEE"/>
                </a:solidFill>
                <a:latin typeface="Chalkboard"/>
                <a:cs typeface="Chalkboard"/>
              </a:rPr>
              <a:t>who’s who</a:t>
            </a:r>
            <a:r>
              <a:rPr lang="en-GB" sz="2400" dirty="0">
                <a:latin typeface="Chalkboard"/>
                <a:cs typeface="Chalkboard"/>
              </a:rPr>
              <a:t>’ of key figures</a:t>
            </a:r>
          </a:p>
          <a:p>
            <a:pPr eaLnBrk="1" hangingPunct="1">
              <a:buFont typeface="Wingdings" charset="0"/>
              <a:buNone/>
            </a:pPr>
            <a:r>
              <a:rPr lang="en-GB" sz="2400" dirty="0">
                <a:latin typeface="Chalkboard"/>
                <a:cs typeface="Chalkboard"/>
              </a:rPr>
              <a:t>	a </a:t>
            </a:r>
            <a:r>
              <a:rPr lang="en-GB" sz="2400" dirty="0">
                <a:solidFill>
                  <a:srgbClr val="589DEE"/>
                </a:solidFill>
                <a:latin typeface="Chalkboard"/>
                <a:cs typeface="Chalkboard"/>
              </a:rPr>
              <a:t>map of key events</a:t>
            </a:r>
            <a:r>
              <a:rPr lang="en-GB" sz="2400" dirty="0">
                <a:latin typeface="Chalkboard"/>
                <a:cs typeface="Chalkboard"/>
              </a:rPr>
              <a:t> of the Cold War</a:t>
            </a:r>
          </a:p>
          <a:p>
            <a:pPr eaLnBrk="1" hangingPunct="1">
              <a:buFont typeface="Wingdings" charset="0"/>
              <a:buNone/>
            </a:pPr>
            <a:r>
              <a:rPr lang="en-GB" sz="2400" dirty="0">
                <a:latin typeface="Chalkboard"/>
                <a:cs typeface="Chalkboard"/>
              </a:rPr>
              <a:t>	a </a:t>
            </a:r>
            <a:r>
              <a:rPr lang="en-GB" sz="2400" dirty="0">
                <a:solidFill>
                  <a:srgbClr val="589DEE"/>
                </a:solidFill>
                <a:latin typeface="Chalkboard"/>
                <a:cs typeface="Chalkboard"/>
              </a:rPr>
              <a:t>timeline</a:t>
            </a:r>
            <a:r>
              <a:rPr lang="en-GB" sz="2400" dirty="0">
                <a:latin typeface="Chalkboard"/>
                <a:cs typeface="Chalkboard"/>
              </a:rPr>
              <a:t> of key events</a:t>
            </a:r>
          </a:p>
        </p:txBody>
      </p:sp>
    </p:spTree>
    <p:extLst>
      <p:ext uri="{BB962C8B-B14F-4D97-AF65-F5344CB8AC3E}">
        <p14:creationId xmlns:p14="http://schemas.microsoft.com/office/powerpoint/2010/main" val="268718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44624"/>
            <a:ext cx="8856984" cy="830997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latin typeface="Chalkboard"/>
                <a:cs typeface="Chalkboard"/>
              </a:rPr>
              <a:t>Course outline</a:t>
            </a:r>
            <a:endParaRPr lang="en-US" sz="4800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/>
              <a:latin typeface="Chalkboard"/>
              <a:cs typeface="Chalkboard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51003"/>
              </p:ext>
            </p:extLst>
          </p:nvPr>
        </p:nvGraphicFramePr>
        <p:xfrm>
          <a:off x="179512" y="1412776"/>
          <a:ext cx="4176464" cy="484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Chalkboard"/>
                          <a:cs typeface="Chalkboard"/>
                        </a:rPr>
                        <a:t>Breadth</a:t>
                      </a:r>
                      <a:r>
                        <a:rPr lang="en-GB" sz="2000" b="0" baseline="0" dirty="0" smtClean="0">
                          <a:solidFill>
                            <a:schemeClr val="bg1"/>
                          </a:solidFill>
                          <a:latin typeface="Chalkboard"/>
                          <a:cs typeface="Chalkboard"/>
                        </a:rPr>
                        <a:t> Study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bg1"/>
                          </a:solidFill>
                          <a:latin typeface="Chalkboard"/>
                          <a:cs typeface="Chalkboard"/>
                        </a:rPr>
                        <a:t>The Tudors: England 1485-1603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halkboard"/>
                          <a:cs typeface="Chalkboard"/>
                        </a:rPr>
                        <a:t>Assessed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dirty="0" smtClean="0">
                          <a:latin typeface="Chalkboard"/>
                          <a:cs typeface="Chalkboard"/>
                        </a:rPr>
                        <a:t>Written</a:t>
                      </a: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 exam: 1 hour 30 minutes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Two questions (one compulsory)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50 marks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50% of AS</a:t>
                      </a:r>
                      <a:endParaRPr lang="en-GB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halkboard"/>
                          <a:cs typeface="Chalkboard"/>
                        </a:rPr>
                        <a:t>Questions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dirty="0" smtClean="0">
                          <a:latin typeface="Chalkboard"/>
                          <a:cs typeface="Chalkboard"/>
                        </a:rPr>
                        <a:t>Two sections</a:t>
                      </a: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Section A – one compulsory question linked to interpretations (25 marks)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Section B – one question from two (25 marks)</a:t>
                      </a:r>
                      <a:endParaRPr lang="en-GB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73860"/>
              </p:ext>
            </p:extLst>
          </p:nvPr>
        </p:nvGraphicFramePr>
        <p:xfrm>
          <a:off x="4860032" y="1412776"/>
          <a:ext cx="4176464" cy="515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halkboard"/>
                          <a:cs typeface="Chalkboard"/>
                        </a:rPr>
                        <a:t>Depth</a:t>
                      </a: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 Study</a:t>
                      </a:r>
                    </a:p>
                    <a:p>
                      <a:pPr algn="ctr"/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The Cold War, c.1945-1991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halkboard"/>
                          <a:cs typeface="Chalkboard"/>
                        </a:rPr>
                        <a:t>Assessed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dirty="0" smtClean="0">
                          <a:latin typeface="Chalkboard"/>
                          <a:cs typeface="Chalkboard"/>
                        </a:rPr>
                        <a:t>Written</a:t>
                      </a: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 exam: 1 hour 30 minutes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Two questions (one compulsory)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50 marks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50% of AS</a:t>
                      </a:r>
                      <a:endParaRPr lang="en-GB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halkboard"/>
                          <a:cs typeface="Chalkboard"/>
                        </a:rPr>
                        <a:t>Questions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dirty="0" smtClean="0">
                          <a:latin typeface="Chalkboard"/>
                          <a:cs typeface="Chalkboard"/>
                        </a:rPr>
                        <a:t>Two sections</a:t>
                      </a: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Section A – one compulsory question linked to primary sources contemporary to the period (25 marks)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000" baseline="0" dirty="0" smtClean="0">
                          <a:latin typeface="Chalkboard"/>
                          <a:cs typeface="Chalkboard"/>
                        </a:rPr>
                        <a:t>Section B – one question from two (25 marks)</a:t>
                      </a:r>
                      <a:endParaRPr lang="en-GB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Plus 13"/>
          <p:cNvSpPr/>
          <p:nvPr/>
        </p:nvSpPr>
        <p:spPr>
          <a:xfrm>
            <a:off x="4211960" y="1484784"/>
            <a:ext cx="792088" cy="792088"/>
          </a:xfrm>
          <a:prstGeom prst="mathPl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9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3728" y="116632"/>
            <a:ext cx="6840760" cy="67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991578"/>
              </p:ext>
            </p:extLst>
          </p:nvPr>
        </p:nvGraphicFramePr>
        <p:xfrm>
          <a:off x="2123728" y="116632"/>
          <a:ext cx="6840760" cy="6968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832600" imgH="6959600" progId="Word.Document.12">
                  <p:embed/>
                </p:oleObj>
              </mc:Choice>
              <mc:Fallback>
                <p:oleObj name="Document" r:id="rId3" imgW="6832600" imgH="695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116632"/>
                        <a:ext cx="6840760" cy="6968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 rot="16200000">
            <a:off x="-2097983" y="2826176"/>
            <a:ext cx="6165303" cy="1754327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halkboard"/>
                <a:cs typeface="Chalkboard"/>
              </a:rPr>
              <a:t>To the brink of Nuclear War: international relations c.1945-1963</a:t>
            </a:r>
            <a:endParaRPr lang="en-US" sz="3600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5477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493" b="4287"/>
          <a:stretch/>
        </p:blipFill>
        <p:spPr>
          <a:xfrm>
            <a:off x="179512" y="1701400"/>
            <a:ext cx="8849320" cy="4955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856" y="849486"/>
            <a:ext cx="88152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latin typeface="Chalkboard"/>
                <a:cs typeface="Chalkboard"/>
              </a:rPr>
              <a:t>Introduction to the Cold War</a:t>
            </a:r>
            <a:endParaRPr lang="en-US" sz="4800" b="1" u="sng" cap="none" spc="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8" y="68432"/>
            <a:ext cx="905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latin typeface="Chalkboard"/>
                <a:cs typeface="Chalkboard"/>
              </a:rPr>
              <a:t>To the brink of Nuclear War</a:t>
            </a:r>
            <a:endParaRPr lang="en-US" sz="5400" cap="none" spc="0" dirty="0">
              <a:ln w="10541" cmpd="sng">
                <a:solidFill>
                  <a:schemeClr val="tx2"/>
                </a:solidFill>
                <a:prstDash val="solid"/>
              </a:ln>
              <a:solidFill>
                <a:srgbClr val="FFC000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7" name="AutoShape 4" descr="data:image/jpeg;base64,/9j/4AAQSkZJRgABAQAAAQABAAD/2wCEAAkGBxQTEhUUEhMVFhUXFx8ZGBgYGB4gHRwcHxocICAdIR0eHiggGiElHRsbITEhJSk3Li4uHh8zODMsNygtLiwBCgoKDg0OGxAQGywkICYsLCwvNCw0LCwsNDQ0LCwtLDQsLDQsLCwsLDQsLCwsLCwsLCwsLCwsLCwsLCwsNCwsLP/AABEIAIwBZwMBIgACEQEDEQH/xAAcAAACAwEBAQEAAAAAAAAAAAAFBgMEBwACAQj/xABJEAACAgAFAQYDBAgFAgQDCQABAgMRAAQSITEFBhMiQVFhMnGBBxRCkSNSYpKhscHRFTNTcoJD8CSisvEWk8I0VGODo8PS0+H/xAAZAQADAQEBAAAAAAAAAAAAAAABAgMABAX/xAAtEQACAgEDAwMDAwUBAAAAAAAAAQIRIQMSMRNBUQQiYRQy8HGRwSNCgaGx0f/aAAwDAQACEQMRAD8A2OPq0TC1LsAaNRudxyNlxHF1yBiVV7I5AVrHzFbYz2Prc+Vk7kQ+EC5dZ0gHceAgeMtQIrgbHyA8dHYROGGrWF8AUWbIo7ebUQK/LHE/VPco4ydPQw2aYepRebgfOx/PEWa63l411yTIi3WpjQv0s7YodA6eY0DONLmyV1agpY2d/NjQsjb+ZUvtIzH3jN5TIg+C+9m/27gX6bBvzGK9Z8ktuaH/APxWGtXeArV6hZFc3fFV548ZbreXkUPHMjKeGU2D8jwd8JPavPiLpjvrLPMFSJBYCiQVSLZPwajv53xxgx0jpeZy2ShhhMetIyHBWzrO9qdQWwSdjsfUVuI67asLgkxhPVoPOaMfNgMfT1WH/Wj/AHhjNO0eelkYLKjakWmVyQduGCnwHztkY36bVi9k+0zxg5UHxEfonJ/NRsfhHi444BrCfUtT2tD9D27kPx6pD/rRfvr/AHxH/jWXuvvEN813i3+V4DdmIZRGskrM22lAx1HTfxE73q2Iveqve8L32l5JsvLB1SAEtD+jmAPMRsbelFiL9wfLFI619ibgh/XqMJ4lj/fH98SrmkPDqfkwwr5TOLmFEUrRvDPBqVgSbDnTQuzwVJJ82Awm/Zbl1ymbzPTsxGneKe8iYqLZfY+lEN9W9MZa1q6C9M1c5+L/AFU/eH98ekzcZ4dD8mGBHWupLlk1mNns1Srx7k1S4X8v2sU5x4JEjMTASRvxSd2DRsEE6/Pb4hgfUIy0m1aHzVj7j8/dmM3P1DPnMSO2lXD6A3CmtKBSCNNLR2AqySMan0yMvrlkNRpqOlDQJ5q1otoUVe1kn0ss9dJ1Runi7G7HYz/7PXkzEUuYzM0hVn8CmVwEA5/FxZrf9XEvbLqDQZYmFnEskixwkSyGyTzu1Hbb0s4H1CN0nu2j3jsAYMmscSd/LIzKoDMZZNz5mgwG59sZl2t7Q9Qy07OC6xKwChWkMVc6Wd93YggEqa9OMMtZN0Dpm147CLJ20y4y0OYRpG7wf5YkJfUNtNHkhuSdgATxi32U6jmM0peRiiVvpr4ibAB02aUiz618gPqI3QelKt3Yb8djNuh9RzIzs+Rzc0hkvXl5CxXWnmPAALrfi7D+mGaHNJqKF5PCQpbvWI1MaHNeZH5jBevFC9NjHjsZh2e6zmYepy5LPzyOJB/4droHckbqBuy/xUjzw/tlF/Wk/wDmv/8AywXrJA2hDHYWc/1rKRFgcydSg2izMW28q1GuMJvVu12cDjumdEdbiFK5J43Zkoi9jW24wr14oeOjKXBrGOwv9nc995hDiWXUKD7KBqoE14Nxvgk2Xfymk+oSv/QD/HDLWi1YjjTovY7C51XrzwEINE0hNaFUgj5nU259K98Eoc5KRvHGGoEr3pNexqPGWvBurC9OSVhHHYXs32mEZdWQXGNyGNFtqQEoLbcewvcjHzpPX5swGZMugVTVtMQCfOqiN15/++N1oXVm6cquhix2BXUeqNDFrZEvjT3h3PkF/R2T9BgP0Hti2Yl7psuImIJFyE3QttxHVjbzxnrQTqzLTk1dDbjsBevdVkhy8s0UaymNCwTURqrkWAa2vAzs12tfN5NcysSKSWUprLEFSRV6Rewv5HjBerFK7AoNjbjsC8pnJnQMURSf2mNfShf54HdK7QySyvEyIjLxuTdGj+W354X6jTxnkbpSz8DLjsC55Jgfjj/+Wf8A+zA3rfWzlojLNmEROP8AL3JrbSNVk+39sZ68Fgy02M2Oxn/Tu38MkJmfNd0AxXQ8YDkgA7KpYsNxwDziWHt5lyLOZcel5WXf/wDSF43Xj8m6THvHYU8h2nWUalzMdWQA0RVjXszA/wAMdhPqtPyN0J+BSlmnzOmVoZTdAFl0gWdgLoUb8j5+fOGTsd07TJI0lCSPwBRvpBAN36mq9h88es9l+8DmSeRYySNlseE0WahSrYPpsCb32sRZFESQu7hY22IIGwVWNbbeK+OaxyrRjGW58lpajcaQwQnnGbdlXWfMZzqLSUzSmLLi+VUbbfqlQv7rYcp8m8iGOWVwswKEIQGFqTWoLvsDuKwK6J0dMuI4opHtZJAFKrsut7YNoBuvcjeq3xV/bRJLNgXruYXO5vpsAUDxmaShvSfDe3npcfIjGjyHfCx/ga9/3wkk+96u573w7Jeu9OnRfd+en4sWMvNINXezSOST3VaAWpiNOyc8GztRvyOA8JI1XwGs1lUlGmRVYe4/kfL6Yznr/RdDkBTIveqibWdRFqK8yACLHNb84cIOmvKn6eYyU7WpRNBIYgbaQTQ23PvgFN0pVzSQmdtbkyroQJHGw+EaVbckE1qvgXyMJOEZrI8JOHBSyfak5KlmDtGSAEIOsE/qA7nz8J+lcFyTqeWzStBq1a0IZCpFrW43HoccOmysgjmeOZa5eM6ifWw9X7gDFHKwSQSSJDBliRGratboTZcBd1eha+vngwhKGE7XyacoSz3FDsD/AOHfNdPlBeXJuZMvvRZGHr/yDXW2vHj7Q1kC5fqsSkS5Z9ElUbS+dS7MLLJY28R4rBHrPSpG6muaDRxyxoFMS6nOYjZSAaFFPxJZ2BUEkDFjqnTJJe/y4y/xZdfB340oG1AUCpAIZSaurAN84o+bAvkSPtA7UTZieLuWcREXGqsQrX6gHxX5361ilJmleRzI9rG1AckqV0lAPNaAA9NN4P8AQuyOZgdVmEciZeQAyA3+jOltNHfSQeKNWT8nDtB2QjmVmTJZfvTwRMyDnk6UF1zXnhHHdhlIzUHgz37K8k0ucmWIssLR+PfdRq238zsa/tYOjdv86Mvke5hHjlqCJV532NfTb5kYCdlFkgRpIIYVXVoJDEl2/wBoGpjxVUKF1uTggMhmMx1CGedaSKPUkW4Ibgtvtu1kb8BfTBecoWqlnhEcXR48tDBBJB3h0kMy0dRLar3FDfVzxsd62g6RP9/6hHUfdwZJSVSttd6R5bVWw/ZwR625QDu676MHSXmj1ltqDKT4hsCBV2NqJvFfsHeUiK5iGf7xKxkkIjLbE0LIvj+ZOEUchv233GXrXSVlGoBRKopXIB/4nbg/w5wgdtXEeWWPMxPErSKGNsUJAJA1DaiQPhFgemHhu0URTWLIq/wg78DSW1A8eWFftLHNnohCcr+jjIDRiRWcMVtT4WAQgEEAncMfXB2puwQk1gRRmdEgSPQbjY+GjaKuvSu5CI1V+s29nyxP9nXaiSLMJG7gLI4snayzC7PvZPsQK87euxnZxYItE2R0uYwHmDBixvyAOpPIivTFebskpzcRXL6II3WUyaSXcrZ0aQKA1Eb87YySr8seUk/zH/S99qXRmkhGbgJXMZU94pHOkbke9Vdf7vXEmQ6mmayUOcRbfbVEDQMg2Nn9nxEfPDOc2DtokPqNB/qMJHZ7s5LlM3mEWBmyMx1qNSho39hqBHmtg8BcM8ojHBB9qvSZJstHmkAE+W0u2m9lNN57+BqO/kSdsG832hOY6UMzB8ToAa/C+4YfvjT9cEo8gVHdxwMsb33utlJa+bOokmr5/PC32O7MT5SHM5WejFMSUMcg1KCKb4htsF9d7xrtUzUrszvLwN+EFtR0KP1i3hAHqd/5euPSSsvh1EUdhvsQd9jxvhub7OZTMNEoMF7+JddXutC0si/F8tjWDmV+z6IL+lEryE7yd4B/5dx9TZxLptnc/UwT8gX7Pu8miaH7y8UfencafExT4FLA2fx0P1TY3w89b6n92jWKPU8p2UcnfzP14H9Bgf07suuXKsiSSPGG7kSygpGT6AAVzuavHroXRZI5WnnQyS2dNOu1/E25A1Gz8hsPPDy3Uor9zkk4ym5v9iLpeV+7zATDXNKhYFSSy38W1bc/H6/TFvI9JcOWFJH6sbby3AsgfDdluaJG2JM1LIZw5hcR0FJrUSLLX4GNb0B8yT5Yg7Ry5iSPu4IHKn4ydIJHkoBa69fy9cKkoL4M25P9QNmk+/ZgRRArDGN3HNfrE+bNuFvys+Zw19QmbLxIIYC6ihS8KAR5Dc7XwPLf1xU6N3eWiEbFu8PikPdvuxNfq7Dal9QPniDtD1fNju/uMauDesyRybcVWw25s3e2G041blyLL3UlwIXbTtMJc3aBl7uPRXq+92b2UFiPfTfpQPNZ3WCVBG4BNnxHxUT5bKNNfPBaXsNnpGkkMQUNbAJR3JsKA7KQLPJPGCE3ZSf7sVSBYZAQbkpi4AN2RqVd+B+WmzaS025OR1qelCKXJL9l+fZ55IZHtWjJ0k/EbH5nTf0x32d3lM9nOmOfCG76E/l6+qFD/wAWwW7HdNhyBLZjV94l2DCJ9Cg8IpC6QdrPrQ9MBvtJk7vN5TqGSBkljOmVUUklB9PNSy/UemKQSS2s5tR7ptxQ7z9oytquXnkbVp1Knh8/ERetVBG+3yuxalnOpsZo84kMsatpPioCTwgkrvurKRV+/wBDfaTqbCJHycsayysFt9yivZLV+Eg18V1xti/11YZMoY+8iJjUFaYcqPIWasWPriepFyjXfkaDUZJ1h4I+uddZVDZeGSUsgZSqMVo8fCN/l/LCJN0TPZpjmMwFAWz+mIUKvmAu4iWvmx8zhu7F9SQQFJHC6GOnUQPCRe3rveKX2j5F85DHDBKoGq3tqWtgCR+KrJ32+tYWC35b5Gb2OkuDLshkXCnNLl52gViEdVsEg8k1tXPFXt5HA9OtMGDGNSqtZUg+L2aje+N/zHW8tk4o41NqqhQsVGgBXAOAnTzlMw84niQ969oHjIAVRyGqkJNnY8/TFt0U8qxKk1jAQ7E9Uy2cy4lgiSNl8LxgDUh9LHIPIPn87x2FWToJys5fL5uUgghY4ErSt8GtQb1+H3OOxGcoJ8DrTk1aY6ZRdSAkTjWoMiBaUswtuV1LZu9JHJ9Tj3LQoFZ2SRiCtxgG1O3Kmq3oHywqr2+kYawiIhLmjbNpRA3xWF1MWC1VDmzhVm6zPmTU7lxepEJoarOwCkVYJXzO9e4vJklBs2PKwNeu3BrSO8piBflpat9t+TW+PQybBQNfwmwdO4O/7XuR9cKn2czROGqSQyxrRQtaaSdioqwBwfl7jDwDjck3awVVyx7zvLGrTp+HarvjV/HCxmjLkp+9kmuBqC6tR0tsCNF0PDqYEGzR9SMOgOKPVOmR5hDHKCVsMK2IINgg41GTzkpZHqKIv+argszDwsG8TE1QUk7k8DisLeby6MjOEZJyTIGAcsDsQAPKmoADgrwQKwO6v2lXLyd1lisqqNJZh50BsQd/nsD5eWDnTc0MxCsg21A6h6HcHgEklr5P6uINvhltte7yKOX7W5uIjVmSa/C62CP3dx7g+uGzIdS+/L3oSIEFUZiFZk0nUdKuvmTYs7bc1WM+6urM7tJEsbELIKutJ2PIG+oX/wAvYYf+wejJ5QyZlxH3z2ofY1VDw877n5Vh9NturH1VDYnWQy6qjxvHuxJWQuzFipo3YDWQyihsAC1VgZNn8u88hZpULKkQZS8d0XskWPh18kbb49Znt/lhXdpI93vpCjSPxeI3R4G3IrATrvafLThGaGVJFbzoLWxILBvMHYkCid63w955RFR8pjPLCZBLL+loSLJo8a94iom1bFr0tQHJoGxtix2m6l3eWYpeqSkTajbD0O4pbPHlhIymbzLMr5ZtUZBkbQqsBqI0r3elmQAbkhTdNRNjE+b6tLKFXwqVYMSFANkhaOmzdSqKKg3qIsrpw1OSM47XkuZXp8+VzcUetSGYMhKnSzBHBB808LMLF/hNHcHx2l7Qza5UiKB1UIxjLEgAuWCkgbjwgmvlW9eF69mHUlY40LoKIQ2hob/pClN40PBFOv6pteWIrbSOdS6WCltSudQDKSrHy1b3wAeGGJyjKEaXAyqcrfII3O+5J33+vONB+zDOswmVyxKBApPktvSjz2Nn6+2EzOMBbL+jXyWyaDEkb+fNfT3wU6Z2nTKw6RF3krEljJ+E6bVQBdjjzBsnbbEYYlh4HcW1VDrk4iAFlDx91aQ6IyxoEr3h8DLZA2HkDfLbfOnhvEXfO3qICldiAaDWEA8Qo0TsKGM1n6zmZpUIlZSTpIjACgLTEkChQFnc7iwTteNX6FkiIQ0kwmLeJXW1BUgEeG/ryecWu1aElHZhkoZvwx5n95P/AKnxw7/VxNp8gTD9b2444xYk6cjqynUAwo6XYfxBsY8Q5OPLqz65SoXcPI7ih6Bid/lhl8kmygc63e9xrPfaNegyxg6LrVtGTV7YtnJysN2A/wDzJD/6dGMxg6VnIc4nVcxIrhpyrhNR0xt+jrcABVHHrXvjXoplYWjBh6ggj8xg47BaaA65BC7K0wMi0WFXQ8jUrSV/7YkfIxLzMF+YhH/7Yxx7NZYsxeMSajq0yeJVJskgNxZP/sMTp0PKqdstCPlGv9sa2C/kjy5h1aUzILHyV0s/RRvizJ08NQZ5a9pGH56SLx8i7lT+jRSf/wANB/MCh9TiTvZT8KKo9Xaz+6tg/vDGsB4y0UUb6Fc6yL0tKzGvUKzHb3GPeZ6jHGwV30k8WDhe6lkxBK08zvIZGFafCFqrXmxsDVHe2B53n7Q9VSDL/wDhFVp57SAKu5bgsaF0nJJ9AOSMZO3Q7jw+bCq9RVv8oa/K70rfzO5/4g4mWGRvifT7IP5s139AMLX2f5aSHLjK5vQZYmYKbDWp8QBP6wDcele9T9Tz4kd8vlFBeNS00inSsdcLqH4yRx5Ubxs9sgrNC11brMN5hJMv3olnOXDPIb06QpI1LYo6iN9jwRg52azeZACdwwy6CloAEDyAutYHtv8A7jhQ6P1toIXzOYiETKSEijXSzyXVtq1UdmZjVDUu1kW39f6tqdcnl8yDPKLZSoLCOtyCukAnjfyJO2FjnN9ys1Sqg1N1cVSK5W6Lq0YK/wDFzYP7JF+2KcuZjKFZmaTk1NByPYgKvp54DHPRic5O+9kgg1yMFZig+LQWBtttIC1e42wPZs1D3ebmYNcTIsIQlgNIq9PhsEBj4RR1ceWlJ3QsYoNZt20DRHFFIzBbVXjIs6R4xtd+R/I8Y+L1FhGQc5H3ovZmQnbSGGnQWsEkDxenOBEPf5qFgyyPGhtu80WSR56GKtXoDwffAnp/ZyXvY848y5dG1xpCIyRDGTx8YAIZifOibs0MLCTapjuCXgN5TNks0ETjSdTNOdQJIrVp8YahajSObBBFkiDoHW0bPPkkXYKxD21u+5YB9WltNjejelthWLk/T8ukaxRakUoYneMgSNqAGmx67LfIIAI8xaijWKOCNaVYRZWPYk7gmqry2s702+NeDXZ4k7Uqs4guZinxOFQoK97Vn9LGw+VnBiLqM8iloY0VQCdTuGJr0RCdz7thSzPaNYM9KsEHe2gESqpUGRkU3qKgBQA9kE1TceI4vdm8rLBmppc+0I72ESGjsulhtwAK1kbE36nnDULVDP0XMs0IMxIcXqJGnzuwBwK9fTArO9YTMP3GXcWdtQbSxrc6TdgV5+fleIeqZsyJJJTLBGLZRy3oCOLO1L5AgnagwrsbKsuZDSR+IqSjkEPe+zbmyFLgG/hqxxQuqs23lodOjdITLg1bMfxHyvegPIfx4smsdj11CdIhZDEngBiCf4ih8/647DWlgntcsmDliaB4HAHqa49Sf6AYYMj2ZLeFjqnI1jLreoLdXKRul+g39SMF+xXQTmGaXMBKQgLo0amarJLJtsCP2rJ3FY0XJZVIxpjUIvoB/wB2fc4yXkvqanaODL+gdG6isoliiKFG37w6Fa+bB3YEbE7nz5rGtjjFXO5+OIAyOFs0o82PoFG7H2AwPzHXdv0ShrqiTexFg0lmvLcg4NkHbB3X5sxJmQMuGrLgMwH4mYbefioEbe7Y4yZ3ORN3bQQxuCuxdn9CLoBT9P74CO2ZWeQqVMctA6lJY2+6kBV0gklNWokKAKsHB7oHVTHHpmjcLGdBYC9NeTAWVri9xibpO7KV7eBDzXZiWGbRKECgFyS1BkXkg+18c+2Gbs5m1TJIYwR8TUbFWxa+b00FPqRxvz9+0OVMz3cEbKdJ1s3IAIGldiLJ5q+AMVuj5yVWYTS95rAAOgJRUbAhSAbA/wDKo88SlKCltvJR75xti/noZ4CllWzCsNJ0eJBGLCqborvdaaP1xXMbP3kpt5GiLFvMvITQv5bV5YOdTLLmCZJUFDRECtUtagNY3NLtdE154HfdHjvRVXegnz4tSLI44IxpSk1SGikskM+VJ8K0AFVL86Xc/naj3vEOcFupCON2JoWSWGxHr5UflieTPCMqZIWKXuuoeLYnTfIB8z6XW+Bs3XJWl719RJu11eADyVQKpQoAq/K8LCDq5D5b9prXYiNfucRVdJ06WNbnSSu/vtjx29my6ZcmVEaQ7RWoJ1WN9+VBokHY7DzGEjs/9oJy0YiOXDKC1EOQdyTxRHJ9sC8z1r708kk1u5+FVB8POlQPLcgV7n3OLue2OOSHRlutlqisRdYyngWqskCkIJbuAb0hRqZtzE5vxWaQidlYqLVN2Pkv9L9sXJMsFQXbHSukd2VJAbSNnkLLao7bLsSeBgXnurtLGkYJWJLCoNq8V7+p0geI77/mdZW1fgOjG/3PWcceFvMx6QD+sdJPn/pt/E74pSvq343sUPMkHf24x6qywck3uWq6IvevSiQa9j5VjxLlTsBIm/GmyfQbECvqcR+DsilHkkCFgKAonbzNi+B6b17fTGm/Zt1YyRPl25gPhvkob28vhYEV5Ch7n2nYZHhRMwx1IAqiOgiV+qGBuzuWPxHcjyxYzuby3TwI4IlM5UDStBiBw0j1dfPc3isY7cnHqavUxWRizuejgQySsEQck/8Adk+2EbrPbBpCNCFMtqpmZbdwDvQ4RfnufbA6aSXMSqcw+trsKAQigDcIvIJ41Gzv8sGljO4JFA6QK9PpyfFX05816u77eBens55Bc3WkzEQijp40Oo7VuxbkHZq33AxQimbKSxywUtyKjpwjqzVRA2sE7GrHvwbOa6uC5hWNGAcjWCxK6aFMNAVVJVtw5v03285WMS5lAx0wQss0rnggDUiiviLGia4AxKSfVTRdV03aH7K5PNFtU2YUC9khQDb0LvqLfQDFpenrdtqc3fjYsB8lJ0r9BhY6l9oEUbUkZcAgamYKvGonhjQXxGwKFeowEy32pd93hihsRlbJ28JajWphfB3NeW2OlyVWcqhK6NNGPWnAnpGeGYUsDKtVYIVeRdAgk/xxcmWJSNZWzxrPP72CI12KvXDC6aXljVhTLqI5HqDyDuD7E4X58yDHqhLKTRqjpOlwtgkew8am9gCOBgH1LrbyZ544o4tN0CyEnu6APDABSfGpq/EKPixc6jmthpbdRQ8z4jW/zJN2NzeEm2mWhHCPuekZ0YB2jkJsyDY3RFj6Ei7ve+d8EulTxQQPCkZSMgDvKJJZ6Vi5A3Y3YryFbUBgW5BHwn1ok7Df6j0x5lkATS7FdXiFb7KGoHb4S3pxp+eJxnsyNscsFFslA8+YbMnvCSRF8QCBmbVYWxqWgR4rJ0ihVht7L9FT/PUgOY+7FV4eLN+tgHY+9m8JcE6kHSwYKasbhaG4+nzw29iczp7wW5Qld9PhDG/Qnkad/lgaetvlUlQ+rp7YNplObNR5BBKL717BDWWduHHIvS4BJG2/PqtQ9rmldVn0quqyQoavFe4obE7efPnWKfa7qAmz0zLWkHQps/hAWwK8yGP5euBTuEjbdNKm+KYgat/Pb1F8kYMnTpdiunpJxuXLCLdvkhLLBCW1VrZmqyPzZt7Nki/QUAC+R6y00WuNiQeAw+FxuDtwQ1GwffGd5/p+llUhdRj1nQ+obgtvdUQL2+VYYuzkvc9OaVjyzMo/8o/MjDep+xSg82c+g3ualwLsvaHN6i33iUEEUA5A2qqANbUPyHpjS+maJII5DGo1orkUNiQDz8/PnjGXdN6X37pEpIdm3scDcs13tQ9t8ajK0cUWpXJVQCoDCiCtKB+ya2rzBPrgeur2xXJvS3lvgEzdSljkcK5sHSpNnwkat/FRNSOtUOFN3eLnZ3q0sssSysznWAbYE20ijVR8tJJBvbu7AGnC4HDEufM3txqNnb/vjDz9nPRz3b5pVUvq0xa+KUEE2BY3LAH542nKUnUvAJUlaGbtTkx9ylVAF0gML4GlgxJo3tROENe1cEcOXMUVTRlWdglXY8S2x1VvXy4sYb/tD6iY8mVIKmUhLvaqLHjeqFceeMdmjIPtdXYO/nwf54pNpMroaW+Ntmv9KzKZhmlmkStgI223N0SD5VwBt8RsnfHYr/Z5lRDk0mlIUsCFvkJrYj3Nk7VtVe+Ow1I53zRF9m+ZVclvq/zG4RiPIchSDxhol6oiIz6ZWocCJwf/ADKB/HCV0rtIMlkxGYGdkDElSNJJJbc8gWfIHywp5r7RM87MUdYlvZUUH6W1nB0/evaDUe15H+XJx5mYPK7yxgBtUQOlTudBYbgCvIXuCa87EXT1m1SxpLoCnuefETZ7w96QKs7Lx5nnbMV7c50gCWQSpYJR1AVqPB0hSR7XvhsinzGe05t0MaQKLRHbSUvxEDYhipOwO4X3F6Wns5NGW7gsZ6QCN6BW1DA6kIFAGhpJJ+PYXZ5o0QvdPfMrG3dBYk3jeQkDXRItVK2SBYL7+vriXriO0ZqS9WpDvtvRLUHNn9G3A2u/SkiTrLxLFEW090spZdR3YFljU7+Kn8VHyA9MS22ykX7Qrns4uXRgumQqL21D/qCP8QDE6rHG9GsUs31hkay4/RvIQBw2kAJxufGSf+J4rAVM6hQKxYNpVdY8TWpRrazuNYJ23A9eMVRk2kYLEVkJOwF2f+JAPvgw9NBO2GWs+I5LkGaD6hLqYJFudixAfUWtuTpP5Lho6XP3sQcAoeCHG5A4N7AgjzG14jyHZxkkWOI95NpD2UqjzoGoWAQCNVX7es83R5IMyzyM4DLsG1bnYndt6Ukce+J+pVp0PpSa5BvWYmCKzsGp6oLRHhJ9T5qPzwFdvPjBrqBacAxi0UnzFsx5NeYA2Hmd9uMAZTRqiD53/bywmne3J0QZzDnn6/8A+YcOix5aHKzGVwszLSKynY7HexW5GniqBP4iMJ43/lX54jlO/OKJ07NOG/FmpdNyi5cie0kVFa0UFrjZnJN0q7Bwfh4B3AasI/WVQys8CSNEx8gSV4O+2/I4vi/PDt2J6ss0CxXbxrpYNv4dXhO/hAGy+22AeVyHcl4m4DnST5qQtbjz2o+hBwNbUaVkNFVJruhRkz0d/EAeSG8JH0O/0x4bPx8q4LCqC7kkcAAA+fth6mVG8LUx5IIvy9T8x/2MQqI4kLhQoUX4Vr+QxFasfD/P8F3KVdht7cdq1y8AEciiWQjYEakQiy1fLYH3vyxn2X7TQXSWWY2WdgLP6zM39cI8sUjEalkJ8yQcQvGSdIsEmq/Ifwx6EtCE1lnnQ1ZQ4RrmVeZZEP6AhkZkKvqDD0DAFS11sPzHOLsSdyveSHVod3eyQJGYAKCt7KvhCrXofK8BPs+ySpsSCxW1F7imBJO+13+QA25FztxNcYQkn4Wq9yLrf2Ff188cq2xxHydDtyyT9TzmWWG8ypZiQRHRDFr0heTpBN7NuTvsBeFrrPWNaRojAQSS92UF6UEVmRfe1CUfNfmcJmakfUAxrTRHtQ8J+lk/8j64lyOaQxjKy+GJlP6TkrKSSJfWt9BH6pPmMdHRdZJdVXRBmeptMqR2TI6szDfxO7g6QB+yEA/LBLKZHMRpBHFCSzyF3DR2N/AikNsaGpq8iwwV7A9kAA82YoMCEiUMpLalNyIQabmlI8788aYvYCH7xlZ+8e8twtLTGyRe21E/kB6Y0q+1cGuvc+RwQhEF7AAD8hWKMmTdyTIyOhNiN4wa+oI/rixqLtf4R8PufX5Dy/P0x2fzXdxM/mBt8zsP74S7J5Qp9ckXviERYzWmRk3vihwDQ+Xr6YoMNbItAkEFRdbjj8zt9RiRY2OogFiAWb223s4KdO6YveAtuVW2sWA5DeHY/hCkn30+mE5ZROgDNnEOYXLSs0TOpPeBfh8JKkgj2PP9cUM/JJ4Sz97YFsqFTxVaL2oUNj5cHE/2oAXA6i3QEt4r28LLe1m21fxx96fEcx4oxUenWz/s+3qav8jfGIat0opWdOmor3EfToVkkXLx6VZ7agoFerECtqB+temNBeFMnl2ZGKrEhd7AOqhZJ48R9cIPX8svTc7lc/GD3N/d8xz8LcOSeSOTt+EeuGz7R+oaOnyUwuUrGPcMbb80DY6NLTUFb5Ias3qSUVwZX3yuCxbUefEDq+djZt/f8sLfUeqoJDHWy87WCa4K2LA9jz8qJxIHMUrRkAQxmR2vZQBt8yx2A/thByeVkmkVEBLudh/Mk+nvhtCCdykX9TqbahDuMXSumrOUiiYH9dhewuyxBArmsEO0/UELLl0OiGGlsb+Lz286H8b9sEZ1TpuV0oQ00g3aqJPqL4A8vfA/sf2dM7rPJ/kqxO/42HJo+VkA+tEeRrKalerL7Vx8/P8A4QcXH+muXyNPYrovdRCV1PeScXyqHcAehb4j8wPLFfqueE0gVPhBpf2jwDfzJA9vnhozEOqGeVv8qNCD+0xFBBv6kWfp57JWVoyAL58E7fhOOP3Se+XLLYVQRFJpBpTtuAQPMCyaA/VB/LkY1XNdN0aI1mkjVYR3QU0pdTRsWGLMWWqwk5ns6IwqSle8ca1F2aB3BHKeEkV7nzGxbq/XHzCLCyKIQqsW1kP3i1XwnYA736gHHQnCC93Im2cmmgB2wz7yMI5e8aaG+9DA0gNadwtHbcsDvtZPkspGWIUcsQqj1Ymh/PDJ1KURwstszSbM7kl3Nbk3vsNheBPTkPeqwBpeG8g21H08OpT/AMlOF378pYOnT9kKf5ZumV6fHGioESlUL8I3oVjsVug9T+8QK+2r4XHow5/v8iMfcdKarB5zTTyYpJ2hlEpdgjK1WigKoqh4QBS3XyO5rFTtFCmpJIhSSLY+f/f9cMXX+wkmXy/e2HANOqksQD+L4V2HnXrflibIZQd5kEZD3E67jQCFclw6DVqrSwG533OFXtkpJfr2KySkmrx/wQ68jgr/APFGYC6VZVWqoItcVwQfIV9Mao/2ZZJyxHeICKAVh4T6iwSb97wA6h9krb9xmR7CRK/it/yx0XGX3I56a+1kuZ6rWVDM7atCMw1GydAPnIb8Svfh8/KxWfvnYpd5VKvt+kTe6FWyE+nmD9MWs7kMwpmhAeRo/wBGypqbh9zVceD+OAxhdL1oy1+spH8/fE9OCy3yUm2sLgsPktvBLEw930n8nr+GNO+x3ooWOWdtJdm0Iw8VKBvRHqTR3/DjLen5B5TS7AkWxNAX/wBmvXG49i+pwJEmWUGIoAAGIpj5kMNmJNmjRs7DG1JU9jYij7d1A+fNyw59ppcrP3d0XRe8BAGkHSu6jSb2sk7HgVH9o/WMuBHpJecAFVBOkI1Elh7gAjz+mHvOZhYonlfZUUs3yAvH536rn5cxmm0qXnmc0BvufL5AUB7DAlDFeSmm03ufYITS2O+h2rZgPL3rz9T6/wA4ZJTmogY670MqA+R1ED5AWb9BRw7dnvsw7uMvPKe/I2C/ApO9EEeO+D/DgHA2RDPl5skFb73lTqjQUH7tiNaftab1bHjTXGILSp4/Pgr1bC3RPs08KHMuAQPEELEk/wC47Ve9af7499S7AZR5FjhMkZq2IfUK4BIcE2T5AgbH0rDll+osMqksqsrlFJQ7NqIHhr1Jx56RAd2YeNjZP9B7DgYZ80hIzlmTZnfU+xmYyEUmYizEZWNGJOkq1VwAdSkn584HdlcznM6ru4abTW40Ai728ruhx7Yf/tNnX/DcyuoaigoXufGvlzil9kmR7vJaiAC0h874VV/mpwZ6cXGjLVl9z5F+fJTRvreN1VzpJZaAIBr2N/1wP6hK6KXMRcINQUGyx8r22A3New9hjQu1OfXxBiBGgN3xfLE+oUfWzwbxk/XO1izSInToWjVA2o6PFJxbFRYUDff38uMS+mza/wBjrXxn/RXPb5ya7hQL38TX6n03xZnEOfXvIB3eYXleCdvXz+eK2by0ebQEqseZC35U+39/Xce4wU7LfZ5LKElWRkuz3lVRGoEVZN2B7c36F1GHMMSX+fxGuf8AflfsU+x+YaOSEPqBLmN7u/FqFH/lpFH2wS+09CrQNzauPPzZT5k/rn57E7k49df6BnYs6txSTQAxv30aClIKljzwCDt6eeKHUZs31P8ARx5caoQX2b4kNDzNcgHb3xSN7rYk1awLbdSXQqTRCVRsDelxvwGF7egIPlxiA/c/jMeZauF7xAPzCXx7Y+Z/pU8Z0zQyJ4gCWQgVxzWKU16yoHnX0/8AbF9sexC5VbNi+xbqcbxzxRxCMRuGXck0wrcne7X5b40Z2ttA9LY+x4HzP8vmMYJ2IzWayyOuTNvIRqCqrHzrm96J4xofYPtm80rZbNjTNZ0tp0lm80ZTwwA22GwqgRvF1dFunLbuHzT6Y85jJrIoVwSAbq68vbHv5Xj2mNSJNg/qGmNERVAVm3AobAFj89wB73gVk08crbHxlRRB2VEX22u/7E4m61mAJSWakjis7kXqJLb8cRj88Uum6ooS0lkh5XfYEAiQkjejtVev54lPLpFYYRT692fGYimmZiC1hE07koSIxZY0uoE1zRPHGK3YPOJLk4oxyrlXrkqhDDk7+Exr5bbDByadE7qKRwphRb8QHiK7nffjYf7mwrdlysOfzCKpEc697ESCAaYk0KIC2W2IsBFusFpJ4GTbjkbs50xM2JMvLuhjIbbhm2BFjlaJH0xmHWc3mGEHTJVLTZZ2UH/UWgIXv/YWsnirPBxsPR4yIwxFFzrr0B+EH3CgA++E/tKrjMDPQ0zwXG0S/FJDqpvTxBrI9qHnu39tCwdStdhU7fdNeDpyZXLqXeWVO+ZByaJo0T4fhAB4Gn1OLvSuxwyMUSIhkncFpJADzsAgv4FFnc83eGwZtGMVOD4u8c6hsdJIsi68Ten4fbFpJwXLBgeVoennQog+Inja0BvCSe6GzsMm4y3dzMT2Qnzmek+8F1y8TaWkrTair0A71XLeV37Yb8rkABp0mGBLVfLwLegJvYBFOW9X9TsT6rLcZj1AGxrOwoEgHmqvUBvXPJGLWScTShUYGNKZ6qtiSq7ORZbxV6L5WL0luSj2QE2vd5Fvt7MYsplssPCZHMjL6C7C/Qt+a4U/8OdCTJauo1BeCCE1+IVvYKrVgguux4xtk2TjZld0RmTdWKglfkeR9MJHROz7y5kzTJQNy8o16i2kbLY3a92/6ajgCnUVdsCYo5K5FSBSSXkCA6jv3kmq/j3/AEZYltPO3Kglv7d9RiikjijA8Km1XSADtyfWqHHn74U8nl5ss8UjKiMqakGtXOrRpVmUWFY+NhZ5J+WPsNs5a3dy2gXuzsGIuuCSxJHzPkdp608bXzwVhH3WuCpmoWzB8K1KH0qhuz4LIHubBrSSdJ3HGG7sB0vxqGQUq62JUfpAwIU7oCATrI3NrQ/DhabMuukfG3iWxRCtUhZQCWUjdPEVGy3aXY0rsRkhHl7rTqbYVppU8CCtK7Ut7qCb3AxeMFGKJTm5MHZd/uGbdXNQSjUD5D049N1P/HHYYevdLGYi0ghXBtWPl6j6j+mOxFqcXUVgonpyVydMjzcImV42vSylTXoRWO7O9J+7xlA7ONRayAKsDYV5bX9Tj5lpFItSp9wb/li4lWAxAvgXRP0xTuR7FzXQ2x4hazeIzF6YlVKGGti4Ejp2TOW6nNIwfTM7DUV8A1nUvirksQo3825q8M/VumQ5lNE6B1538jXII3BxeOKhnRSFZlBbgEgE/IcnCXkfkzbtB2Qm6becyMpKIPGjAEhDyG8nT12sc+V4vdUMU2VhzeXHdiS1kQcK9H8iGUjbY2DjQ8zCJI3RhaupU+4IIxlXZ7oGZzHTZMqh0PHmSSslqCpTa+T8RJ45X2wZpTjTBD2ux27dZ9v8L10QZBHfqNRUkf0wjfYtkBJm8zOwvu1Cp7Fib/gow/8Ab/p7SdPdEXUyaWAsDZSNR3/Z1bYRfsrzZy8ucioyPSyKi8sBsQL5oMPnvikn/AI/ZjyzWpjhdn7HQ/fVzysySg21E021Hk0ARtxjxke0zzhpO50wx33hJt1pC3w15EUfrgf1LtpYKxR+K9Nk3pNckIrA1ttfmvribkgqD4DOZczy0PgQ0PdvM/Tj56vbHzrWeZO7y0B/TTGgf1E/E5+gNe+KeS7QwJGbV1KJdaWIavRio3v9YDnC70vqzlpM050yS2qEkeFPIKG2/wCR/VI5JIn/ACO12HLqHZ2GWD7uwIUIFDg+MVRB1fOjR2PmMQ9E7Mx5IO0Dzta7xs9qxoUarY7eVcnAbpMoQySGWJQ7WD3+mTyG4YHWOKEm4wdlbONSxhArD/NNWu3NBqa/IgfTexRcWI7uhE+09XihgyinXPmX8RH6oYHTfoZCGJ/Z9sDsjkC5/wAP6cAEAH3nM/rnz350WDSj4vlvgb1vqL5vqMhhPeHbLQkmzXwlvfUNRLeQZvnjXuzXQI8nCsSAFuZHrd28yf6DyFDGl4Hi69z5A3RuxuVy4Kzxd69f5zXpqz8NbRMPz48R8hWd6hmOmZ1EjSXMZScAkBLKm6JBUVYFc8j5XjSnHt/DFCSI/wDTOg/K1+q35+xB98ZquBVNu7yQ9pc4Vyk7gE1C9Ac2VIG3rZwofZbkhGJ2Aonu14rfuw7bDYbv/DB7tJljmYHy5JilkXRRY6HW7IVqKk1dWNXtWI+y2SzEIZHiCggEOXDW4WizAG6ICceYOwvGd2jKkhpTjcA/PCL1zsJ06SSSaZ5EeRiTpk31HyVaP5AY9dShzxdO/jeWMN41hchStHgKwJ38iv1xOcoIplUKVV49WkE+C2KsCxPpIDV14T6428G0WI/srykuruc1Ip/CjquoD1Kmmo/ywt9QyUuTzCxdQDNRHczqx3AI/F8TAemzKa8tsaO0McwqOei24plOlzportqFaiKsVVXzgV17J5jNAxAIFBBDkK5WhVr3jhkdiwDN+R88bfapjxVO0HF7bQw5ZGnYvO1hYoxqklI4KqPI7eI7c4udFOezDrNmaysI3XLp4pG9DK/l66F+pOFXsbk/uBkeWONmY/5xUgqvwkFgrUCbPlwcPHZzrkeaBKqykAMQa4a6II9avej7YMWqSEnGraM87eZb7x13KZcWQUjMi+WkO7HbyGkUfniHtBlwvaGGFmbuZXVyt+ZVzQ9AXS69zhl7KZbv+rdQzpA0xsMtEfdVXvD+YA/PFXtXlNfXumHio3b56BIf6j88UwKmwh2nygfPQqFFSaNY9aZrP7q4p9oujRnqMI8VMbFMRQfUHAr2B/PBrqK6upQCvgjLE/R/6kYj60t9Ryh4sH+AkOOSS+5ryv4OiL4XwGurZ9cplZZ3JZYkZ69aGyj5mh9cZ59jvTGzHeZ7Ml2PeERKSdII+JgODudI+Rxa+0INmZIOkZQaS9SZgqP8uJTtfzPirzIX1xoHTMgkEUcMS6UjUKo9ABjppJJHNbWTBekhom6sosPHmIwGv4V72UUL9iMEew+YaTOw67ZQXZgeKSN9yP8AcAfmcS9QgAn6xpH+bnYIlr9bxuffn+eL3YvKLFHnprvQPu6N66m8R59Ap/PCatbr/Q6tOX9Nr9f90XeldPQZbNyCNQ36JSwFGy4LbjfzB59MNfYBFGVsD4pGPzo1/SvpijmYO56WdQppCrm+d3BA+iqPywwdnMoYsrChAUhASP2m8R587JxHTi01fj+RdSVp/qX5TSseNj/LC70JUycE7fd1gVB3jxoQQW0WzD0sBdvW8FOvTqmXkJN2NNXV6iFq/Im9sJHbUdxk4cjACZcww8Gos1AghdTG6B0rv+FT6YvZOMbwLf3h8yZJEDO2vU+lCaJa6NcXS16asHvs8iWXMhlOpYEO4BrUQFWjVfDqPPn8sXM/kYsplctIEjkeCE/pF2IfVHbCt2LOSK98X/spybR5LU3/AFZDItn8NKoP102PYjElpLcmVlP2uhWh6TLIsyd4o+7gEgJ8QFody3ICg2KO18jGh9ks0HysdFQVtGCgAWD+qNlsU1e+BHY/LCSTOOd1dzH7EHUT/wCoYl7AghJ1P4Zf/oXBjKVq+9gmo0/ihqUn1x2Pl/8Ad47FLI0K2VjWZEliiAMihklVlVgCLBBF+vB2PBvBCLK0CGy4ct8ZZlYt9Wrb0GwHkBhR+zPMtC03Tp2/SZZiUN/FGTe31YH5MPTGgQqSb8sZqnSDYLmjijQNLl38NL3rsjSXYAp+813fFVijks3l8x4EimEnKyMUEpo7kSGTVexBF2B5Vhmz8CyIY3FqwII+f9ffGbLkyknhdiI2OimIOzUDfkKW79/PCampspvgMIbh2bpkX/3XfnWdGu/UPrL6ve7x9XKEo6CHZ71EyeIkjktRN+huxQ9MK3QuvyQxSKqPOBM+gySgNoFCrCkE6gw8hhw6L1mLMQ97HdcMCN1ba1PvuPzGDuT4YKaXBEuSoEpHKjn/AKiOhb6mRjq/5A4X4oo+nmWaeeSGNtIViFsEFtmCsyuTq507c7YPdY69Hl4XllbRGosnzPoAPMnyGEfI5M5l4+o9UDrEGH3TKgEkAkU7jzJ2NH29hgp3kFdh2MeXkQmSMsCN2eNy1H9ora/Sq8qwH6X2eyUGbGYXMnvFvwtIg2Za0sKDcG/ywL6516MRB9Qnmd3iWPSwB8gpXY2jEH8gDZvBXsH2YMV5rNeLMyb776F/VHkDVXXGwGw3HcZqkFOq5fKTBjqh1n8WobkGxqo7ixv51eFHL9JeEu4VjIzMxJjLWTWwKH4b225F3RoYs/aJDKJgwelKgp5hGX9kcEkWD57jywuZ3rP3mN4cwqpMqao5IFFkEjZ0bZhqVTtvsNh5htNtMpGL2prIw9OyM88T1GwbT4DsltdEEM2qqBHA+Ii64NZPoDqlFELtWtte52rclSbqxxXHpgfDl5JUEX/hZDIjHvEjAMYK7eJaBIJFUAdsBOwj/wDg5JJZmV4pirMzybaglGlYXR1CvPcWLsBJV5M/2HE9mySrNLpdWDDu1GxBs3dggnnwjH3qsGYihf7uiuWUrpTZbYEaghvu6Jvwkg72ByFrtd1WaFMtNl8xK0JcRzBlZW1Aq3DjWmpNX8K5w/R9Li5IZr41u7f+pjh0qdInLhNiJ2d7OZjLfd2MABWU2BpLKrEqSaPGk3sfLfGisAMB+p5NERhGWRiraSJXFNRqvFsL8hgLn+sRwZUSyZiRXkcpH4mfzsGlDH4AGJ43HqMBKro0nuasbJJieAcRov54Sehdo2k8Ms0ial1Kyot7ValTGTe/PthgyudRzSTy6+BriAvYna4xqr2O2EUk8juDjgLvGrKVcBgeQcV6kj41SR+nMi/I/wDUHsfF7sdsLOb7VTjOLk4IknfbvG3UR2RerduB8t6HyZczPNGupljYWBsWFX67H+WKWI4lqDMqya1OoeVevFexvajwcVs30/Wi2R3gOq96siiu24BU6fbY8jC/kOvnNzyLlIirR/HMXqMngDZW7y99yAaGxFjHsdamZH0PA2nUryRh/AyuUIGrlr8t+DtxZ+TbXdHmDpuaWRhojMZ0h1JDqedbBdqbiuL5NnFro/S5C7ljIkQPgDbMdiLG5IGmhv6bAbYBZTNSjS/em9TC9gBTEEE1WkijZ2Hn5YL/AOOSKfEwK/i8BLAfreEgVVsR5AcmwMRWpHgq4SCee6CsqOneyLqUixpJFqVJFrfB9cJujN5SeSDJL3jaACdIChVVaYgm7GvYLd+hwczPaFgxCyR0L5Fk16AN+VXfpzhS7WwOssefSV1ZfjdJVD6OBSAlePVfmNsHdGTVGjFpO+4ydkep5bIZTRmZwj62d+8sEu5shdtUm/19hximetx5rqcGZy/igy8DiWQgjTrBOwIskUBVX4j6YKZDO5PPPl5wxlnj8KAouuMsBqLAbDYXq4229MGX6JHoKUoB3vu1u7u+Ob3vFbdEqVgDoUE0+dOczEohBBWLK2NeggC5N7ul1afI/LFXOtPns9HJl5UghhFI7VrlbxaiqG7SvWrG/BGDc/StJZHcdzKbNRjaS1083QNeXn88E2yHeKFZrVaoMgqxxt/bC8qgvDsA9Ky0OSnld5NcuZILzbVajhuSnOwsjbyrB2Xqkeh2ikjkZRdd4K5oWfSz/TnFfq2RDJcrxhE9Y2A3+Uln2A868wMUmmJZdciSFAe7PduGLUbUjXauQprybfzGMDkQ850POSSyTRgJWYDKGGkyzgX3rJRfQg4CrqYEbAcGsn2blXLx5Zs3FHAGMjyqoMkjHY0p2iReLezY3qqww9M6srSt4k7/AGXTKrIwG/hBJ02dqGxNC/LEvUc8crFLKkBlZmLSKg8dG7aj8Sj9m+fmcFNNUFuVlDtZBJmZ0gaQwZaNlMjhSzO5Gy2AUhWm5cgknYVRLNmM9EjhHljVzVKzAHfjYm98KXTO0BzOWKLk5I8vJG0aSmQW7UVI2UkMfEdbbWNzgnFnlRe6McUaONBYuWtyBYYlPGd/iJNkb40mhaZD1rINLNrzkyw5WM/o4kamkIo63PPlsq7+43xV6II5c7mc7Kd1KwwqQdQXQCSFG5ZrugLAv1wdeLuQCTCNIoO4Yt+8W1MTXGJY4mciVHhLEUHEVnT6BtfGBeRuxn32jZpMwzJGNPdECmBDO5KliFaiAFWrAskEVtYdpe0eWy8ItlUIgpU8QoKdIUqCN6pbq8Vu00s+XKZiKETBdQlMcY71VNHUoPx8bi72GIuz+cgzaaoJ4ZAGLsncgMrtdsyk6lY2d/c4bKyblJEfYPPRxZVe+ZYnkdmAkkQFh5EDV6Dz8wcd2b6nEM1nlBqMSj9IaEerclQ5NE+IbDivli68gyxkEbozs2t1EbFuAN2D+E6VAGojjFTo8sCajAkUdncmOwGrgkSErxZ/M7ncKqS8Gd235GaTNIoBZ0APBLAA/KzvjsCcvIVtgkQs+J41MgJ9PCda/IrQx8wQUxE7YxtDncpncuGdguiZRuWCivLkshb90Y0dOpqVGihYuyR/LDBWOKj0xd6Da5JdReBZz/XIoU1ySAKDV6tyfIADckkbDCP0kTyLBadzrF+MhjpCmrA4JobGsa4YVPKj8hjyuXUHUFW6q6F16Xic/SbuWNHW28GV5boc8AZWkiMS2yudYc2dWkoFb1O4J8tsCOiTyZTMyv3ea7pozqj0sQ02oadAqj4BWs0N+cbhjsFelSbd8ges2qMq6d0bM5+YZjP5dkji/wDs+WIOnV+vJ5tv5efpWxJ9RzWdjAlniMteH7vFGzKxII5MfgUbNbE7isaFj5inQXkXqfBmPZ3opbMtnM9pM1WkSjwx0KHGxIA2A2BJO54cJ84Cj92AHohS3kfXf0/jg/j5WF+nfkPV+BCznQu8DGWaWTcEhDosehYlmPHAI4xn/avpH3KZJEJKSbBTYcKq+W5sBfp6AHG8vlkPKKfmBgV1XstlMwVMsCkofCRakfukWPY4V+mb7jrXoDdj4dWQh7xbslktR8Oo6Tv+zW/pgF2ViEXUeoZZRQcCRQw2snUDseAXI2/pjRIenRqoVUAAAAFnYD648f4TDqL90uoii34iPS+awF6eS7m6yyZ/2p6cHyebG3eACZyGdhrVtt2N3oDbVxXAoYaOyWd73KQysRvEn56d8GT0mEggxIQdiCLv88Sx9PiAoRRgDagg/tgrQl3YHqpqhU7Y5bvYvCX1BlACE2QWAI54rxe2m/LCn2qUrIAkaQnQAq3abXbWp25G3y5vGrnIxf6afuj+2PM3TomFNGhH+0bfL0wJembVWNHXS7GcdiOlxyLJJNuytpoFgpAVTxY2sk+459Md13tC0b/c8hEgnbYlEAEYPmx3s1v+XPGHvIdm8tCCI46BNkFmI/In2xOvRcuGLCGMMeWCgE/Mjc4EfTSS5RnrxbujJuk5ZYV0KBI7WZwxBaRlslkf4gKvmtgassce8/1p8w4y2Vd3kmJDlh4Y04sWLUHe9+CBVnGqxdEy6ksIY7Y2TpBs0B5+wGOy/Q8shtMvCpPJEag/nWCvTS5bC/ULwBugdOiyUCwwnVvbMeWY8k/lQ9gMLvZrsxmESs1KmhpTKYVUHckn4uSTtY45Hmb0Q5KMijGlf7R/bHDIx/6afuj+2G+nfFidXuIeTl++ZkyIksQXwsWGkaQDptSLdr8wfCKHqcfX7MOqFFl7wCMKNUjr49RZnIFg3t4RQ2vfans5KP8A00/dH9sfRk4/JF/dGB9M/Iev4M3yWdC5lcpKzRSKKWRyWEh5FUy87Ee617E31LpELwlJmmdB4jQUVQ5BC6vU1fmcM7dKhLBzEhYcEqLHy9OBiZMqg4RR9MKvSV4M/UGLZ7rcWQZhBmcwp4QVFKpXbfcqU+Xt649dB+06SbMJEUtWYW7yLqAJrZVAUfUnf+GsHs3lC2o5aEt6lFJ5vzHriaLomXW9OXiW9jUai/4YZendfJnrJvgWpsw8gKmVdLbEGVAffiI1t74H9Z6zJ4YctK8sjEAFStA/8UBb53583w9N06I/9NfoK/liqezuWtT3KWpsHfY+vPPvhH6afkZa0O6EfIxyklXY90p8JkkVdLlRZBDG925YN7c4PZHp5kAKEq4u5viFGthr/wAwHb22HpWD0XQ8uvwwoPkMT/4fF+oMMvTPuxZa6fCAn/wrGza5yZ2/brT+6ANvYkjFrrWZEULOQNioFgkAswUGhuQCw43wR/w+L9Rcc2RjO2n+JH9cP9P4E6nkUskuv9JGshFm3b4mYGrANeQrb1Io849TZcso0osn+m7WGSx5Hlh5aTW/8GyLJIvGr0+Nj/M4qP0GEkmnBJs6ZHAJ9SA1G/OxvhH6aXZjLVVmdfdNU+XXNjYMAIllfZiwVWKljVgm6O9njbF2PN5FVc5XqBhOpkNkFdSmjasBfHN/XDD2k7PRd0uksmlwV00KNg3x7DGbZrs1HHDIVeSlOynQVGkKBQKWPU72TziL0mvuOiM1Lg0TpXU8uF0xzNmGX4irams+bG6W6NXQ2wK6t2fyzyrm2H3aRTqaSJ2V2G3hYrQ32B2J+eEnsJO0TTaT8RUGwPI7HjkX8vbGgQ9MSZW765NhWrbTvfhC0Ab3urwjk4ujbFyD45NWqg6ogLMpLJeo8sQdVHdQq2dtwSaF05O441VlLMtCNa0D4bNDkLRu9jvwTgH2ifuNMKWVmcByzNq0opYKGBBAsDbzr52zdlYwwlNVuvHn+jXk8nj19fXDXgDSR5m6FmO91RtFEACAy2GazdsAALrb088dhiaAf9nHYzgmLv8A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xQTEhUUEhMVFhUXFx8ZGBgYGB4gHRwcHxocICAdIR0eHiggGiElHRsbITEhJSk3Li4uHh8zODMsNygtLiwBCgoKDg0OGxAQGywkICYsLCwvNCw0LCwsNDQ0LCwtLDQsLDQsLCwsLDQsLCwsLCwsLCwsLCwsLCwsLCwsNCwsLP/AABEIAIwBZwMBIgACEQEDEQH/xAAcAAACAwEBAQEAAAAAAAAAAAAFBgMEBwACAQj/xABJEAACAgAFAQYDBAgFAgQDCQABAgMRAAQSITEFBhMiQVFhMnGBBxRCkSNSYpKhscHRFTNTcoJD8CSisvEWk8I0VGODo8PS0+H/xAAZAQADAQEBAAAAAAAAAAAAAAABAgMABAX/xAAtEQACAgEDAwMDAwUBAAAAAAAAAQIRIQMSMRNBUQQiYRQy8HGRwSNCgaGx0f/aAAwDAQACEQMRAD8A2OPq0TC1LsAaNRudxyNlxHF1yBiVV7I5AVrHzFbYz2Prc+Vk7kQ+EC5dZ0gHceAgeMtQIrgbHyA8dHYROGGrWF8AUWbIo7ebUQK/LHE/VPco4ydPQw2aYepRebgfOx/PEWa63l411yTIi3WpjQv0s7YodA6eY0DONLmyV1agpY2d/NjQsjb+ZUvtIzH3jN5TIg+C+9m/27gX6bBvzGK9Z8ktuaH/APxWGtXeArV6hZFc3fFV548ZbreXkUPHMjKeGU2D8jwd8JPavPiLpjvrLPMFSJBYCiQVSLZPwajv53xxgx0jpeZy2ShhhMetIyHBWzrO9qdQWwSdjsfUVuI67asLgkxhPVoPOaMfNgMfT1WH/Wj/AHhjNO0eelkYLKjakWmVyQduGCnwHztkY36bVi9k+0zxg5UHxEfonJ/NRsfhHi444BrCfUtT2tD9D27kPx6pD/rRfvr/AHxH/jWXuvvEN813i3+V4DdmIZRGskrM22lAx1HTfxE73q2Iveqve8L32l5JsvLB1SAEtD+jmAPMRsbelFiL9wfLFI619ibgh/XqMJ4lj/fH98SrmkPDqfkwwr5TOLmFEUrRvDPBqVgSbDnTQuzwVJJ82Awm/Zbl1ymbzPTsxGneKe8iYqLZfY+lEN9W9MZa1q6C9M1c5+L/AFU/eH98ekzcZ4dD8mGBHWupLlk1mNns1Srx7k1S4X8v2sU5x4JEjMTASRvxSd2DRsEE6/Pb4hgfUIy0m1aHzVj7j8/dmM3P1DPnMSO2lXD6A3CmtKBSCNNLR2AqySMan0yMvrlkNRpqOlDQJ5q1otoUVe1kn0ss9dJ1Runi7G7HYz/7PXkzEUuYzM0hVn8CmVwEA5/FxZrf9XEvbLqDQZYmFnEskixwkSyGyTzu1Hbb0s4H1CN0nu2j3jsAYMmscSd/LIzKoDMZZNz5mgwG59sZl2t7Q9Qy07OC6xKwChWkMVc6Wd93YggEqa9OMMtZN0Dpm147CLJ20y4y0OYRpG7wf5YkJfUNtNHkhuSdgATxi32U6jmM0peRiiVvpr4ibAB02aUiz618gPqI3QelKt3Yb8djNuh9RzIzs+Rzc0hkvXl5CxXWnmPAALrfi7D+mGaHNJqKF5PCQpbvWI1MaHNeZH5jBevFC9NjHjsZh2e6zmYepy5LPzyOJB/4droHckbqBuy/xUjzw/tlF/Wk/wDmv/8AywXrJA2hDHYWc/1rKRFgcydSg2izMW28q1GuMJvVu12cDjumdEdbiFK5J43Zkoi9jW24wr14oeOjKXBrGOwv9nc995hDiWXUKD7KBqoE14Nxvgk2Xfymk+oSv/QD/HDLWi1YjjTovY7C51XrzwEINE0hNaFUgj5nU259K98Eoc5KRvHGGoEr3pNexqPGWvBurC9OSVhHHYXs32mEZdWQXGNyGNFtqQEoLbcewvcjHzpPX5swGZMugVTVtMQCfOqiN15/++N1oXVm6cquhix2BXUeqNDFrZEvjT3h3PkF/R2T9BgP0Hti2Yl7psuImIJFyE3QttxHVjbzxnrQTqzLTk1dDbjsBevdVkhy8s0UaymNCwTURqrkWAa2vAzs12tfN5NcysSKSWUprLEFSRV6Rewv5HjBerFK7AoNjbjsC8pnJnQMURSf2mNfShf54HdK7QySyvEyIjLxuTdGj+W354X6jTxnkbpSz8DLjsC55Jgfjj/+Wf8A+zA3rfWzlojLNmEROP8AL3JrbSNVk+39sZ68Fgy02M2Oxn/Tu38MkJmfNd0AxXQ8YDkgA7KpYsNxwDziWHt5lyLOZcel5WXf/wDSF43Xj8m6THvHYU8h2nWUalzMdWQA0RVjXszA/wAMdhPqtPyN0J+BSlmnzOmVoZTdAFl0gWdgLoUb8j5+fOGTsd07TJI0lCSPwBRvpBAN36mq9h88es9l+8DmSeRYySNlseE0WahSrYPpsCb32sRZFESQu7hY22IIGwVWNbbeK+OaxyrRjGW58lpajcaQwQnnGbdlXWfMZzqLSUzSmLLi+VUbbfqlQv7rYcp8m8iGOWVwswKEIQGFqTWoLvsDuKwK6J0dMuI4opHtZJAFKrsut7YNoBuvcjeq3xV/bRJLNgXruYXO5vpsAUDxmaShvSfDe3npcfIjGjyHfCx/ga9/3wkk+96u573w7Jeu9OnRfd+en4sWMvNINXezSOST3VaAWpiNOyc8GztRvyOA8JI1XwGs1lUlGmRVYe4/kfL6Yznr/RdDkBTIveqibWdRFqK8yACLHNb84cIOmvKn6eYyU7WpRNBIYgbaQTQ23PvgFN0pVzSQmdtbkyroQJHGw+EaVbckE1qvgXyMJOEZrI8JOHBSyfak5KlmDtGSAEIOsE/qA7nz8J+lcFyTqeWzStBq1a0IZCpFrW43HoccOmysgjmeOZa5eM6ifWw9X7gDFHKwSQSSJDBliRGratboTZcBd1eha+vngwhKGE7XyacoSz3FDsD/AOHfNdPlBeXJuZMvvRZGHr/yDXW2vHj7Q1kC5fqsSkS5Z9ElUbS+dS7MLLJY28R4rBHrPSpG6muaDRxyxoFMS6nOYjZSAaFFPxJZ2BUEkDFjqnTJJe/y4y/xZdfB340oG1AUCpAIZSaurAN84o+bAvkSPtA7UTZieLuWcREXGqsQrX6gHxX5361ilJmleRzI9rG1AckqV0lAPNaAA9NN4P8AQuyOZgdVmEciZeQAyA3+jOltNHfSQeKNWT8nDtB2QjmVmTJZfvTwRMyDnk6UF1zXnhHHdhlIzUHgz37K8k0ucmWIssLR+PfdRq238zsa/tYOjdv86Mvke5hHjlqCJV532NfTb5kYCdlFkgRpIIYVXVoJDEl2/wBoGpjxVUKF1uTggMhmMx1CGedaSKPUkW4Ibgtvtu1kb8BfTBecoWqlnhEcXR48tDBBJB3h0kMy0dRLar3FDfVzxsd62g6RP9/6hHUfdwZJSVSttd6R5bVWw/ZwR625QDu676MHSXmj1ltqDKT4hsCBV2NqJvFfsHeUiK5iGf7xKxkkIjLbE0LIvj+ZOEUchv233GXrXSVlGoBRKopXIB/4nbg/w5wgdtXEeWWPMxPErSKGNsUJAJA1DaiQPhFgemHhu0URTWLIq/wg78DSW1A8eWFftLHNnohCcr+jjIDRiRWcMVtT4WAQgEEAncMfXB2puwQk1gRRmdEgSPQbjY+GjaKuvSu5CI1V+s29nyxP9nXaiSLMJG7gLI4snayzC7PvZPsQK87euxnZxYItE2R0uYwHmDBixvyAOpPIivTFebskpzcRXL6II3WUyaSXcrZ0aQKA1Eb87YySr8seUk/zH/S99qXRmkhGbgJXMZU94pHOkbke9Vdf7vXEmQ6mmayUOcRbfbVEDQMg2Nn9nxEfPDOc2DtokPqNB/qMJHZ7s5LlM3mEWBmyMx1qNSho39hqBHmtg8BcM8ojHBB9qvSZJstHmkAE+W0u2m9lNN57+BqO/kSdsG832hOY6UMzB8ToAa/C+4YfvjT9cEo8gVHdxwMsb33utlJa+bOokmr5/PC32O7MT5SHM5WejFMSUMcg1KCKb4htsF9d7xrtUzUrszvLwN+EFtR0KP1i3hAHqd/5euPSSsvh1EUdhvsQd9jxvhub7OZTMNEoMF7+JddXutC0si/F8tjWDmV+z6IL+lEryE7yd4B/5dx9TZxLptnc/UwT8gX7Pu8miaH7y8UfencafExT4FLA2fx0P1TY3w89b6n92jWKPU8p2UcnfzP14H9Bgf07suuXKsiSSPGG7kSygpGT6AAVzuavHroXRZI5WnnQyS2dNOu1/E25A1Gz8hsPPDy3Uor9zkk4ym5v9iLpeV+7zATDXNKhYFSSy38W1bc/H6/TFvI9JcOWFJH6sbby3AsgfDdluaJG2JM1LIZw5hcR0FJrUSLLX4GNb0B8yT5Yg7Ry5iSPu4IHKn4ydIJHkoBa69fy9cKkoL4M25P9QNmk+/ZgRRArDGN3HNfrE+bNuFvys+Zw19QmbLxIIYC6ihS8KAR5Dc7XwPLf1xU6N3eWiEbFu8PikPdvuxNfq7Dal9QPniDtD1fNju/uMauDesyRybcVWw25s3e2G041blyLL3UlwIXbTtMJc3aBl7uPRXq+92b2UFiPfTfpQPNZ3WCVBG4BNnxHxUT5bKNNfPBaXsNnpGkkMQUNbAJR3JsKA7KQLPJPGCE3ZSf7sVSBYZAQbkpi4AN2RqVd+B+WmzaS025OR1qelCKXJL9l+fZ55IZHtWjJ0k/EbH5nTf0x32d3lM9nOmOfCG76E/l6+qFD/wAWwW7HdNhyBLZjV94l2DCJ9Cg8IpC6QdrPrQ9MBvtJk7vN5TqGSBkljOmVUUklB9PNSy/UemKQSS2s5tR7ptxQ7z9oytquXnkbVp1Knh8/ERetVBG+3yuxalnOpsZo84kMsatpPioCTwgkrvurKRV+/wBDfaTqbCJHycsayysFt9yivZLV+Eg18V1xti/11YZMoY+8iJjUFaYcqPIWasWPriepFyjXfkaDUZJ1h4I+uddZVDZeGSUsgZSqMVo8fCN/l/LCJN0TPZpjmMwFAWz+mIUKvmAu4iWvmx8zhu7F9SQQFJHC6GOnUQPCRe3rveKX2j5F85DHDBKoGq3tqWtgCR+KrJ32+tYWC35b5Gb2OkuDLshkXCnNLl52gViEdVsEg8k1tXPFXt5HA9OtMGDGNSqtZUg+L2aje+N/zHW8tk4o41NqqhQsVGgBXAOAnTzlMw84niQ969oHjIAVRyGqkJNnY8/TFt0U8qxKk1jAQ7E9Uy2cy4lgiSNl8LxgDUh9LHIPIPn87x2FWToJys5fL5uUgghY4ErSt8GtQb1+H3OOxGcoJ8DrTk1aY6ZRdSAkTjWoMiBaUswtuV1LZu9JHJ9Tj3LQoFZ2SRiCtxgG1O3Kmq3oHywqr2+kYawiIhLmjbNpRA3xWF1MWC1VDmzhVm6zPmTU7lxepEJoarOwCkVYJXzO9e4vJklBs2PKwNeu3BrSO8piBflpat9t+TW+PQybBQNfwmwdO4O/7XuR9cKn2czROGqSQyxrRQtaaSdioqwBwfl7jDwDjck3awVVyx7zvLGrTp+HarvjV/HCxmjLkp+9kmuBqC6tR0tsCNF0PDqYEGzR9SMOgOKPVOmR5hDHKCVsMK2IINgg41GTzkpZHqKIv+argszDwsG8TE1QUk7k8DisLeby6MjOEZJyTIGAcsDsQAPKmoADgrwQKwO6v2lXLyd1lisqqNJZh50BsQd/nsD5eWDnTc0MxCsg21A6h6HcHgEklr5P6uINvhltte7yKOX7W5uIjVmSa/C62CP3dx7g+uGzIdS+/L3oSIEFUZiFZk0nUdKuvmTYs7bc1WM+6urM7tJEsbELIKutJ2PIG+oX/wAvYYf+wejJ5QyZlxH3z2ofY1VDw877n5Vh9NturH1VDYnWQy6qjxvHuxJWQuzFipo3YDWQyihsAC1VgZNn8u88hZpULKkQZS8d0XskWPh18kbb49Znt/lhXdpI93vpCjSPxeI3R4G3IrATrvafLThGaGVJFbzoLWxILBvMHYkCid63w955RFR8pjPLCZBLL+loSLJo8a94iom1bFr0tQHJoGxtix2m6l3eWYpeqSkTajbD0O4pbPHlhIymbzLMr5ZtUZBkbQqsBqI0r3elmQAbkhTdNRNjE+b6tLKFXwqVYMSFANkhaOmzdSqKKg3qIsrpw1OSM47XkuZXp8+VzcUetSGYMhKnSzBHBB808LMLF/hNHcHx2l7Qza5UiKB1UIxjLEgAuWCkgbjwgmvlW9eF69mHUlY40LoKIQ2hob/pClN40PBFOv6pteWIrbSOdS6WCltSudQDKSrHy1b3wAeGGJyjKEaXAyqcrfII3O+5J33+vONB+zDOswmVyxKBApPktvSjz2Nn6+2EzOMBbL+jXyWyaDEkb+fNfT3wU6Z2nTKw6RF3krEljJ+E6bVQBdjjzBsnbbEYYlh4HcW1VDrk4iAFlDx91aQ6IyxoEr3h8DLZA2HkDfLbfOnhvEXfO3qICldiAaDWEA8Qo0TsKGM1n6zmZpUIlZSTpIjACgLTEkChQFnc7iwTteNX6FkiIQ0kwmLeJXW1BUgEeG/ryecWu1aElHZhkoZvwx5n95P/AKnxw7/VxNp8gTD9b2444xYk6cjqynUAwo6XYfxBsY8Q5OPLqz65SoXcPI7ih6Bid/lhl8kmygc63e9xrPfaNegyxg6LrVtGTV7YtnJysN2A/wDzJD/6dGMxg6VnIc4nVcxIrhpyrhNR0xt+jrcABVHHrXvjXoplYWjBh6ggj8xg47BaaA65BC7K0wMi0WFXQ8jUrSV/7YkfIxLzMF+YhH/7Yxx7NZYsxeMSajq0yeJVJskgNxZP/sMTp0PKqdstCPlGv9sa2C/kjy5h1aUzILHyV0s/RRvizJ08NQZ5a9pGH56SLx8i7lT+jRSf/wANB/MCh9TiTvZT8KKo9Xaz+6tg/vDGsB4y0UUb6Fc6yL0tKzGvUKzHb3GPeZ6jHGwV30k8WDhe6lkxBK08zvIZGFafCFqrXmxsDVHe2B53n7Q9VSDL/wDhFVp57SAKu5bgsaF0nJJ9AOSMZO3Q7jw+bCq9RVv8oa/K70rfzO5/4g4mWGRvifT7IP5s139AMLX2f5aSHLjK5vQZYmYKbDWp8QBP6wDcele9T9Tz4kd8vlFBeNS00inSsdcLqH4yRx5Ubxs9sgrNC11brMN5hJMv3olnOXDPIb06QpI1LYo6iN9jwRg52azeZACdwwy6CloAEDyAutYHtv8A7jhQ6P1toIXzOYiETKSEijXSzyXVtq1UdmZjVDUu1kW39f6tqdcnl8yDPKLZSoLCOtyCukAnjfyJO2FjnN9ys1Sqg1N1cVSK5W6Lq0YK/wDFzYP7JF+2KcuZjKFZmaTk1NByPYgKvp54DHPRic5O+9kgg1yMFZig+LQWBtttIC1e42wPZs1D3ebmYNcTIsIQlgNIq9PhsEBj4RR1ceWlJ3QsYoNZt20DRHFFIzBbVXjIs6R4xtd+R/I8Y+L1FhGQc5H3ovZmQnbSGGnQWsEkDxenOBEPf5qFgyyPGhtu80WSR56GKtXoDwffAnp/ZyXvY848y5dG1xpCIyRDGTx8YAIZifOibs0MLCTapjuCXgN5TNks0ETjSdTNOdQJIrVp8YahajSObBBFkiDoHW0bPPkkXYKxD21u+5YB9WltNjejelthWLk/T8ukaxRakUoYneMgSNqAGmx67LfIIAI8xaijWKOCNaVYRZWPYk7gmqry2s702+NeDXZ4k7Uqs4guZinxOFQoK97Vn9LGw+VnBiLqM8iloY0VQCdTuGJr0RCdz7thSzPaNYM9KsEHe2gESqpUGRkU3qKgBQA9kE1TceI4vdm8rLBmppc+0I72ESGjsulhtwAK1kbE36nnDULVDP0XMs0IMxIcXqJGnzuwBwK9fTArO9YTMP3GXcWdtQbSxrc6TdgV5+fleIeqZsyJJJTLBGLZRy3oCOLO1L5AgnagwrsbKsuZDSR+IqSjkEPe+zbmyFLgG/hqxxQuqs23lodOjdITLg1bMfxHyvegPIfx4smsdj11CdIhZDEngBiCf4ih8/647DWlgntcsmDliaB4HAHqa49Sf6AYYMj2ZLeFjqnI1jLreoLdXKRul+g39SMF+xXQTmGaXMBKQgLo0amarJLJtsCP2rJ3FY0XJZVIxpjUIvoB/wB2fc4yXkvqanaODL+gdG6isoliiKFG37w6Fa+bB3YEbE7nz5rGtjjFXO5+OIAyOFs0o82PoFG7H2AwPzHXdv0ShrqiTexFg0lmvLcg4NkHbB3X5sxJmQMuGrLgMwH4mYbefioEbe7Y4yZ3ORN3bQQxuCuxdn9CLoBT9P74CO2ZWeQqVMctA6lJY2+6kBV0gklNWokKAKsHB7oHVTHHpmjcLGdBYC9NeTAWVri9xibpO7KV7eBDzXZiWGbRKECgFyS1BkXkg+18c+2Gbs5m1TJIYwR8TUbFWxa+b00FPqRxvz9+0OVMz3cEbKdJ1s3IAIGldiLJ5q+AMVuj5yVWYTS95rAAOgJRUbAhSAbA/wDKo88SlKCltvJR75xti/noZ4CllWzCsNJ0eJBGLCqborvdaaP1xXMbP3kpt5GiLFvMvITQv5bV5YOdTLLmCZJUFDRECtUtagNY3NLtdE154HfdHjvRVXegnz4tSLI44IxpSk1SGikskM+VJ8K0AFVL86Xc/naj3vEOcFupCON2JoWSWGxHr5UflieTPCMqZIWKXuuoeLYnTfIB8z6XW+Bs3XJWl719RJu11eADyVQKpQoAq/K8LCDq5D5b9prXYiNfucRVdJ06WNbnSSu/vtjx29my6ZcmVEaQ7RWoJ1WN9+VBokHY7DzGEjs/9oJy0YiOXDKC1EOQdyTxRHJ9sC8z1r708kk1u5+FVB8POlQPLcgV7n3OLue2OOSHRlutlqisRdYyngWqskCkIJbuAb0hRqZtzE5vxWaQidlYqLVN2Pkv9L9sXJMsFQXbHSukd2VJAbSNnkLLao7bLsSeBgXnurtLGkYJWJLCoNq8V7+p0geI77/mdZW1fgOjG/3PWcceFvMx6QD+sdJPn/pt/E74pSvq343sUPMkHf24x6qywck3uWq6IvevSiQa9j5VjxLlTsBIm/GmyfQbECvqcR+DsilHkkCFgKAonbzNi+B6b17fTGm/Zt1YyRPl25gPhvkob28vhYEV5Ch7n2nYZHhRMwx1IAqiOgiV+qGBuzuWPxHcjyxYzuby3TwI4IlM5UDStBiBw0j1dfPc3isY7cnHqavUxWRizuejgQySsEQck/8Adk+2EbrPbBpCNCFMtqpmZbdwDvQ4RfnufbA6aSXMSqcw+trsKAQigDcIvIJ41Gzv8sGljO4JFA6QK9PpyfFX05816u77eBens55Bc3WkzEQijp40Oo7VuxbkHZq33AxQimbKSxywUtyKjpwjqzVRA2sE7GrHvwbOa6uC5hWNGAcjWCxK6aFMNAVVJVtw5v03285WMS5lAx0wQss0rnggDUiiviLGia4AxKSfVTRdV03aH7K5PNFtU2YUC9khQDb0LvqLfQDFpenrdtqc3fjYsB8lJ0r9BhY6l9oEUbUkZcAgamYKvGonhjQXxGwKFeowEy32pd93hihsRlbJ28JajWphfB3NeW2OlyVWcqhK6NNGPWnAnpGeGYUsDKtVYIVeRdAgk/xxcmWJSNZWzxrPP72CI12KvXDC6aXljVhTLqI5HqDyDuD7E4X58yDHqhLKTRqjpOlwtgkew8am9gCOBgH1LrbyZ544o4tN0CyEnu6APDABSfGpq/EKPixc6jmthpbdRQ8z4jW/zJN2NzeEm2mWhHCPuekZ0YB2jkJsyDY3RFj6Ei7ve+d8EulTxQQPCkZSMgDvKJJZ6Vi5A3Y3YryFbUBgW5BHwn1ok7Df6j0x5lkATS7FdXiFb7KGoHb4S3pxp+eJxnsyNscsFFslA8+YbMnvCSRF8QCBmbVYWxqWgR4rJ0ihVht7L9FT/PUgOY+7FV4eLN+tgHY+9m8JcE6kHSwYKasbhaG4+nzw29iczp7wW5Qld9PhDG/Qnkad/lgaetvlUlQ+rp7YNplObNR5BBKL717BDWWduHHIvS4BJG2/PqtQ9rmldVn0quqyQoavFe4obE7efPnWKfa7qAmz0zLWkHQps/hAWwK8yGP5euBTuEjbdNKm+KYgat/Pb1F8kYMnTpdiunpJxuXLCLdvkhLLBCW1VrZmqyPzZt7Nki/QUAC+R6y00WuNiQeAw+FxuDtwQ1GwffGd5/p+llUhdRj1nQ+obgtvdUQL2+VYYuzkvc9OaVjyzMo/8o/MjDep+xSg82c+g3ualwLsvaHN6i33iUEEUA5A2qqANbUPyHpjS+maJII5DGo1orkUNiQDz8/PnjGXdN6X37pEpIdm3scDcs13tQ9t8ajK0cUWpXJVQCoDCiCtKB+ya2rzBPrgeur2xXJvS3lvgEzdSljkcK5sHSpNnwkat/FRNSOtUOFN3eLnZ3q0sssSysznWAbYE20ijVR8tJJBvbu7AGnC4HDEufM3txqNnb/vjDz9nPRz3b5pVUvq0xa+KUEE2BY3LAH542nKUnUvAJUlaGbtTkx9ylVAF0gML4GlgxJo3tROENe1cEcOXMUVTRlWdglXY8S2x1VvXy4sYb/tD6iY8mVIKmUhLvaqLHjeqFceeMdmjIPtdXYO/nwf54pNpMroaW+Ntmv9KzKZhmlmkStgI223N0SD5VwBt8RsnfHYr/Z5lRDk0mlIUsCFvkJrYj3Nk7VtVe+Ow1I53zRF9m+ZVclvq/zG4RiPIchSDxhol6oiIz6ZWocCJwf/ADKB/HCV0rtIMlkxGYGdkDElSNJJJbc8gWfIHywp5r7RM87MUdYlvZUUH6W1nB0/evaDUe15H+XJx5mYPK7yxgBtUQOlTudBYbgCvIXuCa87EXT1m1SxpLoCnuefETZ7w96QKs7Lx5nnbMV7c50gCWQSpYJR1AVqPB0hSR7XvhsinzGe05t0MaQKLRHbSUvxEDYhipOwO4X3F6Wns5NGW7gsZ6QCN6BW1DA6kIFAGhpJJ+PYXZ5o0QvdPfMrG3dBYk3jeQkDXRItVK2SBYL7+vriXriO0ZqS9WpDvtvRLUHNn9G3A2u/SkiTrLxLFEW090spZdR3YFljU7+Kn8VHyA9MS22ykX7Qrns4uXRgumQqL21D/qCP8QDE6rHG9GsUs31hkay4/RvIQBw2kAJxufGSf+J4rAVM6hQKxYNpVdY8TWpRrazuNYJ23A9eMVRk2kYLEVkJOwF2f+JAPvgw9NBO2GWs+I5LkGaD6hLqYJFudixAfUWtuTpP5Lho6XP3sQcAoeCHG5A4N7AgjzG14jyHZxkkWOI95NpD2UqjzoGoWAQCNVX7es83R5IMyzyM4DLsG1bnYndt6Ukce+J+pVp0PpSa5BvWYmCKzsGp6oLRHhJ9T5qPzwFdvPjBrqBacAxi0UnzFsx5NeYA2Hmd9uMAZTRqiD53/bywmne3J0QZzDnn6/8A+YcOix5aHKzGVwszLSKynY7HexW5GniqBP4iMJ43/lX54jlO/OKJ07NOG/FmpdNyi5cie0kVFa0UFrjZnJN0q7Bwfh4B3AasI/WVQys8CSNEx8gSV4O+2/I4vi/PDt2J6ss0CxXbxrpYNv4dXhO/hAGy+22AeVyHcl4m4DnST5qQtbjz2o+hBwNbUaVkNFVJruhRkz0d/EAeSG8JH0O/0x4bPx8q4LCqC7kkcAAA+fth6mVG8LUx5IIvy9T8x/2MQqI4kLhQoUX4Vr+QxFasfD/P8F3KVdht7cdq1y8AEciiWQjYEakQiy1fLYH3vyxn2X7TQXSWWY2WdgLP6zM39cI8sUjEalkJ8yQcQvGSdIsEmq/Ifwx6EtCE1lnnQ1ZQ4RrmVeZZEP6AhkZkKvqDD0DAFS11sPzHOLsSdyveSHVod3eyQJGYAKCt7KvhCrXofK8BPs+ySpsSCxW1F7imBJO+13+QA25FztxNcYQkn4Wq9yLrf2Ff188cq2xxHydDtyyT9TzmWWG8ypZiQRHRDFr0heTpBN7NuTvsBeFrrPWNaRojAQSS92UF6UEVmRfe1CUfNfmcJmakfUAxrTRHtQ8J+lk/8j64lyOaQxjKy+GJlP6TkrKSSJfWt9BH6pPmMdHRdZJdVXRBmeptMqR2TI6szDfxO7g6QB+yEA/LBLKZHMRpBHFCSzyF3DR2N/AikNsaGpq8iwwV7A9kAA82YoMCEiUMpLalNyIQabmlI8788aYvYCH7xlZ+8e8twtLTGyRe21E/kB6Y0q+1cGuvc+RwQhEF7AAD8hWKMmTdyTIyOhNiN4wa+oI/rixqLtf4R8PufX5Dy/P0x2fzXdxM/mBt8zsP74S7J5Qp9ckXviERYzWmRk3vihwDQ+Xr6YoMNbItAkEFRdbjj8zt9RiRY2OogFiAWb223s4KdO6YveAtuVW2sWA5DeHY/hCkn30+mE5ZROgDNnEOYXLSs0TOpPeBfh8JKkgj2PP9cUM/JJ4Sz97YFsqFTxVaL2oUNj5cHE/2oAXA6i3QEt4r28LLe1m21fxx96fEcx4oxUenWz/s+3qav8jfGIat0opWdOmor3EfToVkkXLx6VZ7agoFerECtqB+temNBeFMnl2ZGKrEhd7AOqhZJ48R9cIPX8svTc7lc/GD3N/d8xz8LcOSeSOTt+EeuGz7R+oaOnyUwuUrGPcMbb80DY6NLTUFb5Ias3qSUVwZX3yuCxbUefEDq+djZt/f8sLfUeqoJDHWy87WCa4K2LA9jz8qJxIHMUrRkAQxmR2vZQBt8yx2A/thByeVkmkVEBLudh/Mk+nvhtCCdykX9TqbahDuMXSumrOUiiYH9dhewuyxBArmsEO0/UELLl0OiGGlsb+Lz286H8b9sEZ1TpuV0oQ00g3aqJPqL4A8vfA/sf2dM7rPJ/kqxO/42HJo+VkA+tEeRrKalerL7Vx8/P8A4QcXH+muXyNPYrovdRCV1PeScXyqHcAehb4j8wPLFfqueE0gVPhBpf2jwDfzJA9vnhozEOqGeVv8qNCD+0xFBBv6kWfp57JWVoyAL58E7fhOOP3Se+XLLYVQRFJpBpTtuAQPMCyaA/VB/LkY1XNdN0aI1mkjVYR3QU0pdTRsWGLMWWqwk5ns6IwqSle8ca1F2aB3BHKeEkV7nzGxbq/XHzCLCyKIQqsW1kP3i1XwnYA736gHHQnCC93Im2cmmgB2wz7yMI5e8aaG+9DA0gNadwtHbcsDvtZPkspGWIUcsQqj1Ymh/PDJ1KURwstszSbM7kl3Nbk3vsNheBPTkPeqwBpeG8g21H08OpT/AMlOF378pYOnT9kKf5ZumV6fHGioESlUL8I3oVjsVug9T+8QK+2r4XHow5/v8iMfcdKarB5zTTyYpJ2hlEpdgjK1WigKoqh4QBS3XyO5rFTtFCmpJIhSSLY+f/f9cMXX+wkmXy/e2HANOqksQD+L4V2HnXrflibIZQd5kEZD3E67jQCFclw6DVqrSwG533OFXtkpJfr2KySkmrx/wQ68jgr/APFGYC6VZVWqoItcVwQfIV9Mao/2ZZJyxHeICKAVh4T6iwSb97wA6h9krb9xmR7CRK/it/yx0XGX3I56a+1kuZ6rWVDM7atCMw1GydAPnIb8Svfh8/KxWfvnYpd5VKvt+kTe6FWyE+nmD9MWs7kMwpmhAeRo/wBGypqbh9zVceD+OAxhdL1oy1+spH8/fE9OCy3yUm2sLgsPktvBLEw930n8nr+GNO+x3ooWOWdtJdm0Iw8VKBvRHqTR3/DjLen5B5TS7AkWxNAX/wBmvXG49i+pwJEmWUGIoAAGIpj5kMNmJNmjRs7DG1JU9jYij7d1A+fNyw59ppcrP3d0XRe8BAGkHSu6jSb2sk7HgVH9o/WMuBHpJecAFVBOkI1Elh7gAjz+mHvOZhYonlfZUUs3yAvH536rn5cxmm0qXnmc0BvufL5AUB7DAlDFeSmm03ufYITS2O+h2rZgPL3rz9T6/wA4ZJTmogY670MqA+R1ED5AWb9BRw7dnvsw7uMvPKe/I2C/ApO9EEeO+D/DgHA2RDPl5skFb73lTqjQUH7tiNaftab1bHjTXGILSp4/Pgr1bC3RPs08KHMuAQPEELEk/wC47Ve9af7499S7AZR5FjhMkZq2IfUK4BIcE2T5AgbH0rDll+osMqksqsrlFJQ7NqIHhr1Jx56RAd2YeNjZP9B7DgYZ80hIzlmTZnfU+xmYyEUmYizEZWNGJOkq1VwAdSkn584HdlcznM6ru4abTW40Ai728ruhx7Yf/tNnX/DcyuoaigoXufGvlzil9kmR7vJaiAC0h874VV/mpwZ6cXGjLVl9z5F+fJTRvreN1VzpJZaAIBr2N/1wP6hK6KXMRcINQUGyx8r22A3New9hjQu1OfXxBiBGgN3xfLE+oUfWzwbxk/XO1izSInToWjVA2o6PFJxbFRYUDff38uMS+mza/wBjrXxn/RXPb5ya7hQL38TX6n03xZnEOfXvIB3eYXleCdvXz+eK2by0ebQEqseZC35U+39/Xce4wU7LfZ5LKElWRkuz3lVRGoEVZN2B7c36F1GHMMSX+fxGuf8AflfsU+x+YaOSEPqBLmN7u/FqFH/lpFH2wS+09CrQNzauPPzZT5k/rn57E7k49df6BnYs6txSTQAxv30aClIKljzwCDt6eeKHUZs31P8ARx5caoQX2b4kNDzNcgHb3xSN7rYk1awLbdSXQqTRCVRsDelxvwGF7egIPlxiA/c/jMeZauF7xAPzCXx7Y+Z/pU8Z0zQyJ4gCWQgVxzWKU16yoHnX0/8AbF9sexC5VbNi+xbqcbxzxRxCMRuGXck0wrcne7X5b40Z2ttA9LY+x4HzP8vmMYJ2IzWayyOuTNvIRqCqrHzrm96J4xofYPtm80rZbNjTNZ0tp0lm80ZTwwA22GwqgRvF1dFunLbuHzT6Y85jJrIoVwSAbq68vbHv5Xj2mNSJNg/qGmNERVAVm3AobAFj89wB73gVk08crbHxlRRB2VEX22u/7E4m61mAJSWakjis7kXqJLb8cRj88Uum6ooS0lkh5XfYEAiQkjejtVev54lPLpFYYRT692fGYimmZiC1hE07koSIxZY0uoE1zRPHGK3YPOJLk4oxyrlXrkqhDDk7+Exr5bbDByadE7qKRwphRb8QHiK7nffjYf7mwrdlysOfzCKpEc697ESCAaYk0KIC2W2IsBFusFpJ4GTbjkbs50xM2JMvLuhjIbbhm2BFjlaJH0xmHWc3mGEHTJVLTZZ2UH/UWgIXv/YWsnirPBxsPR4yIwxFFzrr0B+EH3CgA++E/tKrjMDPQ0zwXG0S/FJDqpvTxBrI9qHnu39tCwdStdhU7fdNeDpyZXLqXeWVO+ZByaJo0T4fhAB4Gn1OLvSuxwyMUSIhkncFpJADzsAgv4FFnc83eGwZtGMVOD4u8c6hsdJIsi68Ten4fbFpJwXLBgeVoennQog+Inja0BvCSe6GzsMm4y3dzMT2Qnzmek+8F1y8TaWkrTair0A71XLeV37Yb8rkABp0mGBLVfLwLegJvYBFOW9X9TsT6rLcZj1AGxrOwoEgHmqvUBvXPJGLWScTShUYGNKZ6qtiSq7ORZbxV6L5WL0luSj2QE2vd5Fvt7MYsplssPCZHMjL6C7C/Qt+a4U/8OdCTJauo1BeCCE1+IVvYKrVgguux4xtk2TjZld0RmTdWKglfkeR9MJHROz7y5kzTJQNy8o16i2kbLY3a92/6ajgCnUVdsCYo5K5FSBSSXkCA6jv3kmq/j3/AEZYltPO3Kglv7d9RiikjijA8Km1XSADtyfWqHHn74U8nl5ss8UjKiMqakGtXOrRpVmUWFY+NhZ5J+WPsNs5a3dy2gXuzsGIuuCSxJHzPkdp608bXzwVhH3WuCpmoWzB8K1KH0qhuz4LIHubBrSSdJ3HGG7sB0vxqGQUq62JUfpAwIU7oCATrI3NrQ/DhabMuukfG3iWxRCtUhZQCWUjdPEVGy3aXY0rsRkhHl7rTqbYVppU8CCtK7Ut7qCb3AxeMFGKJTm5MHZd/uGbdXNQSjUD5D049N1P/HHYYevdLGYi0ghXBtWPl6j6j+mOxFqcXUVgonpyVydMjzcImV42vSylTXoRWO7O9J+7xlA7ONRayAKsDYV5bX9Tj5lpFItSp9wb/li4lWAxAvgXRP0xTuR7FzXQ2x4hazeIzF6YlVKGGti4Ejp2TOW6nNIwfTM7DUV8A1nUvirksQo3825q8M/VumQ5lNE6B1538jXII3BxeOKhnRSFZlBbgEgE/IcnCXkfkzbtB2Qm6becyMpKIPGjAEhDyG8nT12sc+V4vdUMU2VhzeXHdiS1kQcK9H8iGUjbY2DjQ8zCJI3RhaupU+4IIxlXZ7oGZzHTZMqh0PHmSSslqCpTa+T8RJ45X2wZpTjTBD2ux27dZ9v8L10QZBHfqNRUkf0wjfYtkBJm8zOwvu1Cp7Fib/gow/8Ab/p7SdPdEXUyaWAsDZSNR3/Z1bYRfsrzZy8ucioyPSyKi8sBsQL5oMPnvikn/AI/ZjyzWpjhdn7HQ/fVzysySg21E021Hk0ARtxjxke0zzhpO50wx33hJt1pC3w15EUfrgf1LtpYKxR+K9Nk3pNckIrA1ttfmvribkgqD4DOZczy0PgQ0PdvM/Tj56vbHzrWeZO7y0B/TTGgf1E/E5+gNe+KeS7QwJGbV1KJdaWIavRio3v9YDnC70vqzlpM050yS2qEkeFPIKG2/wCR/VI5JIn/ACO12HLqHZ2GWD7uwIUIFDg+MVRB1fOjR2PmMQ9E7Mx5IO0Dzta7xs9qxoUarY7eVcnAbpMoQySGWJQ7WD3+mTyG4YHWOKEm4wdlbONSxhArD/NNWu3NBqa/IgfTexRcWI7uhE+09XihgyinXPmX8RH6oYHTfoZCGJ/Z9sDsjkC5/wAP6cAEAH3nM/rnz350WDSj4vlvgb1vqL5vqMhhPeHbLQkmzXwlvfUNRLeQZvnjXuzXQI8nCsSAFuZHrd28yf6DyFDGl4Hi69z5A3RuxuVy4Kzxd69f5zXpqz8NbRMPz48R8hWd6hmOmZ1EjSXMZScAkBLKm6JBUVYFc8j5XjSnHt/DFCSI/wDTOg/K1+q35+xB98ZquBVNu7yQ9pc4Vyk7gE1C9Ac2VIG3rZwofZbkhGJ2Aonu14rfuw7bDYbv/DB7tJljmYHy5JilkXRRY6HW7IVqKk1dWNXtWI+y2SzEIZHiCggEOXDW4WizAG6ICceYOwvGd2jKkhpTjcA/PCL1zsJ06SSSaZ5EeRiTpk31HyVaP5AY9dShzxdO/jeWMN41hchStHgKwJ38iv1xOcoIplUKVV49WkE+C2KsCxPpIDV14T6428G0WI/srykuruc1Ip/CjquoD1Kmmo/ywt9QyUuTzCxdQDNRHczqx3AI/F8TAemzKa8tsaO0McwqOei24plOlzportqFaiKsVVXzgV17J5jNAxAIFBBDkK5WhVr3jhkdiwDN+R88bfapjxVO0HF7bQw5ZGnYvO1hYoxqklI4KqPI7eI7c4udFOezDrNmaysI3XLp4pG9DK/l66F+pOFXsbk/uBkeWONmY/5xUgqvwkFgrUCbPlwcPHZzrkeaBKqykAMQa4a6II9avej7YMWqSEnGraM87eZb7x13KZcWQUjMi+WkO7HbyGkUfniHtBlwvaGGFmbuZXVyt+ZVzQ9AXS69zhl7KZbv+rdQzpA0xsMtEfdVXvD+YA/PFXtXlNfXumHio3b56BIf6j88UwKmwh2nygfPQqFFSaNY9aZrP7q4p9oujRnqMI8VMbFMRQfUHAr2B/PBrqK6upQCvgjLE/R/6kYj60t9Ryh4sH+AkOOSS+5ryv4OiL4XwGurZ9cplZZ3JZYkZ69aGyj5mh9cZ59jvTGzHeZ7Ml2PeERKSdII+JgODudI+Rxa+0INmZIOkZQaS9SZgqP8uJTtfzPirzIX1xoHTMgkEUcMS6UjUKo9ABjppJJHNbWTBekhom6sosPHmIwGv4V72UUL9iMEew+YaTOw67ZQXZgeKSN9yP8AcAfmcS9QgAn6xpH+bnYIlr9bxuffn+eL3YvKLFHnprvQPu6N66m8R59Ap/PCatbr/Q6tOX9Nr9f90XeldPQZbNyCNQ36JSwFGy4LbjfzB59MNfYBFGVsD4pGPzo1/SvpijmYO56WdQppCrm+d3BA+iqPywwdnMoYsrChAUhASP2m8R587JxHTi01fj+RdSVp/qX5TSseNj/LC70JUycE7fd1gVB3jxoQQW0WzD0sBdvW8FOvTqmXkJN2NNXV6iFq/Im9sJHbUdxk4cjACZcww8Gos1AghdTG6B0rv+FT6YvZOMbwLf3h8yZJEDO2vU+lCaJa6NcXS16asHvs8iWXMhlOpYEO4BrUQFWjVfDqPPn8sXM/kYsplctIEjkeCE/pF2IfVHbCt2LOSK98X/spybR5LU3/AFZDItn8NKoP102PYjElpLcmVlP2uhWh6TLIsyd4o+7gEgJ8QFody3ICg2KO18jGh9ks0HysdFQVtGCgAWD+qNlsU1e+BHY/LCSTOOd1dzH7EHUT/wCoYl7AghJ1P4Zf/oXBjKVq+9gmo0/ihqUn1x2Pl/8Ad47FLI0K2VjWZEliiAMihklVlVgCLBBF+vB2PBvBCLK0CGy4ct8ZZlYt9Wrb0GwHkBhR+zPMtC03Tp2/SZZiUN/FGTe31YH5MPTGgQqSb8sZqnSDYLmjijQNLl38NL3rsjSXYAp+813fFVijks3l8x4EimEnKyMUEpo7kSGTVexBF2B5Vhmz8CyIY3FqwII+f9ffGbLkyknhdiI2OimIOzUDfkKW79/PCampspvgMIbh2bpkX/3XfnWdGu/UPrL6ve7x9XKEo6CHZ71EyeIkjktRN+huxQ9MK3QuvyQxSKqPOBM+gySgNoFCrCkE6gw8hhw6L1mLMQ97HdcMCN1ba1PvuPzGDuT4YKaXBEuSoEpHKjn/AKiOhb6mRjq/5A4X4oo+nmWaeeSGNtIViFsEFtmCsyuTq507c7YPdY69Hl4XllbRGosnzPoAPMnyGEfI5M5l4+o9UDrEGH3TKgEkAkU7jzJ2NH29hgp3kFdh2MeXkQmSMsCN2eNy1H9ora/Sq8qwH6X2eyUGbGYXMnvFvwtIg2Za0sKDcG/ywL6516MRB9Qnmd3iWPSwB8gpXY2jEH8gDZvBXsH2YMV5rNeLMyb776F/VHkDVXXGwGw3HcZqkFOq5fKTBjqh1n8WobkGxqo7ixv51eFHL9JeEu4VjIzMxJjLWTWwKH4b225F3RoYs/aJDKJgwelKgp5hGX9kcEkWD57jywuZ3rP3mN4cwqpMqao5IFFkEjZ0bZhqVTtvsNh5htNtMpGL2prIw9OyM88T1GwbT4DsltdEEM2qqBHA+Ii64NZPoDqlFELtWtte52rclSbqxxXHpgfDl5JUEX/hZDIjHvEjAMYK7eJaBIJFUAdsBOwj/wDg5JJZmV4pirMzybaglGlYXR1CvPcWLsBJV5M/2HE9mySrNLpdWDDu1GxBs3dggnnwjH3qsGYihf7uiuWUrpTZbYEaghvu6Jvwkg72ByFrtd1WaFMtNl8xK0JcRzBlZW1Aq3DjWmpNX8K5w/R9Li5IZr41u7f+pjh0qdInLhNiJ2d7OZjLfd2MABWU2BpLKrEqSaPGk3sfLfGisAMB+p5NERhGWRiraSJXFNRqvFsL8hgLn+sRwZUSyZiRXkcpH4mfzsGlDH4AGJ43HqMBKro0nuasbJJieAcRov54Sehdo2k8Ms0ial1Kyot7ValTGTe/PthgyudRzSTy6+BriAvYna4xqr2O2EUk8juDjgLvGrKVcBgeQcV6kj41SR+nMi/I/wDUHsfF7sdsLOb7VTjOLk4IknfbvG3UR2RerduB8t6HyZczPNGupljYWBsWFX67H+WKWI4lqDMqya1OoeVevFexvajwcVs30/Wi2R3gOq96siiu24BU6fbY8jC/kOvnNzyLlIirR/HMXqMngDZW7y99yAaGxFjHsdamZH0PA2nUryRh/AyuUIGrlr8t+DtxZ+TbXdHmDpuaWRhojMZ0h1JDqedbBdqbiuL5NnFro/S5C7ljIkQPgDbMdiLG5IGmhv6bAbYBZTNSjS/em9TC9gBTEEE1WkijZ2Hn5YL/AOOSKfEwK/i8BLAfreEgVVsR5AcmwMRWpHgq4SCee6CsqOneyLqUixpJFqVJFrfB9cJujN5SeSDJL3jaACdIChVVaYgm7GvYLd+hwczPaFgxCyR0L5Fk16AN+VXfpzhS7WwOssefSV1ZfjdJVD6OBSAlePVfmNsHdGTVGjFpO+4ydkep5bIZTRmZwj62d+8sEu5shdtUm/19hximetx5rqcGZy/igy8DiWQgjTrBOwIskUBVX4j6YKZDO5PPPl5wxlnj8KAouuMsBqLAbDYXq4229MGX6JHoKUoB3vu1u7u+Ob3vFbdEqVgDoUE0+dOczEohBBWLK2NeggC5N7ul1afI/LFXOtPns9HJl5UghhFI7VrlbxaiqG7SvWrG/BGDc/StJZHcdzKbNRjaS1083QNeXn88E2yHeKFZrVaoMgqxxt/bC8qgvDsA9Ky0OSnld5NcuZILzbVajhuSnOwsjbyrB2Xqkeh2ikjkZRdd4K5oWfSz/TnFfq2RDJcrxhE9Y2A3+Uln2A868wMUmmJZdciSFAe7PduGLUbUjXauQprybfzGMDkQ850POSSyTRgJWYDKGGkyzgX3rJRfQg4CrqYEbAcGsn2blXLx5Zs3FHAGMjyqoMkjHY0p2iReLezY3qqww9M6srSt4k7/AGXTKrIwG/hBJ02dqGxNC/LEvUc8crFLKkBlZmLSKg8dG7aj8Sj9m+fmcFNNUFuVlDtZBJmZ0gaQwZaNlMjhSzO5Gy2AUhWm5cgknYVRLNmM9EjhHljVzVKzAHfjYm98KXTO0BzOWKLk5I8vJG0aSmQW7UVI2UkMfEdbbWNzgnFnlRe6McUaONBYuWtyBYYlPGd/iJNkb40mhaZD1rINLNrzkyw5WM/o4kamkIo63PPlsq7+43xV6II5c7mc7Kd1KwwqQdQXQCSFG5ZrugLAv1wdeLuQCTCNIoO4Yt+8W1MTXGJY4mciVHhLEUHEVnT6BtfGBeRuxn32jZpMwzJGNPdECmBDO5KliFaiAFWrAskEVtYdpe0eWy8ItlUIgpU8QoKdIUqCN6pbq8Vu00s+XKZiKETBdQlMcY71VNHUoPx8bi72GIuz+cgzaaoJ4ZAGLsncgMrtdsyk6lY2d/c4bKyblJEfYPPRxZVe+ZYnkdmAkkQFh5EDV6Dz8wcd2b6nEM1nlBqMSj9IaEerclQ5NE+IbDivli68gyxkEbozs2t1EbFuAN2D+E6VAGojjFTo8sCajAkUdncmOwGrgkSErxZ/M7ncKqS8Gd235GaTNIoBZ0APBLAA/KzvjsCcvIVtgkQs+J41MgJ9PCda/IrQx8wQUxE7YxtDncpncuGdguiZRuWCivLkshb90Y0dOpqVGihYuyR/LDBWOKj0xd6Da5JdReBZz/XIoU1ySAKDV6tyfIADckkbDCP0kTyLBadzrF+MhjpCmrA4JobGsa4YVPKj8hjyuXUHUFW6q6F16Xic/SbuWNHW28GV5boc8AZWkiMS2yudYc2dWkoFb1O4J8tsCOiTyZTMyv3ea7pozqj0sQ02oadAqj4BWs0N+cbhjsFelSbd8ges2qMq6d0bM5+YZjP5dkji/wDs+WIOnV+vJ5tv5efpWxJ9RzWdjAlniMteH7vFGzKxII5MfgUbNbE7isaFj5inQXkXqfBmPZ3opbMtnM9pM1WkSjwx0KHGxIA2A2BJO54cJ84Cj92AHohS3kfXf0/jg/j5WF+nfkPV+BCznQu8DGWaWTcEhDosehYlmPHAI4xn/avpH3KZJEJKSbBTYcKq+W5sBfp6AHG8vlkPKKfmBgV1XstlMwVMsCkofCRakfukWPY4V+mb7jrXoDdj4dWQh7xbslktR8Oo6Tv+zW/pgF2ViEXUeoZZRQcCRQw2snUDseAXI2/pjRIenRqoVUAAAAFnYD648f4TDqL90uoii34iPS+awF6eS7m6yyZ/2p6cHyebG3eACZyGdhrVtt2N3oDbVxXAoYaOyWd73KQysRvEn56d8GT0mEggxIQdiCLv88Sx9PiAoRRgDagg/tgrQl3YHqpqhU7Y5bvYvCX1BlACE2QWAI54rxe2m/LCn2qUrIAkaQnQAq3abXbWp25G3y5vGrnIxf6afuj+2PM3TomFNGhH+0bfL0wJembVWNHXS7GcdiOlxyLJJNuytpoFgpAVTxY2sk+459Md13tC0b/c8hEgnbYlEAEYPmx3s1v+XPGHvIdm8tCCI46BNkFmI/In2xOvRcuGLCGMMeWCgE/Mjc4EfTSS5RnrxbujJuk5ZYV0KBI7WZwxBaRlslkf4gKvmtgassce8/1p8w4y2Vd3kmJDlh4Y04sWLUHe9+CBVnGqxdEy6ksIY7Y2TpBs0B5+wGOy/Q8shtMvCpPJEag/nWCvTS5bC/ULwBugdOiyUCwwnVvbMeWY8k/lQ9gMLvZrsxmESs1KmhpTKYVUHckn4uSTtY45Hmb0Q5KMijGlf7R/bHDIx/6afuj+2G+nfFidXuIeTl++ZkyIksQXwsWGkaQDptSLdr8wfCKHqcfX7MOqFFl7wCMKNUjr49RZnIFg3t4RQ2vfans5KP8A00/dH9sfRk4/JF/dGB9M/Iev4M3yWdC5lcpKzRSKKWRyWEh5FUy87Ee617E31LpELwlJmmdB4jQUVQ5BC6vU1fmcM7dKhLBzEhYcEqLHy9OBiZMqg4RR9MKvSV4M/UGLZ7rcWQZhBmcwp4QVFKpXbfcqU+Xt649dB+06SbMJEUtWYW7yLqAJrZVAUfUnf+GsHs3lC2o5aEt6lFJ5vzHriaLomXW9OXiW9jUai/4YZendfJnrJvgWpsw8gKmVdLbEGVAffiI1t74H9Z6zJ4YctK8sjEAFStA/8UBb53583w9N06I/9NfoK/liqezuWtT3KWpsHfY+vPPvhH6afkZa0O6EfIxyklXY90p8JkkVdLlRZBDG925YN7c4PZHp5kAKEq4u5viFGthr/wAwHb22HpWD0XQ8uvwwoPkMT/4fF+oMMvTPuxZa6fCAn/wrGza5yZ2/brT+6ANvYkjFrrWZEULOQNioFgkAswUGhuQCw43wR/w+L9Rcc2RjO2n+JH9cP9P4E6nkUskuv9JGshFm3b4mYGrANeQrb1Io849TZcso0osn+m7WGSx5Hlh5aTW/8GyLJIvGr0+Nj/M4qP0GEkmnBJs6ZHAJ9SA1G/OxvhH6aXZjLVVmdfdNU+XXNjYMAIllfZiwVWKljVgm6O9njbF2PN5FVc5XqBhOpkNkFdSmjasBfHN/XDD2k7PRd0uksmlwV00KNg3x7DGbZrs1HHDIVeSlOynQVGkKBQKWPU72TziL0mvuOiM1Lg0TpXU8uF0xzNmGX4irams+bG6W6NXQ2wK6t2fyzyrm2H3aRTqaSJ2V2G3hYrQ32B2J+eEnsJO0TTaT8RUGwPI7HjkX8vbGgQ9MSZW765NhWrbTvfhC0Ab3urwjk4ujbFyD45NWqg6ogLMpLJeo8sQdVHdQq2dtwSaF05O441VlLMtCNa0D4bNDkLRu9jvwTgH2ifuNMKWVmcByzNq0opYKGBBAsDbzr52zdlYwwlNVuvHn+jXk8nj19fXDXgDSR5m6FmO91RtFEACAy2GazdsAALrb088dhiaAf9nHYzgmLv8Ayj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831171"/>
            <a:ext cx="3816424" cy="44781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000" dirty="0" smtClean="0">
                <a:latin typeface="Chalkboard"/>
                <a:cs typeface="Chalkboard"/>
                <a:sym typeface="Wingdings" charset="0"/>
              </a:rPr>
              <a:t>Learning objectives</a:t>
            </a:r>
          </a:p>
          <a:p>
            <a:pPr marL="457200" indent="-457200">
              <a:spcBef>
                <a:spcPct val="50000"/>
              </a:spcBef>
              <a:buFont typeface="Wingdings" charset="0"/>
              <a:buChar char="¥"/>
            </a:pPr>
            <a:r>
              <a:rPr lang="en-GB" sz="3000" dirty="0" smtClean="0">
                <a:latin typeface="Chalkboard"/>
                <a:cs typeface="Chalkboard"/>
              </a:rPr>
              <a:t>State</a:t>
            </a:r>
            <a:r>
              <a:rPr lang="en-GB" sz="3000" dirty="0" smtClean="0">
                <a:latin typeface="Chalkboard"/>
                <a:cs typeface="Chalkboard"/>
              </a:rPr>
              <a:t> what I will be covering </a:t>
            </a:r>
            <a:r>
              <a:rPr lang="en-GB" sz="3000" dirty="0" smtClean="0">
                <a:latin typeface="Chalkboard"/>
                <a:cs typeface="Chalkboard"/>
              </a:rPr>
              <a:t>during</a:t>
            </a:r>
            <a:r>
              <a:rPr lang="en-GB" sz="3000" dirty="0" smtClean="0">
                <a:latin typeface="Chalkboard"/>
                <a:cs typeface="Chalkboard"/>
              </a:rPr>
              <a:t> year 12.</a:t>
            </a:r>
            <a:endParaRPr lang="en-GB" sz="3000" dirty="0" smtClean="0">
              <a:latin typeface="Chalkboard"/>
              <a:cs typeface="Chalkboard"/>
            </a:endParaRPr>
          </a:p>
          <a:p>
            <a:pPr marL="457200" indent="-457200">
              <a:spcBef>
                <a:spcPct val="50000"/>
              </a:spcBef>
              <a:buFont typeface="Wingdings" charset="0"/>
              <a:buChar char="¥"/>
            </a:pPr>
            <a:r>
              <a:rPr lang="en-GB" sz="3000" dirty="0" smtClean="0">
                <a:latin typeface="Chalkboard"/>
                <a:cs typeface="Chalkboard"/>
              </a:rPr>
              <a:t>Recall key events of the Cold War.</a:t>
            </a:r>
            <a:endParaRPr lang="en-GB" sz="3000" dirty="0" smtClean="0">
              <a:latin typeface="Chalkboard"/>
              <a:cs typeface="Chalkboard"/>
            </a:endParaRPr>
          </a:p>
          <a:p>
            <a:pPr marL="457200" indent="-457200">
              <a:spcBef>
                <a:spcPct val="50000"/>
              </a:spcBef>
              <a:buFont typeface="Wingdings" charset="0"/>
              <a:buChar char="¥"/>
            </a:pPr>
            <a:r>
              <a:rPr lang="en-GB" sz="3000" dirty="0" smtClean="0">
                <a:latin typeface="Chalkboard"/>
                <a:cs typeface="Chalkboard"/>
              </a:rPr>
              <a:t>Consider why </a:t>
            </a:r>
            <a:r>
              <a:rPr lang="en-GB" sz="3000" dirty="0" smtClean="0">
                <a:latin typeface="Chalkboard"/>
                <a:cs typeface="Chalkboard"/>
              </a:rPr>
              <a:t>the Cold War begun.</a:t>
            </a:r>
            <a:endParaRPr lang="en-GB" sz="30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2546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6765" y1="89968" x2="66618" y2="96178"/>
                        <a14:backgroundMark x1="32056" y1="88535" x2="66765" y2="89172"/>
                        <a14:backgroundMark x1="66618" y1="96338" x2="32203" y2="95223"/>
                        <a14:backgroundMark x1="32203" y1="95223" x2="32203" y2="87898"/>
                        <a14:backgroundMark x1="32793" y1="89650" x2="65807" y2="94586"/>
                        <a14:backgroundMark x1="41415" y1="89968" x2="64849" y2="92675"/>
                        <a14:backgroundMark x1="65660" y1="90287" x2="63891" y2="92038"/>
                        <a14:backgroundMark x1="65291" y1="93471" x2="56522" y2="926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2656"/>
            <a:ext cx="9180512" cy="42317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4536504"/>
            <a:ext cx="9144000" cy="23488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ebdings" charset="0"/>
              <a:buChar char="@"/>
            </a:pPr>
            <a:r>
              <a:rPr lang="en-GB" sz="4000" dirty="0" smtClean="0">
                <a:solidFill>
                  <a:schemeClr val="tx1"/>
                </a:solidFill>
                <a:latin typeface="Chalkboard"/>
                <a:cs typeface="Chalkboard"/>
                <a:sym typeface="Webdings" charset="0"/>
              </a:rPr>
              <a:t>Starter</a:t>
            </a:r>
          </a:p>
          <a:p>
            <a:pPr algn="ctr"/>
            <a:r>
              <a:rPr lang="en-GB" sz="2400" dirty="0" smtClean="0">
                <a:solidFill>
                  <a:srgbClr val="000000"/>
                </a:solidFill>
                <a:latin typeface="Chalkboard"/>
                <a:cs typeface="Chalkboard"/>
              </a:rPr>
              <a:t>Brainstorm nations around the world that have been ho</a:t>
            </a:r>
            <a:r>
              <a:rPr lang="en-GB" sz="2400" dirty="0" smtClean="0">
                <a:solidFill>
                  <a:srgbClr val="000000"/>
                </a:solidFill>
                <a:latin typeface="Chalkboard"/>
                <a:cs typeface="Chalkboard"/>
              </a:rPr>
              <a:t>t spots of tension in the late 20</a:t>
            </a:r>
            <a:r>
              <a:rPr lang="en-GB" sz="2400" baseline="30000" dirty="0" smtClean="0">
                <a:solidFill>
                  <a:srgbClr val="000000"/>
                </a:solidFill>
                <a:latin typeface="Chalkboard"/>
                <a:cs typeface="Chalkboard"/>
              </a:rPr>
              <a:t>th</a:t>
            </a:r>
            <a:r>
              <a:rPr lang="en-GB" sz="2400" dirty="0" smtClean="0">
                <a:solidFill>
                  <a:srgbClr val="000000"/>
                </a:solidFill>
                <a:latin typeface="Chalkboard"/>
                <a:cs typeface="Chalkboard"/>
              </a:rPr>
              <a:t> and early 21</a:t>
            </a:r>
            <a:r>
              <a:rPr lang="en-GB" sz="2400" baseline="30000" dirty="0" smtClean="0">
                <a:solidFill>
                  <a:srgbClr val="000000"/>
                </a:solidFill>
                <a:latin typeface="Chalkboard"/>
                <a:cs typeface="Chalkboard"/>
              </a:rPr>
              <a:t>st</a:t>
            </a:r>
            <a:r>
              <a:rPr lang="en-GB" sz="2400" dirty="0" smtClean="0">
                <a:solidFill>
                  <a:srgbClr val="000000"/>
                </a:solidFill>
                <a:latin typeface="Chalkboard"/>
                <a:cs typeface="Chalkboard"/>
              </a:rPr>
              <a:t> centuries.</a:t>
            </a:r>
          </a:p>
          <a:p>
            <a:pPr algn="ctr"/>
            <a:endParaRPr lang="en-GB" sz="24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pPr algn="ctr"/>
            <a:r>
              <a:rPr lang="en-GB" sz="3200" dirty="0" smtClean="0">
                <a:solidFill>
                  <a:schemeClr val="bg2"/>
                </a:solidFill>
                <a:latin typeface="Garamond" charset="0"/>
                <a:sym typeface="Webdings" charset="0"/>
              </a:rPr>
              <a:t></a:t>
            </a:r>
            <a:r>
              <a:rPr lang="en-GB" sz="2400" dirty="0" smtClean="0">
                <a:solidFill>
                  <a:schemeClr val="bg2"/>
                </a:solidFill>
                <a:latin typeface="Garamond" charset="0"/>
                <a:sym typeface="Webdings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halkboard"/>
                <a:cs typeface="Chalkboard"/>
              </a:rPr>
              <a:t>Why do you think this has been the case?</a:t>
            </a:r>
            <a:endParaRPr lang="en-GB" sz="2400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8393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28396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757147"/>
            <a:ext cx="3672408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halkboard"/>
                <a:cs typeface="Chalkboard"/>
              </a:rPr>
              <a:t>Your task: Examine the </a:t>
            </a:r>
            <a:r>
              <a:rPr lang="en-GB" sz="2800" dirty="0">
                <a:solidFill>
                  <a:schemeClr val="bg1"/>
                </a:solidFill>
                <a:latin typeface="Chalkboard"/>
                <a:cs typeface="Chalkboard"/>
              </a:rPr>
              <a:t>primary and secondary </a:t>
            </a:r>
            <a:r>
              <a:rPr lang="en-GB" sz="2800" dirty="0" smtClean="0">
                <a:solidFill>
                  <a:schemeClr val="bg1"/>
                </a:solidFill>
                <a:latin typeface="Chalkboard"/>
                <a:cs typeface="Chalkboard"/>
              </a:rPr>
              <a:t>source, dates and </a:t>
            </a:r>
            <a:r>
              <a:rPr lang="en-GB" sz="2800" dirty="0">
                <a:solidFill>
                  <a:schemeClr val="bg1"/>
                </a:solidFill>
                <a:latin typeface="Chalkboard"/>
                <a:cs typeface="Chalkboard"/>
              </a:rPr>
              <a:t>documents </a:t>
            </a:r>
            <a:r>
              <a:rPr lang="en-GB" sz="2800" dirty="0" smtClean="0">
                <a:solidFill>
                  <a:schemeClr val="bg1"/>
                </a:solidFill>
                <a:latin typeface="Chalkboard"/>
                <a:cs typeface="Chalkboard"/>
              </a:rPr>
              <a:t>relating </a:t>
            </a:r>
            <a:r>
              <a:rPr lang="en-GB" sz="2800" dirty="0">
                <a:solidFill>
                  <a:schemeClr val="bg1"/>
                </a:solidFill>
                <a:latin typeface="Chalkboard"/>
                <a:cs typeface="Chalkboard"/>
              </a:rPr>
              <a:t>to </a:t>
            </a:r>
            <a:r>
              <a:rPr lang="en-GB" sz="2800" dirty="0" smtClean="0">
                <a:solidFill>
                  <a:schemeClr val="bg1"/>
                </a:solidFill>
                <a:latin typeface="Chalkboard"/>
                <a:cs typeface="Chalkboard"/>
              </a:rPr>
              <a:t>the </a:t>
            </a:r>
            <a:r>
              <a:rPr lang="en-GB" sz="2800" dirty="0">
                <a:solidFill>
                  <a:schemeClr val="bg1"/>
                </a:solidFill>
                <a:latin typeface="Chalkboard"/>
                <a:cs typeface="Chalkboard"/>
              </a:rPr>
              <a:t>Cold </a:t>
            </a:r>
            <a:r>
              <a:rPr lang="en-GB" sz="2800" dirty="0" smtClean="0">
                <a:solidFill>
                  <a:schemeClr val="bg1"/>
                </a:solidFill>
                <a:latin typeface="Chalkboard"/>
                <a:cs typeface="Chalkboard"/>
              </a:rPr>
              <a:t>War. Consider </a:t>
            </a:r>
            <a:r>
              <a:rPr lang="en-GB" sz="2800" dirty="0">
                <a:solidFill>
                  <a:schemeClr val="bg1"/>
                </a:solidFill>
                <a:latin typeface="Chalkboard"/>
                <a:cs typeface="Chalkboard"/>
              </a:rPr>
              <a:t>what the sources </a:t>
            </a:r>
            <a:r>
              <a:rPr lang="en-GB" sz="2800" dirty="0" smtClean="0">
                <a:solidFill>
                  <a:schemeClr val="bg1"/>
                </a:solidFill>
                <a:latin typeface="Chalkboard"/>
                <a:cs typeface="Chalkboard"/>
              </a:rPr>
              <a:t>show and what chronological order you would place them in.</a:t>
            </a:r>
            <a:endParaRPr lang="en-GB" sz="28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-27384"/>
            <a:ext cx="5076056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3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halkboard"/>
                <a:cs typeface="Chalkboard"/>
                <a:sym typeface="Webdings" charset="0"/>
              </a:rPr>
              <a:t>Plenary  </a:t>
            </a:r>
            <a:endParaRPr lang="en-GB" dirty="0">
              <a:latin typeface="Chalkboard"/>
              <a:cs typeface="Chalkboard"/>
              <a:sym typeface="Webdings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72068" y="2675467"/>
            <a:ext cx="7732381" cy="3450696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GB" sz="3200" dirty="0">
                <a:latin typeface="Chalkboard"/>
                <a:cs typeface="Chalkboard"/>
              </a:rPr>
              <a:t>A</a:t>
            </a:r>
            <a:r>
              <a:rPr lang="en-GB" sz="3200" dirty="0" smtClean="0">
                <a:latin typeface="Chalkboard"/>
                <a:cs typeface="Chalkboard"/>
              </a:rPr>
              <a:t> new facts about </a:t>
            </a:r>
            <a:r>
              <a:rPr lang="en-GB" sz="3200" dirty="0" smtClean="0">
                <a:latin typeface="Chalkboard"/>
                <a:cs typeface="Chalkboard"/>
              </a:rPr>
              <a:t>the Cold War.</a:t>
            </a:r>
            <a:endParaRPr lang="en-GB" sz="3200" dirty="0" smtClean="0">
              <a:latin typeface="Chalkboard"/>
              <a:cs typeface="Chalkboard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GB" sz="3200" dirty="0" smtClean="0">
                <a:latin typeface="Chalkboard"/>
                <a:cs typeface="Chalkboard"/>
              </a:rPr>
              <a:t>A key words you have learned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GB" sz="3200" dirty="0" smtClean="0">
                <a:latin typeface="Chalkboard"/>
                <a:cs typeface="Chalkboard"/>
                <a:sym typeface="Webdings"/>
              </a:rPr>
              <a:t>Is the Cold War too recent to be studied in depth by historians?</a:t>
            </a:r>
            <a:endParaRPr lang="en-GB" dirty="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endParaRPr lang="en-GB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79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48681"/>
            <a:ext cx="8856984" cy="830997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Chalkboard"/>
                <a:cs typeface="Chalkboard"/>
              </a:rPr>
              <a:t>Why do we study History?</a:t>
            </a:r>
            <a:endParaRPr lang="en-US" sz="48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04291" y="1595702"/>
            <a:ext cx="4143375" cy="2377405"/>
          </a:xfrm>
          <a:prstGeom prst="wedgeEllipseCallout">
            <a:avLst>
              <a:gd name="adj1" fmla="val -53896"/>
              <a:gd name="adj2" fmla="val -466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halkboard"/>
                <a:cs typeface="Chalkboard"/>
              </a:rPr>
              <a:t>It teaches you </a:t>
            </a:r>
            <a:r>
              <a:rPr lang="en-GB" sz="2000" b="1" dirty="0" smtClean="0">
                <a:latin typeface="Chalkboard"/>
                <a:cs typeface="Chalkboard"/>
              </a:rPr>
              <a:t>how ideas, beliefs, decisions and actions have shaped events in the past. </a:t>
            </a:r>
            <a:endParaRPr lang="en-GB" sz="2000" b="1" dirty="0">
              <a:latin typeface="Chalkboard"/>
              <a:cs typeface="Chalkboard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786314" y="1772816"/>
            <a:ext cx="3714751" cy="2428875"/>
          </a:xfrm>
          <a:prstGeom prst="wedgeEllipseCallout">
            <a:avLst>
              <a:gd name="adj1" fmla="val 57443"/>
              <a:gd name="adj2" fmla="val 112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halkboard"/>
                <a:cs typeface="Chalkboard"/>
              </a:rPr>
              <a:t>History deals with big issues e.g. racism, power, war, politics, discrimination &amp; terrorism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83569" y="4305648"/>
            <a:ext cx="3672408" cy="1715641"/>
          </a:xfrm>
          <a:prstGeom prst="wedgeEllipseCallout">
            <a:avLst>
              <a:gd name="adj1" fmla="val -63037"/>
              <a:gd name="adj2" fmla="val 8742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Chalkboard"/>
                <a:cs typeface="Chalkboard"/>
              </a:rPr>
              <a:t>To develop the  TRANSFERABLE SKILLS </a:t>
            </a:r>
            <a:r>
              <a:rPr lang="en-US" sz="2000" b="1" i="1" u="sng" dirty="0">
                <a:latin typeface="Chalkboard"/>
                <a:cs typeface="Chalkboard"/>
              </a:rPr>
              <a:t>employers</a:t>
            </a:r>
            <a:r>
              <a:rPr lang="en-US" sz="2000" b="1" i="1" dirty="0">
                <a:latin typeface="Chalkboard"/>
                <a:cs typeface="Chalkboard"/>
              </a:rPr>
              <a:t> want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561576" y="4287012"/>
            <a:ext cx="3826848" cy="2382348"/>
          </a:xfrm>
          <a:prstGeom prst="wedgeEllipseCallout">
            <a:avLst>
              <a:gd name="adj1" fmla="val 66099"/>
              <a:gd name="adj2" fmla="val 5155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Chalkboard"/>
                <a:cs typeface="Chalkboard"/>
              </a:rPr>
              <a:t>Because it is enjoyable, interesting and thought provoking!</a:t>
            </a:r>
            <a:endParaRPr lang="en-US" sz="2400" b="1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498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764705"/>
            <a:ext cx="8856984" cy="830997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Chalkboard"/>
                <a:cs typeface="Chalkboard"/>
              </a:rPr>
              <a:t>What is the purpose?</a:t>
            </a:r>
            <a:endParaRPr lang="en-US" sz="48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/>
              <a:latin typeface="Chalkboard"/>
              <a:cs typeface="Chalkboard"/>
            </a:endParaRPr>
          </a:p>
        </p:txBody>
      </p:sp>
      <p:pic>
        <p:nvPicPr>
          <p:cNvPr id="3074" name="Picture 2" descr="http://static.guim.co.uk/sys-images/Guardian/Pix/pictures/2009/5/27/1243380308325/Simon-Schama-in-his-John-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3"/>
          <a:stretch/>
        </p:blipFill>
        <p:spPr bwMode="auto">
          <a:xfrm>
            <a:off x="298814" y="4756647"/>
            <a:ext cx="1950196" cy="1739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" name="Rounded Rectangular Callout 6"/>
          <p:cNvSpPr/>
          <p:nvPr/>
        </p:nvSpPr>
        <p:spPr>
          <a:xfrm>
            <a:off x="2642076" y="4926207"/>
            <a:ext cx="5998552" cy="1569943"/>
          </a:xfrm>
          <a:prstGeom prst="wedgeRoundRectCallout">
            <a:avLst>
              <a:gd name="adj1" fmla="val -59947"/>
              <a:gd name="adj2" fmla="val 3251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200" dirty="0" smtClean="0">
                <a:latin typeface="Chalkboard"/>
                <a:cs typeface="Chalkboard"/>
              </a:rPr>
              <a:t>“Our history binds us together as a distinctive community in an otherwise generically globalized culture” </a:t>
            </a:r>
          </a:p>
          <a:p>
            <a:r>
              <a:rPr lang="en-GB" sz="2200" dirty="0" smtClean="0">
                <a:latin typeface="Chalkboard"/>
                <a:cs typeface="Chalkboard"/>
              </a:rPr>
              <a:t>Simon Schama </a:t>
            </a:r>
            <a:endParaRPr lang="en-GB" sz="2200" dirty="0">
              <a:latin typeface="Chalkboard"/>
              <a:cs typeface="Chalkboard"/>
            </a:endParaRPr>
          </a:p>
        </p:txBody>
      </p:sp>
      <p:pic>
        <p:nvPicPr>
          <p:cNvPr id="3076" name="Picture 4" descr="https://medievalfragments.files.wordpress.com/2013/10/eadwine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t="4048" r="4923" b="43278"/>
          <a:stretch/>
        </p:blipFill>
        <p:spPr bwMode="auto">
          <a:xfrm>
            <a:off x="298814" y="1595702"/>
            <a:ext cx="1897039" cy="1624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801653" y="1737726"/>
            <a:ext cx="5730787" cy="971194"/>
          </a:xfrm>
          <a:prstGeom prst="wedgeRoundRectCallout">
            <a:avLst>
              <a:gd name="adj1" fmla="val -59947"/>
              <a:gd name="adj2" fmla="val 3251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200" dirty="0" smtClean="0">
                <a:latin typeface="Chalkboard"/>
                <a:cs typeface="Chalkboard"/>
              </a:rPr>
              <a:t>“…detect when a man is talking rot.” John Alexander Smith</a:t>
            </a:r>
            <a:endParaRPr lang="en-GB" sz="2200" dirty="0">
              <a:latin typeface="Chalkboard"/>
              <a:cs typeface="Chalkboard"/>
            </a:endParaRPr>
          </a:p>
        </p:txBody>
      </p:sp>
      <p:pic>
        <p:nvPicPr>
          <p:cNvPr id="3078" name="Picture 6" descr="https://upload.wikimedia.org/wikipedia/en/8/89/Eh_car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2"/>
          <a:stretch/>
        </p:blipFill>
        <p:spPr bwMode="auto">
          <a:xfrm>
            <a:off x="7089768" y="2866037"/>
            <a:ext cx="1658696" cy="1890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2" name="Rounded Rectangular Callout 11"/>
          <p:cNvSpPr/>
          <p:nvPr/>
        </p:nvSpPr>
        <p:spPr>
          <a:xfrm>
            <a:off x="2513621" y="2996952"/>
            <a:ext cx="4044747" cy="1512168"/>
          </a:xfrm>
          <a:prstGeom prst="wedgeRoundRectCallout">
            <a:avLst>
              <a:gd name="adj1" fmla="val 62508"/>
              <a:gd name="adj2" fmla="val 232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200" dirty="0" smtClean="0">
                <a:latin typeface="Chalkboard"/>
                <a:cs typeface="Chalkboard"/>
              </a:rPr>
              <a:t>“</a:t>
            </a:r>
            <a:r>
              <a:rPr lang="en-US" sz="2200" dirty="0" smtClean="0">
                <a:latin typeface="Chalkboard"/>
                <a:cs typeface="Chalkboard"/>
              </a:rPr>
              <a:t>…</a:t>
            </a:r>
            <a:r>
              <a:rPr lang="en-GB" sz="2200" dirty="0" smtClean="0">
                <a:latin typeface="Chalkboard"/>
                <a:cs typeface="Chalkboard"/>
              </a:rPr>
              <a:t>the facts of history are nothing, interpretation is everything.” E.H. </a:t>
            </a:r>
            <a:r>
              <a:rPr lang="en-GB" sz="2200" dirty="0" err="1" smtClean="0">
                <a:latin typeface="Chalkboard"/>
                <a:cs typeface="Chalkboard"/>
              </a:rPr>
              <a:t>Carr</a:t>
            </a:r>
            <a:endParaRPr lang="en-GB" sz="22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4670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764705"/>
            <a:ext cx="8856984" cy="830997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Chalkboard"/>
                <a:cs typeface="Chalkboard"/>
              </a:rPr>
              <a:t>What is the purpose?</a:t>
            </a:r>
            <a:endParaRPr lang="en-US" sz="48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/>
              <a:latin typeface="Chalkboard"/>
              <a:cs typeface="Chalkboard"/>
            </a:endParaRPr>
          </a:p>
        </p:txBody>
      </p:sp>
      <p:pic>
        <p:nvPicPr>
          <p:cNvPr id="3080" name="Picture 8" descr="http://i.ytimg.com/vi/-JhwxTen6yA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r="17469"/>
          <a:stretch/>
        </p:blipFill>
        <p:spPr bwMode="auto">
          <a:xfrm>
            <a:off x="539552" y="2368636"/>
            <a:ext cx="2286000" cy="2346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Rounded Rectangular Callout 13"/>
          <p:cNvSpPr/>
          <p:nvPr/>
        </p:nvSpPr>
        <p:spPr>
          <a:xfrm>
            <a:off x="3491880" y="1916833"/>
            <a:ext cx="4320480" cy="3913625"/>
          </a:xfrm>
          <a:prstGeom prst="wedgeRoundRectCallout">
            <a:avLst>
              <a:gd name="adj1" fmla="val -59947"/>
              <a:gd name="adj2" fmla="val -79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smtClean="0">
                <a:latin typeface="Chalkboard"/>
                <a:cs typeface="Chalkboard"/>
              </a:rPr>
              <a:t>If you know your history,</a:t>
            </a:r>
            <a:br>
              <a:rPr lang="en-GB" sz="3200" dirty="0" smtClean="0">
                <a:latin typeface="Chalkboard"/>
                <a:cs typeface="Chalkboard"/>
              </a:rPr>
            </a:br>
            <a:r>
              <a:rPr lang="en-GB" sz="3200" dirty="0" smtClean="0">
                <a:latin typeface="Chalkboard"/>
                <a:cs typeface="Chalkboard"/>
              </a:rPr>
              <a:t>Then you would know where you coming from … </a:t>
            </a:r>
          </a:p>
          <a:p>
            <a:r>
              <a:rPr lang="en-GB" sz="3200" dirty="0" smtClean="0">
                <a:latin typeface="Chalkboard"/>
                <a:cs typeface="Chalkboard"/>
              </a:rPr>
              <a:t/>
            </a:r>
            <a:br>
              <a:rPr lang="en-GB" sz="3200" dirty="0" smtClean="0">
                <a:latin typeface="Chalkboard"/>
                <a:cs typeface="Chalkboard"/>
              </a:rPr>
            </a:br>
            <a:r>
              <a:rPr lang="en-GB" sz="3200" dirty="0" smtClean="0">
                <a:latin typeface="Chalkboard"/>
                <a:cs typeface="Chalkboard"/>
              </a:rPr>
              <a:t>Bob Marley</a:t>
            </a:r>
          </a:p>
        </p:txBody>
      </p:sp>
    </p:spTree>
    <p:extLst>
      <p:ext uri="{BB962C8B-B14F-4D97-AF65-F5344CB8AC3E}">
        <p14:creationId xmlns:p14="http://schemas.microsoft.com/office/powerpoint/2010/main" val="63301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53788"/>
            <a:ext cx="8856984" cy="830997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halkboard"/>
                <a:cs typeface="Chalkboard"/>
              </a:rPr>
              <a:t>What skills will you develop?</a:t>
            </a:r>
            <a:endParaRPr lang="en-US" sz="4800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1705942"/>
            <a:ext cx="3429000" cy="64293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Chalkboard"/>
                <a:cs typeface="Chalkboard"/>
              </a:rPr>
              <a:t>Research skills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3194" y="2857501"/>
            <a:ext cx="3714751" cy="1000125"/>
          </a:xfrm>
          <a:prstGeom prst="round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Chalkboard"/>
                <a:cs typeface="Chalkboard"/>
              </a:rPr>
              <a:t>How to handle &amp; analyse data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00563" y="1571626"/>
            <a:ext cx="4286251" cy="15001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Chalkboard"/>
                <a:cs typeface="Chalkboard"/>
              </a:rPr>
              <a:t>Excellent Communication &amp; writing  skills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29125" y="3286126"/>
            <a:ext cx="4500563" cy="107156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Chalkboard"/>
                <a:cs typeface="Chalkboard"/>
              </a:rPr>
              <a:t>How to construct an argument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6069" y="4301084"/>
            <a:ext cx="3571875" cy="1000125"/>
          </a:xfrm>
          <a:prstGeom prst="roundRect">
            <a:avLst/>
          </a:prstGeom>
          <a:solidFill>
            <a:srgbClr val="E26F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Chalkboard"/>
                <a:cs typeface="Chalkboard"/>
              </a:rPr>
              <a:t>How to organise information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72063" y="4500564"/>
            <a:ext cx="3429000" cy="642937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Chalkboard"/>
                <a:cs typeface="Chalkboard"/>
              </a:rPr>
              <a:t>Problem-solving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3195" y="5572126"/>
            <a:ext cx="4866879" cy="10001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Chalkboard"/>
                <a:cs typeface="Chalkboard"/>
              </a:rPr>
              <a:t>The ability to question how </a:t>
            </a:r>
            <a:r>
              <a:rPr lang="en-GB" sz="2800" u="sng" dirty="0" smtClean="0">
                <a:solidFill>
                  <a:schemeClr val="tx1"/>
                </a:solidFill>
                <a:latin typeface="Chalkboard"/>
                <a:cs typeface="Chalkboard"/>
              </a:rPr>
              <a:t>useful</a:t>
            </a:r>
            <a:r>
              <a:rPr lang="en-GB" sz="2800" dirty="0" smtClean="0">
                <a:solidFill>
                  <a:schemeClr val="tx1"/>
                </a:solidFill>
                <a:latin typeface="Chalkboard"/>
                <a:cs typeface="Chalkboard"/>
              </a:rPr>
              <a:t> sources are</a:t>
            </a:r>
            <a:endParaRPr lang="en-GB" sz="28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5000" y="5286376"/>
            <a:ext cx="3214688" cy="135731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Chalkboard"/>
                <a:cs typeface="Chalkboard"/>
              </a:rPr>
              <a:t>How to select  evidence</a:t>
            </a:r>
          </a:p>
        </p:txBody>
      </p:sp>
    </p:spTree>
    <p:extLst>
      <p:ext uri="{BB962C8B-B14F-4D97-AF65-F5344CB8AC3E}">
        <p14:creationId xmlns:p14="http://schemas.microsoft.com/office/powerpoint/2010/main" val="228199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https://upload.wikimedia.org/wikipedia/en/8/89/Eh_car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2"/>
          <a:stretch/>
        </p:blipFill>
        <p:spPr bwMode="auto">
          <a:xfrm>
            <a:off x="4716017" y="3789040"/>
            <a:ext cx="1785937" cy="2035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2" name="Picture 12" descr="http://static.guim.co.uk/sys-images/Guardian/Pix/pictures/2008/12/16/1229451259650/US-President-elect-Barack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8"/>
          <a:stretch>
            <a:fillRect/>
          </a:stretch>
        </p:blipFill>
        <p:spPr bwMode="auto">
          <a:xfrm>
            <a:off x="2496444" y="4365104"/>
            <a:ext cx="17875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http://www.findlawnews.net/wp-content/uploads/2009/07/Lawy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1" y="4293097"/>
            <a:ext cx="1785939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http://i.ehow.com/images/GlobalPhoto/Articles/4566636/51692-main_Fu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/>
          <a:stretch>
            <a:fillRect/>
          </a:stretch>
        </p:blipFill>
        <p:spPr bwMode="auto">
          <a:xfrm>
            <a:off x="5303590" y="1829149"/>
            <a:ext cx="1680071" cy="137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http://bp1.blogger.com/_Dg6pgA4D1zg/SBoxCCxFW4I/AAAAAAAAABY/e2svjp5UeuI/S1600-R/shelving_in_silhouette%2B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6"/>
          <a:stretch>
            <a:fillRect/>
          </a:stretch>
        </p:blipFill>
        <p:spPr bwMode="auto">
          <a:xfrm>
            <a:off x="3264694" y="1864843"/>
            <a:ext cx="1628775" cy="17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encrypted-tbn1.gstatic.com/images?q=tbn:ANd9GcTw7saeuxZQOEsPlwDXgx77E8A4uD6jUZOyznunGPdxBeWkqVz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2"/>
          <a:stretch/>
        </p:blipFill>
        <p:spPr bwMode="auto">
          <a:xfrm>
            <a:off x="7236967" y="1829150"/>
            <a:ext cx="1766192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764705"/>
            <a:ext cx="8856984" cy="830997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FF99"/>
                </a:solidFill>
                <a:latin typeface="Chalkboard"/>
                <a:cs typeface="Chalkboard"/>
              </a:rPr>
              <a:t>History related jobs</a:t>
            </a:r>
            <a:endParaRPr lang="en-US" sz="4800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FF99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29501" y="3201295"/>
            <a:ext cx="1428751" cy="42862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Chalkboard"/>
                <a:cs typeface="Chalkboard"/>
              </a:rPr>
              <a:t>Teacher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52393" y="2986982"/>
            <a:ext cx="1582464" cy="64293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Chalkboard"/>
                <a:cs typeface="Chalkboard"/>
              </a:rPr>
              <a:t>Journalist/reporter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61521" y="5958421"/>
            <a:ext cx="1785937" cy="42862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Chalkboard"/>
                <a:cs typeface="Chalkboard"/>
              </a:rPr>
              <a:t>Politician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50406" y="3201296"/>
            <a:ext cx="1643063" cy="42862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Chalkboard"/>
                <a:cs typeface="Chalkboard"/>
              </a:rPr>
              <a:t>Archivist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16017" y="5810399"/>
            <a:ext cx="1785937" cy="783533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latin typeface="Chalkboard"/>
                <a:cs typeface="Chalkboard"/>
              </a:rPr>
              <a:t>Historian/ lecturer </a:t>
            </a:r>
            <a:endParaRPr lang="en-GB" sz="20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2385" y="5709505"/>
            <a:ext cx="1571625" cy="64293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Chalkboard"/>
                <a:cs typeface="Chalkboard"/>
              </a:rPr>
              <a:t>Lawyer/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Chalkboard"/>
                <a:cs typeface="Chalkboard"/>
              </a:rPr>
              <a:t>barrister</a:t>
            </a:r>
          </a:p>
        </p:txBody>
      </p:sp>
      <p:pic>
        <p:nvPicPr>
          <p:cNvPr id="20" name="Picture 4" descr="http://images.china.cn/images1/200712/4148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2" y="3907881"/>
            <a:ext cx="164306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http://www.topnews.in/files/hsbc_0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3916" y="4092527"/>
            <a:ext cx="18573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http://www.gpschools.org/ci/depts/library/libdesk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5353" y="2163715"/>
            <a:ext cx="1571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055669" y="6087194"/>
            <a:ext cx="1980828" cy="43815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Chalkboard"/>
                <a:cs typeface="Chalkboard"/>
              </a:rPr>
              <a:t>Archaeologist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/>
          <a:srcRect l="3052" t="9349" b="9607"/>
          <a:stretch/>
        </p:blipFill>
        <p:spPr>
          <a:xfrm>
            <a:off x="260813" y="1859929"/>
            <a:ext cx="2582996" cy="14402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0031" y="3218110"/>
            <a:ext cx="2571751" cy="64293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Chalkboard"/>
                <a:cs typeface="Chalkboard"/>
              </a:rPr>
              <a:t>Museum/gallery  worker</a:t>
            </a:r>
          </a:p>
        </p:txBody>
      </p:sp>
    </p:spTree>
    <p:extLst>
      <p:ext uri="{BB962C8B-B14F-4D97-AF65-F5344CB8AC3E}">
        <p14:creationId xmlns:p14="http://schemas.microsoft.com/office/powerpoint/2010/main" val="336261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64705"/>
            <a:ext cx="8856984" cy="830997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FF99"/>
                </a:solidFill>
                <a:latin typeface="Chalkboard"/>
                <a:cs typeface="Chalkboard"/>
              </a:rPr>
              <a:t>Famous History graduates</a:t>
            </a:r>
            <a:endParaRPr lang="en-US" sz="4800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FF99"/>
              </a:solidFill>
              <a:effectLst/>
              <a:latin typeface="Chalkboard"/>
              <a:cs typeface="Chalkboard"/>
            </a:endParaRPr>
          </a:p>
        </p:txBody>
      </p:sp>
      <p:pic>
        <p:nvPicPr>
          <p:cNvPr id="3" name="Picture 2" descr="http://www.thecinemasource.com/moviesdb/images/Sacha_Baron_Cohen%20-%201%20-%20Bor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35" y="3928450"/>
            <a:ext cx="2390583" cy="281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Edward Norton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85" y="3721943"/>
            <a:ext cx="2038351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upload.wikimedia.org/wikipedia/commons/2/26/Gordon_Brown_offici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59699"/>
            <a:ext cx="2019935" cy="258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listverse.wpengine.netdna-cdn.com/wp-content/uploads/2007/09/george-w-bus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41" y="1659699"/>
            <a:ext cx="3334868" cy="22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http://www.tvchoicemagazine.co.uk/sites/default/files/imagecache/interview_image/louis_theroux_interview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r="16711"/>
          <a:stretch/>
        </p:blipFill>
        <p:spPr bwMode="auto">
          <a:xfrm>
            <a:off x="323529" y="3930119"/>
            <a:ext cx="2019935" cy="28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upload.wikimedia.org/wikipedia/commons/7/71/Prince_Charles_20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62" y="3930119"/>
            <a:ext cx="2062023" cy="28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.telegraph.co.uk/telegraph/multimedia/archive/00637/news-graphics-2007-_637836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"/>
          <a:stretch/>
        </p:blipFill>
        <p:spPr bwMode="auto">
          <a:xfrm>
            <a:off x="2847518" y="1659698"/>
            <a:ext cx="2192535" cy="227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82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156966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Chalkboard"/>
                <a:cs typeface="Chalkboard"/>
              </a:rPr>
              <a:t>What will you need to do to be successful at A level?</a:t>
            </a:r>
            <a:endParaRPr lang="en-US" sz="4800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8796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9938"/>
              </p:ext>
            </p:extLst>
          </p:nvPr>
        </p:nvGraphicFramePr>
        <p:xfrm>
          <a:off x="323528" y="619892"/>
          <a:ext cx="2376264" cy="54013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36104"/>
                <a:gridCol w="1440160"/>
              </a:tblGrid>
              <a:tr h="771628"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solidFill>
                            <a:srgbClr val="EE0000"/>
                          </a:solidFill>
                          <a:latin typeface="+mn-lt"/>
                        </a:rPr>
                        <a:t>A*</a:t>
                      </a:r>
                      <a:endParaRPr lang="en-GB" sz="4000" b="0" dirty="0">
                        <a:solidFill>
                          <a:srgbClr val="EE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solidFill>
                            <a:srgbClr val="EE0000"/>
                          </a:solidFill>
                          <a:latin typeface="+mn-lt"/>
                        </a:rPr>
                        <a:t>90%</a:t>
                      </a:r>
                      <a:endParaRPr lang="en-GB" sz="4000" b="0" dirty="0">
                        <a:solidFill>
                          <a:srgbClr val="EE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1628"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solidFill>
                            <a:srgbClr val="EE0000"/>
                          </a:solidFill>
                          <a:latin typeface="+mn-lt"/>
                        </a:rPr>
                        <a:t>A</a:t>
                      </a:r>
                      <a:endParaRPr lang="en-GB" sz="4000" dirty="0">
                        <a:solidFill>
                          <a:srgbClr val="EE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solidFill>
                            <a:srgbClr val="EE0000"/>
                          </a:solidFill>
                          <a:latin typeface="+mn-lt"/>
                        </a:rPr>
                        <a:t>80%</a:t>
                      </a:r>
                      <a:endParaRPr lang="en-GB" sz="4000" dirty="0">
                        <a:solidFill>
                          <a:srgbClr val="EE0000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1628"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+mn-lt"/>
                        </a:rPr>
                        <a:t>B</a:t>
                      </a:r>
                      <a:endParaRPr lang="en-GB" sz="40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+mn-lt"/>
                        </a:rPr>
                        <a:t>70%</a:t>
                      </a:r>
                      <a:endParaRPr lang="en-GB" sz="40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1628"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+mn-lt"/>
                        </a:rPr>
                        <a:t>C</a:t>
                      </a:r>
                      <a:endParaRPr lang="en-GB" sz="40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+mn-lt"/>
                        </a:rPr>
                        <a:t>60%</a:t>
                      </a:r>
                      <a:endParaRPr lang="en-GB" sz="40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1628"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+mn-lt"/>
                        </a:rPr>
                        <a:t>D</a:t>
                      </a:r>
                      <a:endParaRPr lang="en-GB" sz="40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+mn-lt"/>
                        </a:rPr>
                        <a:t>50%</a:t>
                      </a:r>
                      <a:endParaRPr lang="en-GB" sz="40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1628"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+mn-lt"/>
                        </a:rPr>
                        <a:t>E</a:t>
                      </a:r>
                      <a:endParaRPr lang="en-GB" sz="40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+mn-lt"/>
                        </a:rPr>
                        <a:t>40%</a:t>
                      </a:r>
                      <a:endParaRPr lang="en-GB" sz="40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1628"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+mn-lt"/>
                        </a:rPr>
                        <a:t>F</a:t>
                      </a:r>
                      <a:endParaRPr lang="en-GB" sz="40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+mn-lt"/>
                        </a:rPr>
                        <a:t>30%</a:t>
                      </a:r>
                      <a:endParaRPr lang="en-GB" sz="40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2915816" y="620688"/>
            <a:ext cx="1368152" cy="1512168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halkboard"/>
              <a:cs typeface="Chalkboard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2915816" y="3548337"/>
            <a:ext cx="1368152" cy="2400944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halkboard"/>
              <a:cs typeface="Chalkboard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3968" y="404664"/>
            <a:ext cx="4392488" cy="3816424"/>
          </a:xfrm>
          <a:prstGeom prst="roundRect">
            <a:avLst>
              <a:gd name="adj" fmla="val 4284"/>
            </a:avLst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halkboard"/>
                <a:cs typeface="Chalkboard"/>
              </a:rPr>
              <a:t>Takes an active role in the class.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halkboard"/>
                <a:cs typeface="Chalkboard"/>
              </a:rPr>
              <a:t>Completes homework on time to the highest standard.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halkboard"/>
                <a:cs typeface="Chalkboard"/>
              </a:rPr>
              <a:t>Ask questions and revises topics at home</a:t>
            </a:r>
            <a:r>
              <a:rPr lang="en-GB" sz="2000" dirty="0" smtClean="0">
                <a:latin typeface="Chalkboard"/>
                <a:cs typeface="Chalkboard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halkboard"/>
                <a:cs typeface="Chalkboard"/>
              </a:rPr>
              <a:t>Does EXTRA READING </a:t>
            </a:r>
            <a:endParaRPr lang="en-GB" sz="2000" dirty="0" smtClean="0">
              <a:latin typeface="Chalkboard"/>
              <a:cs typeface="Chalkboar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halkboard"/>
                <a:cs typeface="Chalkboard"/>
              </a:rPr>
              <a:t>Meets deadlines, gets organised. </a:t>
            </a:r>
          </a:p>
          <a:p>
            <a:endParaRPr lang="en-GB" sz="2000" dirty="0">
              <a:latin typeface="Chalkboard"/>
              <a:cs typeface="Chalkboard"/>
            </a:endParaRPr>
          </a:p>
          <a:p>
            <a:endParaRPr lang="en-GB" sz="2000" dirty="0" smtClean="0">
              <a:latin typeface="Chalkboard"/>
              <a:cs typeface="Chalkboar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Chalkboard"/>
                <a:cs typeface="Chalkboard"/>
              </a:rPr>
              <a:t>C</a:t>
            </a:r>
            <a:r>
              <a:rPr lang="en-GB" sz="2000" dirty="0" smtClean="0">
                <a:latin typeface="Chalkboard"/>
                <a:cs typeface="Chalkboard"/>
              </a:rPr>
              <a:t>ould have put that bit more work in.</a:t>
            </a:r>
            <a:endParaRPr lang="en-GB" sz="2000" dirty="0">
              <a:latin typeface="Chalkboard"/>
              <a:cs typeface="Chalkboar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83968" y="3212976"/>
            <a:ext cx="4392488" cy="3456384"/>
          </a:xfrm>
          <a:prstGeom prst="roundRect">
            <a:avLst>
              <a:gd name="adj" fmla="val 2054"/>
            </a:avLst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>
              <a:latin typeface="Chalkboard"/>
              <a:cs typeface="Chalkboard"/>
            </a:endParaRPr>
          </a:p>
          <a:p>
            <a:endParaRPr lang="en-GB" dirty="0" smtClean="0">
              <a:latin typeface="Chalkboard"/>
              <a:cs typeface="Chalkboar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latin typeface="Chalkboard"/>
              <a:cs typeface="Chalkboar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>
              <a:latin typeface="Chalkboard"/>
              <a:cs typeface="Chalkboar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 smtClean="0">
              <a:latin typeface="Chalkboard"/>
              <a:cs typeface="Chalkboar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halkboard"/>
                <a:cs typeface="Chalkboard"/>
              </a:rPr>
              <a:t>Wastes time in lessons and after </a:t>
            </a:r>
            <a:r>
              <a:rPr lang="en-GB" sz="2000" dirty="0" smtClean="0">
                <a:latin typeface="Chalkboard"/>
                <a:cs typeface="Chalkboard"/>
              </a:rPr>
              <a:t>school and during free periods.</a:t>
            </a:r>
            <a:endParaRPr lang="en-GB" sz="2000" dirty="0" smtClean="0">
              <a:latin typeface="Chalkboard"/>
              <a:cs typeface="Chalkboard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halkboard"/>
                <a:cs typeface="Chalkboard"/>
              </a:rPr>
              <a:t>Waits until two weeks before the exam before considering there might be work to do and leaves worrying about revision until the night before.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latin typeface="Chalkboard"/>
              <a:cs typeface="Chalkboard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915816" y="2132857"/>
            <a:ext cx="1368152" cy="1415480"/>
          </a:xfrm>
          <a:prstGeom prst="rightBrace">
            <a:avLst>
              <a:gd name="adj1" fmla="val 8333"/>
              <a:gd name="adj2" fmla="val 7673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8781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1881</TotalTime>
  <Words>707</Words>
  <Application>Microsoft Macintosh PowerPoint</Application>
  <PresentationFormat>On-screen Show (4:3)</PresentationFormat>
  <Paragraphs>123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Genesis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disciplined!</vt:lpstr>
      <vt:lpstr>Keep your folders organised!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 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Tassy</dc:creator>
  <cp:lastModifiedBy>GOD FREY</cp:lastModifiedBy>
  <cp:revision>106</cp:revision>
  <dcterms:created xsi:type="dcterms:W3CDTF">2015-08-04T09:24:37Z</dcterms:created>
  <dcterms:modified xsi:type="dcterms:W3CDTF">2015-08-28T12:15:47Z</dcterms:modified>
</cp:coreProperties>
</file>