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40"/>
  </p:notesMasterIdLst>
  <p:sldIdLst>
    <p:sldId id="256" r:id="rId3"/>
    <p:sldId id="303" r:id="rId4"/>
    <p:sldId id="265" r:id="rId5"/>
    <p:sldId id="266" r:id="rId6"/>
    <p:sldId id="281" r:id="rId7"/>
    <p:sldId id="267" r:id="rId8"/>
    <p:sldId id="299" r:id="rId9"/>
    <p:sldId id="268" r:id="rId10"/>
    <p:sldId id="269" r:id="rId11"/>
    <p:sldId id="300" r:id="rId12"/>
    <p:sldId id="263" r:id="rId13"/>
    <p:sldId id="257" r:id="rId14"/>
    <p:sldId id="296" r:id="rId15"/>
    <p:sldId id="279" r:id="rId16"/>
    <p:sldId id="280" r:id="rId17"/>
    <p:sldId id="262" r:id="rId18"/>
    <p:sldId id="273" r:id="rId19"/>
    <p:sldId id="275" r:id="rId20"/>
    <p:sldId id="276" r:id="rId21"/>
    <p:sldId id="274" r:id="rId22"/>
    <p:sldId id="277" r:id="rId23"/>
    <p:sldId id="272" r:id="rId24"/>
    <p:sldId id="282" r:id="rId25"/>
    <p:sldId id="297" r:id="rId26"/>
    <p:sldId id="283" r:id="rId27"/>
    <p:sldId id="284" r:id="rId28"/>
    <p:sldId id="285" r:id="rId29"/>
    <p:sldId id="286" r:id="rId30"/>
    <p:sldId id="294" r:id="rId31"/>
    <p:sldId id="295" r:id="rId32"/>
    <p:sldId id="287" r:id="rId33"/>
    <p:sldId id="288" r:id="rId34"/>
    <p:sldId id="289" r:id="rId35"/>
    <p:sldId id="290" r:id="rId36"/>
    <p:sldId id="301" r:id="rId37"/>
    <p:sldId id="302" r:id="rId38"/>
    <p:sldId id="2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05933D-A09D-4C9E-8CBE-560F668F0680}">
          <p14:sldIdLst>
            <p14:sldId id="256"/>
            <p14:sldId id="303"/>
            <p14:sldId id="265"/>
            <p14:sldId id="266"/>
            <p14:sldId id="281"/>
            <p14:sldId id="267"/>
            <p14:sldId id="299"/>
            <p14:sldId id="268"/>
            <p14:sldId id="269"/>
            <p14:sldId id="300"/>
            <p14:sldId id="263"/>
            <p14:sldId id="257"/>
            <p14:sldId id="296"/>
            <p14:sldId id="279"/>
            <p14:sldId id="280"/>
            <p14:sldId id="262"/>
            <p14:sldId id="273"/>
            <p14:sldId id="275"/>
            <p14:sldId id="276"/>
            <p14:sldId id="274"/>
            <p14:sldId id="277"/>
            <p14:sldId id="272"/>
            <p14:sldId id="282"/>
            <p14:sldId id="297"/>
            <p14:sldId id="283"/>
            <p14:sldId id="284"/>
            <p14:sldId id="285"/>
            <p14:sldId id="286"/>
            <p14:sldId id="294"/>
            <p14:sldId id="295"/>
            <p14:sldId id="287"/>
            <p14:sldId id="288"/>
            <p14:sldId id="289"/>
            <p14:sldId id="290"/>
            <p14:sldId id="301"/>
            <p14:sldId id="302"/>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AF62A"/>
    <a:srgbClr val="09E118"/>
    <a:srgbClr val="E6F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B306C-B9EA-4797-A7C2-EDAE2F68E7F3}" type="datetimeFigureOut">
              <a:rPr lang="en-GB" smtClean="0"/>
              <a:t>24/01/2016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C27C5-6053-44F7-8059-69C46D427DDD}" type="slidenum">
              <a:rPr lang="en-GB" smtClean="0"/>
              <a:t>‹#›</a:t>
            </a:fld>
            <a:endParaRPr lang="en-GB"/>
          </a:p>
        </p:txBody>
      </p:sp>
    </p:spTree>
    <p:extLst>
      <p:ext uri="{BB962C8B-B14F-4D97-AF65-F5344CB8AC3E}">
        <p14:creationId xmlns:p14="http://schemas.microsoft.com/office/powerpoint/2010/main" val="294125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Cards to be found in </a:t>
            </a:r>
            <a:r>
              <a:rPr lang="en-GB" dirty="0" err="1" smtClean="0"/>
              <a:t>handout</a:t>
            </a:r>
            <a:r>
              <a:rPr lang="en-GB" dirty="0" smtClean="0"/>
              <a:t> 152 (in the psychology teacher </a:t>
            </a:r>
            <a:r>
              <a:rPr lang="en-GB" smtClean="0"/>
              <a:t>handbook from Kim)</a:t>
            </a:r>
            <a:endParaRPr lang="en-GB"/>
          </a:p>
        </p:txBody>
      </p:sp>
      <p:sp>
        <p:nvSpPr>
          <p:cNvPr id="4" name="Slide Number Placeholder 3"/>
          <p:cNvSpPr>
            <a:spLocks noGrp="1"/>
          </p:cNvSpPr>
          <p:nvPr>
            <p:ph type="sldNum" sz="quarter" idx="10"/>
          </p:nvPr>
        </p:nvSpPr>
        <p:spPr/>
        <p:txBody>
          <a:bodyPr/>
          <a:lstStyle/>
          <a:p>
            <a:fld id="{08BD4D79-3920-4E2C-A32A-55E409DEC796}" type="slidenum">
              <a:rPr lang="en-GB" smtClean="0"/>
              <a:t>24</a:t>
            </a:fld>
            <a:endParaRPr lang="en-GB"/>
          </a:p>
        </p:txBody>
      </p:sp>
    </p:spTree>
    <p:extLst>
      <p:ext uri="{BB962C8B-B14F-4D97-AF65-F5344CB8AC3E}">
        <p14:creationId xmlns:p14="http://schemas.microsoft.com/office/powerpoint/2010/main" val="140190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t>24/01/2016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313016803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t>24/01/2016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286079449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t>24/01/2016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50393305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68199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766526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917756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544423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688965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963796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734869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376495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t>24/01/2016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130493469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80215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769555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954388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B7E77-A978-4EFD-9978-28A39D37B0F0}" type="datetimeFigureOut">
              <a:rPr lang="en-GB" smtClean="0"/>
              <a:t>24/01/2016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167967503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4B7E77-A978-4EFD-9978-28A39D37B0F0}" type="datetimeFigureOut">
              <a:rPr lang="en-GB" smtClean="0"/>
              <a:t>24/01/2016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12322322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4B7E77-A978-4EFD-9978-28A39D37B0F0}" type="datetimeFigureOut">
              <a:rPr lang="en-GB" smtClean="0"/>
              <a:t>24/01/2016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25075283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4B7E77-A978-4EFD-9978-28A39D37B0F0}" type="datetimeFigureOut">
              <a:rPr lang="en-GB" smtClean="0"/>
              <a:t>24/01/2016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275976469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B7E77-A978-4EFD-9978-28A39D37B0F0}" type="datetimeFigureOut">
              <a:rPr lang="en-GB" smtClean="0"/>
              <a:t>24/01/2016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1125297250"/>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B7E77-A978-4EFD-9978-28A39D37B0F0}" type="datetimeFigureOut">
              <a:rPr lang="en-GB" smtClean="0"/>
              <a:t>24/01/2016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225545663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B7E77-A978-4EFD-9978-28A39D37B0F0}" type="datetimeFigureOut">
              <a:rPr lang="en-GB" smtClean="0"/>
              <a:t>24/01/2016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3EDD2F-55BB-4033-860F-993F9A05E671}" type="slidenum">
              <a:rPr lang="en-GB" smtClean="0"/>
              <a:t>‹#›</a:t>
            </a:fld>
            <a:endParaRPr lang="en-GB"/>
          </a:p>
        </p:txBody>
      </p:sp>
    </p:spTree>
    <p:extLst>
      <p:ext uri="{BB962C8B-B14F-4D97-AF65-F5344CB8AC3E}">
        <p14:creationId xmlns:p14="http://schemas.microsoft.com/office/powerpoint/2010/main" val="216347526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B7E77-A978-4EFD-9978-28A39D37B0F0}" type="datetimeFigureOut">
              <a:rPr lang="en-GB" smtClean="0"/>
              <a:t>24/01/2016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EDD2F-55BB-4033-860F-993F9A05E671}" type="slidenum">
              <a:rPr lang="en-GB" smtClean="0"/>
              <a:t>‹#›</a:t>
            </a:fld>
            <a:endParaRPr lang="en-GB"/>
          </a:p>
        </p:txBody>
      </p:sp>
    </p:spTree>
    <p:extLst>
      <p:ext uri="{BB962C8B-B14F-4D97-AF65-F5344CB8AC3E}">
        <p14:creationId xmlns:p14="http://schemas.microsoft.com/office/powerpoint/2010/main" val="2168228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B7E77-A978-4EFD-9978-28A39D37B0F0}" type="datetimeFigureOut">
              <a:rPr lang="en-GB" smtClean="0">
                <a:solidFill>
                  <a:prstClr val="black">
                    <a:tint val="75000"/>
                  </a:prstClr>
                </a:solidFill>
              </a:rPr>
              <a:pPr/>
              <a:t>24/01/2016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EDD2F-55BB-4033-860F-993F9A05E6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77499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eTX42lVDwA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dNo-2AXzHA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 y="0"/>
            <a:ext cx="9150389" cy="503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7044"/>
            <a:ext cx="1907704" cy="1842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6457" y="5037044"/>
            <a:ext cx="1885048" cy="1820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7704" y="5037044"/>
            <a:ext cx="5348753" cy="1820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u="sng" dirty="0" smtClean="0">
                <a:latin typeface="Comic Sans MS" panose="030F0702030302020204" pitchFamily="66" charset="0"/>
              </a:rPr>
              <a:t>Why do people obey?</a:t>
            </a:r>
          </a:p>
          <a:p>
            <a:pPr algn="ctr"/>
            <a:r>
              <a:rPr lang="en-GB" sz="3200" dirty="0" smtClean="0">
                <a:latin typeface="Comic Sans MS" panose="030F0702030302020204" pitchFamily="66" charset="0"/>
              </a:rPr>
              <a:t>Would you have followed Nazi orders?</a:t>
            </a:r>
            <a:endParaRPr lang="en-GB" sz="3200" dirty="0">
              <a:latin typeface="Comic Sans MS" panose="030F0702030302020204" pitchFamily="66" charset="0"/>
            </a:endParaRPr>
          </a:p>
        </p:txBody>
      </p:sp>
      <p:sp>
        <p:nvSpPr>
          <p:cNvPr id="5" name="Oval 4"/>
          <p:cNvSpPr/>
          <p:nvPr/>
        </p:nvSpPr>
        <p:spPr>
          <a:xfrm rot="518164">
            <a:off x="6589114" y="3993280"/>
            <a:ext cx="2396331" cy="103198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sz="2100" b="1" dirty="0" smtClean="0"/>
              <a:t>Starter: </a:t>
            </a:r>
            <a:r>
              <a:rPr lang="en-GB" sz="2100" dirty="0" smtClean="0"/>
              <a:t>Read </a:t>
            </a:r>
            <a:r>
              <a:rPr lang="en-GB" sz="2100" dirty="0" smtClean="0"/>
              <a:t>the </a:t>
            </a:r>
            <a:r>
              <a:rPr lang="en-GB" sz="2100" dirty="0" err="1" smtClean="0"/>
              <a:t>Eichman</a:t>
            </a:r>
            <a:r>
              <a:rPr lang="en-GB" sz="2100" dirty="0" smtClean="0"/>
              <a:t> transcript</a:t>
            </a:r>
            <a:endParaRPr lang="en-GB" sz="2100" dirty="0"/>
          </a:p>
        </p:txBody>
      </p:sp>
    </p:spTree>
    <p:extLst>
      <p:ext uri="{BB962C8B-B14F-4D97-AF65-F5344CB8AC3E}">
        <p14:creationId xmlns:p14="http://schemas.microsoft.com/office/powerpoint/2010/main" val="216704044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Rectangle 2"/>
          <p:cNvSpPr txBox="1">
            <a:spLocks noChangeArrowheads="1"/>
          </p:cNvSpPr>
          <p:nvPr/>
        </p:nvSpPr>
        <p:spPr bwMode="auto">
          <a:xfrm>
            <a:off x="211307" y="332656"/>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r>
              <a:rPr lang="en-GB" sz="3600" kern="0" dirty="0" smtClean="0">
                <a:solidFill>
                  <a:srgbClr val="0100B4"/>
                </a:solidFill>
                <a:latin typeface="Lucida Console" pitchFamily="49" charset="0"/>
              </a:rPr>
              <a:t>Would you obey?</a:t>
            </a:r>
            <a:br>
              <a:rPr lang="en-GB" sz="3600" kern="0" dirty="0" smtClean="0">
                <a:solidFill>
                  <a:srgbClr val="0100B4"/>
                </a:solidFill>
                <a:latin typeface="Lucida Console" pitchFamily="49" charset="0"/>
              </a:rPr>
            </a:br>
            <a:r>
              <a:rPr lang="en-GB" sz="3600" kern="0" dirty="0" smtClean="0">
                <a:solidFill>
                  <a:srgbClr val="0100B4"/>
                </a:solidFill>
                <a:latin typeface="Lucida Console" pitchFamily="49" charset="0"/>
              </a:rPr>
              <a:t>Why?</a:t>
            </a:r>
          </a:p>
        </p:txBody>
      </p:sp>
      <p:sp>
        <p:nvSpPr>
          <p:cNvPr id="7" name="Rectangle 3"/>
          <p:cNvSpPr txBox="1">
            <a:spLocks noChangeArrowheads="1"/>
          </p:cNvSpPr>
          <p:nvPr/>
        </p:nvSpPr>
        <p:spPr>
          <a:xfrm>
            <a:off x="211307" y="2492896"/>
            <a:ext cx="8710736"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a:solidFill>
                  <a:srgbClr val="4BACC6">
                    <a:lumMod val="20000"/>
                    <a:lumOff val="80000"/>
                  </a:srgbClr>
                </a:solidFill>
              </a:rPr>
              <a:t>You have volunteered to take part in an experiment at a very prestigious university. The experimenter, a professor at the university, and medical doctor, is telling you to deliver electric shocks to another volunteer to see whether punishment affects their ability to learn.</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77"/>
          <a:stretch/>
        </p:blipFill>
        <p:spPr bwMode="auto">
          <a:xfrm>
            <a:off x="4932040" y="440353"/>
            <a:ext cx="3707904" cy="165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05793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47" y="116632"/>
            <a:ext cx="5535853" cy="42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3"/>
          <p:cNvSpPr>
            <a:spLocks noGrp="1"/>
          </p:cNvSpPr>
          <p:nvPr>
            <p:ph idx="1"/>
          </p:nvPr>
        </p:nvSpPr>
        <p:spPr>
          <a:xfrm>
            <a:off x="5868144" y="116633"/>
            <a:ext cx="2890664" cy="4221088"/>
          </a:xfrm>
          <a:solidFill>
            <a:schemeClr val="bg1"/>
          </a:solidFill>
          <a:ln w="38100">
            <a:solidFill>
              <a:schemeClr val="accent6">
                <a:lumMod val="75000"/>
              </a:schemeClr>
            </a:solidFill>
          </a:ln>
        </p:spPr>
        <p:txBody>
          <a:bodyPr>
            <a:normAutofit fontScale="77500" lnSpcReduction="20000"/>
          </a:bodyPr>
          <a:lstStyle/>
          <a:p>
            <a:pPr marL="0" indent="0">
              <a:buNone/>
            </a:pPr>
            <a:r>
              <a:rPr lang="en-GB" b="1" dirty="0" smtClean="0">
                <a:solidFill>
                  <a:schemeClr val="accent6">
                    <a:lumMod val="75000"/>
                  </a:schemeClr>
                </a:solidFill>
                <a:latin typeface="Comic Sans MS" panose="030F0702030302020204" pitchFamily="66" charset="0"/>
              </a:rPr>
              <a:t>Obedience</a:t>
            </a:r>
            <a:r>
              <a:rPr lang="en-GB" dirty="0" smtClean="0">
                <a:latin typeface="Comic Sans MS" panose="030F0702030302020204" pitchFamily="66" charset="0"/>
              </a:rPr>
              <a:t> is a form of social influence where the </a:t>
            </a:r>
            <a:r>
              <a:rPr lang="en-GB" i="1" dirty="0" smtClean="0">
                <a:latin typeface="Comic Sans MS" panose="030F0702030302020204" pitchFamily="66" charset="0"/>
              </a:rPr>
              <a:t>source of influence </a:t>
            </a:r>
            <a:r>
              <a:rPr lang="en-GB" dirty="0" smtClean="0">
                <a:latin typeface="Comic Sans MS" panose="030F0702030302020204" pitchFamily="66" charset="0"/>
              </a:rPr>
              <a:t>comes from a </a:t>
            </a:r>
            <a:r>
              <a:rPr lang="en-GB" b="1" dirty="0" smtClean="0">
                <a:latin typeface="Comic Sans MS" panose="030F0702030302020204" pitchFamily="66" charset="0"/>
              </a:rPr>
              <a:t>direct order</a:t>
            </a:r>
            <a:r>
              <a:rPr lang="en-GB" dirty="0" smtClean="0">
                <a:latin typeface="Comic Sans MS" panose="030F0702030302020204" pitchFamily="66" charset="0"/>
              </a:rPr>
              <a:t> from </a:t>
            </a:r>
            <a:r>
              <a:rPr lang="en-GB" b="1" dirty="0" smtClean="0">
                <a:latin typeface="Comic Sans MS" panose="030F0702030302020204" pitchFamily="66" charset="0"/>
              </a:rPr>
              <a:t>someone of perceived authority</a:t>
            </a:r>
            <a:r>
              <a:rPr lang="en-GB" dirty="0" smtClean="0">
                <a:latin typeface="Comic Sans MS" panose="030F0702030302020204" pitchFamily="66" charset="0"/>
              </a:rPr>
              <a:t>. E.g. Doctor, higher management, sergeant. </a:t>
            </a:r>
            <a:endParaRPr lang="en-GB" dirty="0"/>
          </a:p>
        </p:txBody>
      </p:sp>
      <p:sp>
        <p:nvSpPr>
          <p:cNvPr id="7" name="Content Placeholder 3"/>
          <p:cNvSpPr txBox="1">
            <a:spLocks/>
          </p:cNvSpPr>
          <p:nvPr/>
        </p:nvSpPr>
        <p:spPr>
          <a:xfrm>
            <a:off x="166547" y="4509121"/>
            <a:ext cx="8653925" cy="1008111"/>
          </a:xfrm>
          <a:prstGeom prst="rect">
            <a:avLst/>
          </a:prstGeom>
          <a:solidFill>
            <a:schemeClr val="bg1"/>
          </a:solidFill>
          <a:ln w="38100">
            <a:solidFill>
              <a:schemeClr val="accent6">
                <a:lumMod val="75000"/>
              </a:schemeClr>
            </a:solidFill>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Comic Sans MS" panose="030F0702030302020204" pitchFamily="66" charset="0"/>
              </a:rPr>
              <a:t>Motivation to </a:t>
            </a:r>
            <a:r>
              <a:rPr lang="en-GB" b="1" dirty="0" smtClean="0">
                <a:solidFill>
                  <a:schemeClr val="accent6">
                    <a:lumMod val="75000"/>
                  </a:schemeClr>
                </a:solidFill>
                <a:latin typeface="Comic Sans MS" panose="030F0702030302020204" pitchFamily="66" charset="0"/>
              </a:rPr>
              <a:t>obey</a:t>
            </a:r>
            <a:r>
              <a:rPr lang="en-GB" dirty="0" smtClean="0">
                <a:latin typeface="Comic Sans MS" panose="030F0702030302020204" pitchFamily="66" charset="0"/>
              </a:rPr>
              <a:t> comes from fear of </a:t>
            </a:r>
            <a:r>
              <a:rPr lang="en-GB" i="1" dirty="0" smtClean="0">
                <a:latin typeface="Comic Sans MS" panose="030F0702030302020204" pitchFamily="66" charset="0"/>
              </a:rPr>
              <a:t>punishment</a:t>
            </a:r>
            <a:r>
              <a:rPr lang="en-GB" dirty="0" smtClean="0">
                <a:latin typeface="Comic Sans MS" panose="030F0702030302020204" pitchFamily="66" charset="0"/>
              </a:rPr>
              <a:t>, and/or belief in the </a:t>
            </a:r>
            <a:r>
              <a:rPr lang="en-GB" i="1" dirty="0" smtClean="0">
                <a:latin typeface="Comic Sans MS" panose="030F0702030302020204" pitchFamily="66" charset="0"/>
              </a:rPr>
              <a:t>legitimacy of authority</a:t>
            </a:r>
            <a:r>
              <a:rPr lang="en-GB" dirty="0" smtClean="0">
                <a:latin typeface="Comic Sans MS" panose="030F0702030302020204" pitchFamily="66" charset="0"/>
              </a:rPr>
              <a:t>.</a:t>
            </a:r>
            <a:endParaRPr lang="en-GB" dirty="0"/>
          </a:p>
        </p:txBody>
      </p:sp>
      <p:sp>
        <p:nvSpPr>
          <p:cNvPr id="8" name="TextBox 7"/>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Tree>
    <p:extLst>
      <p:ext uri="{BB962C8B-B14F-4D97-AF65-F5344CB8AC3E}">
        <p14:creationId xmlns:p14="http://schemas.microsoft.com/office/powerpoint/2010/main" val="423523920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a:xfrm>
            <a:off x="4932040" y="332656"/>
            <a:ext cx="3970785" cy="6264696"/>
          </a:xfrm>
          <a:solidFill>
            <a:schemeClr val="bg1"/>
          </a:solidFill>
          <a:ln w="38100">
            <a:solidFill>
              <a:schemeClr val="accent6">
                <a:lumMod val="75000"/>
              </a:schemeClr>
            </a:solidFill>
          </a:ln>
        </p:spPr>
        <p:txBody>
          <a:bodyPr>
            <a:normAutofit/>
          </a:bodyPr>
          <a:lstStyle/>
          <a:p>
            <a:pPr marL="0" indent="0">
              <a:buNone/>
            </a:pPr>
            <a:r>
              <a:rPr lang="en-GB" dirty="0" smtClean="0">
                <a:latin typeface="Comic Sans MS" panose="030F0702030302020204" pitchFamily="66" charset="0"/>
              </a:rPr>
              <a:t>So far we have looked at types of </a:t>
            </a:r>
            <a:r>
              <a:rPr lang="en-GB" b="1" i="1" dirty="0" smtClean="0">
                <a:latin typeface="Comic Sans MS" panose="030F0702030302020204" pitchFamily="66" charset="0"/>
              </a:rPr>
              <a:t>indirect </a:t>
            </a:r>
            <a:r>
              <a:rPr lang="en-GB" dirty="0" smtClean="0">
                <a:latin typeface="Comic Sans MS" panose="030F0702030302020204" pitchFamily="66" charset="0"/>
              </a:rPr>
              <a:t>social influence. (NSI and ISI etc.)</a:t>
            </a:r>
          </a:p>
          <a:p>
            <a:pPr marL="0" indent="0">
              <a:buNone/>
            </a:pPr>
            <a:endParaRPr lang="en-GB" dirty="0">
              <a:latin typeface="Comic Sans MS" panose="030F0702030302020204" pitchFamily="66" charset="0"/>
            </a:endParaRPr>
          </a:p>
          <a:p>
            <a:pPr marL="0" indent="0">
              <a:buNone/>
            </a:pPr>
            <a:r>
              <a:rPr lang="en-GB" b="1" dirty="0" smtClean="0">
                <a:solidFill>
                  <a:schemeClr val="accent6">
                    <a:lumMod val="75000"/>
                  </a:schemeClr>
                </a:solidFill>
                <a:latin typeface="Comic Sans MS" panose="030F0702030302020204" pitchFamily="66" charset="0"/>
              </a:rPr>
              <a:t>Obedience</a:t>
            </a:r>
            <a:r>
              <a:rPr lang="en-GB" dirty="0" smtClean="0">
                <a:latin typeface="Comic Sans MS" panose="030F0702030302020204" pitchFamily="66" charset="0"/>
              </a:rPr>
              <a:t> is a </a:t>
            </a:r>
            <a:r>
              <a:rPr lang="en-GB" b="1" i="1" dirty="0" smtClean="0">
                <a:latin typeface="Comic Sans MS" panose="030F0702030302020204" pitchFamily="66" charset="0"/>
              </a:rPr>
              <a:t>direct form of social influence</a:t>
            </a:r>
            <a:r>
              <a:rPr lang="en-GB" dirty="0" smtClean="0">
                <a:latin typeface="Comic Sans MS" panose="030F0702030302020204" pitchFamily="66" charset="0"/>
              </a:rPr>
              <a:t> (a person has only a choice to </a:t>
            </a:r>
            <a:r>
              <a:rPr lang="en-GB" i="1" dirty="0" smtClean="0">
                <a:latin typeface="Comic Sans MS" panose="030F0702030302020204" pitchFamily="66" charset="0"/>
              </a:rPr>
              <a:t>comply </a:t>
            </a:r>
            <a:r>
              <a:rPr lang="en-GB" dirty="0" smtClean="0">
                <a:latin typeface="Comic Sans MS" panose="030F0702030302020204" pitchFamily="66" charset="0"/>
              </a:rPr>
              <a:t>or </a:t>
            </a:r>
            <a:r>
              <a:rPr lang="en-GB" i="1" dirty="0" smtClean="0">
                <a:latin typeface="Comic Sans MS" panose="030F0702030302020204" pitchFamily="66" charset="0"/>
              </a:rPr>
              <a:t>defer</a:t>
            </a:r>
            <a:r>
              <a:rPr lang="en-GB" dirty="0" smtClean="0">
                <a:latin typeface="Comic Sans MS" panose="030F0702030302020204" pitchFamily="66" charset="0"/>
              </a:rPr>
              <a:t>).</a:t>
            </a:r>
          </a:p>
          <a:p>
            <a:pPr marL="0" indent="0">
              <a:buNone/>
            </a:pPr>
            <a:endParaRPr lang="en-GB"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 y="0"/>
            <a:ext cx="4704897" cy="693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57881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037780784"/>
              </p:ext>
            </p:extLst>
          </p:nvPr>
        </p:nvGraphicFramePr>
        <p:xfrm>
          <a:off x="395288" y="1268413"/>
          <a:ext cx="8429625" cy="4143375"/>
        </p:xfrm>
        <a:graphic>
          <a:graphicData uri="http://schemas.openxmlformats.org/drawingml/2006/table">
            <a:tbl>
              <a:tblPr/>
              <a:tblGrid>
                <a:gridCol w="1580537"/>
                <a:gridCol w="3388263"/>
                <a:gridCol w="3460825"/>
              </a:tblGrid>
              <a:tr h="419869">
                <a:tc>
                  <a:txBody>
                    <a:bodyPr/>
                    <a:lstStyle/>
                    <a:p>
                      <a:r>
                        <a:rPr lang="en-GB" sz="1800" dirty="0">
                          <a:latin typeface="Tahoma"/>
                        </a:rPr>
                        <a:t> </a:t>
                      </a:r>
                      <a:endParaRPr lang="en-GB" sz="1800" dirty="0">
                        <a:latin typeface="Times New Roman"/>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c>
                  <a:txBody>
                    <a:bodyPr/>
                    <a:lstStyle/>
                    <a:p>
                      <a:r>
                        <a:rPr lang="en-GB" sz="1800" b="1" u="sng" dirty="0">
                          <a:latin typeface="Tahoma"/>
                        </a:rPr>
                        <a:t>Conformity</a:t>
                      </a:r>
                      <a:endParaRPr lang="en-GB" sz="1800" b="1" u="sng" dirty="0">
                        <a:latin typeface="Times New Roman"/>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c>
                  <a:txBody>
                    <a:bodyPr/>
                    <a:lstStyle/>
                    <a:p>
                      <a:r>
                        <a:rPr lang="en-GB" sz="1800" b="1" u="sng" dirty="0">
                          <a:latin typeface="Tahoma" pitchFamily="34" charset="0"/>
                          <a:cs typeface="Tahoma" pitchFamily="34" charset="0"/>
                        </a:rPr>
                        <a:t>Obedience</a:t>
                      </a: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r>
              <a:tr h="1259608">
                <a:tc>
                  <a:txBody>
                    <a:bodyPr/>
                    <a:lstStyle/>
                    <a:p>
                      <a:r>
                        <a:rPr lang="en-GB" sz="1800" b="1" dirty="0">
                          <a:latin typeface="Tahoma"/>
                        </a:rPr>
                        <a:t>What is it?</a:t>
                      </a:r>
                      <a:endParaRPr lang="en-GB" sz="1800" b="1" dirty="0">
                        <a:latin typeface="Times New Roman"/>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c>
                  <a:txBody>
                    <a:bodyPr/>
                    <a:lstStyle/>
                    <a:p>
                      <a:r>
                        <a:rPr lang="en-GB" sz="1800" dirty="0">
                          <a:latin typeface="Tahoma"/>
                        </a:rPr>
                        <a:t>Going along with the crowd/yielding to group </a:t>
                      </a:r>
                      <a:r>
                        <a:rPr lang="en-GB" sz="1800" dirty="0" smtClean="0">
                          <a:latin typeface="Tahoma"/>
                        </a:rPr>
                        <a:t>pressure.</a:t>
                      </a:r>
                      <a:endParaRPr lang="en-GB" sz="1800" dirty="0">
                        <a:latin typeface="Times New Roman"/>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c>
                  <a:txBody>
                    <a:bodyPr/>
                    <a:lstStyle/>
                    <a:p>
                      <a:r>
                        <a:rPr lang="en-GB" sz="1800" dirty="0" smtClean="0">
                          <a:latin typeface="Tahoma" pitchFamily="34" charset="0"/>
                          <a:cs typeface="Tahoma" pitchFamily="34" charset="0"/>
                        </a:rPr>
                        <a:t>Changing</a:t>
                      </a:r>
                      <a:r>
                        <a:rPr lang="en-GB" sz="1800" baseline="0" dirty="0" smtClean="0">
                          <a:latin typeface="Tahoma" pitchFamily="34" charset="0"/>
                          <a:cs typeface="Tahoma" pitchFamily="34" charset="0"/>
                        </a:rPr>
                        <a:t> our behaviour to follow the direct demands of an authority figure.</a:t>
                      </a:r>
                      <a:endParaRPr lang="en-GB" sz="1800" dirty="0">
                        <a:latin typeface="Tahoma" pitchFamily="34" charset="0"/>
                        <a:cs typeface="Tahoma" pitchFamily="34" charset="0"/>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r>
              <a:tr h="1259608">
                <a:tc>
                  <a:txBody>
                    <a:bodyPr/>
                    <a:lstStyle/>
                    <a:p>
                      <a:r>
                        <a:rPr lang="en-GB" sz="1800" b="1" dirty="0" smtClean="0">
                          <a:latin typeface="Tahoma"/>
                        </a:rPr>
                        <a:t>Motivation?</a:t>
                      </a:r>
                      <a:endParaRPr lang="en-GB" sz="1800" b="1" dirty="0">
                        <a:latin typeface="Times New Roman"/>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c>
                  <a:txBody>
                    <a:bodyPr/>
                    <a:lstStyle/>
                    <a:p>
                      <a:r>
                        <a:rPr lang="en-GB" sz="1800" dirty="0" smtClean="0">
                          <a:latin typeface="Tahoma"/>
                        </a:rPr>
                        <a:t>Nobody actually</a:t>
                      </a:r>
                      <a:r>
                        <a:rPr lang="en-GB" sz="1800" baseline="0" dirty="0" smtClean="0">
                          <a:latin typeface="Tahoma"/>
                        </a:rPr>
                        <a:t> has to ask!</a:t>
                      </a:r>
                      <a:r>
                        <a:rPr lang="en-GB" sz="1800" dirty="0" smtClean="0">
                          <a:latin typeface="Tahoma"/>
                        </a:rPr>
                        <a:t> </a:t>
                      </a:r>
                      <a:r>
                        <a:rPr lang="en-GB" sz="1800" dirty="0">
                          <a:latin typeface="Tahoma"/>
                        </a:rPr>
                        <a:t>W</a:t>
                      </a:r>
                      <a:r>
                        <a:rPr lang="en-GB" sz="1800" dirty="0" smtClean="0">
                          <a:latin typeface="Tahoma"/>
                        </a:rPr>
                        <a:t>e </a:t>
                      </a:r>
                      <a:r>
                        <a:rPr lang="en-GB" sz="1800" dirty="0">
                          <a:latin typeface="Tahoma"/>
                        </a:rPr>
                        <a:t>act to please peers, friends, social </a:t>
                      </a:r>
                      <a:r>
                        <a:rPr lang="en-GB" sz="1800" dirty="0" smtClean="0">
                          <a:latin typeface="Tahoma"/>
                        </a:rPr>
                        <a:t>group, or to</a:t>
                      </a:r>
                      <a:r>
                        <a:rPr lang="en-GB" sz="1800" baseline="0" dirty="0" smtClean="0">
                          <a:latin typeface="Tahoma"/>
                        </a:rPr>
                        <a:t> resolve ambiguity in our own minds.</a:t>
                      </a:r>
                      <a:endParaRPr lang="en-GB" sz="1800" dirty="0">
                        <a:latin typeface="Times New Roman"/>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c>
                  <a:txBody>
                    <a:bodyPr/>
                    <a:lstStyle/>
                    <a:p>
                      <a:r>
                        <a:rPr lang="en-GB" sz="1800" dirty="0">
                          <a:latin typeface="Tahoma"/>
                        </a:rPr>
                        <a:t>Authority figures: </a:t>
                      </a:r>
                      <a:r>
                        <a:rPr lang="en-GB" sz="1800" dirty="0" smtClean="0">
                          <a:latin typeface="Tahoma"/>
                        </a:rPr>
                        <a:t>parents, </a:t>
                      </a:r>
                      <a:r>
                        <a:rPr lang="en-GB" sz="1800" dirty="0">
                          <a:latin typeface="Tahoma"/>
                        </a:rPr>
                        <a:t>police, government etc.</a:t>
                      </a:r>
                      <a:endParaRPr lang="en-GB" sz="1800" dirty="0">
                        <a:latin typeface="Times New Roman"/>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r>
              <a:tr h="1204290">
                <a:tc>
                  <a:txBody>
                    <a:bodyPr/>
                    <a:lstStyle/>
                    <a:p>
                      <a:r>
                        <a:rPr lang="en-GB" sz="1800" b="1" dirty="0">
                          <a:latin typeface="Tahoma"/>
                        </a:rPr>
                        <a:t>Why do we do it?</a:t>
                      </a:r>
                      <a:endParaRPr lang="en-GB" sz="1800" b="1" dirty="0">
                        <a:latin typeface="Times New Roman"/>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c>
                  <a:txBody>
                    <a:bodyPr/>
                    <a:lstStyle/>
                    <a:p>
                      <a:r>
                        <a:rPr lang="en-GB" sz="1800" dirty="0">
                          <a:latin typeface="Tahoma"/>
                        </a:rPr>
                        <a:t>To be accepted, liked or just to fit </a:t>
                      </a:r>
                      <a:r>
                        <a:rPr lang="en-GB" sz="1800" dirty="0" smtClean="0">
                          <a:latin typeface="Tahoma"/>
                        </a:rPr>
                        <a:t>in, </a:t>
                      </a:r>
                      <a:r>
                        <a:rPr lang="en-GB" sz="1800" dirty="0">
                          <a:latin typeface="Tahoma"/>
                        </a:rPr>
                        <a:t>to avoid feeling </a:t>
                      </a:r>
                      <a:r>
                        <a:rPr lang="en-GB" sz="1800" dirty="0" smtClean="0">
                          <a:latin typeface="Tahoma"/>
                        </a:rPr>
                        <a:t>silly or in a situation when we</a:t>
                      </a:r>
                      <a:r>
                        <a:rPr lang="en-GB" sz="1800" baseline="0" dirty="0" smtClean="0">
                          <a:latin typeface="Tahoma"/>
                        </a:rPr>
                        <a:t> don’t know what to do.</a:t>
                      </a:r>
                      <a:endParaRPr lang="en-GB" sz="1800" dirty="0">
                        <a:latin typeface="Times New Roman"/>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c>
                  <a:txBody>
                    <a:bodyPr/>
                    <a:lstStyle/>
                    <a:p>
                      <a:r>
                        <a:rPr lang="en-GB" sz="1800" dirty="0">
                          <a:latin typeface="Tahoma"/>
                        </a:rPr>
                        <a:t>To avoid punishment or unpleasant consequences</a:t>
                      </a:r>
                      <a:endParaRPr lang="en-GB" sz="1800" dirty="0">
                        <a:latin typeface="Times New Roman"/>
                      </a:endParaRPr>
                    </a:p>
                  </a:txBody>
                  <a:tcPr marL="49218" marR="492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E6"/>
                    </a:solidFill>
                  </a:tcPr>
                </a:tc>
              </a:tr>
            </a:tbl>
          </a:graphicData>
        </a:graphic>
      </p:graphicFrame>
      <p:sp>
        <p:nvSpPr>
          <p:cNvPr id="17432" name="TextBox 2"/>
          <p:cNvSpPr txBox="1">
            <a:spLocks noChangeArrowheads="1"/>
          </p:cNvSpPr>
          <p:nvPr/>
        </p:nvSpPr>
        <p:spPr bwMode="auto">
          <a:xfrm>
            <a:off x="755650" y="5516563"/>
            <a:ext cx="748823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r>
              <a:rPr lang="en-GB" altLang="en-US" sz="2400" b="1" dirty="0">
                <a:latin typeface="Times New Roman" pitchFamily="18" charset="0"/>
              </a:rPr>
              <a:t>Extension activity- </a:t>
            </a:r>
            <a:r>
              <a:rPr lang="en-GB" altLang="en-US" sz="2400" dirty="0">
                <a:latin typeface="Times New Roman" pitchFamily="18" charset="0"/>
              </a:rPr>
              <a:t>think of real life examples that can be applied to obedience to support the ideas presented in the table</a:t>
            </a:r>
          </a:p>
        </p:txBody>
      </p:sp>
      <p:sp>
        <p:nvSpPr>
          <p:cNvPr id="5" name="TextBox 4"/>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2" name="TextBox 1"/>
          <p:cNvSpPr txBox="1"/>
          <p:nvPr/>
        </p:nvSpPr>
        <p:spPr>
          <a:xfrm>
            <a:off x="107503" y="188640"/>
            <a:ext cx="9031171" cy="523220"/>
          </a:xfrm>
          <a:prstGeom prst="rect">
            <a:avLst/>
          </a:prstGeom>
          <a:noFill/>
        </p:spPr>
        <p:txBody>
          <a:bodyPr wrap="square" rtlCol="0">
            <a:spAutoFit/>
          </a:bodyPr>
          <a:lstStyle/>
          <a:p>
            <a:r>
              <a:rPr lang="en-GB" sz="2800" b="1" dirty="0" smtClean="0">
                <a:solidFill>
                  <a:schemeClr val="accent6">
                    <a:lumMod val="75000"/>
                  </a:schemeClr>
                </a:solidFill>
                <a:latin typeface="Comic Sans MS" panose="030F0702030302020204" pitchFamily="66" charset="0"/>
              </a:rPr>
              <a:t>Differences between conformity and obedience…</a:t>
            </a:r>
            <a:endParaRPr lang="en-GB" sz="2800" b="1" dirty="0">
              <a:solidFill>
                <a:schemeClr val="accent6">
                  <a:lumMod val="75000"/>
                </a:schemeClr>
              </a:solidFill>
              <a:latin typeface="Comic Sans MS" panose="030F0702030302020204" pitchFamily="66" charset="0"/>
            </a:endParaRPr>
          </a:p>
        </p:txBody>
      </p:sp>
    </p:spTree>
    <p:extLst>
      <p:ext uri="{BB962C8B-B14F-4D97-AF65-F5344CB8AC3E}">
        <p14:creationId xmlns:p14="http://schemas.microsoft.com/office/powerpoint/2010/main" val="56149561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extBox 4"/>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4" name="Content Placeholder 3"/>
          <p:cNvSpPr>
            <a:spLocks noGrp="1"/>
          </p:cNvSpPr>
          <p:nvPr>
            <p:ph idx="1"/>
          </p:nvPr>
        </p:nvSpPr>
        <p:spPr/>
        <p:txBody>
          <a:bodyPr/>
          <a:lstStyle/>
          <a:p>
            <a:pPr marL="0" indent="0">
              <a:buNone/>
            </a:pPr>
            <a:r>
              <a:rPr lang="en-GB" dirty="0" smtClean="0">
                <a:solidFill>
                  <a:schemeClr val="bg1"/>
                </a:solidFill>
              </a:rPr>
              <a:t>There are constant examples from history, and across culture, of people being influenced to obey authority figures against their ‘normal moral judgement’. For example….</a:t>
            </a:r>
            <a:endParaRPr lang="en-GB" dirty="0">
              <a:solidFill>
                <a:schemeClr val="bg1"/>
              </a:solidFill>
            </a:endParaRPr>
          </a:p>
        </p:txBody>
      </p:sp>
    </p:spTree>
    <p:extLst>
      <p:ext uri="{BB962C8B-B14F-4D97-AF65-F5344CB8AC3E}">
        <p14:creationId xmlns:p14="http://schemas.microsoft.com/office/powerpoint/2010/main" val="57599621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2" r="5016"/>
          <a:stretch/>
        </p:blipFill>
        <p:spPr bwMode="auto">
          <a:xfrm>
            <a:off x="0" y="116632"/>
            <a:ext cx="9252520" cy="663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rot="442743">
            <a:off x="6065692" y="2823054"/>
            <a:ext cx="3020323" cy="2412073"/>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anose="030F0702030302020204" pitchFamily="66" charset="0"/>
              </a:rPr>
              <a:t>Mai Lai Massacre – </a:t>
            </a:r>
            <a:r>
              <a:rPr lang="en-GB" sz="2000" dirty="0" smtClean="0">
                <a:solidFill>
                  <a:schemeClr val="tx1"/>
                </a:solidFill>
                <a:latin typeface="Comic Sans MS" panose="030F0702030302020204" pitchFamily="66" charset="0"/>
              </a:rPr>
              <a:t>During Vietnam War US platoon followed</a:t>
            </a:r>
          </a:p>
          <a:p>
            <a:pPr algn="ctr"/>
            <a:r>
              <a:rPr lang="en-GB" sz="2000" dirty="0">
                <a:solidFill>
                  <a:schemeClr val="tx1"/>
                </a:solidFill>
                <a:latin typeface="Comic Sans MS" panose="030F0702030302020204" pitchFamily="66" charset="0"/>
              </a:rPr>
              <a:t>Lieutenant </a:t>
            </a:r>
            <a:r>
              <a:rPr lang="en-GB" sz="2000" dirty="0" err="1">
                <a:solidFill>
                  <a:schemeClr val="tx1"/>
                </a:solidFill>
                <a:latin typeface="Comic Sans MS" panose="030F0702030302020204" pitchFamily="66" charset="0"/>
              </a:rPr>
              <a:t>Calley</a:t>
            </a:r>
            <a:r>
              <a:rPr lang="en-GB" sz="2000" dirty="0">
                <a:solidFill>
                  <a:schemeClr val="tx1"/>
                </a:solidFill>
                <a:latin typeface="Comic Sans MS" panose="030F0702030302020204" pitchFamily="66" charset="0"/>
              </a:rPr>
              <a:t> </a:t>
            </a:r>
            <a:r>
              <a:rPr lang="en-GB" sz="2000" dirty="0" smtClean="0">
                <a:solidFill>
                  <a:schemeClr val="tx1"/>
                </a:solidFill>
                <a:latin typeface="Comic Sans MS" panose="030F0702030302020204" pitchFamily="66" charset="0"/>
              </a:rPr>
              <a:t>orders to kill 500 unarmed civilians.</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6315905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6" name="TextBox 5"/>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3" name="TextBox 2"/>
          <p:cNvSpPr txBox="1"/>
          <p:nvPr/>
        </p:nvSpPr>
        <p:spPr>
          <a:xfrm>
            <a:off x="179512" y="188640"/>
            <a:ext cx="6408712" cy="5170646"/>
          </a:xfrm>
          <a:prstGeom prst="rect">
            <a:avLst/>
          </a:prstGeom>
          <a:solidFill>
            <a:schemeClr val="bg1"/>
          </a:solidFill>
          <a:ln w="57150">
            <a:solidFill>
              <a:schemeClr val="accent6">
                <a:lumMod val="75000"/>
              </a:schemeClr>
            </a:solidFill>
          </a:ln>
        </p:spPr>
        <p:txBody>
          <a:bodyPr wrap="square" rtlCol="0">
            <a:spAutoFit/>
          </a:bodyPr>
          <a:lstStyle/>
          <a:p>
            <a:r>
              <a:rPr lang="en-GB" sz="2400" dirty="0" smtClean="0">
                <a:latin typeface="Comic Sans MS" panose="030F0702030302020204" pitchFamily="66" charset="0"/>
              </a:rPr>
              <a:t>A very famous study into obedience to authority was undertaken by </a:t>
            </a:r>
            <a:r>
              <a:rPr lang="en-GB" sz="2400" b="1" dirty="0" smtClean="0">
                <a:latin typeface="Comic Sans MS" panose="030F0702030302020204" pitchFamily="66" charset="0"/>
              </a:rPr>
              <a:t>Milgram (1963).</a:t>
            </a:r>
          </a:p>
          <a:p>
            <a:endParaRPr lang="en-GB" sz="2400" dirty="0">
              <a:latin typeface="Comic Sans MS" panose="030F0702030302020204" pitchFamily="66" charset="0"/>
            </a:endParaRPr>
          </a:p>
          <a:p>
            <a:r>
              <a:rPr lang="en-GB" sz="2400" dirty="0" smtClean="0">
                <a:latin typeface="Comic Sans MS" panose="030F0702030302020204" pitchFamily="66" charset="0"/>
              </a:rPr>
              <a:t>He wanted to investigate why people suspend their own moral judgement and follow authority orders, even to extreme consequences.</a:t>
            </a:r>
          </a:p>
          <a:p>
            <a:endParaRPr lang="en-GB" sz="2400" dirty="0">
              <a:latin typeface="Comic Sans MS" panose="030F0702030302020204" pitchFamily="66" charset="0"/>
            </a:endParaRPr>
          </a:p>
          <a:p>
            <a:r>
              <a:rPr lang="en-GB" sz="2400" dirty="0" smtClean="0">
                <a:latin typeface="Comic Sans MS" panose="030F0702030302020204" pitchFamily="66" charset="0"/>
              </a:rPr>
              <a:t>His research was particularly pertinent at the time, due to many WWII Nazi war criminals being tried and giving the defence “I was only following orders”.</a:t>
            </a:r>
          </a:p>
          <a:p>
            <a:endParaRPr lang="en-GB"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886719"/>
            <a:ext cx="1872208" cy="2841351"/>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6948264" y="3728070"/>
            <a:ext cx="1872208" cy="1631216"/>
          </a:xfrm>
          <a:prstGeom prst="rect">
            <a:avLst/>
          </a:prstGeom>
          <a:solidFill>
            <a:schemeClr val="bg1"/>
          </a:solidFill>
        </p:spPr>
        <p:txBody>
          <a:bodyPr wrap="square">
            <a:spAutoFit/>
          </a:bodyPr>
          <a:lstStyle/>
          <a:p>
            <a:r>
              <a:rPr lang="en-GB" sz="2000" dirty="0"/>
              <a:t>Adolf Eichmann in the yard of his cell at </a:t>
            </a:r>
            <a:r>
              <a:rPr lang="en-GB" sz="2000" dirty="0" err="1"/>
              <a:t>Ayalon</a:t>
            </a:r>
            <a:r>
              <a:rPr lang="en-GB" sz="2000" dirty="0"/>
              <a:t> Prison in Israel, </a:t>
            </a:r>
            <a:r>
              <a:rPr lang="en-GB" sz="2000" dirty="0" smtClean="0"/>
              <a:t>1961.</a:t>
            </a:r>
            <a:endParaRPr lang="en-GB" sz="2000" dirty="0"/>
          </a:p>
        </p:txBody>
      </p:sp>
      <p:sp>
        <p:nvSpPr>
          <p:cNvPr id="11" name="TextBox 10"/>
          <p:cNvSpPr txBox="1"/>
          <p:nvPr/>
        </p:nvSpPr>
        <p:spPr>
          <a:xfrm rot="389035">
            <a:off x="5948430" y="189175"/>
            <a:ext cx="1999668" cy="1015663"/>
          </a:xfrm>
          <a:prstGeom prst="rect">
            <a:avLst/>
          </a:prstGeom>
          <a:solidFill>
            <a:srgbClr val="C00000"/>
          </a:solidFill>
          <a:ln w="2857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omic Sans MS"/>
              </a:rPr>
              <a:t>Social Psychology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omic Sans MS"/>
              </a:rPr>
              <a:t>KEY STUDY</a:t>
            </a:r>
          </a:p>
        </p:txBody>
      </p:sp>
    </p:spTree>
    <p:extLst>
      <p:ext uri="{BB962C8B-B14F-4D97-AF65-F5344CB8AC3E}">
        <p14:creationId xmlns:p14="http://schemas.microsoft.com/office/powerpoint/2010/main" val="100589558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23112" cy="1143000"/>
          </a:xfrm>
          <a:solidFill>
            <a:schemeClr val="bg1"/>
          </a:solidFill>
        </p:spPr>
        <p:txBody>
          <a:bodyPr>
            <a:normAutofit fontScale="90000"/>
          </a:bodyPr>
          <a:lstStyle/>
          <a:p>
            <a:r>
              <a:rPr lang="en-GB" dirty="0" smtClean="0"/>
              <a:t>Add ideas to the mind-maps below as you watch the </a:t>
            </a:r>
            <a:r>
              <a:rPr lang="en-GB" dirty="0" smtClean="0">
                <a:hlinkClick r:id="rId2"/>
              </a:rPr>
              <a:t>video</a:t>
            </a:r>
            <a:r>
              <a:rPr lang="en-GB" dirty="0" smtClean="0"/>
              <a:t>.</a:t>
            </a:r>
            <a:endParaRPr lang="en-GB" dirty="0"/>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Cloud Callout 5"/>
          <p:cNvSpPr/>
          <p:nvPr/>
        </p:nvSpPr>
        <p:spPr>
          <a:xfrm>
            <a:off x="4536765" y="1772816"/>
            <a:ext cx="3744416" cy="2664295"/>
          </a:xfrm>
          <a:prstGeom prst="cloudCallout">
            <a:avLst>
              <a:gd name="adj1" fmla="val 55197"/>
              <a:gd name="adj2" fmla="val 6642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What ethical issues are there with his experiment?</a:t>
            </a:r>
            <a:endParaRPr lang="en-GB" sz="2800" dirty="0"/>
          </a:p>
        </p:txBody>
      </p:sp>
      <p:sp>
        <p:nvSpPr>
          <p:cNvPr id="7" name="Cloud Callout 6"/>
          <p:cNvSpPr/>
          <p:nvPr/>
        </p:nvSpPr>
        <p:spPr>
          <a:xfrm>
            <a:off x="395536" y="1880827"/>
            <a:ext cx="3744416" cy="2448272"/>
          </a:xfrm>
          <a:prstGeom prst="cloudCallout">
            <a:avLst>
              <a:gd name="adj1" fmla="val -44335"/>
              <a:gd name="adj2" fmla="val 8558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What did Milgram do? (procedures) And what did he find? (Results)</a:t>
            </a:r>
            <a:endParaRPr lang="en-GB" sz="2400" dirty="0"/>
          </a:p>
        </p:txBody>
      </p:sp>
      <p:sp>
        <p:nvSpPr>
          <p:cNvPr id="8" name="TextBox 7"/>
          <p:cNvSpPr txBox="1"/>
          <p:nvPr/>
        </p:nvSpPr>
        <p:spPr>
          <a:xfrm rot="389035">
            <a:off x="7121687" y="328881"/>
            <a:ext cx="1999668" cy="1015663"/>
          </a:xfrm>
          <a:prstGeom prst="rect">
            <a:avLst/>
          </a:prstGeom>
          <a:solidFill>
            <a:srgbClr val="C00000"/>
          </a:solidFill>
          <a:ln w="2857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omic Sans MS"/>
              </a:rPr>
              <a:t>Social Psychology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black"/>
                </a:solidFill>
                <a:effectLst/>
                <a:uLnTx/>
                <a:uFillTx/>
                <a:latin typeface="Comic Sans MS"/>
              </a:rPr>
              <a:t>KEY STUDY</a:t>
            </a:r>
          </a:p>
        </p:txBody>
      </p:sp>
    </p:spTree>
    <p:extLst>
      <p:ext uri="{BB962C8B-B14F-4D97-AF65-F5344CB8AC3E}">
        <p14:creationId xmlns:p14="http://schemas.microsoft.com/office/powerpoint/2010/main" val="4049075723"/>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9" name="Rounded Rectangle 8"/>
          <p:cNvSpPr/>
          <p:nvPr/>
        </p:nvSpPr>
        <p:spPr>
          <a:xfrm>
            <a:off x="361760" y="66202"/>
            <a:ext cx="8534764" cy="117378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Capacity for moral decision-making suspended when within a powerful social hierarchy. We obey authority figures, even when asked to behave in ‘inhumane manner’.</a:t>
            </a:r>
            <a:endParaRPr lang="en-GB" sz="2000" i="1" dirty="0">
              <a:solidFill>
                <a:schemeClr val="tx1"/>
              </a:solidFill>
              <a:latin typeface="Comic Sans MS" panose="030F0702030302020204" pitchFamily="66" charset="0"/>
            </a:endParaRPr>
          </a:p>
        </p:txBody>
      </p:sp>
      <p:sp>
        <p:nvSpPr>
          <p:cNvPr id="10" name="Rounded Rectangle 9"/>
          <p:cNvSpPr/>
          <p:nvPr/>
        </p:nvSpPr>
        <p:spPr>
          <a:xfrm>
            <a:off x="141692" y="4365104"/>
            <a:ext cx="8534764" cy="117378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Suggests many crimes against humanity, including holocaust, </a:t>
            </a:r>
            <a:r>
              <a:rPr lang="en-GB" sz="2000" i="1" dirty="0" smtClean="0">
                <a:solidFill>
                  <a:schemeClr val="tx1"/>
                </a:solidFill>
                <a:latin typeface="Comic Sans MS" panose="030F0702030302020204" pitchFamily="66" charset="0"/>
              </a:rPr>
              <a:t>result o</a:t>
            </a:r>
            <a:r>
              <a:rPr lang="en-GB" sz="2000" dirty="0" smtClean="0">
                <a:solidFill>
                  <a:schemeClr val="tx1"/>
                </a:solidFill>
                <a:latin typeface="Comic Sans MS" panose="030F0702030302020204" pitchFamily="66" charset="0"/>
              </a:rPr>
              <a:t>f </a:t>
            </a:r>
            <a:r>
              <a:rPr lang="en-GB" sz="2000" i="1" dirty="0" smtClean="0">
                <a:solidFill>
                  <a:schemeClr val="tx1"/>
                </a:solidFill>
                <a:latin typeface="Comic Sans MS" panose="030F0702030302020204" pitchFamily="66" charset="0"/>
              </a:rPr>
              <a:t>situational factors </a:t>
            </a:r>
            <a:r>
              <a:rPr lang="en-GB" sz="2000" dirty="0" smtClean="0">
                <a:solidFill>
                  <a:schemeClr val="tx1"/>
                </a:solidFill>
                <a:latin typeface="Comic Sans MS" panose="030F0702030302020204" pitchFamily="66" charset="0"/>
              </a:rPr>
              <a:t>(strong social hierarchy and ‘legitimacy’), rather than personality factors (the Germans were not ‘evil’.</a:t>
            </a:r>
            <a:endParaRPr lang="en-GB" sz="2000" i="1" dirty="0">
              <a:solidFill>
                <a:schemeClr val="tx1"/>
              </a:solidFill>
              <a:latin typeface="Comic Sans MS" panose="030F0702030302020204" pitchFamily="66" charset="0"/>
            </a:endParaRPr>
          </a:p>
        </p:txBody>
      </p:sp>
      <p:grpSp>
        <p:nvGrpSpPr>
          <p:cNvPr id="12" name="Group 11"/>
          <p:cNvGrpSpPr/>
          <p:nvPr/>
        </p:nvGrpSpPr>
        <p:grpSpPr>
          <a:xfrm>
            <a:off x="2125303" y="1148744"/>
            <a:ext cx="4567542" cy="3180750"/>
            <a:chOff x="1231222" y="1478585"/>
            <a:chExt cx="4567542" cy="3180750"/>
          </a:xfrm>
        </p:grpSpPr>
        <p:sp>
          <p:nvSpPr>
            <p:cNvPr id="7" name="Cloud Callout 6"/>
            <p:cNvSpPr/>
            <p:nvPr/>
          </p:nvSpPr>
          <p:spPr>
            <a:xfrm>
              <a:off x="1231222" y="1478585"/>
              <a:ext cx="4567542" cy="3180750"/>
            </a:xfrm>
            <a:prstGeom prst="cloudCallout">
              <a:avLst>
                <a:gd name="adj1" fmla="val -68110"/>
                <a:gd name="adj2" fmla="val 4644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smtClean="0"/>
                <a:t>What did Milgram do? (procedures) And what did he find? (Results)</a:t>
              </a:r>
              <a:endParaRPr lang="en-GB"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113" y="3212976"/>
              <a:ext cx="1441648" cy="96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1187388" y="3663592"/>
            <a:ext cx="7076225" cy="1779240"/>
            <a:chOff x="1178648" y="94971"/>
            <a:chExt cx="7076225" cy="1779240"/>
          </a:xfrm>
        </p:grpSpPr>
        <p:pic>
          <p:nvPicPr>
            <p:cNvPr id="13" name="Picture 3" descr="b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8648" y="342154"/>
              <a:ext cx="7076225" cy="153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314186" y="94971"/>
              <a:ext cx="936625" cy="461962"/>
            </a:xfrm>
            <a:prstGeom prst="rect">
              <a:avLst/>
            </a:prstGeom>
            <a:solidFill>
              <a:schemeClr val="accent2">
                <a:lumMod val="40000"/>
                <a:lumOff val="60000"/>
              </a:schemeClr>
            </a:solidFill>
          </p:spPr>
          <p:txBody>
            <a:bodyPr>
              <a:spAutoFit/>
            </a:bodyPr>
            <a:lstStyle/>
            <a:p>
              <a:pPr>
                <a:defRPr/>
              </a:pPr>
              <a:r>
                <a:rPr lang="en-GB" dirty="0"/>
                <a:t>100%</a:t>
              </a:r>
            </a:p>
          </p:txBody>
        </p:sp>
        <p:sp>
          <p:nvSpPr>
            <p:cNvPr id="15" name="TextBox 14"/>
            <p:cNvSpPr txBox="1"/>
            <p:nvPr/>
          </p:nvSpPr>
          <p:spPr>
            <a:xfrm>
              <a:off x="7330311" y="94971"/>
              <a:ext cx="792162" cy="461962"/>
            </a:xfrm>
            <a:prstGeom prst="rect">
              <a:avLst/>
            </a:prstGeom>
            <a:solidFill>
              <a:schemeClr val="accent2">
                <a:lumMod val="40000"/>
                <a:lumOff val="60000"/>
              </a:schemeClr>
            </a:solidFill>
          </p:spPr>
          <p:txBody>
            <a:bodyPr>
              <a:spAutoFit/>
            </a:bodyPr>
            <a:lstStyle/>
            <a:p>
              <a:pPr>
                <a:defRPr/>
              </a:pPr>
              <a:r>
                <a:rPr lang="en-GB" dirty="0"/>
                <a:t>65%</a:t>
              </a:r>
            </a:p>
          </p:txBody>
        </p:sp>
      </p:grpSp>
      <p:sp>
        <p:nvSpPr>
          <p:cNvPr id="3" name="Rounded Rectangle 2"/>
          <p:cNvSpPr/>
          <p:nvPr/>
        </p:nvSpPr>
        <p:spPr>
          <a:xfrm rot="339514">
            <a:off x="5334745" y="1401804"/>
            <a:ext cx="3677384" cy="222119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Subsequent replications of the study in different countries found variations in obedience to 450V:</a:t>
            </a:r>
          </a:p>
          <a:p>
            <a:pPr marL="285750" indent="-285750" algn="ctr">
              <a:buFont typeface="Arial" panose="020B0604020202020204" pitchFamily="34" charset="0"/>
              <a:buChar char="•"/>
            </a:pPr>
            <a:r>
              <a:rPr lang="en-GB" sz="2000" b="1" dirty="0" smtClean="0">
                <a:solidFill>
                  <a:schemeClr val="tx1"/>
                </a:solidFill>
                <a:latin typeface="Comic Sans MS" panose="030F0702030302020204" pitchFamily="66" charset="0"/>
              </a:rPr>
              <a:t>Germany 85%(!)</a:t>
            </a:r>
          </a:p>
          <a:p>
            <a:pPr marL="285750" indent="-285750" algn="ctr">
              <a:buFont typeface="Arial" panose="020B0604020202020204" pitchFamily="34" charset="0"/>
              <a:buChar char="•"/>
            </a:pPr>
            <a:r>
              <a:rPr lang="en-GB" sz="2000" b="1" dirty="0" smtClean="0">
                <a:solidFill>
                  <a:schemeClr val="tx1"/>
                </a:solidFill>
                <a:latin typeface="Comic Sans MS" panose="030F0702030302020204" pitchFamily="66" charset="0"/>
              </a:rPr>
              <a:t>UK 50%</a:t>
            </a:r>
          </a:p>
          <a:p>
            <a:pPr marL="285750" indent="-285750" algn="ctr">
              <a:buFont typeface="Arial" panose="020B0604020202020204" pitchFamily="34" charset="0"/>
              <a:buChar char="•"/>
            </a:pPr>
            <a:r>
              <a:rPr lang="en-GB" sz="2000" b="1" dirty="0" smtClean="0">
                <a:solidFill>
                  <a:schemeClr val="tx1"/>
                </a:solidFill>
                <a:latin typeface="Comic Sans MS" panose="030F0702030302020204" pitchFamily="66" charset="0"/>
              </a:rPr>
              <a:t>Aussies 40%</a:t>
            </a:r>
            <a:endParaRPr lang="en-GB" dirty="0"/>
          </a:p>
        </p:txBody>
      </p:sp>
    </p:spTree>
    <p:extLst>
      <p:ext uri="{BB962C8B-B14F-4D97-AF65-F5344CB8AC3E}">
        <p14:creationId xmlns:p14="http://schemas.microsoft.com/office/powerpoint/2010/main" val="1332698883"/>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250"/>
                                        <p:tgtEl>
                                          <p:spTgt spid="10"/>
                                        </p:tgtEl>
                                      </p:cBhvr>
                                    </p:animEffect>
                                    <p:anim calcmode="lin" valueType="num">
                                      <p:cBhvr>
                                        <p:cTn id="23" dur="1250" fill="hold"/>
                                        <p:tgtEl>
                                          <p:spTgt spid="10"/>
                                        </p:tgtEl>
                                        <p:attrNameLst>
                                          <p:attrName>ppt_x</p:attrName>
                                        </p:attrNameLst>
                                      </p:cBhvr>
                                      <p:tavLst>
                                        <p:tav tm="0">
                                          <p:val>
                                            <p:strVal val="#ppt_x"/>
                                          </p:val>
                                        </p:tav>
                                        <p:tav tm="100000">
                                          <p:val>
                                            <p:strVal val="#ppt_x"/>
                                          </p:val>
                                        </p:tav>
                                      </p:tavLst>
                                    </p:anim>
                                    <p:anim calcmode="lin" valueType="num">
                                      <p:cBhvr>
                                        <p:cTn id="24"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5" name="Cloud Callout 4"/>
          <p:cNvSpPr/>
          <p:nvPr/>
        </p:nvSpPr>
        <p:spPr>
          <a:xfrm>
            <a:off x="2694467" y="1412776"/>
            <a:ext cx="3744416" cy="2664295"/>
          </a:xfrm>
          <a:prstGeom prst="cloudCallout">
            <a:avLst>
              <a:gd name="adj1" fmla="val 39657"/>
              <a:gd name="adj2" fmla="val 7110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What ethical issues are there with his experiment? </a:t>
            </a:r>
            <a:r>
              <a:rPr lang="en-GB" sz="2800" b="1" dirty="0" smtClean="0">
                <a:effectLst>
                  <a:outerShdw blurRad="38100" dist="38100" dir="2700000" algn="tl">
                    <a:srgbClr val="000000">
                      <a:alpha val="43137"/>
                    </a:srgbClr>
                  </a:outerShdw>
                </a:effectLst>
              </a:rPr>
              <a:t>(A02)</a:t>
            </a:r>
            <a:endParaRPr lang="en-GB" sz="2800" b="1" dirty="0">
              <a:effectLst>
                <a:outerShdw blurRad="38100" dist="38100" dir="2700000" algn="tl">
                  <a:srgbClr val="000000">
                    <a:alpha val="43137"/>
                  </a:srgbClr>
                </a:outerShdw>
              </a:effectLst>
            </a:endParaRPr>
          </a:p>
        </p:txBody>
      </p:sp>
      <p:sp>
        <p:nvSpPr>
          <p:cNvPr id="3" name="Rounded Rectangle 2"/>
          <p:cNvSpPr/>
          <p:nvPr/>
        </p:nvSpPr>
        <p:spPr>
          <a:xfrm rot="21142856">
            <a:off x="112557" y="3709259"/>
            <a:ext cx="3976615" cy="189386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latin typeface="Comic Sans MS" panose="030F0702030302020204" pitchFamily="66" charset="0"/>
              </a:rPr>
              <a:t>Deception</a:t>
            </a:r>
            <a:r>
              <a:rPr lang="en-GB" sz="2000" dirty="0">
                <a:solidFill>
                  <a:schemeClr val="tx1"/>
                </a:solidFill>
                <a:latin typeface="Comic Sans MS" panose="030F0702030302020204" pitchFamily="66" charset="0"/>
              </a:rPr>
              <a:t> – </a:t>
            </a:r>
            <a:r>
              <a:rPr lang="en-GB" sz="2000" dirty="0" smtClean="0">
                <a:solidFill>
                  <a:schemeClr val="tx1"/>
                </a:solidFill>
                <a:latin typeface="Comic Sans MS" panose="030F0702030302020204" pitchFamily="66" charset="0"/>
              </a:rPr>
              <a:t>participants were </a:t>
            </a:r>
            <a:r>
              <a:rPr lang="en-GB" sz="2000" dirty="0">
                <a:solidFill>
                  <a:schemeClr val="tx1"/>
                </a:solidFill>
                <a:latin typeface="Comic Sans MS" panose="030F0702030302020204" pitchFamily="66" charset="0"/>
              </a:rPr>
              <a:t>deceived in many ways, the initial advert, </a:t>
            </a:r>
            <a:r>
              <a:rPr lang="en-GB" sz="2000" dirty="0" smtClean="0">
                <a:solidFill>
                  <a:schemeClr val="tx1"/>
                </a:solidFill>
                <a:latin typeface="Comic Sans MS" panose="030F0702030302020204" pitchFamily="66" charset="0"/>
              </a:rPr>
              <a:t>the selection </a:t>
            </a:r>
            <a:r>
              <a:rPr lang="en-GB" sz="2000" dirty="0">
                <a:solidFill>
                  <a:schemeClr val="tx1"/>
                </a:solidFill>
                <a:latin typeface="Comic Sans MS" panose="030F0702030302020204" pitchFamily="66" charset="0"/>
              </a:rPr>
              <a:t>of teacher and learner, the </a:t>
            </a:r>
            <a:r>
              <a:rPr lang="en-GB" sz="2000" dirty="0" smtClean="0">
                <a:solidFill>
                  <a:schemeClr val="tx1"/>
                </a:solidFill>
                <a:latin typeface="Comic Sans MS" panose="030F0702030302020204" pitchFamily="66" charset="0"/>
              </a:rPr>
              <a:t>fake shocks </a:t>
            </a:r>
            <a:r>
              <a:rPr lang="en-GB" sz="2000" dirty="0">
                <a:solidFill>
                  <a:schemeClr val="tx1"/>
                </a:solidFill>
                <a:latin typeface="Comic Sans MS" panose="030F0702030302020204" pitchFamily="66" charset="0"/>
              </a:rPr>
              <a:t>etc</a:t>
            </a:r>
            <a:r>
              <a:rPr lang="en-GB" sz="2000" dirty="0" smtClean="0">
                <a:solidFill>
                  <a:schemeClr val="tx1"/>
                </a:solidFill>
                <a:latin typeface="Comic Sans MS" panose="030F0702030302020204" pitchFamily="66" charset="0"/>
              </a:rPr>
              <a:t>.</a:t>
            </a:r>
          </a:p>
          <a:p>
            <a:pPr algn="ctr"/>
            <a:r>
              <a:rPr lang="en-GB" sz="2000" i="1" dirty="0" smtClean="0">
                <a:solidFill>
                  <a:schemeClr val="tx1"/>
                </a:solidFill>
                <a:latin typeface="Comic Sans MS" panose="030F0702030302020204" pitchFamily="66" charset="0"/>
              </a:rPr>
              <a:t>Needed? Worth it?</a:t>
            </a:r>
            <a:endParaRPr lang="en-GB" sz="2000" i="1" dirty="0">
              <a:solidFill>
                <a:schemeClr val="tx1"/>
              </a:solidFill>
              <a:latin typeface="Comic Sans MS" panose="030F0702030302020204" pitchFamily="66" charset="0"/>
            </a:endParaRPr>
          </a:p>
        </p:txBody>
      </p:sp>
      <p:sp>
        <p:nvSpPr>
          <p:cNvPr id="8" name="Rounded Rectangle 7"/>
          <p:cNvSpPr/>
          <p:nvPr/>
        </p:nvSpPr>
        <p:spPr>
          <a:xfrm rot="876816">
            <a:off x="5735285" y="500321"/>
            <a:ext cx="3059406" cy="196388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smtClean="0">
                <a:solidFill>
                  <a:schemeClr val="tx1"/>
                </a:solidFill>
                <a:latin typeface="Comic Sans MS" panose="030F0702030302020204" pitchFamily="66" charset="0"/>
              </a:rPr>
              <a:t>Lack </a:t>
            </a:r>
            <a:r>
              <a:rPr lang="en-GB" sz="2000" b="1" u="sng" dirty="0">
                <a:solidFill>
                  <a:schemeClr val="tx1"/>
                </a:solidFill>
                <a:latin typeface="Comic Sans MS" panose="030F0702030302020204" pitchFamily="66" charset="0"/>
              </a:rPr>
              <a:t>of informed consent </a:t>
            </a:r>
            <a:r>
              <a:rPr lang="en-GB" sz="2000" dirty="0">
                <a:solidFill>
                  <a:schemeClr val="tx1"/>
                </a:solidFill>
                <a:latin typeface="Comic Sans MS" panose="030F0702030302020204" pitchFamily="66" charset="0"/>
              </a:rPr>
              <a:t>– because they </a:t>
            </a:r>
            <a:r>
              <a:rPr lang="en-GB" sz="2000" dirty="0" smtClean="0">
                <a:solidFill>
                  <a:schemeClr val="tx1"/>
                </a:solidFill>
                <a:latin typeface="Comic Sans MS" panose="030F0702030302020204" pitchFamily="66" charset="0"/>
              </a:rPr>
              <a:t>were deceived </a:t>
            </a:r>
            <a:r>
              <a:rPr lang="en-GB" sz="2000" dirty="0">
                <a:solidFill>
                  <a:schemeClr val="tx1"/>
                </a:solidFill>
                <a:latin typeface="Comic Sans MS" panose="030F0702030302020204" pitchFamily="66" charset="0"/>
              </a:rPr>
              <a:t>participants </a:t>
            </a:r>
            <a:r>
              <a:rPr lang="en-GB" sz="2000" dirty="0" smtClean="0">
                <a:solidFill>
                  <a:schemeClr val="tx1"/>
                </a:solidFill>
                <a:latin typeface="Comic Sans MS" panose="030F0702030302020204" pitchFamily="66" charset="0"/>
              </a:rPr>
              <a:t>could not give their </a:t>
            </a:r>
            <a:r>
              <a:rPr lang="en-GB" sz="2000" dirty="0">
                <a:solidFill>
                  <a:schemeClr val="tx1"/>
                </a:solidFill>
                <a:latin typeface="Comic Sans MS" panose="030F0702030302020204" pitchFamily="66" charset="0"/>
              </a:rPr>
              <a:t>full </a:t>
            </a:r>
            <a:r>
              <a:rPr lang="en-GB" sz="2000" dirty="0" smtClean="0">
                <a:solidFill>
                  <a:schemeClr val="tx1"/>
                </a:solidFill>
                <a:latin typeface="Comic Sans MS" panose="030F0702030302020204" pitchFamily="66" charset="0"/>
              </a:rPr>
              <a:t>informed consent</a:t>
            </a:r>
            <a:r>
              <a:rPr lang="en-GB" sz="2000" dirty="0">
                <a:solidFill>
                  <a:schemeClr val="tx1"/>
                </a:solidFill>
                <a:latin typeface="Comic Sans MS" panose="030F0702030302020204" pitchFamily="66" charset="0"/>
              </a:rPr>
              <a:t>.</a:t>
            </a:r>
          </a:p>
        </p:txBody>
      </p:sp>
      <p:sp>
        <p:nvSpPr>
          <p:cNvPr id="9" name="Rounded Rectangle 8"/>
          <p:cNvSpPr/>
          <p:nvPr/>
        </p:nvSpPr>
        <p:spPr>
          <a:xfrm rot="21207024">
            <a:off x="142544" y="184528"/>
            <a:ext cx="4989487" cy="245649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tx1"/>
                </a:solidFill>
                <a:latin typeface="Comic Sans MS" panose="030F0702030302020204" pitchFamily="66" charset="0"/>
              </a:rPr>
              <a:t>Harm – </a:t>
            </a:r>
            <a:r>
              <a:rPr lang="en-GB" sz="1900" dirty="0" smtClean="0">
                <a:solidFill>
                  <a:schemeClr val="tx1"/>
                </a:solidFill>
                <a:latin typeface="Comic Sans MS" panose="030F0702030302020204" pitchFamily="66" charset="0"/>
              </a:rPr>
              <a:t>some participants suffered extreme stress reactions, e.g. sweating and shaking, as </a:t>
            </a:r>
            <a:r>
              <a:rPr lang="en-GB" sz="1900" dirty="0">
                <a:solidFill>
                  <a:schemeClr val="tx1"/>
                </a:solidFill>
                <a:latin typeface="Comic Sans MS" panose="030F0702030302020204" pitchFamily="66" charset="0"/>
              </a:rPr>
              <a:t>well </a:t>
            </a:r>
            <a:r>
              <a:rPr lang="en-GB" sz="1900" dirty="0" smtClean="0">
                <a:solidFill>
                  <a:schemeClr val="tx1"/>
                </a:solidFill>
                <a:latin typeface="Comic Sans MS" panose="030F0702030302020204" pitchFamily="66" charset="0"/>
              </a:rPr>
              <a:t>as embarrassment </a:t>
            </a:r>
            <a:r>
              <a:rPr lang="en-GB" sz="1900" dirty="0">
                <a:solidFill>
                  <a:schemeClr val="tx1"/>
                </a:solidFill>
                <a:latin typeface="Comic Sans MS" panose="030F0702030302020204" pitchFamily="66" charset="0"/>
              </a:rPr>
              <a:t>and the feelings of </a:t>
            </a:r>
            <a:r>
              <a:rPr lang="en-GB" sz="1900" dirty="0" smtClean="0">
                <a:solidFill>
                  <a:schemeClr val="tx1"/>
                </a:solidFill>
                <a:latin typeface="Comic Sans MS" panose="030F0702030302020204" pitchFamily="66" charset="0"/>
              </a:rPr>
              <a:t>being used.</a:t>
            </a:r>
          </a:p>
          <a:p>
            <a:pPr algn="ctr"/>
            <a:r>
              <a:rPr lang="en-GB" sz="1900" i="1" dirty="0" smtClean="0">
                <a:solidFill>
                  <a:schemeClr val="tx1"/>
                </a:solidFill>
                <a:latin typeface="Comic Sans MS" panose="030F0702030302020204" pitchFamily="66" charset="0"/>
              </a:rPr>
              <a:t>However, after the experiment 2/3 said they had learned something of ‘personal importance’ and 85% were pleased to have taken part</a:t>
            </a:r>
            <a:r>
              <a:rPr lang="en-GB" sz="1900" dirty="0" smtClean="0">
                <a:solidFill>
                  <a:schemeClr val="tx1"/>
                </a:solidFill>
                <a:latin typeface="Comic Sans MS" panose="030F0702030302020204" pitchFamily="66" charset="0"/>
              </a:rPr>
              <a:t>.</a:t>
            </a:r>
            <a:endParaRPr lang="en-GB" sz="1900" dirty="0">
              <a:solidFill>
                <a:schemeClr val="tx1"/>
              </a:solidFill>
              <a:latin typeface="Comic Sans MS" panose="030F0702030302020204" pitchFamily="66" charset="0"/>
            </a:endParaRPr>
          </a:p>
        </p:txBody>
      </p:sp>
      <p:sp>
        <p:nvSpPr>
          <p:cNvPr id="10" name="Rounded Rectangle 9"/>
          <p:cNvSpPr/>
          <p:nvPr/>
        </p:nvSpPr>
        <p:spPr>
          <a:xfrm rot="876816">
            <a:off x="6515798" y="2947272"/>
            <a:ext cx="2406055" cy="297964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smtClean="0">
                <a:solidFill>
                  <a:schemeClr val="tx1"/>
                </a:solidFill>
                <a:latin typeface="Comic Sans MS" panose="030F0702030302020204" pitchFamily="66" charset="0"/>
              </a:rPr>
              <a:t>True right to withdraw</a:t>
            </a:r>
            <a:r>
              <a:rPr lang="en-GB" sz="2000" dirty="0" smtClean="0">
                <a:solidFill>
                  <a:schemeClr val="tx1"/>
                </a:solidFill>
                <a:latin typeface="Comic Sans MS" panose="030F0702030302020204" pitchFamily="66" charset="0"/>
              </a:rPr>
              <a:t>– </a:t>
            </a:r>
            <a:r>
              <a:rPr lang="en-GB" sz="1900" dirty="0" smtClean="0">
                <a:solidFill>
                  <a:schemeClr val="tx1"/>
                </a:solidFill>
                <a:latin typeface="Comic Sans MS" panose="030F0702030302020204" pitchFamily="66" charset="0"/>
              </a:rPr>
              <a:t>due to the ‘prods’ did not have a true right to withdraw.</a:t>
            </a:r>
          </a:p>
          <a:p>
            <a:pPr algn="ctr"/>
            <a:r>
              <a:rPr lang="en-GB" sz="1900" i="1" dirty="0" smtClean="0">
                <a:solidFill>
                  <a:schemeClr val="tx1"/>
                </a:solidFill>
                <a:latin typeface="Comic Sans MS" panose="030F0702030302020204" pitchFamily="66" charset="0"/>
              </a:rPr>
              <a:t>However, they were informed of their RTW and some did</a:t>
            </a:r>
            <a:r>
              <a:rPr lang="en-GB" sz="2000" i="1" dirty="0" smtClean="0">
                <a:solidFill>
                  <a:schemeClr val="tx1"/>
                </a:solidFill>
                <a:latin typeface="Comic Sans MS" panose="030F0702030302020204" pitchFamily="66" charset="0"/>
              </a:rPr>
              <a:t>.</a:t>
            </a:r>
            <a:endParaRPr lang="en-GB" sz="2000" i="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31339723"/>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Rectangle 2"/>
          <p:cNvSpPr txBox="1">
            <a:spLocks noChangeArrowheads="1"/>
          </p:cNvSpPr>
          <p:nvPr/>
        </p:nvSpPr>
        <p:spPr bwMode="auto">
          <a:xfrm>
            <a:off x="211307" y="332656"/>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defRPr/>
            </a:pPr>
            <a:r>
              <a:rPr lang="en-GB" sz="3600" kern="0" dirty="0" smtClean="0">
                <a:solidFill>
                  <a:srgbClr val="0100B4"/>
                </a:solidFill>
                <a:latin typeface="Lucida Console" pitchFamily="49" charset="0"/>
              </a:rPr>
              <a:t>Would you obey?</a:t>
            </a:r>
            <a:br>
              <a:rPr lang="en-GB" sz="3600" kern="0" dirty="0" smtClean="0">
                <a:solidFill>
                  <a:srgbClr val="0100B4"/>
                </a:solidFill>
                <a:latin typeface="Lucida Console" pitchFamily="49" charset="0"/>
              </a:rPr>
            </a:br>
            <a:r>
              <a:rPr lang="en-GB" sz="3600" kern="0" dirty="0" smtClean="0">
                <a:solidFill>
                  <a:srgbClr val="0100B4"/>
                </a:solidFill>
                <a:latin typeface="Lucida Console" pitchFamily="49" charset="0"/>
              </a:rPr>
              <a:t>Why?</a:t>
            </a:r>
          </a:p>
        </p:txBody>
      </p:sp>
      <p:sp>
        <p:nvSpPr>
          <p:cNvPr id="7" name="Rectangle 3"/>
          <p:cNvSpPr txBox="1">
            <a:spLocks noChangeArrowheads="1"/>
          </p:cNvSpPr>
          <p:nvPr/>
        </p:nvSpPr>
        <p:spPr>
          <a:xfrm>
            <a:off x="211307" y="2420888"/>
            <a:ext cx="5800853" cy="320112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GB" dirty="0" smtClean="0">
              <a:solidFill>
                <a:prstClr val="white"/>
              </a:solidFill>
            </a:endParaRPr>
          </a:p>
          <a:p>
            <a:pPr marL="0" indent="0" algn="ctr">
              <a:buFont typeface="Arial" panose="020B0604020202020204" pitchFamily="34" charset="0"/>
              <a:buNone/>
            </a:pPr>
            <a:r>
              <a:rPr lang="en-GB" sz="3600" dirty="0" smtClean="0">
                <a:solidFill>
                  <a:srgbClr val="4BACC6">
                    <a:lumMod val="20000"/>
                    <a:lumOff val="80000"/>
                  </a:srgbClr>
                </a:solidFill>
              </a:rPr>
              <a:t>We are going to go through a series of examples. Write down whether you would or would not obey, and try to identify key factors that are influencing your decision….</a:t>
            </a:r>
            <a:endParaRPr lang="en-GB" sz="3600" dirty="0" smtClean="0">
              <a:solidFill>
                <a:srgbClr val="4BACC6">
                  <a:lumMod val="20000"/>
                  <a:lumOff val="80000"/>
                </a:srgbClr>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77"/>
          <a:stretch/>
        </p:blipFill>
        <p:spPr bwMode="auto">
          <a:xfrm>
            <a:off x="4932040" y="440353"/>
            <a:ext cx="3707904" cy="165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97170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4847852"/>
          </a:xfrm>
        </p:spPr>
        <p:txBody>
          <a:bodyPr>
            <a:normAutofit fontScale="77500" lnSpcReduction="20000"/>
          </a:bodyPr>
          <a:lstStyle/>
          <a:p>
            <a:pPr marL="0" indent="0">
              <a:buNone/>
            </a:pPr>
            <a:r>
              <a:rPr lang="en-GB" sz="4300" b="1" u="sng" dirty="0" smtClean="0">
                <a:solidFill>
                  <a:schemeClr val="accent6">
                    <a:lumMod val="75000"/>
                  </a:schemeClr>
                </a:solidFill>
                <a:latin typeface="Comic Sans MS" panose="030F0702030302020204" pitchFamily="66" charset="0"/>
              </a:rPr>
              <a:t>Task: </a:t>
            </a:r>
            <a:r>
              <a:rPr lang="en-GB" sz="4300" dirty="0" smtClean="0">
                <a:solidFill>
                  <a:schemeClr val="accent6">
                    <a:lumMod val="75000"/>
                  </a:schemeClr>
                </a:solidFill>
                <a:latin typeface="Comic Sans MS" panose="030F0702030302020204" pitchFamily="66" charset="0"/>
              </a:rPr>
              <a:t>Use notes from the video and the textbook to create a detailed ‘outline of Milgram’s research’ </a:t>
            </a:r>
            <a:endParaRPr lang="en-GB" dirty="0">
              <a:solidFill>
                <a:schemeClr val="bg1"/>
              </a:solidFill>
            </a:endParaRPr>
          </a:p>
          <a:p>
            <a:pPr marL="0" indent="0">
              <a:buNone/>
            </a:pPr>
            <a:r>
              <a:rPr lang="en-GB" dirty="0" smtClean="0">
                <a:solidFill>
                  <a:schemeClr val="bg1"/>
                </a:solidFill>
                <a:latin typeface="Comic Sans MS" panose="030F0702030302020204" pitchFamily="66" charset="0"/>
              </a:rPr>
              <a:t>Your outline must include:</a:t>
            </a:r>
          </a:p>
          <a:p>
            <a:r>
              <a:rPr lang="en-GB" dirty="0" smtClean="0">
                <a:solidFill>
                  <a:schemeClr val="bg1"/>
                </a:solidFill>
                <a:latin typeface="Comic Sans MS" panose="030F0702030302020204" pitchFamily="66" charset="0"/>
              </a:rPr>
              <a:t>What he set out to investigate (his </a:t>
            </a:r>
            <a:r>
              <a:rPr lang="en-GB" b="1" dirty="0" smtClean="0">
                <a:solidFill>
                  <a:schemeClr val="bg1"/>
                </a:solidFill>
                <a:latin typeface="Comic Sans MS" panose="030F0702030302020204" pitchFamily="66" charset="0"/>
              </a:rPr>
              <a:t>aim</a:t>
            </a:r>
            <a:r>
              <a:rPr lang="en-GB" dirty="0" smtClean="0">
                <a:solidFill>
                  <a:schemeClr val="bg1"/>
                </a:solidFill>
                <a:latin typeface="Comic Sans MS" panose="030F0702030302020204" pitchFamily="66" charset="0"/>
              </a:rPr>
              <a:t>).</a:t>
            </a:r>
          </a:p>
          <a:p>
            <a:r>
              <a:rPr lang="en-GB" dirty="0" smtClean="0">
                <a:solidFill>
                  <a:schemeClr val="bg1"/>
                </a:solidFill>
                <a:latin typeface="Comic Sans MS" panose="030F0702030302020204" pitchFamily="66" charset="0"/>
              </a:rPr>
              <a:t>A detailed description of the procedures used (including sample size and method of sampling, the role of confederates and a description of the ‘prods’ used and situations the participants were put into).</a:t>
            </a:r>
          </a:p>
          <a:p>
            <a:r>
              <a:rPr lang="en-GB" dirty="0" smtClean="0">
                <a:solidFill>
                  <a:schemeClr val="bg1"/>
                </a:solidFill>
                <a:latin typeface="Comic Sans MS" panose="030F0702030302020204" pitchFamily="66" charset="0"/>
              </a:rPr>
              <a:t>Details of the results (including percentage of people who went all the way to 450 volts).</a:t>
            </a:r>
          </a:p>
          <a:p>
            <a:r>
              <a:rPr lang="en-GB" dirty="0" smtClean="0">
                <a:solidFill>
                  <a:schemeClr val="bg1"/>
                </a:solidFill>
                <a:latin typeface="Comic Sans MS" panose="030F0702030302020204" pitchFamily="66" charset="0"/>
              </a:rPr>
              <a:t>The conclusions that were drawn from the study.</a:t>
            </a:r>
          </a:p>
          <a:p>
            <a:endParaRPr lang="en-GB" dirty="0">
              <a:solidFill>
                <a:schemeClr val="bg1"/>
              </a:solidFill>
            </a:endParaRPr>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16" y="4293096"/>
            <a:ext cx="1706563"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151583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2" name="Oval 1"/>
          <p:cNvSpPr/>
          <p:nvPr/>
        </p:nvSpPr>
        <p:spPr>
          <a:xfrm>
            <a:off x="2796685" y="1924426"/>
            <a:ext cx="3384376" cy="208823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Evaluation of methodology</a:t>
            </a:r>
          </a:p>
          <a:p>
            <a:pPr algn="ctr"/>
            <a:r>
              <a:rPr lang="en-GB" sz="2800" b="1" dirty="0" smtClean="0">
                <a:effectLst>
                  <a:outerShdw blurRad="38100" dist="38100" dir="2700000" algn="tl">
                    <a:srgbClr val="000000">
                      <a:alpha val="43137"/>
                    </a:srgbClr>
                  </a:outerShdw>
                </a:effectLst>
                <a:latin typeface="Comic Sans MS" panose="030F0702030302020204" pitchFamily="66" charset="0"/>
              </a:rPr>
              <a:t>A02</a:t>
            </a:r>
            <a:endParaRPr lang="en-GB" sz="2800" b="1" dirty="0">
              <a:effectLst>
                <a:outerShdw blurRad="38100" dist="38100" dir="2700000" algn="tl">
                  <a:srgbClr val="000000">
                    <a:alpha val="43137"/>
                  </a:srgbClr>
                </a:outerShdw>
              </a:effectLst>
              <a:latin typeface="Comic Sans MS" panose="030F0702030302020204" pitchFamily="66" charset="0"/>
            </a:endParaRPr>
          </a:p>
        </p:txBody>
      </p:sp>
      <p:sp>
        <p:nvSpPr>
          <p:cNvPr id="5" name="Rounded Rectangle 4"/>
          <p:cNvSpPr/>
          <p:nvPr/>
        </p:nvSpPr>
        <p:spPr>
          <a:xfrm rot="876816">
            <a:off x="5728547" y="366718"/>
            <a:ext cx="3059406" cy="1188535"/>
          </a:xfrm>
          <a:prstGeom prst="roundRect">
            <a:avLst/>
          </a:prstGeom>
          <a:solidFill>
            <a:srgbClr val="1AF6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Can </a:t>
            </a:r>
            <a:r>
              <a:rPr lang="en-GB" sz="2000" dirty="0">
                <a:solidFill>
                  <a:schemeClr val="tx1"/>
                </a:solidFill>
                <a:latin typeface="Comic Sans MS" panose="030F0702030302020204" pitchFamily="66" charset="0"/>
              </a:rPr>
              <a:t>easily be </a:t>
            </a:r>
            <a:r>
              <a:rPr lang="en-GB" sz="2000" b="1" i="1" dirty="0">
                <a:solidFill>
                  <a:schemeClr val="tx1"/>
                </a:solidFill>
                <a:latin typeface="Comic Sans MS" panose="030F0702030302020204" pitchFamily="66" charset="0"/>
              </a:rPr>
              <a:t>replicated</a:t>
            </a:r>
            <a:r>
              <a:rPr lang="en-GB" sz="2000" dirty="0">
                <a:solidFill>
                  <a:schemeClr val="tx1"/>
                </a:solidFill>
                <a:latin typeface="Comic Sans MS" panose="030F0702030302020204" pitchFamily="66" charset="0"/>
              </a:rPr>
              <a:t>, therefore reliability can be </a:t>
            </a:r>
            <a:r>
              <a:rPr lang="en-GB" sz="2000" dirty="0" smtClean="0">
                <a:solidFill>
                  <a:schemeClr val="tx1"/>
                </a:solidFill>
                <a:latin typeface="Comic Sans MS" panose="030F0702030302020204" pitchFamily="66" charset="0"/>
              </a:rPr>
              <a:t>assessed and checked.</a:t>
            </a:r>
            <a:endParaRPr lang="en-GB" sz="2000" dirty="0">
              <a:solidFill>
                <a:schemeClr val="tx1"/>
              </a:solidFill>
              <a:latin typeface="Comic Sans MS" panose="030F0702030302020204" pitchFamily="66" charset="0"/>
            </a:endParaRPr>
          </a:p>
        </p:txBody>
      </p:sp>
      <p:sp>
        <p:nvSpPr>
          <p:cNvPr id="6" name="Rounded Rectangle 5"/>
          <p:cNvSpPr/>
          <p:nvPr/>
        </p:nvSpPr>
        <p:spPr>
          <a:xfrm>
            <a:off x="395536" y="476672"/>
            <a:ext cx="4896544" cy="1036777"/>
          </a:xfrm>
          <a:prstGeom prst="roundRect">
            <a:avLst/>
          </a:prstGeom>
          <a:solidFill>
            <a:srgbClr val="1AF6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tx1"/>
                </a:solidFill>
                <a:latin typeface="Comic Sans MS" panose="030F0702030302020204" pitchFamily="66" charset="0"/>
              </a:rPr>
              <a:t>Can</a:t>
            </a:r>
            <a:r>
              <a:rPr lang="en-GB" sz="2000" dirty="0">
                <a:solidFill>
                  <a:schemeClr val="tx1"/>
                </a:solidFill>
                <a:latin typeface="Comic Sans MS" panose="030F0702030302020204" pitchFamily="66" charset="0"/>
              </a:rPr>
              <a:t> determine whether the IV </a:t>
            </a:r>
            <a:r>
              <a:rPr lang="en-GB" sz="2000" dirty="0" smtClean="0">
                <a:solidFill>
                  <a:schemeClr val="tx1"/>
                </a:solidFill>
                <a:latin typeface="Comic Sans MS" panose="030F0702030302020204" pitchFamily="66" charset="0"/>
              </a:rPr>
              <a:t>does cause </a:t>
            </a:r>
            <a:r>
              <a:rPr lang="en-GB" sz="2000" dirty="0">
                <a:solidFill>
                  <a:schemeClr val="tx1"/>
                </a:solidFill>
                <a:latin typeface="Comic Sans MS" panose="030F0702030302020204" pitchFamily="66" charset="0"/>
              </a:rPr>
              <a:t>the DV to change, </a:t>
            </a:r>
            <a:r>
              <a:rPr lang="en-GB" sz="2000" b="1" i="1" dirty="0" smtClean="0">
                <a:solidFill>
                  <a:schemeClr val="tx1"/>
                </a:solidFill>
                <a:latin typeface="Comic Sans MS" panose="030F0702030302020204" pitchFamily="66" charset="0"/>
              </a:rPr>
              <a:t>causal conclusions can </a:t>
            </a:r>
            <a:r>
              <a:rPr lang="en-GB" sz="2000" b="1" i="1" dirty="0">
                <a:solidFill>
                  <a:schemeClr val="tx1"/>
                </a:solidFill>
                <a:latin typeface="Comic Sans MS" panose="030F0702030302020204" pitchFamily="66" charset="0"/>
              </a:rPr>
              <a:t>be drawn.</a:t>
            </a:r>
          </a:p>
        </p:txBody>
      </p:sp>
      <p:sp>
        <p:nvSpPr>
          <p:cNvPr id="7" name="Rounded Rectangle 6"/>
          <p:cNvSpPr/>
          <p:nvPr/>
        </p:nvSpPr>
        <p:spPr>
          <a:xfrm rot="876816">
            <a:off x="5562481" y="1822652"/>
            <a:ext cx="3655561" cy="2888626"/>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omic Sans MS" panose="030F0702030302020204" pitchFamily="66" charset="0"/>
              </a:rPr>
              <a:t>As </a:t>
            </a:r>
            <a:r>
              <a:rPr lang="en-GB" sz="2000" dirty="0" smtClean="0">
                <a:solidFill>
                  <a:schemeClr val="bg1"/>
                </a:solidFill>
                <a:latin typeface="Comic Sans MS" panose="030F0702030302020204" pitchFamily="66" charset="0"/>
              </a:rPr>
              <a:t>it is a </a:t>
            </a:r>
            <a:r>
              <a:rPr lang="en-GB" sz="2000" b="1" i="1" dirty="0" smtClean="0">
                <a:solidFill>
                  <a:schemeClr val="bg1"/>
                </a:solidFill>
                <a:latin typeface="Comic Sans MS" panose="030F0702030302020204" pitchFamily="66" charset="0"/>
              </a:rPr>
              <a:t>laboratory experiment</a:t>
            </a:r>
            <a:r>
              <a:rPr lang="en-GB" sz="2000" dirty="0" smtClean="0">
                <a:solidFill>
                  <a:schemeClr val="bg1"/>
                </a:solidFill>
                <a:latin typeface="Comic Sans MS" panose="030F0702030302020204" pitchFamily="66" charset="0"/>
              </a:rPr>
              <a:t>, the </a:t>
            </a:r>
            <a:r>
              <a:rPr lang="en-GB" sz="2000" dirty="0">
                <a:solidFill>
                  <a:schemeClr val="bg1"/>
                </a:solidFill>
                <a:latin typeface="Comic Sans MS" panose="030F0702030302020204" pitchFamily="66" charset="0"/>
              </a:rPr>
              <a:t>situation is </a:t>
            </a:r>
            <a:r>
              <a:rPr lang="en-GB" sz="2000" dirty="0" smtClean="0">
                <a:solidFill>
                  <a:schemeClr val="bg1"/>
                </a:solidFill>
                <a:latin typeface="Comic Sans MS" panose="030F0702030302020204" pitchFamily="66" charset="0"/>
              </a:rPr>
              <a:t>generally artificial. Therefore there is a </a:t>
            </a:r>
            <a:r>
              <a:rPr lang="en-GB" sz="2000" b="1" dirty="0" smtClean="0">
                <a:solidFill>
                  <a:schemeClr val="bg1"/>
                </a:solidFill>
                <a:latin typeface="Comic Sans MS" panose="030F0702030302020204" pitchFamily="66" charset="0"/>
              </a:rPr>
              <a:t>lack of ecological validity</a:t>
            </a:r>
            <a:r>
              <a:rPr lang="en-GB" sz="2000" dirty="0" smtClean="0">
                <a:solidFill>
                  <a:schemeClr val="bg1"/>
                </a:solidFill>
                <a:latin typeface="Comic Sans MS" panose="030F0702030302020204" pitchFamily="66" charset="0"/>
              </a:rPr>
              <a:t>.</a:t>
            </a:r>
          </a:p>
          <a:p>
            <a:pPr algn="ctr"/>
            <a:r>
              <a:rPr lang="en-GB" sz="2000" i="1" dirty="0" err="1" smtClean="0">
                <a:solidFill>
                  <a:schemeClr val="bg1"/>
                </a:solidFill>
                <a:latin typeface="Comic Sans MS" panose="030F0702030302020204" pitchFamily="66" charset="0"/>
              </a:rPr>
              <a:t>Howerver</a:t>
            </a:r>
            <a:r>
              <a:rPr lang="en-GB" sz="2000" i="1" dirty="0" smtClean="0">
                <a:solidFill>
                  <a:schemeClr val="bg1"/>
                </a:solidFill>
                <a:latin typeface="Comic Sans MS" panose="030F0702030302020204" pitchFamily="66" charset="0"/>
              </a:rPr>
              <a:t>, </a:t>
            </a:r>
            <a:r>
              <a:rPr lang="en-GB" sz="2000" i="1" dirty="0" err="1" smtClean="0">
                <a:solidFill>
                  <a:schemeClr val="bg1"/>
                </a:solidFill>
                <a:latin typeface="Comic Sans MS" panose="030F0702030302020204" pitchFamily="66" charset="0"/>
              </a:rPr>
              <a:t>Hofling</a:t>
            </a:r>
            <a:r>
              <a:rPr lang="en-GB" sz="2000" i="1" dirty="0" smtClean="0">
                <a:solidFill>
                  <a:schemeClr val="bg1"/>
                </a:solidFill>
                <a:latin typeface="Comic Sans MS" panose="030F0702030302020204" pitchFamily="66" charset="0"/>
              </a:rPr>
              <a:t> </a:t>
            </a:r>
            <a:r>
              <a:rPr lang="en-GB" sz="2000" i="1" dirty="0">
                <a:solidFill>
                  <a:schemeClr val="bg1"/>
                </a:solidFill>
                <a:latin typeface="Comic Sans MS" panose="030F0702030302020204" pitchFamily="66" charset="0"/>
              </a:rPr>
              <a:t>et al (1966) showed </a:t>
            </a:r>
            <a:r>
              <a:rPr lang="en-GB" sz="2000" i="1" dirty="0" smtClean="0">
                <a:solidFill>
                  <a:schemeClr val="bg1"/>
                </a:solidFill>
                <a:latin typeface="Comic Sans MS" panose="030F0702030302020204" pitchFamily="66" charset="0"/>
              </a:rPr>
              <a:t>blind obedience </a:t>
            </a:r>
            <a:r>
              <a:rPr lang="en-GB" sz="2000" i="1" dirty="0">
                <a:solidFill>
                  <a:schemeClr val="bg1"/>
                </a:solidFill>
                <a:latin typeface="Comic Sans MS" panose="030F0702030302020204" pitchFamily="66" charset="0"/>
              </a:rPr>
              <a:t>just as likely in a more ‘real-life’ </a:t>
            </a:r>
            <a:r>
              <a:rPr lang="en-GB" sz="2000" i="1" dirty="0" smtClean="0">
                <a:solidFill>
                  <a:schemeClr val="bg1"/>
                </a:solidFill>
                <a:latin typeface="Comic Sans MS" panose="030F0702030302020204" pitchFamily="66" charset="0"/>
              </a:rPr>
              <a:t>setting</a:t>
            </a:r>
            <a:endParaRPr lang="en-GB" sz="2000" i="1" dirty="0">
              <a:solidFill>
                <a:schemeClr val="bg1"/>
              </a:solidFill>
              <a:latin typeface="Comic Sans MS" panose="030F0702030302020204" pitchFamily="66" charset="0"/>
            </a:endParaRPr>
          </a:p>
        </p:txBody>
      </p:sp>
      <p:sp>
        <p:nvSpPr>
          <p:cNvPr id="8" name="Rounded Rectangle 7"/>
          <p:cNvSpPr/>
          <p:nvPr/>
        </p:nvSpPr>
        <p:spPr>
          <a:xfrm rot="21060284">
            <a:off x="114438" y="3604836"/>
            <a:ext cx="3423559" cy="1365024"/>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bg1"/>
                </a:solidFill>
                <a:latin typeface="Comic Sans MS" panose="030F0702030302020204" pitchFamily="66" charset="0"/>
              </a:rPr>
              <a:t>Investigator </a:t>
            </a:r>
            <a:r>
              <a:rPr lang="en-GB" sz="2000" b="1" i="1" dirty="0" smtClean="0">
                <a:solidFill>
                  <a:schemeClr val="bg1"/>
                </a:solidFill>
                <a:latin typeface="Comic Sans MS" panose="030F0702030302020204" pitchFamily="66" charset="0"/>
              </a:rPr>
              <a:t>effects </a:t>
            </a:r>
            <a:r>
              <a:rPr lang="en-GB" sz="2000" dirty="0" smtClean="0">
                <a:solidFill>
                  <a:schemeClr val="bg1"/>
                </a:solidFill>
                <a:latin typeface="Comic Sans MS" panose="030F0702030302020204" pitchFamily="66" charset="0"/>
              </a:rPr>
              <a:t>may have caused participants to have behaved </a:t>
            </a:r>
            <a:r>
              <a:rPr lang="en-GB" sz="2000" dirty="0">
                <a:solidFill>
                  <a:schemeClr val="bg1"/>
                </a:solidFill>
                <a:latin typeface="Comic Sans MS" panose="030F0702030302020204" pitchFamily="66" charset="0"/>
              </a:rPr>
              <a:t>differently</a:t>
            </a:r>
            <a:r>
              <a:rPr lang="en-GB" sz="2000" dirty="0" smtClean="0">
                <a:solidFill>
                  <a:schemeClr val="bg1"/>
                </a:solidFill>
                <a:latin typeface="Comic Sans MS" panose="030F0702030302020204" pitchFamily="66" charset="0"/>
              </a:rPr>
              <a:t>..</a:t>
            </a:r>
            <a:endParaRPr lang="en-GB" sz="2000" dirty="0">
              <a:solidFill>
                <a:schemeClr val="bg1"/>
              </a:solidFill>
              <a:latin typeface="Comic Sans MS" panose="030F0702030302020204" pitchFamily="66" charset="0"/>
            </a:endParaRPr>
          </a:p>
        </p:txBody>
      </p:sp>
      <p:sp>
        <p:nvSpPr>
          <p:cNvPr id="9" name="Rounded Rectangle 8"/>
          <p:cNvSpPr/>
          <p:nvPr/>
        </p:nvSpPr>
        <p:spPr>
          <a:xfrm rot="792887">
            <a:off x="24971" y="1687235"/>
            <a:ext cx="3059406" cy="1188535"/>
          </a:xfrm>
          <a:prstGeom prst="roundRect">
            <a:avLst/>
          </a:prstGeom>
          <a:solidFill>
            <a:srgbClr val="1AF6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smtClean="0">
                <a:solidFill>
                  <a:schemeClr val="tx1"/>
                </a:solidFill>
                <a:latin typeface="Comic Sans MS" panose="030F0702030302020204" pitchFamily="66" charset="0"/>
              </a:rPr>
              <a:t>High control of variables </a:t>
            </a:r>
            <a:r>
              <a:rPr lang="en-GB" sz="2000" dirty="0" smtClean="0">
                <a:solidFill>
                  <a:schemeClr val="tx1"/>
                </a:solidFill>
                <a:latin typeface="Comic Sans MS" panose="030F0702030302020204" pitchFamily="66" charset="0"/>
              </a:rPr>
              <a:t>as laboratory experiment. </a:t>
            </a:r>
            <a:endParaRPr lang="en-GB" sz="2000" dirty="0">
              <a:solidFill>
                <a:schemeClr val="tx1"/>
              </a:solidFill>
              <a:latin typeface="Comic Sans MS" panose="030F0702030302020204" pitchFamily="66" charset="0"/>
            </a:endParaRPr>
          </a:p>
        </p:txBody>
      </p:sp>
      <p:sp>
        <p:nvSpPr>
          <p:cNvPr id="11" name="Rounded Rectangle 10"/>
          <p:cNvSpPr/>
          <p:nvPr/>
        </p:nvSpPr>
        <p:spPr>
          <a:xfrm>
            <a:off x="3084717" y="4136634"/>
            <a:ext cx="2808312" cy="1797524"/>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Comic Sans MS" panose="030F0702030302020204" pitchFamily="66" charset="0"/>
              </a:rPr>
              <a:t>Original experiment only men. So </a:t>
            </a:r>
            <a:r>
              <a:rPr lang="en-GB" sz="2000" b="1" i="1" dirty="0" smtClean="0">
                <a:solidFill>
                  <a:schemeClr val="bg1"/>
                </a:solidFill>
                <a:latin typeface="Comic Sans MS" panose="030F0702030302020204" pitchFamily="66" charset="0"/>
              </a:rPr>
              <a:t>lacks population validity</a:t>
            </a:r>
            <a:r>
              <a:rPr lang="en-GB" sz="2000" i="1" dirty="0" smtClean="0">
                <a:solidFill>
                  <a:schemeClr val="bg1"/>
                </a:solidFill>
                <a:latin typeface="Comic Sans MS" panose="030F0702030302020204" pitchFamily="66" charset="0"/>
              </a:rPr>
              <a:t> </a:t>
            </a:r>
            <a:r>
              <a:rPr lang="en-GB" sz="2000" dirty="0" smtClean="0">
                <a:solidFill>
                  <a:schemeClr val="bg1"/>
                </a:solidFill>
                <a:latin typeface="Comic Sans MS" panose="030F0702030302020204" pitchFamily="66" charset="0"/>
              </a:rPr>
              <a:t>and difficult to generalise to women.</a:t>
            </a:r>
            <a:endParaRPr lang="en-GB" sz="2000" dirty="0">
              <a:solidFill>
                <a:schemeClr val="bg1"/>
              </a:solidFill>
              <a:latin typeface="Comic Sans MS" panose="030F0702030302020204" pitchFamily="66"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3595">
            <a:off x="7083519" y="4872332"/>
            <a:ext cx="1713305" cy="115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rot="410956">
            <a:off x="815139" y="1664267"/>
            <a:ext cx="7727549" cy="3046988"/>
          </a:xfrm>
          <a:prstGeom prst="rect">
            <a:avLst/>
          </a:prstGeom>
          <a:solidFill>
            <a:schemeClr val="bg1"/>
          </a:solidFill>
          <a:ln w="19050">
            <a:solidFill>
              <a:srgbClr val="000000"/>
            </a:solidFill>
          </a:ln>
        </p:spPr>
        <p:txBody>
          <a:bodyPr wrap="square" rtlCol="0">
            <a:spAutoFit/>
          </a:bodyPr>
          <a:lstStyle/>
          <a:p>
            <a:r>
              <a:rPr lang="en-GB" sz="2400" dirty="0" err="1" smtClean="0"/>
              <a:t>Orne</a:t>
            </a:r>
            <a:r>
              <a:rPr lang="en-GB" sz="2400" dirty="0" smtClean="0"/>
              <a:t> and Holland (1968) claimed that Milgram’s participants would have worked out the deception in the experiment, since they claimed it was obvious that ‘the teacher’ could have just pressed the button himself in order to deliver the shocks if the experiment was about ‘learning and punishment’.</a:t>
            </a:r>
          </a:p>
          <a:p>
            <a:r>
              <a:rPr lang="en-GB" sz="2400" dirty="0" smtClean="0"/>
              <a:t>They argued therefore that the experiment </a:t>
            </a:r>
            <a:r>
              <a:rPr lang="en-GB" sz="2400" b="1" dirty="0" smtClean="0"/>
              <a:t>lacked internal </a:t>
            </a:r>
            <a:r>
              <a:rPr lang="en-GB" sz="2400" b="1" smtClean="0"/>
              <a:t>validity.</a:t>
            </a:r>
            <a:endParaRPr lang="en-GB" sz="2400" b="1" dirty="0"/>
          </a:p>
        </p:txBody>
      </p:sp>
    </p:spTree>
    <p:extLst>
      <p:ext uri="{BB962C8B-B14F-4D97-AF65-F5344CB8AC3E}">
        <p14:creationId xmlns:p14="http://schemas.microsoft.com/office/powerpoint/2010/main" val="242447100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9218"/>
                                        </p:tgtEl>
                                        <p:attrNameLst>
                                          <p:attrName>style.visibility</p:attrName>
                                        </p:attrNameLst>
                                      </p:cBhvr>
                                      <p:to>
                                        <p:strVal val="visible"/>
                                      </p:to>
                                    </p:set>
                                    <p:animEffect transition="in" filter="fade">
                                      <p:cBhvr>
                                        <p:cTn id="33" dur="500"/>
                                        <p:tgtEl>
                                          <p:spTgt spid="92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10" presetClass="exit" presetSubtype="0" fill="hold" grpId="1" nodeType="with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9218"/>
                                        </p:tgtEl>
                                      </p:cBhvr>
                                    </p:animEffect>
                                    <p:set>
                                      <p:cBhvr>
                                        <p:cTn id="69" dur="1" fill="hold">
                                          <p:stCondLst>
                                            <p:cond delay="499"/>
                                          </p:stCondLst>
                                        </p:cTn>
                                        <p:tgtEl>
                                          <p:spTgt spid="921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solidFill>
                  <a:schemeClr val="bg1"/>
                </a:solidFill>
              </a:rPr>
              <a:t>Watch a modern </a:t>
            </a:r>
            <a:r>
              <a:rPr lang="en-GB" dirty="0" smtClean="0">
                <a:solidFill>
                  <a:schemeClr val="bg1"/>
                </a:solidFill>
                <a:hlinkClick r:id="rId2"/>
              </a:rPr>
              <a:t>replication </a:t>
            </a:r>
            <a:r>
              <a:rPr lang="en-GB" dirty="0" smtClean="0">
                <a:solidFill>
                  <a:schemeClr val="bg1"/>
                </a:solidFill>
              </a:rPr>
              <a:t> </a:t>
            </a:r>
            <a:r>
              <a:rPr lang="en-GB" dirty="0" smtClean="0">
                <a:solidFill>
                  <a:schemeClr val="bg1"/>
                </a:solidFill>
              </a:rPr>
              <a:t>of Milgram’s (1963) research undertaken at Kings University.</a:t>
            </a:r>
          </a:p>
          <a:p>
            <a:pPr marL="0" indent="0">
              <a:buNone/>
            </a:pPr>
            <a:endParaRPr lang="en-GB" dirty="0">
              <a:solidFill>
                <a:schemeClr val="bg1"/>
              </a:solidFill>
            </a:endParaRPr>
          </a:p>
          <a:p>
            <a:pPr marL="0" indent="0">
              <a:buNone/>
            </a:pPr>
            <a:r>
              <a:rPr lang="en-GB" dirty="0" smtClean="0">
                <a:solidFill>
                  <a:schemeClr val="bg1"/>
                </a:solidFill>
              </a:rPr>
              <a:t>Were the results similar?</a:t>
            </a:r>
          </a:p>
          <a:p>
            <a:pPr marL="0" indent="0">
              <a:buNone/>
            </a:pPr>
            <a:endParaRPr lang="en-GB" dirty="0">
              <a:solidFill>
                <a:schemeClr val="bg1"/>
              </a:solidFill>
            </a:endParaRPr>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5" name="Title 1"/>
          <p:cNvSpPr txBox="1">
            <a:spLocks/>
          </p:cNvSpPr>
          <p:nvPr/>
        </p:nvSpPr>
        <p:spPr>
          <a:xfrm>
            <a:off x="585161" y="260648"/>
            <a:ext cx="8229600" cy="1143000"/>
          </a:xfrm>
          <a:prstGeom prst="rect">
            <a:avLst/>
          </a:prstGeom>
          <a:solidFill>
            <a:schemeClr val="bg1"/>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Do Milgram’s results have historical validity?</a:t>
            </a:r>
            <a:endParaRPr lang="en-GB" dirty="0"/>
          </a:p>
        </p:txBody>
      </p:sp>
      <p:sp>
        <p:nvSpPr>
          <p:cNvPr id="6" name="Rounded Rectangle 5"/>
          <p:cNvSpPr/>
          <p:nvPr/>
        </p:nvSpPr>
        <p:spPr>
          <a:xfrm rot="784349">
            <a:off x="5148064" y="3212976"/>
            <a:ext cx="3528392"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t>Derren</a:t>
            </a:r>
            <a:r>
              <a:rPr lang="en-GB" sz="2400" b="1" dirty="0" smtClean="0"/>
              <a:t> Brown </a:t>
            </a:r>
            <a:r>
              <a:rPr lang="en-GB" sz="2400" dirty="0" smtClean="0"/>
              <a:t>has also replicated the research on one of his shows. On the </a:t>
            </a:r>
            <a:r>
              <a:rPr lang="en-GB" sz="2400" dirty="0" err="1" smtClean="0"/>
              <a:t>moodle</a:t>
            </a:r>
            <a:r>
              <a:rPr lang="en-GB" sz="2400" dirty="0" smtClean="0"/>
              <a:t> if you would like to watch.</a:t>
            </a:r>
            <a:endParaRPr lang="en-GB" sz="2400" dirty="0"/>
          </a:p>
        </p:txBody>
      </p:sp>
    </p:spTree>
    <p:extLst>
      <p:ext uri="{BB962C8B-B14F-4D97-AF65-F5344CB8AC3E}">
        <p14:creationId xmlns:p14="http://schemas.microsoft.com/office/powerpoint/2010/main" val="392460303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solidFill>
                <a:schemeClr val="bg1"/>
              </a:solidFill>
            </a:endParaRPr>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Plaque 5"/>
          <p:cNvSpPr/>
          <p:nvPr/>
        </p:nvSpPr>
        <p:spPr>
          <a:xfrm>
            <a:off x="1475656" y="476672"/>
            <a:ext cx="6552727" cy="4896544"/>
          </a:xfrm>
          <a:prstGeom prst="plaqu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600" b="1" dirty="0" smtClean="0">
                <a:solidFill>
                  <a:schemeClr val="tx1"/>
                </a:solidFill>
                <a:latin typeface="Comic Sans MS" panose="030F0702030302020204" pitchFamily="66" charset="0"/>
              </a:rPr>
              <a:t>Variations of Milgram’s original experiment……</a:t>
            </a:r>
          </a:p>
          <a:p>
            <a:pPr algn="ctr"/>
            <a:endParaRPr lang="en-GB" sz="3200" dirty="0">
              <a:solidFill>
                <a:schemeClr val="tx1"/>
              </a:solidFill>
              <a:latin typeface="Comic Sans MS" panose="030F0702030302020204" pitchFamily="66" charset="0"/>
            </a:endParaRPr>
          </a:p>
          <a:p>
            <a:pPr algn="ctr"/>
            <a:r>
              <a:rPr lang="en-GB" sz="3200" dirty="0">
                <a:solidFill>
                  <a:schemeClr val="tx1"/>
                </a:solidFill>
                <a:latin typeface="Comic Sans MS" panose="030F0702030302020204" pitchFamily="66" charset="0"/>
              </a:rPr>
              <a:t>18 variations of the original investigation were undertaken by Milgram and his team</a:t>
            </a:r>
            <a:r>
              <a:rPr lang="en-GB" sz="3200" dirty="0" smtClean="0">
                <a:solidFill>
                  <a:schemeClr val="tx1"/>
                </a:solidFill>
                <a:latin typeface="Comic Sans MS" panose="030F0702030302020204" pitchFamily="66" charset="0"/>
              </a:rPr>
              <a:t>.</a:t>
            </a:r>
          </a:p>
        </p:txBody>
      </p:sp>
      <p:sp>
        <p:nvSpPr>
          <p:cNvPr id="9" name="Plaque 8"/>
          <p:cNvSpPr/>
          <p:nvPr/>
        </p:nvSpPr>
        <p:spPr>
          <a:xfrm>
            <a:off x="873014" y="484668"/>
            <a:ext cx="7704856" cy="4896544"/>
          </a:xfrm>
          <a:prstGeom prst="plaqu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3600" b="1" dirty="0" smtClean="0">
                <a:solidFill>
                  <a:schemeClr val="tx1"/>
                </a:solidFill>
                <a:latin typeface="Comic Sans MS" panose="030F0702030302020204" pitchFamily="66" charset="0"/>
              </a:rPr>
              <a:t>Variations of Milgram’s original experiment……</a:t>
            </a:r>
          </a:p>
          <a:p>
            <a:pPr algn="ctr"/>
            <a:endParaRPr lang="en-GB" sz="3200" dirty="0">
              <a:solidFill>
                <a:schemeClr val="tx1"/>
              </a:solidFill>
              <a:latin typeface="Comic Sans MS" panose="030F0702030302020204" pitchFamily="66" charset="0"/>
            </a:endParaRPr>
          </a:p>
          <a:p>
            <a:pPr algn="ctr"/>
            <a:r>
              <a:rPr lang="en-GB" sz="2800" dirty="0">
                <a:solidFill>
                  <a:schemeClr val="tx1"/>
                </a:solidFill>
                <a:latin typeface="Comic Sans MS" panose="030F0702030302020204" pitchFamily="66" charset="0"/>
              </a:rPr>
              <a:t>If you were Milgram, how would you have varied the conditions of your study to check that your situational explanation for obedience was accurate?</a:t>
            </a:r>
          </a:p>
          <a:p>
            <a:pPr algn="ctr"/>
            <a:r>
              <a:rPr lang="en-GB" sz="2800" dirty="0">
                <a:solidFill>
                  <a:schemeClr val="tx1"/>
                </a:solidFill>
                <a:latin typeface="Comic Sans MS" panose="030F0702030302020204" pitchFamily="66" charset="0"/>
              </a:rPr>
              <a:t>What would you manipulate in order to test obedience under different conditions?</a:t>
            </a:r>
          </a:p>
        </p:txBody>
      </p:sp>
    </p:spTree>
    <p:extLst>
      <p:ext uri="{BB962C8B-B14F-4D97-AF65-F5344CB8AC3E}">
        <p14:creationId xmlns:p14="http://schemas.microsoft.com/office/powerpoint/2010/main" val="428861518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 y="0"/>
            <a:ext cx="9144000"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9860" y="1658937"/>
            <a:ext cx="9144000" cy="4091067"/>
          </a:xfrm>
          <a:solidFill>
            <a:schemeClr val="bg1"/>
          </a:solidFill>
        </p:spPr>
        <p:txBody>
          <a:bodyPr>
            <a:normAutofit fontScale="92500" lnSpcReduction="10000"/>
          </a:bodyPr>
          <a:lstStyle/>
          <a:p>
            <a:pPr marL="514350" indent="-514350">
              <a:buAutoNum type="arabicPeriod"/>
            </a:pPr>
            <a:r>
              <a:rPr lang="en-GB" dirty="0" smtClean="0"/>
              <a:t>Get into groups of 3 or 4.</a:t>
            </a:r>
          </a:p>
          <a:p>
            <a:pPr marL="514350" indent="-514350">
              <a:buAutoNum type="arabicPeriod"/>
            </a:pPr>
            <a:r>
              <a:rPr lang="en-GB" dirty="0" smtClean="0"/>
              <a:t>You will be given a set of six cards with some of the key variations on Milgram’s basic study.</a:t>
            </a:r>
          </a:p>
          <a:p>
            <a:pPr marL="514350" indent="-514350">
              <a:buAutoNum type="arabicPeriod"/>
            </a:pPr>
            <a:r>
              <a:rPr lang="en-GB" dirty="0" smtClean="0"/>
              <a:t>As a group, you must place them </a:t>
            </a:r>
            <a:r>
              <a:rPr lang="en-GB" dirty="0"/>
              <a:t>in order from </a:t>
            </a:r>
            <a:r>
              <a:rPr lang="en-GB" dirty="0" smtClean="0"/>
              <a:t>which you think would have had the highest levels of obedience, to the lowest levels. You must write down a rationale for your choices, and estimate the % of people who obeyed up to 450v, which we will hear as a group in a discussion in 10 </a:t>
            </a:r>
            <a:r>
              <a:rPr lang="en-GB" dirty="0" err="1" smtClean="0"/>
              <a:t>mins</a:t>
            </a:r>
            <a:r>
              <a:rPr lang="en-GB" dirty="0" smtClean="0"/>
              <a:t>.</a:t>
            </a:r>
            <a:endParaRPr lang="en-GB" dirty="0"/>
          </a:p>
        </p:txBody>
      </p:sp>
      <p:sp>
        <p:nvSpPr>
          <p:cNvPr id="4" name="TextBox 3"/>
          <p:cNvSpPr txBox="1"/>
          <p:nvPr/>
        </p:nvSpPr>
        <p:spPr>
          <a:xfrm>
            <a:off x="7919864" y="1240913"/>
            <a:ext cx="1224136" cy="369332"/>
          </a:xfrm>
          <a:prstGeom prst="rect">
            <a:avLst/>
          </a:prstGeom>
          <a:solidFill>
            <a:schemeClr val="accent6">
              <a:lumMod val="40000"/>
              <a:lumOff val="60000"/>
            </a:schemeClr>
          </a:solidFill>
        </p:spPr>
        <p:txBody>
          <a:bodyPr wrap="square" rtlCol="0">
            <a:spAutoFit/>
          </a:bodyPr>
          <a:lstStyle/>
          <a:p>
            <a:r>
              <a:rPr lang="en-GB" dirty="0" smtClean="0"/>
              <a:t>10 </a:t>
            </a:r>
            <a:r>
              <a:rPr lang="en-GB" dirty="0" err="1" smtClean="0"/>
              <a:t>mins</a:t>
            </a:r>
            <a:endParaRPr lang="en-GB" dirty="0"/>
          </a:p>
        </p:txBody>
      </p:sp>
      <p:sp>
        <p:nvSpPr>
          <p:cNvPr id="6" name="TextBox 5"/>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2" name="Title 1"/>
          <p:cNvSpPr>
            <a:spLocks noGrp="1"/>
          </p:cNvSpPr>
          <p:nvPr>
            <p:ph type="title"/>
          </p:nvPr>
        </p:nvSpPr>
        <p:spPr>
          <a:xfrm>
            <a:off x="5004048" y="801728"/>
            <a:ext cx="4402832" cy="1143000"/>
          </a:xfrm>
        </p:spPr>
        <p:txBody>
          <a:bodyPr/>
          <a:lstStyle/>
          <a:p>
            <a:r>
              <a:rPr lang="en-GB" b="1" dirty="0" smtClean="0">
                <a:solidFill>
                  <a:schemeClr val="accent6">
                    <a:lumMod val="75000"/>
                  </a:schemeClr>
                </a:solidFill>
                <a:latin typeface="Comic Sans MS" panose="030F0702030302020204" pitchFamily="66" charset="0"/>
              </a:rPr>
              <a:t>Task</a:t>
            </a:r>
            <a:endParaRPr lang="en-GB" b="1" dirty="0">
              <a:solidFill>
                <a:schemeClr val="accent6">
                  <a:lumMod val="75000"/>
                </a:schemeClr>
              </a:solidFill>
              <a:latin typeface="Comic Sans MS" panose="030F0702030302020204" pitchFamily="66" charset="0"/>
            </a:endParaRPr>
          </a:p>
        </p:txBody>
      </p:sp>
    </p:spTree>
    <p:extLst>
      <p:ext uri="{BB962C8B-B14F-4D97-AF65-F5344CB8AC3E}">
        <p14:creationId xmlns:p14="http://schemas.microsoft.com/office/powerpoint/2010/main" val="297474792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GB" dirty="0">
                <a:latin typeface="Comic Sans MS" panose="030F0702030302020204" pitchFamily="66" charset="0"/>
              </a:rPr>
              <a:t>Presence of </a:t>
            </a:r>
            <a:r>
              <a:rPr lang="en-GB" dirty="0" smtClean="0">
                <a:latin typeface="Comic Sans MS" panose="030F0702030302020204" pitchFamily="66" charset="0"/>
              </a:rPr>
              <a:t>allies</a:t>
            </a:r>
            <a:endParaRPr lang="en-US" dirty="0">
              <a:latin typeface="Comic Sans MS" panose="030F0702030302020204" pitchFamily="66" charset="0"/>
            </a:endParaRPr>
          </a:p>
        </p:txBody>
      </p:sp>
      <p:sp>
        <p:nvSpPr>
          <p:cNvPr id="3" name="Content Placeholder 2"/>
          <p:cNvSpPr>
            <a:spLocks noGrp="1"/>
          </p:cNvSpPr>
          <p:nvPr>
            <p:ph idx="1"/>
          </p:nvPr>
        </p:nvSpPr>
        <p:spPr>
          <a:xfrm>
            <a:off x="467544" y="1340768"/>
            <a:ext cx="8208912" cy="4114800"/>
          </a:xfrm>
          <a:solidFill>
            <a:schemeClr val="bg1"/>
          </a:solidFill>
        </p:spPr>
        <p:txBody>
          <a:bodyPr/>
          <a:lstStyle/>
          <a:p>
            <a:pPr marL="0" indent="0">
              <a:buNone/>
            </a:pPr>
            <a:r>
              <a:rPr lang="en-GB" dirty="0" smtClean="0">
                <a:latin typeface="Comic Sans MS" panose="030F0702030302020204" pitchFamily="66" charset="0"/>
              </a:rPr>
              <a:t>Teacher given support from two other ‘teachers’ (confederates) who refused to continue at 210 volts. </a:t>
            </a:r>
            <a:endParaRPr lang="en-US" dirty="0">
              <a:latin typeface="Comic Sans MS" panose="030F0702030302020204" pitchFamily="66" charset="0"/>
            </a:endParaRPr>
          </a:p>
        </p:txBody>
      </p:sp>
      <p:pic>
        <p:nvPicPr>
          <p:cNvPr id="5122" name="Picture 2"/>
          <p:cNvPicPr>
            <a:picLocks noChangeAspect="1" noChangeArrowheads="1"/>
          </p:cNvPicPr>
          <p:nvPr/>
        </p:nvPicPr>
        <p:blipFill>
          <a:blip r:embed="rId2" cstate="print"/>
          <a:srcRect/>
          <a:stretch>
            <a:fillRect/>
          </a:stretch>
        </p:blipFill>
        <p:spPr bwMode="auto">
          <a:xfrm>
            <a:off x="4566675" y="2924944"/>
            <a:ext cx="3910002" cy="2167798"/>
          </a:xfrm>
          <a:prstGeom prst="rect">
            <a:avLst/>
          </a:prstGeom>
          <a:noFill/>
          <a:ln w="9525">
            <a:noFill/>
            <a:miter lim="800000"/>
            <a:headEnd/>
            <a:tailEnd/>
          </a:ln>
        </p:spPr>
      </p:pic>
      <p:sp>
        <p:nvSpPr>
          <p:cNvPr id="5" name="TextBox 4"/>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Tree>
    <p:extLst>
      <p:ext uri="{BB962C8B-B14F-4D97-AF65-F5344CB8AC3E}">
        <p14:creationId xmlns:p14="http://schemas.microsoft.com/office/powerpoint/2010/main" val="184283979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961018"/>
          </a:xfrm>
        </p:spPr>
        <p:txBody>
          <a:bodyPr>
            <a:noAutofit/>
          </a:bodyPr>
          <a:lstStyle/>
          <a:p>
            <a:r>
              <a:rPr lang="en-GB" sz="9600" dirty="0" smtClean="0"/>
              <a:t>Lower </a:t>
            </a:r>
            <a:endParaRPr lang="en-US" sz="9600" dirty="0"/>
          </a:p>
        </p:txBody>
      </p:sp>
      <p:sp>
        <p:nvSpPr>
          <p:cNvPr id="4" name="Content Placeholder 3"/>
          <p:cNvSpPr>
            <a:spLocks noGrp="1"/>
          </p:cNvSpPr>
          <p:nvPr>
            <p:ph idx="1"/>
          </p:nvPr>
        </p:nvSpPr>
        <p:spPr/>
        <p:txBody>
          <a:bodyPr/>
          <a:lstStyle/>
          <a:p>
            <a:endParaRPr lang="en-GB"/>
          </a:p>
        </p:txBody>
      </p:sp>
      <p:sp>
        <p:nvSpPr>
          <p:cNvPr id="5" name="Explosion 1 4"/>
          <p:cNvSpPr/>
          <p:nvPr/>
        </p:nvSpPr>
        <p:spPr>
          <a:xfrm>
            <a:off x="1331640" y="260648"/>
            <a:ext cx="6929358" cy="5328592"/>
          </a:xfrm>
          <a:prstGeom prst="irregularSeal1">
            <a:avLst/>
          </a:prstGeom>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1"/>
                </a:solidFill>
                <a:effectLst>
                  <a:outerShdw blurRad="38100" dist="38100" dir="2700000" algn="tl">
                    <a:srgbClr val="000000">
                      <a:alpha val="43137"/>
                    </a:srgbClr>
                  </a:outerShdw>
                </a:effectLst>
                <a:latin typeface="Comic Sans MS" panose="030F0702030302020204" pitchFamily="66" charset="0"/>
              </a:rPr>
              <a:t>Lower</a:t>
            </a:r>
          </a:p>
          <a:p>
            <a:pPr algn="ctr"/>
            <a:r>
              <a:rPr lang="en-GB" sz="8000" dirty="0" smtClean="0">
                <a:solidFill>
                  <a:schemeClr val="tx1"/>
                </a:solidFill>
                <a:effectLst>
                  <a:outerShdw blurRad="38100" dist="38100" dir="2700000" algn="tl">
                    <a:srgbClr val="000000">
                      <a:alpha val="43137"/>
                    </a:srgbClr>
                  </a:outerShdw>
                </a:effectLst>
                <a:latin typeface="Comic Sans MS" panose="030F0702030302020204" pitchFamily="66" charset="0"/>
              </a:rPr>
              <a:t>10%</a:t>
            </a:r>
            <a:endParaRPr lang="en-GB" sz="80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6578870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a:solidFill>
            <a:schemeClr val="accent6">
              <a:lumMod val="75000"/>
            </a:schemeClr>
          </a:solidFill>
        </p:spPr>
        <p:txBody>
          <a:bodyPr/>
          <a:lstStyle/>
          <a:p>
            <a:r>
              <a:rPr lang="en-GB" dirty="0" smtClean="0">
                <a:latin typeface="Comic Sans MS" panose="030F0702030302020204" pitchFamily="66" charset="0"/>
              </a:rPr>
              <a:t>Proximity of authority figure</a:t>
            </a:r>
            <a:endParaRPr lang="en-US" dirty="0">
              <a:latin typeface="Comic Sans MS" panose="030F0702030302020204" pitchFamily="66" charset="0"/>
            </a:endParaRPr>
          </a:p>
        </p:txBody>
      </p:sp>
      <p:sp>
        <p:nvSpPr>
          <p:cNvPr id="3" name="Content Placeholder 2"/>
          <p:cNvSpPr>
            <a:spLocks noGrp="1"/>
          </p:cNvSpPr>
          <p:nvPr>
            <p:ph idx="1"/>
          </p:nvPr>
        </p:nvSpPr>
        <p:spPr>
          <a:xfrm>
            <a:off x="323528" y="1340768"/>
            <a:ext cx="5040560" cy="3917044"/>
          </a:xfrm>
          <a:solidFill>
            <a:schemeClr val="bg1"/>
          </a:solidFill>
        </p:spPr>
        <p:txBody>
          <a:bodyPr/>
          <a:lstStyle/>
          <a:p>
            <a:pPr marL="0" indent="0">
              <a:buNone/>
            </a:pPr>
            <a:r>
              <a:rPr lang="en-GB" dirty="0" smtClean="0">
                <a:latin typeface="Comic Sans MS" panose="030F0702030302020204" pitchFamily="66" charset="0"/>
              </a:rPr>
              <a:t>Experimenter left the room and gave instructions to ‘teacher’ by telephone. </a:t>
            </a:r>
            <a:endParaRPr lang="en-US" dirty="0">
              <a:latin typeface="Comic Sans MS" panose="030F0702030302020204" pitchFamily="66" charset="0"/>
            </a:endParaRPr>
          </a:p>
        </p:txBody>
      </p:sp>
      <p:pic>
        <p:nvPicPr>
          <p:cNvPr id="6146" name="Picture 2"/>
          <p:cNvPicPr>
            <a:picLocks noChangeAspect="1" noChangeArrowheads="1"/>
          </p:cNvPicPr>
          <p:nvPr/>
        </p:nvPicPr>
        <p:blipFill>
          <a:blip r:embed="rId2" cstate="print"/>
          <a:srcRect/>
          <a:stretch>
            <a:fillRect/>
          </a:stretch>
        </p:blipFill>
        <p:spPr bwMode="auto">
          <a:xfrm>
            <a:off x="5220072" y="1268760"/>
            <a:ext cx="3458716" cy="3989052"/>
          </a:xfrm>
          <a:prstGeom prst="rect">
            <a:avLst/>
          </a:prstGeom>
          <a:noFill/>
          <a:ln w="57150">
            <a:solidFill>
              <a:schemeClr val="accent5"/>
            </a:solidFill>
            <a:miter lim="800000"/>
            <a:headEnd/>
            <a:tailEnd/>
          </a:ln>
        </p:spPr>
      </p:pic>
      <p:sp>
        <p:nvSpPr>
          <p:cNvPr id="5" name="TextBox 4"/>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Tree>
    <p:extLst>
      <p:ext uri="{BB962C8B-B14F-4D97-AF65-F5344CB8AC3E}">
        <p14:creationId xmlns:p14="http://schemas.microsoft.com/office/powerpoint/2010/main" val="2099595988"/>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818142"/>
          </a:xfrm>
        </p:spPr>
        <p:txBody>
          <a:bodyPr>
            <a:noAutofit/>
          </a:bodyPr>
          <a:lstStyle/>
          <a:p>
            <a:r>
              <a:rPr lang="en-GB" sz="9600" dirty="0" smtClean="0"/>
              <a:t>Lower</a:t>
            </a:r>
            <a:endParaRPr lang="en-US" sz="9600" dirty="0"/>
          </a:p>
        </p:txBody>
      </p:sp>
      <p:sp>
        <p:nvSpPr>
          <p:cNvPr id="3" name="Content Placeholder 2"/>
          <p:cNvSpPr>
            <a:spLocks noGrp="1"/>
          </p:cNvSpPr>
          <p:nvPr>
            <p:ph idx="1"/>
          </p:nvPr>
        </p:nvSpPr>
        <p:spPr>
          <a:xfrm>
            <a:off x="457200" y="2214553"/>
            <a:ext cx="8229600" cy="3957963"/>
          </a:xfrm>
        </p:spPr>
        <p:txBody>
          <a:bodyPr>
            <a:normAutofit/>
          </a:bodyPr>
          <a:lstStyle/>
          <a:p>
            <a:pPr algn="ctr"/>
            <a:endParaRPr lang="en-US" sz="9600" dirty="0"/>
          </a:p>
        </p:txBody>
      </p:sp>
      <p:sp>
        <p:nvSpPr>
          <p:cNvPr id="4" name="Explosion 1 3"/>
          <p:cNvSpPr/>
          <p:nvPr/>
        </p:nvSpPr>
        <p:spPr>
          <a:xfrm>
            <a:off x="1475656" y="404664"/>
            <a:ext cx="6929358" cy="5328592"/>
          </a:xfrm>
          <a:prstGeom prst="irregularSeal1">
            <a:avLst/>
          </a:prstGeom>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1"/>
                </a:solidFill>
                <a:effectLst>
                  <a:outerShdw blurRad="38100" dist="38100" dir="2700000" algn="tl">
                    <a:srgbClr val="000000">
                      <a:alpha val="43137"/>
                    </a:srgbClr>
                  </a:outerShdw>
                </a:effectLst>
                <a:latin typeface="Comic Sans MS" panose="030F0702030302020204" pitchFamily="66" charset="0"/>
              </a:rPr>
              <a:t>Lower 21%</a:t>
            </a:r>
            <a:endParaRPr lang="en-GB" sz="80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17237008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p>
            <a:r>
              <a:rPr lang="en-GB" b="1" dirty="0" smtClean="0">
                <a:latin typeface="Comic Sans MS" panose="030F0702030302020204" pitchFamily="66" charset="0"/>
              </a:rPr>
              <a:t>Peer administers shock</a:t>
            </a:r>
            <a:endParaRPr lang="en-US" b="1" dirty="0">
              <a:latin typeface="Comic Sans MS" panose="030F0702030302020204" pitchFamily="66" charset="0"/>
            </a:endParaRPr>
          </a:p>
        </p:txBody>
      </p:sp>
      <p:sp>
        <p:nvSpPr>
          <p:cNvPr id="3" name="Content Placeholder 2"/>
          <p:cNvSpPr>
            <a:spLocks noGrp="1"/>
          </p:cNvSpPr>
          <p:nvPr>
            <p:ph idx="1"/>
          </p:nvPr>
        </p:nvSpPr>
        <p:spPr>
          <a:xfrm>
            <a:off x="457200" y="1600201"/>
            <a:ext cx="8229600" cy="3701008"/>
          </a:xfrm>
          <a:solidFill>
            <a:schemeClr val="bg1"/>
          </a:solidFill>
        </p:spPr>
        <p:txBody>
          <a:bodyPr/>
          <a:lstStyle/>
          <a:p>
            <a:pPr marL="0" indent="0">
              <a:buNone/>
            </a:pPr>
            <a:r>
              <a:rPr lang="en-GB" dirty="0" smtClean="0"/>
              <a:t>Assistant (confederate) gave shocks whilst teacher read out word pairs.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860032" y="2996952"/>
            <a:ext cx="3546594" cy="1997005"/>
          </a:xfrm>
          <a:prstGeom prst="rect">
            <a:avLst/>
          </a:prstGeom>
          <a:noFill/>
          <a:ln w="57150">
            <a:solidFill>
              <a:schemeClr val="accent5"/>
            </a:solidFill>
            <a:miter lim="800000"/>
            <a:headEnd/>
            <a:tailEnd/>
          </a:ln>
        </p:spPr>
      </p:pic>
      <p:sp>
        <p:nvSpPr>
          <p:cNvPr id="5" name="TextBox 4"/>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Tree>
    <p:extLst>
      <p:ext uri="{BB962C8B-B14F-4D97-AF65-F5344CB8AC3E}">
        <p14:creationId xmlns:p14="http://schemas.microsoft.com/office/powerpoint/2010/main" val="29390169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Rectangle 2"/>
          <p:cNvSpPr txBox="1">
            <a:spLocks noChangeArrowheads="1"/>
          </p:cNvSpPr>
          <p:nvPr/>
        </p:nvSpPr>
        <p:spPr bwMode="auto">
          <a:xfrm>
            <a:off x="211307" y="332656"/>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0" i="0" u="none" strike="noStrike" kern="0" cap="none" spc="0" normalizeH="0" baseline="0" noProof="0" dirty="0" smtClean="0">
                <a:ln>
                  <a:noFill/>
                </a:ln>
                <a:solidFill>
                  <a:srgbClr val="0100B4"/>
                </a:solidFill>
                <a:effectLst>
                  <a:outerShdw blurRad="38100" dist="38100" dir="2700000" algn="tl">
                    <a:srgbClr val="000000"/>
                  </a:outerShdw>
                </a:effectLst>
                <a:uLnTx/>
                <a:uFillTx/>
                <a:latin typeface="Lucida Console" pitchFamily="49" charset="0"/>
                <a:ea typeface="+mj-ea"/>
                <a:cs typeface="+mj-cs"/>
              </a:rPr>
              <a:t>Would you obey?</a:t>
            </a:r>
            <a:br>
              <a:rPr kumimoji="0" lang="en-GB" sz="3600" b="0" i="0" u="none" strike="noStrike" kern="0" cap="none" spc="0" normalizeH="0" baseline="0" noProof="0" dirty="0" smtClean="0">
                <a:ln>
                  <a:noFill/>
                </a:ln>
                <a:solidFill>
                  <a:srgbClr val="0100B4"/>
                </a:solidFill>
                <a:effectLst>
                  <a:outerShdw blurRad="38100" dist="38100" dir="2700000" algn="tl">
                    <a:srgbClr val="000000"/>
                  </a:outerShdw>
                </a:effectLst>
                <a:uLnTx/>
                <a:uFillTx/>
                <a:latin typeface="Lucida Console" pitchFamily="49" charset="0"/>
                <a:ea typeface="+mj-ea"/>
                <a:cs typeface="+mj-cs"/>
              </a:rPr>
            </a:br>
            <a:r>
              <a:rPr kumimoji="0" lang="en-GB" sz="3600" b="0" i="0" u="none" strike="noStrike" kern="0" cap="none" spc="0" normalizeH="0" baseline="0" noProof="0" dirty="0" smtClean="0">
                <a:ln>
                  <a:noFill/>
                </a:ln>
                <a:solidFill>
                  <a:srgbClr val="0100B4"/>
                </a:solidFill>
                <a:effectLst>
                  <a:outerShdw blurRad="38100" dist="38100" dir="2700000" algn="tl">
                    <a:srgbClr val="000000"/>
                  </a:outerShdw>
                </a:effectLst>
                <a:uLnTx/>
                <a:uFillTx/>
                <a:latin typeface="Lucida Console" pitchFamily="49" charset="0"/>
                <a:ea typeface="+mj-ea"/>
                <a:cs typeface="+mj-cs"/>
              </a:rPr>
              <a:t>Why?</a:t>
            </a:r>
          </a:p>
        </p:txBody>
      </p:sp>
      <p:sp>
        <p:nvSpPr>
          <p:cNvPr id="7" name="Rectangle 3"/>
          <p:cNvSpPr txBox="1">
            <a:spLocks noChangeArrowheads="1"/>
          </p:cNvSpPr>
          <p:nvPr/>
        </p:nvSpPr>
        <p:spPr>
          <a:xfrm>
            <a:off x="211307" y="2420888"/>
            <a:ext cx="5800853" cy="32011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GB" dirty="0" smtClean="0">
              <a:solidFill>
                <a:schemeClr val="bg1"/>
              </a:solidFill>
            </a:endParaRPr>
          </a:p>
          <a:p>
            <a:pPr marL="0" indent="0" algn="ctr">
              <a:buNone/>
            </a:pPr>
            <a:r>
              <a:rPr lang="en-GB" sz="3600" dirty="0" smtClean="0">
                <a:solidFill>
                  <a:schemeClr val="accent5">
                    <a:lumMod val="20000"/>
                    <a:lumOff val="80000"/>
                  </a:schemeClr>
                </a:solidFill>
              </a:rPr>
              <a:t>A fireman in uniform approaches you in the street and tells you to cross to the other side of the street immediately.</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77"/>
          <a:stretch/>
        </p:blipFill>
        <p:spPr bwMode="auto">
          <a:xfrm>
            <a:off x="4932040" y="440353"/>
            <a:ext cx="3707904" cy="165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992" y="2519265"/>
            <a:ext cx="1436375" cy="300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170639"/>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818142"/>
          </a:xfrm>
        </p:spPr>
        <p:txBody>
          <a:bodyPr>
            <a:noAutofit/>
          </a:bodyPr>
          <a:lstStyle/>
          <a:p>
            <a:r>
              <a:rPr lang="en-GB" sz="9600" dirty="0" smtClean="0"/>
              <a:t>Lower</a:t>
            </a:r>
            <a:endParaRPr lang="en-US" sz="9600" dirty="0"/>
          </a:p>
        </p:txBody>
      </p:sp>
      <p:sp>
        <p:nvSpPr>
          <p:cNvPr id="3" name="Content Placeholder 2"/>
          <p:cNvSpPr>
            <a:spLocks noGrp="1"/>
          </p:cNvSpPr>
          <p:nvPr>
            <p:ph idx="1"/>
          </p:nvPr>
        </p:nvSpPr>
        <p:spPr>
          <a:xfrm>
            <a:off x="457200" y="2214553"/>
            <a:ext cx="8229600" cy="3957963"/>
          </a:xfrm>
        </p:spPr>
        <p:txBody>
          <a:bodyPr>
            <a:normAutofit/>
          </a:bodyPr>
          <a:lstStyle/>
          <a:p>
            <a:pPr algn="ctr"/>
            <a:endParaRPr lang="en-US" sz="9600" dirty="0"/>
          </a:p>
        </p:txBody>
      </p:sp>
      <p:sp>
        <p:nvSpPr>
          <p:cNvPr id="4" name="Explosion 1 3"/>
          <p:cNvSpPr/>
          <p:nvPr/>
        </p:nvSpPr>
        <p:spPr>
          <a:xfrm>
            <a:off x="1475656" y="404664"/>
            <a:ext cx="6929358" cy="5328592"/>
          </a:xfrm>
          <a:prstGeom prst="irregularSeal1">
            <a:avLst/>
          </a:prstGeom>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prstClr val="black"/>
                </a:solidFill>
                <a:effectLst>
                  <a:outerShdw blurRad="38100" dist="38100" dir="2700000" algn="tl">
                    <a:srgbClr val="000000">
                      <a:alpha val="43137"/>
                    </a:srgbClr>
                  </a:outerShdw>
                </a:effectLst>
                <a:latin typeface="Comic Sans MS" panose="030F0702030302020204" pitchFamily="66" charset="0"/>
              </a:rPr>
              <a:t>Higher</a:t>
            </a:r>
          </a:p>
          <a:p>
            <a:pPr algn="ctr"/>
            <a:r>
              <a:rPr lang="en-GB" sz="8000" dirty="0" smtClean="0">
                <a:solidFill>
                  <a:prstClr val="black"/>
                </a:solidFill>
                <a:effectLst>
                  <a:outerShdw blurRad="38100" dist="38100" dir="2700000" algn="tl">
                    <a:srgbClr val="000000">
                      <a:alpha val="43137"/>
                    </a:srgbClr>
                  </a:outerShdw>
                </a:effectLst>
                <a:latin typeface="Comic Sans MS" panose="030F0702030302020204" pitchFamily="66" charset="0"/>
              </a:rPr>
              <a:t>92%</a:t>
            </a:r>
            <a:endParaRPr lang="en-GB" sz="8000" dirty="0">
              <a:solidFill>
                <a:prstClr val="black"/>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06848921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GB" sz="3200" dirty="0" smtClean="0">
                <a:latin typeface="Comic Sans MS" panose="030F0702030302020204" pitchFamily="66" charset="0"/>
              </a:rPr>
              <a:t>Physical touch proximity</a:t>
            </a:r>
            <a:endParaRPr lang="en-US" sz="3200" dirty="0">
              <a:latin typeface="Comic Sans MS" panose="030F0702030302020204" pitchFamily="66" charset="0"/>
            </a:endParaRPr>
          </a:p>
        </p:txBody>
      </p:sp>
      <p:sp>
        <p:nvSpPr>
          <p:cNvPr id="3" name="Content Placeholder 2"/>
          <p:cNvSpPr>
            <a:spLocks noGrp="1"/>
          </p:cNvSpPr>
          <p:nvPr>
            <p:ph idx="1"/>
          </p:nvPr>
        </p:nvSpPr>
        <p:spPr>
          <a:xfrm>
            <a:off x="457200" y="1340769"/>
            <a:ext cx="8229600" cy="4091164"/>
          </a:xfrm>
          <a:solidFill>
            <a:schemeClr val="bg1"/>
          </a:solidFill>
        </p:spPr>
        <p:txBody>
          <a:bodyPr/>
          <a:lstStyle/>
          <a:p>
            <a:pPr marL="0" indent="0">
              <a:buNone/>
            </a:pPr>
            <a:r>
              <a:rPr lang="en-GB" dirty="0" smtClean="0"/>
              <a:t>Teacher had to force learner’s hand onto the plate to receive electric shock.</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220072" y="2636912"/>
            <a:ext cx="3079729" cy="2463783"/>
          </a:xfrm>
          <a:prstGeom prst="rect">
            <a:avLst/>
          </a:prstGeom>
          <a:noFill/>
          <a:ln w="9525">
            <a:noFill/>
            <a:miter lim="800000"/>
            <a:headEnd/>
            <a:tailEnd/>
          </a:ln>
        </p:spPr>
      </p:pic>
      <p:sp>
        <p:nvSpPr>
          <p:cNvPr id="5" name="TextBox 4"/>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Tree>
    <p:extLst>
      <p:ext uri="{BB962C8B-B14F-4D97-AF65-F5344CB8AC3E}">
        <p14:creationId xmlns:p14="http://schemas.microsoft.com/office/powerpoint/2010/main" val="182072256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818142"/>
          </a:xfrm>
        </p:spPr>
        <p:txBody>
          <a:bodyPr>
            <a:noAutofit/>
          </a:bodyPr>
          <a:lstStyle/>
          <a:p>
            <a:endParaRPr lang="en-US" sz="9600" dirty="0"/>
          </a:p>
        </p:txBody>
      </p:sp>
      <p:sp>
        <p:nvSpPr>
          <p:cNvPr id="3" name="Content Placeholder 2"/>
          <p:cNvSpPr>
            <a:spLocks noGrp="1"/>
          </p:cNvSpPr>
          <p:nvPr>
            <p:ph idx="1"/>
          </p:nvPr>
        </p:nvSpPr>
        <p:spPr>
          <a:xfrm>
            <a:off x="457200" y="2214553"/>
            <a:ext cx="8229600" cy="3957963"/>
          </a:xfrm>
        </p:spPr>
        <p:txBody>
          <a:bodyPr>
            <a:normAutofit/>
          </a:bodyPr>
          <a:lstStyle/>
          <a:p>
            <a:r>
              <a:rPr lang="en-GB" sz="9600" dirty="0" smtClean="0"/>
              <a:t>30%</a:t>
            </a:r>
            <a:endParaRPr lang="en-US" sz="9600" dirty="0"/>
          </a:p>
        </p:txBody>
      </p:sp>
      <p:sp>
        <p:nvSpPr>
          <p:cNvPr id="4" name="Explosion 1 3"/>
          <p:cNvSpPr/>
          <p:nvPr/>
        </p:nvSpPr>
        <p:spPr>
          <a:xfrm>
            <a:off x="1331640" y="764704"/>
            <a:ext cx="6929358" cy="5184576"/>
          </a:xfrm>
          <a:prstGeom prst="irregularSeal1">
            <a:avLst/>
          </a:prstGeom>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1"/>
                </a:solidFill>
                <a:effectLst>
                  <a:outerShdw blurRad="38100" dist="38100" dir="2700000" algn="tl">
                    <a:srgbClr val="000000">
                      <a:alpha val="43137"/>
                    </a:srgbClr>
                  </a:outerShdw>
                </a:effectLst>
                <a:latin typeface="Comic Sans MS" panose="030F0702030302020204" pitchFamily="66" charset="0"/>
              </a:rPr>
              <a:t>Lower</a:t>
            </a:r>
          </a:p>
          <a:p>
            <a:pPr algn="ctr"/>
            <a:r>
              <a:rPr lang="en-GB" sz="8000" dirty="0" smtClean="0">
                <a:solidFill>
                  <a:schemeClr val="tx1"/>
                </a:solidFill>
                <a:effectLst>
                  <a:outerShdw blurRad="38100" dist="38100" dir="2700000" algn="tl">
                    <a:srgbClr val="000000">
                      <a:alpha val="43137"/>
                    </a:srgbClr>
                  </a:outerShdw>
                </a:effectLst>
                <a:latin typeface="Comic Sans MS" panose="030F0702030302020204" pitchFamily="66" charset="0"/>
              </a:rPr>
              <a:t>30% </a:t>
            </a:r>
            <a:endParaRPr lang="en-GB" sz="80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307674751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GB" dirty="0" smtClean="0">
                <a:latin typeface="Comic Sans MS" panose="030F0702030302020204" pitchFamily="66" charset="0"/>
              </a:rPr>
              <a:t>Proximity of learner</a:t>
            </a:r>
            <a:endParaRPr lang="en-US" dirty="0">
              <a:latin typeface="Comic Sans MS" panose="030F0702030302020204" pitchFamily="66" charset="0"/>
            </a:endParaRPr>
          </a:p>
        </p:txBody>
      </p:sp>
      <p:sp>
        <p:nvSpPr>
          <p:cNvPr id="3" name="Content Placeholder 2"/>
          <p:cNvSpPr>
            <a:spLocks noGrp="1"/>
          </p:cNvSpPr>
          <p:nvPr>
            <p:ph idx="1"/>
          </p:nvPr>
        </p:nvSpPr>
        <p:spPr>
          <a:xfrm>
            <a:off x="467544" y="1340768"/>
            <a:ext cx="4752528" cy="3843156"/>
          </a:xfrm>
          <a:solidFill>
            <a:schemeClr val="bg1"/>
          </a:solidFill>
        </p:spPr>
        <p:txBody>
          <a:bodyPr/>
          <a:lstStyle/>
          <a:p>
            <a:pPr marL="0" indent="0">
              <a:buNone/>
            </a:pPr>
            <a:r>
              <a:rPr lang="en-GB" dirty="0" smtClean="0"/>
              <a:t>Teacher and learner in same room (1.5 feet from each other). Teacher – participant- can see aguish rather than just hear it.</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004048" y="1340768"/>
            <a:ext cx="3667134" cy="3843156"/>
          </a:xfrm>
          <a:prstGeom prst="rect">
            <a:avLst/>
          </a:prstGeom>
          <a:noFill/>
          <a:ln w="57150">
            <a:solidFill>
              <a:schemeClr val="accent5"/>
            </a:solidFill>
            <a:miter lim="800000"/>
            <a:headEnd/>
            <a:tailEnd/>
          </a:ln>
        </p:spPr>
      </p:pic>
      <p:sp>
        <p:nvSpPr>
          <p:cNvPr id="5" name="TextBox 4"/>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Tree>
    <p:extLst>
      <p:ext uri="{BB962C8B-B14F-4D97-AF65-F5344CB8AC3E}">
        <p14:creationId xmlns:p14="http://schemas.microsoft.com/office/powerpoint/2010/main" val="413483114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5"/>
            <a:ext cx="8229600" cy="4029401"/>
          </a:xfrm>
        </p:spPr>
        <p:txBody>
          <a:bodyPr>
            <a:normAutofit/>
          </a:bodyPr>
          <a:lstStyle/>
          <a:p>
            <a:r>
              <a:rPr lang="en-GB" sz="9600" dirty="0" smtClean="0"/>
              <a:t>40%</a:t>
            </a:r>
            <a:endParaRPr lang="en-US" sz="9600" dirty="0"/>
          </a:p>
        </p:txBody>
      </p:sp>
      <p:sp>
        <p:nvSpPr>
          <p:cNvPr id="5" name="Title 4"/>
          <p:cNvSpPr>
            <a:spLocks noGrp="1"/>
          </p:cNvSpPr>
          <p:nvPr>
            <p:ph type="title"/>
          </p:nvPr>
        </p:nvSpPr>
        <p:spPr/>
        <p:txBody>
          <a:bodyPr/>
          <a:lstStyle/>
          <a:p>
            <a:endParaRPr lang="en-GB"/>
          </a:p>
        </p:txBody>
      </p:sp>
      <p:sp>
        <p:nvSpPr>
          <p:cNvPr id="6" name="Explosion 1 5"/>
          <p:cNvSpPr/>
          <p:nvPr/>
        </p:nvSpPr>
        <p:spPr>
          <a:xfrm>
            <a:off x="1331640" y="764704"/>
            <a:ext cx="6929358" cy="5184576"/>
          </a:xfrm>
          <a:prstGeom prst="irregularSeal1">
            <a:avLst/>
          </a:prstGeom>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1"/>
                </a:solidFill>
                <a:effectLst>
                  <a:outerShdw blurRad="38100" dist="38100" dir="2700000" algn="tl">
                    <a:srgbClr val="000000">
                      <a:alpha val="43137"/>
                    </a:srgbClr>
                  </a:outerShdw>
                </a:effectLst>
                <a:latin typeface="Comic Sans MS" panose="030F0702030302020204" pitchFamily="66" charset="0"/>
              </a:rPr>
              <a:t>Lower</a:t>
            </a:r>
          </a:p>
          <a:p>
            <a:pPr algn="ctr"/>
            <a:r>
              <a:rPr lang="en-GB" sz="8000" dirty="0" smtClean="0">
                <a:solidFill>
                  <a:schemeClr val="tx1"/>
                </a:solidFill>
                <a:effectLst>
                  <a:outerShdw blurRad="38100" dist="38100" dir="2700000" algn="tl">
                    <a:srgbClr val="000000">
                      <a:alpha val="43137"/>
                    </a:srgbClr>
                  </a:outerShdw>
                </a:effectLst>
                <a:latin typeface="Comic Sans MS" panose="030F0702030302020204" pitchFamily="66" charset="0"/>
              </a:rPr>
              <a:t>40% </a:t>
            </a:r>
            <a:endParaRPr lang="en-GB" sz="80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11416781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GB" dirty="0" smtClean="0">
                <a:latin typeface="Comic Sans MS" panose="030F0702030302020204" pitchFamily="66" charset="0"/>
              </a:rPr>
              <a:t>Teacher discretion</a:t>
            </a:r>
            <a:endParaRPr lang="en-US" dirty="0">
              <a:latin typeface="Comic Sans MS" panose="030F0702030302020204" pitchFamily="66" charset="0"/>
            </a:endParaRPr>
          </a:p>
        </p:txBody>
      </p:sp>
      <p:sp>
        <p:nvSpPr>
          <p:cNvPr id="3" name="Content Placeholder 2"/>
          <p:cNvSpPr>
            <a:spLocks noGrp="1"/>
          </p:cNvSpPr>
          <p:nvPr>
            <p:ph idx="1"/>
          </p:nvPr>
        </p:nvSpPr>
        <p:spPr>
          <a:xfrm>
            <a:off x="467544" y="1340768"/>
            <a:ext cx="4752528" cy="3843156"/>
          </a:xfrm>
          <a:solidFill>
            <a:schemeClr val="bg1"/>
          </a:solidFill>
        </p:spPr>
        <p:txBody>
          <a:bodyPr/>
          <a:lstStyle/>
          <a:p>
            <a:pPr marL="0" indent="0">
              <a:buNone/>
            </a:pPr>
            <a:r>
              <a:rPr lang="en-GB" dirty="0" smtClean="0"/>
              <a:t>Teacher has control of the amount of shock delivered to the ‘learner’.</a:t>
            </a:r>
            <a:endParaRPr lang="en-US" dirty="0"/>
          </a:p>
        </p:txBody>
      </p:sp>
      <p:sp>
        <p:nvSpPr>
          <p:cNvPr id="5" name="TextBox 4"/>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12252"/>
            <a:ext cx="3303243" cy="219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388666"/>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3115"/>
            <a:ext cx="8229600" cy="4029401"/>
          </a:xfrm>
        </p:spPr>
        <p:txBody>
          <a:bodyPr>
            <a:normAutofit/>
          </a:bodyPr>
          <a:lstStyle/>
          <a:p>
            <a:r>
              <a:rPr lang="en-GB" sz="9600" dirty="0" smtClean="0"/>
              <a:t>40%</a:t>
            </a:r>
            <a:endParaRPr lang="en-US" sz="9600" dirty="0"/>
          </a:p>
        </p:txBody>
      </p:sp>
      <p:sp>
        <p:nvSpPr>
          <p:cNvPr id="5" name="Title 4"/>
          <p:cNvSpPr>
            <a:spLocks noGrp="1"/>
          </p:cNvSpPr>
          <p:nvPr>
            <p:ph type="title"/>
          </p:nvPr>
        </p:nvSpPr>
        <p:spPr/>
        <p:txBody>
          <a:bodyPr/>
          <a:lstStyle/>
          <a:p>
            <a:endParaRPr lang="en-GB"/>
          </a:p>
        </p:txBody>
      </p:sp>
      <p:sp>
        <p:nvSpPr>
          <p:cNvPr id="6" name="Explosion 1 5"/>
          <p:cNvSpPr/>
          <p:nvPr/>
        </p:nvSpPr>
        <p:spPr>
          <a:xfrm>
            <a:off x="1331640" y="764704"/>
            <a:ext cx="6929358" cy="5184576"/>
          </a:xfrm>
          <a:prstGeom prst="irregularSeal1">
            <a:avLst/>
          </a:prstGeom>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tx1"/>
                </a:solidFill>
                <a:effectLst>
                  <a:outerShdw blurRad="38100" dist="38100" dir="2700000" algn="tl">
                    <a:srgbClr val="000000">
                      <a:alpha val="43137"/>
                    </a:srgbClr>
                  </a:outerShdw>
                </a:effectLst>
                <a:latin typeface="Comic Sans MS" panose="030F0702030302020204" pitchFamily="66" charset="0"/>
              </a:rPr>
              <a:t>Lower</a:t>
            </a:r>
          </a:p>
          <a:p>
            <a:pPr algn="ctr"/>
            <a:r>
              <a:rPr lang="en-GB" sz="8000" dirty="0" smtClean="0">
                <a:solidFill>
                  <a:schemeClr val="tx1"/>
                </a:solidFill>
                <a:effectLst>
                  <a:outerShdw blurRad="38100" dist="38100" dir="2700000" algn="tl">
                    <a:srgbClr val="000000">
                      <a:alpha val="43137"/>
                    </a:srgbClr>
                  </a:outerShdw>
                </a:effectLst>
                <a:latin typeface="Comic Sans MS" panose="030F0702030302020204" pitchFamily="66" charset="0"/>
              </a:rPr>
              <a:t>2.5% </a:t>
            </a:r>
            <a:endParaRPr lang="en-GB" sz="8000"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44064272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u="sng" dirty="0">
                <a:solidFill>
                  <a:schemeClr val="bg1"/>
                </a:solidFill>
              </a:rPr>
              <a:t>Task: </a:t>
            </a:r>
            <a:r>
              <a:rPr lang="en-GB" dirty="0" smtClean="0">
                <a:solidFill>
                  <a:schemeClr val="bg1"/>
                </a:solidFill>
              </a:rPr>
              <a:t>Complete the questions on the sheet </a:t>
            </a:r>
            <a:r>
              <a:rPr lang="en-GB" b="1" dirty="0">
                <a:solidFill>
                  <a:schemeClr val="bg1"/>
                </a:solidFill>
              </a:rPr>
              <a:t>from memory</a:t>
            </a:r>
            <a:r>
              <a:rPr lang="en-GB" dirty="0">
                <a:solidFill>
                  <a:schemeClr val="bg1"/>
                </a:solidFill>
              </a:rPr>
              <a:t> to test your knowledge on Milgram’s experiment. Check your answers with your notes and textbooks </a:t>
            </a:r>
            <a:r>
              <a:rPr lang="en-GB" i="1" dirty="0">
                <a:solidFill>
                  <a:schemeClr val="bg1"/>
                </a:solidFill>
              </a:rPr>
              <a:t>afterwards.</a:t>
            </a:r>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5" name="Title 1"/>
          <p:cNvSpPr txBox="1">
            <a:spLocks/>
          </p:cNvSpPr>
          <p:nvPr/>
        </p:nvSpPr>
        <p:spPr>
          <a:xfrm>
            <a:off x="585161" y="260648"/>
            <a:ext cx="8229600" cy="1143000"/>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Comic Sans MS" panose="030F0702030302020204" pitchFamily="66" charset="0"/>
              </a:rPr>
              <a:t>Home learning</a:t>
            </a:r>
            <a:endParaRPr lang="en-GB" dirty="0">
              <a:latin typeface="Comic Sans MS" panose="030F0702030302020204" pitchFamily="66" charset="0"/>
            </a:endParaRPr>
          </a:p>
        </p:txBody>
      </p:sp>
    </p:spTree>
    <p:extLst>
      <p:ext uri="{BB962C8B-B14F-4D97-AF65-F5344CB8AC3E}">
        <p14:creationId xmlns:p14="http://schemas.microsoft.com/office/powerpoint/2010/main" val="2552751304"/>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Rectangle 2"/>
          <p:cNvSpPr txBox="1">
            <a:spLocks noChangeArrowheads="1"/>
          </p:cNvSpPr>
          <p:nvPr/>
        </p:nvSpPr>
        <p:spPr bwMode="auto">
          <a:xfrm>
            <a:off x="211307" y="332656"/>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r>
              <a:rPr lang="en-GB" sz="3600" kern="0" dirty="0" smtClean="0">
                <a:solidFill>
                  <a:srgbClr val="0100B4"/>
                </a:solidFill>
                <a:latin typeface="Lucida Console" pitchFamily="49" charset="0"/>
              </a:rPr>
              <a:t>Would you obey?</a:t>
            </a:r>
            <a:br>
              <a:rPr lang="en-GB" sz="3600" kern="0" dirty="0" smtClean="0">
                <a:solidFill>
                  <a:srgbClr val="0100B4"/>
                </a:solidFill>
                <a:latin typeface="Lucida Console" pitchFamily="49" charset="0"/>
              </a:rPr>
            </a:br>
            <a:r>
              <a:rPr lang="en-GB" sz="3600" kern="0" dirty="0" smtClean="0">
                <a:solidFill>
                  <a:srgbClr val="0100B4"/>
                </a:solidFill>
                <a:latin typeface="Lucida Console" pitchFamily="49" charset="0"/>
              </a:rPr>
              <a:t>Why?</a:t>
            </a:r>
          </a:p>
        </p:txBody>
      </p:sp>
      <p:sp>
        <p:nvSpPr>
          <p:cNvPr id="7" name="Rectangle 3"/>
          <p:cNvSpPr txBox="1">
            <a:spLocks noChangeArrowheads="1"/>
          </p:cNvSpPr>
          <p:nvPr/>
        </p:nvSpPr>
        <p:spPr>
          <a:xfrm>
            <a:off x="211307" y="2492896"/>
            <a:ext cx="6160893"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000" dirty="0" smtClean="0">
                <a:solidFill>
                  <a:schemeClr val="accent5">
                    <a:lumMod val="20000"/>
                    <a:lumOff val="80000"/>
                  </a:schemeClr>
                </a:solidFill>
              </a:rPr>
              <a:t>A policeman in uniform tells you to cross to the other side of the road.</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77"/>
          <a:stretch/>
        </p:blipFill>
        <p:spPr bwMode="auto">
          <a:xfrm>
            <a:off x="4932040" y="440353"/>
            <a:ext cx="3707904" cy="165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492896"/>
            <a:ext cx="1871736" cy="280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250091"/>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Rectangle 2"/>
          <p:cNvSpPr txBox="1">
            <a:spLocks noChangeArrowheads="1"/>
          </p:cNvSpPr>
          <p:nvPr/>
        </p:nvSpPr>
        <p:spPr bwMode="auto">
          <a:xfrm>
            <a:off x="211307" y="332656"/>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r>
              <a:rPr lang="en-GB" sz="3600" kern="0" dirty="0" smtClean="0">
                <a:solidFill>
                  <a:srgbClr val="0100B4"/>
                </a:solidFill>
                <a:latin typeface="Lucida Console" pitchFamily="49" charset="0"/>
              </a:rPr>
              <a:t>Would you obey?</a:t>
            </a:r>
            <a:br>
              <a:rPr lang="en-GB" sz="3600" kern="0" dirty="0" smtClean="0">
                <a:solidFill>
                  <a:srgbClr val="0100B4"/>
                </a:solidFill>
                <a:latin typeface="Lucida Console" pitchFamily="49" charset="0"/>
              </a:rPr>
            </a:br>
            <a:r>
              <a:rPr lang="en-GB" sz="3600" kern="0" dirty="0" smtClean="0">
                <a:solidFill>
                  <a:srgbClr val="0100B4"/>
                </a:solidFill>
                <a:latin typeface="Lucida Console" pitchFamily="49" charset="0"/>
              </a:rPr>
              <a:t>Why?</a:t>
            </a:r>
          </a:p>
        </p:txBody>
      </p:sp>
      <p:sp>
        <p:nvSpPr>
          <p:cNvPr id="7" name="Rectangle 3"/>
          <p:cNvSpPr txBox="1">
            <a:spLocks noChangeArrowheads="1"/>
          </p:cNvSpPr>
          <p:nvPr/>
        </p:nvSpPr>
        <p:spPr>
          <a:xfrm>
            <a:off x="0" y="2996952"/>
            <a:ext cx="6574685"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000" dirty="0" smtClean="0">
                <a:solidFill>
                  <a:srgbClr val="4BACC6">
                    <a:lumMod val="20000"/>
                    <a:lumOff val="80000"/>
                  </a:srgbClr>
                </a:solidFill>
              </a:rPr>
              <a:t>A milk man tells you to cross to the other side of the road.</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77"/>
          <a:stretch/>
        </p:blipFill>
        <p:spPr bwMode="auto">
          <a:xfrm>
            <a:off x="4932040" y="440353"/>
            <a:ext cx="3707904" cy="165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944" y="2322817"/>
            <a:ext cx="2286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46345"/>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Rectangle 2"/>
          <p:cNvSpPr txBox="1">
            <a:spLocks noChangeArrowheads="1"/>
          </p:cNvSpPr>
          <p:nvPr/>
        </p:nvSpPr>
        <p:spPr bwMode="auto">
          <a:xfrm>
            <a:off x="211307" y="332656"/>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r>
              <a:rPr lang="en-GB" sz="3600" kern="0" dirty="0" smtClean="0">
                <a:solidFill>
                  <a:srgbClr val="0100B4"/>
                </a:solidFill>
                <a:latin typeface="Lucida Console" pitchFamily="49" charset="0"/>
              </a:rPr>
              <a:t>Would you obey?</a:t>
            </a:r>
            <a:br>
              <a:rPr lang="en-GB" sz="3600" kern="0" dirty="0" smtClean="0">
                <a:solidFill>
                  <a:srgbClr val="0100B4"/>
                </a:solidFill>
                <a:latin typeface="Lucida Console" pitchFamily="49" charset="0"/>
              </a:rPr>
            </a:br>
            <a:r>
              <a:rPr lang="en-GB" sz="3600" kern="0" dirty="0" smtClean="0">
                <a:solidFill>
                  <a:srgbClr val="0100B4"/>
                </a:solidFill>
                <a:latin typeface="Lucida Console" pitchFamily="49" charset="0"/>
              </a:rPr>
              <a:t>Why?</a:t>
            </a:r>
          </a:p>
        </p:txBody>
      </p:sp>
      <p:sp>
        <p:nvSpPr>
          <p:cNvPr id="7" name="Rectangle 3"/>
          <p:cNvSpPr txBox="1">
            <a:spLocks noChangeArrowheads="1"/>
          </p:cNvSpPr>
          <p:nvPr/>
        </p:nvSpPr>
        <p:spPr>
          <a:xfrm>
            <a:off x="211307" y="2996952"/>
            <a:ext cx="8710736"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a:solidFill>
                  <a:schemeClr val="accent5">
                    <a:lumMod val="20000"/>
                    <a:lumOff val="80000"/>
                  </a:schemeClr>
                </a:solidFill>
              </a:rPr>
              <a:t>While on holiday in a </a:t>
            </a:r>
            <a:r>
              <a:rPr lang="en-GB" dirty="0" smtClean="0">
                <a:solidFill>
                  <a:schemeClr val="accent5">
                    <a:lumMod val="20000"/>
                    <a:lumOff val="80000"/>
                  </a:schemeClr>
                </a:solidFill>
              </a:rPr>
              <a:t>country, </a:t>
            </a:r>
            <a:r>
              <a:rPr lang="en-GB" dirty="0">
                <a:solidFill>
                  <a:schemeClr val="accent5">
                    <a:lumMod val="20000"/>
                    <a:lumOff val="80000"/>
                  </a:schemeClr>
                </a:solidFill>
              </a:rPr>
              <a:t>a </a:t>
            </a:r>
            <a:r>
              <a:rPr lang="en-GB" dirty="0" smtClean="0">
                <a:solidFill>
                  <a:schemeClr val="accent5">
                    <a:lumMod val="20000"/>
                    <a:lumOff val="80000"/>
                  </a:schemeClr>
                </a:solidFill>
              </a:rPr>
              <a:t>hotel sign </a:t>
            </a:r>
            <a:r>
              <a:rPr lang="en-GB" dirty="0">
                <a:solidFill>
                  <a:schemeClr val="accent5">
                    <a:lumMod val="20000"/>
                    <a:lumOff val="80000"/>
                  </a:schemeClr>
                </a:solidFill>
              </a:rPr>
              <a:t>tells you that you must write in a book where you are going every time you leave the </a:t>
            </a:r>
            <a:r>
              <a:rPr lang="en-GB" dirty="0" smtClean="0">
                <a:solidFill>
                  <a:schemeClr val="accent5">
                    <a:lumMod val="20000"/>
                    <a:lumOff val="80000"/>
                  </a:schemeClr>
                </a:solidFill>
              </a:rPr>
              <a:t>hotel.</a:t>
            </a:r>
            <a:endParaRPr lang="en-GB" dirty="0">
              <a:solidFill>
                <a:schemeClr val="accent5">
                  <a:lumMod val="20000"/>
                  <a:lumOff val="80000"/>
                </a:schemeClr>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77"/>
          <a:stretch/>
        </p:blipFill>
        <p:spPr bwMode="auto">
          <a:xfrm>
            <a:off x="4932040" y="440353"/>
            <a:ext cx="3707904" cy="165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835913"/>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Rectangle 2"/>
          <p:cNvSpPr txBox="1">
            <a:spLocks noChangeArrowheads="1"/>
          </p:cNvSpPr>
          <p:nvPr/>
        </p:nvSpPr>
        <p:spPr bwMode="auto">
          <a:xfrm>
            <a:off x="211307" y="332656"/>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r>
              <a:rPr lang="en-GB" sz="3600" kern="0" dirty="0" smtClean="0">
                <a:solidFill>
                  <a:srgbClr val="0100B4"/>
                </a:solidFill>
                <a:latin typeface="Lucida Console" pitchFamily="49" charset="0"/>
              </a:rPr>
              <a:t>Would you obey?</a:t>
            </a:r>
            <a:br>
              <a:rPr lang="en-GB" sz="3600" kern="0" dirty="0" smtClean="0">
                <a:solidFill>
                  <a:srgbClr val="0100B4"/>
                </a:solidFill>
                <a:latin typeface="Lucida Console" pitchFamily="49" charset="0"/>
              </a:rPr>
            </a:br>
            <a:r>
              <a:rPr lang="en-GB" sz="3600" kern="0" dirty="0" smtClean="0">
                <a:solidFill>
                  <a:srgbClr val="0100B4"/>
                </a:solidFill>
                <a:latin typeface="Lucida Console" pitchFamily="49" charset="0"/>
              </a:rPr>
              <a:t>Why?</a:t>
            </a:r>
          </a:p>
        </p:txBody>
      </p:sp>
      <p:sp>
        <p:nvSpPr>
          <p:cNvPr id="7" name="Rectangle 3"/>
          <p:cNvSpPr txBox="1">
            <a:spLocks noChangeArrowheads="1"/>
          </p:cNvSpPr>
          <p:nvPr/>
        </p:nvSpPr>
        <p:spPr>
          <a:xfrm>
            <a:off x="211307" y="2996952"/>
            <a:ext cx="8710736"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a:solidFill>
                  <a:srgbClr val="4BACC6">
                    <a:lumMod val="20000"/>
                    <a:lumOff val="80000"/>
                  </a:srgbClr>
                </a:solidFill>
              </a:rPr>
              <a:t>You are at an Oxford University college on an interview. You walk through the quad and a sign says ‘Keep off the grass’.</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77"/>
          <a:stretch/>
        </p:blipFill>
        <p:spPr bwMode="auto">
          <a:xfrm>
            <a:off x="4932040" y="440353"/>
            <a:ext cx="3707904" cy="165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912793"/>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Rectangle 2"/>
          <p:cNvSpPr txBox="1">
            <a:spLocks noChangeArrowheads="1"/>
          </p:cNvSpPr>
          <p:nvPr/>
        </p:nvSpPr>
        <p:spPr bwMode="auto">
          <a:xfrm>
            <a:off x="211307" y="332656"/>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r>
              <a:rPr lang="en-GB" sz="3600" kern="0" dirty="0" smtClean="0">
                <a:solidFill>
                  <a:srgbClr val="0100B4"/>
                </a:solidFill>
                <a:latin typeface="Lucida Console" pitchFamily="49" charset="0"/>
              </a:rPr>
              <a:t>Would you obey?</a:t>
            </a:r>
            <a:br>
              <a:rPr lang="en-GB" sz="3600" kern="0" dirty="0" smtClean="0">
                <a:solidFill>
                  <a:srgbClr val="0100B4"/>
                </a:solidFill>
                <a:latin typeface="Lucida Console" pitchFamily="49" charset="0"/>
              </a:rPr>
            </a:br>
            <a:r>
              <a:rPr lang="en-GB" sz="3600" kern="0" dirty="0" smtClean="0">
                <a:solidFill>
                  <a:srgbClr val="0100B4"/>
                </a:solidFill>
                <a:latin typeface="Lucida Console" pitchFamily="49" charset="0"/>
              </a:rPr>
              <a:t>Why?</a:t>
            </a:r>
          </a:p>
        </p:txBody>
      </p:sp>
      <p:sp>
        <p:nvSpPr>
          <p:cNvPr id="7" name="Rectangle 3"/>
          <p:cNvSpPr txBox="1">
            <a:spLocks noChangeArrowheads="1"/>
          </p:cNvSpPr>
          <p:nvPr/>
        </p:nvSpPr>
        <p:spPr>
          <a:xfrm>
            <a:off x="211307" y="2492896"/>
            <a:ext cx="5662736" cy="261104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4000" dirty="0">
                <a:solidFill>
                  <a:srgbClr val="4BACC6">
                    <a:lumMod val="20000"/>
                    <a:lumOff val="80000"/>
                  </a:srgbClr>
                </a:solidFill>
              </a:rPr>
              <a:t>You are a soldier, and your commanding officer tells you to run towards the enemy even though </a:t>
            </a:r>
            <a:r>
              <a:rPr lang="en-GB" sz="4000" dirty="0" smtClean="0">
                <a:solidFill>
                  <a:srgbClr val="4BACC6">
                    <a:lumMod val="20000"/>
                    <a:lumOff val="80000"/>
                  </a:srgbClr>
                </a:solidFill>
              </a:rPr>
              <a:t>you know they will be </a:t>
            </a:r>
            <a:r>
              <a:rPr lang="en-GB" sz="4000" dirty="0">
                <a:solidFill>
                  <a:srgbClr val="4BACC6">
                    <a:lumMod val="20000"/>
                    <a:lumOff val="80000"/>
                  </a:srgbClr>
                </a:solidFill>
              </a:rPr>
              <a:t>firing directly at </a:t>
            </a:r>
            <a:r>
              <a:rPr lang="en-GB" sz="4000" dirty="0" smtClean="0">
                <a:solidFill>
                  <a:srgbClr val="4BACC6">
                    <a:lumMod val="20000"/>
                    <a:lumOff val="80000"/>
                  </a:srgbClr>
                </a:solidFill>
              </a:rPr>
              <a:t>you.</a:t>
            </a:r>
            <a:endParaRPr lang="en-GB" sz="4000" dirty="0">
              <a:solidFill>
                <a:srgbClr val="4BACC6">
                  <a:lumMod val="20000"/>
                  <a:lumOff val="80000"/>
                </a:srgbClr>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77"/>
          <a:stretch/>
        </p:blipFill>
        <p:spPr bwMode="auto">
          <a:xfrm>
            <a:off x="4932040" y="440353"/>
            <a:ext cx="3707904" cy="165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1"/>
          <a:stretch/>
        </p:blipFill>
        <p:spPr bwMode="auto">
          <a:xfrm>
            <a:off x="5874043" y="2996952"/>
            <a:ext cx="3048000" cy="196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209982"/>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11307" y="2332037"/>
            <a:ext cx="6667547" cy="4525963"/>
          </a:xfrm>
        </p:spPr>
        <p:txBody>
          <a:bodyPr/>
          <a:lstStyle/>
          <a:p>
            <a:pPr marL="0" indent="0">
              <a:buNone/>
            </a:pPr>
            <a:r>
              <a:rPr lang="en-GB" dirty="0">
                <a:solidFill>
                  <a:schemeClr val="accent5">
                    <a:lumMod val="20000"/>
                    <a:lumOff val="80000"/>
                  </a:schemeClr>
                </a:solidFill>
              </a:rPr>
              <a:t>At work, your boss tells you that if you steal money out of your colleague’s locker, which they always leave open, it will teach them a valuable lesson about taking care of their property.</a:t>
            </a:r>
          </a:p>
          <a:p>
            <a:endParaRPr lang="en-GB" dirty="0"/>
          </a:p>
        </p:txBody>
      </p:sp>
      <p:sp>
        <p:nvSpPr>
          <p:cNvPr id="4" name="TextBox 3"/>
          <p:cNvSpPr txBox="1"/>
          <p:nvPr/>
        </p:nvSpPr>
        <p:spPr>
          <a:xfrm>
            <a:off x="-5325" y="5750004"/>
            <a:ext cx="9144000" cy="110799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650" b="1" i="1" u="sng" dirty="0" smtClean="0">
                <a:solidFill>
                  <a:prstClr val="black"/>
                </a:solidFill>
                <a:latin typeface="Comic Sans MS" panose="030F0702030302020204" pitchFamily="66" charset="0"/>
              </a:rPr>
              <a:t>Learning objectives: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DEFINE ‘obedience’ and explain how it differs from others forms of social influence.</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DESCRIBE Milgram’s (1963) research and EXPLAIN the results.</a:t>
            </a:r>
          </a:p>
          <a:p>
            <a:pPr marL="285750" indent="-285750">
              <a:buFont typeface="Arial" panose="020B0604020202020204" pitchFamily="34" charset="0"/>
              <a:buChar char="•"/>
            </a:pPr>
            <a:r>
              <a:rPr lang="en-GB" sz="1650" dirty="0" smtClean="0">
                <a:solidFill>
                  <a:prstClr val="black"/>
                </a:solidFill>
                <a:latin typeface="Comic Sans MS" panose="030F0702030302020204" pitchFamily="66" charset="0"/>
              </a:rPr>
              <a:t>To EVALUATE Milgram’s (1963) methodology and ethics.</a:t>
            </a:r>
          </a:p>
        </p:txBody>
      </p:sp>
      <p:sp>
        <p:nvSpPr>
          <p:cNvPr id="6" name="Rectangle 2"/>
          <p:cNvSpPr txBox="1">
            <a:spLocks noChangeArrowheads="1"/>
          </p:cNvSpPr>
          <p:nvPr/>
        </p:nvSpPr>
        <p:spPr bwMode="auto">
          <a:xfrm>
            <a:off x="211307" y="332656"/>
            <a:ext cx="8710736" cy="1872208"/>
          </a:xfrm>
          <a:prstGeom prst="rect">
            <a:avLst/>
          </a:prstGeom>
          <a:solidFill>
            <a:srgbClr val="FFFFFF"/>
          </a:solidFill>
          <a:ln w="57150" cap="flat" cmpd="sng" algn="ctr">
            <a:solidFill>
              <a:srgbClr val="D7AAB9"/>
            </a:solidFill>
            <a:prstDash val="soli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Berlin Sans FB Demi" pitchFamily="34" charset="0"/>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pPr algn="l"/>
            <a:r>
              <a:rPr lang="en-GB" sz="3600" kern="0" dirty="0" smtClean="0">
                <a:solidFill>
                  <a:srgbClr val="0100B4"/>
                </a:solidFill>
                <a:latin typeface="Lucida Console" pitchFamily="49" charset="0"/>
              </a:rPr>
              <a:t>Would you obey?</a:t>
            </a:r>
            <a:br>
              <a:rPr lang="en-GB" sz="3600" kern="0" dirty="0" smtClean="0">
                <a:solidFill>
                  <a:srgbClr val="0100B4"/>
                </a:solidFill>
                <a:latin typeface="Lucida Console" pitchFamily="49" charset="0"/>
              </a:rPr>
            </a:br>
            <a:r>
              <a:rPr lang="en-GB" sz="3600" kern="0" dirty="0" smtClean="0">
                <a:solidFill>
                  <a:srgbClr val="0100B4"/>
                </a:solidFill>
                <a:latin typeface="Lucida Console" pitchFamily="49" charset="0"/>
              </a:rPr>
              <a:t>Why?</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977"/>
          <a:stretch/>
        </p:blipFill>
        <p:spPr bwMode="auto">
          <a:xfrm>
            <a:off x="4932040" y="440353"/>
            <a:ext cx="3707904" cy="165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4716" y="3212976"/>
            <a:ext cx="1760278" cy="163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027880"/>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2808</Words>
  <Application>Microsoft Office PowerPoint</Application>
  <PresentationFormat>On-screen Show (4:3)</PresentationFormat>
  <Paragraphs>254</Paragraphs>
  <Slides>37</Slides>
  <Notes>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 ideas to the mind-maps below as you watch the video.</vt:lpstr>
      <vt:lpstr>PowerPoint Presentation</vt:lpstr>
      <vt:lpstr>PowerPoint Presentation</vt:lpstr>
      <vt:lpstr>PowerPoint Presentation</vt:lpstr>
      <vt:lpstr>PowerPoint Presentation</vt:lpstr>
      <vt:lpstr>PowerPoint Presentation</vt:lpstr>
      <vt:lpstr>PowerPoint Presentation</vt:lpstr>
      <vt:lpstr>Task</vt:lpstr>
      <vt:lpstr>Presence of allies</vt:lpstr>
      <vt:lpstr>Lower </vt:lpstr>
      <vt:lpstr>Proximity of authority figure</vt:lpstr>
      <vt:lpstr>Lower</vt:lpstr>
      <vt:lpstr>Peer administers shock</vt:lpstr>
      <vt:lpstr>Lower</vt:lpstr>
      <vt:lpstr>Physical touch proximity</vt:lpstr>
      <vt:lpstr>PowerPoint Presentation</vt:lpstr>
      <vt:lpstr>Proximity of learner</vt:lpstr>
      <vt:lpstr>PowerPoint Presentation</vt:lpstr>
      <vt:lpstr>Teacher discretion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43</cp:revision>
  <dcterms:created xsi:type="dcterms:W3CDTF">2014-09-06T11:50:32Z</dcterms:created>
  <dcterms:modified xsi:type="dcterms:W3CDTF">2016-01-24T20:12:17Z</dcterms:modified>
</cp:coreProperties>
</file>