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
  </p:notesMasterIdLst>
  <p:sldIdLst>
    <p:sldId id="262" r:id="rId2"/>
    <p:sldId id="268" r:id="rId3"/>
  </p:sldIdLst>
  <p:sldSz cx="7559675" cy="10691813"/>
  <p:notesSz cx="6858000" cy="9144000"/>
  <p:embeddedFontLst>
    <p:embeddedFont>
      <p:font typeface="Roboto" panose="02000000000000000000" pitchFamily="2" charset="0"/>
      <p:regular r:id="rId5"/>
      <p:bold r:id="rId6"/>
      <p:italic r:id="rId7"/>
      <p:boldItalic r:id="rId8"/>
    </p:embeddedFont>
    <p:embeddedFont>
      <p:font typeface="Roboto Light" panose="02000000000000000000" pitchFamily="2" charset="0"/>
      <p:regular r:id="rId9"/>
      <p:bold r:id="rId10"/>
      <p:italic r:id="rId11"/>
      <p:boldItalic r:id="rId12"/>
    </p:embeddedFont>
    <p:embeddedFont>
      <p:font typeface="Work Sans"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088" y="66"/>
      </p:cViewPr>
      <p:guideLst>
        <p:guide orient="horz" pos="112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992"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legraph.co.uk/news/picturegalleries/worldnews/7652593/The-Vietnam-War-in-pictures-the-35th-anniversary-of-the-fall-of-Saigon.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illercenter.org/the-presidency/educational-resources/johnson-transi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history.state.gov/historicaldocuments/frus1969-76v38p1/d5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33fe667a2_0_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33fe667a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a:t>
            </a:r>
            <a:endParaRPr>
              <a:solidFill>
                <a:schemeClr val="dk1"/>
              </a:solidFill>
            </a:endParaRPr>
          </a:p>
          <a:p>
            <a:pPr marL="0" lvl="0" indent="0" algn="l" rtl="0">
              <a:spcBef>
                <a:spcPts val="0"/>
              </a:spcBef>
              <a:spcAft>
                <a:spcPts val="0"/>
              </a:spcAft>
              <a:buNone/>
            </a:pPr>
            <a:r>
              <a:rPr lang="en" u="sng">
                <a:solidFill>
                  <a:srgbClr val="1155CC"/>
                </a:solidFill>
                <a:hlinkClick r:id="rId3">
                  <a:extLst>
                    <a:ext uri="{A12FA001-AC4F-418D-AE19-62706E023703}">
                      <ahyp:hlinkClr xmlns:ahyp="http://schemas.microsoft.com/office/drawing/2018/hyperlinkcolor" val="tx"/>
                    </a:ext>
                  </a:extLst>
                </a:hlinkClick>
              </a:rPr>
              <a:t>https://www.telegraph.co.uk/news/picturegalleries/worldnews/7652593/The-Vietnam-War-in-pictures-the-35th-anniversary-of-the-fall-of-Saigon.html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616b07360_1_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616b0736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 retrieved from: </a:t>
            </a:r>
            <a:r>
              <a:rPr lang="en" sz="1200" u="sng">
                <a:solidFill>
                  <a:schemeClr val="hlink"/>
                </a:solidFill>
                <a:hlinkClick r:id="rId3"/>
              </a:rPr>
              <a:t>https://millercenter.org/the-presidency/educational-resources/johnson-transition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Source (D) retrieved from: </a:t>
            </a:r>
            <a:r>
              <a:rPr lang="en" sz="1200" u="sng">
                <a:solidFill>
                  <a:schemeClr val="hlink"/>
                </a:solidFill>
                <a:hlinkClick r:id="rId4"/>
              </a:rPr>
              <a:t>https://history.state.gov/historicaldocuments/frus1969-76v38p1/d57</a:t>
            </a:r>
            <a:r>
              <a:rPr lang="en" sz="1200">
                <a:solidFill>
                  <a:schemeClr val="dk1"/>
                </a:solidFill>
              </a:rPr>
              <a:t>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67056" y="6358087"/>
            <a:ext cx="40629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900"/>
              <a:buFont typeface="Roboto"/>
              <a:buNone/>
              <a:defRPr sz="49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pic>
        <p:nvPicPr>
          <p:cNvPr id="11" name="Google Shape;11;p2"/>
          <p:cNvPicPr preferRelativeResize="0"/>
          <p:nvPr/>
        </p:nvPicPr>
        <p:blipFill>
          <a:blip r:embed="rId2">
            <a:alphaModFix/>
          </a:blip>
          <a:stretch>
            <a:fillRect/>
          </a:stretch>
        </p:blipFill>
        <p:spPr>
          <a:xfrm>
            <a:off x="6817775" y="9967475"/>
            <a:ext cx="583826" cy="5838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52"/>
        <p:cNvGrpSpPr/>
        <p:nvPr/>
      </p:nvGrpSpPr>
      <p:grpSpPr>
        <a:xfrm>
          <a:off x="0" y="0"/>
          <a:ext cx="0" cy="0"/>
          <a:chOff x="0" y="0"/>
          <a:chExt cx="0" cy="0"/>
        </a:xfrm>
      </p:grpSpPr>
      <p:sp>
        <p:nvSpPr>
          <p:cNvPr id="53" name="Google Shape;53;p11"/>
          <p:cNvSpPr/>
          <p:nvPr/>
        </p:nvSpPr>
        <p:spPr>
          <a:xfrm>
            <a:off x="158400" y="140700"/>
            <a:ext cx="7243200" cy="10410600"/>
          </a:xfrm>
          <a:prstGeom prst="rect">
            <a:avLst/>
          </a:prstGeom>
          <a:noFill/>
          <a:ln w="76200" cap="flat" cmpd="sng">
            <a:solidFill>
              <a:srgbClr val="FFFFFF"/>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54" name="Google Shape;54;p11"/>
          <p:cNvPicPr preferRelativeResize="0"/>
          <p:nvPr/>
        </p:nvPicPr>
        <p:blipFill>
          <a:blip r:embed="rId2">
            <a:alphaModFix/>
          </a:blip>
          <a:stretch>
            <a:fillRect/>
          </a:stretch>
        </p:blipFill>
        <p:spPr>
          <a:xfrm>
            <a:off x="6762675" y="9913375"/>
            <a:ext cx="583826" cy="5838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14" name="Google Shape;14;p3"/>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15" name="Google Shape;15;p3"/>
          <p:cNvSpPr txBox="1">
            <a:spLocks noGrp="1"/>
          </p:cNvSpPr>
          <p:nvPr>
            <p:ph type="ctrTitle"/>
          </p:nvPr>
        </p:nvSpPr>
        <p:spPr>
          <a:xfrm>
            <a:off x="837354" y="5192173"/>
            <a:ext cx="40926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100"/>
              <a:buFont typeface="Roboto"/>
              <a:buNone/>
              <a:defRPr sz="41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
        <p:nvSpPr>
          <p:cNvPr id="16" name="Google Shape;16;p3"/>
          <p:cNvSpPr txBox="1">
            <a:spLocks noGrp="1"/>
          </p:cNvSpPr>
          <p:nvPr>
            <p:ph type="subTitle" idx="1"/>
          </p:nvPr>
        </p:nvSpPr>
        <p:spPr>
          <a:xfrm>
            <a:off x="837354" y="7646129"/>
            <a:ext cx="4092600" cy="1631400"/>
          </a:xfrm>
          <a:prstGeom prst="rect">
            <a:avLst/>
          </a:prstGeom>
        </p:spPr>
        <p:txBody>
          <a:bodyPr spcFirstLastPara="1" wrap="square" lIns="125300" tIns="125300" rIns="125300" bIns="125300" anchor="t" anchorCtr="0">
            <a:noAutofit/>
          </a:bodyPr>
          <a:lstStyle>
            <a:lvl1pPr lvl="0" rtl="0">
              <a:spcBef>
                <a:spcPts val="0"/>
              </a:spcBef>
              <a:spcAft>
                <a:spcPts val="0"/>
              </a:spcAft>
              <a:buClr>
                <a:srgbClr val="000000"/>
              </a:buClr>
              <a:buSzPts val="2700"/>
              <a:buNone/>
              <a:defRPr>
                <a:solidFill>
                  <a:srgbClr val="000000"/>
                </a:solidFill>
              </a:defRPr>
            </a:lvl1pPr>
            <a:lvl2pPr lvl="1" rtl="0">
              <a:spcBef>
                <a:spcPts val="0"/>
              </a:spcBef>
              <a:spcAft>
                <a:spcPts val="0"/>
              </a:spcAft>
              <a:buClr>
                <a:srgbClr val="000000"/>
              </a:buClr>
              <a:buSzPts val="2700"/>
              <a:buNone/>
              <a:defRPr>
                <a:solidFill>
                  <a:srgbClr val="000000"/>
                </a:solidFill>
              </a:defRPr>
            </a:lvl2pPr>
            <a:lvl3pPr lvl="2" rtl="0">
              <a:spcBef>
                <a:spcPts val="0"/>
              </a:spcBef>
              <a:spcAft>
                <a:spcPts val="0"/>
              </a:spcAft>
              <a:buClr>
                <a:srgbClr val="000000"/>
              </a:buClr>
              <a:buSzPts val="2700"/>
              <a:buNone/>
              <a:defRPr>
                <a:solidFill>
                  <a:srgbClr val="000000"/>
                </a:solidFill>
              </a:defRPr>
            </a:lvl3pPr>
            <a:lvl4pPr lvl="3" rtl="0">
              <a:spcBef>
                <a:spcPts val="0"/>
              </a:spcBef>
              <a:spcAft>
                <a:spcPts val="0"/>
              </a:spcAft>
              <a:buClr>
                <a:srgbClr val="000000"/>
              </a:buClr>
              <a:buSzPts val="2700"/>
              <a:buNone/>
              <a:defRPr>
                <a:solidFill>
                  <a:srgbClr val="000000"/>
                </a:solidFill>
              </a:defRPr>
            </a:lvl4pPr>
            <a:lvl5pPr lvl="4" rtl="0">
              <a:spcBef>
                <a:spcPts val="0"/>
              </a:spcBef>
              <a:spcAft>
                <a:spcPts val="0"/>
              </a:spcAft>
              <a:buClr>
                <a:srgbClr val="000000"/>
              </a:buClr>
              <a:buSzPts val="2700"/>
              <a:buNone/>
              <a:defRPr>
                <a:solidFill>
                  <a:srgbClr val="000000"/>
                </a:solidFill>
              </a:defRPr>
            </a:lvl5pPr>
            <a:lvl6pPr lvl="5" rtl="0">
              <a:spcBef>
                <a:spcPts val="0"/>
              </a:spcBef>
              <a:spcAft>
                <a:spcPts val="0"/>
              </a:spcAft>
              <a:buClr>
                <a:srgbClr val="000000"/>
              </a:buClr>
              <a:buSzPts val="2700"/>
              <a:buNone/>
              <a:defRPr>
                <a:solidFill>
                  <a:srgbClr val="000000"/>
                </a:solidFill>
              </a:defRPr>
            </a:lvl6pPr>
            <a:lvl7pPr lvl="6" rtl="0">
              <a:spcBef>
                <a:spcPts val="0"/>
              </a:spcBef>
              <a:spcAft>
                <a:spcPts val="0"/>
              </a:spcAft>
              <a:buClr>
                <a:srgbClr val="000000"/>
              </a:buClr>
              <a:buSzPts val="2700"/>
              <a:buNone/>
              <a:defRPr>
                <a:solidFill>
                  <a:srgbClr val="000000"/>
                </a:solidFill>
              </a:defRPr>
            </a:lvl7pPr>
            <a:lvl8pPr lvl="7" rtl="0">
              <a:spcBef>
                <a:spcPts val="0"/>
              </a:spcBef>
              <a:spcAft>
                <a:spcPts val="0"/>
              </a:spcAft>
              <a:buClr>
                <a:srgbClr val="000000"/>
              </a:buClr>
              <a:buSzPts val="2700"/>
              <a:buNone/>
              <a:defRPr>
                <a:solidFill>
                  <a:srgbClr val="000000"/>
                </a:solidFill>
              </a:defRPr>
            </a:lvl8pPr>
            <a:lvl9pPr lvl="8" rtl="0">
              <a:spcBef>
                <a:spcPts val="0"/>
              </a:spcBef>
              <a:spcAft>
                <a:spcPts val="0"/>
              </a:spcAft>
              <a:buClr>
                <a:srgbClr val="000000"/>
              </a:buClr>
              <a:buSzPts val="27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19" name="Google Shape;19;p4"/>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20" name="Google Shape;20;p4"/>
          <p:cNvSpPr txBox="1">
            <a:spLocks noGrp="1"/>
          </p:cNvSpPr>
          <p:nvPr>
            <p:ph type="body" idx="1"/>
          </p:nvPr>
        </p:nvSpPr>
        <p:spPr>
          <a:xfrm>
            <a:off x="1491930" y="1776855"/>
            <a:ext cx="4259700" cy="7286700"/>
          </a:xfrm>
          <a:prstGeom prst="rect">
            <a:avLst/>
          </a:prstGeom>
        </p:spPr>
        <p:txBody>
          <a:bodyPr spcFirstLastPara="1" wrap="square" lIns="125300" tIns="125300" rIns="125300" bIns="125300" anchor="t" anchorCtr="0">
            <a:noAutofit/>
          </a:bodyPr>
          <a:lstStyle>
            <a:lvl1pPr marL="457200" lvl="0" indent="-508000" rtl="0">
              <a:lnSpc>
                <a:spcPct val="115000"/>
              </a:lnSpc>
              <a:spcBef>
                <a:spcPts val="800"/>
              </a:spcBef>
              <a:spcAft>
                <a:spcPts val="0"/>
              </a:spcAft>
              <a:buSzPts val="4400"/>
              <a:buChar char="▪"/>
              <a:defRPr sz="4400" i="1"/>
            </a:lvl1pPr>
            <a:lvl2pPr marL="914400" lvl="1" indent="-508000" rtl="0">
              <a:lnSpc>
                <a:spcPct val="115000"/>
              </a:lnSpc>
              <a:spcBef>
                <a:spcPts val="0"/>
              </a:spcBef>
              <a:spcAft>
                <a:spcPts val="0"/>
              </a:spcAft>
              <a:buSzPts val="4400"/>
              <a:buChar char="□"/>
              <a:defRPr sz="4400" i="1"/>
            </a:lvl2pPr>
            <a:lvl3pPr marL="1371600" lvl="2" indent="-508000" rtl="0">
              <a:lnSpc>
                <a:spcPct val="115000"/>
              </a:lnSpc>
              <a:spcBef>
                <a:spcPts val="0"/>
              </a:spcBef>
              <a:spcAft>
                <a:spcPts val="0"/>
              </a:spcAft>
              <a:buSzPts val="4400"/>
              <a:buChar char="□"/>
              <a:defRPr sz="4400" i="1"/>
            </a:lvl3pPr>
            <a:lvl4pPr marL="1828800" lvl="3" indent="-508000" rtl="0">
              <a:lnSpc>
                <a:spcPct val="115000"/>
              </a:lnSpc>
              <a:spcBef>
                <a:spcPts val="0"/>
              </a:spcBef>
              <a:spcAft>
                <a:spcPts val="0"/>
              </a:spcAft>
              <a:buSzPts val="4400"/>
              <a:buChar char="□"/>
              <a:defRPr sz="4400" i="1"/>
            </a:lvl4pPr>
            <a:lvl5pPr marL="2286000" lvl="4" indent="-508000" rtl="0">
              <a:lnSpc>
                <a:spcPct val="115000"/>
              </a:lnSpc>
              <a:spcBef>
                <a:spcPts val="0"/>
              </a:spcBef>
              <a:spcAft>
                <a:spcPts val="0"/>
              </a:spcAft>
              <a:buSzPts val="4400"/>
              <a:buChar char="○"/>
              <a:defRPr sz="4400" i="1"/>
            </a:lvl5pPr>
            <a:lvl6pPr marL="2743200" lvl="5" indent="-508000" rtl="0">
              <a:lnSpc>
                <a:spcPct val="115000"/>
              </a:lnSpc>
              <a:spcBef>
                <a:spcPts val="0"/>
              </a:spcBef>
              <a:spcAft>
                <a:spcPts val="0"/>
              </a:spcAft>
              <a:buSzPts val="4400"/>
              <a:buChar char="■"/>
              <a:defRPr sz="4400" i="1"/>
            </a:lvl6pPr>
            <a:lvl7pPr marL="3200400" lvl="6" indent="-508000" rtl="0">
              <a:lnSpc>
                <a:spcPct val="115000"/>
              </a:lnSpc>
              <a:spcBef>
                <a:spcPts val="0"/>
              </a:spcBef>
              <a:spcAft>
                <a:spcPts val="0"/>
              </a:spcAft>
              <a:buSzPts val="4400"/>
              <a:buChar char="●"/>
              <a:defRPr sz="4400" i="1"/>
            </a:lvl7pPr>
            <a:lvl8pPr marL="3657600" lvl="7" indent="-508000" rtl="0">
              <a:lnSpc>
                <a:spcPct val="115000"/>
              </a:lnSpc>
              <a:spcBef>
                <a:spcPts val="0"/>
              </a:spcBef>
              <a:spcAft>
                <a:spcPts val="0"/>
              </a:spcAft>
              <a:buSzPts val="4400"/>
              <a:buChar char="○"/>
              <a:defRPr sz="4400" i="1"/>
            </a:lvl8pPr>
            <a:lvl9pPr marL="4114800" lvl="8" indent="-508000">
              <a:lnSpc>
                <a:spcPct val="115000"/>
              </a:lnSpc>
              <a:spcBef>
                <a:spcPts val="0"/>
              </a:spcBef>
              <a:spcAft>
                <a:spcPts val="0"/>
              </a:spcAft>
              <a:buSzPts val="4400"/>
              <a:buChar char="■"/>
              <a:defRPr sz="4400" i="1"/>
            </a:lvl9pPr>
          </a:lstStyle>
          <a:p>
            <a:endParaRPr/>
          </a:p>
        </p:txBody>
      </p:sp>
      <p:sp>
        <p:nvSpPr>
          <p:cNvPr id="21" name="Google Shape;21;p4"/>
          <p:cNvSpPr/>
          <p:nvPr/>
        </p:nvSpPr>
        <p:spPr>
          <a:xfrm>
            <a:off x="416750" y="1711925"/>
            <a:ext cx="957600" cy="863700"/>
          </a:xfrm>
          <a:prstGeom prst="rect">
            <a:avLst/>
          </a:prstGeom>
          <a:solidFill>
            <a:srgbClr val="000000"/>
          </a:solidFill>
          <a:ln>
            <a:noFill/>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sp>
        <p:nvSpPr>
          <p:cNvPr id="22" name="Google Shape;22;p4"/>
          <p:cNvSpPr/>
          <p:nvPr/>
        </p:nvSpPr>
        <p:spPr>
          <a:xfrm>
            <a:off x="617757" y="1861649"/>
            <a:ext cx="555538" cy="564125"/>
          </a:xfrm>
          <a:prstGeom prst="rect">
            <a:avLst/>
          </a:prstGeom>
        </p:spPr>
        <p:txBody>
          <a:bodyPr>
            <a:prstTxWarp prst="textPlain">
              <a:avLst/>
            </a:prstTxWarp>
          </a:bodyPr>
          <a:lstStyle/>
          <a:p>
            <a:pPr lvl="0" algn="ctr"/>
            <a:r>
              <a:rPr b="1" i="0">
                <a:ln>
                  <a:noFill/>
                </a:ln>
                <a:solidFill>
                  <a:srgbClr val="FFFFFF"/>
                </a:soli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26" name="Google Shape;26;p5"/>
          <p:cNvSpPr txBox="1">
            <a:spLocks noGrp="1"/>
          </p:cNvSpPr>
          <p:nvPr>
            <p:ph type="body" idx="1"/>
          </p:nvPr>
        </p:nvSpPr>
        <p:spPr>
          <a:xfrm>
            <a:off x="718589" y="4807970"/>
            <a:ext cx="6123000" cy="4166100"/>
          </a:xfrm>
          <a:prstGeom prst="rect">
            <a:avLst/>
          </a:prstGeom>
        </p:spPr>
        <p:txBody>
          <a:bodyPr spcFirstLastPara="1" wrap="square" lIns="125300" tIns="125300" rIns="125300" bIns="125300" anchor="t" anchorCtr="0">
            <a:noAutofit/>
          </a:bodyPr>
          <a:lstStyle>
            <a:lvl1pPr marL="457200" lvl="0" indent="-400050">
              <a:spcBef>
                <a:spcPts val="800"/>
              </a:spcBef>
              <a:spcAft>
                <a:spcPts val="0"/>
              </a:spcAft>
              <a:buSzPts val="2700"/>
              <a:buChar char="▪"/>
              <a:defRPr/>
            </a:lvl1pPr>
            <a:lvl2pPr marL="914400" lvl="1" indent="-400050">
              <a:spcBef>
                <a:spcPts val="0"/>
              </a:spcBef>
              <a:spcAft>
                <a:spcPts val="0"/>
              </a:spcAft>
              <a:buSzPts val="2700"/>
              <a:buChar char="□"/>
              <a:defRPr/>
            </a:lvl2pPr>
            <a:lvl3pPr marL="1371600" lvl="2" indent="-400050">
              <a:spcBef>
                <a:spcPts val="0"/>
              </a:spcBef>
              <a:spcAft>
                <a:spcPts val="0"/>
              </a:spcAft>
              <a:buSzPts val="2700"/>
              <a:buChar char="□"/>
              <a:defRPr/>
            </a:lvl3pPr>
            <a:lvl4pPr marL="1828800" lvl="3" indent="-400050">
              <a:spcBef>
                <a:spcPts val="0"/>
              </a:spcBef>
              <a:spcAft>
                <a:spcPts val="0"/>
              </a:spcAft>
              <a:buSzPts val="2700"/>
              <a:buChar char="□"/>
              <a:defRPr/>
            </a:lvl4pPr>
            <a:lvl5pPr marL="2286000" lvl="4" indent="-400050">
              <a:spcBef>
                <a:spcPts val="0"/>
              </a:spcBef>
              <a:spcAft>
                <a:spcPts val="0"/>
              </a:spcAft>
              <a:buSzPts val="2700"/>
              <a:buChar char="○"/>
              <a:defRPr/>
            </a:lvl5pPr>
            <a:lvl6pPr marL="2743200" lvl="5" indent="-400050">
              <a:spcBef>
                <a:spcPts val="0"/>
              </a:spcBef>
              <a:spcAft>
                <a:spcPts val="0"/>
              </a:spcAft>
              <a:buSzPts val="2700"/>
              <a:buChar char="■"/>
              <a:defRPr/>
            </a:lvl6pPr>
            <a:lvl7pPr marL="3200400" lvl="6" indent="-400050">
              <a:spcBef>
                <a:spcPts val="0"/>
              </a:spcBef>
              <a:spcAft>
                <a:spcPts val="0"/>
              </a:spcAft>
              <a:buSzPts val="2700"/>
              <a:buChar char="●"/>
              <a:defRPr/>
            </a:lvl7pPr>
            <a:lvl8pPr marL="3657600" lvl="7" indent="-400050">
              <a:spcBef>
                <a:spcPts val="0"/>
              </a:spcBef>
              <a:spcAft>
                <a:spcPts val="0"/>
              </a:spcAft>
              <a:buSzPts val="2700"/>
              <a:buChar char="○"/>
              <a:defRPr/>
            </a:lvl8pPr>
            <a:lvl9pPr marL="4114800" lvl="8" indent="-400050">
              <a:spcBef>
                <a:spcPts val="0"/>
              </a:spcBef>
              <a:spcAft>
                <a:spcPts val="0"/>
              </a:spcAft>
              <a:buSzPts val="2700"/>
              <a:buChar char="■"/>
              <a:defRPr/>
            </a:lvl9pPr>
          </a:lstStyle>
          <a:p>
            <a:endParaRPr/>
          </a:p>
        </p:txBody>
      </p:sp>
      <p:sp>
        <p:nvSpPr>
          <p:cNvPr id="27" name="Google Shape;27;p5"/>
          <p:cNvSpPr txBox="1">
            <a:spLocks noGrp="1"/>
          </p:cNvSpPr>
          <p:nvPr>
            <p:ph type="ctrTitle"/>
          </p:nvPr>
        </p:nvSpPr>
        <p:spPr>
          <a:xfrm>
            <a:off x="777372" y="1970230"/>
            <a:ext cx="40926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100"/>
              <a:buFont typeface="Roboto"/>
              <a:buNone/>
              <a:defRPr sz="41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30" name="Google Shape;30;p6"/>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31" name="Google Shape;31;p6"/>
          <p:cNvSpPr txBox="1">
            <a:spLocks noGrp="1"/>
          </p:cNvSpPr>
          <p:nvPr>
            <p:ph type="body" idx="1"/>
          </p:nvPr>
        </p:nvSpPr>
        <p:spPr>
          <a:xfrm>
            <a:off x="718589" y="4807970"/>
            <a:ext cx="2972100" cy="4434600"/>
          </a:xfrm>
          <a:prstGeom prst="rect">
            <a:avLst/>
          </a:prstGeom>
        </p:spPr>
        <p:txBody>
          <a:bodyPr spcFirstLastPara="1" wrap="square" lIns="125300" tIns="125300" rIns="125300" bIns="125300" anchor="t" anchorCtr="0">
            <a:noAutofit/>
          </a:bodyPr>
          <a:lstStyle>
            <a:lvl1pPr marL="457200" lvl="0" indent="-368300">
              <a:spcBef>
                <a:spcPts val="8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3869480" y="4807970"/>
            <a:ext cx="2972100" cy="4434600"/>
          </a:xfrm>
          <a:prstGeom prst="rect">
            <a:avLst/>
          </a:prstGeom>
        </p:spPr>
        <p:txBody>
          <a:bodyPr spcFirstLastPara="1" wrap="square" lIns="125300" tIns="125300" rIns="125300" bIns="125300" anchor="t" anchorCtr="0">
            <a:noAutofit/>
          </a:bodyPr>
          <a:lstStyle>
            <a:lvl1pPr marL="457200" lvl="0" indent="-368300">
              <a:spcBef>
                <a:spcPts val="8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ctrTitle"/>
          </p:nvPr>
        </p:nvSpPr>
        <p:spPr>
          <a:xfrm>
            <a:off x="777372" y="1970230"/>
            <a:ext cx="40926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100"/>
              <a:buFont typeface="Roboto"/>
              <a:buNone/>
              <a:defRPr sz="41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7"/>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36" name="Google Shape;36;p7"/>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37" name="Google Shape;37;p7"/>
          <p:cNvSpPr txBox="1">
            <a:spLocks noGrp="1"/>
          </p:cNvSpPr>
          <p:nvPr>
            <p:ph type="body" idx="1"/>
          </p:nvPr>
        </p:nvSpPr>
        <p:spPr>
          <a:xfrm>
            <a:off x="718589" y="4807970"/>
            <a:ext cx="1956300" cy="4240800"/>
          </a:xfrm>
          <a:prstGeom prst="rect">
            <a:avLst/>
          </a:prstGeom>
        </p:spPr>
        <p:txBody>
          <a:bodyPr spcFirstLastPara="1" wrap="square" lIns="125300" tIns="125300" rIns="125300" bIns="125300" anchor="t" anchorCtr="0">
            <a:noAutofit/>
          </a:bodyPr>
          <a:lstStyle>
            <a:lvl1pPr marL="457200" lvl="0" indent="-349250" rtl="0">
              <a:spcBef>
                <a:spcPts val="80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38" name="Google Shape;38;p7"/>
          <p:cNvSpPr txBox="1">
            <a:spLocks noGrp="1"/>
          </p:cNvSpPr>
          <p:nvPr>
            <p:ph type="body" idx="2"/>
          </p:nvPr>
        </p:nvSpPr>
        <p:spPr>
          <a:xfrm>
            <a:off x="2775257" y="4807970"/>
            <a:ext cx="1956300" cy="4240800"/>
          </a:xfrm>
          <a:prstGeom prst="rect">
            <a:avLst/>
          </a:prstGeom>
        </p:spPr>
        <p:txBody>
          <a:bodyPr spcFirstLastPara="1" wrap="square" lIns="125300" tIns="125300" rIns="125300" bIns="125300" anchor="t" anchorCtr="0">
            <a:noAutofit/>
          </a:bodyPr>
          <a:lstStyle>
            <a:lvl1pPr marL="457200" lvl="0" indent="-349250" rtl="0">
              <a:spcBef>
                <a:spcPts val="80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39" name="Google Shape;39;p7"/>
          <p:cNvSpPr txBox="1">
            <a:spLocks noGrp="1"/>
          </p:cNvSpPr>
          <p:nvPr>
            <p:ph type="body" idx="3"/>
          </p:nvPr>
        </p:nvSpPr>
        <p:spPr>
          <a:xfrm>
            <a:off x="4831925" y="4807970"/>
            <a:ext cx="1956300" cy="4240800"/>
          </a:xfrm>
          <a:prstGeom prst="rect">
            <a:avLst/>
          </a:prstGeom>
        </p:spPr>
        <p:txBody>
          <a:bodyPr spcFirstLastPara="1" wrap="square" lIns="125300" tIns="125300" rIns="125300" bIns="125300" anchor="t" anchorCtr="0">
            <a:noAutofit/>
          </a:bodyPr>
          <a:lstStyle>
            <a:lvl1pPr marL="457200" lvl="0" indent="-349250" rtl="0">
              <a:spcBef>
                <a:spcPts val="80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40" name="Google Shape;40;p7"/>
          <p:cNvSpPr txBox="1">
            <a:spLocks noGrp="1"/>
          </p:cNvSpPr>
          <p:nvPr>
            <p:ph type="ctrTitle"/>
          </p:nvPr>
        </p:nvSpPr>
        <p:spPr>
          <a:xfrm>
            <a:off x="777372" y="1970230"/>
            <a:ext cx="40926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100"/>
              <a:buFont typeface="Roboto"/>
              <a:buNone/>
              <a:defRPr sz="41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43" name="Google Shape;43;p8"/>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44" name="Google Shape;44;p8"/>
          <p:cNvSpPr txBox="1">
            <a:spLocks noGrp="1"/>
          </p:cNvSpPr>
          <p:nvPr>
            <p:ph type="ctrTitle"/>
          </p:nvPr>
        </p:nvSpPr>
        <p:spPr>
          <a:xfrm>
            <a:off x="777372" y="1970230"/>
            <a:ext cx="4092600" cy="2411100"/>
          </a:xfrm>
          <a:prstGeom prst="rect">
            <a:avLst/>
          </a:prstGeom>
        </p:spPr>
        <p:txBody>
          <a:bodyPr spcFirstLastPara="1" wrap="square" lIns="125300" tIns="125300" rIns="125300" bIns="125300" anchor="b" anchorCtr="0">
            <a:noAutofit/>
          </a:bodyPr>
          <a:lstStyle>
            <a:lvl1pPr lvl="0" rtl="0">
              <a:spcBef>
                <a:spcPts val="0"/>
              </a:spcBef>
              <a:spcAft>
                <a:spcPts val="0"/>
              </a:spcAft>
              <a:buSzPts val="4100"/>
              <a:buFont typeface="Roboto"/>
              <a:buNone/>
              <a:defRPr sz="4100" b="0">
                <a:latin typeface="Roboto"/>
                <a:ea typeface="Roboto"/>
                <a:cs typeface="Roboto"/>
                <a:sym typeface="Roboto"/>
              </a:defRPr>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9"/>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47" name="Google Shape;47;p9"/>
          <p:cNvPicPr preferRelativeResize="0"/>
          <p:nvPr/>
        </p:nvPicPr>
        <p:blipFill>
          <a:blip r:embed="rId2">
            <a:alphaModFix/>
          </a:blip>
          <a:stretch>
            <a:fillRect/>
          </a:stretch>
        </p:blipFill>
        <p:spPr>
          <a:xfrm>
            <a:off x="6817775" y="9967475"/>
            <a:ext cx="583826" cy="583826"/>
          </a:xfrm>
          <a:prstGeom prst="rect">
            <a:avLst/>
          </a:prstGeom>
          <a:noFill/>
          <a:ln>
            <a:noFill/>
          </a:ln>
        </p:spPr>
      </p:pic>
      <p:sp>
        <p:nvSpPr>
          <p:cNvPr id="48" name="Google Shape;48;p9"/>
          <p:cNvSpPr txBox="1">
            <a:spLocks noGrp="1"/>
          </p:cNvSpPr>
          <p:nvPr>
            <p:ph type="body" idx="1"/>
          </p:nvPr>
        </p:nvSpPr>
        <p:spPr>
          <a:xfrm>
            <a:off x="694840" y="8209153"/>
            <a:ext cx="6170400" cy="1080000"/>
          </a:xfrm>
          <a:prstGeom prst="rect">
            <a:avLst/>
          </a:prstGeom>
        </p:spPr>
        <p:txBody>
          <a:bodyPr spcFirstLastPara="1" wrap="square" lIns="125300" tIns="125300" rIns="125300" bIns="125300" anchor="t" anchorCtr="0">
            <a:noAutofit/>
          </a:bodyPr>
          <a:lstStyle>
            <a:lvl1pPr marL="457200" lvl="0" indent="-228600">
              <a:spcBef>
                <a:spcPts val="500"/>
              </a:spcBef>
              <a:spcAft>
                <a:spcPts val="0"/>
              </a:spcAft>
              <a:buSzPts val="2500"/>
              <a:buFont typeface="Roboto"/>
              <a:buNone/>
              <a:defRPr sz="2500">
                <a:latin typeface="Roboto"/>
                <a:ea typeface="Roboto"/>
                <a:cs typeface="Roboto"/>
                <a:sym typeface="Roboto"/>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0"/>
          <p:cNvSpPr/>
          <p:nvPr/>
        </p:nvSpPr>
        <p:spPr>
          <a:xfrm>
            <a:off x="158400" y="140700"/>
            <a:ext cx="7243200" cy="104106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125300" tIns="125300" rIns="125300" bIns="125300" anchor="ctr" anchorCtr="0">
            <a:noAutofit/>
          </a:bodyPr>
          <a:lstStyle/>
          <a:p>
            <a:pPr marL="0" lvl="0" indent="0" algn="l" rtl="0">
              <a:spcBef>
                <a:spcPts val="0"/>
              </a:spcBef>
              <a:spcAft>
                <a:spcPts val="0"/>
              </a:spcAft>
              <a:buNone/>
            </a:pPr>
            <a:endParaRPr/>
          </a:p>
        </p:txBody>
      </p:sp>
      <p:pic>
        <p:nvPicPr>
          <p:cNvPr id="51" name="Google Shape;51;p10"/>
          <p:cNvPicPr preferRelativeResize="0"/>
          <p:nvPr/>
        </p:nvPicPr>
        <p:blipFill>
          <a:blip r:embed="rId2">
            <a:alphaModFix/>
          </a:blip>
          <a:stretch>
            <a:fillRect/>
          </a:stretch>
        </p:blipFill>
        <p:spPr>
          <a:xfrm>
            <a:off x="6817775" y="9967475"/>
            <a:ext cx="583826" cy="5838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589" y="1761940"/>
            <a:ext cx="4209900" cy="2827200"/>
          </a:xfrm>
          <a:prstGeom prst="rect">
            <a:avLst/>
          </a:prstGeom>
          <a:noFill/>
          <a:ln>
            <a:noFill/>
          </a:ln>
        </p:spPr>
        <p:txBody>
          <a:bodyPr spcFirstLastPara="1" wrap="square" lIns="125300" tIns="125300" rIns="125300" bIns="125300" anchor="b" anchorCtr="0">
            <a:noAutofit/>
          </a:bodyPr>
          <a:lstStyle>
            <a:lvl1pPr lvl="0" rtl="0">
              <a:spcBef>
                <a:spcPts val="0"/>
              </a:spcBef>
              <a:spcAft>
                <a:spcPts val="0"/>
              </a:spcAft>
              <a:buClr>
                <a:schemeClr val="dk1"/>
              </a:buClr>
              <a:buSzPts val="4100"/>
              <a:buFont typeface="Roboto"/>
              <a:buNone/>
              <a:defRPr sz="4100">
                <a:solidFill>
                  <a:schemeClr val="dk1"/>
                </a:solidFill>
                <a:latin typeface="Roboto"/>
                <a:ea typeface="Roboto"/>
                <a:cs typeface="Roboto"/>
                <a:sym typeface="Roboto"/>
              </a:defRPr>
            </a:lvl1pPr>
            <a:lvl2pPr lvl="1"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2pPr>
            <a:lvl3pPr lvl="2"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3pPr>
            <a:lvl4pPr lvl="3"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4pPr>
            <a:lvl5pPr lvl="4"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5pPr>
            <a:lvl6pPr lvl="5"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6pPr>
            <a:lvl7pPr lvl="6"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7pPr>
            <a:lvl8pPr lvl="7"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8pPr>
            <a:lvl9pPr lvl="8" rtl="0">
              <a:spcBef>
                <a:spcPts val="0"/>
              </a:spcBef>
              <a:spcAft>
                <a:spcPts val="0"/>
              </a:spcAft>
              <a:buClr>
                <a:schemeClr val="dk1"/>
              </a:buClr>
              <a:buSzPts val="5500"/>
              <a:buFont typeface="Work Sans"/>
              <a:buNone/>
              <a:defRPr sz="55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718589" y="4807970"/>
            <a:ext cx="6123000" cy="4166100"/>
          </a:xfrm>
          <a:prstGeom prst="rect">
            <a:avLst/>
          </a:prstGeom>
          <a:noFill/>
          <a:ln>
            <a:noFill/>
          </a:ln>
        </p:spPr>
        <p:txBody>
          <a:bodyPr spcFirstLastPara="1" wrap="square" lIns="125300" tIns="125300" rIns="125300" bIns="125300" anchor="t" anchorCtr="0">
            <a:noAutofit/>
          </a:bodyPr>
          <a:lstStyle>
            <a:lvl1pPr marL="457200" lvl="0" indent="-400050">
              <a:spcBef>
                <a:spcPts val="80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1pPr>
            <a:lvl2pPr marL="914400" lvl="1"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2pPr>
            <a:lvl3pPr marL="1371600" lvl="2"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3pPr>
            <a:lvl4pPr marL="1828800" lvl="3"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4pPr>
            <a:lvl5pPr marL="2286000" lvl="4"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5pPr>
            <a:lvl6pPr marL="2743200" lvl="5"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6pPr>
            <a:lvl7pPr marL="3200400" lvl="6"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7pPr>
            <a:lvl8pPr marL="3657600" lvl="7"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8pPr>
            <a:lvl9pPr marL="4114800" lvl="8" indent="-400050">
              <a:spcBef>
                <a:spcPts val="0"/>
              </a:spcBef>
              <a:spcAft>
                <a:spcPts val="0"/>
              </a:spcAft>
              <a:buClr>
                <a:schemeClr val="dk1"/>
              </a:buClr>
              <a:buSzPts val="2700"/>
              <a:buFont typeface="Roboto Light"/>
              <a:buChar char="■"/>
              <a:defRPr sz="2700">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p:nvPr/>
        </p:nvSpPr>
        <p:spPr>
          <a:xfrm>
            <a:off x="3067050" y="1012090"/>
            <a:ext cx="4112100" cy="1794125"/>
          </a:xfrm>
          <a:prstGeom prst="rect">
            <a:avLst/>
          </a:prstGeom>
          <a:noFill/>
          <a:ln>
            <a:noFill/>
          </a:ln>
        </p:spPr>
        <p:txBody>
          <a:bodyPr spcFirstLastPara="1" wrap="square" lIns="91425" tIns="91425" rIns="91425" bIns="91425" anchor="ctr" anchorCtr="0">
            <a:noAutofit/>
          </a:bodyPr>
          <a:lstStyle/>
          <a:p>
            <a:pPr marL="0" marR="50562" lvl="0" indent="0" algn="just" rtl="0">
              <a:lnSpc>
                <a:spcPct val="100000"/>
              </a:lnSpc>
              <a:spcBef>
                <a:spcPts val="0"/>
              </a:spcBef>
              <a:spcAft>
                <a:spcPts val="0"/>
              </a:spcAft>
              <a:buClr>
                <a:schemeClr val="dk1"/>
              </a:buClr>
              <a:buSzPts val="1100"/>
              <a:buFont typeface="Arial"/>
              <a:buNone/>
            </a:pPr>
            <a:r>
              <a:rPr lang="en" sz="1600" dirty="0">
                <a:latin typeface="Roboto"/>
                <a:ea typeface="Roboto"/>
                <a:cs typeface="Roboto"/>
                <a:sym typeface="Roboto"/>
              </a:rPr>
              <a:t>The warfare devastatingly resulted in approximately two million Vietnamese deaths. Furthermore, around three million were wounded and about 12 million became refugees. It likewise destroyed Vietnam’s economy and infrastructure that took years to reconstruct. </a:t>
            </a:r>
            <a:endParaRPr sz="1600" dirty="0">
              <a:latin typeface="Roboto"/>
              <a:ea typeface="Roboto"/>
              <a:cs typeface="Roboto"/>
              <a:sym typeface="Roboto"/>
            </a:endParaRPr>
          </a:p>
        </p:txBody>
      </p:sp>
      <p:sp>
        <p:nvSpPr>
          <p:cNvPr id="150" name="Google Shape;150;p18"/>
          <p:cNvSpPr txBox="1"/>
          <p:nvPr/>
        </p:nvSpPr>
        <p:spPr>
          <a:xfrm>
            <a:off x="381750" y="7387816"/>
            <a:ext cx="6797400" cy="197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50562" lvl="0" indent="0" algn="just" rtl="0">
              <a:lnSpc>
                <a:spcPct val="100000"/>
              </a:lnSpc>
              <a:spcBef>
                <a:spcPts val="0"/>
              </a:spcBef>
              <a:spcAft>
                <a:spcPts val="0"/>
              </a:spcAft>
              <a:buClr>
                <a:schemeClr val="dk1"/>
              </a:buClr>
              <a:buSzPts val="1100"/>
              <a:buFont typeface="Arial"/>
              <a:buNone/>
            </a:pPr>
            <a:r>
              <a:rPr lang="en" sz="1600">
                <a:latin typeface="Roboto"/>
                <a:ea typeface="Roboto"/>
                <a:cs typeface="Roboto"/>
                <a:sym typeface="Roboto"/>
              </a:rPr>
              <a:t>The country became the unified Socialist Republic of Vietnam in 1976, even though conflicts with China and Cambodia continued over the next 15 years. </a:t>
            </a:r>
            <a:endParaRPr sz="1600">
              <a:latin typeface="Roboto"/>
              <a:ea typeface="Roboto"/>
              <a:cs typeface="Roboto"/>
              <a:sym typeface="Roboto"/>
            </a:endParaRPr>
          </a:p>
          <a:p>
            <a:pPr marL="0" marR="50562" lvl="0" indent="0" algn="just" rtl="0">
              <a:lnSpc>
                <a:spcPct val="100000"/>
              </a:lnSpc>
              <a:spcBef>
                <a:spcPts val="1000"/>
              </a:spcBef>
              <a:spcAft>
                <a:spcPts val="0"/>
              </a:spcAft>
              <a:buClr>
                <a:schemeClr val="dk1"/>
              </a:buClr>
              <a:buSzPts val="1100"/>
              <a:buFont typeface="Arial"/>
              <a:buNone/>
            </a:pPr>
            <a:r>
              <a:rPr lang="en" sz="1600">
                <a:latin typeface="Roboto"/>
                <a:ea typeface="Roboto"/>
                <a:cs typeface="Roboto"/>
                <a:sym typeface="Roboto"/>
              </a:rPr>
              <a:t>Vietnam’s economy began improving in 1986 via a free market policy, allowing further oil export revenues and increased foreign capital. In the 1990s, diplomatic and trade affairs between the United States and Vietnam were reestablished. </a:t>
            </a:r>
            <a:endParaRPr sz="1600">
              <a:latin typeface="Roboto"/>
              <a:ea typeface="Roboto"/>
              <a:cs typeface="Roboto"/>
              <a:sym typeface="Roboto"/>
            </a:endParaRPr>
          </a:p>
        </p:txBody>
      </p:sp>
      <p:pic>
        <p:nvPicPr>
          <p:cNvPr id="151" name="Google Shape;151;p18"/>
          <p:cNvPicPr preferRelativeResize="0"/>
          <p:nvPr/>
        </p:nvPicPr>
        <p:blipFill>
          <a:blip r:embed="rId3">
            <a:alphaModFix/>
          </a:blip>
          <a:stretch>
            <a:fillRect/>
          </a:stretch>
        </p:blipFill>
        <p:spPr>
          <a:xfrm>
            <a:off x="381750" y="1012091"/>
            <a:ext cx="2685300" cy="2055011"/>
          </a:xfrm>
          <a:prstGeom prst="rect">
            <a:avLst/>
          </a:prstGeom>
          <a:noFill/>
          <a:ln>
            <a:noFill/>
          </a:ln>
        </p:spPr>
      </p:pic>
      <p:sp>
        <p:nvSpPr>
          <p:cNvPr id="152" name="Google Shape;152;p18"/>
          <p:cNvSpPr txBox="1"/>
          <p:nvPr/>
        </p:nvSpPr>
        <p:spPr>
          <a:xfrm>
            <a:off x="3124950" y="2806216"/>
            <a:ext cx="4054200" cy="261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Clr>
                <a:srgbClr val="000000"/>
              </a:buClr>
              <a:buSzPts val="1100"/>
              <a:buFont typeface="Arial"/>
              <a:buNone/>
            </a:pPr>
            <a:r>
              <a:rPr lang="en" sz="1000" b="1" i="1">
                <a:solidFill>
                  <a:srgbClr val="000000"/>
                </a:solidFill>
                <a:latin typeface="Roboto"/>
                <a:ea typeface="Roboto"/>
                <a:cs typeface="Roboto"/>
                <a:sym typeface="Roboto"/>
              </a:rPr>
              <a:t>South Vietnamese scaling the wall of the US Embassy in Saigon, 1975</a:t>
            </a:r>
            <a:endParaRPr sz="1000" b="1" i="1"/>
          </a:p>
        </p:txBody>
      </p:sp>
      <p:sp>
        <p:nvSpPr>
          <p:cNvPr id="153" name="Google Shape;153;p18"/>
          <p:cNvSpPr txBox="1"/>
          <p:nvPr/>
        </p:nvSpPr>
        <p:spPr>
          <a:xfrm>
            <a:off x="381650" y="3282541"/>
            <a:ext cx="6797400" cy="3952800"/>
          </a:xfrm>
          <a:prstGeom prst="rect">
            <a:avLst/>
          </a:prstGeom>
          <a:noFill/>
          <a:ln>
            <a:noFill/>
          </a:ln>
        </p:spPr>
        <p:txBody>
          <a:bodyPr spcFirstLastPara="1" wrap="square" lIns="91425" tIns="91425" rIns="91425" bIns="91425" anchor="ctr" anchorCtr="0">
            <a:noAutofit/>
          </a:bodyPr>
          <a:lstStyle/>
          <a:p>
            <a:pPr marL="3257550" lvl="0" indent="-215900" algn="just" rtl="0">
              <a:lnSpc>
                <a:spcPct val="100000"/>
              </a:lnSpc>
              <a:spcBef>
                <a:spcPts val="0"/>
              </a:spcBef>
              <a:spcAft>
                <a:spcPts val="0"/>
              </a:spcAft>
              <a:buClr>
                <a:schemeClr val="dk1"/>
              </a:buClr>
              <a:buSzPts val="1600"/>
              <a:buFont typeface="Roboto"/>
              <a:buChar char="➔"/>
            </a:pPr>
            <a:r>
              <a:rPr lang="en" sz="1600" b="1">
                <a:solidFill>
                  <a:schemeClr val="lt1"/>
                </a:solidFill>
                <a:highlight>
                  <a:srgbClr val="980000"/>
                </a:highlight>
                <a:latin typeface="Roboto"/>
                <a:ea typeface="Roboto"/>
                <a:cs typeface="Roboto"/>
                <a:sym typeface="Roboto"/>
              </a:rPr>
              <a:t>58,000</a:t>
            </a:r>
            <a:r>
              <a:rPr lang="en" sz="1600">
                <a:solidFill>
                  <a:schemeClr val="dk1"/>
                </a:solidFill>
                <a:latin typeface="Roboto"/>
                <a:ea typeface="Roboto"/>
                <a:cs typeface="Roboto"/>
                <a:sym typeface="Roboto"/>
              </a:rPr>
              <a:t> Americans were killed during the Vietnam War and</a:t>
            </a:r>
            <a:r>
              <a:rPr lang="en" sz="1600">
                <a:solidFill>
                  <a:schemeClr val="dk1"/>
                </a:solidFill>
                <a:highlight>
                  <a:srgbClr val="FFFFFF"/>
                </a:highlight>
                <a:latin typeface="Roboto"/>
                <a:ea typeface="Roboto"/>
                <a:cs typeface="Roboto"/>
                <a:sym typeface="Roboto"/>
              </a:rPr>
              <a:t> </a:t>
            </a:r>
            <a:r>
              <a:rPr lang="en" sz="1600" b="1">
                <a:solidFill>
                  <a:srgbClr val="FFFFFF"/>
                </a:solidFill>
                <a:highlight>
                  <a:srgbClr val="980000"/>
                </a:highlight>
                <a:latin typeface="Roboto"/>
                <a:ea typeface="Roboto"/>
                <a:cs typeface="Roboto"/>
                <a:sym typeface="Roboto"/>
              </a:rPr>
              <a:t>700,000 </a:t>
            </a:r>
            <a:r>
              <a:rPr lang="en" sz="1600">
                <a:solidFill>
                  <a:schemeClr val="dk1"/>
                </a:solidFill>
                <a:latin typeface="Roboto"/>
                <a:ea typeface="Roboto"/>
                <a:cs typeface="Roboto"/>
                <a:sym typeface="Roboto"/>
              </a:rPr>
              <a:t>veterans were affected.</a:t>
            </a:r>
            <a:endParaRPr sz="1600">
              <a:solidFill>
                <a:schemeClr val="dk1"/>
              </a:solidFill>
              <a:latin typeface="Roboto"/>
              <a:ea typeface="Roboto"/>
              <a:cs typeface="Roboto"/>
              <a:sym typeface="Roboto"/>
            </a:endParaRPr>
          </a:p>
          <a:p>
            <a:pPr marL="285750" lvl="0" indent="-215900" algn="just" rtl="0">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Around </a:t>
            </a:r>
            <a:r>
              <a:rPr lang="en" sz="1600" b="1">
                <a:solidFill>
                  <a:schemeClr val="lt1"/>
                </a:solidFill>
                <a:highlight>
                  <a:srgbClr val="980000"/>
                </a:highlight>
                <a:latin typeface="Roboto"/>
                <a:ea typeface="Roboto"/>
                <a:cs typeface="Roboto"/>
                <a:sym typeface="Roboto"/>
              </a:rPr>
              <a:t>1,000,000</a:t>
            </a:r>
            <a:r>
              <a:rPr lang="en" sz="1600">
                <a:solidFill>
                  <a:schemeClr val="dk1"/>
                </a:solidFill>
                <a:highlight>
                  <a:srgbClr val="FFFFFF"/>
                </a:highlight>
                <a:latin typeface="Roboto"/>
                <a:ea typeface="Roboto"/>
                <a:cs typeface="Roboto"/>
                <a:sym typeface="Roboto"/>
              </a:rPr>
              <a:t> to </a:t>
            </a:r>
            <a:r>
              <a:rPr lang="en" sz="1600" b="1">
                <a:solidFill>
                  <a:schemeClr val="lt1"/>
                </a:solidFill>
                <a:highlight>
                  <a:srgbClr val="980000"/>
                </a:highlight>
                <a:latin typeface="Roboto"/>
                <a:ea typeface="Roboto"/>
                <a:cs typeface="Roboto"/>
                <a:sym typeface="Roboto"/>
              </a:rPr>
              <a:t>4,000,000</a:t>
            </a:r>
            <a:r>
              <a:rPr lang="en" sz="1600">
                <a:solidFill>
                  <a:schemeClr val="dk1"/>
                </a:solidFill>
                <a:latin typeface="Roboto"/>
                <a:ea typeface="Roboto"/>
                <a:cs typeface="Roboto"/>
                <a:sym typeface="Roboto"/>
              </a:rPr>
              <a:t> Vietnamese were killed. Furthermore, many Vietnamese suffered from exposure to chemicals used by the US. They brought diseases and psychological trauma, which persisted for a long time. </a:t>
            </a:r>
            <a:endParaRPr sz="1600">
              <a:solidFill>
                <a:schemeClr val="dk1"/>
              </a:solidFill>
              <a:latin typeface="Roboto"/>
              <a:ea typeface="Roboto"/>
              <a:cs typeface="Roboto"/>
              <a:sym typeface="Roboto"/>
            </a:endParaRPr>
          </a:p>
          <a:p>
            <a:pPr marL="285750" lvl="0" indent="-215900" algn="just" rtl="0">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The United States spent around </a:t>
            </a:r>
            <a:r>
              <a:rPr lang="en" sz="1600" b="1">
                <a:solidFill>
                  <a:schemeClr val="lt1"/>
                </a:solidFill>
                <a:highlight>
                  <a:srgbClr val="980000"/>
                </a:highlight>
                <a:latin typeface="Roboto"/>
                <a:ea typeface="Roboto"/>
                <a:cs typeface="Roboto"/>
                <a:sym typeface="Roboto"/>
              </a:rPr>
              <a:t>$100,000,000,000</a:t>
            </a:r>
            <a:r>
              <a:rPr lang="en" sz="1600">
                <a:solidFill>
                  <a:schemeClr val="dk1"/>
                </a:solidFill>
                <a:latin typeface="Roboto"/>
                <a:ea typeface="Roboto"/>
                <a:cs typeface="Roboto"/>
                <a:sym typeface="Roboto"/>
              </a:rPr>
              <a:t> on the Vietnam War. </a:t>
            </a:r>
            <a:endParaRPr sz="1600">
              <a:solidFill>
                <a:schemeClr val="dk1"/>
              </a:solidFill>
              <a:latin typeface="Roboto"/>
              <a:ea typeface="Roboto"/>
              <a:cs typeface="Roboto"/>
              <a:sym typeface="Roboto"/>
            </a:endParaRPr>
          </a:p>
          <a:p>
            <a:pPr marL="285750" lvl="0" indent="-215900" algn="just" rtl="0">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After the Fall of Saigon, between </a:t>
            </a:r>
            <a:r>
              <a:rPr lang="en" sz="1600" b="1">
                <a:solidFill>
                  <a:schemeClr val="lt1"/>
                </a:solidFill>
                <a:highlight>
                  <a:srgbClr val="980000"/>
                </a:highlight>
                <a:latin typeface="Roboto"/>
                <a:ea typeface="Roboto"/>
                <a:cs typeface="Roboto"/>
                <a:sym typeface="Roboto"/>
              </a:rPr>
              <a:t>200,000</a:t>
            </a:r>
            <a:r>
              <a:rPr lang="en" sz="1600">
                <a:solidFill>
                  <a:schemeClr val="dk1"/>
                </a:solidFill>
                <a:highlight>
                  <a:srgbClr val="FFFFFF"/>
                </a:highlight>
                <a:latin typeface="Roboto"/>
                <a:ea typeface="Roboto"/>
                <a:cs typeface="Roboto"/>
                <a:sym typeface="Roboto"/>
              </a:rPr>
              <a:t> to </a:t>
            </a:r>
            <a:r>
              <a:rPr lang="en" sz="1600" b="1">
                <a:solidFill>
                  <a:schemeClr val="lt1"/>
                </a:solidFill>
                <a:highlight>
                  <a:srgbClr val="980000"/>
                </a:highlight>
                <a:latin typeface="Roboto"/>
                <a:ea typeface="Roboto"/>
                <a:cs typeface="Roboto"/>
                <a:sym typeface="Roboto"/>
              </a:rPr>
              <a:t>300,000</a:t>
            </a:r>
            <a:r>
              <a:rPr lang="en" sz="1600">
                <a:solidFill>
                  <a:schemeClr val="dk1"/>
                </a:solidFill>
                <a:latin typeface="Roboto"/>
                <a:ea typeface="Roboto"/>
                <a:cs typeface="Roboto"/>
                <a:sym typeface="Roboto"/>
              </a:rPr>
              <a:t> Southern Vietnamese were sent to re-education camps under the communist government.</a:t>
            </a:r>
            <a:endParaRPr sz="1600">
              <a:solidFill>
                <a:schemeClr val="dk1"/>
              </a:solidFill>
              <a:latin typeface="Roboto"/>
              <a:ea typeface="Roboto"/>
              <a:cs typeface="Roboto"/>
              <a:sym typeface="Roboto"/>
            </a:endParaRPr>
          </a:p>
          <a:p>
            <a:pPr marL="285750" lvl="0" indent="-215900" algn="just" rtl="0">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On </a:t>
            </a:r>
            <a:r>
              <a:rPr lang="en" sz="1600">
                <a:solidFill>
                  <a:schemeClr val="dk1"/>
                </a:solidFill>
                <a:highlight>
                  <a:srgbClr val="FFFFFF"/>
                </a:highlight>
                <a:latin typeface="Roboto"/>
                <a:ea typeface="Roboto"/>
                <a:cs typeface="Roboto"/>
                <a:sym typeface="Roboto"/>
              </a:rPr>
              <a:t>2 July 1976</a:t>
            </a:r>
            <a:r>
              <a:rPr lang="en" sz="1600">
                <a:solidFill>
                  <a:schemeClr val="dk1"/>
                </a:solidFill>
                <a:latin typeface="Roboto"/>
                <a:ea typeface="Roboto"/>
                <a:cs typeface="Roboto"/>
                <a:sym typeface="Roboto"/>
              </a:rPr>
              <a:t>, a new constitution was adopted by Vietnam ratifying the country as the Socialist Republic of Vietnam. </a:t>
            </a:r>
            <a:endParaRPr sz="1600">
              <a:solidFill>
                <a:schemeClr val="dk1"/>
              </a:solidFill>
              <a:latin typeface="Roboto"/>
              <a:ea typeface="Roboto"/>
              <a:cs typeface="Roboto"/>
              <a:sym typeface="Roboto"/>
            </a:endParaRPr>
          </a:p>
          <a:p>
            <a:pPr marL="285750" lvl="0" indent="-215900" algn="just" rtl="0">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The Presidential Palace was renamed the Independence Palace and 30 </a:t>
            </a:r>
            <a:r>
              <a:rPr lang="en" sz="1600">
                <a:solidFill>
                  <a:schemeClr val="dk1"/>
                </a:solidFill>
                <a:highlight>
                  <a:srgbClr val="FFFFFF"/>
                </a:highlight>
                <a:latin typeface="Roboto"/>
                <a:ea typeface="Roboto"/>
                <a:cs typeface="Roboto"/>
                <a:sym typeface="Roboto"/>
              </a:rPr>
              <a:t>April</a:t>
            </a:r>
            <a:r>
              <a:rPr lang="en" sz="1600">
                <a:solidFill>
                  <a:schemeClr val="dk1"/>
                </a:solidFill>
                <a:latin typeface="Roboto"/>
                <a:ea typeface="Roboto"/>
                <a:cs typeface="Roboto"/>
                <a:sym typeface="Roboto"/>
              </a:rPr>
              <a:t> is celebrated in Vietnam as Reunification Day. </a:t>
            </a:r>
            <a:endParaRPr sz="1600">
              <a:solidFill>
                <a:schemeClr val="dk1"/>
              </a:solidFill>
              <a:latin typeface="Roboto"/>
              <a:ea typeface="Roboto"/>
              <a:cs typeface="Roboto"/>
              <a:sym typeface="Roboto"/>
            </a:endParaRPr>
          </a:p>
        </p:txBody>
      </p:sp>
      <p:sp>
        <p:nvSpPr>
          <p:cNvPr id="154" name="Google Shape;154;p18"/>
          <p:cNvSpPr/>
          <p:nvPr/>
        </p:nvSpPr>
        <p:spPr>
          <a:xfrm>
            <a:off x="439650" y="3320641"/>
            <a:ext cx="2903626" cy="533400"/>
          </a:xfrm>
          <a:prstGeom prst="rect">
            <a:avLst/>
          </a:prstGeom>
        </p:spPr>
        <p:txBody>
          <a:bodyPr>
            <a:prstTxWarp prst="textPlain">
              <a:avLst/>
            </a:prstTxWarp>
          </a:bodyPr>
          <a:lstStyle/>
          <a:p>
            <a:pPr lvl="0" algn="ctr"/>
            <a:r>
              <a:rPr b="1" i="0">
                <a:ln>
                  <a:noFill/>
                </a:ln>
                <a:solidFill>
                  <a:srgbClr val="980000"/>
                </a:solidFill>
                <a:latin typeface="Roboto"/>
              </a:rPr>
              <a:t>IN NUMBERS:</a:t>
            </a:r>
          </a:p>
        </p:txBody>
      </p:sp>
      <p:sp>
        <p:nvSpPr>
          <p:cNvPr id="155" name="Google Shape;155;p18"/>
          <p:cNvSpPr txBox="1"/>
          <p:nvPr/>
        </p:nvSpPr>
        <p:spPr>
          <a:xfrm>
            <a:off x="1513532" y="9488899"/>
            <a:ext cx="5267400" cy="958800"/>
          </a:xfrm>
          <a:prstGeom prst="rect">
            <a:avLst/>
          </a:prstGeom>
          <a:solidFill>
            <a:schemeClr val="lt2"/>
          </a:solidFill>
          <a:ln>
            <a:noFill/>
          </a:ln>
        </p:spPr>
        <p:txBody>
          <a:bodyPr spcFirstLastPara="1" wrap="square" lIns="91425" tIns="91425" rIns="91425" bIns="91425" anchor="ctr" anchorCtr="0">
            <a:noAutofit/>
          </a:bodyPr>
          <a:lstStyle/>
          <a:p>
            <a:pPr marL="0" marR="47625" lvl="0" indent="0" algn="just" rtl="0">
              <a:lnSpc>
                <a:spcPct val="100000"/>
              </a:lnSpc>
              <a:spcBef>
                <a:spcPts val="0"/>
              </a:spcBef>
              <a:spcAft>
                <a:spcPts val="0"/>
              </a:spcAft>
              <a:buClr>
                <a:schemeClr val="dk1"/>
              </a:buClr>
              <a:buSzPts val="1100"/>
              <a:buFont typeface="Arial"/>
              <a:buNone/>
            </a:pPr>
            <a:r>
              <a:rPr lang="en" sz="1600" dirty="0">
                <a:latin typeface="Roboto"/>
                <a:ea typeface="Roboto"/>
                <a:cs typeface="Roboto"/>
                <a:sym typeface="Roboto"/>
              </a:rPr>
              <a:t>Due to its 120 billion dollar expenditure on the Vietnam War from 1965 to 1973, the United States suffered widespread inflation, which was aggravated by a worldwide oil crisis in 1973. </a:t>
            </a:r>
            <a:endParaRPr sz="1600" dirty="0">
              <a:latin typeface="Roboto"/>
              <a:ea typeface="Roboto"/>
              <a:cs typeface="Roboto"/>
              <a:sym typeface="Roboto"/>
            </a:endParaRPr>
          </a:p>
        </p:txBody>
      </p:sp>
      <p:pic>
        <p:nvPicPr>
          <p:cNvPr id="156" name="Google Shape;156;p18"/>
          <p:cNvPicPr preferRelativeResize="0"/>
          <p:nvPr/>
        </p:nvPicPr>
        <p:blipFill>
          <a:blip r:embed="rId4">
            <a:alphaModFix/>
          </a:blip>
          <a:stretch>
            <a:fillRect/>
          </a:stretch>
        </p:blipFill>
        <p:spPr>
          <a:xfrm>
            <a:off x="381650" y="9488898"/>
            <a:ext cx="958801" cy="958801"/>
          </a:xfrm>
          <a:prstGeom prst="rect">
            <a:avLst/>
          </a:prstGeom>
          <a:noFill/>
          <a:ln>
            <a:noFill/>
          </a:ln>
        </p:spPr>
      </p:pic>
      <p:sp>
        <p:nvSpPr>
          <p:cNvPr id="10" name="Google Shape;60;p12">
            <a:extLst>
              <a:ext uri="{FF2B5EF4-FFF2-40B4-BE49-F238E27FC236}">
                <a16:creationId xmlns:a16="http://schemas.microsoft.com/office/drawing/2014/main" id="{65AF4538-5E49-4A8D-98DD-67480BE3CF9C}"/>
              </a:ext>
            </a:extLst>
          </p:cNvPr>
          <p:cNvSpPr/>
          <p:nvPr/>
        </p:nvSpPr>
        <p:spPr>
          <a:xfrm>
            <a:off x="149616" y="128814"/>
            <a:ext cx="7265172" cy="667837"/>
          </a:xfrm>
          <a:prstGeom prst="roundRect">
            <a:avLst>
              <a:gd name="adj" fmla="val 16667"/>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Roboto"/>
                <a:ea typeface="Roboto"/>
                <a:cs typeface="Roboto"/>
                <a:sym typeface="Roboto"/>
              </a:rPr>
              <a:t>E</a:t>
            </a:r>
            <a:r>
              <a:rPr lang="en-GB" sz="3000" dirty="0">
                <a:solidFill>
                  <a:schemeClr val="lt1"/>
                </a:solidFill>
                <a:latin typeface="Roboto"/>
                <a:ea typeface="Roboto"/>
                <a:cs typeface="Roboto"/>
                <a:sym typeface="Roboto"/>
              </a:rPr>
              <a:t>n</a:t>
            </a:r>
            <a:r>
              <a:rPr lang="en" sz="3000" dirty="0">
                <a:solidFill>
                  <a:schemeClr val="lt1"/>
                </a:solidFill>
                <a:latin typeface="Roboto"/>
                <a:ea typeface="Roboto"/>
                <a:cs typeface="Roboto"/>
                <a:sym typeface="Roboto"/>
              </a:rPr>
              <a:t>ding the Vietnam War</a:t>
            </a:r>
            <a:endParaRPr sz="3000" dirty="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p:nvPr/>
        </p:nvSpPr>
        <p:spPr>
          <a:xfrm>
            <a:off x="418650" y="436600"/>
            <a:ext cx="6756000" cy="1138703"/>
          </a:xfrm>
          <a:prstGeom prst="roundRect">
            <a:avLst>
              <a:gd name="adj" fmla="val 16667"/>
            </a:avLst>
          </a:prstGeom>
          <a:solidFill>
            <a:srgbClr val="B7B7B7"/>
          </a:solid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4"/>
          <p:cNvSpPr txBox="1"/>
          <p:nvPr/>
        </p:nvSpPr>
        <p:spPr>
          <a:xfrm>
            <a:off x="516225" y="436600"/>
            <a:ext cx="6582375" cy="1004788"/>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 b="1" dirty="0">
                <a:solidFill>
                  <a:srgbClr val="980000"/>
                </a:solidFill>
                <a:latin typeface="Roboto"/>
                <a:ea typeface="Roboto"/>
                <a:cs typeface="Roboto"/>
                <a:sym typeface="Roboto"/>
              </a:rPr>
              <a:t>SOURCE ANALYSIS. </a:t>
            </a:r>
            <a:r>
              <a:rPr lang="en" dirty="0">
                <a:solidFill>
                  <a:srgbClr val="0E101A"/>
                </a:solidFill>
                <a:latin typeface="Roboto"/>
                <a:ea typeface="Roboto"/>
                <a:cs typeface="Roboto"/>
                <a:sym typeface="Roboto"/>
              </a:rPr>
              <a:t>Read and analyse the given statements delivered by US President Lyndon B. Johnson (1963-1969) and US President Gerald R. Ford (1974-1977) regarding the US involvement in the Vietnam War. How </a:t>
            </a:r>
            <a:r>
              <a:rPr lang="en" b="1" dirty="0">
                <a:solidFill>
                  <a:srgbClr val="0E101A"/>
                </a:solidFill>
                <a:latin typeface="Roboto"/>
                <a:ea typeface="Roboto"/>
                <a:cs typeface="Roboto"/>
                <a:sym typeface="Roboto"/>
              </a:rPr>
              <a:t>valuable </a:t>
            </a:r>
            <a:r>
              <a:rPr lang="en" dirty="0">
                <a:solidFill>
                  <a:srgbClr val="0E101A"/>
                </a:solidFill>
                <a:latin typeface="Roboto"/>
                <a:ea typeface="Roboto"/>
                <a:cs typeface="Roboto"/>
                <a:sym typeface="Roboto"/>
              </a:rPr>
              <a:t>are these sources to a historian examining US involvement in Vietnam </a:t>
            </a:r>
            <a:endParaRPr dirty="0">
              <a:solidFill>
                <a:srgbClr val="0E101A"/>
              </a:solidFill>
              <a:latin typeface="Roboto"/>
              <a:ea typeface="Roboto"/>
              <a:cs typeface="Roboto"/>
              <a:sym typeface="Roboto"/>
            </a:endParaRPr>
          </a:p>
        </p:txBody>
      </p:sp>
      <p:sp>
        <p:nvSpPr>
          <p:cNvPr id="328" name="Google Shape;328;p24"/>
          <p:cNvSpPr txBox="1"/>
          <p:nvPr/>
        </p:nvSpPr>
        <p:spPr>
          <a:xfrm>
            <a:off x="516225" y="5413921"/>
            <a:ext cx="6393790" cy="4379500"/>
          </a:xfrm>
          <a:prstGeom prst="rect">
            <a:avLst/>
          </a:prstGeom>
          <a:solidFill>
            <a:schemeClr val="lt1"/>
          </a:solidFill>
          <a:ln w="2857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Roboto"/>
              <a:ea typeface="Roboto"/>
              <a:cs typeface="Roboto"/>
              <a:sym typeface="Roboto"/>
            </a:endParaRPr>
          </a:p>
        </p:txBody>
      </p:sp>
      <p:cxnSp>
        <p:nvCxnSpPr>
          <p:cNvPr id="329" name="Google Shape;329;p24"/>
          <p:cNvCxnSpPr/>
          <p:nvPr/>
        </p:nvCxnSpPr>
        <p:spPr>
          <a:xfrm>
            <a:off x="531689" y="61834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0" name="Google Shape;330;p24"/>
          <p:cNvCxnSpPr/>
          <p:nvPr/>
        </p:nvCxnSpPr>
        <p:spPr>
          <a:xfrm>
            <a:off x="531689" y="64120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1" name="Google Shape;331;p24"/>
          <p:cNvCxnSpPr/>
          <p:nvPr/>
        </p:nvCxnSpPr>
        <p:spPr>
          <a:xfrm>
            <a:off x="531689" y="66406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2" name="Google Shape;332;p24"/>
          <p:cNvCxnSpPr/>
          <p:nvPr/>
        </p:nvCxnSpPr>
        <p:spPr>
          <a:xfrm>
            <a:off x="531689" y="68692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3" name="Google Shape;333;p24"/>
          <p:cNvCxnSpPr/>
          <p:nvPr/>
        </p:nvCxnSpPr>
        <p:spPr>
          <a:xfrm>
            <a:off x="531689" y="57262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4" name="Google Shape;334;p24"/>
          <p:cNvCxnSpPr/>
          <p:nvPr/>
        </p:nvCxnSpPr>
        <p:spPr>
          <a:xfrm>
            <a:off x="531689" y="59548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5" name="Google Shape;335;p24"/>
          <p:cNvCxnSpPr/>
          <p:nvPr/>
        </p:nvCxnSpPr>
        <p:spPr>
          <a:xfrm>
            <a:off x="531689" y="70978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6" name="Google Shape;336;p24"/>
          <p:cNvCxnSpPr/>
          <p:nvPr/>
        </p:nvCxnSpPr>
        <p:spPr>
          <a:xfrm>
            <a:off x="531689" y="732640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337" name="Google Shape;337;p24"/>
          <p:cNvCxnSpPr/>
          <p:nvPr/>
        </p:nvCxnSpPr>
        <p:spPr>
          <a:xfrm>
            <a:off x="531689" y="7555002"/>
            <a:ext cx="6360900" cy="0"/>
          </a:xfrm>
          <a:prstGeom prst="straightConnector1">
            <a:avLst/>
          </a:prstGeom>
          <a:noFill/>
          <a:ln w="28575" cap="flat" cmpd="sng">
            <a:solidFill>
              <a:srgbClr val="434343"/>
            </a:solidFill>
            <a:prstDash val="solid"/>
            <a:round/>
            <a:headEnd type="none" w="med" len="med"/>
            <a:tailEnd type="none" w="med" len="med"/>
          </a:ln>
        </p:spPr>
      </p:cxnSp>
      <p:sp>
        <p:nvSpPr>
          <p:cNvPr id="338" name="Google Shape;338;p24"/>
          <p:cNvSpPr txBox="1"/>
          <p:nvPr/>
        </p:nvSpPr>
        <p:spPr>
          <a:xfrm>
            <a:off x="535499" y="2022977"/>
            <a:ext cx="2569840" cy="3179463"/>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i="1" dirty="0">
                <a:latin typeface="Roboto"/>
                <a:ea typeface="Roboto"/>
                <a:cs typeface="Roboto"/>
                <a:sym typeface="Roboto"/>
              </a:rPr>
              <a:t>“I am not going to lose Vietnam. I am not going to be the president who saw Southeast Asia go the way China went.”</a:t>
            </a:r>
            <a:endParaRPr i="1" dirty="0">
              <a:latin typeface="Roboto"/>
              <a:ea typeface="Roboto"/>
              <a:cs typeface="Roboto"/>
              <a:sym typeface="Roboto"/>
            </a:endParaRPr>
          </a:p>
          <a:p>
            <a:pPr marL="457200" lvl="0" indent="-330200" algn="l" rtl="0">
              <a:lnSpc>
                <a:spcPct val="115000"/>
              </a:lnSpc>
              <a:spcBef>
                <a:spcPts val="1000"/>
              </a:spcBef>
              <a:spcAft>
                <a:spcPts val="0"/>
              </a:spcAft>
              <a:buSzPts val="1600"/>
              <a:buFont typeface="Roboto"/>
              <a:buChar char="-"/>
            </a:pPr>
            <a:r>
              <a:rPr lang="en" i="1" dirty="0">
                <a:latin typeface="Roboto"/>
                <a:ea typeface="Roboto"/>
                <a:cs typeface="Roboto"/>
                <a:sym typeface="Roboto"/>
              </a:rPr>
              <a:t>Lyndon B. Johnson, President of the United States 1963-1969, Part of his statement during a meeting at the White House, 24 November 1963. </a:t>
            </a:r>
            <a:endParaRPr i="1" dirty="0">
              <a:latin typeface="Roboto"/>
              <a:ea typeface="Roboto"/>
              <a:cs typeface="Roboto"/>
              <a:sym typeface="Roboto"/>
            </a:endParaRPr>
          </a:p>
        </p:txBody>
      </p:sp>
      <p:sp>
        <p:nvSpPr>
          <p:cNvPr id="339" name="Google Shape;339;p24"/>
          <p:cNvSpPr txBox="1"/>
          <p:nvPr/>
        </p:nvSpPr>
        <p:spPr>
          <a:xfrm>
            <a:off x="531689" y="1680077"/>
            <a:ext cx="1407900" cy="342900"/>
          </a:xfrm>
          <a:prstGeom prst="rect">
            <a:avLst/>
          </a:prstGeom>
          <a:solidFill>
            <a:srgbClr val="6666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FFFFFF"/>
                </a:solidFill>
              </a:rPr>
              <a:t>SOURCE A</a:t>
            </a:r>
            <a:endParaRPr sz="1800" b="1" dirty="0">
              <a:solidFill>
                <a:srgbClr val="FFFFFF"/>
              </a:solidFill>
            </a:endParaRPr>
          </a:p>
        </p:txBody>
      </p:sp>
      <p:sp>
        <p:nvSpPr>
          <p:cNvPr id="340" name="Google Shape;340;p24"/>
          <p:cNvSpPr txBox="1"/>
          <p:nvPr/>
        </p:nvSpPr>
        <p:spPr>
          <a:xfrm>
            <a:off x="3322619" y="2022976"/>
            <a:ext cx="3587396" cy="3179463"/>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i="1" dirty="0">
                <a:latin typeface="Roboto"/>
                <a:ea typeface="Roboto"/>
                <a:cs typeface="Roboto"/>
                <a:sym typeface="Roboto"/>
              </a:rPr>
              <a:t>Today, America can regain the sense of pride that existed before Vietnam. But it cannot be achieved by refighting a war that is finished as far as America is concerned. [...] We, of course, are saddened indeed by the events in Indochina. But these events, tragic as they are, portend neither the end of the world nor of America’s leadership in the world.</a:t>
            </a:r>
            <a:endParaRPr sz="1300" i="1" dirty="0">
              <a:latin typeface="Roboto"/>
              <a:ea typeface="Roboto"/>
              <a:cs typeface="Roboto"/>
              <a:sym typeface="Roboto"/>
            </a:endParaRPr>
          </a:p>
          <a:p>
            <a:pPr marL="457200" lvl="0" indent="-311150" algn="l" rtl="0">
              <a:lnSpc>
                <a:spcPct val="115000"/>
              </a:lnSpc>
              <a:spcBef>
                <a:spcPts val="1000"/>
              </a:spcBef>
              <a:spcAft>
                <a:spcPts val="0"/>
              </a:spcAft>
              <a:buSzPts val="1300"/>
              <a:buFont typeface="Roboto"/>
              <a:buChar char="-"/>
            </a:pPr>
            <a:r>
              <a:rPr lang="en" sz="1300" i="1" dirty="0">
                <a:latin typeface="Roboto"/>
                <a:ea typeface="Roboto"/>
                <a:cs typeface="Roboto"/>
                <a:sym typeface="Roboto"/>
              </a:rPr>
              <a:t>Gerald R. Ford, President of the United States 1974-1977. Excerpt from his speech at Tulane University, 23 April 1975. </a:t>
            </a:r>
            <a:endParaRPr sz="1300" i="1" dirty="0">
              <a:latin typeface="Roboto"/>
              <a:ea typeface="Roboto"/>
              <a:cs typeface="Roboto"/>
              <a:sym typeface="Roboto"/>
            </a:endParaRPr>
          </a:p>
        </p:txBody>
      </p:sp>
      <p:sp>
        <p:nvSpPr>
          <p:cNvPr id="341" name="Google Shape;341;p24"/>
          <p:cNvSpPr txBox="1"/>
          <p:nvPr/>
        </p:nvSpPr>
        <p:spPr>
          <a:xfrm>
            <a:off x="3318809" y="1680343"/>
            <a:ext cx="1407900" cy="342900"/>
          </a:xfrm>
          <a:prstGeom prst="rect">
            <a:avLst/>
          </a:prstGeom>
          <a:solidFill>
            <a:srgbClr val="6666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FFFFFF"/>
                </a:solidFill>
              </a:rPr>
              <a:t>SOURCE B</a:t>
            </a:r>
            <a:endParaRPr sz="1800" b="1" dirty="0">
              <a:solidFill>
                <a:srgbClr val="FFFFFF"/>
              </a:solidFill>
            </a:endParaRPr>
          </a:p>
        </p:txBody>
      </p:sp>
      <p:sp>
        <p:nvSpPr>
          <p:cNvPr id="342" name="Google Shape;342;p24"/>
          <p:cNvSpPr txBox="1"/>
          <p:nvPr/>
        </p:nvSpPr>
        <p:spPr>
          <a:xfrm>
            <a:off x="401837" y="9927336"/>
            <a:ext cx="6756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Roboto"/>
                <a:ea typeface="Roboto"/>
                <a:cs typeface="Roboto"/>
                <a:sym typeface="Roboto"/>
              </a:rPr>
              <a:t>Source (A) retrieved from: https://millercenter.org/the-presidency/educational-resources/johnson-transition</a:t>
            </a:r>
            <a:endParaRPr sz="800" dirty="0">
              <a:latin typeface="Roboto"/>
              <a:ea typeface="Roboto"/>
              <a:cs typeface="Roboto"/>
              <a:sym typeface="Roboto"/>
            </a:endParaRPr>
          </a:p>
          <a:p>
            <a:pPr marL="0" lvl="0" indent="0" algn="l" rtl="0">
              <a:spcBef>
                <a:spcPts val="0"/>
              </a:spcBef>
              <a:spcAft>
                <a:spcPts val="0"/>
              </a:spcAft>
              <a:buNone/>
            </a:pPr>
            <a:endParaRPr sz="800" dirty="0">
              <a:latin typeface="Roboto"/>
              <a:ea typeface="Roboto"/>
              <a:cs typeface="Roboto"/>
              <a:sym typeface="Roboto"/>
            </a:endParaRPr>
          </a:p>
          <a:p>
            <a:pPr marL="0" lvl="0" indent="0" algn="l" rtl="0">
              <a:spcBef>
                <a:spcPts val="0"/>
              </a:spcBef>
              <a:spcAft>
                <a:spcPts val="0"/>
              </a:spcAft>
              <a:buNone/>
            </a:pPr>
            <a:r>
              <a:rPr lang="en" sz="800" dirty="0">
                <a:latin typeface="Roboto"/>
                <a:ea typeface="Roboto"/>
                <a:cs typeface="Roboto"/>
                <a:sym typeface="Roboto"/>
              </a:rPr>
              <a:t>Source (B) retrieved from: https://history.state.gov/historicaldocuments/frus1969-76v38p1/d57</a:t>
            </a:r>
            <a:endParaRPr sz="800" dirty="0">
              <a:latin typeface="Roboto"/>
              <a:ea typeface="Roboto"/>
              <a:cs typeface="Roboto"/>
              <a:sym typeface="Roboto"/>
            </a:endParaRPr>
          </a:p>
        </p:txBody>
      </p:sp>
      <p:cxnSp>
        <p:nvCxnSpPr>
          <p:cNvPr id="20" name="Google Shape;329;p24">
            <a:extLst>
              <a:ext uri="{FF2B5EF4-FFF2-40B4-BE49-F238E27FC236}">
                <a16:creationId xmlns:a16="http://schemas.microsoft.com/office/drawing/2014/main" id="{BD5D5CEE-7235-4322-A1FD-479547647ED0}"/>
              </a:ext>
            </a:extLst>
          </p:cNvPr>
          <p:cNvCxnSpPr/>
          <p:nvPr/>
        </p:nvCxnSpPr>
        <p:spPr>
          <a:xfrm>
            <a:off x="531689" y="82475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1" name="Google Shape;330;p24">
            <a:extLst>
              <a:ext uri="{FF2B5EF4-FFF2-40B4-BE49-F238E27FC236}">
                <a16:creationId xmlns:a16="http://schemas.microsoft.com/office/drawing/2014/main" id="{5870D70B-C8F0-40FE-AE76-AB5A87D92F28}"/>
              </a:ext>
            </a:extLst>
          </p:cNvPr>
          <p:cNvCxnSpPr/>
          <p:nvPr/>
        </p:nvCxnSpPr>
        <p:spPr>
          <a:xfrm>
            <a:off x="531689" y="84761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2" name="Google Shape;331;p24">
            <a:extLst>
              <a:ext uri="{FF2B5EF4-FFF2-40B4-BE49-F238E27FC236}">
                <a16:creationId xmlns:a16="http://schemas.microsoft.com/office/drawing/2014/main" id="{2567A46B-B083-42FD-B442-B3B6BB07EAB3}"/>
              </a:ext>
            </a:extLst>
          </p:cNvPr>
          <p:cNvCxnSpPr/>
          <p:nvPr/>
        </p:nvCxnSpPr>
        <p:spPr>
          <a:xfrm>
            <a:off x="531689" y="87047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3" name="Google Shape;332;p24">
            <a:extLst>
              <a:ext uri="{FF2B5EF4-FFF2-40B4-BE49-F238E27FC236}">
                <a16:creationId xmlns:a16="http://schemas.microsoft.com/office/drawing/2014/main" id="{4B1A16A3-9EC1-4BC8-9453-1AB28117B67C}"/>
              </a:ext>
            </a:extLst>
          </p:cNvPr>
          <p:cNvCxnSpPr/>
          <p:nvPr/>
        </p:nvCxnSpPr>
        <p:spPr>
          <a:xfrm>
            <a:off x="531689" y="89333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4" name="Google Shape;333;p24">
            <a:extLst>
              <a:ext uri="{FF2B5EF4-FFF2-40B4-BE49-F238E27FC236}">
                <a16:creationId xmlns:a16="http://schemas.microsoft.com/office/drawing/2014/main" id="{7170113B-D702-489A-BD39-A9A4FC96D04E}"/>
              </a:ext>
            </a:extLst>
          </p:cNvPr>
          <p:cNvCxnSpPr/>
          <p:nvPr/>
        </p:nvCxnSpPr>
        <p:spPr>
          <a:xfrm>
            <a:off x="531689" y="77903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5" name="Google Shape;334;p24">
            <a:extLst>
              <a:ext uri="{FF2B5EF4-FFF2-40B4-BE49-F238E27FC236}">
                <a16:creationId xmlns:a16="http://schemas.microsoft.com/office/drawing/2014/main" id="{D6C0915B-6174-401E-AFF3-224C1AC45D43}"/>
              </a:ext>
            </a:extLst>
          </p:cNvPr>
          <p:cNvCxnSpPr/>
          <p:nvPr/>
        </p:nvCxnSpPr>
        <p:spPr>
          <a:xfrm>
            <a:off x="531689" y="80189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6" name="Google Shape;335;p24">
            <a:extLst>
              <a:ext uri="{FF2B5EF4-FFF2-40B4-BE49-F238E27FC236}">
                <a16:creationId xmlns:a16="http://schemas.microsoft.com/office/drawing/2014/main" id="{3B023A6C-C81C-4E89-A0E4-662A70E8AAF9}"/>
              </a:ext>
            </a:extLst>
          </p:cNvPr>
          <p:cNvCxnSpPr/>
          <p:nvPr/>
        </p:nvCxnSpPr>
        <p:spPr>
          <a:xfrm>
            <a:off x="531689" y="91619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7" name="Google Shape;336;p24">
            <a:extLst>
              <a:ext uri="{FF2B5EF4-FFF2-40B4-BE49-F238E27FC236}">
                <a16:creationId xmlns:a16="http://schemas.microsoft.com/office/drawing/2014/main" id="{6A02E3E2-41FE-4E85-99EB-82E53B3DCE67}"/>
              </a:ext>
            </a:extLst>
          </p:cNvPr>
          <p:cNvCxnSpPr/>
          <p:nvPr/>
        </p:nvCxnSpPr>
        <p:spPr>
          <a:xfrm>
            <a:off x="531689" y="9390592"/>
            <a:ext cx="6360900" cy="0"/>
          </a:xfrm>
          <a:prstGeom prst="straightConnector1">
            <a:avLst/>
          </a:prstGeom>
          <a:noFill/>
          <a:ln w="28575" cap="flat" cmpd="sng">
            <a:solidFill>
              <a:srgbClr val="434343"/>
            </a:solidFill>
            <a:prstDash val="solid"/>
            <a:round/>
            <a:headEnd type="none" w="med" len="med"/>
            <a:tailEnd type="none" w="med" len="med"/>
          </a:ln>
        </p:spPr>
      </p:cxnSp>
      <p:cxnSp>
        <p:nvCxnSpPr>
          <p:cNvPr id="28" name="Google Shape;337;p24">
            <a:extLst>
              <a:ext uri="{FF2B5EF4-FFF2-40B4-BE49-F238E27FC236}">
                <a16:creationId xmlns:a16="http://schemas.microsoft.com/office/drawing/2014/main" id="{3B8FF062-7B3F-4672-B124-DE0122462A93}"/>
              </a:ext>
            </a:extLst>
          </p:cNvPr>
          <p:cNvCxnSpPr/>
          <p:nvPr/>
        </p:nvCxnSpPr>
        <p:spPr>
          <a:xfrm>
            <a:off x="531689" y="9619192"/>
            <a:ext cx="6360900" cy="0"/>
          </a:xfrm>
          <a:prstGeom prst="straightConnector1">
            <a:avLst/>
          </a:prstGeom>
          <a:noFill/>
          <a:ln w="28575" cap="flat" cmpd="sng">
            <a:solidFill>
              <a:srgbClr val="434343"/>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Office PowerPoint</Application>
  <PresentationFormat>Custom</PresentationFormat>
  <Paragraphs>27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Roboto Light</vt:lpstr>
      <vt:lpstr>Roboto</vt:lpstr>
      <vt:lpstr>Work Sans</vt:lpstr>
      <vt:lpstr>Jacquenetta template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Anastasia Galvin</cp:lastModifiedBy>
  <cp:revision>1</cp:revision>
  <dcterms:modified xsi:type="dcterms:W3CDTF">2021-11-27T15:41:06Z</dcterms:modified>
</cp:coreProperties>
</file>