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77" r:id="rId3"/>
    <p:sldId id="278" r:id="rId4"/>
    <p:sldId id="279" r:id="rId5"/>
    <p:sldId id="286" r:id="rId6"/>
    <p:sldId id="281" r:id="rId7"/>
    <p:sldId id="289" r:id="rId8"/>
    <p:sldId id="282" r:id="rId9"/>
    <p:sldId id="287" r:id="rId10"/>
    <p:sldId id="288" r:id="rId11"/>
    <p:sldId id="257" r:id="rId12"/>
    <p:sldId id="258" r:id="rId13"/>
    <p:sldId id="259" r:id="rId14"/>
    <p:sldId id="260" r:id="rId15"/>
    <p:sldId id="261" r:id="rId16"/>
    <p:sldId id="262" r:id="rId17"/>
    <p:sldId id="290" r:id="rId18"/>
    <p:sldId id="263" r:id="rId19"/>
    <p:sldId id="264" r:id="rId20"/>
    <p:sldId id="265" r:id="rId21"/>
    <p:sldId id="266" r:id="rId22"/>
    <p:sldId id="267" r:id="rId23"/>
    <p:sldId id="268" r:id="rId24"/>
    <p:sldId id="269" r:id="rId25"/>
    <p:sldId id="270" r:id="rId26"/>
    <p:sldId id="291" r:id="rId27"/>
    <p:sldId id="292" r:id="rId28"/>
    <p:sldId id="271" r:id="rId29"/>
    <p:sldId id="272" r:id="rId30"/>
    <p:sldId id="293" r:id="rId31"/>
    <p:sldId id="273" r:id="rId32"/>
    <p:sldId id="274" r:id="rId33"/>
    <p:sldId id="275" r:id="rId34"/>
    <p:sldId id="276" r:id="rId3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18" autoAdjust="0"/>
  </p:normalViewPr>
  <p:slideViewPr>
    <p:cSldViewPr>
      <p:cViewPr varScale="1">
        <p:scale>
          <a:sx n="49" d="100"/>
          <a:sy n="49" d="100"/>
        </p:scale>
        <p:origin x="1038"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F7ED816-1325-4CEC-B3C3-8EFE90938D21}" type="datetimeFigureOut">
              <a:rPr lang="en-GB" smtClean="0"/>
              <a:t>23/03/2017</a:t>
            </a:fld>
            <a:endParaRPr lang="en-GB"/>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AF46D34-78A2-4BF9-87C3-7115BA2C3636}" type="slidenum">
              <a:rPr lang="en-GB" smtClean="0"/>
              <a:t>‹#›</a:t>
            </a:fld>
            <a:endParaRPr lang="en-GB"/>
          </a:p>
        </p:txBody>
      </p:sp>
    </p:spTree>
    <p:extLst>
      <p:ext uri="{BB962C8B-B14F-4D97-AF65-F5344CB8AC3E}">
        <p14:creationId xmlns:p14="http://schemas.microsoft.com/office/powerpoint/2010/main" val="2371752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4ADD3-4074-4BF7-94B8-A957FA1E34F3}" type="slidenum">
              <a:rPr lang="en-US" altLang="en-US">
                <a:latin typeface="Times" panose="02020603050405020304" pitchFamily="18" charset="0"/>
              </a:rPr>
              <a:pPr/>
              <a:t>2</a:t>
            </a:fld>
            <a:endParaRPr lang="en-US" altLang="en-US">
              <a:latin typeface="Times"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3997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185"/>
              <a:buFont typeface="Wingdings 2"/>
              <a:buChar char=""/>
              <a:tabLst>
                <a:tab pos="287020" algn="l"/>
              </a:tabLst>
            </a:pPr>
            <a:r>
              <a:rPr lang="en-US" sz="2700" spc="-5" dirty="0" smtClean="0">
                <a:latin typeface="Georgia"/>
                <a:cs typeface="Georgia"/>
              </a:rPr>
              <a:t>Geneva (November,</a:t>
            </a:r>
            <a:r>
              <a:rPr lang="en-US" sz="2700" spc="-90" dirty="0" smtClean="0">
                <a:latin typeface="Georgia"/>
                <a:cs typeface="Georgia"/>
              </a:rPr>
              <a:t> </a:t>
            </a:r>
            <a:r>
              <a:rPr lang="en-US" sz="2700" dirty="0" smtClean="0">
                <a:latin typeface="Georgia"/>
                <a:cs typeface="Georgia"/>
              </a:rPr>
              <a:t>1985)</a:t>
            </a:r>
          </a:p>
          <a:p>
            <a:pPr marL="561340" marR="279400" lvl="1" indent="-274320">
              <a:lnSpc>
                <a:spcPts val="2380"/>
              </a:lnSpc>
              <a:spcBef>
                <a:spcPts val="580"/>
              </a:spcBef>
              <a:buClr>
                <a:srgbClr val="AFCCAF"/>
              </a:buClr>
              <a:buSzPct val="68181"/>
              <a:buFont typeface="Wingdings"/>
              <a:buChar char=""/>
              <a:tabLst>
                <a:tab pos="561340" algn="l"/>
              </a:tabLst>
            </a:pPr>
            <a:r>
              <a:rPr lang="en-US" sz="2200" spc="-10" dirty="0" smtClean="0">
                <a:latin typeface="Georgia"/>
                <a:cs typeface="Georgia"/>
              </a:rPr>
              <a:t>No </a:t>
            </a:r>
            <a:r>
              <a:rPr lang="en-US" sz="2200" spc="-5" dirty="0" smtClean="0">
                <a:latin typeface="Georgia"/>
                <a:cs typeface="Georgia"/>
              </a:rPr>
              <a:t>significant </a:t>
            </a:r>
            <a:r>
              <a:rPr lang="en-US" sz="2200" spc="-10" dirty="0" smtClean="0">
                <a:latin typeface="Georgia"/>
                <a:cs typeface="Georgia"/>
              </a:rPr>
              <a:t>agreements, but </a:t>
            </a:r>
            <a:r>
              <a:rPr lang="en-US" sz="2200" spc="-5" dirty="0" smtClean="0">
                <a:latin typeface="Georgia"/>
                <a:cs typeface="Georgia"/>
              </a:rPr>
              <a:t>it </a:t>
            </a:r>
            <a:r>
              <a:rPr lang="en-US" sz="2200" spc="-10" dirty="0" smtClean="0">
                <a:latin typeface="Georgia"/>
                <a:cs typeface="Georgia"/>
              </a:rPr>
              <a:t>was the </a:t>
            </a:r>
            <a:r>
              <a:rPr lang="en-US" sz="2200" spc="-5" dirty="0" smtClean="0">
                <a:latin typeface="Georgia"/>
                <a:cs typeface="Georgia"/>
              </a:rPr>
              <a:t>first summit of its  kind in six years (remember the “Spirit of Geneva” 1955?).  However, </a:t>
            </a:r>
            <a:r>
              <a:rPr lang="en-US" sz="2200" spc="-10" dirty="0" smtClean="0">
                <a:latin typeface="Georgia"/>
                <a:cs typeface="Georgia"/>
              </a:rPr>
              <a:t>they both </a:t>
            </a:r>
            <a:r>
              <a:rPr lang="en-US" sz="2200" spc="-5" dirty="0" smtClean="0">
                <a:latin typeface="Georgia"/>
                <a:cs typeface="Georgia"/>
              </a:rPr>
              <a:t>agree to promise to prevent </a:t>
            </a:r>
            <a:r>
              <a:rPr lang="en-US" sz="2200" spc="-10" dirty="0" smtClean="0">
                <a:latin typeface="Georgia"/>
                <a:cs typeface="Georgia"/>
              </a:rPr>
              <a:t>war between  their states </a:t>
            </a:r>
            <a:r>
              <a:rPr lang="en-US" sz="2200" spc="-5" dirty="0" smtClean="0">
                <a:latin typeface="Georgia"/>
                <a:cs typeface="Georgia"/>
              </a:rPr>
              <a:t>and to not </a:t>
            </a:r>
            <a:r>
              <a:rPr lang="en-US" sz="2200" spc="-10" dirty="0" smtClean="0">
                <a:latin typeface="Georgia"/>
                <a:cs typeface="Georgia"/>
              </a:rPr>
              <a:t>seek </a:t>
            </a:r>
            <a:r>
              <a:rPr lang="en-US" sz="2200" spc="-5" dirty="0" smtClean="0">
                <a:latin typeface="Georgia"/>
                <a:cs typeface="Georgia"/>
              </a:rPr>
              <a:t>military</a:t>
            </a:r>
            <a:r>
              <a:rPr lang="en-US" sz="2200" spc="80" dirty="0" smtClean="0">
                <a:latin typeface="Georgia"/>
                <a:cs typeface="Georgia"/>
              </a:rPr>
              <a:t> </a:t>
            </a:r>
            <a:r>
              <a:rPr lang="en-US" sz="2200" spc="-5" dirty="0" smtClean="0">
                <a:latin typeface="Georgia"/>
                <a:cs typeface="Georgia"/>
              </a:rPr>
              <a:t>superiority.</a:t>
            </a:r>
            <a:endParaRPr lang="en-US" sz="2200" dirty="0" smtClean="0">
              <a:latin typeface="Georgia"/>
              <a:cs typeface="Georgia"/>
            </a:endParaRPr>
          </a:p>
          <a:p>
            <a:pPr marL="561340" lvl="1" indent="-274320">
              <a:lnSpc>
                <a:spcPct val="100000"/>
              </a:lnSpc>
              <a:spcBef>
                <a:spcPts val="229"/>
              </a:spcBef>
              <a:buClr>
                <a:srgbClr val="AFCCAF"/>
              </a:buClr>
              <a:buSzPct val="68181"/>
              <a:buFont typeface="Wingdings"/>
              <a:buChar char=""/>
              <a:tabLst>
                <a:tab pos="561340" algn="l"/>
              </a:tabLst>
            </a:pPr>
            <a:r>
              <a:rPr lang="en-US" sz="2200" spc="-5" dirty="0" smtClean="0">
                <a:latin typeface="Georgia"/>
                <a:cs typeface="Georgia"/>
              </a:rPr>
              <a:t>After </a:t>
            </a:r>
            <a:r>
              <a:rPr lang="en-US" sz="2200" spc="-10" dirty="0" smtClean="0">
                <a:latin typeface="Georgia"/>
                <a:cs typeface="Georgia"/>
              </a:rPr>
              <a:t>the </a:t>
            </a:r>
            <a:r>
              <a:rPr lang="en-US" sz="2200" spc="-5" dirty="0" smtClean="0">
                <a:latin typeface="Georgia"/>
                <a:cs typeface="Georgia"/>
              </a:rPr>
              <a:t>summit, Gorbachev </a:t>
            </a:r>
            <a:r>
              <a:rPr lang="en-US" sz="2200" spc="-10" dirty="0" smtClean="0">
                <a:latin typeface="Georgia"/>
                <a:cs typeface="Georgia"/>
              </a:rPr>
              <a:t>keeps shaking </a:t>
            </a:r>
            <a:r>
              <a:rPr lang="en-US" sz="2200" spc="-5" dirty="0" smtClean="0">
                <a:latin typeface="Georgia"/>
                <a:cs typeface="Georgia"/>
              </a:rPr>
              <a:t>things</a:t>
            </a:r>
            <a:r>
              <a:rPr lang="en-US" sz="2200" spc="55" dirty="0" smtClean="0">
                <a:latin typeface="Georgia"/>
                <a:cs typeface="Georgia"/>
              </a:rPr>
              <a:t> </a:t>
            </a:r>
            <a:r>
              <a:rPr lang="en-US" sz="2200" spc="-5" dirty="0" smtClean="0">
                <a:latin typeface="Georgia"/>
                <a:cs typeface="Georgia"/>
              </a:rPr>
              <a:t>up:</a:t>
            </a:r>
            <a:endParaRPr lang="en-US" sz="2200" dirty="0" smtClean="0">
              <a:latin typeface="Georgia"/>
              <a:cs typeface="Georgia"/>
            </a:endParaRPr>
          </a:p>
          <a:p>
            <a:pPr marL="835660" marR="193675" indent="-229235">
              <a:lnSpc>
                <a:spcPts val="2160"/>
              </a:lnSpc>
              <a:spcBef>
                <a:spcPts val="505"/>
              </a:spcBef>
            </a:pPr>
            <a:r>
              <a:rPr lang="en-US" sz="1500" spc="-5" dirty="0" smtClean="0">
                <a:solidFill>
                  <a:srgbClr val="A8CDD6"/>
                </a:solidFill>
                <a:latin typeface="Wingdings 2"/>
                <a:cs typeface="Wingdings 2"/>
              </a:rPr>
              <a:t></a:t>
            </a:r>
            <a:r>
              <a:rPr lang="en-US" sz="1500" spc="-5" dirty="0" smtClean="0">
                <a:solidFill>
                  <a:srgbClr val="A8CDD6"/>
                </a:solidFill>
                <a:latin typeface="Times New Roman"/>
                <a:cs typeface="Times New Roman"/>
              </a:rPr>
              <a:t> </a:t>
            </a:r>
            <a:r>
              <a:rPr lang="en-US" sz="2000" spc="-5" dirty="0" smtClean="0">
                <a:latin typeface="Georgia"/>
                <a:cs typeface="Georgia"/>
              </a:rPr>
              <a:t>Jan, </a:t>
            </a:r>
            <a:r>
              <a:rPr lang="en-US" sz="2000" dirty="0" smtClean="0">
                <a:latin typeface="Georgia"/>
                <a:cs typeface="Georgia"/>
              </a:rPr>
              <a:t>1986 – </a:t>
            </a:r>
            <a:r>
              <a:rPr lang="en-US" sz="2000" spc="-5" dirty="0" smtClean="0">
                <a:latin typeface="Georgia"/>
                <a:cs typeface="Georgia"/>
              </a:rPr>
              <a:t>proposed the </a:t>
            </a:r>
            <a:r>
              <a:rPr lang="en-US" sz="2000" dirty="0" smtClean="0">
                <a:latin typeface="Georgia"/>
                <a:cs typeface="Georgia"/>
              </a:rPr>
              <a:t>elimination </a:t>
            </a:r>
            <a:r>
              <a:rPr lang="en-US" sz="2000" spc="-5" dirty="0" smtClean="0">
                <a:latin typeface="Georgia"/>
                <a:cs typeface="Georgia"/>
              </a:rPr>
              <a:t>of </a:t>
            </a:r>
            <a:r>
              <a:rPr lang="en-US" sz="2000" dirty="0" smtClean="0">
                <a:latin typeface="Georgia"/>
                <a:cs typeface="Georgia"/>
              </a:rPr>
              <a:t>ALL nuclear </a:t>
            </a:r>
            <a:r>
              <a:rPr lang="en-US" sz="2000" spc="-5" dirty="0" smtClean="0">
                <a:latin typeface="Georgia"/>
                <a:cs typeface="Georgia"/>
              </a:rPr>
              <a:t>weapons by  2000 </a:t>
            </a:r>
            <a:r>
              <a:rPr lang="en-US" sz="2000" dirty="0" smtClean="0">
                <a:latin typeface="Georgia"/>
                <a:cs typeface="Georgia"/>
              </a:rPr>
              <a:t>and </a:t>
            </a:r>
            <a:r>
              <a:rPr lang="en-US" sz="2000" spc="-5" dirty="0" smtClean="0">
                <a:latin typeface="Georgia"/>
                <a:cs typeface="Georgia"/>
              </a:rPr>
              <a:t>other drastic weapons proposals</a:t>
            </a:r>
            <a:r>
              <a:rPr lang="en-US" sz="2000" spc="25" dirty="0" smtClean="0">
                <a:latin typeface="Georgia"/>
                <a:cs typeface="Georgia"/>
              </a:rPr>
              <a:t> </a:t>
            </a:r>
            <a:r>
              <a:rPr lang="en-US" sz="2000" spc="-5" dirty="0" smtClean="0">
                <a:latin typeface="Georgia"/>
                <a:cs typeface="Georgia"/>
              </a:rPr>
              <a:t>followed.</a:t>
            </a:r>
            <a:endParaRPr lang="en-US" sz="2000" dirty="0" smtClean="0">
              <a:latin typeface="Georgia"/>
              <a:cs typeface="Georgia"/>
            </a:endParaRPr>
          </a:p>
          <a:p>
            <a:pPr marL="835660" marR="1501140" indent="-229235">
              <a:lnSpc>
                <a:spcPts val="2160"/>
              </a:lnSpc>
              <a:spcBef>
                <a:spcPts val="480"/>
              </a:spcBef>
            </a:pPr>
            <a:r>
              <a:rPr lang="en-US" sz="1500" spc="-5" dirty="0" smtClean="0">
                <a:solidFill>
                  <a:srgbClr val="A8CDD6"/>
                </a:solidFill>
                <a:latin typeface="Wingdings 2"/>
                <a:cs typeface="Wingdings 2"/>
              </a:rPr>
              <a:t></a:t>
            </a:r>
            <a:r>
              <a:rPr lang="en-US" sz="1500" spc="-5" dirty="0" smtClean="0">
                <a:solidFill>
                  <a:srgbClr val="A8CDD6"/>
                </a:solidFill>
                <a:latin typeface="Times New Roman"/>
                <a:cs typeface="Times New Roman"/>
              </a:rPr>
              <a:t> </a:t>
            </a:r>
            <a:r>
              <a:rPr lang="en-US" sz="2000" spc="-5" dirty="0" smtClean="0">
                <a:latin typeface="Georgia"/>
                <a:cs typeface="Georgia"/>
              </a:rPr>
              <a:t>April, </a:t>
            </a:r>
            <a:r>
              <a:rPr lang="en-US" sz="2000" dirty="0" smtClean="0">
                <a:latin typeface="Georgia"/>
                <a:cs typeface="Georgia"/>
              </a:rPr>
              <a:t>1986 – </a:t>
            </a:r>
            <a:r>
              <a:rPr lang="en-US" sz="2000" spc="-5" dirty="0" smtClean="0">
                <a:latin typeface="Georgia"/>
                <a:cs typeface="Georgia"/>
              </a:rPr>
              <a:t>he proposed talks on limiting the size of  </a:t>
            </a:r>
            <a:r>
              <a:rPr lang="en-US" sz="2000" dirty="0" smtClean="0">
                <a:latin typeface="Georgia"/>
                <a:cs typeface="Georgia"/>
              </a:rPr>
              <a:t>conventional </a:t>
            </a:r>
            <a:r>
              <a:rPr lang="en-US" sz="2000" spc="-5" dirty="0" smtClean="0">
                <a:latin typeface="Georgia"/>
                <a:cs typeface="Georgia"/>
              </a:rPr>
              <a:t>forces for </a:t>
            </a:r>
            <a:r>
              <a:rPr lang="en-US" sz="2000" dirty="0" smtClean="0">
                <a:latin typeface="Georgia"/>
                <a:cs typeface="Georgia"/>
              </a:rPr>
              <a:t>the </a:t>
            </a:r>
            <a:r>
              <a:rPr lang="en-US" sz="2000" spc="-5" dirty="0" smtClean="0">
                <a:latin typeface="Georgia"/>
                <a:cs typeface="Georgia"/>
              </a:rPr>
              <a:t>Warsaw </a:t>
            </a:r>
            <a:r>
              <a:rPr lang="en-US" sz="2000" dirty="0" smtClean="0">
                <a:latin typeface="Georgia"/>
                <a:cs typeface="Georgia"/>
              </a:rPr>
              <a:t>Pact and</a:t>
            </a:r>
            <a:r>
              <a:rPr lang="en-US" sz="2000" spc="-25" dirty="0" smtClean="0">
                <a:latin typeface="Georgia"/>
                <a:cs typeface="Georgia"/>
              </a:rPr>
              <a:t> </a:t>
            </a:r>
            <a:r>
              <a:rPr lang="en-US" sz="2000" spc="-5" dirty="0" smtClean="0">
                <a:latin typeface="Georgia"/>
                <a:cs typeface="Georgia"/>
              </a:rPr>
              <a:t>NATO.</a:t>
            </a:r>
            <a:endParaRPr lang="en-US" sz="2000" dirty="0" smtClean="0">
              <a:latin typeface="Georgia"/>
              <a:cs typeface="Georgia"/>
            </a:endParaRPr>
          </a:p>
          <a:p>
            <a:pPr marL="607060">
              <a:lnSpc>
                <a:spcPct val="100000"/>
              </a:lnSpc>
              <a:spcBef>
                <a:spcPts val="204"/>
              </a:spcBef>
            </a:pPr>
            <a:r>
              <a:rPr lang="en-US" sz="1500" spc="-5" dirty="0" smtClean="0">
                <a:solidFill>
                  <a:srgbClr val="A8CDD6"/>
                </a:solidFill>
                <a:latin typeface="Wingdings 2"/>
                <a:cs typeface="Wingdings 2"/>
              </a:rPr>
              <a:t></a:t>
            </a:r>
            <a:r>
              <a:rPr lang="en-US" sz="1500" spc="-5" dirty="0" smtClean="0">
                <a:solidFill>
                  <a:srgbClr val="A8CDD6"/>
                </a:solidFill>
                <a:latin typeface="Times New Roman"/>
                <a:cs typeface="Times New Roman"/>
              </a:rPr>
              <a:t> </a:t>
            </a:r>
            <a:r>
              <a:rPr lang="en-US" sz="2000" spc="-5" dirty="0" smtClean="0">
                <a:latin typeface="Georgia"/>
                <a:cs typeface="Georgia"/>
              </a:rPr>
              <a:t>May, </a:t>
            </a:r>
            <a:r>
              <a:rPr lang="en-US" sz="2000" dirty="0" smtClean="0">
                <a:latin typeface="Georgia"/>
                <a:cs typeface="Georgia"/>
              </a:rPr>
              <a:t>1986 – G. launched “New</a:t>
            </a:r>
            <a:r>
              <a:rPr lang="en-US" sz="2000" spc="55" dirty="0" smtClean="0">
                <a:latin typeface="Georgia"/>
                <a:cs typeface="Georgia"/>
              </a:rPr>
              <a:t> </a:t>
            </a:r>
            <a:r>
              <a:rPr lang="en-US" sz="2000" dirty="0" smtClean="0">
                <a:latin typeface="Georgia"/>
                <a:cs typeface="Georgia"/>
              </a:rPr>
              <a:t>Thinking.”</a:t>
            </a:r>
          </a:p>
          <a:p>
            <a:pPr marL="287020" indent="-274320">
              <a:lnSpc>
                <a:spcPts val="3080"/>
              </a:lnSpc>
              <a:spcBef>
                <a:spcPts val="305"/>
              </a:spcBef>
              <a:buClr>
                <a:srgbClr val="71A276"/>
              </a:buClr>
              <a:buSzPct val="85185"/>
              <a:buFont typeface="Wingdings 2"/>
              <a:buChar char=""/>
              <a:tabLst>
                <a:tab pos="287020" algn="l"/>
              </a:tabLst>
            </a:pPr>
            <a:r>
              <a:rPr lang="en-US" sz="2700" spc="-5" dirty="0" smtClean="0">
                <a:latin typeface="Georgia"/>
                <a:cs typeface="Georgia"/>
              </a:rPr>
              <a:t>Despite these changes, things are still </a:t>
            </a:r>
            <a:r>
              <a:rPr lang="en-US" sz="2700" dirty="0" smtClean="0">
                <a:latin typeface="Georgia"/>
                <a:cs typeface="Georgia"/>
              </a:rPr>
              <a:t>a </a:t>
            </a:r>
            <a:r>
              <a:rPr lang="en-US" sz="2700" spc="-5" dirty="0" smtClean="0">
                <a:latin typeface="Georgia"/>
                <a:cs typeface="Georgia"/>
              </a:rPr>
              <a:t>little frosty</a:t>
            </a:r>
            <a:r>
              <a:rPr lang="en-US" sz="2700" spc="-70" dirty="0" smtClean="0">
                <a:latin typeface="Georgia"/>
                <a:cs typeface="Georgia"/>
              </a:rPr>
              <a:t> </a:t>
            </a:r>
            <a:r>
              <a:rPr lang="en-US" sz="2700" dirty="0" smtClean="0">
                <a:latin typeface="Georgia"/>
                <a:cs typeface="Georgia"/>
              </a:rPr>
              <a:t>in</a:t>
            </a:r>
          </a:p>
          <a:p>
            <a:pPr marL="287020">
              <a:lnSpc>
                <a:spcPts val="3080"/>
              </a:lnSpc>
            </a:pPr>
            <a:r>
              <a:rPr lang="en-US" sz="2700" spc="-5" dirty="0" smtClean="0">
                <a:latin typeface="Georgia"/>
                <a:cs typeface="Georgia"/>
              </a:rPr>
              <a:t>early </a:t>
            </a:r>
            <a:r>
              <a:rPr lang="en-US" sz="2700" dirty="0" smtClean="0">
                <a:latin typeface="Georgia"/>
                <a:cs typeface="Georgia"/>
              </a:rPr>
              <a:t>1986 </a:t>
            </a:r>
            <a:r>
              <a:rPr lang="en-US" sz="2700" spc="-5" dirty="0" smtClean="0">
                <a:latin typeface="Georgia"/>
                <a:cs typeface="Georgia"/>
              </a:rPr>
              <a:t>between the US </a:t>
            </a:r>
            <a:r>
              <a:rPr lang="en-US" sz="2700" dirty="0" smtClean="0">
                <a:latin typeface="Georgia"/>
                <a:cs typeface="Georgia"/>
              </a:rPr>
              <a:t>and</a:t>
            </a:r>
            <a:r>
              <a:rPr lang="en-US" sz="2700" spc="-95" dirty="0" smtClean="0">
                <a:latin typeface="Georgia"/>
                <a:cs typeface="Georgia"/>
              </a:rPr>
              <a:t> </a:t>
            </a:r>
            <a:r>
              <a:rPr lang="en-US" sz="2700" spc="-5" dirty="0" smtClean="0">
                <a:latin typeface="Georgia"/>
                <a:cs typeface="Georgia"/>
              </a:rPr>
              <a:t>USSR</a:t>
            </a:r>
            <a:endParaRPr lang="en-US" sz="27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16</a:t>
            </a:fld>
            <a:endParaRPr lang="en-GB"/>
          </a:p>
        </p:txBody>
      </p:sp>
    </p:spTree>
    <p:extLst>
      <p:ext uri="{BB962C8B-B14F-4D97-AF65-F5344CB8AC3E}">
        <p14:creationId xmlns:p14="http://schemas.microsoft.com/office/powerpoint/2010/main" val="1177568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4782"/>
              <a:buFont typeface="Wingdings 2"/>
              <a:buChar char=""/>
              <a:tabLst>
                <a:tab pos="286385" algn="l"/>
                <a:tab pos="287020" algn="l"/>
              </a:tabLst>
            </a:pPr>
            <a:r>
              <a:rPr lang="en-US" sz="2300" dirty="0" smtClean="0">
                <a:latin typeface="Georgia"/>
                <a:cs typeface="Georgia"/>
              </a:rPr>
              <a:t>Reykjavik (October,</a:t>
            </a:r>
            <a:r>
              <a:rPr lang="en-US" sz="2300" spc="-130" dirty="0" smtClean="0">
                <a:latin typeface="Georgia"/>
                <a:cs typeface="Georgia"/>
              </a:rPr>
              <a:t> </a:t>
            </a:r>
            <a:r>
              <a:rPr lang="en-US" sz="2300" dirty="0" smtClean="0">
                <a:latin typeface="Georgia"/>
                <a:cs typeface="Georgia"/>
              </a:rPr>
              <a:t>1986)</a:t>
            </a:r>
          </a:p>
          <a:p>
            <a:pPr marL="561340" lvl="1" indent="-274320">
              <a:lnSpc>
                <a:spcPts val="2050"/>
              </a:lnSpc>
              <a:spcBef>
                <a:spcPts val="5"/>
              </a:spcBef>
              <a:buClr>
                <a:srgbClr val="AFCCAF"/>
              </a:buClr>
              <a:buSzPct val="68421"/>
              <a:buFont typeface="Wingdings"/>
              <a:buChar char=""/>
              <a:tabLst>
                <a:tab pos="561340" algn="l"/>
              </a:tabLst>
            </a:pPr>
            <a:r>
              <a:rPr lang="en-US" sz="1900" spc="-5" dirty="0" smtClean="0">
                <a:latin typeface="Georgia"/>
                <a:cs typeface="Georgia"/>
              </a:rPr>
              <a:t>Not </a:t>
            </a:r>
            <a:r>
              <a:rPr lang="en-US" sz="1900" dirty="0" smtClean="0">
                <a:latin typeface="Georgia"/>
                <a:cs typeface="Georgia"/>
              </a:rPr>
              <a:t>as </a:t>
            </a:r>
            <a:r>
              <a:rPr lang="en-US" sz="1900" spc="-5" dirty="0" smtClean="0">
                <a:latin typeface="Georgia"/>
                <a:cs typeface="Georgia"/>
              </a:rPr>
              <a:t>friendly as Geneva…mostly due to the fact </a:t>
            </a:r>
            <a:r>
              <a:rPr lang="en-US" sz="1900" dirty="0" smtClean="0">
                <a:latin typeface="Georgia"/>
                <a:cs typeface="Georgia"/>
              </a:rPr>
              <a:t>that </a:t>
            </a:r>
            <a:r>
              <a:rPr lang="en-US" sz="1900" spc="-5" dirty="0" smtClean="0">
                <a:latin typeface="Georgia"/>
                <a:cs typeface="Georgia"/>
              </a:rPr>
              <a:t>Reagan was</a:t>
            </a:r>
            <a:r>
              <a:rPr lang="en-US" sz="1900" spc="95" dirty="0" smtClean="0">
                <a:latin typeface="Georgia"/>
                <a:cs typeface="Georgia"/>
              </a:rPr>
              <a:t> </a:t>
            </a:r>
            <a:r>
              <a:rPr lang="en-US" sz="1900" spc="-5" dirty="0" smtClean="0">
                <a:latin typeface="Georgia"/>
                <a:cs typeface="Georgia"/>
              </a:rPr>
              <a:t>still</a:t>
            </a:r>
            <a:endParaRPr lang="en-US" sz="1900" dirty="0" smtClean="0">
              <a:latin typeface="Georgia"/>
              <a:cs typeface="Georgia"/>
            </a:endParaRPr>
          </a:p>
          <a:p>
            <a:pPr marL="560705">
              <a:lnSpc>
                <a:spcPts val="2050"/>
              </a:lnSpc>
            </a:pPr>
            <a:r>
              <a:rPr lang="en-US" sz="1900" spc="-10" dirty="0" smtClean="0">
                <a:latin typeface="Georgia"/>
                <a:cs typeface="Georgia"/>
              </a:rPr>
              <a:t>moving </a:t>
            </a:r>
            <a:r>
              <a:rPr lang="en-US" sz="1900" spc="-5" dirty="0" smtClean="0">
                <a:latin typeface="Georgia"/>
                <a:cs typeface="Georgia"/>
              </a:rPr>
              <a:t>forward </a:t>
            </a:r>
            <a:r>
              <a:rPr lang="en-US" sz="1900" spc="-10" dirty="0" smtClean="0">
                <a:latin typeface="Georgia"/>
                <a:cs typeface="Georgia"/>
              </a:rPr>
              <a:t>with </a:t>
            </a:r>
            <a:r>
              <a:rPr lang="en-US" sz="1900" spc="-5" dirty="0" smtClean="0">
                <a:latin typeface="Georgia"/>
                <a:cs typeface="Georgia"/>
              </a:rPr>
              <a:t>his SDI/Star Wars</a:t>
            </a:r>
            <a:r>
              <a:rPr lang="en-US" sz="1900" spc="75" dirty="0" smtClean="0">
                <a:latin typeface="Georgia"/>
                <a:cs typeface="Georgia"/>
              </a:rPr>
              <a:t> </a:t>
            </a:r>
            <a:r>
              <a:rPr lang="en-US" sz="1900" spc="-5" dirty="0" smtClean="0">
                <a:latin typeface="Georgia"/>
                <a:cs typeface="Georgia"/>
              </a:rPr>
              <a:t>initiative</a:t>
            </a:r>
            <a:endParaRPr lang="en-US" sz="1900" dirty="0" smtClean="0">
              <a:latin typeface="Georgia"/>
              <a:cs typeface="Georgia"/>
            </a:endParaRPr>
          </a:p>
          <a:p>
            <a:pPr marL="561340" marR="90170" lvl="1" indent="-274320">
              <a:lnSpc>
                <a:spcPct val="80000"/>
              </a:lnSpc>
              <a:spcBef>
                <a:spcPts val="455"/>
              </a:spcBef>
              <a:buClr>
                <a:srgbClr val="AFCCAF"/>
              </a:buClr>
              <a:buSzPct val="68421"/>
              <a:buFont typeface="Wingdings"/>
              <a:buChar char=""/>
              <a:tabLst>
                <a:tab pos="561340" algn="l"/>
              </a:tabLst>
            </a:pPr>
            <a:r>
              <a:rPr lang="en-US" sz="1900" spc="-5" dirty="0" smtClean="0">
                <a:latin typeface="Georgia"/>
                <a:cs typeface="Georgia"/>
              </a:rPr>
              <a:t>It </a:t>
            </a:r>
            <a:r>
              <a:rPr lang="en-US" sz="1900" spc="-10" dirty="0" smtClean="0">
                <a:latin typeface="Georgia"/>
                <a:cs typeface="Georgia"/>
              </a:rPr>
              <a:t>seemed </a:t>
            </a:r>
            <a:r>
              <a:rPr lang="en-US" sz="1900" spc="-5" dirty="0" smtClean="0">
                <a:latin typeface="Georgia"/>
                <a:cs typeface="Georgia"/>
              </a:rPr>
              <a:t>as </a:t>
            </a:r>
            <a:r>
              <a:rPr lang="en-US" sz="1900" spc="-10" dirty="0" smtClean="0">
                <a:latin typeface="Georgia"/>
                <a:cs typeface="Georgia"/>
              </a:rPr>
              <a:t>though they would be </a:t>
            </a:r>
            <a:r>
              <a:rPr lang="en-US" sz="1900" spc="-5" dirty="0" smtClean="0">
                <a:latin typeface="Georgia"/>
                <a:cs typeface="Georgia"/>
              </a:rPr>
              <a:t>able to agree to withdrawing all  nuclear weapons </a:t>
            </a:r>
            <a:r>
              <a:rPr lang="en-US" sz="1900" spc="-10" dirty="0" smtClean="0">
                <a:latin typeface="Georgia"/>
                <a:cs typeface="Georgia"/>
              </a:rPr>
              <a:t>from Europe </a:t>
            </a:r>
            <a:r>
              <a:rPr lang="en-US" sz="1900" spc="-5" dirty="0" smtClean="0">
                <a:latin typeface="Georgia"/>
                <a:cs typeface="Georgia"/>
              </a:rPr>
              <a:t>and reducing nuclear weapons </a:t>
            </a:r>
            <a:r>
              <a:rPr lang="en-US" sz="1900" spc="-10" dirty="0" smtClean="0">
                <a:latin typeface="Georgia"/>
                <a:cs typeface="Georgia"/>
              </a:rPr>
              <a:t>stores by  50%. However, </a:t>
            </a:r>
            <a:r>
              <a:rPr lang="en-US" sz="1900" spc="-5" dirty="0" smtClean="0">
                <a:latin typeface="Georgia"/>
                <a:cs typeface="Georgia"/>
              </a:rPr>
              <a:t>talks broke </a:t>
            </a:r>
            <a:r>
              <a:rPr lang="en-US" sz="1900" spc="-10" dirty="0" smtClean="0">
                <a:latin typeface="Georgia"/>
                <a:cs typeface="Georgia"/>
              </a:rPr>
              <a:t>down when </a:t>
            </a:r>
            <a:r>
              <a:rPr lang="en-US" sz="1900" spc="-5" dirty="0" smtClean="0">
                <a:latin typeface="Georgia"/>
                <a:cs typeface="Georgia"/>
              </a:rPr>
              <a:t>Reagan refused to back </a:t>
            </a:r>
            <a:r>
              <a:rPr lang="en-US" sz="1900" spc="-10" dirty="0" smtClean="0">
                <a:latin typeface="Georgia"/>
                <a:cs typeface="Georgia"/>
              </a:rPr>
              <a:t>down on  </a:t>
            </a:r>
            <a:r>
              <a:rPr lang="en-US" sz="1900" spc="-5" dirty="0" smtClean="0">
                <a:latin typeface="Georgia"/>
                <a:cs typeface="Georgia"/>
              </a:rPr>
              <a:t>SDI, and </a:t>
            </a:r>
            <a:r>
              <a:rPr lang="en-US" sz="1900" spc="-10" dirty="0" smtClean="0">
                <a:latin typeface="Georgia"/>
                <a:cs typeface="Georgia"/>
              </a:rPr>
              <a:t>Gorbachev </a:t>
            </a:r>
            <a:r>
              <a:rPr lang="en-US" sz="1900" spc="-5" dirty="0" smtClean="0">
                <a:latin typeface="Georgia"/>
                <a:cs typeface="Georgia"/>
              </a:rPr>
              <a:t>said that further reductions could </a:t>
            </a:r>
            <a:r>
              <a:rPr lang="en-US" sz="1900" spc="-10" dirty="0" smtClean="0">
                <a:latin typeface="Georgia"/>
                <a:cs typeface="Georgia"/>
              </a:rPr>
              <a:t>not </a:t>
            </a:r>
            <a:r>
              <a:rPr lang="en-US" sz="1900" spc="-5" dirty="0" smtClean="0">
                <a:latin typeface="Georgia"/>
                <a:cs typeface="Georgia"/>
              </a:rPr>
              <a:t>happen  without assurances on this matter.  </a:t>
            </a:r>
            <a:r>
              <a:rPr lang="en-US" sz="1900" spc="-10" dirty="0" smtClean="0">
                <a:latin typeface="Georgia"/>
                <a:cs typeface="Georgia"/>
              </a:rPr>
              <a:t>Now </a:t>
            </a:r>
            <a:r>
              <a:rPr lang="en-US" sz="1900" spc="-5" dirty="0" smtClean="0">
                <a:latin typeface="Georgia"/>
                <a:cs typeface="Georgia"/>
              </a:rPr>
              <a:t>they are</a:t>
            </a:r>
            <a:r>
              <a:rPr lang="en-US" sz="1900" spc="95" dirty="0" smtClean="0">
                <a:latin typeface="Georgia"/>
                <a:cs typeface="Georgia"/>
              </a:rPr>
              <a:t> </a:t>
            </a:r>
            <a:r>
              <a:rPr lang="en-US" sz="1900" spc="-10" dirty="0" smtClean="0">
                <a:latin typeface="Georgia"/>
                <a:cs typeface="Georgia"/>
              </a:rPr>
              <a:t>deadlocked.</a:t>
            </a:r>
            <a:endParaRPr lang="en-US" sz="1900" dirty="0" smtClean="0">
              <a:latin typeface="Georgia"/>
              <a:cs typeface="Georgia"/>
            </a:endParaRPr>
          </a:p>
          <a:p>
            <a:pPr marL="287020" marR="5080" indent="-274320">
              <a:lnSpc>
                <a:spcPct val="80000"/>
              </a:lnSpc>
              <a:spcBef>
                <a:spcPts val="545"/>
              </a:spcBef>
              <a:buClr>
                <a:srgbClr val="71A276"/>
              </a:buClr>
              <a:buSzPct val="84782"/>
              <a:buFont typeface="Wingdings 2"/>
              <a:buChar char=""/>
              <a:tabLst>
                <a:tab pos="286385" algn="l"/>
                <a:tab pos="287020" algn="l"/>
                <a:tab pos="3997960" algn="l"/>
              </a:tabLst>
            </a:pPr>
            <a:r>
              <a:rPr lang="en-US" sz="2300" dirty="0" smtClean="0">
                <a:latin typeface="Georgia"/>
                <a:cs typeface="Georgia"/>
              </a:rPr>
              <a:t>However, in</a:t>
            </a:r>
            <a:r>
              <a:rPr lang="en-US" sz="2300" spc="-40" dirty="0" smtClean="0">
                <a:latin typeface="Georgia"/>
                <a:cs typeface="Georgia"/>
              </a:rPr>
              <a:t> </a:t>
            </a:r>
            <a:r>
              <a:rPr lang="en-US" sz="2300" dirty="0" smtClean="0">
                <a:latin typeface="Georgia"/>
                <a:cs typeface="Georgia"/>
              </a:rPr>
              <a:t>February</a:t>
            </a:r>
            <a:r>
              <a:rPr lang="en-US" sz="2300" spc="-30" dirty="0" smtClean="0">
                <a:latin typeface="Georgia"/>
                <a:cs typeface="Georgia"/>
              </a:rPr>
              <a:t> </a:t>
            </a:r>
            <a:r>
              <a:rPr lang="en-US" sz="2300" spc="-5" dirty="0" smtClean="0">
                <a:latin typeface="Georgia"/>
                <a:cs typeface="Georgia"/>
              </a:rPr>
              <a:t>1987,	</a:t>
            </a:r>
            <a:r>
              <a:rPr lang="en-US" sz="2300" dirty="0" smtClean="0">
                <a:latin typeface="Georgia"/>
                <a:cs typeface="Georgia"/>
              </a:rPr>
              <a:t>Gorbachev </a:t>
            </a:r>
            <a:r>
              <a:rPr lang="en-US" sz="2300" spc="-5" dirty="0" smtClean="0">
                <a:latin typeface="Georgia"/>
                <a:cs typeface="Georgia"/>
              </a:rPr>
              <a:t>offered to</a:t>
            </a:r>
            <a:r>
              <a:rPr lang="en-US" sz="2300" spc="-120" dirty="0" smtClean="0">
                <a:latin typeface="Georgia"/>
                <a:cs typeface="Georgia"/>
              </a:rPr>
              <a:t> </a:t>
            </a:r>
            <a:r>
              <a:rPr lang="en-US" sz="2300" dirty="0" smtClean="0">
                <a:latin typeface="Georgia"/>
                <a:cs typeface="Georgia"/>
              </a:rPr>
              <a:t>accept</a:t>
            </a:r>
            <a:r>
              <a:rPr lang="en-US" sz="2300" spc="-10" dirty="0" smtClean="0">
                <a:latin typeface="Georgia"/>
                <a:cs typeface="Georgia"/>
              </a:rPr>
              <a:t> </a:t>
            </a:r>
            <a:r>
              <a:rPr lang="en-US" sz="2300" spc="-5" dirty="0" smtClean="0">
                <a:latin typeface="Georgia"/>
                <a:cs typeface="Georgia"/>
              </a:rPr>
              <a:t>the  NATO </a:t>
            </a:r>
            <a:r>
              <a:rPr lang="en-US" sz="2300" dirty="0" smtClean="0">
                <a:latin typeface="Georgia"/>
                <a:cs typeface="Georgia"/>
              </a:rPr>
              <a:t>zero-zero </a:t>
            </a:r>
            <a:r>
              <a:rPr lang="en-US" sz="2300" spc="-5" dirty="0" smtClean="0">
                <a:latin typeface="Georgia"/>
                <a:cs typeface="Georgia"/>
              </a:rPr>
              <a:t>option, </a:t>
            </a:r>
            <a:r>
              <a:rPr lang="en-US" sz="2300" dirty="0" smtClean="0">
                <a:latin typeface="Georgia"/>
                <a:cs typeface="Georgia"/>
              </a:rPr>
              <a:t>which would mean both </a:t>
            </a:r>
            <a:r>
              <a:rPr lang="en-US" sz="2300" spc="-5" dirty="0" smtClean="0">
                <a:latin typeface="Georgia"/>
                <a:cs typeface="Georgia"/>
              </a:rPr>
              <a:t>sides  </a:t>
            </a:r>
            <a:r>
              <a:rPr lang="en-US" sz="2300" dirty="0" smtClean="0">
                <a:latin typeface="Georgia"/>
                <a:cs typeface="Georgia"/>
              </a:rPr>
              <a:t>removing </a:t>
            </a:r>
            <a:r>
              <a:rPr lang="en-US" sz="2300" spc="-5" dirty="0" smtClean="0">
                <a:latin typeface="Georgia"/>
                <a:cs typeface="Georgia"/>
              </a:rPr>
              <a:t>their missiles </a:t>
            </a:r>
            <a:r>
              <a:rPr lang="en-US" sz="2300" dirty="0" smtClean="0">
                <a:latin typeface="Georgia"/>
                <a:cs typeface="Georgia"/>
              </a:rPr>
              <a:t>from </a:t>
            </a:r>
            <a:r>
              <a:rPr lang="en-US" sz="2300" spc="-5" dirty="0" smtClean="0">
                <a:latin typeface="Georgia"/>
                <a:cs typeface="Georgia"/>
              </a:rPr>
              <a:t>Europe. </a:t>
            </a:r>
            <a:r>
              <a:rPr lang="en-US" sz="2300" dirty="0" smtClean="0">
                <a:latin typeface="Georgia"/>
                <a:cs typeface="Georgia"/>
              </a:rPr>
              <a:t>This </a:t>
            </a:r>
            <a:r>
              <a:rPr lang="en-US" sz="2300" spc="-5" dirty="0" smtClean="0">
                <a:latin typeface="Georgia"/>
                <a:cs typeface="Georgia"/>
              </a:rPr>
              <a:t>is </a:t>
            </a:r>
            <a:r>
              <a:rPr lang="en-US" sz="2300" dirty="0" smtClean="0">
                <a:latin typeface="Georgia"/>
                <a:cs typeface="Georgia"/>
              </a:rPr>
              <a:t>a </a:t>
            </a:r>
            <a:r>
              <a:rPr lang="en-US" sz="2300" spc="-5" dirty="0" smtClean="0">
                <a:latin typeface="Georgia"/>
                <a:cs typeface="Georgia"/>
              </a:rPr>
              <a:t>complete  </a:t>
            </a:r>
            <a:r>
              <a:rPr lang="en-US" sz="2300" dirty="0" smtClean="0">
                <a:latin typeface="Georgia"/>
                <a:cs typeface="Georgia"/>
              </a:rPr>
              <a:t>REVERSAL </a:t>
            </a:r>
            <a:r>
              <a:rPr lang="en-US" sz="2300" spc="-5" dirty="0" smtClean="0">
                <a:latin typeface="Georgia"/>
                <a:cs typeface="Georgia"/>
              </a:rPr>
              <a:t>from earlier </a:t>
            </a:r>
            <a:r>
              <a:rPr lang="en-US" sz="2300" dirty="0" smtClean="0">
                <a:latin typeface="Georgia"/>
                <a:cs typeface="Georgia"/>
              </a:rPr>
              <a:t>Soviet </a:t>
            </a:r>
            <a:r>
              <a:rPr lang="en-US" sz="2300" spc="-5" dirty="0" smtClean="0">
                <a:latin typeface="Georgia"/>
                <a:cs typeface="Georgia"/>
              </a:rPr>
              <a:t>policies </a:t>
            </a:r>
            <a:r>
              <a:rPr lang="en-US" sz="2300" dirty="0" smtClean="0">
                <a:latin typeface="Georgia"/>
                <a:cs typeface="Georgia"/>
              </a:rPr>
              <a:t>and a huge </a:t>
            </a:r>
            <a:r>
              <a:rPr lang="en-US" sz="2300" spc="-5" dirty="0" smtClean="0">
                <a:latin typeface="Georgia"/>
                <a:cs typeface="Georgia"/>
              </a:rPr>
              <a:t>concession  </a:t>
            </a:r>
            <a:r>
              <a:rPr lang="en-US" sz="2300" dirty="0" smtClean="0">
                <a:latin typeface="Georgia"/>
                <a:cs typeface="Georgia"/>
              </a:rPr>
              <a:t>by the Soviet Union. Gorbachev’s critics </a:t>
            </a:r>
            <a:r>
              <a:rPr lang="en-US" sz="2300" spc="-5" dirty="0" smtClean="0">
                <a:latin typeface="Georgia"/>
                <a:cs typeface="Georgia"/>
              </a:rPr>
              <a:t>view </a:t>
            </a:r>
            <a:r>
              <a:rPr lang="en-US" sz="2300" dirty="0" smtClean="0">
                <a:latin typeface="Georgia"/>
                <a:cs typeface="Georgia"/>
              </a:rPr>
              <a:t>this as a  </a:t>
            </a:r>
            <a:r>
              <a:rPr lang="en-US" sz="2300" spc="-5" dirty="0" smtClean="0">
                <a:latin typeface="Georgia"/>
                <a:cs typeface="Georgia"/>
              </a:rPr>
              <a:t>dangerous</a:t>
            </a:r>
            <a:r>
              <a:rPr lang="en-US" sz="2300" spc="-80" dirty="0" smtClean="0">
                <a:latin typeface="Georgia"/>
                <a:cs typeface="Georgia"/>
              </a:rPr>
              <a:t> </a:t>
            </a:r>
            <a:r>
              <a:rPr lang="en-US" sz="2300" spc="-5" dirty="0" smtClean="0">
                <a:latin typeface="Georgia"/>
                <a:cs typeface="Georgia"/>
              </a:rPr>
              <a:t>surrender.</a:t>
            </a:r>
            <a:endParaRPr lang="en-US" sz="2300" dirty="0" smtClean="0">
              <a:latin typeface="Georgia"/>
              <a:cs typeface="Georgia"/>
            </a:endParaRPr>
          </a:p>
          <a:p>
            <a:pPr marL="287020" marR="335280" indent="-274320" algn="just">
              <a:lnSpc>
                <a:spcPct val="80000"/>
              </a:lnSpc>
              <a:spcBef>
                <a:spcPts val="550"/>
              </a:spcBef>
              <a:buClr>
                <a:srgbClr val="71A276"/>
              </a:buClr>
              <a:buSzPct val="84782"/>
              <a:buFont typeface="Wingdings 2"/>
              <a:buChar char=""/>
              <a:tabLst>
                <a:tab pos="287020" algn="l"/>
              </a:tabLst>
            </a:pPr>
            <a:r>
              <a:rPr lang="en-US" sz="2300" spc="-5" dirty="0" smtClean="0">
                <a:latin typeface="Georgia"/>
                <a:cs typeface="Georgia"/>
              </a:rPr>
              <a:t>November, </a:t>
            </a:r>
            <a:r>
              <a:rPr lang="en-US" sz="2300" dirty="0" smtClean="0">
                <a:latin typeface="Georgia"/>
                <a:cs typeface="Georgia"/>
              </a:rPr>
              <a:t>1987 – </a:t>
            </a:r>
            <a:r>
              <a:rPr lang="en-US" sz="2300" spc="-5" dirty="0" smtClean="0">
                <a:latin typeface="Georgia"/>
                <a:cs typeface="Georgia"/>
              </a:rPr>
              <a:t>Gorbachev admitted that the Soviet </a:t>
            </a:r>
            <a:r>
              <a:rPr lang="en-US" sz="2300" dirty="0" smtClean="0">
                <a:latin typeface="Georgia"/>
                <a:cs typeface="Georgia"/>
              </a:rPr>
              <a:t>bloc  needed to improve human rights and that the ‘Iron</a:t>
            </a:r>
            <a:r>
              <a:rPr lang="en-US" sz="2300" spc="-105" dirty="0" smtClean="0">
                <a:latin typeface="Georgia"/>
                <a:cs typeface="Georgia"/>
              </a:rPr>
              <a:t> </a:t>
            </a:r>
            <a:r>
              <a:rPr lang="en-US" sz="2300" spc="-5" dirty="0" smtClean="0">
                <a:latin typeface="Georgia"/>
                <a:cs typeface="Georgia"/>
              </a:rPr>
              <a:t>Curtain’  should be</a:t>
            </a:r>
            <a:r>
              <a:rPr lang="en-US" sz="2300" spc="-85" dirty="0" smtClean="0">
                <a:latin typeface="Georgia"/>
                <a:cs typeface="Georgia"/>
              </a:rPr>
              <a:t> </a:t>
            </a:r>
            <a:r>
              <a:rPr lang="en-US" sz="2300" spc="-5" dirty="0" smtClean="0">
                <a:latin typeface="Georgia"/>
                <a:cs typeface="Georgia"/>
              </a:rPr>
              <a:t>lifted.</a:t>
            </a:r>
            <a:endParaRPr lang="en-US" sz="23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17</a:t>
            </a:fld>
            <a:endParaRPr lang="en-GB"/>
          </a:p>
        </p:txBody>
      </p:sp>
    </p:spTree>
    <p:extLst>
      <p:ext uri="{BB962C8B-B14F-4D97-AF65-F5344CB8AC3E}">
        <p14:creationId xmlns:p14="http://schemas.microsoft.com/office/powerpoint/2010/main" val="3539144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4782"/>
              <a:buFont typeface="Wingdings 2"/>
              <a:buChar char=""/>
              <a:tabLst>
                <a:tab pos="286385" algn="l"/>
                <a:tab pos="287020" algn="l"/>
              </a:tabLst>
            </a:pPr>
            <a:r>
              <a:rPr lang="en-US" sz="2300" dirty="0" smtClean="0">
                <a:latin typeface="Georgia"/>
                <a:cs typeface="Georgia"/>
              </a:rPr>
              <a:t>Reykjavik (October,</a:t>
            </a:r>
            <a:r>
              <a:rPr lang="en-US" sz="2300" spc="-130" dirty="0" smtClean="0">
                <a:latin typeface="Georgia"/>
                <a:cs typeface="Georgia"/>
              </a:rPr>
              <a:t> </a:t>
            </a:r>
            <a:r>
              <a:rPr lang="en-US" sz="2300" dirty="0" smtClean="0">
                <a:latin typeface="Georgia"/>
                <a:cs typeface="Georgia"/>
              </a:rPr>
              <a:t>1986)</a:t>
            </a:r>
          </a:p>
          <a:p>
            <a:pPr marL="561340" lvl="1" indent="-274320">
              <a:lnSpc>
                <a:spcPts val="2050"/>
              </a:lnSpc>
              <a:spcBef>
                <a:spcPts val="5"/>
              </a:spcBef>
              <a:buClr>
                <a:srgbClr val="AFCCAF"/>
              </a:buClr>
              <a:buSzPct val="68421"/>
              <a:buFont typeface="Wingdings"/>
              <a:buChar char=""/>
              <a:tabLst>
                <a:tab pos="561340" algn="l"/>
              </a:tabLst>
            </a:pPr>
            <a:r>
              <a:rPr lang="en-US" sz="1900" spc="-5" dirty="0" smtClean="0">
                <a:latin typeface="Georgia"/>
                <a:cs typeface="Georgia"/>
              </a:rPr>
              <a:t>Not </a:t>
            </a:r>
            <a:r>
              <a:rPr lang="en-US" sz="1900" dirty="0" smtClean="0">
                <a:latin typeface="Georgia"/>
                <a:cs typeface="Georgia"/>
              </a:rPr>
              <a:t>as </a:t>
            </a:r>
            <a:r>
              <a:rPr lang="en-US" sz="1900" spc="-5" dirty="0" smtClean="0">
                <a:latin typeface="Georgia"/>
                <a:cs typeface="Georgia"/>
              </a:rPr>
              <a:t>friendly as Geneva…mostly due to the fact </a:t>
            </a:r>
            <a:r>
              <a:rPr lang="en-US" sz="1900" dirty="0" smtClean="0">
                <a:latin typeface="Georgia"/>
                <a:cs typeface="Georgia"/>
              </a:rPr>
              <a:t>that </a:t>
            </a:r>
            <a:r>
              <a:rPr lang="en-US" sz="1900" spc="-5" dirty="0" smtClean="0">
                <a:latin typeface="Georgia"/>
                <a:cs typeface="Georgia"/>
              </a:rPr>
              <a:t>Reagan was</a:t>
            </a:r>
            <a:r>
              <a:rPr lang="en-US" sz="1900" spc="95" dirty="0" smtClean="0">
                <a:latin typeface="Georgia"/>
                <a:cs typeface="Georgia"/>
              </a:rPr>
              <a:t> </a:t>
            </a:r>
            <a:r>
              <a:rPr lang="en-US" sz="1900" spc="-5" dirty="0" smtClean="0">
                <a:latin typeface="Georgia"/>
                <a:cs typeface="Georgia"/>
              </a:rPr>
              <a:t>still</a:t>
            </a:r>
            <a:endParaRPr lang="en-US" sz="1900" dirty="0" smtClean="0">
              <a:latin typeface="Georgia"/>
              <a:cs typeface="Georgia"/>
            </a:endParaRPr>
          </a:p>
          <a:p>
            <a:pPr marL="560705">
              <a:lnSpc>
                <a:spcPts val="2050"/>
              </a:lnSpc>
            </a:pPr>
            <a:r>
              <a:rPr lang="en-US" sz="1900" spc="-10" dirty="0" smtClean="0">
                <a:latin typeface="Georgia"/>
                <a:cs typeface="Georgia"/>
              </a:rPr>
              <a:t>moving </a:t>
            </a:r>
            <a:r>
              <a:rPr lang="en-US" sz="1900" spc="-5" dirty="0" smtClean="0">
                <a:latin typeface="Georgia"/>
                <a:cs typeface="Georgia"/>
              </a:rPr>
              <a:t>forward </a:t>
            </a:r>
            <a:r>
              <a:rPr lang="en-US" sz="1900" spc="-10" dirty="0" smtClean="0">
                <a:latin typeface="Georgia"/>
                <a:cs typeface="Georgia"/>
              </a:rPr>
              <a:t>with </a:t>
            </a:r>
            <a:r>
              <a:rPr lang="en-US" sz="1900" spc="-5" dirty="0" smtClean="0">
                <a:latin typeface="Georgia"/>
                <a:cs typeface="Georgia"/>
              </a:rPr>
              <a:t>his SDI/Star Wars</a:t>
            </a:r>
            <a:r>
              <a:rPr lang="en-US" sz="1900" spc="75" dirty="0" smtClean="0">
                <a:latin typeface="Georgia"/>
                <a:cs typeface="Georgia"/>
              </a:rPr>
              <a:t> </a:t>
            </a:r>
            <a:r>
              <a:rPr lang="en-US" sz="1900" spc="-5" dirty="0" smtClean="0">
                <a:latin typeface="Georgia"/>
                <a:cs typeface="Georgia"/>
              </a:rPr>
              <a:t>initiative</a:t>
            </a:r>
            <a:endParaRPr lang="en-US" sz="1900" dirty="0" smtClean="0">
              <a:latin typeface="Georgia"/>
              <a:cs typeface="Georgia"/>
            </a:endParaRPr>
          </a:p>
          <a:p>
            <a:pPr marL="561340" marR="90170" lvl="1" indent="-274320">
              <a:lnSpc>
                <a:spcPct val="80000"/>
              </a:lnSpc>
              <a:spcBef>
                <a:spcPts val="455"/>
              </a:spcBef>
              <a:buClr>
                <a:srgbClr val="AFCCAF"/>
              </a:buClr>
              <a:buSzPct val="68421"/>
              <a:buFont typeface="Wingdings"/>
              <a:buChar char=""/>
              <a:tabLst>
                <a:tab pos="561340" algn="l"/>
              </a:tabLst>
            </a:pPr>
            <a:r>
              <a:rPr lang="en-US" sz="1900" spc="-5" dirty="0" smtClean="0">
                <a:latin typeface="Georgia"/>
                <a:cs typeface="Georgia"/>
              </a:rPr>
              <a:t>It </a:t>
            </a:r>
            <a:r>
              <a:rPr lang="en-US" sz="1900" spc="-10" dirty="0" smtClean="0">
                <a:latin typeface="Georgia"/>
                <a:cs typeface="Georgia"/>
              </a:rPr>
              <a:t>seemed </a:t>
            </a:r>
            <a:r>
              <a:rPr lang="en-US" sz="1900" spc="-5" dirty="0" smtClean="0">
                <a:latin typeface="Georgia"/>
                <a:cs typeface="Georgia"/>
              </a:rPr>
              <a:t>as </a:t>
            </a:r>
            <a:r>
              <a:rPr lang="en-US" sz="1900" spc="-10" dirty="0" smtClean="0">
                <a:latin typeface="Georgia"/>
                <a:cs typeface="Georgia"/>
              </a:rPr>
              <a:t>though they would be </a:t>
            </a:r>
            <a:r>
              <a:rPr lang="en-US" sz="1900" spc="-5" dirty="0" smtClean="0">
                <a:latin typeface="Georgia"/>
                <a:cs typeface="Georgia"/>
              </a:rPr>
              <a:t>able to agree to withdrawing all  nuclear weapons </a:t>
            </a:r>
            <a:r>
              <a:rPr lang="en-US" sz="1900" spc="-10" dirty="0" smtClean="0">
                <a:latin typeface="Georgia"/>
                <a:cs typeface="Georgia"/>
              </a:rPr>
              <a:t>from Europe </a:t>
            </a:r>
            <a:r>
              <a:rPr lang="en-US" sz="1900" spc="-5" dirty="0" smtClean="0">
                <a:latin typeface="Georgia"/>
                <a:cs typeface="Georgia"/>
              </a:rPr>
              <a:t>and reducing nuclear weapons </a:t>
            </a:r>
            <a:r>
              <a:rPr lang="en-US" sz="1900" spc="-10" dirty="0" smtClean="0">
                <a:latin typeface="Georgia"/>
                <a:cs typeface="Georgia"/>
              </a:rPr>
              <a:t>stores by  50%. However, </a:t>
            </a:r>
            <a:r>
              <a:rPr lang="en-US" sz="1900" spc="-5" dirty="0" smtClean="0">
                <a:latin typeface="Georgia"/>
                <a:cs typeface="Georgia"/>
              </a:rPr>
              <a:t>talks broke </a:t>
            </a:r>
            <a:r>
              <a:rPr lang="en-US" sz="1900" spc="-10" dirty="0" smtClean="0">
                <a:latin typeface="Georgia"/>
                <a:cs typeface="Georgia"/>
              </a:rPr>
              <a:t>down when </a:t>
            </a:r>
            <a:r>
              <a:rPr lang="en-US" sz="1900" spc="-5" dirty="0" smtClean="0">
                <a:latin typeface="Georgia"/>
                <a:cs typeface="Georgia"/>
              </a:rPr>
              <a:t>Reagan refused to back </a:t>
            </a:r>
            <a:r>
              <a:rPr lang="en-US" sz="1900" spc="-10" dirty="0" smtClean="0">
                <a:latin typeface="Georgia"/>
                <a:cs typeface="Georgia"/>
              </a:rPr>
              <a:t>down on  </a:t>
            </a:r>
            <a:r>
              <a:rPr lang="en-US" sz="1900" spc="-5" dirty="0" smtClean="0">
                <a:latin typeface="Georgia"/>
                <a:cs typeface="Georgia"/>
              </a:rPr>
              <a:t>SDI, and </a:t>
            </a:r>
            <a:r>
              <a:rPr lang="en-US" sz="1900" spc="-10" dirty="0" smtClean="0">
                <a:latin typeface="Georgia"/>
                <a:cs typeface="Georgia"/>
              </a:rPr>
              <a:t>Gorbachev </a:t>
            </a:r>
            <a:r>
              <a:rPr lang="en-US" sz="1900" spc="-5" dirty="0" smtClean="0">
                <a:latin typeface="Georgia"/>
                <a:cs typeface="Georgia"/>
              </a:rPr>
              <a:t>said that further reductions could </a:t>
            </a:r>
            <a:r>
              <a:rPr lang="en-US" sz="1900" spc="-10" dirty="0" smtClean="0">
                <a:latin typeface="Georgia"/>
                <a:cs typeface="Georgia"/>
              </a:rPr>
              <a:t>not </a:t>
            </a:r>
            <a:r>
              <a:rPr lang="en-US" sz="1900" spc="-5" dirty="0" smtClean="0">
                <a:latin typeface="Georgia"/>
                <a:cs typeface="Georgia"/>
              </a:rPr>
              <a:t>happen  without assurances on this matter.  </a:t>
            </a:r>
            <a:r>
              <a:rPr lang="en-US" sz="1900" spc="-10" dirty="0" smtClean="0">
                <a:latin typeface="Georgia"/>
                <a:cs typeface="Georgia"/>
              </a:rPr>
              <a:t>Now </a:t>
            </a:r>
            <a:r>
              <a:rPr lang="en-US" sz="1900" spc="-5" dirty="0" smtClean="0">
                <a:latin typeface="Georgia"/>
                <a:cs typeface="Georgia"/>
              </a:rPr>
              <a:t>they are</a:t>
            </a:r>
            <a:r>
              <a:rPr lang="en-US" sz="1900" spc="95" dirty="0" smtClean="0">
                <a:latin typeface="Georgia"/>
                <a:cs typeface="Georgia"/>
              </a:rPr>
              <a:t> </a:t>
            </a:r>
            <a:r>
              <a:rPr lang="en-US" sz="1900" spc="-10" dirty="0" smtClean="0">
                <a:latin typeface="Georgia"/>
                <a:cs typeface="Georgia"/>
              </a:rPr>
              <a:t>deadlocked.</a:t>
            </a:r>
            <a:endParaRPr lang="en-US" sz="1900" dirty="0" smtClean="0">
              <a:latin typeface="Georgia"/>
              <a:cs typeface="Georgia"/>
            </a:endParaRPr>
          </a:p>
          <a:p>
            <a:pPr marL="287020" marR="5080" indent="-274320">
              <a:lnSpc>
                <a:spcPct val="80000"/>
              </a:lnSpc>
              <a:spcBef>
                <a:spcPts val="545"/>
              </a:spcBef>
              <a:buClr>
                <a:srgbClr val="71A276"/>
              </a:buClr>
              <a:buSzPct val="84782"/>
              <a:buFont typeface="Wingdings 2"/>
              <a:buChar char=""/>
              <a:tabLst>
                <a:tab pos="286385" algn="l"/>
                <a:tab pos="287020" algn="l"/>
                <a:tab pos="3997960" algn="l"/>
              </a:tabLst>
            </a:pPr>
            <a:r>
              <a:rPr lang="en-US" sz="2300" dirty="0" smtClean="0">
                <a:latin typeface="Georgia"/>
                <a:cs typeface="Georgia"/>
              </a:rPr>
              <a:t>However, in</a:t>
            </a:r>
            <a:r>
              <a:rPr lang="en-US" sz="2300" spc="-40" dirty="0" smtClean="0">
                <a:latin typeface="Georgia"/>
                <a:cs typeface="Georgia"/>
              </a:rPr>
              <a:t> </a:t>
            </a:r>
            <a:r>
              <a:rPr lang="en-US" sz="2300" dirty="0" smtClean="0">
                <a:latin typeface="Georgia"/>
                <a:cs typeface="Georgia"/>
              </a:rPr>
              <a:t>February</a:t>
            </a:r>
            <a:r>
              <a:rPr lang="en-US" sz="2300" spc="-30" dirty="0" smtClean="0">
                <a:latin typeface="Georgia"/>
                <a:cs typeface="Georgia"/>
              </a:rPr>
              <a:t> </a:t>
            </a:r>
            <a:r>
              <a:rPr lang="en-US" sz="2300" spc="-5" dirty="0" smtClean="0">
                <a:latin typeface="Georgia"/>
                <a:cs typeface="Georgia"/>
              </a:rPr>
              <a:t>1987,	</a:t>
            </a:r>
            <a:r>
              <a:rPr lang="en-US" sz="2300" dirty="0" smtClean="0">
                <a:latin typeface="Georgia"/>
                <a:cs typeface="Georgia"/>
              </a:rPr>
              <a:t>Gorbachev </a:t>
            </a:r>
            <a:r>
              <a:rPr lang="en-US" sz="2300" spc="-5" dirty="0" smtClean="0">
                <a:latin typeface="Georgia"/>
                <a:cs typeface="Georgia"/>
              </a:rPr>
              <a:t>offered to</a:t>
            </a:r>
            <a:r>
              <a:rPr lang="en-US" sz="2300" spc="-120" dirty="0" smtClean="0">
                <a:latin typeface="Georgia"/>
                <a:cs typeface="Georgia"/>
              </a:rPr>
              <a:t> </a:t>
            </a:r>
            <a:r>
              <a:rPr lang="en-US" sz="2300" dirty="0" smtClean="0">
                <a:latin typeface="Georgia"/>
                <a:cs typeface="Georgia"/>
              </a:rPr>
              <a:t>accept</a:t>
            </a:r>
            <a:r>
              <a:rPr lang="en-US" sz="2300" spc="-10" dirty="0" smtClean="0">
                <a:latin typeface="Georgia"/>
                <a:cs typeface="Georgia"/>
              </a:rPr>
              <a:t> </a:t>
            </a:r>
            <a:r>
              <a:rPr lang="en-US" sz="2300" spc="-5" dirty="0" smtClean="0">
                <a:latin typeface="Georgia"/>
                <a:cs typeface="Georgia"/>
              </a:rPr>
              <a:t>the  NATO </a:t>
            </a:r>
            <a:r>
              <a:rPr lang="en-US" sz="2300" dirty="0" smtClean="0">
                <a:latin typeface="Georgia"/>
                <a:cs typeface="Georgia"/>
              </a:rPr>
              <a:t>zero-zero </a:t>
            </a:r>
            <a:r>
              <a:rPr lang="en-US" sz="2300" spc="-5" dirty="0" smtClean="0">
                <a:latin typeface="Georgia"/>
                <a:cs typeface="Georgia"/>
              </a:rPr>
              <a:t>option, </a:t>
            </a:r>
            <a:r>
              <a:rPr lang="en-US" sz="2300" dirty="0" smtClean="0">
                <a:latin typeface="Georgia"/>
                <a:cs typeface="Georgia"/>
              </a:rPr>
              <a:t>which would mean both </a:t>
            </a:r>
            <a:r>
              <a:rPr lang="en-US" sz="2300" spc="-5" dirty="0" smtClean="0">
                <a:latin typeface="Georgia"/>
                <a:cs typeface="Georgia"/>
              </a:rPr>
              <a:t>sides  </a:t>
            </a:r>
            <a:r>
              <a:rPr lang="en-US" sz="2300" dirty="0" smtClean="0">
                <a:latin typeface="Georgia"/>
                <a:cs typeface="Georgia"/>
              </a:rPr>
              <a:t>removing </a:t>
            </a:r>
            <a:r>
              <a:rPr lang="en-US" sz="2300" spc="-5" dirty="0" smtClean="0">
                <a:latin typeface="Georgia"/>
                <a:cs typeface="Georgia"/>
              </a:rPr>
              <a:t>their missiles </a:t>
            </a:r>
            <a:r>
              <a:rPr lang="en-US" sz="2300" dirty="0" smtClean="0">
                <a:latin typeface="Georgia"/>
                <a:cs typeface="Georgia"/>
              </a:rPr>
              <a:t>from </a:t>
            </a:r>
            <a:r>
              <a:rPr lang="en-US" sz="2300" spc="-5" dirty="0" smtClean="0">
                <a:latin typeface="Georgia"/>
                <a:cs typeface="Georgia"/>
              </a:rPr>
              <a:t>Europe. </a:t>
            </a:r>
            <a:r>
              <a:rPr lang="en-US" sz="2300" dirty="0" smtClean="0">
                <a:latin typeface="Georgia"/>
                <a:cs typeface="Georgia"/>
              </a:rPr>
              <a:t>This </a:t>
            </a:r>
            <a:r>
              <a:rPr lang="en-US" sz="2300" spc="-5" dirty="0" smtClean="0">
                <a:latin typeface="Georgia"/>
                <a:cs typeface="Georgia"/>
              </a:rPr>
              <a:t>is </a:t>
            </a:r>
            <a:r>
              <a:rPr lang="en-US" sz="2300" dirty="0" smtClean="0">
                <a:latin typeface="Georgia"/>
                <a:cs typeface="Georgia"/>
              </a:rPr>
              <a:t>a </a:t>
            </a:r>
            <a:r>
              <a:rPr lang="en-US" sz="2300" spc="-5" dirty="0" smtClean="0">
                <a:latin typeface="Georgia"/>
                <a:cs typeface="Georgia"/>
              </a:rPr>
              <a:t>complete  </a:t>
            </a:r>
            <a:r>
              <a:rPr lang="en-US" sz="2300" dirty="0" smtClean="0">
                <a:latin typeface="Georgia"/>
                <a:cs typeface="Georgia"/>
              </a:rPr>
              <a:t>REVERSAL </a:t>
            </a:r>
            <a:r>
              <a:rPr lang="en-US" sz="2300" spc="-5" dirty="0" smtClean="0">
                <a:latin typeface="Georgia"/>
                <a:cs typeface="Georgia"/>
              </a:rPr>
              <a:t>from earlier </a:t>
            </a:r>
            <a:r>
              <a:rPr lang="en-US" sz="2300" dirty="0" smtClean="0">
                <a:latin typeface="Georgia"/>
                <a:cs typeface="Georgia"/>
              </a:rPr>
              <a:t>Soviet </a:t>
            </a:r>
            <a:r>
              <a:rPr lang="en-US" sz="2300" spc="-5" dirty="0" smtClean="0">
                <a:latin typeface="Georgia"/>
                <a:cs typeface="Georgia"/>
              </a:rPr>
              <a:t>policies </a:t>
            </a:r>
            <a:r>
              <a:rPr lang="en-US" sz="2300" dirty="0" smtClean="0">
                <a:latin typeface="Georgia"/>
                <a:cs typeface="Georgia"/>
              </a:rPr>
              <a:t>and a huge </a:t>
            </a:r>
            <a:r>
              <a:rPr lang="en-US" sz="2300" spc="-5" dirty="0" smtClean="0">
                <a:latin typeface="Georgia"/>
                <a:cs typeface="Georgia"/>
              </a:rPr>
              <a:t>concession  </a:t>
            </a:r>
            <a:r>
              <a:rPr lang="en-US" sz="2300" dirty="0" smtClean="0">
                <a:latin typeface="Georgia"/>
                <a:cs typeface="Georgia"/>
              </a:rPr>
              <a:t>by the Soviet Union. Gorbachev’s critics </a:t>
            </a:r>
            <a:r>
              <a:rPr lang="en-US" sz="2300" spc="-5" dirty="0" smtClean="0">
                <a:latin typeface="Georgia"/>
                <a:cs typeface="Georgia"/>
              </a:rPr>
              <a:t>view </a:t>
            </a:r>
            <a:r>
              <a:rPr lang="en-US" sz="2300" dirty="0" smtClean="0">
                <a:latin typeface="Georgia"/>
                <a:cs typeface="Georgia"/>
              </a:rPr>
              <a:t>this as a  </a:t>
            </a:r>
            <a:r>
              <a:rPr lang="en-US" sz="2300" spc="-5" dirty="0" smtClean="0">
                <a:latin typeface="Georgia"/>
                <a:cs typeface="Georgia"/>
              </a:rPr>
              <a:t>dangerous</a:t>
            </a:r>
            <a:r>
              <a:rPr lang="en-US" sz="2300" spc="-80" dirty="0" smtClean="0">
                <a:latin typeface="Georgia"/>
                <a:cs typeface="Georgia"/>
              </a:rPr>
              <a:t> </a:t>
            </a:r>
            <a:r>
              <a:rPr lang="en-US" sz="2300" spc="-5" dirty="0" smtClean="0">
                <a:latin typeface="Georgia"/>
                <a:cs typeface="Georgia"/>
              </a:rPr>
              <a:t>surrender.</a:t>
            </a:r>
            <a:endParaRPr lang="en-US" sz="2300" dirty="0" smtClean="0">
              <a:latin typeface="Georgia"/>
              <a:cs typeface="Georgia"/>
            </a:endParaRPr>
          </a:p>
          <a:p>
            <a:pPr marL="287020" marR="335280" indent="-274320" algn="just">
              <a:lnSpc>
                <a:spcPct val="80000"/>
              </a:lnSpc>
              <a:spcBef>
                <a:spcPts val="550"/>
              </a:spcBef>
              <a:buClr>
                <a:srgbClr val="71A276"/>
              </a:buClr>
              <a:buSzPct val="84782"/>
              <a:buFont typeface="Wingdings 2"/>
              <a:buChar char=""/>
              <a:tabLst>
                <a:tab pos="287020" algn="l"/>
              </a:tabLst>
            </a:pPr>
            <a:r>
              <a:rPr lang="en-US" sz="2300" spc="-5" dirty="0" smtClean="0">
                <a:latin typeface="Georgia"/>
                <a:cs typeface="Georgia"/>
              </a:rPr>
              <a:t>November, </a:t>
            </a:r>
            <a:r>
              <a:rPr lang="en-US" sz="2300" dirty="0" smtClean="0">
                <a:latin typeface="Georgia"/>
                <a:cs typeface="Georgia"/>
              </a:rPr>
              <a:t>1987 – </a:t>
            </a:r>
            <a:r>
              <a:rPr lang="en-US" sz="2300" spc="-5" dirty="0" smtClean="0">
                <a:latin typeface="Georgia"/>
                <a:cs typeface="Georgia"/>
              </a:rPr>
              <a:t>Gorbachev admitted that the Soviet </a:t>
            </a:r>
            <a:r>
              <a:rPr lang="en-US" sz="2300" dirty="0" smtClean="0">
                <a:latin typeface="Georgia"/>
                <a:cs typeface="Georgia"/>
              </a:rPr>
              <a:t>bloc  needed to improve human rights and that the ‘Iron</a:t>
            </a:r>
            <a:r>
              <a:rPr lang="en-US" sz="2300" spc="-105" dirty="0" smtClean="0">
                <a:latin typeface="Georgia"/>
                <a:cs typeface="Georgia"/>
              </a:rPr>
              <a:t> </a:t>
            </a:r>
            <a:r>
              <a:rPr lang="en-US" sz="2300" spc="-5" dirty="0" smtClean="0">
                <a:latin typeface="Georgia"/>
                <a:cs typeface="Georgia"/>
              </a:rPr>
              <a:t>Curtain’  should be</a:t>
            </a:r>
            <a:r>
              <a:rPr lang="en-US" sz="2300" spc="-85" dirty="0" smtClean="0">
                <a:latin typeface="Georgia"/>
                <a:cs typeface="Georgia"/>
              </a:rPr>
              <a:t> </a:t>
            </a:r>
            <a:r>
              <a:rPr lang="en-US" sz="2300" spc="-5" dirty="0" smtClean="0">
                <a:latin typeface="Georgia"/>
                <a:cs typeface="Georgia"/>
              </a:rPr>
              <a:t>lifted.</a:t>
            </a:r>
            <a:endParaRPr lang="en-US" sz="23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18</a:t>
            </a:fld>
            <a:endParaRPr lang="en-GB"/>
          </a:p>
        </p:txBody>
      </p:sp>
    </p:spTree>
    <p:extLst>
      <p:ext uri="{BB962C8B-B14F-4D97-AF65-F5344CB8AC3E}">
        <p14:creationId xmlns:p14="http://schemas.microsoft.com/office/powerpoint/2010/main" val="1298731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185"/>
              <a:buFont typeface="Wingdings 2"/>
              <a:buChar char=""/>
              <a:tabLst>
                <a:tab pos="287020" algn="l"/>
              </a:tabLst>
            </a:pPr>
            <a:r>
              <a:rPr lang="en-US" sz="2700" spc="-5" dirty="0" smtClean="0">
                <a:latin typeface="Georgia"/>
                <a:cs typeface="Georgia"/>
              </a:rPr>
              <a:t>Washington </a:t>
            </a:r>
            <a:r>
              <a:rPr lang="en-US" sz="2700" dirty="0" smtClean="0">
                <a:latin typeface="Georgia"/>
                <a:cs typeface="Georgia"/>
              </a:rPr>
              <a:t>(December,</a:t>
            </a:r>
            <a:r>
              <a:rPr lang="en-US" sz="2700" spc="-100" dirty="0" smtClean="0">
                <a:latin typeface="Georgia"/>
                <a:cs typeface="Georgia"/>
              </a:rPr>
              <a:t> </a:t>
            </a:r>
            <a:r>
              <a:rPr lang="en-US" sz="2700" dirty="0" smtClean="0">
                <a:latin typeface="Georgia"/>
                <a:cs typeface="Georgia"/>
              </a:rPr>
              <a:t>1987)</a:t>
            </a:r>
          </a:p>
          <a:p>
            <a:pPr marL="561340" marR="677545" lvl="1" indent="-274320">
              <a:lnSpc>
                <a:spcPct val="100000"/>
              </a:lnSpc>
              <a:spcBef>
                <a:spcPts val="545"/>
              </a:spcBef>
              <a:buClr>
                <a:srgbClr val="AFCCAF"/>
              </a:buClr>
              <a:buSzPct val="68181"/>
              <a:buFont typeface="Wingdings"/>
              <a:buChar char=""/>
              <a:tabLst>
                <a:tab pos="561340" algn="l"/>
              </a:tabLst>
            </a:pPr>
            <a:r>
              <a:rPr lang="en-US" sz="2200" spc="-5" dirty="0" smtClean="0">
                <a:latin typeface="Georgia"/>
                <a:cs typeface="Georgia"/>
              </a:rPr>
              <a:t>There are </a:t>
            </a:r>
            <a:r>
              <a:rPr lang="en-US" sz="2200" spc="-10" dirty="0" smtClean="0">
                <a:latin typeface="Georgia"/>
                <a:cs typeface="Georgia"/>
              </a:rPr>
              <a:t>real results! </a:t>
            </a:r>
            <a:r>
              <a:rPr lang="en-US" sz="2200" spc="-5" dirty="0" smtClean="0">
                <a:latin typeface="Georgia"/>
                <a:cs typeface="Georgia"/>
              </a:rPr>
              <a:t>Signing of </a:t>
            </a:r>
            <a:r>
              <a:rPr lang="en-US" sz="2200" spc="-10" dirty="0" smtClean="0">
                <a:latin typeface="Georgia"/>
                <a:cs typeface="Georgia"/>
              </a:rPr>
              <a:t>the INF </a:t>
            </a:r>
            <a:r>
              <a:rPr lang="en-US" sz="2200" spc="-5" dirty="0" smtClean="0">
                <a:latin typeface="Georgia"/>
                <a:cs typeface="Georgia"/>
              </a:rPr>
              <a:t>(Intermediate  </a:t>
            </a:r>
            <a:r>
              <a:rPr lang="en-US" sz="2200" spc="-10" dirty="0" smtClean="0">
                <a:latin typeface="Georgia"/>
                <a:cs typeface="Georgia"/>
              </a:rPr>
              <a:t>Nuclear </a:t>
            </a:r>
            <a:r>
              <a:rPr lang="en-US" sz="2200" spc="-5" dirty="0" smtClean="0">
                <a:latin typeface="Georgia"/>
                <a:cs typeface="Georgia"/>
              </a:rPr>
              <a:t>Forces) </a:t>
            </a:r>
            <a:r>
              <a:rPr lang="en-US" sz="2200" spc="-10" dirty="0" smtClean="0">
                <a:latin typeface="Georgia"/>
                <a:cs typeface="Georgia"/>
              </a:rPr>
              <a:t>Treaty! </a:t>
            </a:r>
            <a:r>
              <a:rPr lang="en-US" sz="2200" spc="-5" dirty="0" smtClean="0">
                <a:latin typeface="Georgia"/>
                <a:cs typeface="Georgia"/>
              </a:rPr>
              <a:t>This treaty </a:t>
            </a:r>
            <a:r>
              <a:rPr lang="en-US" sz="2200" spc="-10" dirty="0" smtClean="0">
                <a:latin typeface="Georgia"/>
                <a:cs typeface="Georgia"/>
              </a:rPr>
              <a:t>stated that </a:t>
            </a:r>
            <a:r>
              <a:rPr lang="en-US" sz="2200" spc="-5" dirty="0" smtClean="0">
                <a:latin typeface="Georgia"/>
                <a:cs typeface="Georgia"/>
              </a:rPr>
              <a:t>all </a:t>
            </a:r>
            <a:r>
              <a:rPr lang="en-US" sz="2200" spc="-10" dirty="0" smtClean="0">
                <a:latin typeface="Georgia"/>
                <a:cs typeface="Georgia"/>
              </a:rPr>
              <a:t>nuclear  </a:t>
            </a:r>
            <a:r>
              <a:rPr lang="en-US" sz="2200" spc="-5" dirty="0" smtClean="0">
                <a:latin typeface="Georgia"/>
                <a:cs typeface="Georgia"/>
              </a:rPr>
              <a:t>missiles would </a:t>
            </a:r>
            <a:r>
              <a:rPr lang="en-US" sz="2200" spc="-10" dirty="0" smtClean="0">
                <a:latin typeface="Georgia"/>
                <a:cs typeface="Georgia"/>
              </a:rPr>
              <a:t>be withdrawn </a:t>
            </a:r>
            <a:r>
              <a:rPr lang="en-US" sz="2200" spc="-5" dirty="0" smtClean="0">
                <a:latin typeface="Georgia"/>
                <a:cs typeface="Georgia"/>
              </a:rPr>
              <a:t>from</a:t>
            </a:r>
            <a:r>
              <a:rPr lang="en-US" sz="2200" spc="30" dirty="0" smtClean="0">
                <a:latin typeface="Georgia"/>
                <a:cs typeface="Georgia"/>
              </a:rPr>
              <a:t> </a:t>
            </a:r>
            <a:r>
              <a:rPr lang="en-US" sz="2200" spc="-10" dirty="0" smtClean="0">
                <a:latin typeface="Georgia"/>
                <a:cs typeface="Georgia"/>
              </a:rPr>
              <a:t>Europe.</a:t>
            </a:r>
            <a:endParaRPr lang="en-US" sz="2200" dirty="0" smtClean="0">
              <a:latin typeface="Georgia"/>
              <a:cs typeface="Georgia"/>
            </a:endParaRPr>
          </a:p>
          <a:p>
            <a:pPr marL="561340" marR="5080" lvl="1" indent="-274320">
              <a:lnSpc>
                <a:spcPct val="100000"/>
              </a:lnSpc>
              <a:spcBef>
                <a:spcPts val="530"/>
              </a:spcBef>
              <a:buClr>
                <a:srgbClr val="AFCCAF"/>
              </a:buClr>
              <a:buSzPct val="68181"/>
              <a:buFont typeface="Wingdings"/>
              <a:buChar char=""/>
              <a:tabLst>
                <a:tab pos="561340" algn="l"/>
              </a:tabLst>
            </a:pPr>
            <a:r>
              <a:rPr lang="en-US" sz="2200" spc="-5" dirty="0" smtClean="0">
                <a:latin typeface="Georgia"/>
                <a:cs typeface="Georgia"/>
              </a:rPr>
              <a:t>IMPORTANT, </a:t>
            </a:r>
            <a:r>
              <a:rPr lang="en-US" sz="2200" spc="-10" dirty="0" smtClean="0">
                <a:latin typeface="Georgia"/>
                <a:cs typeface="Georgia"/>
              </a:rPr>
              <a:t>but </a:t>
            </a:r>
            <a:r>
              <a:rPr lang="en-US" sz="2200" spc="-5" dirty="0" smtClean="0">
                <a:latin typeface="Georgia"/>
                <a:cs typeface="Georgia"/>
              </a:rPr>
              <a:t>why? Because this is the first arms  </a:t>
            </a:r>
            <a:r>
              <a:rPr lang="en-US" sz="2200" spc="-10" dirty="0" smtClean="0">
                <a:latin typeface="Georgia"/>
                <a:cs typeface="Georgia"/>
              </a:rPr>
              <a:t>reduction </a:t>
            </a:r>
            <a:r>
              <a:rPr lang="en-US" sz="2200" spc="-5" dirty="0" smtClean="0">
                <a:latin typeface="Georgia"/>
                <a:cs typeface="Georgia"/>
              </a:rPr>
              <a:t>treaty to be </a:t>
            </a:r>
            <a:r>
              <a:rPr lang="en-US" sz="2200" spc="-10" dirty="0" smtClean="0">
                <a:latin typeface="Georgia"/>
                <a:cs typeface="Georgia"/>
              </a:rPr>
              <a:t>signed since </a:t>
            </a:r>
            <a:r>
              <a:rPr lang="en-US" sz="2200" spc="-5" dirty="0" smtClean="0">
                <a:latin typeface="Georgia"/>
                <a:cs typeface="Georgia"/>
              </a:rPr>
              <a:t>1979, </a:t>
            </a:r>
            <a:r>
              <a:rPr lang="en-US" sz="2200" spc="-10" dirty="0" smtClean="0">
                <a:latin typeface="Georgia"/>
                <a:cs typeface="Georgia"/>
              </a:rPr>
              <a:t>AND, </a:t>
            </a:r>
            <a:r>
              <a:rPr lang="en-US" sz="2200" spc="-5" dirty="0" smtClean="0">
                <a:latin typeface="Georgia"/>
                <a:cs typeface="Georgia"/>
              </a:rPr>
              <a:t>it </a:t>
            </a:r>
            <a:r>
              <a:rPr lang="en-US" sz="2200" spc="-10" dirty="0" smtClean="0">
                <a:latin typeface="Georgia"/>
                <a:cs typeface="Georgia"/>
              </a:rPr>
              <a:t>was unique </a:t>
            </a:r>
            <a:r>
              <a:rPr lang="en-US" sz="2200" dirty="0" smtClean="0">
                <a:latin typeface="Georgia"/>
                <a:cs typeface="Georgia"/>
              </a:rPr>
              <a:t>in  </a:t>
            </a:r>
            <a:r>
              <a:rPr lang="en-US" sz="2200" spc="-10" dirty="0" smtClean="0">
                <a:latin typeface="Georgia"/>
                <a:cs typeface="Georgia"/>
              </a:rPr>
              <a:t>that </a:t>
            </a:r>
            <a:r>
              <a:rPr lang="en-US" sz="2200" spc="-5" dirty="0" smtClean="0">
                <a:latin typeface="Georgia"/>
                <a:cs typeface="Georgia"/>
              </a:rPr>
              <a:t>it </a:t>
            </a:r>
            <a:r>
              <a:rPr lang="en-US" sz="2200" spc="-10" dirty="0" smtClean="0">
                <a:latin typeface="Georgia"/>
                <a:cs typeface="Georgia"/>
              </a:rPr>
              <a:t>completely </a:t>
            </a:r>
            <a:r>
              <a:rPr lang="en-US" sz="2200" spc="-5" dirty="0" smtClean="0">
                <a:latin typeface="Georgia"/>
                <a:cs typeface="Georgia"/>
              </a:rPr>
              <a:t>eliminated an </a:t>
            </a:r>
            <a:r>
              <a:rPr lang="en-US" sz="2200" spc="-10" dirty="0" smtClean="0">
                <a:latin typeface="Georgia"/>
                <a:cs typeface="Georgia"/>
              </a:rPr>
              <a:t>entire category </a:t>
            </a:r>
            <a:r>
              <a:rPr lang="en-US" sz="2200" spc="-5" dirty="0" smtClean="0">
                <a:latin typeface="Georgia"/>
                <a:cs typeface="Georgia"/>
              </a:rPr>
              <a:t>of </a:t>
            </a:r>
            <a:r>
              <a:rPr lang="en-US" sz="2200" spc="-10" dirty="0" smtClean="0">
                <a:latin typeface="Georgia"/>
                <a:cs typeface="Georgia"/>
              </a:rPr>
              <a:t>nuclear  weapons. </a:t>
            </a:r>
            <a:r>
              <a:rPr lang="en-US" sz="2200" spc="-5" dirty="0" smtClean="0">
                <a:latin typeface="Georgia"/>
                <a:cs typeface="Georgia"/>
              </a:rPr>
              <a:t>Another </a:t>
            </a:r>
            <a:r>
              <a:rPr lang="en-US" sz="2200" spc="-10" dirty="0" smtClean="0">
                <a:latin typeface="Georgia"/>
                <a:cs typeface="Georgia"/>
              </a:rPr>
              <a:t>first was that both sides would accept  </a:t>
            </a:r>
            <a:r>
              <a:rPr lang="en-US" sz="2200" spc="-5" dirty="0" smtClean="0">
                <a:latin typeface="Georgia"/>
                <a:cs typeface="Georgia"/>
              </a:rPr>
              <a:t>verification procedures. This means that the arms race isn’t  </a:t>
            </a:r>
            <a:r>
              <a:rPr lang="en-US" sz="2200" spc="-10" dirty="0" smtClean="0">
                <a:latin typeface="Georgia"/>
                <a:cs typeface="Georgia"/>
              </a:rPr>
              <a:t>just </a:t>
            </a:r>
            <a:r>
              <a:rPr lang="en-US" sz="2200" spc="-5" dirty="0" smtClean="0">
                <a:latin typeface="Georgia"/>
                <a:cs typeface="Georgia"/>
              </a:rPr>
              <a:t>slowing </a:t>
            </a:r>
            <a:r>
              <a:rPr lang="en-US" sz="2200" spc="-10" dirty="0" smtClean="0">
                <a:latin typeface="Georgia"/>
                <a:cs typeface="Georgia"/>
              </a:rPr>
              <a:t>down </a:t>
            </a:r>
            <a:r>
              <a:rPr lang="en-US" sz="2200" spc="-5" dirty="0" smtClean="0">
                <a:latin typeface="Georgia"/>
                <a:cs typeface="Georgia"/>
              </a:rPr>
              <a:t>– it’s being</a:t>
            </a:r>
            <a:r>
              <a:rPr lang="en-US" sz="2200" spc="60" dirty="0" smtClean="0">
                <a:latin typeface="Georgia"/>
                <a:cs typeface="Georgia"/>
              </a:rPr>
              <a:t> </a:t>
            </a:r>
            <a:r>
              <a:rPr lang="en-US" sz="2200" spc="-5" dirty="0" smtClean="0">
                <a:latin typeface="Georgia"/>
                <a:cs typeface="Georgia"/>
              </a:rPr>
              <a:t>reversed.</a:t>
            </a:r>
            <a:endParaRPr lang="en-US" sz="2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19</a:t>
            </a:fld>
            <a:endParaRPr lang="en-GB"/>
          </a:p>
        </p:txBody>
      </p:sp>
    </p:spTree>
    <p:extLst>
      <p:ext uri="{BB962C8B-B14F-4D97-AF65-F5344CB8AC3E}">
        <p14:creationId xmlns:p14="http://schemas.microsoft.com/office/powerpoint/2010/main" val="2855860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185"/>
              <a:buFont typeface="Wingdings 2"/>
              <a:buChar char=""/>
              <a:tabLst>
                <a:tab pos="287020" algn="l"/>
              </a:tabLst>
            </a:pPr>
            <a:r>
              <a:rPr lang="en-US" sz="2700" spc="-5" dirty="0" smtClean="0">
                <a:latin typeface="Georgia"/>
                <a:cs typeface="Georgia"/>
              </a:rPr>
              <a:t>Moscow (May,</a:t>
            </a:r>
            <a:r>
              <a:rPr lang="en-US" sz="2700" spc="-100" dirty="0" smtClean="0">
                <a:latin typeface="Georgia"/>
                <a:cs typeface="Georgia"/>
              </a:rPr>
              <a:t> </a:t>
            </a:r>
            <a:r>
              <a:rPr lang="en-US" sz="2700" spc="-5" dirty="0" smtClean="0">
                <a:latin typeface="Georgia"/>
                <a:cs typeface="Georgia"/>
              </a:rPr>
              <a:t>1988)</a:t>
            </a:r>
            <a:endParaRPr lang="en-US" sz="2700" dirty="0" smtClean="0">
              <a:latin typeface="Georgia"/>
              <a:cs typeface="Georgia"/>
            </a:endParaRPr>
          </a:p>
          <a:p>
            <a:pPr marL="561340" marR="5080" lvl="1" indent="-274320">
              <a:lnSpc>
                <a:spcPts val="2380"/>
              </a:lnSpc>
              <a:spcBef>
                <a:spcPts val="580"/>
              </a:spcBef>
              <a:buClr>
                <a:srgbClr val="AFCCAF"/>
              </a:buClr>
              <a:buSzPct val="68181"/>
              <a:buFont typeface="Wingdings"/>
              <a:buChar char=""/>
              <a:tabLst>
                <a:tab pos="561340" algn="l"/>
              </a:tabLst>
            </a:pPr>
            <a:r>
              <a:rPr lang="en-US" sz="2200" spc="-5" dirty="0" smtClean="0">
                <a:latin typeface="Georgia"/>
                <a:cs typeface="Georgia"/>
              </a:rPr>
              <a:t>Prior to </a:t>
            </a:r>
            <a:r>
              <a:rPr lang="en-US" sz="2200" spc="-10" dirty="0" smtClean="0">
                <a:latin typeface="Georgia"/>
                <a:cs typeface="Georgia"/>
              </a:rPr>
              <a:t>the </a:t>
            </a:r>
            <a:r>
              <a:rPr lang="en-US" sz="2200" spc="-5" dirty="0" smtClean="0">
                <a:latin typeface="Georgia"/>
                <a:cs typeface="Georgia"/>
              </a:rPr>
              <a:t>summit, </a:t>
            </a:r>
            <a:r>
              <a:rPr lang="en-US" sz="2200" spc="-10" dirty="0" smtClean="0">
                <a:latin typeface="Georgia"/>
                <a:cs typeface="Georgia"/>
              </a:rPr>
              <a:t>Gorbachev had </a:t>
            </a:r>
            <a:r>
              <a:rPr lang="en-US" sz="2200" spc="-5" dirty="0" smtClean="0">
                <a:latin typeface="Georgia"/>
                <a:cs typeface="Georgia"/>
              </a:rPr>
              <a:t>further </a:t>
            </a:r>
            <a:r>
              <a:rPr lang="en-US" sz="2200" spc="-10" dirty="0" smtClean="0">
                <a:latin typeface="Georgia"/>
                <a:cs typeface="Georgia"/>
              </a:rPr>
              <a:t>eased </a:t>
            </a:r>
            <a:r>
              <a:rPr lang="en-US" sz="2200" spc="-5" dirty="0" smtClean="0">
                <a:latin typeface="Georgia"/>
                <a:cs typeface="Georgia"/>
              </a:rPr>
              <a:t>tensions </a:t>
            </a:r>
            <a:r>
              <a:rPr lang="en-US" sz="2200" spc="-10" dirty="0" smtClean="0">
                <a:latin typeface="Georgia"/>
                <a:cs typeface="Georgia"/>
              </a:rPr>
              <a:t>by  </a:t>
            </a:r>
            <a:r>
              <a:rPr lang="en-US" sz="2200" spc="-5" dirty="0" smtClean="0">
                <a:latin typeface="Georgia"/>
                <a:cs typeface="Georgia"/>
              </a:rPr>
              <a:t>announcing </a:t>
            </a:r>
            <a:r>
              <a:rPr lang="en-US" sz="2200" spc="-10" dirty="0" smtClean="0">
                <a:latin typeface="Georgia"/>
                <a:cs typeface="Georgia"/>
              </a:rPr>
              <a:t>that the </a:t>
            </a:r>
            <a:r>
              <a:rPr lang="en-US" sz="2200" spc="-5" dirty="0" smtClean="0">
                <a:latin typeface="Georgia"/>
                <a:cs typeface="Georgia"/>
              </a:rPr>
              <a:t>Soviet </a:t>
            </a:r>
            <a:r>
              <a:rPr lang="en-US" sz="2200" spc="-10" dirty="0" smtClean="0">
                <a:latin typeface="Georgia"/>
                <a:cs typeface="Georgia"/>
              </a:rPr>
              <a:t>Union would withdraw </a:t>
            </a:r>
            <a:r>
              <a:rPr lang="en-US" sz="2200" spc="-5" dirty="0" smtClean="0">
                <a:latin typeface="Georgia"/>
                <a:cs typeface="Georgia"/>
              </a:rPr>
              <a:t>its forces  from </a:t>
            </a:r>
            <a:r>
              <a:rPr lang="en-US" sz="2200" spc="-10" dirty="0" smtClean="0">
                <a:latin typeface="Georgia"/>
                <a:cs typeface="Georgia"/>
              </a:rPr>
              <a:t>Afghanistan </a:t>
            </a:r>
            <a:r>
              <a:rPr lang="en-US" sz="2200" spc="-5" dirty="0" smtClean="0">
                <a:latin typeface="Georgia"/>
                <a:cs typeface="Georgia"/>
              </a:rPr>
              <a:t>and an </a:t>
            </a:r>
            <a:r>
              <a:rPr lang="en-US" sz="2200" spc="-10" dirty="0" smtClean="0">
                <a:latin typeface="Georgia"/>
                <a:cs typeface="Georgia"/>
              </a:rPr>
              <a:t>agreement was reached </a:t>
            </a:r>
            <a:r>
              <a:rPr lang="en-US" sz="2200" spc="-5" dirty="0" smtClean="0">
                <a:latin typeface="Georgia"/>
                <a:cs typeface="Georgia"/>
              </a:rPr>
              <a:t>to </a:t>
            </a:r>
            <a:r>
              <a:rPr lang="en-US" sz="2200" spc="-10" dirty="0" smtClean="0">
                <a:latin typeface="Georgia"/>
                <a:cs typeface="Georgia"/>
              </a:rPr>
              <a:t>end </a:t>
            </a:r>
            <a:r>
              <a:rPr lang="en-US" sz="2200" spc="-5" dirty="0" smtClean="0">
                <a:latin typeface="Georgia"/>
                <a:cs typeface="Georgia"/>
              </a:rPr>
              <a:t>all  foreign involvement in </a:t>
            </a:r>
            <a:r>
              <a:rPr lang="en-US" sz="2200" spc="-10" dirty="0" smtClean="0">
                <a:latin typeface="Georgia"/>
                <a:cs typeface="Georgia"/>
              </a:rPr>
              <a:t>the </a:t>
            </a:r>
            <a:r>
              <a:rPr lang="en-US" sz="2200" spc="-5" dirty="0" smtClean="0">
                <a:latin typeface="Georgia"/>
                <a:cs typeface="Georgia"/>
              </a:rPr>
              <a:t>Afghan civil </a:t>
            </a:r>
            <a:r>
              <a:rPr lang="en-US" sz="2200" spc="-10" dirty="0" smtClean="0">
                <a:latin typeface="Georgia"/>
                <a:cs typeface="Georgia"/>
              </a:rPr>
              <a:t>war </a:t>
            </a:r>
            <a:r>
              <a:rPr lang="en-US" sz="2200" spc="-5" dirty="0" smtClean="0">
                <a:latin typeface="Georgia"/>
                <a:cs typeface="Georgia"/>
              </a:rPr>
              <a:t>(April,</a:t>
            </a:r>
            <a:r>
              <a:rPr lang="en-US" sz="2200" spc="50" dirty="0" smtClean="0">
                <a:latin typeface="Georgia"/>
                <a:cs typeface="Georgia"/>
              </a:rPr>
              <a:t> </a:t>
            </a:r>
            <a:r>
              <a:rPr lang="en-US" sz="2200" spc="-10" dirty="0" smtClean="0">
                <a:latin typeface="Georgia"/>
                <a:cs typeface="Georgia"/>
              </a:rPr>
              <a:t>1988).</a:t>
            </a:r>
            <a:endParaRPr lang="en-US" sz="2200" dirty="0" smtClean="0">
              <a:latin typeface="Georgia"/>
              <a:cs typeface="Georgia"/>
            </a:endParaRPr>
          </a:p>
          <a:p>
            <a:pPr marL="561340" marR="462915" lvl="1" indent="-274320">
              <a:lnSpc>
                <a:spcPts val="2380"/>
              </a:lnSpc>
              <a:spcBef>
                <a:spcPts val="525"/>
              </a:spcBef>
              <a:buClr>
                <a:srgbClr val="AFCCAF"/>
              </a:buClr>
              <a:buSzPct val="68181"/>
              <a:buFont typeface="Wingdings"/>
              <a:buChar char=""/>
              <a:tabLst>
                <a:tab pos="561340" algn="l"/>
              </a:tabLst>
            </a:pPr>
            <a:r>
              <a:rPr lang="en-US" sz="2200" spc="-5" dirty="0" smtClean="0">
                <a:latin typeface="Georgia"/>
                <a:cs typeface="Georgia"/>
              </a:rPr>
              <a:t>However, </a:t>
            </a:r>
            <a:r>
              <a:rPr lang="en-US" sz="2200" spc="-10" dirty="0" smtClean="0">
                <a:latin typeface="Georgia"/>
                <a:cs typeface="Georgia"/>
              </a:rPr>
              <a:t>once </a:t>
            </a:r>
            <a:r>
              <a:rPr lang="en-US" sz="2200" spc="-5" dirty="0" smtClean="0">
                <a:latin typeface="Georgia"/>
                <a:cs typeface="Georgia"/>
              </a:rPr>
              <a:t>again, this </a:t>
            </a:r>
            <a:r>
              <a:rPr lang="en-US" sz="2200" spc="-10" dirty="0" smtClean="0">
                <a:latin typeface="Georgia"/>
                <a:cs typeface="Georgia"/>
              </a:rPr>
              <a:t>summit </a:t>
            </a:r>
            <a:r>
              <a:rPr lang="en-US" sz="2200" spc="-5" dirty="0" smtClean="0">
                <a:latin typeface="Georgia"/>
                <a:cs typeface="Georgia"/>
              </a:rPr>
              <a:t>achieved </a:t>
            </a:r>
            <a:r>
              <a:rPr lang="en-US" sz="2200" spc="-10" dirty="0" smtClean="0">
                <a:latin typeface="Georgia"/>
                <a:cs typeface="Georgia"/>
              </a:rPr>
              <a:t>few </a:t>
            </a:r>
            <a:r>
              <a:rPr lang="en-US" sz="2200" spc="-5" dirty="0" smtClean="0">
                <a:latin typeface="Georgia"/>
                <a:cs typeface="Georgia"/>
              </a:rPr>
              <a:t>results, as  </a:t>
            </a:r>
            <a:r>
              <a:rPr lang="en-US" sz="2200" spc="-10" dirty="0" smtClean="0">
                <a:latin typeface="Georgia"/>
                <a:cs typeface="Georgia"/>
              </a:rPr>
              <a:t>once again the Star </a:t>
            </a:r>
            <a:r>
              <a:rPr lang="en-US" sz="2200" spc="-5" dirty="0" smtClean="0">
                <a:latin typeface="Georgia"/>
                <a:cs typeface="Georgia"/>
              </a:rPr>
              <a:t>Wars </a:t>
            </a:r>
            <a:r>
              <a:rPr lang="en-US" sz="2200" spc="-10" dirty="0" smtClean="0">
                <a:latin typeface="Georgia"/>
                <a:cs typeface="Georgia"/>
              </a:rPr>
              <a:t>project came </a:t>
            </a:r>
            <a:r>
              <a:rPr lang="en-US" sz="2200" spc="-5" dirty="0" smtClean="0">
                <a:latin typeface="Georgia"/>
                <a:cs typeface="Georgia"/>
              </a:rPr>
              <a:t>up and </a:t>
            </a:r>
            <a:r>
              <a:rPr lang="en-US" sz="2200" spc="-10" dirty="0" smtClean="0">
                <a:latin typeface="Georgia"/>
                <a:cs typeface="Georgia"/>
              </a:rPr>
              <a:t>blocked  agreements </a:t>
            </a:r>
            <a:r>
              <a:rPr lang="en-US" sz="2200" spc="-5" dirty="0" smtClean="0">
                <a:latin typeface="Georgia"/>
                <a:cs typeface="Georgia"/>
              </a:rPr>
              <a:t>on </a:t>
            </a:r>
            <a:r>
              <a:rPr lang="en-US" sz="2200" spc="-10" dirty="0" smtClean="0">
                <a:latin typeface="Georgia"/>
                <a:cs typeface="Georgia"/>
              </a:rPr>
              <a:t>reduction </a:t>
            </a:r>
            <a:r>
              <a:rPr lang="en-US" sz="2200" spc="-5" dirty="0" smtClean="0">
                <a:latin typeface="Georgia"/>
                <a:cs typeface="Georgia"/>
              </a:rPr>
              <a:t>of </a:t>
            </a:r>
            <a:r>
              <a:rPr lang="en-US" sz="2200" spc="-10" dirty="0" smtClean="0">
                <a:latin typeface="Georgia"/>
                <a:cs typeface="Georgia"/>
              </a:rPr>
              <a:t>strategic nuclear</a:t>
            </a:r>
            <a:r>
              <a:rPr lang="en-US" sz="2200" spc="190" dirty="0" smtClean="0">
                <a:latin typeface="Georgia"/>
                <a:cs typeface="Georgia"/>
              </a:rPr>
              <a:t> </a:t>
            </a:r>
            <a:r>
              <a:rPr lang="en-US" sz="2200" spc="-10" dirty="0" smtClean="0">
                <a:latin typeface="Georgia"/>
                <a:cs typeface="Georgia"/>
              </a:rPr>
              <a:t>weapons.</a:t>
            </a:r>
            <a:endParaRPr lang="en-US" sz="2200" dirty="0" smtClean="0">
              <a:latin typeface="Georgia"/>
              <a:cs typeface="Georgia"/>
            </a:endParaRPr>
          </a:p>
          <a:p>
            <a:pPr marL="561340" marR="80010" lvl="1" indent="-274320">
              <a:lnSpc>
                <a:spcPct val="90000"/>
              </a:lnSpc>
              <a:spcBef>
                <a:spcPts val="490"/>
              </a:spcBef>
              <a:buClr>
                <a:srgbClr val="AFCCAF"/>
              </a:buClr>
              <a:buSzPct val="68181"/>
              <a:buFont typeface="Wingdings"/>
              <a:buChar char=""/>
              <a:tabLst>
                <a:tab pos="561340" algn="l"/>
              </a:tabLst>
            </a:pPr>
            <a:r>
              <a:rPr lang="en-US" sz="2200" spc="-5" dirty="0" smtClean="0">
                <a:latin typeface="Georgia"/>
                <a:cs typeface="Georgia"/>
              </a:rPr>
              <a:t>But by this point, it’s clear that Gorbachev is making sincere  efforts to reform </a:t>
            </a:r>
            <a:r>
              <a:rPr lang="en-US" sz="2200" spc="-10" dirty="0" smtClean="0">
                <a:latin typeface="Georgia"/>
                <a:cs typeface="Georgia"/>
              </a:rPr>
              <a:t>and </a:t>
            </a:r>
            <a:r>
              <a:rPr lang="en-US" sz="2200" spc="-5" dirty="0" smtClean="0">
                <a:latin typeface="Georgia"/>
                <a:cs typeface="Georgia"/>
              </a:rPr>
              <a:t>negotiate…and </a:t>
            </a:r>
            <a:r>
              <a:rPr lang="en-US" sz="2200" spc="-10" dirty="0" smtClean="0">
                <a:latin typeface="Georgia"/>
                <a:cs typeface="Georgia"/>
              </a:rPr>
              <a:t>Reagan </a:t>
            </a:r>
            <a:r>
              <a:rPr lang="en-US" sz="2200" spc="-5" dirty="0" smtClean="0">
                <a:latin typeface="Georgia"/>
                <a:cs typeface="Georgia"/>
              </a:rPr>
              <a:t>can’t </a:t>
            </a:r>
            <a:r>
              <a:rPr lang="en-US" sz="2200" spc="-10" dirty="0" smtClean="0">
                <a:latin typeface="Georgia"/>
                <a:cs typeface="Georgia"/>
              </a:rPr>
              <a:t>really keep  </a:t>
            </a:r>
            <a:r>
              <a:rPr lang="en-US" sz="2200" spc="-5" dirty="0" smtClean="0">
                <a:latin typeface="Georgia"/>
                <a:cs typeface="Georgia"/>
              </a:rPr>
              <a:t>calling the Soviet Union an “Evil Empire.” The international  </a:t>
            </a:r>
            <a:r>
              <a:rPr lang="en-US" sz="2200" spc="-10" dirty="0" smtClean="0">
                <a:latin typeface="Georgia"/>
                <a:cs typeface="Georgia"/>
              </a:rPr>
              <a:t>community looked </a:t>
            </a:r>
            <a:r>
              <a:rPr lang="en-US" sz="2200" spc="-5" dirty="0" smtClean="0">
                <a:latin typeface="Georgia"/>
                <a:cs typeface="Georgia"/>
              </a:rPr>
              <a:t>favorably on Gorbachev and </a:t>
            </a:r>
            <a:r>
              <a:rPr lang="en-US" sz="2200" dirty="0" smtClean="0">
                <a:latin typeface="Georgia"/>
                <a:cs typeface="Georgia"/>
              </a:rPr>
              <a:t>his </a:t>
            </a:r>
            <a:r>
              <a:rPr lang="en-US" sz="2200" spc="-10" dirty="0" smtClean="0">
                <a:latin typeface="Georgia"/>
                <a:cs typeface="Georgia"/>
              </a:rPr>
              <a:t>policies,  </a:t>
            </a:r>
            <a:r>
              <a:rPr lang="en-US" sz="2200" spc="-5" dirty="0" smtClean="0">
                <a:latin typeface="Georgia"/>
                <a:cs typeface="Georgia"/>
              </a:rPr>
              <a:t>and Americans </a:t>
            </a:r>
            <a:r>
              <a:rPr lang="en-US" sz="2200" spc="-10" dirty="0" smtClean="0">
                <a:latin typeface="Georgia"/>
                <a:cs typeface="Georgia"/>
              </a:rPr>
              <a:t>started </a:t>
            </a:r>
            <a:r>
              <a:rPr lang="en-US" sz="2200" spc="-5" dirty="0" smtClean="0">
                <a:latin typeface="Georgia"/>
                <a:cs typeface="Georgia"/>
              </a:rPr>
              <a:t>to </a:t>
            </a:r>
            <a:r>
              <a:rPr lang="en-US" sz="2200" spc="-10" dirty="0" smtClean="0">
                <a:latin typeface="Georgia"/>
                <a:cs typeface="Georgia"/>
              </a:rPr>
              <a:t>become frustrated with their  </a:t>
            </a:r>
            <a:r>
              <a:rPr lang="en-US" sz="2200" spc="-5" dirty="0" smtClean="0">
                <a:latin typeface="Georgia"/>
                <a:cs typeface="Georgia"/>
              </a:rPr>
              <a:t>politicians.</a:t>
            </a:r>
            <a:endParaRPr lang="en-US" sz="2200" dirty="0">
              <a:latin typeface="Georgia"/>
              <a:cs typeface="Georgia"/>
            </a:endParaRPr>
          </a:p>
        </p:txBody>
      </p:sp>
      <p:sp>
        <p:nvSpPr>
          <p:cNvPr id="4" name="Slide Number Placeholder 3"/>
          <p:cNvSpPr>
            <a:spLocks noGrp="1"/>
          </p:cNvSpPr>
          <p:nvPr>
            <p:ph type="sldNum" sz="quarter" idx="10"/>
          </p:nvPr>
        </p:nvSpPr>
        <p:spPr/>
        <p:txBody>
          <a:bodyPr/>
          <a:lstStyle/>
          <a:p>
            <a:fld id="{9AF46D34-78A2-4BF9-87C3-7115BA2C3636}" type="slidenum">
              <a:rPr lang="en-GB" smtClean="0"/>
              <a:t>20</a:t>
            </a:fld>
            <a:endParaRPr lang="en-GB"/>
          </a:p>
        </p:txBody>
      </p:sp>
    </p:spTree>
    <p:extLst>
      <p:ext uri="{BB962C8B-B14F-4D97-AF65-F5344CB8AC3E}">
        <p14:creationId xmlns:p14="http://schemas.microsoft.com/office/powerpoint/2010/main" val="2365741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000"/>
              <a:buFont typeface="Wingdings 2"/>
              <a:buChar char=""/>
              <a:tabLst>
                <a:tab pos="286385" algn="l"/>
                <a:tab pos="287020" algn="l"/>
              </a:tabLst>
            </a:pPr>
            <a:r>
              <a:rPr lang="en-US" sz="1200" dirty="0" smtClean="0">
                <a:latin typeface="Georgia"/>
                <a:cs typeface="Georgia"/>
              </a:rPr>
              <a:t>George Bush (Reagan’s vice president) won the election and</a:t>
            </a:r>
            <a:r>
              <a:rPr lang="en-US" sz="1200" spc="-120" dirty="0" smtClean="0">
                <a:latin typeface="Georgia"/>
                <a:cs typeface="Georgia"/>
              </a:rPr>
              <a:t> </a:t>
            </a:r>
            <a:r>
              <a:rPr lang="en-US" sz="1200" dirty="0" smtClean="0">
                <a:latin typeface="Georgia"/>
                <a:cs typeface="Georgia"/>
              </a:rPr>
              <a:t>became</a:t>
            </a:r>
          </a:p>
          <a:p>
            <a:pPr marL="286385">
              <a:lnSpc>
                <a:spcPct val="100000"/>
              </a:lnSpc>
            </a:pPr>
            <a:r>
              <a:rPr lang="en-US" sz="1200" spc="-5" dirty="0" smtClean="0">
                <a:latin typeface="Georgia"/>
                <a:cs typeface="Georgia"/>
              </a:rPr>
              <a:t>president </a:t>
            </a:r>
            <a:r>
              <a:rPr lang="en-US" sz="1200" dirty="0" smtClean="0">
                <a:latin typeface="Georgia"/>
                <a:cs typeface="Georgia"/>
              </a:rPr>
              <a:t>in</a:t>
            </a:r>
            <a:r>
              <a:rPr lang="en-US" sz="1200" spc="-75" dirty="0" smtClean="0">
                <a:latin typeface="Georgia"/>
                <a:cs typeface="Georgia"/>
              </a:rPr>
              <a:t> </a:t>
            </a:r>
            <a:r>
              <a:rPr lang="en-US" sz="1200" dirty="0" smtClean="0">
                <a:latin typeface="Georgia"/>
                <a:cs typeface="Georgia"/>
              </a:rPr>
              <a:t>1989.</a:t>
            </a:r>
          </a:p>
          <a:p>
            <a:pPr marL="287020" marR="5080" indent="-274320">
              <a:lnSpc>
                <a:spcPct val="100000"/>
              </a:lnSpc>
              <a:spcBef>
                <a:spcPts val="480"/>
              </a:spcBef>
              <a:buClr>
                <a:srgbClr val="71A276"/>
              </a:buClr>
              <a:buSzPct val="85000"/>
              <a:buFont typeface="Wingdings 2"/>
              <a:buChar char=""/>
              <a:tabLst>
                <a:tab pos="286385" algn="l"/>
                <a:tab pos="287020" algn="l"/>
              </a:tabLst>
            </a:pPr>
            <a:r>
              <a:rPr lang="en-US" sz="1200" dirty="0" smtClean="0">
                <a:latin typeface="Georgia"/>
                <a:cs typeface="Georgia"/>
              </a:rPr>
              <a:t>Bush </a:t>
            </a:r>
            <a:r>
              <a:rPr lang="en-US" sz="1200" spc="-5" dirty="0" smtClean="0">
                <a:latin typeface="Georgia"/>
                <a:cs typeface="Georgia"/>
              </a:rPr>
              <a:t>eased </a:t>
            </a:r>
            <a:r>
              <a:rPr lang="en-US" sz="1200" dirty="0" smtClean="0">
                <a:latin typeface="Georgia"/>
                <a:cs typeface="Georgia"/>
              </a:rPr>
              <a:t>away </a:t>
            </a:r>
            <a:r>
              <a:rPr lang="en-US" sz="1200" spc="-5" dirty="0" smtClean="0">
                <a:latin typeface="Georgia"/>
                <a:cs typeface="Georgia"/>
              </a:rPr>
              <a:t>from improving </a:t>
            </a:r>
            <a:r>
              <a:rPr lang="en-US" sz="1200" dirty="0" smtClean="0">
                <a:latin typeface="Georgia"/>
                <a:cs typeface="Georgia"/>
              </a:rPr>
              <a:t>US-Soviet relations </a:t>
            </a:r>
            <a:r>
              <a:rPr lang="en-US" sz="1200" spc="-5" dirty="0" smtClean="0">
                <a:latin typeface="Georgia"/>
                <a:cs typeface="Georgia"/>
              </a:rPr>
              <a:t>as he felt that  </a:t>
            </a:r>
            <a:r>
              <a:rPr lang="en-US" sz="1200" dirty="0" smtClean="0">
                <a:latin typeface="Georgia"/>
                <a:cs typeface="Georgia"/>
              </a:rPr>
              <a:t>Reagan </a:t>
            </a:r>
            <a:r>
              <a:rPr lang="en-US" sz="1200" spc="-5" dirty="0" smtClean="0">
                <a:latin typeface="Georgia"/>
                <a:cs typeface="Georgia"/>
              </a:rPr>
              <a:t>had </a:t>
            </a:r>
            <a:r>
              <a:rPr lang="en-US" sz="1200" dirty="0" smtClean="0">
                <a:latin typeface="Georgia"/>
                <a:cs typeface="Georgia"/>
              </a:rPr>
              <a:t>made </a:t>
            </a:r>
            <a:r>
              <a:rPr lang="en-US" sz="1200" spc="-5" dirty="0" smtClean="0">
                <a:latin typeface="Georgia"/>
                <a:cs typeface="Georgia"/>
              </a:rPr>
              <a:t>too </a:t>
            </a:r>
            <a:r>
              <a:rPr lang="en-US" sz="1200" dirty="0" smtClean="0">
                <a:latin typeface="Georgia"/>
                <a:cs typeface="Georgia"/>
              </a:rPr>
              <a:t>many </a:t>
            </a:r>
            <a:r>
              <a:rPr lang="en-US" sz="1200" spc="-5" dirty="0" smtClean="0">
                <a:latin typeface="Georgia"/>
                <a:cs typeface="Georgia"/>
              </a:rPr>
              <a:t>concessions. </a:t>
            </a:r>
            <a:r>
              <a:rPr lang="en-US" sz="1200" dirty="0" smtClean="0">
                <a:latin typeface="Georgia"/>
                <a:cs typeface="Georgia"/>
              </a:rPr>
              <a:t>At </a:t>
            </a:r>
            <a:r>
              <a:rPr lang="en-US" sz="1200" spc="-5" dirty="0" smtClean="0">
                <a:latin typeface="Georgia"/>
                <a:cs typeface="Georgia"/>
              </a:rPr>
              <a:t>the time, the </a:t>
            </a:r>
            <a:r>
              <a:rPr lang="en-US" sz="1200" dirty="0" smtClean="0">
                <a:latin typeface="Georgia"/>
                <a:cs typeface="Georgia"/>
              </a:rPr>
              <a:t>US </a:t>
            </a:r>
            <a:r>
              <a:rPr lang="en-US" sz="1200" spc="-5" dirty="0" smtClean="0">
                <a:latin typeface="Georgia"/>
                <a:cs typeface="Georgia"/>
              </a:rPr>
              <a:t>had </a:t>
            </a:r>
            <a:r>
              <a:rPr lang="en-US" sz="1200" dirty="0" smtClean="0">
                <a:latin typeface="Georgia"/>
                <a:cs typeface="Georgia"/>
              </a:rPr>
              <a:t>a  </a:t>
            </a:r>
            <a:r>
              <a:rPr lang="en-US" sz="1200" spc="-5" dirty="0" smtClean="0">
                <a:latin typeface="Georgia"/>
                <a:cs typeface="Georgia"/>
              </a:rPr>
              <a:t>pretty strong global position </a:t>
            </a:r>
            <a:r>
              <a:rPr lang="en-US" sz="1200" dirty="0" smtClean="0">
                <a:latin typeface="Georgia"/>
                <a:cs typeface="Georgia"/>
              </a:rPr>
              <a:t>(SDI </a:t>
            </a:r>
            <a:r>
              <a:rPr lang="en-US" sz="1200" spc="-5" dirty="0" smtClean="0">
                <a:latin typeface="Georgia"/>
                <a:cs typeface="Georgia"/>
              </a:rPr>
              <a:t>project, </a:t>
            </a:r>
            <a:r>
              <a:rPr lang="en-US" sz="1200" dirty="0" smtClean="0">
                <a:latin typeface="Georgia"/>
                <a:cs typeface="Georgia"/>
              </a:rPr>
              <a:t>advanced </a:t>
            </a:r>
            <a:r>
              <a:rPr lang="en-US" sz="1200" spc="-5" dirty="0" smtClean="0">
                <a:latin typeface="Georgia"/>
                <a:cs typeface="Georgia"/>
              </a:rPr>
              <a:t>technology </a:t>
            </a:r>
            <a:r>
              <a:rPr lang="en-US" sz="1200" dirty="0" smtClean="0">
                <a:latin typeface="Georgia"/>
                <a:cs typeface="Georgia"/>
              </a:rPr>
              <a:t>and  </a:t>
            </a:r>
            <a:r>
              <a:rPr lang="en-US" sz="1200" spc="-5" dirty="0" smtClean="0">
                <a:latin typeface="Georgia"/>
                <a:cs typeface="Georgia"/>
              </a:rPr>
              <a:t>weaponry, Grenada, </a:t>
            </a:r>
            <a:r>
              <a:rPr lang="en-US" sz="1200" dirty="0" smtClean="0">
                <a:latin typeface="Georgia"/>
                <a:cs typeface="Georgia"/>
              </a:rPr>
              <a:t>Afghanistan, </a:t>
            </a:r>
            <a:r>
              <a:rPr lang="en-US" sz="1200" spc="-5" dirty="0" smtClean="0">
                <a:latin typeface="Georgia"/>
                <a:cs typeface="Georgia"/>
              </a:rPr>
              <a:t>Nicaragua, etc.) </a:t>
            </a:r>
            <a:r>
              <a:rPr lang="en-US" sz="1200" dirty="0" smtClean="0">
                <a:latin typeface="Georgia"/>
                <a:cs typeface="Georgia"/>
              </a:rPr>
              <a:t>and </a:t>
            </a:r>
            <a:r>
              <a:rPr lang="en-US" sz="1200" spc="-5" dirty="0" smtClean="0">
                <a:latin typeface="Georgia"/>
                <a:cs typeface="Georgia"/>
              </a:rPr>
              <a:t>the </a:t>
            </a:r>
            <a:r>
              <a:rPr lang="en-US" sz="1200" dirty="0" smtClean="0">
                <a:latin typeface="Georgia"/>
                <a:cs typeface="Georgia"/>
              </a:rPr>
              <a:t>Soviet </a:t>
            </a:r>
            <a:r>
              <a:rPr lang="en-US" sz="1200" spc="-5" dirty="0" smtClean="0">
                <a:latin typeface="Georgia"/>
                <a:cs typeface="Georgia"/>
              </a:rPr>
              <a:t>Union  was obviously weakened. So </a:t>
            </a:r>
            <a:r>
              <a:rPr lang="en-US" sz="1200" dirty="0" smtClean="0">
                <a:latin typeface="Georgia"/>
                <a:cs typeface="Georgia"/>
              </a:rPr>
              <a:t>Bush </a:t>
            </a:r>
            <a:r>
              <a:rPr lang="en-US" sz="1200" spc="-5" dirty="0" smtClean="0">
                <a:latin typeface="Georgia"/>
                <a:cs typeface="Georgia"/>
              </a:rPr>
              <a:t>used these </a:t>
            </a:r>
            <a:r>
              <a:rPr lang="en-US" sz="1200" dirty="0" smtClean="0">
                <a:latin typeface="Georgia"/>
                <a:cs typeface="Georgia"/>
              </a:rPr>
              <a:t>issues as leverage </a:t>
            </a:r>
            <a:r>
              <a:rPr lang="en-US" sz="1200" spc="-5" dirty="0" smtClean="0">
                <a:latin typeface="Georgia"/>
                <a:cs typeface="Georgia"/>
              </a:rPr>
              <a:t>to force  </a:t>
            </a:r>
            <a:r>
              <a:rPr lang="en-US" sz="1200" dirty="0" smtClean="0">
                <a:latin typeface="Georgia"/>
                <a:cs typeface="Georgia"/>
              </a:rPr>
              <a:t>Soviet</a:t>
            </a:r>
            <a:r>
              <a:rPr lang="en-US" sz="1200" spc="-90" dirty="0" smtClean="0">
                <a:latin typeface="Georgia"/>
                <a:cs typeface="Georgia"/>
              </a:rPr>
              <a:t> </a:t>
            </a:r>
            <a:r>
              <a:rPr lang="en-US" sz="1200" spc="-5" dirty="0" smtClean="0">
                <a:latin typeface="Georgia"/>
                <a:cs typeface="Georgia"/>
              </a:rPr>
              <a:t>concessions.</a:t>
            </a:r>
            <a:endParaRPr lang="en-US" sz="1200" dirty="0" smtClean="0">
              <a:latin typeface="Georgia"/>
              <a:cs typeface="Georgia"/>
            </a:endParaRPr>
          </a:p>
          <a:p>
            <a:pPr marL="287020" marR="469265" indent="-274320">
              <a:lnSpc>
                <a:spcPct val="100000"/>
              </a:lnSpc>
              <a:spcBef>
                <a:spcPts val="480"/>
              </a:spcBef>
              <a:buClr>
                <a:srgbClr val="71A276"/>
              </a:buClr>
              <a:buSzPct val="85000"/>
              <a:buFont typeface="Wingdings 2"/>
              <a:buChar char=""/>
              <a:tabLst>
                <a:tab pos="286385" algn="l"/>
                <a:tab pos="287020" algn="l"/>
              </a:tabLst>
            </a:pPr>
            <a:r>
              <a:rPr lang="en-US" sz="1200" dirty="0" smtClean="0">
                <a:latin typeface="Georgia"/>
                <a:cs typeface="Georgia"/>
              </a:rPr>
              <a:t>However, in July 1989 </a:t>
            </a:r>
            <a:r>
              <a:rPr lang="en-US" sz="1200" spc="-5" dirty="0" err="1" smtClean="0">
                <a:latin typeface="Georgia"/>
                <a:cs typeface="Georgia"/>
              </a:rPr>
              <a:t>Gorbie</a:t>
            </a:r>
            <a:r>
              <a:rPr lang="en-US" sz="1200" spc="-5" dirty="0" smtClean="0">
                <a:latin typeface="Georgia"/>
                <a:cs typeface="Georgia"/>
              </a:rPr>
              <a:t> </a:t>
            </a:r>
            <a:r>
              <a:rPr lang="en-US" sz="1200" dirty="0" smtClean="0">
                <a:latin typeface="Georgia"/>
                <a:cs typeface="Georgia"/>
              </a:rPr>
              <a:t>and Bush met and </a:t>
            </a:r>
            <a:r>
              <a:rPr lang="en-US" sz="1200" spc="-5" dirty="0" smtClean="0">
                <a:latin typeface="Georgia"/>
                <a:cs typeface="Georgia"/>
              </a:rPr>
              <a:t>their conversation  reassured </a:t>
            </a:r>
            <a:r>
              <a:rPr lang="en-US" sz="1200" dirty="0" smtClean="0">
                <a:latin typeface="Georgia"/>
                <a:cs typeface="Georgia"/>
              </a:rPr>
              <a:t>Bush that the USSR did not want to challenge the USA’s  </a:t>
            </a:r>
            <a:r>
              <a:rPr lang="en-US" sz="1200" spc="-5" dirty="0" smtClean="0">
                <a:latin typeface="Georgia"/>
                <a:cs typeface="Georgia"/>
              </a:rPr>
              <a:t>dominance, </a:t>
            </a:r>
            <a:r>
              <a:rPr lang="en-US" sz="1200" dirty="0" smtClean="0">
                <a:latin typeface="Georgia"/>
                <a:cs typeface="Georgia"/>
              </a:rPr>
              <a:t>allowing </a:t>
            </a:r>
            <a:r>
              <a:rPr lang="en-US" sz="1200" spc="-5" dirty="0" smtClean="0">
                <a:latin typeface="Georgia"/>
                <a:cs typeface="Georgia"/>
              </a:rPr>
              <a:t>the thaw </a:t>
            </a:r>
            <a:r>
              <a:rPr lang="en-US" sz="1200" dirty="0" smtClean="0">
                <a:latin typeface="Georgia"/>
                <a:cs typeface="Georgia"/>
              </a:rPr>
              <a:t>in relations </a:t>
            </a:r>
            <a:r>
              <a:rPr lang="en-US" sz="1200" spc="-5" dirty="0" smtClean="0">
                <a:latin typeface="Georgia"/>
                <a:cs typeface="Georgia"/>
              </a:rPr>
              <a:t>to</a:t>
            </a:r>
            <a:r>
              <a:rPr lang="en-US" sz="1200" spc="-25" dirty="0" smtClean="0">
                <a:latin typeface="Georgia"/>
                <a:cs typeface="Georgia"/>
              </a:rPr>
              <a:t> </a:t>
            </a:r>
            <a:r>
              <a:rPr lang="en-US" sz="1200" spc="-5" dirty="0" smtClean="0">
                <a:latin typeface="Georgia"/>
                <a:cs typeface="Georgia"/>
              </a:rPr>
              <a:t>progress.</a:t>
            </a:r>
            <a:endParaRPr lang="en-US" sz="1200" dirty="0" smtClean="0">
              <a:latin typeface="Georgia"/>
              <a:cs typeface="Georgia"/>
            </a:endParaRPr>
          </a:p>
          <a:p>
            <a:pPr marL="287020" marR="33655" indent="-274320">
              <a:lnSpc>
                <a:spcPct val="100000"/>
              </a:lnSpc>
              <a:spcBef>
                <a:spcPts val="480"/>
              </a:spcBef>
              <a:buClr>
                <a:srgbClr val="71A276"/>
              </a:buClr>
              <a:buSzPct val="85000"/>
              <a:buFont typeface="Wingdings 2"/>
              <a:buChar char=""/>
              <a:tabLst>
                <a:tab pos="286385" algn="l"/>
                <a:tab pos="287020" algn="l"/>
              </a:tabLst>
            </a:pPr>
            <a:r>
              <a:rPr lang="en-US" sz="1200" spc="-5" dirty="0" smtClean="0">
                <a:latin typeface="Georgia"/>
                <a:cs typeface="Georgia"/>
              </a:rPr>
              <a:t>The </a:t>
            </a:r>
            <a:r>
              <a:rPr lang="en-US" sz="1200" dirty="0" smtClean="0">
                <a:latin typeface="Georgia"/>
                <a:cs typeface="Georgia"/>
              </a:rPr>
              <a:t>Soviet </a:t>
            </a:r>
            <a:r>
              <a:rPr lang="en-US" sz="1200" spc="-5" dirty="0" smtClean="0">
                <a:latin typeface="Georgia"/>
                <a:cs typeface="Georgia"/>
              </a:rPr>
              <a:t>Union was </a:t>
            </a:r>
            <a:r>
              <a:rPr lang="en-US" sz="1200" dirty="0" smtClean="0">
                <a:latin typeface="Georgia"/>
                <a:cs typeface="Georgia"/>
              </a:rPr>
              <a:t>in a </a:t>
            </a:r>
            <a:r>
              <a:rPr lang="en-US" sz="1200" spc="-5" dirty="0" smtClean="0">
                <a:latin typeface="Georgia"/>
                <a:cs typeface="Georgia"/>
              </a:rPr>
              <a:t>desperate economic position, </a:t>
            </a:r>
            <a:r>
              <a:rPr lang="en-US" sz="1200" dirty="0" smtClean="0">
                <a:latin typeface="Georgia"/>
                <a:cs typeface="Georgia"/>
              </a:rPr>
              <a:t>and in </a:t>
            </a:r>
            <a:r>
              <a:rPr lang="en-US" sz="1200" spc="-5" dirty="0" smtClean="0">
                <a:latin typeface="Georgia"/>
                <a:cs typeface="Georgia"/>
              </a:rPr>
              <a:t>order </a:t>
            </a:r>
            <a:r>
              <a:rPr lang="en-US" sz="1200" dirty="0" smtClean="0">
                <a:latin typeface="Georgia"/>
                <a:cs typeface="Georgia"/>
              </a:rPr>
              <a:t>to  </a:t>
            </a:r>
            <a:r>
              <a:rPr lang="en-US" sz="1200" spc="-5" dirty="0" smtClean="0">
                <a:latin typeface="Georgia"/>
                <a:cs typeface="Georgia"/>
              </a:rPr>
              <a:t>get </a:t>
            </a:r>
            <a:r>
              <a:rPr lang="en-US" sz="1200" dirty="0" smtClean="0">
                <a:latin typeface="Georgia"/>
                <a:cs typeface="Georgia"/>
              </a:rPr>
              <a:t>US </a:t>
            </a:r>
            <a:r>
              <a:rPr lang="en-US" sz="1200" spc="-5" dirty="0" smtClean="0">
                <a:latin typeface="Georgia"/>
                <a:cs typeface="Georgia"/>
              </a:rPr>
              <a:t>financial support, they were willing to sign the </a:t>
            </a:r>
            <a:r>
              <a:rPr lang="en-US" sz="1200" dirty="0" smtClean="0">
                <a:latin typeface="Georgia"/>
                <a:cs typeface="Georgia"/>
              </a:rPr>
              <a:t>START </a:t>
            </a:r>
            <a:r>
              <a:rPr lang="en-US" sz="1200" spc="-5" dirty="0" smtClean="0">
                <a:latin typeface="Georgia"/>
                <a:cs typeface="Georgia"/>
              </a:rPr>
              <a:t>treaty  without </a:t>
            </a:r>
            <a:r>
              <a:rPr lang="en-US" sz="1200" dirty="0" smtClean="0">
                <a:latin typeface="Georgia"/>
                <a:cs typeface="Georgia"/>
              </a:rPr>
              <a:t>any major US </a:t>
            </a:r>
            <a:r>
              <a:rPr lang="en-US" sz="1200" spc="-5" dirty="0" smtClean="0">
                <a:latin typeface="Georgia"/>
                <a:cs typeface="Georgia"/>
              </a:rPr>
              <a:t>concessions. </a:t>
            </a:r>
            <a:r>
              <a:rPr lang="en-US" sz="1200" dirty="0" smtClean="0">
                <a:latin typeface="Georgia"/>
                <a:cs typeface="Georgia"/>
              </a:rPr>
              <a:t>Again, </a:t>
            </a:r>
            <a:r>
              <a:rPr lang="en-US" sz="1200" spc="-5" dirty="0" smtClean="0">
                <a:latin typeface="Georgia"/>
                <a:cs typeface="Georgia"/>
              </a:rPr>
              <a:t>this </a:t>
            </a:r>
            <a:r>
              <a:rPr lang="en-US" sz="1200" dirty="0" smtClean="0">
                <a:latin typeface="Georgia"/>
                <a:cs typeface="Georgia"/>
              </a:rPr>
              <a:t>is both a </a:t>
            </a:r>
            <a:r>
              <a:rPr lang="en-US" sz="1200" spc="-5" dirty="0" smtClean="0">
                <a:latin typeface="Georgia"/>
                <a:cs typeface="Georgia"/>
              </a:rPr>
              <a:t>success for the  </a:t>
            </a:r>
            <a:r>
              <a:rPr lang="en-US" sz="1200" dirty="0" smtClean="0">
                <a:latin typeface="Georgia"/>
                <a:cs typeface="Georgia"/>
              </a:rPr>
              <a:t>Soviets (they </a:t>
            </a:r>
            <a:r>
              <a:rPr lang="en-US" sz="1200" spc="-5" dirty="0" smtClean="0">
                <a:latin typeface="Georgia"/>
                <a:cs typeface="Georgia"/>
              </a:rPr>
              <a:t>are desperate </a:t>
            </a:r>
            <a:r>
              <a:rPr lang="en-US" sz="1200" dirty="0" smtClean="0">
                <a:latin typeface="Georgia"/>
                <a:cs typeface="Georgia"/>
              </a:rPr>
              <a:t>after </a:t>
            </a:r>
            <a:r>
              <a:rPr lang="en-US" sz="1200" spc="-5" dirty="0" smtClean="0">
                <a:latin typeface="Georgia"/>
                <a:cs typeface="Georgia"/>
              </a:rPr>
              <a:t>all), and </a:t>
            </a:r>
            <a:r>
              <a:rPr lang="en-US" sz="1200" dirty="0" smtClean="0">
                <a:latin typeface="Georgia"/>
                <a:cs typeface="Georgia"/>
              </a:rPr>
              <a:t>another </a:t>
            </a:r>
            <a:r>
              <a:rPr lang="en-US" sz="1200" spc="-5" dirty="0" smtClean="0">
                <a:latin typeface="Georgia"/>
                <a:cs typeface="Georgia"/>
              </a:rPr>
              <a:t>cause for criticism  from hardliners </a:t>
            </a:r>
            <a:r>
              <a:rPr lang="en-US" sz="1200" dirty="0" smtClean="0">
                <a:latin typeface="Georgia"/>
                <a:cs typeface="Georgia"/>
              </a:rPr>
              <a:t>in </a:t>
            </a:r>
            <a:r>
              <a:rPr lang="en-US" sz="1200" spc="-5" dirty="0" smtClean="0">
                <a:latin typeface="Georgia"/>
                <a:cs typeface="Georgia"/>
              </a:rPr>
              <a:t>the</a:t>
            </a:r>
            <a:r>
              <a:rPr lang="en-US" sz="1200" spc="-30" dirty="0" smtClean="0">
                <a:latin typeface="Georgia"/>
                <a:cs typeface="Georgia"/>
              </a:rPr>
              <a:t> </a:t>
            </a:r>
            <a:r>
              <a:rPr lang="en-US" sz="1200" spc="-5" dirty="0" smtClean="0">
                <a:latin typeface="Georgia"/>
                <a:cs typeface="Georgia"/>
              </a:rPr>
              <a:t>USSR.</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21</a:t>
            </a:fld>
            <a:endParaRPr lang="en-GB"/>
          </a:p>
        </p:txBody>
      </p:sp>
    </p:spTree>
    <p:extLst>
      <p:ext uri="{BB962C8B-B14F-4D97-AF65-F5344CB8AC3E}">
        <p14:creationId xmlns:p14="http://schemas.microsoft.com/office/powerpoint/2010/main" val="2842003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2100"/>
              </a:lnSpc>
              <a:buClr>
                <a:srgbClr val="71A276"/>
              </a:buClr>
              <a:buSzPct val="84000"/>
              <a:buFont typeface="Wingdings 2"/>
              <a:buChar char=""/>
              <a:tabLst>
                <a:tab pos="287020" algn="l"/>
              </a:tabLst>
            </a:pPr>
            <a:r>
              <a:rPr lang="en-US" sz="1200" spc="-5" dirty="0" smtClean="0">
                <a:latin typeface="Georgia"/>
                <a:cs typeface="Georgia"/>
              </a:rPr>
              <a:t>Flashback: In 1982, </a:t>
            </a:r>
            <a:r>
              <a:rPr lang="en-US" sz="1200" spc="-10" dirty="0" smtClean="0">
                <a:latin typeface="Georgia"/>
                <a:cs typeface="Georgia"/>
              </a:rPr>
              <a:t>the USSR </a:t>
            </a:r>
            <a:r>
              <a:rPr lang="en-US" sz="1200" spc="-5" dirty="0" smtClean="0">
                <a:latin typeface="Georgia"/>
                <a:cs typeface="Georgia"/>
              </a:rPr>
              <a:t>seemed to be at its</a:t>
            </a:r>
            <a:r>
              <a:rPr lang="en-US" sz="1200" spc="60" dirty="0" smtClean="0">
                <a:latin typeface="Georgia"/>
                <a:cs typeface="Georgia"/>
              </a:rPr>
              <a:t> </a:t>
            </a:r>
            <a:r>
              <a:rPr lang="en-US" sz="1200" spc="-5" dirty="0" smtClean="0">
                <a:latin typeface="Georgia"/>
                <a:cs typeface="Georgia"/>
              </a:rPr>
              <a:t>height.</a:t>
            </a:r>
            <a:endParaRPr lang="en-US" sz="1200" dirty="0" smtClean="0">
              <a:latin typeface="Georgia"/>
              <a:cs typeface="Georgia"/>
            </a:endParaRPr>
          </a:p>
          <a:p>
            <a:pPr marL="287020" marR="143510">
              <a:lnSpc>
                <a:spcPct val="80000"/>
              </a:lnSpc>
              <a:spcBef>
                <a:spcPts val="300"/>
              </a:spcBef>
            </a:pPr>
            <a:r>
              <a:rPr lang="en-US" sz="1200" spc="-5" dirty="0" smtClean="0">
                <a:latin typeface="Georgia"/>
                <a:cs typeface="Georgia"/>
              </a:rPr>
              <a:t>Under Brezhnev’s ‘reign’ the USSR had achieved nuclear  </a:t>
            </a:r>
            <a:r>
              <a:rPr lang="en-US" sz="1200" spc="-10" dirty="0" smtClean="0">
                <a:latin typeface="Georgia"/>
                <a:cs typeface="Georgia"/>
              </a:rPr>
              <a:t>parity </a:t>
            </a:r>
            <a:r>
              <a:rPr lang="en-US" sz="1200" spc="-5" dirty="0" smtClean="0">
                <a:latin typeface="Georgia"/>
                <a:cs typeface="Georgia"/>
              </a:rPr>
              <a:t>(more or less) and established friendly links </a:t>
            </a:r>
            <a:r>
              <a:rPr lang="en-US" sz="1200" spc="-10" dirty="0" smtClean="0">
                <a:latin typeface="Georgia"/>
                <a:cs typeface="Georgia"/>
              </a:rPr>
              <a:t>with  </a:t>
            </a:r>
            <a:r>
              <a:rPr lang="en-US" sz="1200" spc="-5" dirty="0" smtClean="0">
                <a:latin typeface="Georgia"/>
                <a:cs typeface="Georgia"/>
              </a:rPr>
              <a:t>more </a:t>
            </a:r>
            <a:r>
              <a:rPr lang="en-US" sz="1200" spc="-10" dirty="0" smtClean="0">
                <a:latin typeface="Georgia"/>
                <a:cs typeface="Georgia"/>
              </a:rPr>
              <a:t>countries. </a:t>
            </a:r>
            <a:r>
              <a:rPr lang="en-US" sz="1200" spc="-5" dirty="0" smtClean="0">
                <a:latin typeface="Georgia"/>
                <a:cs typeface="Georgia"/>
              </a:rPr>
              <a:t>However, the </a:t>
            </a:r>
            <a:r>
              <a:rPr lang="en-US" sz="1200" spc="-10" dirty="0" smtClean="0">
                <a:latin typeface="Georgia"/>
                <a:cs typeface="Georgia"/>
              </a:rPr>
              <a:t>cost </a:t>
            </a:r>
            <a:r>
              <a:rPr lang="en-US" sz="1200" spc="-5" dirty="0" smtClean="0">
                <a:latin typeface="Georgia"/>
                <a:cs typeface="Georgia"/>
              </a:rPr>
              <a:t>of these policies </a:t>
            </a:r>
            <a:r>
              <a:rPr lang="en-US" sz="1200" spc="-10" dirty="0" smtClean="0">
                <a:latin typeface="Georgia"/>
                <a:cs typeface="Georgia"/>
              </a:rPr>
              <a:t>were  high </a:t>
            </a:r>
            <a:r>
              <a:rPr lang="en-US" sz="1200" spc="-5" dirty="0" smtClean="0">
                <a:latin typeface="Georgia"/>
                <a:cs typeface="Georgia"/>
              </a:rPr>
              <a:t>and </a:t>
            </a:r>
            <a:r>
              <a:rPr lang="en-US" sz="1200" spc="-10" dirty="0" smtClean="0">
                <a:latin typeface="Georgia"/>
                <a:cs typeface="Georgia"/>
              </a:rPr>
              <a:t>took </a:t>
            </a:r>
            <a:r>
              <a:rPr lang="en-US" sz="1200" spc="-5" dirty="0" smtClean="0">
                <a:latin typeface="Georgia"/>
                <a:cs typeface="Georgia"/>
              </a:rPr>
              <a:t>a severe toll </a:t>
            </a:r>
            <a:r>
              <a:rPr lang="en-US" sz="1200" spc="-10" dirty="0" smtClean="0">
                <a:latin typeface="Georgia"/>
                <a:cs typeface="Georgia"/>
              </a:rPr>
              <a:t>on the </a:t>
            </a:r>
            <a:r>
              <a:rPr lang="en-US" sz="1200" spc="-5" dirty="0" smtClean="0">
                <a:latin typeface="Georgia"/>
                <a:cs typeface="Georgia"/>
              </a:rPr>
              <a:t>Soviet </a:t>
            </a:r>
            <a:r>
              <a:rPr lang="en-US" sz="1200" spc="-10" dirty="0" smtClean="0">
                <a:latin typeface="Georgia"/>
                <a:cs typeface="Georgia"/>
              </a:rPr>
              <a:t>economy. </a:t>
            </a:r>
            <a:r>
              <a:rPr lang="en-US" sz="1200" spc="-5" dirty="0" smtClean="0">
                <a:latin typeface="Georgia"/>
                <a:cs typeface="Georgia"/>
              </a:rPr>
              <a:t>These  </a:t>
            </a:r>
            <a:r>
              <a:rPr lang="en-US" sz="1200" spc="-10" dirty="0" smtClean="0">
                <a:latin typeface="Georgia"/>
                <a:cs typeface="Georgia"/>
              </a:rPr>
              <a:t>economic </a:t>
            </a:r>
            <a:r>
              <a:rPr lang="en-US" sz="1200" spc="-5" dirty="0" smtClean="0">
                <a:latin typeface="Georgia"/>
                <a:cs typeface="Georgia"/>
              </a:rPr>
              <a:t>problems weakened the</a:t>
            </a:r>
            <a:r>
              <a:rPr lang="en-US" sz="1200" spc="-10" dirty="0" smtClean="0">
                <a:latin typeface="Georgia"/>
                <a:cs typeface="Georgia"/>
              </a:rPr>
              <a:t> USSR.</a:t>
            </a:r>
            <a:endParaRPr lang="en-US" sz="1200" dirty="0" smtClean="0">
              <a:latin typeface="Georgia"/>
              <a:cs typeface="Georgia"/>
            </a:endParaRPr>
          </a:p>
          <a:p>
            <a:pPr marL="287020" marR="614045" indent="-274320">
              <a:lnSpc>
                <a:spcPct val="80000"/>
              </a:lnSpc>
              <a:spcBef>
                <a:spcPts val="600"/>
              </a:spcBef>
              <a:buClr>
                <a:srgbClr val="71A276"/>
              </a:buClr>
              <a:buSzPct val="84000"/>
              <a:buFont typeface="Wingdings 2"/>
              <a:buChar char=""/>
              <a:tabLst>
                <a:tab pos="287020" algn="l"/>
              </a:tabLst>
            </a:pPr>
            <a:r>
              <a:rPr lang="en-US" sz="1200" spc="-5" dirty="0" smtClean="0">
                <a:latin typeface="Georgia"/>
                <a:cs typeface="Georgia"/>
              </a:rPr>
              <a:t>The Gorbachev </a:t>
            </a:r>
            <a:r>
              <a:rPr lang="en-US" sz="1200" spc="-10" dirty="0" smtClean="0">
                <a:latin typeface="Georgia"/>
                <a:cs typeface="Georgia"/>
              </a:rPr>
              <a:t>Doctrine </a:t>
            </a:r>
            <a:r>
              <a:rPr lang="en-US" sz="1200" spc="-5" dirty="0" smtClean="0">
                <a:latin typeface="Georgia"/>
                <a:cs typeface="Georgia"/>
              </a:rPr>
              <a:t>refers to </a:t>
            </a:r>
            <a:r>
              <a:rPr lang="en-US" sz="1200" spc="-10" dirty="0" smtClean="0">
                <a:latin typeface="Georgia"/>
                <a:cs typeface="Georgia"/>
              </a:rPr>
              <a:t>the </a:t>
            </a:r>
            <a:r>
              <a:rPr lang="en-US" sz="1200" spc="-5" dirty="0" smtClean="0">
                <a:latin typeface="Georgia"/>
                <a:cs typeface="Georgia"/>
              </a:rPr>
              <a:t>policy </a:t>
            </a:r>
            <a:r>
              <a:rPr lang="en-US" sz="1200" spc="-10" dirty="0" smtClean="0">
                <a:latin typeface="Georgia"/>
                <a:cs typeface="Georgia"/>
              </a:rPr>
              <a:t>of  disengaging from </a:t>
            </a:r>
            <a:r>
              <a:rPr lang="en-US" sz="1200" spc="-5" dirty="0" smtClean="0">
                <a:latin typeface="Georgia"/>
                <a:cs typeface="Georgia"/>
              </a:rPr>
              <a:t>attachments/involvement in </a:t>
            </a:r>
            <a:r>
              <a:rPr lang="en-US" sz="1200" spc="-10" dirty="0" smtClean="0">
                <a:latin typeface="Georgia"/>
                <a:cs typeface="Georgia"/>
              </a:rPr>
              <a:t>the  developing world </a:t>
            </a:r>
            <a:r>
              <a:rPr lang="en-US" sz="1200" dirty="0" smtClean="0">
                <a:latin typeface="Georgia"/>
                <a:cs typeface="Georgia"/>
              </a:rPr>
              <a:t>to </a:t>
            </a:r>
            <a:r>
              <a:rPr lang="en-US" sz="1200" spc="-5" dirty="0" smtClean="0">
                <a:latin typeface="Georgia"/>
                <a:cs typeface="Georgia"/>
              </a:rPr>
              <a:t>avoid </a:t>
            </a:r>
            <a:r>
              <a:rPr lang="en-US" sz="1200" spc="-10" dirty="0" smtClean="0">
                <a:latin typeface="Georgia"/>
                <a:cs typeface="Georgia"/>
              </a:rPr>
              <a:t>confrontation with the</a:t>
            </a:r>
            <a:r>
              <a:rPr lang="en-US" sz="1200" spc="175" dirty="0" smtClean="0">
                <a:latin typeface="Georgia"/>
                <a:cs typeface="Georgia"/>
              </a:rPr>
              <a:t> </a:t>
            </a:r>
            <a:r>
              <a:rPr lang="en-US" sz="1200" spc="-10" dirty="0" smtClean="0">
                <a:latin typeface="Georgia"/>
                <a:cs typeface="Georgia"/>
              </a:rPr>
              <a:t>US.</a:t>
            </a:r>
            <a:endParaRPr lang="en-US" sz="1200" dirty="0" smtClean="0">
              <a:latin typeface="Georgia"/>
              <a:cs typeface="Georgia"/>
            </a:endParaRPr>
          </a:p>
          <a:p>
            <a:pPr marL="287020" marR="5080" indent="-274320">
              <a:lnSpc>
                <a:spcPct val="80000"/>
              </a:lnSpc>
              <a:spcBef>
                <a:spcPts val="600"/>
              </a:spcBef>
              <a:buClr>
                <a:srgbClr val="71A276"/>
              </a:buClr>
              <a:buSzPct val="84000"/>
              <a:buFont typeface="Wingdings 2"/>
              <a:buChar char=""/>
              <a:tabLst>
                <a:tab pos="287020" algn="l"/>
              </a:tabLst>
            </a:pPr>
            <a:r>
              <a:rPr lang="en-US" sz="1200" spc="-5" dirty="0" smtClean="0">
                <a:latin typeface="Georgia"/>
                <a:cs typeface="Georgia"/>
              </a:rPr>
              <a:t>‘Diplomacy of Despair’ is a phrase some historians </a:t>
            </a:r>
            <a:r>
              <a:rPr lang="en-US" sz="1200" spc="-10" dirty="0" smtClean="0">
                <a:latin typeface="Georgia"/>
                <a:cs typeface="Georgia"/>
              </a:rPr>
              <a:t>have  </a:t>
            </a:r>
            <a:r>
              <a:rPr lang="en-US" sz="1200" spc="-5" dirty="0" smtClean="0">
                <a:latin typeface="Georgia"/>
                <a:cs typeface="Georgia"/>
              </a:rPr>
              <a:t>used to </a:t>
            </a:r>
            <a:r>
              <a:rPr lang="en-US" sz="1200" spc="-10" dirty="0" smtClean="0">
                <a:latin typeface="Georgia"/>
                <a:cs typeface="Georgia"/>
              </a:rPr>
              <a:t>describe the </a:t>
            </a:r>
            <a:r>
              <a:rPr lang="en-US" sz="1200" spc="-5" dirty="0" smtClean="0">
                <a:latin typeface="Georgia"/>
                <a:cs typeface="Georgia"/>
              </a:rPr>
              <a:t>intense </a:t>
            </a:r>
            <a:r>
              <a:rPr lang="en-US" sz="1200" spc="-10" dirty="0" smtClean="0">
                <a:latin typeface="Georgia"/>
                <a:cs typeface="Georgia"/>
              </a:rPr>
              <a:t>economic </a:t>
            </a:r>
            <a:r>
              <a:rPr lang="en-US" sz="1200" spc="-5" dirty="0" smtClean="0">
                <a:latin typeface="Georgia"/>
                <a:cs typeface="Georgia"/>
              </a:rPr>
              <a:t>difficulties </a:t>
            </a:r>
            <a:r>
              <a:rPr lang="en-US" sz="1200" spc="-10" dirty="0" smtClean="0">
                <a:latin typeface="Georgia"/>
                <a:cs typeface="Georgia"/>
              </a:rPr>
              <a:t>that the  </a:t>
            </a:r>
            <a:r>
              <a:rPr lang="en-US" sz="1200" spc="-5" dirty="0" smtClean="0">
                <a:latin typeface="Georgia"/>
                <a:cs typeface="Georgia"/>
              </a:rPr>
              <a:t>Soviet </a:t>
            </a:r>
            <a:r>
              <a:rPr lang="en-US" sz="1200" spc="-10" dirty="0" smtClean="0">
                <a:latin typeface="Georgia"/>
                <a:cs typeface="Georgia"/>
              </a:rPr>
              <a:t>Union </a:t>
            </a:r>
            <a:r>
              <a:rPr lang="en-US" sz="1200" spc="-5" dirty="0" smtClean="0">
                <a:latin typeface="Georgia"/>
                <a:cs typeface="Georgia"/>
              </a:rPr>
              <a:t>experienced </a:t>
            </a:r>
            <a:r>
              <a:rPr lang="en-US" sz="1200" spc="-10" dirty="0" smtClean="0">
                <a:latin typeface="Georgia"/>
                <a:cs typeface="Georgia"/>
              </a:rPr>
              <a:t>that forced </a:t>
            </a:r>
            <a:r>
              <a:rPr lang="en-US" sz="1200" spc="-5" dirty="0" smtClean="0">
                <a:latin typeface="Georgia"/>
                <a:cs typeface="Georgia"/>
              </a:rPr>
              <a:t>it to make defense  </a:t>
            </a:r>
            <a:r>
              <a:rPr lang="en-US" sz="1200" spc="-10" dirty="0" smtClean="0">
                <a:latin typeface="Georgia"/>
                <a:cs typeface="Georgia"/>
              </a:rPr>
              <a:t>cuts </a:t>
            </a:r>
            <a:r>
              <a:rPr lang="en-US" sz="1200" spc="-5" dirty="0" smtClean="0">
                <a:latin typeface="Georgia"/>
                <a:cs typeface="Georgia"/>
              </a:rPr>
              <a:t>and </a:t>
            </a:r>
            <a:r>
              <a:rPr lang="en-US" sz="1200" spc="-10" dirty="0" smtClean="0">
                <a:latin typeface="Georgia"/>
                <a:cs typeface="Georgia"/>
              </a:rPr>
              <a:t>concede </a:t>
            </a:r>
            <a:r>
              <a:rPr lang="en-US" sz="1200" spc="-5" dirty="0" smtClean="0">
                <a:latin typeface="Georgia"/>
                <a:cs typeface="Georgia"/>
              </a:rPr>
              <a:t>to </a:t>
            </a:r>
            <a:r>
              <a:rPr lang="en-US" sz="1200" spc="-10" dirty="0" smtClean="0">
                <a:latin typeface="Georgia"/>
                <a:cs typeface="Georgia"/>
              </a:rPr>
              <a:t>the US. </a:t>
            </a:r>
            <a:r>
              <a:rPr lang="en-US" sz="1200" spc="-5" dirty="0" smtClean="0">
                <a:latin typeface="Georgia"/>
                <a:cs typeface="Georgia"/>
              </a:rPr>
              <a:t>It indicates </a:t>
            </a:r>
            <a:r>
              <a:rPr lang="en-US" sz="1200" spc="-10" dirty="0" smtClean="0">
                <a:latin typeface="Georgia"/>
                <a:cs typeface="Georgia"/>
              </a:rPr>
              <a:t>the </a:t>
            </a:r>
            <a:r>
              <a:rPr lang="en-US" sz="1200" spc="-5" dirty="0" smtClean="0">
                <a:latin typeface="Georgia"/>
                <a:cs typeface="Georgia"/>
              </a:rPr>
              <a:t>importance  of long-term factors in the demise of the Cold War, not  just </a:t>
            </a:r>
            <a:r>
              <a:rPr lang="en-US" sz="1200" spc="-10" dirty="0" smtClean="0">
                <a:latin typeface="Georgia"/>
                <a:cs typeface="Georgia"/>
              </a:rPr>
              <a:t>the </a:t>
            </a:r>
            <a:r>
              <a:rPr lang="en-US" sz="1200" spc="-5" dirty="0" smtClean="0">
                <a:latin typeface="Georgia"/>
                <a:cs typeface="Georgia"/>
              </a:rPr>
              <a:t>policies of</a:t>
            </a:r>
            <a:r>
              <a:rPr lang="en-US" sz="1200" spc="-35" dirty="0" smtClean="0">
                <a:latin typeface="Georgia"/>
                <a:cs typeface="Georgia"/>
              </a:rPr>
              <a:t> </a:t>
            </a:r>
            <a:r>
              <a:rPr lang="en-US" sz="1200" spc="-5" dirty="0" smtClean="0">
                <a:latin typeface="Georgia"/>
                <a:cs typeface="Georgia"/>
              </a:rPr>
              <a:t>individuals.</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22</a:t>
            </a:fld>
            <a:endParaRPr lang="en-GB"/>
          </a:p>
        </p:txBody>
      </p:sp>
    </p:spTree>
    <p:extLst>
      <p:ext uri="{BB962C8B-B14F-4D97-AF65-F5344CB8AC3E}">
        <p14:creationId xmlns:p14="http://schemas.microsoft.com/office/powerpoint/2010/main" val="641947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000"/>
              <a:buFont typeface="Wingdings 2"/>
              <a:buChar char=""/>
              <a:tabLst>
                <a:tab pos="286385" algn="l"/>
                <a:tab pos="287020" algn="l"/>
              </a:tabLst>
            </a:pPr>
            <a:r>
              <a:rPr lang="en-US" sz="2000" dirty="0" smtClean="0">
                <a:latin typeface="Georgia"/>
                <a:cs typeface="Georgia"/>
              </a:rPr>
              <a:t>Late </a:t>
            </a:r>
            <a:r>
              <a:rPr lang="en-US" sz="2000" spc="-5" dirty="0" smtClean="0">
                <a:latin typeface="Georgia"/>
                <a:cs typeface="Georgia"/>
              </a:rPr>
              <a:t>1970s/early </a:t>
            </a:r>
            <a:r>
              <a:rPr lang="en-US" sz="2000" dirty="0" smtClean="0">
                <a:latin typeface="Georgia"/>
                <a:cs typeface="Georgia"/>
              </a:rPr>
              <a:t>1980s </a:t>
            </a:r>
            <a:r>
              <a:rPr lang="en-US" sz="2000" spc="-5" dirty="0" smtClean="0">
                <a:latin typeface="Georgia"/>
                <a:cs typeface="Georgia"/>
              </a:rPr>
              <a:t>saw </a:t>
            </a:r>
            <a:r>
              <a:rPr lang="en-US" sz="2000" dirty="0" smtClean="0">
                <a:latin typeface="Georgia"/>
                <a:cs typeface="Georgia"/>
              </a:rPr>
              <a:t>a </a:t>
            </a:r>
            <a:r>
              <a:rPr lang="en-US" sz="2000" spc="-5" dirty="0" smtClean="0">
                <a:latin typeface="Georgia"/>
                <a:cs typeface="Georgia"/>
              </a:rPr>
              <a:t>resurgence of </a:t>
            </a:r>
            <a:r>
              <a:rPr lang="en-US" sz="2000" dirty="0" smtClean="0">
                <a:latin typeface="Georgia"/>
                <a:cs typeface="Georgia"/>
              </a:rPr>
              <a:t>nationalism in many </a:t>
            </a:r>
            <a:r>
              <a:rPr lang="en-US" sz="2000" spc="-5" dirty="0" smtClean="0">
                <a:latin typeface="Georgia"/>
                <a:cs typeface="Georgia"/>
              </a:rPr>
              <a:t>of</a:t>
            </a:r>
            <a:r>
              <a:rPr lang="en-US" sz="2000" spc="45" dirty="0" smtClean="0">
                <a:latin typeface="Georgia"/>
                <a:cs typeface="Georgia"/>
              </a:rPr>
              <a:t> </a:t>
            </a:r>
            <a:r>
              <a:rPr lang="en-US" sz="2000" dirty="0" smtClean="0">
                <a:latin typeface="Georgia"/>
                <a:cs typeface="Georgia"/>
              </a:rPr>
              <a:t>the</a:t>
            </a:r>
          </a:p>
          <a:p>
            <a:pPr marL="287020">
              <a:lnSpc>
                <a:spcPct val="100000"/>
              </a:lnSpc>
            </a:pPr>
            <a:r>
              <a:rPr lang="en-US" sz="2000" dirty="0" smtClean="0">
                <a:latin typeface="Georgia"/>
                <a:cs typeface="Georgia"/>
              </a:rPr>
              <a:t>Soviet bloc</a:t>
            </a:r>
            <a:r>
              <a:rPr lang="en-US" sz="2000" spc="-100" dirty="0" smtClean="0">
                <a:latin typeface="Georgia"/>
                <a:cs typeface="Georgia"/>
              </a:rPr>
              <a:t> </a:t>
            </a:r>
            <a:r>
              <a:rPr lang="en-US" sz="2000" spc="-5" dirty="0" smtClean="0">
                <a:latin typeface="Georgia"/>
                <a:cs typeface="Georgia"/>
              </a:rPr>
              <a:t>states.</a:t>
            </a:r>
            <a:endParaRPr lang="en-US" sz="2000" dirty="0" smtClean="0">
              <a:latin typeface="Georgia"/>
              <a:cs typeface="Georgia"/>
            </a:endParaRPr>
          </a:p>
          <a:p>
            <a:pPr marL="561340" marR="80010" lvl="1" indent="-274320">
              <a:lnSpc>
                <a:spcPct val="100000"/>
              </a:lnSpc>
              <a:spcBef>
                <a:spcPts val="480"/>
              </a:spcBef>
              <a:buClr>
                <a:srgbClr val="AFCCAF"/>
              </a:buClr>
              <a:buSzPct val="70000"/>
              <a:buFont typeface="Wingdings"/>
              <a:buChar char=""/>
              <a:tabLst>
                <a:tab pos="561340" algn="l"/>
              </a:tabLst>
            </a:pPr>
            <a:r>
              <a:rPr lang="en-US" sz="2000" spc="-5" dirty="0" smtClean="0">
                <a:latin typeface="Georgia"/>
                <a:cs typeface="Georgia"/>
              </a:rPr>
              <a:t>First </a:t>
            </a:r>
            <a:r>
              <a:rPr lang="en-US" sz="2000" dirty="0" smtClean="0">
                <a:latin typeface="Georgia"/>
                <a:cs typeface="Georgia"/>
              </a:rPr>
              <a:t>nation </a:t>
            </a:r>
            <a:r>
              <a:rPr lang="en-US" sz="2000" spc="-5" dirty="0" smtClean="0">
                <a:latin typeface="Georgia"/>
                <a:cs typeface="Georgia"/>
              </a:rPr>
              <a:t>to show signs of </a:t>
            </a:r>
            <a:r>
              <a:rPr lang="en-US" sz="2000" dirty="0" smtClean="0">
                <a:latin typeface="Georgia"/>
                <a:cs typeface="Georgia"/>
              </a:rPr>
              <a:t>strain and tension </a:t>
            </a:r>
            <a:r>
              <a:rPr lang="en-US" sz="2000" spc="-5" dirty="0" smtClean="0">
                <a:latin typeface="Georgia"/>
                <a:cs typeface="Georgia"/>
              </a:rPr>
              <a:t>was </a:t>
            </a:r>
            <a:r>
              <a:rPr lang="en-US" sz="2000" dirty="0" smtClean="0">
                <a:latin typeface="Georgia"/>
                <a:cs typeface="Georgia"/>
              </a:rPr>
              <a:t>Poland in 1981  </a:t>
            </a:r>
            <a:r>
              <a:rPr lang="en-US" sz="2000" spc="-5" dirty="0" smtClean="0">
                <a:latin typeface="Georgia"/>
                <a:cs typeface="Georgia"/>
              </a:rPr>
              <a:t>with the </a:t>
            </a:r>
            <a:r>
              <a:rPr lang="en-US" sz="2000" dirty="0" smtClean="0">
                <a:latin typeface="Georgia"/>
                <a:cs typeface="Georgia"/>
              </a:rPr>
              <a:t>Solidarity </a:t>
            </a:r>
            <a:r>
              <a:rPr lang="en-US" sz="2000" spc="-5" dirty="0" smtClean="0">
                <a:latin typeface="Georgia"/>
                <a:cs typeface="Georgia"/>
              </a:rPr>
              <a:t>strikes </a:t>
            </a:r>
            <a:r>
              <a:rPr lang="en-US" sz="2000" dirty="0" smtClean="0">
                <a:latin typeface="Georgia"/>
                <a:cs typeface="Georgia"/>
              </a:rPr>
              <a:t>(earlier </a:t>
            </a:r>
            <a:r>
              <a:rPr lang="en-US" sz="2000" spc="-5" dirty="0" smtClean="0">
                <a:latin typeface="Georgia"/>
                <a:cs typeface="Georgia"/>
              </a:rPr>
              <a:t>lecture </a:t>
            </a:r>
            <a:r>
              <a:rPr lang="en-US" sz="2000" dirty="0" smtClean="0">
                <a:latin typeface="Georgia"/>
                <a:cs typeface="Georgia"/>
              </a:rPr>
              <a:t>notes). </a:t>
            </a:r>
            <a:r>
              <a:rPr lang="en-US" sz="2000" spc="-5" dirty="0" smtClean="0">
                <a:latin typeface="Georgia"/>
                <a:cs typeface="Georgia"/>
              </a:rPr>
              <a:t>Though the strikes  were forcibly put down, </a:t>
            </a:r>
            <a:r>
              <a:rPr lang="en-US" sz="2000" dirty="0" smtClean="0">
                <a:latin typeface="Georgia"/>
                <a:cs typeface="Georgia"/>
              </a:rPr>
              <a:t>tensions </a:t>
            </a:r>
            <a:r>
              <a:rPr lang="en-US" sz="2000" spc="-5" dirty="0" smtClean="0">
                <a:latin typeface="Georgia"/>
                <a:cs typeface="Georgia"/>
              </a:rPr>
              <a:t>rose </a:t>
            </a:r>
            <a:r>
              <a:rPr lang="en-US" sz="2000" dirty="0" smtClean="0">
                <a:latin typeface="Georgia"/>
                <a:cs typeface="Georgia"/>
              </a:rPr>
              <a:t>again in </a:t>
            </a:r>
            <a:r>
              <a:rPr lang="en-US" sz="2000" spc="-5" dirty="0" smtClean="0">
                <a:latin typeface="Georgia"/>
                <a:cs typeface="Georgia"/>
              </a:rPr>
              <a:t>the late</a:t>
            </a:r>
            <a:r>
              <a:rPr lang="en-US" sz="2000" spc="20" dirty="0" smtClean="0">
                <a:latin typeface="Georgia"/>
                <a:cs typeface="Georgia"/>
              </a:rPr>
              <a:t> </a:t>
            </a:r>
            <a:r>
              <a:rPr lang="en-US" sz="2000" spc="-5" dirty="0" smtClean="0">
                <a:latin typeface="Georgia"/>
                <a:cs typeface="Georgia"/>
              </a:rPr>
              <a:t>1980s.</a:t>
            </a:r>
            <a:endParaRPr lang="en-US" sz="2000" dirty="0" smtClean="0">
              <a:latin typeface="Georgia"/>
              <a:cs typeface="Georgia"/>
            </a:endParaRPr>
          </a:p>
          <a:p>
            <a:pPr marL="287020" marR="23495" indent="-274320">
              <a:lnSpc>
                <a:spcPct val="100000"/>
              </a:lnSpc>
              <a:spcBef>
                <a:spcPts val="480"/>
              </a:spcBef>
              <a:buClr>
                <a:srgbClr val="71A276"/>
              </a:buClr>
              <a:buSzPct val="85000"/>
              <a:buFont typeface="Wingdings 2"/>
              <a:buChar char=""/>
              <a:tabLst>
                <a:tab pos="286385" algn="l"/>
                <a:tab pos="287020" algn="l"/>
              </a:tabLst>
            </a:pPr>
            <a:r>
              <a:rPr lang="en-US" sz="2000" dirty="0" smtClean="0">
                <a:latin typeface="Georgia"/>
                <a:cs typeface="Georgia"/>
              </a:rPr>
              <a:t>Gorbachev’s “New Thinking” translated into </a:t>
            </a:r>
            <a:r>
              <a:rPr lang="en-US" sz="2000" spc="-5" dirty="0" smtClean="0">
                <a:latin typeface="Georgia"/>
                <a:cs typeface="Georgia"/>
              </a:rPr>
              <a:t>unwillingness </a:t>
            </a:r>
            <a:r>
              <a:rPr lang="en-US" sz="2000" dirty="0" smtClean="0">
                <a:latin typeface="Georgia"/>
                <a:cs typeface="Georgia"/>
              </a:rPr>
              <a:t>to </a:t>
            </a:r>
            <a:r>
              <a:rPr lang="en-US" sz="2000" spc="-5" dirty="0" smtClean="0">
                <a:latin typeface="Georgia"/>
                <a:cs typeface="Georgia"/>
              </a:rPr>
              <a:t>use  </a:t>
            </a:r>
            <a:r>
              <a:rPr lang="en-US" sz="2000" dirty="0" smtClean="0">
                <a:latin typeface="Georgia"/>
                <a:cs typeface="Georgia"/>
              </a:rPr>
              <a:t>military </a:t>
            </a:r>
            <a:r>
              <a:rPr lang="en-US" sz="2000" spc="-5" dirty="0" smtClean="0">
                <a:latin typeface="Georgia"/>
                <a:cs typeface="Georgia"/>
              </a:rPr>
              <a:t>force to </a:t>
            </a:r>
            <a:r>
              <a:rPr lang="en-US" sz="2000" dirty="0" smtClean="0">
                <a:latin typeface="Georgia"/>
                <a:cs typeface="Georgia"/>
              </a:rPr>
              <a:t>maintain Soviet </a:t>
            </a:r>
            <a:r>
              <a:rPr lang="en-US" sz="2000" spc="-5" dirty="0" smtClean="0">
                <a:latin typeface="Georgia"/>
                <a:cs typeface="Georgia"/>
              </a:rPr>
              <a:t>dominance over satellite states. </a:t>
            </a:r>
            <a:r>
              <a:rPr lang="en-US" sz="2000" dirty="0" smtClean="0">
                <a:latin typeface="Georgia"/>
                <a:cs typeface="Georgia"/>
              </a:rPr>
              <a:t>Wow,  that’s new. More of a focus on </a:t>
            </a:r>
            <a:r>
              <a:rPr lang="en-US" sz="2000" spc="-5" dirty="0" smtClean="0">
                <a:latin typeface="Georgia"/>
                <a:cs typeface="Georgia"/>
              </a:rPr>
              <a:t>shared </a:t>
            </a:r>
            <a:r>
              <a:rPr lang="en-US" sz="2000" dirty="0" smtClean="0">
                <a:latin typeface="Georgia"/>
                <a:cs typeface="Georgia"/>
              </a:rPr>
              <a:t>community and</a:t>
            </a:r>
            <a:r>
              <a:rPr lang="en-US" sz="2000" spc="-30" dirty="0" smtClean="0">
                <a:latin typeface="Georgia"/>
                <a:cs typeface="Georgia"/>
              </a:rPr>
              <a:t> </a:t>
            </a:r>
            <a:r>
              <a:rPr lang="en-US" sz="2000" dirty="0" smtClean="0">
                <a:latin typeface="Georgia"/>
                <a:cs typeface="Georgia"/>
              </a:rPr>
              <a:t>cooperation.</a:t>
            </a:r>
          </a:p>
          <a:p>
            <a:pPr marL="287020" marR="120650" indent="-274320">
              <a:lnSpc>
                <a:spcPct val="100000"/>
              </a:lnSpc>
              <a:spcBef>
                <a:spcPts val="480"/>
              </a:spcBef>
              <a:buClr>
                <a:srgbClr val="71A276"/>
              </a:buClr>
              <a:buSzPct val="85000"/>
              <a:buFont typeface="Wingdings 2"/>
              <a:buChar char=""/>
              <a:tabLst>
                <a:tab pos="286385" algn="l"/>
                <a:tab pos="287020" algn="l"/>
              </a:tabLst>
            </a:pPr>
            <a:r>
              <a:rPr lang="en-US" sz="2000" spc="-5" dirty="0" smtClean="0">
                <a:latin typeface="Georgia"/>
                <a:cs typeface="Georgia"/>
              </a:rPr>
              <a:t>March, </a:t>
            </a:r>
            <a:r>
              <a:rPr lang="en-US" sz="2000" dirty="0" smtClean="0">
                <a:latin typeface="Georgia"/>
                <a:cs typeface="Georgia"/>
              </a:rPr>
              <a:t>1985 – </a:t>
            </a:r>
            <a:r>
              <a:rPr lang="en-US" sz="2000" spc="-5" dirty="0" smtClean="0">
                <a:latin typeface="Georgia"/>
                <a:cs typeface="Georgia"/>
              </a:rPr>
              <a:t>Gorbachev publicly </a:t>
            </a:r>
            <a:r>
              <a:rPr lang="en-US" sz="2000" dirty="0" smtClean="0">
                <a:latin typeface="Georgia"/>
                <a:cs typeface="Georgia"/>
              </a:rPr>
              <a:t>abandoned </a:t>
            </a:r>
            <a:r>
              <a:rPr lang="en-US" sz="2000" spc="-5" dirty="0" smtClean="0">
                <a:latin typeface="Georgia"/>
                <a:cs typeface="Georgia"/>
              </a:rPr>
              <a:t>the Brezhnev </a:t>
            </a:r>
            <a:r>
              <a:rPr lang="en-US" sz="2000" dirty="0" smtClean="0">
                <a:latin typeface="Georgia"/>
                <a:cs typeface="Georgia"/>
              </a:rPr>
              <a:t>Doctrine,  and </a:t>
            </a:r>
            <a:r>
              <a:rPr lang="en-US" sz="2000" spc="-5" dirty="0" smtClean="0">
                <a:latin typeface="Georgia"/>
                <a:cs typeface="Georgia"/>
              </a:rPr>
              <a:t>said that </a:t>
            </a:r>
            <a:r>
              <a:rPr lang="en-US" sz="2000" dirty="0" smtClean="0">
                <a:latin typeface="Georgia"/>
                <a:cs typeface="Georgia"/>
              </a:rPr>
              <a:t>Soviet </a:t>
            </a:r>
            <a:r>
              <a:rPr lang="en-US" sz="2000" spc="-5" dirty="0" smtClean="0">
                <a:latin typeface="Georgia"/>
                <a:cs typeface="Georgia"/>
              </a:rPr>
              <a:t>troops would </a:t>
            </a:r>
            <a:r>
              <a:rPr lang="en-US" sz="2000" dirty="0" smtClean="0">
                <a:latin typeface="Georgia"/>
                <a:cs typeface="Georgia"/>
              </a:rPr>
              <a:t>not </a:t>
            </a:r>
            <a:r>
              <a:rPr lang="en-US" sz="2000" spc="-5" dirty="0" smtClean="0">
                <a:latin typeface="Georgia"/>
                <a:cs typeface="Georgia"/>
              </a:rPr>
              <a:t>be sent </a:t>
            </a:r>
            <a:r>
              <a:rPr lang="en-US" sz="2000" dirty="0" smtClean="0">
                <a:latin typeface="Georgia"/>
                <a:cs typeface="Georgia"/>
              </a:rPr>
              <a:t>into any </a:t>
            </a:r>
            <a:r>
              <a:rPr lang="en-US" sz="2000" spc="-5" dirty="0" smtClean="0">
                <a:latin typeface="Georgia"/>
                <a:cs typeface="Georgia"/>
              </a:rPr>
              <a:t>Eastern  European</a:t>
            </a:r>
            <a:r>
              <a:rPr lang="en-US" sz="2000" spc="-70" dirty="0" smtClean="0">
                <a:latin typeface="Georgia"/>
                <a:cs typeface="Georgia"/>
              </a:rPr>
              <a:t> </a:t>
            </a:r>
            <a:r>
              <a:rPr lang="en-US" sz="2000" spc="-5" dirty="0" smtClean="0">
                <a:latin typeface="Georgia"/>
                <a:cs typeface="Georgia"/>
              </a:rPr>
              <a:t>state.</a:t>
            </a:r>
            <a:endParaRPr lang="en-US" sz="2000" dirty="0" smtClean="0">
              <a:latin typeface="Georgia"/>
              <a:cs typeface="Georgia"/>
            </a:endParaRPr>
          </a:p>
          <a:p>
            <a:pPr marL="287020" marR="180975" indent="-274320">
              <a:lnSpc>
                <a:spcPct val="100000"/>
              </a:lnSpc>
              <a:spcBef>
                <a:spcPts val="480"/>
              </a:spcBef>
              <a:buClr>
                <a:srgbClr val="71A276"/>
              </a:buClr>
              <a:buSzPct val="85000"/>
              <a:buFont typeface="Wingdings 2"/>
              <a:buChar char=""/>
              <a:tabLst>
                <a:tab pos="286385" algn="l"/>
                <a:tab pos="287020" algn="l"/>
              </a:tabLst>
            </a:pPr>
            <a:r>
              <a:rPr lang="en-US" sz="2000" dirty="0" smtClean="0">
                <a:latin typeface="Georgia"/>
                <a:cs typeface="Georgia"/>
              </a:rPr>
              <a:t>December, 1988 – </a:t>
            </a:r>
            <a:r>
              <a:rPr lang="en-US" sz="2000" spc="-5" dirty="0" err="1" smtClean="0">
                <a:latin typeface="Georgia"/>
                <a:cs typeface="Georgia"/>
              </a:rPr>
              <a:t>Gorbie</a:t>
            </a:r>
            <a:r>
              <a:rPr lang="en-US" sz="2000" spc="-5" dirty="0" smtClean="0">
                <a:latin typeface="Georgia"/>
                <a:cs typeface="Georgia"/>
              </a:rPr>
              <a:t> </a:t>
            </a:r>
            <a:r>
              <a:rPr lang="en-US" sz="2000" dirty="0" smtClean="0">
                <a:latin typeface="Georgia"/>
                <a:cs typeface="Georgia"/>
              </a:rPr>
              <a:t>announced at </a:t>
            </a:r>
            <a:r>
              <a:rPr lang="en-US" sz="2000" spc="-5" dirty="0" smtClean="0">
                <a:latin typeface="Georgia"/>
                <a:cs typeface="Georgia"/>
              </a:rPr>
              <a:t>the </a:t>
            </a:r>
            <a:r>
              <a:rPr lang="en-US" sz="2000" dirty="0" smtClean="0">
                <a:latin typeface="Georgia"/>
                <a:cs typeface="Georgia"/>
              </a:rPr>
              <a:t>UN that </a:t>
            </a:r>
            <a:r>
              <a:rPr lang="en-US" sz="2000" spc="-5" dirty="0" smtClean="0">
                <a:latin typeface="Georgia"/>
                <a:cs typeface="Georgia"/>
              </a:rPr>
              <a:t>he would reduce  the </a:t>
            </a:r>
            <a:r>
              <a:rPr lang="en-US" sz="2000" dirty="0" smtClean="0">
                <a:latin typeface="Georgia"/>
                <a:cs typeface="Georgia"/>
              </a:rPr>
              <a:t>number </a:t>
            </a:r>
            <a:r>
              <a:rPr lang="en-US" sz="2000" spc="-5" dirty="0" smtClean="0">
                <a:latin typeface="Georgia"/>
                <a:cs typeface="Georgia"/>
              </a:rPr>
              <a:t>of </a:t>
            </a:r>
            <a:r>
              <a:rPr lang="en-US" sz="2000" dirty="0" smtClean="0">
                <a:latin typeface="Georgia"/>
                <a:cs typeface="Georgia"/>
              </a:rPr>
              <a:t>Soviet </a:t>
            </a:r>
            <a:r>
              <a:rPr lang="en-US" sz="2000" spc="-5" dirty="0" smtClean="0">
                <a:latin typeface="Georgia"/>
                <a:cs typeface="Georgia"/>
              </a:rPr>
              <a:t>troops committed to Warsaw </a:t>
            </a:r>
            <a:r>
              <a:rPr lang="en-US" sz="2000" dirty="0" smtClean="0">
                <a:latin typeface="Georgia"/>
                <a:cs typeface="Georgia"/>
              </a:rPr>
              <a:t>Pact. Also  announced </a:t>
            </a:r>
            <a:r>
              <a:rPr lang="en-US" sz="2000" spc="-5" dirty="0" smtClean="0">
                <a:latin typeface="Georgia"/>
                <a:cs typeface="Georgia"/>
              </a:rPr>
              <a:t>that ideology should be </a:t>
            </a:r>
            <a:r>
              <a:rPr lang="en-US" sz="2000" dirty="0" smtClean="0">
                <a:latin typeface="Georgia"/>
                <a:cs typeface="Georgia"/>
              </a:rPr>
              <a:t>minimized in </a:t>
            </a:r>
            <a:r>
              <a:rPr lang="en-US" sz="2000" spc="-5" dirty="0" smtClean="0">
                <a:latin typeface="Georgia"/>
                <a:cs typeface="Georgia"/>
              </a:rPr>
              <a:t>foreign affairs.</a:t>
            </a:r>
            <a:endParaRPr lang="en-US" sz="20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23</a:t>
            </a:fld>
            <a:endParaRPr lang="en-GB"/>
          </a:p>
        </p:txBody>
      </p:sp>
    </p:spTree>
    <p:extLst>
      <p:ext uri="{BB962C8B-B14F-4D97-AF65-F5344CB8AC3E}">
        <p14:creationId xmlns:p14="http://schemas.microsoft.com/office/powerpoint/2010/main" val="2213809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167640" indent="-274320">
              <a:lnSpc>
                <a:spcPct val="80100"/>
              </a:lnSpc>
              <a:buClr>
                <a:srgbClr val="71A276"/>
              </a:buClr>
              <a:buSzPct val="83333"/>
              <a:buFont typeface="Wingdings 2"/>
              <a:buChar char=""/>
              <a:tabLst>
                <a:tab pos="286385" algn="l"/>
                <a:tab pos="287020" algn="l"/>
              </a:tabLst>
            </a:pPr>
            <a:r>
              <a:rPr lang="en-US" sz="1200" spc="-5" dirty="0" smtClean="0">
                <a:latin typeface="Georgia"/>
                <a:cs typeface="Georgia"/>
              </a:rPr>
              <a:t>Gorbachev </a:t>
            </a:r>
            <a:r>
              <a:rPr lang="en-US" sz="1200" dirty="0" smtClean="0">
                <a:latin typeface="Georgia"/>
                <a:cs typeface="Georgia"/>
              </a:rPr>
              <a:t>also </a:t>
            </a:r>
            <a:r>
              <a:rPr lang="en-US" sz="1200" spc="-5" dirty="0" smtClean="0">
                <a:latin typeface="Georgia"/>
                <a:cs typeface="Georgia"/>
              </a:rPr>
              <a:t>encouraged the </a:t>
            </a:r>
            <a:r>
              <a:rPr lang="en-US" sz="1200" dirty="0" smtClean="0">
                <a:latin typeface="Georgia"/>
                <a:cs typeface="Georgia"/>
              </a:rPr>
              <a:t>use </a:t>
            </a:r>
            <a:r>
              <a:rPr lang="en-US" sz="1200" spc="-5" dirty="0" smtClean="0">
                <a:latin typeface="Georgia"/>
                <a:cs typeface="Georgia"/>
              </a:rPr>
              <a:t>of his reform </a:t>
            </a:r>
            <a:r>
              <a:rPr lang="en-US" sz="1200" spc="-10" dirty="0" smtClean="0">
                <a:latin typeface="Georgia"/>
                <a:cs typeface="Georgia"/>
              </a:rPr>
              <a:t>policies glasnost,  </a:t>
            </a:r>
            <a:r>
              <a:rPr lang="en-US" sz="1200" spc="-5" dirty="0" smtClean="0">
                <a:latin typeface="Georgia"/>
                <a:cs typeface="Georgia"/>
              </a:rPr>
              <a:t>perestroika, and democratization </a:t>
            </a:r>
            <a:r>
              <a:rPr lang="en-US" sz="1200" dirty="0" smtClean="0">
                <a:latin typeface="Georgia"/>
                <a:cs typeface="Georgia"/>
              </a:rPr>
              <a:t>in </a:t>
            </a:r>
            <a:r>
              <a:rPr lang="en-US" sz="1200" spc="-5" dirty="0" smtClean="0">
                <a:latin typeface="Georgia"/>
                <a:cs typeface="Georgia"/>
              </a:rPr>
              <a:t>Eastern Europe (similar </a:t>
            </a:r>
            <a:r>
              <a:rPr lang="en-US" sz="1200" spc="-10" dirty="0" smtClean="0">
                <a:latin typeface="Georgia"/>
                <a:cs typeface="Georgia"/>
              </a:rPr>
              <a:t>to  </a:t>
            </a:r>
            <a:r>
              <a:rPr lang="en-US" sz="1200" spc="-5" dirty="0" smtClean="0">
                <a:latin typeface="Georgia"/>
                <a:cs typeface="Georgia"/>
              </a:rPr>
              <a:t>earlier </a:t>
            </a:r>
            <a:r>
              <a:rPr lang="en-US" sz="1200" dirty="0" smtClean="0">
                <a:latin typeface="Georgia"/>
                <a:cs typeface="Georgia"/>
              </a:rPr>
              <a:t>pushes </a:t>
            </a:r>
            <a:r>
              <a:rPr lang="en-US" sz="1200" spc="-5" dirty="0" smtClean="0">
                <a:latin typeface="Georgia"/>
                <a:cs typeface="Georgia"/>
              </a:rPr>
              <a:t>for reform </a:t>
            </a:r>
            <a:r>
              <a:rPr lang="en-US" sz="1200" dirty="0" smtClean="0">
                <a:latin typeface="Georgia"/>
                <a:cs typeface="Georgia"/>
              </a:rPr>
              <a:t>in </a:t>
            </a:r>
            <a:r>
              <a:rPr lang="en-US" sz="1200" spc="-5" dirty="0" smtClean="0">
                <a:latin typeface="Georgia"/>
                <a:cs typeface="Georgia"/>
              </a:rPr>
              <a:t>those</a:t>
            </a:r>
            <a:r>
              <a:rPr lang="en-US" sz="1200" spc="10" dirty="0" smtClean="0">
                <a:latin typeface="Georgia"/>
                <a:cs typeface="Georgia"/>
              </a:rPr>
              <a:t> </a:t>
            </a:r>
            <a:r>
              <a:rPr lang="en-US" sz="1200" spc="-10" dirty="0" smtClean="0">
                <a:latin typeface="Georgia"/>
                <a:cs typeface="Georgia"/>
              </a:rPr>
              <a:t>nations)</a:t>
            </a:r>
            <a:endParaRPr lang="en-US" sz="1200" dirty="0" smtClean="0">
              <a:latin typeface="Georgia"/>
              <a:cs typeface="Georgia"/>
            </a:endParaRPr>
          </a:p>
          <a:p>
            <a:pPr marL="287020" indent="-274320">
              <a:lnSpc>
                <a:spcPct val="100000"/>
              </a:lnSpc>
              <a:buClr>
                <a:srgbClr val="71A276"/>
              </a:buClr>
              <a:buSzPct val="83333"/>
              <a:buFont typeface="Wingdings 2"/>
              <a:buChar char=""/>
              <a:tabLst>
                <a:tab pos="286385" algn="l"/>
                <a:tab pos="287020" algn="l"/>
              </a:tabLst>
            </a:pPr>
            <a:r>
              <a:rPr lang="en-US" sz="1200" spc="-5" dirty="0" smtClean="0">
                <a:latin typeface="Georgia"/>
                <a:cs typeface="Georgia"/>
              </a:rPr>
              <a:t>Hungary and Poland welcomed the</a:t>
            </a:r>
            <a:r>
              <a:rPr lang="en-US" sz="1200" spc="20" dirty="0" smtClean="0">
                <a:latin typeface="Georgia"/>
                <a:cs typeface="Georgia"/>
              </a:rPr>
              <a:t> </a:t>
            </a:r>
            <a:r>
              <a:rPr lang="en-US" sz="1200" spc="-5" dirty="0" smtClean="0">
                <a:latin typeface="Georgia"/>
                <a:cs typeface="Georgia"/>
              </a:rPr>
              <a:t>reforms</a:t>
            </a:r>
            <a:endParaRPr lang="en-US" sz="1200" dirty="0" smtClean="0">
              <a:latin typeface="Georgia"/>
              <a:cs typeface="Georgia"/>
            </a:endParaRPr>
          </a:p>
          <a:p>
            <a:pPr marL="287020" marR="66675" indent="-274320">
              <a:lnSpc>
                <a:spcPts val="2020"/>
              </a:lnSpc>
              <a:spcBef>
                <a:spcPts val="484"/>
              </a:spcBef>
              <a:buClr>
                <a:srgbClr val="71A276"/>
              </a:buClr>
              <a:buSzPct val="83333"/>
              <a:buFont typeface="Wingdings 2"/>
              <a:buChar char=""/>
              <a:tabLst>
                <a:tab pos="286385" algn="l"/>
                <a:tab pos="287020" algn="l"/>
                <a:tab pos="6446520" algn="l"/>
              </a:tabLst>
            </a:pPr>
            <a:r>
              <a:rPr lang="en-US" sz="1200" spc="-5" dirty="0" smtClean="0">
                <a:latin typeface="Georgia"/>
                <a:cs typeface="Georgia"/>
              </a:rPr>
              <a:t>Some people wanted the reforms to go</a:t>
            </a:r>
            <a:r>
              <a:rPr lang="en-US" sz="1200" spc="110" dirty="0" smtClean="0">
                <a:latin typeface="Georgia"/>
                <a:cs typeface="Georgia"/>
              </a:rPr>
              <a:t> </a:t>
            </a:r>
            <a:r>
              <a:rPr lang="en-US" sz="1200" dirty="0" smtClean="0">
                <a:latin typeface="Georgia"/>
                <a:cs typeface="Georgia"/>
              </a:rPr>
              <a:t>even</a:t>
            </a:r>
            <a:r>
              <a:rPr lang="en-US" sz="1200" spc="-15" dirty="0" smtClean="0">
                <a:latin typeface="Georgia"/>
                <a:cs typeface="Georgia"/>
              </a:rPr>
              <a:t> </a:t>
            </a:r>
            <a:r>
              <a:rPr lang="en-US" sz="1200" spc="-5" dirty="0" smtClean="0">
                <a:latin typeface="Georgia"/>
                <a:cs typeface="Georgia"/>
              </a:rPr>
              <a:t>further	</a:t>
            </a:r>
            <a:r>
              <a:rPr lang="en-US" sz="1200" dirty="0" smtClean="0">
                <a:latin typeface="Georgia"/>
                <a:cs typeface="Georgia"/>
              </a:rPr>
              <a:t>- </a:t>
            </a:r>
            <a:r>
              <a:rPr lang="en-US" sz="1200" spc="-5" dirty="0" smtClean="0">
                <a:latin typeface="Georgia"/>
                <a:cs typeface="Georgia"/>
              </a:rPr>
              <a:t>to</a:t>
            </a:r>
            <a:r>
              <a:rPr lang="en-US" sz="1200" spc="-45" dirty="0" smtClean="0">
                <a:latin typeface="Georgia"/>
                <a:cs typeface="Georgia"/>
              </a:rPr>
              <a:t> </a:t>
            </a:r>
            <a:r>
              <a:rPr lang="en-US" sz="1200" spc="-5" dirty="0" smtClean="0">
                <a:latin typeface="Georgia"/>
                <a:cs typeface="Georgia"/>
              </a:rPr>
              <a:t>restore</a:t>
            </a:r>
            <a:r>
              <a:rPr lang="en-US" sz="1200" spc="-25" dirty="0" smtClean="0">
                <a:latin typeface="Georgia"/>
                <a:cs typeface="Georgia"/>
              </a:rPr>
              <a:t> </a:t>
            </a:r>
            <a:r>
              <a:rPr lang="en-US" sz="1200" spc="-5" dirty="0" smtClean="0">
                <a:latin typeface="Georgia"/>
                <a:cs typeface="Georgia"/>
              </a:rPr>
              <a:t>the  power of the church and the capitalist system </a:t>
            </a:r>
            <a:r>
              <a:rPr lang="en-US" sz="1200" dirty="0" smtClean="0">
                <a:latin typeface="Georgia"/>
                <a:cs typeface="Georgia"/>
              </a:rPr>
              <a:t>(whoa, </a:t>
            </a:r>
            <a:r>
              <a:rPr lang="en-US" sz="1200" spc="-5" dirty="0" smtClean="0">
                <a:latin typeface="Georgia"/>
                <a:cs typeface="Georgia"/>
              </a:rPr>
              <a:t>now. Slow  down,</a:t>
            </a:r>
            <a:r>
              <a:rPr lang="en-US" sz="1200" spc="-100" dirty="0" smtClean="0">
                <a:latin typeface="Georgia"/>
                <a:cs typeface="Georgia"/>
              </a:rPr>
              <a:t> </a:t>
            </a:r>
            <a:r>
              <a:rPr lang="en-US" sz="1200" spc="-5" dirty="0" smtClean="0">
                <a:latin typeface="Georgia"/>
                <a:cs typeface="Georgia"/>
              </a:rPr>
              <a:t>crazy.)</a:t>
            </a:r>
            <a:endParaRPr lang="en-US" sz="1200" dirty="0" smtClean="0">
              <a:latin typeface="Georgia"/>
              <a:cs typeface="Georgia"/>
            </a:endParaRPr>
          </a:p>
          <a:p>
            <a:pPr marL="287020" marR="46355" indent="-274320">
              <a:lnSpc>
                <a:spcPct val="80000"/>
              </a:lnSpc>
              <a:spcBef>
                <a:spcPts val="520"/>
              </a:spcBef>
              <a:buClr>
                <a:srgbClr val="71A276"/>
              </a:buClr>
              <a:buSzPct val="83333"/>
              <a:buFont typeface="Wingdings 2"/>
              <a:buChar char=""/>
              <a:tabLst>
                <a:tab pos="286385" algn="l"/>
                <a:tab pos="287020" algn="l"/>
              </a:tabLst>
            </a:pPr>
            <a:r>
              <a:rPr lang="en-US" sz="1200" spc="-5" dirty="0" smtClean="0">
                <a:latin typeface="Georgia"/>
                <a:cs typeface="Georgia"/>
              </a:rPr>
              <a:t>Poland: Solidarity legalized </a:t>
            </a:r>
            <a:r>
              <a:rPr lang="en-US" sz="1200" dirty="0" smtClean="0">
                <a:latin typeface="Georgia"/>
                <a:cs typeface="Georgia"/>
              </a:rPr>
              <a:t>in January </a:t>
            </a:r>
            <a:r>
              <a:rPr lang="en-US" sz="1200" spc="-5" dirty="0" smtClean="0">
                <a:latin typeface="Georgia"/>
                <a:cs typeface="Georgia"/>
              </a:rPr>
              <a:t>1989 and accepted </a:t>
            </a:r>
            <a:r>
              <a:rPr lang="en-US" sz="1200" spc="-10" dirty="0" smtClean="0">
                <a:latin typeface="Georgia"/>
                <a:cs typeface="Georgia"/>
              </a:rPr>
              <a:t>political  </a:t>
            </a:r>
            <a:r>
              <a:rPr lang="en-US" sz="1200" spc="-5" dirty="0" smtClean="0">
                <a:latin typeface="Georgia"/>
                <a:cs typeface="Georgia"/>
              </a:rPr>
              <a:t>and </a:t>
            </a:r>
            <a:r>
              <a:rPr lang="en-US" sz="1200" spc="-10" dirty="0" smtClean="0">
                <a:latin typeface="Georgia"/>
                <a:cs typeface="Georgia"/>
              </a:rPr>
              <a:t>economic </a:t>
            </a:r>
            <a:r>
              <a:rPr lang="en-US" sz="1200" spc="-5" dirty="0" smtClean="0">
                <a:latin typeface="Georgia"/>
                <a:cs typeface="Georgia"/>
              </a:rPr>
              <a:t>reforms </a:t>
            </a:r>
            <a:r>
              <a:rPr lang="en-US" sz="1200" dirty="0" smtClean="0">
                <a:latin typeface="Georgia"/>
                <a:cs typeface="Georgia"/>
              </a:rPr>
              <a:t>in April </a:t>
            </a:r>
            <a:r>
              <a:rPr lang="en-US" sz="1200" spc="-5" dirty="0" smtClean="0">
                <a:latin typeface="Georgia"/>
                <a:cs typeface="Georgia"/>
              </a:rPr>
              <a:t>1989. One of these reforms </a:t>
            </a:r>
            <a:r>
              <a:rPr lang="en-US" sz="1200" spc="-10" dirty="0" smtClean="0">
                <a:latin typeface="Georgia"/>
                <a:cs typeface="Georgia"/>
              </a:rPr>
              <a:t>included  </a:t>
            </a:r>
            <a:r>
              <a:rPr lang="en-US" sz="1200" spc="-5" dirty="0" smtClean="0">
                <a:latin typeface="Georgia"/>
                <a:cs typeface="Georgia"/>
              </a:rPr>
              <a:t>open elections, which </a:t>
            </a:r>
            <a:r>
              <a:rPr lang="en-US" sz="1200" dirty="0" smtClean="0">
                <a:latin typeface="Georgia"/>
                <a:cs typeface="Georgia"/>
              </a:rPr>
              <a:t>revealed a </a:t>
            </a:r>
            <a:r>
              <a:rPr lang="en-US" sz="1200" spc="-5" dirty="0" smtClean="0">
                <a:latin typeface="Georgia"/>
                <a:cs typeface="Georgia"/>
              </a:rPr>
              <a:t>clear win for Solidarity </a:t>
            </a:r>
            <a:r>
              <a:rPr lang="en-US" sz="1200" dirty="0" smtClean="0">
                <a:latin typeface="Georgia"/>
                <a:cs typeface="Georgia"/>
              </a:rPr>
              <a:t>in June  </a:t>
            </a:r>
            <a:r>
              <a:rPr lang="en-US" sz="1200" spc="-5" dirty="0" smtClean="0">
                <a:latin typeface="Georgia"/>
                <a:cs typeface="Georgia"/>
              </a:rPr>
              <a:t>1989. </a:t>
            </a:r>
            <a:r>
              <a:rPr lang="en-US" sz="1200" dirty="0" smtClean="0">
                <a:latin typeface="Georgia"/>
                <a:cs typeface="Georgia"/>
              </a:rPr>
              <a:t>In </a:t>
            </a:r>
            <a:r>
              <a:rPr lang="en-US" sz="1200" spc="-5" dirty="0" smtClean="0">
                <a:latin typeface="Georgia"/>
                <a:cs typeface="Georgia"/>
              </a:rPr>
              <a:t>August, parliament elected the first non-communist prime  minister to control </a:t>
            </a:r>
            <a:r>
              <a:rPr lang="en-US" sz="1200" dirty="0" smtClean="0">
                <a:latin typeface="Georgia"/>
                <a:cs typeface="Georgia"/>
              </a:rPr>
              <a:t>an </a:t>
            </a:r>
            <a:r>
              <a:rPr lang="en-US" sz="1200" spc="-5" dirty="0" smtClean="0">
                <a:latin typeface="Georgia"/>
                <a:cs typeface="Georgia"/>
              </a:rPr>
              <a:t>Eastern European nation </a:t>
            </a:r>
            <a:r>
              <a:rPr lang="en-US" sz="1200" dirty="0" smtClean="0">
                <a:latin typeface="Georgia"/>
                <a:cs typeface="Georgia"/>
              </a:rPr>
              <a:t>in </a:t>
            </a:r>
            <a:r>
              <a:rPr lang="en-US" sz="1200" spc="-5" dirty="0" smtClean="0">
                <a:latin typeface="Georgia"/>
                <a:cs typeface="Georgia"/>
              </a:rPr>
              <a:t>over </a:t>
            </a:r>
            <a:r>
              <a:rPr lang="en-US" sz="1200" dirty="0" smtClean="0">
                <a:latin typeface="Georgia"/>
                <a:cs typeface="Georgia"/>
              </a:rPr>
              <a:t>40</a:t>
            </a:r>
            <a:r>
              <a:rPr lang="en-US" sz="1200" spc="90" dirty="0" smtClean="0">
                <a:latin typeface="Georgia"/>
                <a:cs typeface="Georgia"/>
              </a:rPr>
              <a:t> </a:t>
            </a:r>
            <a:r>
              <a:rPr lang="en-US" sz="1200" spc="-5" dirty="0" smtClean="0">
                <a:latin typeface="Georgia"/>
                <a:cs typeface="Georgia"/>
              </a:rPr>
              <a:t>years.</a:t>
            </a:r>
            <a:endParaRPr lang="en-US" sz="1200" dirty="0" smtClean="0">
              <a:latin typeface="Georgia"/>
              <a:cs typeface="Georgia"/>
            </a:endParaRPr>
          </a:p>
          <a:p>
            <a:pPr marL="287020" marR="5080" indent="-274320">
              <a:lnSpc>
                <a:spcPct val="80000"/>
              </a:lnSpc>
              <a:spcBef>
                <a:spcPts val="500"/>
              </a:spcBef>
              <a:buClr>
                <a:srgbClr val="71A276"/>
              </a:buClr>
              <a:buSzPct val="83333"/>
              <a:buFont typeface="Wingdings 2"/>
              <a:buChar char=""/>
              <a:tabLst>
                <a:tab pos="286385" algn="l"/>
                <a:tab pos="287020" algn="l"/>
              </a:tabLst>
            </a:pPr>
            <a:r>
              <a:rPr lang="en-US" sz="1200" spc="-5" dirty="0" smtClean="0">
                <a:latin typeface="Georgia"/>
                <a:cs typeface="Georgia"/>
              </a:rPr>
              <a:t>Hungary: 1989 – </a:t>
            </a:r>
            <a:r>
              <a:rPr lang="en-US" sz="1200" dirty="0" smtClean="0">
                <a:latin typeface="Georgia"/>
                <a:cs typeface="Georgia"/>
              </a:rPr>
              <a:t>agreed </a:t>
            </a:r>
            <a:r>
              <a:rPr lang="en-US" sz="1200" spc="-5" dirty="0" smtClean="0">
                <a:latin typeface="Georgia"/>
                <a:cs typeface="Georgia"/>
              </a:rPr>
              <a:t>that multi-party elections would be held,  </a:t>
            </a:r>
            <a:r>
              <a:rPr lang="en-US" sz="1200" dirty="0" smtClean="0">
                <a:latin typeface="Georgia"/>
                <a:cs typeface="Georgia"/>
              </a:rPr>
              <a:t>also </a:t>
            </a:r>
            <a:r>
              <a:rPr lang="en-US" sz="1200" spc="-5" dirty="0" smtClean="0">
                <a:latin typeface="Georgia"/>
                <a:cs typeface="Georgia"/>
              </a:rPr>
              <a:t>decided to open its border </a:t>
            </a:r>
            <a:r>
              <a:rPr lang="en-US" sz="1200" spc="-10" dirty="0" smtClean="0">
                <a:latin typeface="Georgia"/>
                <a:cs typeface="Georgia"/>
              </a:rPr>
              <a:t>with </a:t>
            </a:r>
            <a:r>
              <a:rPr lang="en-US" sz="1200" dirty="0" smtClean="0">
                <a:latin typeface="Georgia"/>
                <a:cs typeface="Georgia"/>
              </a:rPr>
              <a:t>Austria. This </a:t>
            </a:r>
            <a:r>
              <a:rPr lang="en-US" sz="1200" spc="-5" dirty="0" smtClean="0">
                <a:latin typeface="Georgia"/>
                <a:cs typeface="Georgia"/>
              </a:rPr>
              <a:t>sparked </a:t>
            </a:r>
            <a:r>
              <a:rPr lang="en-US" sz="1200" dirty="0" smtClean="0">
                <a:latin typeface="Georgia"/>
                <a:cs typeface="Georgia"/>
              </a:rPr>
              <a:t>a </a:t>
            </a:r>
            <a:r>
              <a:rPr lang="en-US" sz="1200" spc="-5" dirty="0" smtClean="0">
                <a:latin typeface="Georgia"/>
                <a:cs typeface="Georgia"/>
              </a:rPr>
              <a:t>crisis </a:t>
            </a:r>
            <a:r>
              <a:rPr lang="en-US" sz="1200" dirty="0" smtClean="0">
                <a:latin typeface="Georgia"/>
                <a:cs typeface="Georgia"/>
              </a:rPr>
              <a:t>in  </a:t>
            </a:r>
            <a:r>
              <a:rPr lang="en-US" sz="1200" spc="-5" dirty="0" smtClean="0">
                <a:latin typeface="Georgia"/>
                <a:cs typeface="Georgia"/>
              </a:rPr>
              <a:t>East </a:t>
            </a:r>
            <a:r>
              <a:rPr lang="en-US" sz="1200" dirty="0" smtClean="0">
                <a:latin typeface="Georgia"/>
                <a:cs typeface="Georgia"/>
              </a:rPr>
              <a:t>Germany </a:t>
            </a:r>
            <a:r>
              <a:rPr lang="en-US" sz="1200" spc="-5" dirty="0" smtClean="0">
                <a:latin typeface="Georgia"/>
                <a:cs typeface="Georgia"/>
              </a:rPr>
              <a:t>because it allowed East Germans to </a:t>
            </a:r>
            <a:r>
              <a:rPr lang="en-US" sz="1200" dirty="0" smtClean="0">
                <a:latin typeface="Georgia"/>
                <a:cs typeface="Georgia"/>
              </a:rPr>
              <a:t>‘escape’ </a:t>
            </a:r>
            <a:r>
              <a:rPr lang="en-US" sz="1200" spc="-5" dirty="0" smtClean="0">
                <a:latin typeface="Georgia"/>
                <a:cs typeface="Georgia"/>
              </a:rPr>
              <a:t>to </a:t>
            </a:r>
            <a:r>
              <a:rPr lang="en-US" sz="1200" dirty="0" smtClean="0">
                <a:latin typeface="Georgia"/>
                <a:cs typeface="Georgia"/>
              </a:rPr>
              <a:t>West  </a:t>
            </a:r>
            <a:r>
              <a:rPr lang="en-US" sz="1200" spc="-5" dirty="0" smtClean="0">
                <a:latin typeface="Georgia"/>
                <a:cs typeface="Georgia"/>
              </a:rPr>
              <a:t>Germany via Hungary and Austria. This caused another economic  crisis similar to the one that preceded the construction of the </a:t>
            </a:r>
            <a:r>
              <a:rPr lang="en-US" sz="1200" dirty="0" smtClean="0">
                <a:latin typeface="Georgia"/>
                <a:cs typeface="Georgia"/>
              </a:rPr>
              <a:t>Berlin  Wall.</a:t>
            </a: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24</a:t>
            </a:fld>
            <a:endParaRPr lang="en-GB"/>
          </a:p>
        </p:txBody>
      </p:sp>
    </p:spTree>
    <p:extLst>
      <p:ext uri="{BB962C8B-B14F-4D97-AF65-F5344CB8AC3E}">
        <p14:creationId xmlns:p14="http://schemas.microsoft.com/office/powerpoint/2010/main" val="1800293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1595"/>
              </a:lnSpc>
              <a:buClr>
                <a:srgbClr val="71A276"/>
              </a:buClr>
              <a:buSzPct val="84210"/>
              <a:buFont typeface="Wingdings 2"/>
              <a:buChar char=""/>
              <a:tabLst>
                <a:tab pos="286385" algn="l"/>
                <a:tab pos="287020" algn="l"/>
              </a:tabLst>
            </a:pPr>
            <a:r>
              <a:rPr lang="en-US" sz="1200" spc="-10" dirty="0" smtClean="0">
                <a:latin typeface="Georgia"/>
                <a:cs typeface="Georgia"/>
              </a:rPr>
              <a:t>East Germany: demonstrations </a:t>
            </a:r>
            <a:r>
              <a:rPr lang="en-US" sz="1200" spc="-5" dirty="0" smtClean="0">
                <a:latin typeface="Georgia"/>
                <a:cs typeface="Georgia"/>
              </a:rPr>
              <a:t>in </a:t>
            </a:r>
            <a:r>
              <a:rPr lang="en-US" sz="1200" spc="-10" dirty="0" smtClean="0">
                <a:latin typeface="Georgia"/>
                <a:cs typeface="Georgia"/>
              </a:rPr>
              <a:t>support </a:t>
            </a:r>
            <a:r>
              <a:rPr lang="en-US" sz="1200" spc="-5" dirty="0" smtClean="0">
                <a:latin typeface="Georgia"/>
                <a:cs typeface="Georgia"/>
              </a:rPr>
              <a:t>of </a:t>
            </a:r>
            <a:r>
              <a:rPr lang="en-US" sz="1200" spc="-10" dirty="0" smtClean="0">
                <a:latin typeface="Georgia"/>
                <a:cs typeface="Georgia"/>
              </a:rPr>
              <a:t>democracy began </a:t>
            </a:r>
            <a:r>
              <a:rPr lang="en-US" sz="1200" spc="-5" dirty="0" smtClean="0">
                <a:latin typeface="Georgia"/>
                <a:cs typeface="Georgia"/>
              </a:rPr>
              <a:t>to</a:t>
            </a:r>
            <a:r>
              <a:rPr lang="en-US" sz="1200" spc="330" dirty="0" smtClean="0">
                <a:latin typeface="Georgia"/>
                <a:cs typeface="Georgia"/>
              </a:rPr>
              <a:t> </a:t>
            </a:r>
            <a:r>
              <a:rPr lang="en-US" sz="1200" spc="-5" dirty="0" smtClean="0">
                <a:latin typeface="Georgia"/>
                <a:cs typeface="Georgia"/>
              </a:rPr>
              <a:t>spread.</a:t>
            </a:r>
            <a:endParaRPr lang="en-US" sz="1200" dirty="0" smtClean="0">
              <a:latin typeface="Georgia"/>
              <a:cs typeface="Georgia"/>
            </a:endParaRPr>
          </a:p>
          <a:p>
            <a:pPr marL="287020" marR="29209">
              <a:lnSpc>
                <a:spcPts val="1820"/>
              </a:lnSpc>
              <a:spcBef>
                <a:spcPts val="215"/>
              </a:spcBef>
            </a:pPr>
            <a:r>
              <a:rPr lang="en-US" sz="1200" spc="-10" dirty="0" smtClean="0">
                <a:latin typeface="Georgia"/>
                <a:cs typeface="Georgia"/>
              </a:rPr>
              <a:t>October </a:t>
            </a:r>
            <a:r>
              <a:rPr lang="en-US" sz="1200" spc="-5" dirty="0" smtClean="0">
                <a:latin typeface="Georgia"/>
                <a:cs typeface="Georgia"/>
              </a:rPr>
              <a:t>1989 - leader of the </a:t>
            </a:r>
            <a:r>
              <a:rPr lang="en-US" sz="1200" spc="-10" dirty="0" smtClean="0">
                <a:latin typeface="Georgia"/>
                <a:cs typeface="Georgia"/>
              </a:rPr>
              <a:t>communist </a:t>
            </a:r>
            <a:r>
              <a:rPr lang="en-US" sz="1200" spc="-5" dirty="0" smtClean="0">
                <a:latin typeface="Georgia"/>
                <a:cs typeface="Georgia"/>
              </a:rPr>
              <a:t>party </a:t>
            </a:r>
            <a:r>
              <a:rPr lang="en-US" sz="1200" spc="-10" dirty="0" smtClean="0">
                <a:latin typeface="Georgia"/>
                <a:cs typeface="Georgia"/>
              </a:rPr>
              <a:t>resigned </a:t>
            </a:r>
            <a:r>
              <a:rPr lang="en-US" sz="1200" spc="-5" dirty="0" smtClean="0">
                <a:latin typeface="Georgia"/>
                <a:cs typeface="Georgia"/>
              </a:rPr>
              <a:t>and was replaced </a:t>
            </a:r>
            <a:r>
              <a:rPr lang="en-US" sz="1200" spc="-10" dirty="0" smtClean="0">
                <a:latin typeface="Georgia"/>
                <a:cs typeface="Georgia"/>
              </a:rPr>
              <a:t>by  </a:t>
            </a:r>
            <a:r>
              <a:rPr lang="en-US" sz="1200" spc="-10" dirty="0" err="1" smtClean="0">
                <a:latin typeface="Georgia"/>
                <a:cs typeface="Georgia"/>
              </a:rPr>
              <a:t>Egon</a:t>
            </a:r>
            <a:r>
              <a:rPr lang="en-US" sz="1200" spc="-10" dirty="0" smtClean="0">
                <a:latin typeface="Georgia"/>
                <a:cs typeface="Georgia"/>
              </a:rPr>
              <a:t> </a:t>
            </a:r>
            <a:r>
              <a:rPr lang="en-US" sz="1200" spc="-10" dirty="0" err="1" smtClean="0">
                <a:latin typeface="Georgia"/>
                <a:cs typeface="Georgia"/>
              </a:rPr>
              <a:t>Krenz</a:t>
            </a:r>
            <a:r>
              <a:rPr lang="en-US" sz="1200" spc="-10" dirty="0" smtClean="0">
                <a:latin typeface="Georgia"/>
                <a:cs typeface="Georgia"/>
              </a:rPr>
              <a:t>. </a:t>
            </a:r>
            <a:r>
              <a:rPr lang="en-US" sz="1200" spc="-5" dirty="0" smtClean="0">
                <a:latin typeface="Georgia"/>
                <a:cs typeface="Georgia"/>
              </a:rPr>
              <a:t>Gorbachev told </a:t>
            </a:r>
            <a:r>
              <a:rPr lang="en-US" sz="1200" spc="-10" dirty="0" smtClean="0">
                <a:latin typeface="Georgia"/>
                <a:cs typeface="Georgia"/>
              </a:rPr>
              <a:t>East Germany </a:t>
            </a:r>
            <a:r>
              <a:rPr lang="en-US" sz="1200" spc="-5" dirty="0" smtClean="0">
                <a:latin typeface="Georgia"/>
                <a:cs typeface="Georgia"/>
              </a:rPr>
              <a:t>that it </a:t>
            </a:r>
            <a:r>
              <a:rPr lang="en-US" sz="1200" spc="-10" dirty="0" smtClean="0">
                <a:latin typeface="Georgia"/>
                <a:cs typeface="Georgia"/>
              </a:rPr>
              <a:t>should </a:t>
            </a:r>
            <a:r>
              <a:rPr lang="en-US" sz="1200" spc="-5" dirty="0" smtClean="0">
                <a:latin typeface="Georgia"/>
                <a:cs typeface="Georgia"/>
              </a:rPr>
              <a:t>create </a:t>
            </a:r>
            <a:r>
              <a:rPr lang="en-US" sz="1200" spc="-10" dirty="0" smtClean="0">
                <a:latin typeface="Georgia"/>
                <a:cs typeface="Georgia"/>
              </a:rPr>
              <a:t>closer </a:t>
            </a:r>
            <a:r>
              <a:rPr lang="en-US" sz="1200" spc="-5" dirty="0" smtClean="0">
                <a:latin typeface="Georgia"/>
                <a:cs typeface="Georgia"/>
              </a:rPr>
              <a:t>ties  </a:t>
            </a:r>
            <a:r>
              <a:rPr lang="en-US" sz="1200" spc="-10" dirty="0" smtClean="0">
                <a:latin typeface="Georgia"/>
                <a:cs typeface="Georgia"/>
              </a:rPr>
              <a:t>with West </a:t>
            </a:r>
            <a:r>
              <a:rPr lang="en-US" sz="1200" spc="-5" dirty="0" smtClean="0">
                <a:latin typeface="Georgia"/>
                <a:cs typeface="Georgia"/>
              </a:rPr>
              <a:t>Germany, as the USSR could </a:t>
            </a:r>
            <a:r>
              <a:rPr lang="en-US" sz="1200" spc="-10" dirty="0" smtClean="0">
                <a:latin typeface="Georgia"/>
                <a:cs typeface="Georgia"/>
              </a:rPr>
              <a:t>not offer </a:t>
            </a:r>
            <a:r>
              <a:rPr lang="en-US" sz="1200" spc="-5" dirty="0" smtClean="0">
                <a:latin typeface="Georgia"/>
                <a:cs typeface="Georgia"/>
              </a:rPr>
              <a:t>them financial</a:t>
            </a:r>
            <a:r>
              <a:rPr lang="en-US" sz="1200" spc="125" dirty="0" smtClean="0">
                <a:latin typeface="Georgia"/>
                <a:cs typeface="Georgia"/>
              </a:rPr>
              <a:t> </a:t>
            </a:r>
            <a:r>
              <a:rPr lang="en-US" sz="1200" spc="-10" dirty="0" smtClean="0">
                <a:latin typeface="Georgia"/>
                <a:cs typeface="Georgia"/>
              </a:rPr>
              <a:t>support.</a:t>
            </a:r>
            <a:endParaRPr lang="en-US" sz="1200" dirty="0" smtClean="0">
              <a:latin typeface="Georgia"/>
              <a:cs typeface="Georgia"/>
            </a:endParaRPr>
          </a:p>
          <a:p>
            <a:pPr marL="287020" marR="589915">
              <a:lnSpc>
                <a:spcPts val="1820"/>
              </a:lnSpc>
            </a:pPr>
            <a:r>
              <a:rPr lang="en-US" sz="1200" spc="-10" dirty="0" smtClean="0">
                <a:latin typeface="Georgia"/>
                <a:cs typeface="Georgia"/>
              </a:rPr>
              <a:t>November </a:t>
            </a:r>
            <a:r>
              <a:rPr lang="en-US" sz="1200" spc="-5" dirty="0" smtClean="0">
                <a:latin typeface="Georgia"/>
                <a:cs typeface="Georgia"/>
              </a:rPr>
              <a:t>1989 – the </a:t>
            </a:r>
            <a:r>
              <a:rPr lang="en-US" sz="1200" spc="-10" dirty="0" smtClean="0">
                <a:latin typeface="Georgia"/>
                <a:cs typeface="Georgia"/>
              </a:rPr>
              <a:t>East German government resigned </a:t>
            </a:r>
            <a:r>
              <a:rPr lang="en-US" sz="1200" spc="-5" dirty="0" smtClean="0">
                <a:latin typeface="Georgia"/>
                <a:cs typeface="Georgia"/>
              </a:rPr>
              <a:t>and </a:t>
            </a:r>
            <a:r>
              <a:rPr lang="en-US" sz="1200" spc="-10" dirty="0" err="1" smtClean="0">
                <a:latin typeface="Georgia"/>
                <a:cs typeface="Georgia"/>
              </a:rPr>
              <a:t>Krenz</a:t>
            </a:r>
            <a:r>
              <a:rPr lang="en-US" sz="1200" spc="-10" dirty="0" smtClean="0">
                <a:latin typeface="Georgia"/>
                <a:cs typeface="Georgia"/>
              </a:rPr>
              <a:t>  decided </a:t>
            </a:r>
            <a:r>
              <a:rPr lang="en-US" sz="1200" spc="-5" dirty="0" smtClean="0">
                <a:latin typeface="Georgia"/>
                <a:cs typeface="Georgia"/>
              </a:rPr>
              <a:t>to </a:t>
            </a:r>
            <a:r>
              <a:rPr lang="en-US" sz="1200" spc="-10" dirty="0" smtClean="0">
                <a:latin typeface="Georgia"/>
                <a:cs typeface="Georgia"/>
              </a:rPr>
              <a:t>open </a:t>
            </a:r>
            <a:r>
              <a:rPr lang="en-US" sz="1200" spc="-5" dirty="0" smtClean="0">
                <a:latin typeface="Georgia"/>
                <a:cs typeface="Georgia"/>
              </a:rPr>
              <a:t>the Berlin Wall. </a:t>
            </a:r>
            <a:r>
              <a:rPr lang="en-US" sz="1200" spc="-10" dirty="0" smtClean="0">
                <a:latin typeface="Georgia"/>
                <a:cs typeface="Georgia"/>
              </a:rPr>
              <a:t>People from both sides </a:t>
            </a:r>
            <a:r>
              <a:rPr lang="en-US" sz="1200" spc="-5" dirty="0" smtClean="0">
                <a:latin typeface="Georgia"/>
                <a:cs typeface="Georgia"/>
              </a:rPr>
              <a:t>started to </a:t>
            </a:r>
            <a:r>
              <a:rPr lang="en-US" sz="1200" spc="-10" dirty="0" smtClean="0">
                <a:latin typeface="Georgia"/>
                <a:cs typeface="Georgia"/>
              </a:rPr>
              <a:t>tear  down </a:t>
            </a:r>
            <a:r>
              <a:rPr lang="en-US" sz="1200" spc="-5" dirty="0" smtClean="0">
                <a:latin typeface="Georgia"/>
                <a:cs typeface="Georgia"/>
              </a:rPr>
              <a:t>the</a:t>
            </a:r>
            <a:r>
              <a:rPr lang="en-US" sz="1200" spc="-80" dirty="0" smtClean="0">
                <a:latin typeface="Georgia"/>
                <a:cs typeface="Georgia"/>
              </a:rPr>
              <a:t> </a:t>
            </a:r>
            <a:r>
              <a:rPr lang="en-US" sz="1200" spc="-5" dirty="0" smtClean="0">
                <a:latin typeface="Georgia"/>
                <a:cs typeface="Georgia"/>
              </a:rPr>
              <a:t>wall.</a:t>
            </a:r>
            <a:endParaRPr lang="en-US" sz="1200" dirty="0" smtClean="0">
              <a:latin typeface="Georgia"/>
              <a:cs typeface="Georgia"/>
            </a:endParaRPr>
          </a:p>
          <a:p>
            <a:pPr marL="287020" marR="29845" indent="-274320">
              <a:lnSpc>
                <a:spcPct val="80000"/>
              </a:lnSpc>
              <a:spcBef>
                <a:spcPts val="475"/>
              </a:spcBef>
              <a:buClr>
                <a:srgbClr val="71A276"/>
              </a:buClr>
              <a:buSzPct val="84210"/>
              <a:buFont typeface="Wingdings 2"/>
              <a:buChar char=""/>
              <a:tabLst>
                <a:tab pos="286385" algn="l"/>
                <a:tab pos="287020" algn="l"/>
              </a:tabLst>
            </a:pPr>
            <a:r>
              <a:rPr lang="en-US" sz="1200" spc="-10" dirty="0" smtClean="0">
                <a:latin typeface="Georgia"/>
                <a:cs typeface="Georgia"/>
              </a:rPr>
              <a:t>Czechoslovakia: </a:t>
            </a:r>
            <a:r>
              <a:rPr lang="en-US" sz="1200" spc="-5" dirty="0" smtClean="0">
                <a:latin typeface="Georgia"/>
                <a:cs typeface="Georgia"/>
              </a:rPr>
              <a:t>There was a rebirth of the “Prague Spring” and the  </a:t>
            </a:r>
            <a:r>
              <a:rPr lang="en-US" sz="1200" spc="-10" dirty="0" smtClean="0">
                <a:latin typeface="Georgia"/>
                <a:cs typeface="Georgia"/>
              </a:rPr>
              <a:t>communist government resigned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replaced with a multi-party  system (“Velvet Revolution”). Vaclav Havel became president. </a:t>
            </a:r>
            <a:r>
              <a:rPr lang="en-US" sz="1200" spc="-10" dirty="0" smtClean="0">
                <a:latin typeface="Georgia"/>
                <a:cs typeface="Georgia"/>
              </a:rPr>
              <a:t>October  </a:t>
            </a:r>
            <a:r>
              <a:rPr lang="en-US" sz="1200" spc="-5" dirty="0" smtClean="0">
                <a:latin typeface="Georgia"/>
                <a:cs typeface="Georgia"/>
              </a:rPr>
              <a:t>1989 – the Warsaw Pact </a:t>
            </a:r>
            <a:r>
              <a:rPr lang="en-US" sz="1200" spc="-10" dirty="0" smtClean="0">
                <a:latin typeface="Georgia"/>
                <a:cs typeface="Georgia"/>
              </a:rPr>
              <a:t>including </a:t>
            </a:r>
            <a:r>
              <a:rPr lang="en-US" sz="1200" spc="-5" dirty="0" smtClean="0">
                <a:latin typeface="Georgia"/>
                <a:cs typeface="Georgia"/>
              </a:rPr>
              <a:t>the USSR </a:t>
            </a:r>
            <a:r>
              <a:rPr lang="en-US" sz="1200" spc="-10" dirty="0" smtClean="0">
                <a:latin typeface="Georgia"/>
                <a:cs typeface="Georgia"/>
              </a:rPr>
              <a:t>condemned </a:t>
            </a:r>
            <a:r>
              <a:rPr lang="en-US" sz="1200" spc="-5" dirty="0" smtClean="0">
                <a:latin typeface="Georgia"/>
                <a:cs typeface="Georgia"/>
              </a:rPr>
              <a:t>the 1968</a:t>
            </a:r>
            <a:r>
              <a:rPr lang="en-US" sz="1200" spc="140" dirty="0" smtClean="0">
                <a:latin typeface="Georgia"/>
                <a:cs typeface="Georgia"/>
              </a:rPr>
              <a:t> </a:t>
            </a:r>
            <a:r>
              <a:rPr lang="en-US" sz="1200" spc="-5" dirty="0" smtClean="0">
                <a:latin typeface="Georgia"/>
                <a:cs typeface="Georgia"/>
              </a:rPr>
              <a:t>invasion.</a:t>
            </a:r>
            <a:endParaRPr lang="en-US" sz="1200" dirty="0" smtClean="0">
              <a:latin typeface="Georgia"/>
              <a:cs typeface="Georgia"/>
            </a:endParaRPr>
          </a:p>
          <a:p>
            <a:pPr marL="287020" marR="5080" indent="-274320">
              <a:lnSpc>
                <a:spcPct val="80000"/>
              </a:lnSpc>
              <a:spcBef>
                <a:spcPts val="455"/>
              </a:spcBef>
              <a:buClr>
                <a:srgbClr val="71A276"/>
              </a:buClr>
              <a:buSzPct val="84210"/>
              <a:buFont typeface="Wingdings 2"/>
              <a:buChar char=""/>
              <a:tabLst>
                <a:tab pos="286385" algn="l"/>
                <a:tab pos="287020" algn="l"/>
              </a:tabLst>
            </a:pPr>
            <a:r>
              <a:rPr lang="en-US" sz="1200" spc="-5" dirty="0" smtClean="0">
                <a:latin typeface="Georgia"/>
                <a:cs typeface="Georgia"/>
              </a:rPr>
              <a:t>Romania: remarkable in that it </a:t>
            </a:r>
            <a:r>
              <a:rPr lang="en-US" sz="1200" spc="-10" dirty="0" smtClean="0">
                <a:latin typeface="Georgia"/>
                <a:cs typeface="Georgia"/>
              </a:rPr>
              <a:t>was </a:t>
            </a:r>
            <a:r>
              <a:rPr lang="en-US" sz="1200" i="1" spc="-10" dirty="0" smtClean="0">
                <a:latin typeface="Georgia"/>
                <a:cs typeface="Georgia"/>
              </a:rPr>
              <a:t>NOT </a:t>
            </a:r>
            <a:r>
              <a:rPr lang="en-US" sz="1200" i="1" spc="-5" dirty="0" smtClean="0">
                <a:latin typeface="Georgia"/>
                <a:cs typeface="Georgia"/>
              </a:rPr>
              <a:t>a </a:t>
            </a:r>
            <a:r>
              <a:rPr lang="en-US" sz="1200" i="1" spc="-10" dirty="0" smtClean="0">
                <a:latin typeface="Georgia"/>
                <a:cs typeface="Georgia"/>
              </a:rPr>
              <a:t>peaceful </a:t>
            </a:r>
            <a:r>
              <a:rPr lang="en-US" sz="1200" i="1" spc="-5" dirty="0" smtClean="0">
                <a:latin typeface="Georgia"/>
                <a:cs typeface="Georgia"/>
              </a:rPr>
              <a:t>transition</a:t>
            </a:r>
            <a:r>
              <a:rPr lang="en-US" sz="1200" spc="-5" dirty="0" smtClean="0">
                <a:latin typeface="Georgia"/>
                <a:cs typeface="Georgia"/>
              </a:rPr>
              <a:t>. </a:t>
            </a:r>
            <a:r>
              <a:rPr lang="en-US" sz="1200" spc="-10" dirty="0" smtClean="0">
                <a:latin typeface="Georgia"/>
                <a:cs typeface="Georgia"/>
              </a:rPr>
              <a:t>Leader  </a:t>
            </a:r>
            <a:r>
              <a:rPr lang="en-US" sz="1200" spc="-10" dirty="0" err="1" smtClean="0">
                <a:latin typeface="Georgia"/>
                <a:cs typeface="Georgia"/>
              </a:rPr>
              <a:t>Nicolae</a:t>
            </a:r>
            <a:r>
              <a:rPr lang="en-US" sz="1200" spc="-10" dirty="0" smtClean="0">
                <a:latin typeface="Georgia"/>
                <a:cs typeface="Georgia"/>
              </a:rPr>
              <a:t> Ceausescu (</a:t>
            </a:r>
            <a:r>
              <a:rPr lang="en-US" sz="1200" spc="-10" dirty="0" err="1" smtClean="0">
                <a:latin typeface="Georgia"/>
                <a:cs typeface="Georgia"/>
              </a:rPr>
              <a:t>Cheow-shess-ku</a:t>
            </a:r>
            <a:r>
              <a:rPr lang="en-US" sz="1200" spc="-10" dirty="0" smtClean="0">
                <a:latin typeface="Georgia"/>
                <a:cs typeface="Georgia"/>
              </a:rPr>
              <a:t>) </a:t>
            </a:r>
            <a:r>
              <a:rPr lang="en-US" sz="1200" spc="-5" dirty="0" smtClean="0">
                <a:latin typeface="Georgia"/>
                <a:cs typeface="Georgia"/>
              </a:rPr>
              <a:t>tried to </a:t>
            </a:r>
            <a:r>
              <a:rPr lang="en-US" sz="1200" spc="-10" dirty="0" smtClean="0">
                <a:latin typeface="Georgia"/>
                <a:cs typeface="Georgia"/>
              </a:rPr>
              <a:t>put down </a:t>
            </a:r>
            <a:r>
              <a:rPr lang="en-US" sz="1200" spc="-5" dirty="0" smtClean="0">
                <a:latin typeface="Georgia"/>
                <a:cs typeface="Georgia"/>
              </a:rPr>
              <a:t>the </a:t>
            </a:r>
            <a:r>
              <a:rPr lang="en-US" sz="1200" spc="-10" dirty="0" smtClean="0">
                <a:latin typeface="Georgia"/>
                <a:cs typeface="Georgia"/>
              </a:rPr>
              <a:t>demonstrations.  </a:t>
            </a:r>
            <a:r>
              <a:rPr lang="en-US" sz="1200" spc="-5" dirty="0" smtClean="0">
                <a:latin typeface="Georgia"/>
                <a:cs typeface="Georgia"/>
              </a:rPr>
              <a:t>Gorbachev </a:t>
            </a:r>
            <a:r>
              <a:rPr lang="en-US" sz="1200" spc="-10" dirty="0" smtClean="0">
                <a:latin typeface="Georgia"/>
                <a:cs typeface="Georgia"/>
              </a:rPr>
              <a:t>refused </a:t>
            </a:r>
            <a:r>
              <a:rPr lang="en-US" sz="1200" spc="-5" dirty="0" smtClean="0">
                <a:latin typeface="Georgia"/>
                <a:cs typeface="Georgia"/>
              </a:rPr>
              <a:t>to </a:t>
            </a:r>
            <a:r>
              <a:rPr lang="en-US" sz="1200" spc="-10" dirty="0" smtClean="0">
                <a:latin typeface="Georgia"/>
                <a:cs typeface="Georgia"/>
              </a:rPr>
              <a:t>intervene, </a:t>
            </a:r>
            <a:r>
              <a:rPr lang="en-US" sz="1200" spc="-5" dirty="0" smtClean="0">
                <a:latin typeface="Georgia"/>
                <a:cs typeface="Georgia"/>
              </a:rPr>
              <a:t>and </a:t>
            </a:r>
            <a:r>
              <a:rPr lang="en-US" sz="1200" spc="-10" dirty="0" smtClean="0">
                <a:latin typeface="Georgia"/>
                <a:cs typeface="Georgia"/>
              </a:rPr>
              <a:t>Ceausescu was </a:t>
            </a:r>
            <a:r>
              <a:rPr lang="en-US" sz="1200" spc="-5" dirty="0" smtClean="0">
                <a:latin typeface="Georgia"/>
                <a:cs typeface="Georgia"/>
              </a:rPr>
              <a:t>captured when </a:t>
            </a:r>
            <a:r>
              <a:rPr lang="en-US" sz="1200" spc="-10" dirty="0" smtClean="0">
                <a:latin typeface="Georgia"/>
                <a:cs typeface="Georgia"/>
              </a:rPr>
              <a:t>he  </a:t>
            </a:r>
            <a:r>
              <a:rPr lang="en-US" sz="1200" spc="-5" dirty="0" smtClean="0">
                <a:latin typeface="Georgia"/>
                <a:cs typeface="Georgia"/>
              </a:rPr>
              <a:t>attempted to </a:t>
            </a:r>
            <a:r>
              <a:rPr lang="en-US" sz="1200" spc="-10" dirty="0" smtClean="0">
                <a:latin typeface="Georgia"/>
                <a:cs typeface="Georgia"/>
              </a:rPr>
              <a:t>flee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later </a:t>
            </a:r>
            <a:r>
              <a:rPr lang="en-US" sz="1200" spc="-10" dirty="0" smtClean="0">
                <a:latin typeface="Georgia"/>
                <a:cs typeface="Georgia"/>
              </a:rPr>
              <a:t>executed.</a:t>
            </a:r>
            <a:endParaRPr lang="en-US" sz="1200" dirty="0" smtClean="0">
              <a:latin typeface="Georgia"/>
              <a:cs typeface="Georgia"/>
            </a:endParaRPr>
          </a:p>
          <a:p>
            <a:pPr marL="287020" indent="-274320">
              <a:lnSpc>
                <a:spcPts val="2585"/>
              </a:lnSpc>
              <a:buClr>
                <a:srgbClr val="71A276"/>
              </a:buClr>
              <a:buSzPct val="85416"/>
              <a:buFont typeface="Wingdings 2"/>
              <a:buChar char=""/>
              <a:tabLst>
                <a:tab pos="286385" algn="l"/>
                <a:tab pos="287020" algn="l"/>
              </a:tabLst>
            </a:pPr>
            <a:r>
              <a:rPr lang="en-US" sz="1400" dirty="0" smtClean="0">
                <a:latin typeface="Georgia"/>
                <a:cs typeface="Georgia"/>
              </a:rPr>
              <a:t>Big Deal: The </a:t>
            </a:r>
            <a:r>
              <a:rPr lang="en-US" sz="1400" spc="-5" dirty="0" smtClean="0">
                <a:latin typeface="Georgia"/>
                <a:cs typeface="Georgia"/>
              </a:rPr>
              <a:t>Soviet Union </a:t>
            </a:r>
            <a:r>
              <a:rPr lang="en-US" sz="1400" dirty="0" smtClean="0">
                <a:latin typeface="Georgia"/>
                <a:cs typeface="Georgia"/>
              </a:rPr>
              <a:t>is </a:t>
            </a:r>
            <a:r>
              <a:rPr lang="en-US" sz="1400" spc="-5" dirty="0" smtClean="0">
                <a:latin typeface="Georgia"/>
                <a:cs typeface="Georgia"/>
              </a:rPr>
              <a:t>allowing the dissolution of</a:t>
            </a:r>
            <a:r>
              <a:rPr lang="en-US" sz="1400" spc="-70" dirty="0" smtClean="0">
                <a:latin typeface="Georgia"/>
                <a:cs typeface="Georgia"/>
              </a:rPr>
              <a:t> </a:t>
            </a:r>
            <a:r>
              <a:rPr lang="en-US" sz="1400" dirty="0" smtClean="0">
                <a:latin typeface="Georgia"/>
                <a:cs typeface="Georgia"/>
              </a:rPr>
              <a:t>its</a:t>
            </a:r>
          </a:p>
          <a:p>
            <a:pPr marL="287020">
              <a:lnSpc>
                <a:spcPts val="2590"/>
              </a:lnSpc>
            </a:pPr>
            <a:r>
              <a:rPr lang="en-US" sz="1400" spc="-5" dirty="0" smtClean="0">
                <a:latin typeface="Georgia"/>
                <a:cs typeface="Georgia"/>
              </a:rPr>
              <a:t>cherished security</a:t>
            </a:r>
            <a:r>
              <a:rPr lang="en-US" sz="1400" spc="-45" dirty="0" smtClean="0">
                <a:latin typeface="Georgia"/>
                <a:cs typeface="Georgia"/>
              </a:rPr>
              <a:t> </a:t>
            </a:r>
            <a:r>
              <a:rPr lang="en-US" sz="1400" spc="-5" dirty="0" smtClean="0">
                <a:latin typeface="Georgia"/>
                <a:cs typeface="Georgia"/>
              </a:rPr>
              <a:t>buffer-zone!</a:t>
            </a:r>
            <a:endParaRPr lang="en-US" sz="14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25</a:t>
            </a:fld>
            <a:endParaRPr lang="en-GB"/>
          </a:p>
        </p:txBody>
      </p:sp>
    </p:spTree>
    <p:extLst>
      <p:ext uri="{BB962C8B-B14F-4D97-AF65-F5344CB8AC3E}">
        <p14:creationId xmlns:p14="http://schemas.microsoft.com/office/powerpoint/2010/main" val="4138165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F5C032-A4E4-4438-AC81-FAE7B942271B}" type="slidenum">
              <a:rPr lang="en-US" altLang="en-US">
                <a:latin typeface="Times" panose="02020603050405020304" pitchFamily="18" charset="0"/>
              </a:rPr>
              <a:pPr/>
              <a:t>3</a:t>
            </a:fld>
            <a:endParaRPr lang="en-US" altLang="en-US">
              <a:latin typeface="Times"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77108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1595"/>
              </a:lnSpc>
              <a:buClr>
                <a:srgbClr val="71A276"/>
              </a:buClr>
              <a:buSzPct val="84210"/>
              <a:buFont typeface="Wingdings 2"/>
              <a:buChar char=""/>
              <a:tabLst>
                <a:tab pos="286385" algn="l"/>
                <a:tab pos="287020" algn="l"/>
              </a:tabLst>
            </a:pPr>
            <a:r>
              <a:rPr lang="en-US" sz="1200" spc="-10" dirty="0" smtClean="0">
                <a:latin typeface="Georgia"/>
                <a:cs typeface="Georgia"/>
              </a:rPr>
              <a:t>East Germany: demonstrations </a:t>
            </a:r>
            <a:r>
              <a:rPr lang="en-US" sz="1200" spc="-5" dirty="0" smtClean="0">
                <a:latin typeface="Georgia"/>
                <a:cs typeface="Georgia"/>
              </a:rPr>
              <a:t>in </a:t>
            </a:r>
            <a:r>
              <a:rPr lang="en-US" sz="1200" spc="-10" dirty="0" smtClean="0">
                <a:latin typeface="Georgia"/>
                <a:cs typeface="Georgia"/>
              </a:rPr>
              <a:t>support </a:t>
            </a:r>
            <a:r>
              <a:rPr lang="en-US" sz="1200" spc="-5" dirty="0" smtClean="0">
                <a:latin typeface="Georgia"/>
                <a:cs typeface="Georgia"/>
              </a:rPr>
              <a:t>of </a:t>
            </a:r>
            <a:r>
              <a:rPr lang="en-US" sz="1200" spc="-10" dirty="0" smtClean="0">
                <a:latin typeface="Georgia"/>
                <a:cs typeface="Georgia"/>
              </a:rPr>
              <a:t>democracy began </a:t>
            </a:r>
            <a:r>
              <a:rPr lang="en-US" sz="1200" spc="-5" dirty="0" smtClean="0">
                <a:latin typeface="Georgia"/>
                <a:cs typeface="Georgia"/>
              </a:rPr>
              <a:t>to</a:t>
            </a:r>
            <a:r>
              <a:rPr lang="en-US" sz="1200" spc="330" dirty="0" smtClean="0">
                <a:latin typeface="Georgia"/>
                <a:cs typeface="Georgia"/>
              </a:rPr>
              <a:t> </a:t>
            </a:r>
            <a:r>
              <a:rPr lang="en-US" sz="1200" spc="-5" dirty="0" smtClean="0">
                <a:latin typeface="Georgia"/>
                <a:cs typeface="Georgia"/>
              </a:rPr>
              <a:t>spread.</a:t>
            </a:r>
            <a:endParaRPr lang="en-US" sz="1200" dirty="0" smtClean="0">
              <a:latin typeface="Georgia"/>
              <a:cs typeface="Georgia"/>
            </a:endParaRPr>
          </a:p>
          <a:p>
            <a:pPr marL="287020" marR="29209">
              <a:lnSpc>
                <a:spcPts val="1820"/>
              </a:lnSpc>
              <a:spcBef>
                <a:spcPts val="215"/>
              </a:spcBef>
            </a:pPr>
            <a:r>
              <a:rPr lang="en-US" sz="1200" spc="-10" dirty="0" smtClean="0">
                <a:latin typeface="Georgia"/>
                <a:cs typeface="Georgia"/>
              </a:rPr>
              <a:t>October </a:t>
            </a:r>
            <a:r>
              <a:rPr lang="en-US" sz="1200" spc="-5" dirty="0" smtClean="0">
                <a:latin typeface="Georgia"/>
                <a:cs typeface="Georgia"/>
              </a:rPr>
              <a:t>1989 - leader of the </a:t>
            </a:r>
            <a:r>
              <a:rPr lang="en-US" sz="1200" spc="-10" dirty="0" smtClean="0">
                <a:latin typeface="Georgia"/>
                <a:cs typeface="Georgia"/>
              </a:rPr>
              <a:t>communist </a:t>
            </a:r>
            <a:r>
              <a:rPr lang="en-US" sz="1200" spc="-5" dirty="0" smtClean="0">
                <a:latin typeface="Georgia"/>
                <a:cs typeface="Georgia"/>
              </a:rPr>
              <a:t>party </a:t>
            </a:r>
            <a:r>
              <a:rPr lang="en-US" sz="1200" spc="-10" dirty="0" smtClean="0">
                <a:latin typeface="Georgia"/>
                <a:cs typeface="Georgia"/>
              </a:rPr>
              <a:t>resigned </a:t>
            </a:r>
            <a:r>
              <a:rPr lang="en-US" sz="1200" spc="-5" dirty="0" smtClean="0">
                <a:latin typeface="Georgia"/>
                <a:cs typeface="Georgia"/>
              </a:rPr>
              <a:t>and was replaced </a:t>
            </a:r>
            <a:r>
              <a:rPr lang="en-US" sz="1200" spc="-10" dirty="0" smtClean="0">
                <a:latin typeface="Georgia"/>
                <a:cs typeface="Georgia"/>
              </a:rPr>
              <a:t>by  </a:t>
            </a:r>
            <a:r>
              <a:rPr lang="en-US" sz="1200" spc="-10" dirty="0" err="1" smtClean="0">
                <a:latin typeface="Georgia"/>
                <a:cs typeface="Georgia"/>
              </a:rPr>
              <a:t>Egon</a:t>
            </a:r>
            <a:r>
              <a:rPr lang="en-US" sz="1200" spc="-10" dirty="0" smtClean="0">
                <a:latin typeface="Georgia"/>
                <a:cs typeface="Georgia"/>
              </a:rPr>
              <a:t> </a:t>
            </a:r>
            <a:r>
              <a:rPr lang="en-US" sz="1200" spc="-10" dirty="0" err="1" smtClean="0">
                <a:latin typeface="Georgia"/>
                <a:cs typeface="Georgia"/>
              </a:rPr>
              <a:t>Krenz</a:t>
            </a:r>
            <a:r>
              <a:rPr lang="en-US" sz="1200" spc="-10" dirty="0" smtClean="0">
                <a:latin typeface="Georgia"/>
                <a:cs typeface="Georgia"/>
              </a:rPr>
              <a:t>. </a:t>
            </a:r>
            <a:r>
              <a:rPr lang="en-US" sz="1200" spc="-5" dirty="0" smtClean="0">
                <a:latin typeface="Georgia"/>
                <a:cs typeface="Georgia"/>
              </a:rPr>
              <a:t>Gorbachev told </a:t>
            </a:r>
            <a:r>
              <a:rPr lang="en-US" sz="1200" spc="-10" dirty="0" smtClean="0">
                <a:latin typeface="Georgia"/>
                <a:cs typeface="Georgia"/>
              </a:rPr>
              <a:t>East Germany </a:t>
            </a:r>
            <a:r>
              <a:rPr lang="en-US" sz="1200" spc="-5" dirty="0" smtClean="0">
                <a:latin typeface="Georgia"/>
                <a:cs typeface="Georgia"/>
              </a:rPr>
              <a:t>that it </a:t>
            </a:r>
            <a:r>
              <a:rPr lang="en-US" sz="1200" spc="-10" dirty="0" smtClean="0">
                <a:latin typeface="Georgia"/>
                <a:cs typeface="Georgia"/>
              </a:rPr>
              <a:t>should </a:t>
            </a:r>
            <a:r>
              <a:rPr lang="en-US" sz="1200" spc="-5" dirty="0" smtClean="0">
                <a:latin typeface="Georgia"/>
                <a:cs typeface="Georgia"/>
              </a:rPr>
              <a:t>create </a:t>
            </a:r>
            <a:r>
              <a:rPr lang="en-US" sz="1200" spc="-10" dirty="0" smtClean="0">
                <a:latin typeface="Georgia"/>
                <a:cs typeface="Georgia"/>
              </a:rPr>
              <a:t>closer </a:t>
            </a:r>
            <a:r>
              <a:rPr lang="en-US" sz="1200" spc="-5" dirty="0" smtClean="0">
                <a:latin typeface="Georgia"/>
                <a:cs typeface="Georgia"/>
              </a:rPr>
              <a:t>ties  </a:t>
            </a:r>
            <a:r>
              <a:rPr lang="en-US" sz="1200" spc="-10" dirty="0" smtClean="0">
                <a:latin typeface="Georgia"/>
                <a:cs typeface="Georgia"/>
              </a:rPr>
              <a:t>with West </a:t>
            </a:r>
            <a:r>
              <a:rPr lang="en-US" sz="1200" spc="-5" dirty="0" smtClean="0">
                <a:latin typeface="Georgia"/>
                <a:cs typeface="Georgia"/>
              </a:rPr>
              <a:t>Germany, as the USSR could </a:t>
            </a:r>
            <a:r>
              <a:rPr lang="en-US" sz="1200" spc="-10" dirty="0" smtClean="0">
                <a:latin typeface="Georgia"/>
                <a:cs typeface="Georgia"/>
              </a:rPr>
              <a:t>not offer </a:t>
            </a:r>
            <a:r>
              <a:rPr lang="en-US" sz="1200" spc="-5" dirty="0" smtClean="0">
                <a:latin typeface="Georgia"/>
                <a:cs typeface="Georgia"/>
              </a:rPr>
              <a:t>them financial</a:t>
            </a:r>
            <a:r>
              <a:rPr lang="en-US" sz="1200" spc="125" dirty="0" smtClean="0">
                <a:latin typeface="Georgia"/>
                <a:cs typeface="Georgia"/>
              </a:rPr>
              <a:t> </a:t>
            </a:r>
            <a:r>
              <a:rPr lang="en-US" sz="1200" spc="-10" dirty="0" smtClean="0">
                <a:latin typeface="Georgia"/>
                <a:cs typeface="Georgia"/>
              </a:rPr>
              <a:t>support.</a:t>
            </a:r>
            <a:endParaRPr lang="en-US" sz="1200" dirty="0" smtClean="0">
              <a:latin typeface="Georgia"/>
              <a:cs typeface="Georgia"/>
            </a:endParaRPr>
          </a:p>
          <a:p>
            <a:pPr marL="287020" marR="589915">
              <a:lnSpc>
                <a:spcPts val="1820"/>
              </a:lnSpc>
            </a:pPr>
            <a:r>
              <a:rPr lang="en-US" sz="1200" spc="-10" dirty="0" smtClean="0">
                <a:latin typeface="Georgia"/>
                <a:cs typeface="Georgia"/>
              </a:rPr>
              <a:t>November </a:t>
            </a:r>
            <a:r>
              <a:rPr lang="en-US" sz="1200" spc="-5" dirty="0" smtClean="0">
                <a:latin typeface="Georgia"/>
                <a:cs typeface="Georgia"/>
              </a:rPr>
              <a:t>1989 – the </a:t>
            </a:r>
            <a:r>
              <a:rPr lang="en-US" sz="1200" spc="-10" dirty="0" smtClean="0">
                <a:latin typeface="Georgia"/>
                <a:cs typeface="Georgia"/>
              </a:rPr>
              <a:t>East German government resigned </a:t>
            </a:r>
            <a:r>
              <a:rPr lang="en-US" sz="1200" spc="-5" dirty="0" smtClean="0">
                <a:latin typeface="Georgia"/>
                <a:cs typeface="Georgia"/>
              </a:rPr>
              <a:t>and </a:t>
            </a:r>
            <a:r>
              <a:rPr lang="en-US" sz="1200" spc="-10" dirty="0" err="1" smtClean="0">
                <a:latin typeface="Georgia"/>
                <a:cs typeface="Georgia"/>
              </a:rPr>
              <a:t>Krenz</a:t>
            </a:r>
            <a:r>
              <a:rPr lang="en-US" sz="1200" spc="-10" dirty="0" smtClean="0">
                <a:latin typeface="Georgia"/>
                <a:cs typeface="Georgia"/>
              </a:rPr>
              <a:t>  decided </a:t>
            </a:r>
            <a:r>
              <a:rPr lang="en-US" sz="1200" spc="-5" dirty="0" smtClean="0">
                <a:latin typeface="Georgia"/>
                <a:cs typeface="Georgia"/>
              </a:rPr>
              <a:t>to </a:t>
            </a:r>
            <a:r>
              <a:rPr lang="en-US" sz="1200" spc="-10" dirty="0" smtClean="0">
                <a:latin typeface="Georgia"/>
                <a:cs typeface="Georgia"/>
              </a:rPr>
              <a:t>open </a:t>
            </a:r>
            <a:r>
              <a:rPr lang="en-US" sz="1200" spc="-5" dirty="0" smtClean="0">
                <a:latin typeface="Georgia"/>
                <a:cs typeface="Georgia"/>
              </a:rPr>
              <a:t>the Berlin Wall. </a:t>
            </a:r>
            <a:r>
              <a:rPr lang="en-US" sz="1200" spc="-10" dirty="0" smtClean="0">
                <a:latin typeface="Georgia"/>
                <a:cs typeface="Georgia"/>
              </a:rPr>
              <a:t>People from both sides </a:t>
            </a:r>
            <a:r>
              <a:rPr lang="en-US" sz="1200" spc="-5" dirty="0" smtClean="0">
                <a:latin typeface="Georgia"/>
                <a:cs typeface="Georgia"/>
              </a:rPr>
              <a:t>started to </a:t>
            </a:r>
            <a:r>
              <a:rPr lang="en-US" sz="1200" spc="-10" dirty="0" smtClean="0">
                <a:latin typeface="Georgia"/>
                <a:cs typeface="Georgia"/>
              </a:rPr>
              <a:t>tear  down </a:t>
            </a:r>
            <a:r>
              <a:rPr lang="en-US" sz="1200" spc="-5" dirty="0" smtClean="0">
                <a:latin typeface="Georgia"/>
                <a:cs typeface="Georgia"/>
              </a:rPr>
              <a:t>the</a:t>
            </a:r>
            <a:r>
              <a:rPr lang="en-US" sz="1200" spc="-80" dirty="0" smtClean="0">
                <a:latin typeface="Georgia"/>
                <a:cs typeface="Georgia"/>
              </a:rPr>
              <a:t> </a:t>
            </a:r>
            <a:r>
              <a:rPr lang="en-US" sz="1200" spc="-5" dirty="0" smtClean="0">
                <a:latin typeface="Georgia"/>
                <a:cs typeface="Georgia"/>
              </a:rPr>
              <a:t>wall.</a:t>
            </a:r>
            <a:endParaRPr lang="en-US" sz="1200" dirty="0" smtClean="0">
              <a:latin typeface="Georgia"/>
              <a:cs typeface="Georgia"/>
            </a:endParaRPr>
          </a:p>
          <a:p>
            <a:pPr marL="287020" marR="29845" indent="-274320">
              <a:lnSpc>
                <a:spcPct val="80000"/>
              </a:lnSpc>
              <a:spcBef>
                <a:spcPts val="475"/>
              </a:spcBef>
              <a:buClr>
                <a:srgbClr val="71A276"/>
              </a:buClr>
              <a:buSzPct val="84210"/>
              <a:buFont typeface="Wingdings 2"/>
              <a:buChar char=""/>
              <a:tabLst>
                <a:tab pos="286385" algn="l"/>
                <a:tab pos="287020" algn="l"/>
              </a:tabLst>
            </a:pPr>
            <a:r>
              <a:rPr lang="en-US" sz="1200" spc="-10" dirty="0" smtClean="0">
                <a:latin typeface="Georgia"/>
                <a:cs typeface="Georgia"/>
              </a:rPr>
              <a:t>Czechoslovakia: </a:t>
            </a:r>
            <a:r>
              <a:rPr lang="en-US" sz="1200" spc="-5" dirty="0" smtClean="0">
                <a:latin typeface="Georgia"/>
                <a:cs typeface="Georgia"/>
              </a:rPr>
              <a:t>There was a rebirth of the “Prague Spring” and the  </a:t>
            </a:r>
            <a:r>
              <a:rPr lang="en-US" sz="1200" spc="-10" dirty="0" smtClean="0">
                <a:latin typeface="Georgia"/>
                <a:cs typeface="Georgia"/>
              </a:rPr>
              <a:t>communist government resigned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replaced with a multi-party  system (“Velvet Revolution”). Vaclav Havel became president. </a:t>
            </a:r>
            <a:r>
              <a:rPr lang="en-US" sz="1200" spc="-10" dirty="0" smtClean="0">
                <a:latin typeface="Georgia"/>
                <a:cs typeface="Georgia"/>
              </a:rPr>
              <a:t>October  </a:t>
            </a:r>
            <a:r>
              <a:rPr lang="en-US" sz="1200" spc="-5" dirty="0" smtClean="0">
                <a:latin typeface="Georgia"/>
                <a:cs typeface="Georgia"/>
              </a:rPr>
              <a:t>1989 – the Warsaw Pact </a:t>
            </a:r>
            <a:r>
              <a:rPr lang="en-US" sz="1200" spc="-10" dirty="0" smtClean="0">
                <a:latin typeface="Georgia"/>
                <a:cs typeface="Georgia"/>
              </a:rPr>
              <a:t>including </a:t>
            </a:r>
            <a:r>
              <a:rPr lang="en-US" sz="1200" spc="-5" dirty="0" smtClean="0">
                <a:latin typeface="Georgia"/>
                <a:cs typeface="Georgia"/>
              </a:rPr>
              <a:t>the USSR </a:t>
            </a:r>
            <a:r>
              <a:rPr lang="en-US" sz="1200" spc="-10" dirty="0" smtClean="0">
                <a:latin typeface="Georgia"/>
                <a:cs typeface="Georgia"/>
              </a:rPr>
              <a:t>condemned </a:t>
            </a:r>
            <a:r>
              <a:rPr lang="en-US" sz="1200" spc="-5" dirty="0" smtClean="0">
                <a:latin typeface="Georgia"/>
                <a:cs typeface="Georgia"/>
              </a:rPr>
              <a:t>the 1968</a:t>
            </a:r>
            <a:r>
              <a:rPr lang="en-US" sz="1200" spc="140" dirty="0" smtClean="0">
                <a:latin typeface="Georgia"/>
                <a:cs typeface="Georgia"/>
              </a:rPr>
              <a:t> </a:t>
            </a:r>
            <a:r>
              <a:rPr lang="en-US" sz="1200" spc="-5" dirty="0" smtClean="0">
                <a:latin typeface="Georgia"/>
                <a:cs typeface="Georgia"/>
              </a:rPr>
              <a:t>invasion.</a:t>
            </a:r>
            <a:endParaRPr lang="en-US" sz="1200" dirty="0" smtClean="0">
              <a:latin typeface="Georgia"/>
              <a:cs typeface="Georgia"/>
            </a:endParaRPr>
          </a:p>
          <a:p>
            <a:pPr marL="287020" marR="5080" indent="-274320">
              <a:lnSpc>
                <a:spcPct val="80000"/>
              </a:lnSpc>
              <a:spcBef>
                <a:spcPts val="455"/>
              </a:spcBef>
              <a:buClr>
                <a:srgbClr val="71A276"/>
              </a:buClr>
              <a:buSzPct val="84210"/>
              <a:buFont typeface="Wingdings 2"/>
              <a:buChar char=""/>
              <a:tabLst>
                <a:tab pos="286385" algn="l"/>
                <a:tab pos="287020" algn="l"/>
              </a:tabLst>
            </a:pPr>
            <a:r>
              <a:rPr lang="en-US" sz="1200" spc="-5" dirty="0" smtClean="0">
                <a:latin typeface="Georgia"/>
                <a:cs typeface="Georgia"/>
              </a:rPr>
              <a:t>Romania: remarkable in that it </a:t>
            </a:r>
            <a:r>
              <a:rPr lang="en-US" sz="1200" spc="-10" dirty="0" smtClean="0">
                <a:latin typeface="Georgia"/>
                <a:cs typeface="Georgia"/>
              </a:rPr>
              <a:t>was </a:t>
            </a:r>
            <a:r>
              <a:rPr lang="en-US" sz="1200" i="1" spc="-10" dirty="0" smtClean="0">
                <a:latin typeface="Georgia"/>
                <a:cs typeface="Georgia"/>
              </a:rPr>
              <a:t>NOT </a:t>
            </a:r>
            <a:r>
              <a:rPr lang="en-US" sz="1200" i="1" spc="-5" dirty="0" smtClean="0">
                <a:latin typeface="Georgia"/>
                <a:cs typeface="Georgia"/>
              </a:rPr>
              <a:t>a </a:t>
            </a:r>
            <a:r>
              <a:rPr lang="en-US" sz="1200" i="1" spc="-10" dirty="0" smtClean="0">
                <a:latin typeface="Georgia"/>
                <a:cs typeface="Georgia"/>
              </a:rPr>
              <a:t>peaceful </a:t>
            </a:r>
            <a:r>
              <a:rPr lang="en-US" sz="1200" i="1" spc="-5" dirty="0" smtClean="0">
                <a:latin typeface="Georgia"/>
                <a:cs typeface="Georgia"/>
              </a:rPr>
              <a:t>transition</a:t>
            </a:r>
            <a:r>
              <a:rPr lang="en-US" sz="1200" spc="-5" dirty="0" smtClean="0">
                <a:latin typeface="Georgia"/>
                <a:cs typeface="Georgia"/>
              </a:rPr>
              <a:t>. </a:t>
            </a:r>
            <a:r>
              <a:rPr lang="en-US" sz="1200" spc="-10" dirty="0" smtClean="0">
                <a:latin typeface="Georgia"/>
                <a:cs typeface="Georgia"/>
              </a:rPr>
              <a:t>Leader  </a:t>
            </a:r>
            <a:r>
              <a:rPr lang="en-US" sz="1200" spc="-10" dirty="0" err="1" smtClean="0">
                <a:latin typeface="Georgia"/>
                <a:cs typeface="Georgia"/>
              </a:rPr>
              <a:t>Nicolae</a:t>
            </a:r>
            <a:r>
              <a:rPr lang="en-US" sz="1200" spc="-10" dirty="0" smtClean="0">
                <a:latin typeface="Georgia"/>
                <a:cs typeface="Georgia"/>
              </a:rPr>
              <a:t> Ceausescu (</a:t>
            </a:r>
            <a:r>
              <a:rPr lang="en-US" sz="1200" spc="-10" dirty="0" err="1" smtClean="0">
                <a:latin typeface="Georgia"/>
                <a:cs typeface="Georgia"/>
              </a:rPr>
              <a:t>Cheow-shess-ku</a:t>
            </a:r>
            <a:r>
              <a:rPr lang="en-US" sz="1200" spc="-10" dirty="0" smtClean="0">
                <a:latin typeface="Georgia"/>
                <a:cs typeface="Georgia"/>
              </a:rPr>
              <a:t>) </a:t>
            </a:r>
            <a:r>
              <a:rPr lang="en-US" sz="1200" spc="-5" dirty="0" smtClean="0">
                <a:latin typeface="Georgia"/>
                <a:cs typeface="Georgia"/>
              </a:rPr>
              <a:t>tried to </a:t>
            </a:r>
            <a:r>
              <a:rPr lang="en-US" sz="1200" spc="-10" dirty="0" smtClean="0">
                <a:latin typeface="Georgia"/>
                <a:cs typeface="Georgia"/>
              </a:rPr>
              <a:t>put down </a:t>
            </a:r>
            <a:r>
              <a:rPr lang="en-US" sz="1200" spc="-5" dirty="0" smtClean="0">
                <a:latin typeface="Georgia"/>
                <a:cs typeface="Georgia"/>
              </a:rPr>
              <a:t>the </a:t>
            </a:r>
            <a:r>
              <a:rPr lang="en-US" sz="1200" spc="-10" dirty="0" smtClean="0">
                <a:latin typeface="Georgia"/>
                <a:cs typeface="Georgia"/>
              </a:rPr>
              <a:t>demonstrations.  </a:t>
            </a:r>
            <a:r>
              <a:rPr lang="en-US" sz="1200" spc="-5" dirty="0" smtClean="0">
                <a:latin typeface="Georgia"/>
                <a:cs typeface="Georgia"/>
              </a:rPr>
              <a:t>Gorbachev </a:t>
            </a:r>
            <a:r>
              <a:rPr lang="en-US" sz="1200" spc="-10" dirty="0" smtClean="0">
                <a:latin typeface="Georgia"/>
                <a:cs typeface="Georgia"/>
              </a:rPr>
              <a:t>refused </a:t>
            </a:r>
            <a:r>
              <a:rPr lang="en-US" sz="1200" spc="-5" dirty="0" smtClean="0">
                <a:latin typeface="Georgia"/>
                <a:cs typeface="Georgia"/>
              </a:rPr>
              <a:t>to </a:t>
            </a:r>
            <a:r>
              <a:rPr lang="en-US" sz="1200" spc="-10" dirty="0" smtClean="0">
                <a:latin typeface="Georgia"/>
                <a:cs typeface="Georgia"/>
              </a:rPr>
              <a:t>intervene, </a:t>
            </a:r>
            <a:r>
              <a:rPr lang="en-US" sz="1200" spc="-5" dirty="0" smtClean="0">
                <a:latin typeface="Georgia"/>
                <a:cs typeface="Georgia"/>
              </a:rPr>
              <a:t>and </a:t>
            </a:r>
            <a:r>
              <a:rPr lang="en-US" sz="1200" spc="-10" dirty="0" smtClean="0">
                <a:latin typeface="Georgia"/>
                <a:cs typeface="Georgia"/>
              </a:rPr>
              <a:t>Ceausescu was </a:t>
            </a:r>
            <a:r>
              <a:rPr lang="en-US" sz="1200" spc="-5" dirty="0" smtClean="0">
                <a:latin typeface="Georgia"/>
                <a:cs typeface="Georgia"/>
              </a:rPr>
              <a:t>captured when </a:t>
            </a:r>
            <a:r>
              <a:rPr lang="en-US" sz="1200" spc="-10" dirty="0" smtClean="0">
                <a:latin typeface="Georgia"/>
                <a:cs typeface="Georgia"/>
              </a:rPr>
              <a:t>he  </a:t>
            </a:r>
            <a:r>
              <a:rPr lang="en-US" sz="1200" spc="-5" dirty="0" smtClean="0">
                <a:latin typeface="Georgia"/>
                <a:cs typeface="Georgia"/>
              </a:rPr>
              <a:t>attempted to </a:t>
            </a:r>
            <a:r>
              <a:rPr lang="en-US" sz="1200" spc="-10" dirty="0" smtClean="0">
                <a:latin typeface="Georgia"/>
                <a:cs typeface="Georgia"/>
              </a:rPr>
              <a:t>flee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later </a:t>
            </a:r>
            <a:r>
              <a:rPr lang="en-US" sz="1200" spc="-10" dirty="0" smtClean="0">
                <a:latin typeface="Georgia"/>
                <a:cs typeface="Georgia"/>
              </a:rPr>
              <a:t>executed.</a:t>
            </a:r>
            <a:endParaRPr lang="en-US" sz="1200" dirty="0" smtClean="0">
              <a:latin typeface="Georgia"/>
              <a:cs typeface="Georgia"/>
            </a:endParaRPr>
          </a:p>
          <a:p>
            <a:pPr marL="287020" indent="-274320">
              <a:lnSpc>
                <a:spcPts val="2585"/>
              </a:lnSpc>
              <a:buClr>
                <a:srgbClr val="71A276"/>
              </a:buClr>
              <a:buSzPct val="85416"/>
              <a:buFont typeface="Wingdings 2"/>
              <a:buChar char=""/>
              <a:tabLst>
                <a:tab pos="286385" algn="l"/>
                <a:tab pos="287020" algn="l"/>
              </a:tabLst>
            </a:pPr>
            <a:r>
              <a:rPr lang="en-US" sz="1400" dirty="0" smtClean="0">
                <a:latin typeface="Georgia"/>
                <a:cs typeface="Georgia"/>
              </a:rPr>
              <a:t>Big Deal: The </a:t>
            </a:r>
            <a:r>
              <a:rPr lang="en-US" sz="1400" spc="-5" dirty="0" smtClean="0">
                <a:latin typeface="Georgia"/>
                <a:cs typeface="Georgia"/>
              </a:rPr>
              <a:t>Soviet Union </a:t>
            </a:r>
            <a:r>
              <a:rPr lang="en-US" sz="1400" dirty="0" smtClean="0">
                <a:latin typeface="Georgia"/>
                <a:cs typeface="Georgia"/>
              </a:rPr>
              <a:t>is </a:t>
            </a:r>
            <a:r>
              <a:rPr lang="en-US" sz="1400" spc="-5" dirty="0" smtClean="0">
                <a:latin typeface="Georgia"/>
                <a:cs typeface="Georgia"/>
              </a:rPr>
              <a:t>allowing the dissolution of</a:t>
            </a:r>
            <a:r>
              <a:rPr lang="en-US" sz="1400" spc="-70" dirty="0" smtClean="0">
                <a:latin typeface="Georgia"/>
                <a:cs typeface="Georgia"/>
              </a:rPr>
              <a:t> </a:t>
            </a:r>
            <a:r>
              <a:rPr lang="en-US" sz="1400" dirty="0" smtClean="0">
                <a:latin typeface="Georgia"/>
                <a:cs typeface="Georgia"/>
              </a:rPr>
              <a:t>its</a:t>
            </a:r>
          </a:p>
          <a:p>
            <a:pPr marL="287020">
              <a:lnSpc>
                <a:spcPts val="2590"/>
              </a:lnSpc>
            </a:pPr>
            <a:r>
              <a:rPr lang="en-US" sz="1400" spc="-5" dirty="0" smtClean="0">
                <a:latin typeface="Georgia"/>
                <a:cs typeface="Georgia"/>
              </a:rPr>
              <a:t>cherished security</a:t>
            </a:r>
            <a:r>
              <a:rPr lang="en-US" sz="1400" spc="-45" dirty="0" smtClean="0">
                <a:latin typeface="Georgia"/>
                <a:cs typeface="Georgia"/>
              </a:rPr>
              <a:t> </a:t>
            </a:r>
            <a:r>
              <a:rPr lang="en-US" sz="1400" spc="-5" dirty="0" smtClean="0">
                <a:latin typeface="Georgia"/>
                <a:cs typeface="Georgia"/>
              </a:rPr>
              <a:t>buffer-zone!</a:t>
            </a:r>
            <a:endParaRPr lang="en-US" sz="14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26</a:t>
            </a:fld>
            <a:endParaRPr lang="en-GB"/>
          </a:p>
        </p:txBody>
      </p:sp>
    </p:spTree>
    <p:extLst>
      <p:ext uri="{BB962C8B-B14F-4D97-AF65-F5344CB8AC3E}">
        <p14:creationId xmlns:p14="http://schemas.microsoft.com/office/powerpoint/2010/main" val="3976034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1595"/>
              </a:lnSpc>
              <a:buClr>
                <a:srgbClr val="71A276"/>
              </a:buClr>
              <a:buSzPct val="84210"/>
              <a:buFont typeface="Wingdings 2"/>
              <a:buChar char=""/>
              <a:tabLst>
                <a:tab pos="286385" algn="l"/>
                <a:tab pos="287020" algn="l"/>
              </a:tabLst>
            </a:pPr>
            <a:r>
              <a:rPr lang="en-US" sz="1200" spc="-10" dirty="0" smtClean="0">
                <a:latin typeface="Georgia"/>
                <a:cs typeface="Georgia"/>
              </a:rPr>
              <a:t>East Germany: demonstrations </a:t>
            </a:r>
            <a:r>
              <a:rPr lang="en-US" sz="1200" spc="-5" dirty="0" smtClean="0">
                <a:latin typeface="Georgia"/>
                <a:cs typeface="Georgia"/>
              </a:rPr>
              <a:t>in </a:t>
            </a:r>
            <a:r>
              <a:rPr lang="en-US" sz="1200" spc="-10" dirty="0" smtClean="0">
                <a:latin typeface="Georgia"/>
                <a:cs typeface="Georgia"/>
              </a:rPr>
              <a:t>support </a:t>
            </a:r>
            <a:r>
              <a:rPr lang="en-US" sz="1200" spc="-5" dirty="0" smtClean="0">
                <a:latin typeface="Georgia"/>
                <a:cs typeface="Georgia"/>
              </a:rPr>
              <a:t>of </a:t>
            </a:r>
            <a:r>
              <a:rPr lang="en-US" sz="1200" spc="-10" dirty="0" smtClean="0">
                <a:latin typeface="Georgia"/>
                <a:cs typeface="Georgia"/>
              </a:rPr>
              <a:t>democracy began </a:t>
            </a:r>
            <a:r>
              <a:rPr lang="en-US" sz="1200" spc="-5" dirty="0" smtClean="0">
                <a:latin typeface="Georgia"/>
                <a:cs typeface="Georgia"/>
              </a:rPr>
              <a:t>to</a:t>
            </a:r>
            <a:r>
              <a:rPr lang="en-US" sz="1200" spc="330" dirty="0" smtClean="0">
                <a:latin typeface="Georgia"/>
                <a:cs typeface="Georgia"/>
              </a:rPr>
              <a:t> </a:t>
            </a:r>
            <a:r>
              <a:rPr lang="en-US" sz="1200" spc="-5" dirty="0" smtClean="0">
                <a:latin typeface="Georgia"/>
                <a:cs typeface="Georgia"/>
              </a:rPr>
              <a:t>spread.</a:t>
            </a:r>
            <a:endParaRPr lang="en-US" sz="1200" dirty="0" smtClean="0">
              <a:latin typeface="Georgia"/>
              <a:cs typeface="Georgia"/>
            </a:endParaRPr>
          </a:p>
          <a:p>
            <a:pPr marL="287020" marR="29209">
              <a:lnSpc>
                <a:spcPts val="1820"/>
              </a:lnSpc>
              <a:spcBef>
                <a:spcPts val="215"/>
              </a:spcBef>
            </a:pPr>
            <a:r>
              <a:rPr lang="en-US" sz="1200" spc="-10" dirty="0" smtClean="0">
                <a:latin typeface="Georgia"/>
                <a:cs typeface="Georgia"/>
              </a:rPr>
              <a:t>October </a:t>
            </a:r>
            <a:r>
              <a:rPr lang="en-US" sz="1200" spc="-5" dirty="0" smtClean="0">
                <a:latin typeface="Georgia"/>
                <a:cs typeface="Georgia"/>
              </a:rPr>
              <a:t>1989 - leader of the </a:t>
            </a:r>
            <a:r>
              <a:rPr lang="en-US" sz="1200" spc="-10" dirty="0" smtClean="0">
                <a:latin typeface="Georgia"/>
                <a:cs typeface="Georgia"/>
              </a:rPr>
              <a:t>communist </a:t>
            </a:r>
            <a:r>
              <a:rPr lang="en-US" sz="1200" spc="-5" dirty="0" smtClean="0">
                <a:latin typeface="Georgia"/>
                <a:cs typeface="Georgia"/>
              </a:rPr>
              <a:t>party </a:t>
            </a:r>
            <a:r>
              <a:rPr lang="en-US" sz="1200" spc="-10" dirty="0" smtClean="0">
                <a:latin typeface="Georgia"/>
                <a:cs typeface="Georgia"/>
              </a:rPr>
              <a:t>resigned </a:t>
            </a:r>
            <a:r>
              <a:rPr lang="en-US" sz="1200" spc="-5" dirty="0" smtClean="0">
                <a:latin typeface="Georgia"/>
                <a:cs typeface="Georgia"/>
              </a:rPr>
              <a:t>and was replaced </a:t>
            </a:r>
            <a:r>
              <a:rPr lang="en-US" sz="1200" spc="-10" dirty="0" smtClean="0">
                <a:latin typeface="Georgia"/>
                <a:cs typeface="Georgia"/>
              </a:rPr>
              <a:t>by  </a:t>
            </a:r>
            <a:r>
              <a:rPr lang="en-US" sz="1200" spc="-10" dirty="0" err="1" smtClean="0">
                <a:latin typeface="Georgia"/>
                <a:cs typeface="Georgia"/>
              </a:rPr>
              <a:t>Egon</a:t>
            </a:r>
            <a:r>
              <a:rPr lang="en-US" sz="1200" spc="-10" dirty="0" smtClean="0">
                <a:latin typeface="Georgia"/>
                <a:cs typeface="Georgia"/>
              </a:rPr>
              <a:t> </a:t>
            </a:r>
            <a:r>
              <a:rPr lang="en-US" sz="1200" spc="-10" dirty="0" err="1" smtClean="0">
                <a:latin typeface="Georgia"/>
                <a:cs typeface="Georgia"/>
              </a:rPr>
              <a:t>Krenz</a:t>
            </a:r>
            <a:r>
              <a:rPr lang="en-US" sz="1200" spc="-10" dirty="0" smtClean="0">
                <a:latin typeface="Georgia"/>
                <a:cs typeface="Georgia"/>
              </a:rPr>
              <a:t>. </a:t>
            </a:r>
            <a:r>
              <a:rPr lang="en-US" sz="1200" spc="-5" dirty="0" smtClean="0">
                <a:latin typeface="Georgia"/>
                <a:cs typeface="Georgia"/>
              </a:rPr>
              <a:t>Gorbachev told </a:t>
            </a:r>
            <a:r>
              <a:rPr lang="en-US" sz="1200" spc="-10" dirty="0" smtClean="0">
                <a:latin typeface="Georgia"/>
                <a:cs typeface="Georgia"/>
              </a:rPr>
              <a:t>East Germany </a:t>
            </a:r>
            <a:r>
              <a:rPr lang="en-US" sz="1200" spc="-5" dirty="0" smtClean="0">
                <a:latin typeface="Georgia"/>
                <a:cs typeface="Georgia"/>
              </a:rPr>
              <a:t>that it </a:t>
            </a:r>
            <a:r>
              <a:rPr lang="en-US" sz="1200" spc="-10" dirty="0" smtClean="0">
                <a:latin typeface="Georgia"/>
                <a:cs typeface="Georgia"/>
              </a:rPr>
              <a:t>should </a:t>
            </a:r>
            <a:r>
              <a:rPr lang="en-US" sz="1200" spc="-5" dirty="0" smtClean="0">
                <a:latin typeface="Georgia"/>
                <a:cs typeface="Georgia"/>
              </a:rPr>
              <a:t>create </a:t>
            </a:r>
            <a:r>
              <a:rPr lang="en-US" sz="1200" spc="-10" dirty="0" smtClean="0">
                <a:latin typeface="Georgia"/>
                <a:cs typeface="Georgia"/>
              </a:rPr>
              <a:t>closer </a:t>
            </a:r>
            <a:r>
              <a:rPr lang="en-US" sz="1200" spc="-5" dirty="0" smtClean="0">
                <a:latin typeface="Georgia"/>
                <a:cs typeface="Georgia"/>
              </a:rPr>
              <a:t>ties  </a:t>
            </a:r>
            <a:r>
              <a:rPr lang="en-US" sz="1200" spc="-10" dirty="0" smtClean="0">
                <a:latin typeface="Georgia"/>
                <a:cs typeface="Georgia"/>
              </a:rPr>
              <a:t>with West </a:t>
            </a:r>
            <a:r>
              <a:rPr lang="en-US" sz="1200" spc="-5" dirty="0" smtClean="0">
                <a:latin typeface="Georgia"/>
                <a:cs typeface="Georgia"/>
              </a:rPr>
              <a:t>Germany, as the USSR could </a:t>
            </a:r>
            <a:r>
              <a:rPr lang="en-US" sz="1200" spc="-10" dirty="0" smtClean="0">
                <a:latin typeface="Georgia"/>
                <a:cs typeface="Georgia"/>
              </a:rPr>
              <a:t>not offer </a:t>
            </a:r>
            <a:r>
              <a:rPr lang="en-US" sz="1200" spc="-5" dirty="0" smtClean="0">
                <a:latin typeface="Georgia"/>
                <a:cs typeface="Georgia"/>
              </a:rPr>
              <a:t>them financial</a:t>
            </a:r>
            <a:r>
              <a:rPr lang="en-US" sz="1200" spc="125" dirty="0" smtClean="0">
                <a:latin typeface="Georgia"/>
                <a:cs typeface="Georgia"/>
              </a:rPr>
              <a:t> </a:t>
            </a:r>
            <a:r>
              <a:rPr lang="en-US" sz="1200" spc="-10" dirty="0" smtClean="0">
                <a:latin typeface="Georgia"/>
                <a:cs typeface="Georgia"/>
              </a:rPr>
              <a:t>support.</a:t>
            </a:r>
            <a:endParaRPr lang="en-US" sz="1200" dirty="0" smtClean="0">
              <a:latin typeface="Georgia"/>
              <a:cs typeface="Georgia"/>
            </a:endParaRPr>
          </a:p>
          <a:p>
            <a:pPr marL="287020" marR="589915">
              <a:lnSpc>
                <a:spcPts val="1820"/>
              </a:lnSpc>
            </a:pPr>
            <a:r>
              <a:rPr lang="en-US" sz="1200" spc="-10" dirty="0" smtClean="0">
                <a:latin typeface="Georgia"/>
                <a:cs typeface="Georgia"/>
              </a:rPr>
              <a:t>November </a:t>
            </a:r>
            <a:r>
              <a:rPr lang="en-US" sz="1200" spc="-5" dirty="0" smtClean="0">
                <a:latin typeface="Georgia"/>
                <a:cs typeface="Georgia"/>
              </a:rPr>
              <a:t>1989 – the </a:t>
            </a:r>
            <a:r>
              <a:rPr lang="en-US" sz="1200" spc="-10" dirty="0" smtClean="0">
                <a:latin typeface="Georgia"/>
                <a:cs typeface="Georgia"/>
              </a:rPr>
              <a:t>East German government resigned </a:t>
            </a:r>
            <a:r>
              <a:rPr lang="en-US" sz="1200" spc="-5" dirty="0" smtClean="0">
                <a:latin typeface="Georgia"/>
                <a:cs typeface="Georgia"/>
              </a:rPr>
              <a:t>and </a:t>
            </a:r>
            <a:r>
              <a:rPr lang="en-US" sz="1200" spc="-10" dirty="0" err="1" smtClean="0">
                <a:latin typeface="Georgia"/>
                <a:cs typeface="Georgia"/>
              </a:rPr>
              <a:t>Krenz</a:t>
            </a:r>
            <a:r>
              <a:rPr lang="en-US" sz="1200" spc="-10" dirty="0" smtClean="0">
                <a:latin typeface="Georgia"/>
                <a:cs typeface="Georgia"/>
              </a:rPr>
              <a:t>  decided </a:t>
            </a:r>
            <a:r>
              <a:rPr lang="en-US" sz="1200" spc="-5" dirty="0" smtClean="0">
                <a:latin typeface="Georgia"/>
                <a:cs typeface="Georgia"/>
              </a:rPr>
              <a:t>to </a:t>
            </a:r>
            <a:r>
              <a:rPr lang="en-US" sz="1200" spc="-10" dirty="0" smtClean="0">
                <a:latin typeface="Georgia"/>
                <a:cs typeface="Georgia"/>
              </a:rPr>
              <a:t>open </a:t>
            </a:r>
            <a:r>
              <a:rPr lang="en-US" sz="1200" spc="-5" dirty="0" smtClean="0">
                <a:latin typeface="Georgia"/>
                <a:cs typeface="Georgia"/>
              </a:rPr>
              <a:t>the Berlin Wall. </a:t>
            </a:r>
            <a:r>
              <a:rPr lang="en-US" sz="1200" spc="-10" dirty="0" smtClean="0">
                <a:latin typeface="Georgia"/>
                <a:cs typeface="Georgia"/>
              </a:rPr>
              <a:t>People from both sides </a:t>
            </a:r>
            <a:r>
              <a:rPr lang="en-US" sz="1200" spc="-5" dirty="0" smtClean="0">
                <a:latin typeface="Georgia"/>
                <a:cs typeface="Georgia"/>
              </a:rPr>
              <a:t>started to </a:t>
            </a:r>
            <a:r>
              <a:rPr lang="en-US" sz="1200" spc="-10" dirty="0" smtClean="0">
                <a:latin typeface="Georgia"/>
                <a:cs typeface="Georgia"/>
              </a:rPr>
              <a:t>tear  down </a:t>
            </a:r>
            <a:r>
              <a:rPr lang="en-US" sz="1200" spc="-5" dirty="0" smtClean="0">
                <a:latin typeface="Georgia"/>
                <a:cs typeface="Georgia"/>
              </a:rPr>
              <a:t>the</a:t>
            </a:r>
            <a:r>
              <a:rPr lang="en-US" sz="1200" spc="-80" dirty="0" smtClean="0">
                <a:latin typeface="Georgia"/>
                <a:cs typeface="Georgia"/>
              </a:rPr>
              <a:t> </a:t>
            </a:r>
            <a:r>
              <a:rPr lang="en-US" sz="1200" spc="-5" dirty="0" smtClean="0">
                <a:latin typeface="Georgia"/>
                <a:cs typeface="Georgia"/>
              </a:rPr>
              <a:t>wall.</a:t>
            </a:r>
            <a:endParaRPr lang="en-US" sz="1200" dirty="0" smtClean="0">
              <a:latin typeface="Georgia"/>
              <a:cs typeface="Georgia"/>
            </a:endParaRPr>
          </a:p>
          <a:p>
            <a:pPr marL="287020" marR="29845" indent="-274320">
              <a:lnSpc>
                <a:spcPct val="80000"/>
              </a:lnSpc>
              <a:spcBef>
                <a:spcPts val="475"/>
              </a:spcBef>
              <a:buClr>
                <a:srgbClr val="71A276"/>
              </a:buClr>
              <a:buSzPct val="84210"/>
              <a:buFont typeface="Wingdings 2"/>
              <a:buChar char=""/>
              <a:tabLst>
                <a:tab pos="286385" algn="l"/>
                <a:tab pos="287020" algn="l"/>
              </a:tabLst>
            </a:pPr>
            <a:r>
              <a:rPr lang="en-US" sz="1200" spc="-10" dirty="0" smtClean="0">
                <a:latin typeface="Georgia"/>
                <a:cs typeface="Georgia"/>
              </a:rPr>
              <a:t>Czechoslovakia: </a:t>
            </a:r>
            <a:r>
              <a:rPr lang="en-US" sz="1200" spc="-5" dirty="0" smtClean="0">
                <a:latin typeface="Georgia"/>
                <a:cs typeface="Georgia"/>
              </a:rPr>
              <a:t>There was a rebirth of the “Prague Spring” and the  </a:t>
            </a:r>
            <a:r>
              <a:rPr lang="en-US" sz="1200" spc="-10" dirty="0" smtClean="0">
                <a:latin typeface="Georgia"/>
                <a:cs typeface="Georgia"/>
              </a:rPr>
              <a:t>communist government resigned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replaced with a multi-party  system (“Velvet Revolution”). Vaclav Havel became president. </a:t>
            </a:r>
            <a:r>
              <a:rPr lang="en-US" sz="1200" spc="-10" dirty="0" smtClean="0">
                <a:latin typeface="Georgia"/>
                <a:cs typeface="Georgia"/>
              </a:rPr>
              <a:t>October  </a:t>
            </a:r>
            <a:r>
              <a:rPr lang="en-US" sz="1200" spc="-5" dirty="0" smtClean="0">
                <a:latin typeface="Georgia"/>
                <a:cs typeface="Georgia"/>
              </a:rPr>
              <a:t>1989 – the Warsaw Pact </a:t>
            </a:r>
            <a:r>
              <a:rPr lang="en-US" sz="1200" spc="-10" dirty="0" smtClean="0">
                <a:latin typeface="Georgia"/>
                <a:cs typeface="Georgia"/>
              </a:rPr>
              <a:t>including </a:t>
            </a:r>
            <a:r>
              <a:rPr lang="en-US" sz="1200" spc="-5" dirty="0" smtClean="0">
                <a:latin typeface="Georgia"/>
                <a:cs typeface="Georgia"/>
              </a:rPr>
              <a:t>the USSR </a:t>
            </a:r>
            <a:r>
              <a:rPr lang="en-US" sz="1200" spc="-10" dirty="0" smtClean="0">
                <a:latin typeface="Georgia"/>
                <a:cs typeface="Georgia"/>
              </a:rPr>
              <a:t>condemned </a:t>
            </a:r>
            <a:r>
              <a:rPr lang="en-US" sz="1200" spc="-5" dirty="0" smtClean="0">
                <a:latin typeface="Georgia"/>
                <a:cs typeface="Georgia"/>
              </a:rPr>
              <a:t>the 1968</a:t>
            </a:r>
            <a:r>
              <a:rPr lang="en-US" sz="1200" spc="140" dirty="0" smtClean="0">
                <a:latin typeface="Georgia"/>
                <a:cs typeface="Georgia"/>
              </a:rPr>
              <a:t> </a:t>
            </a:r>
            <a:r>
              <a:rPr lang="en-US" sz="1200" spc="-5" dirty="0" smtClean="0">
                <a:latin typeface="Georgia"/>
                <a:cs typeface="Georgia"/>
              </a:rPr>
              <a:t>invasion.</a:t>
            </a:r>
            <a:endParaRPr lang="en-US" sz="1200" dirty="0" smtClean="0">
              <a:latin typeface="Georgia"/>
              <a:cs typeface="Georgia"/>
            </a:endParaRPr>
          </a:p>
          <a:p>
            <a:pPr marL="287020" marR="5080" indent="-274320">
              <a:lnSpc>
                <a:spcPct val="80000"/>
              </a:lnSpc>
              <a:spcBef>
                <a:spcPts val="455"/>
              </a:spcBef>
              <a:buClr>
                <a:srgbClr val="71A276"/>
              </a:buClr>
              <a:buSzPct val="84210"/>
              <a:buFont typeface="Wingdings 2"/>
              <a:buChar char=""/>
              <a:tabLst>
                <a:tab pos="286385" algn="l"/>
                <a:tab pos="287020" algn="l"/>
              </a:tabLst>
            </a:pPr>
            <a:r>
              <a:rPr lang="en-US" sz="1200" spc="-5" dirty="0" smtClean="0">
                <a:latin typeface="Georgia"/>
                <a:cs typeface="Georgia"/>
              </a:rPr>
              <a:t>Romania: remarkable in that it </a:t>
            </a:r>
            <a:r>
              <a:rPr lang="en-US" sz="1200" spc="-10" dirty="0" smtClean="0">
                <a:latin typeface="Georgia"/>
                <a:cs typeface="Georgia"/>
              </a:rPr>
              <a:t>was </a:t>
            </a:r>
            <a:r>
              <a:rPr lang="en-US" sz="1200" i="1" spc="-10" dirty="0" smtClean="0">
                <a:latin typeface="Georgia"/>
                <a:cs typeface="Georgia"/>
              </a:rPr>
              <a:t>NOT </a:t>
            </a:r>
            <a:r>
              <a:rPr lang="en-US" sz="1200" i="1" spc="-5" dirty="0" smtClean="0">
                <a:latin typeface="Georgia"/>
                <a:cs typeface="Georgia"/>
              </a:rPr>
              <a:t>a </a:t>
            </a:r>
            <a:r>
              <a:rPr lang="en-US" sz="1200" i="1" spc="-10" dirty="0" smtClean="0">
                <a:latin typeface="Georgia"/>
                <a:cs typeface="Georgia"/>
              </a:rPr>
              <a:t>peaceful </a:t>
            </a:r>
            <a:r>
              <a:rPr lang="en-US" sz="1200" i="1" spc="-5" dirty="0" smtClean="0">
                <a:latin typeface="Georgia"/>
                <a:cs typeface="Georgia"/>
              </a:rPr>
              <a:t>transition</a:t>
            </a:r>
            <a:r>
              <a:rPr lang="en-US" sz="1200" spc="-5" dirty="0" smtClean="0">
                <a:latin typeface="Georgia"/>
                <a:cs typeface="Georgia"/>
              </a:rPr>
              <a:t>. </a:t>
            </a:r>
            <a:r>
              <a:rPr lang="en-US" sz="1200" spc="-10" dirty="0" smtClean="0">
                <a:latin typeface="Georgia"/>
                <a:cs typeface="Georgia"/>
              </a:rPr>
              <a:t>Leader  </a:t>
            </a:r>
            <a:r>
              <a:rPr lang="en-US" sz="1200" spc="-10" dirty="0" err="1" smtClean="0">
                <a:latin typeface="Georgia"/>
                <a:cs typeface="Georgia"/>
              </a:rPr>
              <a:t>Nicolae</a:t>
            </a:r>
            <a:r>
              <a:rPr lang="en-US" sz="1200" spc="-10" dirty="0" smtClean="0">
                <a:latin typeface="Georgia"/>
                <a:cs typeface="Georgia"/>
              </a:rPr>
              <a:t> Ceausescu (</a:t>
            </a:r>
            <a:r>
              <a:rPr lang="en-US" sz="1200" spc="-10" dirty="0" err="1" smtClean="0">
                <a:latin typeface="Georgia"/>
                <a:cs typeface="Georgia"/>
              </a:rPr>
              <a:t>Cheow-shess-ku</a:t>
            </a:r>
            <a:r>
              <a:rPr lang="en-US" sz="1200" spc="-10" dirty="0" smtClean="0">
                <a:latin typeface="Georgia"/>
                <a:cs typeface="Georgia"/>
              </a:rPr>
              <a:t>) </a:t>
            </a:r>
            <a:r>
              <a:rPr lang="en-US" sz="1200" spc="-5" dirty="0" smtClean="0">
                <a:latin typeface="Georgia"/>
                <a:cs typeface="Georgia"/>
              </a:rPr>
              <a:t>tried to </a:t>
            </a:r>
            <a:r>
              <a:rPr lang="en-US" sz="1200" spc="-10" dirty="0" smtClean="0">
                <a:latin typeface="Georgia"/>
                <a:cs typeface="Georgia"/>
              </a:rPr>
              <a:t>put down </a:t>
            </a:r>
            <a:r>
              <a:rPr lang="en-US" sz="1200" spc="-5" dirty="0" smtClean="0">
                <a:latin typeface="Georgia"/>
                <a:cs typeface="Georgia"/>
              </a:rPr>
              <a:t>the </a:t>
            </a:r>
            <a:r>
              <a:rPr lang="en-US" sz="1200" spc="-10" dirty="0" smtClean="0">
                <a:latin typeface="Georgia"/>
                <a:cs typeface="Georgia"/>
              </a:rPr>
              <a:t>demonstrations.  </a:t>
            </a:r>
            <a:r>
              <a:rPr lang="en-US" sz="1200" spc="-5" dirty="0" smtClean="0">
                <a:latin typeface="Georgia"/>
                <a:cs typeface="Georgia"/>
              </a:rPr>
              <a:t>Gorbachev </a:t>
            </a:r>
            <a:r>
              <a:rPr lang="en-US" sz="1200" spc="-10" dirty="0" smtClean="0">
                <a:latin typeface="Georgia"/>
                <a:cs typeface="Georgia"/>
              </a:rPr>
              <a:t>refused </a:t>
            </a:r>
            <a:r>
              <a:rPr lang="en-US" sz="1200" spc="-5" dirty="0" smtClean="0">
                <a:latin typeface="Georgia"/>
                <a:cs typeface="Georgia"/>
              </a:rPr>
              <a:t>to </a:t>
            </a:r>
            <a:r>
              <a:rPr lang="en-US" sz="1200" spc="-10" dirty="0" smtClean="0">
                <a:latin typeface="Georgia"/>
                <a:cs typeface="Georgia"/>
              </a:rPr>
              <a:t>intervene, </a:t>
            </a:r>
            <a:r>
              <a:rPr lang="en-US" sz="1200" spc="-5" dirty="0" smtClean="0">
                <a:latin typeface="Georgia"/>
                <a:cs typeface="Georgia"/>
              </a:rPr>
              <a:t>and </a:t>
            </a:r>
            <a:r>
              <a:rPr lang="en-US" sz="1200" spc="-10" dirty="0" smtClean="0">
                <a:latin typeface="Georgia"/>
                <a:cs typeface="Georgia"/>
              </a:rPr>
              <a:t>Ceausescu was </a:t>
            </a:r>
            <a:r>
              <a:rPr lang="en-US" sz="1200" spc="-5" dirty="0" smtClean="0">
                <a:latin typeface="Georgia"/>
                <a:cs typeface="Georgia"/>
              </a:rPr>
              <a:t>captured when </a:t>
            </a:r>
            <a:r>
              <a:rPr lang="en-US" sz="1200" spc="-10" dirty="0" smtClean="0">
                <a:latin typeface="Georgia"/>
                <a:cs typeface="Georgia"/>
              </a:rPr>
              <a:t>he  </a:t>
            </a:r>
            <a:r>
              <a:rPr lang="en-US" sz="1200" spc="-5" dirty="0" smtClean="0">
                <a:latin typeface="Georgia"/>
                <a:cs typeface="Georgia"/>
              </a:rPr>
              <a:t>attempted to </a:t>
            </a:r>
            <a:r>
              <a:rPr lang="en-US" sz="1200" spc="-10" dirty="0" smtClean="0">
                <a:latin typeface="Georgia"/>
                <a:cs typeface="Georgia"/>
              </a:rPr>
              <a:t>flee </a:t>
            </a:r>
            <a:r>
              <a:rPr lang="en-US" sz="1200" spc="-5" dirty="0" smtClean="0">
                <a:latin typeface="Georgia"/>
                <a:cs typeface="Georgia"/>
              </a:rPr>
              <a:t>and </a:t>
            </a:r>
            <a:r>
              <a:rPr lang="en-US" sz="1200" spc="-10" dirty="0" smtClean="0">
                <a:latin typeface="Georgia"/>
                <a:cs typeface="Georgia"/>
              </a:rPr>
              <a:t>was </a:t>
            </a:r>
            <a:r>
              <a:rPr lang="en-US" sz="1200" spc="-5" dirty="0" smtClean="0">
                <a:latin typeface="Georgia"/>
                <a:cs typeface="Georgia"/>
              </a:rPr>
              <a:t>later </a:t>
            </a:r>
            <a:r>
              <a:rPr lang="en-US" sz="1200" spc="-10" dirty="0" smtClean="0">
                <a:latin typeface="Georgia"/>
                <a:cs typeface="Georgia"/>
              </a:rPr>
              <a:t>executed.</a:t>
            </a:r>
            <a:endParaRPr lang="en-US" sz="1200" dirty="0" smtClean="0">
              <a:latin typeface="Georgia"/>
              <a:cs typeface="Georgia"/>
            </a:endParaRPr>
          </a:p>
          <a:p>
            <a:pPr marL="287020" indent="-274320">
              <a:lnSpc>
                <a:spcPts val="2585"/>
              </a:lnSpc>
              <a:buClr>
                <a:srgbClr val="71A276"/>
              </a:buClr>
              <a:buSzPct val="85416"/>
              <a:buFont typeface="Wingdings 2"/>
              <a:buChar char=""/>
              <a:tabLst>
                <a:tab pos="286385" algn="l"/>
                <a:tab pos="287020" algn="l"/>
              </a:tabLst>
            </a:pPr>
            <a:r>
              <a:rPr lang="en-US" sz="1400" dirty="0" smtClean="0">
                <a:latin typeface="Georgia"/>
                <a:cs typeface="Georgia"/>
              </a:rPr>
              <a:t>Big Deal: The </a:t>
            </a:r>
            <a:r>
              <a:rPr lang="en-US" sz="1400" spc="-5" dirty="0" smtClean="0">
                <a:latin typeface="Georgia"/>
                <a:cs typeface="Georgia"/>
              </a:rPr>
              <a:t>Soviet Union </a:t>
            </a:r>
            <a:r>
              <a:rPr lang="en-US" sz="1400" dirty="0" smtClean="0">
                <a:latin typeface="Georgia"/>
                <a:cs typeface="Georgia"/>
              </a:rPr>
              <a:t>is </a:t>
            </a:r>
            <a:r>
              <a:rPr lang="en-US" sz="1400" spc="-5" dirty="0" smtClean="0">
                <a:latin typeface="Georgia"/>
                <a:cs typeface="Georgia"/>
              </a:rPr>
              <a:t>allowing the dissolution of</a:t>
            </a:r>
            <a:r>
              <a:rPr lang="en-US" sz="1400" spc="-70" dirty="0" smtClean="0">
                <a:latin typeface="Georgia"/>
                <a:cs typeface="Georgia"/>
              </a:rPr>
              <a:t> </a:t>
            </a:r>
            <a:r>
              <a:rPr lang="en-US" sz="1400" dirty="0" smtClean="0">
                <a:latin typeface="Georgia"/>
                <a:cs typeface="Georgia"/>
              </a:rPr>
              <a:t>its</a:t>
            </a:r>
          </a:p>
          <a:p>
            <a:pPr marL="287020">
              <a:lnSpc>
                <a:spcPts val="2590"/>
              </a:lnSpc>
            </a:pPr>
            <a:r>
              <a:rPr lang="en-US" sz="1400" spc="-5" dirty="0" smtClean="0">
                <a:latin typeface="Georgia"/>
                <a:cs typeface="Georgia"/>
              </a:rPr>
              <a:t>cherished security</a:t>
            </a:r>
            <a:r>
              <a:rPr lang="en-US" sz="1400" spc="-45" dirty="0" smtClean="0">
                <a:latin typeface="Georgia"/>
                <a:cs typeface="Georgia"/>
              </a:rPr>
              <a:t> </a:t>
            </a:r>
            <a:r>
              <a:rPr lang="en-US" sz="1400" spc="-5" dirty="0" smtClean="0">
                <a:latin typeface="Georgia"/>
                <a:cs typeface="Georgia"/>
              </a:rPr>
              <a:t>buffer-zone!</a:t>
            </a:r>
            <a:endParaRPr lang="en-US" sz="14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27</a:t>
            </a:fld>
            <a:endParaRPr lang="en-GB"/>
          </a:p>
        </p:txBody>
      </p:sp>
    </p:spTree>
    <p:extLst>
      <p:ext uri="{BB962C8B-B14F-4D97-AF65-F5344CB8AC3E}">
        <p14:creationId xmlns:p14="http://schemas.microsoft.com/office/powerpoint/2010/main" val="3166757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83185" indent="-274320" algn="just">
              <a:lnSpc>
                <a:spcPct val="100000"/>
              </a:lnSpc>
              <a:buClr>
                <a:srgbClr val="71A276"/>
              </a:buClr>
              <a:buSzPct val="85185"/>
              <a:buFont typeface="Wingdings 2"/>
              <a:buChar char=""/>
              <a:tabLst>
                <a:tab pos="287020" algn="l"/>
              </a:tabLst>
            </a:pPr>
            <a:r>
              <a:rPr lang="en-US" sz="2700" dirty="0" smtClean="0">
                <a:latin typeface="Georgia"/>
                <a:cs typeface="Georgia"/>
              </a:rPr>
              <a:t>While </a:t>
            </a:r>
            <a:r>
              <a:rPr lang="en-US" sz="2700" spc="-5" dirty="0" smtClean="0">
                <a:latin typeface="Georgia"/>
                <a:cs typeface="Georgia"/>
              </a:rPr>
              <a:t>these developments seemed promising </a:t>
            </a:r>
            <a:r>
              <a:rPr lang="en-US" sz="2700" dirty="0" smtClean="0">
                <a:latin typeface="Georgia"/>
                <a:cs typeface="Georgia"/>
              </a:rPr>
              <a:t>(to </a:t>
            </a:r>
            <a:r>
              <a:rPr lang="en-US" sz="2700" spc="-5" dirty="0" smtClean="0">
                <a:latin typeface="Georgia"/>
                <a:cs typeface="Georgia"/>
              </a:rPr>
              <a:t>the  West, </a:t>
            </a:r>
            <a:r>
              <a:rPr lang="en-US" sz="2700" dirty="0" smtClean="0">
                <a:latin typeface="Georgia"/>
                <a:cs typeface="Georgia"/>
              </a:rPr>
              <a:t>at </a:t>
            </a:r>
            <a:r>
              <a:rPr lang="en-US" sz="2700" spc="-5" dirty="0" smtClean="0">
                <a:latin typeface="Georgia"/>
                <a:cs typeface="Georgia"/>
              </a:rPr>
              <a:t>least), there were other problems associated  with</a:t>
            </a:r>
            <a:r>
              <a:rPr lang="en-US" sz="2700" spc="-90" dirty="0" smtClean="0">
                <a:latin typeface="Georgia"/>
                <a:cs typeface="Georgia"/>
              </a:rPr>
              <a:t> </a:t>
            </a:r>
            <a:r>
              <a:rPr lang="en-US" sz="2700" spc="-5" dirty="0" smtClean="0">
                <a:latin typeface="Georgia"/>
                <a:cs typeface="Georgia"/>
              </a:rPr>
              <a:t>them:</a:t>
            </a:r>
            <a:endParaRPr lang="en-US" sz="2700" dirty="0" smtClean="0">
              <a:latin typeface="Georgia"/>
              <a:cs typeface="Georgia"/>
            </a:endParaRPr>
          </a:p>
          <a:p>
            <a:pPr marL="561340" marR="5080" lvl="1" indent="-274320">
              <a:lnSpc>
                <a:spcPct val="100000"/>
              </a:lnSpc>
              <a:spcBef>
                <a:spcPts val="545"/>
              </a:spcBef>
              <a:buClr>
                <a:srgbClr val="AFCCAF"/>
              </a:buClr>
              <a:buSzPct val="68181"/>
              <a:buFont typeface="Wingdings"/>
              <a:buChar char=""/>
              <a:tabLst>
                <a:tab pos="561340" algn="l"/>
              </a:tabLst>
            </a:pPr>
            <a:r>
              <a:rPr lang="en-US" sz="2200" spc="-5" dirty="0" smtClean="0">
                <a:latin typeface="Georgia"/>
                <a:cs typeface="Georgia"/>
              </a:rPr>
              <a:t>Economic problems – most of </a:t>
            </a:r>
            <a:r>
              <a:rPr lang="en-US" sz="2200" spc="-10" dirty="0" smtClean="0">
                <a:latin typeface="Georgia"/>
                <a:cs typeface="Georgia"/>
              </a:rPr>
              <a:t>these </a:t>
            </a:r>
            <a:r>
              <a:rPr lang="en-US" sz="2200" spc="-5" dirty="0" smtClean="0">
                <a:latin typeface="Georgia"/>
                <a:cs typeface="Georgia"/>
              </a:rPr>
              <a:t>nations </a:t>
            </a:r>
            <a:r>
              <a:rPr lang="en-US" sz="2200" spc="-10" dirty="0" smtClean="0">
                <a:latin typeface="Georgia"/>
                <a:cs typeface="Georgia"/>
              </a:rPr>
              <a:t>were </a:t>
            </a:r>
            <a:r>
              <a:rPr lang="en-US" sz="2200" spc="-5" dirty="0" smtClean="0">
                <a:latin typeface="Georgia"/>
                <a:cs typeface="Georgia"/>
              </a:rPr>
              <a:t>in </a:t>
            </a:r>
            <a:r>
              <a:rPr lang="en-US" sz="2200" spc="-10" dirty="0" smtClean="0">
                <a:latin typeface="Georgia"/>
                <a:cs typeface="Georgia"/>
              </a:rPr>
              <a:t>debt </a:t>
            </a:r>
            <a:r>
              <a:rPr lang="en-US" sz="2200" spc="-5" dirty="0" smtClean="0">
                <a:latin typeface="Georgia"/>
                <a:cs typeface="Georgia"/>
              </a:rPr>
              <a:t>to </a:t>
            </a:r>
            <a:r>
              <a:rPr lang="en-US" sz="2200" spc="-10" dirty="0" smtClean="0">
                <a:latin typeface="Georgia"/>
                <a:cs typeface="Georgia"/>
              </a:rPr>
              <a:t>the  </a:t>
            </a:r>
            <a:r>
              <a:rPr lang="en-US" sz="2200" spc="-5" dirty="0" smtClean="0">
                <a:latin typeface="Georgia"/>
                <a:cs typeface="Georgia"/>
              </a:rPr>
              <a:t>USSR, which added to the USSR’s economic concerns. Also –  applying capitalist policies to ‘backwards’ or under-developed  </a:t>
            </a:r>
            <a:r>
              <a:rPr lang="en-US" sz="2200" spc="-10" dirty="0" smtClean="0">
                <a:latin typeface="Georgia"/>
                <a:cs typeface="Georgia"/>
              </a:rPr>
              <a:t>economies would </a:t>
            </a:r>
            <a:r>
              <a:rPr lang="en-US" sz="2200" spc="-5" dirty="0" smtClean="0">
                <a:latin typeface="Georgia"/>
                <a:cs typeface="Georgia"/>
              </a:rPr>
              <a:t>be a difficult transition </a:t>
            </a:r>
            <a:r>
              <a:rPr lang="en-US" sz="2200" spc="-10" dirty="0" smtClean="0">
                <a:latin typeface="Georgia"/>
                <a:cs typeface="Georgia"/>
              </a:rPr>
              <a:t>that would cause  </a:t>
            </a:r>
            <a:r>
              <a:rPr lang="en-US" sz="2200" spc="-5" dirty="0" smtClean="0">
                <a:latin typeface="Georgia"/>
                <a:cs typeface="Georgia"/>
              </a:rPr>
              <a:t>hardship for many</a:t>
            </a:r>
            <a:r>
              <a:rPr lang="en-US" sz="2200" spc="-30" dirty="0" smtClean="0">
                <a:latin typeface="Georgia"/>
                <a:cs typeface="Georgia"/>
              </a:rPr>
              <a:t> </a:t>
            </a:r>
            <a:r>
              <a:rPr lang="en-US" sz="2200" spc="-10" dirty="0" smtClean="0">
                <a:latin typeface="Georgia"/>
                <a:cs typeface="Georgia"/>
              </a:rPr>
              <a:t>people.</a:t>
            </a:r>
            <a:endParaRPr lang="en-US" sz="2200" dirty="0" smtClean="0">
              <a:latin typeface="Georgia"/>
              <a:cs typeface="Georgia"/>
            </a:endParaRPr>
          </a:p>
          <a:p>
            <a:pPr marL="561340" marR="184150" lvl="1" indent="-274320">
              <a:lnSpc>
                <a:spcPct val="100000"/>
              </a:lnSpc>
              <a:spcBef>
                <a:spcPts val="525"/>
              </a:spcBef>
              <a:buClr>
                <a:srgbClr val="AFCCAF"/>
              </a:buClr>
              <a:buSzPct val="68181"/>
              <a:buFont typeface="Wingdings"/>
              <a:buChar char=""/>
              <a:tabLst>
                <a:tab pos="561340" algn="l"/>
              </a:tabLst>
            </a:pPr>
            <a:r>
              <a:rPr lang="en-US" sz="2200" spc="-10" dirty="0" smtClean="0">
                <a:latin typeface="Georgia"/>
                <a:cs typeface="Georgia"/>
              </a:rPr>
              <a:t>Unused </a:t>
            </a:r>
            <a:r>
              <a:rPr lang="en-US" sz="2200" spc="-5" dirty="0" smtClean="0">
                <a:latin typeface="Georgia"/>
                <a:cs typeface="Georgia"/>
              </a:rPr>
              <a:t>to </a:t>
            </a:r>
            <a:r>
              <a:rPr lang="en-US" sz="2200" spc="-10" dirty="0" smtClean="0">
                <a:latin typeface="Georgia"/>
                <a:cs typeface="Georgia"/>
              </a:rPr>
              <a:t>democracy </a:t>
            </a:r>
            <a:r>
              <a:rPr lang="en-US" sz="2200" spc="-5" dirty="0" smtClean="0">
                <a:latin typeface="Georgia"/>
                <a:cs typeface="Georgia"/>
              </a:rPr>
              <a:t>– </a:t>
            </a:r>
            <a:r>
              <a:rPr lang="en-US" sz="2200" spc="-10" dirty="0" smtClean="0">
                <a:latin typeface="Georgia"/>
                <a:cs typeface="Georgia"/>
              </a:rPr>
              <a:t>with the exception </a:t>
            </a:r>
            <a:r>
              <a:rPr lang="en-US" sz="2200" spc="-5" dirty="0" smtClean="0">
                <a:latin typeface="Georgia"/>
                <a:cs typeface="Georgia"/>
              </a:rPr>
              <a:t>of </a:t>
            </a:r>
            <a:r>
              <a:rPr lang="en-US" sz="2200" spc="-10" dirty="0" smtClean="0">
                <a:latin typeface="Georgia"/>
                <a:cs typeface="Georgia"/>
              </a:rPr>
              <a:t>Czechoslovakia,  </a:t>
            </a:r>
            <a:r>
              <a:rPr lang="en-US" sz="2200" spc="-5" dirty="0" smtClean="0">
                <a:latin typeface="Georgia"/>
                <a:cs typeface="Georgia"/>
              </a:rPr>
              <a:t>most of </a:t>
            </a:r>
            <a:r>
              <a:rPr lang="en-US" sz="2200" spc="-10" dirty="0" smtClean="0">
                <a:latin typeface="Georgia"/>
                <a:cs typeface="Georgia"/>
              </a:rPr>
              <a:t>these </a:t>
            </a:r>
            <a:r>
              <a:rPr lang="en-US" sz="2200" spc="-5" dirty="0" smtClean="0">
                <a:latin typeface="Georgia"/>
                <a:cs typeface="Georgia"/>
              </a:rPr>
              <a:t>nations prior to Soviet domination </a:t>
            </a:r>
            <a:r>
              <a:rPr lang="en-US" sz="2200" spc="-10" dirty="0" smtClean="0">
                <a:latin typeface="Georgia"/>
                <a:cs typeface="Georgia"/>
              </a:rPr>
              <a:t>were  </a:t>
            </a:r>
            <a:r>
              <a:rPr lang="en-US" sz="2200" spc="-5" dirty="0" smtClean="0">
                <a:latin typeface="Georgia"/>
                <a:cs typeface="Georgia"/>
              </a:rPr>
              <a:t>authoritarian regimes and quite intolerant of minority  groups…they might struggle with becoming the Western ideal  of</a:t>
            </a:r>
            <a:r>
              <a:rPr lang="en-US" sz="2200" spc="-85" dirty="0" smtClean="0">
                <a:latin typeface="Georgia"/>
                <a:cs typeface="Georgia"/>
              </a:rPr>
              <a:t> </a:t>
            </a:r>
            <a:r>
              <a:rPr lang="en-US" sz="2200" spc="-5" dirty="0" smtClean="0">
                <a:latin typeface="Georgia"/>
                <a:cs typeface="Georgia"/>
              </a:rPr>
              <a:t>‘democratic.’</a:t>
            </a:r>
            <a:endParaRPr lang="en-US" sz="2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28</a:t>
            </a:fld>
            <a:endParaRPr lang="en-GB"/>
          </a:p>
        </p:txBody>
      </p:sp>
    </p:spTree>
    <p:extLst>
      <p:ext uri="{BB962C8B-B14F-4D97-AF65-F5344CB8AC3E}">
        <p14:creationId xmlns:p14="http://schemas.microsoft.com/office/powerpoint/2010/main" val="2370554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4782"/>
              <a:buFont typeface="Wingdings 2"/>
              <a:buChar char=""/>
              <a:tabLst>
                <a:tab pos="286385" algn="l"/>
                <a:tab pos="287020" algn="l"/>
              </a:tabLst>
            </a:pPr>
            <a:r>
              <a:rPr lang="en-US" sz="2300" dirty="0" smtClean="0">
                <a:latin typeface="Georgia"/>
                <a:cs typeface="Georgia"/>
              </a:rPr>
              <a:t>The </a:t>
            </a:r>
            <a:r>
              <a:rPr lang="en-US" sz="2300" spc="-5" dirty="0" smtClean="0">
                <a:latin typeface="Georgia"/>
                <a:cs typeface="Georgia"/>
              </a:rPr>
              <a:t>Malta </a:t>
            </a:r>
            <a:r>
              <a:rPr lang="en-US" sz="2300" dirty="0" smtClean="0">
                <a:latin typeface="Georgia"/>
                <a:cs typeface="Georgia"/>
              </a:rPr>
              <a:t>Summit – December,</a:t>
            </a:r>
            <a:r>
              <a:rPr lang="en-US" sz="2300" spc="-105" dirty="0" smtClean="0">
                <a:latin typeface="Georgia"/>
                <a:cs typeface="Georgia"/>
              </a:rPr>
              <a:t> </a:t>
            </a:r>
            <a:r>
              <a:rPr lang="en-US" sz="2300" dirty="0" smtClean="0">
                <a:latin typeface="Georgia"/>
                <a:cs typeface="Georgia"/>
              </a:rPr>
              <a:t>1989</a:t>
            </a:r>
          </a:p>
          <a:p>
            <a:pPr marL="561340" lvl="1" indent="-274320">
              <a:lnSpc>
                <a:spcPts val="2050"/>
              </a:lnSpc>
              <a:spcBef>
                <a:spcPts val="5"/>
              </a:spcBef>
              <a:buClr>
                <a:srgbClr val="AFCCAF"/>
              </a:buClr>
              <a:buSzPct val="68421"/>
              <a:buFont typeface="Wingdings"/>
              <a:buChar char=""/>
              <a:tabLst>
                <a:tab pos="561340" algn="l"/>
              </a:tabLst>
            </a:pPr>
            <a:r>
              <a:rPr lang="en-US" sz="1900" spc="-10" dirty="0" smtClean="0">
                <a:latin typeface="Georgia"/>
                <a:cs typeface="Georgia"/>
              </a:rPr>
              <a:t>Gorbachev </a:t>
            </a:r>
            <a:r>
              <a:rPr lang="en-US" sz="1900" spc="-5" dirty="0" smtClean="0">
                <a:latin typeface="Georgia"/>
                <a:cs typeface="Georgia"/>
              </a:rPr>
              <a:t>and Bush </a:t>
            </a:r>
            <a:r>
              <a:rPr lang="en-US" sz="1900" spc="-10" dirty="0" smtClean="0">
                <a:latin typeface="Georgia"/>
                <a:cs typeface="Georgia"/>
              </a:rPr>
              <a:t>announce </a:t>
            </a:r>
            <a:r>
              <a:rPr lang="en-US" sz="1900" spc="-5" dirty="0" smtClean="0">
                <a:latin typeface="Georgia"/>
                <a:cs typeface="Georgia"/>
              </a:rPr>
              <a:t>an </a:t>
            </a:r>
            <a:r>
              <a:rPr lang="en-US" sz="1900" spc="-10" dirty="0" smtClean="0">
                <a:latin typeface="Georgia"/>
                <a:cs typeface="Georgia"/>
              </a:rPr>
              <a:t>official end </a:t>
            </a:r>
            <a:r>
              <a:rPr lang="en-US" sz="1900" spc="-5" dirty="0" smtClean="0">
                <a:latin typeface="Georgia"/>
                <a:cs typeface="Georgia"/>
              </a:rPr>
              <a:t>to the </a:t>
            </a:r>
            <a:r>
              <a:rPr lang="en-US" sz="1900" spc="-10" dirty="0" smtClean="0">
                <a:latin typeface="Georgia"/>
                <a:cs typeface="Georgia"/>
              </a:rPr>
              <a:t>Cold </a:t>
            </a:r>
            <a:r>
              <a:rPr lang="en-US" sz="1900" spc="-5" dirty="0" smtClean="0">
                <a:latin typeface="Georgia"/>
                <a:cs typeface="Georgia"/>
              </a:rPr>
              <a:t>War.</a:t>
            </a:r>
            <a:r>
              <a:rPr lang="en-US" sz="1900" spc="210" dirty="0" smtClean="0">
                <a:latin typeface="Georgia"/>
                <a:cs typeface="Georgia"/>
              </a:rPr>
              <a:t> </a:t>
            </a:r>
            <a:r>
              <a:rPr lang="en-US" sz="1900" spc="-5" dirty="0" smtClean="0">
                <a:latin typeface="Georgia"/>
                <a:cs typeface="Georgia"/>
              </a:rPr>
              <a:t>Whoa,</a:t>
            </a:r>
            <a:endParaRPr lang="en-US" sz="1900" dirty="0" smtClean="0">
              <a:latin typeface="Georgia"/>
              <a:cs typeface="Georgia"/>
            </a:endParaRPr>
          </a:p>
          <a:p>
            <a:pPr marL="560705">
              <a:lnSpc>
                <a:spcPts val="2050"/>
              </a:lnSpc>
            </a:pPr>
            <a:r>
              <a:rPr lang="en-US" sz="1900" spc="-5" dirty="0" smtClean="0">
                <a:latin typeface="Georgia"/>
                <a:cs typeface="Georgia"/>
              </a:rPr>
              <a:t>just </a:t>
            </a:r>
            <a:r>
              <a:rPr lang="en-US" sz="1900" spc="-10" dirty="0" smtClean="0">
                <a:latin typeface="Georgia"/>
                <a:cs typeface="Georgia"/>
              </a:rPr>
              <a:t>like </a:t>
            </a:r>
            <a:r>
              <a:rPr lang="en-US" sz="1900" spc="-5" dirty="0" smtClean="0">
                <a:latin typeface="Georgia"/>
                <a:cs typeface="Georgia"/>
              </a:rPr>
              <a:t>that?</a:t>
            </a:r>
            <a:r>
              <a:rPr lang="en-US" sz="1900" spc="-65" dirty="0" smtClean="0">
                <a:latin typeface="Georgia"/>
                <a:cs typeface="Georgia"/>
              </a:rPr>
              <a:t> </a:t>
            </a:r>
            <a:r>
              <a:rPr lang="en-US" sz="1900" spc="-5" dirty="0" smtClean="0">
                <a:latin typeface="Georgia"/>
                <a:cs typeface="Georgia"/>
              </a:rPr>
              <a:t>Amazing.</a:t>
            </a:r>
            <a:endParaRPr lang="en-US" sz="1900" dirty="0" smtClean="0">
              <a:latin typeface="Georgia"/>
              <a:cs typeface="Georgia"/>
            </a:endParaRPr>
          </a:p>
          <a:p>
            <a:pPr marL="561340" marR="5080" lvl="1" indent="-274320">
              <a:lnSpc>
                <a:spcPct val="80000"/>
              </a:lnSpc>
              <a:spcBef>
                <a:spcPts val="455"/>
              </a:spcBef>
              <a:buClr>
                <a:srgbClr val="AFCCAF"/>
              </a:buClr>
              <a:buSzPct val="68421"/>
              <a:buFont typeface="Wingdings"/>
              <a:buChar char=""/>
              <a:tabLst>
                <a:tab pos="561340" algn="l"/>
              </a:tabLst>
            </a:pPr>
            <a:r>
              <a:rPr lang="en-US" sz="1900" spc="-5" dirty="0" smtClean="0">
                <a:latin typeface="Georgia"/>
                <a:cs typeface="Georgia"/>
              </a:rPr>
              <a:t>Reach </a:t>
            </a:r>
            <a:r>
              <a:rPr lang="en-US" sz="1900" spc="-10" dirty="0" smtClean="0">
                <a:latin typeface="Georgia"/>
                <a:cs typeface="Georgia"/>
              </a:rPr>
              <a:t>some </a:t>
            </a:r>
            <a:r>
              <a:rPr lang="en-US" sz="1900" spc="-5" dirty="0" smtClean="0">
                <a:latin typeface="Georgia"/>
                <a:cs typeface="Georgia"/>
              </a:rPr>
              <a:t>informal agreements about </a:t>
            </a:r>
            <a:r>
              <a:rPr lang="en-US" sz="1900" spc="-10" dirty="0" smtClean="0">
                <a:latin typeface="Georgia"/>
                <a:cs typeface="Georgia"/>
              </a:rPr>
              <a:t>reducing </a:t>
            </a:r>
            <a:r>
              <a:rPr lang="en-US" sz="1900" spc="-5" dirty="0" smtClean="0">
                <a:latin typeface="Georgia"/>
                <a:cs typeface="Georgia"/>
              </a:rPr>
              <a:t>armed forces in </a:t>
            </a:r>
            <a:r>
              <a:rPr lang="en-US" sz="1900" spc="-10" dirty="0" smtClean="0">
                <a:latin typeface="Georgia"/>
                <a:cs typeface="Georgia"/>
              </a:rPr>
              <a:t>Europe  </a:t>
            </a:r>
            <a:r>
              <a:rPr lang="en-US" sz="1900" spc="-5" dirty="0" smtClean="0">
                <a:latin typeface="Georgia"/>
                <a:cs typeface="Georgia"/>
              </a:rPr>
              <a:t>and </a:t>
            </a:r>
            <a:r>
              <a:rPr lang="en-US" sz="1900" spc="-10" dirty="0" smtClean="0">
                <a:latin typeface="Georgia"/>
                <a:cs typeface="Georgia"/>
              </a:rPr>
              <a:t>economic</a:t>
            </a:r>
            <a:r>
              <a:rPr lang="en-US" sz="1900" spc="-15" dirty="0" smtClean="0">
                <a:latin typeface="Georgia"/>
                <a:cs typeface="Georgia"/>
              </a:rPr>
              <a:t> </a:t>
            </a:r>
            <a:r>
              <a:rPr lang="en-US" sz="1900" spc="-5" dirty="0" smtClean="0">
                <a:latin typeface="Georgia"/>
                <a:cs typeface="Georgia"/>
              </a:rPr>
              <a:t>assistance</a:t>
            </a:r>
            <a:endParaRPr lang="en-US" sz="1900" dirty="0" smtClean="0">
              <a:latin typeface="Georgia"/>
              <a:cs typeface="Georgia"/>
            </a:endParaRPr>
          </a:p>
          <a:p>
            <a:pPr marL="287020" indent="-274320">
              <a:lnSpc>
                <a:spcPts val="2755"/>
              </a:lnSpc>
              <a:buClr>
                <a:srgbClr val="71A276"/>
              </a:buClr>
              <a:buSzPct val="84782"/>
              <a:buFont typeface="Wingdings 2"/>
              <a:buChar char=""/>
              <a:tabLst>
                <a:tab pos="286385" algn="l"/>
                <a:tab pos="287020" algn="l"/>
              </a:tabLst>
            </a:pPr>
            <a:r>
              <a:rPr lang="en-US" sz="2300" spc="-5" dirty="0" smtClean="0">
                <a:latin typeface="Georgia"/>
                <a:cs typeface="Georgia"/>
              </a:rPr>
              <a:t>Germany</a:t>
            </a:r>
            <a:endParaRPr lang="en-US" sz="2300" dirty="0" smtClean="0">
              <a:latin typeface="Georgia"/>
              <a:cs typeface="Georgia"/>
            </a:endParaRPr>
          </a:p>
          <a:p>
            <a:pPr marL="561340" marR="75565" lvl="1" indent="-274320">
              <a:lnSpc>
                <a:spcPts val="1820"/>
              </a:lnSpc>
              <a:spcBef>
                <a:spcPts val="450"/>
              </a:spcBef>
              <a:buClr>
                <a:srgbClr val="AFCCAF"/>
              </a:buClr>
              <a:buSzPct val="68421"/>
              <a:buFont typeface="Wingdings"/>
              <a:buChar char=""/>
              <a:tabLst>
                <a:tab pos="561340" algn="l"/>
              </a:tabLst>
            </a:pPr>
            <a:r>
              <a:rPr lang="en-US" sz="1900" spc="-5" dirty="0" smtClean="0">
                <a:latin typeface="Georgia"/>
                <a:cs typeface="Georgia"/>
              </a:rPr>
              <a:t>Initially Gorbachev </a:t>
            </a:r>
            <a:r>
              <a:rPr lang="en-US" sz="1900" spc="-10" dirty="0" smtClean="0">
                <a:latin typeface="Georgia"/>
                <a:cs typeface="Georgia"/>
              </a:rPr>
              <a:t>was opposed </a:t>
            </a:r>
            <a:r>
              <a:rPr lang="en-US" sz="1900" spc="-5" dirty="0" smtClean="0">
                <a:latin typeface="Georgia"/>
                <a:cs typeface="Georgia"/>
              </a:rPr>
              <a:t>to a </a:t>
            </a:r>
            <a:r>
              <a:rPr lang="en-US" sz="1900" spc="-10" dirty="0" smtClean="0">
                <a:latin typeface="Georgia"/>
                <a:cs typeface="Georgia"/>
              </a:rPr>
              <a:t>unified Germany </a:t>
            </a:r>
            <a:r>
              <a:rPr lang="en-US" sz="1900" spc="-5" dirty="0" smtClean="0">
                <a:latin typeface="Georgia"/>
                <a:cs typeface="Georgia"/>
              </a:rPr>
              <a:t>(still </a:t>
            </a:r>
            <a:r>
              <a:rPr lang="en-US" sz="1900" spc="-10" dirty="0" smtClean="0">
                <a:latin typeface="Georgia"/>
                <a:cs typeface="Georgia"/>
              </a:rPr>
              <a:t>thought </a:t>
            </a:r>
            <a:r>
              <a:rPr lang="en-US" sz="1900" spc="-5" dirty="0" smtClean="0">
                <a:latin typeface="Georgia"/>
                <a:cs typeface="Georgia"/>
              </a:rPr>
              <a:t>that  it </a:t>
            </a:r>
            <a:r>
              <a:rPr lang="en-US" sz="1900" spc="-10" dirty="0" smtClean="0">
                <a:latin typeface="Georgia"/>
                <a:cs typeface="Georgia"/>
              </a:rPr>
              <a:t>would </a:t>
            </a:r>
            <a:r>
              <a:rPr lang="en-US" sz="1900" spc="-5" dirty="0" smtClean="0">
                <a:latin typeface="Georgia"/>
                <a:cs typeface="Georgia"/>
              </a:rPr>
              <a:t>be threatening to Soviet </a:t>
            </a:r>
            <a:r>
              <a:rPr lang="en-US" sz="1900" spc="-10" dirty="0" smtClean="0">
                <a:latin typeface="Georgia"/>
                <a:cs typeface="Georgia"/>
              </a:rPr>
              <a:t>interests/security). However, by  February </a:t>
            </a:r>
            <a:r>
              <a:rPr lang="en-US" sz="1900" spc="-5" dirty="0" smtClean="0">
                <a:latin typeface="Georgia"/>
                <a:cs typeface="Georgia"/>
              </a:rPr>
              <a:t>1990, Gorbachev had </a:t>
            </a:r>
            <a:r>
              <a:rPr lang="en-US" sz="1900" spc="-10" dirty="0" smtClean="0">
                <a:latin typeface="Georgia"/>
                <a:cs typeface="Georgia"/>
              </a:rPr>
              <a:t>decided </a:t>
            </a:r>
            <a:r>
              <a:rPr lang="en-US" sz="1900" spc="-5" dirty="0" smtClean="0">
                <a:latin typeface="Georgia"/>
                <a:cs typeface="Georgia"/>
              </a:rPr>
              <a:t>that this </a:t>
            </a:r>
            <a:r>
              <a:rPr lang="en-US" sz="1900" spc="-10" dirty="0" smtClean="0">
                <a:latin typeface="Georgia"/>
                <a:cs typeface="Georgia"/>
              </a:rPr>
              <a:t>issue should be  determined </a:t>
            </a:r>
            <a:r>
              <a:rPr lang="en-US" sz="1900" spc="-5" dirty="0" smtClean="0">
                <a:latin typeface="Georgia"/>
                <a:cs typeface="Georgia"/>
              </a:rPr>
              <a:t>by the </a:t>
            </a:r>
            <a:r>
              <a:rPr lang="en-US" sz="1900" spc="-10" dirty="0" smtClean="0">
                <a:latin typeface="Georgia"/>
                <a:cs typeface="Georgia"/>
              </a:rPr>
              <a:t>German people.</a:t>
            </a:r>
            <a:endParaRPr lang="en-US" sz="1900" dirty="0" smtClean="0">
              <a:latin typeface="Georgia"/>
              <a:cs typeface="Georgia"/>
            </a:endParaRPr>
          </a:p>
          <a:p>
            <a:pPr marL="561340" lvl="1" indent="-274320">
              <a:lnSpc>
                <a:spcPts val="2055"/>
              </a:lnSpc>
              <a:spcBef>
                <a:spcPts val="15"/>
              </a:spcBef>
              <a:buClr>
                <a:srgbClr val="AFCCAF"/>
              </a:buClr>
              <a:buSzPct val="68421"/>
              <a:buFont typeface="Wingdings"/>
              <a:buChar char=""/>
              <a:tabLst>
                <a:tab pos="561340" algn="l"/>
              </a:tabLst>
            </a:pPr>
            <a:r>
              <a:rPr lang="en-US" sz="1900" spc="-5" dirty="0" smtClean="0">
                <a:latin typeface="Georgia"/>
                <a:cs typeface="Georgia"/>
              </a:rPr>
              <a:t>May </a:t>
            </a:r>
            <a:r>
              <a:rPr lang="en-US" sz="1900" spc="-10" dirty="0" smtClean="0">
                <a:latin typeface="Georgia"/>
                <a:cs typeface="Georgia"/>
              </a:rPr>
              <a:t>1990 </a:t>
            </a:r>
            <a:r>
              <a:rPr lang="en-US" sz="1900" spc="-5" dirty="0" smtClean="0">
                <a:latin typeface="Georgia"/>
                <a:cs typeface="Georgia"/>
              </a:rPr>
              <a:t>– reunification treaty </a:t>
            </a:r>
            <a:r>
              <a:rPr lang="en-US" sz="1900" spc="-10" dirty="0" smtClean="0">
                <a:latin typeface="Georgia"/>
                <a:cs typeface="Georgia"/>
              </a:rPr>
              <a:t>signed. Agreements </a:t>
            </a:r>
            <a:r>
              <a:rPr lang="en-US" sz="1900" spc="-5" dirty="0" smtClean="0">
                <a:latin typeface="Georgia"/>
                <a:cs typeface="Georgia"/>
              </a:rPr>
              <a:t>made that</a:t>
            </a:r>
            <a:r>
              <a:rPr lang="en-US" sz="1900" spc="185" dirty="0" smtClean="0">
                <a:latin typeface="Georgia"/>
                <a:cs typeface="Georgia"/>
              </a:rPr>
              <a:t> </a:t>
            </a:r>
            <a:r>
              <a:rPr lang="en-US" sz="1900" spc="-10" dirty="0" smtClean="0">
                <a:latin typeface="Georgia"/>
                <a:cs typeface="Georgia"/>
              </a:rPr>
              <a:t>secured</a:t>
            </a:r>
            <a:endParaRPr lang="en-US" sz="1900" dirty="0" smtClean="0">
              <a:latin typeface="Georgia"/>
              <a:cs typeface="Georgia"/>
            </a:endParaRPr>
          </a:p>
          <a:p>
            <a:pPr marL="560705">
              <a:lnSpc>
                <a:spcPts val="2050"/>
              </a:lnSpc>
            </a:pPr>
            <a:r>
              <a:rPr lang="en-US" sz="1900" spc="-5" dirty="0" smtClean="0">
                <a:latin typeface="Georgia"/>
                <a:cs typeface="Georgia"/>
              </a:rPr>
              <a:t>Soviet </a:t>
            </a:r>
            <a:r>
              <a:rPr lang="en-US" sz="1900" spc="-10" dirty="0" smtClean="0">
                <a:latin typeface="Georgia"/>
                <a:cs typeface="Georgia"/>
              </a:rPr>
              <a:t>security </a:t>
            </a:r>
            <a:r>
              <a:rPr lang="en-US" sz="1900" spc="-5" dirty="0" smtClean="0">
                <a:latin typeface="Georgia"/>
                <a:cs typeface="Georgia"/>
              </a:rPr>
              <a:t>and clarified </a:t>
            </a:r>
            <a:r>
              <a:rPr lang="en-US" sz="1900" spc="-10" dirty="0" smtClean="0">
                <a:latin typeface="Georgia"/>
                <a:cs typeface="Georgia"/>
              </a:rPr>
              <a:t>borders, </a:t>
            </a:r>
            <a:r>
              <a:rPr lang="en-US" sz="1900" spc="-5" dirty="0" smtClean="0">
                <a:latin typeface="Georgia"/>
                <a:cs typeface="Georgia"/>
              </a:rPr>
              <a:t>currency,</a:t>
            </a:r>
            <a:r>
              <a:rPr lang="en-US" sz="1900" spc="55" dirty="0" smtClean="0">
                <a:latin typeface="Georgia"/>
                <a:cs typeface="Georgia"/>
              </a:rPr>
              <a:t> </a:t>
            </a:r>
            <a:r>
              <a:rPr lang="en-US" sz="1900" spc="-10" dirty="0" smtClean="0">
                <a:latin typeface="Georgia"/>
                <a:cs typeface="Georgia"/>
              </a:rPr>
              <a:t>etc.</a:t>
            </a:r>
            <a:endParaRPr lang="en-US" sz="1900" dirty="0" smtClean="0">
              <a:latin typeface="Georgia"/>
              <a:cs typeface="Georgia"/>
            </a:endParaRPr>
          </a:p>
          <a:p>
            <a:pPr marL="287020" marR="768985" indent="-274320">
              <a:lnSpc>
                <a:spcPts val="2210"/>
              </a:lnSpc>
              <a:spcBef>
                <a:spcPts val="530"/>
              </a:spcBef>
              <a:buClr>
                <a:srgbClr val="71A276"/>
              </a:buClr>
              <a:buSzPct val="84782"/>
              <a:buFont typeface="Wingdings 2"/>
              <a:buChar char=""/>
              <a:tabLst>
                <a:tab pos="286385" algn="l"/>
                <a:tab pos="287020" algn="l"/>
              </a:tabLst>
            </a:pPr>
            <a:r>
              <a:rPr lang="en-US" sz="2300" spc="-5" dirty="0" smtClean="0">
                <a:latin typeface="Georgia"/>
                <a:cs typeface="Georgia"/>
              </a:rPr>
              <a:t>November </a:t>
            </a:r>
            <a:r>
              <a:rPr lang="en-US" sz="2300" dirty="0" smtClean="0">
                <a:latin typeface="Georgia"/>
                <a:cs typeface="Georgia"/>
              </a:rPr>
              <a:t>1990 – </a:t>
            </a:r>
            <a:r>
              <a:rPr lang="en-US" sz="2300" spc="-5" dirty="0" smtClean="0">
                <a:latin typeface="Georgia"/>
                <a:cs typeface="Georgia"/>
              </a:rPr>
              <a:t>Conventional Forces </a:t>
            </a:r>
            <a:r>
              <a:rPr lang="en-US" sz="2300" dirty="0" smtClean="0">
                <a:latin typeface="Georgia"/>
                <a:cs typeface="Georgia"/>
              </a:rPr>
              <a:t>in </a:t>
            </a:r>
            <a:r>
              <a:rPr lang="en-US" sz="2300" spc="-5" dirty="0" smtClean="0">
                <a:latin typeface="Georgia"/>
                <a:cs typeface="Georgia"/>
              </a:rPr>
              <a:t>Europe </a:t>
            </a:r>
            <a:r>
              <a:rPr lang="en-US" sz="2300" dirty="0" smtClean="0">
                <a:latin typeface="Georgia"/>
                <a:cs typeface="Georgia"/>
              </a:rPr>
              <a:t>Treaty  </a:t>
            </a:r>
            <a:r>
              <a:rPr lang="en-US" sz="2300" spc="-5" dirty="0" smtClean="0">
                <a:latin typeface="Georgia"/>
                <a:cs typeface="Georgia"/>
              </a:rPr>
              <a:t>signed </a:t>
            </a:r>
            <a:r>
              <a:rPr lang="en-US" sz="2300" dirty="0" smtClean="0">
                <a:latin typeface="Georgia"/>
                <a:cs typeface="Georgia"/>
              </a:rPr>
              <a:t>– reduced troop</a:t>
            </a:r>
            <a:r>
              <a:rPr lang="en-US" sz="2300" spc="-85" dirty="0" smtClean="0">
                <a:latin typeface="Georgia"/>
                <a:cs typeface="Georgia"/>
              </a:rPr>
              <a:t> </a:t>
            </a:r>
            <a:r>
              <a:rPr lang="en-US" sz="2300" spc="-5" dirty="0" smtClean="0">
                <a:latin typeface="Georgia"/>
                <a:cs typeface="Georgia"/>
              </a:rPr>
              <a:t>deployments</a:t>
            </a:r>
            <a:endParaRPr lang="en-US" sz="2300" dirty="0" smtClean="0">
              <a:latin typeface="Georgia"/>
              <a:cs typeface="Georgia"/>
            </a:endParaRPr>
          </a:p>
          <a:p>
            <a:pPr marL="287020" indent="-274320">
              <a:lnSpc>
                <a:spcPts val="2485"/>
              </a:lnSpc>
              <a:spcBef>
                <a:spcPts val="15"/>
              </a:spcBef>
              <a:buClr>
                <a:srgbClr val="71A276"/>
              </a:buClr>
              <a:buSzPct val="84782"/>
              <a:buFont typeface="Wingdings 2"/>
              <a:buChar char=""/>
              <a:tabLst>
                <a:tab pos="286385" algn="l"/>
                <a:tab pos="287020" algn="l"/>
              </a:tabLst>
            </a:pPr>
            <a:r>
              <a:rPr lang="en-US" sz="2300" spc="-5" dirty="0" smtClean="0">
                <a:latin typeface="Georgia"/>
                <a:cs typeface="Georgia"/>
              </a:rPr>
              <a:t>July </a:t>
            </a:r>
            <a:r>
              <a:rPr lang="en-US" sz="2300" dirty="0" smtClean="0">
                <a:latin typeface="Georgia"/>
                <a:cs typeface="Georgia"/>
              </a:rPr>
              <a:t>1991 – START Treaty </a:t>
            </a:r>
            <a:r>
              <a:rPr lang="en-US" sz="2300" spc="-5" dirty="0" smtClean="0">
                <a:latin typeface="Georgia"/>
                <a:cs typeface="Georgia"/>
              </a:rPr>
              <a:t>signed </a:t>
            </a:r>
            <a:r>
              <a:rPr lang="en-US" sz="2300" dirty="0" smtClean="0">
                <a:latin typeface="Georgia"/>
                <a:cs typeface="Georgia"/>
              </a:rPr>
              <a:t>at </a:t>
            </a:r>
            <a:r>
              <a:rPr lang="en-US" sz="2300" spc="-5" dirty="0" smtClean="0">
                <a:latin typeface="Georgia"/>
                <a:cs typeface="Georgia"/>
              </a:rPr>
              <a:t>Moscow </a:t>
            </a:r>
            <a:r>
              <a:rPr lang="en-US" sz="2300" dirty="0" smtClean="0">
                <a:latin typeface="Georgia"/>
                <a:cs typeface="Georgia"/>
              </a:rPr>
              <a:t>Summit</a:t>
            </a:r>
            <a:r>
              <a:rPr lang="en-US" sz="2300" spc="-85" dirty="0" smtClean="0">
                <a:latin typeface="Georgia"/>
                <a:cs typeface="Georgia"/>
              </a:rPr>
              <a:t> </a:t>
            </a:r>
            <a:r>
              <a:rPr lang="en-US" sz="2300" dirty="0" smtClean="0">
                <a:latin typeface="Georgia"/>
                <a:cs typeface="Georgia"/>
              </a:rPr>
              <a:t>(10</a:t>
            </a:r>
          </a:p>
          <a:p>
            <a:pPr marL="287020">
              <a:lnSpc>
                <a:spcPts val="2485"/>
              </a:lnSpc>
            </a:pPr>
            <a:r>
              <a:rPr lang="en-US" sz="2300" dirty="0" smtClean="0">
                <a:latin typeface="Georgia"/>
                <a:cs typeface="Georgia"/>
              </a:rPr>
              <a:t>years </a:t>
            </a:r>
            <a:r>
              <a:rPr lang="en-US" sz="2300" spc="-5" dirty="0" smtClean="0">
                <a:latin typeface="Georgia"/>
                <a:cs typeface="Georgia"/>
              </a:rPr>
              <a:t>after </a:t>
            </a:r>
            <a:r>
              <a:rPr lang="en-US" sz="2300" dirty="0" smtClean="0">
                <a:latin typeface="Georgia"/>
                <a:cs typeface="Georgia"/>
              </a:rPr>
              <a:t>it was </a:t>
            </a:r>
            <a:r>
              <a:rPr lang="en-US" sz="2300" spc="-5" dirty="0" smtClean="0">
                <a:latin typeface="Georgia"/>
                <a:cs typeface="Georgia"/>
              </a:rPr>
              <a:t>first </a:t>
            </a:r>
            <a:r>
              <a:rPr lang="en-US" sz="2300" dirty="0" smtClean="0">
                <a:latin typeface="Georgia"/>
                <a:cs typeface="Georgia"/>
              </a:rPr>
              <a:t>drawn </a:t>
            </a:r>
            <a:r>
              <a:rPr lang="en-US" sz="2300" spc="-5" dirty="0" smtClean="0">
                <a:latin typeface="Georgia"/>
                <a:cs typeface="Georgia"/>
              </a:rPr>
              <a:t>up), </a:t>
            </a:r>
            <a:r>
              <a:rPr lang="en-US" sz="2300" dirty="0" smtClean="0">
                <a:latin typeface="Georgia"/>
                <a:cs typeface="Georgia"/>
              </a:rPr>
              <a:t>talks </a:t>
            </a:r>
            <a:r>
              <a:rPr lang="en-US" sz="2300" spc="-5" dirty="0" smtClean="0">
                <a:latin typeface="Georgia"/>
                <a:cs typeface="Georgia"/>
              </a:rPr>
              <a:t>for </a:t>
            </a:r>
            <a:r>
              <a:rPr lang="en-US" sz="2300" dirty="0" smtClean="0">
                <a:latin typeface="Georgia"/>
                <a:cs typeface="Georgia"/>
              </a:rPr>
              <a:t>a START II</a:t>
            </a:r>
            <a:r>
              <a:rPr lang="en-US" sz="2300" spc="-65" dirty="0" smtClean="0">
                <a:latin typeface="Georgia"/>
                <a:cs typeface="Georgia"/>
              </a:rPr>
              <a:t> </a:t>
            </a:r>
            <a:r>
              <a:rPr lang="en-US" sz="2300" spc="-5" dirty="0" smtClean="0">
                <a:latin typeface="Georgia"/>
                <a:cs typeface="Georgia"/>
              </a:rPr>
              <a:t>began.</a:t>
            </a:r>
            <a:endParaRPr lang="en-US" sz="23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29</a:t>
            </a:fld>
            <a:endParaRPr lang="en-GB"/>
          </a:p>
        </p:txBody>
      </p:sp>
    </p:spTree>
    <p:extLst>
      <p:ext uri="{BB962C8B-B14F-4D97-AF65-F5344CB8AC3E}">
        <p14:creationId xmlns:p14="http://schemas.microsoft.com/office/powerpoint/2010/main" val="3246279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4782"/>
              <a:buFont typeface="Wingdings 2"/>
              <a:buChar char=""/>
              <a:tabLst>
                <a:tab pos="286385" algn="l"/>
                <a:tab pos="287020" algn="l"/>
              </a:tabLst>
            </a:pPr>
            <a:r>
              <a:rPr lang="en-US" sz="2300" dirty="0" smtClean="0">
                <a:latin typeface="Georgia"/>
                <a:cs typeface="Georgia"/>
              </a:rPr>
              <a:t>The </a:t>
            </a:r>
            <a:r>
              <a:rPr lang="en-US" sz="2300" spc="-5" dirty="0" smtClean="0">
                <a:latin typeface="Georgia"/>
                <a:cs typeface="Georgia"/>
              </a:rPr>
              <a:t>Malta </a:t>
            </a:r>
            <a:r>
              <a:rPr lang="en-US" sz="2300" dirty="0" smtClean="0">
                <a:latin typeface="Georgia"/>
                <a:cs typeface="Georgia"/>
              </a:rPr>
              <a:t>Summit – December,</a:t>
            </a:r>
            <a:r>
              <a:rPr lang="en-US" sz="2300" spc="-105" dirty="0" smtClean="0">
                <a:latin typeface="Georgia"/>
                <a:cs typeface="Georgia"/>
              </a:rPr>
              <a:t> </a:t>
            </a:r>
            <a:r>
              <a:rPr lang="en-US" sz="2300" dirty="0" smtClean="0">
                <a:latin typeface="Georgia"/>
                <a:cs typeface="Georgia"/>
              </a:rPr>
              <a:t>1989</a:t>
            </a:r>
          </a:p>
          <a:p>
            <a:pPr marL="561340" lvl="1" indent="-274320">
              <a:lnSpc>
                <a:spcPts val="2050"/>
              </a:lnSpc>
              <a:spcBef>
                <a:spcPts val="5"/>
              </a:spcBef>
              <a:buClr>
                <a:srgbClr val="AFCCAF"/>
              </a:buClr>
              <a:buSzPct val="68421"/>
              <a:buFont typeface="Wingdings"/>
              <a:buChar char=""/>
              <a:tabLst>
                <a:tab pos="561340" algn="l"/>
              </a:tabLst>
            </a:pPr>
            <a:r>
              <a:rPr lang="en-US" sz="1900" spc="-10" dirty="0" smtClean="0">
                <a:latin typeface="Georgia"/>
                <a:cs typeface="Georgia"/>
              </a:rPr>
              <a:t>Gorbachev </a:t>
            </a:r>
            <a:r>
              <a:rPr lang="en-US" sz="1900" spc="-5" dirty="0" smtClean="0">
                <a:latin typeface="Georgia"/>
                <a:cs typeface="Georgia"/>
              </a:rPr>
              <a:t>and Bush </a:t>
            </a:r>
            <a:r>
              <a:rPr lang="en-US" sz="1900" spc="-10" dirty="0" smtClean="0">
                <a:latin typeface="Georgia"/>
                <a:cs typeface="Georgia"/>
              </a:rPr>
              <a:t>announce </a:t>
            </a:r>
            <a:r>
              <a:rPr lang="en-US" sz="1900" spc="-5" dirty="0" smtClean="0">
                <a:latin typeface="Georgia"/>
                <a:cs typeface="Georgia"/>
              </a:rPr>
              <a:t>an </a:t>
            </a:r>
            <a:r>
              <a:rPr lang="en-US" sz="1900" spc="-10" dirty="0" smtClean="0">
                <a:latin typeface="Georgia"/>
                <a:cs typeface="Georgia"/>
              </a:rPr>
              <a:t>official end </a:t>
            </a:r>
            <a:r>
              <a:rPr lang="en-US" sz="1900" spc="-5" dirty="0" smtClean="0">
                <a:latin typeface="Georgia"/>
                <a:cs typeface="Georgia"/>
              </a:rPr>
              <a:t>to the </a:t>
            </a:r>
            <a:r>
              <a:rPr lang="en-US" sz="1900" spc="-10" dirty="0" smtClean="0">
                <a:latin typeface="Georgia"/>
                <a:cs typeface="Georgia"/>
              </a:rPr>
              <a:t>Cold </a:t>
            </a:r>
            <a:r>
              <a:rPr lang="en-US" sz="1900" spc="-5" dirty="0" smtClean="0">
                <a:latin typeface="Georgia"/>
                <a:cs typeface="Georgia"/>
              </a:rPr>
              <a:t>War.</a:t>
            </a:r>
            <a:r>
              <a:rPr lang="en-US" sz="1900" spc="210" dirty="0" smtClean="0">
                <a:latin typeface="Georgia"/>
                <a:cs typeface="Georgia"/>
              </a:rPr>
              <a:t> </a:t>
            </a:r>
            <a:r>
              <a:rPr lang="en-US" sz="1900" spc="-5" dirty="0" smtClean="0">
                <a:latin typeface="Georgia"/>
                <a:cs typeface="Georgia"/>
              </a:rPr>
              <a:t>Whoa,</a:t>
            </a:r>
            <a:endParaRPr lang="en-US" sz="1900" dirty="0" smtClean="0">
              <a:latin typeface="Georgia"/>
              <a:cs typeface="Georgia"/>
            </a:endParaRPr>
          </a:p>
          <a:p>
            <a:pPr marL="560705">
              <a:lnSpc>
                <a:spcPts val="2050"/>
              </a:lnSpc>
            </a:pPr>
            <a:r>
              <a:rPr lang="en-US" sz="1900" spc="-5" dirty="0" smtClean="0">
                <a:latin typeface="Georgia"/>
                <a:cs typeface="Georgia"/>
              </a:rPr>
              <a:t>just </a:t>
            </a:r>
            <a:r>
              <a:rPr lang="en-US" sz="1900" spc="-10" dirty="0" smtClean="0">
                <a:latin typeface="Georgia"/>
                <a:cs typeface="Georgia"/>
              </a:rPr>
              <a:t>like </a:t>
            </a:r>
            <a:r>
              <a:rPr lang="en-US" sz="1900" spc="-5" dirty="0" smtClean="0">
                <a:latin typeface="Georgia"/>
                <a:cs typeface="Georgia"/>
              </a:rPr>
              <a:t>that?</a:t>
            </a:r>
            <a:r>
              <a:rPr lang="en-US" sz="1900" spc="-65" dirty="0" smtClean="0">
                <a:latin typeface="Georgia"/>
                <a:cs typeface="Georgia"/>
              </a:rPr>
              <a:t> </a:t>
            </a:r>
            <a:r>
              <a:rPr lang="en-US" sz="1900" spc="-5" dirty="0" smtClean="0">
                <a:latin typeface="Georgia"/>
                <a:cs typeface="Georgia"/>
              </a:rPr>
              <a:t>Amazing.</a:t>
            </a:r>
            <a:endParaRPr lang="en-US" sz="1900" dirty="0" smtClean="0">
              <a:latin typeface="Georgia"/>
              <a:cs typeface="Georgia"/>
            </a:endParaRPr>
          </a:p>
          <a:p>
            <a:pPr marL="561340" marR="5080" lvl="1" indent="-274320">
              <a:lnSpc>
                <a:spcPct val="80000"/>
              </a:lnSpc>
              <a:spcBef>
                <a:spcPts val="455"/>
              </a:spcBef>
              <a:buClr>
                <a:srgbClr val="AFCCAF"/>
              </a:buClr>
              <a:buSzPct val="68421"/>
              <a:buFont typeface="Wingdings"/>
              <a:buChar char=""/>
              <a:tabLst>
                <a:tab pos="561340" algn="l"/>
              </a:tabLst>
            </a:pPr>
            <a:r>
              <a:rPr lang="en-US" sz="1900" spc="-5" dirty="0" smtClean="0">
                <a:latin typeface="Georgia"/>
                <a:cs typeface="Georgia"/>
              </a:rPr>
              <a:t>Reach </a:t>
            </a:r>
            <a:r>
              <a:rPr lang="en-US" sz="1900" spc="-10" dirty="0" smtClean="0">
                <a:latin typeface="Georgia"/>
                <a:cs typeface="Georgia"/>
              </a:rPr>
              <a:t>some </a:t>
            </a:r>
            <a:r>
              <a:rPr lang="en-US" sz="1900" spc="-5" dirty="0" smtClean="0">
                <a:latin typeface="Georgia"/>
                <a:cs typeface="Georgia"/>
              </a:rPr>
              <a:t>informal agreements about </a:t>
            </a:r>
            <a:r>
              <a:rPr lang="en-US" sz="1900" spc="-10" dirty="0" smtClean="0">
                <a:latin typeface="Georgia"/>
                <a:cs typeface="Georgia"/>
              </a:rPr>
              <a:t>reducing </a:t>
            </a:r>
            <a:r>
              <a:rPr lang="en-US" sz="1900" spc="-5" dirty="0" smtClean="0">
                <a:latin typeface="Georgia"/>
                <a:cs typeface="Georgia"/>
              </a:rPr>
              <a:t>armed forces in </a:t>
            </a:r>
            <a:r>
              <a:rPr lang="en-US" sz="1900" spc="-10" dirty="0" smtClean="0">
                <a:latin typeface="Georgia"/>
                <a:cs typeface="Georgia"/>
              </a:rPr>
              <a:t>Europe  </a:t>
            </a:r>
            <a:r>
              <a:rPr lang="en-US" sz="1900" spc="-5" dirty="0" smtClean="0">
                <a:latin typeface="Georgia"/>
                <a:cs typeface="Georgia"/>
              </a:rPr>
              <a:t>and </a:t>
            </a:r>
            <a:r>
              <a:rPr lang="en-US" sz="1900" spc="-10" dirty="0" smtClean="0">
                <a:latin typeface="Georgia"/>
                <a:cs typeface="Georgia"/>
              </a:rPr>
              <a:t>economic</a:t>
            </a:r>
            <a:r>
              <a:rPr lang="en-US" sz="1900" spc="-15" dirty="0" smtClean="0">
                <a:latin typeface="Georgia"/>
                <a:cs typeface="Georgia"/>
              </a:rPr>
              <a:t> </a:t>
            </a:r>
            <a:r>
              <a:rPr lang="en-US" sz="1900" spc="-5" dirty="0" smtClean="0">
                <a:latin typeface="Georgia"/>
                <a:cs typeface="Georgia"/>
              </a:rPr>
              <a:t>assistance</a:t>
            </a:r>
            <a:endParaRPr lang="en-US" sz="1900" dirty="0" smtClean="0">
              <a:latin typeface="Georgia"/>
              <a:cs typeface="Georgia"/>
            </a:endParaRPr>
          </a:p>
          <a:p>
            <a:pPr marL="287020" indent="-274320">
              <a:lnSpc>
                <a:spcPts val="2755"/>
              </a:lnSpc>
              <a:buClr>
                <a:srgbClr val="71A276"/>
              </a:buClr>
              <a:buSzPct val="84782"/>
              <a:buFont typeface="Wingdings 2"/>
              <a:buChar char=""/>
              <a:tabLst>
                <a:tab pos="286385" algn="l"/>
                <a:tab pos="287020" algn="l"/>
              </a:tabLst>
            </a:pPr>
            <a:r>
              <a:rPr lang="en-US" sz="2300" spc="-5" dirty="0" smtClean="0">
                <a:latin typeface="Georgia"/>
                <a:cs typeface="Georgia"/>
              </a:rPr>
              <a:t>Germany</a:t>
            </a:r>
            <a:endParaRPr lang="en-US" sz="2300" dirty="0" smtClean="0">
              <a:latin typeface="Georgia"/>
              <a:cs typeface="Georgia"/>
            </a:endParaRPr>
          </a:p>
          <a:p>
            <a:pPr marL="561340" marR="75565" lvl="1" indent="-274320">
              <a:lnSpc>
                <a:spcPts val="1820"/>
              </a:lnSpc>
              <a:spcBef>
                <a:spcPts val="450"/>
              </a:spcBef>
              <a:buClr>
                <a:srgbClr val="AFCCAF"/>
              </a:buClr>
              <a:buSzPct val="68421"/>
              <a:buFont typeface="Wingdings"/>
              <a:buChar char=""/>
              <a:tabLst>
                <a:tab pos="561340" algn="l"/>
              </a:tabLst>
            </a:pPr>
            <a:r>
              <a:rPr lang="en-US" sz="1900" spc="-5" dirty="0" smtClean="0">
                <a:latin typeface="Georgia"/>
                <a:cs typeface="Georgia"/>
              </a:rPr>
              <a:t>Initially Gorbachev </a:t>
            </a:r>
            <a:r>
              <a:rPr lang="en-US" sz="1900" spc="-10" dirty="0" smtClean="0">
                <a:latin typeface="Georgia"/>
                <a:cs typeface="Georgia"/>
              </a:rPr>
              <a:t>was opposed </a:t>
            </a:r>
            <a:r>
              <a:rPr lang="en-US" sz="1900" spc="-5" dirty="0" smtClean="0">
                <a:latin typeface="Georgia"/>
                <a:cs typeface="Georgia"/>
              </a:rPr>
              <a:t>to a </a:t>
            </a:r>
            <a:r>
              <a:rPr lang="en-US" sz="1900" spc="-10" dirty="0" smtClean="0">
                <a:latin typeface="Georgia"/>
                <a:cs typeface="Georgia"/>
              </a:rPr>
              <a:t>unified Germany </a:t>
            </a:r>
            <a:r>
              <a:rPr lang="en-US" sz="1900" spc="-5" dirty="0" smtClean="0">
                <a:latin typeface="Georgia"/>
                <a:cs typeface="Georgia"/>
              </a:rPr>
              <a:t>(still </a:t>
            </a:r>
            <a:r>
              <a:rPr lang="en-US" sz="1900" spc="-10" dirty="0" smtClean="0">
                <a:latin typeface="Georgia"/>
                <a:cs typeface="Georgia"/>
              </a:rPr>
              <a:t>thought </a:t>
            </a:r>
            <a:r>
              <a:rPr lang="en-US" sz="1900" spc="-5" dirty="0" smtClean="0">
                <a:latin typeface="Georgia"/>
                <a:cs typeface="Georgia"/>
              </a:rPr>
              <a:t>that  it </a:t>
            </a:r>
            <a:r>
              <a:rPr lang="en-US" sz="1900" spc="-10" dirty="0" smtClean="0">
                <a:latin typeface="Georgia"/>
                <a:cs typeface="Georgia"/>
              </a:rPr>
              <a:t>would </a:t>
            </a:r>
            <a:r>
              <a:rPr lang="en-US" sz="1900" spc="-5" dirty="0" smtClean="0">
                <a:latin typeface="Georgia"/>
                <a:cs typeface="Georgia"/>
              </a:rPr>
              <a:t>be threatening to Soviet </a:t>
            </a:r>
            <a:r>
              <a:rPr lang="en-US" sz="1900" spc="-10" dirty="0" smtClean="0">
                <a:latin typeface="Georgia"/>
                <a:cs typeface="Georgia"/>
              </a:rPr>
              <a:t>interests/security). However, by  February </a:t>
            </a:r>
            <a:r>
              <a:rPr lang="en-US" sz="1900" spc="-5" dirty="0" smtClean="0">
                <a:latin typeface="Georgia"/>
                <a:cs typeface="Georgia"/>
              </a:rPr>
              <a:t>1990, Gorbachev had </a:t>
            </a:r>
            <a:r>
              <a:rPr lang="en-US" sz="1900" spc="-10" dirty="0" smtClean="0">
                <a:latin typeface="Georgia"/>
                <a:cs typeface="Georgia"/>
              </a:rPr>
              <a:t>decided </a:t>
            </a:r>
            <a:r>
              <a:rPr lang="en-US" sz="1900" spc="-5" dirty="0" smtClean="0">
                <a:latin typeface="Georgia"/>
                <a:cs typeface="Georgia"/>
              </a:rPr>
              <a:t>that this </a:t>
            </a:r>
            <a:r>
              <a:rPr lang="en-US" sz="1900" spc="-10" dirty="0" smtClean="0">
                <a:latin typeface="Georgia"/>
                <a:cs typeface="Georgia"/>
              </a:rPr>
              <a:t>issue should be  determined </a:t>
            </a:r>
            <a:r>
              <a:rPr lang="en-US" sz="1900" spc="-5" dirty="0" smtClean="0">
                <a:latin typeface="Georgia"/>
                <a:cs typeface="Georgia"/>
              </a:rPr>
              <a:t>by the </a:t>
            </a:r>
            <a:r>
              <a:rPr lang="en-US" sz="1900" spc="-10" dirty="0" smtClean="0">
                <a:latin typeface="Georgia"/>
                <a:cs typeface="Georgia"/>
              </a:rPr>
              <a:t>German people.</a:t>
            </a:r>
            <a:endParaRPr lang="en-US" sz="1900" dirty="0" smtClean="0">
              <a:latin typeface="Georgia"/>
              <a:cs typeface="Georgia"/>
            </a:endParaRPr>
          </a:p>
          <a:p>
            <a:pPr marL="561340" lvl="1" indent="-274320">
              <a:lnSpc>
                <a:spcPts val="2055"/>
              </a:lnSpc>
              <a:spcBef>
                <a:spcPts val="15"/>
              </a:spcBef>
              <a:buClr>
                <a:srgbClr val="AFCCAF"/>
              </a:buClr>
              <a:buSzPct val="68421"/>
              <a:buFont typeface="Wingdings"/>
              <a:buChar char=""/>
              <a:tabLst>
                <a:tab pos="561340" algn="l"/>
              </a:tabLst>
            </a:pPr>
            <a:r>
              <a:rPr lang="en-US" sz="1900" spc="-5" dirty="0" smtClean="0">
                <a:latin typeface="Georgia"/>
                <a:cs typeface="Georgia"/>
              </a:rPr>
              <a:t>May </a:t>
            </a:r>
            <a:r>
              <a:rPr lang="en-US" sz="1900" spc="-10" dirty="0" smtClean="0">
                <a:latin typeface="Georgia"/>
                <a:cs typeface="Georgia"/>
              </a:rPr>
              <a:t>1990 </a:t>
            </a:r>
            <a:r>
              <a:rPr lang="en-US" sz="1900" spc="-5" dirty="0" smtClean="0">
                <a:latin typeface="Georgia"/>
                <a:cs typeface="Georgia"/>
              </a:rPr>
              <a:t>– reunification treaty </a:t>
            </a:r>
            <a:r>
              <a:rPr lang="en-US" sz="1900" spc="-10" dirty="0" smtClean="0">
                <a:latin typeface="Georgia"/>
                <a:cs typeface="Georgia"/>
              </a:rPr>
              <a:t>signed. Agreements </a:t>
            </a:r>
            <a:r>
              <a:rPr lang="en-US" sz="1900" spc="-5" dirty="0" smtClean="0">
                <a:latin typeface="Georgia"/>
                <a:cs typeface="Georgia"/>
              </a:rPr>
              <a:t>made that</a:t>
            </a:r>
            <a:r>
              <a:rPr lang="en-US" sz="1900" spc="185" dirty="0" smtClean="0">
                <a:latin typeface="Georgia"/>
                <a:cs typeface="Georgia"/>
              </a:rPr>
              <a:t> </a:t>
            </a:r>
            <a:r>
              <a:rPr lang="en-US" sz="1900" spc="-10" dirty="0" smtClean="0">
                <a:latin typeface="Georgia"/>
                <a:cs typeface="Georgia"/>
              </a:rPr>
              <a:t>secured</a:t>
            </a:r>
            <a:endParaRPr lang="en-US" sz="1900" dirty="0" smtClean="0">
              <a:latin typeface="Georgia"/>
              <a:cs typeface="Georgia"/>
            </a:endParaRPr>
          </a:p>
          <a:p>
            <a:pPr marL="560705">
              <a:lnSpc>
                <a:spcPts val="2050"/>
              </a:lnSpc>
            </a:pPr>
            <a:r>
              <a:rPr lang="en-US" sz="1900" spc="-5" dirty="0" smtClean="0">
                <a:latin typeface="Georgia"/>
                <a:cs typeface="Georgia"/>
              </a:rPr>
              <a:t>Soviet </a:t>
            </a:r>
            <a:r>
              <a:rPr lang="en-US" sz="1900" spc="-10" dirty="0" smtClean="0">
                <a:latin typeface="Georgia"/>
                <a:cs typeface="Georgia"/>
              </a:rPr>
              <a:t>security </a:t>
            </a:r>
            <a:r>
              <a:rPr lang="en-US" sz="1900" spc="-5" dirty="0" smtClean="0">
                <a:latin typeface="Georgia"/>
                <a:cs typeface="Georgia"/>
              </a:rPr>
              <a:t>and clarified </a:t>
            </a:r>
            <a:r>
              <a:rPr lang="en-US" sz="1900" spc="-10" dirty="0" smtClean="0">
                <a:latin typeface="Georgia"/>
                <a:cs typeface="Georgia"/>
              </a:rPr>
              <a:t>borders, </a:t>
            </a:r>
            <a:r>
              <a:rPr lang="en-US" sz="1900" spc="-5" dirty="0" smtClean="0">
                <a:latin typeface="Georgia"/>
                <a:cs typeface="Georgia"/>
              </a:rPr>
              <a:t>currency,</a:t>
            </a:r>
            <a:r>
              <a:rPr lang="en-US" sz="1900" spc="55" dirty="0" smtClean="0">
                <a:latin typeface="Georgia"/>
                <a:cs typeface="Georgia"/>
              </a:rPr>
              <a:t> </a:t>
            </a:r>
            <a:r>
              <a:rPr lang="en-US" sz="1900" spc="-10" dirty="0" smtClean="0">
                <a:latin typeface="Georgia"/>
                <a:cs typeface="Georgia"/>
              </a:rPr>
              <a:t>etc.</a:t>
            </a:r>
            <a:endParaRPr lang="en-US" sz="1900" dirty="0" smtClean="0">
              <a:latin typeface="Georgia"/>
              <a:cs typeface="Georgia"/>
            </a:endParaRPr>
          </a:p>
          <a:p>
            <a:pPr marL="287020" marR="768985" indent="-274320">
              <a:lnSpc>
                <a:spcPts val="2210"/>
              </a:lnSpc>
              <a:spcBef>
                <a:spcPts val="530"/>
              </a:spcBef>
              <a:buClr>
                <a:srgbClr val="71A276"/>
              </a:buClr>
              <a:buSzPct val="84782"/>
              <a:buFont typeface="Wingdings 2"/>
              <a:buChar char=""/>
              <a:tabLst>
                <a:tab pos="286385" algn="l"/>
                <a:tab pos="287020" algn="l"/>
              </a:tabLst>
            </a:pPr>
            <a:r>
              <a:rPr lang="en-US" sz="2300" spc="-5" dirty="0" smtClean="0">
                <a:latin typeface="Georgia"/>
                <a:cs typeface="Georgia"/>
              </a:rPr>
              <a:t>November </a:t>
            </a:r>
            <a:r>
              <a:rPr lang="en-US" sz="2300" dirty="0" smtClean="0">
                <a:latin typeface="Georgia"/>
                <a:cs typeface="Georgia"/>
              </a:rPr>
              <a:t>1990 – </a:t>
            </a:r>
            <a:r>
              <a:rPr lang="en-US" sz="2300" spc="-5" dirty="0" smtClean="0">
                <a:latin typeface="Georgia"/>
                <a:cs typeface="Georgia"/>
              </a:rPr>
              <a:t>Conventional Forces </a:t>
            </a:r>
            <a:r>
              <a:rPr lang="en-US" sz="2300" dirty="0" smtClean="0">
                <a:latin typeface="Georgia"/>
                <a:cs typeface="Georgia"/>
              </a:rPr>
              <a:t>in </a:t>
            </a:r>
            <a:r>
              <a:rPr lang="en-US" sz="2300" spc="-5" dirty="0" smtClean="0">
                <a:latin typeface="Georgia"/>
                <a:cs typeface="Georgia"/>
              </a:rPr>
              <a:t>Europe </a:t>
            </a:r>
            <a:r>
              <a:rPr lang="en-US" sz="2300" dirty="0" smtClean="0">
                <a:latin typeface="Georgia"/>
                <a:cs typeface="Georgia"/>
              </a:rPr>
              <a:t>Treaty  </a:t>
            </a:r>
            <a:r>
              <a:rPr lang="en-US" sz="2300" spc="-5" dirty="0" smtClean="0">
                <a:latin typeface="Georgia"/>
                <a:cs typeface="Georgia"/>
              </a:rPr>
              <a:t>signed </a:t>
            </a:r>
            <a:r>
              <a:rPr lang="en-US" sz="2300" dirty="0" smtClean="0">
                <a:latin typeface="Georgia"/>
                <a:cs typeface="Georgia"/>
              </a:rPr>
              <a:t>– reduced troop</a:t>
            </a:r>
            <a:r>
              <a:rPr lang="en-US" sz="2300" spc="-85" dirty="0" smtClean="0">
                <a:latin typeface="Georgia"/>
                <a:cs typeface="Georgia"/>
              </a:rPr>
              <a:t> </a:t>
            </a:r>
            <a:r>
              <a:rPr lang="en-US" sz="2300" spc="-5" dirty="0" smtClean="0">
                <a:latin typeface="Georgia"/>
                <a:cs typeface="Georgia"/>
              </a:rPr>
              <a:t>deployments</a:t>
            </a:r>
            <a:endParaRPr lang="en-US" sz="2300" dirty="0" smtClean="0">
              <a:latin typeface="Georgia"/>
              <a:cs typeface="Georgia"/>
            </a:endParaRPr>
          </a:p>
          <a:p>
            <a:pPr marL="287020" indent="-274320">
              <a:lnSpc>
                <a:spcPts val="2485"/>
              </a:lnSpc>
              <a:spcBef>
                <a:spcPts val="15"/>
              </a:spcBef>
              <a:buClr>
                <a:srgbClr val="71A276"/>
              </a:buClr>
              <a:buSzPct val="84782"/>
              <a:buFont typeface="Wingdings 2"/>
              <a:buChar char=""/>
              <a:tabLst>
                <a:tab pos="286385" algn="l"/>
                <a:tab pos="287020" algn="l"/>
              </a:tabLst>
            </a:pPr>
            <a:r>
              <a:rPr lang="en-US" sz="2300" spc="-5" dirty="0" smtClean="0">
                <a:latin typeface="Georgia"/>
                <a:cs typeface="Georgia"/>
              </a:rPr>
              <a:t>July </a:t>
            </a:r>
            <a:r>
              <a:rPr lang="en-US" sz="2300" dirty="0" smtClean="0">
                <a:latin typeface="Georgia"/>
                <a:cs typeface="Georgia"/>
              </a:rPr>
              <a:t>1991 – START Treaty </a:t>
            </a:r>
            <a:r>
              <a:rPr lang="en-US" sz="2300" spc="-5" dirty="0" smtClean="0">
                <a:latin typeface="Georgia"/>
                <a:cs typeface="Georgia"/>
              </a:rPr>
              <a:t>signed </a:t>
            </a:r>
            <a:r>
              <a:rPr lang="en-US" sz="2300" dirty="0" smtClean="0">
                <a:latin typeface="Georgia"/>
                <a:cs typeface="Georgia"/>
              </a:rPr>
              <a:t>at </a:t>
            </a:r>
            <a:r>
              <a:rPr lang="en-US" sz="2300" spc="-5" dirty="0" smtClean="0">
                <a:latin typeface="Georgia"/>
                <a:cs typeface="Georgia"/>
              </a:rPr>
              <a:t>Moscow </a:t>
            </a:r>
            <a:r>
              <a:rPr lang="en-US" sz="2300" dirty="0" smtClean="0">
                <a:latin typeface="Georgia"/>
                <a:cs typeface="Georgia"/>
              </a:rPr>
              <a:t>Summit</a:t>
            </a:r>
            <a:r>
              <a:rPr lang="en-US" sz="2300" spc="-85" dirty="0" smtClean="0">
                <a:latin typeface="Georgia"/>
                <a:cs typeface="Georgia"/>
              </a:rPr>
              <a:t> </a:t>
            </a:r>
            <a:r>
              <a:rPr lang="en-US" sz="2300" dirty="0" smtClean="0">
                <a:latin typeface="Georgia"/>
                <a:cs typeface="Georgia"/>
              </a:rPr>
              <a:t>(10</a:t>
            </a:r>
          </a:p>
          <a:p>
            <a:pPr marL="287020">
              <a:lnSpc>
                <a:spcPts val="2485"/>
              </a:lnSpc>
            </a:pPr>
            <a:r>
              <a:rPr lang="en-US" sz="2300" dirty="0" smtClean="0">
                <a:latin typeface="Georgia"/>
                <a:cs typeface="Georgia"/>
              </a:rPr>
              <a:t>years </a:t>
            </a:r>
            <a:r>
              <a:rPr lang="en-US" sz="2300" spc="-5" dirty="0" smtClean="0">
                <a:latin typeface="Georgia"/>
                <a:cs typeface="Georgia"/>
              </a:rPr>
              <a:t>after </a:t>
            </a:r>
            <a:r>
              <a:rPr lang="en-US" sz="2300" dirty="0" smtClean="0">
                <a:latin typeface="Georgia"/>
                <a:cs typeface="Georgia"/>
              </a:rPr>
              <a:t>it was </a:t>
            </a:r>
            <a:r>
              <a:rPr lang="en-US" sz="2300" spc="-5" dirty="0" smtClean="0">
                <a:latin typeface="Georgia"/>
                <a:cs typeface="Georgia"/>
              </a:rPr>
              <a:t>first </a:t>
            </a:r>
            <a:r>
              <a:rPr lang="en-US" sz="2300" dirty="0" smtClean="0">
                <a:latin typeface="Georgia"/>
                <a:cs typeface="Georgia"/>
              </a:rPr>
              <a:t>drawn </a:t>
            </a:r>
            <a:r>
              <a:rPr lang="en-US" sz="2300" spc="-5" dirty="0" smtClean="0">
                <a:latin typeface="Georgia"/>
                <a:cs typeface="Georgia"/>
              </a:rPr>
              <a:t>up), </a:t>
            </a:r>
            <a:r>
              <a:rPr lang="en-US" sz="2300" dirty="0" smtClean="0">
                <a:latin typeface="Georgia"/>
                <a:cs typeface="Georgia"/>
              </a:rPr>
              <a:t>talks </a:t>
            </a:r>
            <a:r>
              <a:rPr lang="en-US" sz="2300" spc="-5" dirty="0" smtClean="0">
                <a:latin typeface="Georgia"/>
                <a:cs typeface="Georgia"/>
              </a:rPr>
              <a:t>for </a:t>
            </a:r>
            <a:r>
              <a:rPr lang="en-US" sz="2300" dirty="0" smtClean="0">
                <a:latin typeface="Georgia"/>
                <a:cs typeface="Georgia"/>
              </a:rPr>
              <a:t>a START II</a:t>
            </a:r>
            <a:r>
              <a:rPr lang="en-US" sz="2300" spc="-65" dirty="0" smtClean="0">
                <a:latin typeface="Georgia"/>
                <a:cs typeface="Georgia"/>
              </a:rPr>
              <a:t> </a:t>
            </a:r>
            <a:r>
              <a:rPr lang="en-US" sz="2300" spc="-5" dirty="0" smtClean="0">
                <a:latin typeface="Georgia"/>
                <a:cs typeface="Georgia"/>
              </a:rPr>
              <a:t>began.</a:t>
            </a:r>
            <a:endParaRPr lang="en-US" sz="23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30</a:t>
            </a:fld>
            <a:endParaRPr lang="en-GB"/>
          </a:p>
        </p:txBody>
      </p:sp>
    </p:spTree>
    <p:extLst>
      <p:ext uri="{BB962C8B-B14F-4D97-AF65-F5344CB8AC3E}">
        <p14:creationId xmlns:p14="http://schemas.microsoft.com/office/powerpoint/2010/main" val="1307846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1935"/>
              </a:lnSpc>
              <a:buClr>
                <a:srgbClr val="71A276"/>
              </a:buClr>
              <a:buSzPct val="84782"/>
              <a:buFont typeface="Wingdings 2"/>
              <a:buChar char=""/>
              <a:tabLst>
                <a:tab pos="286385" algn="l"/>
                <a:tab pos="287020" algn="l"/>
              </a:tabLst>
            </a:pPr>
            <a:r>
              <a:rPr lang="en-US" sz="1200" spc="-5" dirty="0" smtClean="0">
                <a:latin typeface="Georgia"/>
                <a:cs typeface="Georgia"/>
              </a:rPr>
              <a:t>Competing </a:t>
            </a:r>
            <a:r>
              <a:rPr lang="en-US" sz="1200" dirty="0" smtClean="0">
                <a:latin typeface="Georgia"/>
                <a:cs typeface="Georgia"/>
              </a:rPr>
              <a:t>ideas: </a:t>
            </a:r>
            <a:r>
              <a:rPr lang="en-US" sz="1200" spc="-5" dirty="0" smtClean="0">
                <a:latin typeface="Georgia"/>
                <a:cs typeface="Georgia"/>
              </a:rPr>
              <a:t>Gorbachev </a:t>
            </a:r>
            <a:r>
              <a:rPr lang="en-US" sz="1200" dirty="0" smtClean="0">
                <a:latin typeface="Georgia"/>
                <a:cs typeface="Georgia"/>
              </a:rPr>
              <a:t>was </a:t>
            </a:r>
            <a:r>
              <a:rPr lang="en-US" sz="1200" spc="-5" dirty="0" smtClean="0">
                <a:latin typeface="Georgia"/>
                <a:cs typeface="Georgia"/>
              </a:rPr>
              <a:t>endorsing </a:t>
            </a:r>
            <a:r>
              <a:rPr lang="en-US" sz="1200" dirty="0" smtClean="0">
                <a:latin typeface="Georgia"/>
                <a:cs typeface="Georgia"/>
              </a:rPr>
              <a:t>a</a:t>
            </a:r>
            <a:r>
              <a:rPr lang="en-US" sz="1200" spc="-60" dirty="0" smtClean="0">
                <a:latin typeface="Georgia"/>
                <a:cs typeface="Georgia"/>
              </a:rPr>
              <a:t> </a:t>
            </a:r>
            <a:r>
              <a:rPr lang="en-US" sz="1200" spc="-5" dirty="0" smtClean="0">
                <a:latin typeface="Georgia"/>
                <a:cs typeface="Georgia"/>
              </a:rPr>
              <a:t>loose</a:t>
            </a:r>
            <a:endParaRPr lang="en-US" sz="1200" dirty="0" smtClean="0">
              <a:latin typeface="Georgia"/>
              <a:cs typeface="Georgia"/>
            </a:endParaRPr>
          </a:p>
          <a:p>
            <a:pPr marL="287020" marR="144780">
              <a:lnSpc>
                <a:spcPts val="2210"/>
              </a:lnSpc>
              <a:spcBef>
                <a:spcPts val="254"/>
              </a:spcBef>
            </a:pPr>
            <a:r>
              <a:rPr lang="en-US" sz="1200" spc="-5" dirty="0" smtClean="0">
                <a:latin typeface="Georgia"/>
                <a:cs typeface="Georgia"/>
              </a:rPr>
              <a:t>confederation </a:t>
            </a:r>
            <a:r>
              <a:rPr lang="en-US" sz="1200" dirty="0" smtClean="0">
                <a:latin typeface="Georgia"/>
                <a:cs typeface="Georgia"/>
              </a:rPr>
              <a:t>version of </a:t>
            </a:r>
            <a:r>
              <a:rPr lang="en-US" sz="1200" spc="-5" dirty="0" smtClean="0">
                <a:latin typeface="Georgia"/>
                <a:cs typeface="Georgia"/>
              </a:rPr>
              <a:t>the </a:t>
            </a:r>
            <a:r>
              <a:rPr lang="en-US" sz="1200" dirty="0" smtClean="0">
                <a:latin typeface="Georgia"/>
                <a:cs typeface="Georgia"/>
              </a:rPr>
              <a:t>Soviet </a:t>
            </a:r>
            <a:r>
              <a:rPr lang="en-US" sz="1200" spc="-5" dirty="0" smtClean="0">
                <a:latin typeface="Georgia"/>
                <a:cs typeface="Georgia"/>
              </a:rPr>
              <a:t>Union. </a:t>
            </a:r>
            <a:r>
              <a:rPr lang="en-US" sz="1200" dirty="0" smtClean="0">
                <a:latin typeface="Georgia"/>
                <a:cs typeface="Georgia"/>
              </a:rPr>
              <a:t>However, Boris  </a:t>
            </a:r>
            <a:r>
              <a:rPr lang="en-US" sz="1200" spc="-5" dirty="0" smtClean="0">
                <a:latin typeface="Georgia"/>
                <a:cs typeface="Georgia"/>
              </a:rPr>
              <a:t>Yeltsin (newly elected president of the </a:t>
            </a:r>
            <a:r>
              <a:rPr lang="en-US" sz="1200" dirty="0" smtClean="0">
                <a:latin typeface="Georgia"/>
                <a:cs typeface="Georgia"/>
              </a:rPr>
              <a:t>Russian </a:t>
            </a:r>
            <a:r>
              <a:rPr lang="en-US" sz="1200" spc="-5" dirty="0" smtClean="0">
                <a:latin typeface="Georgia"/>
                <a:cs typeface="Georgia"/>
              </a:rPr>
              <a:t>republic, </a:t>
            </a:r>
            <a:r>
              <a:rPr lang="en-US" sz="1200" dirty="0" smtClean="0">
                <a:latin typeface="Georgia"/>
                <a:cs typeface="Georgia"/>
              </a:rPr>
              <a:t>aka  </a:t>
            </a:r>
            <a:r>
              <a:rPr lang="en-US" sz="1200" spc="-5" dirty="0" smtClean="0">
                <a:latin typeface="Georgia"/>
                <a:cs typeface="Georgia"/>
              </a:rPr>
              <a:t>largest state </a:t>
            </a:r>
            <a:r>
              <a:rPr lang="en-US" sz="1200" dirty="0" smtClean="0">
                <a:latin typeface="Georgia"/>
                <a:cs typeface="Georgia"/>
              </a:rPr>
              <a:t>in </a:t>
            </a:r>
            <a:r>
              <a:rPr lang="en-US" sz="1200" spc="-5" dirty="0" smtClean="0">
                <a:latin typeface="Georgia"/>
                <a:cs typeface="Georgia"/>
              </a:rPr>
              <a:t>the Soviet Union) advocated </a:t>
            </a:r>
            <a:r>
              <a:rPr lang="en-US" sz="1200" dirty="0" smtClean="0">
                <a:latin typeface="Georgia"/>
                <a:cs typeface="Georgia"/>
              </a:rPr>
              <a:t>a separate  Russian</a:t>
            </a:r>
            <a:r>
              <a:rPr lang="en-US" sz="1200" spc="-75" dirty="0" smtClean="0">
                <a:latin typeface="Georgia"/>
                <a:cs typeface="Georgia"/>
              </a:rPr>
              <a:t> </a:t>
            </a:r>
            <a:r>
              <a:rPr lang="en-US" sz="1200" spc="-5" dirty="0" smtClean="0">
                <a:latin typeface="Georgia"/>
                <a:cs typeface="Georgia"/>
              </a:rPr>
              <a:t>republic.</a:t>
            </a:r>
            <a:endParaRPr lang="en-US" sz="1200" dirty="0" smtClean="0">
              <a:latin typeface="Georgia"/>
              <a:cs typeface="Georgia"/>
            </a:endParaRPr>
          </a:p>
          <a:p>
            <a:pPr marL="287020" indent="-274320">
              <a:lnSpc>
                <a:spcPct val="100000"/>
              </a:lnSpc>
              <a:spcBef>
                <a:spcPts val="20"/>
              </a:spcBef>
              <a:buClr>
                <a:srgbClr val="71A276"/>
              </a:buClr>
              <a:buSzPct val="84782"/>
              <a:buFont typeface="Wingdings 2"/>
              <a:buChar char=""/>
              <a:tabLst>
                <a:tab pos="286385" algn="l"/>
                <a:tab pos="287020" algn="l"/>
              </a:tabLst>
            </a:pPr>
            <a:r>
              <a:rPr lang="en-US" sz="1200" dirty="0" smtClean="0">
                <a:latin typeface="Georgia"/>
                <a:cs typeface="Georgia"/>
              </a:rPr>
              <a:t>The USA was initially in </a:t>
            </a:r>
            <a:r>
              <a:rPr lang="en-US" sz="1200" spc="-5" dirty="0" smtClean="0">
                <a:latin typeface="Georgia"/>
                <a:cs typeface="Georgia"/>
              </a:rPr>
              <a:t>favor </a:t>
            </a:r>
            <a:r>
              <a:rPr lang="en-US" sz="1200" dirty="0" smtClean="0">
                <a:latin typeface="Georgia"/>
                <a:cs typeface="Georgia"/>
              </a:rPr>
              <a:t>of </a:t>
            </a:r>
            <a:r>
              <a:rPr lang="en-US" sz="1200" spc="-5" dirty="0" smtClean="0">
                <a:latin typeface="Georgia"/>
                <a:cs typeface="Georgia"/>
              </a:rPr>
              <a:t>the </a:t>
            </a:r>
            <a:r>
              <a:rPr lang="en-US" sz="1200" dirty="0" smtClean="0">
                <a:latin typeface="Georgia"/>
                <a:cs typeface="Georgia"/>
              </a:rPr>
              <a:t>Gorbachev</a:t>
            </a:r>
            <a:r>
              <a:rPr lang="en-US" sz="1200" spc="-155" dirty="0" smtClean="0">
                <a:latin typeface="Georgia"/>
                <a:cs typeface="Georgia"/>
              </a:rPr>
              <a:t> </a:t>
            </a:r>
            <a:r>
              <a:rPr lang="en-US" sz="1200" spc="-5" dirty="0" smtClean="0">
                <a:latin typeface="Georgia"/>
                <a:cs typeface="Georgia"/>
              </a:rPr>
              <a:t>plan.</a:t>
            </a:r>
            <a:endParaRPr lang="en-US" sz="1200" dirty="0" smtClean="0">
              <a:latin typeface="Georgia"/>
              <a:cs typeface="Georgia"/>
            </a:endParaRPr>
          </a:p>
          <a:p>
            <a:pPr marL="287020" marR="508000" indent="-274320">
              <a:lnSpc>
                <a:spcPts val="2210"/>
              </a:lnSpc>
              <a:spcBef>
                <a:spcPts val="530"/>
              </a:spcBef>
              <a:buClr>
                <a:srgbClr val="71A276"/>
              </a:buClr>
              <a:buSzPct val="84782"/>
              <a:buFont typeface="Wingdings 2"/>
              <a:buChar char=""/>
              <a:tabLst>
                <a:tab pos="286385" algn="l"/>
                <a:tab pos="287020" algn="l"/>
              </a:tabLst>
            </a:pPr>
            <a:r>
              <a:rPr lang="en-US" sz="1200" dirty="0" smtClean="0">
                <a:latin typeface="Georgia"/>
                <a:cs typeface="Georgia"/>
              </a:rPr>
              <a:t>Tensions rose again when </a:t>
            </a:r>
            <a:r>
              <a:rPr lang="en-US" sz="1200" spc="-5" dirty="0" smtClean="0">
                <a:latin typeface="Georgia"/>
                <a:cs typeface="Georgia"/>
              </a:rPr>
              <a:t>the </a:t>
            </a:r>
            <a:r>
              <a:rPr lang="en-US" sz="1200" dirty="0" smtClean="0">
                <a:latin typeface="Georgia"/>
                <a:cs typeface="Georgia"/>
              </a:rPr>
              <a:t>US </a:t>
            </a:r>
            <a:r>
              <a:rPr lang="en-US" sz="1200" spc="-5" dirty="0" smtClean="0">
                <a:latin typeface="Georgia"/>
                <a:cs typeface="Georgia"/>
              </a:rPr>
              <a:t>insisted upon </a:t>
            </a:r>
            <a:r>
              <a:rPr lang="en-US" sz="1200" dirty="0" smtClean="0">
                <a:latin typeface="Georgia"/>
                <a:cs typeface="Georgia"/>
              </a:rPr>
              <a:t>economic  </a:t>
            </a:r>
            <a:r>
              <a:rPr lang="en-US" sz="1200" spc="-5" dirty="0" smtClean="0">
                <a:latin typeface="Georgia"/>
                <a:cs typeface="Georgia"/>
              </a:rPr>
              <a:t>changes </a:t>
            </a:r>
            <a:r>
              <a:rPr lang="en-US" sz="1200" dirty="0" smtClean="0">
                <a:latin typeface="Georgia"/>
                <a:cs typeface="Georgia"/>
              </a:rPr>
              <a:t>towards a more </a:t>
            </a:r>
            <a:r>
              <a:rPr lang="en-US" sz="1200" spc="-5" dirty="0" smtClean="0">
                <a:latin typeface="Georgia"/>
                <a:cs typeface="Georgia"/>
              </a:rPr>
              <a:t>capitalist system </a:t>
            </a:r>
            <a:r>
              <a:rPr lang="en-US" sz="1200" dirty="0" smtClean="0">
                <a:latin typeface="Georgia"/>
                <a:cs typeface="Georgia"/>
              </a:rPr>
              <a:t>in return </a:t>
            </a:r>
            <a:r>
              <a:rPr lang="en-US" sz="1200" spc="-5" dirty="0" smtClean="0">
                <a:latin typeface="Georgia"/>
                <a:cs typeface="Georgia"/>
              </a:rPr>
              <a:t>for  </a:t>
            </a:r>
            <a:r>
              <a:rPr lang="en-US" sz="1200" dirty="0" smtClean="0">
                <a:latin typeface="Georgia"/>
                <a:cs typeface="Georgia"/>
              </a:rPr>
              <a:t>economic</a:t>
            </a:r>
            <a:r>
              <a:rPr lang="en-US" sz="1200" spc="-125" dirty="0" smtClean="0">
                <a:latin typeface="Georgia"/>
                <a:cs typeface="Georgia"/>
              </a:rPr>
              <a:t> </a:t>
            </a:r>
            <a:r>
              <a:rPr lang="en-US" sz="1200" dirty="0" smtClean="0">
                <a:latin typeface="Georgia"/>
                <a:cs typeface="Georgia"/>
              </a:rPr>
              <a:t>aid.</a:t>
            </a:r>
          </a:p>
          <a:p>
            <a:pPr marL="287020" marR="5080" indent="-274320">
              <a:lnSpc>
                <a:spcPct val="80000"/>
              </a:lnSpc>
              <a:spcBef>
                <a:spcPts val="570"/>
              </a:spcBef>
              <a:buClr>
                <a:srgbClr val="71A276"/>
              </a:buClr>
              <a:buSzPct val="84782"/>
              <a:buFont typeface="Wingdings 2"/>
              <a:buChar char=""/>
              <a:tabLst>
                <a:tab pos="286385" algn="l"/>
                <a:tab pos="287020" algn="l"/>
              </a:tabLst>
            </a:pPr>
            <a:r>
              <a:rPr lang="en-US" sz="1200" dirty="0" smtClean="0">
                <a:latin typeface="Georgia"/>
                <a:cs typeface="Georgia"/>
              </a:rPr>
              <a:t>Gorbachev’s critics: worried about loss of Eastern Europe,  </a:t>
            </a:r>
            <a:r>
              <a:rPr lang="en-US" sz="1200" spc="-5" dirty="0" smtClean="0">
                <a:latin typeface="Georgia"/>
                <a:cs typeface="Georgia"/>
              </a:rPr>
              <a:t>nuclear inferiority, dissolution of the </a:t>
            </a:r>
            <a:r>
              <a:rPr lang="en-US" sz="1200" dirty="0" smtClean="0">
                <a:latin typeface="Georgia"/>
                <a:cs typeface="Georgia"/>
              </a:rPr>
              <a:t>Warsaw Pact (in </a:t>
            </a:r>
            <a:r>
              <a:rPr lang="en-US" sz="1200" spc="-10" dirty="0" smtClean="0">
                <a:latin typeface="Georgia"/>
                <a:cs typeface="Georgia"/>
              </a:rPr>
              <a:t>July,  </a:t>
            </a:r>
            <a:r>
              <a:rPr lang="en-US" sz="1200" dirty="0" smtClean="0">
                <a:latin typeface="Georgia"/>
                <a:cs typeface="Georgia"/>
              </a:rPr>
              <a:t>1991), and a </a:t>
            </a:r>
            <a:r>
              <a:rPr lang="en-US" sz="1200" spc="-5" dirty="0" smtClean="0">
                <a:latin typeface="Georgia"/>
                <a:cs typeface="Georgia"/>
              </a:rPr>
              <a:t>lack of significant </a:t>
            </a:r>
            <a:r>
              <a:rPr lang="en-US" sz="1200" dirty="0" smtClean="0">
                <a:latin typeface="Georgia"/>
                <a:cs typeface="Georgia"/>
              </a:rPr>
              <a:t>economic improvement </a:t>
            </a:r>
            <a:r>
              <a:rPr lang="en-US" sz="1200" spc="-5" dirty="0" smtClean="0">
                <a:latin typeface="Georgia"/>
                <a:cs typeface="Georgia"/>
              </a:rPr>
              <a:t>due to  </a:t>
            </a:r>
            <a:r>
              <a:rPr lang="en-US" sz="1200" dirty="0" smtClean="0">
                <a:latin typeface="Georgia"/>
                <a:cs typeface="Georgia"/>
              </a:rPr>
              <a:t>Gorbachev’s</a:t>
            </a:r>
            <a:r>
              <a:rPr lang="en-US" sz="1200" spc="-125" dirty="0" smtClean="0">
                <a:latin typeface="Georgia"/>
                <a:cs typeface="Georgia"/>
              </a:rPr>
              <a:t> </a:t>
            </a:r>
            <a:r>
              <a:rPr lang="en-US" sz="1200" dirty="0" smtClean="0">
                <a:latin typeface="Georgia"/>
                <a:cs typeface="Georgia"/>
              </a:rPr>
              <a:t>reforms…</a:t>
            </a:r>
          </a:p>
          <a:p>
            <a:pPr marL="287020" marR="247650" indent="-274320">
              <a:lnSpc>
                <a:spcPts val="2210"/>
              </a:lnSpc>
              <a:spcBef>
                <a:spcPts val="530"/>
              </a:spcBef>
              <a:buClr>
                <a:srgbClr val="71A276"/>
              </a:buClr>
              <a:buSzPct val="84782"/>
              <a:buFont typeface="Wingdings 2"/>
              <a:buChar char=""/>
              <a:tabLst>
                <a:tab pos="286385" algn="l"/>
                <a:tab pos="287020" algn="l"/>
              </a:tabLst>
            </a:pPr>
            <a:r>
              <a:rPr lang="en-US" sz="1200" dirty="0" smtClean="0">
                <a:latin typeface="Georgia"/>
                <a:cs typeface="Georgia"/>
              </a:rPr>
              <a:t>A group </a:t>
            </a:r>
            <a:r>
              <a:rPr lang="en-US" sz="1200" spc="-5" dirty="0" smtClean="0">
                <a:latin typeface="Georgia"/>
                <a:cs typeface="Georgia"/>
              </a:rPr>
              <a:t>of political </a:t>
            </a:r>
            <a:r>
              <a:rPr lang="en-US" sz="1200" dirty="0" smtClean="0">
                <a:latin typeface="Georgia"/>
                <a:cs typeface="Georgia"/>
              </a:rPr>
              <a:t>and </a:t>
            </a:r>
            <a:r>
              <a:rPr lang="en-US" sz="1200" spc="-5" dirty="0" smtClean="0">
                <a:latin typeface="Georgia"/>
                <a:cs typeface="Georgia"/>
              </a:rPr>
              <a:t>military leaders started planning to  overthrow</a:t>
            </a:r>
            <a:r>
              <a:rPr lang="en-US" sz="1200" spc="-75" dirty="0" smtClean="0">
                <a:latin typeface="Georgia"/>
                <a:cs typeface="Georgia"/>
              </a:rPr>
              <a:t> </a:t>
            </a:r>
            <a:r>
              <a:rPr lang="en-US" sz="1200" spc="-5" dirty="0" smtClean="0">
                <a:latin typeface="Georgia"/>
                <a:cs typeface="Georgia"/>
              </a:rPr>
              <a:t>Gorbachev</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31</a:t>
            </a:fld>
            <a:endParaRPr lang="en-GB"/>
          </a:p>
        </p:txBody>
      </p:sp>
    </p:spTree>
    <p:extLst>
      <p:ext uri="{BB962C8B-B14F-4D97-AF65-F5344CB8AC3E}">
        <p14:creationId xmlns:p14="http://schemas.microsoft.com/office/powerpoint/2010/main" val="3566715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253365" indent="-274320">
              <a:lnSpc>
                <a:spcPct val="80100"/>
              </a:lnSpc>
              <a:buClr>
                <a:srgbClr val="71A276"/>
              </a:buClr>
              <a:buSzPct val="84782"/>
              <a:buFont typeface="Wingdings 2"/>
              <a:buChar char=""/>
              <a:tabLst>
                <a:tab pos="286385" algn="l"/>
                <a:tab pos="287020" algn="l"/>
              </a:tabLst>
            </a:pPr>
            <a:r>
              <a:rPr lang="en-US" sz="1200" dirty="0" smtClean="0">
                <a:latin typeface="Georgia"/>
                <a:cs typeface="Georgia"/>
              </a:rPr>
              <a:t>In August, 1991 a </a:t>
            </a:r>
            <a:r>
              <a:rPr lang="en-US" sz="1200" spc="-5" dirty="0" smtClean="0">
                <a:latin typeface="Georgia"/>
                <a:cs typeface="Georgia"/>
              </a:rPr>
              <a:t>coup </a:t>
            </a:r>
            <a:r>
              <a:rPr lang="en-US" sz="1200" dirty="0" smtClean="0">
                <a:latin typeface="Georgia"/>
                <a:cs typeface="Georgia"/>
              </a:rPr>
              <a:t>was attempted. However, Bush and  </a:t>
            </a:r>
            <a:r>
              <a:rPr lang="en-US" sz="1200" spc="-5" dirty="0" smtClean="0">
                <a:latin typeface="Georgia"/>
                <a:cs typeface="Georgia"/>
              </a:rPr>
              <a:t>Yeltsin sort </a:t>
            </a:r>
            <a:r>
              <a:rPr lang="en-US" sz="1200" dirty="0" smtClean="0">
                <a:latin typeface="Georgia"/>
                <a:cs typeface="Georgia"/>
              </a:rPr>
              <a:t>of </a:t>
            </a:r>
            <a:r>
              <a:rPr lang="en-US" sz="1200" spc="-5" dirty="0" smtClean="0">
                <a:latin typeface="Georgia"/>
                <a:cs typeface="Georgia"/>
              </a:rPr>
              <a:t>get involved, </a:t>
            </a:r>
            <a:r>
              <a:rPr lang="en-US" sz="1200" dirty="0" smtClean="0">
                <a:latin typeface="Georgia"/>
                <a:cs typeface="Georgia"/>
              </a:rPr>
              <a:t>and </a:t>
            </a:r>
            <a:r>
              <a:rPr lang="en-US" sz="1200" spc="-5" dirty="0" smtClean="0">
                <a:latin typeface="Georgia"/>
                <a:cs typeface="Georgia"/>
              </a:rPr>
              <a:t>the coup fails </a:t>
            </a:r>
            <a:r>
              <a:rPr lang="en-US" sz="1200" dirty="0" smtClean="0">
                <a:latin typeface="Georgia"/>
                <a:cs typeface="Georgia"/>
              </a:rPr>
              <a:t>to </a:t>
            </a:r>
            <a:r>
              <a:rPr lang="en-US" sz="1200" spc="-5" dirty="0" smtClean="0">
                <a:latin typeface="Georgia"/>
                <a:cs typeface="Georgia"/>
              </a:rPr>
              <a:t>get popular  support form the</a:t>
            </a:r>
            <a:r>
              <a:rPr lang="en-US" sz="1200" spc="-60" dirty="0" smtClean="0">
                <a:latin typeface="Georgia"/>
                <a:cs typeface="Georgia"/>
              </a:rPr>
              <a:t> </a:t>
            </a:r>
            <a:r>
              <a:rPr lang="en-US" sz="1200" spc="-5" dirty="0" smtClean="0">
                <a:latin typeface="Georgia"/>
                <a:cs typeface="Georgia"/>
              </a:rPr>
              <a:t>military.</a:t>
            </a:r>
            <a:endParaRPr lang="en-US" sz="1200" dirty="0" smtClean="0">
              <a:latin typeface="Georgia"/>
              <a:cs typeface="Georgia"/>
            </a:endParaRPr>
          </a:p>
          <a:p>
            <a:pPr marL="287020" marR="466725" indent="-274320">
              <a:lnSpc>
                <a:spcPct val="80000"/>
              </a:lnSpc>
              <a:spcBef>
                <a:spcPts val="550"/>
              </a:spcBef>
              <a:buClr>
                <a:srgbClr val="71A276"/>
              </a:buClr>
              <a:buSzPct val="84782"/>
              <a:buFont typeface="Wingdings 2"/>
              <a:buChar char=""/>
              <a:tabLst>
                <a:tab pos="286385" algn="l"/>
                <a:tab pos="287020" algn="l"/>
              </a:tabLst>
            </a:pPr>
            <a:r>
              <a:rPr lang="en-US" sz="1200" dirty="0" smtClean="0">
                <a:latin typeface="Georgia"/>
                <a:cs typeface="Georgia"/>
              </a:rPr>
              <a:t>However, Gorbachev’s position was precarious and he</a:t>
            </a:r>
            <a:r>
              <a:rPr lang="en-US" sz="1200" spc="-145" dirty="0" smtClean="0">
                <a:latin typeface="Georgia"/>
                <a:cs typeface="Georgia"/>
              </a:rPr>
              <a:t> </a:t>
            </a:r>
            <a:r>
              <a:rPr lang="en-US" sz="1200" dirty="0" smtClean="0">
                <a:latin typeface="Georgia"/>
                <a:cs typeface="Georgia"/>
              </a:rPr>
              <a:t>was  </a:t>
            </a:r>
            <a:r>
              <a:rPr lang="en-US" sz="1200" spc="-5" dirty="0" smtClean="0">
                <a:latin typeface="Georgia"/>
                <a:cs typeface="Georgia"/>
              </a:rPr>
              <a:t>constantly undermined </a:t>
            </a:r>
            <a:r>
              <a:rPr lang="en-US" sz="1200" dirty="0" smtClean="0">
                <a:latin typeface="Georgia"/>
                <a:cs typeface="Georgia"/>
              </a:rPr>
              <a:t>by</a:t>
            </a:r>
            <a:r>
              <a:rPr lang="en-US" sz="1200" spc="-30" dirty="0" smtClean="0">
                <a:latin typeface="Georgia"/>
                <a:cs typeface="Georgia"/>
              </a:rPr>
              <a:t> </a:t>
            </a:r>
            <a:r>
              <a:rPr lang="en-US" sz="1200" spc="-5" dirty="0" smtClean="0">
                <a:latin typeface="Georgia"/>
                <a:cs typeface="Georgia"/>
              </a:rPr>
              <a:t>Yeltsin.</a:t>
            </a:r>
            <a:endParaRPr lang="en-US" sz="1200" dirty="0" smtClean="0">
              <a:latin typeface="Georgia"/>
              <a:cs typeface="Georgia"/>
            </a:endParaRPr>
          </a:p>
          <a:p>
            <a:pPr marL="287020" marR="5080" indent="-274320">
              <a:lnSpc>
                <a:spcPts val="2210"/>
              </a:lnSpc>
              <a:spcBef>
                <a:spcPts val="530"/>
              </a:spcBef>
              <a:buClr>
                <a:srgbClr val="71A276"/>
              </a:buClr>
              <a:buSzPct val="84782"/>
              <a:buFont typeface="Wingdings 2"/>
              <a:buChar char=""/>
              <a:tabLst>
                <a:tab pos="286385" algn="l"/>
                <a:tab pos="287020" algn="l"/>
              </a:tabLst>
            </a:pPr>
            <a:r>
              <a:rPr lang="en-US" sz="1200" dirty="0" smtClean="0">
                <a:latin typeface="Georgia"/>
                <a:cs typeface="Georgia"/>
              </a:rPr>
              <a:t>In </a:t>
            </a:r>
            <a:r>
              <a:rPr lang="en-US" sz="1200" spc="-5" dirty="0" smtClean="0">
                <a:latin typeface="Georgia"/>
                <a:cs typeface="Georgia"/>
              </a:rPr>
              <a:t>December </a:t>
            </a:r>
            <a:r>
              <a:rPr lang="en-US" sz="1200" dirty="0" smtClean="0">
                <a:latin typeface="Georgia"/>
                <a:cs typeface="Georgia"/>
              </a:rPr>
              <a:t>1991, Russia, Belorussia, and Ukraine </a:t>
            </a:r>
            <a:r>
              <a:rPr lang="en-US" sz="1200" spc="-5" dirty="0" smtClean="0">
                <a:latin typeface="Georgia"/>
                <a:cs typeface="Georgia"/>
              </a:rPr>
              <a:t>declared  the formation of the Commonwealth of Independent States  (kind of like seceding </a:t>
            </a:r>
            <a:r>
              <a:rPr lang="en-US" sz="1200" dirty="0" smtClean="0">
                <a:latin typeface="Georgia"/>
                <a:cs typeface="Georgia"/>
              </a:rPr>
              <a:t>from </a:t>
            </a:r>
            <a:r>
              <a:rPr lang="en-US" sz="1200" spc="-5" dirty="0" smtClean="0">
                <a:latin typeface="Georgia"/>
                <a:cs typeface="Georgia"/>
              </a:rPr>
              <a:t>the union). </a:t>
            </a:r>
            <a:r>
              <a:rPr lang="en-US" sz="1200" dirty="0" smtClean="0">
                <a:latin typeface="Georgia"/>
                <a:cs typeface="Georgia"/>
              </a:rPr>
              <a:t>On December </a:t>
            </a:r>
            <a:r>
              <a:rPr lang="en-US" sz="1200" spc="5" dirty="0" smtClean="0">
                <a:latin typeface="Georgia"/>
                <a:cs typeface="Georgia"/>
              </a:rPr>
              <a:t>25</a:t>
            </a:r>
            <a:r>
              <a:rPr lang="en-US" sz="1200" spc="7" baseline="25925" dirty="0" smtClean="0">
                <a:latin typeface="Georgia"/>
                <a:cs typeface="Georgia"/>
              </a:rPr>
              <a:t>th</a:t>
            </a:r>
            <a:r>
              <a:rPr lang="en-US" sz="1200" spc="5" dirty="0" smtClean="0">
                <a:latin typeface="Georgia"/>
                <a:cs typeface="Georgia"/>
              </a:rPr>
              <a:t>,  </a:t>
            </a:r>
            <a:r>
              <a:rPr lang="en-US" sz="1200" dirty="0" smtClean="0">
                <a:latin typeface="Georgia"/>
                <a:cs typeface="Georgia"/>
              </a:rPr>
              <a:t>1991 </a:t>
            </a:r>
            <a:r>
              <a:rPr lang="en-US" sz="1200" spc="-5" dirty="0" smtClean="0">
                <a:latin typeface="Georgia"/>
                <a:cs typeface="Georgia"/>
              </a:rPr>
              <a:t>Gorbachev announced his </a:t>
            </a:r>
            <a:r>
              <a:rPr lang="en-US" sz="1200" dirty="0" smtClean="0">
                <a:latin typeface="Georgia"/>
                <a:cs typeface="Georgia"/>
              </a:rPr>
              <a:t>resignation as </a:t>
            </a:r>
            <a:r>
              <a:rPr lang="en-US" sz="1200" spc="-5" dirty="0" smtClean="0">
                <a:latin typeface="Georgia"/>
                <a:cs typeface="Georgia"/>
              </a:rPr>
              <a:t>president of the  </a:t>
            </a:r>
            <a:r>
              <a:rPr lang="en-US" sz="1200" dirty="0" smtClean="0">
                <a:latin typeface="Georgia"/>
                <a:cs typeface="Georgia"/>
              </a:rPr>
              <a:t>Soviet </a:t>
            </a:r>
            <a:r>
              <a:rPr lang="en-US" sz="1200" spc="-5" dirty="0" smtClean="0">
                <a:latin typeface="Georgia"/>
                <a:cs typeface="Georgia"/>
              </a:rPr>
              <a:t>Union, signaling </a:t>
            </a:r>
            <a:r>
              <a:rPr lang="en-US" sz="1200" dirty="0" smtClean="0">
                <a:latin typeface="Georgia"/>
                <a:cs typeface="Georgia"/>
              </a:rPr>
              <a:t>a </a:t>
            </a:r>
            <a:r>
              <a:rPr lang="en-US" sz="1200" i="1" dirty="0" smtClean="0">
                <a:latin typeface="Georgia"/>
                <a:cs typeface="Georgia"/>
              </a:rPr>
              <a:t>formal end to </a:t>
            </a:r>
            <a:r>
              <a:rPr lang="en-US" sz="1200" i="1" spc="-5" dirty="0" smtClean="0">
                <a:latin typeface="Georgia"/>
                <a:cs typeface="Georgia"/>
              </a:rPr>
              <a:t>the Soviet</a:t>
            </a:r>
            <a:r>
              <a:rPr lang="en-US" sz="1200" i="1" spc="-35" dirty="0" smtClean="0">
                <a:latin typeface="Georgia"/>
                <a:cs typeface="Georgia"/>
              </a:rPr>
              <a:t> </a:t>
            </a:r>
            <a:r>
              <a:rPr lang="en-US" sz="1200" i="1" spc="-5" dirty="0" smtClean="0">
                <a:latin typeface="Georgia"/>
                <a:cs typeface="Georgia"/>
              </a:rPr>
              <a:t>Union</a:t>
            </a:r>
            <a:r>
              <a:rPr lang="en-US" sz="1200" spc="-5" dirty="0" smtClean="0">
                <a:latin typeface="Georgia"/>
                <a:cs typeface="Georgia"/>
              </a:rPr>
              <a:t>.</a:t>
            </a:r>
            <a:endParaRPr lang="en-US" sz="1200" dirty="0" smtClean="0">
              <a:latin typeface="Georgia"/>
              <a:cs typeface="Georgia"/>
            </a:endParaRPr>
          </a:p>
          <a:p>
            <a:pPr marL="287020" marR="444500" indent="-274320">
              <a:lnSpc>
                <a:spcPct val="80000"/>
              </a:lnSpc>
              <a:spcBef>
                <a:spcPts val="570"/>
              </a:spcBef>
              <a:buClr>
                <a:srgbClr val="71A276"/>
              </a:buClr>
              <a:buSzPct val="84782"/>
              <a:buFont typeface="Wingdings 2"/>
              <a:buChar char=""/>
              <a:tabLst>
                <a:tab pos="286385" algn="l"/>
                <a:tab pos="287020" algn="l"/>
              </a:tabLst>
            </a:pPr>
            <a:r>
              <a:rPr lang="en-US" sz="1200" dirty="0" smtClean="0">
                <a:latin typeface="Georgia"/>
                <a:cs typeface="Georgia"/>
              </a:rPr>
              <a:t>Three alternative </a:t>
            </a:r>
            <a:r>
              <a:rPr lang="en-US" sz="1200" spc="-5" dirty="0" smtClean="0">
                <a:latin typeface="Georgia"/>
                <a:cs typeface="Georgia"/>
              </a:rPr>
              <a:t>ends to the Cold </a:t>
            </a:r>
            <a:r>
              <a:rPr lang="en-US" sz="1200" dirty="0" smtClean="0">
                <a:latin typeface="Georgia"/>
                <a:cs typeface="Georgia"/>
              </a:rPr>
              <a:t>War (as </a:t>
            </a:r>
            <a:r>
              <a:rPr lang="en-US" sz="1200" spc="-5" dirty="0" smtClean="0">
                <a:latin typeface="Georgia"/>
                <a:cs typeface="Georgia"/>
              </a:rPr>
              <a:t>put forth by  </a:t>
            </a:r>
            <a:r>
              <a:rPr lang="en-US" sz="1200" dirty="0" smtClean="0">
                <a:latin typeface="Georgia"/>
                <a:cs typeface="Georgia"/>
              </a:rPr>
              <a:t>historians) are: December 1988 when the ‘ideological’</a:t>
            </a:r>
            <a:r>
              <a:rPr lang="en-US" sz="1200" spc="-130" dirty="0" smtClean="0">
                <a:latin typeface="Georgia"/>
                <a:cs typeface="Georgia"/>
              </a:rPr>
              <a:t> </a:t>
            </a:r>
            <a:r>
              <a:rPr lang="en-US" sz="1200" dirty="0" smtClean="0">
                <a:latin typeface="Georgia"/>
                <a:cs typeface="Georgia"/>
              </a:rPr>
              <a:t>cold  war ended with Gorbachev’s speech at the UN; December  1989 when </a:t>
            </a:r>
            <a:r>
              <a:rPr lang="en-US" sz="1200" spc="-5" dirty="0" smtClean="0">
                <a:latin typeface="Georgia"/>
                <a:cs typeface="Georgia"/>
              </a:rPr>
              <a:t>the </a:t>
            </a:r>
            <a:r>
              <a:rPr lang="en-US" sz="1200" dirty="0" smtClean="0">
                <a:latin typeface="Georgia"/>
                <a:cs typeface="Georgia"/>
              </a:rPr>
              <a:t>‘economic’ cold war ended at the Malta  Summit; and November </a:t>
            </a:r>
            <a:r>
              <a:rPr lang="en-US" sz="1200" spc="5" dirty="0" smtClean="0">
                <a:latin typeface="Georgia"/>
                <a:cs typeface="Georgia"/>
              </a:rPr>
              <a:t>1990 </a:t>
            </a:r>
            <a:r>
              <a:rPr lang="en-US" sz="1200" dirty="0" smtClean="0">
                <a:latin typeface="Georgia"/>
                <a:cs typeface="Georgia"/>
              </a:rPr>
              <a:t>when the ‘military’ cold war  </a:t>
            </a:r>
            <a:r>
              <a:rPr lang="en-US" sz="1200" spc="-5" dirty="0" smtClean="0">
                <a:latin typeface="Georgia"/>
                <a:cs typeface="Georgia"/>
              </a:rPr>
              <a:t>ended </a:t>
            </a:r>
            <a:r>
              <a:rPr lang="en-US" sz="1200" dirty="0" smtClean="0">
                <a:latin typeface="Georgia"/>
                <a:cs typeface="Georgia"/>
              </a:rPr>
              <a:t>as </a:t>
            </a:r>
            <a:r>
              <a:rPr lang="en-US" sz="1200" spc="-5" dirty="0" smtClean="0">
                <a:latin typeface="Georgia"/>
                <a:cs typeface="Georgia"/>
              </a:rPr>
              <a:t>the CFE </a:t>
            </a:r>
            <a:r>
              <a:rPr lang="en-US" sz="1200" dirty="0" smtClean="0">
                <a:latin typeface="Georgia"/>
                <a:cs typeface="Georgia"/>
              </a:rPr>
              <a:t>Treaty was</a:t>
            </a:r>
            <a:r>
              <a:rPr lang="en-US" sz="1200" spc="-80" dirty="0" smtClean="0">
                <a:latin typeface="Georgia"/>
                <a:cs typeface="Georgia"/>
              </a:rPr>
              <a:t> </a:t>
            </a:r>
            <a:r>
              <a:rPr lang="en-US" sz="1200" spc="-5" dirty="0" smtClean="0">
                <a:latin typeface="Georgia"/>
                <a:cs typeface="Georgia"/>
              </a:rPr>
              <a:t>signed.</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32</a:t>
            </a:fld>
            <a:endParaRPr lang="en-GB"/>
          </a:p>
        </p:txBody>
      </p:sp>
    </p:spTree>
    <p:extLst>
      <p:ext uri="{BB962C8B-B14F-4D97-AF65-F5344CB8AC3E}">
        <p14:creationId xmlns:p14="http://schemas.microsoft.com/office/powerpoint/2010/main" val="157822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185"/>
              <a:buFont typeface="Wingdings 2"/>
              <a:buChar char=""/>
              <a:tabLst>
                <a:tab pos="287020" algn="l"/>
              </a:tabLst>
            </a:pPr>
            <a:r>
              <a:rPr lang="en-US" sz="2700" spc="-5" dirty="0" smtClean="0">
                <a:latin typeface="Georgia"/>
                <a:cs typeface="Georgia"/>
              </a:rPr>
              <a:t>Ending tensions </a:t>
            </a:r>
            <a:r>
              <a:rPr lang="en-US" sz="2700" dirty="0" smtClean="0">
                <a:latin typeface="Georgia"/>
                <a:cs typeface="Georgia"/>
              </a:rPr>
              <a:t>in </a:t>
            </a:r>
            <a:r>
              <a:rPr lang="en-US" sz="2700" spc="-5" dirty="0" smtClean="0">
                <a:latin typeface="Georgia"/>
                <a:cs typeface="Georgia"/>
              </a:rPr>
              <a:t>Asia, the Americas, </a:t>
            </a:r>
            <a:r>
              <a:rPr lang="en-US" sz="2700" dirty="0" smtClean="0">
                <a:latin typeface="Georgia"/>
                <a:cs typeface="Georgia"/>
              </a:rPr>
              <a:t>and</a:t>
            </a:r>
            <a:r>
              <a:rPr lang="en-US" sz="2700" spc="-20" dirty="0" smtClean="0">
                <a:latin typeface="Georgia"/>
                <a:cs typeface="Georgia"/>
              </a:rPr>
              <a:t> </a:t>
            </a:r>
            <a:r>
              <a:rPr lang="en-US" sz="2700" spc="-5" dirty="0" smtClean="0">
                <a:latin typeface="Georgia"/>
                <a:cs typeface="Georgia"/>
              </a:rPr>
              <a:t>Africa</a:t>
            </a:r>
            <a:endParaRPr lang="en-US" sz="2700" dirty="0" smtClean="0">
              <a:latin typeface="Georgia"/>
              <a:cs typeface="Georgia"/>
            </a:endParaRPr>
          </a:p>
          <a:p>
            <a:pPr marL="561340" lvl="1" indent="-274320">
              <a:lnSpc>
                <a:spcPct val="100000"/>
              </a:lnSpc>
              <a:spcBef>
                <a:spcPts val="545"/>
              </a:spcBef>
              <a:buClr>
                <a:srgbClr val="AFCCAF"/>
              </a:buClr>
              <a:buSzPct val="68181"/>
              <a:buFont typeface="Wingdings"/>
              <a:buChar char=""/>
              <a:tabLst>
                <a:tab pos="561340" algn="l"/>
              </a:tabLst>
            </a:pPr>
            <a:r>
              <a:rPr lang="en-US" sz="2200" spc="-5" dirty="0" smtClean="0">
                <a:latin typeface="Georgia"/>
                <a:cs typeface="Georgia"/>
              </a:rPr>
              <a:t>Gorbachev </a:t>
            </a:r>
            <a:r>
              <a:rPr lang="en-US" sz="2200" spc="-10" dirty="0" smtClean="0">
                <a:latin typeface="Georgia"/>
                <a:cs typeface="Georgia"/>
              </a:rPr>
              <a:t>withdrew </a:t>
            </a:r>
            <a:r>
              <a:rPr lang="en-US" sz="2200" spc="-5" dirty="0" smtClean="0">
                <a:latin typeface="Georgia"/>
                <a:cs typeface="Georgia"/>
              </a:rPr>
              <a:t>from </a:t>
            </a:r>
            <a:r>
              <a:rPr lang="en-US" sz="2200" spc="-10" dirty="0" smtClean="0">
                <a:latin typeface="Georgia"/>
                <a:cs typeface="Georgia"/>
              </a:rPr>
              <a:t>Afghanistan.</a:t>
            </a:r>
            <a:endParaRPr lang="en-US" sz="2200" dirty="0" smtClean="0">
              <a:latin typeface="Georgia"/>
              <a:cs typeface="Georgia"/>
            </a:endParaRPr>
          </a:p>
          <a:p>
            <a:pPr marL="561340" marR="260350" lvl="1" indent="-274320">
              <a:lnSpc>
                <a:spcPct val="100000"/>
              </a:lnSpc>
              <a:spcBef>
                <a:spcPts val="525"/>
              </a:spcBef>
              <a:buClr>
                <a:srgbClr val="AFCCAF"/>
              </a:buClr>
              <a:buSzPct val="68181"/>
              <a:buFont typeface="Wingdings"/>
              <a:buChar char=""/>
              <a:tabLst>
                <a:tab pos="561340" algn="l"/>
              </a:tabLst>
            </a:pPr>
            <a:r>
              <a:rPr lang="en-US" sz="2200" spc="-10" dirty="0" smtClean="0">
                <a:latin typeface="Georgia"/>
                <a:cs typeface="Georgia"/>
              </a:rPr>
              <a:t>Reduced economic </a:t>
            </a:r>
            <a:r>
              <a:rPr lang="en-US" sz="2200" spc="-5" dirty="0" smtClean="0">
                <a:latin typeface="Georgia"/>
                <a:cs typeface="Georgia"/>
              </a:rPr>
              <a:t>support to </a:t>
            </a:r>
            <a:r>
              <a:rPr lang="en-US" sz="2200" spc="-10" dirty="0" smtClean="0">
                <a:latin typeface="Georgia"/>
                <a:cs typeface="Georgia"/>
              </a:rPr>
              <a:t>Cuba </a:t>
            </a:r>
            <a:r>
              <a:rPr lang="en-US" sz="2200" spc="-5" dirty="0" smtClean="0">
                <a:latin typeface="Georgia"/>
                <a:cs typeface="Georgia"/>
              </a:rPr>
              <a:t>and stopped </a:t>
            </a:r>
            <a:r>
              <a:rPr lang="en-US" sz="2200" spc="-10" dirty="0" smtClean="0">
                <a:latin typeface="Georgia"/>
                <a:cs typeface="Georgia"/>
              </a:rPr>
              <a:t>endorsing  </a:t>
            </a:r>
            <a:r>
              <a:rPr lang="en-US" sz="2200" spc="-5" dirty="0" smtClean="0">
                <a:latin typeface="Georgia"/>
                <a:cs typeface="Georgia"/>
              </a:rPr>
              <a:t>Cuba’s interventionist</a:t>
            </a:r>
            <a:r>
              <a:rPr lang="en-US" sz="2200" spc="25" dirty="0" smtClean="0">
                <a:latin typeface="Georgia"/>
                <a:cs typeface="Georgia"/>
              </a:rPr>
              <a:t> </a:t>
            </a:r>
            <a:r>
              <a:rPr lang="en-US" sz="2200" spc="-5" dirty="0" smtClean="0">
                <a:latin typeface="Georgia"/>
                <a:cs typeface="Georgia"/>
              </a:rPr>
              <a:t>policies</a:t>
            </a:r>
            <a:endParaRPr lang="en-US" sz="2200" dirty="0" smtClean="0">
              <a:latin typeface="Georgia"/>
              <a:cs typeface="Georgia"/>
            </a:endParaRPr>
          </a:p>
          <a:p>
            <a:pPr marL="561340" marR="5080" lvl="1" indent="-274320">
              <a:lnSpc>
                <a:spcPct val="100000"/>
              </a:lnSpc>
              <a:spcBef>
                <a:spcPts val="530"/>
              </a:spcBef>
              <a:buClr>
                <a:srgbClr val="AFCCAF"/>
              </a:buClr>
              <a:buSzPct val="68181"/>
              <a:buFont typeface="Wingdings"/>
              <a:buChar char=""/>
              <a:tabLst>
                <a:tab pos="561340" algn="l"/>
              </a:tabLst>
            </a:pPr>
            <a:r>
              <a:rPr lang="en-US" sz="2200" spc="-10" dirty="0" smtClean="0">
                <a:latin typeface="Georgia"/>
                <a:cs typeface="Georgia"/>
              </a:rPr>
              <a:t>Negotiated agreements </a:t>
            </a:r>
            <a:r>
              <a:rPr lang="en-US" sz="2200" spc="-5" dirty="0" smtClean="0">
                <a:latin typeface="Georgia"/>
                <a:cs typeface="Georgia"/>
              </a:rPr>
              <a:t>with the </a:t>
            </a:r>
            <a:r>
              <a:rPr lang="en-US" sz="2200" spc="-10" dirty="0" smtClean="0">
                <a:latin typeface="Georgia"/>
                <a:cs typeface="Georgia"/>
              </a:rPr>
              <a:t>US </a:t>
            </a:r>
            <a:r>
              <a:rPr lang="en-US" sz="2200" spc="-5" dirty="0" smtClean="0">
                <a:latin typeface="Georgia"/>
                <a:cs typeface="Georgia"/>
              </a:rPr>
              <a:t>regarding the civil war </a:t>
            </a:r>
            <a:r>
              <a:rPr lang="en-US" sz="2200" dirty="0" smtClean="0">
                <a:latin typeface="Georgia"/>
                <a:cs typeface="Georgia"/>
              </a:rPr>
              <a:t>in  </a:t>
            </a:r>
            <a:r>
              <a:rPr lang="en-US" sz="2200" spc="-5" dirty="0" smtClean="0">
                <a:latin typeface="Georgia"/>
                <a:cs typeface="Georgia"/>
              </a:rPr>
              <a:t>Angola. In </a:t>
            </a:r>
            <a:r>
              <a:rPr lang="en-US" sz="2200" dirty="0" smtClean="0">
                <a:latin typeface="Georgia"/>
                <a:cs typeface="Georgia"/>
              </a:rPr>
              <a:t>1991, </a:t>
            </a:r>
            <a:r>
              <a:rPr lang="en-US" sz="2200" spc="-5" dirty="0" smtClean="0">
                <a:latin typeface="Georgia"/>
                <a:cs typeface="Georgia"/>
              </a:rPr>
              <a:t>Cuban troops </a:t>
            </a:r>
            <a:r>
              <a:rPr lang="en-US" sz="2200" spc="-10" dirty="0" smtClean="0">
                <a:latin typeface="Georgia"/>
                <a:cs typeface="Georgia"/>
              </a:rPr>
              <a:t>withdrew </a:t>
            </a:r>
            <a:r>
              <a:rPr lang="en-US" sz="2200" spc="-5" dirty="0" smtClean="0">
                <a:latin typeface="Georgia"/>
                <a:cs typeface="Georgia"/>
              </a:rPr>
              <a:t>and the civil </a:t>
            </a:r>
            <a:r>
              <a:rPr lang="en-US" sz="2200" spc="-10" dirty="0" smtClean="0">
                <a:latin typeface="Georgia"/>
                <a:cs typeface="Georgia"/>
              </a:rPr>
              <a:t>war  ended.</a:t>
            </a:r>
            <a:endParaRPr lang="en-US" sz="2200" dirty="0" smtClean="0">
              <a:latin typeface="Georgia"/>
              <a:cs typeface="Georgia"/>
            </a:endParaRPr>
          </a:p>
          <a:p>
            <a:pPr marL="561340" marR="280035" lvl="1" indent="-274320">
              <a:lnSpc>
                <a:spcPct val="100000"/>
              </a:lnSpc>
              <a:spcBef>
                <a:spcPts val="530"/>
              </a:spcBef>
              <a:buClr>
                <a:srgbClr val="AFCCAF"/>
              </a:buClr>
              <a:buSzPct val="68181"/>
              <a:buFont typeface="Wingdings"/>
              <a:buChar char=""/>
              <a:tabLst>
                <a:tab pos="561340" algn="l"/>
              </a:tabLst>
            </a:pPr>
            <a:r>
              <a:rPr lang="en-US" sz="2200" spc="-10" dirty="0" smtClean="0">
                <a:latin typeface="Georgia"/>
                <a:cs typeface="Georgia"/>
              </a:rPr>
              <a:t>USSR also ended </a:t>
            </a:r>
            <a:r>
              <a:rPr lang="en-US" sz="2200" spc="-5" dirty="0" smtClean="0">
                <a:latin typeface="Georgia"/>
                <a:cs typeface="Georgia"/>
              </a:rPr>
              <a:t>support of Ethiopia, and </a:t>
            </a:r>
            <a:r>
              <a:rPr lang="en-US" sz="2200" dirty="0" smtClean="0">
                <a:latin typeface="Georgia"/>
                <a:cs typeface="Georgia"/>
              </a:rPr>
              <a:t>in </a:t>
            </a:r>
            <a:r>
              <a:rPr lang="en-US" sz="2200" spc="-10" dirty="0" smtClean="0">
                <a:latin typeface="Georgia"/>
                <a:cs typeface="Georgia"/>
              </a:rPr>
              <a:t>turn the US  ended </a:t>
            </a:r>
            <a:r>
              <a:rPr lang="en-US" sz="2200" spc="-5" dirty="0" smtClean="0">
                <a:latin typeface="Georgia"/>
                <a:cs typeface="Georgia"/>
              </a:rPr>
              <a:t>its support to Somalia – </a:t>
            </a:r>
            <a:r>
              <a:rPr lang="en-US" sz="2200" spc="-10" dirty="0" smtClean="0">
                <a:latin typeface="Georgia"/>
                <a:cs typeface="Georgia"/>
              </a:rPr>
              <a:t>ending the conflict between  </a:t>
            </a:r>
            <a:r>
              <a:rPr lang="en-US" sz="2200" spc="-5" dirty="0" smtClean="0">
                <a:latin typeface="Georgia"/>
                <a:cs typeface="Georgia"/>
              </a:rPr>
              <a:t>those </a:t>
            </a:r>
            <a:r>
              <a:rPr lang="en-US" sz="2200" spc="-10" dirty="0" smtClean="0">
                <a:latin typeface="Georgia"/>
                <a:cs typeface="Georgia"/>
              </a:rPr>
              <a:t>two</a:t>
            </a:r>
            <a:r>
              <a:rPr lang="en-US" sz="2200" spc="-65" dirty="0" smtClean="0">
                <a:latin typeface="Georgia"/>
                <a:cs typeface="Georgia"/>
              </a:rPr>
              <a:t> </a:t>
            </a:r>
            <a:r>
              <a:rPr lang="en-US" sz="2200" spc="-5" dirty="0" smtClean="0">
                <a:latin typeface="Georgia"/>
                <a:cs typeface="Georgia"/>
              </a:rPr>
              <a:t>nations.</a:t>
            </a:r>
            <a:endParaRPr lang="en-US" sz="2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33</a:t>
            </a:fld>
            <a:endParaRPr lang="en-GB"/>
          </a:p>
        </p:txBody>
      </p:sp>
    </p:spTree>
    <p:extLst>
      <p:ext uri="{BB962C8B-B14F-4D97-AF65-F5344CB8AC3E}">
        <p14:creationId xmlns:p14="http://schemas.microsoft.com/office/powerpoint/2010/main" val="22552584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256540" indent="-274320">
              <a:lnSpc>
                <a:spcPct val="90000"/>
              </a:lnSpc>
              <a:buClr>
                <a:srgbClr val="71A276"/>
              </a:buClr>
              <a:buSzPct val="85185"/>
              <a:buFont typeface="Wingdings 2"/>
              <a:buChar char=""/>
              <a:tabLst>
                <a:tab pos="287020" algn="l"/>
              </a:tabLst>
            </a:pPr>
            <a:r>
              <a:rPr lang="en-US" sz="1200" dirty="0" smtClean="0">
                <a:latin typeface="Georgia"/>
                <a:cs typeface="Georgia"/>
              </a:rPr>
              <a:t>So now </a:t>
            </a:r>
            <a:r>
              <a:rPr lang="en-US" sz="1200" spc="-10" dirty="0" smtClean="0">
                <a:latin typeface="Georgia"/>
                <a:cs typeface="Georgia"/>
              </a:rPr>
              <a:t>only </a:t>
            </a:r>
            <a:r>
              <a:rPr lang="en-US" sz="1200" spc="-5" dirty="0" smtClean="0">
                <a:latin typeface="Georgia"/>
                <a:cs typeface="Georgia"/>
              </a:rPr>
              <a:t>one </a:t>
            </a:r>
            <a:r>
              <a:rPr lang="en-US" sz="1200" spc="-10" dirty="0" smtClean="0">
                <a:latin typeface="Georgia"/>
                <a:cs typeface="Georgia"/>
              </a:rPr>
              <a:t>of </a:t>
            </a:r>
            <a:r>
              <a:rPr lang="en-US" sz="1200" spc="-5" dirty="0" smtClean="0">
                <a:latin typeface="Georgia"/>
                <a:cs typeface="Georgia"/>
              </a:rPr>
              <a:t>the superpowers </a:t>
            </a:r>
            <a:r>
              <a:rPr lang="en-US" sz="1200" dirty="0" smtClean="0">
                <a:latin typeface="Georgia"/>
                <a:cs typeface="Georgia"/>
              </a:rPr>
              <a:t>is </a:t>
            </a:r>
            <a:r>
              <a:rPr lang="en-US" sz="1200" spc="-5" dirty="0" smtClean="0">
                <a:latin typeface="Georgia"/>
                <a:cs typeface="Georgia"/>
              </a:rPr>
              <a:t>left, </a:t>
            </a:r>
            <a:r>
              <a:rPr lang="en-US" sz="1200" dirty="0" smtClean="0">
                <a:latin typeface="Georgia"/>
                <a:cs typeface="Georgia"/>
              </a:rPr>
              <a:t>as </a:t>
            </a:r>
            <a:r>
              <a:rPr lang="en-US" sz="1200" spc="-5" dirty="0" smtClean="0">
                <a:latin typeface="Georgia"/>
                <a:cs typeface="Georgia"/>
              </a:rPr>
              <a:t>the  Soviet Union dissolved </a:t>
            </a:r>
            <a:r>
              <a:rPr lang="en-US" sz="1200" dirty="0" smtClean="0">
                <a:latin typeface="Georgia"/>
                <a:cs typeface="Georgia"/>
              </a:rPr>
              <a:t>in 1991 </a:t>
            </a:r>
            <a:r>
              <a:rPr lang="en-US" sz="1200" spc="-5" dirty="0" smtClean="0">
                <a:latin typeface="Georgia"/>
                <a:cs typeface="Georgia"/>
              </a:rPr>
              <a:t>– </a:t>
            </a:r>
            <a:r>
              <a:rPr lang="en-US" sz="1200" spc="-10" dirty="0" smtClean="0">
                <a:latin typeface="Georgia"/>
                <a:cs typeface="Georgia"/>
              </a:rPr>
              <a:t>clearly </a:t>
            </a:r>
            <a:r>
              <a:rPr lang="en-US" sz="1200" spc="-5" dirty="0" smtClean="0">
                <a:latin typeface="Georgia"/>
                <a:cs typeface="Georgia"/>
              </a:rPr>
              <a:t>this </a:t>
            </a:r>
            <a:r>
              <a:rPr lang="en-US" sz="1200" dirty="0" smtClean="0">
                <a:latin typeface="Georgia"/>
                <a:cs typeface="Georgia"/>
              </a:rPr>
              <a:t>means  </a:t>
            </a:r>
            <a:r>
              <a:rPr lang="en-US" sz="1200" spc="-5" dirty="0" smtClean="0">
                <a:latin typeface="Georgia"/>
                <a:cs typeface="Georgia"/>
              </a:rPr>
              <a:t>that the USA won the Cold </a:t>
            </a:r>
            <a:r>
              <a:rPr lang="en-US" sz="1200" dirty="0" smtClean="0">
                <a:latin typeface="Georgia"/>
                <a:cs typeface="Georgia"/>
              </a:rPr>
              <a:t>War…but </a:t>
            </a:r>
            <a:r>
              <a:rPr lang="en-US" sz="1200" spc="-5" dirty="0" smtClean="0">
                <a:latin typeface="Georgia"/>
                <a:cs typeface="Georgia"/>
              </a:rPr>
              <a:t>what else does  this</a:t>
            </a:r>
            <a:r>
              <a:rPr lang="en-US" sz="1200" spc="-105" dirty="0" smtClean="0">
                <a:latin typeface="Georgia"/>
                <a:cs typeface="Georgia"/>
              </a:rPr>
              <a:t> </a:t>
            </a:r>
            <a:r>
              <a:rPr lang="en-US" sz="1200" dirty="0" smtClean="0">
                <a:latin typeface="Georgia"/>
                <a:cs typeface="Georgia"/>
              </a:rPr>
              <a:t>indicate?</a:t>
            </a:r>
          </a:p>
          <a:p>
            <a:pPr marL="287020" marR="5080" indent="-274320">
              <a:lnSpc>
                <a:spcPct val="90000"/>
              </a:lnSpc>
              <a:spcBef>
                <a:spcPts val="650"/>
              </a:spcBef>
              <a:buClr>
                <a:srgbClr val="71A276"/>
              </a:buClr>
              <a:buSzPct val="85185"/>
              <a:buFont typeface="Wingdings 2"/>
              <a:buChar char=""/>
              <a:tabLst>
                <a:tab pos="287020" algn="l"/>
              </a:tabLst>
            </a:pPr>
            <a:r>
              <a:rPr lang="en-US" sz="1200" spc="-5" dirty="0" smtClean="0">
                <a:latin typeface="Georgia"/>
                <a:cs typeface="Georgia"/>
              </a:rPr>
              <a:t>Some historians/commentators </a:t>
            </a:r>
            <a:r>
              <a:rPr lang="en-US" sz="1200" dirty="0" smtClean="0">
                <a:latin typeface="Georgia"/>
                <a:cs typeface="Georgia"/>
              </a:rPr>
              <a:t>view </a:t>
            </a:r>
            <a:r>
              <a:rPr lang="en-US" sz="1200" spc="-5" dirty="0" smtClean="0">
                <a:latin typeface="Georgia"/>
                <a:cs typeface="Georgia"/>
              </a:rPr>
              <a:t>this </a:t>
            </a:r>
            <a:r>
              <a:rPr lang="en-US" sz="1200" spc="-10" dirty="0" smtClean="0">
                <a:latin typeface="Georgia"/>
                <a:cs typeface="Georgia"/>
              </a:rPr>
              <a:t>as </a:t>
            </a:r>
            <a:r>
              <a:rPr lang="en-US" sz="1200" spc="-5" dirty="0" smtClean="0">
                <a:latin typeface="Georgia"/>
                <a:cs typeface="Georgia"/>
              </a:rPr>
              <a:t>the end  of the “Great Contest” </a:t>
            </a:r>
            <a:r>
              <a:rPr lang="en-US" sz="1200" dirty="0" smtClean="0">
                <a:latin typeface="Georgia"/>
                <a:cs typeface="Georgia"/>
              </a:rPr>
              <a:t>between </a:t>
            </a:r>
            <a:r>
              <a:rPr lang="en-US" sz="1200" spc="-5" dirty="0" smtClean="0">
                <a:latin typeface="Georgia"/>
                <a:cs typeface="Georgia"/>
              </a:rPr>
              <a:t>Marxism/socialism  </a:t>
            </a:r>
            <a:r>
              <a:rPr lang="en-US" sz="1200" dirty="0" smtClean="0">
                <a:latin typeface="Georgia"/>
                <a:cs typeface="Georgia"/>
              </a:rPr>
              <a:t>and </a:t>
            </a:r>
            <a:r>
              <a:rPr lang="en-US" sz="1200" spc="-5" dirty="0" smtClean="0">
                <a:latin typeface="Georgia"/>
                <a:cs typeface="Georgia"/>
              </a:rPr>
              <a:t>capitalism. However, other scholars </a:t>
            </a:r>
            <a:r>
              <a:rPr lang="en-US" sz="1200" dirty="0" smtClean="0">
                <a:latin typeface="Georgia"/>
                <a:cs typeface="Georgia"/>
              </a:rPr>
              <a:t>anticipate  </a:t>
            </a:r>
            <a:r>
              <a:rPr lang="en-US" sz="1200" spc="-5" dirty="0" smtClean="0">
                <a:latin typeface="Georgia"/>
                <a:cs typeface="Georgia"/>
              </a:rPr>
              <a:t>that </a:t>
            </a:r>
            <a:r>
              <a:rPr lang="en-US" sz="1200" dirty="0" smtClean="0">
                <a:latin typeface="Georgia"/>
                <a:cs typeface="Georgia"/>
              </a:rPr>
              <a:t>a newer, </a:t>
            </a:r>
            <a:r>
              <a:rPr lang="en-US" sz="1200" spc="-5" dirty="0" smtClean="0">
                <a:latin typeface="Georgia"/>
                <a:cs typeface="Georgia"/>
              </a:rPr>
              <a:t>more liberal form </a:t>
            </a:r>
            <a:r>
              <a:rPr lang="en-US" sz="1200" spc="-10" dirty="0" smtClean="0">
                <a:latin typeface="Georgia"/>
                <a:cs typeface="Georgia"/>
              </a:rPr>
              <a:t>of </a:t>
            </a:r>
            <a:r>
              <a:rPr lang="en-US" sz="1200" spc="-5" dirty="0" smtClean="0">
                <a:latin typeface="Georgia"/>
                <a:cs typeface="Georgia"/>
              </a:rPr>
              <a:t>communism </a:t>
            </a:r>
            <a:r>
              <a:rPr lang="en-US" sz="1200" dirty="0" smtClean="0">
                <a:latin typeface="Georgia"/>
                <a:cs typeface="Georgia"/>
              </a:rPr>
              <a:t>might  make a </a:t>
            </a:r>
            <a:r>
              <a:rPr lang="en-US" sz="1200" spc="-5" dirty="0" smtClean="0">
                <a:latin typeface="Georgia"/>
                <a:cs typeface="Georgia"/>
              </a:rPr>
              <a:t>comeback </a:t>
            </a:r>
            <a:r>
              <a:rPr lang="en-US" sz="1200" dirty="0" smtClean="0">
                <a:latin typeface="Georgia"/>
                <a:cs typeface="Georgia"/>
              </a:rPr>
              <a:t>in </a:t>
            </a:r>
            <a:r>
              <a:rPr lang="en-US" sz="1200" spc="-5" dirty="0" smtClean="0">
                <a:latin typeface="Georgia"/>
                <a:cs typeface="Georgia"/>
              </a:rPr>
              <a:t>the future…maybe the ‘Great  Contest’ </a:t>
            </a:r>
            <a:r>
              <a:rPr lang="en-US" sz="1200" dirty="0" smtClean="0">
                <a:latin typeface="Georgia"/>
                <a:cs typeface="Georgia"/>
              </a:rPr>
              <a:t>isn’t over</a:t>
            </a:r>
            <a:r>
              <a:rPr lang="en-US" sz="1200" spc="-105" dirty="0" smtClean="0">
                <a:latin typeface="Georgia"/>
                <a:cs typeface="Georgia"/>
              </a:rPr>
              <a:t> </a:t>
            </a:r>
            <a:r>
              <a:rPr lang="en-US" sz="1200" dirty="0" smtClean="0">
                <a:latin typeface="Georgia"/>
                <a:cs typeface="Georgia"/>
              </a:rPr>
              <a:t>yet.</a:t>
            </a:r>
          </a:p>
          <a:p>
            <a:pPr marL="287020" marR="26034" indent="-274320">
              <a:lnSpc>
                <a:spcPts val="2920"/>
              </a:lnSpc>
              <a:spcBef>
                <a:spcPts val="685"/>
              </a:spcBef>
              <a:buClr>
                <a:srgbClr val="71A276"/>
              </a:buClr>
              <a:buSzPct val="85185"/>
              <a:buFont typeface="Wingdings 2"/>
              <a:buChar char=""/>
              <a:tabLst>
                <a:tab pos="287020" algn="l"/>
              </a:tabLst>
            </a:pPr>
            <a:r>
              <a:rPr lang="en-US" sz="1200" spc="-5" dirty="0" smtClean="0">
                <a:latin typeface="Georgia"/>
                <a:cs typeface="Georgia"/>
              </a:rPr>
              <a:t>So what won the </a:t>
            </a:r>
            <a:r>
              <a:rPr lang="en-US" sz="1200" spc="-10" dirty="0" smtClean="0">
                <a:latin typeface="Georgia"/>
                <a:cs typeface="Georgia"/>
              </a:rPr>
              <a:t>Cold </a:t>
            </a:r>
            <a:r>
              <a:rPr lang="en-US" sz="1200" dirty="0" smtClean="0">
                <a:latin typeface="Georgia"/>
                <a:cs typeface="Georgia"/>
              </a:rPr>
              <a:t>War? </a:t>
            </a:r>
            <a:r>
              <a:rPr lang="en-US" sz="1200" spc="-5" dirty="0" smtClean="0">
                <a:latin typeface="Georgia"/>
                <a:cs typeface="Georgia"/>
              </a:rPr>
              <a:t>US policies? </a:t>
            </a:r>
            <a:r>
              <a:rPr lang="en-US" sz="1200" dirty="0" smtClean="0">
                <a:latin typeface="Georgia"/>
                <a:cs typeface="Georgia"/>
              </a:rPr>
              <a:t>Weaknesses  </a:t>
            </a:r>
            <a:r>
              <a:rPr lang="en-US" sz="1200" spc="-5" dirty="0" smtClean="0">
                <a:latin typeface="Georgia"/>
                <a:cs typeface="Georgia"/>
              </a:rPr>
              <a:t>both political </a:t>
            </a:r>
            <a:r>
              <a:rPr lang="en-US" sz="1200" dirty="0" smtClean="0">
                <a:latin typeface="Georgia"/>
                <a:cs typeface="Georgia"/>
              </a:rPr>
              <a:t>and </a:t>
            </a:r>
            <a:r>
              <a:rPr lang="en-US" sz="1200" spc="-5" dirty="0" smtClean="0">
                <a:latin typeface="Georgia"/>
                <a:cs typeface="Georgia"/>
              </a:rPr>
              <a:t>economic within the </a:t>
            </a:r>
            <a:r>
              <a:rPr lang="en-US" sz="1200" dirty="0" smtClean="0">
                <a:latin typeface="Georgia"/>
                <a:cs typeface="Georgia"/>
              </a:rPr>
              <a:t>Soviet</a:t>
            </a:r>
            <a:r>
              <a:rPr lang="en-US" sz="1200" spc="-85" dirty="0" smtClean="0">
                <a:latin typeface="Georgia"/>
                <a:cs typeface="Georgia"/>
              </a:rPr>
              <a:t> </a:t>
            </a:r>
            <a:r>
              <a:rPr lang="en-US" sz="1200" spc="-5" dirty="0" smtClean="0">
                <a:latin typeface="Georgia"/>
                <a:cs typeface="Georgia"/>
              </a:rPr>
              <a:t>Union?</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34</a:t>
            </a:fld>
            <a:endParaRPr lang="en-GB"/>
          </a:p>
        </p:txBody>
      </p:sp>
    </p:spTree>
    <p:extLst>
      <p:ext uri="{BB962C8B-B14F-4D97-AF65-F5344CB8AC3E}">
        <p14:creationId xmlns:p14="http://schemas.microsoft.com/office/powerpoint/2010/main" val="217584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731E25-3D54-499A-B8EF-3DA0900E85E2}" type="slidenum">
              <a:rPr lang="en-US" altLang="en-US">
                <a:latin typeface="Times" panose="02020603050405020304" pitchFamily="18" charset="0"/>
              </a:rPr>
              <a:pPr/>
              <a:t>4</a:t>
            </a:fld>
            <a:endParaRPr lang="en-US" altLang="en-US">
              <a:latin typeface="Times"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194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731E25-3D54-499A-B8EF-3DA0900E85E2}" type="slidenum">
              <a:rPr lang="en-US" altLang="en-US">
                <a:latin typeface="Times" panose="02020603050405020304" pitchFamily="18" charset="0"/>
              </a:rPr>
              <a:pPr/>
              <a:t>5</a:t>
            </a:fld>
            <a:endParaRPr lang="en-US" altLang="en-US">
              <a:latin typeface="Times"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00440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ct val="100000"/>
              </a:lnSpc>
              <a:buClr>
                <a:srgbClr val="71A276"/>
              </a:buClr>
              <a:buSzPct val="85185"/>
              <a:buFont typeface="Wingdings 2"/>
              <a:buChar char=""/>
              <a:tabLst>
                <a:tab pos="287020" algn="l"/>
              </a:tabLst>
            </a:pPr>
            <a:r>
              <a:rPr lang="en-US" sz="1200" spc="-5" dirty="0" smtClean="0">
                <a:latin typeface="Georgia"/>
                <a:cs typeface="Georgia"/>
              </a:rPr>
              <a:t>Gorbachev elected General Secretary </a:t>
            </a:r>
            <a:r>
              <a:rPr lang="en-US" sz="1200" dirty="0" smtClean="0">
                <a:latin typeface="Georgia"/>
                <a:cs typeface="Georgia"/>
              </a:rPr>
              <a:t>in </a:t>
            </a:r>
            <a:r>
              <a:rPr lang="en-US" sz="1200" spc="-5" dirty="0" smtClean="0">
                <a:latin typeface="Georgia"/>
                <a:cs typeface="Georgia"/>
              </a:rPr>
              <a:t>March,</a:t>
            </a:r>
            <a:r>
              <a:rPr lang="en-US" sz="1200" spc="-95" dirty="0" smtClean="0">
                <a:latin typeface="Georgia"/>
                <a:cs typeface="Georgia"/>
              </a:rPr>
              <a:t> </a:t>
            </a:r>
            <a:r>
              <a:rPr lang="en-US" sz="1200" spc="-5" dirty="0" smtClean="0">
                <a:latin typeface="Georgia"/>
                <a:cs typeface="Georgia"/>
              </a:rPr>
              <a:t>1985</a:t>
            </a:r>
            <a:endParaRPr lang="en-US" sz="1200" dirty="0" smtClean="0">
              <a:latin typeface="Georgia"/>
              <a:cs typeface="Georgia"/>
            </a:endParaRPr>
          </a:p>
          <a:p>
            <a:pPr marL="287020" marR="19050" indent="-274320">
              <a:lnSpc>
                <a:spcPct val="100000"/>
              </a:lnSpc>
              <a:spcBef>
                <a:spcPts val="645"/>
              </a:spcBef>
              <a:buClr>
                <a:srgbClr val="71A276"/>
              </a:buClr>
              <a:buSzPct val="85185"/>
              <a:buFont typeface="Wingdings 2"/>
              <a:buChar char=""/>
              <a:tabLst>
                <a:tab pos="287020" algn="l"/>
              </a:tabLst>
            </a:pPr>
            <a:r>
              <a:rPr lang="en-US" sz="1200" dirty="0" smtClean="0">
                <a:latin typeface="Georgia"/>
                <a:cs typeface="Georgia"/>
              </a:rPr>
              <a:t>His approach </a:t>
            </a:r>
            <a:r>
              <a:rPr lang="en-US" sz="1200" spc="-10" dirty="0" smtClean="0">
                <a:latin typeface="Georgia"/>
                <a:cs typeface="Georgia"/>
              </a:rPr>
              <a:t>focused </a:t>
            </a:r>
            <a:r>
              <a:rPr lang="en-US" sz="1200" spc="-5" dirty="0" smtClean="0">
                <a:latin typeface="Georgia"/>
                <a:cs typeface="Georgia"/>
              </a:rPr>
              <a:t>on </a:t>
            </a:r>
            <a:r>
              <a:rPr lang="en-US" sz="1200" dirty="0" smtClean="0">
                <a:latin typeface="Georgia"/>
                <a:cs typeface="Georgia"/>
              </a:rPr>
              <a:t>rethinking </a:t>
            </a:r>
            <a:r>
              <a:rPr lang="en-US" sz="1200" spc="-10" dirty="0" smtClean="0">
                <a:latin typeface="Georgia"/>
                <a:cs typeface="Georgia"/>
              </a:rPr>
              <a:t>Soviet </a:t>
            </a:r>
            <a:r>
              <a:rPr lang="en-US" sz="1200" spc="-5" dirty="0" smtClean="0">
                <a:latin typeface="Georgia"/>
                <a:cs typeface="Georgia"/>
              </a:rPr>
              <a:t>priorities  </a:t>
            </a:r>
            <a:r>
              <a:rPr lang="en-US" sz="1200" dirty="0" smtClean="0">
                <a:latin typeface="Georgia"/>
                <a:cs typeface="Georgia"/>
              </a:rPr>
              <a:t>and </a:t>
            </a:r>
            <a:r>
              <a:rPr lang="en-US" sz="1200" spc="-5" dirty="0" smtClean="0">
                <a:latin typeface="Georgia"/>
                <a:cs typeface="Georgia"/>
              </a:rPr>
              <a:t>de-emphasizing the role of</a:t>
            </a:r>
            <a:r>
              <a:rPr lang="en-US" sz="1200" spc="-80" dirty="0" smtClean="0">
                <a:latin typeface="Georgia"/>
                <a:cs typeface="Georgia"/>
              </a:rPr>
              <a:t> </a:t>
            </a:r>
            <a:r>
              <a:rPr lang="en-US" sz="1200" dirty="0" smtClean="0">
                <a:latin typeface="Georgia"/>
                <a:cs typeface="Georgia"/>
              </a:rPr>
              <a:t>ideology</a:t>
            </a:r>
          </a:p>
          <a:p>
            <a:pPr marL="287020" indent="-274320">
              <a:lnSpc>
                <a:spcPct val="100000"/>
              </a:lnSpc>
              <a:spcBef>
                <a:spcPts val="650"/>
              </a:spcBef>
              <a:buClr>
                <a:srgbClr val="71A276"/>
              </a:buClr>
              <a:buSzPct val="85185"/>
              <a:buFont typeface="Wingdings 2"/>
              <a:buChar char=""/>
              <a:tabLst>
                <a:tab pos="287020" algn="l"/>
              </a:tabLst>
            </a:pPr>
            <a:r>
              <a:rPr lang="en-US" sz="1200" spc="-5" dirty="0" smtClean="0">
                <a:latin typeface="Georgia"/>
                <a:cs typeface="Georgia"/>
              </a:rPr>
              <a:t>Goal </a:t>
            </a:r>
            <a:r>
              <a:rPr lang="en-US" sz="1200" dirty="0" smtClean="0">
                <a:latin typeface="Georgia"/>
                <a:cs typeface="Georgia"/>
              </a:rPr>
              <a:t>= </a:t>
            </a:r>
            <a:r>
              <a:rPr lang="en-US" sz="1200" spc="-5" dirty="0" smtClean="0">
                <a:latin typeface="Georgia"/>
                <a:cs typeface="Georgia"/>
              </a:rPr>
              <a:t>end the Cold </a:t>
            </a:r>
            <a:r>
              <a:rPr lang="en-US" sz="1200" dirty="0" smtClean="0">
                <a:latin typeface="Georgia"/>
                <a:cs typeface="Georgia"/>
              </a:rPr>
              <a:t>War </a:t>
            </a:r>
            <a:r>
              <a:rPr lang="en-US" sz="1200" spc="-5" dirty="0" smtClean="0">
                <a:latin typeface="Georgia"/>
                <a:cs typeface="Georgia"/>
              </a:rPr>
              <a:t>(not to end the</a:t>
            </a:r>
            <a:r>
              <a:rPr lang="en-US" sz="1200" spc="-25" dirty="0" smtClean="0">
                <a:latin typeface="Georgia"/>
                <a:cs typeface="Georgia"/>
              </a:rPr>
              <a:t> </a:t>
            </a:r>
            <a:r>
              <a:rPr lang="en-US" sz="1200" spc="-5" dirty="0" smtClean="0">
                <a:latin typeface="Georgia"/>
                <a:cs typeface="Georgia"/>
              </a:rPr>
              <a:t>USSR)</a:t>
            </a:r>
            <a:endParaRPr lang="en-US" sz="1200" dirty="0" smtClean="0">
              <a:latin typeface="Georgia"/>
              <a:cs typeface="Georgia"/>
            </a:endParaRPr>
          </a:p>
          <a:p>
            <a:pPr marL="287020" marR="80010" indent="-274320">
              <a:lnSpc>
                <a:spcPct val="100000"/>
              </a:lnSpc>
              <a:spcBef>
                <a:spcPts val="645"/>
              </a:spcBef>
              <a:buClr>
                <a:srgbClr val="71A276"/>
              </a:buClr>
              <a:buSzPct val="85185"/>
              <a:buFont typeface="Wingdings 2"/>
              <a:buChar char=""/>
              <a:tabLst>
                <a:tab pos="287020" algn="l"/>
              </a:tabLst>
            </a:pPr>
            <a:r>
              <a:rPr lang="en-US" sz="1200" spc="-5" dirty="0" smtClean="0">
                <a:latin typeface="Georgia"/>
                <a:cs typeface="Georgia"/>
              </a:rPr>
              <a:t>Main concern when </a:t>
            </a:r>
            <a:r>
              <a:rPr lang="en-US" sz="1200" dirty="0" smtClean="0">
                <a:latin typeface="Georgia"/>
                <a:cs typeface="Georgia"/>
              </a:rPr>
              <a:t>he </a:t>
            </a:r>
            <a:r>
              <a:rPr lang="en-US" sz="1200" spc="-5" dirty="0" smtClean="0">
                <a:latin typeface="Georgia"/>
                <a:cs typeface="Georgia"/>
              </a:rPr>
              <a:t>entered office was to end the  stagnation </a:t>
            </a:r>
            <a:r>
              <a:rPr lang="en-US" sz="1200" dirty="0" smtClean="0">
                <a:latin typeface="Georgia"/>
                <a:cs typeface="Georgia"/>
              </a:rPr>
              <a:t>and </a:t>
            </a:r>
            <a:r>
              <a:rPr lang="en-US" sz="1200" spc="-5" dirty="0" smtClean="0">
                <a:latin typeface="Georgia"/>
                <a:cs typeface="Georgia"/>
              </a:rPr>
              <a:t>decline of the Soviet</a:t>
            </a:r>
            <a:r>
              <a:rPr lang="en-US" sz="1200" spc="-80" dirty="0" smtClean="0">
                <a:latin typeface="Georgia"/>
                <a:cs typeface="Georgia"/>
              </a:rPr>
              <a:t> </a:t>
            </a:r>
            <a:r>
              <a:rPr lang="en-US" sz="1200" spc="-5" dirty="0" smtClean="0">
                <a:latin typeface="Georgia"/>
                <a:cs typeface="Georgia"/>
              </a:rPr>
              <a:t>economy</a:t>
            </a:r>
            <a:endParaRPr lang="en-US" sz="1200" dirty="0" smtClean="0">
              <a:latin typeface="Georgia"/>
              <a:cs typeface="Georgia"/>
            </a:endParaRPr>
          </a:p>
          <a:p>
            <a:pPr marL="287020" marR="175260" indent="-274320">
              <a:lnSpc>
                <a:spcPct val="100000"/>
              </a:lnSpc>
              <a:spcBef>
                <a:spcPts val="650"/>
              </a:spcBef>
              <a:buClr>
                <a:srgbClr val="71A276"/>
              </a:buClr>
              <a:buSzPct val="85185"/>
              <a:buFont typeface="Wingdings 2"/>
              <a:buChar char=""/>
              <a:tabLst>
                <a:tab pos="287020" algn="l"/>
              </a:tabLst>
            </a:pPr>
            <a:r>
              <a:rPr lang="en-US" sz="1200" dirty="0" smtClean="0">
                <a:latin typeface="Georgia"/>
                <a:cs typeface="Georgia"/>
              </a:rPr>
              <a:t>He </a:t>
            </a:r>
            <a:r>
              <a:rPr lang="en-US" sz="1200" spc="-5" dirty="0" smtClean="0">
                <a:latin typeface="Georgia"/>
                <a:cs typeface="Georgia"/>
              </a:rPr>
              <a:t>also wanted to </a:t>
            </a:r>
            <a:r>
              <a:rPr lang="en-US" sz="1200" dirty="0" smtClean="0">
                <a:latin typeface="Georgia"/>
                <a:cs typeface="Georgia"/>
              </a:rPr>
              <a:t>negotiate </a:t>
            </a:r>
            <a:r>
              <a:rPr lang="en-US" sz="1200" spc="-5" dirty="0" smtClean="0">
                <a:latin typeface="Georgia"/>
                <a:cs typeface="Georgia"/>
              </a:rPr>
              <a:t>further arms reduction  with </a:t>
            </a:r>
            <a:r>
              <a:rPr lang="en-US" sz="1200" dirty="0" smtClean="0">
                <a:latin typeface="Georgia"/>
                <a:cs typeface="Georgia"/>
              </a:rPr>
              <a:t>Reagan </a:t>
            </a:r>
            <a:r>
              <a:rPr lang="en-US" sz="1200" spc="-5" dirty="0" smtClean="0">
                <a:latin typeface="Georgia"/>
                <a:cs typeface="Georgia"/>
              </a:rPr>
              <a:t>– he figured that both the US and the  USSR </a:t>
            </a:r>
            <a:r>
              <a:rPr lang="en-US" sz="1200" spc="-10" dirty="0" smtClean="0">
                <a:latin typeface="Georgia"/>
                <a:cs typeface="Georgia"/>
              </a:rPr>
              <a:t>could </a:t>
            </a:r>
            <a:r>
              <a:rPr lang="en-US" sz="1200" dirty="0" smtClean="0">
                <a:latin typeface="Georgia"/>
                <a:cs typeface="Georgia"/>
              </a:rPr>
              <a:t>not </a:t>
            </a:r>
            <a:r>
              <a:rPr lang="en-US" sz="1200" spc="-5" dirty="0" smtClean="0">
                <a:latin typeface="Georgia"/>
                <a:cs typeface="Georgia"/>
              </a:rPr>
              <a:t>afford to keep spending on defense  </a:t>
            </a:r>
            <a:r>
              <a:rPr lang="en-US" sz="1200" dirty="0" smtClean="0">
                <a:latin typeface="Georgia"/>
                <a:cs typeface="Georgia"/>
              </a:rPr>
              <a:t>at </a:t>
            </a:r>
            <a:r>
              <a:rPr lang="en-US" sz="1200" spc="-5" dirty="0" smtClean="0">
                <a:latin typeface="Georgia"/>
                <a:cs typeface="Georgia"/>
              </a:rPr>
              <a:t>the rate they were</a:t>
            </a:r>
            <a:r>
              <a:rPr lang="en-US" sz="1200" spc="-90" dirty="0" smtClean="0">
                <a:latin typeface="Georgia"/>
                <a:cs typeface="Georgia"/>
              </a:rPr>
              <a:t> </a:t>
            </a:r>
            <a:r>
              <a:rPr lang="en-US" sz="1200" spc="-5" dirty="0" smtClean="0">
                <a:latin typeface="Georgia"/>
                <a:cs typeface="Georgia"/>
              </a:rPr>
              <a:t>going</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11</a:t>
            </a:fld>
            <a:endParaRPr lang="en-GB"/>
          </a:p>
        </p:txBody>
      </p:sp>
    </p:spTree>
    <p:extLst>
      <p:ext uri="{BB962C8B-B14F-4D97-AF65-F5344CB8AC3E}">
        <p14:creationId xmlns:p14="http://schemas.microsoft.com/office/powerpoint/2010/main" val="1641613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442595" indent="-274320">
              <a:lnSpc>
                <a:spcPct val="90100"/>
              </a:lnSpc>
              <a:buClr>
                <a:srgbClr val="71A276"/>
              </a:buClr>
              <a:buSzPct val="84782"/>
              <a:buFont typeface="Wingdings 2"/>
              <a:buChar char=""/>
              <a:tabLst>
                <a:tab pos="286385" algn="l"/>
                <a:tab pos="287020" algn="l"/>
              </a:tabLst>
            </a:pPr>
            <a:r>
              <a:rPr lang="en-US" sz="2300" dirty="0" smtClean="0">
                <a:latin typeface="Georgia"/>
                <a:cs typeface="Georgia"/>
              </a:rPr>
              <a:t>Glasnost = policy of ‘openness’ which allowed people to  </a:t>
            </a:r>
            <a:r>
              <a:rPr lang="en-US" sz="2300" spc="-5" dirty="0" smtClean="0">
                <a:latin typeface="Georgia"/>
                <a:cs typeface="Georgia"/>
              </a:rPr>
              <a:t>criticize the </a:t>
            </a:r>
            <a:r>
              <a:rPr lang="en-US" sz="2300" dirty="0" smtClean="0">
                <a:latin typeface="Georgia"/>
                <a:cs typeface="Georgia"/>
              </a:rPr>
              <a:t>government and </a:t>
            </a:r>
            <a:r>
              <a:rPr lang="en-US" sz="2300" spc="-5" dirty="0" smtClean="0">
                <a:latin typeface="Georgia"/>
                <a:cs typeface="Georgia"/>
              </a:rPr>
              <a:t>the communist </a:t>
            </a:r>
            <a:r>
              <a:rPr lang="en-US" sz="2300" dirty="0" smtClean="0">
                <a:latin typeface="Georgia"/>
                <a:cs typeface="Georgia"/>
              </a:rPr>
              <a:t>party, a  </a:t>
            </a:r>
            <a:r>
              <a:rPr lang="en-US" sz="2300" spc="-5" dirty="0" smtClean="0">
                <a:latin typeface="Georgia"/>
                <a:cs typeface="Georgia"/>
              </a:rPr>
              <a:t>significant step </a:t>
            </a:r>
            <a:r>
              <a:rPr lang="en-US" sz="2300" dirty="0" smtClean="0">
                <a:latin typeface="Georgia"/>
                <a:cs typeface="Georgia"/>
              </a:rPr>
              <a:t>towards </a:t>
            </a:r>
            <a:r>
              <a:rPr lang="en-US" sz="2300" spc="-5" dirty="0" smtClean="0">
                <a:latin typeface="Georgia"/>
                <a:cs typeface="Georgia"/>
              </a:rPr>
              <a:t>freedom of speech </a:t>
            </a:r>
            <a:r>
              <a:rPr lang="en-US" sz="2300" dirty="0" smtClean="0">
                <a:latin typeface="Georgia"/>
                <a:cs typeface="Georgia"/>
              </a:rPr>
              <a:t>and of </a:t>
            </a:r>
            <a:r>
              <a:rPr lang="en-US" sz="2300" spc="-5" dirty="0" smtClean="0">
                <a:latin typeface="Georgia"/>
                <a:cs typeface="Georgia"/>
              </a:rPr>
              <a:t>the</a:t>
            </a:r>
            <a:r>
              <a:rPr lang="en-US" sz="2300" spc="-15" dirty="0" smtClean="0">
                <a:latin typeface="Georgia"/>
                <a:cs typeface="Georgia"/>
              </a:rPr>
              <a:t> </a:t>
            </a:r>
            <a:r>
              <a:rPr lang="en-US" sz="2300" spc="-5" dirty="0" smtClean="0">
                <a:latin typeface="Georgia"/>
                <a:cs typeface="Georgia"/>
              </a:rPr>
              <a:t>press</a:t>
            </a:r>
            <a:endParaRPr lang="en-US" sz="2300" dirty="0" smtClean="0">
              <a:latin typeface="Georgia"/>
              <a:cs typeface="Georgia"/>
            </a:endParaRPr>
          </a:p>
          <a:p>
            <a:pPr marL="287020" marR="228600" indent="-274320">
              <a:lnSpc>
                <a:spcPct val="90000"/>
              </a:lnSpc>
              <a:spcBef>
                <a:spcPts val="550"/>
              </a:spcBef>
              <a:buClr>
                <a:srgbClr val="71A276"/>
              </a:buClr>
              <a:buSzPct val="84782"/>
              <a:buFont typeface="Wingdings 2"/>
              <a:buChar char=""/>
              <a:tabLst>
                <a:tab pos="286385" algn="l"/>
                <a:tab pos="287020" algn="l"/>
              </a:tabLst>
            </a:pPr>
            <a:r>
              <a:rPr lang="en-US" sz="2300" dirty="0" smtClean="0">
                <a:latin typeface="Georgia"/>
                <a:cs typeface="Georgia"/>
              </a:rPr>
              <a:t>Perestroika = policy of ‘restructuring’ which focused on  reforming and </a:t>
            </a:r>
            <a:r>
              <a:rPr lang="en-US" sz="2300" spc="-5" dirty="0" smtClean="0">
                <a:latin typeface="Georgia"/>
                <a:cs typeface="Georgia"/>
              </a:rPr>
              <a:t>modernizing the </a:t>
            </a:r>
            <a:r>
              <a:rPr lang="en-US" sz="2300" dirty="0" smtClean="0">
                <a:latin typeface="Georgia"/>
                <a:cs typeface="Georgia"/>
              </a:rPr>
              <a:t>Soviet economy and </a:t>
            </a:r>
            <a:r>
              <a:rPr lang="en-US" sz="2300" spc="-5" dirty="0" smtClean="0">
                <a:latin typeface="Georgia"/>
                <a:cs typeface="Georgia"/>
              </a:rPr>
              <a:t>political  system</a:t>
            </a:r>
            <a:endParaRPr lang="en-US" sz="2300" dirty="0" smtClean="0">
              <a:latin typeface="Georgia"/>
              <a:cs typeface="Georgia"/>
            </a:endParaRPr>
          </a:p>
          <a:p>
            <a:pPr marL="287020" marR="326390" indent="-274320">
              <a:lnSpc>
                <a:spcPts val="2480"/>
              </a:lnSpc>
              <a:spcBef>
                <a:spcPts val="590"/>
              </a:spcBef>
              <a:buClr>
                <a:srgbClr val="71A276"/>
              </a:buClr>
              <a:buSzPct val="84782"/>
              <a:buFont typeface="Wingdings 2"/>
              <a:buChar char=""/>
              <a:tabLst>
                <a:tab pos="286385" algn="l"/>
                <a:tab pos="287020" algn="l"/>
              </a:tabLst>
            </a:pPr>
            <a:r>
              <a:rPr lang="en-US" sz="2300" spc="-5" dirty="0" smtClean="0">
                <a:latin typeface="Georgia"/>
                <a:cs typeface="Georgia"/>
              </a:rPr>
              <a:t>Democratization </a:t>
            </a:r>
            <a:r>
              <a:rPr lang="en-US" sz="2300" dirty="0" smtClean="0">
                <a:latin typeface="Georgia"/>
                <a:cs typeface="Georgia"/>
              </a:rPr>
              <a:t>(</a:t>
            </a:r>
            <a:r>
              <a:rPr lang="en-US" sz="2300" dirty="0" err="1" smtClean="0">
                <a:latin typeface="Georgia"/>
                <a:cs typeface="Georgia"/>
              </a:rPr>
              <a:t>demokratizatsiya</a:t>
            </a:r>
            <a:r>
              <a:rPr lang="en-US" sz="2300" dirty="0" smtClean="0">
                <a:latin typeface="Georgia"/>
                <a:cs typeface="Georgia"/>
              </a:rPr>
              <a:t>) = attempts </a:t>
            </a:r>
            <a:r>
              <a:rPr lang="en-US" sz="2300" spc="-5" dirty="0" smtClean="0">
                <a:latin typeface="Georgia"/>
                <a:cs typeface="Georgia"/>
              </a:rPr>
              <a:t>to </a:t>
            </a:r>
            <a:r>
              <a:rPr lang="en-US" sz="2300" dirty="0" smtClean="0">
                <a:latin typeface="Georgia"/>
                <a:cs typeface="Georgia"/>
              </a:rPr>
              <a:t>make </a:t>
            </a:r>
            <a:r>
              <a:rPr lang="en-US" sz="2300" spc="-5" dirty="0" smtClean="0">
                <a:latin typeface="Georgia"/>
                <a:cs typeface="Georgia"/>
              </a:rPr>
              <a:t>the  </a:t>
            </a:r>
            <a:r>
              <a:rPr lang="en-US" sz="2300" dirty="0" smtClean="0">
                <a:latin typeface="Georgia"/>
                <a:cs typeface="Georgia"/>
              </a:rPr>
              <a:t>Soviet </a:t>
            </a:r>
            <a:r>
              <a:rPr lang="en-US" sz="2300" spc="-5" dirty="0" smtClean="0">
                <a:latin typeface="Georgia"/>
                <a:cs typeface="Georgia"/>
              </a:rPr>
              <a:t>system </a:t>
            </a:r>
            <a:r>
              <a:rPr lang="en-US" sz="2300" dirty="0" smtClean="0">
                <a:latin typeface="Georgia"/>
                <a:cs typeface="Georgia"/>
              </a:rPr>
              <a:t>more</a:t>
            </a:r>
            <a:r>
              <a:rPr lang="en-US" sz="2300" spc="-90" dirty="0" smtClean="0">
                <a:latin typeface="Georgia"/>
                <a:cs typeface="Georgia"/>
              </a:rPr>
              <a:t> </a:t>
            </a:r>
            <a:r>
              <a:rPr lang="en-US" sz="2300" spc="-5" dirty="0" smtClean="0">
                <a:latin typeface="Georgia"/>
                <a:cs typeface="Georgia"/>
              </a:rPr>
              <a:t>democratic</a:t>
            </a:r>
            <a:endParaRPr lang="en-US" sz="2300" dirty="0" smtClean="0">
              <a:latin typeface="Georgia"/>
              <a:cs typeface="Georgia"/>
            </a:endParaRPr>
          </a:p>
          <a:p>
            <a:pPr marL="287020" marR="5080" indent="-274320">
              <a:lnSpc>
                <a:spcPts val="2480"/>
              </a:lnSpc>
              <a:spcBef>
                <a:spcPts val="555"/>
              </a:spcBef>
              <a:buClr>
                <a:srgbClr val="71A276"/>
              </a:buClr>
              <a:buSzPct val="84782"/>
              <a:buFont typeface="Wingdings 2"/>
              <a:buChar char=""/>
              <a:tabLst>
                <a:tab pos="286385" algn="l"/>
                <a:tab pos="287020" algn="l"/>
              </a:tabLst>
            </a:pPr>
            <a:r>
              <a:rPr lang="en-US" sz="2300" dirty="0" smtClean="0">
                <a:latin typeface="Georgia"/>
                <a:cs typeface="Georgia"/>
              </a:rPr>
              <a:t>“New Thinking” </a:t>
            </a:r>
            <a:r>
              <a:rPr lang="en-US" sz="2300" spc="-5" dirty="0" smtClean="0">
                <a:latin typeface="Georgia"/>
                <a:cs typeface="Georgia"/>
              </a:rPr>
              <a:t>(</a:t>
            </a:r>
            <a:r>
              <a:rPr lang="en-US" sz="2300" spc="-5" dirty="0" err="1" smtClean="0">
                <a:latin typeface="Georgia"/>
                <a:cs typeface="Georgia"/>
              </a:rPr>
              <a:t>Novoe</a:t>
            </a:r>
            <a:r>
              <a:rPr lang="en-US" sz="2300" spc="-5" dirty="0" smtClean="0">
                <a:latin typeface="Georgia"/>
                <a:cs typeface="Georgia"/>
              </a:rPr>
              <a:t> </a:t>
            </a:r>
            <a:r>
              <a:rPr lang="en-US" sz="2300" spc="-5" dirty="0" err="1" smtClean="0">
                <a:latin typeface="Georgia"/>
                <a:cs typeface="Georgia"/>
              </a:rPr>
              <a:t>Myshlenie</a:t>
            </a:r>
            <a:r>
              <a:rPr lang="en-US" sz="2300" spc="-5" dirty="0" smtClean="0">
                <a:latin typeface="Georgia"/>
                <a:cs typeface="Georgia"/>
              </a:rPr>
              <a:t>) </a:t>
            </a:r>
            <a:r>
              <a:rPr lang="en-US" sz="2300" dirty="0" smtClean="0">
                <a:latin typeface="Georgia"/>
                <a:cs typeface="Georgia"/>
              </a:rPr>
              <a:t>= </a:t>
            </a:r>
            <a:r>
              <a:rPr lang="en-US" sz="2300" spc="-5" dirty="0" smtClean="0">
                <a:latin typeface="Georgia"/>
                <a:cs typeface="Georgia"/>
              </a:rPr>
              <a:t>change in political  thinking that held that confrontation </a:t>
            </a:r>
            <a:r>
              <a:rPr lang="en-US" sz="2300" dirty="0" smtClean="0">
                <a:latin typeface="Georgia"/>
                <a:cs typeface="Georgia"/>
              </a:rPr>
              <a:t>is </a:t>
            </a:r>
            <a:r>
              <a:rPr lang="en-US" sz="2300" spc="-5" dirty="0" smtClean="0">
                <a:latin typeface="Georgia"/>
                <a:cs typeface="Georgia"/>
              </a:rPr>
              <a:t>counterproductive </a:t>
            </a:r>
            <a:r>
              <a:rPr lang="en-US" sz="2300" dirty="0" smtClean="0">
                <a:latin typeface="Georgia"/>
                <a:cs typeface="Georgia"/>
              </a:rPr>
              <a:t>and  </a:t>
            </a:r>
            <a:r>
              <a:rPr lang="en-US" sz="2300" spc="-5" dirty="0" smtClean="0">
                <a:latin typeface="Georgia"/>
                <a:cs typeface="Georgia"/>
              </a:rPr>
              <a:t>that the </a:t>
            </a:r>
            <a:r>
              <a:rPr lang="en-US" sz="2300" dirty="0" smtClean="0">
                <a:latin typeface="Georgia"/>
                <a:cs typeface="Georgia"/>
              </a:rPr>
              <a:t>arms race is</a:t>
            </a:r>
            <a:r>
              <a:rPr lang="en-US" sz="2300" spc="-65" dirty="0" smtClean="0">
                <a:latin typeface="Georgia"/>
                <a:cs typeface="Georgia"/>
              </a:rPr>
              <a:t> </a:t>
            </a:r>
            <a:r>
              <a:rPr lang="en-US" sz="2300" spc="-5" dirty="0" smtClean="0">
                <a:latin typeface="Georgia"/>
                <a:cs typeface="Georgia"/>
              </a:rPr>
              <a:t>pointless.</a:t>
            </a:r>
            <a:endParaRPr lang="en-US" sz="2300" dirty="0" smtClean="0">
              <a:latin typeface="Georgia"/>
              <a:cs typeface="Georgia"/>
            </a:endParaRPr>
          </a:p>
          <a:p>
            <a:pPr marL="561340" lvl="1" indent="-274320">
              <a:lnSpc>
                <a:spcPts val="2165"/>
              </a:lnSpc>
              <a:spcBef>
                <a:spcPts val="195"/>
              </a:spcBef>
              <a:buClr>
                <a:srgbClr val="AFCCAF"/>
              </a:buClr>
              <a:buSzPct val="68421"/>
              <a:buFont typeface="Wingdings"/>
              <a:buChar char=""/>
              <a:tabLst>
                <a:tab pos="561340" algn="l"/>
              </a:tabLst>
            </a:pPr>
            <a:r>
              <a:rPr lang="en-US" sz="1900" spc="-10" dirty="0" smtClean="0">
                <a:latin typeface="Georgia"/>
                <a:cs typeface="Georgia"/>
              </a:rPr>
              <a:t>New </a:t>
            </a:r>
            <a:r>
              <a:rPr lang="en-US" sz="1900" spc="-5" dirty="0" smtClean="0">
                <a:latin typeface="Georgia"/>
                <a:cs typeface="Georgia"/>
              </a:rPr>
              <a:t>Thinking also </a:t>
            </a:r>
            <a:r>
              <a:rPr lang="en-US" sz="1900" spc="-10" dirty="0" smtClean="0">
                <a:latin typeface="Georgia"/>
                <a:cs typeface="Georgia"/>
              </a:rPr>
              <a:t>suggested </a:t>
            </a:r>
            <a:r>
              <a:rPr lang="en-US" sz="1900" spc="-5" dirty="0" smtClean="0">
                <a:latin typeface="Georgia"/>
                <a:cs typeface="Georgia"/>
              </a:rPr>
              <a:t>that political accommodation </a:t>
            </a:r>
            <a:r>
              <a:rPr lang="en-US" sz="1900" spc="-10" dirty="0" smtClean="0">
                <a:latin typeface="Georgia"/>
                <a:cs typeface="Georgia"/>
              </a:rPr>
              <a:t>was</a:t>
            </a:r>
            <a:r>
              <a:rPr lang="en-US" sz="1900" spc="135" dirty="0" smtClean="0">
                <a:latin typeface="Georgia"/>
                <a:cs typeface="Georgia"/>
              </a:rPr>
              <a:t> </a:t>
            </a:r>
            <a:r>
              <a:rPr lang="en-US" sz="1900" spc="-5" dirty="0" smtClean="0">
                <a:latin typeface="Georgia"/>
                <a:cs typeface="Georgia"/>
              </a:rPr>
              <a:t>more</a:t>
            </a:r>
            <a:endParaRPr lang="en-US" sz="1900" dirty="0" smtClean="0">
              <a:latin typeface="Georgia"/>
              <a:cs typeface="Georgia"/>
            </a:endParaRPr>
          </a:p>
          <a:p>
            <a:pPr marL="560705">
              <a:lnSpc>
                <a:spcPts val="2165"/>
              </a:lnSpc>
            </a:pPr>
            <a:r>
              <a:rPr lang="en-US" sz="1900" spc="-5" dirty="0" smtClean="0">
                <a:latin typeface="Georgia"/>
                <a:cs typeface="Georgia"/>
              </a:rPr>
              <a:t>important than military</a:t>
            </a:r>
            <a:r>
              <a:rPr lang="en-US" sz="1900" spc="-10" dirty="0" smtClean="0">
                <a:latin typeface="Georgia"/>
                <a:cs typeface="Georgia"/>
              </a:rPr>
              <a:t> power.</a:t>
            </a:r>
            <a:endParaRPr lang="en-US" sz="1900" dirty="0" smtClean="0">
              <a:latin typeface="Georgia"/>
              <a:cs typeface="Georgia"/>
            </a:endParaRPr>
          </a:p>
          <a:p>
            <a:pPr marL="561340" marR="521334" lvl="1" indent="-274320">
              <a:lnSpc>
                <a:spcPts val="2050"/>
              </a:lnSpc>
              <a:spcBef>
                <a:spcPts val="490"/>
              </a:spcBef>
              <a:buClr>
                <a:srgbClr val="AFCCAF"/>
              </a:buClr>
              <a:buSzPct val="68421"/>
              <a:buFont typeface="Wingdings"/>
              <a:buChar char=""/>
              <a:tabLst>
                <a:tab pos="561340" algn="l"/>
              </a:tabLst>
            </a:pPr>
            <a:r>
              <a:rPr lang="en-US" sz="1900" spc="-10" dirty="0" smtClean="0">
                <a:latin typeface="Georgia"/>
                <a:cs typeface="Georgia"/>
              </a:rPr>
              <a:t>Formally </a:t>
            </a:r>
            <a:r>
              <a:rPr lang="en-US" sz="1900" spc="-5" dirty="0" smtClean="0">
                <a:latin typeface="Georgia"/>
                <a:cs typeface="Georgia"/>
              </a:rPr>
              <a:t>endorsed the </a:t>
            </a:r>
            <a:r>
              <a:rPr lang="en-US" sz="1900" spc="-10" dirty="0" smtClean="0">
                <a:latin typeface="Georgia"/>
                <a:cs typeface="Georgia"/>
              </a:rPr>
              <a:t>idea </a:t>
            </a:r>
            <a:r>
              <a:rPr lang="en-US" sz="1900" spc="-5" dirty="0" smtClean="0">
                <a:latin typeface="Georgia"/>
                <a:cs typeface="Georgia"/>
              </a:rPr>
              <a:t>that </a:t>
            </a:r>
            <a:r>
              <a:rPr lang="en-US" sz="1900" spc="-10" dirty="0" smtClean="0">
                <a:latin typeface="Georgia"/>
                <a:cs typeface="Georgia"/>
              </a:rPr>
              <a:t>communist </a:t>
            </a:r>
            <a:r>
              <a:rPr lang="en-US" sz="1900" spc="-5" dirty="0" smtClean="0">
                <a:latin typeface="Georgia"/>
                <a:cs typeface="Georgia"/>
              </a:rPr>
              <a:t>ideology </a:t>
            </a:r>
            <a:r>
              <a:rPr lang="en-US" sz="1900" spc="-10" dirty="0" smtClean="0">
                <a:latin typeface="Georgia"/>
                <a:cs typeface="Georgia"/>
              </a:rPr>
              <a:t>has </a:t>
            </a:r>
            <a:r>
              <a:rPr lang="en-US" sz="1900" spc="-5" dirty="0" smtClean="0">
                <a:latin typeface="Georgia"/>
                <a:cs typeface="Georgia"/>
              </a:rPr>
              <a:t>no </a:t>
            </a:r>
            <a:r>
              <a:rPr lang="en-US" sz="1900" spc="-10" dirty="0" smtClean="0">
                <a:latin typeface="Georgia"/>
                <a:cs typeface="Georgia"/>
              </a:rPr>
              <a:t>place </a:t>
            </a:r>
            <a:r>
              <a:rPr lang="en-US" sz="1900" spc="-5" dirty="0" smtClean="0">
                <a:latin typeface="Georgia"/>
                <a:cs typeface="Georgia"/>
              </a:rPr>
              <a:t>in  Soviet</a:t>
            </a:r>
            <a:r>
              <a:rPr lang="en-US" sz="1900" spc="-65" dirty="0" smtClean="0">
                <a:latin typeface="Georgia"/>
                <a:cs typeface="Georgia"/>
              </a:rPr>
              <a:t> </a:t>
            </a:r>
            <a:r>
              <a:rPr lang="en-US" sz="1900" spc="-10" dirty="0" smtClean="0">
                <a:latin typeface="Georgia"/>
                <a:cs typeface="Georgia"/>
              </a:rPr>
              <a:t>diplomacy.</a:t>
            </a:r>
            <a:endParaRPr lang="en-US" sz="19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12</a:t>
            </a:fld>
            <a:endParaRPr lang="en-GB"/>
          </a:p>
        </p:txBody>
      </p:sp>
    </p:spTree>
    <p:extLst>
      <p:ext uri="{BB962C8B-B14F-4D97-AF65-F5344CB8AC3E}">
        <p14:creationId xmlns:p14="http://schemas.microsoft.com/office/powerpoint/2010/main" val="2258895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indent="-274320">
              <a:lnSpc>
                <a:spcPts val="2245"/>
              </a:lnSpc>
              <a:buClr>
                <a:srgbClr val="71A276"/>
              </a:buClr>
              <a:buSzPct val="84090"/>
              <a:buFont typeface="Wingdings 2"/>
              <a:buChar char=""/>
              <a:tabLst>
                <a:tab pos="286385" algn="l"/>
                <a:tab pos="287020" algn="l"/>
              </a:tabLst>
            </a:pPr>
            <a:r>
              <a:rPr lang="en-US" sz="1200" spc="-5" dirty="0" smtClean="0">
                <a:latin typeface="Georgia"/>
                <a:cs typeface="Georgia"/>
              </a:rPr>
              <a:t>The </a:t>
            </a:r>
            <a:r>
              <a:rPr lang="en-US" sz="1200" spc="-10" dirty="0" smtClean="0">
                <a:latin typeface="Georgia"/>
                <a:cs typeface="Georgia"/>
              </a:rPr>
              <a:t>‘New </a:t>
            </a:r>
            <a:r>
              <a:rPr lang="en-US" sz="1200" spc="-5" dirty="0" smtClean="0">
                <a:latin typeface="Georgia"/>
                <a:cs typeface="Georgia"/>
              </a:rPr>
              <a:t>Thinking’ policy differed </a:t>
            </a:r>
            <a:r>
              <a:rPr lang="en-US" sz="1200" spc="-10" dirty="0" smtClean="0">
                <a:latin typeface="Georgia"/>
                <a:cs typeface="Georgia"/>
              </a:rPr>
              <a:t>from </a:t>
            </a:r>
            <a:r>
              <a:rPr lang="en-US" sz="1200" spc="-5" dirty="0" smtClean="0">
                <a:latin typeface="Georgia"/>
                <a:cs typeface="Georgia"/>
              </a:rPr>
              <a:t>Peaceful</a:t>
            </a:r>
            <a:r>
              <a:rPr lang="en-US" sz="1200" spc="75" dirty="0" smtClean="0">
                <a:latin typeface="Georgia"/>
                <a:cs typeface="Georgia"/>
              </a:rPr>
              <a:t> </a:t>
            </a:r>
            <a:r>
              <a:rPr lang="en-US" sz="1200" spc="-5" dirty="0" smtClean="0">
                <a:latin typeface="Georgia"/>
                <a:cs typeface="Georgia"/>
              </a:rPr>
              <a:t>Coexistence</a:t>
            </a:r>
            <a:endParaRPr lang="en-US" sz="1200" dirty="0" smtClean="0">
              <a:latin typeface="Georgia"/>
              <a:cs typeface="Georgia"/>
            </a:endParaRPr>
          </a:p>
          <a:p>
            <a:pPr marL="287020" marR="5080">
              <a:lnSpc>
                <a:spcPts val="2380"/>
              </a:lnSpc>
              <a:spcBef>
                <a:spcPts val="165"/>
              </a:spcBef>
            </a:pPr>
            <a:r>
              <a:rPr lang="en-US" sz="1200" spc="-5" dirty="0" smtClean="0">
                <a:latin typeface="Georgia"/>
                <a:cs typeface="Georgia"/>
              </a:rPr>
              <a:t>and </a:t>
            </a:r>
            <a:r>
              <a:rPr lang="en-US" sz="1200" spc="-10" dirty="0" smtClean="0">
                <a:latin typeface="Georgia"/>
                <a:cs typeface="Georgia"/>
              </a:rPr>
              <a:t>Détente: </a:t>
            </a:r>
            <a:r>
              <a:rPr lang="en-US" sz="1200" spc="-5" dirty="0" smtClean="0">
                <a:latin typeface="Georgia"/>
                <a:cs typeface="Georgia"/>
              </a:rPr>
              <a:t>it </a:t>
            </a:r>
            <a:r>
              <a:rPr lang="en-US" sz="1200" spc="-10" dirty="0" smtClean="0">
                <a:latin typeface="Georgia"/>
                <a:cs typeface="Georgia"/>
              </a:rPr>
              <a:t>abandoned </a:t>
            </a:r>
            <a:r>
              <a:rPr lang="en-US" sz="1200" spc="-5" dirty="0" smtClean="0">
                <a:latin typeface="Georgia"/>
                <a:cs typeface="Georgia"/>
              </a:rPr>
              <a:t>the idea </a:t>
            </a:r>
            <a:r>
              <a:rPr lang="en-US" sz="1200" dirty="0" smtClean="0">
                <a:latin typeface="Georgia"/>
                <a:cs typeface="Georgia"/>
              </a:rPr>
              <a:t>of </a:t>
            </a:r>
            <a:r>
              <a:rPr lang="en-US" sz="1200" spc="-5" dirty="0" smtClean="0">
                <a:latin typeface="Georgia"/>
                <a:cs typeface="Georgia"/>
              </a:rPr>
              <a:t>a </a:t>
            </a:r>
            <a:r>
              <a:rPr lang="en-US" sz="1200" spc="-10" dirty="0" smtClean="0">
                <a:latin typeface="Georgia"/>
                <a:cs typeface="Georgia"/>
              </a:rPr>
              <a:t>peaceful, </a:t>
            </a:r>
            <a:r>
              <a:rPr lang="en-US" sz="1200" spc="-5" dirty="0" smtClean="0">
                <a:latin typeface="Georgia"/>
                <a:cs typeface="Georgia"/>
              </a:rPr>
              <a:t>inevitable  victory of socialism and focused solely </a:t>
            </a:r>
            <a:r>
              <a:rPr lang="en-US" sz="1200" dirty="0" smtClean="0">
                <a:latin typeface="Georgia"/>
                <a:cs typeface="Georgia"/>
              </a:rPr>
              <a:t>on </a:t>
            </a:r>
            <a:r>
              <a:rPr lang="en-US" sz="1200" spc="-5" dirty="0" smtClean="0">
                <a:latin typeface="Georgia"/>
                <a:cs typeface="Georgia"/>
              </a:rPr>
              <a:t>Soviet </a:t>
            </a:r>
            <a:r>
              <a:rPr lang="en-US" sz="1200" spc="-10" dirty="0" smtClean="0">
                <a:latin typeface="Georgia"/>
                <a:cs typeface="Georgia"/>
              </a:rPr>
              <a:t>security. </a:t>
            </a:r>
            <a:r>
              <a:rPr lang="en-US" sz="1200" spc="-5" dirty="0" smtClean="0">
                <a:latin typeface="Georgia"/>
                <a:cs typeface="Georgia"/>
              </a:rPr>
              <a:t>Got rid  of </a:t>
            </a:r>
            <a:r>
              <a:rPr lang="en-US" sz="1200" spc="-10" dirty="0" smtClean="0">
                <a:latin typeface="Georgia"/>
                <a:cs typeface="Georgia"/>
              </a:rPr>
              <a:t>the </a:t>
            </a:r>
            <a:r>
              <a:rPr lang="en-US" sz="1200" spc="-5" dirty="0" smtClean="0">
                <a:latin typeface="Georgia"/>
                <a:cs typeface="Georgia"/>
              </a:rPr>
              <a:t>idea of </a:t>
            </a:r>
            <a:r>
              <a:rPr lang="en-US" sz="1200" spc="-10" dirty="0" smtClean="0">
                <a:latin typeface="Georgia"/>
                <a:cs typeface="Georgia"/>
              </a:rPr>
              <a:t>peaceful</a:t>
            </a:r>
            <a:r>
              <a:rPr lang="en-US" sz="1200" dirty="0" smtClean="0">
                <a:latin typeface="Georgia"/>
                <a:cs typeface="Georgia"/>
              </a:rPr>
              <a:t> </a:t>
            </a:r>
            <a:r>
              <a:rPr lang="en-US" sz="1200" spc="-10" dirty="0" smtClean="0">
                <a:latin typeface="Georgia"/>
                <a:cs typeface="Georgia"/>
              </a:rPr>
              <a:t>competition.</a:t>
            </a:r>
            <a:endParaRPr lang="en-US" sz="1200" dirty="0" smtClean="0">
              <a:latin typeface="Georgia"/>
              <a:cs typeface="Georgia"/>
            </a:endParaRPr>
          </a:p>
          <a:p>
            <a:pPr marL="287020" marR="325755" indent="-274320">
              <a:lnSpc>
                <a:spcPct val="90000"/>
              </a:lnSpc>
              <a:spcBef>
                <a:spcPts val="490"/>
              </a:spcBef>
              <a:buClr>
                <a:srgbClr val="71A276"/>
              </a:buClr>
              <a:buSzPct val="84090"/>
              <a:buFont typeface="Wingdings 2"/>
              <a:buChar char=""/>
              <a:tabLst>
                <a:tab pos="286385" algn="l"/>
                <a:tab pos="287020" algn="l"/>
                <a:tab pos="6900545" algn="l"/>
              </a:tabLst>
            </a:pPr>
            <a:r>
              <a:rPr lang="en-US" sz="1200" spc="-5" dirty="0" smtClean="0">
                <a:latin typeface="Georgia"/>
                <a:cs typeface="Georgia"/>
              </a:rPr>
              <a:t>Gorbachev announced </a:t>
            </a:r>
            <a:r>
              <a:rPr lang="en-US" sz="1200" dirty="0" smtClean="0">
                <a:latin typeface="Georgia"/>
                <a:cs typeface="Georgia"/>
              </a:rPr>
              <a:t>his </a:t>
            </a:r>
            <a:r>
              <a:rPr lang="en-US" sz="1200" spc="-10" dirty="0" smtClean="0">
                <a:latin typeface="Georgia"/>
                <a:cs typeface="Georgia"/>
              </a:rPr>
              <a:t>desire </a:t>
            </a:r>
            <a:r>
              <a:rPr lang="en-US" sz="1200" spc="-5" dirty="0" smtClean="0">
                <a:latin typeface="Georgia"/>
                <a:cs typeface="Georgia"/>
              </a:rPr>
              <a:t>to reopen arms-control  </a:t>
            </a:r>
            <a:r>
              <a:rPr lang="en-US" sz="1200" spc="-10" dirty="0" smtClean="0">
                <a:latin typeface="Georgia"/>
                <a:cs typeface="Georgia"/>
              </a:rPr>
              <a:t>discussions </a:t>
            </a:r>
            <a:r>
              <a:rPr lang="en-US" sz="1200" spc="-5" dirty="0" smtClean="0">
                <a:latin typeface="Georgia"/>
                <a:cs typeface="Georgia"/>
              </a:rPr>
              <a:t>with </a:t>
            </a:r>
            <a:r>
              <a:rPr lang="en-US" sz="1200" spc="-10" dirty="0" smtClean="0">
                <a:latin typeface="Georgia"/>
                <a:cs typeface="Georgia"/>
              </a:rPr>
              <a:t>Reagan, </a:t>
            </a:r>
            <a:r>
              <a:rPr lang="en-US" sz="1200" spc="-5" dirty="0" smtClean="0">
                <a:latin typeface="Georgia"/>
                <a:cs typeface="Georgia"/>
              </a:rPr>
              <a:t>and emphasized ‘reasonable  sufficiency.’ He was ready to consider</a:t>
            </a:r>
            <a:r>
              <a:rPr lang="en-US" sz="1200" spc="114" dirty="0" smtClean="0">
                <a:latin typeface="Georgia"/>
                <a:cs typeface="Georgia"/>
              </a:rPr>
              <a:t> </a:t>
            </a:r>
            <a:r>
              <a:rPr lang="en-US" sz="1200" spc="-10" dirty="0" smtClean="0">
                <a:latin typeface="Georgia"/>
                <a:cs typeface="Georgia"/>
              </a:rPr>
              <a:t>Reagan’s</a:t>
            </a:r>
            <a:r>
              <a:rPr lang="en-US" sz="1200" spc="50" dirty="0" smtClean="0">
                <a:latin typeface="Georgia"/>
                <a:cs typeface="Georgia"/>
              </a:rPr>
              <a:t> </a:t>
            </a:r>
            <a:r>
              <a:rPr lang="en-US" sz="1200" spc="-5" dirty="0" smtClean="0">
                <a:latin typeface="Georgia"/>
                <a:cs typeface="Georgia"/>
              </a:rPr>
              <a:t>‘Zero	Option’  proposal (suggesting </a:t>
            </a:r>
            <a:r>
              <a:rPr lang="en-US" sz="1200" spc="-10" dirty="0" smtClean="0">
                <a:latin typeface="Georgia"/>
                <a:cs typeface="Georgia"/>
              </a:rPr>
              <a:t>the </a:t>
            </a:r>
            <a:r>
              <a:rPr lang="en-US" sz="1200" spc="-5" dirty="0" smtClean="0">
                <a:latin typeface="Georgia"/>
                <a:cs typeface="Georgia"/>
              </a:rPr>
              <a:t>removal </a:t>
            </a:r>
            <a:r>
              <a:rPr lang="en-US" sz="1200" dirty="0" smtClean="0">
                <a:latin typeface="Georgia"/>
                <a:cs typeface="Georgia"/>
              </a:rPr>
              <a:t>of </a:t>
            </a:r>
            <a:r>
              <a:rPr lang="en-US" sz="1200" spc="-5" dirty="0" smtClean="0">
                <a:latin typeface="Georgia"/>
                <a:cs typeface="Georgia"/>
              </a:rPr>
              <a:t>all missiles from </a:t>
            </a:r>
            <a:r>
              <a:rPr lang="en-US" sz="1200" spc="-10" dirty="0" smtClean="0">
                <a:latin typeface="Georgia"/>
                <a:cs typeface="Georgia"/>
              </a:rPr>
              <a:t>Europe),  </a:t>
            </a:r>
            <a:r>
              <a:rPr lang="en-US" sz="1200" spc="-5" dirty="0" smtClean="0">
                <a:latin typeface="Georgia"/>
                <a:cs typeface="Georgia"/>
              </a:rPr>
              <a:t>showing a marked change from Brezhnev’s nuclear parity  policies.</a:t>
            </a:r>
            <a:endParaRPr lang="en-US" sz="1200" dirty="0" smtClean="0">
              <a:latin typeface="Georgia"/>
              <a:cs typeface="Georgia"/>
            </a:endParaRPr>
          </a:p>
          <a:p>
            <a:pPr marL="287020" marR="151765" indent="-274320">
              <a:lnSpc>
                <a:spcPts val="2380"/>
              </a:lnSpc>
              <a:spcBef>
                <a:spcPts val="560"/>
              </a:spcBef>
              <a:buClr>
                <a:srgbClr val="71A276"/>
              </a:buClr>
              <a:buSzPct val="84090"/>
              <a:buFont typeface="Wingdings 2"/>
              <a:buChar char=""/>
              <a:tabLst>
                <a:tab pos="286385" algn="l"/>
                <a:tab pos="287020" algn="l"/>
              </a:tabLst>
            </a:pPr>
            <a:r>
              <a:rPr lang="en-US" sz="1200" spc="-5" dirty="0" smtClean="0">
                <a:latin typeface="Georgia"/>
                <a:cs typeface="Georgia"/>
              </a:rPr>
              <a:t>April, 1985 - Gorbachev announced </a:t>
            </a:r>
            <a:r>
              <a:rPr lang="en-US" sz="1200" spc="-10" dirty="0" smtClean="0">
                <a:latin typeface="Georgia"/>
                <a:cs typeface="Georgia"/>
              </a:rPr>
              <a:t>that </a:t>
            </a:r>
            <a:r>
              <a:rPr lang="en-US" sz="1200" spc="-5" dirty="0" smtClean="0">
                <a:latin typeface="Georgia"/>
                <a:cs typeface="Georgia"/>
              </a:rPr>
              <a:t>he </a:t>
            </a:r>
            <a:r>
              <a:rPr lang="en-US" sz="1200" spc="-10" dirty="0" smtClean="0">
                <a:latin typeface="Georgia"/>
                <a:cs typeface="Georgia"/>
              </a:rPr>
              <a:t>wanted </a:t>
            </a:r>
            <a:r>
              <a:rPr lang="en-US" sz="1200" spc="-5" dirty="0" smtClean="0">
                <a:latin typeface="Georgia"/>
                <a:cs typeface="Georgia"/>
              </a:rPr>
              <a:t>to </a:t>
            </a:r>
            <a:r>
              <a:rPr lang="en-US" sz="1200" spc="-10" dirty="0" smtClean="0">
                <a:latin typeface="Georgia"/>
                <a:cs typeface="Georgia"/>
              </a:rPr>
              <a:t>withdraw  </a:t>
            </a:r>
            <a:r>
              <a:rPr lang="en-US" sz="1200" spc="-5" dirty="0" smtClean="0">
                <a:latin typeface="Georgia"/>
                <a:cs typeface="Georgia"/>
              </a:rPr>
              <a:t>Soviet troops from</a:t>
            </a:r>
            <a:r>
              <a:rPr lang="en-US" sz="1200" spc="-10" dirty="0" smtClean="0">
                <a:latin typeface="Georgia"/>
                <a:cs typeface="Georgia"/>
              </a:rPr>
              <a:t> Afghanistan.</a:t>
            </a:r>
            <a:endParaRPr lang="en-US" sz="1200" dirty="0" smtClean="0">
              <a:latin typeface="Georgia"/>
              <a:cs typeface="Georgia"/>
            </a:endParaRPr>
          </a:p>
          <a:p>
            <a:pPr marL="287020" marR="108585" indent="-274320">
              <a:lnSpc>
                <a:spcPct val="90000"/>
              </a:lnSpc>
              <a:spcBef>
                <a:spcPts val="490"/>
              </a:spcBef>
              <a:buClr>
                <a:srgbClr val="71A276"/>
              </a:buClr>
              <a:buSzPct val="84090"/>
              <a:buFont typeface="Wingdings 2"/>
              <a:buChar char=""/>
              <a:tabLst>
                <a:tab pos="286385" algn="l"/>
                <a:tab pos="287020" algn="l"/>
              </a:tabLst>
            </a:pPr>
            <a:r>
              <a:rPr lang="en-US" sz="1200" spc="-5" dirty="0" smtClean="0">
                <a:latin typeface="Georgia"/>
                <a:cs typeface="Georgia"/>
              </a:rPr>
              <a:t>While these ideas increased Gorbachev’s international  popularity, they were </a:t>
            </a:r>
            <a:r>
              <a:rPr lang="en-US" sz="1200" spc="-10" dirty="0" smtClean="0">
                <a:latin typeface="Georgia"/>
                <a:cs typeface="Georgia"/>
              </a:rPr>
              <a:t>cause </a:t>
            </a:r>
            <a:r>
              <a:rPr lang="en-US" sz="1200" spc="-5" dirty="0" smtClean="0">
                <a:latin typeface="Georgia"/>
                <a:cs typeface="Georgia"/>
              </a:rPr>
              <a:t>for </a:t>
            </a:r>
            <a:r>
              <a:rPr lang="en-US" sz="1200" spc="-10" dirty="0" smtClean="0">
                <a:latin typeface="Georgia"/>
                <a:cs typeface="Georgia"/>
              </a:rPr>
              <a:t>concern </a:t>
            </a:r>
            <a:r>
              <a:rPr lang="en-US" sz="1200" spc="-5" dirty="0" smtClean="0">
                <a:latin typeface="Georgia"/>
                <a:cs typeface="Georgia"/>
              </a:rPr>
              <a:t>for conservatives within  </a:t>
            </a:r>
            <a:r>
              <a:rPr lang="en-US" sz="1200" spc="-10" dirty="0" smtClean="0">
                <a:latin typeface="Georgia"/>
                <a:cs typeface="Georgia"/>
              </a:rPr>
              <a:t>the </a:t>
            </a:r>
            <a:r>
              <a:rPr lang="en-US" sz="1200" spc="-5" dirty="0" smtClean="0">
                <a:latin typeface="Georgia"/>
                <a:cs typeface="Georgia"/>
              </a:rPr>
              <a:t>Soviet</a:t>
            </a:r>
            <a:r>
              <a:rPr lang="en-US" sz="1200" spc="-55" dirty="0" smtClean="0">
                <a:latin typeface="Georgia"/>
                <a:cs typeface="Georgia"/>
              </a:rPr>
              <a:t> </a:t>
            </a:r>
            <a:r>
              <a:rPr lang="en-US" sz="1200" spc="-10" dirty="0" smtClean="0">
                <a:latin typeface="Georgia"/>
                <a:cs typeface="Georgia"/>
              </a:rPr>
              <a:t>Union.</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13</a:t>
            </a:fld>
            <a:endParaRPr lang="en-GB"/>
          </a:p>
        </p:txBody>
      </p:sp>
    </p:spTree>
    <p:extLst>
      <p:ext uri="{BB962C8B-B14F-4D97-AF65-F5344CB8AC3E}">
        <p14:creationId xmlns:p14="http://schemas.microsoft.com/office/powerpoint/2010/main" val="508111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5080" indent="-274320">
              <a:lnSpc>
                <a:spcPct val="90000"/>
              </a:lnSpc>
              <a:buClr>
                <a:srgbClr val="71A276"/>
              </a:buClr>
              <a:buSzPct val="85185"/>
              <a:buFont typeface="Wingdings 2"/>
              <a:buChar char=""/>
              <a:tabLst>
                <a:tab pos="287020" algn="l"/>
              </a:tabLst>
            </a:pPr>
            <a:r>
              <a:rPr lang="en-US" sz="1200" dirty="0" smtClean="0">
                <a:latin typeface="Georgia"/>
                <a:cs typeface="Georgia"/>
              </a:rPr>
              <a:t>Reagan </a:t>
            </a:r>
            <a:r>
              <a:rPr lang="en-US" sz="1200" spc="-5" dirty="0" smtClean="0">
                <a:latin typeface="Georgia"/>
                <a:cs typeface="Georgia"/>
              </a:rPr>
              <a:t>also contributed to </a:t>
            </a:r>
            <a:r>
              <a:rPr lang="en-US" sz="1200" dirty="0" smtClean="0">
                <a:latin typeface="Georgia"/>
                <a:cs typeface="Georgia"/>
              </a:rPr>
              <a:t>an improved </a:t>
            </a:r>
            <a:r>
              <a:rPr lang="en-US" sz="1200" spc="-5" dirty="0" smtClean="0">
                <a:latin typeface="Georgia"/>
                <a:cs typeface="Georgia"/>
              </a:rPr>
              <a:t>relationship  between the US </a:t>
            </a:r>
            <a:r>
              <a:rPr lang="en-US" sz="1200" dirty="0" smtClean="0">
                <a:latin typeface="Georgia"/>
                <a:cs typeface="Georgia"/>
              </a:rPr>
              <a:t>and </a:t>
            </a:r>
            <a:r>
              <a:rPr lang="en-US" sz="1200" spc="-5" dirty="0" smtClean="0">
                <a:latin typeface="Georgia"/>
                <a:cs typeface="Georgia"/>
              </a:rPr>
              <a:t>USSR, </a:t>
            </a:r>
            <a:r>
              <a:rPr lang="en-US" sz="1200" dirty="0" smtClean="0">
                <a:latin typeface="Georgia"/>
                <a:cs typeface="Georgia"/>
              </a:rPr>
              <a:t>and </a:t>
            </a:r>
            <a:r>
              <a:rPr lang="en-US" sz="1200" spc="-5" dirty="0" smtClean="0">
                <a:latin typeface="Georgia"/>
                <a:cs typeface="Georgia"/>
              </a:rPr>
              <a:t>throughout </a:t>
            </a:r>
            <a:r>
              <a:rPr lang="en-US" sz="1200" dirty="0" smtClean="0">
                <a:latin typeface="Georgia"/>
                <a:cs typeface="Georgia"/>
              </a:rPr>
              <a:t>the </a:t>
            </a:r>
            <a:r>
              <a:rPr lang="en-US" sz="1200" spc="-5" dirty="0" smtClean="0">
                <a:latin typeface="Georgia"/>
                <a:cs typeface="Georgia"/>
              </a:rPr>
              <a:t>latter  half of the </a:t>
            </a:r>
            <a:r>
              <a:rPr lang="en-US" sz="1200" dirty="0" smtClean="0">
                <a:latin typeface="Georgia"/>
                <a:cs typeface="Georgia"/>
              </a:rPr>
              <a:t>1980s we </a:t>
            </a:r>
            <a:r>
              <a:rPr lang="en-US" sz="1200" spc="-5" dirty="0" smtClean="0">
                <a:latin typeface="Georgia"/>
                <a:cs typeface="Georgia"/>
              </a:rPr>
              <a:t>see actual political  </a:t>
            </a:r>
            <a:r>
              <a:rPr lang="en-US" sz="1200" spc="-10" dirty="0" smtClean="0">
                <a:latin typeface="Georgia"/>
                <a:cs typeface="Georgia"/>
              </a:rPr>
              <a:t>accommodation </a:t>
            </a:r>
            <a:r>
              <a:rPr lang="en-US" sz="1200" spc="-5" dirty="0" smtClean="0">
                <a:latin typeface="Georgia"/>
                <a:cs typeface="Georgia"/>
              </a:rPr>
              <a:t>taking place. Significant change </a:t>
            </a:r>
            <a:r>
              <a:rPr lang="en-US" sz="1200" dirty="0" smtClean="0">
                <a:latin typeface="Georgia"/>
                <a:cs typeface="Georgia"/>
              </a:rPr>
              <a:t>in  Reagan’s </a:t>
            </a:r>
            <a:r>
              <a:rPr lang="en-US" sz="1200" spc="-5" dirty="0" smtClean="0">
                <a:latin typeface="Georgia"/>
                <a:cs typeface="Georgia"/>
              </a:rPr>
              <a:t>earlier </a:t>
            </a:r>
            <a:r>
              <a:rPr lang="en-US" sz="1200" dirty="0" smtClean="0">
                <a:latin typeface="Georgia"/>
                <a:cs typeface="Georgia"/>
              </a:rPr>
              <a:t>policies (think “Evil</a:t>
            </a:r>
            <a:r>
              <a:rPr lang="en-US" sz="1200" spc="-90" dirty="0" smtClean="0">
                <a:latin typeface="Georgia"/>
                <a:cs typeface="Georgia"/>
              </a:rPr>
              <a:t> </a:t>
            </a:r>
            <a:r>
              <a:rPr lang="en-US" sz="1200" spc="-5" dirty="0" smtClean="0">
                <a:latin typeface="Georgia"/>
                <a:cs typeface="Georgia"/>
              </a:rPr>
              <a:t>Empire”)</a:t>
            </a:r>
            <a:endParaRPr lang="en-US" sz="1200" dirty="0" smtClean="0">
              <a:latin typeface="Georgia"/>
              <a:cs typeface="Georgia"/>
            </a:endParaRPr>
          </a:p>
          <a:p>
            <a:pPr marL="287020" marR="139065" indent="-274320">
              <a:lnSpc>
                <a:spcPct val="90000"/>
              </a:lnSpc>
              <a:spcBef>
                <a:spcPts val="645"/>
              </a:spcBef>
              <a:buClr>
                <a:srgbClr val="71A276"/>
              </a:buClr>
              <a:buSzPct val="85185"/>
              <a:buFont typeface="Wingdings 2"/>
              <a:buChar char=""/>
              <a:tabLst>
                <a:tab pos="287020" algn="l"/>
              </a:tabLst>
            </a:pPr>
            <a:r>
              <a:rPr lang="en-US" sz="1200" dirty="0" smtClean="0">
                <a:latin typeface="Georgia"/>
                <a:cs typeface="Georgia"/>
              </a:rPr>
              <a:t>However, </a:t>
            </a:r>
            <a:r>
              <a:rPr lang="en-US" sz="1200" spc="-5" dirty="0" smtClean="0">
                <a:latin typeface="Georgia"/>
                <a:cs typeface="Georgia"/>
              </a:rPr>
              <a:t>the US was </a:t>
            </a:r>
            <a:r>
              <a:rPr lang="en-US" sz="1200" spc="-10" dirty="0" smtClean="0">
                <a:latin typeface="Georgia"/>
                <a:cs typeface="Georgia"/>
              </a:rPr>
              <a:t>still </a:t>
            </a:r>
            <a:r>
              <a:rPr lang="en-US" sz="1200" spc="-5" dirty="0" smtClean="0">
                <a:latin typeface="Georgia"/>
                <a:cs typeface="Georgia"/>
              </a:rPr>
              <a:t>careful to take </a:t>
            </a:r>
            <a:r>
              <a:rPr lang="en-US" sz="1200" dirty="0" smtClean="0">
                <a:latin typeface="Georgia"/>
                <a:cs typeface="Georgia"/>
              </a:rPr>
              <a:t>advantage  </a:t>
            </a:r>
            <a:r>
              <a:rPr lang="en-US" sz="1200" spc="-5" dirty="0" smtClean="0">
                <a:latin typeface="Georgia"/>
                <a:cs typeface="Georgia"/>
              </a:rPr>
              <a:t>of Soviet weakness both within the USSR </a:t>
            </a:r>
            <a:r>
              <a:rPr lang="en-US" sz="1200" dirty="0" smtClean="0">
                <a:latin typeface="Georgia"/>
                <a:cs typeface="Georgia"/>
              </a:rPr>
              <a:t>and in its  </a:t>
            </a:r>
            <a:r>
              <a:rPr lang="en-US" sz="1200" spc="-5" dirty="0" smtClean="0">
                <a:latin typeface="Georgia"/>
                <a:cs typeface="Georgia"/>
              </a:rPr>
              <a:t>satellite states, by offering concessions to states that  tried to diminish their ties to Moscow. From </a:t>
            </a:r>
            <a:r>
              <a:rPr lang="en-US" sz="1200" dirty="0" smtClean="0">
                <a:latin typeface="Georgia"/>
                <a:cs typeface="Georgia"/>
              </a:rPr>
              <a:t>a  </a:t>
            </a:r>
            <a:r>
              <a:rPr lang="en-US" sz="1200" spc="-5" dirty="0" smtClean="0">
                <a:latin typeface="Georgia"/>
                <a:cs typeface="Georgia"/>
              </a:rPr>
              <a:t>position of strength, the US began to demand </a:t>
            </a:r>
            <a:r>
              <a:rPr lang="en-US" sz="1200" dirty="0" smtClean="0">
                <a:latin typeface="Georgia"/>
                <a:cs typeface="Georgia"/>
              </a:rPr>
              <a:t>real,  </a:t>
            </a:r>
            <a:r>
              <a:rPr lang="en-US" sz="1200" spc="-5" dirty="0" smtClean="0">
                <a:latin typeface="Georgia"/>
                <a:cs typeface="Georgia"/>
              </a:rPr>
              <a:t>fundamental change from the Soviet</a:t>
            </a:r>
            <a:r>
              <a:rPr lang="en-US" sz="1200" spc="-80" dirty="0" smtClean="0">
                <a:latin typeface="Georgia"/>
                <a:cs typeface="Georgia"/>
              </a:rPr>
              <a:t> </a:t>
            </a:r>
            <a:r>
              <a:rPr lang="en-US" sz="1200" spc="-5" dirty="0" smtClean="0">
                <a:latin typeface="Georgia"/>
                <a:cs typeface="Georgia"/>
              </a:rPr>
              <a:t>Union.</a:t>
            </a:r>
            <a:endParaRPr lang="en-US" sz="12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14</a:t>
            </a:fld>
            <a:endParaRPr lang="en-GB"/>
          </a:p>
        </p:txBody>
      </p:sp>
    </p:spTree>
    <p:extLst>
      <p:ext uri="{BB962C8B-B14F-4D97-AF65-F5344CB8AC3E}">
        <p14:creationId xmlns:p14="http://schemas.microsoft.com/office/powerpoint/2010/main" val="2489122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020" marR="5080" indent="-274320">
              <a:lnSpc>
                <a:spcPct val="90000"/>
              </a:lnSpc>
              <a:buClr>
                <a:srgbClr val="71A276"/>
              </a:buClr>
              <a:buSzPct val="84000"/>
              <a:buFont typeface="Wingdings 2"/>
              <a:buChar char=""/>
              <a:tabLst>
                <a:tab pos="287020" algn="l"/>
              </a:tabLst>
            </a:pPr>
            <a:r>
              <a:rPr lang="en-US" sz="2500" spc="-5" dirty="0" smtClean="0">
                <a:latin typeface="Georgia"/>
                <a:cs typeface="Georgia"/>
              </a:rPr>
              <a:t>So in 1985, there’s a new environment or </a:t>
            </a:r>
            <a:r>
              <a:rPr lang="en-US" sz="2500" dirty="0" smtClean="0">
                <a:latin typeface="Georgia"/>
                <a:cs typeface="Georgia"/>
              </a:rPr>
              <a:t>culture </a:t>
            </a:r>
            <a:r>
              <a:rPr lang="en-US" sz="2500" spc="-5" dirty="0" smtClean="0">
                <a:latin typeface="Georgia"/>
                <a:cs typeface="Georgia"/>
              </a:rPr>
              <a:t>of  </a:t>
            </a:r>
            <a:r>
              <a:rPr lang="en-US" sz="2500" spc="-10" dirty="0" smtClean="0">
                <a:latin typeface="Georgia"/>
                <a:cs typeface="Georgia"/>
              </a:rPr>
              <a:t>change </a:t>
            </a:r>
            <a:r>
              <a:rPr lang="en-US" sz="2500" spc="-5" dirty="0" smtClean="0">
                <a:latin typeface="Georgia"/>
                <a:cs typeface="Georgia"/>
              </a:rPr>
              <a:t>at </a:t>
            </a:r>
            <a:r>
              <a:rPr lang="en-US" sz="2500" spc="-10" dirty="0" smtClean="0">
                <a:latin typeface="Georgia"/>
                <a:cs typeface="Georgia"/>
              </a:rPr>
              <a:t>work </a:t>
            </a:r>
            <a:r>
              <a:rPr lang="en-US" sz="2500" spc="-5" dirty="0" smtClean="0">
                <a:latin typeface="Georgia"/>
                <a:cs typeface="Georgia"/>
              </a:rPr>
              <a:t>– Gorbachev </a:t>
            </a:r>
            <a:r>
              <a:rPr lang="en-US" sz="2500" spc="-10" dirty="0" smtClean="0">
                <a:latin typeface="Georgia"/>
                <a:cs typeface="Georgia"/>
              </a:rPr>
              <a:t>has </a:t>
            </a:r>
            <a:r>
              <a:rPr lang="en-US" sz="2500" spc="-5" dirty="0" smtClean="0">
                <a:latin typeface="Georgia"/>
                <a:cs typeface="Georgia"/>
              </a:rPr>
              <a:t>stated his </a:t>
            </a:r>
            <a:r>
              <a:rPr lang="en-US" sz="2500" spc="-10" dirty="0" smtClean="0">
                <a:latin typeface="Georgia"/>
                <a:cs typeface="Georgia"/>
              </a:rPr>
              <a:t>desire </a:t>
            </a:r>
            <a:r>
              <a:rPr lang="en-US" sz="2500" spc="-5" dirty="0" smtClean="0">
                <a:latin typeface="Georgia"/>
                <a:cs typeface="Georgia"/>
              </a:rPr>
              <a:t>to </a:t>
            </a:r>
            <a:r>
              <a:rPr lang="en-US" sz="2500" spc="-10" dirty="0" smtClean="0">
                <a:latin typeface="Georgia"/>
                <a:cs typeface="Georgia"/>
              </a:rPr>
              <a:t>end  the </a:t>
            </a:r>
            <a:r>
              <a:rPr lang="en-US" sz="2500" spc="-5" dirty="0" smtClean="0">
                <a:latin typeface="Georgia"/>
                <a:cs typeface="Georgia"/>
              </a:rPr>
              <a:t>Second Cold War and reform aspects of </a:t>
            </a:r>
            <a:r>
              <a:rPr lang="en-US" sz="2500" spc="-10" dirty="0" smtClean="0">
                <a:latin typeface="Georgia"/>
                <a:cs typeface="Georgia"/>
              </a:rPr>
              <a:t>the </a:t>
            </a:r>
            <a:r>
              <a:rPr lang="en-US" sz="2500" spc="-5" dirty="0" smtClean="0">
                <a:latin typeface="Georgia"/>
                <a:cs typeface="Georgia"/>
              </a:rPr>
              <a:t>Soviet  </a:t>
            </a:r>
            <a:r>
              <a:rPr lang="en-US" sz="2500" spc="-10" dirty="0" smtClean="0">
                <a:latin typeface="Georgia"/>
                <a:cs typeface="Georgia"/>
              </a:rPr>
              <a:t>Union, </a:t>
            </a:r>
            <a:r>
              <a:rPr lang="en-US" sz="2500" spc="-5" dirty="0" smtClean="0">
                <a:latin typeface="Georgia"/>
                <a:cs typeface="Georgia"/>
              </a:rPr>
              <a:t>and Reagan </a:t>
            </a:r>
            <a:r>
              <a:rPr lang="en-US" sz="2500" spc="-10" dirty="0" smtClean="0">
                <a:latin typeface="Georgia"/>
                <a:cs typeface="Georgia"/>
              </a:rPr>
              <a:t>has </a:t>
            </a:r>
            <a:r>
              <a:rPr lang="en-US" sz="2500" spc="-5" dirty="0" smtClean="0">
                <a:latin typeface="Georgia"/>
                <a:cs typeface="Georgia"/>
              </a:rPr>
              <a:t>adopted a more </a:t>
            </a:r>
            <a:r>
              <a:rPr lang="en-US" sz="2500" spc="-10" dirty="0" smtClean="0">
                <a:latin typeface="Georgia"/>
                <a:cs typeface="Georgia"/>
              </a:rPr>
              <a:t>moderate  </a:t>
            </a:r>
            <a:r>
              <a:rPr lang="en-US" sz="2500" spc="-5" dirty="0" smtClean="0">
                <a:latin typeface="Georgia"/>
                <a:cs typeface="Georgia"/>
              </a:rPr>
              <a:t>approach.</a:t>
            </a:r>
            <a:endParaRPr lang="en-US" sz="2500" dirty="0" smtClean="0">
              <a:latin typeface="Georgia"/>
              <a:cs typeface="Georgia"/>
            </a:endParaRPr>
          </a:p>
          <a:p>
            <a:pPr marL="287020" indent="-274320">
              <a:lnSpc>
                <a:spcPct val="100000"/>
              </a:lnSpc>
              <a:spcBef>
                <a:spcPts val="300"/>
              </a:spcBef>
              <a:buClr>
                <a:srgbClr val="71A276"/>
              </a:buClr>
              <a:buSzPct val="84000"/>
              <a:buFont typeface="Wingdings 2"/>
              <a:buChar char=""/>
              <a:tabLst>
                <a:tab pos="287020" algn="l"/>
              </a:tabLst>
            </a:pPr>
            <a:r>
              <a:rPr lang="en-US" sz="2500" spc="-5" dirty="0" smtClean="0">
                <a:latin typeface="Georgia"/>
                <a:cs typeface="Georgia"/>
              </a:rPr>
              <a:t>Gorbachev makes quick </a:t>
            </a:r>
            <a:r>
              <a:rPr lang="en-US" sz="2500" spc="-10" dirty="0" smtClean="0">
                <a:latin typeface="Georgia"/>
                <a:cs typeface="Georgia"/>
              </a:rPr>
              <a:t>work </a:t>
            </a:r>
            <a:r>
              <a:rPr lang="en-US" sz="2500" spc="-5" dirty="0" smtClean="0">
                <a:latin typeface="Georgia"/>
                <a:cs typeface="Georgia"/>
              </a:rPr>
              <a:t>of </a:t>
            </a:r>
            <a:r>
              <a:rPr lang="en-US" sz="2500" spc="-10" dirty="0" smtClean="0">
                <a:latin typeface="Georgia"/>
                <a:cs typeface="Georgia"/>
              </a:rPr>
              <a:t>some </a:t>
            </a:r>
            <a:r>
              <a:rPr lang="en-US" sz="2500" spc="-5" dirty="0" smtClean="0">
                <a:latin typeface="Georgia"/>
                <a:cs typeface="Georgia"/>
              </a:rPr>
              <a:t>of these</a:t>
            </a:r>
            <a:r>
              <a:rPr lang="en-US" sz="2500" spc="60" dirty="0" smtClean="0">
                <a:latin typeface="Georgia"/>
                <a:cs typeface="Georgia"/>
              </a:rPr>
              <a:t> </a:t>
            </a:r>
            <a:r>
              <a:rPr lang="en-US" sz="2500" spc="-10" dirty="0" smtClean="0">
                <a:latin typeface="Georgia"/>
                <a:cs typeface="Georgia"/>
              </a:rPr>
              <a:t>changes:</a:t>
            </a:r>
            <a:endParaRPr lang="en-US" sz="2500" dirty="0" smtClean="0">
              <a:latin typeface="Georgia"/>
              <a:cs typeface="Georgia"/>
            </a:endParaRPr>
          </a:p>
          <a:p>
            <a:pPr marL="561340" lvl="1" indent="-274320">
              <a:lnSpc>
                <a:spcPct val="100000"/>
              </a:lnSpc>
              <a:spcBef>
                <a:spcPts val="245"/>
              </a:spcBef>
              <a:buClr>
                <a:srgbClr val="AFCCAF"/>
              </a:buClr>
              <a:buSzPct val="70000"/>
              <a:buFont typeface="Wingdings"/>
              <a:buChar char=""/>
              <a:tabLst>
                <a:tab pos="561340" algn="l"/>
              </a:tabLst>
            </a:pPr>
            <a:r>
              <a:rPr lang="en-US" sz="2000" spc="-5" dirty="0" smtClean="0">
                <a:latin typeface="Georgia"/>
                <a:cs typeface="Georgia"/>
              </a:rPr>
              <a:t>April </a:t>
            </a:r>
            <a:r>
              <a:rPr lang="en-US" sz="2000" dirty="0" smtClean="0">
                <a:latin typeface="Georgia"/>
                <a:cs typeface="Georgia"/>
              </a:rPr>
              <a:t>– </a:t>
            </a:r>
            <a:r>
              <a:rPr lang="en-US" sz="2000" spc="-5" dirty="0" smtClean="0">
                <a:latin typeface="Georgia"/>
                <a:cs typeface="Georgia"/>
              </a:rPr>
              <a:t>stops deployment of</a:t>
            </a:r>
            <a:r>
              <a:rPr lang="en-US" sz="2000" spc="-50" dirty="0" smtClean="0">
                <a:latin typeface="Georgia"/>
                <a:cs typeface="Georgia"/>
              </a:rPr>
              <a:t> </a:t>
            </a:r>
            <a:r>
              <a:rPr lang="en-US" sz="2000" dirty="0" smtClean="0">
                <a:latin typeface="Georgia"/>
                <a:cs typeface="Georgia"/>
              </a:rPr>
              <a:t>missiles</a:t>
            </a:r>
          </a:p>
          <a:p>
            <a:pPr marL="561340" lvl="1" indent="-274320">
              <a:lnSpc>
                <a:spcPct val="100000"/>
              </a:lnSpc>
              <a:spcBef>
                <a:spcPts val="240"/>
              </a:spcBef>
              <a:buClr>
                <a:srgbClr val="AFCCAF"/>
              </a:buClr>
              <a:buSzPct val="70000"/>
              <a:buFont typeface="Wingdings"/>
              <a:buChar char=""/>
              <a:tabLst>
                <a:tab pos="561340" algn="l"/>
              </a:tabLst>
            </a:pPr>
            <a:r>
              <a:rPr lang="en-US" sz="2000" dirty="0" smtClean="0">
                <a:latin typeface="Georgia"/>
                <a:cs typeface="Georgia"/>
              </a:rPr>
              <a:t>August – </a:t>
            </a:r>
            <a:r>
              <a:rPr lang="en-US" sz="2000" spc="-5" dirty="0" smtClean="0">
                <a:latin typeface="Georgia"/>
                <a:cs typeface="Georgia"/>
              </a:rPr>
              <a:t>stopped </a:t>
            </a:r>
            <a:r>
              <a:rPr lang="en-US" sz="2000" dirty="0" smtClean="0">
                <a:latin typeface="Georgia"/>
                <a:cs typeface="Georgia"/>
              </a:rPr>
              <a:t>Soviet nuclear</a:t>
            </a:r>
            <a:r>
              <a:rPr lang="en-US" sz="2000" spc="-114" dirty="0" smtClean="0">
                <a:latin typeface="Georgia"/>
                <a:cs typeface="Georgia"/>
              </a:rPr>
              <a:t> </a:t>
            </a:r>
            <a:r>
              <a:rPr lang="en-US" sz="2000" dirty="0" smtClean="0">
                <a:latin typeface="Georgia"/>
                <a:cs typeface="Georgia"/>
              </a:rPr>
              <a:t>testing</a:t>
            </a:r>
          </a:p>
          <a:p>
            <a:pPr marL="561340" lvl="1" indent="-274320">
              <a:lnSpc>
                <a:spcPts val="2280"/>
              </a:lnSpc>
              <a:spcBef>
                <a:spcPts val="240"/>
              </a:spcBef>
              <a:buClr>
                <a:srgbClr val="AFCCAF"/>
              </a:buClr>
              <a:buSzPct val="70000"/>
              <a:buFont typeface="Wingdings"/>
              <a:buChar char=""/>
              <a:tabLst>
                <a:tab pos="561340" algn="l"/>
              </a:tabLst>
            </a:pPr>
            <a:r>
              <a:rPr lang="en-US" sz="2000" dirty="0" smtClean="0">
                <a:latin typeface="Georgia"/>
                <a:cs typeface="Georgia"/>
              </a:rPr>
              <a:t>September – </a:t>
            </a:r>
            <a:r>
              <a:rPr lang="en-US" sz="2000" spc="-5" dirty="0" smtClean="0">
                <a:latin typeface="Georgia"/>
                <a:cs typeface="Georgia"/>
              </a:rPr>
              <a:t>suggested that </a:t>
            </a:r>
            <a:r>
              <a:rPr lang="en-US" sz="2000" dirty="0" smtClean="0">
                <a:latin typeface="Georgia"/>
                <a:cs typeface="Georgia"/>
              </a:rPr>
              <a:t>US and USSR both </a:t>
            </a:r>
            <a:r>
              <a:rPr lang="en-US" sz="2000" spc="-5" dirty="0" smtClean="0">
                <a:latin typeface="Georgia"/>
                <a:cs typeface="Georgia"/>
              </a:rPr>
              <a:t>reduce</a:t>
            </a:r>
            <a:r>
              <a:rPr lang="en-US" sz="2000" spc="-85" dirty="0" smtClean="0">
                <a:latin typeface="Georgia"/>
                <a:cs typeface="Georgia"/>
              </a:rPr>
              <a:t> </a:t>
            </a:r>
            <a:r>
              <a:rPr lang="en-US" sz="2000" dirty="0" smtClean="0">
                <a:latin typeface="Georgia"/>
                <a:cs typeface="Georgia"/>
              </a:rPr>
              <a:t>nuclear</a:t>
            </a:r>
          </a:p>
          <a:p>
            <a:pPr marL="560705">
              <a:lnSpc>
                <a:spcPts val="2280"/>
              </a:lnSpc>
            </a:pPr>
            <a:r>
              <a:rPr lang="en-US" sz="2000" spc="-5" dirty="0" smtClean="0">
                <a:latin typeface="Georgia"/>
                <a:cs typeface="Georgia"/>
              </a:rPr>
              <a:t>weapons stores by</a:t>
            </a:r>
            <a:r>
              <a:rPr lang="en-US" sz="2000" spc="-65" dirty="0" smtClean="0">
                <a:latin typeface="Georgia"/>
                <a:cs typeface="Georgia"/>
              </a:rPr>
              <a:t> </a:t>
            </a:r>
            <a:r>
              <a:rPr lang="en-US" sz="2000" dirty="0" smtClean="0">
                <a:latin typeface="Georgia"/>
                <a:cs typeface="Georgia"/>
              </a:rPr>
              <a:t>half</a:t>
            </a:r>
          </a:p>
          <a:p>
            <a:pPr marL="561340" lvl="1" indent="-274320">
              <a:lnSpc>
                <a:spcPct val="100000"/>
              </a:lnSpc>
              <a:spcBef>
                <a:spcPts val="240"/>
              </a:spcBef>
              <a:buClr>
                <a:srgbClr val="AFCCAF"/>
              </a:buClr>
              <a:buSzPct val="70000"/>
              <a:buFont typeface="Wingdings"/>
              <a:buChar char=""/>
              <a:tabLst>
                <a:tab pos="561340" algn="l"/>
              </a:tabLst>
            </a:pPr>
            <a:r>
              <a:rPr lang="en-US" sz="2000" spc="-5" dirty="0" smtClean="0">
                <a:latin typeface="Georgia"/>
                <a:cs typeface="Georgia"/>
              </a:rPr>
              <a:t>October </a:t>
            </a:r>
            <a:r>
              <a:rPr lang="en-US" sz="2000" dirty="0" smtClean="0">
                <a:latin typeface="Georgia"/>
                <a:cs typeface="Georgia"/>
              </a:rPr>
              <a:t>– announced </a:t>
            </a:r>
            <a:r>
              <a:rPr lang="en-US" sz="2000" spc="-5" dirty="0" smtClean="0">
                <a:latin typeface="Georgia"/>
                <a:cs typeface="Georgia"/>
              </a:rPr>
              <a:t>plans to reduce weapons </a:t>
            </a:r>
            <a:r>
              <a:rPr lang="en-US" sz="2000" dirty="0" smtClean="0">
                <a:latin typeface="Georgia"/>
                <a:cs typeface="Georgia"/>
              </a:rPr>
              <a:t>in </a:t>
            </a:r>
            <a:r>
              <a:rPr lang="en-US" sz="2000" spc="-5" dirty="0" smtClean="0">
                <a:latin typeface="Georgia"/>
                <a:cs typeface="Georgia"/>
              </a:rPr>
              <a:t>Eastern</a:t>
            </a:r>
            <a:r>
              <a:rPr lang="en-US" sz="2000" spc="40" dirty="0" smtClean="0">
                <a:latin typeface="Georgia"/>
                <a:cs typeface="Georgia"/>
              </a:rPr>
              <a:t> </a:t>
            </a:r>
            <a:r>
              <a:rPr lang="en-US" sz="2000" spc="-5" dirty="0" smtClean="0">
                <a:latin typeface="Georgia"/>
                <a:cs typeface="Georgia"/>
              </a:rPr>
              <a:t>Europe.</a:t>
            </a:r>
            <a:endParaRPr lang="en-US" sz="2000" dirty="0" smtClean="0">
              <a:latin typeface="Georgia"/>
              <a:cs typeface="Georgia"/>
            </a:endParaRPr>
          </a:p>
          <a:p>
            <a:pPr marL="287020" marR="779145" indent="-274320">
              <a:lnSpc>
                <a:spcPts val="2700"/>
              </a:lnSpc>
              <a:spcBef>
                <a:spcPts val="630"/>
              </a:spcBef>
              <a:buClr>
                <a:srgbClr val="71A276"/>
              </a:buClr>
              <a:buSzPct val="84000"/>
              <a:buFont typeface="Wingdings 2"/>
              <a:buChar char=""/>
              <a:tabLst>
                <a:tab pos="287020" algn="l"/>
              </a:tabLst>
            </a:pPr>
            <a:r>
              <a:rPr lang="en-US" sz="2500" spc="-10" dirty="0" smtClean="0">
                <a:latin typeface="Georgia"/>
                <a:cs typeface="Georgia"/>
              </a:rPr>
              <a:t>From </a:t>
            </a:r>
            <a:r>
              <a:rPr lang="en-US" sz="2500" spc="-5" dirty="0" smtClean="0">
                <a:latin typeface="Georgia"/>
                <a:cs typeface="Georgia"/>
              </a:rPr>
              <a:t>1985-1988, four US-Soviet </a:t>
            </a:r>
            <a:r>
              <a:rPr lang="en-US" sz="2500" spc="-10" dirty="0" smtClean="0">
                <a:latin typeface="Georgia"/>
                <a:cs typeface="Georgia"/>
              </a:rPr>
              <a:t>summits </a:t>
            </a:r>
            <a:r>
              <a:rPr lang="en-US" sz="2500" spc="-5" dirty="0" smtClean="0">
                <a:latin typeface="Georgia"/>
                <a:cs typeface="Georgia"/>
              </a:rPr>
              <a:t>on arms  </a:t>
            </a:r>
            <a:r>
              <a:rPr lang="en-US" sz="2500" spc="-10" dirty="0" smtClean="0">
                <a:latin typeface="Georgia"/>
                <a:cs typeface="Georgia"/>
              </a:rPr>
              <a:t>control </a:t>
            </a:r>
            <a:r>
              <a:rPr lang="en-US" sz="2500" spc="-5" dirty="0" smtClean="0">
                <a:latin typeface="Georgia"/>
                <a:cs typeface="Georgia"/>
              </a:rPr>
              <a:t>took</a:t>
            </a:r>
            <a:r>
              <a:rPr lang="en-US" sz="2500" spc="-45" dirty="0" smtClean="0">
                <a:latin typeface="Georgia"/>
                <a:cs typeface="Georgia"/>
              </a:rPr>
              <a:t> </a:t>
            </a:r>
            <a:r>
              <a:rPr lang="en-US" sz="2500" spc="-5" dirty="0" smtClean="0">
                <a:latin typeface="Georgia"/>
                <a:cs typeface="Georgia"/>
              </a:rPr>
              <a:t>place.</a:t>
            </a:r>
            <a:endParaRPr lang="en-US" sz="2500" dirty="0" smtClean="0">
              <a:latin typeface="Georgia"/>
              <a:cs typeface="Georgia"/>
            </a:endParaRPr>
          </a:p>
          <a:p>
            <a:endParaRPr lang="en-GB" dirty="0"/>
          </a:p>
        </p:txBody>
      </p:sp>
      <p:sp>
        <p:nvSpPr>
          <p:cNvPr id="4" name="Slide Number Placeholder 3"/>
          <p:cNvSpPr>
            <a:spLocks noGrp="1"/>
          </p:cNvSpPr>
          <p:nvPr>
            <p:ph type="sldNum" sz="quarter" idx="10"/>
          </p:nvPr>
        </p:nvSpPr>
        <p:spPr/>
        <p:txBody>
          <a:bodyPr/>
          <a:lstStyle/>
          <a:p>
            <a:fld id="{9AF46D34-78A2-4BF9-87C3-7115BA2C3636}" type="slidenum">
              <a:rPr lang="en-GB" smtClean="0"/>
              <a:t>15</a:t>
            </a:fld>
            <a:endParaRPr lang="en-GB"/>
          </a:p>
        </p:txBody>
      </p:sp>
    </p:spTree>
    <p:extLst>
      <p:ext uri="{BB962C8B-B14F-4D97-AF65-F5344CB8AC3E}">
        <p14:creationId xmlns:p14="http://schemas.microsoft.com/office/powerpoint/2010/main" val="410033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92B4BC"/>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92B4BC"/>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92B4BC"/>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905933"/>
      </p:ext>
    </p:extLst>
  </p:cSld>
  <p:clrMapOvr>
    <a:masterClrMapping/>
  </p:clrMapOvr>
  <p:transition>
    <p:wip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52400" y="1393316"/>
            <a:ext cx="8839200" cy="4995545"/>
          </a:xfrm>
          <a:custGeom>
            <a:avLst/>
            <a:gdLst/>
            <a:ahLst/>
            <a:cxnLst/>
            <a:rect l="l" t="t" r="r" b="b"/>
            <a:pathLst>
              <a:path w="8839200" h="4995545">
                <a:moveTo>
                  <a:pt x="0" y="4995062"/>
                </a:moveTo>
                <a:lnTo>
                  <a:pt x="8839200" y="4995062"/>
                </a:lnTo>
                <a:lnTo>
                  <a:pt x="8839200" y="0"/>
                </a:lnTo>
                <a:lnTo>
                  <a:pt x="0" y="0"/>
                </a:lnTo>
                <a:lnTo>
                  <a:pt x="0" y="4995062"/>
                </a:lnTo>
                <a:close/>
              </a:path>
            </a:pathLst>
          </a:custGeom>
          <a:solidFill>
            <a:srgbClr val="EAEBDE"/>
          </a:solidFill>
        </p:spPr>
        <p:txBody>
          <a:bodyPr wrap="square" lIns="0" tIns="0" rIns="0" bIns="0" rtlCol="0"/>
          <a:lstStyle/>
          <a:p>
            <a:endParaRPr/>
          </a:p>
        </p:txBody>
      </p:sp>
      <p:sp>
        <p:nvSpPr>
          <p:cNvPr id="17" name="bk object 17"/>
          <p:cNvSpPr/>
          <p:nvPr/>
        </p:nvSpPr>
        <p:spPr>
          <a:xfrm>
            <a:off x="152400" y="6697941"/>
            <a:ext cx="8839200" cy="8255"/>
          </a:xfrm>
          <a:custGeom>
            <a:avLst/>
            <a:gdLst/>
            <a:ahLst/>
            <a:cxnLst/>
            <a:rect l="l" t="t" r="r" b="b"/>
            <a:pathLst>
              <a:path w="8839200" h="8254">
                <a:moveTo>
                  <a:pt x="0" y="7658"/>
                </a:moveTo>
                <a:lnTo>
                  <a:pt x="8839200" y="7658"/>
                </a:lnTo>
                <a:lnTo>
                  <a:pt x="8839200" y="0"/>
                </a:lnTo>
                <a:lnTo>
                  <a:pt x="0" y="0"/>
                </a:lnTo>
                <a:lnTo>
                  <a:pt x="0" y="7658"/>
                </a:lnTo>
                <a:close/>
              </a:path>
            </a:pathLst>
          </a:custGeom>
          <a:solidFill>
            <a:srgbClr val="EAEBDE"/>
          </a:solidFill>
        </p:spPr>
        <p:txBody>
          <a:bodyPr wrap="square" lIns="0" tIns="0" rIns="0" bIns="0" rtlCol="0"/>
          <a:lstStyle/>
          <a:p>
            <a:endParaRPr/>
          </a:p>
        </p:txBody>
      </p:sp>
      <p:sp>
        <p:nvSpPr>
          <p:cNvPr id="18" name="bk object 18"/>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19" name="bk object 19"/>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20" name="bk object 20"/>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21" name="bk object 21"/>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22" name="bk object 22"/>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A8CDD6"/>
          </a:solidFill>
        </p:spPr>
        <p:txBody>
          <a:bodyPr wrap="square" lIns="0" tIns="0" rIns="0" bIns="0" rtlCol="0"/>
          <a:lstStyle/>
          <a:p>
            <a:endParaRPr/>
          </a:p>
        </p:txBody>
      </p:sp>
      <p:sp>
        <p:nvSpPr>
          <p:cNvPr id="23" name="bk object 23"/>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92B4BC"/>
            </a:solidFill>
          </a:ln>
        </p:spPr>
        <p:txBody>
          <a:bodyPr wrap="square" lIns="0" tIns="0" rIns="0" bIns="0" rtlCol="0"/>
          <a:lstStyle/>
          <a:p>
            <a:endParaRPr/>
          </a:p>
        </p:txBody>
      </p:sp>
      <p:sp>
        <p:nvSpPr>
          <p:cNvPr id="24" name="bk object 24"/>
          <p:cNvSpPr/>
          <p:nvPr/>
        </p:nvSpPr>
        <p:spPr>
          <a:xfrm>
            <a:off x="152400" y="1276730"/>
            <a:ext cx="8833485" cy="0"/>
          </a:xfrm>
          <a:custGeom>
            <a:avLst/>
            <a:gdLst/>
            <a:ahLst/>
            <a:cxnLst/>
            <a:rect l="l" t="t" r="r" b="b"/>
            <a:pathLst>
              <a:path w="8833485">
                <a:moveTo>
                  <a:pt x="0" y="0"/>
                </a:moveTo>
                <a:lnTo>
                  <a:pt x="8833104" y="0"/>
                </a:lnTo>
              </a:path>
            </a:pathLst>
          </a:custGeom>
          <a:ln w="9525">
            <a:solidFill>
              <a:srgbClr val="92B4BC"/>
            </a:solidFill>
            <a:prstDash val="dash"/>
          </a:ln>
        </p:spPr>
        <p:txBody>
          <a:bodyPr wrap="square" lIns="0" tIns="0" rIns="0" bIns="0" rtlCol="0"/>
          <a:lstStyle/>
          <a:p>
            <a:endParaRPr/>
          </a:p>
        </p:txBody>
      </p:sp>
      <p:sp>
        <p:nvSpPr>
          <p:cNvPr id="25" name="bk object 25"/>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26" name="bk object 26"/>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27" name="bk object 27"/>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92B4BC"/>
          </a:solidFill>
        </p:spPr>
        <p:txBody>
          <a:bodyPr wrap="square" lIns="0" tIns="0" rIns="0" bIns="0" rtlCol="0"/>
          <a:lstStyle/>
          <a:p>
            <a:endParaRPr/>
          </a:p>
        </p:txBody>
      </p:sp>
      <p:sp>
        <p:nvSpPr>
          <p:cNvPr id="2" name="Holder 2"/>
          <p:cNvSpPr>
            <a:spLocks noGrp="1"/>
          </p:cNvSpPr>
          <p:nvPr>
            <p:ph type="title"/>
          </p:nvPr>
        </p:nvSpPr>
        <p:spPr>
          <a:xfrm>
            <a:off x="599033" y="425450"/>
            <a:ext cx="7945932" cy="513080"/>
          </a:xfrm>
          <a:prstGeom prst="rect">
            <a:avLst/>
          </a:prstGeom>
        </p:spPr>
        <p:txBody>
          <a:bodyPr wrap="square" lIns="0" tIns="0" rIns="0" bIns="0">
            <a:spAutoFit/>
          </a:bodyPr>
          <a:lstStyle>
            <a:lvl1pPr>
              <a:defRPr sz="3300" b="0" i="0">
                <a:solidFill>
                  <a:srgbClr val="92B4BC"/>
                </a:solidFill>
                <a:latin typeface="Georgia"/>
                <a:cs typeface="Georgia"/>
              </a:defRPr>
            </a:lvl1pPr>
          </a:lstStyle>
          <a:p>
            <a:endParaRPr/>
          </a:p>
        </p:txBody>
      </p:sp>
      <p:sp>
        <p:nvSpPr>
          <p:cNvPr id="3" name="Holder 3"/>
          <p:cNvSpPr>
            <a:spLocks noGrp="1"/>
          </p:cNvSpPr>
          <p:nvPr>
            <p:ph type="body" idx="1"/>
          </p:nvPr>
        </p:nvSpPr>
        <p:spPr>
          <a:xfrm>
            <a:off x="380491" y="1562353"/>
            <a:ext cx="8383016" cy="46202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2400" y="2514600"/>
            <a:ext cx="8839200" cy="3877310"/>
          </a:xfrm>
          <a:custGeom>
            <a:avLst/>
            <a:gdLst/>
            <a:ahLst/>
            <a:cxnLst/>
            <a:rect l="l" t="t" r="r" b="b"/>
            <a:pathLst>
              <a:path w="8839200" h="3877310">
                <a:moveTo>
                  <a:pt x="0" y="3877055"/>
                </a:moveTo>
                <a:lnTo>
                  <a:pt x="8839200" y="3877055"/>
                </a:lnTo>
                <a:lnTo>
                  <a:pt x="8839200" y="0"/>
                </a:lnTo>
                <a:lnTo>
                  <a:pt x="0" y="0"/>
                </a:lnTo>
                <a:lnTo>
                  <a:pt x="0" y="3877055"/>
                </a:lnTo>
                <a:close/>
              </a:path>
            </a:pathLst>
          </a:custGeom>
          <a:solidFill>
            <a:srgbClr val="EAEBDE"/>
          </a:solidFill>
        </p:spPr>
        <p:txBody>
          <a:bodyPr wrap="square" lIns="0" tIns="0" rIns="0" bIns="0" rtlCol="0"/>
          <a:lstStyle/>
          <a:p>
            <a:endParaRPr/>
          </a:p>
        </p:txBody>
      </p:sp>
      <p:sp>
        <p:nvSpPr>
          <p:cNvPr id="3" name="object 3"/>
          <p:cNvSpPr/>
          <p:nvPr/>
        </p:nvSpPr>
        <p:spPr>
          <a:xfrm>
            <a:off x="152400" y="6701218"/>
            <a:ext cx="8839200" cy="4445"/>
          </a:xfrm>
          <a:custGeom>
            <a:avLst/>
            <a:gdLst/>
            <a:ahLst/>
            <a:cxnLst/>
            <a:rect l="l" t="t" r="r" b="b"/>
            <a:pathLst>
              <a:path w="8839200" h="4445">
                <a:moveTo>
                  <a:pt x="0" y="4381"/>
                </a:moveTo>
                <a:lnTo>
                  <a:pt x="8839200" y="4381"/>
                </a:lnTo>
                <a:lnTo>
                  <a:pt x="8839200" y="0"/>
                </a:lnTo>
                <a:lnTo>
                  <a:pt x="0" y="0"/>
                </a:lnTo>
                <a:lnTo>
                  <a:pt x="0" y="4381"/>
                </a:lnTo>
                <a:close/>
              </a:path>
            </a:pathLst>
          </a:custGeom>
          <a:solidFill>
            <a:srgbClr val="EAEBDE"/>
          </a:solidFill>
        </p:spPr>
        <p:txBody>
          <a:bodyPr wrap="square" lIns="0" tIns="0" rIns="0" bIns="0" rtlCol="0"/>
          <a:lstStyle/>
          <a:p>
            <a:endParaRPr/>
          </a:p>
        </p:txBody>
      </p:sp>
      <p:sp>
        <p:nvSpPr>
          <p:cNvPr id="4" name="object 4"/>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5" name="object 5"/>
          <p:cNvSpPr/>
          <p:nvPr/>
        </p:nvSpPr>
        <p:spPr>
          <a:xfrm>
            <a:off x="8991600" y="2514600"/>
            <a:ext cx="152400" cy="4343400"/>
          </a:xfrm>
          <a:custGeom>
            <a:avLst/>
            <a:gdLst/>
            <a:ahLst/>
            <a:cxnLst/>
            <a:rect l="l" t="t" r="r" b="b"/>
            <a:pathLst>
              <a:path w="152400" h="4343400">
                <a:moveTo>
                  <a:pt x="0" y="4343398"/>
                </a:moveTo>
                <a:lnTo>
                  <a:pt x="152400" y="4343398"/>
                </a:lnTo>
                <a:lnTo>
                  <a:pt x="152400" y="0"/>
                </a:lnTo>
                <a:lnTo>
                  <a:pt x="0" y="0"/>
                </a:lnTo>
                <a:lnTo>
                  <a:pt x="0" y="4343398"/>
                </a:lnTo>
                <a:close/>
              </a:path>
            </a:pathLst>
          </a:custGeom>
          <a:solidFill>
            <a:srgbClr val="FFFFFF"/>
          </a:solidFill>
        </p:spPr>
        <p:txBody>
          <a:bodyPr wrap="square" lIns="0" tIns="0" rIns="0" bIns="0" rtlCol="0"/>
          <a:lstStyle/>
          <a:p>
            <a:endParaRPr/>
          </a:p>
        </p:txBody>
      </p:sp>
      <p:sp>
        <p:nvSpPr>
          <p:cNvPr id="6" name="object 6"/>
          <p:cNvSpPr/>
          <p:nvPr/>
        </p:nvSpPr>
        <p:spPr>
          <a:xfrm>
            <a:off x="0" y="2514600"/>
            <a:ext cx="152400" cy="4343400"/>
          </a:xfrm>
          <a:custGeom>
            <a:avLst/>
            <a:gdLst/>
            <a:ahLst/>
            <a:cxnLst/>
            <a:rect l="l" t="t" r="r" b="b"/>
            <a:pathLst>
              <a:path w="152400" h="4343400">
                <a:moveTo>
                  <a:pt x="0" y="4343399"/>
                </a:moveTo>
                <a:lnTo>
                  <a:pt x="152400" y="4343399"/>
                </a:lnTo>
                <a:lnTo>
                  <a:pt x="152400" y="0"/>
                </a:lnTo>
                <a:lnTo>
                  <a:pt x="0" y="0"/>
                </a:lnTo>
                <a:lnTo>
                  <a:pt x="0" y="4343399"/>
                </a:lnTo>
                <a:close/>
              </a:path>
            </a:pathLst>
          </a:custGeom>
          <a:solidFill>
            <a:srgbClr val="FFFFFF"/>
          </a:solidFill>
        </p:spPr>
        <p:txBody>
          <a:bodyPr wrap="square" lIns="0" tIns="0" rIns="0" bIns="0" rtlCol="0"/>
          <a:lstStyle/>
          <a:p>
            <a:endParaRPr/>
          </a:p>
        </p:txBody>
      </p:sp>
      <p:sp>
        <p:nvSpPr>
          <p:cNvPr id="7" name="object 7"/>
          <p:cNvSpPr/>
          <p:nvPr/>
        </p:nvSpPr>
        <p:spPr>
          <a:xfrm>
            <a:off x="0" y="0"/>
            <a:ext cx="9144000" cy="2514600"/>
          </a:xfrm>
          <a:custGeom>
            <a:avLst/>
            <a:gdLst/>
            <a:ahLst/>
            <a:cxnLst/>
            <a:rect l="l" t="t" r="r" b="b"/>
            <a:pathLst>
              <a:path w="9144000" h="2514600">
                <a:moveTo>
                  <a:pt x="0" y="2514600"/>
                </a:moveTo>
                <a:lnTo>
                  <a:pt x="9144000" y="2514600"/>
                </a:lnTo>
                <a:lnTo>
                  <a:pt x="9144000" y="0"/>
                </a:lnTo>
                <a:lnTo>
                  <a:pt x="0" y="0"/>
                </a:lnTo>
                <a:lnTo>
                  <a:pt x="0" y="2514600"/>
                </a:lnTo>
                <a:close/>
              </a:path>
            </a:pathLst>
          </a:custGeom>
          <a:solidFill>
            <a:srgbClr val="FFFFFF"/>
          </a:solidFill>
        </p:spPr>
        <p:txBody>
          <a:bodyPr wrap="square" lIns="0" tIns="0" rIns="0" bIns="0" rtlCol="0"/>
          <a:lstStyle/>
          <a:p>
            <a:endParaRPr/>
          </a:p>
        </p:txBody>
      </p:sp>
      <p:sp>
        <p:nvSpPr>
          <p:cNvPr id="8" name="object 8"/>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A8CDD6"/>
          </a:solidFill>
        </p:spPr>
        <p:txBody>
          <a:bodyPr wrap="square" lIns="0" tIns="0" rIns="0" bIns="0" rtlCol="0"/>
          <a:lstStyle/>
          <a:p>
            <a:endParaRPr/>
          </a:p>
        </p:txBody>
      </p:sp>
      <p:sp>
        <p:nvSpPr>
          <p:cNvPr id="9" name="object 9"/>
          <p:cNvSpPr/>
          <p:nvPr/>
        </p:nvSpPr>
        <p:spPr>
          <a:xfrm>
            <a:off x="155447" y="2420111"/>
            <a:ext cx="8833485" cy="0"/>
          </a:xfrm>
          <a:custGeom>
            <a:avLst/>
            <a:gdLst/>
            <a:ahLst/>
            <a:cxnLst/>
            <a:rect l="l" t="t" r="r" b="b"/>
            <a:pathLst>
              <a:path w="8833485">
                <a:moveTo>
                  <a:pt x="0" y="0"/>
                </a:moveTo>
                <a:lnTo>
                  <a:pt x="8833104" y="0"/>
                </a:lnTo>
              </a:path>
            </a:pathLst>
          </a:custGeom>
          <a:ln w="11430">
            <a:solidFill>
              <a:srgbClr val="92B4BC"/>
            </a:solidFill>
            <a:prstDash val="dash"/>
          </a:ln>
        </p:spPr>
        <p:txBody>
          <a:bodyPr wrap="square" lIns="0" tIns="0" rIns="0" bIns="0" rtlCol="0"/>
          <a:lstStyle/>
          <a:p>
            <a:endParaRPr/>
          </a:p>
        </p:txBody>
      </p:sp>
      <p:sp>
        <p:nvSpPr>
          <p:cNvPr id="10" name="object 10"/>
          <p:cNvSpPr/>
          <p:nvPr/>
        </p:nvSpPr>
        <p:spPr>
          <a:xfrm>
            <a:off x="152400" y="152400"/>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92B4BC"/>
            </a:solidFill>
          </a:ln>
        </p:spPr>
        <p:txBody>
          <a:bodyPr wrap="square" lIns="0" tIns="0" rIns="0" bIns="0" rtlCol="0"/>
          <a:lstStyle/>
          <a:p>
            <a:endParaRPr/>
          </a:p>
        </p:txBody>
      </p:sp>
      <p:sp>
        <p:nvSpPr>
          <p:cNvPr id="11" name="object 11"/>
          <p:cNvSpPr/>
          <p:nvPr/>
        </p:nvSpPr>
        <p:spPr>
          <a:xfrm>
            <a:off x="4267200" y="2115311"/>
            <a:ext cx="609600" cy="609600"/>
          </a:xfrm>
          <a:custGeom>
            <a:avLst/>
            <a:gdLst/>
            <a:ahLst/>
            <a:cxnLst/>
            <a:rect l="l" t="t" r="r" b="b"/>
            <a:pathLst>
              <a:path w="609600" h="609600">
                <a:moveTo>
                  <a:pt x="304800" y="0"/>
                </a:moveTo>
                <a:lnTo>
                  <a:pt x="255374" y="3990"/>
                </a:lnTo>
                <a:lnTo>
                  <a:pt x="208483" y="15544"/>
                </a:lnTo>
                <a:lnTo>
                  <a:pt x="164753" y="34032"/>
                </a:lnTo>
                <a:lnTo>
                  <a:pt x="124815" y="58826"/>
                </a:lnTo>
                <a:lnTo>
                  <a:pt x="89296" y="89296"/>
                </a:lnTo>
                <a:lnTo>
                  <a:pt x="58826" y="124815"/>
                </a:lnTo>
                <a:lnTo>
                  <a:pt x="34032" y="164753"/>
                </a:lnTo>
                <a:lnTo>
                  <a:pt x="15544" y="208483"/>
                </a:lnTo>
                <a:lnTo>
                  <a:pt x="3990" y="255374"/>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74"/>
                </a:lnTo>
                <a:lnTo>
                  <a:pt x="594055" y="208483"/>
                </a:lnTo>
                <a:lnTo>
                  <a:pt x="575567" y="164753"/>
                </a:lnTo>
                <a:lnTo>
                  <a:pt x="550773" y="124815"/>
                </a:lnTo>
                <a:lnTo>
                  <a:pt x="520303" y="89296"/>
                </a:lnTo>
                <a:lnTo>
                  <a:pt x="484784" y="58826"/>
                </a:lnTo>
                <a:lnTo>
                  <a:pt x="444846" y="34032"/>
                </a:lnTo>
                <a:lnTo>
                  <a:pt x="401116" y="15544"/>
                </a:lnTo>
                <a:lnTo>
                  <a:pt x="354225" y="3990"/>
                </a:lnTo>
                <a:lnTo>
                  <a:pt x="304800" y="0"/>
                </a:lnTo>
                <a:close/>
              </a:path>
            </a:pathLst>
          </a:custGeom>
          <a:solidFill>
            <a:srgbClr val="FFFFFF"/>
          </a:solidFill>
        </p:spPr>
        <p:txBody>
          <a:bodyPr wrap="square" lIns="0" tIns="0" rIns="0" bIns="0" rtlCol="0"/>
          <a:lstStyle/>
          <a:p>
            <a:endParaRPr/>
          </a:p>
        </p:txBody>
      </p:sp>
      <p:sp>
        <p:nvSpPr>
          <p:cNvPr id="12" name="object 12"/>
          <p:cNvSpPr/>
          <p:nvPr/>
        </p:nvSpPr>
        <p:spPr>
          <a:xfrm>
            <a:off x="4361688" y="2209800"/>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2"/>
                </a:lnTo>
                <a:lnTo>
                  <a:pt x="5551" y="258551"/>
                </a:lnTo>
                <a:lnTo>
                  <a:pt x="21367" y="302825"/>
                </a:lnTo>
                <a:lnTo>
                  <a:pt x="46186" y="341873"/>
                </a:lnTo>
                <a:lnTo>
                  <a:pt x="78750" y="374437"/>
                </a:lnTo>
                <a:lnTo>
                  <a:pt x="117798" y="399256"/>
                </a:lnTo>
                <a:lnTo>
                  <a:pt x="162072" y="415072"/>
                </a:lnTo>
                <a:lnTo>
                  <a:pt x="210312" y="420624"/>
                </a:lnTo>
                <a:lnTo>
                  <a:pt x="258551" y="415072"/>
                </a:lnTo>
                <a:lnTo>
                  <a:pt x="302825" y="399256"/>
                </a:lnTo>
                <a:lnTo>
                  <a:pt x="341873" y="374437"/>
                </a:lnTo>
                <a:lnTo>
                  <a:pt x="374437" y="341873"/>
                </a:lnTo>
                <a:lnTo>
                  <a:pt x="399256" y="302825"/>
                </a:lnTo>
                <a:lnTo>
                  <a:pt x="415072" y="258551"/>
                </a:lnTo>
                <a:lnTo>
                  <a:pt x="420624" y="210312"/>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3" name="object 13"/>
          <p:cNvSpPr/>
          <p:nvPr/>
        </p:nvSpPr>
        <p:spPr>
          <a:xfrm>
            <a:off x="4336288" y="2184654"/>
            <a:ext cx="471805" cy="471170"/>
          </a:xfrm>
          <a:custGeom>
            <a:avLst/>
            <a:gdLst/>
            <a:ahLst/>
            <a:cxnLst/>
            <a:rect l="l" t="t" r="r" b="b"/>
            <a:pathLst>
              <a:path w="471804" h="471169">
                <a:moveTo>
                  <a:pt x="234441" y="0"/>
                </a:moveTo>
                <a:lnTo>
                  <a:pt x="187071" y="5080"/>
                </a:lnTo>
                <a:lnTo>
                  <a:pt x="142875" y="19050"/>
                </a:lnTo>
                <a:lnTo>
                  <a:pt x="102997" y="41910"/>
                </a:lnTo>
                <a:lnTo>
                  <a:pt x="68199"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1010"/>
                </a:lnTo>
                <a:lnTo>
                  <a:pt x="212978" y="471170"/>
                </a:lnTo>
                <a:lnTo>
                  <a:pt x="236982" y="471170"/>
                </a:lnTo>
                <a:lnTo>
                  <a:pt x="261112" y="469900"/>
                </a:lnTo>
                <a:lnTo>
                  <a:pt x="284352" y="467360"/>
                </a:lnTo>
                <a:lnTo>
                  <a:pt x="306959" y="461010"/>
                </a:lnTo>
                <a:lnTo>
                  <a:pt x="322471" y="454660"/>
                </a:lnTo>
                <a:lnTo>
                  <a:pt x="236092" y="454660"/>
                </a:lnTo>
                <a:lnTo>
                  <a:pt x="213740" y="453390"/>
                </a:lnTo>
                <a:lnTo>
                  <a:pt x="171069" y="444500"/>
                </a:lnTo>
                <a:lnTo>
                  <a:pt x="131825" y="429260"/>
                </a:lnTo>
                <a:lnTo>
                  <a:pt x="96900" y="405130"/>
                </a:lnTo>
                <a:lnTo>
                  <a:pt x="67183" y="375920"/>
                </a:lnTo>
                <a:lnTo>
                  <a:pt x="43561" y="340360"/>
                </a:lnTo>
                <a:lnTo>
                  <a:pt x="26924" y="302260"/>
                </a:lnTo>
                <a:lnTo>
                  <a:pt x="18034" y="259080"/>
                </a:lnTo>
                <a:lnTo>
                  <a:pt x="16954" y="237490"/>
                </a:lnTo>
                <a:lnTo>
                  <a:pt x="16958" y="234950"/>
                </a:lnTo>
                <a:lnTo>
                  <a:pt x="21336" y="191770"/>
                </a:lnTo>
                <a:lnTo>
                  <a:pt x="34036" y="151130"/>
                </a:lnTo>
                <a:lnTo>
                  <a:pt x="54101" y="114300"/>
                </a:lnTo>
                <a:lnTo>
                  <a:pt x="80772" y="81280"/>
                </a:lnTo>
                <a:lnTo>
                  <a:pt x="113157" y="54610"/>
                </a:lnTo>
                <a:lnTo>
                  <a:pt x="150240" y="34290"/>
                </a:lnTo>
                <a:lnTo>
                  <a:pt x="191262" y="21590"/>
                </a:lnTo>
                <a:lnTo>
                  <a:pt x="235331" y="17780"/>
                </a:lnTo>
                <a:lnTo>
                  <a:pt x="323269" y="17780"/>
                </a:lnTo>
                <a:lnTo>
                  <a:pt x="304546" y="10160"/>
                </a:lnTo>
                <a:lnTo>
                  <a:pt x="281939" y="5080"/>
                </a:lnTo>
                <a:lnTo>
                  <a:pt x="258445" y="1270"/>
                </a:lnTo>
                <a:lnTo>
                  <a:pt x="234441" y="0"/>
                </a:lnTo>
                <a:close/>
              </a:path>
              <a:path w="471804" h="471169">
                <a:moveTo>
                  <a:pt x="323269"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471"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389" y="19050"/>
                </a:lnTo>
                <a:lnTo>
                  <a:pt x="323269" y="17780"/>
                </a:lnTo>
                <a:close/>
              </a:path>
              <a:path w="471804" h="471169">
                <a:moveTo>
                  <a:pt x="236092" y="34290"/>
                </a:moveTo>
                <a:lnTo>
                  <a:pt x="195452" y="38100"/>
                </a:lnTo>
                <a:lnTo>
                  <a:pt x="157607" y="49530"/>
                </a:lnTo>
                <a:lnTo>
                  <a:pt x="123189" y="68580"/>
                </a:lnTo>
                <a:lnTo>
                  <a:pt x="93345" y="92710"/>
                </a:lnTo>
                <a:lnTo>
                  <a:pt x="68579" y="123190"/>
                </a:lnTo>
                <a:lnTo>
                  <a:pt x="49911" y="157480"/>
                </a:lnTo>
                <a:lnTo>
                  <a:pt x="38100" y="194310"/>
                </a:lnTo>
                <a:lnTo>
                  <a:pt x="33968" y="234950"/>
                </a:lnTo>
                <a:lnTo>
                  <a:pt x="33964" y="237490"/>
                </a:lnTo>
                <a:lnTo>
                  <a:pt x="34798" y="256540"/>
                </a:lnTo>
                <a:lnTo>
                  <a:pt x="42799" y="295910"/>
                </a:lnTo>
                <a:lnTo>
                  <a:pt x="58038" y="331470"/>
                </a:lnTo>
                <a:lnTo>
                  <a:pt x="79628" y="364490"/>
                </a:lnTo>
                <a:lnTo>
                  <a:pt x="107061" y="391160"/>
                </a:lnTo>
                <a:lnTo>
                  <a:pt x="139191" y="412750"/>
                </a:lnTo>
                <a:lnTo>
                  <a:pt x="175387" y="429260"/>
                </a:lnTo>
                <a:lnTo>
                  <a:pt x="214629" y="436880"/>
                </a:lnTo>
                <a:lnTo>
                  <a:pt x="235331" y="438150"/>
                </a:lnTo>
                <a:lnTo>
                  <a:pt x="255904" y="436880"/>
                </a:lnTo>
                <a:lnTo>
                  <a:pt x="275971" y="434340"/>
                </a:lnTo>
                <a:lnTo>
                  <a:pt x="295401" y="429260"/>
                </a:lnTo>
                <a:lnTo>
                  <a:pt x="313944" y="422910"/>
                </a:lnTo>
                <a:lnTo>
                  <a:pt x="318987" y="420370"/>
                </a:lnTo>
                <a:lnTo>
                  <a:pt x="215391" y="420370"/>
                </a:lnTo>
                <a:lnTo>
                  <a:pt x="179577" y="412750"/>
                </a:lnTo>
                <a:lnTo>
                  <a:pt x="131445" y="388620"/>
                </a:lnTo>
                <a:lnTo>
                  <a:pt x="92201" y="353060"/>
                </a:lnTo>
                <a:lnTo>
                  <a:pt x="64897" y="307340"/>
                </a:lnTo>
                <a:lnTo>
                  <a:pt x="51562" y="254000"/>
                </a:lnTo>
                <a:lnTo>
                  <a:pt x="50800" y="234950"/>
                </a:lnTo>
                <a:lnTo>
                  <a:pt x="51815" y="215900"/>
                </a:lnTo>
                <a:lnTo>
                  <a:pt x="65786" y="162560"/>
                </a:lnTo>
                <a:lnTo>
                  <a:pt x="93725" y="118110"/>
                </a:lnTo>
                <a:lnTo>
                  <a:pt x="133350" y="82550"/>
                </a:lnTo>
                <a:lnTo>
                  <a:pt x="181990" y="5842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74192" y="54610"/>
                </a:lnTo>
                <a:lnTo>
                  <a:pt x="324992" y="73660"/>
                </a:lnTo>
                <a:lnTo>
                  <a:pt x="367411" y="106680"/>
                </a:lnTo>
                <a:lnTo>
                  <a:pt x="399034" y="148590"/>
                </a:lnTo>
                <a:lnTo>
                  <a:pt x="417067" y="200660"/>
                </a:lnTo>
                <a:lnTo>
                  <a:pt x="420624" y="237490"/>
                </a:lnTo>
                <a:lnTo>
                  <a:pt x="419608" y="256540"/>
                </a:lnTo>
                <a:lnTo>
                  <a:pt x="405638" y="308610"/>
                </a:lnTo>
                <a:lnTo>
                  <a:pt x="377698" y="354330"/>
                </a:lnTo>
                <a:lnTo>
                  <a:pt x="338200" y="389890"/>
                </a:lnTo>
                <a:lnTo>
                  <a:pt x="289560" y="412750"/>
                </a:lnTo>
                <a:lnTo>
                  <a:pt x="253364" y="420370"/>
                </a:lnTo>
                <a:lnTo>
                  <a:pt x="318987" y="420370"/>
                </a:lnTo>
                <a:lnTo>
                  <a:pt x="363854" y="392430"/>
                </a:lnTo>
                <a:lnTo>
                  <a:pt x="391287" y="364490"/>
                </a:lnTo>
                <a:lnTo>
                  <a:pt x="413003" y="332740"/>
                </a:lnTo>
                <a:lnTo>
                  <a:pt x="428371" y="295910"/>
                </a:lnTo>
                <a:lnTo>
                  <a:pt x="436499" y="257810"/>
                </a:lnTo>
                <a:lnTo>
                  <a:pt x="437459" y="234950"/>
                </a:lnTo>
                <a:lnTo>
                  <a:pt x="436625" y="215900"/>
                </a:lnTo>
                <a:lnTo>
                  <a:pt x="428625" y="176530"/>
                </a:lnTo>
                <a:lnTo>
                  <a:pt x="413512" y="139700"/>
                </a:lnTo>
                <a:lnTo>
                  <a:pt x="391795" y="107950"/>
                </a:lnTo>
                <a:lnTo>
                  <a:pt x="364489" y="80010"/>
                </a:lnTo>
                <a:lnTo>
                  <a:pt x="332359" y="58420"/>
                </a:lnTo>
                <a:lnTo>
                  <a:pt x="314706" y="50800"/>
                </a:lnTo>
                <a:close/>
              </a:path>
            </a:pathLst>
          </a:custGeom>
          <a:solidFill>
            <a:srgbClr val="92B4BC"/>
          </a:solidFill>
        </p:spPr>
        <p:txBody>
          <a:bodyPr wrap="square" lIns="0" tIns="0" rIns="0" bIns="0" rtlCol="0"/>
          <a:lstStyle/>
          <a:p>
            <a:endParaRPr/>
          </a:p>
        </p:txBody>
      </p:sp>
      <p:sp>
        <p:nvSpPr>
          <p:cNvPr id="15" name="object 15"/>
          <p:cNvSpPr txBox="1">
            <a:spLocks noGrp="1"/>
          </p:cNvSpPr>
          <p:nvPr>
            <p:ph type="title"/>
          </p:nvPr>
        </p:nvSpPr>
        <p:spPr>
          <a:xfrm>
            <a:off x="304799" y="266299"/>
            <a:ext cx="8674989" cy="1938992"/>
          </a:xfrm>
          <a:prstGeom prst="rect">
            <a:avLst/>
          </a:prstGeom>
        </p:spPr>
        <p:txBody>
          <a:bodyPr vert="horz" wrap="square" lIns="0" tIns="0" rIns="0" bIns="0" rtlCol="0">
            <a:spAutoFit/>
          </a:bodyPr>
          <a:lstStyle/>
          <a:p>
            <a:pPr marL="12700" algn="ctr">
              <a:lnSpc>
                <a:spcPct val="100000"/>
              </a:lnSpc>
            </a:pPr>
            <a:r>
              <a:rPr lang="en-GB" sz="4200" spc="-5" dirty="0" smtClean="0">
                <a:solidFill>
                  <a:schemeClr val="bg2">
                    <a:lumMod val="25000"/>
                  </a:schemeClr>
                </a:solidFill>
              </a:rPr>
              <a:t>To what extent is it fair to describe President Reagan as a peacemaker, in the years 1985-1989?</a:t>
            </a:r>
            <a:endParaRPr sz="4200" dirty="0">
              <a:solidFill>
                <a:schemeClr val="bg2">
                  <a:lumMod val="25000"/>
                </a:schemeClr>
              </a:solidFill>
            </a:endParaRPr>
          </a:p>
        </p:txBody>
      </p:sp>
      <p:pic>
        <p:nvPicPr>
          <p:cNvPr id="1026" name="Picture 2" descr="http://nowiknow.com/wp-content/uploads/Reagan_and_Gorbachev_hold_discuss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2692400"/>
            <a:ext cx="5181600" cy="3488944"/>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5638800" y="2743200"/>
            <a:ext cx="3200401" cy="3323987"/>
          </a:xfrm>
          <a:prstGeom prst="rect">
            <a:avLst/>
          </a:prstGeom>
          <a:noFill/>
        </p:spPr>
        <p:txBody>
          <a:bodyPr wrap="square" rtlCol="0">
            <a:spAutoFit/>
          </a:bodyPr>
          <a:lstStyle/>
          <a:p>
            <a:r>
              <a:rPr lang="en-GB" b="1" dirty="0" smtClean="0">
                <a:latin typeface="Georgia" panose="02040502050405020303" pitchFamily="18" charset="0"/>
              </a:rPr>
              <a:t>We will be considering:</a:t>
            </a:r>
          </a:p>
          <a:p>
            <a:pPr marL="285750" indent="-285750">
              <a:buFont typeface="Wingdings" panose="05000000000000000000" pitchFamily="2" charset="2"/>
              <a:buChar char="Ø"/>
            </a:pPr>
            <a:r>
              <a:rPr lang="en-GB" sz="2400" dirty="0" smtClean="0">
                <a:latin typeface="Georgia" panose="02040502050405020303" pitchFamily="18" charset="0"/>
              </a:rPr>
              <a:t>Reagan and the ‘Star Wars’ proposal</a:t>
            </a:r>
          </a:p>
          <a:p>
            <a:pPr marL="285750" indent="-285750">
              <a:buFont typeface="Wingdings" panose="05000000000000000000" pitchFamily="2" charset="2"/>
              <a:buChar char="Ø"/>
            </a:pPr>
            <a:r>
              <a:rPr lang="en-GB" sz="2400" dirty="0" smtClean="0">
                <a:latin typeface="Georgia" panose="02040502050405020303" pitchFamily="18" charset="0"/>
              </a:rPr>
              <a:t>Summit meetings between USA and USSR</a:t>
            </a:r>
          </a:p>
          <a:p>
            <a:pPr marL="285750" indent="-285750">
              <a:buFont typeface="Wingdings" panose="05000000000000000000" pitchFamily="2" charset="2"/>
              <a:buChar char="Ø"/>
            </a:pPr>
            <a:r>
              <a:rPr lang="en-GB" sz="2400" dirty="0" smtClean="0">
                <a:latin typeface="Georgia" panose="02040502050405020303" pitchFamily="18" charset="0"/>
              </a:rPr>
              <a:t>George H.W. Bush and the </a:t>
            </a:r>
            <a:r>
              <a:rPr lang="en-GB" sz="2400" dirty="0">
                <a:latin typeface="Georgia" panose="02040502050405020303" pitchFamily="18" charset="0"/>
              </a:rPr>
              <a:t>U</a:t>
            </a:r>
            <a:r>
              <a:rPr lang="en-GB" sz="2400" dirty="0" smtClean="0">
                <a:latin typeface="Georgia" panose="02040502050405020303" pitchFamily="18" charset="0"/>
              </a:rPr>
              <a:t>S response to 1991</a:t>
            </a:r>
            <a:endParaRPr lang="en-GB" sz="2400" dirty="0">
              <a:latin typeface="Georgia" panose="02040502050405020303"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001000" cy="59093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0" i="0" dirty="0" smtClean="0">
                <a:solidFill>
                  <a:srgbClr val="000000"/>
                </a:solidFill>
                <a:effectLst/>
                <a:latin typeface="Georgia" panose="02040502050405020303" pitchFamily="18" charset="0"/>
              </a:rPr>
              <a:t>Dear Mrs. Thatcher,</a:t>
            </a:r>
          </a:p>
          <a:p>
            <a:r>
              <a:rPr lang="en-US" b="0" i="0" dirty="0" smtClean="0">
                <a:solidFill>
                  <a:srgbClr val="000000"/>
                </a:solidFill>
                <a:effectLst/>
                <a:latin typeface="Georgia" panose="02040502050405020303" pitchFamily="18" charset="0"/>
              </a:rPr>
              <a:t>I wanted to especially thank you for the opposition to present the technical side of the President’s Strategic Defense Initiative. We feel that very substantial progress is being made, although there is a long way to go.</a:t>
            </a:r>
          </a:p>
          <a:p>
            <a:r>
              <a:rPr lang="en-US" b="0" i="0" dirty="0" smtClean="0">
                <a:solidFill>
                  <a:srgbClr val="000000"/>
                </a:solidFill>
                <a:effectLst/>
                <a:latin typeface="Georgia" panose="02040502050405020303" pitchFamily="18" charset="0"/>
              </a:rPr>
              <a:t>The key to that progress is the thousands of people in government and in industry who are already working on the project. Our confidence is enhanced because they represent many of our best minds. Over the next year, we hope to create additional opportunities for your people to meet with our experts so they will gain an informed, first-hand impression of the issues and the program.</a:t>
            </a:r>
          </a:p>
          <a:p>
            <a:endParaRPr lang="en-US" b="0" i="0" dirty="0" smtClean="0">
              <a:solidFill>
                <a:srgbClr val="000000"/>
              </a:solidFill>
              <a:effectLst/>
              <a:latin typeface="Georgia" panose="02040502050405020303" pitchFamily="18" charset="0"/>
            </a:endParaRPr>
          </a:p>
          <a:p>
            <a:r>
              <a:rPr lang="en-US" b="0" i="0" dirty="0" smtClean="0">
                <a:solidFill>
                  <a:srgbClr val="000000"/>
                </a:solidFill>
                <a:effectLst/>
                <a:latin typeface="Georgia" panose="02040502050405020303" pitchFamily="18" charset="0"/>
              </a:rPr>
              <a:t>I have also attached a letter from General Abrahamson expressing his appreciation for the opportunity to meet with you. He provides some additional points in answer to your concern about “automatic response”.</a:t>
            </a:r>
          </a:p>
          <a:p>
            <a:r>
              <a:rPr lang="en-US" b="0" i="0" dirty="0" smtClean="0">
                <a:solidFill>
                  <a:srgbClr val="000000"/>
                </a:solidFill>
                <a:effectLst/>
                <a:latin typeface="Georgia" panose="02040502050405020303" pitchFamily="18" charset="0"/>
              </a:rPr>
              <a:t>My very best wishes to you. I am looking forward to our next opportunity to discuss the Strategic Defense Initiative further, as well as the many new projects we have underway that are so satisfactorily improving our joint security.</a:t>
            </a:r>
          </a:p>
          <a:p>
            <a:endParaRPr lang="en-US" b="0" i="0" dirty="0" smtClean="0">
              <a:solidFill>
                <a:srgbClr val="000000"/>
              </a:solidFill>
              <a:effectLst/>
              <a:latin typeface="Georgia" panose="02040502050405020303" pitchFamily="18" charset="0"/>
            </a:endParaRPr>
          </a:p>
          <a:p>
            <a:r>
              <a:rPr lang="en-US" b="0" i="0" dirty="0" smtClean="0">
                <a:solidFill>
                  <a:srgbClr val="000000"/>
                </a:solidFill>
                <a:effectLst/>
                <a:latin typeface="Georgia" panose="02040502050405020303" pitchFamily="18" charset="0"/>
              </a:rPr>
              <a:t>Sincerely, </a:t>
            </a:r>
            <a:br>
              <a:rPr lang="en-US" b="0" i="0" dirty="0" smtClean="0">
                <a:solidFill>
                  <a:srgbClr val="000000"/>
                </a:solidFill>
                <a:effectLst/>
                <a:latin typeface="Georgia" panose="02040502050405020303" pitchFamily="18" charset="0"/>
              </a:rPr>
            </a:br>
            <a:r>
              <a:rPr lang="en-US" b="0" i="0" dirty="0" smtClean="0">
                <a:solidFill>
                  <a:srgbClr val="000000"/>
                </a:solidFill>
                <a:effectLst/>
                <a:latin typeface="Georgia" panose="02040502050405020303" pitchFamily="18" charset="0"/>
              </a:rPr>
              <a:t>Caspar Weinberger</a:t>
            </a:r>
            <a:endParaRPr lang="en-US"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422608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04800" y="1524000"/>
            <a:ext cx="6096509" cy="4750018"/>
          </a:xfrm>
          <a:prstGeom prst="rect">
            <a:avLst/>
          </a:prstGeom>
        </p:spPr>
        <p:txBody>
          <a:bodyPr vert="horz" wrap="square" lIns="0" tIns="0" rIns="0" bIns="0" rtlCol="0">
            <a:spAutoFit/>
          </a:bodyPr>
          <a:lstStyle/>
          <a:p>
            <a:pPr marL="287020" marR="19050" indent="-274320">
              <a:lnSpc>
                <a:spcPct val="100000"/>
              </a:lnSpc>
              <a:spcBef>
                <a:spcPts val="645"/>
              </a:spcBef>
              <a:buClr>
                <a:srgbClr val="71A276"/>
              </a:buClr>
              <a:buSzPct val="85185"/>
              <a:buFont typeface="Wingdings 2"/>
              <a:buChar char=""/>
              <a:tabLst>
                <a:tab pos="287020" algn="l"/>
              </a:tabLst>
            </a:pPr>
            <a:r>
              <a:rPr sz="2700" dirty="0" smtClean="0">
                <a:latin typeface="Georgia"/>
                <a:cs typeface="Georgia"/>
              </a:rPr>
              <a:t>His </a:t>
            </a:r>
            <a:r>
              <a:rPr sz="2700" dirty="0">
                <a:latin typeface="Georgia"/>
                <a:cs typeface="Georgia"/>
              </a:rPr>
              <a:t>approach </a:t>
            </a:r>
            <a:r>
              <a:rPr sz="2700" spc="-10" dirty="0">
                <a:latin typeface="Georgia"/>
                <a:cs typeface="Georgia"/>
              </a:rPr>
              <a:t>focused </a:t>
            </a:r>
            <a:r>
              <a:rPr sz="2700" spc="-5" dirty="0">
                <a:latin typeface="Georgia"/>
                <a:cs typeface="Georgia"/>
              </a:rPr>
              <a:t>on </a:t>
            </a:r>
            <a:r>
              <a:rPr sz="2700" dirty="0">
                <a:latin typeface="Georgia"/>
                <a:cs typeface="Georgia"/>
              </a:rPr>
              <a:t>rethinking </a:t>
            </a:r>
            <a:r>
              <a:rPr sz="2700" spc="-10" dirty="0">
                <a:latin typeface="Georgia"/>
                <a:cs typeface="Georgia"/>
              </a:rPr>
              <a:t>Soviet </a:t>
            </a:r>
            <a:r>
              <a:rPr sz="2700" spc="-5" dirty="0">
                <a:latin typeface="Georgia"/>
                <a:cs typeface="Georgia"/>
              </a:rPr>
              <a:t>priorities  </a:t>
            </a:r>
            <a:r>
              <a:rPr sz="2700" dirty="0">
                <a:latin typeface="Georgia"/>
                <a:cs typeface="Georgia"/>
              </a:rPr>
              <a:t>and </a:t>
            </a:r>
            <a:r>
              <a:rPr sz="2700" spc="-5" dirty="0">
                <a:latin typeface="Georgia"/>
                <a:cs typeface="Georgia"/>
              </a:rPr>
              <a:t>de-emphasizing the role of</a:t>
            </a:r>
            <a:r>
              <a:rPr sz="2700" spc="-80" dirty="0">
                <a:latin typeface="Georgia"/>
                <a:cs typeface="Georgia"/>
              </a:rPr>
              <a:t> </a:t>
            </a:r>
            <a:r>
              <a:rPr sz="2700" dirty="0">
                <a:latin typeface="Georgia"/>
                <a:cs typeface="Georgia"/>
              </a:rPr>
              <a:t>ideology</a:t>
            </a:r>
          </a:p>
          <a:p>
            <a:pPr marL="287020" indent="-274320">
              <a:lnSpc>
                <a:spcPct val="100000"/>
              </a:lnSpc>
              <a:spcBef>
                <a:spcPts val="650"/>
              </a:spcBef>
              <a:buClr>
                <a:srgbClr val="71A276"/>
              </a:buClr>
              <a:buSzPct val="85185"/>
              <a:buFont typeface="Wingdings 2"/>
              <a:buChar char=""/>
              <a:tabLst>
                <a:tab pos="287020" algn="l"/>
              </a:tabLst>
            </a:pPr>
            <a:r>
              <a:rPr sz="2700" spc="-5" dirty="0">
                <a:latin typeface="Georgia"/>
                <a:cs typeface="Georgia"/>
              </a:rPr>
              <a:t>Goal </a:t>
            </a:r>
            <a:r>
              <a:rPr sz="2700" dirty="0">
                <a:latin typeface="Georgia"/>
                <a:cs typeface="Georgia"/>
              </a:rPr>
              <a:t>= </a:t>
            </a:r>
            <a:r>
              <a:rPr sz="2700" spc="-5" dirty="0">
                <a:latin typeface="Georgia"/>
                <a:cs typeface="Georgia"/>
              </a:rPr>
              <a:t>end the Cold </a:t>
            </a:r>
            <a:r>
              <a:rPr sz="2700" dirty="0">
                <a:latin typeface="Georgia"/>
                <a:cs typeface="Georgia"/>
              </a:rPr>
              <a:t>War </a:t>
            </a:r>
            <a:r>
              <a:rPr sz="2700" spc="-5" dirty="0">
                <a:latin typeface="Georgia"/>
                <a:cs typeface="Georgia"/>
              </a:rPr>
              <a:t>(not to end the</a:t>
            </a:r>
            <a:r>
              <a:rPr sz="2700" spc="-25" dirty="0">
                <a:latin typeface="Georgia"/>
                <a:cs typeface="Georgia"/>
              </a:rPr>
              <a:t> </a:t>
            </a:r>
            <a:r>
              <a:rPr sz="2700" spc="-5" dirty="0">
                <a:latin typeface="Georgia"/>
                <a:cs typeface="Georgia"/>
              </a:rPr>
              <a:t>USSR)</a:t>
            </a:r>
            <a:endParaRPr sz="2700" dirty="0">
              <a:latin typeface="Georgia"/>
              <a:cs typeface="Georgia"/>
            </a:endParaRPr>
          </a:p>
          <a:p>
            <a:pPr marL="287020" marR="175260" indent="-274320">
              <a:lnSpc>
                <a:spcPct val="100000"/>
              </a:lnSpc>
              <a:spcBef>
                <a:spcPts val="650"/>
              </a:spcBef>
              <a:buClr>
                <a:srgbClr val="71A276"/>
              </a:buClr>
              <a:buSzPct val="85185"/>
              <a:buFont typeface="Wingdings 2"/>
              <a:buChar char=""/>
              <a:tabLst>
                <a:tab pos="287020" algn="l"/>
              </a:tabLst>
            </a:pPr>
            <a:r>
              <a:rPr sz="2700" dirty="0" smtClean="0">
                <a:latin typeface="Georgia"/>
                <a:cs typeface="Georgia"/>
              </a:rPr>
              <a:t>He </a:t>
            </a:r>
            <a:r>
              <a:rPr sz="2700" spc="-5" dirty="0">
                <a:latin typeface="Georgia"/>
                <a:cs typeface="Georgia"/>
              </a:rPr>
              <a:t>also wanted to </a:t>
            </a:r>
            <a:r>
              <a:rPr sz="2700" dirty="0">
                <a:latin typeface="Georgia"/>
                <a:cs typeface="Georgia"/>
              </a:rPr>
              <a:t>negotiate </a:t>
            </a:r>
            <a:r>
              <a:rPr sz="2700" spc="-5" dirty="0">
                <a:latin typeface="Georgia"/>
                <a:cs typeface="Georgia"/>
              </a:rPr>
              <a:t>further arms reduction  with </a:t>
            </a:r>
            <a:r>
              <a:rPr sz="2700" dirty="0">
                <a:latin typeface="Georgia"/>
                <a:cs typeface="Georgia"/>
              </a:rPr>
              <a:t>Reagan </a:t>
            </a:r>
            <a:r>
              <a:rPr sz="2700" spc="-5" dirty="0">
                <a:latin typeface="Georgia"/>
                <a:cs typeface="Georgia"/>
              </a:rPr>
              <a:t>– he figured that both the US and the  USSR </a:t>
            </a:r>
            <a:r>
              <a:rPr sz="2700" spc="-10" dirty="0">
                <a:latin typeface="Georgia"/>
                <a:cs typeface="Georgia"/>
              </a:rPr>
              <a:t>could </a:t>
            </a:r>
            <a:r>
              <a:rPr sz="2700" dirty="0">
                <a:latin typeface="Georgia"/>
                <a:cs typeface="Georgia"/>
              </a:rPr>
              <a:t>not </a:t>
            </a:r>
            <a:r>
              <a:rPr sz="2700" spc="-5" dirty="0">
                <a:latin typeface="Georgia"/>
                <a:cs typeface="Georgia"/>
              </a:rPr>
              <a:t>afford to keep spending on defense  </a:t>
            </a:r>
            <a:r>
              <a:rPr sz="2700" dirty="0">
                <a:latin typeface="Georgia"/>
                <a:cs typeface="Georgia"/>
              </a:rPr>
              <a:t>at </a:t>
            </a:r>
            <a:r>
              <a:rPr sz="2700" spc="-5" dirty="0">
                <a:latin typeface="Georgia"/>
                <a:cs typeface="Georgia"/>
              </a:rPr>
              <a:t>the rate they were</a:t>
            </a:r>
            <a:r>
              <a:rPr sz="2700" spc="-90" dirty="0">
                <a:latin typeface="Georgia"/>
                <a:cs typeface="Georgia"/>
              </a:rPr>
              <a:t> </a:t>
            </a:r>
            <a:r>
              <a:rPr sz="2700" spc="-5" dirty="0">
                <a:latin typeface="Georgia"/>
                <a:cs typeface="Georgia"/>
              </a:rPr>
              <a:t>going</a:t>
            </a:r>
            <a:endParaRPr sz="2700" dirty="0">
              <a:latin typeface="Georgia"/>
              <a:cs typeface="Georgia"/>
            </a:endParaRPr>
          </a:p>
        </p:txBody>
      </p:sp>
      <p:pic>
        <p:nvPicPr>
          <p:cNvPr id="13314" name="Picture 2" descr="Image result for gorbachev takes office"/>
          <p:cNvPicPr>
            <a:picLocks noChangeAspect="1" noChangeArrowheads="1"/>
          </p:cNvPicPr>
          <p:nvPr/>
        </p:nvPicPr>
        <p:blipFill rotWithShape="1">
          <a:blip r:embed="rId3">
            <a:extLst>
              <a:ext uri="{28A0092B-C50C-407E-A947-70E740481C1C}">
                <a14:useLocalDpi xmlns:a14="http://schemas.microsoft.com/office/drawing/2010/main" val="0"/>
              </a:ext>
            </a:extLst>
          </a:blip>
          <a:srcRect l="20351" t="1416" r="11813" b="7930"/>
          <a:stretch/>
        </p:blipFill>
        <p:spPr bwMode="auto">
          <a:xfrm>
            <a:off x="6401309" y="1524000"/>
            <a:ext cx="2286000" cy="46482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599033" y="425450"/>
            <a:ext cx="7945932" cy="553998"/>
          </a:xfrm>
        </p:spPr>
        <p:txBody>
          <a:bodyPr/>
          <a:lstStyle/>
          <a:p>
            <a:pPr algn="ctr"/>
            <a:r>
              <a:rPr lang="en-GB" sz="3600" spc="-5" dirty="0">
                <a:solidFill>
                  <a:schemeClr val="bg2">
                    <a:lumMod val="25000"/>
                  </a:schemeClr>
                </a:solidFill>
              </a:rPr>
              <a:t>Gorbachev: recap</a:t>
            </a:r>
            <a:endParaRPr lang="en-GB"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381125">
              <a:lnSpc>
                <a:spcPct val="100000"/>
              </a:lnSpc>
            </a:pPr>
            <a:r>
              <a:rPr sz="3600" dirty="0">
                <a:solidFill>
                  <a:schemeClr val="bg2">
                    <a:lumMod val="25000"/>
                  </a:schemeClr>
                </a:solidFill>
              </a:rPr>
              <a:t>Gorbachev’s ‘New</a:t>
            </a:r>
            <a:r>
              <a:rPr sz="3600" spc="-85" dirty="0">
                <a:solidFill>
                  <a:schemeClr val="bg2">
                    <a:lumMod val="25000"/>
                  </a:schemeClr>
                </a:solidFill>
              </a:rPr>
              <a:t> </a:t>
            </a:r>
            <a:r>
              <a:rPr sz="3600" dirty="0">
                <a:solidFill>
                  <a:schemeClr val="bg2">
                    <a:lumMod val="25000"/>
                  </a:schemeClr>
                </a:solidFill>
              </a:rPr>
              <a:t>Thinking’</a:t>
            </a:r>
          </a:p>
        </p:txBody>
      </p:sp>
      <p:sp>
        <p:nvSpPr>
          <p:cNvPr id="3" name="object 3"/>
          <p:cNvSpPr txBox="1"/>
          <p:nvPr/>
        </p:nvSpPr>
        <p:spPr>
          <a:xfrm>
            <a:off x="4191000" y="3769130"/>
            <a:ext cx="4607686" cy="1923604"/>
          </a:xfrm>
          <a:prstGeom prst="rect">
            <a:avLst/>
          </a:prstGeom>
        </p:spPr>
        <p:txBody>
          <a:bodyPr vert="horz" wrap="square" lIns="0" tIns="0" rIns="0" bIns="0" rtlCol="0">
            <a:spAutoFit/>
          </a:bodyPr>
          <a:lstStyle/>
          <a:p>
            <a:pPr marL="287020" marR="5080" indent="-274320">
              <a:lnSpc>
                <a:spcPts val="2480"/>
              </a:lnSpc>
              <a:spcBef>
                <a:spcPts val="555"/>
              </a:spcBef>
              <a:buClr>
                <a:srgbClr val="71A276"/>
              </a:buClr>
              <a:buSzPct val="84782"/>
              <a:buFont typeface="Wingdings 2"/>
              <a:buChar char=""/>
              <a:tabLst>
                <a:tab pos="286385" algn="l"/>
                <a:tab pos="287020" algn="l"/>
              </a:tabLst>
            </a:pPr>
            <a:r>
              <a:rPr sz="2400" dirty="0" smtClean="0">
                <a:latin typeface="Georgia"/>
                <a:cs typeface="Georgia"/>
              </a:rPr>
              <a:t>“</a:t>
            </a:r>
            <a:r>
              <a:rPr sz="2400" dirty="0">
                <a:latin typeface="Georgia"/>
                <a:cs typeface="Georgia"/>
              </a:rPr>
              <a:t>New Thinking” </a:t>
            </a:r>
            <a:r>
              <a:rPr sz="2400" spc="-5" dirty="0">
                <a:latin typeface="Georgia"/>
                <a:cs typeface="Georgia"/>
              </a:rPr>
              <a:t>(Novoe Myshlenie) </a:t>
            </a:r>
            <a:r>
              <a:rPr sz="2400" dirty="0">
                <a:latin typeface="Georgia"/>
                <a:cs typeface="Georgia"/>
              </a:rPr>
              <a:t>= </a:t>
            </a:r>
            <a:r>
              <a:rPr sz="2400" spc="-5" dirty="0">
                <a:latin typeface="Georgia"/>
                <a:cs typeface="Georgia"/>
              </a:rPr>
              <a:t>change in political  thinking that held that confrontation </a:t>
            </a:r>
            <a:r>
              <a:rPr sz="2400" dirty="0">
                <a:latin typeface="Georgia"/>
                <a:cs typeface="Georgia"/>
              </a:rPr>
              <a:t>is </a:t>
            </a:r>
            <a:r>
              <a:rPr sz="2400" spc="-5" dirty="0">
                <a:latin typeface="Georgia"/>
                <a:cs typeface="Georgia"/>
              </a:rPr>
              <a:t>counterproductive </a:t>
            </a:r>
            <a:r>
              <a:rPr sz="2400" dirty="0">
                <a:latin typeface="Georgia"/>
                <a:cs typeface="Georgia"/>
              </a:rPr>
              <a:t>and  </a:t>
            </a:r>
            <a:r>
              <a:rPr sz="2400" spc="-5" dirty="0">
                <a:latin typeface="Georgia"/>
                <a:cs typeface="Georgia"/>
              </a:rPr>
              <a:t>that the </a:t>
            </a:r>
            <a:r>
              <a:rPr sz="2400" dirty="0">
                <a:latin typeface="Georgia"/>
                <a:cs typeface="Georgia"/>
              </a:rPr>
              <a:t>arms race is</a:t>
            </a:r>
            <a:r>
              <a:rPr sz="2400" spc="-65" dirty="0">
                <a:latin typeface="Georgia"/>
                <a:cs typeface="Georgia"/>
              </a:rPr>
              <a:t> </a:t>
            </a:r>
            <a:r>
              <a:rPr sz="2400" spc="-5" dirty="0">
                <a:latin typeface="Georgia"/>
                <a:cs typeface="Georgia"/>
              </a:rPr>
              <a:t>pointless</a:t>
            </a:r>
            <a:r>
              <a:rPr sz="2400" spc="-5" dirty="0" smtClean="0">
                <a:latin typeface="Georgia"/>
                <a:cs typeface="Georgia"/>
              </a:rPr>
              <a:t>.</a:t>
            </a:r>
            <a:endParaRPr sz="2400" dirty="0">
              <a:latin typeface="Georgia"/>
              <a:cs typeface="Georgia"/>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033" y="3769130"/>
            <a:ext cx="3375741" cy="2403070"/>
          </a:xfrm>
          <a:prstGeom prst="rect">
            <a:avLst/>
          </a:prstGeom>
        </p:spPr>
      </p:pic>
      <p:sp>
        <p:nvSpPr>
          <p:cNvPr id="7" name="Rectangle 6"/>
          <p:cNvSpPr/>
          <p:nvPr/>
        </p:nvSpPr>
        <p:spPr>
          <a:xfrm>
            <a:off x="228600" y="1447800"/>
            <a:ext cx="8686800" cy="2140073"/>
          </a:xfrm>
          <a:prstGeom prst="rect">
            <a:avLst/>
          </a:prstGeom>
        </p:spPr>
        <p:txBody>
          <a:bodyPr wrap="square">
            <a:spAutoFit/>
          </a:bodyPr>
          <a:lstStyle/>
          <a:p>
            <a:pPr marL="287020" marR="442595" indent="-274320">
              <a:lnSpc>
                <a:spcPct val="90100"/>
              </a:lnSpc>
              <a:buClr>
                <a:srgbClr val="71A276"/>
              </a:buClr>
              <a:buSzPct val="84782"/>
              <a:buFont typeface="Wingdings 2"/>
              <a:buChar char=""/>
              <a:tabLst>
                <a:tab pos="286385" algn="l"/>
                <a:tab pos="287020" algn="l"/>
              </a:tabLst>
            </a:pPr>
            <a:r>
              <a:rPr lang="en-US" sz="2400" dirty="0" smtClean="0">
                <a:latin typeface="Georgia"/>
                <a:cs typeface="Georgia"/>
              </a:rPr>
              <a:t>Glasnost = policy of ‘openness’ </a:t>
            </a:r>
          </a:p>
          <a:p>
            <a:pPr marL="287020" marR="442595" indent="-274320">
              <a:lnSpc>
                <a:spcPct val="90100"/>
              </a:lnSpc>
              <a:buClr>
                <a:srgbClr val="71A276"/>
              </a:buClr>
              <a:buSzPct val="84782"/>
              <a:buFont typeface="Wingdings 2"/>
              <a:buChar char=""/>
              <a:tabLst>
                <a:tab pos="286385" algn="l"/>
                <a:tab pos="287020" algn="l"/>
              </a:tabLst>
            </a:pPr>
            <a:r>
              <a:rPr lang="en-US" sz="2400" dirty="0" smtClean="0">
                <a:latin typeface="Georgia"/>
                <a:cs typeface="Georgia"/>
              </a:rPr>
              <a:t>Perestroika = policy of ‘restructuring’ which focused on  reforming and </a:t>
            </a:r>
            <a:r>
              <a:rPr lang="en-US" sz="2400" spc="-5" dirty="0" smtClean="0">
                <a:latin typeface="Georgia"/>
                <a:cs typeface="Georgia"/>
              </a:rPr>
              <a:t>modernizing the </a:t>
            </a:r>
            <a:r>
              <a:rPr lang="en-US" sz="2400" dirty="0" smtClean="0">
                <a:latin typeface="Georgia"/>
                <a:cs typeface="Georgia"/>
              </a:rPr>
              <a:t>Soviet economy and </a:t>
            </a:r>
            <a:r>
              <a:rPr lang="en-US" sz="2400" spc="-5" dirty="0" smtClean="0">
                <a:latin typeface="Georgia"/>
                <a:cs typeface="Georgia"/>
              </a:rPr>
              <a:t>political  system</a:t>
            </a:r>
            <a:endParaRPr lang="en-US" sz="2400" dirty="0" smtClean="0">
              <a:latin typeface="Georgia"/>
              <a:cs typeface="Georgia"/>
            </a:endParaRPr>
          </a:p>
          <a:p>
            <a:pPr marL="287020" marR="326390" indent="-274320">
              <a:lnSpc>
                <a:spcPts val="2480"/>
              </a:lnSpc>
              <a:spcBef>
                <a:spcPts val="590"/>
              </a:spcBef>
              <a:buClr>
                <a:srgbClr val="71A276"/>
              </a:buClr>
              <a:buSzPct val="84782"/>
              <a:buFont typeface="Wingdings 2"/>
              <a:buChar char=""/>
              <a:tabLst>
                <a:tab pos="286385" algn="l"/>
                <a:tab pos="287020" algn="l"/>
              </a:tabLst>
            </a:pPr>
            <a:r>
              <a:rPr lang="en-US" sz="2400" spc="-5" dirty="0" smtClean="0">
                <a:latin typeface="Georgia"/>
                <a:cs typeface="Georgia"/>
              </a:rPr>
              <a:t>Democratization </a:t>
            </a:r>
            <a:r>
              <a:rPr lang="en-US" sz="2400" dirty="0" smtClean="0">
                <a:latin typeface="Georgia"/>
                <a:cs typeface="Georgia"/>
              </a:rPr>
              <a:t>(</a:t>
            </a:r>
            <a:r>
              <a:rPr lang="en-US" sz="2400" dirty="0" err="1" smtClean="0">
                <a:latin typeface="Georgia"/>
                <a:cs typeface="Georgia"/>
              </a:rPr>
              <a:t>demokratizatsiya</a:t>
            </a:r>
            <a:r>
              <a:rPr lang="en-US" sz="2400" dirty="0" smtClean="0">
                <a:latin typeface="Georgia"/>
                <a:cs typeface="Georgia"/>
              </a:rPr>
              <a:t>) = attempts </a:t>
            </a:r>
            <a:r>
              <a:rPr lang="en-US" sz="2400" spc="-5" dirty="0" smtClean="0">
                <a:latin typeface="Georgia"/>
                <a:cs typeface="Georgia"/>
              </a:rPr>
              <a:t>to </a:t>
            </a:r>
            <a:r>
              <a:rPr lang="en-US" sz="2400" dirty="0" smtClean="0">
                <a:latin typeface="Georgia"/>
                <a:cs typeface="Georgia"/>
              </a:rPr>
              <a:t>make </a:t>
            </a:r>
            <a:r>
              <a:rPr lang="en-US" sz="2400" spc="-5" dirty="0" smtClean="0">
                <a:latin typeface="Georgia"/>
                <a:cs typeface="Georgia"/>
              </a:rPr>
              <a:t>the  </a:t>
            </a:r>
            <a:r>
              <a:rPr lang="en-US" sz="2400" dirty="0" smtClean="0">
                <a:latin typeface="Georgia"/>
                <a:cs typeface="Georgia"/>
              </a:rPr>
              <a:t>Soviet </a:t>
            </a:r>
            <a:r>
              <a:rPr lang="en-US" sz="2400" spc="-5" dirty="0" smtClean="0">
                <a:latin typeface="Georgia"/>
                <a:cs typeface="Georgia"/>
              </a:rPr>
              <a:t>system </a:t>
            </a:r>
            <a:r>
              <a:rPr lang="en-US" sz="2400" dirty="0" smtClean="0">
                <a:latin typeface="Georgia"/>
                <a:cs typeface="Georgia"/>
              </a:rPr>
              <a:t>more</a:t>
            </a:r>
            <a:r>
              <a:rPr lang="en-US" sz="2400" spc="-90" dirty="0" smtClean="0">
                <a:latin typeface="Georgia"/>
                <a:cs typeface="Georgia"/>
              </a:rPr>
              <a:t> </a:t>
            </a:r>
            <a:r>
              <a:rPr lang="en-US" sz="2400" spc="-5" dirty="0" smtClean="0">
                <a:latin typeface="Georgia"/>
                <a:cs typeface="Georgia"/>
              </a:rPr>
              <a:t>democratic</a:t>
            </a:r>
            <a:endParaRPr lang="en-US" sz="2400" dirty="0">
              <a:latin typeface="Georgia"/>
              <a:cs typeface="Georgi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381125">
              <a:lnSpc>
                <a:spcPct val="100000"/>
              </a:lnSpc>
            </a:pPr>
            <a:r>
              <a:rPr sz="3600" dirty="0">
                <a:solidFill>
                  <a:schemeClr val="bg2">
                    <a:lumMod val="25000"/>
                  </a:schemeClr>
                </a:solidFill>
              </a:rPr>
              <a:t>Gorbachev’s ‘New</a:t>
            </a:r>
            <a:r>
              <a:rPr sz="3600" spc="-85" dirty="0">
                <a:solidFill>
                  <a:schemeClr val="bg2">
                    <a:lumMod val="25000"/>
                  </a:schemeClr>
                </a:solidFill>
              </a:rPr>
              <a:t> </a:t>
            </a:r>
            <a:r>
              <a:rPr sz="3600" dirty="0">
                <a:solidFill>
                  <a:schemeClr val="bg2">
                    <a:lumMod val="25000"/>
                  </a:schemeClr>
                </a:solidFill>
              </a:rPr>
              <a:t>Thinking’</a:t>
            </a:r>
          </a:p>
        </p:txBody>
      </p:sp>
      <p:sp>
        <p:nvSpPr>
          <p:cNvPr id="3" name="object 3"/>
          <p:cNvSpPr txBox="1"/>
          <p:nvPr/>
        </p:nvSpPr>
        <p:spPr>
          <a:xfrm>
            <a:off x="445134" y="1752600"/>
            <a:ext cx="8253730" cy="4126771"/>
          </a:xfrm>
          <a:prstGeom prst="rect">
            <a:avLst/>
          </a:prstGeom>
        </p:spPr>
        <p:txBody>
          <a:bodyPr vert="horz" wrap="square" lIns="0" tIns="0" rIns="0" bIns="0" rtlCol="0">
            <a:spAutoFit/>
          </a:bodyPr>
          <a:lstStyle/>
          <a:p>
            <a:pPr marL="287020" indent="-274320">
              <a:buClr>
                <a:srgbClr val="71A276"/>
              </a:buClr>
              <a:buSzPct val="84090"/>
              <a:buFont typeface="Wingdings 2"/>
              <a:buChar char=""/>
              <a:tabLst>
                <a:tab pos="286385" algn="l"/>
                <a:tab pos="287020" algn="l"/>
              </a:tabLst>
            </a:pPr>
            <a:r>
              <a:rPr sz="2400" spc="-5" dirty="0">
                <a:latin typeface="Georgia"/>
                <a:cs typeface="Georgia"/>
              </a:rPr>
              <a:t>The </a:t>
            </a:r>
            <a:r>
              <a:rPr sz="2400" spc="-10" dirty="0">
                <a:latin typeface="Georgia"/>
                <a:cs typeface="Georgia"/>
              </a:rPr>
              <a:t>‘New </a:t>
            </a:r>
            <a:r>
              <a:rPr sz="2400" spc="-5" dirty="0">
                <a:latin typeface="Georgia"/>
                <a:cs typeface="Georgia"/>
              </a:rPr>
              <a:t>Thinking’ policy </a:t>
            </a:r>
            <a:r>
              <a:rPr sz="2400" spc="-10" dirty="0" smtClean="0">
                <a:latin typeface="Georgia"/>
                <a:cs typeface="Georgia"/>
              </a:rPr>
              <a:t>abandoned </a:t>
            </a:r>
            <a:r>
              <a:rPr sz="2400" spc="-5" dirty="0">
                <a:latin typeface="Georgia"/>
                <a:cs typeface="Georgia"/>
              </a:rPr>
              <a:t>the idea </a:t>
            </a:r>
            <a:r>
              <a:rPr sz="2400" dirty="0">
                <a:latin typeface="Georgia"/>
                <a:cs typeface="Georgia"/>
              </a:rPr>
              <a:t>of </a:t>
            </a:r>
            <a:r>
              <a:rPr sz="2400" spc="-5" dirty="0">
                <a:latin typeface="Georgia"/>
                <a:cs typeface="Georgia"/>
              </a:rPr>
              <a:t>a </a:t>
            </a:r>
            <a:r>
              <a:rPr sz="2400" spc="-10" dirty="0">
                <a:latin typeface="Georgia"/>
                <a:cs typeface="Georgia"/>
              </a:rPr>
              <a:t>peaceful, </a:t>
            </a:r>
            <a:r>
              <a:rPr sz="2400" spc="-5" dirty="0">
                <a:latin typeface="Georgia"/>
                <a:cs typeface="Georgia"/>
              </a:rPr>
              <a:t>inevitable  victory of socialism and focused solely </a:t>
            </a:r>
            <a:r>
              <a:rPr sz="2400" dirty="0">
                <a:latin typeface="Georgia"/>
                <a:cs typeface="Georgia"/>
              </a:rPr>
              <a:t>on </a:t>
            </a:r>
            <a:r>
              <a:rPr sz="2400" spc="-5" dirty="0">
                <a:latin typeface="Georgia"/>
                <a:cs typeface="Georgia"/>
              </a:rPr>
              <a:t>Soviet </a:t>
            </a:r>
            <a:r>
              <a:rPr sz="2400" spc="-10" dirty="0">
                <a:latin typeface="Georgia"/>
                <a:cs typeface="Georgia"/>
              </a:rPr>
              <a:t>security. </a:t>
            </a:r>
            <a:endParaRPr lang="en-GB" sz="2400" spc="-10" dirty="0" smtClean="0">
              <a:latin typeface="Georgia"/>
              <a:cs typeface="Georgia"/>
            </a:endParaRPr>
          </a:p>
          <a:p>
            <a:pPr marL="287020" indent="-274320">
              <a:buClr>
                <a:srgbClr val="71A276"/>
              </a:buClr>
              <a:buSzPct val="84090"/>
              <a:buFont typeface="Wingdings 2"/>
              <a:buChar char=""/>
              <a:tabLst>
                <a:tab pos="286385" algn="l"/>
                <a:tab pos="287020" algn="l"/>
              </a:tabLst>
            </a:pPr>
            <a:r>
              <a:rPr sz="2400" spc="-5" dirty="0" smtClean="0">
                <a:latin typeface="Georgia"/>
                <a:cs typeface="Georgia"/>
              </a:rPr>
              <a:t>Gorbachev announced </a:t>
            </a:r>
            <a:r>
              <a:rPr sz="2400" dirty="0" smtClean="0">
                <a:latin typeface="Georgia"/>
                <a:cs typeface="Georgia"/>
              </a:rPr>
              <a:t>his </a:t>
            </a:r>
            <a:r>
              <a:rPr sz="2400" spc="-10" dirty="0" smtClean="0">
                <a:latin typeface="Georgia"/>
                <a:cs typeface="Georgia"/>
              </a:rPr>
              <a:t>desire </a:t>
            </a:r>
            <a:r>
              <a:rPr sz="2400" spc="-5" dirty="0" smtClean="0">
                <a:latin typeface="Georgia"/>
                <a:cs typeface="Georgia"/>
              </a:rPr>
              <a:t>to reopen arms-control  </a:t>
            </a:r>
            <a:r>
              <a:rPr sz="2400" spc="-10" dirty="0" smtClean="0">
                <a:latin typeface="Georgia"/>
                <a:cs typeface="Georgia"/>
              </a:rPr>
              <a:t>discussions </a:t>
            </a:r>
            <a:r>
              <a:rPr sz="2400" spc="-5" dirty="0" smtClean="0">
                <a:latin typeface="Georgia"/>
                <a:cs typeface="Georgia"/>
              </a:rPr>
              <a:t>with </a:t>
            </a:r>
            <a:r>
              <a:rPr sz="2400" spc="-10" dirty="0" smtClean="0">
                <a:latin typeface="Georgia"/>
                <a:cs typeface="Georgia"/>
              </a:rPr>
              <a:t>Reagan, </a:t>
            </a:r>
            <a:r>
              <a:rPr sz="2400" spc="-5" dirty="0" smtClean="0">
                <a:latin typeface="Georgia"/>
                <a:cs typeface="Georgia"/>
              </a:rPr>
              <a:t>and emphasized ‘reasonable  sufficiency.’ </a:t>
            </a:r>
            <a:endParaRPr lang="en-GB" sz="2400" spc="-5" dirty="0" smtClean="0">
              <a:latin typeface="Georgia"/>
              <a:cs typeface="Georgia"/>
            </a:endParaRPr>
          </a:p>
          <a:p>
            <a:pPr marL="287020" indent="-274320">
              <a:buClr>
                <a:srgbClr val="71A276"/>
              </a:buClr>
              <a:buSzPct val="84090"/>
              <a:buFont typeface="Wingdings 2"/>
              <a:buChar char=""/>
              <a:tabLst>
                <a:tab pos="286385" algn="l"/>
                <a:tab pos="287020" algn="l"/>
              </a:tabLst>
            </a:pPr>
            <a:r>
              <a:rPr sz="2400" spc="-5" dirty="0" smtClean="0">
                <a:latin typeface="Georgia"/>
                <a:cs typeface="Georgia"/>
              </a:rPr>
              <a:t>April</a:t>
            </a:r>
            <a:r>
              <a:rPr sz="2400" spc="-5" dirty="0">
                <a:latin typeface="Georgia"/>
                <a:cs typeface="Georgia"/>
              </a:rPr>
              <a:t>, 1985 - Gorbachev announced </a:t>
            </a:r>
            <a:r>
              <a:rPr sz="2400" spc="-10" dirty="0">
                <a:latin typeface="Georgia"/>
                <a:cs typeface="Georgia"/>
              </a:rPr>
              <a:t>that </a:t>
            </a:r>
            <a:r>
              <a:rPr sz="2400" spc="-5" dirty="0">
                <a:latin typeface="Georgia"/>
                <a:cs typeface="Georgia"/>
              </a:rPr>
              <a:t>he </a:t>
            </a:r>
            <a:r>
              <a:rPr sz="2400" spc="-10" dirty="0">
                <a:latin typeface="Georgia"/>
                <a:cs typeface="Georgia"/>
              </a:rPr>
              <a:t>wanted </a:t>
            </a:r>
            <a:r>
              <a:rPr sz="2400" spc="-5" dirty="0">
                <a:latin typeface="Georgia"/>
                <a:cs typeface="Georgia"/>
              </a:rPr>
              <a:t>to </a:t>
            </a:r>
            <a:r>
              <a:rPr sz="2400" spc="-10" dirty="0">
                <a:latin typeface="Georgia"/>
                <a:cs typeface="Georgia"/>
              </a:rPr>
              <a:t>withdraw  </a:t>
            </a:r>
            <a:r>
              <a:rPr sz="2400" spc="-5" dirty="0">
                <a:latin typeface="Georgia"/>
                <a:cs typeface="Georgia"/>
              </a:rPr>
              <a:t>Soviet troops from</a:t>
            </a:r>
            <a:r>
              <a:rPr sz="2400" spc="-10" dirty="0">
                <a:latin typeface="Georgia"/>
                <a:cs typeface="Georgia"/>
              </a:rPr>
              <a:t> Afghanistan.</a:t>
            </a:r>
            <a:endParaRPr sz="2400" dirty="0">
              <a:latin typeface="Georgia"/>
              <a:cs typeface="Georgia"/>
            </a:endParaRPr>
          </a:p>
          <a:p>
            <a:pPr marL="287020" marR="108585" indent="-274320">
              <a:spcBef>
                <a:spcPts val="490"/>
              </a:spcBef>
              <a:buClr>
                <a:srgbClr val="71A276"/>
              </a:buClr>
              <a:buSzPct val="84090"/>
              <a:buFont typeface="Wingdings 2"/>
              <a:buChar char=""/>
              <a:tabLst>
                <a:tab pos="286385" algn="l"/>
                <a:tab pos="287020" algn="l"/>
              </a:tabLst>
            </a:pPr>
            <a:r>
              <a:rPr sz="2400" spc="-5" dirty="0">
                <a:latin typeface="Georgia"/>
                <a:cs typeface="Georgia"/>
              </a:rPr>
              <a:t>While these ideas increased Gorbachev’s international  popularity, they were </a:t>
            </a:r>
            <a:r>
              <a:rPr sz="2400" spc="-10" dirty="0">
                <a:latin typeface="Georgia"/>
                <a:cs typeface="Georgia"/>
              </a:rPr>
              <a:t>cause </a:t>
            </a:r>
            <a:r>
              <a:rPr sz="2400" spc="-5" dirty="0">
                <a:latin typeface="Georgia"/>
                <a:cs typeface="Georgia"/>
              </a:rPr>
              <a:t>for </a:t>
            </a:r>
            <a:r>
              <a:rPr sz="2400" spc="-10" dirty="0">
                <a:latin typeface="Georgia"/>
                <a:cs typeface="Georgia"/>
              </a:rPr>
              <a:t>concern </a:t>
            </a:r>
            <a:r>
              <a:rPr sz="2400" spc="-5" dirty="0">
                <a:latin typeface="Georgia"/>
                <a:cs typeface="Georgia"/>
              </a:rPr>
              <a:t>for conservatives within  </a:t>
            </a:r>
            <a:r>
              <a:rPr sz="2400" spc="-10" dirty="0">
                <a:latin typeface="Georgia"/>
                <a:cs typeface="Georgia"/>
              </a:rPr>
              <a:t>the </a:t>
            </a:r>
            <a:r>
              <a:rPr sz="2400" spc="-5" dirty="0">
                <a:latin typeface="Georgia"/>
                <a:cs typeface="Georgia"/>
              </a:rPr>
              <a:t>Soviet</a:t>
            </a:r>
            <a:r>
              <a:rPr sz="2400" spc="-55" dirty="0">
                <a:latin typeface="Georgia"/>
                <a:cs typeface="Georgia"/>
              </a:rPr>
              <a:t> </a:t>
            </a:r>
            <a:r>
              <a:rPr sz="2400" spc="-10" dirty="0">
                <a:latin typeface="Georgia"/>
                <a:cs typeface="Georgia"/>
              </a:rPr>
              <a:t>Union.</a:t>
            </a:r>
            <a:endParaRPr sz="2400" dirty="0">
              <a:latin typeface="Georgia"/>
              <a:cs typeface="Georgi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504825">
              <a:lnSpc>
                <a:spcPct val="100000"/>
              </a:lnSpc>
            </a:pPr>
            <a:r>
              <a:rPr dirty="0">
                <a:solidFill>
                  <a:schemeClr val="bg2">
                    <a:lumMod val="25000"/>
                  </a:schemeClr>
                </a:solidFill>
              </a:rPr>
              <a:t>The </a:t>
            </a:r>
            <a:r>
              <a:rPr spc="-5" dirty="0">
                <a:solidFill>
                  <a:schemeClr val="bg2">
                    <a:lumMod val="25000"/>
                  </a:schemeClr>
                </a:solidFill>
              </a:rPr>
              <a:t>US </a:t>
            </a:r>
            <a:r>
              <a:rPr dirty="0">
                <a:solidFill>
                  <a:schemeClr val="bg2">
                    <a:lumMod val="25000"/>
                  </a:schemeClr>
                </a:solidFill>
              </a:rPr>
              <a:t>Response and Role </a:t>
            </a:r>
            <a:r>
              <a:rPr spc="-5" dirty="0">
                <a:solidFill>
                  <a:schemeClr val="bg2">
                    <a:lumMod val="25000"/>
                  </a:schemeClr>
                </a:solidFill>
              </a:rPr>
              <a:t>of</a:t>
            </a:r>
            <a:r>
              <a:rPr spc="-90" dirty="0">
                <a:solidFill>
                  <a:schemeClr val="bg2">
                    <a:lumMod val="25000"/>
                  </a:schemeClr>
                </a:solidFill>
              </a:rPr>
              <a:t> </a:t>
            </a:r>
            <a:r>
              <a:rPr dirty="0">
                <a:solidFill>
                  <a:schemeClr val="bg2">
                    <a:lumMod val="25000"/>
                  </a:schemeClr>
                </a:solidFill>
              </a:rPr>
              <a:t>Reagan</a:t>
            </a:r>
          </a:p>
        </p:txBody>
      </p:sp>
      <p:sp>
        <p:nvSpPr>
          <p:cNvPr id="3" name="object 3"/>
          <p:cNvSpPr txBox="1"/>
          <p:nvPr/>
        </p:nvSpPr>
        <p:spPr>
          <a:xfrm>
            <a:off x="3886201" y="1562353"/>
            <a:ext cx="4781674" cy="4487382"/>
          </a:xfrm>
          <a:prstGeom prst="rect">
            <a:avLst/>
          </a:prstGeom>
        </p:spPr>
        <p:txBody>
          <a:bodyPr vert="horz" wrap="square" lIns="0" tIns="0" rIns="0" bIns="0" rtlCol="0">
            <a:spAutoFit/>
          </a:bodyPr>
          <a:lstStyle/>
          <a:p>
            <a:pPr marL="287020" marR="5080" indent="-274320">
              <a:lnSpc>
                <a:spcPct val="90000"/>
              </a:lnSpc>
              <a:buClr>
                <a:srgbClr val="71A276"/>
              </a:buClr>
              <a:buSzPct val="85185"/>
              <a:buFont typeface="Wingdings 2"/>
              <a:buChar char=""/>
              <a:tabLst>
                <a:tab pos="287020" algn="l"/>
              </a:tabLst>
            </a:pPr>
            <a:r>
              <a:rPr sz="2700" dirty="0">
                <a:latin typeface="Georgia"/>
                <a:cs typeface="Georgia"/>
              </a:rPr>
              <a:t>Reagan </a:t>
            </a:r>
            <a:r>
              <a:rPr sz="2700" spc="-5" dirty="0">
                <a:latin typeface="Georgia"/>
                <a:cs typeface="Georgia"/>
              </a:rPr>
              <a:t>also contributed to </a:t>
            </a:r>
            <a:r>
              <a:rPr sz="2700" dirty="0">
                <a:latin typeface="Georgia"/>
                <a:cs typeface="Georgia"/>
              </a:rPr>
              <a:t>an improved </a:t>
            </a:r>
            <a:r>
              <a:rPr sz="2700" spc="-5" dirty="0">
                <a:latin typeface="Georgia"/>
                <a:cs typeface="Georgia"/>
              </a:rPr>
              <a:t>relationship  between the US </a:t>
            </a:r>
            <a:r>
              <a:rPr sz="2700" dirty="0">
                <a:latin typeface="Georgia"/>
                <a:cs typeface="Georgia"/>
              </a:rPr>
              <a:t>and </a:t>
            </a:r>
            <a:r>
              <a:rPr sz="2700" spc="-5" dirty="0">
                <a:latin typeface="Georgia"/>
                <a:cs typeface="Georgia"/>
              </a:rPr>
              <a:t>USSR, </a:t>
            </a:r>
            <a:r>
              <a:rPr sz="2700" dirty="0">
                <a:latin typeface="Georgia"/>
                <a:cs typeface="Georgia"/>
              </a:rPr>
              <a:t>and </a:t>
            </a:r>
            <a:r>
              <a:rPr sz="2700" spc="-5" dirty="0">
                <a:latin typeface="Georgia"/>
                <a:cs typeface="Georgia"/>
              </a:rPr>
              <a:t>throughout </a:t>
            </a:r>
            <a:r>
              <a:rPr sz="2700" dirty="0">
                <a:latin typeface="Georgia"/>
                <a:cs typeface="Georgia"/>
              </a:rPr>
              <a:t>the </a:t>
            </a:r>
            <a:r>
              <a:rPr sz="2700" spc="-5" dirty="0">
                <a:latin typeface="Georgia"/>
                <a:cs typeface="Georgia"/>
              </a:rPr>
              <a:t>latter  half of the </a:t>
            </a:r>
            <a:r>
              <a:rPr sz="2700" dirty="0">
                <a:latin typeface="Georgia"/>
                <a:cs typeface="Georgia"/>
              </a:rPr>
              <a:t>1980s we </a:t>
            </a:r>
            <a:r>
              <a:rPr sz="2700" spc="-5" dirty="0">
                <a:latin typeface="Georgia"/>
                <a:cs typeface="Georgia"/>
              </a:rPr>
              <a:t>see actual political  </a:t>
            </a:r>
            <a:r>
              <a:rPr sz="2700" spc="-10" dirty="0">
                <a:latin typeface="Georgia"/>
                <a:cs typeface="Georgia"/>
              </a:rPr>
              <a:t>accommodation </a:t>
            </a:r>
            <a:r>
              <a:rPr sz="2700" spc="-5" dirty="0">
                <a:latin typeface="Georgia"/>
                <a:cs typeface="Georgia"/>
              </a:rPr>
              <a:t>taking place. </a:t>
            </a:r>
            <a:endParaRPr lang="en-GB" sz="2700" spc="-5" dirty="0">
              <a:latin typeface="Georgia"/>
              <a:cs typeface="Georgia"/>
            </a:endParaRPr>
          </a:p>
          <a:p>
            <a:pPr marL="287020" marR="5080" indent="-274320">
              <a:lnSpc>
                <a:spcPct val="90000"/>
              </a:lnSpc>
              <a:buClr>
                <a:srgbClr val="71A276"/>
              </a:buClr>
              <a:buSzPct val="85185"/>
              <a:buFont typeface="Wingdings 2"/>
              <a:buChar char=""/>
              <a:tabLst>
                <a:tab pos="287020" algn="l"/>
              </a:tabLst>
            </a:pPr>
            <a:r>
              <a:rPr sz="2700" dirty="0" smtClean="0">
                <a:latin typeface="Georgia"/>
                <a:cs typeface="Georgia"/>
              </a:rPr>
              <a:t>However</a:t>
            </a:r>
            <a:r>
              <a:rPr sz="2700" dirty="0">
                <a:latin typeface="Georgia"/>
                <a:cs typeface="Georgia"/>
              </a:rPr>
              <a:t>, </a:t>
            </a:r>
            <a:r>
              <a:rPr sz="2700" spc="-5" dirty="0">
                <a:latin typeface="Georgia"/>
                <a:cs typeface="Georgia"/>
              </a:rPr>
              <a:t>the US was </a:t>
            </a:r>
            <a:r>
              <a:rPr sz="2700" spc="-10" dirty="0">
                <a:latin typeface="Georgia"/>
                <a:cs typeface="Georgia"/>
              </a:rPr>
              <a:t>still </a:t>
            </a:r>
            <a:r>
              <a:rPr sz="2700" spc="-5" dirty="0">
                <a:latin typeface="Georgia"/>
                <a:cs typeface="Georgia"/>
              </a:rPr>
              <a:t>careful to take </a:t>
            </a:r>
            <a:r>
              <a:rPr sz="2700" dirty="0">
                <a:latin typeface="Georgia"/>
                <a:cs typeface="Georgia"/>
              </a:rPr>
              <a:t>advantage  </a:t>
            </a:r>
            <a:r>
              <a:rPr sz="2700" spc="-5" dirty="0">
                <a:latin typeface="Georgia"/>
                <a:cs typeface="Georgia"/>
              </a:rPr>
              <a:t>of Soviet weakness both within the USSR </a:t>
            </a:r>
            <a:r>
              <a:rPr sz="2700" dirty="0">
                <a:latin typeface="Georgia"/>
                <a:cs typeface="Georgia"/>
              </a:rPr>
              <a:t>and in its  </a:t>
            </a:r>
            <a:r>
              <a:rPr sz="2700" spc="-5" dirty="0">
                <a:latin typeface="Georgia"/>
                <a:cs typeface="Georgia"/>
              </a:rPr>
              <a:t>satellite </a:t>
            </a:r>
            <a:r>
              <a:rPr sz="2700" spc="-5" dirty="0" smtClean="0">
                <a:latin typeface="Georgia"/>
                <a:cs typeface="Georgia"/>
              </a:rPr>
              <a:t>states</a:t>
            </a:r>
            <a:r>
              <a:rPr lang="en-GB" sz="2700" spc="-5" dirty="0" smtClean="0">
                <a:latin typeface="Georgia"/>
                <a:cs typeface="Georgia"/>
              </a:rPr>
              <a:t>.</a:t>
            </a:r>
            <a:endParaRPr sz="2700" dirty="0">
              <a:latin typeface="Georgia"/>
              <a:cs typeface="Georgia"/>
            </a:endParaRPr>
          </a:p>
        </p:txBody>
      </p:sp>
      <p:sp>
        <p:nvSpPr>
          <p:cNvPr id="4" name="AutoShape 2" descr="Image result for reagan with gorbachev"/>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5833" r="2500"/>
          <a:stretch/>
        </p:blipFill>
        <p:spPr>
          <a:xfrm>
            <a:off x="460375" y="2401106"/>
            <a:ext cx="3228056" cy="280987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431415">
              <a:lnSpc>
                <a:spcPct val="100000"/>
              </a:lnSpc>
            </a:pPr>
            <a:r>
              <a:rPr sz="3600" spc="-5" dirty="0">
                <a:solidFill>
                  <a:schemeClr val="bg2">
                    <a:lumMod val="25000"/>
                  </a:schemeClr>
                </a:solidFill>
              </a:rPr>
              <a:t>First Steps,</a:t>
            </a:r>
            <a:r>
              <a:rPr sz="3600" spc="-105" dirty="0">
                <a:solidFill>
                  <a:schemeClr val="bg2">
                    <a:lumMod val="25000"/>
                  </a:schemeClr>
                </a:solidFill>
              </a:rPr>
              <a:t> </a:t>
            </a:r>
            <a:r>
              <a:rPr sz="3600" dirty="0">
                <a:solidFill>
                  <a:schemeClr val="bg2">
                    <a:lumMod val="25000"/>
                  </a:schemeClr>
                </a:solidFill>
              </a:rPr>
              <a:t>1985</a:t>
            </a:r>
          </a:p>
        </p:txBody>
      </p:sp>
      <p:sp>
        <p:nvSpPr>
          <p:cNvPr id="3" name="object 3"/>
          <p:cNvSpPr txBox="1"/>
          <p:nvPr/>
        </p:nvSpPr>
        <p:spPr>
          <a:xfrm>
            <a:off x="380491" y="1563370"/>
            <a:ext cx="8142605" cy="4523105"/>
          </a:xfrm>
          <a:prstGeom prst="rect">
            <a:avLst/>
          </a:prstGeom>
        </p:spPr>
        <p:txBody>
          <a:bodyPr vert="horz" wrap="square" lIns="0" tIns="0" rIns="0" bIns="0" rtlCol="0">
            <a:spAutoFit/>
          </a:bodyPr>
          <a:lstStyle/>
          <a:p>
            <a:pPr marL="287020" marR="5080" indent="-274320">
              <a:lnSpc>
                <a:spcPct val="90000"/>
              </a:lnSpc>
              <a:buClr>
                <a:srgbClr val="71A276"/>
              </a:buClr>
              <a:buSzPct val="84000"/>
              <a:buFont typeface="Wingdings 2"/>
              <a:buChar char=""/>
              <a:tabLst>
                <a:tab pos="287020" algn="l"/>
              </a:tabLst>
            </a:pPr>
            <a:r>
              <a:rPr lang="en-GB" sz="2500" spc="-5" dirty="0" smtClean="0">
                <a:latin typeface="Georgia"/>
                <a:cs typeface="Georgia"/>
              </a:rPr>
              <a:t>In </a:t>
            </a:r>
            <a:r>
              <a:rPr sz="2500" spc="-5" dirty="0" smtClean="0">
                <a:latin typeface="Georgia"/>
                <a:cs typeface="Georgia"/>
              </a:rPr>
              <a:t>1985</a:t>
            </a:r>
            <a:r>
              <a:rPr sz="2500" spc="-5" dirty="0">
                <a:latin typeface="Georgia"/>
                <a:cs typeface="Georgia"/>
              </a:rPr>
              <a:t>, there’s a new environment or </a:t>
            </a:r>
            <a:r>
              <a:rPr sz="2500" dirty="0">
                <a:latin typeface="Georgia"/>
                <a:cs typeface="Georgia"/>
              </a:rPr>
              <a:t>culture </a:t>
            </a:r>
            <a:r>
              <a:rPr sz="2500" spc="-5" dirty="0">
                <a:latin typeface="Georgia"/>
                <a:cs typeface="Georgia"/>
              </a:rPr>
              <a:t>of  </a:t>
            </a:r>
            <a:r>
              <a:rPr sz="2500" spc="-10" dirty="0">
                <a:latin typeface="Georgia"/>
                <a:cs typeface="Georgia"/>
              </a:rPr>
              <a:t>change </a:t>
            </a:r>
            <a:r>
              <a:rPr sz="2500" spc="-5" dirty="0">
                <a:latin typeface="Georgia"/>
                <a:cs typeface="Georgia"/>
              </a:rPr>
              <a:t>at </a:t>
            </a:r>
            <a:r>
              <a:rPr sz="2500" spc="-10" dirty="0">
                <a:latin typeface="Georgia"/>
                <a:cs typeface="Georgia"/>
              </a:rPr>
              <a:t>work </a:t>
            </a:r>
            <a:r>
              <a:rPr sz="2500" spc="-5" dirty="0">
                <a:latin typeface="Georgia"/>
                <a:cs typeface="Georgia"/>
              </a:rPr>
              <a:t>– Gorbachev </a:t>
            </a:r>
            <a:r>
              <a:rPr sz="2500" spc="-10" dirty="0">
                <a:latin typeface="Georgia"/>
                <a:cs typeface="Georgia"/>
              </a:rPr>
              <a:t>has </a:t>
            </a:r>
            <a:r>
              <a:rPr sz="2500" spc="-5" dirty="0">
                <a:latin typeface="Georgia"/>
                <a:cs typeface="Georgia"/>
              </a:rPr>
              <a:t>stated his </a:t>
            </a:r>
            <a:r>
              <a:rPr sz="2500" spc="-10" dirty="0">
                <a:latin typeface="Georgia"/>
                <a:cs typeface="Georgia"/>
              </a:rPr>
              <a:t>desire </a:t>
            </a:r>
            <a:r>
              <a:rPr sz="2500" spc="-5" dirty="0">
                <a:latin typeface="Georgia"/>
                <a:cs typeface="Georgia"/>
              </a:rPr>
              <a:t>to </a:t>
            </a:r>
            <a:r>
              <a:rPr sz="2500" spc="-10" dirty="0">
                <a:latin typeface="Georgia"/>
                <a:cs typeface="Georgia"/>
              </a:rPr>
              <a:t>end  the </a:t>
            </a:r>
            <a:r>
              <a:rPr sz="2500" spc="-5" dirty="0">
                <a:latin typeface="Georgia"/>
                <a:cs typeface="Georgia"/>
              </a:rPr>
              <a:t>Second Cold War and reform aspects of </a:t>
            </a:r>
            <a:r>
              <a:rPr sz="2500" spc="-10" dirty="0">
                <a:latin typeface="Georgia"/>
                <a:cs typeface="Georgia"/>
              </a:rPr>
              <a:t>the </a:t>
            </a:r>
            <a:r>
              <a:rPr sz="2500" spc="-5" dirty="0">
                <a:latin typeface="Georgia"/>
                <a:cs typeface="Georgia"/>
              </a:rPr>
              <a:t>Soviet  </a:t>
            </a:r>
            <a:r>
              <a:rPr sz="2500" spc="-10" dirty="0">
                <a:latin typeface="Georgia"/>
                <a:cs typeface="Georgia"/>
              </a:rPr>
              <a:t>Union, </a:t>
            </a:r>
            <a:r>
              <a:rPr sz="2500" spc="-5" dirty="0">
                <a:latin typeface="Georgia"/>
                <a:cs typeface="Georgia"/>
              </a:rPr>
              <a:t>and Reagan </a:t>
            </a:r>
            <a:r>
              <a:rPr sz="2500" spc="-10" dirty="0">
                <a:latin typeface="Georgia"/>
                <a:cs typeface="Georgia"/>
              </a:rPr>
              <a:t>has </a:t>
            </a:r>
            <a:r>
              <a:rPr sz="2500" spc="-5" dirty="0">
                <a:latin typeface="Georgia"/>
                <a:cs typeface="Georgia"/>
              </a:rPr>
              <a:t>adopted a more </a:t>
            </a:r>
            <a:r>
              <a:rPr sz="2500" spc="-10" dirty="0">
                <a:latin typeface="Georgia"/>
                <a:cs typeface="Georgia"/>
              </a:rPr>
              <a:t>moderate  </a:t>
            </a:r>
            <a:r>
              <a:rPr sz="2500" spc="-5" dirty="0">
                <a:latin typeface="Georgia"/>
                <a:cs typeface="Georgia"/>
              </a:rPr>
              <a:t>approach.</a:t>
            </a:r>
            <a:endParaRPr sz="2500" dirty="0">
              <a:latin typeface="Georgia"/>
              <a:cs typeface="Georgia"/>
            </a:endParaRPr>
          </a:p>
          <a:p>
            <a:pPr marL="287020" indent="-274320">
              <a:lnSpc>
                <a:spcPct val="100000"/>
              </a:lnSpc>
              <a:spcBef>
                <a:spcPts val="300"/>
              </a:spcBef>
              <a:buClr>
                <a:srgbClr val="71A276"/>
              </a:buClr>
              <a:buSzPct val="84000"/>
              <a:buFont typeface="Wingdings 2"/>
              <a:buChar char=""/>
              <a:tabLst>
                <a:tab pos="287020" algn="l"/>
              </a:tabLst>
            </a:pPr>
            <a:r>
              <a:rPr sz="2500" spc="-5" dirty="0">
                <a:latin typeface="Georgia"/>
                <a:cs typeface="Georgia"/>
              </a:rPr>
              <a:t>Gorbachev makes quick </a:t>
            </a:r>
            <a:r>
              <a:rPr sz="2500" spc="-10" dirty="0">
                <a:latin typeface="Georgia"/>
                <a:cs typeface="Georgia"/>
              </a:rPr>
              <a:t>work </a:t>
            </a:r>
            <a:r>
              <a:rPr sz="2500" spc="-5" dirty="0">
                <a:latin typeface="Georgia"/>
                <a:cs typeface="Georgia"/>
              </a:rPr>
              <a:t>of </a:t>
            </a:r>
            <a:r>
              <a:rPr sz="2500" spc="-10" dirty="0">
                <a:latin typeface="Georgia"/>
                <a:cs typeface="Georgia"/>
              </a:rPr>
              <a:t>some </a:t>
            </a:r>
            <a:r>
              <a:rPr sz="2500" spc="-5" dirty="0">
                <a:latin typeface="Georgia"/>
                <a:cs typeface="Georgia"/>
              </a:rPr>
              <a:t>of these</a:t>
            </a:r>
            <a:r>
              <a:rPr sz="2500" spc="60" dirty="0">
                <a:latin typeface="Georgia"/>
                <a:cs typeface="Georgia"/>
              </a:rPr>
              <a:t> </a:t>
            </a:r>
            <a:r>
              <a:rPr sz="2500" spc="-10" dirty="0">
                <a:latin typeface="Georgia"/>
                <a:cs typeface="Georgia"/>
              </a:rPr>
              <a:t>changes:</a:t>
            </a:r>
            <a:endParaRPr sz="2500" dirty="0">
              <a:latin typeface="Georgia"/>
              <a:cs typeface="Georgia"/>
            </a:endParaRPr>
          </a:p>
          <a:p>
            <a:pPr marL="561340" lvl="1" indent="-274320">
              <a:lnSpc>
                <a:spcPct val="100000"/>
              </a:lnSpc>
              <a:spcBef>
                <a:spcPts val="245"/>
              </a:spcBef>
              <a:buClr>
                <a:srgbClr val="AFCCAF"/>
              </a:buClr>
              <a:buSzPct val="70000"/>
              <a:buFont typeface="Wingdings"/>
              <a:buChar char=""/>
              <a:tabLst>
                <a:tab pos="561340" algn="l"/>
              </a:tabLst>
            </a:pPr>
            <a:r>
              <a:rPr sz="2000" spc="-5" dirty="0">
                <a:latin typeface="Georgia"/>
                <a:cs typeface="Georgia"/>
              </a:rPr>
              <a:t>April </a:t>
            </a:r>
            <a:r>
              <a:rPr sz="2000" dirty="0">
                <a:latin typeface="Georgia"/>
                <a:cs typeface="Georgia"/>
              </a:rPr>
              <a:t>– </a:t>
            </a:r>
            <a:r>
              <a:rPr sz="2000" spc="-5" dirty="0">
                <a:latin typeface="Georgia"/>
                <a:cs typeface="Georgia"/>
              </a:rPr>
              <a:t>stops deployment of</a:t>
            </a:r>
            <a:r>
              <a:rPr sz="2000" spc="-50" dirty="0">
                <a:latin typeface="Georgia"/>
                <a:cs typeface="Georgia"/>
              </a:rPr>
              <a:t> </a:t>
            </a:r>
            <a:r>
              <a:rPr sz="2000" dirty="0">
                <a:latin typeface="Georgia"/>
                <a:cs typeface="Georgia"/>
              </a:rPr>
              <a:t>missiles</a:t>
            </a:r>
          </a:p>
          <a:p>
            <a:pPr marL="561340" lvl="1" indent="-274320">
              <a:lnSpc>
                <a:spcPct val="100000"/>
              </a:lnSpc>
              <a:spcBef>
                <a:spcPts val="240"/>
              </a:spcBef>
              <a:buClr>
                <a:srgbClr val="AFCCAF"/>
              </a:buClr>
              <a:buSzPct val="70000"/>
              <a:buFont typeface="Wingdings"/>
              <a:buChar char=""/>
              <a:tabLst>
                <a:tab pos="561340" algn="l"/>
              </a:tabLst>
            </a:pPr>
            <a:r>
              <a:rPr sz="2000" dirty="0">
                <a:latin typeface="Georgia"/>
                <a:cs typeface="Georgia"/>
              </a:rPr>
              <a:t>August – </a:t>
            </a:r>
            <a:r>
              <a:rPr sz="2000" spc="-5" dirty="0">
                <a:latin typeface="Georgia"/>
                <a:cs typeface="Georgia"/>
              </a:rPr>
              <a:t>stopped </a:t>
            </a:r>
            <a:r>
              <a:rPr sz="2000" dirty="0">
                <a:latin typeface="Georgia"/>
                <a:cs typeface="Georgia"/>
              </a:rPr>
              <a:t>Soviet nuclear</a:t>
            </a:r>
            <a:r>
              <a:rPr sz="2000" spc="-114" dirty="0">
                <a:latin typeface="Georgia"/>
                <a:cs typeface="Georgia"/>
              </a:rPr>
              <a:t> </a:t>
            </a:r>
            <a:r>
              <a:rPr sz="2000" dirty="0">
                <a:latin typeface="Georgia"/>
                <a:cs typeface="Georgia"/>
              </a:rPr>
              <a:t>testing</a:t>
            </a:r>
          </a:p>
          <a:p>
            <a:pPr marL="561340" lvl="1" indent="-274320">
              <a:lnSpc>
                <a:spcPts val="2280"/>
              </a:lnSpc>
              <a:spcBef>
                <a:spcPts val="240"/>
              </a:spcBef>
              <a:buClr>
                <a:srgbClr val="AFCCAF"/>
              </a:buClr>
              <a:buSzPct val="70000"/>
              <a:buFont typeface="Wingdings"/>
              <a:buChar char=""/>
              <a:tabLst>
                <a:tab pos="561340" algn="l"/>
              </a:tabLst>
            </a:pPr>
            <a:r>
              <a:rPr sz="2000" dirty="0">
                <a:latin typeface="Georgia"/>
                <a:cs typeface="Georgia"/>
              </a:rPr>
              <a:t>September – </a:t>
            </a:r>
            <a:r>
              <a:rPr sz="2000" spc="-5" dirty="0">
                <a:latin typeface="Georgia"/>
                <a:cs typeface="Georgia"/>
              </a:rPr>
              <a:t>suggested that </a:t>
            </a:r>
            <a:r>
              <a:rPr sz="2000" dirty="0">
                <a:latin typeface="Georgia"/>
                <a:cs typeface="Georgia"/>
              </a:rPr>
              <a:t>US and USSR both </a:t>
            </a:r>
            <a:r>
              <a:rPr sz="2000" spc="-5" dirty="0">
                <a:latin typeface="Georgia"/>
                <a:cs typeface="Georgia"/>
              </a:rPr>
              <a:t>reduce</a:t>
            </a:r>
            <a:r>
              <a:rPr sz="2000" spc="-85" dirty="0">
                <a:latin typeface="Georgia"/>
                <a:cs typeface="Georgia"/>
              </a:rPr>
              <a:t> </a:t>
            </a:r>
            <a:r>
              <a:rPr sz="2000" dirty="0">
                <a:latin typeface="Georgia"/>
                <a:cs typeface="Georgia"/>
              </a:rPr>
              <a:t>nuclear</a:t>
            </a:r>
          </a:p>
          <a:p>
            <a:pPr marL="560705">
              <a:lnSpc>
                <a:spcPts val="2280"/>
              </a:lnSpc>
            </a:pPr>
            <a:r>
              <a:rPr sz="2000" spc="-5" dirty="0">
                <a:latin typeface="Georgia"/>
                <a:cs typeface="Georgia"/>
              </a:rPr>
              <a:t>weapons stores by</a:t>
            </a:r>
            <a:r>
              <a:rPr sz="2000" spc="-65" dirty="0">
                <a:latin typeface="Georgia"/>
                <a:cs typeface="Georgia"/>
              </a:rPr>
              <a:t> </a:t>
            </a:r>
            <a:r>
              <a:rPr sz="2000" dirty="0">
                <a:latin typeface="Georgia"/>
                <a:cs typeface="Georgia"/>
              </a:rPr>
              <a:t>half</a:t>
            </a:r>
          </a:p>
          <a:p>
            <a:pPr marL="561340" lvl="1" indent="-274320">
              <a:lnSpc>
                <a:spcPct val="100000"/>
              </a:lnSpc>
              <a:spcBef>
                <a:spcPts val="240"/>
              </a:spcBef>
              <a:buClr>
                <a:srgbClr val="AFCCAF"/>
              </a:buClr>
              <a:buSzPct val="70000"/>
              <a:buFont typeface="Wingdings"/>
              <a:buChar char=""/>
              <a:tabLst>
                <a:tab pos="561340" algn="l"/>
              </a:tabLst>
            </a:pPr>
            <a:r>
              <a:rPr sz="2000" spc="-5" dirty="0">
                <a:latin typeface="Georgia"/>
                <a:cs typeface="Georgia"/>
              </a:rPr>
              <a:t>October </a:t>
            </a:r>
            <a:r>
              <a:rPr sz="2000" dirty="0">
                <a:latin typeface="Georgia"/>
                <a:cs typeface="Georgia"/>
              </a:rPr>
              <a:t>– announced </a:t>
            </a:r>
            <a:r>
              <a:rPr sz="2000" spc="-5" dirty="0">
                <a:latin typeface="Georgia"/>
                <a:cs typeface="Georgia"/>
              </a:rPr>
              <a:t>plans to reduce weapons </a:t>
            </a:r>
            <a:r>
              <a:rPr sz="2000" dirty="0">
                <a:latin typeface="Georgia"/>
                <a:cs typeface="Georgia"/>
              </a:rPr>
              <a:t>in </a:t>
            </a:r>
            <a:r>
              <a:rPr sz="2000" spc="-5" dirty="0">
                <a:latin typeface="Georgia"/>
                <a:cs typeface="Georgia"/>
              </a:rPr>
              <a:t>Eastern</a:t>
            </a:r>
            <a:r>
              <a:rPr sz="2000" spc="40" dirty="0">
                <a:latin typeface="Georgia"/>
                <a:cs typeface="Georgia"/>
              </a:rPr>
              <a:t> </a:t>
            </a:r>
            <a:r>
              <a:rPr sz="2000" spc="-5" dirty="0">
                <a:latin typeface="Georgia"/>
                <a:cs typeface="Georgia"/>
              </a:rPr>
              <a:t>Europe.</a:t>
            </a:r>
            <a:endParaRPr sz="2000" dirty="0">
              <a:latin typeface="Georgia"/>
              <a:cs typeface="Georgia"/>
            </a:endParaRPr>
          </a:p>
          <a:p>
            <a:pPr marL="287020" marR="779145" indent="-274320">
              <a:lnSpc>
                <a:spcPts val="2700"/>
              </a:lnSpc>
              <a:spcBef>
                <a:spcPts val="630"/>
              </a:spcBef>
              <a:buClr>
                <a:srgbClr val="71A276"/>
              </a:buClr>
              <a:buSzPct val="84000"/>
              <a:buFont typeface="Wingdings 2"/>
              <a:buChar char=""/>
              <a:tabLst>
                <a:tab pos="287020" algn="l"/>
              </a:tabLst>
            </a:pPr>
            <a:r>
              <a:rPr sz="2500" spc="-10" dirty="0">
                <a:latin typeface="Georgia"/>
                <a:cs typeface="Georgia"/>
              </a:rPr>
              <a:t>From </a:t>
            </a:r>
            <a:r>
              <a:rPr sz="2500" spc="-5" dirty="0">
                <a:latin typeface="Georgia"/>
                <a:cs typeface="Georgia"/>
              </a:rPr>
              <a:t>1985-1988, four US-Soviet </a:t>
            </a:r>
            <a:r>
              <a:rPr sz="2500" spc="-10" dirty="0">
                <a:latin typeface="Georgia"/>
                <a:cs typeface="Georgia"/>
              </a:rPr>
              <a:t>summits </a:t>
            </a:r>
            <a:r>
              <a:rPr sz="2500" spc="-5" dirty="0">
                <a:latin typeface="Georgia"/>
                <a:cs typeface="Georgia"/>
              </a:rPr>
              <a:t>on arms  </a:t>
            </a:r>
            <a:r>
              <a:rPr sz="2500" spc="-10" dirty="0">
                <a:latin typeface="Georgia"/>
                <a:cs typeface="Georgia"/>
              </a:rPr>
              <a:t>control </a:t>
            </a:r>
            <a:r>
              <a:rPr sz="2500" spc="-5" dirty="0">
                <a:latin typeface="Georgia"/>
                <a:cs typeface="Georgia"/>
              </a:rPr>
              <a:t>took</a:t>
            </a:r>
            <a:r>
              <a:rPr sz="2500" spc="-45" dirty="0">
                <a:latin typeface="Georgia"/>
                <a:cs typeface="Georgia"/>
              </a:rPr>
              <a:t> </a:t>
            </a:r>
            <a:r>
              <a:rPr sz="2500" spc="-5" dirty="0">
                <a:latin typeface="Georgia"/>
                <a:cs typeface="Georgia"/>
              </a:rPr>
              <a:t>place.</a:t>
            </a:r>
            <a:endParaRPr sz="2500" dirty="0">
              <a:latin typeface="Georgia"/>
              <a:cs typeface="Georgi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969644">
              <a:lnSpc>
                <a:spcPct val="100000"/>
              </a:lnSpc>
            </a:pPr>
            <a:r>
              <a:rPr sz="3600" dirty="0">
                <a:solidFill>
                  <a:schemeClr val="bg2">
                    <a:lumMod val="25000"/>
                  </a:schemeClr>
                </a:solidFill>
              </a:rPr>
              <a:t>Let’s </a:t>
            </a:r>
            <a:r>
              <a:rPr sz="3600" spc="-5" dirty="0">
                <a:solidFill>
                  <a:schemeClr val="bg2">
                    <a:lumMod val="25000"/>
                  </a:schemeClr>
                </a:solidFill>
              </a:rPr>
              <a:t>Talk About </a:t>
            </a:r>
            <a:r>
              <a:rPr sz="3600" dirty="0">
                <a:solidFill>
                  <a:schemeClr val="bg2">
                    <a:lumMod val="25000"/>
                  </a:schemeClr>
                </a:solidFill>
              </a:rPr>
              <a:t>Those</a:t>
            </a:r>
            <a:r>
              <a:rPr sz="3600" spc="-40" dirty="0">
                <a:solidFill>
                  <a:schemeClr val="bg2">
                    <a:lumMod val="25000"/>
                  </a:schemeClr>
                </a:solidFill>
              </a:rPr>
              <a:t> </a:t>
            </a:r>
            <a:r>
              <a:rPr sz="3600" spc="-5" dirty="0">
                <a:solidFill>
                  <a:schemeClr val="bg2">
                    <a:lumMod val="25000"/>
                  </a:schemeClr>
                </a:solidFill>
              </a:rPr>
              <a:t>Summits</a:t>
            </a:r>
          </a:p>
        </p:txBody>
      </p:sp>
      <p:sp>
        <p:nvSpPr>
          <p:cNvPr id="3" name="object 3"/>
          <p:cNvSpPr txBox="1"/>
          <p:nvPr/>
        </p:nvSpPr>
        <p:spPr>
          <a:xfrm>
            <a:off x="380491" y="1521205"/>
            <a:ext cx="8329930" cy="4443730"/>
          </a:xfrm>
          <a:prstGeom prst="rect">
            <a:avLst/>
          </a:prstGeom>
        </p:spPr>
        <p:txBody>
          <a:bodyPr vert="horz" wrap="square" lIns="0" tIns="0" rIns="0" bIns="0" rtlCol="0">
            <a:spAutoFit/>
          </a:bodyPr>
          <a:lstStyle/>
          <a:p>
            <a:pPr marL="287020" indent="-274320">
              <a:lnSpc>
                <a:spcPct val="100000"/>
              </a:lnSpc>
              <a:buClr>
                <a:srgbClr val="71A276"/>
              </a:buClr>
              <a:buSzPct val="85185"/>
              <a:buFont typeface="Wingdings 2"/>
              <a:buChar char=""/>
              <a:tabLst>
                <a:tab pos="287020" algn="l"/>
              </a:tabLst>
            </a:pPr>
            <a:r>
              <a:rPr sz="2700" spc="-5" dirty="0">
                <a:latin typeface="Georgia"/>
                <a:cs typeface="Georgia"/>
              </a:rPr>
              <a:t>Geneva (November,</a:t>
            </a:r>
            <a:r>
              <a:rPr sz="2700" spc="-90" dirty="0">
                <a:latin typeface="Georgia"/>
                <a:cs typeface="Georgia"/>
              </a:rPr>
              <a:t> </a:t>
            </a:r>
            <a:r>
              <a:rPr sz="2700" dirty="0">
                <a:latin typeface="Georgia"/>
                <a:cs typeface="Georgia"/>
              </a:rPr>
              <a:t>1985)</a:t>
            </a:r>
          </a:p>
          <a:p>
            <a:pPr marL="561340" marR="279400" lvl="1" indent="-274320">
              <a:lnSpc>
                <a:spcPts val="2380"/>
              </a:lnSpc>
              <a:spcBef>
                <a:spcPts val="580"/>
              </a:spcBef>
              <a:buClr>
                <a:srgbClr val="AFCCAF"/>
              </a:buClr>
              <a:buSzPct val="68181"/>
              <a:buFont typeface="Wingdings"/>
              <a:buChar char=""/>
              <a:tabLst>
                <a:tab pos="561340" algn="l"/>
              </a:tabLst>
            </a:pPr>
            <a:r>
              <a:rPr sz="2200" spc="-10" dirty="0">
                <a:latin typeface="Georgia"/>
                <a:cs typeface="Georgia"/>
              </a:rPr>
              <a:t>No </a:t>
            </a:r>
            <a:r>
              <a:rPr sz="2200" spc="-5" dirty="0">
                <a:latin typeface="Georgia"/>
                <a:cs typeface="Georgia"/>
              </a:rPr>
              <a:t>significant </a:t>
            </a:r>
            <a:r>
              <a:rPr sz="2200" spc="-10" dirty="0">
                <a:latin typeface="Georgia"/>
                <a:cs typeface="Georgia"/>
              </a:rPr>
              <a:t>agreements, but </a:t>
            </a:r>
            <a:r>
              <a:rPr sz="2200" spc="-5" dirty="0">
                <a:latin typeface="Georgia"/>
                <a:cs typeface="Georgia"/>
              </a:rPr>
              <a:t>it </a:t>
            </a:r>
            <a:r>
              <a:rPr sz="2200" spc="-10" dirty="0">
                <a:latin typeface="Georgia"/>
                <a:cs typeface="Georgia"/>
              </a:rPr>
              <a:t>was the </a:t>
            </a:r>
            <a:r>
              <a:rPr sz="2200" spc="-5" dirty="0">
                <a:latin typeface="Georgia"/>
                <a:cs typeface="Georgia"/>
              </a:rPr>
              <a:t>first summit of its  kind in six years (remember the “Spirit of Geneva” 1955?).  However, </a:t>
            </a:r>
            <a:r>
              <a:rPr sz="2200" spc="-10" dirty="0">
                <a:latin typeface="Georgia"/>
                <a:cs typeface="Georgia"/>
              </a:rPr>
              <a:t>they both </a:t>
            </a:r>
            <a:r>
              <a:rPr sz="2200" spc="-5" dirty="0">
                <a:latin typeface="Georgia"/>
                <a:cs typeface="Georgia"/>
              </a:rPr>
              <a:t>agree to promise to prevent </a:t>
            </a:r>
            <a:r>
              <a:rPr sz="2200" spc="-10" dirty="0">
                <a:latin typeface="Georgia"/>
                <a:cs typeface="Georgia"/>
              </a:rPr>
              <a:t>war between  their states </a:t>
            </a:r>
            <a:r>
              <a:rPr sz="2200" spc="-5" dirty="0">
                <a:latin typeface="Georgia"/>
                <a:cs typeface="Georgia"/>
              </a:rPr>
              <a:t>and to not </a:t>
            </a:r>
            <a:r>
              <a:rPr sz="2200" spc="-10" dirty="0">
                <a:latin typeface="Georgia"/>
                <a:cs typeface="Georgia"/>
              </a:rPr>
              <a:t>seek </a:t>
            </a:r>
            <a:r>
              <a:rPr sz="2200" spc="-5" dirty="0">
                <a:latin typeface="Georgia"/>
                <a:cs typeface="Georgia"/>
              </a:rPr>
              <a:t>military</a:t>
            </a:r>
            <a:r>
              <a:rPr sz="2200" spc="80" dirty="0">
                <a:latin typeface="Georgia"/>
                <a:cs typeface="Georgia"/>
              </a:rPr>
              <a:t> </a:t>
            </a:r>
            <a:r>
              <a:rPr sz="2200" spc="-5" dirty="0">
                <a:latin typeface="Georgia"/>
                <a:cs typeface="Georgia"/>
              </a:rPr>
              <a:t>superiority.</a:t>
            </a:r>
            <a:endParaRPr sz="2200" dirty="0">
              <a:latin typeface="Georgia"/>
              <a:cs typeface="Georgia"/>
            </a:endParaRPr>
          </a:p>
          <a:p>
            <a:pPr marL="561340" lvl="1" indent="-274320">
              <a:lnSpc>
                <a:spcPct val="100000"/>
              </a:lnSpc>
              <a:spcBef>
                <a:spcPts val="229"/>
              </a:spcBef>
              <a:buClr>
                <a:srgbClr val="AFCCAF"/>
              </a:buClr>
              <a:buSzPct val="68181"/>
              <a:buFont typeface="Wingdings"/>
              <a:buChar char=""/>
              <a:tabLst>
                <a:tab pos="561340" algn="l"/>
              </a:tabLst>
            </a:pPr>
            <a:r>
              <a:rPr sz="2200" spc="-5" dirty="0">
                <a:latin typeface="Georgia"/>
                <a:cs typeface="Georgia"/>
              </a:rPr>
              <a:t>After </a:t>
            </a:r>
            <a:r>
              <a:rPr sz="2200" spc="-10" dirty="0">
                <a:latin typeface="Georgia"/>
                <a:cs typeface="Georgia"/>
              </a:rPr>
              <a:t>the </a:t>
            </a:r>
            <a:r>
              <a:rPr sz="2200" spc="-5" dirty="0">
                <a:latin typeface="Georgia"/>
                <a:cs typeface="Georgia"/>
              </a:rPr>
              <a:t>summit, Gorbachev </a:t>
            </a:r>
            <a:r>
              <a:rPr sz="2200" spc="-10" dirty="0">
                <a:latin typeface="Georgia"/>
                <a:cs typeface="Georgia"/>
              </a:rPr>
              <a:t>keeps shaking </a:t>
            </a:r>
            <a:r>
              <a:rPr sz="2200" spc="-5" dirty="0">
                <a:latin typeface="Georgia"/>
                <a:cs typeface="Georgia"/>
              </a:rPr>
              <a:t>things</a:t>
            </a:r>
            <a:r>
              <a:rPr sz="2200" spc="55" dirty="0">
                <a:latin typeface="Georgia"/>
                <a:cs typeface="Georgia"/>
              </a:rPr>
              <a:t> </a:t>
            </a:r>
            <a:r>
              <a:rPr sz="2200" spc="-5" dirty="0">
                <a:latin typeface="Georgia"/>
                <a:cs typeface="Georgia"/>
              </a:rPr>
              <a:t>up:</a:t>
            </a:r>
            <a:endParaRPr sz="2200" dirty="0">
              <a:latin typeface="Georgia"/>
              <a:cs typeface="Georgia"/>
            </a:endParaRPr>
          </a:p>
          <a:p>
            <a:pPr marL="835660" marR="193675" indent="-229235">
              <a:lnSpc>
                <a:spcPts val="2160"/>
              </a:lnSpc>
              <a:spcBef>
                <a:spcPts val="505"/>
              </a:spcBef>
            </a:pPr>
            <a:r>
              <a:rPr sz="1500" spc="-5" dirty="0">
                <a:solidFill>
                  <a:srgbClr val="A8CDD6"/>
                </a:solidFill>
                <a:latin typeface="Wingdings 2"/>
                <a:cs typeface="Wingdings 2"/>
              </a:rPr>
              <a:t></a:t>
            </a:r>
            <a:r>
              <a:rPr sz="1500" spc="-5" dirty="0">
                <a:solidFill>
                  <a:srgbClr val="A8CDD6"/>
                </a:solidFill>
                <a:latin typeface="Times New Roman"/>
                <a:cs typeface="Times New Roman"/>
              </a:rPr>
              <a:t> </a:t>
            </a:r>
            <a:r>
              <a:rPr sz="2000" spc="-5" dirty="0">
                <a:latin typeface="Georgia"/>
                <a:cs typeface="Georgia"/>
              </a:rPr>
              <a:t>Jan, </a:t>
            </a:r>
            <a:r>
              <a:rPr sz="2000" dirty="0">
                <a:latin typeface="Georgia"/>
                <a:cs typeface="Georgia"/>
              </a:rPr>
              <a:t>1986 – </a:t>
            </a:r>
            <a:r>
              <a:rPr sz="2000" spc="-5" dirty="0">
                <a:latin typeface="Georgia"/>
                <a:cs typeface="Georgia"/>
              </a:rPr>
              <a:t>proposed the </a:t>
            </a:r>
            <a:r>
              <a:rPr sz="2000" dirty="0">
                <a:latin typeface="Georgia"/>
                <a:cs typeface="Georgia"/>
              </a:rPr>
              <a:t>elimination </a:t>
            </a:r>
            <a:r>
              <a:rPr sz="2000" spc="-5" dirty="0">
                <a:latin typeface="Georgia"/>
                <a:cs typeface="Georgia"/>
              </a:rPr>
              <a:t>of </a:t>
            </a:r>
            <a:r>
              <a:rPr sz="2000" dirty="0">
                <a:latin typeface="Georgia"/>
                <a:cs typeface="Georgia"/>
              </a:rPr>
              <a:t>ALL nuclear </a:t>
            </a:r>
            <a:r>
              <a:rPr sz="2000" spc="-5" dirty="0">
                <a:latin typeface="Georgia"/>
                <a:cs typeface="Georgia"/>
              </a:rPr>
              <a:t>weapons by  2000 </a:t>
            </a:r>
            <a:r>
              <a:rPr sz="2000" dirty="0">
                <a:latin typeface="Georgia"/>
                <a:cs typeface="Georgia"/>
              </a:rPr>
              <a:t>and </a:t>
            </a:r>
            <a:r>
              <a:rPr sz="2000" spc="-5" dirty="0">
                <a:latin typeface="Georgia"/>
                <a:cs typeface="Georgia"/>
              </a:rPr>
              <a:t>other drastic weapons proposals</a:t>
            </a:r>
            <a:r>
              <a:rPr sz="2000" spc="25" dirty="0">
                <a:latin typeface="Georgia"/>
                <a:cs typeface="Georgia"/>
              </a:rPr>
              <a:t> </a:t>
            </a:r>
            <a:r>
              <a:rPr sz="2000" spc="-5" dirty="0">
                <a:latin typeface="Georgia"/>
                <a:cs typeface="Georgia"/>
              </a:rPr>
              <a:t>followed.</a:t>
            </a:r>
            <a:endParaRPr sz="2000" dirty="0">
              <a:latin typeface="Georgia"/>
              <a:cs typeface="Georgia"/>
            </a:endParaRPr>
          </a:p>
          <a:p>
            <a:pPr marL="835660" marR="1501140" indent="-229235">
              <a:lnSpc>
                <a:spcPts val="2160"/>
              </a:lnSpc>
              <a:spcBef>
                <a:spcPts val="480"/>
              </a:spcBef>
            </a:pPr>
            <a:r>
              <a:rPr sz="1500" spc="-5" dirty="0">
                <a:solidFill>
                  <a:srgbClr val="A8CDD6"/>
                </a:solidFill>
                <a:latin typeface="Wingdings 2"/>
                <a:cs typeface="Wingdings 2"/>
              </a:rPr>
              <a:t></a:t>
            </a:r>
            <a:r>
              <a:rPr sz="1500" spc="-5" dirty="0">
                <a:solidFill>
                  <a:srgbClr val="A8CDD6"/>
                </a:solidFill>
                <a:latin typeface="Times New Roman"/>
                <a:cs typeface="Times New Roman"/>
              </a:rPr>
              <a:t> </a:t>
            </a:r>
            <a:r>
              <a:rPr sz="2000" spc="-5" dirty="0">
                <a:latin typeface="Georgia"/>
                <a:cs typeface="Georgia"/>
              </a:rPr>
              <a:t>April, </a:t>
            </a:r>
            <a:r>
              <a:rPr sz="2000" dirty="0">
                <a:latin typeface="Georgia"/>
                <a:cs typeface="Georgia"/>
              </a:rPr>
              <a:t>1986 – </a:t>
            </a:r>
            <a:r>
              <a:rPr sz="2000" spc="-5" dirty="0">
                <a:latin typeface="Georgia"/>
                <a:cs typeface="Georgia"/>
              </a:rPr>
              <a:t>he proposed talks on limiting the size of  </a:t>
            </a:r>
            <a:r>
              <a:rPr sz="2000" dirty="0">
                <a:latin typeface="Georgia"/>
                <a:cs typeface="Georgia"/>
              </a:rPr>
              <a:t>conventional </a:t>
            </a:r>
            <a:r>
              <a:rPr sz="2000" spc="-5" dirty="0">
                <a:latin typeface="Georgia"/>
                <a:cs typeface="Georgia"/>
              </a:rPr>
              <a:t>forces for </a:t>
            </a:r>
            <a:r>
              <a:rPr sz="2000" dirty="0">
                <a:latin typeface="Georgia"/>
                <a:cs typeface="Georgia"/>
              </a:rPr>
              <a:t>the </a:t>
            </a:r>
            <a:r>
              <a:rPr sz="2000" spc="-5" dirty="0">
                <a:latin typeface="Georgia"/>
                <a:cs typeface="Georgia"/>
              </a:rPr>
              <a:t>Warsaw </a:t>
            </a:r>
            <a:r>
              <a:rPr sz="2000" dirty="0">
                <a:latin typeface="Georgia"/>
                <a:cs typeface="Georgia"/>
              </a:rPr>
              <a:t>Pact and</a:t>
            </a:r>
            <a:r>
              <a:rPr sz="2000" spc="-25" dirty="0">
                <a:latin typeface="Georgia"/>
                <a:cs typeface="Georgia"/>
              </a:rPr>
              <a:t> </a:t>
            </a:r>
            <a:r>
              <a:rPr sz="2000" spc="-5" dirty="0">
                <a:latin typeface="Georgia"/>
                <a:cs typeface="Georgia"/>
              </a:rPr>
              <a:t>NATO.</a:t>
            </a:r>
            <a:endParaRPr sz="2000" dirty="0">
              <a:latin typeface="Georgia"/>
              <a:cs typeface="Georgia"/>
            </a:endParaRPr>
          </a:p>
          <a:p>
            <a:pPr marL="607060">
              <a:lnSpc>
                <a:spcPct val="100000"/>
              </a:lnSpc>
              <a:spcBef>
                <a:spcPts val="204"/>
              </a:spcBef>
            </a:pPr>
            <a:r>
              <a:rPr sz="1500" spc="-5" dirty="0">
                <a:solidFill>
                  <a:srgbClr val="A8CDD6"/>
                </a:solidFill>
                <a:latin typeface="Wingdings 2"/>
                <a:cs typeface="Wingdings 2"/>
              </a:rPr>
              <a:t></a:t>
            </a:r>
            <a:r>
              <a:rPr sz="1500" spc="-5" dirty="0">
                <a:solidFill>
                  <a:srgbClr val="A8CDD6"/>
                </a:solidFill>
                <a:latin typeface="Times New Roman"/>
                <a:cs typeface="Times New Roman"/>
              </a:rPr>
              <a:t> </a:t>
            </a:r>
            <a:r>
              <a:rPr sz="2000" spc="-5" dirty="0">
                <a:latin typeface="Georgia"/>
                <a:cs typeface="Georgia"/>
              </a:rPr>
              <a:t>May, </a:t>
            </a:r>
            <a:r>
              <a:rPr sz="2000" dirty="0">
                <a:latin typeface="Georgia"/>
                <a:cs typeface="Georgia"/>
              </a:rPr>
              <a:t>1986 – G. launched “New</a:t>
            </a:r>
            <a:r>
              <a:rPr sz="2000" spc="55" dirty="0">
                <a:latin typeface="Georgia"/>
                <a:cs typeface="Georgia"/>
              </a:rPr>
              <a:t> </a:t>
            </a:r>
            <a:r>
              <a:rPr sz="2000" dirty="0">
                <a:latin typeface="Georgia"/>
                <a:cs typeface="Georgia"/>
              </a:rPr>
              <a:t>Thinking.”</a:t>
            </a:r>
          </a:p>
          <a:p>
            <a:pPr marL="287020" indent="-274320">
              <a:lnSpc>
                <a:spcPts val="3080"/>
              </a:lnSpc>
              <a:spcBef>
                <a:spcPts val="305"/>
              </a:spcBef>
              <a:buClr>
                <a:srgbClr val="71A276"/>
              </a:buClr>
              <a:buSzPct val="85185"/>
              <a:buFont typeface="Wingdings 2"/>
              <a:buChar char=""/>
              <a:tabLst>
                <a:tab pos="287020" algn="l"/>
              </a:tabLst>
            </a:pPr>
            <a:r>
              <a:rPr sz="2700" spc="-5" dirty="0">
                <a:latin typeface="Georgia"/>
                <a:cs typeface="Georgia"/>
              </a:rPr>
              <a:t>Despite these changes, things are still </a:t>
            </a:r>
            <a:r>
              <a:rPr sz="2700" dirty="0">
                <a:latin typeface="Georgia"/>
                <a:cs typeface="Georgia"/>
              </a:rPr>
              <a:t>a </a:t>
            </a:r>
            <a:r>
              <a:rPr sz="2700" spc="-5" dirty="0">
                <a:latin typeface="Georgia"/>
                <a:cs typeface="Georgia"/>
              </a:rPr>
              <a:t>little frosty</a:t>
            </a:r>
            <a:r>
              <a:rPr sz="2700" spc="-70" dirty="0">
                <a:latin typeface="Georgia"/>
                <a:cs typeface="Georgia"/>
              </a:rPr>
              <a:t> </a:t>
            </a:r>
            <a:r>
              <a:rPr sz="2700" dirty="0">
                <a:latin typeface="Georgia"/>
                <a:cs typeface="Georgia"/>
              </a:rPr>
              <a:t>in</a:t>
            </a:r>
          </a:p>
          <a:p>
            <a:pPr marL="287020">
              <a:lnSpc>
                <a:spcPts val="3080"/>
              </a:lnSpc>
            </a:pPr>
            <a:r>
              <a:rPr sz="2700" spc="-5" dirty="0">
                <a:latin typeface="Georgia"/>
                <a:cs typeface="Georgia"/>
              </a:rPr>
              <a:t>early </a:t>
            </a:r>
            <a:r>
              <a:rPr sz="2700" dirty="0">
                <a:latin typeface="Georgia"/>
                <a:cs typeface="Georgia"/>
              </a:rPr>
              <a:t>1986 </a:t>
            </a:r>
            <a:r>
              <a:rPr sz="2700" spc="-5" dirty="0">
                <a:latin typeface="Georgia"/>
                <a:cs typeface="Georgia"/>
              </a:rPr>
              <a:t>between the US </a:t>
            </a:r>
            <a:r>
              <a:rPr sz="2700" dirty="0">
                <a:latin typeface="Georgia"/>
                <a:cs typeface="Georgia"/>
              </a:rPr>
              <a:t>and</a:t>
            </a:r>
            <a:r>
              <a:rPr sz="2700" spc="-95" dirty="0">
                <a:latin typeface="Georgia"/>
                <a:cs typeface="Georgia"/>
              </a:rPr>
              <a:t> </a:t>
            </a:r>
            <a:r>
              <a:rPr sz="2700" spc="-5" dirty="0">
                <a:latin typeface="Georgia"/>
                <a:cs typeface="Georgia"/>
              </a:rPr>
              <a:t>USSR</a:t>
            </a:r>
            <a:endParaRPr sz="2700" dirty="0">
              <a:latin typeface="Georgia"/>
              <a:cs typeface="Georgi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593340">
              <a:lnSpc>
                <a:spcPct val="100000"/>
              </a:lnSpc>
            </a:pPr>
            <a:r>
              <a:rPr sz="3600" spc="-5" dirty="0">
                <a:solidFill>
                  <a:schemeClr val="bg2">
                    <a:lumMod val="25000"/>
                  </a:schemeClr>
                </a:solidFill>
              </a:rPr>
              <a:t>More</a:t>
            </a:r>
            <a:r>
              <a:rPr sz="3600" spc="-65" dirty="0">
                <a:solidFill>
                  <a:schemeClr val="bg2">
                    <a:lumMod val="25000"/>
                  </a:schemeClr>
                </a:solidFill>
              </a:rPr>
              <a:t> </a:t>
            </a:r>
            <a:r>
              <a:rPr sz="3600" spc="-5" dirty="0">
                <a:solidFill>
                  <a:schemeClr val="bg2">
                    <a:lumMod val="25000"/>
                  </a:schemeClr>
                </a:solidFill>
              </a:rPr>
              <a:t>Summits</a:t>
            </a:r>
          </a:p>
        </p:txBody>
      </p:sp>
      <p:sp>
        <p:nvSpPr>
          <p:cNvPr id="3" name="object 3"/>
          <p:cNvSpPr txBox="1"/>
          <p:nvPr/>
        </p:nvSpPr>
        <p:spPr>
          <a:xfrm>
            <a:off x="380491" y="1494282"/>
            <a:ext cx="8289290" cy="4619213"/>
          </a:xfrm>
          <a:prstGeom prst="rect">
            <a:avLst/>
          </a:prstGeom>
        </p:spPr>
        <p:txBody>
          <a:bodyPr vert="horz" wrap="square" lIns="0" tIns="0" rIns="0" bIns="0" rtlCol="0">
            <a:spAutoFit/>
          </a:bodyPr>
          <a:lstStyle/>
          <a:p>
            <a:pPr marL="287020" indent="-274320">
              <a:buClr>
                <a:srgbClr val="71A276"/>
              </a:buClr>
              <a:buSzPct val="84782"/>
              <a:buFont typeface="Wingdings 2"/>
              <a:buChar char=""/>
              <a:tabLst>
                <a:tab pos="286385" algn="l"/>
                <a:tab pos="287020" algn="l"/>
              </a:tabLst>
            </a:pPr>
            <a:r>
              <a:rPr sz="2800" dirty="0">
                <a:latin typeface="Georgia"/>
                <a:cs typeface="Georgia"/>
              </a:rPr>
              <a:t>Reykjavik (October,</a:t>
            </a:r>
            <a:r>
              <a:rPr sz="2800" spc="-130" dirty="0">
                <a:latin typeface="Georgia"/>
                <a:cs typeface="Georgia"/>
              </a:rPr>
              <a:t> </a:t>
            </a:r>
            <a:r>
              <a:rPr sz="2800" dirty="0">
                <a:latin typeface="Georgia"/>
                <a:cs typeface="Georgia"/>
              </a:rPr>
              <a:t>1986</a:t>
            </a:r>
            <a:r>
              <a:rPr sz="2800" dirty="0" smtClean="0">
                <a:latin typeface="Georgia"/>
                <a:cs typeface="Georgia"/>
              </a:rPr>
              <a:t>)</a:t>
            </a:r>
            <a:endParaRPr lang="en-GB" sz="2800" dirty="0" smtClean="0">
              <a:latin typeface="Georgia"/>
              <a:cs typeface="Georgia"/>
            </a:endParaRPr>
          </a:p>
          <a:p>
            <a:pPr marL="12700">
              <a:buClr>
                <a:srgbClr val="71A276"/>
              </a:buClr>
              <a:buSzPct val="84782"/>
              <a:tabLst>
                <a:tab pos="286385" algn="l"/>
                <a:tab pos="287020" algn="l"/>
              </a:tabLst>
            </a:pPr>
            <a:endParaRPr sz="2800" dirty="0">
              <a:latin typeface="Georgia"/>
              <a:cs typeface="Georgia"/>
            </a:endParaRPr>
          </a:p>
          <a:p>
            <a:pPr marL="561340" lvl="1" indent="-274320">
              <a:spcBef>
                <a:spcPts val="5"/>
              </a:spcBef>
              <a:buClr>
                <a:srgbClr val="AFCCAF"/>
              </a:buClr>
              <a:buSzPct val="68421"/>
              <a:buFont typeface="Wingdings"/>
              <a:buChar char=""/>
              <a:tabLst>
                <a:tab pos="561340" algn="l"/>
              </a:tabLst>
            </a:pPr>
            <a:r>
              <a:rPr sz="2400" spc="-5" dirty="0">
                <a:latin typeface="Georgia"/>
                <a:cs typeface="Georgia"/>
              </a:rPr>
              <a:t>Not </a:t>
            </a:r>
            <a:r>
              <a:rPr sz="2400" dirty="0">
                <a:latin typeface="Georgia"/>
                <a:cs typeface="Georgia"/>
              </a:rPr>
              <a:t>as </a:t>
            </a:r>
            <a:r>
              <a:rPr sz="2400" spc="-5" dirty="0">
                <a:latin typeface="Georgia"/>
                <a:cs typeface="Georgia"/>
              </a:rPr>
              <a:t>friendly as Geneva…mostly due to the fact </a:t>
            </a:r>
            <a:r>
              <a:rPr sz="2400" dirty="0">
                <a:latin typeface="Georgia"/>
                <a:cs typeface="Georgia"/>
              </a:rPr>
              <a:t>that </a:t>
            </a:r>
            <a:r>
              <a:rPr sz="2400" spc="-5" dirty="0">
                <a:latin typeface="Georgia"/>
                <a:cs typeface="Georgia"/>
              </a:rPr>
              <a:t>Reagan was</a:t>
            </a:r>
            <a:r>
              <a:rPr sz="2400" spc="95" dirty="0">
                <a:latin typeface="Georgia"/>
                <a:cs typeface="Georgia"/>
              </a:rPr>
              <a:t> </a:t>
            </a:r>
            <a:r>
              <a:rPr sz="2400" spc="-5" dirty="0">
                <a:latin typeface="Georgia"/>
                <a:cs typeface="Georgia"/>
              </a:rPr>
              <a:t>still</a:t>
            </a:r>
            <a:endParaRPr sz="2400" dirty="0">
              <a:latin typeface="Georgia"/>
              <a:cs typeface="Georgia"/>
            </a:endParaRPr>
          </a:p>
          <a:p>
            <a:pPr marL="560705"/>
            <a:r>
              <a:rPr sz="2400" spc="-10" dirty="0">
                <a:latin typeface="Georgia"/>
                <a:cs typeface="Georgia"/>
              </a:rPr>
              <a:t>moving </a:t>
            </a:r>
            <a:r>
              <a:rPr sz="2400" spc="-5" dirty="0">
                <a:latin typeface="Georgia"/>
                <a:cs typeface="Georgia"/>
              </a:rPr>
              <a:t>forward </a:t>
            </a:r>
            <a:r>
              <a:rPr sz="2400" spc="-10" dirty="0">
                <a:latin typeface="Georgia"/>
                <a:cs typeface="Georgia"/>
              </a:rPr>
              <a:t>with </a:t>
            </a:r>
            <a:r>
              <a:rPr sz="2400" spc="-5" dirty="0">
                <a:latin typeface="Georgia"/>
                <a:cs typeface="Georgia"/>
              </a:rPr>
              <a:t>his SDI/Star Wars</a:t>
            </a:r>
            <a:r>
              <a:rPr sz="2400" spc="75" dirty="0">
                <a:latin typeface="Georgia"/>
                <a:cs typeface="Georgia"/>
              </a:rPr>
              <a:t> </a:t>
            </a:r>
            <a:r>
              <a:rPr sz="2400" spc="-5" dirty="0">
                <a:latin typeface="Georgia"/>
                <a:cs typeface="Georgia"/>
              </a:rPr>
              <a:t>initiative</a:t>
            </a:r>
            <a:endParaRPr sz="2400" dirty="0">
              <a:latin typeface="Georgia"/>
              <a:cs typeface="Georgia"/>
            </a:endParaRPr>
          </a:p>
          <a:p>
            <a:pPr marL="561340" marR="90170" lvl="1" indent="-274320">
              <a:spcBef>
                <a:spcPts val="455"/>
              </a:spcBef>
              <a:buClr>
                <a:srgbClr val="AFCCAF"/>
              </a:buClr>
              <a:buSzPct val="68421"/>
              <a:buFont typeface="Wingdings"/>
              <a:buChar char=""/>
              <a:tabLst>
                <a:tab pos="561340" algn="l"/>
              </a:tabLst>
            </a:pPr>
            <a:r>
              <a:rPr sz="2400" spc="-5" dirty="0">
                <a:latin typeface="Georgia"/>
                <a:cs typeface="Georgia"/>
              </a:rPr>
              <a:t>It </a:t>
            </a:r>
            <a:r>
              <a:rPr sz="2400" spc="-10" dirty="0">
                <a:latin typeface="Georgia"/>
                <a:cs typeface="Georgia"/>
              </a:rPr>
              <a:t>seemed </a:t>
            </a:r>
            <a:r>
              <a:rPr sz="2400" spc="-5" dirty="0">
                <a:latin typeface="Georgia"/>
                <a:cs typeface="Georgia"/>
              </a:rPr>
              <a:t>as </a:t>
            </a:r>
            <a:r>
              <a:rPr sz="2400" spc="-10" dirty="0">
                <a:latin typeface="Georgia"/>
                <a:cs typeface="Georgia"/>
              </a:rPr>
              <a:t>though they would be </a:t>
            </a:r>
            <a:r>
              <a:rPr sz="2400" spc="-5" dirty="0">
                <a:latin typeface="Georgia"/>
                <a:cs typeface="Georgia"/>
              </a:rPr>
              <a:t>able to agree to withdrawing all  nuclear weapons </a:t>
            </a:r>
            <a:r>
              <a:rPr sz="2400" spc="-10" dirty="0">
                <a:latin typeface="Georgia"/>
                <a:cs typeface="Georgia"/>
              </a:rPr>
              <a:t>from Europe </a:t>
            </a:r>
            <a:r>
              <a:rPr sz="2400" spc="-5" dirty="0">
                <a:latin typeface="Georgia"/>
                <a:cs typeface="Georgia"/>
              </a:rPr>
              <a:t>and reducing nuclear weapons </a:t>
            </a:r>
            <a:r>
              <a:rPr sz="2400" spc="-10" dirty="0">
                <a:latin typeface="Georgia"/>
                <a:cs typeface="Georgia"/>
              </a:rPr>
              <a:t>stores by  50%. However, </a:t>
            </a:r>
            <a:r>
              <a:rPr sz="2400" spc="-5" dirty="0">
                <a:latin typeface="Georgia"/>
                <a:cs typeface="Georgia"/>
              </a:rPr>
              <a:t>talks broke </a:t>
            </a:r>
            <a:r>
              <a:rPr sz="2400" spc="-10" dirty="0">
                <a:latin typeface="Georgia"/>
                <a:cs typeface="Georgia"/>
              </a:rPr>
              <a:t>down when </a:t>
            </a:r>
            <a:r>
              <a:rPr sz="2400" spc="-5" dirty="0">
                <a:latin typeface="Georgia"/>
                <a:cs typeface="Georgia"/>
              </a:rPr>
              <a:t>Reagan refused to back </a:t>
            </a:r>
            <a:r>
              <a:rPr sz="2400" spc="-10" dirty="0">
                <a:latin typeface="Georgia"/>
                <a:cs typeface="Georgia"/>
              </a:rPr>
              <a:t>down on  </a:t>
            </a:r>
            <a:r>
              <a:rPr sz="2400" spc="-5" dirty="0">
                <a:latin typeface="Georgia"/>
                <a:cs typeface="Georgia"/>
              </a:rPr>
              <a:t>SDI, and </a:t>
            </a:r>
            <a:r>
              <a:rPr sz="2400" spc="-10" dirty="0">
                <a:latin typeface="Georgia"/>
                <a:cs typeface="Georgia"/>
              </a:rPr>
              <a:t>Gorbachev </a:t>
            </a:r>
            <a:r>
              <a:rPr sz="2400" spc="-5" dirty="0">
                <a:latin typeface="Georgia"/>
                <a:cs typeface="Georgia"/>
              </a:rPr>
              <a:t>said that further reductions could </a:t>
            </a:r>
            <a:r>
              <a:rPr sz="2400" spc="-10" dirty="0">
                <a:latin typeface="Georgia"/>
                <a:cs typeface="Georgia"/>
              </a:rPr>
              <a:t>not </a:t>
            </a:r>
            <a:r>
              <a:rPr sz="2400" spc="-5" dirty="0">
                <a:latin typeface="Georgia"/>
                <a:cs typeface="Georgia"/>
              </a:rPr>
              <a:t>happen  without assurances on this matter.  </a:t>
            </a:r>
            <a:r>
              <a:rPr sz="2400" spc="-10" dirty="0">
                <a:latin typeface="Georgia"/>
                <a:cs typeface="Georgia"/>
              </a:rPr>
              <a:t>Now </a:t>
            </a:r>
            <a:r>
              <a:rPr sz="2400" spc="-5" dirty="0">
                <a:latin typeface="Georgia"/>
                <a:cs typeface="Georgia"/>
              </a:rPr>
              <a:t>they are</a:t>
            </a:r>
            <a:r>
              <a:rPr sz="2400" spc="95" dirty="0">
                <a:latin typeface="Georgia"/>
                <a:cs typeface="Georgia"/>
              </a:rPr>
              <a:t> </a:t>
            </a:r>
            <a:r>
              <a:rPr sz="2400" spc="-10" dirty="0">
                <a:latin typeface="Georgia"/>
                <a:cs typeface="Georgia"/>
              </a:rPr>
              <a:t>deadlocked</a:t>
            </a:r>
            <a:r>
              <a:rPr sz="2400" spc="-10" dirty="0" smtClean="0">
                <a:latin typeface="Georgia"/>
                <a:cs typeface="Georgia"/>
              </a:rPr>
              <a:t>.</a:t>
            </a:r>
            <a:endParaRPr sz="2400" dirty="0">
              <a:latin typeface="Georgia"/>
              <a:cs typeface="Georgia"/>
            </a:endParaRPr>
          </a:p>
        </p:txBody>
      </p:sp>
    </p:spTree>
    <p:extLst>
      <p:ext uri="{BB962C8B-B14F-4D97-AF65-F5344CB8AC3E}">
        <p14:creationId xmlns:p14="http://schemas.microsoft.com/office/powerpoint/2010/main" val="4207634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593340">
              <a:lnSpc>
                <a:spcPct val="100000"/>
              </a:lnSpc>
            </a:pPr>
            <a:r>
              <a:rPr sz="3600" spc="-5" dirty="0">
                <a:solidFill>
                  <a:schemeClr val="bg2">
                    <a:lumMod val="25000"/>
                  </a:schemeClr>
                </a:solidFill>
              </a:rPr>
              <a:t>More</a:t>
            </a:r>
            <a:r>
              <a:rPr sz="3600" spc="-65" dirty="0">
                <a:solidFill>
                  <a:schemeClr val="bg2">
                    <a:lumMod val="25000"/>
                  </a:schemeClr>
                </a:solidFill>
              </a:rPr>
              <a:t> </a:t>
            </a:r>
            <a:r>
              <a:rPr sz="3600" spc="-5" dirty="0">
                <a:solidFill>
                  <a:schemeClr val="bg2">
                    <a:lumMod val="25000"/>
                  </a:schemeClr>
                </a:solidFill>
              </a:rPr>
              <a:t>Summits</a:t>
            </a:r>
          </a:p>
        </p:txBody>
      </p:sp>
      <p:sp>
        <p:nvSpPr>
          <p:cNvPr id="3" name="object 3"/>
          <p:cNvSpPr txBox="1"/>
          <p:nvPr/>
        </p:nvSpPr>
        <p:spPr>
          <a:xfrm>
            <a:off x="427354" y="1676400"/>
            <a:ext cx="8289290" cy="4385816"/>
          </a:xfrm>
          <a:prstGeom prst="rect">
            <a:avLst/>
          </a:prstGeom>
        </p:spPr>
        <p:txBody>
          <a:bodyPr vert="horz" wrap="square" lIns="0" tIns="0" rIns="0" bIns="0" rtlCol="0">
            <a:spAutoFit/>
          </a:bodyPr>
          <a:lstStyle/>
          <a:p>
            <a:pPr marL="287020" marR="5080" indent="-274320">
              <a:spcBef>
                <a:spcPts val="545"/>
              </a:spcBef>
              <a:buClr>
                <a:srgbClr val="71A276"/>
              </a:buClr>
              <a:buSzPct val="84782"/>
              <a:buFont typeface="Wingdings 2"/>
              <a:buChar char=""/>
              <a:tabLst>
                <a:tab pos="286385" algn="l"/>
                <a:tab pos="287020" algn="l"/>
                <a:tab pos="3997960" algn="l"/>
              </a:tabLst>
            </a:pPr>
            <a:r>
              <a:rPr sz="2800" dirty="0" smtClean="0">
                <a:latin typeface="Georgia"/>
                <a:cs typeface="Georgia"/>
              </a:rPr>
              <a:t>However</a:t>
            </a:r>
            <a:r>
              <a:rPr sz="2800" dirty="0">
                <a:latin typeface="Georgia"/>
                <a:cs typeface="Georgia"/>
              </a:rPr>
              <a:t>, in</a:t>
            </a:r>
            <a:r>
              <a:rPr sz="2800" spc="-40" dirty="0">
                <a:latin typeface="Georgia"/>
                <a:cs typeface="Georgia"/>
              </a:rPr>
              <a:t> </a:t>
            </a:r>
            <a:r>
              <a:rPr sz="2800" dirty="0">
                <a:latin typeface="Georgia"/>
                <a:cs typeface="Georgia"/>
              </a:rPr>
              <a:t>February</a:t>
            </a:r>
            <a:r>
              <a:rPr sz="2800" spc="-30" dirty="0">
                <a:latin typeface="Georgia"/>
                <a:cs typeface="Georgia"/>
              </a:rPr>
              <a:t> </a:t>
            </a:r>
            <a:r>
              <a:rPr sz="2800" spc="-5" dirty="0" smtClean="0">
                <a:latin typeface="Georgia"/>
                <a:cs typeface="Georgia"/>
              </a:rPr>
              <a:t>1987,</a:t>
            </a:r>
            <a:r>
              <a:rPr lang="en-GB" sz="2800" spc="-5" dirty="0" smtClean="0">
                <a:latin typeface="Georgia"/>
                <a:cs typeface="Georgia"/>
              </a:rPr>
              <a:t> </a:t>
            </a:r>
            <a:r>
              <a:rPr sz="2800" dirty="0" smtClean="0">
                <a:latin typeface="Georgia"/>
                <a:cs typeface="Georgia"/>
              </a:rPr>
              <a:t>Gorbachev </a:t>
            </a:r>
            <a:r>
              <a:rPr sz="2800" spc="-5" dirty="0">
                <a:latin typeface="Georgia"/>
                <a:cs typeface="Georgia"/>
              </a:rPr>
              <a:t>offered to</a:t>
            </a:r>
            <a:r>
              <a:rPr sz="2800" spc="-120" dirty="0">
                <a:latin typeface="Georgia"/>
                <a:cs typeface="Georgia"/>
              </a:rPr>
              <a:t> </a:t>
            </a:r>
            <a:r>
              <a:rPr sz="2800" dirty="0">
                <a:latin typeface="Georgia"/>
                <a:cs typeface="Georgia"/>
              </a:rPr>
              <a:t>accept</a:t>
            </a:r>
            <a:r>
              <a:rPr sz="2800" spc="-10" dirty="0">
                <a:latin typeface="Georgia"/>
                <a:cs typeface="Georgia"/>
              </a:rPr>
              <a:t> </a:t>
            </a:r>
            <a:r>
              <a:rPr sz="2800" spc="-5" dirty="0">
                <a:latin typeface="Georgia"/>
                <a:cs typeface="Georgia"/>
              </a:rPr>
              <a:t>the  NATO </a:t>
            </a:r>
            <a:r>
              <a:rPr sz="2800" dirty="0">
                <a:latin typeface="Georgia"/>
                <a:cs typeface="Georgia"/>
              </a:rPr>
              <a:t>zero-zero </a:t>
            </a:r>
            <a:r>
              <a:rPr sz="2800" spc="-5" dirty="0">
                <a:latin typeface="Georgia"/>
                <a:cs typeface="Georgia"/>
              </a:rPr>
              <a:t>option, </a:t>
            </a:r>
            <a:r>
              <a:rPr sz="2800" dirty="0">
                <a:latin typeface="Georgia"/>
                <a:cs typeface="Georgia"/>
              </a:rPr>
              <a:t>which would mean both </a:t>
            </a:r>
            <a:r>
              <a:rPr sz="2800" spc="-5" dirty="0">
                <a:latin typeface="Georgia"/>
                <a:cs typeface="Georgia"/>
              </a:rPr>
              <a:t>sides  </a:t>
            </a:r>
            <a:r>
              <a:rPr sz="2800" dirty="0">
                <a:latin typeface="Georgia"/>
                <a:cs typeface="Georgia"/>
              </a:rPr>
              <a:t>removing </a:t>
            </a:r>
            <a:r>
              <a:rPr sz="2800" spc="-5" dirty="0">
                <a:latin typeface="Georgia"/>
                <a:cs typeface="Georgia"/>
              </a:rPr>
              <a:t>their missiles </a:t>
            </a:r>
            <a:r>
              <a:rPr sz="2800" dirty="0">
                <a:latin typeface="Georgia"/>
                <a:cs typeface="Georgia"/>
              </a:rPr>
              <a:t>from </a:t>
            </a:r>
            <a:r>
              <a:rPr sz="2800" spc="-5" dirty="0">
                <a:latin typeface="Georgia"/>
                <a:cs typeface="Georgia"/>
              </a:rPr>
              <a:t>Europe. </a:t>
            </a:r>
            <a:r>
              <a:rPr sz="2800" dirty="0">
                <a:latin typeface="Georgia"/>
                <a:cs typeface="Georgia"/>
              </a:rPr>
              <a:t>This </a:t>
            </a:r>
            <a:r>
              <a:rPr sz="2800" spc="-5" dirty="0">
                <a:latin typeface="Georgia"/>
                <a:cs typeface="Georgia"/>
              </a:rPr>
              <a:t>is </a:t>
            </a:r>
            <a:r>
              <a:rPr sz="2800" dirty="0">
                <a:latin typeface="Georgia"/>
                <a:cs typeface="Georgia"/>
              </a:rPr>
              <a:t>a </a:t>
            </a:r>
            <a:r>
              <a:rPr sz="2800" spc="-5" dirty="0">
                <a:latin typeface="Georgia"/>
                <a:cs typeface="Georgia"/>
              </a:rPr>
              <a:t>complete  </a:t>
            </a:r>
            <a:r>
              <a:rPr sz="2800" dirty="0">
                <a:latin typeface="Georgia"/>
                <a:cs typeface="Georgia"/>
              </a:rPr>
              <a:t>REVERSAL </a:t>
            </a:r>
            <a:r>
              <a:rPr sz="2800" spc="-5" dirty="0">
                <a:latin typeface="Georgia"/>
                <a:cs typeface="Georgia"/>
              </a:rPr>
              <a:t>from earlier </a:t>
            </a:r>
            <a:r>
              <a:rPr sz="2800" dirty="0">
                <a:latin typeface="Georgia"/>
                <a:cs typeface="Georgia"/>
              </a:rPr>
              <a:t>Soviet </a:t>
            </a:r>
            <a:r>
              <a:rPr sz="2800" spc="-5" dirty="0">
                <a:latin typeface="Georgia"/>
                <a:cs typeface="Georgia"/>
              </a:rPr>
              <a:t>policies </a:t>
            </a:r>
            <a:r>
              <a:rPr sz="2800" dirty="0">
                <a:latin typeface="Georgia"/>
                <a:cs typeface="Georgia"/>
              </a:rPr>
              <a:t>and a huge </a:t>
            </a:r>
            <a:r>
              <a:rPr sz="2800" spc="-5" dirty="0">
                <a:latin typeface="Georgia"/>
                <a:cs typeface="Georgia"/>
              </a:rPr>
              <a:t>concession  </a:t>
            </a:r>
            <a:r>
              <a:rPr sz="2800" dirty="0">
                <a:latin typeface="Georgia"/>
                <a:cs typeface="Georgia"/>
              </a:rPr>
              <a:t>by the Soviet Union. Gorbachev’s critics </a:t>
            </a:r>
            <a:r>
              <a:rPr sz="2800" spc="-5" dirty="0">
                <a:latin typeface="Georgia"/>
                <a:cs typeface="Georgia"/>
              </a:rPr>
              <a:t>view </a:t>
            </a:r>
            <a:r>
              <a:rPr sz="2800" dirty="0">
                <a:latin typeface="Georgia"/>
                <a:cs typeface="Georgia"/>
              </a:rPr>
              <a:t>this as a  </a:t>
            </a:r>
            <a:r>
              <a:rPr sz="2800" spc="-5" dirty="0">
                <a:latin typeface="Georgia"/>
                <a:cs typeface="Georgia"/>
              </a:rPr>
              <a:t>dangerous</a:t>
            </a:r>
            <a:r>
              <a:rPr sz="2800" spc="-80" dirty="0">
                <a:latin typeface="Georgia"/>
                <a:cs typeface="Georgia"/>
              </a:rPr>
              <a:t> </a:t>
            </a:r>
            <a:r>
              <a:rPr sz="2800" spc="-5" dirty="0">
                <a:latin typeface="Georgia"/>
                <a:cs typeface="Georgia"/>
              </a:rPr>
              <a:t>surrender.</a:t>
            </a:r>
            <a:endParaRPr sz="2800" dirty="0">
              <a:latin typeface="Georgia"/>
              <a:cs typeface="Georgia"/>
            </a:endParaRPr>
          </a:p>
          <a:p>
            <a:pPr marL="287020" marR="335280" indent="-274320" algn="just">
              <a:spcBef>
                <a:spcPts val="550"/>
              </a:spcBef>
              <a:buClr>
                <a:srgbClr val="71A276"/>
              </a:buClr>
              <a:buSzPct val="84782"/>
              <a:buFont typeface="Wingdings 2"/>
              <a:buChar char=""/>
              <a:tabLst>
                <a:tab pos="287020" algn="l"/>
              </a:tabLst>
            </a:pPr>
            <a:r>
              <a:rPr sz="2800" spc="-5" dirty="0">
                <a:latin typeface="Georgia"/>
                <a:cs typeface="Georgia"/>
              </a:rPr>
              <a:t>November, </a:t>
            </a:r>
            <a:r>
              <a:rPr sz="2800" dirty="0">
                <a:latin typeface="Georgia"/>
                <a:cs typeface="Georgia"/>
              </a:rPr>
              <a:t>1987 – </a:t>
            </a:r>
            <a:r>
              <a:rPr sz="2800" spc="-5" dirty="0">
                <a:latin typeface="Georgia"/>
                <a:cs typeface="Georgia"/>
              </a:rPr>
              <a:t>Gorbachev admitted that the Soviet </a:t>
            </a:r>
            <a:r>
              <a:rPr sz="2800" dirty="0">
                <a:latin typeface="Georgia"/>
                <a:cs typeface="Georgia"/>
              </a:rPr>
              <a:t>bloc  needed to improve human rights and that the ‘Iron</a:t>
            </a:r>
            <a:r>
              <a:rPr sz="2800" spc="-105" dirty="0">
                <a:latin typeface="Georgia"/>
                <a:cs typeface="Georgia"/>
              </a:rPr>
              <a:t> </a:t>
            </a:r>
            <a:r>
              <a:rPr sz="2800" spc="-5" dirty="0">
                <a:latin typeface="Georgia"/>
                <a:cs typeface="Georgia"/>
              </a:rPr>
              <a:t>Curtain’  should be</a:t>
            </a:r>
            <a:r>
              <a:rPr sz="2800" spc="-85" dirty="0">
                <a:latin typeface="Georgia"/>
                <a:cs typeface="Georgia"/>
              </a:rPr>
              <a:t> </a:t>
            </a:r>
            <a:r>
              <a:rPr sz="2800" spc="-5" dirty="0">
                <a:latin typeface="Georgia"/>
                <a:cs typeface="Georgia"/>
              </a:rPr>
              <a:t>lifted.</a:t>
            </a:r>
            <a:endParaRPr sz="2800" dirty="0">
              <a:latin typeface="Georgia"/>
              <a:cs typeface="Georgi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035175">
              <a:lnSpc>
                <a:spcPct val="100000"/>
              </a:lnSpc>
            </a:pPr>
            <a:r>
              <a:rPr sz="3600" spc="-5" dirty="0">
                <a:solidFill>
                  <a:schemeClr val="bg2">
                    <a:lumMod val="25000"/>
                  </a:schemeClr>
                </a:solidFill>
              </a:rPr>
              <a:t>Some </a:t>
            </a:r>
            <a:r>
              <a:rPr sz="3600" dirty="0">
                <a:solidFill>
                  <a:schemeClr val="bg2">
                    <a:lumMod val="25000"/>
                  </a:schemeClr>
                </a:solidFill>
              </a:rPr>
              <a:t>more</a:t>
            </a:r>
            <a:r>
              <a:rPr sz="3600" spc="-65" dirty="0">
                <a:solidFill>
                  <a:schemeClr val="bg2">
                    <a:lumMod val="25000"/>
                  </a:schemeClr>
                </a:solidFill>
              </a:rPr>
              <a:t> </a:t>
            </a:r>
            <a:r>
              <a:rPr sz="3600" spc="-5" dirty="0">
                <a:solidFill>
                  <a:schemeClr val="bg2">
                    <a:lumMod val="25000"/>
                  </a:schemeClr>
                </a:solidFill>
              </a:rPr>
              <a:t>Summits</a:t>
            </a:r>
          </a:p>
        </p:txBody>
      </p:sp>
      <p:sp>
        <p:nvSpPr>
          <p:cNvPr id="3" name="object 3"/>
          <p:cNvSpPr txBox="1"/>
          <p:nvPr/>
        </p:nvSpPr>
        <p:spPr>
          <a:xfrm>
            <a:off x="380491" y="1562734"/>
            <a:ext cx="8286115" cy="4067780"/>
          </a:xfrm>
          <a:prstGeom prst="rect">
            <a:avLst/>
          </a:prstGeom>
        </p:spPr>
        <p:txBody>
          <a:bodyPr vert="horz" wrap="square" lIns="0" tIns="0" rIns="0" bIns="0" rtlCol="0">
            <a:spAutoFit/>
          </a:bodyPr>
          <a:lstStyle/>
          <a:p>
            <a:pPr marL="287020" indent="-274320">
              <a:lnSpc>
                <a:spcPct val="100000"/>
              </a:lnSpc>
              <a:buClr>
                <a:srgbClr val="71A276"/>
              </a:buClr>
              <a:buSzPct val="85185"/>
              <a:buFont typeface="Wingdings 2"/>
              <a:buChar char=""/>
              <a:tabLst>
                <a:tab pos="287020" algn="l"/>
              </a:tabLst>
            </a:pPr>
            <a:r>
              <a:rPr sz="3200" spc="-5" dirty="0">
                <a:latin typeface="Georgia"/>
                <a:cs typeface="Georgia"/>
              </a:rPr>
              <a:t>Washington </a:t>
            </a:r>
            <a:r>
              <a:rPr sz="3200" dirty="0">
                <a:latin typeface="Georgia"/>
                <a:cs typeface="Georgia"/>
              </a:rPr>
              <a:t>(December,</a:t>
            </a:r>
            <a:r>
              <a:rPr sz="3200" spc="-100" dirty="0">
                <a:latin typeface="Georgia"/>
                <a:cs typeface="Georgia"/>
              </a:rPr>
              <a:t> </a:t>
            </a:r>
            <a:r>
              <a:rPr sz="3200" dirty="0">
                <a:latin typeface="Georgia"/>
                <a:cs typeface="Georgia"/>
              </a:rPr>
              <a:t>1987)</a:t>
            </a:r>
          </a:p>
          <a:p>
            <a:pPr marL="561340" marR="677545" lvl="1" indent="-274320">
              <a:lnSpc>
                <a:spcPct val="100000"/>
              </a:lnSpc>
              <a:spcBef>
                <a:spcPts val="545"/>
              </a:spcBef>
              <a:buClr>
                <a:srgbClr val="AFCCAF"/>
              </a:buClr>
              <a:buSzPct val="68181"/>
              <a:buFont typeface="Wingdings"/>
              <a:buChar char=""/>
              <a:tabLst>
                <a:tab pos="561340" algn="l"/>
              </a:tabLst>
            </a:pPr>
            <a:r>
              <a:rPr sz="2800" spc="-5" dirty="0">
                <a:latin typeface="Georgia"/>
                <a:cs typeface="Georgia"/>
              </a:rPr>
              <a:t>There are </a:t>
            </a:r>
            <a:r>
              <a:rPr sz="2800" spc="-10" dirty="0">
                <a:latin typeface="Georgia"/>
                <a:cs typeface="Georgia"/>
              </a:rPr>
              <a:t>real results! </a:t>
            </a:r>
            <a:r>
              <a:rPr sz="2800" spc="-5" dirty="0">
                <a:latin typeface="Georgia"/>
                <a:cs typeface="Georgia"/>
              </a:rPr>
              <a:t>Signing of </a:t>
            </a:r>
            <a:r>
              <a:rPr sz="2800" spc="-10" dirty="0">
                <a:latin typeface="Georgia"/>
                <a:cs typeface="Georgia"/>
              </a:rPr>
              <a:t>the INF </a:t>
            </a:r>
            <a:r>
              <a:rPr sz="2800" spc="-5" dirty="0">
                <a:latin typeface="Georgia"/>
                <a:cs typeface="Georgia"/>
              </a:rPr>
              <a:t>(Intermediate  </a:t>
            </a:r>
            <a:r>
              <a:rPr sz="2800" spc="-10" dirty="0">
                <a:latin typeface="Georgia"/>
                <a:cs typeface="Georgia"/>
              </a:rPr>
              <a:t>Nuclear </a:t>
            </a:r>
            <a:r>
              <a:rPr sz="2800" spc="-5" dirty="0">
                <a:latin typeface="Georgia"/>
                <a:cs typeface="Georgia"/>
              </a:rPr>
              <a:t>Forces) </a:t>
            </a:r>
            <a:r>
              <a:rPr sz="2800" spc="-10" dirty="0">
                <a:latin typeface="Georgia"/>
                <a:cs typeface="Georgia"/>
              </a:rPr>
              <a:t>Treaty! </a:t>
            </a:r>
            <a:r>
              <a:rPr sz="2800" spc="-5" dirty="0">
                <a:latin typeface="Georgia"/>
                <a:cs typeface="Georgia"/>
              </a:rPr>
              <a:t>This treaty </a:t>
            </a:r>
            <a:r>
              <a:rPr sz="2800" spc="-10" dirty="0">
                <a:latin typeface="Georgia"/>
                <a:cs typeface="Georgia"/>
              </a:rPr>
              <a:t>stated that </a:t>
            </a:r>
            <a:r>
              <a:rPr sz="2800" spc="-5" dirty="0">
                <a:latin typeface="Georgia"/>
                <a:cs typeface="Georgia"/>
              </a:rPr>
              <a:t>all </a:t>
            </a:r>
            <a:r>
              <a:rPr sz="2800" spc="-10" dirty="0">
                <a:latin typeface="Georgia"/>
                <a:cs typeface="Georgia"/>
              </a:rPr>
              <a:t>nuclear  </a:t>
            </a:r>
            <a:r>
              <a:rPr sz="2800" spc="-5" dirty="0">
                <a:latin typeface="Georgia"/>
                <a:cs typeface="Georgia"/>
              </a:rPr>
              <a:t>missiles would </a:t>
            </a:r>
            <a:r>
              <a:rPr sz="2800" spc="-10" dirty="0">
                <a:latin typeface="Georgia"/>
                <a:cs typeface="Georgia"/>
              </a:rPr>
              <a:t>be withdrawn </a:t>
            </a:r>
            <a:r>
              <a:rPr sz="2800" spc="-5" dirty="0">
                <a:latin typeface="Georgia"/>
                <a:cs typeface="Georgia"/>
              </a:rPr>
              <a:t>from</a:t>
            </a:r>
            <a:r>
              <a:rPr sz="2800" spc="30" dirty="0">
                <a:latin typeface="Georgia"/>
                <a:cs typeface="Georgia"/>
              </a:rPr>
              <a:t> </a:t>
            </a:r>
            <a:r>
              <a:rPr sz="2800" spc="-10" dirty="0">
                <a:latin typeface="Georgia"/>
                <a:cs typeface="Georgia"/>
              </a:rPr>
              <a:t>Europe.</a:t>
            </a:r>
            <a:endParaRPr sz="2800" dirty="0">
              <a:latin typeface="Georgia"/>
              <a:cs typeface="Georgia"/>
            </a:endParaRPr>
          </a:p>
          <a:p>
            <a:pPr marL="561340" marR="5080" lvl="1" indent="-274320">
              <a:lnSpc>
                <a:spcPct val="100000"/>
              </a:lnSpc>
              <a:spcBef>
                <a:spcPts val="530"/>
              </a:spcBef>
              <a:buClr>
                <a:srgbClr val="AFCCAF"/>
              </a:buClr>
              <a:buSzPct val="68181"/>
              <a:buFont typeface="Wingdings"/>
              <a:buChar char=""/>
              <a:tabLst>
                <a:tab pos="561340" algn="l"/>
              </a:tabLst>
            </a:pPr>
            <a:r>
              <a:rPr sz="2800" spc="-5" dirty="0">
                <a:latin typeface="Georgia"/>
                <a:cs typeface="Georgia"/>
              </a:rPr>
              <a:t>IMPORTANT, </a:t>
            </a:r>
            <a:r>
              <a:rPr sz="2800" spc="-10" dirty="0">
                <a:latin typeface="Georgia"/>
                <a:cs typeface="Georgia"/>
              </a:rPr>
              <a:t>but </a:t>
            </a:r>
            <a:r>
              <a:rPr sz="2800" spc="-5" dirty="0">
                <a:latin typeface="Georgia"/>
                <a:cs typeface="Georgia"/>
              </a:rPr>
              <a:t>why? </a:t>
            </a:r>
            <a:r>
              <a:rPr lang="en-GB" sz="2800" spc="-5" dirty="0" smtClean="0">
                <a:latin typeface="Georgia"/>
                <a:cs typeface="Georgia"/>
              </a:rPr>
              <a:t>This </a:t>
            </a:r>
            <a:r>
              <a:rPr sz="2800" spc="-5" dirty="0" smtClean="0">
                <a:latin typeface="Georgia"/>
                <a:cs typeface="Georgia"/>
              </a:rPr>
              <a:t>is </a:t>
            </a:r>
            <a:r>
              <a:rPr sz="2800" spc="-5" dirty="0">
                <a:latin typeface="Georgia"/>
                <a:cs typeface="Georgia"/>
              </a:rPr>
              <a:t>the first arms  </a:t>
            </a:r>
            <a:r>
              <a:rPr sz="2800" spc="-10" dirty="0">
                <a:latin typeface="Georgia"/>
                <a:cs typeface="Georgia"/>
              </a:rPr>
              <a:t>reduction </a:t>
            </a:r>
            <a:r>
              <a:rPr sz="2800" spc="-5" dirty="0">
                <a:latin typeface="Georgia"/>
                <a:cs typeface="Georgia"/>
              </a:rPr>
              <a:t>treaty to be </a:t>
            </a:r>
            <a:r>
              <a:rPr sz="2800" spc="-10" dirty="0">
                <a:latin typeface="Georgia"/>
                <a:cs typeface="Georgia"/>
              </a:rPr>
              <a:t>signed since </a:t>
            </a:r>
            <a:r>
              <a:rPr sz="2800" spc="-5" dirty="0" smtClean="0">
                <a:latin typeface="Georgia"/>
                <a:cs typeface="Georgia"/>
              </a:rPr>
              <a:t>1979</a:t>
            </a:r>
            <a:r>
              <a:rPr lang="en-GB" sz="2800" spc="-5" dirty="0" smtClean="0">
                <a:latin typeface="Georgia"/>
                <a:cs typeface="Georgia"/>
              </a:rPr>
              <a:t> and </a:t>
            </a:r>
            <a:r>
              <a:rPr sz="2800" spc="-5" dirty="0" smtClean="0">
                <a:latin typeface="Georgia"/>
                <a:cs typeface="Georgia"/>
              </a:rPr>
              <a:t>it </a:t>
            </a:r>
            <a:r>
              <a:rPr sz="2800" spc="-10" dirty="0">
                <a:latin typeface="Georgia"/>
                <a:cs typeface="Georgia"/>
              </a:rPr>
              <a:t>was unique </a:t>
            </a:r>
            <a:r>
              <a:rPr sz="2800" dirty="0">
                <a:latin typeface="Georgia"/>
                <a:cs typeface="Georgia"/>
              </a:rPr>
              <a:t>in </a:t>
            </a:r>
            <a:r>
              <a:rPr sz="2800" spc="-10" dirty="0" smtClean="0">
                <a:latin typeface="Georgia"/>
                <a:cs typeface="Georgia"/>
              </a:rPr>
              <a:t>that </a:t>
            </a:r>
            <a:r>
              <a:rPr sz="2800" spc="-5" dirty="0">
                <a:latin typeface="Georgia"/>
                <a:cs typeface="Georgia"/>
              </a:rPr>
              <a:t>it </a:t>
            </a:r>
            <a:r>
              <a:rPr sz="2800" spc="-10" dirty="0">
                <a:latin typeface="Georgia"/>
                <a:cs typeface="Georgia"/>
              </a:rPr>
              <a:t>completely </a:t>
            </a:r>
            <a:r>
              <a:rPr sz="2800" spc="-5" dirty="0">
                <a:latin typeface="Georgia"/>
                <a:cs typeface="Georgia"/>
              </a:rPr>
              <a:t>eliminated an </a:t>
            </a:r>
            <a:r>
              <a:rPr sz="2800" spc="-10" dirty="0">
                <a:latin typeface="Georgia"/>
                <a:cs typeface="Georgia"/>
              </a:rPr>
              <a:t>entire category </a:t>
            </a:r>
            <a:r>
              <a:rPr sz="2800" spc="-5" dirty="0">
                <a:latin typeface="Georgia"/>
                <a:cs typeface="Georgia"/>
              </a:rPr>
              <a:t>of </a:t>
            </a:r>
            <a:r>
              <a:rPr sz="2800" spc="-10" dirty="0">
                <a:latin typeface="Georgia"/>
                <a:cs typeface="Georgia"/>
              </a:rPr>
              <a:t>nuclear  weapons. </a:t>
            </a:r>
            <a:endParaRPr sz="2800" dirty="0">
              <a:latin typeface="Georgia"/>
              <a:cs typeface="Georgi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421957"/>
            <a:ext cx="8077200" cy="553998"/>
          </a:xfrm>
          <a:noFill/>
        </p:spPr>
        <p:txBody>
          <a:bodyPr/>
          <a:lstStyle/>
          <a:p>
            <a:pPr algn="ctr" eaLnBrk="1" hangingPunct="1">
              <a:spcBef>
                <a:spcPct val="50000"/>
              </a:spcBef>
            </a:pPr>
            <a:r>
              <a:rPr lang="en-US" altLang="en-US" sz="3600" dirty="0" smtClean="0">
                <a:solidFill>
                  <a:schemeClr val="bg2">
                    <a:lumMod val="25000"/>
                  </a:schemeClr>
                </a:solidFill>
                <a:latin typeface="Georgia" panose="02040502050405020303" pitchFamily="18" charset="0"/>
              </a:rPr>
              <a:t>Recap: Upheaval in Latin America</a:t>
            </a:r>
          </a:p>
        </p:txBody>
      </p:sp>
      <p:sp>
        <p:nvSpPr>
          <p:cNvPr id="145411" name="Rectangle 3"/>
          <p:cNvSpPr>
            <a:spLocks noChangeArrowheads="1"/>
          </p:cNvSpPr>
          <p:nvPr/>
        </p:nvSpPr>
        <p:spPr bwMode="auto">
          <a:xfrm>
            <a:off x="2133600" y="1646898"/>
            <a:ext cx="6553200" cy="162970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dirty="0">
                <a:solidFill>
                  <a:srgbClr val="003300"/>
                </a:solidFill>
                <a:latin typeface="Georgia" panose="02040502050405020303" pitchFamily="18" charset="0"/>
              </a:rPr>
              <a:t>Violent civil war between Marxist guerrillas and government troops supported by armed extremist groups</a:t>
            </a:r>
          </a:p>
          <a:p>
            <a:pPr eaLnBrk="1" hangingPunct="1">
              <a:spcBef>
                <a:spcPct val="50000"/>
              </a:spcBef>
              <a:buFontTx/>
              <a:buChar char="•"/>
            </a:pPr>
            <a:r>
              <a:rPr lang="en-US" altLang="en-US" dirty="0">
                <a:solidFill>
                  <a:srgbClr val="003300"/>
                </a:solidFill>
                <a:latin typeface="Georgia" panose="02040502050405020303" pitchFamily="18" charset="0"/>
              </a:rPr>
              <a:t>Reagan administration supported José </a:t>
            </a:r>
            <a:r>
              <a:rPr lang="en-US" altLang="en-US" dirty="0" err="1">
                <a:solidFill>
                  <a:srgbClr val="003300"/>
                </a:solidFill>
                <a:latin typeface="Georgia" panose="02040502050405020303" pitchFamily="18" charset="0"/>
              </a:rPr>
              <a:t>Napoleón</a:t>
            </a:r>
            <a:r>
              <a:rPr lang="en-US" altLang="en-US" dirty="0">
                <a:solidFill>
                  <a:srgbClr val="003300"/>
                </a:solidFill>
                <a:latin typeface="Georgia" panose="02040502050405020303" pitchFamily="18" charset="0"/>
              </a:rPr>
              <a:t> Duarte—a moderate leader who won the 1984 election.</a:t>
            </a:r>
          </a:p>
        </p:txBody>
      </p:sp>
      <p:sp>
        <p:nvSpPr>
          <p:cNvPr id="145412" name="Text Box 4"/>
          <p:cNvSpPr txBox="1">
            <a:spLocks noChangeArrowheads="1"/>
          </p:cNvSpPr>
          <p:nvPr/>
        </p:nvSpPr>
        <p:spPr bwMode="auto">
          <a:xfrm>
            <a:off x="341610" y="1919288"/>
            <a:ext cx="1547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dirty="0">
                <a:solidFill>
                  <a:srgbClr val="FF9900"/>
                </a:solidFill>
                <a:latin typeface="Georgia" panose="02040502050405020303" pitchFamily="18" charset="0"/>
              </a:rPr>
              <a:t>El Salvador</a:t>
            </a:r>
          </a:p>
        </p:txBody>
      </p:sp>
      <p:sp>
        <p:nvSpPr>
          <p:cNvPr id="145414" name="Rectangle 6"/>
          <p:cNvSpPr>
            <a:spLocks noChangeArrowheads="1"/>
          </p:cNvSpPr>
          <p:nvPr/>
        </p:nvSpPr>
        <p:spPr bwMode="auto">
          <a:xfrm>
            <a:off x="2133600" y="3505200"/>
            <a:ext cx="6553200" cy="26670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dirty="0">
                <a:solidFill>
                  <a:srgbClr val="003300"/>
                </a:solidFill>
                <a:latin typeface="Georgia" panose="02040502050405020303" pitchFamily="18" charset="0"/>
              </a:rPr>
              <a:t>U.S-backed </a:t>
            </a:r>
            <a:r>
              <a:rPr lang="en-US" altLang="en-US" dirty="0" err="1">
                <a:solidFill>
                  <a:srgbClr val="003300"/>
                </a:solidFill>
                <a:latin typeface="Georgia" panose="02040502050405020303" pitchFamily="18" charset="0"/>
              </a:rPr>
              <a:t>Anastasio</a:t>
            </a:r>
            <a:r>
              <a:rPr lang="en-US" altLang="en-US" dirty="0">
                <a:solidFill>
                  <a:srgbClr val="003300"/>
                </a:solidFill>
                <a:latin typeface="Georgia" panose="02040502050405020303" pitchFamily="18" charset="0"/>
              </a:rPr>
              <a:t> Somoza </a:t>
            </a:r>
            <a:r>
              <a:rPr lang="en-US" altLang="en-US" dirty="0" err="1">
                <a:solidFill>
                  <a:srgbClr val="003300"/>
                </a:solidFill>
                <a:latin typeface="Georgia" panose="02040502050405020303" pitchFamily="18" charset="0"/>
              </a:rPr>
              <a:t>Debayle</a:t>
            </a:r>
            <a:r>
              <a:rPr lang="en-US" altLang="en-US" dirty="0">
                <a:solidFill>
                  <a:srgbClr val="003300"/>
                </a:solidFill>
                <a:latin typeface="Georgia" panose="02040502050405020303" pitchFamily="18" charset="0"/>
              </a:rPr>
              <a:t> was ousted by the Sandinistas—a Marxist group.</a:t>
            </a:r>
          </a:p>
          <a:p>
            <a:pPr eaLnBrk="1" hangingPunct="1">
              <a:spcBef>
                <a:spcPct val="50000"/>
              </a:spcBef>
              <a:buFontTx/>
              <a:buChar char="•"/>
            </a:pPr>
            <a:r>
              <a:rPr lang="en-US" altLang="en-US" dirty="0">
                <a:solidFill>
                  <a:srgbClr val="003300"/>
                </a:solidFill>
                <a:latin typeface="Georgia" panose="02040502050405020303" pitchFamily="18" charset="0"/>
              </a:rPr>
              <a:t>Reagan cut off aid to Nicaragua saying that the Sandinistas were backed by the USSR.</a:t>
            </a:r>
          </a:p>
          <a:p>
            <a:pPr eaLnBrk="1" hangingPunct="1">
              <a:spcBef>
                <a:spcPct val="50000"/>
              </a:spcBef>
              <a:buFontTx/>
              <a:buChar char="•"/>
            </a:pPr>
            <a:r>
              <a:rPr lang="en-US" altLang="en-US" dirty="0">
                <a:solidFill>
                  <a:srgbClr val="003300"/>
                </a:solidFill>
                <a:latin typeface="Georgia" panose="02040502050405020303" pitchFamily="18" charset="0"/>
              </a:rPr>
              <a:t>Reagan then allowed the CIA to equip and train a Sandinista opposition group called the Contras.</a:t>
            </a:r>
          </a:p>
          <a:p>
            <a:pPr eaLnBrk="1" hangingPunct="1">
              <a:spcBef>
                <a:spcPct val="50000"/>
              </a:spcBef>
              <a:buFontTx/>
              <a:buChar char="•"/>
            </a:pPr>
            <a:r>
              <a:rPr lang="en-US" altLang="en-US" dirty="0">
                <a:solidFill>
                  <a:srgbClr val="003300"/>
                </a:solidFill>
                <a:latin typeface="Georgia" panose="02040502050405020303" pitchFamily="18" charset="0"/>
              </a:rPr>
              <a:t>Congress cut off funds to the Contras and banned all further direct or indirect U.S. support of them.</a:t>
            </a:r>
          </a:p>
        </p:txBody>
      </p:sp>
      <p:sp>
        <p:nvSpPr>
          <p:cNvPr id="145415" name="Text Box 7"/>
          <p:cNvSpPr txBox="1">
            <a:spLocks noChangeArrowheads="1"/>
          </p:cNvSpPr>
          <p:nvPr/>
        </p:nvSpPr>
        <p:spPr bwMode="auto">
          <a:xfrm>
            <a:off x="412142" y="3657600"/>
            <a:ext cx="14061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dirty="0">
                <a:solidFill>
                  <a:srgbClr val="FF9900"/>
                </a:solidFill>
                <a:latin typeface="Georgia" panose="02040502050405020303" pitchFamily="18" charset="0"/>
              </a:rPr>
              <a:t>Nicaragua</a:t>
            </a:r>
          </a:p>
        </p:txBody>
      </p:sp>
    </p:spTree>
    <p:extLst>
      <p:ext uri="{BB962C8B-B14F-4D97-AF65-F5344CB8AC3E}">
        <p14:creationId xmlns:p14="http://schemas.microsoft.com/office/powerpoint/2010/main" val="1873235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5412"/>
                                        </p:tgtEl>
                                        <p:attrNameLst>
                                          <p:attrName>style.visibility</p:attrName>
                                        </p:attrNameLst>
                                      </p:cBhvr>
                                      <p:to>
                                        <p:strVal val="visible"/>
                                      </p:to>
                                    </p:set>
                                    <p:animEffect transition="in" filter="wipe(up)">
                                      <p:cBhvr>
                                        <p:cTn id="7" dur="500"/>
                                        <p:tgtEl>
                                          <p:spTgt spid="1454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5411"/>
                                        </p:tgtEl>
                                        <p:attrNameLst>
                                          <p:attrName>style.visibility</p:attrName>
                                        </p:attrNameLst>
                                      </p:cBhvr>
                                      <p:to>
                                        <p:strVal val="visible"/>
                                      </p:to>
                                    </p:set>
                                    <p:animEffect transition="in" filter="wipe(up)">
                                      <p:cBhvr>
                                        <p:cTn id="10" dur="500"/>
                                        <p:tgtEl>
                                          <p:spTgt spid="1454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45415"/>
                                        </p:tgtEl>
                                        <p:attrNameLst>
                                          <p:attrName>style.visibility</p:attrName>
                                        </p:attrNameLst>
                                      </p:cBhvr>
                                      <p:to>
                                        <p:strVal val="visible"/>
                                      </p:to>
                                    </p:set>
                                    <p:animEffect transition="in" filter="wipe(up)">
                                      <p:cBhvr>
                                        <p:cTn id="15" dur="500"/>
                                        <p:tgtEl>
                                          <p:spTgt spid="145415"/>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45414"/>
                                        </p:tgtEl>
                                        <p:attrNameLst>
                                          <p:attrName>style.visibility</p:attrName>
                                        </p:attrNameLst>
                                      </p:cBhvr>
                                      <p:to>
                                        <p:strVal val="visible"/>
                                      </p:to>
                                    </p:set>
                                    <p:animEffect transition="in" filter="wipe(up)">
                                      <p:cBhvr>
                                        <p:cTn id="18" dur="500"/>
                                        <p:tgtEl>
                                          <p:spTgt spid="145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animBg="1"/>
      <p:bldP spid="145412" grpId="0"/>
      <p:bldP spid="145414" grpId="0" animBg="1"/>
      <p:bldP spid="1454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410460">
              <a:lnSpc>
                <a:spcPct val="100000"/>
              </a:lnSpc>
            </a:pPr>
            <a:r>
              <a:rPr sz="3600" dirty="0">
                <a:solidFill>
                  <a:schemeClr val="bg2">
                    <a:lumMod val="25000"/>
                  </a:schemeClr>
                </a:solidFill>
              </a:rPr>
              <a:t>All </a:t>
            </a:r>
            <a:r>
              <a:rPr sz="3600" spc="-5" dirty="0">
                <a:solidFill>
                  <a:schemeClr val="bg2">
                    <a:lumMod val="25000"/>
                  </a:schemeClr>
                </a:solidFill>
              </a:rPr>
              <a:t>the</a:t>
            </a:r>
            <a:r>
              <a:rPr sz="3600" spc="-50" dirty="0">
                <a:solidFill>
                  <a:schemeClr val="bg2">
                    <a:lumMod val="25000"/>
                  </a:schemeClr>
                </a:solidFill>
              </a:rPr>
              <a:t> </a:t>
            </a:r>
            <a:r>
              <a:rPr sz="3600" spc="-5" dirty="0">
                <a:solidFill>
                  <a:schemeClr val="bg2">
                    <a:lumMod val="25000"/>
                  </a:schemeClr>
                </a:solidFill>
              </a:rPr>
              <a:t>Summits!</a:t>
            </a:r>
          </a:p>
        </p:txBody>
      </p:sp>
      <p:sp>
        <p:nvSpPr>
          <p:cNvPr id="3" name="object 3"/>
          <p:cNvSpPr txBox="1"/>
          <p:nvPr/>
        </p:nvSpPr>
        <p:spPr>
          <a:xfrm>
            <a:off x="380491" y="1521205"/>
            <a:ext cx="8382509" cy="3883114"/>
          </a:xfrm>
          <a:prstGeom prst="rect">
            <a:avLst/>
          </a:prstGeom>
        </p:spPr>
        <p:txBody>
          <a:bodyPr vert="horz" wrap="square" lIns="0" tIns="0" rIns="0" bIns="0" rtlCol="0">
            <a:spAutoFit/>
          </a:bodyPr>
          <a:lstStyle/>
          <a:p>
            <a:pPr marL="287020" indent="-274320">
              <a:buClr>
                <a:srgbClr val="71A276"/>
              </a:buClr>
              <a:buSzPct val="85185"/>
              <a:buFont typeface="Wingdings 2"/>
              <a:buChar char=""/>
              <a:tabLst>
                <a:tab pos="287020" algn="l"/>
              </a:tabLst>
            </a:pPr>
            <a:r>
              <a:rPr sz="2800" spc="-5" dirty="0">
                <a:latin typeface="Georgia"/>
                <a:cs typeface="Georgia"/>
              </a:rPr>
              <a:t>Moscow (May,</a:t>
            </a:r>
            <a:r>
              <a:rPr sz="2800" spc="-100" dirty="0">
                <a:latin typeface="Georgia"/>
                <a:cs typeface="Georgia"/>
              </a:rPr>
              <a:t> </a:t>
            </a:r>
            <a:r>
              <a:rPr sz="2800" spc="-5" dirty="0">
                <a:latin typeface="Georgia"/>
                <a:cs typeface="Georgia"/>
              </a:rPr>
              <a:t>1988)</a:t>
            </a:r>
            <a:endParaRPr sz="2800" dirty="0">
              <a:latin typeface="Georgia"/>
              <a:cs typeface="Georgia"/>
            </a:endParaRPr>
          </a:p>
          <a:p>
            <a:pPr marL="561340" marR="462915" lvl="1" indent="-274320">
              <a:spcBef>
                <a:spcPts val="525"/>
              </a:spcBef>
              <a:buClr>
                <a:srgbClr val="AFCCAF"/>
              </a:buClr>
              <a:buSzPct val="68181"/>
              <a:buFont typeface="Wingdings"/>
              <a:buChar char=""/>
              <a:tabLst>
                <a:tab pos="561340" algn="l"/>
              </a:tabLst>
            </a:pPr>
            <a:r>
              <a:rPr lang="en-GB" sz="2400" spc="-10" dirty="0">
                <a:latin typeface="Georgia"/>
                <a:cs typeface="Georgia"/>
              </a:rPr>
              <a:t>O</a:t>
            </a:r>
            <a:r>
              <a:rPr sz="2400" spc="-10" dirty="0" err="1" smtClean="0">
                <a:latin typeface="Georgia"/>
                <a:cs typeface="Georgia"/>
              </a:rPr>
              <a:t>nce</a:t>
            </a:r>
            <a:r>
              <a:rPr sz="2400" spc="-10" dirty="0" smtClean="0">
                <a:latin typeface="Georgia"/>
                <a:cs typeface="Georgia"/>
              </a:rPr>
              <a:t> </a:t>
            </a:r>
            <a:r>
              <a:rPr sz="2400" spc="-5" dirty="0" smtClean="0">
                <a:latin typeface="Georgia"/>
                <a:cs typeface="Georgia"/>
              </a:rPr>
              <a:t>again, this </a:t>
            </a:r>
            <a:r>
              <a:rPr sz="2400" spc="-10" dirty="0" smtClean="0">
                <a:latin typeface="Georgia"/>
                <a:cs typeface="Georgia"/>
              </a:rPr>
              <a:t>summit </a:t>
            </a:r>
            <a:r>
              <a:rPr sz="2400" spc="-5" dirty="0" smtClean="0">
                <a:latin typeface="Georgia"/>
                <a:cs typeface="Georgia"/>
              </a:rPr>
              <a:t>achieved </a:t>
            </a:r>
            <a:r>
              <a:rPr sz="2400" spc="-10" dirty="0" smtClean="0">
                <a:latin typeface="Georgia"/>
                <a:cs typeface="Georgia"/>
              </a:rPr>
              <a:t>few </a:t>
            </a:r>
            <a:r>
              <a:rPr sz="2400" spc="-5" dirty="0" smtClean="0">
                <a:latin typeface="Georgia"/>
                <a:cs typeface="Georgia"/>
              </a:rPr>
              <a:t>results, as  </a:t>
            </a:r>
            <a:r>
              <a:rPr sz="2400" spc="-10" dirty="0" smtClean="0">
                <a:latin typeface="Georgia"/>
                <a:cs typeface="Georgia"/>
              </a:rPr>
              <a:t>once again the Star </a:t>
            </a:r>
            <a:r>
              <a:rPr sz="2400" spc="-5" dirty="0" smtClean="0">
                <a:latin typeface="Georgia"/>
                <a:cs typeface="Georgia"/>
              </a:rPr>
              <a:t>Wars </a:t>
            </a:r>
            <a:r>
              <a:rPr sz="2400" spc="-10" dirty="0" smtClean="0">
                <a:latin typeface="Georgia"/>
                <a:cs typeface="Georgia"/>
              </a:rPr>
              <a:t>project came </a:t>
            </a:r>
            <a:r>
              <a:rPr sz="2400" spc="-5" dirty="0" smtClean="0">
                <a:latin typeface="Georgia"/>
                <a:cs typeface="Georgia"/>
              </a:rPr>
              <a:t>up and </a:t>
            </a:r>
            <a:r>
              <a:rPr sz="2400" spc="-10" dirty="0" smtClean="0">
                <a:latin typeface="Georgia"/>
                <a:cs typeface="Georgia"/>
              </a:rPr>
              <a:t>blocked  agreements </a:t>
            </a:r>
            <a:r>
              <a:rPr sz="2400" spc="-5" dirty="0" smtClean="0">
                <a:latin typeface="Georgia"/>
                <a:cs typeface="Georgia"/>
              </a:rPr>
              <a:t>on </a:t>
            </a:r>
            <a:r>
              <a:rPr sz="2400" spc="-10" dirty="0" smtClean="0">
                <a:latin typeface="Georgia"/>
                <a:cs typeface="Georgia"/>
              </a:rPr>
              <a:t>reduction </a:t>
            </a:r>
            <a:r>
              <a:rPr sz="2400" spc="-5" dirty="0" smtClean="0">
                <a:latin typeface="Georgia"/>
                <a:cs typeface="Georgia"/>
              </a:rPr>
              <a:t>of </a:t>
            </a:r>
            <a:r>
              <a:rPr sz="2400" spc="-10" dirty="0" smtClean="0">
                <a:latin typeface="Georgia"/>
                <a:cs typeface="Georgia"/>
              </a:rPr>
              <a:t>strategic nuclear</a:t>
            </a:r>
            <a:r>
              <a:rPr sz="2400" spc="190" dirty="0" smtClean="0">
                <a:latin typeface="Georgia"/>
                <a:cs typeface="Georgia"/>
              </a:rPr>
              <a:t> </a:t>
            </a:r>
            <a:r>
              <a:rPr sz="2400" spc="-10" dirty="0" smtClean="0">
                <a:latin typeface="Georgia"/>
                <a:cs typeface="Georgia"/>
              </a:rPr>
              <a:t>weapons.</a:t>
            </a:r>
            <a:endParaRPr sz="2400" dirty="0" smtClean="0">
              <a:latin typeface="Georgia"/>
              <a:cs typeface="Georgia"/>
            </a:endParaRPr>
          </a:p>
          <a:p>
            <a:pPr marL="561340" marR="80010" lvl="1" indent="-274320">
              <a:spcBef>
                <a:spcPts val="490"/>
              </a:spcBef>
              <a:buClr>
                <a:srgbClr val="AFCCAF"/>
              </a:buClr>
              <a:buSzPct val="68181"/>
              <a:buFont typeface="Wingdings"/>
              <a:buChar char=""/>
              <a:tabLst>
                <a:tab pos="561340" algn="l"/>
              </a:tabLst>
            </a:pPr>
            <a:r>
              <a:rPr sz="2400" spc="-5" dirty="0" smtClean="0">
                <a:latin typeface="Georgia"/>
                <a:cs typeface="Georgia"/>
              </a:rPr>
              <a:t>But </a:t>
            </a:r>
            <a:r>
              <a:rPr sz="2400" spc="-5" dirty="0">
                <a:latin typeface="Georgia"/>
                <a:cs typeface="Georgia"/>
              </a:rPr>
              <a:t>by this point, it’s clear that Gorbachev is making sincere  efforts to reform </a:t>
            </a:r>
            <a:r>
              <a:rPr sz="2400" spc="-10" dirty="0">
                <a:latin typeface="Georgia"/>
                <a:cs typeface="Georgia"/>
              </a:rPr>
              <a:t>and </a:t>
            </a:r>
            <a:r>
              <a:rPr sz="2400" spc="-5" dirty="0">
                <a:latin typeface="Georgia"/>
                <a:cs typeface="Georgia"/>
              </a:rPr>
              <a:t>negotiate…and </a:t>
            </a:r>
            <a:r>
              <a:rPr sz="2400" spc="-10" dirty="0">
                <a:latin typeface="Georgia"/>
                <a:cs typeface="Georgia"/>
              </a:rPr>
              <a:t>Reagan </a:t>
            </a:r>
            <a:r>
              <a:rPr sz="2400" spc="-5" dirty="0">
                <a:latin typeface="Georgia"/>
                <a:cs typeface="Georgia"/>
              </a:rPr>
              <a:t>can’t </a:t>
            </a:r>
            <a:r>
              <a:rPr sz="2400" spc="-10" dirty="0">
                <a:latin typeface="Georgia"/>
                <a:cs typeface="Georgia"/>
              </a:rPr>
              <a:t>really keep  </a:t>
            </a:r>
            <a:r>
              <a:rPr sz="2400" spc="-5" dirty="0">
                <a:latin typeface="Georgia"/>
                <a:cs typeface="Georgia"/>
              </a:rPr>
              <a:t>calling the Soviet Union an “Evil Empire.” The international  </a:t>
            </a:r>
            <a:r>
              <a:rPr sz="2400" spc="-10" dirty="0">
                <a:latin typeface="Georgia"/>
                <a:cs typeface="Georgia"/>
              </a:rPr>
              <a:t>community looked </a:t>
            </a:r>
            <a:r>
              <a:rPr sz="2400" spc="-5" dirty="0">
                <a:latin typeface="Georgia"/>
                <a:cs typeface="Georgia"/>
              </a:rPr>
              <a:t>favorably on Gorbachev and </a:t>
            </a:r>
            <a:r>
              <a:rPr sz="2400" dirty="0">
                <a:latin typeface="Georgia"/>
                <a:cs typeface="Georgia"/>
              </a:rPr>
              <a:t>his </a:t>
            </a:r>
            <a:r>
              <a:rPr sz="2400" spc="-10" dirty="0">
                <a:latin typeface="Georgia"/>
                <a:cs typeface="Georgia"/>
              </a:rPr>
              <a:t>policies,  </a:t>
            </a:r>
            <a:r>
              <a:rPr sz="2400" spc="-5" dirty="0">
                <a:latin typeface="Georgia"/>
                <a:cs typeface="Georgia"/>
              </a:rPr>
              <a:t>and Americans </a:t>
            </a:r>
            <a:r>
              <a:rPr sz="2400" spc="-10" dirty="0">
                <a:latin typeface="Georgia"/>
                <a:cs typeface="Georgia"/>
              </a:rPr>
              <a:t>started </a:t>
            </a:r>
            <a:r>
              <a:rPr sz="2400" spc="-5" dirty="0">
                <a:latin typeface="Georgia"/>
                <a:cs typeface="Georgia"/>
              </a:rPr>
              <a:t>to </a:t>
            </a:r>
            <a:r>
              <a:rPr sz="2400" spc="-10" dirty="0">
                <a:latin typeface="Georgia"/>
                <a:cs typeface="Georgia"/>
              </a:rPr>
              <a:t>become frustrated with their  </a:t>
            </a:r>
            <a:r>
              <a:rPr sz="2400" spc="-5" dirty="0">
                <a:latin typeface="Georgia"/>
                <a:cs typeface="Georgia"/>
              </a:rPr>
              <a:t>politicians.</a:t>
            </a:r>
            <a:endParaRPr sz="2400" dirty="0">
              <a:latin typeface="Georgia"/>
              <a:cs typeface="Georgi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616200">
              <a:lnSpc>
                <a:spcPct val="100000"/>
              </a:lnSpc>
            </a:pPr>
            <a:r>
              <a:rPr sz="3600" spc="-5" dirty="0">
                <a:solidFill>
                  <a:schemeClr val="bg2">
                    <a:lumMod val="25000"/>
                  </a:schemeClr>
                </a:solidFill>
              </a:rPr>
              <a:t>New</a:t>
            </a:r>
            <a:r>
              <a:rPr sz="3600" spc="-45" dirty="0">
                <a:solidFill>
                  <a:schemeClr val="bg2">
                    <a:lumMod val="25000"/>
                  </a:schemeClr>
                </a:solidFill>
              </a:rPr>
              <a:t> </a:t>
            </a:r>
            <a:r>
              <a:rPr sz="3600" spc="-5" dirty="0">
                <a:solidFill>
                  <a:schemeClr val="bg2">
                    <a:lumMod val="25000"/>
                  </a:schemeClr>
                </a:solidFill>
              </a:rPr>
              <a:t>President</a:t>
            </a:r>
          </a:p>
        </p:txBody>
      </p:sp>
      <p:sp>
        <p:nvSpPr>
          <p:cNvPr id="3" name="object 3"/>
          <p:cNvSpPr txBox="1"/>
          <p:nvPr/>
        </p:nvSpPr>
        <p:spPr>
          <a:xfrm>
            <a:off x="344169" y="1524000"/>
            <a:ext cx="8455660" cy="4624343"/>
          </a:xfrm>
          <a:prstGeom prst="rect">
            <a:avLst/>
          </a:prstGeom>
        </p:spPr>
        <p:txBody>
          <a:bodyPr vert="horz" wrap="square" lIns="0" tIns="0" rIns="0" bIns="0" rtlCol="0">
            <a:spAutoFit/>
          </a:bodyPr>
          <a:lstStyle/>
          <a:p>
            <a:pPr marL="287020" indent="-274320">
              <a:lnSpc>
                <a:spcPct val="100000"/>
              </a:lnSpc>
              <a:buClr>
                <a:srgbClr val="71A276"/>
              </a:buClr>
              <a:buSzPct val="85000"/>
              <a:buFont typeface="Wingdings 2"/>
              <a:buChar char=""/>
              <a:tabLst>
                <a:tab pos="286385" algn="l"/>
                <a:tab pos="287020" algn="l"/>
              </a:tabLst>
            </a:pPr>
            <a:r>
              <a:rPr sz="2400" dirty="0">
                <a:latin typeface="Georgia"/>
                <a:cs typeface="Georgia"/>
              </a:rPr>
              <a:t>George Bush (Reagan’s vice president) won the election and</a:t>
            </a:r>
            <a:r>
              <a:rPr sz="2400" spc="-120" dirty="0">
                <a:latin typeface="Georgia"/>
                <a:cs typeface="Georgia"/>
              </a:rPr>
              <a:t> </a:t>
            </a:r>
            <a:r>
              <a:rPr sz="2400" dirty="0">
                <a:latin typeface="Georgia"/>
                <a:cs typeface="Georgia"/>
              </a:rPr>
              <a:t>became</a:t>
            </a:r>
          </a:p>
          <a:p>
            <a:pPr marL="286385">
              <a:lnSpc>
                <a:spcPct val="100000"/>
              </a:lnSpc>
            </a:pPr>
            <a:r>
              <a:rPr sz="2400" spc="-5" dirty="0">
                <a:latin typeface="Georgia"/>
                <a:cs typeface="Georgia"/>
              </a:rPr>
              <a:t>president </a:t>
            </a:r>
            <a:r>
              <a:rPr sz="2400" dirty="0">
                <a:latin typeface="Georgia"/>
                <a:cs typeface="Georgia"/>
              </a:rPr>
              <a:t>in</a:t>
            </a:r>
            <a:r>
              <a:rPr sz="2400" spc="-75" dirty="0">
                <a:latin typeface="Georgia"/>
                <a:cs typeface="Georgia"/>
              </a:rPr>
              <a:t> </a:t>
            </a:r>
            <a:r>
              <a:rPr sz="2400" dirty="0">
                <a:latin typeface="Georgia"/>
                <a:cs typeface="Georgia"/>
              </a:rPr>
              <a:t>1989.</a:t>
            </a:r>
          </a:p>
          <a:p>
            <a:pPr marL="287020" marR="5080" indent="-274320">
              <a:lnSpc>
                <a:spcPct val="100000"/>
              </a:lnSpc>
              <a:spcBef>
                <a:spcPts val="480"/>
              </a:spcBef>
              <a:buClr>
                <a:srgbClr val="71A276"/>
              </a:buClr>
              <a:buSzPct val="85000"/>
              <a:buFont typeface="Wingdings 2"/>
              <a:buChar char=""/>
              <a:tabLst>
                <a:tab pos="286385" algn="l"/>
                <a:tab pos="287020" algn="l"/>
              </a:tabLst>
            </a:pPr>
            <a:r>
              <a:rPr sz="2400" dirty="0">
                <a:latin typeface="Georgia"/>
                <a:cs typeface="Georgia"/>
              </a:rPr>
              <a:t>Bush </a:t>
            </a:r>
            <a:r>
              <a:rPr sz="2400" spc="-5" dirty="0">
                <a:latin typeface="Georgia"/>
                <a:cs typeface="Georgia"/>
              </a:rPr>
              <a:t>eased </a:t>
            </a:r>
            <a:r>
              <a:rPr sz="2400" dirty="0">
                <a:latin typeface="Georgia"/>
                <a:cs typeface="Georgia"/>
              </a:rPr>
              <a:t>away </a:t>
            </a:r>
            <a:r>
              <a:rPr sz="2400" spc="-5" dirty="0">
                <a:latin typeface="Georgia"/>
                <a:cs typeface="Georgia"/>
              </a:rPr>
              <a:t>from improving </a:t>
            </a:r>
            <a:r>
              <a:rPr sz="2400" dirty="0">
                <a:latin typeface="Georgia"/>
                <a:cs typeface="Georgia"/>
              </a:rPr>
              <a:t>US-Soviet relations </a:t>
            </a:r>
            <a:r>
              <a:rPr sz="2400" spc="-5" dirty="0">
                <a:latin typeface="Georgia"/>
                <a:cs typeface="Georgia"/>
              </a:rPr>
              <a:t>as he felt that  </a:t>
            </a:r>
            <a:r>
              <a:rPr sz="2400" dirty="0">
                <a:latin typeface="Georgia"/>
                <a:cs typeface="Georgia"/>
              </a:rPr>
              <a:t>Reagan </a:t>
            </a:r>
            <a:r>
              <a:rPr sz="2400" spc="-5" dirty="0">
                <a:latin typeface="Georgia"/>
                <a:cs typeface="Georgia"/>
              </a:rPr>
              <a:t>had </a:t>
            </a:r>
            <a:r>
              <a:rPr sz="2400" dirty="0">
                <a:latin typeface="Georgia"/>
                <a:cs typeface="Georgia"/>
              </a:rPr>
              <a:t>made </a:t>
            </a:r>
            <a:r>
              <a:rPr sz="2400" spc="-5" dirty="0">
                <a:latin typeface="Georgia"/>
                <a:cs typeface="Georgia"/>
              </a:rPr>
              <a:t>too </a:t>
            </a:r>
            <a:r>
              <a:rPr sz="2400" dirty="0">
                <a:latin typeface="Georgia"/>
                <a:cs typeface="Georgia"/>
              </a:rPr>
              <a:t>many </a:t>
            </a:r>
            <a:r>
              <a:rPr sz="2400" spc="-5" dirty="0">
                <a:latin typeface="Georgia"/>
                <a:cs typeface="Georgia"/>
              </a:rPr>
              <a:t>concessions. </a:t>
            </a:r>
            <a:endParaRPr lang="en-GB" sz="2400" spc="-5" dirty="0" smtClean="0">
              <a:latin typeface="Georgia"/>
              <a:cs typeface="Georgia"/>
            </a:endParaRPr>
          </a:p>
          <a:p>
            <a:pPr marL="287020" marR="5080" indent="-274320">
              <a:lnSpc>
                <a:spcPct val="100000"/>
              </a:lnSpc>
              <a:spcBef>
                <a:spcPts val="480"/>
              </a:spcBef>
              <a:buClr>
                <a:srgbClr val="71A276"/>
              </a:buClr>
              <a:buSzPct val="85000"/>
              <a:buFont typeface="Wingdings 2"/>
              <a:buChar char=""/>
              <a:tabLst>
                <a:tab pos="286385" algn="l"/>
                <a:tab pos="287020" algn="l"/>
              </a:tabLst>
            </a:pPr>
            <a:r>
              <a:rPr sz="2400" dirty="0" smtClean="0">
                <a:latin typeface="Georgia"/>
                <a:cs typeface="Georgia"/>
              </a:rPr>
              <a:t>However</a:t>
            </a:r>
            <a:r>
              <a:rPr sz="2400" dirty="0">
                <a:latin typeface="Georgia"/>
                <a:cs typeface="Georgia"/>
              </a:rPr>
              <a:t>, in July 1989 </a:t>
            </a:r>
            <a:r>
              <a:rPr sz="2400" spc="-5" dirty="0" err="1" smtClean="0">
                <a:latin typeface="Georgia"/>
                <a:cs typeface="Georgia"/>
              </a:rPr>
              <a:t>Gorb</a:t>
            </a:r>
            <a:r>
              <a:rPr lang="en-GB" sz="2400" spc="-5" dirty="0" err="1" smtClean="0">
                <a:latin typeface="Georgia"/>
                <a:cs typeface="Georgia"/>
              </a:rPr>
              <a:t>achev</a:t>
            </a:r>
            <a:r>
              <a:rPr sz="2400" spc="-5" dirty="0" smtClean="0">
                <a:latin typeface="Georgia"/>
                <a:cs typeface="Georgia"/>
              </a:rPr>
              <a:t> </a:t>
            </a:r>
            <a:r>
              <a:rPr sz="2400" dirty="0">
                <a:latin typeface="Georgia"/>
                <a:cs typeface="Georgia"/>
              </a:rPr>
              <a:t>and Bush met and </a:t>
            </a:r>
            <a:r>
              <a:rPr sz="2400" spc="-5" dirty="0">
                <a:latin typeface="Georgia"/>
                <a:cs typeface="Georgia"/>
              </a:rPr>
              <a:t>their conversation  reassured </a:t>
            </a:r>
            <a:r>
              <a:rPr sz="2400" dirty="0">
                <a:latin typeface="Georgia"/>
                <a:cs typeface="Georgia"/>
              </a:rPr>
              <a:t>Bush that the USSR did not want to challenge the USA’s  </a:t>
            </a:r>
            <a:r>
              <a:rPr sz="2400" spc="-5" dirty="0">
                <a:latin typeface="Georgia"/>
                <a:cs typeface="Georgia"/>
              </a:rPr>
              <a:t>dominance, </a:t>
            </a:r>
            <a:r>
              <a:rPr sz="2400" dirty="0">
                <a:latin typeface="Georgia"/>
                <a:cs typeface="Georgia"/>
              </a:rPr>
              <a:t>allowing </a:t>
            </a:r>
            <a:r>
              <a:rPr sz="2400" spc="-5" dirty="0">
                <a:latin typeface="Georgia"/>
                <a:cs typeface="Georgia"/>
              </a:rPr>
              <a:t>the thaw </a:t>
            </a:r>
            <a:r>
              <a:rPr sz="2400" dirty="0">
                <a:latin typeface="Georgia"/>
                <a:cs typeface="Georgia"/>
              </a:rPr>
              <a:t>in relations </a:t>
            </a:r>
            <a:r>
              <a:rPr sz="2400" spc="-5" dirty="0">
                <a:latin typeface="Georgia"/>
                <a:cs typeface="Georgia"/>
              </a:rPr>
              <a:t>to</a:t>
            </a:r>
            <a:r>
              <a:rPr sz="2400" spc="-25" dirty="0">
                <a:latin typeface="Georgia"/>
                <a:cs typeface="Georgia"/>
              </a:rPr>
              <a:t> </a:t>
            </a:r>
            <a:r>
              <a:rPr sz="2400" spc="-5" dirty="0">
                <a:latin typeface="Georgia"/>
                <a:cs typeface="Georgia"/>
              </a:rPr>
              <a:t>progress.</a:t>
            </a:r>
            <a:endParaRPr sz="2400" dirty="0">
              <a:latin typeface="Georgia"/>
              <a:cs typeface="Georgia"/>
            </a:endParaRPr>
          </a:p>
          <a:p>
            <a:pPr marL="287020" marR="33655" indent="-274320">
              <a:lnSpc>
                <a:spcPct val="100000"/>
              </a:lnSpc>
              <a:spcBef>
                <a:spcPts val="480"/>
              </a:spcBef>
              <a:buClr>
                <a:srgbClr val="71A276"/>
              </a:buClr>
              <a:buSzPct val="85000"/>
              <a:buFont typeface="Wingdings 2"/>
              <a:buChar char=""/>
              <a:tabLst>
                <a:tab pos="286385" algn="l"/>
                <a:tab pos="287020" algn="l"/>
              </a:tabLst>
            </a:pPr>
            <a:r>
              <a:rPr sz="2400" spc="-5" dirty="0">
                <a:latin typeface="Georgia"/>
                <a:cs typeface="Georgia"/>
              </a:rPr>
              <a:t>The </a:t>
            </a:r>
            <a:r>
              <a:rPr sz="2400" dirty="0">
                <a:latin typeface="Georgia"/>
                <a:cs typeface="Georgia"/>
              </a:rPr>
              <a:t>Soviet </a:t>
            </a:r>
            <a:r>
              <a:rPr sz="2400" spc="-5" dirty="0">
                <a:latin typeface="Georgia"/>
                <a:cs typeface="Georgia"/>
              </a:rPr>
              <a:t>Union was </a:t>
            </a:r>
            <a:r>
              <a:rPr sz="2400" dirty="0">
                <a:latin typeface="Georgia"/>
                <a:cs typeface="Georgia"/>
              </a:rPr>
              <a:t>in a </a:t>
            </a:r>
            <a:r>
              <a:rPr sz="2400" spc="-5" dirty="0">
                <a:latin typeface="Georgia"/>
                <a:cs typeface="Georgia"/>
              </a:rPr>
              <a:t>desperate economic position, </a:t>
            </a:r>
            <a:r>
              <a:rPr sz="2400" dirty="0">
                <a:latin typeface="Georgia"/>
                <a:cs typeface="Georgia"/>
              </a:rPr>
              <a:t>and in </a:t>
            </a:r>
            <a:r>
              <a:rPr sz="2400" spc="-5" dirty="0">
                <a:latin typeface="Georgia"/>
                <a:cs typeface="Georgia"/>
              </a:rPr>
              <a:t>order </a:t>
            </a:r>
            <a:r>
              <a:rPr sz="2400" dirty="0">
                <a:latin typeface="Georgia"/>
                <a:cs typeface="Georgia"/>
              </a:rPr>
              <a:t>to  </a:t>
            </a:r>
            <a:r>
              <a:rPr sz="2400" spc="-5" dirty="0">
                <a:latin typeface="Georgia"/>
                <a:cs typeface="Georgia"/>
              </a:rPr>
              <a:t>get </a:t>
            </a:r>
            <a:r>
              <a:rPr sz="2400" dirty="0">
                <a:latin typeface="Georgia"/>
                <a:cs typeface="Georgia"/>
              </a:rPr>
              <a:t>US </a:t>
            </a:r>
            <a:r>
              <a:rPr sz="2400" spc="-5" dirty="0">
                <a:latin typeface="Georgia"/>
                <a:cs typeface="Georgia"/>
              </a:rPr>
              <a:t>financial support, they were willing to sign the </a:t>
            </a:r>
            <a:r>
              <a:rPr sz="2400" dirty="0">
                <a:latin typeface="Georgia"/>
                <a:cs typeface="Georgia"/>
              </a:rPr>
              <a:t>START </a:t>
            </a:r>
            <a:r>
              <a:rPr sz="2400" spc="-5" dirty="0">
                <a:latin typeface="Georgia"/>
                <a:cs typeface="Georgia"/>
              </a:rPr>
              <a:t>treaty  without </a:t>
            </a:r>
            <a:r>
              <a:rPr sz="2400" dirty="0">
                <a:latin typeface="Georgia"/>
                <a:cs typeface="Georgia"/>
              </a:rPr>
              <a:t>any major US </a:t>
            </a:r>
            <a:r>
              <a:rPr sz="2400" spc="-5" dirty="0">
                <a:latin typeface="Georgia"/>
                <a:cs typeface="Georgia"/>
              </a:rPr>
              <a:t>concessions. </a:t>
            </a:r>
            <a:endParaRPr sz="2400" dirty="0">
              <a:latin typeface="Georgia"/>
              <a:cs typeface="Georgi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3125" y="472694"/>
            <a:ext cx="7990840" cy="467359"/>
          </a:xfrm>
          <a:prstGeom prst="rect">
            <a:avLst/>
          </a:prstGeom>
        </p:spPr>
        <p:txBody>
          <a:bodyPr vert="horz" wrap="square" lIns="0" tIns="0" rIns="0" bIns="0" rtlCol="0">
            <a:spAutoFit/>
          </a:bodyPr>
          <a:lstStyle/>
          <a:p>
            <a:pPr marL="12700">
              <a:lnSpc>
                <a:spcPct val="100000"/>
              </a:lnSpc>
            </a:pPr>
            <a:r>
              <a:rPr sz="3000" dirty="0">
                <a:solidFill>
                  <a:schemeClr val="bg2">
                    <a:lumMod val="25000"/>
                  </a:schemeClr>
                </a:solidFill>
              </a:rPr>
              <a:t>Gorbachev </a:t>
            </a:r>
            <a:r>
              <a:rPr sz="3000" spc="-5" dirty="0">
                <a:solidFill>
                  <a:schemeClr val="bg2">
                    <a:lumMod val="25000"/>
                  </a:schemeClr>
                </a:solidFill>
              </a:rPr>
              <a:t>Doctrine </a:t>
            </a:r>
            <a:r>
              <a:rPr sz="3000" dirty="0">
                <a:solidFill>
                  <a:schemeClr val="bg2">
                    <a:lumMod val="25000"/>
                  </a:schemeClr>
                </a:solidFill>
              </a:rPr>
              <a:t>vs. “Diplomacy of</a:t>
            </a:r>
            <a:r>
              <a:rPr sz="3000" spc="-70" dirty="0">
                <a:solidFill>
                  <a:schemeClr val="bg2">
                    <a:lumMod val="25000"/>
                  </a:schemeClr>
                </a:solidFill>
              </a:rPr>
              <a:t> </a:t>
            </a:r>
            <a:r>
              <a:rPr sz="3000" spc="-5" dirty="0">
                <a:solidFill>
                  <a:schemeClr val="bg2">
                    <a:lumMod val="25000"/>
                  </a:schemeClr>
                </a:solidFill>
              </a:rPr>
              <a:t>Despair”</a:t>
            </a:r>
            <a:endParaRPr sz="3000" dirty="0">
              <a:solidFill>
                <a:schemeClr val="bg2">
                  <a:lumMod val="25000"/>
                </a:schemeClr>
              </a:solidFill>
            </a:endParaRPr>
          </a:p>
        </p:txBody>
      </p:sp>
      <p:sp>
        <p:nvSpPr>
          <p:cNvPr id="3" name="object 3"/>
          <p:cNvSpPr txBox="1"/>
          <p:nvPr/>
        </p:nvSpPr>
        <p:spPr>
          <a:xfrm>
            <a:off x="380491" y="1563370"/>
            <a:ext cx="8329295" cy="4816703"/>
          </a:xfrm>
          <a:prstGeom prst="rect">
            <a:avLst/>
          </a:prstGeom>
        </p:spPr>
        <p:txBody>
          <a:bodyPr vert="horz" wrap="square" lIns="0" tIns="0" rIns="0" bIns="0" rtlCol="0">
            <a:spAutoFit/>
          </a:bodyPr>
          <a:lstStyle/>
          <a:p>
            <a:pPr marL="287020" marR="614045" indent="-274320">
              <a:spcBef>
                <a:spcPts val="600"/>
              </a:spcBef>
              <a:buClr>
                <a:srgbClr val="71A276"/>
              </a:buClr>
              <a:buSzPct val="84000"/>
              <a:buFont typeface="Wingdings 2"/>
              <a:buChar char=""/>
              <a:tabLst>
                <a:tab pos="287020" algn="l"/>
              </a:tabLst>
            </a:pPr>
            <a:r>
              <a:rPr sz="2800" spc="-5" dirty="0" smtClean="0">
                <a:latin typeface="Georgia"/>
                <a:cs typeface="Georgia"/>
              </a:rPr>
              <a:t>The </a:t>
            </a:r>
            <a:r>
              <a:rPr sz="2800" spc="-5" dirty="0">
                <a:latin typeface="Georgia"/>
                <a:cs typeface="Georgia"/>
              </a:rPr>
              <a:t>Gorbachev </a:t>
            </a:r>
            <a:r>
              <a:rPr sz="2800" spc="-10" dirty="0">
                <a:latin typeface="Georgia"/>
                <a:cs typeface="Georgia"/>
              </a:rPr>
              <a:t>Doctrine </a:t>
            </a:r>
            <a:r>
              <a:rPr sz="2800" spc="-5" dirty="0">
                <a:latin typeface="Georgia"/>
                <a:cs typeface="Georgia"/>
              </a:rPr>
              <a:t>refers to </a:t>
            </a:r>
            <a:r>
              <a:rPr sz="2800" spc="-10" dirty="0">
                <a:latin typeface="Georgia"/>
                <a:cs typeface="Georgia"/>
              </a:rPr>
              <a:t>the </a:t>
            </a:r>
            <a:r>
              <a:rPr sz="2800" spc="-5" dirty="0">
                <a:latin typeface="Georgia"/>
                <a:cs typeface="Georgia"/>
              </a:rPr>
              <a:t>policy </a:t>
            </a:r>
            <a:r>
              <a:rPr sz="2800" spc="-10" dirty="0">
                <a:latin typeface="Georgia"/>
                <a:cs typeface="Georgia"/>
              </a:rPr>
              <a:t>of  disengaging from </a:t>
            </a:r>
            <a:r>
              <a:rPr sz="2800" spc="-5" dirty="0">
                <a:latin typeface="Georgia"/>
                <a:cs typeface="Georgia"/>
              </a:rPr>
              <a:t>attachments/involvement in </a:t>
            </a:r>
            <a:r>
              <a:rPr sz="2800" spc="-10" dirty="0">
                <a:latin typeface="Georgia"/>
                <a:cs typeface="Georgia"/>
              </a:rPr>
              <a:t>the  developing world </a:t>
            </a:r>
            <a:r>
              <a:rPr sz="2800" dirty="0">
                <a:latin typeface="Georgia"/>
                <a:cs typeface="Georgia"/>
              </a:rPr>
              <a:t>to </a:t>
            </a:r>
            <a:r>
              <a:rPr sz="2800" spc="-5" dirty="0">
                <a:latin typeface="Georgia"/>
                <a:cs typeface="Georgia"/>
              </a:rPr>
              <a:t>avoid </a:t>
            </a:r>
            <a:r>
              <a:rPr sz="2800" spc="-10" dirty="0">
                <a:latin typeface="Georgia"/>
                <a:cs typeface="Georgia"/>
              </a:rPr>
              <a:t>confrontation with the</a:t>
            </a:r>
            <a:r>
              <a:rPr sz="2800" spc="175" dirty="0">
                <a:latin typeface="Georgia"/>
                <a:cs typeface="Georgia"/>
              </a:rPr>
              <a:t> </a:t>
            </a:r>
            <a:r>
              <a:rPr sz="2800" spc="-10" dirty="0">
                <a:latin typeface="Georgia"/>
                <a:cs typeface="Georgia"/>
              </a:rPr>
              <a:t>US.</a:t>
            </a:r>
            <a:endParaRPr sz="2800" dirty="0">
              <a:latin typeface="Georgia"/>
              <a:cs typeface="Georgia"/>
            </a:endParaRPr>
          </a:p>
          <a:p>
            <a:pPr marL="287020" marR="5080" indent="-274320">
              <a:spcBef>
                <a:spcPts val="600"/>
              </a:spcBef>
              <a:buClr>
                <a:srgbClr val="71A276"/>
              </a:buClr>
              <a:buSzPct val="84000"/>
              <a:buFont typeface="Wingdings 2"/>
              <a:buChar char=""/>
              <a:tabLst>
                <a:tab pos="287020" algn="l"/>
              </a:tabLst>
            </a:pPr>
            <a:r>
              <a:rPr sz="2800" spc="-5" dirty="0">
                <a:latin typeface="Georgia"/>
                <a:cs typeface="Georgia"/>
              </a:rPr>
              <a:t>‘Diplomacy of Despair’ is a phrase some historians </a:t>
            </a:r>
            <a:r>
              <a:rPr sz="2800" spc="-10" dirty="0">
                <a:latin typeface="Georgia"/>
                <a:cs typeface="Georgia"/>
              </a:rPr>
              <a:t>have  </a:t>
            </a:r>
            <a:r>
              <a:rPr sz="2800" spc="-5" dirty="0">
                <a:latin typeface="Georgia"/>
                <a:cs typeface="Georgia"/>
              </a:rPr>
              <a:t>used to </a:t>
            </a:r>
            <a:r>
              <a:rPr sz="2800" spc="-10" dirty="0">
                <a:latin typeface="Georgia"/>
                <a:cs typeface="Georgia"/>
              </a:rPr>
              <a:t>describe the </a:t>
            </a:r>
            <a:r>
              <a:rPr sz="2800" spc="-5" dirty="0">
                <a:latin typeface="Georgia"/>
                <a:cs typeface="Georgia"/>
              </a:rPr>
              <a:t>intense </a:t>
            </a:r>
            <a:r>
              <a:rPr sz="2800" spc="-10" dirty="0">
                <a:latin typeface="Georgia"/>
                <a:cs typeface="Georgia"/>
              </a:rPr>
              <a:t>economic </a:t>
            </a:r>
            <a:r>
              <a:rPr sz="2800" spc="-5" dirty="0">
                <a:latin typeface="Georgia"/>
                <a:cs typeface="Georgia"/>
              </a:rPr>
              <a:t>difficulties </a:t>
            </a:r>
            <a:r>
              <a:rPr sz="2800" spc="-10" dirty="0">
                <a:latin typeface="Georgia"/>
                <a:cs typeface="Georgia"/>
              </a:rPr>
              <a:t>that the  </a:t>
            </a:r>
            <a:r>
              <a:rPr sz="2800" spc="-5" dirty="0">
                <a:latin typeface="Georgia"/>
                <a:cs typeface="Georgia"/>
              </a:rPr>
              <a:t>Soviet </a:t>
            </a:r>
            <a:r>
              <a:rPr sz="2800" spc="-10" dirty="0">
                <a:latin typeface="Georgia"/>
                <a:cs typeface="Georgia"/>
              </a:rPr>
              <a:t>Union </a:t>
            </a:r>
            <a:r>
              <a:rPr sz="2800" spc="-5" dirty="0">
                <a:latin typeface="Georgia"/>
                <a:cs typeface="Georgia"/>
              </a:rPr>
              <a:t>experienced </a:t>
            </a:r>
            <a:r>
              <a:rPr sz="2800" spc="-10" dirty="0">
                <a:latin typeface="Georgia"/>
                <a:cs typeface="Georgia"/>
              </a:rPr>
              <a:t>that forced </a:t>
            </a:r>
            <a:r>
              <a:rPr sz="2800" spc="-5" dirty="0">
                <a:latin typeface="Georgia"/>
                <a:cs typeface="Georgia"/>
              </a:rPr>
              <a:t>it to make defense  </a:t>
            </a:r>
            <a:r>
              <a:rPr sz="2800" spc="-10" dirty="0">
                <a:latin typeface="Georgia"/>
                <a:cs typeface="Georgia"/>
              </a:rPr>
              <a:t>cuts </a:t>
            </a:r>
            <a:r>
              <a:rPr sz="2800" spc="-5" dirty="0">
                <a:latin typeface="Georgia"/>
                <a:cs typeface="Georgia"/>
              </a:rPr>
              <a:t>and </a:t>
            </a:r>
            <a:r>
              <a:rPr sz="2800" spc="-10" dirty="0">
                <a:latin typeface="Georgia"/>
                <a:cs typeface="Georgia"/>
              </a:rPr>
              <a:t>concede </a:t>
            </a:r>
            <a:r>
              <a:rPr sz="2800" spc="-5" dirty="0">
                <a:latin typeface="Georgia"/>
                <a:cs typeface="Georgia"/>
              </a:rPr>
              <a:t>to </a:t>
            </a:r>
            <a:r>
              <a:rPr sz="2800" spc="-10" dirty="0">
                <a:latin typeface="Georgia"/>
                <a:cs typeface="Georgia"/>
              </a:rPr>
              <a:t>the US. </a:t>
            </a:r>
            <a:r>
              <a:rPr sz="2800" spc="-5" dirty="0">
                <a:latin typeface="Georgia"/>
                <a:cs typeface="Georgia"/>
              </a:rPr>
              <a:t>It indicates </a:t>
            </a:r>
            <a:r>
              <a:rPr sz="2800" spc="-10" dirty="0">
                <a:latin typeface="Georgia"/>
                <a:cs typeface="Georgia"/>
              </a:rPr>
              <a:t>the </a:t>
            </a:r>
            <a:r>
              <a:rPr sz="2800" spc="-5" dirty="0">
                <a:latin typeface="Georgia"/>
                <a:cs typeface="Georgia"/>
              </a:rPr>
              <a:t>importance  of long-term factors in the demise of the Cold War, not  just </a:t>
            </a:r>
            <a:r>
              <a:rPr sz="2800" spc="-10" dirty="0">
                <a:latin typeface="Georgia"/>
                <a:cs typeface="Georgia"/>
              </a:rPr>
              <a:t>the </a:t>
            </a:r>
            <a:r>
              <a:rPr sz="2800" spc="-5" dirty="0">
                <a:latin typeface="Georgia"/>
                <a:cs typeface="Georgia"/>
              </a:rPr>
              <a:t>policies of</a:t>
            </a:r>
            <a:r>
              <a:rPr sz="2800" spc="-35" dirty="0">
                <a:latin typeface="Georgia"/>
                <a:cs typeface="Georgia"/>
              </a:rPr>
              <a:t> </a:t>
            </a:r>
            <a:r>
              <a:rPr sz="2800" spc="-5" dirty="0">
                <a:latin typeface="Georgia"/>
                <a:cs typeface="Georgia"/>
              </a:rPr>
              <a:t>individuals.</a:t>
            </a:r>
            <a:endParaRPr sz="2800" dirty="0">
              <a:latin typeface="Georgia"/>
              <a:cs typeface="Georgi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dirty="0">
                <a:solidFill>
                  <a:schemeClr val="bg2">
                    <a:lumMod val="25000"/>
                  </a:schemeClr>
                </a:solidFill>
              </a:rPr>
              <a:t>The </a:t>
            </a:r>
            <a:r>
              <a:rPr spc="-5" dirty="0">
                <a:solidFill>
                  <a:schemeClr val="bg2">
                    <a:lumMod val="25000"/>
                  </a:schemeClr>
                </a:solidFill>
              </a:rPr>
              <a:t>Collapse of Eastern Europe</a:t>
            </a:r>
            <a:r>
              <a:rPr spc="25" dirty="0">
                <a:solidFill>
                  <a:schemeClr val="bg2">
                    <a:lumMod val="25000"/>
                  </a:schemeClr>
                </a:solidFill>
              </a:rPr>
              <a:t> </a:t>
            </a:r>
            <a:r>
              <a:rPr spc="-5" dirty="0">
                <a:solidFill>
                  <a:schemeClr val="bg2">
                    <a:lumMod val="25000"/>
                  </a:schemeClr>
                </a:solidFill>
              </a:rPr>
              <a:t>1988-1989</a:t>
            </a:r>
          </a:p>
        </p:txBody>
      </p:sp>
      <p:sp>
        <p:nvSpPr>
          <p:cNvPr id="3" name="object 3"/>
          <p:cNvSpPr txBox="1"/>
          <p:nvPr/>
        </p:nvSpPr>
        <p:spPr>
          <a:xfrm>
            <a:off x="380490" y="1564385"/>
            <a:ext cx="8534909" cy="4624343"/>
          </a:xfrm>
          <a:prstGeom prst="rect">
            <a:avLst/>
          </a:prstGeom>
        </p:spPr>
        <p:txBody>
          <a:bodyPr vert="horz" wrap="square" lIns="0" tIns="0" rIns="0" bIns="0" rtlCol="0">
            <a:spAutoFit/>
          </a:bodyPr>
          <a:lstStyle/>
          <a:p>
            <a:pPr marL="287020" indent="-274320">
              <a:lnSpc>
                <a:spcPct val="100000"/>
              </a:lnSpc>
              <a:buClr>
                <a:srgbClr val="71A276"/>
              </a:buClr>
              <a:buSzPct val="85000"/>
              <a:buFont typeface="Wingdings 2"/>
              <a:buChar char=""/>
              <a:tabLst>
                <a:tab pos="286385" algn="l"/>
                <a:tab pos="287020" algn="l"/>
              </a:tabLst>
            </a:pPr>
            <a:r>
              <a:rPr sz="2400" dirty="0">
                <a:latin typeface="Georgia"/>
                <a:cs typeface="Georgia"/>
              </a:rPr>
              <a:t>Late </a:t>
            </a:r>
            <a:r>
              <a:rPr sz="2400" spc="-5" dirty="0">
                <a:latin typeface="Georgia"/>
                <a:cs typeface="Georgia"/>
              </a:rPr>
              <a:t>1970s/early </a:t>
            </a:r>
            <a:r>
              <a:rPr sz="2400" dirty="0">
                <a:latin typeface="Georgia"/>
                <a:cs typeface="Georgia"/>
              </a:rPr>
              <a:t>1980s </a:t>
            </a:r>
            <a:r>
              <a:rPr sz="2400" spc="-5" dirty="0">
                <a:latin typeface="Georgia"/>
                <a:cs typeface="Georgia"/>
              </a:rPr>
              <a:t>saw </a:t>
            </a:r>
            <a:r>
              <a:rPr sz="2400" dirty="0">
                <a:latin typeface="Georgia"/>
                <a:cs typeface="Georgia"/>
              </a:rPr>
              <a:t>a </a:t>
            </a:r>
            <a:r>
              <a:rPr sz="2400" spc="-5" dirty="0">
                <a:latin typeface="Georgia"/>
                <a:cs typeface="Georgia"/>
              </a:rPr>
              <a:t>resurgence of </a:t>
            </a:r>
            <a:r>
              <a:rPr sz="2400" dirty="0">
                <a:latin typeface="Georgia"/>
                <a:cs typeface="Georgia"/>
              </a:rPr>
              <a:t>nationalism in many </a:t>
            </a:r>
            <a:r>
              <a:rPr sz="2400" spc="-5" dirty="0">
                <a:latin typeface="Georgia"/>
                <a:cs typeface="Georgia"/>
              </a:rPr>
              <a:t>of</a:t>
            </a:r>
            <a:r>
              <a:rPr sz="2400" spc="45" dirty="0">
                <a:latin typeface="Georgia"/>
                <a:cs typeface="Georgia"/>
              </a:rPr>
              <a:t> </a:t>
            </a:r>
            <a:r>
              <a:rPr sz="2400" dirty="0">
                <a:latin typeface="Georgia"/>
                <a:cs typeface="Georgia"/>
              </a:rPr>
              <a:t>the</a:t>
            </a:r>
          </a:p>
          <a:p>
            <a:pPr marL="287020">
              <a:lnSpc>
                <a:spcPct val="100000"/>
              </a:lnSpc>
            </a:pPr>
            <a:r>
              <a:rPr sz="2400" dirty="0">
                <a:latin typeface="Georgia"/>
                <a:cs typeface="Georgia"/>
              </a:rPr>
              <a:t>Soviet bloc</a:t>
            </a:r>
            <a:r>
              <a:rPr sz="2400" spc="-100" dirty="0">
                <a:latin typeface="Georgia"/>
                <a:cs typeface="Georgia"/>
              </a:rPr>
              <a:t> </a:t>
            </a:r>
            <a:r>
              <a:rPr sz="2400" spc="-5" dirty="0">
                <a:latin typeface="Georgia"/>
                <a:cs typeface="Georgia"/>
              </a:rPr>
              <a:t>states.</a:t>
            </a:r>
            <a:endParaRPr sz="2400" dirty="0">
              <a:latin typeface="Georgia"/>
              <a:cs typeface="Georgia"/>
            </a:endParaRPr>
          </a:p>
          <a:p>
            <a:pPr marL="287020" marR="23495" indent="-274320">
              <a:lnSpc>
                <a:spcPct val="100000"/>
              </a:lnSpc>
              <a:spcBef>
                <a:spcPts val="480"/>
              </a:spcBef>
              <a:buClr>
                <a:srgbClr val="71A276"/>
              </a:buClr>
              <a:buSzPct val="85000"/>
              <a:buFont typeface="Wingdings 2"/>
              <a:buChar char=""/>
              <a:tabLst>
                <a:tab pos="286385" algn="l"/>
                <a:tab pos="287020" algn="l"/>
              </a:tabLst>
            </a:pPr>
            <a:r>
              <a:rPr sz="2400" dirty="0" smtClean="0">
                <a:latin typeface="Georgia"/>
                <a:cs typeface="Georgia"/>
              </a:rPr>
              <a:t>Gorbachev’s </a:t>
            </a:r>
            <a:r>
              <a:rPr sz="2400" dirty="0">
                <a:latin typeface="Georgia"/>
                <a:cs typeface="Georgia"/>
              </a:rPr>
              <a:t>“New Thinking” translated into </a:t>
            </a:r>
            <a:r>
              <a:rPr sz="2400" spc="-5" dirty="0">
                <a:latin typeface="Georgia"/>
                <a:cs typeface="Georgia"/>
              </a:rPr>
              <a:t>unwillingness </a:t>
            </a:r>
            <a:r>
              <a:rPr sz="2400" dirty="0">
                <a:latin typeface="Georgia"/>
                <a:cs typeface="Georgia"/>
              </a:rPr>
              <a:t>to </a:t>
            </a:r>
            <a:r>
              <a:rPr sz="2400" spc="-5" dirty="0">
                <a:latin typeface="Georgia"/>
                <a:cs typeface="Georgia"/>
              </a:rPr>
              <a:t>use  </a:t>
            </a:r>
            <a:r>
              <a:rPr sz="2400" dirty="0">
                <a:latin typeface="Georgia"/>
                <a:cs typeface="Georgia"/>
              </a:rPr>
              <a:t>military </a:t>
            </a:r>
            <a:r>
              <a:rPr sz="2400" spc="-5" dirty="0">
                <a:latin typeface="Georgia"/>
                <a:cs typeface="Georgia"/>
              </a:rPr>
              <a:t>force to </a:t>
            </a:r>
            <a:r>
              <a:rPr sz="2400" dirty="0">
                <a:latin typeface="Georgia"/>
                <a:cs typeface="Georgia"/>
              </a:rPr>
              <a:t>maintain Soviet </a:t>
            </a:r>
            <a:r>
              <a:rPr sz="2400" spc="-5" dirty="0">
                <a:latin typeface="Georgia"/>
                <a:cs typeface="Georgia"/>
              </a:rPr>
              <a:t>dominance over satellite states. </a:t>
            </a:r>
            <a:endParaRPr sz="2400" dirty="0">
              <a:latin typeface="Georgia"/>
              <a:cs typeface="Georgia"/>
            </a:endParaRPr>
          </a:p>
          <a:p>
            <a:pPr marL="287020" marR="120650" indent="-274320">
              <a:lnSpc>
                <a:spcPct val="100000"/>
              </a:lnSpc>
              <a:spcBef>
                <a:spcPts val="480"/>
              </a:spcBef>
              <a:buClr>
                <a:srgbClr val="71A276"/>
              </a:buClr>
              <a:buSzPct val="85000"/>
              <a:buFont typeface="Wingdings 2"/>
              <a:buChar char=""/>
              <a:tabLst>
                <a:tab pos="286385" algn="l"/>
                <a:tab pos="287020" algn="l"/>
              </a:tabLst>
            </a:pPr>
            <a:r>
              <a:rPr sz="2400" spc="-5" dirty="0">
                <a:latin typeface="Georgia"/>
                <a:cs typeface="Georgia"/>
              </a:rPr>
              <a:t>March, </a:t>
            </a:r>
            <a:r>
              <a:rPr sz="2400" dirty="0">
                <a:latin typeface="Georgia"/>
                <a:cs typeface="Georgia"/>
              </a:rPr>
              <a:t>1985 – </a:t>
            </a:r>
            <a:r>
              <a:rPr sz="2400" spc="-5" dirty="0">
                <a:latin typeface="Georgia"/>
                <a:cs typeface="Georgia"/>
              </a:rPr>
              <a:t>Gorbachev publicly </a:t>
            </a:r>
            <a:r>
              <a:rPr sz="2400" dirty="0">
                <a:latin typeface="Georgia"/>
                <a:cs typeface="Georgia"/>
              </a:rPr>
              <a:t>abandoned </a:t>
            </a:r>
            <a:r>
              <a:rPr sz="2400" spc="-5" dirty="0">
                <a:latin typeface="Georgia"/>
                <a:cs typeface="Georgia"/>
              </a:rPr>
              <a:t>the Brezhnev </a:t>
            </a:r>
            <a:r>
              <a:rPr sz="2400" dirty="0">
                <a:latin typeface="Georgia"/>
                <a:cs typeface="Georgia"/>
              </a:rPr>
              <a:t>Doctrine,  and </a:t>
            </a:r>
            <a:r>
              <a:rPr sz="2400" spc="-5" dirty="0">
                <a:latin typeface="Georgia"/>
                <a:cs typeface="Georgia"/>
              </a:rPr>
              <a:t>said that </a:t>
            </a:r>
            <a:r>
              <a:rPr sz="2400" dirty="0">
                <a:latin typeface="Georgia"/>
                <a:cs typeface="Georgia"/>
              </a:rPr>
              <a:t>Soviet </a:t>
            </a:r>
            <a:r>
              <a:rPr sz="2400" spc="-5" dirty="0">
                <a:latin typeface="Georgia"/>
                <a:cs typeface="Georgia"/>
              </a:rPr>
              <a:t>troops would </a:t>
            </a:r>
            <a:r>
              <a:rPr sz="2400" dirty="0">
                <a:latin typeface="Georgia"/>
                <a:cs typeface="Georgia"/>
              </a:rPr>
              <a:t>not </a:t>
            </a:r>
            <a:r>
              <a:rPr sz="2400" spc="-5" dirty="0">
                <a:latin typeface="Georgia"/>
                <a:cs typeface="Georgia"/>
              </a:rPr>
              <a:t>be sent </a:t>
            </a:r>
            <a:r>
              <a:rPr sz="2400" dirty="0">
                <a:latin typeface="Georgia"/>
                <a:cs typeface="Georgia"/>
              </a:rPr>
              <a:t>into any </a:t>
            </a:r>
            <a:r>
              <a:rPr sz="2400" spc="-5" dirty="0">
                <a:latin typeface="Georgia"/>
                <a:cs typeface="Georgia"/>
              </a:rPr>
              <a:t>Eastern  European</a:t>
            </a:r>
            <a:r>
              <a:rPr sz="2400" spc="-70" dirty="0">
                <a:latin typeface="Georgia"/>
                <a:cs typeface="Georgia"/>
              </a:rPr>
              <a:t> </a:t>
            </a:r>
            <a:r>
              <a:rPr sz="2400" spc="-5" dirty="0">
                <a:latin typeface="Georgia"/>
                <a:cs typeface="Georgia"/>
              </a:rPr>
              <a:t>state.</a:t>
            </a:r>
            <a:endParaRPr sz="2400" dirty="0">
              <a:latin typeface="Georgia"/>
              <a:cs typeface="Georgia"/>
            </a:endParaRPr>
          </a:p>
          <a:p>
            <a:pPr marL="287020" marR="180975" indent="-274320">
              <a:lnSpc>
                <a:spcPct val="100000"/>
              </a:lnSpc>
              <a:spcBef>
                <a:spcPts val="480"/>
              </a:spcBef>
              <a:buClr>
                <a:srgbClr val="71A276"/>
              </a:buClr>
              <a:buSzPct val="85000"/>
              <a:buFont typeface="Wingdings 2"/>
              <a:buChar char=""/>
              <a:tabLst>
                <a:tab pos="286385" algn="l"/>
                <a:tab pos="287020" algn="l"/>
              </a:tabLst>
            </a:pPr>
            <a:r>
              <a:rPr sz="2400" dirty="0">
                <a:latin typeface="Georgia"/>
                <a:cs typeface="Georgia"/>
              </a:rPr>
              <a:t>December, 1988 – </a:t>
            </a:r>
            <a:r>
              <a:rPr sz="2400" spc="-5" dirty="0">
                <a:latin typeface="Georgia"/>
                <a:cs typeface="Georgia"/>
              </a:rPr>
              <a:t>Gorbie </a:t>
            </a:r>
            <a:r>
              <a:rPr sz="2400" dirty="0">
                <a:latin typeface="Georgia"/>
                <a:cs typeface="Georgia"/>
              </a:rPr>
              <a:t>announced at </a:t>
            </a:r>
            <a:r>
              <a:rPr sz="2400" spc="-5" dirty="0">
                <a:latin typeface="Georgia"/>
                <a:cs typeface="Georgia"/>
              </a:rPr>
              <a:t>the </a:t>
            </a:r>
            <a:r>
              <a:rPr sz="2400" dirty="0">
                <a:latin typeface="Georgia"/>
                <a:cs typeface="Georgia"/>
              </a:rPr>
              <a:t>UN that </a:t>
            </a:r>
            <a:r>
              <a:rPr sz="2400" spc="-5" dirty="0">
                <a:latin typeface="Georgia"/>
                <a:cs typeface="Georgia"/>
              </a:rPr>
              <a:t>he would reduce  the </a:t>
            </a:r>
            <a:r>
              <a:rPr sz="2400" dirty="0">
                <a:latin typeface="Georgia"/>
                <a:cs typeface="Georgia"/>
              </a:rPr>
              <a:t>number </a:t>
            </a:r>
            <a:r>
              <a:rPr sz="2400" spc="-5" dirty="0">
                <a:latin typeface="Georgia"/>
                <a:cs typeface="Georgia"/>
              </a:rPr>
              <a:t>of </a:t>
            </a:r>
            <a:r>
              <a:rPr sz="2400" dirty="0">
                <a:latin typeface="Georgia"/>
                <a:cs typeface="Georgia"/>
              </a:rPr>
              <a:t>Soviet </a:t>
            </a:r>
            <a:r>
              <a:rPr sz="2400" spc="-5" dirty="0">
                <a:latin typeface="Georgia"/>
                <a:cs typeface="Georgia"/>
              </a:rPr>
              <a:t>troops committed to Warsaw </a:t>
            </a:r>
            <a:r>
              <a:rPr sz="2400" dirty="0">
                <a:latin typeface="Georgia"/>
                <a:cs typeface="Georgia"/>
              </a:rPr>
              <a:t>Pact.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417830">
              <a:lnSpc>
                <a:spcPct val="100000"/>
              </a:lnSpc>
            </a:pPr>
            <a:r>
              <a:rPr spc="-5" dirty="0">
                <a:solidFill>
                  <a:schemeClr val="bg2">
                    <a:lumMod val="25000"/>
                  </a:schemeClr>
                </a:solidFill>
              </a:rPr>
              <a:t>Collapse of </a:t>
            </a:r>
            <a:r>
              <a:rPr dirty="0">
                <a:solidFill>
                  <a:schemeClr val="bg2">
                    <a:lumMod val="25000"/>
                  </a:schemeClr>
                </a:solidFill>
              </a:rPr>
              <a:t>Eastern </a:t>
            </a:r>
            <a:r>
              <a:rPr spc="-5" dirty="0">
                <a:solidFill>
                  <a:schemeClr val="bg2">
                    <a:lumMod val="25000"/>
                  </a:schemeClr>
                </a:solidFill>
              </a:rPr>
              <a:t>Europe</a:t>
            </a:r>
            <a:r>
              <a:rPr spc="-45" dirty="0">
                <a:solidFill>
                  <a:schemeClr val="bg2">
                    <a:lumMod val="25000"/>
                  </a:schemeClr>
                </a:solidFill>
              </a:rPr>
              <a:t> </a:t>
            </a:r>
            <a:r>
              <a:rPr dirty="0">
                <a:solidFill>
                  <a:schemeClr val="bg2">
                    <a:lumMod val="25000"/>
                  </a:schemeClr>
                </a:solidFill>
              </a:rPr>
              <a:t>1988-1989</a:t>
            </a:r>
          </a:p>
        </p:txBody>
      </p:sp>
      <p:sp>
        <p:nvSpPr>
          <p:cNvPr id="3" name="object 3"/>
          <p:cNvSpPr txBox="1"/>
          <p:nvPr/>
        </p:nvSpPr>
        <p:spPr>
          <a:xfrm>
            <a:off x="443864" y="1752600"/>
            <a:ext cx="8256270" cy="4255011"/>
          </a:xfrm>
          <a:prstGeom prst="rect">
            <a:avLst/>
          </a:prstGeom>
        </p:spPr>
        <p:txBody>
          <a:bodyPr vert="horz" wrap="square" lIns="0" tIns="0" rIns="0" bIns="0" rtlCol="0">
            <a:spAutoFit/>
          </a:bodyPr>
          <a:lstStyle/>
          <a:p>
            <a:pPr marL="287020" indent="-274320">
              <a:buClr>
                <a:srgbClr val="71A276"/>
              </a:buClr>
              <a:buSzPct val="83333"/>
              <a:buFont typeface="Wingdings 2"/>
              <a:buChar char=""/>
              <a:tabLst>
                <a:tab pos="286385" algn="l"/>
                <a:tab pos="287020" algn="l"/>
              </a:tabLst>
            </a:pPr>
            <a:r>
              <a:rPr sz="2400" spc="-5" dirty="0" smtClean="0">
                <a:latin typeface="Georgia"/>
                <a:cs typeface="Georgia"/>
              </a:rPr>
              <a:t>Hungary </a:t>
            </a:r>
            <a:r>
              <a:rPr sz="2400" spc="-5" dirty="0">
                <a:latin typeface="Georgia"/>
                <a:cs typeface="Georgia"/>
              </a:rPr>
              <a:t>and Poland welcomed the</a:t>
            </a:r>
            <a:r>
              <a:rPr sz="2400" spc="20" dirty="0">
                <a:latin typeface="Georgia"/>
                <a:cs typeface="Georgia"/>
              </a:rPr>
              <a:t> </a:t>
            </a:r>
            <a:r>
              <a:rPr sz="2400" spc="-5" dirty="0">
                <a:latin typeface="Georgia"/>
                <a:cs typeface="Georgia"/>
              </a:rPr>
              <a:t>reforms</a:t>
            </a:r>
            <a:endParaRPr sz="2400" dirty="0">
              <a:latin typeface="Georgia"/>
              <a:cs typeface="Georgia"/>
            </a:endParaRPr>
          </a:p>
          <a:p>
            <a:pPr marL="287020" marR="66675" indent="-274320">
              <a:spcBef>
                <a:spcPts val="484"/>
              </a:spcBef>
              <a:buClr>
                <a:srgbClr val="71A276"/>
              </a:buClr>
              <a:buSzPct val="83333"/>
              <a:buFont typeface="Wingdings 2"/>
              <a:buChar char=""/>
              <a:tabLst>
                <a:tab pos="286385" algn="l"/>
                <a:tab pos="287020" algn="l"/>
                <a:tab pos="6446520" algn="l"/>
              </a:tabLst>
            </a:pPr>
            <a:r>
              <a:rPr sz="2400" spc="-5" dirty="0">
                <a:latin typeface="Georgia"/>
                <a:cs typeface="Georgia"/>
              </a:rPr>
              <a:t>Some people wanted the reforms to go</a:t>
            </a:r>
            <a:r>
              <a:rPr sz="2400" spc="110" dirty="0">
                <a:latin typeface="Georgia"/>
                <a:cs typeface="Georgia"/>
              </a:rPr>
              <a:t> </a:t>
            </a:r>
            <a:r>
              <a:rPr sz="2400" dirty="0">
                <a:latin typeface="Georgia"/>
                <a:cs typeface="Georgia"/>
              </a:rPr>
              <a:t>even</a:t>
            </a:r>
            <a:r>
              <a:rPr sz="2400" spc="-15" dirty="0">
                <a:latin typeface="Georgia"/>
                <a:cs typeface="Georgia"/>
              </a:rPr>
              <a:t> </a:t>
            </a:r>
            <a:r>
              <a:rPr sz="2400" spc="-5" dirty="0">
                <a:latin typeface="Georgia"/>
                <a:cs typeface="Georgia"/>
              </a:rPr>
              <a:t>further	</a:t>
            </a:r>
            <a:r>
              <a:rPr sz="2400" dirty="0">
                <a:latin typeface="Georgia"/>
                <a:cs typeface="Georgia"/>
              </a:rPr>
              <a:t>- </a:t>
            </a:r>
            <a:r>
              <a:rPr sz="2400" spc="-5" dirty="0">
                <a:latin typeface="Georgia"/>
                <a:cs typeface="Georgia"/>
              </a:rPr>
              <a:t>to</a:t>
            </a:r>
            <a:r>
              <a:rPr sz="2400" spc="-45" dirty="0">
                <a:latin typeface="Georgia"/>
                <a:cs typeface="Georgia"/>
              </a:rPr>
              <a:t> </a:t>
            </a:r>
            <a:r>
              <a:rPr sz="2400" spc="-5" dirty="0">
                <a:latin typeface="Georgia"/>
                <a:cs typeface="Georgia"/>
              </a:rPr>
              <a:t>restore</a:t>
            </a:r>
            <a:r>
              <a:rPr sz="2400" spc="-25" dirty="0">
                <a:latin typeface="Georgia"/>
                <a:cs typeface="Georgia"/>
              </a:rPr>
              <a:t> </a:t>
            </a:r>
            <a:r>
              <a:rPr sz="2400" spc="-5" dirty="0">
                <a:latin typeface="Georgia"/>
                <a:cs typeface="Georgia"/>
              </a:rPr>
              <a:t>the  power of the church and the capitalist system </a:t>
            </a:r>
            <a:endParaRPr lang="en-GB" sz="2400" spc="-5" dirty="0" smtClean="0">
              <a:latin typeface="Georgia"/>
              <a:cs typeface="Georgia"/>
            </a:endParaRPr>
          </a:p>
          <a:p>
            <a:pPr marL="287020" marR="66675" indent="-274320">
              <a:spcBef>
                <a:spcPts val="484"/>
              </a:spcBef>
              <a:buClr>
                <a:srgbClr val="71A276"/>
              </a:buClr>
              <a:buSzPct val="83333"/>
              <a:buFont typeface="Wingdings 2"/>
              <a:buChar char=""/>
              <a:tabLst>
                <a:tab pos="286385" algn="l"/>
                <a:tab pos="287020" algn="l"/>
                <a:tab pos="6446520" algn="l"/>
              </a:tabLst>
            </a:pPr>
            <a:r>
              <a:rPr sz="2400" spc="-5" dirty="0" smtClean="0">
                <a:latin typeface="Georgia"/>
                <a:cs typeface="Georgia"/>
              </a:rPr>
              <a:t>Poland</a:t>
            </a:r>
            <a:r>
              <a:rPr sz="2400" spc="-5" dirty="0">
                <a:latin typeface="Georgia"/>
                <a:cs typeface="Georgia"/>
              </a:rPr>
              <a:t>: Solidarity legalized </a:t>
            </a:r>
            <a:r>
              <a:rPr sz="2400" dirty="0">
                <a:latin typeface="Georgia"/>
                <a:cs typeface="Georgia"/>
              </a:rPr>
              <a:t>in January </a:t>
            </a:r>
            <a:r>
              <a:rPr sz="2400" spc="-5" dirty="0">
                <a:latin typeface="Georgia"/>
                <a:cs typeface="Georgia"/>
              </a:rPr>
              <a:t>1989 and accepted </a:t>
            </a:r>
            <a:r>
              <a:rPr sz="2400" spc="-10" dirty="0">
                <a:latin typeface="Georgia"/>
                <a:cs typeface="Georgia"/>
              </a:rPr>
              <a:t>political  </a:t>
            </a:r>
            <a:r>
              <a:rPr sz="2400" spc="-5" dirty="0">
                <a:latin typeface="Georgia"/>
                <a:cs typeface="Georgia"/>
              </a:rPr>
              <a:t>and </a:t>
            </a:r>
            <a:r>
              <a:rPr sz="2400" spc="-10" dirty="0">
                <a:latin typeface="Georgia"/>
                <a:cs typeface="Georgia"/>
              </a:rPr>
              <a:t>economic </a:t>
            </a:r>
            <a:r>
              <a:rPr sz="2400" spc="-5" dirty="0">
                <a:latin typeface="Georgia"/>
                <a:cs typeface="Georgia"/>
              </a:rPr>
              <a:t>reforms </a:t>
            </a:r>
            <a:r>
              <a:rPr sz="2400" dirty="0">
                <a:latin typeface="Georgia"/>
                <a:cs typeface="Georgia"/>
              </a:rPr>
              <a:t>in April </a:t>
            </a:r>
            <a:r>
              <a:rPr sz="2400" spc="-5" dirty="0">
                <a:latin typeface="Georgia"/>
                <a:cs typeface="Georgia"/>
              </a:rPr>
              <a:t>1989. </a:t>
            </a:r>
            <a:endParaRPr lang="en-GB" sz="2400" spc="-5" dirty="0" smtClean="0">
              <a:latin typeface="Georgia"/>
              <a:cs typeface="Georgia"/>
            </a:endParaRPr>
          </a:p>
          <a:p>
            <a:pPr marL="287020" marR="66675" indent="-274320">
              <a:spcBef>
                <a:spcPts val="484"/>
              </a:spcBef>
              <a:buClr>
                <a:srgbClr val="71A276"/>
              </a:buClr>
              <a:buSzPct val="83333"/>
              <a:buFont typeface="Wingdings 2"/>
              <a:buChar char=""/>
              <a:tabLst>
                <a:tab pos="286385" algn="l"/>
                <a:tab pos="287020" algn="l"/>
                <a:tab pos="6446520" algn="l"/>
              </a:tabLst>
            </a:pPr>
            <a:r>
              <a:rPr sz="2400" spc="-5" dirty="0" smtClean="0">
                <a:latin typeface="Georgia"/>
                <a:cs typeface="Georgia"/>
              </a:rPr>
              <a:t>Hungary</a:t>
            </a:r>
            <a:r>
              <a:rPr sz="2400" spc="-5" dirty="0">
                <a:latin typeface="Georgia"/>
                <a:cs typeface="Georgia"/>
              </a:rPr>
              <a:t>: 1989 – </a:t>
            </a:r>
            <a:r>
              <a:rPr sz="2400" dirty="0">
                <a:latin typeface="Georgia"/>
                <a:cs typeface="Georgia"/>
              </a:rPr>
              <a:t>agreed </a:t>
            </a:r>
            <a:r>
              <a:rPr sz="2400" spc="-5" dirty="0">
                <a:latin typeface="Georgia"/>
                <a:cs typeface="Georgia"/>
              </a:rPr>
              <a:t>that multi-party elections would be held,  </a:t>
            </a:r>
            <a:r>
              <a:rPr sz="2400" dirty="0">
                <a:latin typeface="Georgia"/>
                <a:cs typeface="Georgia"/>
              </a:rPr>
              <a:t>also </a:t>
            </a:r>
            <a:r>
              <a:rPr sz="2400" spc="-5" dirty="0">
                <a:latin typeface="Georgia"/>
                <a:cs typeface="Georgia"/>
              </a:rPr>
              <a:t>decided to open its border </a:t>
            </a:r>
            <a:r>
              <a:rPr sz="2400" spc="-10" dirty="0">
                <a:latin typeface="Georgia"/>
                <a:cs typeface="Georgia"/>
              </a:rPr>
              <a:t>with </a:t>
            </a:r>
            <a:r>
              <a:rPr sz="2400" dirty="0">
                <a:latin typeface="Georgia"/>
                <a:cs typeface="Georgia"/>
              </a:rPr>
              <a:t>Austria. This </a:t>
            </a:r>
            <a:r>
              <a:rPr sz="2400" spc="-5" dirty="0">
                <a:latin typeface="Georgia"/>
                <a:cs typeface="Georgia"/>
              </a:rPr>
              <a:t>sparked </a:t>
            </a:r>
            <a:r>
              <a:rPr sz="2400" dirty="0">
                <a:latin typeface="Georgia"/>
                <a:cs typeface="Georgia"/>
              </a:rPr>
              <a:t>a </a:t>
            </a:r>
            <a:r>
              <a:rPr sz="2400" spc="-5" dirty="0">
                <a:latin typeface="Georgia"/>
                <a:cs typeface="Georgia"/>
              </a:rPr>
              <a:t>crisis </a:t>
            </a:r>
            <a:r>
              <a:rPr sz="2400" dirty="0">
                <a:latin typeface="Georgia"/>
                <a:cs typeface="Georgia"/>
              </a:rPr>
              <a:t>in  </a:t>
            </a:r>
            <a:r>
              <a:rPr sz="2400" spc="-5" dirty="0">
                <a:latin typeface="Georgia"/>
                <a:cs typeface="Georgia"/>
              </a:rPr>
              <a:t>East </a:t>
            </a:r>
            <a:r>
              <a:rPr sz="2400" dirty="0">
                <a:latin typeface="Georgia"/>
                <a:cs typeface="Georgia"/>
              </a:rPr>
              <a:t>Germany </a:t>
            </a:r>
            <a:r>
              <a:rPr sz="2400" spc="-5" dirty="0">
                <a:latin typeface="Georgia"/>
                <a:cs typeface="Georgia"/>
              </a:rPr>
              <a:t>because it allowed East Germans to </a:t>
            </a:r>
            <a:r>
              <a:rPr sz="2400" dirty="0">
                <a:latin typeface="Georgia"/>
                <a:cs typeface="Georgia"/>
              </a:rPr>
              <a:t>‘escape’ </a:t>
            </a:r>
            <a:r>
              <a:rPr sz="2400" spc="-5" dirty="0">
                <a:latin typeface="Georgia"/>
                <a:cs typeface="Georgia"/>
              </a:rPr>
              <a:t>to </a:t>
            </a:r>
            <a:r>
              <a:rPr sz="2400" dirty="0">
                <a:latin typeface="Georgia"/>
                <a:cs typeface="Georgia"/>
              </a:rPr>
              <a:t>West  </a:t>
            </a:r>
            <a:r>
              <a:rPr sz="2400" spc="-5" dirty="0">
                <a:latin typeface="Georgia"/>
                <a:cs typeface="Georgia"/>
              </a:rPr>
              <a:t>Germany via Hungary and Austria. This caused another economic  crisis similar to the one that preceded the construction of the </a:t>
            </a:r>
            <a:r>
              <a:rPr sz="2400" dirty="0">
                <a:latin typeface="Georgia"/>
                <a:cs typeface="Georgia"/>
              </a:rPr>
              <a:t>Berlin  Wall.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417830">
              <a:lnSpc>
                <a:spcPct val="100000"/>
              </a:lnSpc>
            </a:pPr>
            <a:r>
              <a:rPr spc="-5" dirty="0">
                <a:solidFill>
                  <a:schemeClr val="bg2">
                    <a:lumMod val="25000"/>
                  </a:schemeClr>
                </a:solidFill>
              </a:rPr>
              <a:t>Collapse of </a:t>
            </a:r>
            <a:r>
              <a:rPr dirty="0">
                <a:solidFill>
                  <a:schemeClr val="bg2">
                    <a:lumMod val="25000"/>
                  </a:schemeClr>
                </a:solidFill>
              </a:rPr>
              <a:t>Eastern </a:t>
            </a:r>
            <a:r>
              <a:rPr spc="-5" dirty="0">
                <a:solidFill>
                  <a:schemeClr val="bg2">
                    <a:lumMod val="25000"/>
                  </a:schemeClr>
                </a:solidFill>
              </a:rPr>
              <a:t>Europe</a:t>
            </a:r>
            <a:r>
              <a:rPr spc="-45" dirty="0">
                <a:solidFill>
                  <a:schemeClr val="bg2">
                    <a:lumMod val="25000"/>
                  </a:schemeClr>
                </a:solidFill>
              </a:rPr>
              <a:t> </a:t>
            </a:r>
            <a:r>
              <a:rPr dirty="0">
                <a:solidFill>
                  <a:schemeClr val="bg2">
                    <a:lumMod val="25000"/>
                  </a:schemeClr>
                </a:solidFill>
              </a:rPr>
              <a:t>1988-1989</a:t>
            </a:r>
          </a:p>
        </p:txBody>
      </p:sp>
      <p:sp>
        <p:nvSpPr>
          <p:cNvPr id="3" name="object 3"/>
          <p:cNvSpPr txBox="1"/>
          <p:nvPr/>
        </p:nvSpPr>
        <p:spPr>
          <a:xfrm>
            <a:off x="380491" y="1564894"/>
            <a:ext cx="5105909" cy="4739759"/>
          </a:xfrm>
          <a:prstGeom prst="rect">
            <a:avLst/>
          </a:prstGeom>
        </p:spPr>
        <p:txBody>
          <a:bodyPr vert="horz" wrap="square" lIns="0" tIns="0" rIns="0" bIns="0" rtlCol="0">
            <a:spAutoFit/>
          </a:bodyPr>
          <a:lstStyle/>
          <a:p>
            <a:pPr marL="287020" indent="-274320">
              <a:buClr>
                <a:srgbClr val="71A276"/>
              </a:buClr>
              <a:buSzPct val="84210"/>
              <a:buFont typeface="Wingdings 2"/>
              <a:buChar char=""/>
              <a:tabLst>
                <a:tab pos="286385" algn="l"/>
                <a:tab pos="287020" algn="l"/>
              </a:tabLst>
            </a:pPr>
            <a:r>
              <a:rPr sz="2200" spc="-10" dirty="0">
                <a:latin typeface="Georgia"/>
                <a:cs typeface="Georgia"/>
              </a:rPr>
              <a:t>East Germany: demonstrations </a:t>
            </a:r>
            <a:r>
              <a:rPr sz="2200" spc="-5" dirty="0">
                <a:latin typeface="Georgia"/>
                <a:cs typeface="Georgia"/>
              </a:rPr>
              <a:t>in </a:t>
            </a:r>
            <a:r>
              <a:rPr sz="2200" spc="-10" dirty="0">
                <a:latin typeface="Georgia"/>
                <a:cs typeface="Georgia"/>
              </a:rPr>
              <a:t>support </a:t>
            </a:r>
            <a:r>
              <a:rPr sz="2200" spc="-5" dirty="0">
                <a:latin typeface="Georgia"/>
                <a:cs typeface="Georgia"/>
              </a:rPr>
              <a:t>of </a:t>
            </a:r>
            <a:r>
              <a:rPr sz="2200" spc="-10" dirty="0">
                <a:latin typeface="Georgia"/>
                <a:cs typeface="Georgia"/>
              </a:rPr>
              <a:t>democracy began </a:t>
            </a:r>
            <a:r>
              <a:rPr sz="2200" spc="-5" dirty="0">
                <a:latin typeface="Georgia"/>
                <a:cs typeface="Georgia"/>
              </a:rPr>
              <a:t>to</a:t>
            </a:r>
            <a:r>
              <a:rPr sz="2200" spc="330" dirty="0">
                <a:latin typeface="Georgia"/>
                <a:cs typeface="Georgia"/>
              </a:rPr>
              <a:t> </a:t>
            </a:r>
            <a:r>
              <a:rPr sz="2200" spc="-5" dirty="0" smtClean="0">
                <a:latin typeface="Georgia"/>
                <a:cs typeface="Georgia"/>
              </a:rPr>
              <a:t>spread.</a:t>
            </a:r>
            <a:endParaRPr lang="en-GB" sz="2200" dirty="0">
              <a:latin typeface="Georgia"/>
              <a:cs typeface="Georgia"/>
            </a:endParaRPr>
          </a:p>
          <a:p>
            <a:pPr marL="287020" indent="-274320">
              <a:buClr>
                <a:srgbClr val="71A276"/>
              </a:buClr>
              <a:buSzPct val="84210"/>
              <a:buFont typeface="Wingdings 2"/>
              <a:buChar char=""/>
              <a:tabLst>
                <a:tab pos="286385" algn="l"/>
                <a:tab pos="287020" algn="l"/>
              </a:tabLst>
            </a:pPr>
            <a:r>
              <a:rPr sz="2200" spc="-10" dirty="0" smtClean="0">
                <a:latin typeface="Georgia"/>
                <a:cs typeface="Georgia"/>
              </a:rPr>
              <a:t>October </a:t>
            </a:r>
            <a:r>
              <a:rPr sz="2200" spc="-5" dirty="0">
                <a:latin typeface="Georgia"/>
                <a:cs typeface="Georgia"/>
              </a:rPr>
              <a:t>1989 - leader of the </a:t>
            </a:r>
            <a:r>
              <a:rPr sz="2200" spc="-10" dirty="0">
                <a:latin typeface="Georgia"/>
                <a:cs typeface="Georgia"/>
              </a:rPr>
              <a:t>communist </a:t>
            </a:r>
            <a:r>
              <a:rPr sz="2200" spc="-5" dirty="0">
                <a:latin typeface="Georgia"/>
                <a:cs typeface="Georgia"/>
              </a:rPr>
              <a:t>party </a:t>
            </a:r>
            <a:r>
              <a:rPr sz="2200" spc="-10" dirty="0">
                <a:latin typeface="Georgia"/>
                <a:cs typeface="Georgia"/>
              </a:rPr>
              <a:t>resigned </a:t>
            </a:r>
            <a:r>
              <a:rPr sz="2200" spc="-5" dirty="0">
                <a:latin typeface="Georgia"/>
                <a:cs typeface="Georgia"/>
              </a:rPr>
              <a:t>and was replaced </a:t>
            </a:r>
            <a:r>
              <a:rPr sz="2200" spc="-10" dirty="0">
                <a:latin typeface="Georgia"/>
                <a:cs typeface="Georgia"/>
              </a:rPr>
              <a:t>by  Egon Krenz. </a:t>
            </a:r>
            <a:r>
              <a:rPr sz="2200" spc="-5" dirty="0">
                <a:latin typeface="Georgia"/>
                <a:cs typeface="Georgia"/>
              </a:rPr>
              <a:t>Gorbachev told </a:t>
            </a:r>
            <a:r>
              <a:rPr sz="2200" spc="-10" dirty="0">
                <a:latin typeface="Georgia"/>
                <a:cs typeface="Georgia"/>
              </a:rPr>
              <a:t>East Germany </a:t>
            </a:r>
            <a:r>
              <a:rPr sz="2200" spc="-5" dirty="0">
                <a:latin typeface="Georgia"/>
                <a:cs typeface="Georgia"/>
              </a:rPr>
              <a:t>that it </a:t>
            </a:r>
            <a:r>
              <a:rPr sz="2200" spc="-10" dirty="0">
                <a:latin typeface="Georgia"/>
                <a:cs typeface="Georgia"/>
              </a:rPr>
              <a:t>should </a:t>
            </a:r>
            <a:r>
              <a:rPr sz="2200" spc="-5" dirty="0">
                <a:latin typeface="Georgia"/>
                <a:cs typeface="Georgia"/>
              </a:rPr>
              <a:t>create </a:t>
            </a:r>
            <a:r>
              <a:rPr sz="2200" spc="-10" dirty="0">
                <a:latin typeface="Georgia"/>
                <a:cs typeface="Georgia"/>
              </a:rPr>
              <a:t>closer </a:t>
            </a:r>
            <a:r>
              <a:rPr sz="2200" spc="-5" dirty="0">
                <a:latin typeface="Georgia"/>
                <a:cs typeface="Georgia"/>
              </a:rPr>
              <a:t>ties  </a:t>
            </a:r>
            <a:r>
              <a:rPr sz="2200" spc="-10" dirty="0">
                <a:latin typeface="Georgia"/>
                <a:cs typeface="Georgia"/>
              </a:rPr>
              <a:t>with West </a:t>
            </a:r>
            <a:r>
              <a:rPr sz="2200" spc="-5" dirty="0">
                <a:latin typeface="Georgia"/>
                <a:cs typeface="Georgia"/>
              </a:rPr>
              <a:t>Germany, as the </a:t>
            </a:r>
            <a:r>
              <a:rPr sz="2200" spc="-5" dirty="0" smtClean="0">
                <a:latin typeface="Georgia"/>
                <a:cs typeface="Georgia"/>
              </a:rPr>
              <a:t>USSR </a:t>
            </a:r>
            <a:r>
              <a:rPr sz="2200" spc="-5" dirty="0">
                <a:latin typeface="Georgia"/>
                <a:cs typeface="Georgia"/>
              </a:rPr>
              <a:t>could </a:t>
            </a:r>
            <a:r>
              <a:rPr sz="2200" spc="-10" dirty="0">
                <a:latin typeface="Georgia"/>
                <a:cs typeface="Georgia"/>
              </a:rPr>
              <a:t>not offer </a:t>
            </a:r>
            <a:r>
              <a:rPr sz="2200" spc="-5" dirty="0">
                <a:latin typeface="Georgia"/>
                <a:cs typeface="Georgia"/>
              </a:rPr>
              <a:t>them financial</a:t>
            </a:r>
            <a:r>
              <a:rPr sz="2200" spc="125" dirty="0">
                <a:latin typeface="Georgia"/>
                <a:cs typeface="Georgia"/>
              </a:rPr>
              <a:t> </a:t>
            </a:r>
            <a:r>
              <a:rPr sz="2200" spc="-10" dirty="0" smtClean="0">
                <a:latin typeface="Georgia"/>
                <a:cs typeface="Georgia"/>
              </a:rPr>
              <a:t>support.</a:t>
            </a:r>
            <a:endParaRPr lang="en-GB" sz="2200" dirty="0">
              <a:latin typeface="Georgia"/>
              <a:cs typeface="Georgia"/>
            </a:endParaRPr>
          </a:p>
          <a:p>
            <a:pPr marL="287020" indent="-274320">
              <a:buClr>
                <a:srgbClr val="71A276"/>
              </a:buClr>
              <a:buSzPct val="84210"/>
              <a:buFont typeface="Wingdings 2"/>
              <a:buChar char=""/>
              <a:tabLst>
                <a:tab pos="286385" algn="l"/>
                <a:tab pos="287020" algn="l"/>
              </a:tabLst>
            </a:pPr>
            <a:r>
              <a:rPr sz="2200" spc="-10" dirty="0" smtClean="0">
                <a:latin typeface="Georgia"/>
                <a:cs typeface="Georgia"/>
              </a:rPr>
              <a:t>November </a:t>
            </a:r>
            <a:r>
              <a:rPr sz="2200" spc="-5" dirty="0">
                <a:latin typeface="Georgia"/>
                <a:cs typeface="Georgia"/>
              </a:rPr>
              <a:t>1989 – the </a:t>
            </a:r>
            <a:r>
              <a:rPr sz="2200" spc="-10" dirty="0">
                <a:latin typeface="Georgia"/>
                <a:cs typeface="Georgia"/>
              </a:rPr>
              <a:t>East German government resigned </a:t>
            </a:r>
            <a:r>
              <a:rPr sz="2200" spc="-5" dirty="0">
                <a:latin typeface="Georgia"/>
                <a:cs typeface="Georgia"/>
              </a:rPr>
              <a:t>and </a:t>
            </a:r>
            <a:r>
              <a:rPr sz="2200" spc="-10" dirty="0">
                <a:latin typeface="Georgia"/>
                <a:cs typeface="Georgia"/>
              </a:rPr>
              <a:t>Krenz  decided </a:t>
            </a:r>
            <a:r>
              <a:rPr sz="2200" spc="-5" dirty="0">
                <a:latin typeface="Georgia"/>
                <a:cs typeface="Georgia"/>
              </a:rPr>
              <a:t>to </a:t>
            </a:r>
            <a:r>
              <a:rPr sz="2200" spc="-10" dirty="0">
                <a:latin typeface="Georgia"/>
                <a:cs typeface="Georgia"/>
              </a:rPr>
              <a:t>open </a:t>
            </a:r>
            <a:r>
              <a:rPr sz="2200" spc="-5" dirty="0">
                <a:latin typeface="Georgia"/>
                <a:cs typeface="Georgia"/>
              </a:rPr>
              <a:t>the Berlin Wall. </a:t>
            </a:r>
            <a:endParaRPr lang="en-GB" sz="2200" spc="-5" dirty="0" smtClean="0">
              <a:latin typeface="Georgia"/>
              <a:cs typeface="Georgia"/>
            </a:endParaRPr>
          </a:p>
          <a:p>
            <a:pPr marL="287020" indent="-274320">
              <a:buClr>
                <a:srgbClr val="71A276"/>
              </a:buClr>
              <a:buSzPct val="84210"/>
              <a:buFont typeface="Wingdings 2"/>
              <a:buChar char=""/>
              <a:tabLst>
                <a:tab pos="286385" algn="l"/>
                <a:tab pos="287020" algn="l"/>
              </a:tabLst>
            </a:pPr>
            <a:r>
              <a:rPr sz="2200" spc="-10" dirty="0" smtClean="0">
                <a:latin typeface="Georgia"/>
                <a:cs typeface="Georgia"/>
              </a:rPr>
              <a:t>People </a:t>
            </a:r>
            <a:r>
              <a:rPr sz="2200" spc="-10" dirty="0">
                <a:latin typeface="Georgia"/>
                <a:cs typeface="Georgia"/>
              </a:rPr>
              <a:t>from both sides </a:t>
            </a:r>
            <a:r>
              <a:rPr sz="2200" spc="-5" dirty="0">
                <a:latin typeface="Georgia"/>
                <a:cs typeface="Georgia"/>
              </a:rPr>
              <a:t>started to </a:t>
            </a:r>
            <a:r>
              <a:rPr sz="2200" spc="-10" dirty="0">
                <a:latin typeface="Georgia"/>
                <a:cs typeface="Georgia"/>
              </a:rPr>
              <a:t>tear  down </a:t>
            </a:r>
            <a:r>
              <a:rPr sz="2200" spc="-5" dirty="0">
                <a:latin typeface="Georgia"/>
                <a:cs typeface="Georgia"/>
              </a:rPr>
              <a:t>the</a:t>
            </a:r>
            <a:r>
              <a:rPr sz="2200" spc="-80" dirty="0">
                <a:latin typeface="Georgia"/>
                <a:cs typeface="Georgia"/>
              </a:rPr>
              <a:t> </a:t>
            </a:r>
            <a:r>
              <a:rPr sz="2200" spc="-5" dirty="0">
                <a:latin typeface="Georgia"/>
                <a:cs typeface="Georgia"/>
              </a:rPr>
              <a:t>wall</a:t>
            </a:r>
            <a:r>
              <a:rPr sz="2200" spc="-5" dirty="0" smtClean="0">
                <a:latin typeface="Georgia"/>
                <a:cs typeface="Georgia"/>
              </a:rPr>
              <a:t>.</a:t>
            </a:r>
            <a:endParaRPr sz="2200" dirty="0">
              <a:latin typeface="Georgia"/>
              <a:cs typeface="Georgia"/>
            </a:endParaRPr>
          </a:p>
        </p:txBody>
      </p:sp>
      <p:pic>
        <p:nvPicPr>
          <p:cNvPr id="1026" name="Picture 2" descr="Image result for wall goes d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560030"/>
            <a:ext cx="3148326" cy="46073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417830">
              <a:lnSpc>
                <a:spcPct val="100000"/>
              </a:lnSpc>
            </a:pPr>
            <a:r>
              <a:rPr spc="-5" dirty="0">
                <a:solidFill>
                  <a:schemeClr val="bg2">
                    <a:lumMod val="25000"/>
                  </a:schemeClr>
                </a:solidFill>
              </a:rPr>
              <a:t>Collapse of </a:t>
            </a:r>
            <a:r>
              <a:rPr dirty="0">
                <a:solidFill>
                  <a:schemeClr val="bg2">
                    <a:lumMod val="25000"/>
                  </a:schemeClr>
                </a:solidFill>
              </a:rPr>
              <a:t>Eastern </a:t>
            </a:r>
            <a:r>
              <a:rPr spc="-5" dirty="0">
                <a:solidFill>
                  <a:schemeClr val="bg2">
                    <a:lumMod val="25000"/>
                  </a:schemeClr>
                </a:solidFill>
              </a:rPr>
              <a:t>Europe</a:t>
            </a:r>
            <a:r>
              <a:rPr spc="-45" dirty="0">
                <a:solidFill>
                  <a:schemeClr val="bg2">
                    <a:lumMod val="25000"/>
                  </a:schemeClr>
                </a:solidFill>
              </a:rPr>
              <a:t> </a:t>
            </a:r>
            <a:r>
              <a:rPr dirty="0">
                <a:solidFill>
                  <a:schemeClr val="bg2">
                    <a:lumMod val="25000"/>
                  </a:schemeClr>
                </a:solidFill>
              </a:rPr>
              <a:t>1988-1989</a:t>
            </a:r>
          </a:p>
        </p:txBody>
      </p:sp>
      <p:sp>
        <p:nvSpPr>
          <p:cNvPr id="3" name="object 3"/>
          <p:cNvSpPr txBox="1"/>
          <p:nvPr/>
        </p:nvSpPr>
        <p:spPr>
          <a:xfrm>
            <a:off x="4800599" y="1447800"/>
            <a:ext cx="4038601" cy="4865434"/>
          </a:xfrm>
          <a:prstGeom prst="rect">
            <a:avLst/>
          </a:prstGeom>
        </p:spPr>
        <p:txBody>
          <a:bodyPr vert="horz" wrap="square" lIns="0" tIns="0" rIns="0" bIns="0" rtlCol="0">
            <a:spAutoFit/>
          </a:bodyPr>
          <a:lstStyle/>
          <a:p>
            <a:pPr marL="287020" marR="29845" indent="-274320">
              <a:spcBef>
                <a:spcPts val="475"/>
              </a:spcBef>
              <a:buClr>
                <a:srgbClr val="71A276"/>
              </a:buClr>
              <a:buSzPct val="84210"/>
              <a:buFont typeface="Wingdings 2"/>
              <a:buChar char=""/>
              <a:tabLst>
                <a:tab pos="286385" algn="l"/>
                <a:tab pos="287020" algn="l"/>
              </a:tabLst>
            </a:pPr>
            <a:r>
              <a:rPr sz="2400" spc="-10" dirty="0" smtClean="0">
                <a:latin typeface="Georgia"/>
                <a:cs typeface="Georgia"/>
              </a:rPr>
              <a:t>Czechoslovakia</a:t>
            </a:r>
            <a:r>
              <a:rPr sz="2400" spc="-10" dirty="0">
                <a:latin typeface="Georgia"/>
                <a:cs typeface="Georgia"/>
              </a:rPr>
              <a:t>: </a:t>
            </a:r>
            <a:r>
              <a:rPr sz="2400" spc="-5" dirty="0">
                <a:latin typeface="Georgia"/>
                <a:cs typeface="Georgia"/>
              </a:rPr>
              <a:t>There was a rebirth of the “Prague Spring” and the  </a:t>
            </a:r>
            <a:r>
              <a:rPr sz="2400" spc="-10" dirty="0">
                <a:latin typeface="Georgia"/>
                <a:cs typeface="Georgia"/>
              </a:rPr>
              <a:t>communist government resigned </a:t>
            </a:r>
            <a:r>
              <a:rPr sz="2400" spc="-5" dirty="0">
                <a:latin typeface="Georgia"/>
                <a:cs typeface="Georgia"/>
              </a:rPr>
              <a:t>and </a:t>
            </a:r>
            <a:r>
              <a:rPr sz="2400" spc="-10" dirty="0">
                <a:latin typeface="Georgia"/>
                <a:cs typeface="Georgia"/>
              </a:rPr>
              <a:t>was </a:t>
            </a:r>
            <a:r>
              <a:rPr sz="2400" spc="-5" dirty="0">
                <a:latin typeface="Georgia"/>
                <a:cs typeface="Georgia"/>
              </a:rPr>
              <a:t>replaced with a multi-party  system (“Velvet Revolution”). Vaclav Havel became president. </a:t>
            </a:r>
            <a:endParaRPr lang="en-GB" sz="2400" spc="-5" dirty="0" smtClean="0">
              <a:latin typeface="Georgia"/>
              <a:cs typeface="Georgia"/>
            </a:endParaRPr>
          </a:p>
          <a:p>
            <a:pPr marL="287020" marR="29845" indent="-274320">
              <a:spcBef>
                <a:spcPts val="475"/>
              </a:spcBef>
              <a:buClr>
                <a:srgbClr val="71A276"/>
              </a:buClr>
              <a:buSzPct val="84210"/>
              <a:buFont typeface="Wingdings 2"/>
              <a:buChar char=""/>
              <a:tabLst>
                <a:tab pos="286385" algn="l"/>
                <a:tab pos="287020" algn="l"/>
              </a:tabLst>
            </a:pPr>
            <a:r>
              <a:rPr sz="2400" spc="-10" dirty="0" smtClean="0">
                <a:latin typeface="Georgia"/>
                <a:cs typeface="Georgia"/>
              </a:rPr>
              <a:t>October  </a:t>
            </a:r>
            <a:r>
              <a:rPr sz="2400" spc="-5" dirty="0">
                <a:latin typeface="Georgia"/>
                <a:cs typeface="Georgia"/>
              </a:rPr>
              <a:t>1989 – the Warsaw Pact </a:t>
            </a:r>
            <a:r>
              <a:rPr sz="2400" spc="-10" dirty="0">
                <a:latin typeface="Georgia"/>
                <a:cs typeface="Georgia"/>
              </a:rPr>
              <a:t>including </a:t>
            </a:r>
            <a:r>
              <a:rPr sz="2400" spc="-5" dirty="0">
                <a:latin typeface="Georgia"/>
                <a:cs typeface="Georgia"/>
              </a:rPr>
              <a:t>the USSR </a:t>
            </a:r>
            <a:r>
              <a:rPr sz="2400" spc="-10" dirty="0">
                <a:latin typeface="Georgia"/>
                <a:cs typeface="Georgia"/>
              </a:rPr>
              <a:t>condemned </a:t>
            </a:r>
            <a:r>
              <a:rPr sz="2400" spc="-5" dirty="0">
                <a:latin typeface="Georgia"/>
                <a:cs typeface="Georgia"/>
              </a:rPr>
              <a:t>the 1968</a:t>
            </a:r>
            <a:r>
              <a:rPr sz="2400" spc="140" dirty="0">
                <a:latin typeface="Georgia"/>
                <a:cs typeface="Georgia"/>
              </a:rPr>
              <a:t> </a:t>
            </a:r>
            <a:r>
              <a:rPr sz="2400" spc="-5" dirty="0">
                <a:latin typeface="Georgia"/>
                <a:cs typeface="Georgia"/>
              </a:rPr>
              <a:t>invasion</a:t>
            </a:r>
            <a:r>
              <a:rPr sz="2400" spc="-5" dirty="0" smtClean="0">
                <a:latin typeface="Georgia"/>
                <a:cs typeface="Georgia"/>
              </a:rPr>
              <a:t>.</a:t>
            </a:r>
            <a:endParaRPr sz="2400" dirty="0">
              <a:latin typeface="Georgia"/>
              <a:cs typeface="Georgia"/>
            </a:endParaRPr>
          </a:p>
        </p:txBody>
      </p:sp>
      <p:sp>
        <p:nvSpPr>
          <p:cNvPr id="4" name="AutoShape 2" descr="https://upload.wikimedia.org/wikipedia/en/1/14/Policemen_and_flowers.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54" y="1828800"/>
            <a:ext cx="4100562" cy="4114800"/>
          </a:xfrm>
          <a:prstGeom prst="rect">
            <a:avLst/>
          </a:prstGeom>
        </p:spPr>
      </p:pic>
    </p:spTree>
    <p:extLst>
      <p:ext uri="{BB962C8B-B14F-4D97-AF65-F5344CB8AC3E}">
        <p14:creationId xmlns:p14="http://schemas.microsoft.com/office/powerpoint/2010/main" val="6999378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417830">
              <a:lnSpc>
                <a:spcPct val="100000"/>
              </a:lnSpc>
            </a:pPr>
            <a:r>
              <a:rPr spc="-5" dirty="0">
                <a:solidFill>
                  <a:schemeClr val="bg2">
                    <a:lumMod val="25000"/>
                  </a:schemeClr>
                </a:solidFill>
              </a:rPr>
              <a:t>Collapse of </a:t>
            </a:r>
            <a:r>
              <a:rPr dirty="0">
                <a:solidFill>
                  <a:schemeClr val="bg2">
                    <a:lumMod val="25000"/>
                  </a:schemeClr>
                </a:solidFill>
              </a:rPr>
              <a:t>Eastern </a:t>
            </a:r>
            <a:r>
              <a:rPr spc="-5" dirty="0">
                <a:solidFill>
                  <a:schemeClr val="bg2">
                    <a:lumMod val="25000"/>
                  </a:schemeClr>
                </a:solidFill>
              </a:rPr>
              <a:t>Europe</a:t>
            </a:r>
            <a:r>
              <a:rPr spc="-45" dirty="0">
                <a:solidFill>
                  <a:schemeClr val="bg2">
                    <a:lumMod val="25000"/>
                  </a:schemeClr>
                </a:solidFill>
              </a:rPr>
              <a:t> </a:t>
            </a:r>
            <a:r>
              <a:rPr dirty="0">
                <a:solidFill>
                  <a:schemeClr val="bg2">
                    <a:lumMod val="25000"/>
                  </a:schemeClr>
                </a:solidFill>
              </a:rPr>
              <a:t>1988-1989</a:t>
            </a:r>
          </a:p>
        </p:txBody>
      </p:sp>
      <p:sp>
        <p:nvSpPr>
          <p:cNvPr id="3" name="object 3"/>
          <p:cNvSpPr txBox="1"/>
          <p:nvPr/>
        </p:nvSpPr>
        <p:spPr>
          <a:xfrm>
            <a:off x="380491" y="1564894"/>
            <a:ext cx="4115309" cy="4190891"/>
          </a:xfrm>
          <a:prstGeom prst="rect">
            <a:avLst/>
          </a:prstGeom>
        </p:spPr>
        <p:txBody>
          <a:bodyPr vert="horz" wrap="square" lIns="0" tIns="0" rIns="0" bIns="0" rtlCol="0">
            <a:spAutoFit/>
          </a:bodyPr>
          <a:lstStyle/>
          <a:p>
            <a:pPr marL="287020" marR="5080" indent="-274320">
              <a:spcBef>
                <a:spcPts val="455"/>
              </a:spcBef>
              <a:buClr>
                <a:srgbClr val="71A276"/>
              </a:buClr>
              <a:buSzPct val="84210"/>
              <a:buFont typeface="Wingdings 2"/>
              <a:buChar char=""/>
              <a:tabLst>
                <a:tab pos="286385" algn="l"/>
                <a:tab pos="287020" algn="l"/>
              </a:tabLst>
            </a:pPr>
            <a:r>
              <a:rPr sz="2400" spc="-5" dirty="0" smtClean="0">
                <a:latin typeface="Georgia"/>
                <a:cs typeface="Georgia"/>
              </a:rPr>
              <a:t>Romania</a:t>
            </a:r>
            <a:r>
              <a:rPr sz="2400" spc="-5" dirty="0">
                <a:latin typeface="Georgia"/>
                <a:cs typeface="Georgia"/>
              </a:rPr>
              <a:t>: remarkable in that it </a:t>
            </a:r>
            <a:r>
              <a:rPr sz="2400" spc="-10" dirty="0">
                <a:latin typeface="Georgia"/>
                <a:cs typeface="Georgia"/>
              </a:rPr>
              <a:t>was </a:t>
            </a:r>
            <a:r>
              <a:rPr sz="2400" i="1" spc="-10" dirty="0">
                <a:latin typeface="Georgia"/>
                <a:cs typeface="Georgia"/>
              </a:rPr>
              <a:t>NOT </a:t>
            </a:r>
            <a:r>
              <a:rPr sz="2400" i="1" spc="-5" dirty="0">
                <a:latin typeface="Georgia"/>
                <a:cs typeface="Georgia"/>
              </a:rPr>
              <a:t>a </a:t>
            </a:r>
            <a:r>
              <a:rPr sz="2400" i="1" spc="-10" dirty="0">
                <a:latin typeface="Georgia"/>
                <a:cs typeface="Georgia"/>
              </a:rPr>
              <a:t>peaceful </a:t>
            </a:r>
            <a:r>
              <a:rPr sz="2400" i="1" spc="-5" dirty="0">
                <a:latin typeface="Georgia"/>
                <a:cs typeface="Georgia"/>
              </a:rPr>
              <a:t>transition</a:t>
            </a:r>
            <a:r>
              <a:rPr sz="2400" spc="-5" dirty="0">
                <a:latin typeface="Georgia"/>
                <a:cs typeface="Georgia"/>
              </a:rPr>
              <a:t>. </a:t>
            </a:r>
            <a:endParaRPr lang="en-GB" sz="2400" spc="-5" dirty="0" smtClean="0">
              <a:latin typeface="Georgia"/>
              <a:cs typeface="Georgia"/>
            </a:endParaRPr>
          </a:p>
          <a:p>
            <a:pPr marL="287020" marR="5080" indent="-274320">
              <a:spcBef>
                <a:spcPts val="455"/>
              </a:spcBef>
              <a:buClr>
                <a:srgbClr val="71A276"/>
              </a:buClr>
              <a:buSzPct val="84210"/>
              <a:buFont typeface="Wingdings 2"/>
              <a:buChar char=""/>
              <a:tabLst>
                <a:tab pos="286385" algn="l"/>
                <a:tab pos="287020" algn="l"/>
              </a:tabLst>
            </a:pPr>
            <a:r>
              <a:rPr sz="2400" spc="-10" dirty="0" smtClean="0">
                <a:latin typeface="Georgia"/>
                <a:cs typeface="Georgia"/>
              </a:rPr>
              <a:t>Leader </a:t>
            </a:r>
            <a:r>
              <a:rPr sz="2400" spc="-10" dirty="0" err="1" smtClean="0">
                <a:latin typeface="Georgia"/>
                <a:cs typeface="Georgia"/>
              </a:rPr>
              <a:t>Nicolae</a:t>
            </a:r>
            <a:r>
              <a:rPr sz="2400" spc="-10" dirty="0" smtClean="0">
                <a:latin typeface="Georgia"/>
                <a:cs typeface="Georgia"/>
              </a:rPr>
              <a:t> </a:t>
            </a:r>
            <a:r>
              <a:rPr sz="2400" spc="-10" dirty="0">
                <a:latin typeface="Georgia"/>
                <a:cs typeface="Georgia"/>
              </a:rPr>
              <a:t>Ceausescu </a:t>
            </a:r>
            <a:r>
              <a:rPr sz="2400" spc="-5" dirty="0" smtClean="0">
                <a:latin typeface="Georgia"/>
                <a:cs typeface="Georgia"/>
              </a:rPr>
              <a:t>tried </a:t>
            </a:r>
            <a:r>
              <a:rPr sz="2400" spc="-5" dirty="0">
                <a:latin typeface="Georgia"/>
                <a:cs typeface="Georgia"/>
              </a:rPr>
              <a:t>to </a:t>
            </a:r>
            <a:r>
              <a:rPr sz="2400" spc="-10" dirty="0">
                <a:latin typeface="Georgia"/>
                <a:cs typeface="Georgia"/>
              </a:rPr>
              <a:t>put down </a:t>
            </a:r>
            <a:r>
              <a:rPr sz="2400" spc="-5" dirty="0">
                <a:latin typeface="Georgia"/>
                <a:cs typeface="Georgia"/>
              </a:rPr>
              <a:t>the </a:t>
            </a:r>
            <a:r>
              <a:rPr sz="2400" spc="-10" dirty="0" smtClean="0">
                <a:latin typeface="Georgia"/>
                <a:cs typeface="Georgia"/>
              </a:rPr>
              <a:t>demonstrations.</a:t>
            </a:r>
            <a:endParaRPr lang="en-GB" sz="2400" spc="-10" dirty="0" smtClean="0">
              <a:latin typeface="Georgia"/>
              <a:cs typeface="Georgia"/>
            </a:endParaRPr>
          </a:p>
          <a:p>
            <a:pPr marL="287020" marR="5080" indent="-274320">
              <a:spcBef>
                <a:spcPts val="455"/>
              </a:spcBef>
              <a:buClr>
                <a:srgbClr val="71A276"/>
              </a:buClr>
              <a:buSzPct val="84210"/>
              <a:buFont typeface="Wingdings 2"/>
              <a:buChar char=""/>
              <a:tabLst>
                <a:tab pos="286385" algn="l"/>
                <a:tab pos="287020" algn="l"/>
              </a:tabLst>
            </a:pPr>
            <a:r>
              <a:rPr sz="2400" spc="-5" dirty="0" smtClean="0">
                <a:latin typeface="Georgia"/>
                <a:cs typeface="Georgia"/>
              </a:rPr>
              <a:t>Gorbachev </a:t>
            </a:r>
            <a:r>
              <a:rPr sz="2400" spc="-10" dirty="0">
                <a:latin typeface="Georgia"/>
                <a:cs typeface="Georgia"/>
              </a:rPr>
              <a:t>refused </a:t>
            </a:r>
            <a:r>
              <a:rPr sz="2400" spc="-5" dirty="0">
                <a:latin typeface="Georgia"/>
                <a:cs typeface="Georgia"/>
              </a:rPr>
              <a:t>to </a:t>
            </a:r>
            <a:r>
              <a:rPr sz="2400" spc="-10" dirty="0">
                <a:latin typeface="Georgia"/>
                <a:cs typeface="Georgia"/>
              </a:rPr>
              <a:t>intervene, </a:t>
            </a:r>
            <a:r>
              <a:rPr sz="2400" spc="-5" dirty="0">
                <a:latin typeface="Georgia"/>
                <a:cs typeface="Georgia"/>
              </a:rPr>
              <a:t>and </a:t>
            </a:r>
            <a:r>
              <a:rPr sz="2400" spc="-10" dirty="0">
                <a:latin typeface="Georgia"/>
                <a:cs typeface="Georgia"/>
              </a:rPr>
              <a:t>Ceausescu was </a:t>
            </a:r>
            <a:r>
              <a:rPr sz="2400" spc="-5" dirty="0">
                <a:latin typeface="Georgia"/>
                <a:cs typeface="Georgia"/>
              </a:rPr>
              <a:t>captured when </a:t>
            </a:r>
            <a:r>
              <a:rPr sz="2400" spc="-10" dirty="0">
                <a:latin typeface="Georgia"/>
                <a:cs typeface="Georgia"/>
              </a:rPr>
              <a:t>he  </a:t>
            </a:r>
            <a:r>
              <a:rPr sz="2400" spc="-5" dirty="0">
                <a:latin typeface="Georgia"/>
                <a:cs typeface="Georgia"/>
              </a:rPr>
              <a:t>attempted to </a:t>
            </a:r>
            <a:r>
              <a:rPr sz="2400" spc="-10" dirty="0">
                <a:latin typeface="Georgia"/>
                <a:cs typeface="Georgia"/>
              </a:rPr>
              <a:t>flee </a:t>
            </a:r>
            <a:r>
              <a:rPr sz="2400" spc="-5" dirty="0">
                <a:latin typeface="Georgia"/>
                <a:cs typeface="Georgia"/>
              </a:rPr>
              <a:t>and </a:t>
            </a:r>
            <a:r>
              <a:rPr sz="2400" spc="-10" dirty="0">
                <a:latin typeface="Georgia"/>
                <a:cs typeface="Georgia"/>
              </a:rPr>
              <a:t>was </a:t>
            </a:r>
            <a:r>
              <a:rPr sz="2400" spc="-5" dirty="0">
                <a:latin typeface="Georgia"/>
                <a:cs typeface="Georgia"/>
              </a:rPr>
              <a:t>later </a:t>
            </a:r>
            <a:r>
              <a:rPr sz="2400" spc="-10" dirty="0">
                <a:latin typeface="Georgia"/>
                <a:cs typeface="Georgia"/>
              </a:rPr>
              <a:t>executed</a:t>
            </a:r>
            <a:r>
              <a:rPr sz="2400" spc="-10" dirty="0" smtClean="0">
                <a:latin typeface="Georgia"/>
                <a:cs typeface="Georgia"/>
              </a:rPr>
              <a:t>.</a:t>
            </a:r>
            <a:endParaRPr sz="2400" dirty="0">
              <a:latin typeface="Georgia"/>
              <a:cs typeface="Georgia"/>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1564894"/>
            <a:ext cx="3853774" cy="4624529"/>
          </a:xfrm>
          <a:prstGeom prst="rect">
            <a:avLst/>
          </a:prstGeom>
        </p:spPr>
      </p:pic>
    </p:spTree>
    <p:extLst>
      <p:ext uri="{BB962C8B-B14F-4D97-AF65-F5344CB8AC3E}">
        <p14:creationId xmlns:p14="http://schemas.microsoft.com/office/powerpoint/2010/main" val="22827748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529080">
              <a:lnSpc>
                <a:spcPct val="100000"/>
              </a:lnSpc>
            </a:pPr>
            <a:r>
              <a:rPr spc="-5" dirty="0">
                <a:solidFill>
                  <a:schemeClr val="bg2">
                    <a:lumMod val="25000"/>
                  </a:schemeClr>
                </a:solidFill>
              </a:rPr>
              <a:t>Collapse of the Soviet</a:t>
            </a:r>
            <a:r>
              <a:rPr spc="-40" dirty="0">
                <a:solidFill>
                  <a:schemeClr val="bg2">
                    <a:lumMod val="25000"/>
                  </a:schemeClr>
                </a:solidFill>
              </a:rPr>
              <a:t> </a:t>
            </a:r>
            <a:r>
              <a:rPr dirty="0">
                <a:solidFill>
                  <a:schemeClr val="bg2">
                    <a:lumMod val="25000"/>
                  </a:schemeClr>
                </a:solidFill>
              </a:rPr>
              <a:t>Bloc</a:t>
            </a:r>
          </a:p>
        </p:txBody>
      </p:sp>
      <p:sp>
        <p:nvSpPr>
          <p:cNvPr id="3" name="object 3"/>
          <p:cNvSpPr txBox="1"/>
          <p:nvPr/>
        </p:nvSpPr>
        <p:spPr>
          <a:xfrm>
            <a:off x="380491" y="1562734"/>
            <a:ext cx="8335009" cy="4735830"/>
          </a:xfrm>
          <a:prstGeom prst="rect">
            <a:avLst/>
          </a:prstGeom>
        </p:spPr>
        <p:txBody>
          <a:bodyPr vert="horz" wrap="square" lIns="0" tIns="0" rIns="0" bIns="0" rtlCol="0">
            <a:spAutoFit/>
          </a:bodyPr>
          <a:lstStyle/>
          <a:p>
            <a:pPr marL="287020" marR="83185" indent="-274320" algn="just">
              <a:lnSpc>
                <a:spcPct val="100000"/>
              </a:lnSpc>
              <a:buClr>
                <a:srgbClr val="71A276"/>
              </a:buClr>
              <a:buSzPct val="85185"/>
              <a:buFont typeface="Wingdings 2"/>
              <a:buChar char=""/>
              <a:tabLst>
                <a:tab pos="287020" algn="l"/>
              </a:tabLst>
            </a:pPr>
            <a:r>
              <a:rPr sz="2700" dirty="0">
                <a:latin typeface="Georgia"/>
                <a:cs typeface="Georgia"/>
              </a:rPr>
              <a:t>While </a:t>
            </a:r>
            <a:r>
              <a:rPr sz="2700" spc="-5" dirty="0">
                <a:latin typeface="Georgia"/>
                <a:cs typeface="Georgia"/>
              </a:rPr>
              <a:t>these developments seemed promising </a:t>
            </a:r>
            <a:r>
              <a:rPr sz="2700" dirty="0">
                <a:latin typeface="Georgia"/>
                <a:cs typeface="Georgia"/>
              </a:rPr>
              <a:t>(to </a:t>
            </a:r>
            <a:r>
              <a:rPr sz="2700" spc="-5" dirty="0">
                <a:latin typeface="Georgia"/>
                <a:cs typeface="Georgia"/>
              </a:rPr>
              <a:t>the  West, </a:t>
            </a:r>
            <a:r>
              <a:rPr sz="2700" dirty="0">
                <a:latin typeface="Georgia"/>
                <a:cs typeface="Georgia"/>
              </a:rPr>
              <a:t>at </a:t>
            </a:r>
            <a:r>
              <a:rPr sz="2700" spc="-5" dirty="0">
                <a:latin typeface="Georgia"/>
                <a:cs typeface="Georgia"/>
              </a:rPr>
              <a:t>least), there were other problems associated  with</a:t>
            </a:r>
            <a:r>
              <a:rPr sz="2700" spc="-90" dirty="0">
                <a:latin typeface="Georgia"/>
                <a:cs typeface="Georgia"/>
              </a:rPr>
              <a:t> </a:t>
            </a:r>
            <a:r>
              <a:rPr sz="2700" spc="-5" dirty="0">
                <a:latin typeface="Georgia"/>
                <a:cs typeface="Georgia"/>
              </a:rPr>
              <a:t>them:</a:t>
            </a:r>
            <a:endParaRPr sz="2700" dirty="0">
              <a:latin typeface="Georgia"/>
              <a:cs typeface="Georgia"/>
            </a:endParaRPr>
          </a:p>
          <a:p>
            <a:pPr marL="561340" marR="5080" lvl="1" indent="-274320">
              <a:lnSpc>
                <a:spcPct val="100000"/>
              </a:lnSpc>
              <a:spcBef>
                <a:spcPts val="545"/>
              </a:spcBef>
              <a:buClr>
                <a:srgbClr val="AFCCAF"/>
              </a:buClr>
              <a:buSzPct val="68181"/>
              <a:buFont typeface="Wingdings"/>
              <a:buChar char=""/>
              <a:tabLst>
                <a:tab pos="561340" algn="l"/>
              </a:tabLst>
            </a:pPr>
            <a:r>
              <a:rPr sz="2200" spc="-5" dirty="0">
                <a:latin typeface="Georgia"/>
                <a:cs typeface="Georgia"/>
              </a:rPr>
              <a:t>Economic problems – most of </a:t>
            </a:r>
            <a:r>
              <a:rPr sz="2200" spc="-10" dirty="0">
                <a:latin typeface="Georgia"/>
                <a:cs typeface="Georgia"/>
              </a:rPr>
              <a:t>these </a:t>
            </a:r>
            <a:r>
              <a:rPr sz="2200" spc="-5" dirty="0">
                <a:latin typeface="Georgia"/>
                <a:cs typeface="Georgia"/>
              </a:rPr>
              <a:t>nations </a:t>
            </a:r>
            <a:r>
              <a:rPr sz="2200" spc="-10" dirty="0">
                <a:latin typeface="Georgia"/>
                <a:cs typeface="Georgia"/>
              </a:rPr>
              <a:t>were </a:t>
            </a:r>
            <a:r>
              <a:rPr sz="2200" spc="-5" dirty="0">
                <a:latin typeface="Georgia"/>
                <a:cs typeface="Georgia"/>
              </a:rPr>
              <a:t>in </a:t>
            </a:r>
            <a:r>
              <a:rPr sz="2200" spc="-10" dirty="0">
                <a:latin typeface="Georgia"/>
                <a:cs typeface="Georgia"/>
              </a:rPr>
              <a:t>debt </a:t>
            </a:r>
            <a:r>
              <a:rPr sz="2200" spc="-5" dirty="0">
                <a:latin typeface="Georgia"/>
                <a:cs typeface="Georgia"/>
              </a:rPr>
              <a:t>to </a:t>
            </a:r>
            <a:r>
              <a:rPr sz="2200" spc="-10" dirty="0">
                <a:latin typeface="Georgia"/>
                <a:cs typeface="Georgia"/>
              </a:rPr>
              <a:t>the  </a:t>
            </a:r>
            <a:r>
              <a:rPr sz="2200" spc="-5" dirty="0">
                <a:latin typeface="Georgia"/>
                <a:cs typeface="Georgia"/>
              </a:rPr>
              <a:t>USSR, which added to the USSR’s economic concerns. Also –  applying capitalist policies to ‘backwards’ or under-developed  </a:t>
            </a:r>
            <a:r>
              <a:rPr sz="2200" spc="-10" dirty="0">
                <a:latin typeface="Georgia"/>
                <a:cs typeface="Georgia"/>
              </a:rPr>
              <a:t>economies would </a:t>
            </a:r>
            <a:r>
              <a:rPr sz="2200" spc="-5" dirty="0">
                <a:latin typeface="Georgia"/>
                <a:cs typeface="Georgia"/>
              </a:rPr>
              <a:t>be a difficult transition </a:t>
            </a:r>
            <a:r>
              <a:rPr sz="2200" spc="-10" dirty="0">
                <a:latin typeface="Georgia"/>
                <a:cs typeface="Georgia"/>
              </a:rPr>
              <a:t>that would cause  </a:t>
            </a:r>
            <a:r>
              <a:rPr sz="2200" spc="-5" dirty="0">
                <a:latin typeface="Georgia"/>
                <a:cs typeface="Georgia"/>
              </a:rPr>
              <a:t>hardship for many</a:t>
            </a:r>
            <a:r>
              <a:rPr sz="2200" spc="-30" dirty="0">
                <a:latin typeface="Georgia"/>
                <a:cs typeface="Georgia"/>
              </a:rPr>
              <a:t> </a:t>
            </a:r>
            <a:r>
              <a:rPr sz="2200" spc="-10" dirty="0">
                <a:latin typeface="Georgia"/>
                <a:cs typeface="Georgia"/>
              </a:rPr>
              <a:t>people.</a:t>
            </a:r>
            <a:endParaRPr sz="2200" dirty="0">
              <a:latin typeface="Georgia"/>
              <a:cs typeface="Georgia"/>
            </a:endParaRPr>
          </a:p>
          <a:p>
            <a:pPr marL="561340" marR="184150" lvl="1" indent="-274320">
              <a:lnSpc>
                <a:spcPct val="100000"/>
              </a:lnSpc>
              <a:spcBef>
                <a:spcPts val="525"/>
              </a:spcBef>
              <a:buClr>
                <a:srgbClr val="AFCCAF"/>
              </a:buClr>
              <a:buSzPct val="68181"/>
              <a:buFont typeface="Wingdings"/>
              <a:buChar char=""/>
              <a:tabLst>
                <a:tab pos="561340" algn="l"/>
              </a:tabLst>
            </a:pPr>
            <a:r>
              <a:rPr sz="2200" spc="-10" dirty="0">
                <a:latin typeface="Georgia"/>
                <a:cs typeface="Georgia"/>
              </a:rPr>
              <a:t>Unused </a:t>
            </a:r>
            <a:r>
              <a:rPr sz="2200" spc="-5" dirty="0">
                <a:latin typeface="Georgia"/>
                <a:cs typeface="Georgia"/>
              </a:rPr>
              <a:t>to </a:t>
            </a:r>
            <a:r>
              <a:rPr sz="2200" spc="-10" dirty="0">
                <a:latin typeface="Georgia"/>
                <a:cs typeface="Georgia"/>
              </a:rPr>
              <a:t>democracy </a:t>
            </a:r>
            <a:r>
              <a:rPr sz="2200" spc="-5" dirty="0">
                <a:latin typeface="Georgia"/>
                <a:cs typeface="Georgia"/>
              </a:rPr>
              <a:t>– </a:t>
            </a:r>
            <a:r>
              <a:rPr sz="2200" spc="-10" dirty="0">
                <a:latin typeface="Georgia"/>
                <a:cs typeface="Georgia"/>
              </a:rPr>
              <a:t>with the exception </a:t>
            </a:r>
            <a:r>
              <a:rPr sz="2200" spc="-5" dirty="0">
                <a:latin typeface="Georgia"/>
                <a:cs typeface="Georgia"/>
              </a:rPr>
              <a:t>of </a:t>
            </a:r>
            <a:r>
              <a:rPr sz="2200" spc="-10" dirty="0">
                <a:latin typeface="Georgia"/>
                <a:cs typeface="Georgia"/>
              </a:rPr>
              <a:t>Czechoslovakia,  </a:t>
            </a:r>
            <a:r>
              <a:rPr sz="2200" spc="-5" dirty="0">
                <a:latin typeface="Georgia"/>
                <a:cs typeface="Georgia"/>
              </a:rPr>
              <a:t>most of </a:t>
            </a:r>
            <a:r>
              <a:rPr sz="2200" spc="-10" dirty="0">
                <a:latin typeface="Georgia"/>
                <a:cs typeface="Georgia"/>
              </a:rPr>
              <a:t>these </a:t>
            </a:r>
            <a:r>
              <a:rPr sz="2200" spc="-5" dirty="0">
                <a:latin typeface="Georgia"/>
                <a:cs typeface="Georgia"/>
              </a:rPr>
              <a:t>nations prior to Soviet domination </a:t>
            </a:r>
            <a:r>
              <a:rPr sz="2200" spc="-10" dirty="0">
                <a:latin typeface="Georgia"/>
                <a:cs typeface="Georgia"/>
              </a:rPr>
              <a:t>were  </a:t>
            </a:r>
            <a:r>
              <a:rPr sz="2200" spc="-5" dirty="0">
                <a:latin typeface="Georgia"/>
                <a:cs typeface="Georgia"/>
              </a:rPr>
              <a:t>authoritarian regimes and quite intolerant of minority  groups…they might struggle with becoming the Western ideal  of</a:t>
            </a:r>
            <a:r>
              <a:rPr sz="2200" spc="-85" dirty="0">
                <a:latin typeface="Georgia"/>
                <a:cs typeface="Georgia"/>
              </a:rPr>
              <a:t> </a:t>
            </a:r>
            <a:r>
              <a:rPr sz="2200" spc="-5" dirty="0">
                <a:latin typeface="Georgia"/>
                <a:cs typeface="Georgia"/>
              </a:rPr>
              <a:t>‘democratic.’</a:t>
            </a:r>
            <a:endParaRPr sz="2200" dirty="0">
              <a:latin typeface="Georgia"/>
              <a:cs typeface="Georgi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829560">
              <a:lnSpc>
                <a:spcPct val="100000"/>
              </a:lnSpc>
            </a:pPr>
            <a:r>
              <a:rPr sz="3600" dirty="0">
                <a:solidFill>
                  <a:schemeClr val="bg2">
                    <a:lumMod val="25000"/>
                  </a:schemeClr>
                </a:solidFill>
              </a:rPr>
              <a:t>Big</a:t>
            </a:r>
            <a:r>
              <a:rPr sz="3600" spc="-95" dirty="0">
                <a:solidFill>
                  <a:schemeClr val="bg2">
                    <a:lumMod val="25000"/>
                  </a:schemeClr>
                </a:solidFill>
              </a:rPr>
              <a:t> </a:t>
            </a:r>
            <a:r>
              <a:rPr sz="3600" spc="-5" dirty="0">
                <a:solidFill>
                  <a:schemeClr val="bg2">
                    <a:lumMod val="25000"/>
                  </a:schemeClr>
                </a:solidFill>
              </a:rPr>
              <a:t>Changes</a:t>
            </a:r>
          </a:p>
        </p:txBody>
      </p:sp>
      <p:sp>
        <p:nvSpPr>
          <p:cNvPr id="3" name="object 3"/>
          <p:cNvSpPr txBox="1"/>
          <p:nvPr/>
        </p:nvSpPr>
        <p:spPr>
          <a:xfrm>
            <a:off x="304544" y="1447800"/>
            <a:ext cx="8534909" cy="4619213"/>
          </a:xfrm>
          <a:prstGeom prst="rect">
            <a:avLst/>
          </a:prstGeom>
        </p:spPr>
        <p:txBody>
          <a:bodyPr vert="horz" wrap="square" lIns="0" tIns="0" rIns="0" bIns="0" rtlCol="0">
            <a:spAutoFit/>
          </a:bodyPr>
          <a:lstStyle/>
          <a:p>
            <a:pPr marL="287020" indent="-274320">
              <a:buClr>
                <a:srgbClr val="71A276"/>
              </a:buClr>
              <a:buSzPct val="84782"/>
              <a:buFont typeface="Wingdings 2"/>
              <a:buChar char=""/>
              <a:tabLst>
                <a:tab pos="286385" algn="l"/>
                <a:tab pos="287020" algn="l"/>
              </a:tabLst>
            </a:pPr>
            <a:r>
              <a:rPr sz="2800" dirty="0">
                <a:latin typeface="Georgia"/>
                <a:cs typeface="Georgia"/>
              </a:rPr>
              <a:t>The </a:t>
            </a:r>
            <a:r>
              <a:rPr sz="2800" spc="-5" dirty="0">
                <a:latin typeface="Georgia"/>
                <a:cs typeface="Georgia"/>
              </a:rPr>
              <a:t>Malta </a:t>
            </a:r>
            <a:r>
              <a:rPr sz="2800" dirty="0">
                <a:latin typeface="Georgia"/>
                <a:cs typeface="Georgia"/>
              </a:rPr>
              <a:t>Summit – December,</a:t>
            </a:r>
            <a:r>
              <a:rPr sz="2800" spc="-105" dirty="0">
                <a:latin typeface="Georgia"/>
                <a:cs typeface="Georgia"/>
              </a:rPr>
              <a:t> </a:t>
            </a:r>
            <a:r>
              <a:rPr sz="2800" dirty="0">
                <a:latin typeface="Georgia"/>
                <a:cs typeface="Georgia"/>
              </a:rPr>
              <a:t>1989</a:t>
            </a:r>
          </a:p>
          <a:p>
            <a:pPr marL="561340" lvl="1" indent="-274320">
              <a:spcBef>
                <a:spcPts val="5"/>
              </a:spcBef>
              <a:buClr>
                <a:srgbClr val="AFCCAF"/>
              </a:buClr>
              <a:buSzPct val="68421"/>
              <a:buFont typeface="Wingdings"/>
              <a:buChar char=""/>
              <a:tabLst>
                <a:tab pos="561340" algn="l"/>
              </a:tabLst>
            </a:pPr>
            <a:r>
              <a:rPr sz="2400" spc="-10" dirty="0">
                <a:latin typeface="Georgia"/>
                <a:cs typeface="Georgia"/>
              </a:rPr>
              <a:t>Gorbachev </a:t>
            </a:r>
            <a:r>
              <a:rPr sz="2400" spc="-5" dirty="0">
                <a:latin typeface="Georgia"/>
                <a:cs typeface="Georgia"/>
              </a:rPr>
              <a:t>and Bush </a:t>
            </a:r>
            <a:r>
              <a:rPr sz="2400" spc="-10" dirty="0">
                <a:latin typeface="Georgia"/>
                <a:cs typeface="Georgia"/>
              </a:rPr>
              <a:t>announce </a:t>
            </a:r>
            <a:r>
              <a:rPr sz="2400" spc="-5" dirty="0">
                <a:latin typeface="Georgia"/>
                <a:cs typeface="Georgia"/>
              </a:rPr>
              <a:t>an </a:t>
            </a:r>
            <a:r>
              <a:rPr sz="2400" spc="-10" dirty="0">
                <a:latin typeface="Georgia"/>
                <a:cs typeface="Georgia"/>
              </a:rPr>
              <a:t>official end </a:t>
            </a:r>
            <a:r>
              <a:rPr sz="2400" spc="-5" dirty="0">
                <a:latin typeface="Georgia"/>
                <a:cs typeface="Georgia"/>
              </a:rPr>
              <a:t>to the </a:t>
            </a:r>
            <a:r>
              <a:rPr sz="2400" spc="-10" dirty="0">
                <a:latin typeface="Georgia"/>
                <a:cs typeface="Georgia"/>
              </a:rPr>
              <a:t>Cold </a:t>
            </a:r>
            <a:r>
              <a:rPr sz="2400" spc="-5" dirty="0">
                <a:latin typeface="Georgia"/>
                <a:cs typeface="Georgia"/>
              </a:rPr>
              <a:t>War.</a:t>
            </a:r>
            <a:r>
              <a:rPr sz="2400" spc="210" dirty="0">
                <a:latin typeface="Georgia"/>
                <a:cs typeface="Georgia"/>
              </a:rPr>
              <a:t> </a:t>
            </a:r>
            <a:r>
              <a:rPr sz="2400" spc="-5" dirty="0" smtClean="0">
                <a:latin typeface="Georgia"/>
                <a:cs typeface="Georgia"/>
              </a:rPr>
              <a:t>Reach </a:t>
            </a:r>
            <a:r>
              <a:rPr sz="2400" spc="-10" dirty="0">
                <a:latin typeface="Georgia"/>
                <a:cs typeface="Georgia"/>
              </a:rPr>
              <a:t>some </a:t>
            </a:r>
            <a:r>
              <a:rPr sz="2400" spc="-5" dirty="0">
                <a:latin typeface="Georgia"/>
                <a:cs typeface="Georgia"/>
              </a:rPr>
              <a:t>informal agreements about </a:t>
            </a:r>
            <a:r>
              <a:rPr sz="2400" spc="-10" dirty="0">
                <a:latin typeface="Georgia"/>
                <a:cs typeface="Georgia"/>
              </a:rPr>
              <a:t>reducing </a:t>
            </a:r>
            <a:r>
              <a:rPr sz="2400" spc="-5" dirty="0">
                <a:latin typeface="Georgia"/>
                <a:cs typeface="Georgia"/>
              </a:rPr>
              <a:t>armed forces in </a:t>
            </a:r>
            <a:r>
              <a:rPr sz="2400" spc="-10" dirty="0">
                <a:latin typeface="Georgia"/>
                <a:cs typeface="Georgia"/>
              </a:rPr>
              <a:t>Europe  </a:t>
            </a:r>
            <a:r>
              <a:rPr sz="2400" spc="-5" dirty="0">
                <a:latin typeface="Georgia"/>
                <a:cs typeface="Georgia"/>
              </a:rPr>
              <a:t>and </a:t>
            </a:r>
            <a:r>
              <a:rPr sz="2400" spc="-10" dirty="0">
                <a:latin typeface="Georgia"/>
                <a:cs typeface="Georgia"/>
              </a:rPr>
              <a:t>economic</a:t>
            </a:r>
            <a:r>
              <a:rPr sz="2400" spc="-15" dirty="0">
                <a:latin typeface="Georgia"/>
                <a:cs typeface="Georgia"/>
              </a:rPr>
              <a:t> </a:t>
            </a:r>
            <a:r>
              <a:rPr sz="2400" spc="-5" dirty="0" smtClean="0">
                <a:latin typeface="Georgia"/>
                <a:cs typeface="Georgia"/>
              </a:rPr>
              <a:t>assistance</a:t>
            </a:r>
          </a:p>
          <a:p>
            <a:pPr marL="287020" indent="-274320">
              <a:buClr>
                <a:srgbClr val="71A276"/>
              </a:buClr>
              <a:buSzPct val="84782"/>
              <a:buFont typeface="Wingdings 2"/>
              <a:buChar char=""/>
              <a:tabLst>
                <a:tab pos="286385" algn="l"/>
                <a:tab pos="287020" algn="l"/>
              </a:tabLst>
            </a:pPr>
            <a:r>
              <a:rPr sz="2800" spc="-5" dirty="0" smtClean="0">
                <a:latin typeface="Georgia"/>
                <a:cs typeface="Georgia"/>
              </a:rPr>
              <a:t>Germany</a:t>
            </a:r>
            <a:endParaRPr sz="2800" dirty="0" smtClean="0">
              <a:latin typeface="Georgia"/>
              <a:cs typeface="Georgia"/>
            </a:endParaRPr>
          </a:p>
          <a:p>
            <a:pPr marL="561340" marR="75565" lvl="1" indent="-274320">
              <a:spcBef>
                <a:spcPts val="450"/>
              </a:spcBef>
              <a:buClr>
                <a:srgbClr val="AFCCAF"/>
              </a:buClr>
              <a:buSzPct val="68421"/>
              <a:buFont typeface="Wingdings"/>
              <a:buChar char=""/>
              <a:tabLst>
                <a:tab pos="561340" algn="l"/>
              </a:tabLst>
            </a:pPr>
            <a:r>
              <a:rPr sz="2400" spc="-5" dirty="0" smtClean="0">
                <a:latin typeface="Georgia"/>
                <a:cs typeface="Georgia"/>
              </a:rPr>
              <a:t>Initially Gorbachev </a:t>
            </a:r>
            <a:r>
              <a:rPr sz="2400" spc="-10" dirty="0" smtClean="0">
                <a:latin typeface="Georgia"/>
                <a:cs typeface="Georgia"/>
              </a:rPr>
              <a:t>was opposed </a:t>
            </a:r>
            <a:r>
              <a:rPr sz="2400" spc="-5" dirty="0" smtClean="0">
                <a:latin typeface="Georgia"/>
                <a:cs typeface="Georgia"/>
              </a:rPr>
              <a:t>to a </a:t>
            </a:r>
            <a:r>
              <a:rPr sz="2400" spc="-10" dirty="0" smtClean="0">
                <a:latin typeface="Georgia"/>
                <a:cs typeface="Georgia"/>
              </a:rPr>
              <a:t>unified Germany </a:t>
            </a:r>
            <a:r>
              <a:rPr sz="2400" spc="-5" dirty="0" smtClean="0">
                <a:latin typeface="Georgia"/>
                <a:cs typeface="Georgia"/>
              </a:rPr>
              <a:t>(still </a:t>
            </a:r>
            <a:r>
              <a:rPr sz="2400" spc="-10" dirty="0" smtClean="0">
                <a:latin typeface="Georgia"/>
                <a:cs typeface="Georgia"/>
              </a:rPr>
              <a:t>thought </a:t>
            </a:r>
            <a:r>
              <a:rPr sz="2400" spc="-5" dirty="0" smtClean="0">
                <a:latin typeface="Georgia"/>
                <a:cs typeface="Georgia"/>
              </a:rPr>
              <a:t>that  it </a:t>
            </a:r>
            <a:r>
              <a:rPr sz="2400" spc="-10" dirty="0" smtClean="0">
                <a:latin typeface="Georgia"/>
                <a:cs typeface="Georgia"/>
              </a:rPr>
              <a:t>would </a:t>
            </a:r>
            <a:r>
              <a:rPr sz="2400" spc="-5" dirty="0" smtClean="0">
                <a:latin typeface="Georgia"/>
                <a:cs typeface="Georgia"/>
              </a:rPr>
              <a:t>be threatening to Soviet </a:t>
            </a:r>
            <a:r>
              <a:rPr sz="2400" spc="-10" dirty="0" smtClean="0">
                <a:latin typeface="Georgia"/>
                <a:cs typeface="Georgia"/>
              </a:rPr>
              <a:t>interests/security). However, by  February </a:t>
            </a:r>
            <a:r>
              <a:rPr sz="2400" spc="-5" dirty="0" smtClean="0">
                <a:latin typeface="Georgia"/>
                <a:cs typeface="Georgia"/>
              </a:rPr>
              <a:t>1990, Gorbachev had </a:t>
            </a:r>
            <a:r>
              <a:rPr sz="2400" spc="-10" dirty="0" smtClean="0">
                <a:latin typeface="Georgia"/>
                <a:cs typeface="Georgia"/>
              </a:rPr>
              <a:t>decided </a:t>
            </a:r>
            <a:r>
              <a:rPr sz="2400" spc="-5" dirty="0" smtClean="0">
                <a:latin typeface="Georgia"/>
                <a:cs typeface="Georgia"/>
              </a:rPr>
              <a:t>that this </a:t>
            </a:r>
            <a:r>
              <a:rPr sz="2400" spc="-10" dirty="0" smtClean="0">
                <a:latin typeface="Georgia"/>
                <a:cs typeface="Georgia"/>
              </a:rPr>
              <a:t>issue should be  determined </a:t>
            </a:r>
            <a:r>
              <a:rPr sz="2400" spc="-5" dirty="0" smtClean="0">
                <a:latin typeface="Georgia"/>
                <a:cs typeface="Georgia"/>
              </a:rPr>
              <a:t>by the </a:t>
            </a:r>
            <a:r>
              <a:rPr sz="2400" spc="-10" dirty="0" smtClean="0">
                <a:latin typeface="Georgia"/>
                <a:cs typeface="Georgia"/>
              </a:rPr>
              <a:t>German people.</a:t>
            </a:r>
            <a:endParaRPr sz="2400" dirty="0" smtClean="0">
              <a:latin typeface="Georgia"/>
              <a:cs typeface="Georgia"/>
            </a:endParaRPr>
          </a:p>
          <a:p>
            <a:pPr marL="561340" lvl="1" indent="-274320">
              <a:spcBef>
                <a:spcPts val="15"/>
              </a:spcBef>
              <a:buClr>
                <a:srgbClr val="AFCCAF"/>
              </a:buClr>
              <a:buSzPct val="68421"/>
              <a:buFont typeface="Wingdings"/>
              <a:buChar char=""/>
              <a:tabLst>
                <a:tab pos="561340" algn="l"/>
              </a:tabLst>
            </a:pPr>
            <a:r>
              <a:rPr sz="2400" spc="-5" dirty="0" smtClean="0">
                <a:latin typeface="Georgia"/>
                <a:cs typeface="Georgia"/>
              </a:rPr>
              <a:t>May </a:t>
            </a:r>
            <a:r>
              <a:rPr sz="2400" spc="-10" dirty="0" smtClean="0">
                <a:latin typeface="Georgia"/>
                <a:cs typeface="Georgia"/>
              </a:rPr>
              <a:t>1990 </a:t>
            </a:r>
            <a:r>
              <a:rPr sz="2400" spc="-5" dirty="0" smtClean="0">
                <a:latin typeface="Georgia"/>
                <a:cs typeface="Georgia"/>
              </a:rPr>
              <a:t>– reunification treaty </a:t>
            </a:r>
            <a:r>
              <a:rPr sz="2400" spc="-10" dirty="0" smtClean="0">
                <a:latin typeface="Georgia"/>
                <a:cs typeface="Georgia"/>
              </a:rPr>
              <a:t>signed. Agreements </a:t>
            </a:r>
            <a:r>
              <a:rPr sz="2400" spc="-5" dirty="0" smtClean="0">
                <a:latin typeface="Georgia"/>
                <a:cs typeface="Georgia"/>
              </a:rPr>
              <a:t>made that</a:t>
            </a:r>
            <a:r>
              <a:rPr sz="2400" spc="185" dirty="0" smtClean="0">
                <a:latin typeface="Georgia"/>
                <a:cs typeface="Georgia"/>
              </a:rPr>
              <a:t> </a:t>
            </a:r>
            <a:r>
              <a:rPr sz="2400" spc="-10" dirty="0" smtClean="0">
                <a:latin typeface="Georgia"/>
                <a:cs typeface="Georgia"/>
              </a:rPr>
              <a:t>secured</a:t>
            </a:r>
            <a:endParaRPr sz="2400" dirty="0" smtClean="0">
              <a:latin typeface="Georgia"/>
              <a:cs typeface="Georgi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ext Box 2"/>
          <p:cNvSpPr txBox="1">
            <a:spLocks noChangeArrowheads="1"/>
          </p:cNvSpPr>
          <p:nvPr/>
        </p:nvSpPr>
        <p:spPr bwMode="auto">
          <a:xfrm>
            <a:off x="304800" y="1447800"/>
            <a:ext cx="2667000" cy="4876800"/>
          </a:xfrm>
          <a:prstGeom prst="rect">
            <a:avLst/>
          </a:prstGeom>
          <a:ln/>
        </p:spPr>
        <p:style>
          <a:lnRef idx="2">
            <a:schemeClr val="accent1"/>
          </a:lnRef>
          <a:fillRef idx="1">
            <a:schemeClr val="lt1"/>
          </a:fillRef>
          <a:effectRef idx="0">
            <a:schemeClr val="accent1"/>
          </a:effectRef>
          <a:fontRef idx="minor">
            <a:schemeClr val="dk1"/>
          </a:fontRef>
        </p:style>
        <p:txBody>
          <a:bodyPr/>
          <a:lstStyle>
            <a:lvl1pPr marL="228600"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b="1" dirty="0">
                <a:latin typeface="Georgia" panose="02040502050405020303" pitchFamily="18" charset="0"/>
              </a:rPr>
              <a:t>Lebanon</a:t>
            </a:r>
            <a:endParaRPr lang="en-US" altLang="en-US" sz="2000" dirty="0">
              <a:latin typeface="Georgia" panose="02040502050405020303" pitchFamily="18" charset="0"/>
            </a:endParaRPr>
          </a:p>
          <a:p>
            <a:pPr eaLnBrk="1" hangingPunct="1">
              <a:spcBef>
                <a:spcPct val="50000"/>
              </a:spcBef>
              <a:buFontTx/>
              <a:buChar char="•"/>
            </a:pPr>
            <a:r>
              <a:rPr lang="en-US" altLang="en-US" sz="2000" dirty="0">
                <a:latin typeface="Georgia" panose="02040502050405020303" pitchFamily="18" charset="0"/>
              </a:rPr>
              <a:t>Muslim and Christian groups waged a civil war. </a:t>
            </a:r>
          </a:p>
          <a:p>
            <a:pPr eaLnBrk="1" hangingPunct="1">
              <a:spcBef>
                <a:spcPct val="50000"/>
              </a:spcBef>
              <a:buFontTx/>
              <a:buChar char="•"/>
            </a:pPr>
            <a:r>
              <a:rPr lang="en-US" altLang="en-US" sz="2000" dirty="0">
                <a:latin typeface="Georgia" panose="02040502050405020303" pitchFamily="18" charset="0"/>
              </a:rPr>
              <a:t>Israel invaded Lebanon to expel the PLO.</a:t>
            </a:r>
          </a:p>
          <a:p>
            <a:pPr eaLnBrk="1" hangingPunct="1">
              <a:spcBef>
                <a:spcPct val="30000"/>
              </a:spcBef>
              <a:buFontTx/>
              <a:buChar char="•"/>
            </a:pPr>
            <a:r>
              <a:rPr lang="en-US" altLang="en-US" sz="2000" dirty="0">
                <a:latin typeface="Georgia" panose="02040502050405020303" pitchFamily="18" charset="0"/>
              </a:rPr>
              <a:t>U.S. sent 800 peacekeepers.</a:t>
            </a:r>
          </a:p>
          <a:p>
            <a:pPr eaLnBrk="1" hangingPunct="1">
              <a:spcBef>
                <a:spcPct val="30000"/>
              </a:spcBef>
              <a:buFontTx/>
              <a:buChar char="•"/>
            </a:pPr>
            <a:r>
              <a:rPr lang="en-US" altLang="en-US" sz="2000" smtClean="0">
                <a:latin typeface="Georgia" panose="02040502050405020303" pitchFamily="18" charset="0"/>
              </a:rPr>
              <a:t>Suicide bombers </a:t>
            </a:r>
            <a:r>
              <a:rPr lang="en-US" altLang="en-US" sz="2000" dirty="0">
                <a:latin typeface="Georgia" panose="02040502050405020303" pitchFamily="18" charset="0"/>
              </a:rPr>
              <a:t>killed 241 marines.</a:t>
            </a:r>
          </a:p>
          <a:p>
            <a:pPr eaLnBrk="1" hangingPunct="1">
              <a:spcBef>
                <a:spcPct val="30000"/>
              </a:spcBef>
              <a:buFontTx/>
              <a:buChar char="•"/>
            </a:pPr>
            <a:r>
              <a:rPr lang="en-US" altLang="en-US" sz="2000" dirty="0">
                <a:latin typeface="Georgia" panose="02040502050405020303" pitchFamily="18" charset="0"/>
              </a:rPr>
              <a:t>Reagan withdrew the troops.</a:t>
            </a:r>
          </a:p>
        </p:txBody>
      </p:sp>
      <p:sp>
        <p:nvSpPr>
          <p:cNvPr id="147459" name="Text Box 3"/>
          <p:cNvSpPr txBox="1">
            <a:spLocks noChangeArrowheads="1"/>
          </p:cNvSpPr>
          <p:nvPr/>
        </p:nvSpPr>
        <p:spPr bwMode="auto">
          <a:xfrm>
            <a:off x="3124200" y="1449421"/>
            <a:ext cx="2743200" cy="4876800"/>
          </a:xfrm>
          <a:prstGeom prst="rect">
            <a:avLst/>
          </a:prstGeom>
          <a:ln/>
        </p:spPr>
        <p:style>
          <a:lnRef idx="2">
            <a:schemeClr val="accent2"/>
          </a:lnRef>
          <a:fillRef idx="1">
            <a:schemeClr val="lt1"/>
          </a:fillRef>
          <a:effectRef idx="0">
            <a:schemeClr val="accent2"/>
          </a:effectRef>
          <a:fontRef idx="minor">
            <a:schemeClr val="dk1"/>
          </a:fontRef>
        </p:style>
        <p:txBody>
          <a:bodyPr/>
          <a:lstStyle>
            <a:lvl1pPr marL="228600"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b="1" dirty="0">
                <a:latin typeface="Georgia" panose="02040502050405020303" pitchFamily="18" charset="0"/>
              </a:rPr>
              <a:t>Grenada</a:t>
            </a:r>
            <a:endParaRPr lang="en-US" altLang="en-US" sz="2000" dirty="0">
              <a:latin typeface="Georgia" panose="02040502050405020303" pitchFamily="18" charset="0"/>
            </a:endParaRPr>
          </a:p>
          <a:p>
            <a:pPr eaLnBrk="1" hangingPunct="1">
              <a:spcBef>
                <a:spcPct val="30000"/>
              </a:spcBef>
              <a:buFontTx/>
              <a:buChar char="•"/>
            </a:pPr>
            <a:r>
              <a:rPr lang="en-US" altLang="en-US" sz="2000" dirty="0">
                <a:latin typeface="Georgia" panose="02040502050405020303" pitchFamily="18" charset="0"/>
              </a:rPr>
              <a:t>1983 Communist coup stranded 800 U.S. students.</a:t>
            </a:r>
          </a:p>
          <a:p>
            <a:pPr eaLnBrk="1" hangingPunct="1">
              <a:spcBef>
                <a:spcPct val="30000"/>
              </a:spcBef>
              <a:buFontTx/>
              <a:buChar char="•"/>
            </a:pPr>
            <a:r>
              <a:rPr lang="en-US" altLang="en-US" sz="2000" dirty="0">
                <a:latin typeface="Georgia" panose="02040502050405020303" pitchFamily="18" charset="0"/>
              </a:rPr>
              <a:t>Cuba’s role and students’ safety concerned Reagan.</a:t>
            </a:r>
          </a:p>
          <a:p>
            <a:pPr eaLnBrk="1" hangingPunct="1">
              <a:spcBef>
                <a:spcPct val="30000"/>
              </a:spcBef>
              <a:buFontTx/>
              <a:buChar char="•"/>
            </a:pPr>
            <a:r>
              <a:rPr lang="en-US" altLang="en-US" sz="2000" dirty="0">
                <a:latin typeface="Georgia" panose="02040502050405020303" pitchFamily="18" charset="0"/>
              </a:rPr>
              <a:t>Reagan sent in soldiers who took the island in two days with a loss of 19 soldiers.</a:t>
            </a:r>
          </a:p>
        </p:txBody>
      </p:sp>
      <p:sp>
        <p:nvSpPr>
          <p:cNvPr id="8196" name="Rectangle 4"/>
          <p:cNvSpPr>
            <a:spLocks noGrp="1" noChangeArrowheads="1"/>
          </p:cNvSpPr>
          <p:nvPr>
            <p:ph type="title"/>
          </p:nvPr>
        </p:nvSpPr>
        <p:spPr>
          <a:xfrm>
            <a:off x="533400" y="381000"/>
            <a:ext cx="8077200" cy="553998"/>
          </a:xfrm>
          <a:noFill/>
        </p:spPr>
        <p:txBody>
          <a:bodyPr/>
          <a:lstStyle/>
          <a:p>
            <a:pPr algn="ctr" eaLnBrk="1" hangingPunct="1"/>
            <a:r>
              <a:rPr lang="en-US" altLang="en-US" sz="3600" dirty="0" smtClean="0">
                <a:solidFill>
                  <a:schemeClr val="bg2">
                    <a:lumMod val="25000"/>
                  </a:schemeClr>
                </a:solidFill>
                <a:latin typeface="Georgia" panose="02040502050405020303" pitchFamily="18" charset="0"/>
              </a:rPr>
              <a:t>Recap: Trouble Spots Abroad</a:t>
            </a:r>
          </a:p>
        </p:txBody>
      </p:sp>
      <p:sp>
        <p:nvSpPr>
          <p:cNvPr id="147464" name="Rectangle 8"/>
          <p:cNvSpPr>
            <a:spLocks noChangeArrowheads="1"/>
          </p:cNvSpPr>
          <p:nvPr/>
        </p:nvSpPr>
        <p:spPr bwMode="auto">
          <a:xfrm>
            <a:off x="6019800" y="1447800"/>
            <a:ext cx="2819400" cy="4876800"/>
          </a:xfrm>
          <a:prstGeom prst="rect">
            <a:avLst/>
          </a:prstGeom>
          <a:ln/>
        </p:spPr>
        <p:style>
          <a:lnRef idx="2">
            <a:schemeClr val="accent1"/>
          </a:lnRef>
          <a:fillRef idx="1">
            <a:schemeClr val="lt1"/>
          </a:fillRef>
          <a:effectRef idx="0">
            <a:schemeClr val="accent1"/>
          </a:effectRef>
          <a:fontRef idx="minor">
            <a:schemeClr val="dk1"/>
          </a:fontRef>
        </p:style>
        <p:txBody>
          <a:bodyPr/>
          <a:lstStyle>
            <a:lvl1pPr marL="228600"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b="1" dirty="0">
                <a:latin typeface="Georgia" panose="02040502050405020303" pitchFamily="18" charset="0"/>
              </a:rPr>
              <a:t>South Africa</a:t>
            </a:r>
            <a:r>
              <a:rPr lang="en-US" altLang="en-US" sz="2400" dirty="0">
                <a:latin typeface="Georgia" panose="02040502050405020303" pitchFamily="18" charset="0"/>
              </a:rPr>
              <a:t> </a:t>
            </a:r>
          </a:p>
          <a:p>
            <a:pPr eaLnBrk="1" hangingPunct="1">
              <a:spcBef>
                <a:spcPct val="50000"/>
              </a:spcBef>
              <a:buFontTx/>
              <a:buChar char="•"/>
            </a:pPr>
            <a:r>
              <a:rPr lang="en-US" altLang="en-US" sz="2000" b="1" dirty="0">
                <a:latin typeface="Georgia" panose="02040502050405020303" pitchFamily="18" charset="0"/>
              </a:rPr>
              <a:t>Apartheid</a:t>
            </a:r>
            <a:r>
              <a:rPr lang="en-US" altLang="en-US" sz="2000" dirty="0">
                <a:latin typeface="Georgia" panose="02040502050405020303" pitchFamily="18" charset="0"/>
              </a:rPr>
              <a:t> enforced legalized racial segregation. </a:t>
            </a:r>
          </a:p>
          <a:p>
            <a:pPr eaLnBrk="1" hangingPunct="1">
              <a:spcBef>
                <a:spcPct val="30000"/>
              </a:spcBef>
              <a:buFontTx/>
              <a:buChar char="•"/>
            </a:pPr>
            <a:r>
              <a:rPr lang="en-US" altLang="en-US" sz="2000" dirty="0">
                <a:latin typeface="Georgia" panose="02040502050405020303" pitchFamily="18" charset="0"/>
              </a:rPr>
              <a:t>Reagan’s policy was one of “constructive engagement” with the white minority government.</a:t>
            </a:r>
          </a:p>
          <a:p>
            <a:pPr eaLnBrk="1" hangingPunct="1">
              <a:spcBef>
                <a:spcPct val="30000"/>
              </a:spcBef>
              <a:buFontTx/>
              <a:buChar char="•"/>
            </a:pPr>
            <a:r>
              <a:rPr lang="en-US" altLang="en-US" sz="2000" dirty="0">
                <a:latin typeface="Georgia" panose="02040502050405020303" pitchFamily="18" charset="0"/>
              </a:rPr>
              <a:t>Congress overrode his veto and imposed trade limits and other sanctions.</a:t>
            </a:r>
          </a:p>
        </p:txBody>
      </p:sp>
    </p:spTree>
    <p:extLst>
      <p:ext uri="{BB962C8B-B14F-4D97-AF65-F5344CB8AC3E}">
        <p14:creationId xmlns:p14="http://schemas.microsoft.com/office/powerpoint/2010/main" val="3474184320"/>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0-#ppt_w/2"/>
                                          </p:val>
                                        </p:tav>
                                        <p:tav tm="100000">
                                          <p:val>
                                            <p:strVal val="#ppt_x"/>
                                          </p:val>
                                        </p:tav>
                                      </p:tavLst>
                                    </p:anim>
                                    <p:anim calcmode="lin" valueType="num">
                                      <p:cBhvr additive="base">
                                        <p:cTn id="8" dur="500" fill="hold"/>
                                        <p:tgtEl>
                                          <p:spTgt spid="1474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7459"/>
                                        </p:tgtEl>
                                        <p:attrNameLst>
                                          <p:attrName>style.visibility</p:attrName>
                                        </p:attrNameLst>
                                      </p:cBhvr>
                                      <p:to>
                                        <p:strVal val="visible"/>
                                      </p:to>
                                    </p:set>
                                    <p:anim calcmode="lin" valueType="num">
                                      <p:cBhvr additive="base">
                                        <p:cTn id="13" dur="500" fill="hold"/>
                                        <p:tgtEl>
                                          <p:spTgt spid="147459"/>
                                        </p:tgtEl>
                                        <p:attrNameLst>
                                          <p:attrName>ppt_x</p:attrName>
                                        </p:attrNameLst>
                                      </p:cBhvr>
                                      <p:tavLst>
                                        <p:tav tm="0">
                                          <p:val>
                                            <p:strVal val="#ppt_x"/>
                                          </p:val>
                                        </p:tav>
                                        <p:tav tm="100000">
                                          <p:val>
                                            <p:strVal val="#ppt_x"/>
                                          </p:val>
                                        </p:tav>
                                      </p:tavLst>
                                    </p:anim>
                                    <p:anim calcmode="lin" valueType="num">
                                      <p:cBhvr additive="base">
                                        <p:cTn id="14" dur="500" fill="hold"/>
                                        <p:tgtEl>
                                          <p:spTgt spid="14745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7464"/>
                                        </p:tgtEl>
                                        <p:attrNameLst>
                                          <p:attrName>style.visibility</p:attrName>
                                        </p:attrNameLst>
                                      </p:cBhvr>
                                      <p:to>
                                        <p:strVal val="visible"/>
                                      </p:to>
                                    </p:set>
                                    <p:anim calcmode="lin" valueType="num">
                                      <p:cBhvr additive="base">
                                        <p:cTn id="19" dur="500" fill="hold"/>
                                        <p:tgtEl>
                                          <p:spTgt spid="147464"/>
                                        </p:tgtEl>
                                        <p:attrNameLst>
                                          <p:attrName>ppt_x</p:attrName>
                                        </p:attrNameLst>
                                      </p:cBhvr>
                                      <p:tavLst>
                                        <p:tav tm="0">
                                          <p:val>
                                            <p:strVal val="1+#ppt_w/2"/>
                                          </p:val>
                                        </p:tav>
                                        <p:tav tm="100000">
                                          <p:val>
                                            <p:strVal val="#ppt_x"/>
                                          </p:val>
                                        </p:tav>
                                      </p:tavLst>
                                    </p:anim>
                                    <p:anim calcmode="lin" valueType="num">
                                      <p:cBhvr additive="base">
                                        <p:cTn id="20" dur="500" fill="hold"/>
                                        <p:tgtEl>
                                          <p:spTgt spid="1474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animBg="1"/>
      <p:bldP spid="147459" grpId="0" animBg="1"/>
      <p:bldP spid="14746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2829560">
              <a:lnSpc>
                <a:spcPct val="100000"/>
              </a:lnSpc>
            </a:pPr>
            <a:r>
              <a:rPr sz="3600" dirty="0">
                <a:solidFill>
                  <a:schemeClr val="bg2">
                    <a:lumMod val="25000"/>
                  </a:schemeClr>
                </a:solidFill>
              </a:rPr>
              <a:t>Big</a:t>
            </a:r>
            <a:r>
              <a:rPr sz="3600" spc="-95" dirty="0">
                <a:solidFill>
                  <a:schemeClr val="bg2">
                    <a:lumMod val="25000"/>
                  </a:schemeClr>
                </a:solidFill>
              </a:rPr>
              <a:t> </a:t>
            </a:r>
            <a:r>
              <a:rPr sz="3600" spc="-5" dirty="0">
                <a:solidFill>
                  <a:schemeClr val="bg2">
                    <a:lumMod val="25000"/>
                  </a:schemeClr>
                </a:solidFill>
              </a:rPr>
              <a:t>Changes</a:t>
            </a:r>
          </a:p>
        </p:txBody>
      </p:sp>
      <p:sp>
        <p:nvSpPr>
          <p:cNvPr id="3" name="object 3"/>
          <p:cNvSpPr txBox="1"/>
          <p:nvPr/>
        </p:nvSpPr>
        <p:spPr>
          <a:xfrm>
            <a:off x="380491" y="1494282"/>
            <a:ext cx="8534909" cy="1292662"/>
          </a:xfrm>
          <a:prstGeom prst="rect">
            <a:avLst/>
          </a:prstGeom>
        </p:spPr>
        <p:txBody>
          <a:bodyPr vert="horz" wrap="square" lIns="0" tIns="0" rIns="0" bIns="0" rtlCol="0">
            <a:spAutoFit/>
          </a:bodyPr>
          <a:lstStyle/>
          <a:p>
            <a:pPr marL="287020" marR="768985" indent="-274320">
              <a:spcBef>
                <a:spcPts val="530"/>
              </a:spcBef>
              <a:buClr>
                <a:srgbClr val="71A276"/>
              </a:buClr>
              <a:buSzPct val="84782"/>
              <a:buFont typeface="Wingdings 2"/>
              <a:buChar char=""/>
              <a:tabLst>
                <a:tab pos="286385" algn="l"/>
                <a:tab pos="287020" algn="l"/>
              </a:tabLst>
            </a:pPr>
            <a:r>
              <a:rPr sz="2800" spc="-5" dirty="0" smtClean="0">
                <a:latin typeface="Georgia"/>
                <a:cs typeface="Georgia"/>
              </a:rPr>
              <a:t>November </a:t>
            </a:r>
            <a:r>
              <a:rPr sz="2800" dirty="0">
                <a:latin typeface="Georgia"/>
                <a:cs typeface="Georgia"/>
              </a:rPr>
              <a:t>1990 – </a:t>
            </a:r>
            <a:r>
              <a:rPr sz="2800" spc="-5" dirty="0">
                <a:latin typeface="Georgia"/>
                <a:cs typeface="Georgia"/>
              </a:rPr>
              <a:t>Conventional Forces </a:t>
            </a:r>
            <a:r>
              <a:rPr sz="2800" dirty="0">
                <a:latin typeface="Georgia"/>
                <a:cs typeface="Georgia"/>
              </a:rPr>
              <a:t>in </a:t>
            </a:r>
            <a:r>
              <a:rPr sz="2800" spc="-5" dirty="0">
                <a:latin typeface="Georgia"/>
                <a:cs typeface="Georgia"/>
              </a:rPr>
              <a:t>Europe </a:t>
            </a:r>
            <a:r>
              <a:rPr sz="2800" dirty="0">
                <a:latin typeface="Georgia"/>
                <a:cs typeface="Georgia"/>
              </a:rPr>
              <a:t>Treaty  </a:t>
            </a:r>
            <a:r>
              <a:rPr sz="2800" spc="-5" dirty="0">
                <a:latin typeface="Georgia"/>
                <a:cs typeface="Georgia"/>
              </a:rPr>
              <a:t>signed </a:t>
            </a:r>
            <a:r>
              <a:rPr sz="2800" dirty="0">
                <a:latin typeface="Georgia"/>
                <a:cs typeface="Georgia"/>
              </a:rPr>
              <a:t>– reduced troop</a:t>
            </a:r>
            <a:r>
              <a:rPr sz="2800" spc="-85" dirty="0">
                <a:latin typeface="Georgia"/>
                <a:cs typeface="Georgia"/>
              </a:rPr>
              <a:t> </a:t>
            </a:r>
            <a:r>
              <a:rPr sz="2800" spc="-5" dirty="0" smtClean="0">
                <a:latin typeface="Georgia"/>
                <a:cs typeface="Georgia"/>
              </a:rPr>
              <a:t>deployments</a:t>
            </a:r>
            <a:endParaRPr sz="2800" dirty="0">
              <a:latin typeface="Georgia"/>
              <a:cs typeface="Georgia"/>
            </a:endParaRPr>
          </a:p>
        </p:txBody>
      </p:sp>
      <p:pic>
        <p:nvPicPr>
          <p:cNvPr id="4098" name="Picture 2" descr="Image result for START Treaty july 19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491" y="3255844"/>
            <a:ext cx="4953509" cy="277947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34000" y="2523340"/>
            <a:ext cx="3581400" cy="3108543"/>
          </a:xfrm>
          <a:prstGeom prst="rect">
            <a:avLst/>
          </a:prstGeom>
        </p:spPr>
        <p:txBody>
          <a:bodyPr wrap="square">
            <a:spAutoFit/>
          </a:bodyPr>
          <a:lstStyle/>
          <a:p>
            <a:pPr marL="287020" indent="-274320">
              <a:spcBef>
                <a:spcPts val="15"/>
              </a:spcBef>
              <a:buClr>
                <a:srgbClr val="71A276"/>
              </a:buClr>
              <a:buSzPct val="84782"/>
              <a:buFont typeface="Wingdings 2"/>
              <a:buChar char=""/>
              <a:tabLst>
                <a:tab pos="286385" algn="l"/>
                <a:tab pos="287020" algn="l"/>
              </a:tabLst>
            </a:pPr>
            <a:r>
              <a:rPr lang="en-US" sz="2800" spc="-5" dirty="0">
                <a:latin typeface="Georgia"/>
                <a:cs typeface="Georgia"/>
              </a:rPr>
              <a:t>July </a:t>
            </a:r>
            <a:r>
              <a:rPr lang="en-US" sz="2800" dirty="0">
                <a:latin typeface="Georgia"/>
                <a:cs typeface="Georgia"/>
              </a:rPr>
              <a:t>1991 – START Treaty </a:t>
            </a:r>
            <a:r>
              <a:rPr lang="en-US" sz="2800" spc="-5" dirty="0">
                <a:latin typeface="Georgia"/>
                <a:cs typeface="Georgia"/>
              </a:rPr>
              <a:t>signed </a:t>
            </a:r>
            <a:r>
              <a:rPr lang="en-US" sz="2800" dirty="0">
                <a:latin typeface="Georgia"/>
                <a:cs typeface="Georgia"/>
              </a:rPr>
              <a:t>at </a:t>
            </a:r>
            <a:r>
              <a:rPr lang="en-US" sz="2800" spc="-5" dirty="0">
                <a:latin typeface="Georgia"/>
                <a:cs typeface="Georgia"/>
              </a:rPr>
              <a:t>Moscow </a:t>
            </a:r>
            <a:r>
              <a:rPr lang="en-US" sz="2800" dirty="0">
                <a:latin typeface="Georgia"/>
                <a:cs typeface="Georgia"/>
              </a:rPr>
              <a:t>Summit</a:t>
            </a:r>
            <a:r>
              <a:rPr lang="en-US" sz="2800" spc="-85" dirty="0">
                <a:latin typeface="Georgia"/>
                <a:cs typeface="Georgia"/>
              </a:rPr>
              <a:t> </a:t>
            </a:r>
            <a:r>
              <a:rPr lang="en-US" sz="2800" dirty="0">
                <a:latin typeface="Georgia"/>
                <a:cs typeface="Georgia"/>
              </a:rPr>
              <a:t>(10 years </a:t>
            </a:r>
            <a:r>
              <a:rPr lang="en-US" sz="2800" spc="-5" dirty="0">
                <a:latin typeface="Georgia"/>
                <a:cs typeface="Georgia"/>
              </a:rPr>
              <a:t>after </a:t>
            </a:r>
            <a:r>
              <a:rPr lang="en-US" sz="2800" dirty="0">
                <a:latin typeface="Georgia"/>
                <a:cs typeface="Georgia"/>
              </a:rPr>
              <a:t>it was </a:t>
            </a:r>
            <a:r>
              <a:rPr lang="en-US" sz="2800" spc="-5" dirty="0">
                <a:latin typeface="Georgia"/>
                <a:cs typeface="Georgia"/>
              </a:rPr>
              <a:t>first </a:t>
            </a:r>
            <a:r>
              <a:rPr lang="en-US" sz="2800" dirty="0">
                <a:latin typeface="Georgia"/>
                <a:cs typeface="Georgia"/>
              </a:rPr>
              <a:t>drawn </a:t>
            </a:r>
            <a:r>
              <a:rPr lang="en-US" sz="2800" spc="-5" dirty="0">
                <a:latin typeface="Georgia"/>
                <a:cs typeface="Georgia"/>
              </a:rPr>
              <a:t>up), </a:t>
            </a:r>
            <a:r>
              <a:rPr lang="en-US" sz="2800" dirty="0">
                <a:latin typeface="Georgia"/>
                <a:cs typeface="Georgia"/>
              </a:rPr>
              <a:t>talks </a:t>
            </a:r>
            <a:r>
              <a:rPr lang="en-US" sz="2800" spc="-5" dirty="0">
                <a:latin typeface="Georgia"/>
                <a:cs typeface="Georgia"/>
              </a:rPr>
              <a:t>for </a:t>
            </a:r>
            <a:r>
              <a:rPr lang="en-US" sz="2800" dirty="0">
                <a:latin typeface="Georgia"/>
                <a:cs typeface="Georgia"/>
              </a:rPr>
              <a:t>a START II</a:t>
            </a:r>
            <a:r>
              <a:rPr lang="en-US" sz="2800" spc="-65" dirty="0">
                <a:latin typeface="Georgia"/>
                <a:cs typeface="Georgia"/>
              </a:rPr>
              <a:t> </a:t>
            </a:r>
            <a:r>
              <a:rPr lang="en-US" sz="2800" spc="-5" dirty="0">
                <a:latin typeface="Georgia"/>
                <a:cs typeface="Georgia"/>
              </a:rPr>
              <a:t>began.</a:t>
            </a:r>
            <a:endParaRPr lang="en-US" sz="2800" dirty="0">
              <a:latin typeface="Georgia"/>
              <a:cs typeface="Georgia"/>
            </a:endParaRPr>
          </a:p>
        </p:txBody>
      </p:sp>
    </p:spTree>
    <p:extLst>
      <p:ext uri="{BB962C8B-B14F-4D97-AF65-F5344CB8AC3E}">
        <p14:creationId xmlns:p14="http://schemas.microsoft.com/office/powerpoint/2010/main" val="6358228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355090">
              <a:lnSpc>
                <a:spcPct val="100000"/>
              </a:lnSpc>
            </a:pPr>
            <a:r>
              <a:rPr sz="3600" spc="-5" dirty="0">
                <a:solidFill>
                  <a:schemeClr val="bg2">
                    <a:lumMod val="25000"/>
                  </a:schemeClr>
                </a:solidFill>
              </a:rPr>
              <a:t>Collapse of the Soviet</a:t>
            </a:r>
            <a:r>
              <a:rPr sz="3600" spc="-35" dirty="0">
                <a:solidFill>
                  <a:schemeClr val="bg2">
                    <a:lumMod val="25000"/>
                  </a:schemeClr>
                </a:solidFill>
              </a:rPr>
              <a:t> </a:t>
            </a:r>
            <a:r>
              <a:rPr sz="3600" spc="-5" dirty="0">
                <a:solidFill>
                  <a:schemeClr val="bg2">
                    <a:lumMod val="25000"/>
                  </a:schemeClr>
                </a:solidFill>
              </a:rPr>
              <a:t>Union</a:t>
            </a:r>
          </a:p>
        </p:txBody>
      </p:sp>
      <p:sp>
        <p:nvSpPr>
          <p:cNvPr id="3" name="object 3"/>
          <p:cNvSpPr txBox="1"/>
          <p:nvPr/>
        </p:nvSpPr>
        <p:spPr>
          <a:xfrm>
            <a:off x="380491" y="1564386"/>
            <a:ext cx="8611109" cy="4683333"/>
          </a:xfrm>
          <a:prstGeom prst="rect">
            <a:avLst/>
          </a:prstGeom>
        </p:spPr>
        <p:txBody>
          <a:bodyPr vert="horz" wrap="square" lIns="0" tIns="0" rIns="0" bIns="0" rtlCol="0">
            <a:spAutoFit/>
          </a:bodyPr>
          <a:lstStyle/>
          <a:p>
            <a:pPr marL="287020" indent="-274320">
              <a:buClr>
                <a:srgbClr val="71A276"/>
              </a:buClr>
              <a:buSzPct val="84782"/>
              <a:buFont typeface="Wingdings 2"/>
              <a:buChar char=""/>
              <a:tabLst>
                <a:tab pos="286385" algn="l"/>
                <a:tab pos="287020" algn="l"/>
              </a:tabLst>
            </a:pPr>
            <a:r>
              <a:rPr sz="2200" spc="-5" dirty="0">
                <a:latin typeface="Georgia"/>
                <a:cs typeface="Georgia"/>
              </a:rPr>
              <a:t>Competing </a:t>
            </a:r>
            <a:r>
              <a:rPr sz="2200" dirty="0">
                <a:latin typeface="Georgia"/>
                <a:cs typeface="Georgia"/>
              </a:rPr>
              <a:t>ideas: </a:t>
            </a:r>
            <a:r>
              <a:rPr sz="2200" spc="-5" dirty="0">
                <a:latin typeface="Georgia"/>
                <a:cs typeface="Georgia"/>
              </a:rPr>
              <a:t>Gorbachev </a:t>
            </a:r>
            <a:r>
              <a:rPr sz="2200" dirty="0">
                <a:latin typeface="Georgia"/>
                <a:cs typeface="Georgia"/>
              </a:rPr>
              <a:t>was </a:t>
            </a:r>
            <a:r>
              <a:rPr sz="2200" spc="-5" dirty="0">
                <a:latin typeface="Georgia"/>
                <a:cs typeface="Georgia"/>
              </a:rPr>
              <a:t>endorsing </a:t>
            </a:r>
            <a:r>
              <a:rPr sz="2200" dirty="0">
                <a:latin typeface="Georgia"/>
                <a:cs typeface="Georgia"/>
              </a:rPr>
              <a:t>a</a:t>
            </a:r>
            <a:r>
              <a:rPr sz="2200" spc="-60" dirty="0">
                <a:latin typeface="Georgia"/>
                <a:cs typeface="Georgia"/>
              </a:rPr>
              <a:t> </a:t>
            </a:r>
            <a:r>
              <a:rPr sz="2200" spc="-5" dirty="0">
                <a:latin typeface="Georgia"/>
                <a:cs typeface="Georgia"/>
              </a:rPr>
              <a:t>loose</a:t>
            </a:r>
            <a:endParaRPr sz="2200" dirty="0">
              <a:latin typeface="Georgia"/>
              <a:cs typeface="Georgia"/>
            </a:endParaRPr>
          </a:p>
          <a:p>
            <a:pPr marL="287020" marR="144780">
              <a:spcBef>
                <a:spcPts val="254"/>
              </a:spcBef>
            </a:pPr>
            <a:r>
              <a:rPr sz="2200" spc="-5" dirty="0">
                <a:latin typeface="Georgia"/>
                <a:cs typeface="Georgia"/>
              </a:rPr>
              <a:t>confederation </a:t>
            </a:r>
            <a:r>
              <a:rPr sz="2200" dirty="0">
                <a:latin typeface="Georgia"/>
                <a:cs typeface="Georgia"/>
              </a:rPr>
              <a:t>version of </a:t>
            </a:r>
            <a:r>
              <a:rPr sz="2200" spc="-5" dirty="0">
                <a:latin typeface="Georgia"/>
                <a:cs typeface="Georgia"/>
              </a:rPr>
              <a:t>the </a:t>
            </a:r>
            <a:r>
              <a:rPr sz="2200" dirty="0">
                <a:latin typeface="Georgia"/>
                <a:cs typeface="Georgia"/>
              </a:rPr>
              <a:t>Soviet </a:t>
            </a:r>
            <a:r>
              <a:rPr sz="2200" spc="-5" dirty="0">
                <a:latin typeface="Georgia"/>
                <a:cs typeface="Georgia"/>
              </a:rPr>
              <a:t>Union. </a:t>
            </a:r>
            <a:endParaRPr lang="en-GB" sz="2200" spc="-5" dirty="0" smtClean="0">
              <a:latin typeface="Georgia"/>
              <a:cs typeface="Georgia"/>
            </a:endParaRPr>
          </a:p>
          <a:p>
            <a:pPr marL="287020" marR="144780">
              <a:spcBef>
                <a:spcPts val="254"/>
              </a:spcBef>
            </a:pPr>
            <a:r>
              <a:rPr sz="2200" dirty="0" smtClean="0">
                <a:latin typeface="Georgia"/>
                <a:cs typeface="Georgia"/>
              </a:rPr>
              <a:t>However</a:t>
            </a:r>
            <a:r>
              <a:rPr sz="2200" dirty="0">
                <a:latin typeface="Georgia"/>
                <a:cs typeface="Georgia"/>
              </a:rPr>
              <a:t>, Boris  </a:t>
            </a:r>
            <a:r>
              <a:rPr sz="2200" spc="-5" dirty="0">
                <a:latin typeface="Georgia"/>
                <a:cs typeface="Georgia"/>
              </a:rPr>
              <a:t>Yeltsin </a:t>
            </a:r>
            <a:r>
              <a:rPr sz="2200" spc="-5" dirty="0" smtClean="0">
                <a:latin typeface="Georgia"/>
                <a:cs typeface="Georgia"/>
              </a:rPr>
              <a:t>advocated </a:t>
            </a:r>
            <a:r>
              <a:rPr sz="2200" dirty="0">
                <a:latin typeface="Georgia"/>
                <a:cs typeface="Georgia"/>
              </a:rPr>
              <a:t>a separate  Russian</a:t>
            </a:r>
            <a:r>
              <a:rPr sz="2200" spc="-75" dirty="0">
                <a:latin typeface="Georgia"/>
                <a:cs typeface="Georgia"/>
              </a:rPr>
              <a:t> </a:t>
            </a:r>
            <a:r>
              <a:rPr sz="2200" spc="-5" dirty="0">
                <a:latin typeface="Georgia"/>
                <a:cs typeface="Georgia"/>
              </a:rPr>
              <a:t>republic.</a:t>
            </a:r>
            <a:endParaRPr sz="2200" dirty="0">
              <a:latin typeface="Georgia"/>
              <a:cs typeface="Georgia"/>
            </a:endParaRPr>
          </a:p>
          <a:p>
            <a:pPr marL="287020" indent="-274320">
              <a:spcBef>
                <a:spcPts val="20"/>
              </a:spcBef>
              <a:buClr>
                <a:srgbClr val="71A276"/>
              </a:buClr>
              <a:buSzPct val="84782"/>
              <a:buFont typeface="Wingdings 2"/>
              <a:buChar char=""/>
              <a:tabLst>
                <a:tab pos="286385" algn="l"/>
                <a:tab pos="287020" algn="l"/>
              </a:tabLst>
            </a:pPr>
            <a:r>
              <a:rPr sz="2200" dirty="0">
                <a:latin typeface="Georgia"/>
                <a:cs typeface="Georgia"/>
              </a:rPr>
              <a:t>The USA was initially in </a:t>
            </a:r>
            <a:r>
              <a:rPr sz="2200" spc="-5" dirty="0">
                <a:latin typeface="Georgia"/>
                <a:cs typeface="Georgia"/>
              </a:rPr>
              <a:t>favor </a:t>
            </a:r>
            <a:r>
              <a:rPr sz="2200" dirty="0">
                <a:latin typeface="Georgia"/>
                <a:cs typeface="Georgia"/>
              </a:rPr>
              <a:t>of </a:t>
            </a:r>
            <a:r>
              <a:rPr sz="2200" spc="-5" dirty="0">
                <a:latin typeface="Georgia"/>
                <a:cs typeface="Georgia"/>
              </a:rPr>
              <a:t>the </a:t>
            </a:r>
            <a:r>
              <a:rPr sz="2200" dirty="0">
                <a:latin typeface="Georgia"/>
                <a:cs typeface="Georgia"/>
              </a:rPr>
              <a:t>Gorbachev</a:t>
            </a:r>
            <a:r>
              <a:rPr sz="2200" spc="-155" dirty="0">
                <a:latin typeface="Georgia"/>
                <a:cs typeface="Georgia"/>
              </a:rPr>
              <a:t> </a:t>
            </a:r>
            <a:r>
              <a:rPr sz="2200" spc="-5" dirty="0">
                <a:latin typeface="Georgia"/>
                <a:cs typeface="Georgia"/>
              </a:rPr>
              <a:t>plan.</a:t>
            </a:r>
            <a:endParaRPr sz="2200" dirty="0">
              <a:latin typeface="Georgia"/>
              <a:cs typeface="Georgia"/>
            </a:endParaRPr>
          </a:p>
          <a:p>
            <a:pPr marL="287020" marR="508000" indent="-274320">
              <a:spcBef>
                <a:spcPts val="530"/>
              </a:spcBef>
              <a:buClr>
                <a:srgbClr val="71A276"/>
              </a:buClr>
              <a:buSzPct val="84782"/>
              <a:buFont typeface="Wingdings 2"/>
              <a:buChar char=""/>
              <a:tabLst>
                <a:tab pos="286385" algn="l"/>
                <a:tab pos="287020" algn="l"/>
              </a:tabLst>
            </a:pPr>
            <a:r>
              <a:rPr sz="2200" dirty="0">
                <a:latin typeface="Georgia"/>
                <a:cs typeface="Georgia"/>
              </a:rPr>
              <a:t>Tensions rose again when </a:t>
            </a:r>
            <a:r>
              <a:rPr sz="2200" spc="-5" dirty="0">
                <a:latin typeface="Georgia"/>
                <a:cs typeface="Georgia"/>
              </a:rPr>
              <a:t>the </a:t>
            </a:r>
            <a:r>
              <a:rPr sz="2200" dirty="0">
                <a:latin typeface="Georgia"/>
                <a:cs typeface="Georgia"/>
              </a:rPr>
              <a:t>US </a:t>
            </a:r>
            <a:r>
              <a:rPr sz="2200" spc="-5" dirty="0">
                <a:latin typeface="Georgia"/>
                <a:cs typeface="Georgia"/>
              </a:rPr>
              <a:t>insisted upon </a:t>
            </a:r>
            <a:r>
              <a:rPr sz="2200" dirty="0">
                <a:latin typeface="Georgia"/>
                <a:cs typeface="Georgia"/>
              </a:rPr>
              <a:t>economic  </a:t>
            </a:r>
            <a:r>
              <a:rPr sz="2200" spc="-5" dirty="0">
                <a:latin typeface="Georgia"/>
                <a:cs typeface="Georgia"/>
              </a:rPr>
              <a:t>changes </a:t>
            </a:r>
            <a:r>
              <a:rPr sz="2200" dirty="0">
                <a:latin typeface="Georgia"/>
                <a:cs typeface="Georgia"/>
              </a:rPr>
              <a:t>towards a more </a:t>
            </a:r>
            <a:r>
              <a:rPr sz="2200" spc="-5" dirty="0">
                <a:latin typeface="Georgia"/>
                <a:cs typeface="Georgia"/>
              </a:rPr>
              <a:t>capitalist system </a:t>
            </a:r>
            <a:r>
              <a:rPr sz="2200" dirty="0">
                <a:latin typeface="Georgia"/>
                <a:cs typeface="Georgia"/>
              </a:rPr>
              <a:t>in return </a:t>
            </a:r>
            <a:r>
              <a:rPr sz="2200" spc="-5" dirty="0">
                <a:latin typeface="Georgia"/>
                <a:cs typeface="Georgia"/>
              </a:rPr>
              <a:t>for  </a:t>
            </a:r>
            <a:r>
              <a:rPr sz="2200" dirty="0">
                <a:latin typeface="Georgia"/>
                <a:cs typeface="Georgia"/>
              </a:rPr>
              <a:t>economic</a:t>
            </a:r>
            <a:r>
              <a:rPr sz="2200" spc="-125" dirty="0">
                <a:latin typeface="Georgia"/>
                <a:cs typeface="Georgia"/>
              </a:rPr>
              <a:t> </a:t>
            </a:r>
            <a:r>
              <a:rPr sz="2200" dirty="0">
                <a:latin typeface="Georgia"/>
                <a:cs typeface="Georgia"/>
              </a:rPr>
              <a:t>aid.</a:t>
            </a:r>
          </a:p>
          <a:p>
            <a:pPr marL="287020" marR="5080" indent="-274320">
              <a:spcBef>
                <a:spcPts val="570"/>
              </a:spcBef>
              <a:buClr>
                <a:srgbClr val="71A276"/>
              </a:buClr>
              <a:buSzPct val="84782"/>
              <a:buFont typeface="Wingdings 2"/>
              <a:buChar char=""/>
              <a:tabLst>
                <a:tab pos="286385" algn="l"/>
                <a:tab pos="287020" algn="l"/>
              </a:tabLst>
            </a:pPr>
            <a:r>
              <a:rPr sz="2200" dirty="0">
                <a:latin typeface="Georgia"/>
                <a:cs typeface="Georgia"/>
              </a:rPr>
              <a:t>Gorbachev’s critics: worried about loss of Eastern Europe,  </a:t>
            </a:r>
            <a:r>
              <a:rPr sz="2200" spc="-5" dirty="0">
                <a:latin typeface="Georgia"/>
                <a:cs typeface="Georgia"/>
              </a:rPr>
              <a:t>nuclear inferiority, dissolution of the </a:t>
            </a:r>
            <a:r>
              <a:rPr sz="2200" dirty="0">
                <a:latin typeface="Georgia"/>
                <a:cs typeface="Georgia"/>
              </a:rPr>
              <a:t>Warsaw Pact (in </a:t>
            </a:r>
            <a:r>
              <a:rPr sz="2200" spc="-10" dirty="0">
                <a:latin typeface="Georgia"/>
                <a:cs typeface="Georgia"/>
              </a:rPr>
              <a:t>July,  </a:t>
            </a:r>
            <a:r>
              <a:rPr sz="2200" dirty="0">
                <a:latin typeface="Georgia"/>
                <a:cs typeface="Georgia"/>
              </a:rPr>
              <a:t>1991), and a </a:t>
            </a:r>
            <a:r>
              <a:rPr sz="2200" spc="-5" dirty="0">
                <a:latin typeface="Georgia"/>
                <a:cs typeface="Georgia"/>
              </a:rPr>
              <a:t>lack of significant </a:t>
            </a:r>
            <a:r>
              <a:rPr sz="2200" dirty="0">
                <a:latin typeface="Georgia"/>
                <a:cs typeface="Georgia"/>
              </a:rPr>
              <a:t>economic improvement </a:t>
            </a:r>
            <a:r>
              <a:rPr sz="2200" spc="-5" dirty="0">
                <a:latin typeface="Georgia"/>
                <a:cs typeface="Georgia"/>
              </a:rPr>
              <a:t>due to  </a:t>
            </a:r>
            <a:r>
              <a:rPr sz="2200" dirty="0">
                <a:latin typeface="Georgia"/>
                <a:cs typeface="Georgia"/>
              </a:rPr>
              <a:t>Gorbachev’s</a:t>
            </a:r>
            <a:r>
              <a:rPr sz="2200" spc="-125" dirty="0">
                <a:latin typeface="Georgia"/>
                <a:cs typeface="Georgia"/>
              </a:rPr>
              <a:t> </a:t>
            </a:r>
            <a:r>
              <a:rPr sz="2200" dirty="0">
                <a:latin typeface="Georgia"/>
                <a:cs typeface="Georgia"/>
              </a:rPr>
              <a:t>reforms…</a:t>
            </a:r>
          </a:p>
          <a:p>
            <a:pPr marL="287020" marR="247650" indent="-274320">
              <a:spcBef>
                <a:spcPts val="530"/>
              </a:spcBef>
              <a:buClr>
                <a:srgbClr val="71A276"/>
              </a:buClr>
              <a:buSzPct val="84782"/>
              <a:buFont typeface="Wingdings 2"/>
              <a:buChar char=""/>
              <a:tabLst>
                <a:tab pos="286385" algn="l"/>
                <a:tab pos="287020" algn="l"/>
              </a:tabLst>
            </a:pPr>
            <a:r>
              <a:rPr sz="2200" dirty="0">
                <a:latin typeface="Georgia"/>
                <a:cs typeface="Georgia"/>
              </a:rPr>
              <a:t>A group </a:t>
            </a:r>
            <a:r>
              <a:rPr sz="2200" spc="-5" dirty="0">
                <a:latin typeface="Georgia"/>
                <a:cs typeface="Georgia"/>
              </a:rPr>
              <a:t>of political </a:t>
            </a:r>
            <a:r>
              <a:rPr sz="2200" dirty="0">
                <a:latin typeface="Georgia"/>
                <a:cs typeface="Georgia"/>
              </a:rPr>
              <a:t>and </a:t>
            </a:r>
            <a:r>
              <a:rPr sz="2200" spc="-5" dirty="0">
                <a:latin typeface="Georgia"/>
                <a:cs typeface="Georgia"/>
              </a:rPr>
              <a:t>military leaders started planning to  overthrow</a:t>
            </a:r>
            <a:r>
              <a:rPr sz="2200" spc="-75" dirty="0">
                <a:latin typeface="Georgia"/>
                <a:cs typeface="Georgia"/>
              </a:rPr>
              <a:t> </a:t>
            </a:r>
            <a:r>
              <a:rPr sz="2200" spc="-5" dirty="0">
                <a:latin typeface="Georgia"/>
                <a:cs typeface="Georgia"/>
              </a:rPr>
              <a:t>Gorbachev</a:t>
            </a:r>
            <a:endParaRPr sz="2200" dirty="0">
              <a:latin typeface="Georgia"/>
              <a:cs typeface="Georgi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355090">
              <a:lnSpc>
                <a:spcPct val="100000"/>
              </a:lnSpc>
            </a:pPr>
            <a:r>
              <a:rPr sz="3600" spc="-5" dirty="0">
                <a:solidFill>
                  <a:schemeClr val="bg2">
                    <a:lumMod val="25000"/>
                  </a:schemeClr>
                </a:solidFill>
              </a:rPr>
              <a:t>Collapse of the Soviet</a:t>
            </a:r>
            <a:r>
              <a:rPr sz="3600" spc="-35" dirty="0">
                <a:solidFill>
                  <a:schemeClr val="bg2">
                    <a:lumMod val="25000"/>
                  </a:schemeClr>
                </a:solidFill>
              </a:rPr>
              <a:t> </a:t>
            </a:r>
            <a:r>
              <a:rPr sz="3600" spc="-5" dirty="0">
                <a:solidFill>
                  <a:schemeClr val="bg2">
                    <a:lumMod val="25000"/>
                  </a:schemeClr>
                </a:solidFill>
              </a:rPr>
              <a:t>Union</a:t>
            </a:r>
          </a:p>
        </p:txBody>
      </p:sp>
      <p:sp>
        <p:nvSpPr>
          <p:cNvPr id="3" name="object 3"/>
          <p:cNvSpPr txBox="1"/>
          <p:nvPr/>
        </p:nvSpPr>
        <p:spPr>
          <a:xfrm>
            <a:off x="380491" y="1564035"/>
            <a:ext cx="8265795" cy="4744889"/>
          </a:xfrm>
          <a:prstGeom prst="rect">
            <a:avLst/>
          </a:prstGeom>
        </p:spPr>
        <p:txBody>
          <a:bodyPr vert="horz" wrap="square" lIns="0" tIns="0" rIns="0" bIns="0" rtlCol="0">
            <a:spAutoFit/>
          </a:bodyPr>
          <a:lstStyle/>
          <a:p>
            <a:pPr marL="287020" marR="253365" indent="-274320">
              <a:buClr>
                <a:srgbClr val="71A276"/>
              </a:buClr>
              <a:buSzPct val="84782"/>
              <a:buFont typeface="Wingdings 2"/>
              <a:buChar char=""/>
              <a:tabLst>
                <a:tab pos="286385" algn="l"/>
                <a:tab pos="287020" algn="l"/>
              </a:tabLst>
            </a:pPr>
            <a:r>
              <a:rPr sz="3000" dirty="0">
                <a:latin typeface="Georgia"/>
                <a:cs typeface="Georgia"/>
              </a:rPr>
              <a:t>In August, 1991 a </a:t>
            </a:r>
            <a:r>
              <a:rPr sz="3000" spc="-5" dirty="0">
                <a:latin typeface="Georgia"/>
                <a:cs typeface="Georgia"/>
              </a:rPr>
              <a:t>coup </a:t>
            </a:r>
            <a:r>
              <a:rPr sz="3000" dirty="0">
                <a:latin typeface="Georgia"/>
                <a:cs typeface="Georgia"/>
              </a:rPr>
              <a:t>was attempted</a:t>
            </a:r>
            <a:r>
              <a:rPr sz="3000" dirty="0" smtClean="0">
                <a:latin typeface="Georgia"/>
                <a:cs typeface="Georgia"/>
              </a:rPr>
              <a:t>.</a:t>
            </a:r>
            <a:endParaRPr lang="en-GB" sz="3000" dirty="0" smtClean="0">
              <a:latin typeface="Georgia"/>
              <a:cs typeface="Georgia"/>
            </a:endParaRPr>
          </a:p>
          <a:p>
            <a:pPr marL="287020" marR="253365" indent="-274320">
              <a:buClr>
                <a:srgbClr val="71A276"/>
              </a:buClr>
              <a:buSzPct val="84782"/>
              <a:buFont typeface="Wingdings 2"/>
              <a:buChar char=""/>
              <a:tabLst>
                <a:tab pos="286385" algn="l"/>
                <a:tab pos="287020" algn="l"/>
              </a:tabLst>
            </a:pPr>
            <a:r>
              <a:rPr sz="3000" dirty="0" smtClean="0">
                <a:latin typeface="Georgia"/>
                <a:cs typeface="Georgia"/>
              </a:rPr>
              <a:t> Gorbachev’s </a:t>
            </a:r>
            <a:r>
              <a:rPr sz="3000" dirty="0">
                <a:latin typeface="Georgia"/>
                <a:cs typeface="Georgia"/>
              </a:rPr>
              <a:t>position was precarious and he</a:t>
            </a:r>
            <a:r>
              <a:rPr sz="3000" spc="-145" dirty="0">
                <a:latin typeface="Georgia"/>
                <a:cs typeface="Georgia"/>
              </a:rPr>
              <a:t> </a:t>
            </a:r>
            <a:r>
              <a:rPr sz="3000" dirty="0">
                <a:latin typeface="Georgia"/>
                <a:cs typeface="Georgia"/>
              </a:rPr>
              <a:t>was  </a:t>
            </a:r>
            <a:r>
              <a:rPr sz="3000" spc="-5" dirty="0">
                <a:latin typeface="Georgia"/>
                <a:cs typeface="Georgia"/>
              </a:rPr>
              <a:t>constantly undermined </a:t>
            </a:r>
            <a:r>
              <a:rPr sz="3000" dirty="0">
                <a:latin typeface="Georgia"/>
                <a:cs typeface="Georgia"/>
              </a:rPr>
              <a:t>by</a:t>
            </a:r>
            <a:r>
              <a:rPr sz="3000" spc="-30" dirty="0">
                <a:latin typeface="Georgia"/>
                <a:cs typeface="Georgia"/>
              </a:rPr>
              <a:t> </a:t>
            </a:r>
            <a:r>
              <a:rPr sz="3000" spc="-5" dirty="0">
                <a:latin typeface="Georgia"/>
                <a:cs typeface="Georgia"/>
              </a:rPr>
              <a:t>Yeltsin.</a:t>
            </a:r>
            <a:endParaRPr sz="3000" dirty="0">
              <a:latin typeface="Georgia"/>
              <a:cs typeface="Georgia"/>
            </a:endParaRPr>
          </a:p>
          <a:p>
            <a:pPr marL="287020" marR="5080" indent="-274320">
              <a:spcBef>
                <a:spcPts val="530"/>
              </a:spcBef>
              <a:buClr>
                <a:srgbClr val="71A276"/>
              </a:buClr>
              <a:buSzPct val="84782"/>
              <a:buFont typeface="Wingdings 2"/>
              <a:buChar char=""/>
              <a:tabLst>
                <a:tab pos="286385" algn="l"/>
                <a:tab pos="287020" algn="l"/>
              </a:tabLst>
            </a:pPr>
            <a:r>
              <a:rPr sz="3000" dirty="0">
                <a:latin typeface="Georgia"/>
                <a:cs typeface="Georgia"/>
              </a:rPr>
              <a:t>In </a:t>
            </a:r>
            <a:r>
              <a:rPr sz="3000" spc="-5" dirty="0">
                <a:latin typeface="Georgia"/>
                <a:cs typeface="Georgia"/>
              </a:rPr>
              <a:t>December </a:t>
            </a:r>
            <a:r>
              <a:rPr sz="3000" dirty="0">
                <a:latin typeface="Georgia"/>
                <a:cs typeface="Georgia"/>
              </a:rPr>
              <a:t>1991, Russia, Belorussia, and Ukraine </a:t>
            </a:r>
            <a:r>
              <a:rPr sz="3000" spc="-5" dirty="0">
                <a:latin typeface="Georgia"/>
                <a:cs typeface="Georgia"/>
              </a:rPr>
              <a:t>declared  the formation of the Commonwealth of Independent States  </a:t>
            </a:r>
            <a:endParaRPr lang="en-GB" sz="3000" spc="-5" dirty="0" smtClean="0">
              <a:latin typeface="Georgia"/>
              <a:cs typeface="Georgia"/>
            </a:endParaRPr>
          </a:p>
          <a:p>
            <a:pPr marL="287020" marR="5080" indent="-274320">
              <a:spcBef>
                <a:spcPts val="530"/>
              </a:spcBef>
              <a:buClr>
                <a:srgbClr val="71A276"/>
              </a:buClr>
              <a:buSzPct val="84782"/>
              <a:buFont typeface="Wingdings 2"/>
              <a:buChar char=""/>
              <a:tabLst>
                <a:tab pos="286385" algn="l"/>
                <a:tab pos="287020" algn="l"/>
              </a:tabLst>
            </a:pPr>
            <a:r>
              <a:rPr sz="3000" dirty="0" smtClean="0">
                <a:latin typeface="Georgia"/>
                <a:cs typeface="Georgia"/>
              </a:rPr>
              <a:t>On </a:t>
            </a:r>
            <a:r>
              <a:rPr sz="3000" dirty="0">
                <a:latin typeface="Georgia"/>
                <a:cs typeface="Georgia"/>
              </a:rPr>
              <a:t>December </a:t>
            </a:r>
            <a:r>
              <a:rPr sz="3000" spc="5" dirty="0">
                <a:latin typeface="Georgia"/>
                <a:cs typeface="Georgia"/>
              </a:rPr>
              <a:t>25</a:t>
            </a:r>
            <a:r>
              <a:rPr sz="3000" spc="7" baseline="25925" dirty="0">
                <a:latin typeface="Georgia"/>
                <a:cs typeface="Georgia"/>
              </a:rPr>
              <a:t>th</a:t>
            </a:r>
            <a:r>
              <a:rPr sz="3000" spc="5" dirty="0">
                <a:latin typeface="Georgia"/>
                <a:cs typeface="Georgia"/>
              </a:rPr>
              <a:t>,  </a:t>
            </a:r>
            <a:r>
              <a:rPr sz="3000" dirty="0">
                <a:latin typeface="Georgia"/>
                <a:cs typeface="Georgia"/>
              </a:rPr>
              <a:t>1991 </a:t>
            </a:r>
            <a:r>
              <a:rPr sz="3000" spc="-5" dirty="0">
                <a:latin typeface="Georgia"/>
                <a:cs typeface="Georgia"/>
              </a:rPr>
              <a:t>Gorbachev announced his </a:t>
            </a:r>
            <a:r>
              <a:rPr sz="3000" dirty="0">
                <a:latin typeface="Georgia"/>
                <a:cs typeface="Georgia"/>
              </a:rPr>
              <a:t>resignation as </a:t>
            </a:r>
            <a:r>
              <a:rPr sz="3000" spc="-5" dirty="0">
                <a:latin typeface="Georgia"/>
                <a:cs typeface="Georgia"/>
              </a:rPr>
              <a:t>president of the  </a:t>
            </a:r>
            <a:r>
              <a:rPr sz="3000" dirty="0">
                <a:latin typeface="Georgia"/>
                <a:cs typeface="Georgia"/>
              </a:rPr>
              <a:t>Soviet </a:t>
            </a:r>
            <a:r>
              <a:rPr sz="3000" spc="-5" dirty="0">
                <a:latin typeface="Georgia"/>
                <a:cs typeface="Georgia"/>
              </a:rPr>
              <a:t>Union, signaling </a:t>
            </a:r>
            <a:r>
              <a:rPr sz="3000" dirty="0">
                <a:latin typeface="Georgia"/>
                <a:cs typeface="Georgia"/>
              </a:rPr>
              <a:t>a </a:t>
            </a:r>
            <a:r>
              <a:rPr sz="3000" i="1" dirty="0">
                <a:latin typeface="Georgia"/>
                <a:cs typeface="Georgia"/>
              </a:rPr>
              <a:t>formal end to </a:t>
            </a:r>
            <a:r>
              <a:rPr sz="3000" i="1" spc="-5" dirty="0">
                <a:latin typeface="Georgia"/>
                <a:cs typeface="Georgia"/>
              </a:rPr>
              <a:t>the Soviet</a:t>
            </a:r>
            <a:r>
              <a:rPr sz="3000" i="1" spc="-35" dirty="0">
                <a:latin typeface="Georgia"/>
                <a:cs typeface="Georgia"/>
              </a:rPr>
              <a:t> </a:t>
            </a:r>
            <a:r>
              <a:rPr sz="3000" i="1" spc="-5" dirty="0">
                <a:latin typeface="Georgia"/>
                <a:cs typeface="Georgia"/>
              </a:rPr>
              <a:t>Union</a:t>
            </a:r>
            <a:r>
              <a:rPr sz="3000" spc="-5" dirty="0" smtClean="0">
                <a:latin typeface="Georgia"/>
                <a:cs typeface="Georgia"/>
              </a:rPr>
              <a:t>.</a:t>
            </a:r>
            <a:endParaRPr sz="3000" dirty="0">
              <a:latin typeface="Georgia"/>
              <a:cs typeface="Georgi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623695">
              <a:lnSpc>
                <a:spcPct val="100000"/>
              </a:lnSpc>
            </a:pPr>
            <a:r>
              <a:rPr sz="3600" spc="-5" dirty="0">
                <a:solidFill>
                  <a:schemeClr val="bg2">
                    <a:lumMod val="25000"/>
                  </a:schemeClr>
                </a:solidFill>
              </a:rPr>
              <a:t>Other Gorbachev</a:t>
            </a:r>
            <a:r>
              <a:rPr sz="3600" spc="-75" dirty="0">
                <a:solidFill>
                  <a:schemeClr val="bg2">
                    <a:lumMod val="25000"/>
                  </a:schemeClr>
                </a:solidFill>
              </a:rPr>
              <a:t> </a:t>
            </a:r>
            <a:r>
              <a:rPr sz="3600" dirty="0">
                <a:solidFill>
                  <a:schemeClr val="bg2">
                    <a:lumMod val="25000"/>
                  </a:schemeClr>
                </a:solidFill>
              </a:rPr>
              <a:t>Policies</a:t>
            </a:r>
          </a:p>
        </p:txBody>
      </p:sp>
      <p:sp>
        <p:nvSpPr>
          <p:cNvPr id="3" name="object 3"/>
          <p:cNvSpPr txBox="1"/>
          <p:nvPr/>
        </p:nvSpPr>
        <p:spPr>
          <a:xfrm>
            <a:off x="380491" y="1562734"/>
            <a:ext cx="8081009" cy="4011355"/>
          </a:xfrm>
          <a:prstGeom prst="rect">
            <a:avLst/>
          </a:prstGeom>
        </p:spPr>
        <p:txBody>
          <a:bodyPr vert="horz" wrap="square" lIns="0" tIns="0" rIns="0" bIns="0" rtlCol="0">
            <a:spAutoFit/>
          </a:bodyPr>
          <a:lstStyle/>
          <a:p>
            <a:pPr marL="287020" indent="-274320">
              <a:lnSpc>
                <a:spcPct val="100000"/>
              </a:lnSpc>
              <a:buClr>
                <a:srgbClr val="71A276"/>
              </a:buClr>
              <a:buSzPct val="85185"/>
              <a:buFont typeface="Wingdings 2"/>
              <a:buChar char=""/>
              <a:tabLst>
                <a:tab pos="287020" algn="l"/>
              </a:tabLst>
            </a:pPr>
            <a:r>
              <a:rPr sz="2800" spc="-5" dirty="0">
                <a:latin typeface="Georgia"/>
                <a:cs typeface="Georgia"/>
              </a:rPr>
              <a:t>Ending tensions </a:t>
            </a:r>
            <a:r>
              <a:rPr sz="2800" dirty="0">
                <a:latin typeface="Georgia"/>
                <a:cs typeface="Georgia"/>
              </a:rPr>
              <a:t>in </a:t>
            </a:r>
            <a:r>
              <a:rPr sz="2800" spc="-5" dirty="0">
                <a:latin typeface="Georgia"/>
                <a:cs typeface="Georgia"/>
              </a:rPr>
              <a:t>Asia, the Americas, </a:t>
            </a:r>
            <a:r>
              <a:rPr sz="2800" dirty="0">
                <a:latin typeface="Georgia"/>
                <a:cs typeface="Georgia"/>
              </a:rPr>
              <a:t>and</a:t>
            </a:r>
            <a:r>
              <a:rPr sz="2800" spc="-20" dirty="0">
                <a:latin typeface="Georgia"/>
                <a:cs typeface="Georgia"/>
              </a:rPr>
              <a:t> </a:t>
            </a:r>
            <a:r>
              <a:rPr sz="2800" spc="-5" dirty="0">
                <a:latin typeface="Georgia"/>
                <a:cs typeface="Georgia"/>
              </a:rPr>
              <a:t>Africa</a:t>
            </a:r>
            <a:endParaRPr sz="2800" dirty="0">
              <a:latin typeface="Georgia"/>
              <a:cs typeface="Georgia"/>
            </a:endParaRPr>
          </a:p>
          <a:p>
            <a:pPr marL="561340" lvl="1" indent="-274320">
              <a:lnSpc>
                <a:spcPct val="100000"/>
              </a:lnSpc>
              <a:spcBef>
                <a:spcPts val="545"/>
              </a:spcBef>
              <a:buClr>
                <a:srgbClr val="AFCCAF"/>
              </a:buClr>
              <a:buSzPct val="68181"/>
              <a:buFont typeface="Wingdings"/>
              <a:buChar char=""/>
              <a:tabLst>
                <a:tab pos="561340" algn="l"/>
              </a:tabLst>
            </a:pPr>
            <a:r>
              <a:rPr sz="2400" spc="-5" dirty="0">
                <a:latin typeface="Georgia"/>
                <a:cs typeface="Georgia"/>
              </a:rPr>
              <a:t>Gorbachev </a:t>
            </a:r>
            <a:r>
              <a:rPr sz="2400" spc="-10" dirty="0">
                <a:latin typeface="Georgia"/>
                <a:cs typeface="Georgia"/>
              </a:rPr>
              <a:t>withdrew </a:t>
            </a:r>
            <a:r>
              <a:rPr sz="2400" spc="-5" dirty="0">
                <a:latin typeface="Georgia"/>
                <a:cs typeface="Georgia"/>
              </a:rPr>
              <a:t>from </a:t>
            </a:r>
            <a:r>
              <a:rPr sz="2400" spc="-10" dirty="0">
                <a:latin typeface="Georgia"/>
                <a:cs typeface="Georgia"/>
              </a:rPr>
              <a:t>Afghanistan.</a:t>
            </a:r>
            <a:endParaRPr sz="2400" dirty="0">
              <a:latin typeface="Georgia"/>
              <a:cs typeface="Georgia"/>
            </a:endParaRPr>
          </a:p>
          <a:p>
            <a:pPr marL="561340" marR="260350" lvl="1" indent="-274320">
              <a:lnSpc>
                <a:spcPct val="100000"/>
              </a:lnSpc>
              <a:spcBef>
                <a:spcPts val="525"/>
              </a:spcBef>
              <a:buClr>
                <a:srgbClr val="AFCCAF"/>
              </a:buClr>
              <a:buSzPct val="68181"/>
              <a:buFont typeface="Wingdings"/>
              <a:buChar char=""/>
              <a:tabLst>
                <a:tab pos="561340" algn="l"/>
              </a:tabLst>
            </a:pPr>
            <a:r>
              <a:rPr sz="2400" spc="-10" dirty="0">
                <a:latin typeface="Georgia"/>
                <a:cs typeface="Georgia"/>
              </a:rPr>
              <a:t>Reduced economic </a:t>
            </a:r>
            <a:r>
              <a:rPr sz="2400" spc="-5" dirty="0">
                <a:latin typeface="Georgia"/>
                <a:cs typeface="Georgia"/>
              </a:rPr>
              <a:t>support to </a:t>
            </a:r>
            <a:r>
              <a:rPr sz="2400" spc="-10" dirty="0">
                <a:latin typeface="Georgia"/>
                <a:cs typeface="Georgia"/>
              </a:rPr>
              <a:t>Cuba </a:t>
            </a:r>
            <a:r>
              <a:rPr sz="2400" spc="-5" dirty="0">
                <a:latin typeface="Georgia"/>
                <a:cs typeface="Georgia"/>
              </a:rPr>
              <a:t>and stopped </a:t>
            </a:r>
            <a:r>
              <a:rPr sz="2400" spc="-10" dirty="0">
                <a:latin typeface="Georgia"/>
                <a:cs typeface="Georgia"/>
              </a:rPr>
              <a:t>endorsing  </a:t>
            </a:r>
            <a:r>
              <a:rPr sz="2400" spc="-5" dirty="0">
                <a:latin typeface="Georgia"/>
                <a:cs typeface="Georgia"/>
              </a:rPr>
              <a:t>Cuba’s interventionist</a:t>
            </a:r>
            <a:r>
              <a:rPr sz="2400" spc="25" dirty="0">
                <a:latin typeface="Georgia"/>
                <a:cs typeface="Georgia"/>
              </a:rPr>
              <a:t> </a:t>
            </a:r>
            <a:r>
              <a:rPr sz="2400" spc="-5" dirty="0">
                <a:latin typeface="Georgia"/>
                <a:cs typeface="Georgia"/>
              </a:rPr>
              <a:t>policies</a:t>
            </a:r>
            <a:endParaRPr sz="2400" dirty="0">
              <a:latin typeface="Georgia"/>
              <a:cs typeface="Georgia"/>
            </a:endParaRPr>
          </a:p>
          <a:p>
            <a:pPr marL="561340" marR="5080" lvl="1" indent="-274320">
              <a:lnSpc>
                <a:spcPct val="100000"/>
              </a:lnSpc>
              <a:spcBef>
                <a:spcPts val="530"/>
              </a:spcBef>
              <a:buClr>
                <a:srgbClr val="AFCCAF"/>
              </a:buClr>
              <a:buSzPct val="68181"/>
              <a:buFont typeface="Wingdings"/>
              <a:buChar char=""/>
              <a:tabLst>
                <a:tab pos="561340" algn="l"/>
              </a:tabLst>
            </a:pPr>
            <a:r>
              <a:rPr sz="2400" spc="-10" dirty="0">
                <a:latin typeface="Georgia"/>
                <a:cs typeface="Georgia"/>
              </a:rPr>
              <a:t>Negotiated agreements </a:t>
            </a:r>
            <a:r>
              <a:rPr sz="2400" spc="-5" dirty="0">
                <a:latin typeface="Georgia"/>
                <a:cs typeface="Georgia"/>
              </a:rPr>
              <a:t>with the </a:t>
            </a:r>
            <a:r>
              <a:rPr sz="2400" spc="-10" dirty="0">
                <a:latin typeface="Georgia"/>
                <a:cs typeface="Georgia"/>
              </a:rPr>
              <a:t>US </a:t>
            </a:r>
            <a:r>
              <a:rPr sz="2400" spc="-5" dirty="0">
                <a:latin typeface="Georgia"/>
                <a:cs typeface="Georgia"/>
              </a:rPr>
              <a:t>regarding the civil war </a:t>
            </a:r>
            <a:r>
              <a:rPr sz="2400" dirty="0">
                <a:latin typeface="Georgia"/>
                <a:cs typeface="Georgia"/>
              </a:rPr>
              <a:t>in  </a:t>
            </a:r>
            <a:r>
              <a:rPr sz="2400" spc="-5" dirty="0">
                <a:latin typeface="Georgia"/>
                <a:cs typeface="Georgia"/>
              </a:rPr>
              <a:t>Angola. In </a:t>
            </a:r>
            <a:r>
              <a:rPr sz="2400" dirty="0">
                <a:latin typeface="Georgia"/>
                <a:cs typeface="Georgia"/>
              </a:rPr>
              <a:t>1991, </a:t>
            </a:r>
            <a:r>
              <a:rPr sz="2400" spc="-5" dirty="0">
                <a:latin typeface="Georgia"/>
                <a:cs typeface="Georgia"/>
              </a:rPr>
              <a:t>Cuban troops </a:t>
            </a:r>
            <a:r>
              <a:rPr sz="2400" spc="-10" dirty="0">
                <a:latin typeface="Georgia"/>
                <a:cs typeface="Georgia"/>
              </a:rPr>
              <a:t>withdrew </a:t>
            </a:r>
            <a:r>
              <a:rPr sz="2400" spc="-5" dirty="0">
                <a:latin typeface="Georgia"/>
                <a:cs typeface="Georgia"/>
              </a:rPr>
              <a:t>and the civil </a:t>
            </a:r>
            <a:r>
              <a:rPr sz="2400" spc="-10" dirty="0">
                <a:latin typeface="Georgia"/>
                <a:cs typeface="Georgia"/>
              </a:rPr>
              <a:t>war  ended.</a:t>
            </a:r>
            <a:endParaRPr sz="2400" dirty="0">
              <a:latin typeface="Georgia"/>
              <a:cs typeface="Georgia"/>
            </a:endParaRPr>
          </a:p>
          <a:p>
            <a:pPr marL="561340" marR="280035" lvl="1" indent="-274320">
              <a:lnSpc>
                <a:spcPct val="100000"/>
              </a:lnSpc>
              <a:spcBef>
                <a:spcPts val="530"/>
              </a:spcBef>
              <a:buClr>
                <a:srgbClr val="AFCCAF"/>
              </a:buClr>
              <a:buSzPct val="68181"/>
              <a:buFont typeface="Wingdings"/>
              <a:buChar char=""/>
              <a:tabLst>
                <a:tab pos="561340" algn="l"/>
              </a:tabLst>
            </a:pPr>
            <a:r>
              <a:rPr sz="2400" spc="-10" dirty="0">
                <a:latin typeface="Georgia"/>
                <a:cs typeface="Georgia"/>
              </a:rPr>
              <a:t>USSR also ended </a:t>
            </a:r>
            <a:r>
              <a:rPr sz="2400" spc="-5" dirty="0">
                <a:latin typeface="Georgia"/>
                <a:cs typeface="Georgia"/>
              </a:rPr>
              <a:t>support of Ethiopia, and </a:t>
            </a:r>
            <a:r>
              <a:rPr sz="2400" dirty="0">
                <a:latin typeface="Georgia"/>
                <a:cs typeface="Georgia"/>
              </a:rPr>
              <a:t>in </a:t>
            </a:r>
            <a:r>
              <a:rPr sz="2400" spc="-10" dirty="0">
                <a:latin typeface="Georgia"/>
                <a:cs typeface="Georgia"/>
              </a:rPr>
              <a:t>turn the US  ended </a:t>
            </a:r>
            <a:r>
              <a:rPr sz="2400" spc="-5" dirty="0">
                <a:latin typeface="Georgia"/>
                <a:cs typeface="Georgia"/>
              </a:rPr>
              <a:t>its support to Somalia – </a:t>
            </a:r>
            <a:r>
              <a:rPr sz="2400" spc="-10" dirty="0">
                <a:latin typeface="Georgia"/>
                <a:cs typeface="Georgia"/>
              </a:rPr>
              <a:t>ending the conflict between  </a:t>
            </a:r>
            <a:r>
              <a:rPr sz="2400" spc="-5" dirty="0">
                <a:latin typeface="Georgia"/>
                <a:cs typeface="Georgia"/>
              </a:rPr>
              <a:t>those </a:t>
            </a:r>
            <a:r>
              <a:rPr sz="2400" spc="-10" dirty="0">
                <a:latin typeface="Georgia"/>
                <a:cs typeface="Georgia"/>
              </a:rPr>
              <a:t>two</a:t>
            </a:r>
            <a:r>
              <a:rPr sz="2400" spc="-65" dirty="0">
                <a:latin typeface="Georgia"/>
                <a:cs typeface="Georgia"/>
              </a:rPr>
              <a:t> </a:t>
            </a:r>
            <a:r>
              <a:rPr sz="2400" spc="-5" dirty="0">
                <a:latin typeface="Georgia"/>
                <a:cs typeface="Georgia"/>
              </a:rPr>
              <a:t>nations.</a:t>
            </a:r>
            <a:endParaRPr sz="2400" dirty="0">
              <a:latin typeface="Georgia"/>
              <a:cs typeface="Georgi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9033" y="425450"/>
            <a:ext cx="7945932" cy="553998"/>
          </a:xfrm>
          <a:prstGeom prst="rect">
            <a:avLst/>
          </a:prstGeom>
        </p:spPr>
        <p:txBody>
          <a:bodyPr vert="horz" wrap="square" lIns="0" tIns="0" rIns="0" bIns="0" rtlCol="0">
            <a:spAutoFit/>
          </a:bodyPr>
          <a:lstStyle/>
          <a:p>
            <a:pPr marL="1375410">
              <a:lnSpc>
                <a:spcPct val="100000"/>
              </a:lnSpc>
            </a:pPr>
            <a:r>
              <a:rPr sz="3600" dirty="0">
                <a:solidFill>
                  <a:schemeClr val="bg2">
                    <a:lumMod val="25000"/>
                  </a:schemeClr>
                </a:solidFill>
              </a:rPr>
              <a:t>The </a:t>
            </a:r>
            <a:r>
              <a:rPr sz="3600" spc="-10" dirty="0">
                <a:solidFill>
                  <a:schemeClr val="bg2">
                    <a:lumMod val="25000"/>
                  </a:schemeClr>
                </a:solidFill>
              </a:rPr>
              <a:t>End </a:t>
            </a:r>
            <a:r>
              <a:rPr sz="3600" spc="-5" dirty="0">
                <a:solidFill>
                  <a:schemeClr val="bg2">
                    <a:lumMod val="25000"/>
                  </a:schemeClr>
                </a:solidFill>
              </a:rPr>
              <a:t>of </a:t>
            </a:r>
            <a:r>
              <a:rPr sz="3600" dirty="0">
                <a:solidFill>
                  <a:schemeClr val="bg2">
                    <a:lumMod val="25000"/>
                  </a:schemeClr>
                </a:solidFill>
              </a:rPr>
              <a:t>an </a:t>
            </a:r>
            <a:r>
              <a:rPr sz="3600" spc="-5" dirty="0">
                <a:solidFill>
                  <a:schemeClr val="bg2">
                    <a:lumMod val="25000"/>
                  </a:schemeClr>
                </a:solidFill>
              </a:rPr>
              <a:t>Era</a:t>
            </a:r>
            <a:r>
              <a:rPr sz="3600" spc="-60" dirty="0">
                <a:solidFill>
                  <a:schemeClr val="bg2">
                    <a:lumMod val="25000"/>
                  </a:schemeClr>
                </a:solidFill>
              </a:rPr>
              <a:t> </a:t>
            </a:r>
            <a:r>
              <a:rPr sz="3600" dirty="0">
                <a:solidFill>
                  <a:schemeClr val="bg2">
                    <a:lumMod val="25000"/>
                  </a:schemeClr>
                </a:solidFill>
              </a:rPr>
              <a:t>(literally)</a:t>
            </a:r>
          </a:p>
        </p:txBody>
      </p:sp>
      <p:sp>
        <p:nvSpPr>
          <p:cNvPr id="3" name="object 3"/>
          <p:cNvSpPr txBox="1"/>
          <p:nvPr/>
        </p:nvSpPr>
        <p:spPr>
          <a:xfrm>
            <a:off x="380491" y="1562353"/>
            <a:ext cx="8340090" cy="4620260"/>
          </a:xfrm>
          <a:prstGeom prst="rect">
            <a:avLst/>
          </a:prstGeom>
        </p:spPr>
        <p:txBody>
          <a:bodyPr vert="horz" wrap="square" lIns="0" tIns="0" rIns="0" bIns="0" rtlCol="0">
            <a:spAutoFit/>
          </a:bodyPr>
          <a:lstStyle/>
          <a:p>
            <a:pPr marL="287020" marR="256540" indent="-274320">
              <a:lnSpc>
                <a:spcPct val="90000"/>
              </a:lnSpc>
              <a:buClr>
                <a:srgbClr val="71A276"/>
              </a:buClr>
              <a:buSzPct val="85185"/>
              <a:buFont typeface="Wingdings 2"/>
              <a:buChar char=""/>
              <a:tabLst>
                <a:tab pos="287020" algn="l"/>
              </a:tabLst>
            </a:pPr>
            <a:r>
              <a:rPr sz="2700" dirty="0">
                <a:latin typeface="Georgia"/>
                <a:cs typeface="Georgia"/>
              </a:rPr>
              <a:t>So now </a:t>
            </a:r>
            <a:r>
              <a:rPr sz="2700" spc="-10" dirty="0">
                <a:latin typeface="Georgia"/>
                <a:cs typeface="Georgia"/>
              </a:rPr>
              <a:t>only </a:t>
            </a:r>
            <a:r>
              <a:rPr sz="2700" spc="-5" dirty="0">
                <a:latin typeface="Georgia"/>
                <a:cs typeface="Georgia"/>
              </a:rPr>
              <a:t>one </a:t>
            </a:r>
            <a:r>
              <a:rPr sz="2700" spc="-10" dirty="0">
                <a:latin typeface="Georgia"/>
                <a:cs typeface="Georgia"/>
              </a:rPr>
              <a:t>of </a:t>
            </a:r>
            <a:r>
              <a:rPr sz="2700" spc="-5" dirty="0">
                <a:latin typeface="Georgia"/>
                <a:cs typeface="Georgia"/>
              </a:rPr>
              <a:t>the superpowers </a:t>
            </a:r>
            <a:r>
              <a:rPr sz="2700" dirty="0">
                <a:latin typeface="Georgia"/>
                <a:cs typeface="Georgia"/>
              </a:rPr>
              <a:t>is </a:t>
            </a:r>
            <a:r>
              <a:rPr sz="2700" spc="-5" dirty="0">
                <a:latin typeface="Georgia"/>
                <a:cs typeface="Georgia"/>
              </a:rPr>
              <a:t>left, </a:t>
            </a:r>
            <a:r>
              <a:rPr sz="2700" dirty="0">
                <a:latin typeface="Georgia"/>
                <a:cs typeface="Georgia"/>
              </a:rPr>
              <a:t>as </a:t>
            </a:r>
            <a:r>
              <a:rPr sz="2700" spc="-5" dirty="0">
                <a:latin typeface="Georgia"/>
                <a:cs typeface="Georgia"/>
              </a:rPr>
              <a:t>the  Soviet Union dissolved </a:t>
            </a:r>
            <a:r>
              <a:rPr sz="2700" dirty="0">
                <a:latin typeface="Georgia"/>
                <a:cs typeface="Georgia"/>
              </a:rPr>
              <a:t>in 1991 </a:t>
            </a:r>
            <a:r>
              <a:rPr sz="2700" spc="-5" dirty="0">
                <a:latin typeface="Georgia"/>
                <a:cs typeface="Georgia"/>
              </a:rPr>
              <a:t>– </a:t>
            </a:r>
            <a:r>
              <a:rPr sz="2700" spc="-10" dirty="0">
                <a:latin typeface="Georgia"/>
                <a:cs typeface="Georgia"/>
              </a:rPr>
              <a:t>clearly </a:t>
            </a:r>
            <a:r>
              <a:rPr sz="2700" spc="-5" dirty="0">
                <a:latin typeface="Georgia"/>
                <a:cs typeface="Georgia"/>
              </a:rPr>
              <a:t>this </a:t>
            </a:r>
            <a:r>
              <a:rPr sz="2700" dirty="0">
                <a:latin typeface="Georgia"/>
                <a:cs typeface="Georgia"/>
              </a:rPr>
              <a:t>means  </a:t>
            </a:r>
            <a:r>
              <a:rPr sz="2700" spc="-5" dirty="0">
                <a:latin typeface="Georgia"/>
                <a:cs typeface="Georgia"/>
              </a:rPr>
              <a:t>that the USA won the Cold </a:t>
            </a:r>
            <a:r>
              <a:rPr sz="2700" dirty="0">
                <a:latin typeface="Georgia"/>
                <a:cs typeface="Georgia"/>
              </a:rPr>
              <a:t>War…but </a:t>
            </a:r>
            <a:r>
              <a:rPr sz="2700" spc="-5" dirty="0">
                <a:latin typeface="Georgia"/>
                <a:cs typeface="Georgia"/>
              </a:rPr>
              <a:t>what else does  this</a:t>
            </a:r>
            <a:r>
              <a:rPr sz="2700" spc="-105" dirty="0">
                <a:latin typeface="Georgia"/>
                <a:cs typeface="Georgia"/>
              </a:rPr>
              <a:t> </a:t>
            </a:r>
            <a:r>
              <a:rPr sz="2700" dirty="0">
                <a:latin typeface="Georgia"/>
                <a:cs typeface="Georgia"/>
              </a:rPr>
              <a:t>indicate?</a:t>
            </a:r>
          </a:p>
          <a:p>
            <a:pPr marL="287020" marR="5080" indent="-274320">
              <a:lnSpc>
                <a:spcPct val="90000"/>
              </a:lnSpc>
              <a:spcBef>
                <a:spcPts val="650"/>
              </a:spcBef>
              <a:buClr>
                <a:srgbClr val="71A276"/>
              </a:buClr>
              <a:buSzPct val="85185"/>
              <a:buFont typeface="Wingdings 2"/>
              <a:buChar char=""/>
              <a:tabLst>
                <a:tab pos="287020" algn="l"/>
              </a:tabLst>
            </a:pPr>
            <a:r>
              <a:rPr sz="2700" spc="-5" dirty="0">
                <a:latin typeface="Georgia"/>
                <a:cs typeface="Georgia"/>
              </a:rPr>
              <a:t>Some historians/commentators </a:t>
            </a:r>
            <a:r>
              <a:rPr sz="2700" dirty="0">
                <a:latin typeface="Georgia"/>
                <a:cs typeface="Georgia"/>
              </a:rPr>
              <a:t>view </a:t>
            </a:r>
            <a:r>
              <a:rPr sz="2700" spc="-5" dirty="0">
                <a:latin typeface="Georgia"/>
                <a:cs typeface="Georgia"/>
              </a:rPr>
              <a:t>this </a:t>
            </a:r>
            <a:r>
              <a:rPr sz="2700" spc="-10" dirty="0">
                <a:latin typeface="Georgia"/>
                <a:cs typeface="Georgia"/>
              </a:rPr>
              <a:t>as </a:t>
            </a:r>
            <a:r>
              <a:rPr sz="2700" spc="-5" dirty="0">
                <a:latin typeface="Georgia"/>
                <a:cs typeface="Georgia"/>
              </a:rPr>
              <a:t>the end  of the “Great Contest” </a:t>
            </a:r>
            <a:r>
              <a:rPr sz="2700" dirty="0">
                <a:latin typeface="Georgia"/>
                <a:cs typeface="Georgia"/>
              </a:rPr>
              <a:t>between </a:t>
            </a:r>
            <a:r>
              <a:rPr sz="2700" spc="-5" dirty="0">
                <a:latin typeface="Georgia"/>
                <a:cs typeface="Georgia"/>
              </a:rPr>
              <a:t>Marxism/socialism  </a:t>
            </a:r>
            <a:r>
              <a:rPr sz="2700" dirty="0">
                <a:latin typeface="Georgia"/>
                <a:cs typeface="Georgia"/>
              </a:rPr>
              <a:t>and </a:t>
            </a:r>
            <a:r>
              <a:rPr sz="2700" spc="-5" dirty="0">
                <a:latin typeface="Georgia"/>
                <a:cs typeface="Georgia"/>
              </a:rPr>
              <a:t>capitalism. However, other scholars </a:t>
            </a:r>
            <a:r>
              <a:rPr sz="2700" dirty="0">
                <a:latin typeface="Georgia"/>
                <a:cs typeface="Georgia"/>
              </a:rPr>
              <a:t>anticipate  </a:t>
            </a:r>
            <a:r>
              <a:rPr sz="2700" spc="-5" dirty="0">
                <a:latin typeface="Georgia"/>
                <a:cs typeface="Georgia"/>
              </a:rPr>
              <a:t>that </a:t>
            </a:r>
            <a:r>
              <a:rPr sz="2700" dirty="0">
                <a:latin typeface="Georgia"/>
                <a:cs typeface="Georgia"/>
              </a:rPr>
              <a:t>a newer, </a:t>
            </a:r>
            <a:r>
              <a:rPr sz="2700" spc="-5" dirty="0">
                <a:latin typeface="Georgia"/>
                <a:cs typeface="Georgia"/>
              </a:rPr>
              <a:t>more liberal form </a:t>
            </a:r>
            <a:r>
              <a:rPr sz="2700" spc="-10" dirty="0">
                <a:latin typeface="Georgia"/>
                <a:cs typeface="Georgia"/>
              </a:rPr>
              <a:t>of </a:t>
            </a:r>
            <a:r>
              <a:rPr sz="2700" spc="-5" dirty="0">
                <a:latin typeface="Georgia"/>
                <a:cs typeface="Georgia"/>
              </a:rPr>
              <a:t>communism </a:t>
            </a:r>
            <a:r>
              <a:rPr sz="2700" dirty="0">
                <a:latin typeface="Georgia"/>
                <a:cs typeface="Georgia"/>
              </a:rPr>
              <a:t>might  make a </a:t>
            </a:r>
            <a:r>
              <a:rPr sz="2700" spc="-5" dirty="0">
                <a:latin typeface="Georgia"/>
                <a:cs typeface="Georgia"/>
              </a:rPr>
              <a:t>comeback </a:t>
            </a:r>
            <a:r>
              <a:rPr sz="2700" dirty="0">
                <a:latin typeface="Georgia"/>
                <a:cs typeface="Georgia"/>
              </a:rPr>
              <a:t>in </a:t>
            </a:r>
            <a:r>
              <a:rPr sz="2700" spc="-5" dirty="0">
                <a:latin typeface="Georgia"/>
                <a:cs typeface="Georgia"/>
              </a:rPr>
              <a:t>the future…maybe the ‘Great  Contest’ </a:t>
            </a:r>
            <a:r>
              <a:rPr sz="2700" dirty="0">
                <a:latin typeface="Georgia"/>
                <a:cs typeface="Georgia"/>
              </a:rPr>
              <a:t>isn’t over</a:t>
            </a:r>
            <a:r>
              <a:rPr sz="2700" spc="-105" dirty="0">
                <a:latin typeface="Georgia"/>
                <a:cs typeface="Georgia"/>
              </a:rPr>
              <a:t> </a:t>
            </a:r>
            <a:r>
              <a:rPr sz="2700" dirty="0">
                <a:latin typeface="Georgia"/>
                <a:cs typeface="Georgia"/>
              </a:rPr>
              <a:t>yet.</a:t>
            </a:r>
          </a:p>
          <a:p>
            <a:pPr marL="287020" marR="26034" indent="-274320">
              <a:lnSpc>
                <a:spcPts val="2920"/>
              </a:lnSpc>
              <a:spcBef>
                <a:spcPts val="685"/>
              </a:spcBef>
              <a:buClr>
                <a:srgbClr val="71A276"/>
              </a:buClr>
              <a:buSzPct val="85185"/>
              <a:buFont typeface="Wingdings 2"/>
              <a:buChar char=""/>
              <a:tabLst>
                <a:tab pos="287020" algn="l"/>
              </a:tabLst>
            </a:pPr>
            <a:r>
              <a:rPr sz="2700" spc="-5" dirty="0">
                <a:latin typeface="Georgia"/>
                <a:cs typeface="Georgia"/>
              </a:rPr>
              <a:t>So what won the </a:t>
            </a:r>
            <a:r>
              <a:rPr sz="2700" spc="-10" dirty="0">
                <a:latin typeface="Georgia"/>
                <a:cs typeface="Georgia"/>
              </a:rPr>
              <a:t>Cold </a:t>
            </a:r>
            <a:r>
              <a:rPr sz="2700" dirty="0">
                <a:latin typeface="Georgia"/>
                <a:cs typeface="Georgia"/>
              </a:rPr>
              <a:t>War? </a:t>
            </a:r>
            <a:r>
              <a:rPr sz="2700" spc="-5" dirty="0">
                <a:latin typeface="Georgia"/>
                <a:cs typeface="Georgia"/>
              </a:rPr>
              <a:t>US policies? </a:t>
            </a:r>
            <a:r>
              <a:rPr sz="2700" dirty="0">
                <a:latin typeface="Georgia"/>
                <a:cs typeface="Georgia"/>
              </a:rPr>
              <a:t>Weaknesses  </a:t>
            </a:r>
            <a:r>
              <a:rPr sz="2700" spc="-5" dirty="0">
                <a:latin typeface="Georgia"/>
                <a:cs typeface="Georgia"/>
              </a:rPr>
              <a:t>both political </a:t>
            </a:r>
            <a:r>
              <a:rPr sz="2700" dirty="0">
                <a:latin typeface="Georgia"/>
                <a:cs typeface="Georgia"/>
              </a:rPr>
              <a:t>and </a:t>
            </a:r>
            <a:r>
              <a:rPr sz="2700" spc="-5" dirty="0">
                <a:latin typeface="Georgia"/>
                <a:cs typeface="Georgia"/>
              </a:rPr>
              <a:t>economic within the </a:t>
            </a:r>
            <a:r>
              <a:rPr sz="2700" dirty="0">
                <a:latin typeface="Georgia"/>
                <a:cs typeface="Georgia"/>
              </a:rPr>
              <a:t>Soviet</a:t>
            </a:r>
            <a:r>
              <a:rPr sz="2700" spc="-85" dirty="0">
                <a:latin typeface="Georgia"/>
                <a:cs typeface="Georgia"/>
              </a:rPr>
              <a:t> </a:t>
            </a:r>
            <a:r>
              <a:rPr sz="2700" spc="-5" dirty="0">
                <a:latin typeface="Georgia"/>
                <a:cs typeface="Georgia"/>
              </a:rPr>
              <a:t>Union?</a:t>
            </a:r>
            <a:endParaRPr sz="2700" dirty="0">
              <a:latin typeface="Georgia"/>
              <a:cs typeface="Georgi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077200" cy="553998"/>
          </a:xfrm>
          <a:noFill/>
        </p:spPr>
        <p:txBody>
          <a:bodyPr/>
          <a:lstStyle/>
          <a:p>
            <a:pPr algn="ctr" eaLnBrk="1" hangingPunct="1"/>
            <a:r>
              <a:rPr lang="en-US" altLang="en-US" sz="3600" dirty="0" smtClean="0">
                <a:solidFill>
                  <a:schemeClr val="bg2">
                    <a:lumMod val="25000"/>
                  </a:schemeClr>
                </a:solidFill>
              </a:rPr>
              <a:t>The Iran-Contra Affair</a:t>
            </a:r>
          </a:p>
        </p:txBody>
      </p:sp>
      <p:sp>
        <p:nvSpPr>
          <p:cNvPr id="9219" name="Rectangle 3"/>
          <p:cNvSpPr>
            <a:spLocks noGrp="1" noChangeArrowheads="1"/>
          </p:cNvSpPr>
          <p:nvPr>
            <p:ph type="body" idx="1"/>
          </p:nvPr>
        </p:nvSpPr>
        <p:spPr bwMode="auto">
          <a:xfrm>
            <a:off x="457200" y="1752600"/>
            <a:ext cx="8229600" cy="3884140"/>
          </a:xfr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eaLnBrk="1" hangingPunct="1">
              <a:lnSpc>
                <a:spcPct val="90000"/>
              </a:lnSpc>
              <a:spcBef>
                <a:spcPct val="50000"/>
              </a:spcBef>
            </a:pPr>
            <a:r>
              <a:rPr lang="en-US" altLang="en-US" sz="2400" dirty="0" smtClean="0">
                <a:solidFill>
                  <a:srgbClr val="003300"/>
                </a:solidFill>
                <a:latin typeface="Georgia" panose="02040502050405020303" pitchFamily="18" charset="0"/>
              </a:rPr>
              <a:t>Despite the Congressional ban on U.S. funds for the Contras war, Reagan’s national security staff sought to continue the funding.</a:t>
            </a:r>
          </a:p>
          <a:p>
            <a:pPr eaLnBrk="1" hangingPunct="1">
              <a:lnSpc>
                <a:spcPct val="90000"/>
              </a:lnSpc>
              <a:spcBef>
                <a:spcPct val="50000"/>
              </a:spcBef>
            </a:pPr>
            <a:r>
              <a:rPr lang="en-US" altLang="en-US" sz="2400" dirty="0" smtClean="0">
                <a:solidFill>
                  <a:srgbClr val="003300"/>
                </a:solidFill>
                <a:latin typeface="Georgia" panose="02040502050405020303" pitchFamily="18" charset="0"/>
              </a:rPr>
              <a:t>In 1985 National Security Advisor Robert McFarlane persuaded Reagan to sell arms to Iran in hopes that Iran would help obtain the release of U.S. hostages in Lebanon.</a:t>
            </a:r>
          </a:p>
          <a:p>
            <a:pPr lvl="1" eaLnBrk="1" hangingPunct="1">
              <a:lnSpc>
                <a:spcPct val="90000"/>
              </a:lnSpc>
              <a:spcBef>
                <a:spcPct val="50000"/>
              </a:spcBef>
            </a:pPr>
            <a:r>
              <a:rPr lang="en-US" altLang="en-US" sz="2000" dirty="0" smtClean="0">
                <a:solidFill>
                  <a:srgbClr val="003300"/>
                </a:solidFill>
                <a:latin typeface="Georgia" panose="02040502050405020303" pitchFamily="18" charset="0"/>
              </a:rPr>
              <a:t>This violated a U.S. arms embargo.</a:t>
            </a:r>
          </a:p>
          <a:p>
            <a:pPr eaLnBrk="1" hangingPunct="1">
              <a:lnSpc>
                <a:spcPct val="90000"/>
              </a:lnSpc>
              <a:spcBef>
                <a:spcPct val="50000"/>
              </a:spcBef>
            </a:pPr>
            <a:r>
              <a:rPr lang="en-US" altLang="en-US" sz="2400" dirty="0" smtClean="0">
                <a:solidFill>
                  <a:srgbClr val="003300"/>
                </a:solidFill>
                <a:latin typeface="Georgia" panose="02040502050405020303" pitchFamily="18" charset="0"/>
              </a:rPr>
              <a:t>Members of the National Security Council staff then secretly diverted the money from the sale of arms to Iran to the Contras in Nicaragua.</a:t>
            </a:r>
          </a:p>
        </p:txBody>
      </p:sp>
    </p:spTree>
    <p:extLst>
      <p:ext uri="{BB962C8B-B14F-4D97-AF65-F5344CB8AC3E}">
        <p14:creationId xmlns:p14="http://schemas.microsoft.com/office/powerpoint/2010/main" val="2907985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077200" cy="553998"/>
          </a:xfrm>
          <a:noFill/>
        </p:spPr>
        <p:txBody>
          <a:bodyPr/>
          <a:lstStyle/>
          <a:p>
            <a:pPr algn="ctr" eaLnBrk="1" hangingPunct="1"/>
            <a:r>
              <a:rPr lang="en-US" altLang="en-US" sz="3600" dirty="0" smtClean="0">
                <a:solidFill>
                  <a:schemeClr val="bg2">
                    <a:lumMod val="25000"/>
                  </a:schemeClr>
                </a:solidFill>
              </a:rPr>
              <a:t>The Iran-Contra Affair</a:t>
            </a:r>
          </a:p>
        </p:txBody>
      </p:sp>
      <p:sp>
        <p:nvSpPr>
          <p:cNvPr id="9219" name="Rectangle 3"/>
          <p:cNvSpPr>
            <a:spLocks noGrp="1" noChangeArrowheads="1"/>
          </p:cNvSpPr>
          <p:nvPr>
            <p:ph type="body" idx="1"/>
          </p:nvPr>
        </p:nvSpPr>
        <p:spPr bwMode="auto">
          <a:xfrm>
            <a:off x="457200" y="1676400"/>
            <a:ext cx="8229600" cy="4447371"/>
          </a:xfr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eaLnBrk="1" hangingPunct="1">
              <a:lnSpc>
                <a:spcPct val="80000"/>
              </a:lnSpc>
              <a:spcBef>
                <a:spcPct val="50000"/>
              </a:spcBef>
            </a:pPr>
            <a:endParaRPr lang="en-US" altLang="en-US" sz="2000" dirty="0" smtClean="0">
              <a:solidFill>
                <a:srgbClr val="003300"/>
              </a:solidFill>
              <a:latin typeface="Georgia" panose="02040502050405020303" pitchFamily="18" charset="0"/>
            </a:endParaRPr>
          </a:p>
          <a:p>
            <a:pPr eaLnBrk="1" hangingPunct="1">
              <a:lnSpc>
                <a:spcPct val="80000"/>
              </a:lnSpc>
              <a:spcBef>
                <a:spcPct val="50000"/>
              </a:spcBef>
            </a:pPr>
            <a:r>
              <a:rPr lang="en-US" altLang="en-US" sz="2000" dirty="0" smtClean="0">
                <a:solidFill>
                  <a:srgbClr val="003300"/>
                </a:solidFill>
                <a:latin typeface="Georgia" panose="02040502050405020303" pitchFamily="18" charset="0"/>
              </a:rPr>
              <a:t>Vice </a:t>
            </a:r>
            <a:r>
              <a:rPr lang="en-US" altLang="en-US" sz="2000" dirty="0">
                <a:solidFill>
                  <a:srgbClr val="003300"/>
                </a:solidFill>
                <a:latin typeface="Georgia" panose="02040502050405020303" pitchFamily="18" charset="0"/>
              </a:rPr>
              <a:t>Admiral John Poindexter and Lieutenant Colonel Oliver North carried out the plan to divert arms sale money to the Contras.</a:t>
            </a:r>
          </a:p>
          <a:p>
            <a:pPr eaLnBrk="1" hangingPunct="1">
              <a:lnSpc>
                <a:spcPct val="80000"/>
              </a:lnSpc>
              <a:spcBef>
                <a:spcPct val="50000"/>
              </a:spcBef>
            </a:pPr>
            <a:r>
              <a:rPr lang="en-US" altLang="en-US" sz="2000" dirty="0">
                <a:solidFill>
                  <a:srgbClr val="003300"/>
                </a:solidFill>
                <a:latin typeface="Georgia" panose="02040502050405020303" pitchFamily="18" charset="0"/>
              </a:rPr>
              <a:t>When the Iran-Contra affair came to light, Congress wanted to know if anyone higher up was involved.</a:t>
            </a:r>
          </a:p>
          <a:p>
            <a:pPr eaLnBrk="1" hangingPunct="1">
              <a:lnSpc>
                <a:spcPct val="80000"/>
              </a:lnSpc>
              <a:spcBef>
                <a:spcPct val="50000"/>
              </a:spcBef>
            </a:pPr>
            <a:r>
              <a:rPr lang="en-US" altLang="en-US" sz="2000" dirty="0">
                <a:solidFill>
                  <a:srgbClr val="003300"/>
                </a:solidFill>
                <a:latin typeface="Georgia" panose="02040502050405020303" pitchFamily="18" charset="0"/>
              </a:rPr>
              <a:t>Reagan admitted authorizing the sale of arms to Iran but denied knowing that the money was then diverted to the Contras.</a:t>
            </a:r>
          </a:p>
          <a:p>
            <a:pPr eaLnBrk="1" hangingPunct="1">
              <a:lnSpc>
                <a:spcPct val="80000"/>
              </a:lnSpc>
              <a:spcBef>
                <a:spcPct val="50000"/>
              </a:spcBef>
            </a:pPr>
            <a:r>
              <a:rPr lang="en-US" altLang="en-US" sz="2000" dirty="0">
                <a:solidFill>
                  <a:srgbClr val="003300"/>
                </a:solidFill>
                <a:latin typeface="Georgia" panose="02040502050405020303" pitchFamily="18" charset="0"/>
              </a:rPr>
              <a:t>Full details of the affair are not known because the administration engaged in a cover-up of their actions.</a:t>
            </a:r>
          </a:p>
          <a:p>
            <a:pPr lvl="1" eaLnBrk="1" hangingPunct="1">
              <a:lnSpc>
                <a:spcPct val="80000"/>
              </a:lnSpc>
              <a:spcBef>
                <a:spcPct val="50000"/>
              </a:spcBef>
            </a:pPr>
            <a:r>
              <a:rPr lang="en-US" altLang="en-US" dirty="0">
                <a:solidFill>
                  <a:srgbClr val="003300"/>
                </a:solidFill>
                <a:latin typeface="Georgia" panose="02040502050405020303" pitchFamily="18" charset="0"/>
              </a:rPr>
              <a:t>North admitted destroying key documents.</a:t>
            </a:r>
          </a:p>
          <a:p>
            <a:pPr lvl="1" eaLnBrk="1" hangingPunct="1">
              <a:lnSpc>
                <a:spcPct val="80000"/>
              </a:lnSpc>
              <a:spcBef>
                <a:spcPct val="50000"/>
              </a:spcBef>
            </a:pPr>
            <a:r>
              <a:rPr lang="en-US" altLang="en-US" dirty="0">
                <a:solidFill>
                  <a:srgbClr val="003300"/>
                </a:solidFill>
                <a:latin typeface="Georgia" panose="02040502050405020303" pitchFamily="18" charset="0"/>
              </a:rPr>
              <a:t>High-level Reagan staff members lied in testimony to Congress and withheld evidence.</a:t>
            </a:r>
          </a:p>
          <a:p>
            <a:pPr lvl="1" eaLnBrk="1" hangingPunct="1">
              <a:lnSpc>
                <a:spcPct val="80000"/>
              </a:lnSpc>
              <a:spcBef>
                <a:spcPct val="50000"/>
              </a:spcBef>
            </a:pPr>
            <a:r>
              <a:rPr lang="en-US" altLang="en-US" dirty="0">
                <a:solidFill>
                  <a:srgbClr val="003300"/>
                </a:solidFill>
                <a:latin typeface="Georgia" panose="02040502050405020303" pitchFamily="18" charset="0"/>
              </a:rPr>
              <a:t>North was convicted of destroying documents and perjury.  His conviction was overturned on technicalities.</a:t>
            </a:r>
          </a:p>
        </p:txBody>
      </p:sp>
    </p:spTree>
    <p:extLst>
      <p:ext uri="{BB962C8B-B14F-4D97-AF65-F5344CB8AC3E}">
        <p14:creationId xmlns:p14="http://schemas.microsoft.com/office/powerpoint/2010/main" val="67750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99033" y="425450"/>
            <a:ext cx="7945932" cy="584775"/>
          </a:xfrm>
        </p:spPr>
        <p:txBody>
          <a:bodyPr/>
          <a:lstStyle/>
          <a:p>
            <a:pPr algn="ctr" eaLnBrk="1" hangingPunct="1"/>
            <a:r>
              <a:rPr lang="en-US" altLang="en-US" sz="3800" dirty="0" smtClean="0">
                <a:solidFill>
                  <a:schemeClr val="bg2">
                    <a:lumMod val="25000"/>
                  </a:schemeClr>
                </a:solidFill>
              </a:rPr>
              <a:t>Strategic Defense Initiative (SDI)</a:t>
            </a:r>
          </a:p>
        </p:txBody>
      </p:sp>
      <p:sp>
        <p:nvSpPr>
          <p:cNvPr id="28675" name="Rectangle 3"/>
          <p:cNvSpPr>
            <a:spLocks noGrp="1" noChangeArrowheads="1"/>
          </p:cNvSpPr>
          <p:nvPr>
            <p:ph type="body" idx="1"/>
          </p:nvPr>
        </p:nvSpPr>
        <p:spPr>
          <a:xfrm>
            <a:off x="304800" y="1524000"/>
            <a:ext cx="5486400" cy="4653582"/>
          </a:xfrm>
        </p:spPr>
        <p:txBody>
          <a:bodyPr/>
          <a:lstStyle/>
          <a:p>
            <a:pPr marL="285750" indent="-285750" eaLnBrk="1" hangingPunct="1">
              <a:lnSpc>
                <a:spcPct val="90000"/>
              </a:lnSpc>
              <a:buFont typeface="Wingdings" panose="05000000000000000000" pitchFamily="2" charset="2"/>
              <a:buChar char="Ø"/>
            </a:pPr>
            <a:r>
              <a:rPr lang="en-US" altLang="en-US" sz="2800" dirty="0" smtClean="0">
                <a:latin typeface="Georgia" panose="02040502050405020303" pitchFamily="18" charset="0"/>
              </a:rPr>
              <a:t>In March 1983, Reagan announced the Strategic Defense Initiative (SDI), popularly known as Star Wars. </a:t>
            </a:r>
          </a:p>
          <a:p>
            <a:pPr marL="285750" indent="-285750" eaLnBrk="1" hangingPunct="1">
              <a:lnSpc>
                <a:spcPct val="90000"/>
              </a:lnSpc>
              <a:buFont typeface="Wingdings" panose="05000000000000000000" pitchFamily="2" charset="2"/>
              <a:buChar char="Ø"/>
            </a:pPr>
            <a:r>
              <a:rPr lang="en-US" altLang="en-US" sz="2800" dirty="0" smtClean="0">
                <a:latin typeface="Georgia" panose="02040502050405020303" pitchFamily="18" charset="0"/>
              </a:rPr>
              <a:t>The plan called for orbiting battle stations in space that could intercept intercontinental missiles</a:t>
            </a:r>
          </a:p>
          <a:p>
            <a:pPr marL="285750" indent="-285750" eaLnBrk="1" hangingPunct="1">
              <a:lnSpc>
                <a:spcPct val="90000"/>
              </a:lnSpc>
              <a:buFont typeface="Wingdings" panose="05000000000000000000" pitchFamily="2" charset="2"/>
              <a:buChar char="Ø"/>
            </a:pPr>
            <a:r>
              <a:rPr lang="en-US" altLang="en-US" sz="2800" dirty="0" smtClean="0">
                <a:latin typeface="Georgia" panose="02040502050405020303" pitchFamily="18" charset="0"/>
              </a:rPr>
              <a:t>Most scientists considered this an impossible goal, but it fit with Reagan’s arms race strategy with the Soviets</a:t>
            </a:r>
          </a:p>
        </p:txBody>
      </p:sp>
      <p:pic>
        <p:nvPicPr>
          <p:cNvPr id="28676" name="Picture 5" descr="be058c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828800"/>
            <a:ext cx="3048000" cy="4194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836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228600"/>
            <a:ext cx="8458199" cy="1107996"/>
          </a:xfrm>
        </p:spPr>
        <p:txBody>
          <a:bodyPr/>
          <a:lstStyle/>
          <a:p>
            <a:pPr algn="l"/>
            <a:r>
              <a:rPr lang="en-GB" sz="3600" i="1" dirty="0" smtClean="0">
                <a:solidFill>
                  <a:schemeClr val="bg2">
                    <a:lumMod val="25000"/>
                  </a:schemeClr>
                </a:solidFill>
              </a:rPr>
              <a:t>National Security Decision</a:t>
            </a:r>
            <a:r>
              <a:rPr lang="en-GB" sz="3600" i="1" dirty="0">
                <a:solidFill>
                  <a:schemeClr val="bg2">
                    <a:lumMod val="25000"/>
                  </a:schemeClr>
                </a:solidFill>
              </a:rPr>
              <a:t> </a:t>
            </a:r>
            <a:r>
              <a:rPr lang="en-GB" sz="3600" i="1" dirty="0" smtClean="0">
                <a:solidFill>
                  <a:schemeClr val="bg2">
                    <a:lumMod val="25000"/>
                  </a:schemeClr>
                </a:solidFill>
              </a:rPr>
              <a:t>Directive Number </a:t>
            </a:r>
            <a:r>
              <a:rPr lang="en-GB" sz="3600" i="1" dirty="0">
                <a:solidFill>
                  <a:schemeClr val="bg2">
                    <a:lumMod val="25000"/>
                  </a:schemeClr>
                </a:solidFill>
              </a:rPr>
              <a:t>172</a:t>
            </a:r>
            <a:endParaRPr lang="en-GB" sz="3600" dirty="0">
              <a:solidFill>
                <a:schemeClr val="bg2">
                  <a:lumMod val="25000"/>
                </a:schemeClr>
              </a:solidFill>
            </a:endParaRPr>
          </a:p>
        </p:txBody>
      </p:sp>
      <p:sp>
        <p:nvSpPr>
          <p:cNvPr id="7" name="Text Placeholder 6"/>
          <p:cNvSpPr>
            <a:spLocks noGrp="1"/>
          </p:cNvSpPr>
          <p:nvPr>
            <p:ph type="body" idx="1"/>
          </p:nvPr>
        </p:nvSpPr>
        <p:spPr>
          <a:xfrm>
            <a:off x="380491" y="1562353"/>
            <a:ext cx="8383016" cy="4431983"/>
          </a:xfrm>
        </p:spPr>
        <p:txBody>
          <a:bodyPr/>
          <a:lstStyle/>
          <a:p>
            <a:r>
              <a:rPr lang="en-GB" sz="3600" dirty="0" smtClean="0">
                <a:latin typeface="Georgia" panose="02040502050405020303" pitchFamily="18" charset="0"/>
              </a:rPr>
              <a:t>Examine the declassified document on the Strategic Defence Initiative to review</a:t>
            </a:r>
          </a:p>
          <a:p>
            <a:endParaRPr lang="en-GB" sz="3600" dirty="0">
              <a:latin typeface="Georgia" panose="02040502050405020303" pitchFamily="18" charset="0"/>
            </a:endParaRPr>
          </a:p>
          <a:p>
            <a:pPr marL="285750" indent="-285750">
              <a:buFont typeface="Wingdings" panose="05000000000000000000" pitchFamily="2" charset="2"/>
              <a:buChar char="Ø"/>
            </a:pPr>
            <a:r>
              <a:rPr lang="en-GB" sz="3600" dirty="0" smtClean="0">
                <a:latin typeface="Georgia" panose="02040502050405020303" pitchFamily="18" charset="0"/>
              </a:rPr>
              <a:t> The purpose of the programme</a:t>
            </a:r>
          </a:p>
          <a:p>
            <a:pPr marL="285750" indent="-285750">
              <a:buFont typeface="Wingdings" panose="05000000000000000000" pitchFamily="2" charset="2"/>
              <a:buChar char="Ø"/>
            </a:pPr>
            <a:r>
              <a:rPr lang="en-GB" sz="3600" dirty="0" smtClean="0">
                <a:latin typeface="Georgia" panose="02040502050405020303" pitchFamily="18" charset="0"/>
              </a:rPr>
              <a:t> Challenges faced by the USA</a:t>
            </a:r>
          </a:p>
          <a:p>
            <a:pPr marL="285750" indent="-285750">
              <a:buFont typeface="Wingdings" panose="05000000000000000000" pitchFamily="2" charset="2"/>
              <a:buChar char="Ø"/>
            </a:pPr>
            <a:r>
              <a:rPr lang="en-GB" sz="3600" dirty="0" smtClean="0">
                <a:latin typeface="Georgia" panose="02040502050405020303" pitchFamily="18" charset="0"/>
              </a:rPr>
              <a:t> Soviet reaction</a:t>
            </a:r>
          </a:p>
          <a:p>
            <a:pPr marL="285750" indent="-285750">
              <a:buFont typeface="Wingdings" panose="05000000000000000000" pitchFamily="2" charset="2"/>
              <a:buChar char="Ø"/>
            </a:pPr>
            <a:r>
              <a:rPr lang="en-GB" sz="3600" dirty="0" smtClean="0">
                <a:latin typeface="Georgia" panose="02040502050405020303" pitchFamily="18" charset="0"/>
              </a:rPr>
              <a:t> New deterrent options</a:t>
            </a:r>
          </a:p>
          <a:p>
            <a:pPr marL="285750" indent="-285750">
              <a:buFont typeface="Wingdings" panose="05000000000000000000" pitchFamily="2" charset="2"/>
              <a:buChar char="Ø"/>
            </a:pPr>
            <a:r>
              <a:rPr lang="en-GB" sz="3600" dirty="0" smtClean="0">
                <a:latin typeface="Georgia" panose="02040502050405020303" pitchFamily="18" charset="0"/>
              </a:rPr>
              <a:t> Perceptions of the programme</a:t>
            </a:r>
            <a:endParaRPr lang="en-GB" sz="3600" dirty="0">
              <a:latin typeface="Georgia" panose="02040502050405020303" pitchFamily="18" charset="0"/>
            </a:endParaRPr>
          </a:p>
        </p:txBody>
      </p:sp>
    </p:spTree>
    <p:extLst>
      <p:ext uri="{BB962C8B-B14F-4D97-AF65-F5344CB8AC3E}">
        <p14:creationId xmlns:p14="http://schemas.microsoft.com/office/powerpoint/2010/main" val="814366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599033" y="425450"/>
            <a:ext cx="7945932" cy="553998"/>
          </a:xfrm>
        </p:spPr>
        <p:txBody>
          <a:bodyPr/>
          <a:lstStyle/>
          <a:p>
            <a:pPr algn="ctr"/>
            <a:r>
              <a:rPr lang="en-US" altLang="en-US" sz="3600" dirty="0">
                <a:solidFill>
                  <a:schemeClr val="bg2">
                    <a:lumMod val="25000"/>
                  </a:schemeClr>
                </a:solidFill>
              </a:rPr>
              <a:t>Main Opponents</a:t>
            </a:r>
          </a:p>
        </p:txBody>
      </p:sp>
      <p:sp>
        <p:nvSpPr>
          <p:cNvPr id="24579" name="Rectangle 3"/>
          <p:cNvSpPr>
            <a:spLocks noGrp="1" noRot="1" noChangeArrowheads="1"/>
          </p:cNvSpPr>
          <p:nvPr>
            <p:ph type="body" idx="1"/>
          </p:nvPr>
        </p:nvSpPr>
        <p:spPr>
          <a:xfrm>
            <a:off x="380491" y="1562353"/>
            <a:ext cx="5106416" cy="4062651"/>
          </a:xfrm>
        </p:spPr>
        <p:txBody>
          <a:bodyPr/>
          <a:lstStyle/>
          <a:p>
            <a:pPr marL="342900" indent="-342900">
              <a:buFont typeface="Wingdings" panose="05000000000000000000" pitchFamily="2" charset="2"/>
              <a:buChar char="Ø"/>
            </a:pPr>
            <a:r>
              <a:rPr lang="en-US" altLang="en-US" sz="2400" b="1" dirty="0" smtClean="0">
                <a:latin typeface="Georgia" panose="02040502050405020303" pitchFamily="18" charset="0"/>
              </a:rPr>
              <a:t>Congress</a:t>
            </a:r>
            <a:r>
              <a:rPr lang="en-US" altLang="en-US" sz="2400" dirty="0" smtClean="0">
                <a:latin typeface="Georgia" panose="02040502050405020303" pitchFamily="18" charset="0"/>
              </a:rPr>
              <a:t>: potential </a:t>
            </a:r>
            <a:r>
              <a:rPr lang="en-US" altLang="en-US" sz="2400" dirty="0">
                <a:latin typeface="Georgia" panose="02040502050405020303" pitchFamily="18" charset="0"/>
              </a:rPr>
              <a:t>for </a:t>
            </a:r>
            <a:r>
              <a:rPr lang="en-US" altLang="en-US" sz="2400" dirty="0" smtClean="0">
                <a:latin typeface="Georgia" panose="02040502050405020303" pitchFamily="18" charset="0"/>
              </a:rPr>
              <a:t>public embarrassment, huge </a:t>
            </a:r>
            <a:r>
              <a:rPr lang="en-US" altLang="en-US" sz="2400" dirty="0">
                <a:latin typeface="Georgia" panose="02040502050405020303" pitchFamily="18" charset="0"/>
              </a:rPr>
              <a:t>b</a:t>
            </a:r>
            <a:r>
              <a:rPr lang="en-US" altLang="en-US" sz="2400" dirty="0" smtClean="0">
                <a:latin typeface="Georgia" panose="02040502050405020303" pitchFamily="18" charset="0"/>
              </a:rPr>
              <a:t>ill, need </a:t>
            </a:r>
            <a:r>
              <a:rPr lang="en-US" altLang="en-US" sz="2400" dirty="0">
                <a:latin typeface="Georgia" panose="02040502050405020303" pitchFamily="18" charset="0"/>
              </a:rPr>
              <a:t>for expanded </a:t>
            </a:r>
            <a:r>
              <a:rPr lang="en-US" altLang="en-US" sz="2400" dirty="0" smtClean="0">
                <a:latin typeface="Georgia" panose="02040502050405020303" pitchFamily="18" charset="0"/>
              </a:rPr>
              <a:t>taxes, upset tax </a:t>
            </a:r>
            <a:r>
              <a:rPr lang="en-US" altLang="en-US" sz="2400" dirty="0">
                <a:latin typeface="Georgia" panose="02040502050405020303" pitchFamily="18" charset="0"/>
              </a:rPr>
              <a:t>p</a:t>
            </a:r>
            <a:r>
              <a:rPr lang="en-US" altLang="en-US" sz="2400" dirty="0" smtClean="0">
                <a:latin typeface="Georgia" panose="02040502050405020303" pitchFamily="18" charset="0"/>
              </a:rPr>
              <a:t>ayers</a:t>
            </a:r>
            <a:endParaRPr lang="en-US" altLang="en-US" sz="2400" dirty="0">
              <a:latin typeface="Georgia" panose="02040502050405020303" pitchFamily="18" charset="0"/>
            </a:endParaRPr>
          </a:p>
          <a:p>
            <a:pPr marL="285750" indent="-285750">
              <a:buFont typeface="Wingdings" panose="05000000000000000000" pitchFamily="2" charset="2"/>
              <a:buChar char="Ø"/>
            </a:pPr>
            <a:endParaRPr lang="en-US" altLang="en-US" sz="2400" dirty="0" smtClean="0">
              <a:latin typeface="Georgia" panose="02040502050405020303" pitchFamily="18" charset="0"/>
            </a:endParaRPr>
          </a:p>
          <a:p>
            <a:pPr marL="342900" indent="-342900">
              <a:buFont typeface="Wingdings" panose="05000000000000000000" pitchFamily="2" charset="2"/>
              <a:buChar char="Ø"/>
            </a:pPr>
            <a:r>
              <a:rPr lang="en-US" altLang="en-US" sz="2400" b="1" dirty="0" smtClean="0">
                <a:latin typeface="Georgia" panose="02040502050405020303" pitchFamily="18" charset="0"/>
              </a:rPr>
              <a:t>American Public</a:t>
            </a:r>
            <a:r>
              <a:rPr lang="en-US" altLang="en-US" sz="2400" dirty="0" smtClean="0">
                <a:latin typeface="Georgia" panose="02040502050405020303" pitchFamily="18" charset="0"/>
              </a:rPr>
              <a:t>: </a:t>
            </a:r>
            <a:r>
              <a:rPr lang="en-US" altLang="en-US" sz="2400" dirty="0">
                <a:latin typeface="Georgia" panose="02040502050405020303" pitchFamily="18" charset="0"/>
              </a:rPr>
              <a:t>Fear of </a:t>
            </a:r>
            <a:r>
              <a:rPr lang="en-US" altLang="en-US" sz="2400" dirty="0" smtClean="0">
                <a:latin typeface="Georgia" panose="02040502050405020303" pitchFamily="18" charset="0"/>
              </a:rPr>
              <a:t>it going wrong, Soviet hacking, against </a:t>
            </a:r>
            <a:r>
              <a:rPr lang="en-US" altLang="en-US" sz="2400" dirty="0">
                <a:latin typeface="Georgia" panose="02040502050405020303" pitchFamily="18" charset="0"/>
              </a:rPr>
              <a:t>raised taxes</a:t>
            </a:r>
          </a:p>
          <a:p>
            <a:pPr marL="285750" indent="-285750">
              <a:buFont typeface="Wingdings" panose="05000000000000000000" pitchFamily="2" charset="2"/>
              <a:buChar char="Ø"/>
            </a:pPr>
            <a:endParaRPr lang="en-US" altLang="en-US" sz="2400" dirty="0" smtClean="0">
              <a:latin typeface="Georgia" panose="02040502050405020303" pitchFamily="18" charset="0"/>
            </a:endParaRPr>
          </a:p>
          <a:p>
            <a:pPr marL="285750" indent="-285750">
              <a:buFont typeface="Wingdings" panose="05000000000000000000" pitchFamily="2" charset="2"/>
              <a:buChar char="Ø"/>
            </a:pPr>
            <a:r>
              <a:rPr lang="en-US" altLang="en-US" sz="2400" b="1" dirty="0" smtClean="0">
                <a:latin typeface="Georgia" panose="02040502050405020303" pitchFamily="18" charset="0"/>
              </a:rPr>
              <a:t>Military Contractors</a:t>
            </a:r>
            <a:r>
              <a:rPr lang="en-US" altLang="en-US" sz="2400" dirty="0" smtClean="0">
                <a:latin typeface="Georgia" panose="02040502050405020303" pitchFamily="18" charset="0"/>
              </a:rPr>
              <a:t>: too expensive, too complicated, too out of reach</a:t>
            </a:r>
            <a:endParaRPr lang="en-US" altLang="en-US" sz="2400" dirty="0">
              <a:latin typeface="Georgia" panose="02040502050405020303" pitchFamily="18" charset="0"/>
            </a:endParaRPr>
          </a:p>
        </p:txBody>
      </p:sp>
      <p:sp>
        <p:nvSpPr>
          <p:cNvPr id="24580" name="Text Box 4"/>
          <p:cNvSpPr txBox="1">
            <a:spLocks noChangeArrowheads="1"/>
          </p:cNvSpPr>
          <p:nvPr/>
        </p:nvSpPr>
        <p:spPr bwMode="auto">
          <a:xfrm>
            <a:off x="4724400" y="2133600"/>
            <a:ext cx="381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a:latin typeface="Arial" panose="020B0604020202020204" pitchFamily="34" charset="0"/>
              <a:cs typeface="Arial" panose="020B0604020202020204" pitchFamily="34" charset="0"/>
            </a:endParaRPr>
          </a:p>
        </p:txBody>
      </p:sp>
      <p:pic>
        <p:nvPicPr>
          <p:cNvPr id="24581" name="Picture 5" descr="capital_hill"/>
          <p:cNvPicPr>
            <a:picLocks noChangeAspect="1" noChangeArrowheads="1"/>
          </p:cNvPicPr>
          <p:nvPr/>
        </p:nvPicPr>
        <p:blipFill rotWithShape="1">
          <a:blip r:embed="rId2">
            <a:extLst>
              <a:ext uri="{28A0092B-C50C-407E-A947-70E740481C1C}">
                <a14:useLocalDpi xmlns:a14="http://schemas.microsoft.com/office/drawing/2010/main" val="0"/>
              </a:ext>
            </a:extLst>
          </a:blip>
          <a:srcRect l="1" r="2736"/>
          <a:stretch/>
        </p:blipFill>
        <p:spPr bwMode="auto">
          <a:xfrm>
            <a:off x="6172201" y="1497424"/>
            <a:ext cx="2514600" cy="25853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sw_Money_PresFace_3%5B2%5D"/>
          <p:cNvPicPr>
            <a:picLocks noChangeAspect="1" noChangeArrowheads="1"/>
          </p:cNvPicPr>
          <p:nvPr/>
        </p:nvPicPr>
        <p:blipFill rotWithShape="1">
          <a:blip r:embed="rId3">
            <a:extLst>
              <a:ext uri="{28A0092B-C50C-407E-A947-70E740481C1C}">
                <a14:useLocalDpi xmlns:a14="http://schemas.microsoft.com/office/drawing/2010/main" val="0"/>
              </a:ext>
            </a:extLst>
          </a:blip>
          <a:srcRect r="15449"/>
          <a:stretch/>
        </p:blipFill>
        <p:spPr bwMode="auto">
          <a:xfrm>
            <a:off x="6184668" y="4082747"/>
            <a:ext cx="2502132" cy="2220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45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599033" y="425450"/>
            <a:ext cx="7945932" cy="553998"/>
          </a:xfrm>
        </p:spPr>
        <p:txBody>
          <a:bodyPr/>
          <a:lstStyle/>
          <a:p>
            <a:pPr algn="ctr"/>
            <a:r>
              <a:rPr lang="en-US" altLang="en-US" sz="3600" dirty="0" smtClean="0">
                <a:solidFill>
                  <a:schemeClr val="bg2">
                    <a:lumMod val="25000"/>
                  </a:schemeClr>
                </a:solidFill>
              </a:rPr>
              <a:t>Opinions abroad</a:t>
            </a:r>
            <a:endParaRPr lang="en-US" altLang="en-US" sz="3600" dirty="0">
              <a:solidFill>
                <a:schemeClr val="bg2">
                  <a:lumMod val="25000"/>
                </a:schemeClr>
              </a:solidFill>
            </a:endParaRPr>
          </a:p>
        </p:txBody>
      </p:sp>
      <p:sp>
        <p:nvSpPr>
          <p:cNvPr id="24579" name="Rectangle 3"/>
          <p:cNvSpPr>
            <a:spLocks noGrp="1" noRot="1" noChangeArrowheads="1"/>
          </p:cNvSpPr>
          <p:nvPr>
            <p:ph type="body" idx="1"/>
          </p:nvPr>
        </p:nvSpPr>
        <p:spPr>
          <a:xfrm>
            <a:off x="5257800" y="1600200"/>
            <a:ext cx="3582416" cy="4431983"/>
          </a:xfrm>
        </p:spPr>
        <p:txBody>
          <a:bodyPr/>
          <a:lstStyle/>
          <a:p>
            <a:pPr marL="342900" indent="-342900">
              <a:buFont typeface="Wingdings" panose="05000000000000000000" pitchFamily="2" charset="2"/>
              <a:buChar char="Ø"/>
            </a:pPr>
            <a:r>
              <a:rPr lang="en-US" altLang="en-US" sz="2400" b="1" dirty="0" smtClean="0">
                <a:latin typeface="Georgia" panose="02040502050405020303" pitchFamily="18" charset="0"/>
              </a:rPr>
              <a:t>USSR</a:t>
            </a:r>
            <a:r>
              <a:rPr lang="en-US" altLang="en-US" sz="2400" dirty="0" smtClean="0">
                <a:latin typeface="Georgia" panose="02040502050405020303" pitchFamily="18" charset="0"/>
              </a:rPr>
              <a:t>: feared it would work, continued to heavily fund their nuclear </a:t>
            </a:r>
            <a:r>
              <a:rPr lang="en-US" altLang="en-US" sz="2400" dirty="0" err="1" smtClean="0">
                <a:latin typeface="Georgia" panose="02040502050405020303" pitchFamily="18" charset="0"/>
              </a:rPr>
              <a:t>programmes</a:t>
            </a:r>
            <a:r>
              <a:rPr lang="en-US" altLang="en-US" sz="2400" dirty="0" smtClean="0">
                <a:latin typeface="Georgia" panose="02040502050405020303" pitchFamily="18" charset="0"/>
              </a:rPr>
              <a:t> (instrumental to collapse of SU?)</a:t>
            </a:r>
            <a:endParaRPr lang="en-US" altLang="en-US" sz="2400" dirty="0">
              <a:latin typeface="Georgia" panose="02040502050405020303" pitchFamily="18" charset="0"/>
            </a:endParaRPr>
          </a:p>
          <a:p>
            <a:endParaRPr lang="en-US" altLang="en-US" sz="2400" dirty="0" smtClean="0">
              <a:latin typeface="Georgia" panose="02040502050405020303" pitchFamily="18" charset="0"/>
            </a:endParaRPr>
          </a:p>
          <a:p>
            <a:pPr marL="285750" indent="-285750">
              <a:buFont typeface="Wingdings" panose="05000000000000000000" pitchFamily="2" charset="2"/>
              <a:buChar char="Ø"/>
            </a:pPr>
            <a:r>
              <a:rPr lang="en-US" altLang="en-US" sz="2400" b="1" dirty="0" smtClean="0">
                <a:latin typeface="Georgia" panose="02040502050405020303" pitchFamily="18" charset="0"/>
              </a:rPr>
              <a:t>NATO</a:t>
            </a:r>
            <a:r>
              <a:rPr lang="en-US" altLang="en-US" sz="2400" dirty="0" smtClean="0">
                <a:latin typeface="Georgia" panose="02040502050405020303" pitchFamily="18" charset="0"/>
              </a:rPr>
              <a:t>: Supported the </a:t>
            </a:r>
            <a:r>
              <a:rPr lang="en-US" altLang="en-US" sz="2400" dirty="0" err="1" smtClean="0">
                <a:latin typeface="Georgia" panose="02040502050405020303" pitchFamily="18" charset="0"/>
              </a:rPr>
              <a:t>programme</a:t>
            </a:r>
            <a:r>
              <a:rPr lang="en-US" altLang="en-US" sz="2400" dirty="0" smtClean="0">
                <a:latin typeface="Georgia" panose="02040502050405020303" pitchFamily="18" charset="0"/>
              </a:rPr>
              <a:t>, Thatcher and Kohl (</a:t>
            </a:r>
            <a:r>
              <a:rPr lang="en-US" altLang="en-US" sz="2400" dirty="0">
                <a:latin typeface="Georgia" panose="02040502050405020303" pitchFamily="18" charset="0"/>
              </a:rPr>
              <a:t>W</a:t>
            </a:r>
            <a:r>
              <a:rPr lang="en-US" altLang="en-US" sz="2400" dirty="0" smtClean="0">
                <a:latin typeface="Georgia" panose="02040502050405020303" pitchFamily="18" charset="0"/>
              </a:rPr>
              <a:t>est German Chancellor) strongly supported</a:t>
            </a:r>
            <a:endParaRPr lang="en-US" altLang="en-US" sz="2400" dirty="0">
              <a:latin typeface="Georgia" panose="02040502050405020303" pitchFamily="18" charset="0"/>
            </a:endParaRPr>
          </a:p>
        </p:txBody>
      </p:sp>
      <p:sp>
        <p:nvSpPr>
          <p:cNvPr id="24580" name="Text Box 4"/>
          <p:cNvSpPr txBox="1">
            <a:spLocks noChangeArrowheads="1"/>
          </p:cNvSpPr>
          <p:nvPr/>
        </p:nvSpPr>
        <p:spPr bwMode="auto">
          <a:xfrm>
            <a:off x="4724400" y="2133600"/>
            <a:ext cx="381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a:latin typeface="Arial" panose="020B0604020202020204" pitchFamily="34" charset="0"/>
              <a:cs typeface="Arial" panose="020B0604020202020204" pitchFamily="34" charset="0"/>
            </a:endParaRPr>
          </a:p>
        </p:txBody>
      </p:sp>
      <p:pic>
        <p:nvPicPr>
          <p:cNvPr id="2050" name="Picture 2" descr="Image result for thatcher on SDI"/>
          <p:cNvPicPr>
            <a:picLocks noChangeAspect="1" noChangeArrowheads="1"/>
          </p:cNvPicPr>
          <p:nvPr/>
        </p:nvPicPr>
        <p:blipFill rotWithShape="1">
          <a:blip r:embed="rId2">
            <a:extLst>
              <a:ext uri="{28A0092B-C50C-407E-A947-70E740481C1C}">
                <a14:useLocalDpi xmlns:a14="http://schemas.microsoft.com/office/drawing/2010/main" val="0"/>
              </a:ext>
            </a:extLst>
          </a:blip>
          <a:srcRect l="37882" r="2824" b="22000"/>
          <a:stretch/>
        </p:blipFill>
        <p:spPr bwMode="auto">
          <a:xfrm>
            <a:off x="304800" y="1524000"/>
            <a:ext cx="4800600" cy="297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58884" y="4643734"/>
            <a:ext cx="4946516" cy="1569660"/>
          </a:xfrm>
          <a:prstGeom prst="rect">
            <a:avLst/>
          </a:prstGeom>
        </p:spPr>
        <p:txBody>
          <a:bodyPr wrap="square">
            <a:spAutoFit/>
          </a:bodyPr>
          <a:lstStyle/>
          <a:p>
            <a:pPr marL="342900" indent="-342900">
              <a:buFont typeface="Wingdings" panose="05000000000000000000" pitchFamily="2" charset="2"/>
              <a:buChar char="Ø"/>
            </a:pPr>
            <a:r>
              <a:rPr lang="en-US" altLang="en-US" sz="2400" b="1" dirty="0" smtClean="0">
                <a:latin typeface="Georgia" panose="02040502050405020303" pitchFamily="18" charset="0"/>
              </a:rPr>
              <a:t>Britain and France</a:t>
            </a:r>
            <a:r>
              <a:rPr lang="en-US" altLang="en-US" sz="2400" dirty="0" smtClean="0">
                <a:latin typeface="Georgia" panose="02040502050405020303" pitchFamily="18" charset="0"/>
              </a:rPr>
              <a:t>: </a:t>
            </a:r>
            <a:r>
              <a:rPr lang="en-US" altLang="en-US" sz="2400" dirty="0" err="1" smtClean="0">
                <a:latin typeface="Georgia" panose="02040502050405020303" pitchFamily="18" charset="0"/>
              </a:rPr>
              <a:t>Sceptical</a:t>
            </a:r>
            <a:r>
              <a:rPr lang="en-US" altLang="en-US" sz="2400" dirty="0" smtClean="0">
                <a:latin typeface="Georgia" panose="02040502050405020303" pitchFamily="18" charset="0"/>
              </a:rPr>
              <a:t> of success – Thatcher ‘pie in the sky’ Mitterrand calls for cooperative approach</a:t>
            </a:r>
            <a:endParaRPr lang="en-US" altLang="en-US" sz="2400" dirty="0">
              <a:latin typeface="Georgia" panose="02040502050405020303" pitchFamily="18" charset="0"/>
            </a:endParaRPr>
          </a:p>
        </p:txBody>
      </p:sp>
    </p:spTree>
    <p:extLst>
      <p:ext uri="{BB962C8B-B14F-4D97-AF65-F5344CB8AC3E}">
        <p14:creationId xmlns:p14="http://schemas.microsoft.com/office/powerpoint/2010/main" val="1704606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TotalTime>
  <Words>5783</Words>
  <Application>Microsoft Office PowerPoint</Application>
  <PresentationFormat>On-screen Show (4:3)</PresentationFormat>
  <Paragraphs>360</Paragraphs>
  <Slides>34</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Georgia</vt:lpstr>
      <vt:lpstr>Times</vt:lpstr>
      <vt:lpstr>Times New Roman</vt:lpstr>
      <vt:lpstr>Wingdings</vt:lpstr>
      <vt:lpstr>Wingdings 2</vt:lpstr>
      <vt:lpstr>Office Theme</vt:lpstr>
      <vt:lpstr>To what extent is it fair to describe President Reagan as a peacemaker, in the years 1985-1989?</vt:lpstr>
      <vt:lpstr>Recap: Upheaval in Latin America</vt:lpstr>
      <vt:lpstr>Recap: Trouble Spots Abroad</vt:lpstr>
      <vt:lpstr>The Iran-Contra Affair</vt:lpstr>
      <vt:lpstr>The Iran-Contra Affair</vt:lpstr>
      <vt:lpstr>Strategic Defense Initiative (SDI)</vt:lpstr>
      <vt:lpstr>National Security Decision Directive Number 172</vt:lpstr>
      <vt:lpstr>Main Opponents</vt:lpstr>
      <vt:lpstr>Opinions abroad</vt:lpstr>
      <vt:lpstr>PowerPoint Presentation</vt:lpstr>
      <vt:lpstr>Gorbachev: recap</vt:lpstr>
      <vt:lpstr>Gorbachev’s ‘New Thinking’</vt:lpstr>
      <vt:lpstr>Gorbachev’s ‘New Thinking’</vt:lpstr>
      <vt:lpstr>The US Response and Role of Reagan</vt:lpstr>
      <vt:lpstr>First Steps, 1985</vt:lpstr>
      <vt:lpstr>Let’s Talk About Those Summits</vt:lpstr>
      <vt:lpstr>More Summits</vt:lpstr>
      <vt:lpstr>More Summits</vt:lpstr>
      <vt:lpstr>Some more Summits</vt:lpstr>
      <vt:lpstr>All the Summits!</vt:lpstr>
      <vt:lpstr>New President</vt:lpstr>
      <vt:lpstr>Gorbachev Doctrine vs. “Diplomacy of Despair”</vt:lpstr>
      <vt:lpstr>The Collapse of Eastern Europe 1988-1989</vt:lpstr>
      <vt:lpstr>Collapse of Eastern Europe 1988-1989</vt:lpstr>
      <vt:lpstr>Collapse of Eastern Europe 1988-1989</vt:lpstr>
      <vt:lpstr>Collapse of Eastern Europe 1988-1989</vt:lpstr>
      <vt:lpstr>Collapse of Eastern Europe 1988-1989</vt:lpstr>
      <vt:lpstr>Collapse of the Soviet Bloc</vt:lpstr>
      <vt:lpstr>Big Changes</vt:lpstr>
      <vt:lpstr>Big Changes</vt:lpstr>
      <vt:lpstr>Collapse of the Soviet Union</vt:lpstr>
      <vt:lpstr>Collapse of the Soviet Union</vt:lpstr>
      <vt:lpstr>Other Gorbachev Policies</vt:lpstr>
      <vt:lpstr>The End of an Era (literally)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 of the Cold War</dc:title>
  <dc:creator>Tara Cassens</dc:creator>
  <cp:lastModifiedBy>Anastasia Galvin</cp:lastModifiedBy>
  <cp:revision>41</cp:revision>
  <dcterms:created xsi:type="dcterms:W3CDTF">2017-03-21T16:11:18Z</dcterms:created>
  <dcterms:modified xsi:type="dcterms:W3CDTF">2017-03-23T16:30:28Z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2014-04-01T00:00:00Z</vt:filetime>
  </property>
  <property fmtid="{D5CDD505-2E9C-101B-9397-08002B2CF9AE}" pid="3" name="Creator">
    <vt:lpwstr>Microsoft® Office PowerPoint® 2007</vt:lpwstr>
  </property>
  <property fmtid="{D5CDD505-2E9C-101B-9397-08002B2CF9AE}" pid="4" name="LastSaved">
    <vt:filetime>2017-03-21T00:00:00Z</vt:filetime>
  </property>
</Properties>
</file>