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 id="2147483737" r:id="rId2"/>
  </p:sldMasterIdLst>
  <p:notesMasterIdLst>
    <p:notesMasterId r:id="rId20"/>
  </p:notesMasterIdLst>
  <p:sldIdLst>
    <p:sldId id="260" r:id="rId3"/>
    <p:sldId id="259" r:id="rId4"/>
    <p:sldId id="261" r:id="rId5"/>
    <p:sldId id="263" r:id="rId6"/>
    <p:sldId id="262" r:id="rId7"/>
    <p:sldId id="264" r:id="rId8"/>
    <p:sldId id="265" r:id="rId9"/>
    <p:sldId id="267" r:id="rId10"/>
    <p:sldId id="266" r:id="rId11"/>
    <p:sldId id="268" r:id="rId12"/>
    <p:sldId id="269" r:id="rId13"/>
    <p:sldId id="271" r:id="rId14"/>
    <p:sldId id="272" r:id="rId15"/>
    <p:sldId id="270" r:id="rId16"/>
    <p:sldId id="273" r:id="rId17"/>
    <p:sldId id="274"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318" y="11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51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33F7EF-6450-48BC-BB66-D2E0C494C788}" type="datetimeFigureOut">
              <a:rPr lang="en-GB" smtClean="0"/>
              <a:t>11/02/2018</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7AC416-171A-4BF2-83CB-2939F12D5DAC}" type="slidenum">
              <a:rPr lang="en-GB" smtClean="0"/>
              <a:t>‹#›</a:t>
            </a:fld>
            <a:endParaRPr lang="en-GB"/>
          </a:p>
        </p:txBody>
      </p:sp>
    </p:spTree>
    <p:extLst>
      <p:ext uri="{BB962C8B-B14F-4D97-AF65-F5344CB8AC3E}">
        <p14:creationId xmlns:p14="http://schemas.microsoft.com/office/powerpoint/2010/main" val="1162523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co.uk/url?q=http://kids.nationalgeographic.com/explore/science/your-amazing-brain/&amp;sa=U&amp;ved=0ahUKEwiYnvOIqbDSAhVGLsAKHVPJDcIQwW4IGDAB&amp;usg=AFQjCNHfqT3BvtEbkyKVJvVEVadInRmUkw" TargetMode="Externa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co.uk/url?q=http://kids.nationalgeographic.com/explore/science/your-amazing-brain/&amp;sa=U&amp;ved=0ahUKEwiYnvOIqbDSAhVGLsAKHVPJDcIQwW4IGDAB&amp;usg=AFQjCNHfqT3BvtEbkyKVJvVEVadInRmUkw"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88640"/>
            <a:ext cx="9168341" cy="1152128"/>
          </a:xfrm>
          <a:solidFill>
            <a:srgbClr val="7030A0"/>
          </a:solidFill>
        </p:spPr>
        <p:txBody>
          <a:bodyPr/>
          <a:lstStyle>
            <a:lvl1pPr>
              <a:defRPr>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hasCustomPrompt="1"/>
          </p:nvPr>
        </p:nvSpPr>
        <p:spPr>
          <a:xfrm>
            <a:off x="0" y="1556792"/>
            <a:ext cx="12192000" cy="936104"/>
          </a:xfrm>
          <a:solidFill>
            <a:srgbClr val="0070C0"/>
          </a:solidFill>
        </p:spPr>
        <p:txBody>
          <a:bodyPr>
            <a:normAutofit/>
          </a:bodyPr>
          <a:lstStyle>
            <a:lvl1pPr marL="0" indent="0" algn="ctr">
              <a:buNone/>
              <a:defRPr sz="4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Outcomes</a:t>
            </a:r>
            <a:endParaRPr lang="en-GB" dirty="0"/>
          </a:p>
        </p:txBody>
      </p:sp>
      <p:sp>
        <p:nvSpPr>
          <p:cNvPr id="18" name="Date Placeholder 17"/>
          <p:cNvSpPr>
            <a:spLocks noGrp="1"/>
          </p:cNvSpPr>
          <p:nvPr>
            <p:ph type="dt" sz="half" idx="10"/>
          </p:nvPr>
        </p:nvSpPr>
        <p:spPr>
          <a:xfrm>
            <a:off x="9168341" y="188640"/>
            <a:ext cx="3023659" cy="1152128"/>
          </a:xfrm>
          <a:solidFill>
            <a:srgbClr val="7030A0"/>
          </a:solidFill>
        </p:spPr>
        <p:txBody>
          <a:bodyPr/>
          <a:lstStyle>
            <a:lvl1pPr>
              <a:defRPr sz="2400">
                <a:solidFill>
                  <a:schemeClr val="bg1"/>
                </a:solidFill>
              </a:defRPr>
            </a:lvl1pPr>
          </a:lstStyle>
          <a:p>
            <a:endParaRPr lang="en-GB"/>
          </a:p>
        </p:txBody>
      </p:sp>
    </p:spTree>
    <p:extLst>
      <p:ext uri="{BB962C8B-B14F-4D97-AF65-F5344CB8AC3E}">
        <p14:creationId xmlns:p14="http://schemas.microsoft.com/office/powerpoint/2010/main" val="2035975290"/>
      </p:ext>
    </p:extLst>
  </p:cSld>
  <p:clrMapOvr>
    <a:masterClrMapping/>
  </p:clrMapOvr>
  <p:timing>
    <p:tnLst>
      <p:par>
        <p:cTn id="1" dur="indefinite" restart="never" nodeType="tmRoot"/>
      </p:par>
    </p:tn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2192000" cy="1143000"/>
          </a:xfrm>
          <a:solidFill>
            <a:srgbClr val="FFFF00"/>
          </a:solidFill>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94850194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9756966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47173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767320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8779380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3535783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9720170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88640"/>
            <a:ext cx="9168341" cy="1152128"/>
          </a:xfrm>
          <a:solidFill>
            <a:srgbClr val="7030A0"/>
          </a:solidFill>
        </p:spPr>
        <p:txBody>
          <a:bodyPr/>
          <a:lstStyle>
            <a:lvl1pPr>
              <a:defRPr>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hasCustomPrompt="1"/>
          </p:nvPr>
        </p:nvSpPr>
        <p:spPr>
          <a:xfrm>
            <a:off x="0" y="1556792"/>
            <a:ext cx="12192000" cy="936104"/>
          </a:xfrm>
          <a:solidFill>
            <a:srgbClr val="0070C0"/>
          </a:solidFill>
        </p:spPr>
        <p:txBody>
          <a:bodyPr>
            <a:normAutofit/>
          </a:bodyPr>
          <a:lstStyle>
            <a:lvl1pPr marL="0" indent="0" algn="ctr">
              <a:buNone/>
              <a:defRPr sz="4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Outcomes</a:t>
            </a:r>
            <a:endParaRPr lang="en-GB" dirty="0"/>
          </a:p>
        </p:txBody>
      </p:sp>
      <p:sp>
        <p:nvSpPr>
          <p:cNvPr id="18" name="Date Placeholder 17"/>
          <p:cNvSpPr>
            <a:spLocks noGrp="1"/>
          </p:cNvSpPr>
          <p:nvPr>
            <p:ph type="dt" sz="half" idx="10"/>
          </p:nvPr>
        </p:nvSpPr>
        <p:spPr>
          <a:xfrm>
            <a:off x="9168341" y="188640"/>
            <a:ext cx="3023659" cy="1152128"/>
          </a:xfrm>
          <a:solidFill>
            <a:srgbClr val="7030A0"/>
          </a:solidFill>
        </p:spPr>
        <p:txBody>
          <a:bodyPr/>
          <a:lstStyle>
            <a:lvl1pPr>
              <a:defRPr sz="2400">
                <a:solidFill>
                  <a:schemeClr val="bg1"/>
                </a:solidFill>
              </a:defRPr>
            </a:lvl1pPr>
          </a:lstStyle>
          <a:p>
            <a:endParaRPr lang="en-GB" dirty="0"/>
          </a:p>
        </p:txBody>
      </p:sp>
    </p:spTree>
    <p:extLst>
      <p:ext uri="{BB962C8B-B14F-4D97-AF65-F5344CB8AC3E}">
        <p14:creationId xmlns:p14="http://schemas.microsoft.com/office/powerpoint/2010/main" val="390891050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Key Question">
    <p:spTree>
      <p:nvGrpSpPr>
        <p:cNvPr id="1" name=""/>
        <p:cNvGrpSpPr/>
        <p:nvPr/>
      </p:nvGrpSpPr>
      <p:grpSpPr>
        <a:xfrm>
          <a:off x="0" y="0"/>
          <a:ext cx="0" cy="0"/>
          <a:chOff x="0" y="0"/>
          <a:chExt cx="0" cy="0"/>
        </a:xfrm>
      </p:grpSpPr>
      <p:sp>
        <p:nvSpPr>
          <p:cNvPr id="2" name="Title 1"/>
          <p:cNvSpPr>
            <a:spLocks noGrp="1"/>
          </p:cNvSpPr>
          <p:nvPr>
            <p:ph type="title"/>
          </p:nvPr>
        </p:nvSpPr>
        <p:spPr>
          <a:xfrm>
            <a:off x="5952" y="2492897"/>
            <a:ext cx="12186048" cy="1362075"/>
          </a:xfrm>
          <a:solidFill>
            <a:srgbClr val="FF0000"/>
          </a:solidFill>
        </p:spPr>
        <p:txBody>
          <a:bodyPr anchor="t"/>
          <a:lstStyle>
            <a:lvl1pPr algn="ctr">
              <a:defRPr sz="4000" b="1" cap="none" baseline="0"/>
            </a:lvl1pPr>
          </a:lstStyle>
          <a:p>
            <a:r>
              <a:rPr lang="en-US" smtClean="0"/>
              <a:t>Click to edit Master title style</a:t>
            </a:r>
            <a:endParaRPr lang="en-GB" dirty="0"/>
          </a:p>
        </p:txBody>
      </p:sp>
    </p:spTree>
    <p:extLst>
      <p:ext uri="{BB962C8B-B14F-4D97-AF65-F5344CB8AC3E}">
        <p14:creationId xmlns:p14="http://schemas.microsoft.com/office/powerpoint/2010/main" val="328428487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Student Tas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4638"/>
            <a:ext cx="12192000" cy="1143000"/>
          </a:xfrm>
          <a:solidFill>
            <a:schemeClr val="tx1"/>
          </a:solidFill>
        </p:spPr>
        <p:txBody>
          <a:bodyPr>
            <a:normAutofit/>
          </a:bodyPr>
          <a:lstStyle>
            <a:lvl1pPr>
              <a:defRPr sz="4000" b="1">
                <a:solidFill>
                  <a:schemeClr val="bg1"/>
                </a:solidFill>
              </a:defRPr>
            </a:lvl1pPr>
          </a:lstStyle>
          <a:p>
            <a:r>
              <a:rPr lang="en-US" dirty="0" smtClean="0"/>
              <a:t>Classroom Culture</a:t>
            </a:r>
            <a:endParaRPr lang="en-GB" dirty="0"/>
          </a:p>
        </p:txBody>
      </p:sp>
      <p:sp>
        <p:nvSpPr>
          <p:cNvPr id="4" name="TextBox 3"/>
          <p:cNvSpPr txBox="1"/>
          <p:nvPr userDrawn="1"/>
        </p:nvSpPr>
        <p:spPr>
          <a:xfrm>
            <a:off x="407368" y="1700808"/>
            <a:ext cx="11305256" cy="4524315"/>
          </a:xfrm>
          <a:prstGeom prst="rect">
            <a:avLst/>
          </a:prstGeom>
          <a:noFill/>
        </p:spPr>
        <p:txBody>
          <a:bodyPr wrap="square" rtlCol="0">
            <a:spAutoFit/>
          </a:bodyPr>
          <a:lstStyle/>
          <a:p>
            <a:pPr marL="285750" lvl="0" indent="-285750">
              <a:buFont typeface="Arial" panose="020B0604020202020204" pitchFamily="34" charset="0"/>
              <a:buChar char="•"/>
            </a:pPr>
            <a:r>
              <a:rPr lang="en-GB" sz="2400" dirty="0" smtClean="0"/>
              <a:t>I bring my full attention and readiness to contribute. I bring my voice, the best of my thoughts and ideas at the right time and in the right way.</a:t>
            </a:r>
          </a:p>
          <a:p>
            <a:pPr marL="285750" lvl="0" indent="-285750">
              <a:buFont typeface="Arial" panose="020B0604020202020204" pitchFamily="34" charset="0"/>
              <a:buChar char="•"/>
            </a:pPr>
            <a:r>
              <a:rPr lang="en-GB" sz="2400" dirty="0" smtClean="0"/>
              <a:t>I am valuable and this gives me a secure identity. I have no need to prove my worth or impress others.</a:t>
            </a:r>
          </a:p>
          <a:p>
            <a:pPr marL="285750" lvl="0" indent="-285750">
              <a:buFont typeface="Arial" panose="020B0604020202020204" pitchFamily="34" charset="0"/>
              <a:buChar char="•"/>
            </a:pPr>
            <a:r>
              <a:rPr lang="en-GB" sz="2400" dirty="0" smtClean="0"/>
              <a:t>My thoughts and actions must build up my friends and peers, because we are one.</a:t>
            </a:r>
          </a:p>
          <a:p>
            <a:pPr marL="285750" lvl="0" indent="-285750">
              <a:buFont typeface="Arial" panose="020B0604020202020204" pitchFamily="34" charset="0"/>
              <a:buChar char="•"/>
            </a:pPr>
            <a:r>
              <a:rPr lang="en-GB" sz="2400" dirty="0" smtClean="0"/>
              <a:t>I listen to my teachers. I will follow their expectations and obey instructions straight away.</a:t>
            </a:r>
          </a:p>
          <a:p>
            <a:pPr marL="285750" lvl="0" indent="-285750">
              <a:buFont typeface="Arial" panose="020B0604020202020204" pitchFamily="34" charset="0"/>
              <a:buChar char="•"/>
            </a:pPr>
            <a:r>
              <a:rPr lang="en-GB" sz="2400" dirty="0" smtClean="0"/>
              <a:t>I always choose to think, speak and act kindly and lovingly.</a:t>
            </a:r>
          </a:p>
          <a:p>
            <a:pPr marL="285750" lvl="0" indent="-285750">
              <a:buFont typeface="Arial" panose="020B0604020202020204" pitchFamily="34" charset="0"/>
              <a:buChar char="•"/>
            </a:pPr>
            <a:r>
              <a:rPr lang="en-GB" sz="2400" dirty="0" smtClean="0"/>
              <a:t>In every situation I look to uphold the highest standards and set an example for others to follow.</a:t>
            </a:r>
          </a:p>
          <a:p>
            <a:pPr marL="285750" lvl="0" indent="-285750">
              <a:buFont typeface="Arial" panose="020B0604020202020204" pitchFamily="34" charset="0"/>
              <a:buChar char="•"/>
            </a:pPr>
            <a:r>
              <a:rPr lang="en-GB" sz="2400" dirty="0" smtClean="0"/>
              <a:t>I will be strong and courageous because I know that I can achieve far more than I believe.</a:t>
            </a:r>
          </a:p>
        </p:txBody>
      </p:sp>
    </p:spTree>
    <p:extLst>
      <p:ext uri="{BB962C8B-B14F-4D97-AF65-F5344CB8AC3E}">
        <p14:creationId xmlns:p14="http://schemas.microsoft.com/office/powerpoint/2010/main" val="387323375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2192000" cy="1143000"/>
          </a:xfrm>
          <a:solidFill>
            <a:srgbClr val="FFFF00"/>
          </a:solidFill>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61513141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Key Question">
    <p:spTree>
      <p:nvGrpSpPr>
        <p:cNvPr id="1" name=""/>
        <p:cNvGrpSpPr/>
        <p:nvPr/>
      </p:nvGrpSpPr>
      <p:grpSpPr>
        <a:xfrm>
          <a:off x="0" y="0"/>
          <a:ext cx="0" cy="0"/>
          <a:chOff x="0" y="0"/>
          <a:chExt cx="0" cy="0"/>
        </a:xfrm>
      </p:grpSpPr>
      <p:sp>
        <p:nvSpPr>
          <p:cNvPr id="3" name="Title 2"/>
          <p:cNvSpPr>
            <a:spLocks noGrp="1"/>
          </p:cNvSpPr>
          <p:nvPr>
            <p:ph type="title"/>
          </p:nvPr>
        </p:nvSpPr>
        <p:spPr>
          <a:xfrm>
            <a:off x="0" y="2051720"/>
            <a:ext cx="12219584" cy="1449288"/>
          </a:xfrm>
          <a:solidFill>
            <a:srgbClr val="002060"/>
          </a:solidFill>
        </p:spPr>
        <p:txBody>
          <a:bodyPr>
            <a:normAutofit/>
          </a:bodyPr>
          <a:lstStyle>
            <a:lvl1pPr>
              <a:defRPr sz="4000" b="1">
                <a:solidFill>
                  <a:schemeClr val="bg1"/>
                </a:solidFill>
              </a:defRPr>
            </a:lvl1pPr>
          </a:lstStyle>
          <a:p>
            <a:r>
              <a:rPr lang="en-US" dirty="0" smtClean="0"/>
              <a:t>Click to edit Master title style</a:t>
            </a:r>
            <a:endParaRPr lang="en-GB" dirty="0"/>
          </a:p>
        </p:txBody>
      </p:sp>
    </p:spTree>
    <p:extLst>
      <p:ext uri="{BB962C8B-B14F-4D97-AF65-F5344CB8AC3E}">
        <p14:creationId xmlns:p14="http://schemas.microsoft.com/office/powerpoint/2010/main" val="276693728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RAG">
    <p:spTree>
      <p:nvGrpSpPr>
        <p:cNvPr id="1" name=""/>
        <p:cNvGrpSpPr/>
        <p:nvPr/>
      </p:nvGrpSpPr>
      <p:grpSpPr>
        <a:xfrm>
          <a:off x="0" y="0"/>
          <a:ext cx="0" cy="0"/>
          <a:chOff x="0" y="0"/>
          <a:chExt cx="0" cy="0"/>
        </a:xfrm>
      </p:grpSpPr>
      <p:sp>
        <p:nvSpPr>
          <p:cNvPr id="2" name="Title 1"/>
          <p:cNvSpPr>
            <a:spLocks noGrp="1"/>
          </p:cNvSpPr>
          <p:nvPr>
            <p:ph type="title"/>
          </p:nvPr>
        </p:nvSpPr>
        <p:spPr>
          <a:xfrm>
            <a:off x="0" y="2060848"/>
            <a:ext cx="12192000" cy="1440160"/>
          </a:xfrm>
          <a:gradFill flip="none" rotWithShape="1">
            <a:gsLst>
              <a:gs pos="0">
                <a:schemeClr val="accent6"/>
              </a:gs>
              <a:gs pos="50000">
                <a:schemeClr val="accent5"/>
              </a:gs>
              <a:gs pos="100000">
                <a:schemeClr val="accent2"/>
              </a:gs>
            </a:gsLst>
            <a:lin ang="0" scaled="1"/>
            <a:tileRect/>
          </a:gradFill>
        </p:spPr>
        <p:txBody>
          <a:bodyPr>
            <a:normAutofit/>
          </a:bodyPr>
          <a:lstStyle>
            <a:lvl1pPr>
              <a:defRPr sz="4000"/>
            </a:lvl1pPr>
          </a:lstStyle>
          <a:p>
            <a:r>
              <a:rPr lang="en-US" dirty="0" smtClean="0"/>
              <a:t>Click to edit Master title style</a:t>
            </a:r>
            <a:endParaRPr lang="en-GB" dirty="0"/>
          </a:p>
        </p:txBody>
      </p:sp>
    </p:spTree>
    <p:extLst>
      <p:ext uri="{BB962C8B-B14F-4D97-AF65-F5344CB8AC3E}">
        <p14:creationId xmlns:p14="http://schemas.microsoft.com/office/powerpoint/2010/main" val="29499609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88640"/>
            <a:ext cx="9168341" cy="1152128"/>
          </a:xfrm>
          <a:solidFill>
            <a:srgbClr val="7030A0"/>
          </a:solidFill>
        </p:spPr>
        <p:txBody>
          <a:bodyPr/>
          <a:lstStyle>
            <a:lvl1pPr>
              <a:defRPr>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hasCustomPrompt="1"/>
          </p:nvPr>
        </p:nvSpPr>
        <p:spPr>
          <a:xfrm>
            <a:off x="0" y="1556792"/>
            <a:ext cx="12192000" cy="936104"/>
          </a:xfrm>
          <a:solidFill>
            <a:srgbClr val="0070C0"/>
          </a:solidFill>
        </p:spPr>
        <p:txBody>
          <a:bodyPr>
            <a:normAutofit/>
          </a:bodyPr>
          <a:lstStyle>
            <a:lvl1pPr marL="0" indent="0" algn="ctr">
              <a:buNone/>
              <a:defRPr sz="3300" b="1">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smtClean="0"/>
              <a:t>Outcomes</a:t>
            </a:r>
            <a:endParaRPr lang="en-GB" dirty="0"/>
          </a:p>
        </p:txBody>
      </p:sp>
      <p:sp>
        <p:nvSpPr>
          <p:cNvPr id="18" name="Date Placeholder 17"/>
          <p:cNvSpPr>
            <a:spLocks noGrp="1"/>
          </p:cNvSpPr>
          <p:nvPr>
            <p:ph type="dt" sz="half" idx="10"/>
          </p:nvPr>
        </p:nvSpPr>
        <p:spPr>
          <a:xfrm>
            <a:off x="9168341" y="188640"/>
            <a:ext cx="3023659" cy="1152128"/>
          </a:xfrm>
          <a:solidFill>
            <a:srgbClr val="7030A0"/>
          </a:solidFill>
        </p:spPr>
        <p:txBody>
          <a:bodyPr/>
          <a:lstStyle>
            <a:lvl1pPr>
              <a:defRPr sz="1800">
                <a:solidFill>
                  <a:schemeClr val="bg1"/>
                </a:solidFill>
              </a:defRPr>
            </a:lvl1pPr>
          </a:lstStyle>
          <a:p>
            <a:endParaRPr lang="en-GB" dirty="0"/>
          </a:p>
        </p:txBody>
      </p:sp>
    </p:spTree>
    <p:extLst>
      <p:ext uri="{BB962C8B-B14F-4D97-AF65-F5344CB8AC3E}">
        <p14:creationId xmlns:p14="http://schemas.microsoft.com/office/powerpoint/2010/main" val="3539918978"/>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Key Question">
    <p:spTree>
      <p:nvGrpSpPr>
        <p:cNvPr id="1" name=""/>
        <p:cNvGrpSpPr/>
        <p:nvPr/>
      </p:nvGrpSpPr>
      <p:grpSpPr>
        <a:xfrm>
          <a:off x="0" y="0"/>
          <a:ext cx="0" cy="0"/>
          <a:chOff x="0" y="0"/>
          <a:chExt cx="0" cy="0"/>
        </a:xfrm>
      </p:grpSpPr>
      <p:sp>
        <p:nvSpPr>
          <p:cNvPr id="2" name="Title 1"/>
          <p:cNvSpPr>
            <a:spLocks noGrp="1"/>
          </p:cNvSpPr>
          <p:nvPr>
            <p:ph type="title"/>
          </p:nvPr>
        </p:nvSpPr>
        <p:spPr>
          <a:xfrm>
            <a:off x="5952" y="2492899"/>
            <a:ext cx="12186048" cy="1362075"/>
          </a:xfrm>
          <a:solidFill>
            <a:srgbClr val="FF0000"/>
          </a:solidFill>
        </p:spPr>
        <p:txBody>
          <a:bodyPr anchor="t"/>
          <a:lstStyle>
            <a:lvl1pPr algn="ctr">
              <a:defRPr sz="3000" b="1" cap="none" baseline="0"/>
            </a:lvl1pPr>
          </a:lstStyle>
          <a:p>
            <a:r>
              <a:rPr lang="en-US" dirty="0" smtClean="0"/>
              <a:t>Click to edit Master title style</a:t>
            </a:r>
            <a:endParaRPr lang="en-GB" dirty="0"/>
          </a:p>
        </p:txBody>
      </p:sp>
    </p:spTree>
    <p:extLst>
      <p:ext uri="{BB962C8B-B14F-4D97-AF65-F5344CB8AC3E}">
        <p14:creationId xmlns:p14="http://schemas.microsoft.com/office/powerpoint/2010/main" val="276693728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88640"/>
            <a:ext cx="9168341" cy="1152128"/>
          </a:xfrm>
          <a:solidFill>
            <a:srgbClr val="7030A0"/>
          </a:solidFill>
        </p:spPr>
        <p:txBody>
          <a:bodyPr/>
          <a:lstStyle>
            <a:lvl1pPr>
              <a:defRPr>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hasCustomPrompt="1"/>
          </p:nvPr>
        </p:nvSpPr>
        <p:spPr>
          <a:xfrm>
            <a:off x="0" y="1556792"/>
            <a:ext cx="12192000" cy="936104"/>
          </a:xfrm>
          <a:solidFill>
            <a:srgbClr val="0070C0"/>
          </a:solidFill>
        </p:spPr>
        <p:txBody>
          <a:bodyPr>
            <a:normAutofit/>
          </a:bodyPr>
          <a:lstStyle>
            <a:lvl1pPr marL="0" indent="0" algn="ctr">
              <a:buNone/>
              <a:defRPr sz="4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Outcomes</a:t>
            </a:r>
            <a:endParaRPr lang="en-GB" dirty="0"/>
          </a:p>
        </p:txBody>
      </p:sp>
      <p:sp>
        <p:nvSpPr>
          <p:cNvPr id="18" name="Date Placeholder 17"/>
          <p:cNvSpPr>
            <a:spLocks noGrp="1"/>
          </p:cNvSpPr>
          <p:nvPr>
            <p:ph type="dt" sz="half" idx="10"/>
          </p:nvPr>
        </p:nvSpPr>
        <p:spPr>
          <a:xfrm>
            <a:off x="9168341" y="188640"/>
            <a:ext cx="3023659" cy="1152128"/>
          </a:xfrm>
          <a:solidFill>
            <a:srgbClr val="7030A0"/>
          </a:solidFill>
        </p:spPr>
        <p:txBody>
          <a:bodyPr/>
          <a:lstStyle>
            <a:lvl1pPr>
              <a:defRPr sz="2400">
                <a:solidFill>
                  <a:schemeClr val="bg1"/>
                </a:solidFill>
              </a:defRPr>
            </a:lvl1pPr>
          </a:lstStyle>
          <a:p>
            <a:endParaRPr lang="en-GB">
              <a:solidFill>
                <a:prstClr val="white"/>
              </a:solidFill>
            </a:endParaRPr>
          </a:p>
        </p:txBody>
      </p:sp>
    </p:spTree>
    <p:extLst>
      <p:ext uri="{BB962C8B-B14F-4D97-AF65-F5344CB8AC3E}">
        <p14:creationId xmlns:p14="http://schemas.microsoft.com/office/powerpoint/2010/main" val="1659653573"/>
      </p:ext>
    </p:extLst>
  </p:cSld>
  <p:clrMapOvr>
    <a:masterClrMapping/>
  </p:clrMapOvr>
  <p:timing>
    <p:tnLst>
      <p:par>
        <p:cTn id="1" dur="indefinite" restart="never" nodeType="tmRoot"/>
      </p:par>
    </p:tnLst>
  </p:timing>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2192000" cy="1143000"/>
          </a:xfrm>
          <a:solidFill>
            <a:srgbClr val="FFFF00"/>
          </a:solidFill>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847509500"/>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Student Task">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2192000" cy="1143000"/>
          </a:xfrm>
          <a:solidFill>
            <a:srgbClr val="00B050"/>
          </a:solidFill>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lvl1pPr marL="514350" indent="-514350">
              <a:buFont typeface="+mj-lt"/>
              <a:buAutoNum type="arabicPeriod"/>
              <a:defRPr/>
            </a:lvl1pPr>
            <a:lvl2pPr marL="971550" indent="-514350">
              <a:buFont typeface="+mj-lt"/>
              <a:buAutoNum type="alphaLcPeriod"/>
              <a:defRPr sz="3200"/>
            </a:lvl2pPr>
            <a:lvl3pPr marL="1371600" indent="-457200">
              <a:buFont typeface="+mj-lt"/>
              <a:buAutoNum type="romanLcPeriod"/>
              <a:defRPr/>
            </a:lvl3pPr>
            <a:lvl4pPr marL="1828800" indent="-457200">
              <a:buFont typeface="+mj-lt"/>
              <a:buAutoNum type="arabicPeriod"/>
              <a:defRPr/>
            </a:lvl4pPr>
            <a:lvl5pPr marL="2286000" indent="-457200">
              <a:buFont typeface="+mj-lt"/>
              <a:buAutoNum type="alphaLcPeriod"/>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131584403"/>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hink; Pair; Shar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4638"/>
            <a:ext cx="8384133" cy="1143000"/>
          </a:xfrm>
          <a:solidFill>
            <a:srgbClr val="7030A0"/>
          </a:solidFill>
          <a:ln>
            <a:solidFill>
              <a:schemeClr val="bg1"/>
            </a:solidFill>
          </a:ln>
        </p:spPr>
        <p:txBody>
          <a:bodyPr/>
          <a:lstStyle>
            <a:lvl1pPr>
              <a:defRPr>
                <a:solidFill>
                  <a:schemeClr val="bg1"/>
                </a:solidFill>
              </a:defRPr>
            </a:lvl1pPr>
          </a:lstStyle>
          <a:p>
            <a:r>
              <a:rPr lang="en-US" dirty="0" smtClean="0"/>
              <a:t>Think; Pair; Share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1026" name="Picture 2" descr="Image result for think pair share"/>
          <p:cNvPicPr>
            <a:picLocks noChangeAspect="1" noChangeArrowheads="1"/>
          </p:cNvPicPr>
          <p:nvPr/>
        </p:nvPicPr>
        <p:blipFill rotWithShape="1">
          <a:blip r:embed="rId2">
            <a:extLst>
              <a:ext uri="{28A0092B-C50C-407E-A947-70E740481C1C}">
                <a14:useLocalDpi xmlns:a14="http://schemas.microsoft.com/office/drawing/2010/main" val="0"/>
              </a:ext>
            </a:extLst>
          </a:blip>
          <a:srcRect b="27332"/>
          <a:stretch/>
        </p:blipFill>
        <p:spPr bwMode="auto">
          <a:xfrm>
            <a:off x="8384133" y="404664"/>
            <a:ext cx="3810000" cy="88596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Image result for think pair share"/>
          <p:cNvPicPr>
            <a:picLocks noChangeAspect="1" noChangeArrowheads="1"/>
          </p:cNvPicPr>
          <p:nvPr/>
        </p:nvPicPr>
        <p:blipFill rotWithShape="1">
          <a:blip r:embed="rId2">
            <a:extLst>
              <a:ext uri="{28A0092B-C50C-407E-A947-70E740481C1C}">
                <a14:useLocalDpi xmlns:a14="http://schemas.microsoft.com/office/drawing/2010/main" val="0"/>
              </a:ext>
            </a:extLst>
          </a:blip>
          <a:srcRect b="27332"/>
          <a:stretch/>
        </p:blipFill>
        <p:spPr bwMode="auto">
          <a:xfrm>
            <a:off x="8384133" y="404664"/>
            <a:ext cx="3810000" cy="88596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mage result for think pair share"/>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7332"/>
          <a:stretch/>
        </p:blipFill>
        <p:spPr bwMode="auto">
          <a:xfrm>
            <a:off x="8384133" y="404664"/>
            <a:ext cx="3810000" cy="88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647959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Brain Only Activity">
    <p:spTree>
      <p:nvGrpSpPr>
        <p:cNvPr id="1" name=""/>
        <p:cNvGrpSpPr/>
        <p:nvPr/>
      </p:nvGrpSpPr>
      <p:grpSpPr>
        <a:xfrm>
          <a:off x="0" y="0"/>
          <a:ext cx="0" cy="0"/>
          <a:chOff x="0" y="0"/>
          <a:chExt cx="0" cy="0"/>
        </a:xfrm>
      </p:grpSpPr>
      <p:sp>
        <p:nvSpPr>
          <p:cNvPr id="2" name="Title 1"/>
          <p:cNvSpPr>
            <a:spLocks noGrp="1"/>
          </p:cNvSpPr>
          <p:nvPr>
            <p:ph type="title"/>
          </p:nvPr>
        </p:nvSpPr>
        <p:spPr>
          <a:xfrm>
            <a:off x="1" y="274638"/>
            <a:ext cx="9448839" cy="1143000"/>
          </a:xfrm>
          <a:solidFill>
            <a:srgbClr val="00B0F0"/>
          </a:solidFill>
        </p:spPr>
        <p:txBody>
          <a:bodyPr/>
          <a:lstStyle>
            <a:lvl1pPr>
              <a:defRPr baseline="0"/>
            </a:lvl1p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pic>
        <p:nvPicPr>
          <p:cNvPr id="2050" name="Picture 2" descr="Image result for brai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8840" y="260648"/>
            <a:ext cx="2743161" cy="1152128"/>
          </a:xfrm>
          <a:prstGeom prst="rect">
            <a:avLst/>
          </a:prstGeom>
          <a:noFill/>
          <a:extLst>
            <a:ext uri="{909E8E84-426E-40DD-AFC4-6F175D3DCCD1}">
              <a14:hiddenFill xmlns:a14="http://schemas.microsoft.com/office/drawing/2010/main">
                <a:solidFill>
                  <a:srgbClr val="FFFFFF"/>
                </a:solidFill>
              </a14:hiddenFill>
            </a:ext>
          </a:extLst>
        </p:spPr>
      </p:pic>
      <p:sp>
        <p:nvSpPr>
          <p:cNvPr id="5" name="Donut 4"/>
          <p:cNvSpPr/>
          <p:nvPr/>
        </p:nvSpPr>
        <p:spPr>
          <a:xfrm>
            <a:off x="9648395" y="4941168"/>
            <a:ext cx="2555776" cy="1916832"/>
          </a:xfrm>
          <a:prstGeom prst="donut">
            <a:avLst>
              <a:gd name="adj" fmla="val 1370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smtClean="0">
                <a:solidFill>
                  <a:prstClr val="black"/>
                </a:solidFill>
              </a:rPr>
              <a:t>5</a:t>
            </a:r>
            <a:endParaRPr lang="en-GB" dirty="0">
              <a:solidFill>
                <a:prstClr val="black"/>
              </a:solidFill>
            </a:endParaRPr>
          </a:p>
        </p:txBody>
      </p:sp>
      <p:sp>
        <p:nvSpPr>
          <p:cNvPr id="6" name="Donut 5"/>
          <p:cNvSpPr/>
          <p:nvPr/>
        </p:nvSpPr>
        <p:spPr>
          <a:xfrm>
            <a:off x="9648395" y="4941168"/>
            <a:ext cx="2555776" cy="1916832"/>
          </a:xfrm>
          <a:prstGeom prst="donut">
            <a:avLst>
              <a:gd name="adj" fmla="val 1370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smtClean="0">
                <a:solidFill>
                  <a:prstClr val="black"/>
                </a:solidFill>
              </a:rPr>
              <a:t>5</a:t>
            </a:r>
            <a:endParaRPr lang="en-GB" dirty="0">
              <a:solidFill>
                <a:prstClr val="black"/>
              </a:solidFill>
            </a:endParaRPr>
          </a:p>
        </p:txBody>
      </p:sp>
      <p:pic>
        <p:nvPicPr>
          <p:cNvPr id="7" name="Picture 2" descr="Image result for brai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8840" y="260648"/>
            <a:ext cx="2743161" cy="1152128"/>
          </a:xfrm>
          <a:prstGeom prst="rect">
            <a:avLst/>
          </a:prstGeom>
          <a:noFill/>
          <a:extLst>
            <a:ext uri="{909E8E84-426E-40DD-AFC4-6F175D3DCCD1}">
              <a14:hiddenFill xmlns:a14="http://schemas.microsoft.com/office/drawing/2010/main">
                <a:solidFill>
                  <a:srgbClr val="FFFFFF"/>
                </a:solidFill>
              </a14:hiddenFill>
            </a:ext>
          </a:extLst>
        </p:spPr>
      </p:pic>
      <p:sp>
        <p:nvSpPr>
          <p:cNvPr id="8" name="Donut 7"/>
          <p:cNvSpPr/>
          <p:nvPr/>
        </p:nvSpPr>
        <p:spPr>
          <a:xfrm>
            <a:off x="9648395" y="4941168"/>
            <a:ext cx="2555776" cy="1916832"/>
          </a:xfrm>
          <a:prstGeom prst="donut">
            <a:avLst>
              <a:gd name="adj" fmla="val 1370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smtClean="0">
                <a:solidFill>
                  <a:prstClr val="black"/>
                </a:solidFill>
              </a:rPr>
              <a:t>5</a:t>
            </a:r>
            <a:endParaRPr lang="en-GB" dirty="0">
              <a:solidFill>
                <a:prstClr val="black"/>
              </a:solidFill>
            </a:endParaRPr>
          </a:p>
        </p:txBody>
      </p:sp>
      <p:sp>
        <p:nvSpPr>
          <p:cNvPr id="9" name="Donut 8"/>
          <p:cNvSpPr/>
          <p:nvPr/>
        </p:nvSpPr>
        <p:spPr>
          <a:xfrm>
            <a:off x="9648395" y="4941168"/>
            <a:ext cx="2555776" cy="1916832"/>
          </a:xfrm>
          <a:prstGeom prst="donut">
            <a:avLst>
              <a:gd name="adj" fmla="val 1370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smtClean="0">
                <a:solidFill>
                  <a:prstClr val="black"/>
                </a:solidFill>
              </a:rPr>
              <a:t>5</a:t>
            </a:r>
            <a:endParaRPr lang="en-GB" dirty="0">
              <a:solidFill>
                <a:prstClr val="black"/>
              </a:solidFill>
            </a:endParaRPr>
          </a:p>
        </p:txBody>
      </p:sp>
      <p:pic>
        <p:nvPicPr>
          <p:cNvPr id="10" name="Picture 2" descr="Image result for brain">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448841" y="260648"/>
            <a:ext cx="2743161" cy="11521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7211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300000"/>
                                        <p:tgtEl>
                                          <p:spTgt spid="6"/>
                                        </p:tgtEl>
                                      </p:cBhvr>
                                    </p:animEffect>
                                    <p:set>
                                      <p:cBhvr>
                                        <p:cTn id="7" dur="1" fill="hold">
                                          <p:stCondLst>
                                            <p:cond delay="2999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1" presetClass="exit" presetSubtype="1" fill="hold" grpId="0" nodeType="clickEffect">
                                  <p:stCondLst>
                                    <p:cond delay="0"/>
                                  </p:stCondLst>
                                  <p:childTnLst>
                                    <p:animEffect transition="out" filter="wheel(1)">
                                      <p:cBhvr>
                                        <p:cTn id="11" dur="300000"/>
                                        <p:tgtEl>
                                          <p:spTgt spid="9"/>
                                        </p:tgtEl>
                                      </p:cBhvr>
                                    </p:animEffect>
                                    <p:set>
                                      <p:cBhvr>
                                        <p:cTn id="12" dur="1" fill="hold">
                                          <p:stCondLst>
                                            <p:cond delay="299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Key Question">
    <p:spTree>
      <p:nvGrpSpPr>
        <p:cNvPr id="1" name=""/>
        <p:cNvGrpSpPr/>
        <p:nvPr/>
      </p:nvGrpSpPr>
      <p:grpSpPr>
        <a:xfrm>
          <a:off x="0" y="0"/>
          <a:ext cx="0" cy="0"/>
          <a:chOff x="0" y="0"/>
          <a:chExt cx="0" cy="0"/>
        </a:xfrm>
      </p:grpSpPr>
      <p:sp>
        <p:nvSpPr>
          <p:cNvPr id="3" name="Title 2"/>
          <p:cNvSpPr>
            <a:spLocks noGrp="1"/>
          </p:cNvSpPr>
          <p:nvPr>
            <p:ph type="title"/>
          </p:nvPr>
        </p:nvSpPr>
        <p:spPr>
          <a:xfrm>
            <a:off x="0" y="2051720"/>
            <a:ext cx="12219584" cy="1449288"/>
          </a:xfrm>
          <a:solidFill>
            <a:srgbClr val="002060"/>
          </a:solidFill>
        </p:spPr>
        <p:txBody>
          <a:bodyPr/>
          <a:lstStyle>
            <a:lvl1pPr>
              <a:defRPr b="1">
                <a:solidFill>
                  <a:schemeClr val="bg1"/>
                </a:solidFill>
              </a:defRPr>
            </a:lvl1pPr>
          </a:lstStyle>
          <a:p>
            <a:r>
              <a:rPr lang="en-US" smtClean="0"/>
              <a:t>Click to edit Master title style</a:t>
            </a:r>
            <a:endParaRPr lang="en-GB" dirty="0"/>
          </a:p>
        </p:txBody>
      </p:sp>
    </p:spTree>
    <p:extLst>
      <p:ext uri="{BB962C8B-B14F-4D97-AF65-F5344CB8AC3E}">
        <p14:creationId xmlns:p14="http://schemas.microsoft.com/office/powerpoint/2010/main" val="7137225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tudent Task">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2192000" cy="1143000"/>
          </a:xfrm>
          <a:solidFill>
            <a:srgbClr val="00B050"/>
          </a:solidFill>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lvl1pPr marL="514350" indent="-514350">
              <a:buFont typeface="+mj-lt"/>
              <a:buAutoNum type="arabicPeriod"/>
              <a:defRPr/>
            </a:lvl1pPr>
            <a:lvl2pPr marL="971550" indent="-514350">
              <a:buFont typeface="+mj-lt"/>
              <a:buAutoNum type="alphaLcPeriod"/>
              <a:defRPr sz="3200"/>
            </a:lvl2pPr>
            <a:lvl3pPr marL="1371600" indent="-457200">
              <a:buFont typeface="+mj-lt"/>
              <a:buAutoNum type="romanLcPeriod"/>
              <a:defRPr sz="2800"/>
            </a:lvl3pPr>
            <a:lvl4pPr marL="1828800" indent="-457200">
              <a:buFont typeface="+mj-lt"/>
              <a:buAutoNum type="arabicPeriod"/>
              <a:defRPr sz="2400"/>
            </a:lvl4pPr>
            <a:lvl5pPr marL="2286000" indent="-457200">
              <a:buFont typeface="+mj-lt"/>
              <a:buAutoNum type="alphaLcPeriod"/>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22493880"/>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RAG">
    <p:spTree>
      <p:nvGrpSpPr>
        <p:cNvPr id="1" name=""/>
        <p:cNvGrpSpPr/>
        <p:nvPr/>
      </p:nvGrpSpPr>
      <p:grpSpPr>
        <a:xfrm>
          <a:off x="0" y="0"/>
          <a:ext cx="0" cy="0"/>
          <a:chOff x="0" y="0"/>
          <a:chExt cx="0" cy="0"/>
        </a:xfrm>
      </p:grpSpPr>
      <p:sp>
        <p:nvSpPr>
          <p:cNvPr id="2" name="Title 1"/>
          <p:cNvSpPr>
            <a:spLocks noGrp="1"/>
          </p:cNvSpPr>
          <p:nvPr>
            <p:ph type="title"/>
          </p:nvPr>
        </p:nvSpPr>
        <p:spPr>
          <a:xfrm>
            <a:off x="0" y="2060848"/>
            <a:ext cx="12192000" cy="1440160"/>
          </a:xfrm>
          <a:gradFill flip="none" rotWithShape="1">
            <a:gsLst>
              <a:gs pos="0">
                <a:schemeClr val="accent6"/>
              </a:gs>
              <a:gs pos="50000">
                <a:schemeClr val="accent5"/>
              </a:gs>
              <a:gs pos="100000">
                <a:schemeClr val="accent2"/>
              </a:gs>
            </a:gsLst>
            <a:lin ang="0" scaled="1"/>
            <a:tileRect/>
          </a:gradFill>
        </p:spPr>
        <p:txBody>
          <a:bodyPr/>
          <a:lstStyle/>
          <a:p>
            <a:r>
              <a:rPr lang="en-US" smtClean="0"/>
              <a:t>Click to edit Master title style</a:t>
            </a:r>
            <a:endParaRPr lang="en-GB" dirty="0"/>
          </a:p>
        </p:txBody>
      </p:sp>
    </p:spTree>
    <p:extLst>
      <p:ext uri="{BB962C8B-B14F-4D97-AF65-F5344CB8AC3E}">
        <p14:creationId xmlns:p14="http://schemas.microsoft.com/office/powerpoint/2010/main" val="31945885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2192000" cy="1143000"/>
          </a:xfrm>
          <a:solidFill>
            <a:srgbClr val="FFFF00"/>
          </a:solidFill>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480022772"/>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2192000" cy="1143000"/>
          </a:xfrm>
          <a:solidFill>
            <a:srgbClr val="FFFF00"/>
          </a:solidFill>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743868759"/>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538465310"/>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9748947"/>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45959050"/>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42196089"/>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181271230"/>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458498753"/>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88640"/>
            <a:ext cx="9168341" cy="1152128"/>
          </a:xfrm>
          <a:solidFill>
            <a:srgbClr val="7030A0"/>
          </a:solidFill>
        </p:spPr>
        <p:txBody>
          <a:bodyPr/>
          <a:lstStyle>
            <a:lvl1pPr>
              <a:defRPr>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hasCustomPrompt="1"/>
          </p:nvPr>
        </p:nvSpPr>
        <p:spPr>
          <a:xfrm>
            <a:off x="0" y="1556792"/>
            <a:ext cx="12192000" cy="936104"/>
          </a:xfrm>
          <a:solidFill>
            <a:srgbClr val="0070C0"/>
          </a:solidFill>
        </p:spPr>
        <p:txBody>
          <a:bodyPr>
            <a:normAutofit/>
          </a:bodyPr>
          <a:lstStyle>
            <a:lvl1pPr marL="0" indent="0" algn="ctr">
              <a:buNone/>
              <a:defRPr sz="4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Outcomes</a:t>
            </a:r>
            <a:endParaRPr lang="en-GB" dirty="0"/>
          </a:p>
        </p:txBody>
      </p:sp>
      <p:sp>
        <p:nvSpPr>
          <p:cNvPr id="18" name="Date Placeholder 17"/>
          <p:cNvSpPr>
            <a:spLocks noGrp="1"/>
          </p:cNvSpPr>
          <p:nvPr>
            <p:ph type="dt" sz="half" idx="10"/>
          </p:nvPr>
        </p:nvSpPr>
        <p:spPr>
          <a:xfrm>
            <a:off x="9168341" y="188640"/>
            <a:ext cx="3023659" cy="1152128"/>
          </a:xfrm>
          <a:solidFill>
            <a:srgbClr val="7030A0"/>
          </a:solidFill>
        </p:spPr>
        <p:txBody>
          <a:bodyPr/>
          <a:lstStyle>
            <a:lvl1pPr>
              <a:defRPr sz="2400">
                <a:solidFill>
                  <a:schemeClr val="bg1"/>
                </a:solidFill>
              </a:defRPr>
            </a:lvl1pPr>
          </a:lstStyle>
          <a:p>
            <a:endParaRPr lang="en-GB" dirty="0">
              <a:solidFill>
                <a:prstClr val="white"/>
              </a:solidFill>
            </a:endParaRPr>
          </a:p>
        </p:txBody>
      </p:sp>
    </p:spTree>
    <p:extLst>
      <p:ext uri="{BB962C8B-B14F-4D97-AF65-F5344CB8AC3E}">
        <p14:creationId xmlns:p14="http://schemas.microsoft.com/office/powerpoint/2010/main" val="352692362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hink; Pair; Shar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4638"/>
            <a:ext cx="8384133" cy="1143000"/>
          </a:xfrm>
          <a:solidFill>
            <a:srgbClr val="7030A0"/>
          </a:solidFill>
          <a:ln>
            <a:solidFill>
              <a:schemeClr val="bg1"/>
            </a:solidFill>
          </a:ln>
        </p:spPr>
        <p:txBody>
          <a:bodyPr/>
          <a:lstStyle>
            <a:lvl1pPr>
              <a:defRPr>
                <a:solidFill>
                  <a:schemeClr val="bg1"/>
                </a:solidFill>
              </a:defRPr>
            </a:lvl1pPr>
          </a:lstStyle>
          <a:p>
            <a:r>
              <a:rPr lang="en-US" dirty="0" smtClean="0"/>
              <a:t>Think; Pair; Share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1026" name="Picture 2" descr="Image result for think pair share"/>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7332"/>
          <a:stretch/>
        </p:blipFill>
        <p:spPr bwMode="auto">
          <a:xfrm>
            <a:off x="8384133" y="404664"/>
            <a:ext cx="3810000" cy="88596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Image result for think pair share"/>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7332"/>
          <a:stretch/>
        </p:blipFill>
        <p:spPr bwMode="auto">
          <a:xfrm>
            <a:off x="8384133" y="404664"/>
            <a:ext cx="3810000" cy="88596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mage result for think pair share"/>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7332"/>
          <a:stretch/>
        </p:blipFill>
        <p:spPr bwMode="auto">
          <a:xfrm>
            <a:off x="8384133" y="404664"/>
            <a:ext cx="3810000" cy="88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3022419"/>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1_Key Question">
    <p:spTree>
      <p:nvGrpSpPr>
        <p:cNvPr id="1" name=""/>
        <p:cNvGrpSpPr/>
        <p:nvPr/>
      </p:nvGrpSpPr>
      <p:grpSpPr>
        <a:xfrm>
          <a:off x="0" y="0"/>
          <a:ext cx="0" cy="0"/>
          <a:chOff x="0" y="0"/>
          <a:chExt cx="0" cy="0"/>
        </a:xfrm>
      </p:grpSpPr>
      <p:sp>
        <p:nvSpPr>
          <p:cNvPr id="2" name="Title 1"/>
          <p:cNvSpPr>
            <a:spLocks noGrp="1"/>
          </p:cNvSpPr>
          <p:nvPr>
            <p:ph type="title"/>
          </p:nvPr>
        </p:nvSpPr>
        <p:spPr>
          <a:xfrm>
            <a:off x="5952" y="2492897"/>
            <a:ext cx="12186048" cy="1362075"/>
          </a:xfrm>
          <a:solidFill>
            <a:srgbClr val="FF0000"/>
          </a:solidFill>
        </p:spPr>
        <p:txBody>
          <a:bodyPr anchor="t"/>
          <a:lstStyle>
            <a:lvl1pPr algn="ctr">
              <a:defRPr sz="4000" b="1" cap="none" baseline="0"/>
            </a:lvl1pPr>
          </a:lstStyle>
          <a:p>
            <a:r>
              <a:rPr lang="en-US" smtClean="0"/>
              <a:t>Click to edit Master title style</a:t>
            </a:r>
            <a:endParaRPr lang="en-GB" dirty="0"/>
          </a:p>
        </p:txBody>
      </p:sp>
    </p:spTree>
    <p:extLst>
      <p:ext uri="{BB962C8B-B14F-4D97-AF65-F5344CB8AC3E}">
        <p14:creationId xmlns:p14="http://schemas.microsoft.com/office/powerpoint/2010/main" val="3018181255"/>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88640"/>
            <a:ext cx="9168341" cy="1152128"/>
          </a:xfrm>
          <a:solidFill>
            <a:srgbClr val="7030A0"/>
          </a:solidFill>
        </p:spPr>
        <p:txBody>
          <a:bodyPr>
            <a:normAutofit/>
          </a:bodyPr>
          <a:lstStyle>
            <a:lvl1pPr>
              <a:defRPr sz="4000">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hasCustomPrompt="1"/>
          </p:nvPr>
        </p:nvSpPr>
        <p:spPr>
          <a:xfrm>
            <a:off x="0" y="1556792"/>
            <a:ext cx="12192000" cy="936104"/>
          </a:xfrm>
          <a:solidFill>
            <a:srgbClr val="0070C0"/>
          </a:solidFill>
        </p:spPr>
        <p:txBody>
          <a:bodyPr anchor="ctr">
            <a:normAutofit/>
          </a:bodyPr>
          <a:lstStyle>
            <a:lvl1pPr marL="0" indent="0" algn="ctr">
              <a:buNone/>
              <a:defRPr sz="4000" b="1">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smtClean="0"/>
              <a:t>Outcomes</a:t>
            </a:r>
            <a:endParaRPr lang="en-GB" dirty="0"/>
          </a:p>
        </p:txBody>
      </p:sp>
      <p:sp>
        <p:nvSpPr>
          <p:cNvPr id="18" name="Date Placeholder 17"/>
          <p:cNvSpPr>
            <a:spLocks noGrp="1"/>
          </p:cNvSpPr>
          <p:nvPr>
            <p:ph type="dt" sz="half" idx="10"/>
          </p:nvPr>
        </p:nvSpPr>
        <p:spPr>
          <a:xfrm>
            <a:off x="9168341" y="188640"/>
            <a:ext cx="3023659" cy="1152128"/>
          </a:xfrm>
          <a:solidFill>
            <a:srgbClr val="7030A0"/>
          </a:solidFill>
        </p:spPr>
        <p:txBody>
          <a:bodyPr/>
          <a:lstStyle>
            <a:lvl1pPr>
              <a:defRPr sz="1800">
                <a:solidFill>
                  <a:schemeClr val="bg1"/>
                </a:solidFill>
              </a:defRPr>
            </a:lvl1pPr>
          </a:lstStyle>
          <a:p>
            <a:endParaRPr lang="en-GB" dirty="0">
              <a:solidFill>
                <a:prstClr val="white"/>
              </a:solidFill>
            </a:endParaRPr>
          </a:p>
        </p:txBody>
      </p:sp>
      <p:sp>
        <p:nvSpPr>
          <p:cNvPr id="5" name="Text Placeholder 4"/>
          <p:cNvSpPr>
            <a:spLocks noGrp="1"/>
          </p:cNvSpPr>
          <p:nvPr>
            <p:ph type="body" sz="quarter" idx="11"/>
          </p:nvPr>
        </p:nvSpPr>
        <p:spPr>
          <a:xfrm>
            <a:off x="624419" y="2565400"/>
            <a:ext cx="10943167" cy="388778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05658627"/>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Student Tas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4638"/>
            <a:ext cx="12192000" cy="1143000"/>
          </a:xfrm>
          <a:solidFill>
            <a:schemeClr val="tx1"/>
          </a:solidFill>
        </p:spPr>
        <p:txBody>
          <a:bodyPr>
            <a:normAutofit/>
          </a:bodyPr>
          <a:lstStyle>
            <a:lvl1pPr>
              <a:defRPr sz="4000" b="1">
                <a:solidFill>
                  <a:schemeClr val="bg1"/>
                </a:solidFill>
              </a:defRPr>
            </a:lvl1pPr>
          </a:lstStyle>
          <a:p>
            <a:r>
              <a:rPr lang="en-US" dirty="0" smtClean="0"/>
              <a:t>Classroom Culture</a:t>
            </a:r>
            <a:endParaRPr lang="en-GB" dirty="0"/>
          </a:p>
        </p:txBody>
      </p:sp>
      <p:sp>
        <p:nvSpPr>
          <p:cNvPr id="4" name="TextBox 3"/>
          <p:cNvSpPr txBox="1"/>
          <p:nvPr userDrawn="1"/>
        </p:nvSpPr>
        <p:spPr>
          <a:xfrm>
            <a:off x="407368" y="1700808"/>
            <a:ext cx="11305256" cy="4524315"/>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solidFill>
                  <a:prstClr val="black"/>
                </a:solidFill>
              </a:rPr>
              <a:t>I bring my full attention and readiness to contribute. I bring my voice, the best of my thoughts and ideas at the right time and in the right way.</a:t>
            </a:r>
          </a:p>
          <a:p>
            <a:pPr marL="285750" indent="-285750">
              <a:buFont typeface="Arial" panose="020B0604020202020204" pitchFamily="34" charset="0"/>
              <a:buChar char="•"/>
            </a:pPr>
            <a:r>
              <a:rPr lang="en-GB" sz="2400" dirty="0" smtClean="0">
                <a:solidFill>
                  <a:prstClr val="black"/>
                </a:solidFill>
              </a:rPr>
              <a:t>I am valuable and this gives me a secure identity. I have no need to prove my worth or impress others.</a:t>
            </a:r>
          </a:p>
          <a:p>
            <a:pPr marL="285750" indent="-285750">
              <a:buFont typeface="Arial" panose="020B0604020202020204" pitchFamily="34" charset="0"/>
              <a:buChar char="•"/>
            </a:pPr>
            <a:r>
              <a:rPr lang="en-GB" sz="2400" dirty="0" smtClean="0">
                <a:solidFill>
                  <a:prstClr val="black"/>
                </a:solidFill>
              </a:rPr>
              <a:t>My thoughts and actions must build up my friends and peers, because we are one.</a:t>
            </a:r>
          </a:p>
          <a:p>
            <a:pPr marL="285750" indent="-285750">
              <a:buFont typeface="Arial" panose="020B0604020202020204" pitchFamily="34" charset="0"/>
              <a:buChar char="•"/>
            </a:pPr>
            <a:r>
              <a:rPr lang="en-GB" sz="2400" dirty="0" smtClean="0">
                <a:solidFill>
                  <a:prstClr val="black"/>
                </a:solidFill>
              </a:rPr>
              <a:t>I listen to my teachers. I will follow their expectations and obey instructions straight away.</a:t>
            </a:r>
          </a:p>
          <a:p>
            <a:pPr marL="285750" indent="-285750">
              <a:buFont typeface="Arial" panose="020B0604020202020204" pitchFamily="34" charset="0"/>
              <a:buChar char="•"/>
            </a:pPr>
            <a:r>
              <a:rPr lang="en-GB" sz="2400" dirty="0" smtClean="0">
                <a:solidFill>
                  <a:prstClr val="black"/>
                </a:solidFill>
              </a:rPr>
              <a:t>I always choose to think, speak and act kindly and lovingly.</a:t>
            </a:r>
          </a:p>
          <a:p>
            <a:pPr marL="285750" indent="-285750">
              <a:buFont typeface="Arial" panose="020B0604020202020204" pitchFamily="34" charset="0"/>
              <a:buChar char="•"/>
            </a:pPr>
            <a:r>
              <a:rPr lang="en-GB" sz="2400" dirty="0" smtClean="0">
                <a:solidFill>
                  <a:prstClr val="black"/>
                </a:solidFill>
              </a:rPr>
              <a:t>In every situation I look to uphold the highest standards and set an example for others to follow.</a:t>
            </a:r>
          </a:p>
          <a:p>
            <a:pPr marL="285750" indent="-285750">
              <a:buFont typeface="Arial" panose="020B0604020202020204" pitchFamily="34" charset="0"/>
              <a:buChar char="•"/>
            </a:pPr>
            <a:r>
              <a:rPr lang="en-GB" sz="2400" dirty="0" smtClean="0">
                <a:solidFill>
                  <a:prstClr val="black"/>
                </a:solidFill>
              </a:rPr>
              <a:t>I will be strong and courageous because I know that I can achieve far more than I believe.</a:t>
            </a:r>
          </a:p>
        </p:txBody>
      </p:sp>
    </p:spTree>
    <p:extLst>
      <p:ext uri="{BB962C8B-B14F-4D97-AF65-F5344CB8AC3E}">
        <p14:creationId xmlns:p14="http://schemas.microsoft.com/office/powerpoint/2010/main" val="2585317339"/>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2_Key Question">
    <p:spTree>
      <p:nvGrpSpPr>
        <p:cNvPr id="1" name=""/>
        <p:cNvGrpSpPr/>
        <p:nvPr/>
      </p:nvGrpSpPr>
      <p:grpSpPr>
        <a:xfrm>
          <a:off x="0" y="0"/>
          <a:ext cx="0" cy="0"/>
          <a:chOff x="0" y="0"/>
          <a:chExt cx="0" cy="0"/>
        </a:xfrm>
      </p:grpSpPr>
      <p:sp>
        <p:nvSpPr>
          <p:cNvPr id="3" name="Title 2"/>
          <p:cNvSpPr>
            <a:spLocks noGrp="1"/>
          </p:cNvSpPr>
          <p:nvPr>
            <p:ph type="title"/>
          </p:nvPr>
        </p:nvSpPr>
        <p:spPr>
          <a:xfrm>
            <a:off x="0" y="2051720"/>
            <a:ext cx="12219584" cy="1449288"/>
          </a:xfrm>
          <a:solidFill>
            <a:srgbClr val="002060"/>
          </a:solidFill>
        </p:spPr>
        <p:txBody>
          <a:bodyPr>
            <a:normAutofit/>
          </a:bodyPr>
          <a:lstStyle>
            <a:lvl1pPr>
              <a:defRPr sz="4000" b="1">
                <a:solidFill>
                  <a:schemeClr val="bg1"/>
                </a:solidFill>
              </a:defRPr>
            </a:lvl1pPr>
          </a:lstStyle>
          <a:p>
            <a:r>
              <a:rPr lang="en-US" dirty="0" smtClean="0"/>
              <a:t>Click to edit Master title style</a:t>
            </a:r>
            <a:endParaRPr lang="en-GB" dirty="0"/>
          </a:p>
        </p:txBody>
      </p:sp>
    </p:spTree>
    <p:extLst>
      <p:ext uri="{BB962C8B-B14F-4D97-AF65-F5344CB8AC3E}">
        <p14:creationId xmlns:p14="http://schemas.microsoft.com/office/powerpoint/2010/main" val="2009713411"/>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RAG">
    <p:spTree>
      <p:nvGrpSpPr>
        <p:cNvPr id="1" name=""/>
        <p:cNvGrpSpPr/>
        <p:nvPr/>
      </p:nvGrpSpPr>
      <p:grpSpPr>
        <a:xfrm>
          <a:off x="0" y="0"/>
          <a:ext cx="0" cy="0"/>
          <a:chOff x="0" y="0"/>
          <a:chExt cx="0" cy="0"/>
        </a:xfrm>
      </p:grpSpPr>
      <p:sp>
        <p:nvSpPr>
          <p:cNvPr id="2" name="Title 1"/>
          <p:cNvSpPr>
            <a:spLocks noGrp="1"/>
          </p:cNvSpPr>
          <p:nvPr>
            <p:ph type="title"/>
          </p:nvPr>
        </p:nvSpPr>
        <p:spPr>
          <a:xfrm>
            <a:off x="0" y="2060848"/>
            <a:ext cx="12192000" cy="1440160"/>
          </a:xfrm>
          <a:gradFill flip="none" rotWithShape="1">
            <a:gsLst>
              <a:gs pos="0">
                <a:schemeClr val="accent6"/>
              </a:gs>
              <a:gs pos="50000">
                <a:schemeClr val="accent5"/>
              </a:gs>
              <a:gs pos="100000">
                <a:schemeClr val="accent2"/>
              </a:gs>
            </a:gsLst>
            <a:lin ang="0" scaled="1"/>
            <a:tileRect/>
          </a:gradFill>
        </p:spPr>
        <p:txBody>
          <a:bodyPr>
            <a:normAutofit/>
          </a:bodyPr>
          <a:lstStyle>
            <a:lvl1pPr>
              <a:defRPr sz="4000"/>
            </a:lvl1pPr>
          </a:lstStyle>
          <a:p>
            <a:r>
              <a:rPr lang="en-US" dirty="0" smtClean="0"/>
              <a:t>Click to edit Master title style</a:t>
            </a:r>
            <a:endParaRPr lang="en-GB" dirty="0"/>
          </a:p>
        </p:txBody>
      </p:sp>
    </p:spTree>
    <p:extLst>
      <p:ext uri="{BB962C8B-B14F-4D97-AF65-F5344CB8AC3E}">
        <p14:creationId xmlns:p14="http://schemas.microsoft.com/office/powerpoint/2010/main" val="511393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88640"/>
            <a:ext cx="9168341" cy="1152128"/>
          </a:xfrm>
          <a:solidFill>
            <a:srgbClr val="7030A0"/>
          </a:solidFill>
        </p:spPr>
        <p:txBody>
          <a:bodyPr/>
          <a:lstStyle>
            <a:lvl1pPr>
              <a:defRPr>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hasCustomPrompt="1"/>
          </p:nvPr>
        </p:nvSpPr>
        <p:spPr>
          <a:xfrm>
            <a:off x="0" y="1556792"/>
            <a:ext cx="12192000" cy="936104"/>
          </a:xfrm>
          <a:solidFill>
            <a:srgbClr val="0070C0"/>
          </a:solidFill>
        </p:spPr>
        <p:txBody>
          <a:bodyPr>
            <a:normAutofit/>
          </a:bodyPr>
          <a:lstStyle>
            <a:lvl1pPr marL="0" indent="0" algn="ctr">
              <a:buNone/>
              <a:defRPr sz="3300" b="1">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smtClean="0"/>
              <a:t>Outcomes</a:t>
            </a:r>
            <a:endParaRPr lang="en-GB" dirty="0"/>
          </a:p>
        </p:txBody>
      </p:sp>
      <p:sp>
        <p:nvSpPr>
          <p:cNvPr id="18" name="Date Placeholder 17"/>
          <p:cNvSpPr>
            <a:spLocks noGrp="1"/>
          </p:cNvSpPr>
          <p:nvPr>
            <p:ph type="dt" sz="half" idx="10"/>
          </p:nvPr>
        </p:nvSpPr>
        <p:spPr>
          <a:xfrm>
            <a:off x="9168341" y="188640"/>
            <a:ext cx="3023659" cy="1152128"/>
          </a:xfrm>
          <a:solidFill>
            <a:srgbClr val="7030A0"/>
          </a:solidFill>
        </p:spPr>
        <p:txBody>
          <a:bodyPr/>
          <a:lstStyle>
            <a:lvl1pPr>
              <a:defRPr sz="1800">
                <a:solidFill>
                  <a:schemeClr val="bg1"/>
                </a:solidFill>
              </a:defRPr>
            </a:lvl1pPr>
          </a:lstStyle>
          <a:p>
            <a:endParaRPr lang="en-GB" dirty="0">
              <a:solidFill>
                <a:prstClr val="white"/>
              </a:solidFill>
            </a:endParaRPr>
          </a:p>
        </p:txBody>
      </p:sp>
    </p:spTree>
    <p:extLst>
      <p:ext uri="{BB962C8B-B14F-4D97-AF65-F5344CB8AC3E}">
        <p14:creationId xmlns:p14="http://schemas.microsoft.com/office/powerpoint/2010/main" val="2583692553"/>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Key Question">
    <p:spTree>
      <p:nvGrpSpPr>
        <p:cNvPr id="1" name=""/>
        <p:cNvGrpSpPr/>
        <p:nvPr/>
      </p:nvGrpSpPr>
      <p:grpSpPr>
        <a:xfrm>
          <a:off x="0" y="0"/>
          <a:ext cx="0" cy="0"/>
          <a:chOff x="0" y="0"/>
          <a:chExt cx="0" cy="0"/>
        </a:xfrm>
      </p:grpSpPr>
      <p:sp>
        <p:nvSpPr>
          <p:cNvPr id="2" name="Title 1"/>
          <p:cNvSpPr>
            <a:spLocks noGrp="1"/>
          </p:cNvSpPr>
          <p:nvPr>
            <p:ph type="title"/>
          </p:nvPr>
        </p:nvSpPr>
        <p:spPr>
          <a:xfrm>
            <a:off x="5952" y="2492899"/>
            <a:ext cx="12186048" cy="1362075"/>
          </a:xfrm>
          <a:solidFill>
            <a:srgbClr val="FF0000"/>
          </a:solidFill>
        </p:spPr>
        <p:txBody>
          <a:bodyPr anchor="t"/>
          <a:lstStyle>
            <a:lvl1pPr algn="ctr">
              <a:defRPr sz="3000" b="1" cap="none" baseline="0"/>
            </a:lvl1pPr>
          </a:lstStyle>
          <a:p>
            <a:r>
              <a:rPr lang="en-US" dirty="0" smtClean="0"/>
              <a:t>Click to edit Master title style</a:t>
            </a:r>
            <a:endParaRPr lang="en-GB" dirty="0"/>
          </a:p>
        </p:txBody>
      </p:sp>
    </p:spTree>
    <p:extLst>
      <p:ext uri="{BB962C8B-B14F-4D97-AF65-F5344CB8AC3E}">
        <p14:creationId xmlns:p14="http://schemas.microsoft.com/office/powerpoint/2010/main" val="295441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hink; Pair; Shar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4638"/>
            <a:ext cx="12192000" cy="1143000"/>
          </a:xfrm>
          <a:solidFill>
            <a:srgbClr val="002060"/>
          </a:solidFill>
          <a:ln>
            <a:solidFill>
              <a:schemeClr val="bg1"/>
            </a:solidFill>
          </a:ln>
        </p:spPr>
        <p:txBody>
          <a:bodyPr/>
          <a:lstStyle>
            <a:lvl1pPr>
              <a:defRPr b="1">
                <a:solidFill>
                  <a:schemeClr val="bg1"/>
                </a:solidFill>
              </a:defRPr>
            </a:lvl1pPr>
          </a:lstStyle>
          <a:p>
            <a:r>
              <a:rPr lang="en-US" dirty="0" smtClean="0"/>
              <a:t>Specification</a:t>
            </a:r>
            <a:endParaRPr lang="en-GB" dirty="0"/>
          </a:p>
        </p:txBody>
      </p:sp>
      <p:sp>
        <p:nvSpPr>
          <p:cNvPr id="3" name="Content Placeholder 2"/>
          <p:cNvSpPr>
            <a:spLocks noGrp="1"/>
          </p:cNvSpPr>
          <p:nvPr>
            <p:ph idx="1"/>
          </p:nvPr>
        </p:nvSpPr>
        <p:spPr/>
        <p:txBody>
          <a:bodyPr/>
          <a:lstStyle>
            <a:lvl2pPr>
              <a:defRPr sz="3200"/>
            </a:lvl2pPr>
            <a:lvl3pPr>
              <a:defRPr sz="28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83888672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rain Only Activity">
    <p:spTree>
      <p:nvGrpSpPr>
        <p:cNvPr id="1" name=""/>
        <p:cNvGrpSpPr/>
        <p:nvPr/>
      </p:nvGrpSpPr>
      <p:grpSpPr>
        <a:xfrm>
          <a:off x="0" y="0"/>
          <a:ext cx="0" cy="0"/>
          <a:chOff x="0" y="0"/>
          <a:chExt cx="0" cy="0"/>
        </a:xfrm>
      </p:grpSpPr>
      <p:sp>
        <p:nvSpPr>
          <p:cNvPr id="2" name="Title 1"/>
          <p:cNvSpPr>
            <a:spLocks noGrp="1"/>
          </p:cNvSpPr>
          <p:nvPr>
            <p:ph type="title"/>
          </p:nvPr>
        </p:nvSpPr>
        <p:spPr>
          <a:xfrm>
            <a:off x="1" y="274638"/>
            <a:ext cx="9448839" cy="1143000"/>
          </a:xfrm>
          <a:solidFill>
            <a:srgbClr val="00B0F0"/>
          </a:solidFill>
        </p:spPr>
        <p:txBody>
          <a:bodyPr/>
          <a:lstStyle>
            <a:lvl1pPr>
              <a:defRPr baseline="0"/>
            </a:lvl1p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pic>
        <p:nvPicPr>
          <p:cNvPr id="2050" name="Picture 2" descr="Image result for brai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8840" y="260648"/>
            <a:ext cx="2743161" cy="1152128"/>
          </a:xfrm>
          <a:prstGeom prst="rect">
            <a:avLst/>
          </a:prstGeom>
          <a:noFill/>
          <a:extLst>
            <a:ext uri="{909E8E84-426E-40DD-AFC4-6F175D3DCCD1}">
              <a14:hiddenFill xmlns:a14="http://schemas.microsoft.com/office/drawing/2010/main">
                <a:solidFill>
                  <a:srgbClr val="FFFFFF"/>
                </a:solidFill>
              </a14:hiddenFill>
            </a:ext>
          </a:extLst>
        </p:spPr>
      </p:pic>
      <p:sp>
        <p:nvSpPr>
          <p:cNvPr id="5" name="Donut 4"/>
          <p:cNvSpPr/>
          <p:nvPr/>
        </p:nvSpPr>
        <p:spPr>
          <a:xfrm>
            <a:off x="9648395" y="4941168"/>
            <a:ext cx="2555776" cy="1916832"/>
          </a:xfrm>
          <a:prstGeom prst="donut">
            <a:avLst>
              <a:gd name="adj" fmla="val 1370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smtClean="0">
                <a:solidFill>
                  <a:schemeClr val="tx1"/>
                </a:solidFill>
              </a:rPr>
              <a:t>5</a:t>
            </a:r>
            <a:endParaRPr lang="en-GB" sz="1800" dirty="0">
              <a:solidFill>
                <a:schemeClr val="tx1"/>
              </a:solidFill>
            </a:endParaRPr>
          </a:p>
        </p:txBody>
      </p:sp>
      <p:sp>
        <p:nvSpPr>
          <p:cNvPr id="6" name="Donut 5"/>
          <p:cNvSpPr/>
          <p:nvPr/>
        </p:nvSpPr>
        <p:spPr>
          <a:xfrm>
            <a:off x="9648395" y="4941168"/>
            <a:ext cx="2555776" cy="1916832"/>
          </a:xfrm>
          <a:prstGeom prst="donut">
            <a:avLst>
              <a:gd name="adj" fmla="val 1370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smtClean="0">
                <a:solidFill>
                  <a:schemeClr val="tx1"/>
                </a:solidFill>
              </a:rPr>
              <a:t>5</a:t>
            </a:r>
            <a:endParaRPr lang="en-GB" sz="1800" dirty="0">
              <a:solidFill>
                <a:schemeClr val="tx1"/>
              </a:solidFill>
            </a:endParaRPr>
          </a:p>
        </p:txBody>
      </p:sp>
      <p:pic>
        <p:nvPicPr>
          <p:cNvPr id="7" name="Picture 2" descr="Image result for brai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8840" y="260648"/>
            <a:ext cx="2743161" cy="1152128"/>
          </a:xfrm>
          <a:prstGeom prst="rect">
            <a:avLst/>
          </a:prstGeom>
          <a:noFill/>
          <a:extLst>
            <a:ext uri="{909E8E84-426E-40DD-AFC4-6F175D3DCCD1}">
              <a14:hiddenFill xmlns:a14="http://schemas.microsoft.com/office/drawing/2010/main">
                <a:solidFill>
                  <a:srgbClr val="FFFFFF"/>
                </a:solidFill>
              </a14:hiddenFill>
            </a:ext>
          </a:extLst>
        </p:spPr>
      </p:pic>
      <p:sp>
        <p:nvSpPr>
          <p:cNvPr id="8" name="Donut 7"/>
          <p:cNvSpPr/>
          <p:nvPr/>
        </p:nvSpPr>
        <p:spPr>
          <a:xfrm>
            <a:off x="9648395" y="4941168"/>
            <a:ext cx="2555776" cy="1916832"/>
          </a:xfrm>
          <a:prstGeom prst="donut">
            <a:avLst>
              <a:gd name="adj" fmla="val 1370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smtClean="0">
                <a:solidFill>
                  <a:schemeClr val="tx1"/>
                </a:solidFill>
              </a:rPr>
              <a:t>5</a:t>
            </a:r>
            <a:endParaRPr lang="en-GB" sz="1800" dirty="0">
              <a:solidFill>
                <a:schemeClr val="tx1"/>
              </a:solidFill>
            </a:endParaRPr>
          </a:p>
        </p:txBody>
      </p:sp>
      <p:sp>
        <p:nvSpPr>
          <p:cNvPr id="9" name="Donut 8"/>
          <p:cNvSpPr/>
          <p:nvPr/>
        </p:nvSpPr>
        <p:spPr>
          <a:xfrm>
            <a:off x="9648395" y="4941168"/>
            <a:ext cx="2555776" cy="1916832"/>
          </a:xfrm>
          <a:prstGeom prst="donut">
            <a:avLst>
              <a:gd name="adj" fmla="val 1370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smtClean="0">
                <a:solidFill>
                  <a:schemeClr val="tx1"/>
                </a:solidFill>
              </a:rPr>
              <a:t>5</a:t>
            </a:r>
            <a:endParaRPr lang="en-GB" sz="1800" dirty="0">
              <a:solidFill>
                <a:schemeClr val="tx1"/>
              </a:solidFill>
            </a:endParaRPr>
          </a:p>
        </p:txBody>
      </p:sp>
      <p:pic>
        <p:nvPicPr>
          <p:cNvPr id="10" name="Picture 2" descr="Image result for brain">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448841" y="260648"/>
            <a:ext cx="2743161" cy="11521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625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300000"/>
                                        <p:tgtEl>
                                          <p:spTgt spid="6"/>
                                        </p:tgtEl>
                                      </p:cBhvr>
                                    </p:animEffect>
                                    <p:set>
                                      <p:cBhvr>
                                        <p:cTn id="7" dur="1" fill="hold">
                                          <p:stCondLst>
                                            <p:cond delay="2999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1" presetClass="exit" presetSubtype="1" fill="hold" grpId="0" nodeType="clickEffect">
                                  <p:stCondLst>
                                    <p:cond delay="0"/>
                                  </p:stCondLst>
                                  <p:childTnLst>
                                    <p:animEffect transition="out" filter="wheel(1)">
                                      <p:cBhvr>
                                        <p:cTn id="11" dur="300000"/>
                                        <p:tgtEl>
                                          <p:spTgt spid="9"/>
                                        </p:tgtEl>
                                      </p:cBhvr>
                                    </p:animEffect>
                                    <p:set>
                                      <p:cBhvr>
                                        <p:cTn id="12" dur="1" fill="hold">
                                          <p:stCondLst>
                                            <p:cond delay="299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Key Question">
    <p:bg>
      <p:bgPr>
        <a:solidFill>
          <a:schemeClr val="tx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051720"/>
            <a:ext cx="12219584" cy="1449288"/>
          </a:xfrm>
          <a:solidFill>
            <a:srgbClr val="002060"/>
          </a:solidFill>
        </p:spPr>
        <p:txBody>
          <a:bodyPr/>
          <a:lstStyle>
            <a:lvl1pPr>
              <a:defRPr b="1">
                <a:solidFill>
                  <a:schemeClr val="bg1"/>
                </a:solidFill>
              </a:defRPr>
            </a:lvl1pPr>
          </a:lstStyle>
          <a:p>
            <a:r>
              <a:rPr lang="en-US" smtClean="0"/>
              <a:t>Click to edit Master title style</a:t>
            </a:r>
            <a:endParaRPr lang="en-GB" dirty="0"/>
          </a:p>
        </p:txBody>
      </p:sp>
    </p:spTree>
    <p:extLst>
      <p:ext uri="{BB962C8B-B14F-4D97-AF65-F5344CB8AC3E}">
        <p14:creationId xmlns:p14="http://schemas.microsoft.com/office/powerpoint/2010/main" val="121055546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AG">
    <p:spTree>
      <p:nvGrpSpPr>
        <p:cNvPr id="1" name=""/>
        <p:cNvGrpSpPr/>
        <p:nvPr/>
      </p:nvGrpSpPr>
      <p:grpSpPr>
        <a:xfrm>
          <a:off x="0" y="0"/>
          <a:ext cx="0" cy="0"/>
          <a:chOff x="0" y="0"/>
          <a:chExt cx="0" cy="0"/>
        </a:xfrm>
      </p:grpSpPr>
      <p:sp>
        <p:nvSpPr>
          <p:cNvPr id="2" name="Title 1"/>
          <p:cNvSpPr>
            <a:spLocks noGrp="1"/>
          </p:cNvSpPr>
          <p:nvPr>
            <p:ph type="title"/>
          </p:nvPr>
        </p:nvSpPr>
        <p:spPr>
          <a:xfrm>
            <a:off x="0" y="2060848"/>
            <a:ext cx="12192000" cy="1440160"/>
          </a:xfrm>
          <a:gradFill flip="none" rotWithShape="1">
            <a:gsLst>
              <a:gs pos="0">
                <a:schemeClr val="accent6"/>
              </a:gs>
              <a:gs pos="50000">
                <a:schemeClr val="accent5"/>
              </a:gs>
              <a:gs pos="100000">
                <a:schemeClr val="accent2"/>
              </a:gs>
            </a:gsLst>
            <a:lin ang="0" scaled="1"/>
            <a:tileRect/>
          </a:gradFill>
        </p:spPr>
        <p:txBody>
          <a:bodyPr/>
          <a:lstStyle/>
          <a:p>
            <a:r>
              <a:rPr lang="en-US" smtClean="0"/>
              <a:t>Click to edit Master title style</a:t>
            </a:r>
            <a:endParaRPr lang="en-GB" dirty="0"/>
          </a:p>
        </p:txBody>
      </p:sp>
    </p:spTree>
    <p:extLst>
      <p:ext uri="{BB962C8B-B14F-4D97-AF65-F5344CB8AC3E}">
        <p14:creationId xmlns:p14="http://schemas.microsoft.com/office/powerpoint/2010/main" val="1402167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2192000" cy="1143000"/>
          </a:xfrm>
          <a:solidFill>
            <a:srgbClr val="FFFF00"/>
          </a:solidFill>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80205719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theme" Target="../theme/theme2.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slideLayout" Target="../slideLayouts/slideLayout46.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08C39F-E6AF-4946-A7DB-97630CE0EC80}" type="slidenum">
              <a:rPr lang="en-GB" smtClean="0"/>
              <a:t>‹#›</a:t>
            </a:fld>
            <a:endParaRPr lang="en-GB"/>
          </a:p>
        </p:txBody>
      </p:sp>
    </p:spTree>
    <p:extLst>
      <p:ext uri="{BB962C8B-B14F-4D97-AF65-F5344CB8AC3E}">
        <p14:creationId xmlns:p14="http://schemas.microsoft.com/office/powerpoint/2010/main" val="866005094"/>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61"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 id="2147483735" r:id="rId17"/>
    <p:sldLayoutId id="2147483736" r:id="rId18"/>
    <p:sldLayoutId id="2147483679" r:id="rId19"/>
    <p:sldLayoutId id="2147483669" r:id="rId20"/>
    <p:sldLayoutId id="2147483678" r:id="rId21"/>
    <p:sldLayoutId id="2147483649" r:id="rId22"/>
    <p:sldLayoutId id="2147483651" r:id="rId23"/>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08C39F-E6AF-4946-A7DB-97630CE0E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80469016"/>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 id="2147483755" r:id="rId18"/>
    <p:sldLayoutId id="2147483756" r:id="rId19"/>
    <p:sldLayoutId id="2147483757" r:id="rId20"/>
    <p:sldLayoutId id="2147483758" r:id="rId21"/>
    <p:sldLayoutId id="2147483759" r:id="rId22"/>
    <p:sldLayoutId id="2147483760" r:id="rId23"/>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16" name="Table 15"/>
          <p:cNvGraphicFramePr>
            <a:graphicFrameLocks noGrp="1"/>
          </p:cNvGraphicFramePr>
          <p:nvPr>
            <p:extLst>
              <p:ext uri="{D42A27DB-BD31-4B8C-83A1-F6EECF244321}">
                <p14:modId xmlns:p14="http://schemas.microsoft.com/office/powerpoint/2010/main" val="1969906732"/>
              </p:ext>
            </p:extLst>
          </p:nvPr>
        </p:nvGraphicFramePr>
        <p:xfrm>
          <a:off x="839416" y="9"/>
          <a:ext cx="10441160" cy="6857991"/>
        </p:xfrm>
        <a:graphic>
          <a:graphicData uri="http://schemas.openxmlformats.org/drawingml/2006/table">
            <a:tbl>
              <a:tblPr firstRow="1" bandRow="1">
                <a:tableStyleId>{5C22544A-7EE6-4342-B048-85BDC9FD1C3A}</a:tableStyleId>
              </a:tblPr>
              <a:tblGrid>
                <a:gridCol w="6840760"/>
                <a:gridCol w="1163414"/>
                <a:gridCol w="2436986"/>
              </a:tblGrid>
              <a:tr h="1196133">
                <a:tc gridSpan="2">
                  <a:txBody>
                    <a:bodyPr/>
                    <a:lstStyle/>
                    <a:p>
                      <a:pPr algn="ctr"/>
                      <a:r>
                        <a:rPr lang="en-GB" sz="4000" b="1" dirty="0" smtClean="0">
                          <a:ln w="12700">
                            <a:solidFill>
                              <a:sysClr val="windowText" lastClr="000000"/>
                            </a:solidFill>
                          </a:ln>
                          <a:solidFill>
                            <a:schemeClr val="bg1"/>
                          </a:solidFill>
                          <a:latin typeface="Chewy"/>
                        </a:rPr>
                        <a:t>Revision</a:t>
                      </a:r>
                      <a:endParaRPr lang="en-GB" sz="4000" b="1" dirty="0">
                        <a:ln w="12700">
                          <a:solidFill>
                            <a:sysClr val="windowText" lastClr="000000"/>
                          </a:solidFill>
                        </a:ln>
                        <a:solidFill>
                          <a:schemeClr val="bg1"/>
                        </a:solidFill>
                        <a:latin typeface="Chewy"/>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7030A0"/>
                    </a:solidFill>
                  </a:tcPr>
                </a:tc>
                <a:tc hMerge="1">
                  <a:txBody>
                    <a:bodyPr/>
                    <a:lstStyle/>
                    <a:p>
                      <a:pPr algn="ctr"/>
                      <a:endParaRPr lang="en-GB" sz="4800" b="1" dirty="0">
                        <a:ln w="12700">
                          <a:solidFill>
                            <a:sysClr val="windowText" lastClr="000000"/>
                          </a:solidFill>
                        </a:ln>
                        <a:solidFill>
                          <a:schemeClr val="tx1"/>
                        </a:solidFill>
                        <a:latin typeface="Chewy"/>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r>
                        <a:rPr lang="en-GB" sz="2400" dirty="0" smtClean="0"/>
                        <a:t>Date: </a:t>
                      </a:r>
                      <a:fld id="{7E81601E-A887-4D34-AEA3-A559743CFEDD}" type="datetime5">
                        <a:rPr lang="en-GB" sz="2400" smtClean="0"/>
                        <a:pPr/>
                        <a:t>11-Feb-18</a:t>
                      </a:fld>
                      <a:endParaRPr lang="en-GB" sz="19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7030A0"/>
                    </a:solidFill>
                  </a:tcPr>
                </a:tc>
              </a:tr>
              <a:tr h="197113">
                <a:tc gridSpan="3">
                  <a:txBody>
                    <a:bodyPr/>
                    <a:lstStyle/>
                    <a:p>
                      <a:pPr algn="ctr"/>
                      <a:endParaRPr lang="en-GB" sz="100" b="1" dirty="0">
                        <a:ln w="12700">
                          <a:solidFill>
                            <a:sysClr val="windowText" lastClr="000000"/>
                          </a:solidFill>
                        </a:ln>
                        <a:solidFill>
                          <a:schemeClr val="tx1"/>
                        </a:solidFill>
                        <a:latin typeface="Chewy"/>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r>
              <a:tr h="884613">
                <a:tc gridSpan="3">
                  <a:txBody>
                    <a:bodyPr/>
                    <a:lstStyle/>
                    <a:p>
                      <a:pPr algn="ctr"/>
                      <a:r>
                        <a:rPr lang="en-GB" sz="3600" b="1" dirty="0" smtClean="0">
                          <a:ln w="12700">
                            <a:solidFill>
                              <a:sysClr val="windowText" lastClr="000000"/>
                            </a:solidFill>
                          </a:ln>
                          <a:solidFill>
                            <a:schemeClr val="tx1"/>
                          </a:solidFill>
                          <a:latin typeface="Chewy"/>
                        </a:rPr>
                        <a:t>Outcomes &amp; Success Criteria</a:t>
                      </a:r>
                      <a:endParaRPr lang="en-GB" sz="4800" b="1" dirty="0">
                        <a:ln w="12700">
                          <a:solidFill>
                            <a:sysClr val="windowText" lastClr="000000"/>
                          </a:solidFill>
                        </a:ln>
                        <a:solidFill>
                          <a:schemeClr val="tx1"/>
                        </a:solidFill>
                        <a:latin typeface="Chewy"/>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33CC"/>
                    </a:solidFill>
                  </a:tcPr>
                </a:tc>
                <a:tc hMerge="1">
                  <a:txBody>
                    <a:bodyPr/>
                    <a:lstStyle/>
                    <a:p>
                      <a:pPr algn="ctr"/>
                      <a:endParaRPr lang="en-GB" sz="4800" b="1" dirty="0">
                        <a:ln w="12700">
                          <a:solidFill>
                            <a:sysClr val="windowText" lastClr="000000"/>
                          </a:solidFill>
                        </a:ln>
                        <a:solidFill>
                          <a:schemeClr val="tx1"/>
                        </a:solidFill>
                        <a:latin typeface="Chewy"/>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33CC"/>
                    </a:solidFill>
                  </a:tcPr>
                </a:tc>
                <a:tc hMerge="1">
                  <a:txBody>
                    <a:bodyPr/>
                    <a:lstStyle/>
                    <a:p>
                      <a:endParaRPr lang="en-GB"/>
                    </a:p>
                  </a:txBody>
                  <a:tcPr/>
                </a:tc>
              </a:tr>
              <a:tr h="125593">
                <a:tc gridSpan="3">
                  <a:txBody>
                    <a:bodyPr/>
                    <a:lstStyle/>
                    <a:p>
                      <a:pPr algn="ctr"/>
                      <a:endParaRPr lang="en-GB" sz="100" b="1" dirty="0">
                        <a:ln w="12700">
                          <a:solidFill>
                            <a:sysClr val="windowText" lastClr="000000"/>
                          </a:solidFill>
                        </a:ln>
                        <a:solidFill>
                          <a:schemeClr val="tx1"/>
                        </a:solidFill>
                        <a:latin typeface="Chewy"/>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r>
              <a:tr h="127777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800" kern="1200" dirty="0" smtClean="0">
                        <a:solidFill>
                          <a:schemeClr val="dk1"/>
                        </a:solidFill>
                        <a:effectLst/>
                        <a:latin typeface="+mn-lt"/>
                        <a:ea typeface="+mn-ea"/>
                        <a:cs typeface="+mn-cs"/>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accent2"/>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800" b="0" kern="1200" dirty="0" smtClean="0">
                        <a:solidFill>
                          <a:schemeClr val="dk1"/>
                        </a:solidFill>
                        <a:effectLst/>
                        <a:latin typeface="+mn-lt"/>
                        <a:ea typeface="+mn-ea"/>
                        <a:cs typeface="+mn-cs"/>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hMerge="1">
                  <a:txBody>
                    <a:bodyPr/>
                    <a:lstStyle/>
                    <a:p>
                      <a:endParaRPr lang="en-GB"/>
                    </a:p>
                  </a:txBody>
                  <a:tcPr/>
                </a:tc>
              </a:tr>
              <a:tr h="1277774">
                <a:tc>
                  <a:txBody>
                    <a:bodyPr/>
                    <a:lstStyle/>
                    <a:p>
                      <a:pPr algn="ctr"/>
                      <a:endParaRPr lang="en-GB" sz="28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00"/>
                    </a:solidFill>
                  </a:tcPr>
                </a:tc>
                <a:tc gridSpan="2">
                  <a:txBody>
                    <a:bodyPr/>
                    <a:lstStyle/>
                    <a:p>
                      <a:pPr algn="ctr"/>
                      <a:endParaRPr lang="en-GB" sz="28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endParaRPr lang="en-GB"/>
                    </a:p>
                  </a:txBody>
                  <a:tcPr/>
                </a:tc>
              </a:tr>
              <a:tr h="1277774">
                <a:tc>
                  <a:txBody>
                    <a:bodyPr/>
                    <a:lstStyle/>
                    <a:p>
                      <a:pPr algn="ctr"/>
                      <a:endParaRPr lang="en-GB" sz="2800" dirty="0">
                        <a:solidFill>
                          <a:schemeClr val="bg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0000"/>
                    </a:solidFill>
                  </a:tcPr>
                </a:tc>
                <a:tc gridSpan="2">
                  <a:txBody>
                    <a:bodyPr/>
                    <a:lstStyle/>
                    <a:p>
                      <a:pPr algn="ctr"/>
                      <a:endParaRPr lang="en-GB" sz="2800"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hMerge="1">
                  <a:txBody>
                    <a:bodyPr/>
                    <a:lstStyle/>
                    <a:p>
                      <a:endParaRPr lang="en-GB"/>
                    </a:p>
                  </a:txBody>
                  <a:tcPr/>
                </a:tc>
              </a:tr>
              <a:tr h="152806">
                <a:tc gridSpan="3">
                  <a:txBody>
                    <a:bodyPr/>
                    <a:lstStyle/>
                    <a:p>
                      <a:endParaRPr lang="en-GB" sz="100" b="1" dirty="0">
                        <a:ln w="12700">
                          <a:solidFill>
                            <a:sysClr val="windowText" lastClr="000000"/>
                          </a:solidFill>
                        </a:ln>
                        <a:latin typeface="Chewy"/>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r>
              <a:tr h="468411">
                <a:tc gridSpan="3">
                  <a:txBody>
                    <a:bodyPr/>
                    <a:lstStyle/>
                    <a:p>
                      <a:endParaRPr lang="en-GB" sz="2400" b="1" dirty="0">
                        <a:ln w="12700">
                          <a:solidFill>
                            <a:sysClr val="windowText" lastClr="000000"/>
                          </a:solidFill>
                        </a:ln>
                        <a:solidFill>
                          <a:schemeClr val="bg1"/>
                        </a:solidFill>
                        <a:latin typeface="Chewy"/>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accent5"/>
                    </a:solidFill>
                  </a:tcPr>
                </a:tc>
                <a:tc hMerge="1">
                  <a:txBody>
                    <a:bodyPr/>
                    <a:lstStyle/>
                    <a:p>
                      <a:endParaRPr lang="en-GB" dirty="0">
                        <a:ln w="12700">
                          <a:solidFill>
                            <a:sysClr val="windowText" lastClr="000000"/>
                          </a:solidFill>
                        </a:ln>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en-GB"/>
                    </a:p>
                  </a:txBody>
                  <a:tcPr/>
                </a:tc>
              </a:tr>
            </a:tbl>
          </a:graphicData>
        </a:graphic>
      </p:graphicFrame>
    </p:spTree>
    <p:extLst>
      <p:ext uri="{BB962C8B-B14F-4D97-AF65-F5344CB8AC3E}">
        <p14:creationId xmlns:p14="http://schemas.microsoft.com/office/powerpoint/2010/main" val="10608960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Content Placeholder 4"/>
          <p:cNvSpPr>
            <a:spLocks noGrp="1"/>
          </p:cNvSpPr>
          <p:nvPr>
            <p:ph idx="1"/>
          </p:nvPr>
        </p:nvSpPr>
        <p:spPr/>
        <p:txBody>
          <a:bodyPr>
            <a:normAutofit lnSpcReduction="10000"/>
          </a:bodyPr>
          <a:lstStyle/>
          <a:p>
            <a:r>
              <a:rPr lang="en-GB" dirty="0" smtClean="0"/>
              <a:t>Pressure x Volume = constant; p</a:t>
            </a:r>
            <a:r>
              <a:rPr lang="en-GB" baseline="-25000" dirty="0" smtClean="0"/>
              <a:t>1</a:t>
            </a:r>
            <a:r>
              <a:rPr lang="en-GB" dirty="0" smtClean="0"/>
              <a:t>V</a:t>
            </a:r>
            <a:r>
              <a:rPr lang="en-GB" baseline="-25000" dirty="0" smtClean="0"/>
              <a:t>1</a:t>
            </a:r>
            <a:r>
              <a:rPr lang="en-GB" dirty="0" smtClean="0"/>
              <a:t> = p</a:t>
            </a:r>
            <a:r>
              <a:rPr lang="en-GB" baseline="-25000" dirty="0" smtClean="0"/>
              <a:t>2</a:t>
            </a:r>
            <a:r>
              <a:rPr lang="en-GB" dirty="0" smtClean="0"/>
              <a:t>V</a:t>
            </a:r>
            <a:r>
              <a:rPr lang="en-GB" baseline="-25000" dirty="0" smtClean="0"/>
              <a:t>2</a:t>
            </a:r>
            <a:endParaRPr lang="en-GB" dirty="0"/>
          </a:p>
          <a:p>
            <a:r>
              <a:rPr lang="en-GB" dirty="0" smtClean="0"/>
              <a:t>If the volume decreases, the pressure will increase as the particles have less room to move about in, so collide with the container more, increasing the force on the container, increasing the pressure</a:t>
            </a:r>
          </a:p>
          <a:p>
            <a:r>
              <a:rPr lang="en-GB" dirty="0" smtClean="0"/>
              <a:t>28.6cm</a:t>
            </a:r>
            <a:r>
              <a:rPr lang="en-GB" baseline="30000" dirty="0" smtClean="0"/>
              <a:t>3</a:t>
            </a:r>
          </a:p>
          <a:p>
            <a:r>
              <a:rPr lang="en-GB" dirty="0" smtClean="0"/>
              <a:t>If the temperature is increased, the particles will gain energy move around faster, collide with the container more frequently and with more force thus increasing </a:t>
            </a:r>
            <a:r>
              <a:rPr lang="en-GB" smtClean="0"/>
              <a:t>the pressure</a:t>
            </a:r>
            <a:endParaRPr lang="en-GB" dirty="0"/>
          </a:p>
        </p:txBody>
      </p:sp>
    </p:spTree>
    <p:extLst>
      <p:ext uri="{BB962C8B-B14F-4D97-AF65-F5344CB8AC3E}">
        <p14:creationId xmlns:p14="http://schemas.microsoft.com/office/powerpoint/2010/main" val="1971151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Waves</a:t>
            </a:r>
            <a:endParaRPr lang="en-GB" dirty="0"/>
          </a:p>
        </p:txBody>
      </p:sp>
      <p:sp>
        <p:nvSpPr>
          <p:cNvPr id="5" name="Content Placeholder 4"/>
          <p:cNvSpPr>
            <a:spLocks noGrp="1"/>
          </p:cNvSpPr>
          <p:nvPr>
            <p:ph idx="1"/>
          </p:nvPr>
        </p:nvSpPr>
        <p:spPr/>
        <p:txBody>
          <a:bodyPr/>
          <a:lstStyle/>
          <a:p>
            <a:r>
              <a:rPr lang="en-GB" dirty="0" smtClean="0"/>
              <a:t>Sketch a longitudinal and transverse wave</a:t>
            </a:r>
            <a:br>
              <a:rPr lang="en-GB" dirty="0" smtClean="0"/>
            </a:br>
            <a:r>
              <a:rPr lang="en-GB" dirty="0" smtClean="0"/>
              <a:t>Describe the particle motion of each wave, giving two examples of each</a:t>
            </a:r>
          </a:p>
          <a:p>
            <a:r>
              <a:rPr lang="en-GB" dirty="0" smtClean="0"/>
              <a:t>State the two equations for wave speed</a:t>
            </a:r>
            <a:br>
              <a:rPr lang="en-GB" dirty="0" smtClean="0"/>
            </a:br>
            <a:r>
              <a:rPr lang="en-GB" dirty="0" smtClean="0"/>
              <a:t>Describe how the speed of a water wave could be measured using each of these equations</a:t>
            </a:r>
          </a:p>
          <a:p>
            <a:r>
              <a:rPr lang="en-GB" dirty="0" smtClean="0"/>
              <a:t>Give uses and potential dangers of the 7 types of wave in the EM spectrum</a:t>
            </a:r>
            <a:endParaRPr lang="en-GB" dirty="0"/>
          </a:p>
        </p:txBody>
      </p:sp>
    </p:spTree>
    <p:extLst>
      <p:ext uri="{BB962C8B-B14F-4D97-AF65-F5344CB8AC3E}">
        <p14:creationId xmlns:p14="http://schemas.microsoft.com/office/powerpoint/2010/main" val="256893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Content Placeholder 4"/>
          <p:cNvSpPr>
            <a:spLocks noGrp="1"/>
          </p:cNvSpPr>
          <p:nvPr>
            <p:ph idx="1"/>
          </p:nvPr>
        </p:nvSpPr>
        <p:spPr/>
        <p:txBody>
          <a:bodyPr>
            <a:normAutofit lnSpcReduction="10000"/>
          </a:bodyPr>
          <a:lstStyle/>
          <a:p>
            <a:pPr marL="514350" indent="-514350">
              <a:buFont typeface="+mj-lt"/>
              <a:buAutoNum type="arabicPeriod"/>
            </a:pPr>
            <a:r>
              <a:rPr lang="en-GB" dirty="0" smtClean="0"/>
              <a:t>Longitudinal: particles oscillate</a:t>
            </a:r>
            <a:br>
              <a:rPr lang="en-GB" dirty="0" smtClean="0"/>
            </a:br>
            <a:r>
              <a:rPr lang="en-GB" dirty="0" smtClean="0"/>
              <a:t>parallel to energy transfer</a:t>
            </a:r>
            <a:br>
              <a:rPr lang="en-GB" dirty="0" smtClean="0"/>
            </a:br>
            <a:r>
              <a:rPr lang="en-GB" dirty="0" smtClean="0"/>
              <a:t>Transvers: particles oscillate</a:t>
            </a:r>
            <a:br>
              <a:rPr lang="en-GB" dirty="0" smtClean="0"/>
            </a:br>
            <a:r>
              <a:rPr lang="en-GB" dirty="0" smtClean="0"/>
              <a:t>perpendicular to energy transfer</a:t>
            </a:r>
          </a:p>
          <a:p>
            <a:pPr marL="514350" indent="-514350">
              <a:buFont typeface="+mj-lt"/>
              <a:buAutoNum type="arabicPeriod"/>
            </a:pPr>
            <a:r>
              <a:rPr lang="en-GB" dirty="0" smtClean="0"/>
              <a:t>v = f </a:t>
            </a:r>
            <a:r>
              <a:rPr lang="el-GR" dirty="0" smtClean="0"/>
              <a:t>λ</a:t>
            </a:r>
            <a:r>
              <a:rPr lang="en-GB" dirty="0" smtClean="0"/>
              <a:t> – measure the wavelength</a:t>
            </a:r>
            <a:br>
              <a:rPr lang="en-GB" dirty="0" smtClean="0"/>
            </a:br>
            <a:r>
              <a:rPr lang="en-GB" dirty="0" smtClean="0"/>
              <a:t>(take a photo); measure the </a:t>
            </a:r>
            <a:br>
              <a:rPr lang="en-GB" dirty="0" smtClean="0"/>
            </a:br>
            <a:r>
              <a:rPr lang="en-GB" dirty="0" smtClean="0"/>
              <a:t>number of waves in 10s to find frequency</a:t>
            </a:r>
            <a:br>
              <a:rPr lang="en-GB" dirty="0" smtClean="0"/>
            </a:br>
            <a:r>
              <a:rPr lang="en-GB" dirty="0" smtClean="0"/>
              <a:t>v = d/t – time how long it takes a wave to travel a certain distance</a:t>
            </a:r>
          </a:p>
          <a:p>
            <a:pPr marL="0" indent="0">
              <a:buNone/>
            </a:pPr>
            <a:endParaRPr lang="en-GB" dirty="0" smtClean="0"/>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10616" y="1439207"/>
            <a:ext cx="5434056" cy="2997905"/>
          </a:xfrm>
          <a:prstGeom prst="rect">
            <a:avLst/>
          </a:prstGeom>
          <a:noFill/>
          <a:ln>
            <a:noFill/>
          </a:ln>
        </p:spPr>
      </p:pic>
    </p:spTree>
    <p:extLst>
      <p:ext uri="{BB962C8B-B14F-4D97-AF65-F5344CB8AC3E}">
        <p14:creationId xmlns:p14="http://schemas.microsoft.com/office/powerpoint/2010/main" val="1371909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a:p>
        </p:txBody>
      </p:sp>
      <p:pic>
        <p:nvPicPr>
          <p:cNvPr id="1026" name="Picture 2" descr="Image result for em uses dang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8507" y="0"/>
            <a:ext cx="9143997"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2883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Waves</a:t>
            </a:r>
            <a:endParaRPr lang="en-GB" dirty="0"/>
          </a:p>
        </p:txBody>
      </p:sp>
      <p:sp>
        <p:nvSpPr>
          <p:cNvPr id="3" name="Content Placeholder 2"/>
          <p:cNvSpPr>
            <a:spLocks noGrp="1"/>
          </p:cNvSpPr>
          <p:nvPr>
            <p:ph idx="1"/>
          </p:nvPr>
        </p:nvSpPr>
        <p:spPr/>
        <p:txBody>
          <a:bodyPr/>
          <a:lstStyle/>
          <a:p>
            <a:r>
              <a:rPr lang="en-GB" dirty="0" smtClean="0"/>
              <a:t>Describe what happens to the motion of a wave as it refracts</a:t>
            </a:r>
          </a:p>
          <a:p>
            <a:r>
              <a:rPr lang="en-GB" dirty="0" smtClean="0"/>
              <a:t>Explain how its frequency and wavelength change</a:t>
            </a:r>
          </a:p>
          <a:p>
            <a:r>
              <a:rPr lang="en-GB" dirty="0" smtClean="0"/>
              <a:t>Give a use for a concave and a convex reflector</a:t>
            </a:r>
          </a:p>
          <a:p>
            <a:r>
              <a:rPr lang="en-GB" dirty="0" smtClean="0"/>
              <a:t>What three things can happen when a wave hits a boundary between media?</a:t>
            </a:r>
            <a:endParaRPr lang="en-GB" dirty="0"/>
          </a:p>
        </p:txBody>
      </p:sp>
    </p:spTree>
    <p:extLst>
      <p:ext uri="{BB962C8B-B14F-4D97-AF65-F5344CB8AC3E}">
        <p14:creationId xmlns:p14="http://schemas.microsoft.com/office/powerpoint/2010/main" val="3393105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endParaRPr lang="en-GB"/>
          </a:p>
        </p:txBody>
      </p:sp>
      <p:sp>
        <p:nvSpPr>
          <p:cNvPr id="3" name="Content Placeholder 2"/>
          <p:cNvSpPr>
            <a:spLocks noGrp="1"/>
          </p:cNvSpPr>
          <p:nvPr>
            <p:ph idx="1"/>
          </p:nvPr>
        </p:nvSpPr>
        <p:spPr>
          <a:xfrm>
            <a:off x="609600" y="1600201"/>
            <a:ext cx="10972800" cy="5141167"/>
          </a:xfrm>
        </p:spPr>
        <p:txBody>
          <a:bodyPr>
            <a:normAutofit fontScale="92500" lnSpcReduction="20000"/>
          </a:bodyPr>
          <a:lstStyle/>
          <a:p>
            <a:r>
              <a:rPr lang="en-GB" dirty="0" smtClean="0"/>
              <a:t>If it enters a denser medium (glass), the ray bends towards the normal</a:t>
            </a:r>
            <a:br>
              <a:rPr lang="en-GB" dirty="0" smtClean="0"/>
            </a:br>
            <a:r>
              <a:rPr lang="en-GB" dirty="0" smtClean="0"/>
              <a:t>If it enters a less dense medium (air), the ray bends away</a:t>
            </a:r>
          </a:p>
          <a:p>
            <a:r>
              <a:rPr lang="en-GB" dirty="0" smtClean="0"/>
              <a:t>Its frequency remains the same, but its wavelength changes. In a denser medium the wave speed slows down, so the </a:t>
            </a:r>
            <a:r>
              <a:rPr lang="en-GB" dirty="0" err="1" smtClean="0"/>
              <a:t>wavefronts</a:t>
            </a:r>
            <a:r>
              <a:rPr lang="en-GB" dirty="0" smtClean="0"/>
              <a:t> are closer together, hence a shorter wavelength</a:t>
            </a:r>
          </a:p>
          <a:p>
            <a:r>
              <a:rPr lang="en-GB" dirty="0" smtClean="0"/>
              <a:t>Concave: focus light</a:t>
            </a:r>
            <a:br>
              <a:rPr lang="en-GB" dirty="0" smtClean="0"/>
            </a:br>
            <a:r>
              <a:rPr lang="en-GB" dirty="0" smtClean="0"/>
              <a:t>Convex: curved mirror to see round corners on a road</a:t>
            </a:r>
          </a:p>
          <a:p>
            <a:r>
              <a:rPr lang="en-GB" dirty="0" smtClean="0"/>
              <a:t>Reflect – </a:t>
            </a:r>
            <a:r>
              <a:rPr lang="en-GB" i="1" dirty="0" err="1" smtClean="0"/>
              <a:t>i</a:t>
            </a:r>
            <a:r>
              <a:rPr lang="en-GB" i="1" dirty="0" smtClean="0"/>
              <a:t> </a:t>
            </a:r>
            <a:r>
              <a:rPr lang="en-GB" dirty="0" smtClean="0"/>
              <a:t>= </a:t>
            </a:r>
            <a:r>
              <a:rPr lang="en-GB" i="1" dirty="0" smtClean="0"/>
              <a:t>r</a:t>
            </a:r>
            <a:r>
              <a:rPr lang="en-GB" dirty="0" smtClean="0"/>
              <a:t/>
            </a:r>
            <a:br>
              <a:rPr lang="en-GB" dirty="0" smtClean="0"/>
            </a:br>
            <a:r>
              <a:rPr lang="en-GB" dirty="0" smtClean="0"/>
              <a:t>Transmit/Refract – changes speed; bends towards/away from normal</a:t>
            </a:r>
            <a:r>
              <a:rPr lang="en-GB" dirty="0"/>
              <a:t/>
            </a:r>
            <a:br>
              <a:rPr lang="en-GB" dirty="0"/>
            </a:br>
            <a:r>
              <a:rPr lang="en-GB" dirty="0" smtClean="0"/>
              <a:t>Absorb – matt black surfaces absorb all visible radiation</a:t>
            </a:r>
          </a:p>
        </p:txBody>
      </p:sp>
    </p:spTree>
    <p:extLst>
      <p:ext uri="{BB962C8B-B14F-4D97-AF65-F5344CB8AC3E}">
        <p14:creationId xmlns:p14="http://schemas.microsoft.com/office/powerpoint/2010/main" val="2543702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Electricity</a:t>
            </a:r>
            <a:endParaRPr lang="en-GB" dirty="0"/>
          </a:p>
        </p:txBody>
      </p:sp>
      <p:sp>
        <p:nvSpPr>
          <p:cNvPr id="3" name="Content Placeholder 2"/>
          <p:cNvSpPr>
            <a:spLocks noGrp="1"/>
          </p:cNvSpPr>
          <p:nvPr>
            <p:ph idx="1"/>
          </p:nvPr>
        </p:nvSpPr>
        <p:spPr/>
        <p:txBody>
          <a:bodyPr/>
          <a:lstStyle/>
          <a:p>
            <a:r>
              <a:rPr lang="en-GB" dirty="0" smtClean="0"/>
              <a:t>Define Voltage, Charge, Current &amp; Resistance</a:t>
            </a:r>
          </a:p>
          <a:p>
            <a:r>
              <a:rPr lang="en-GB" dirty="0" smtClean="0"/>
              <a:t>Explain how the current and voltage to two identical lamps varies when they are in series and in parallel</a:t>
            </a:r>
          </a:p>
          <a:p>
            <a:r>
              <a:rPr lang="en-GB" dirty="0" smtClean="0"/>
              <a:t>Potential Difference (Voltage) = </a:t>
            </a:r>
          </a:p>
          <a:p>
            <a:r>
              <a:rPr lang="en-GB" dirty="0" smtClean="0"/>
              <a:t>Energy Transferred =</a:t>
            </a:r>
          </a:p>
          <a:p>
            <a:r>
              <a:rPr lang="en-GB" dirty="0" smtClean="0"/>
              <a:t>Power = </a:t>
            </a:r>
          </a:p>
          <a:p>
            <a:r>
              <a:rPr lang="en-GB" dirty="0" smtClean="0"/>
              <a:t>Charge = </a:t>
            </a:r>
            <a:endParaRPr lang="en-GB" dirty="0"/>
          </a:p>
        </p:txBody>
      </p:sp>
    </p:spTree>
    <p:extLst>
      <p:ext uri="{BB962C8B-B14F-4D97-AF65-F5344CB8AC3E}">
        <p14:creationId xmlns:p14="http://schemas.microsoft.com/office/powerpoint/2010/main" val="2604996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04665"/>
            <a:ext cx="10972800" cy="6264696"/>
          </a:xfrm>
        </p:spPr>
        <p:txBody>
          <a:bodyPr>
            <a:normAutofit fontScale="92500" lnSpcReduction="20000"/>
          </a:bodyPr>
          <a:lstStyle/>
          <a:p>
            <a:r>
              <a:rPr lang="en-GB" dirty="0" smtClean="0"/>
              <a:t>Voltage – amount of energy per unit charge (per electron)</a:t>
            </a:r>
            <a:br>
              <a:rPr lang="en-GB" dirty="0" smtClean="0"/>
            </a:br>
            <a:r>
              <a:rPr lang="en-GB" dirty="0" smtClean="0"/>
              <a:t>Charge – number of electrons that have passed a point</a:t>
            </a:r>
            <a:br>
              <a:rPr lang="en-GB" dirty="0" smtClean="0"/>
            </a:br>
            <a:r>
              <a:rPr lang="en-GB" dirty="0" smtClean="0"/>
              <a:t>Current – amount of charge flowing per second</a:t>
            </a:r>
            <a:br>
              <a:rPr lang="en-GB" dirty="0" smtClean="0"/>
            </a:br>
            <a:r>
              <a:rPr lang="en-GB" dirty="0" smtClean="0"/>
              <a:t>Resistance – amount of energy given to a component per charge in order to pass it</a:t>
            </a:r>
          </a:p>
          <a:p>
            <a:r>
              <a:rPr lang="en-GB" dirty="0" smtClean="0"/>
              <a:t>Current is the same in series (the bread vans only have one route to go) and half in parallel</a:t>
            </a:r>
            <a:br>
              <a:rPr lang="en-GB" dirty="0" smtClean="0"/>
            </a:br>
            <a:r>
              <a:rPr lang="en-GB" dirty="0" smtClean="0"/>
              <a:t>Voltage is half in series (they give half of their bread to each bulb) and the same in parallel</a:t>
            </a:r>
          </a:p>
          <a:p>
            <a:r>
              <a:rPr lang="en-GB" dirty="0" smtClean="0"/>
              <a:t>V = I R</a:t>
            </a:r>
          </a:p>
          <a:p>
            <a:r>
              <a:rPr lang="en-GB" dirty="0" smtClean="0"/>
              <a:t>E = Q V</a:t>
            </a:r>
          </a:p>
          <a:p>
            <a:r>
              <a:rPr lang="en-GB" dirty="0" smtClean="0"/>
              <a:t>P = I R = I</a:t>
            </a:r>
            <a:r>
              <a:rPr lang="en-GB" baseline="30000" dirty="0" smtClean="0"/>
              <a:t>2</a:t>
            </a:r>
            <a:r>
              <a:rPr lang="en-GB" dirty="0" smtClean="0"/>
              <a:t> R</a:t>
            </a:r>
          </a:p>
          <a:p>
            <a:r>
              <a:rPr lang="en-GB" dirty="0" smtClean="0"/>
              <a:t>Q = I t</a:t>
            </a:r>
            <a:br>
              <a:rPr lang="en-GB" dirty="0" smtClean="0"/>
            </a:br>
            <a:endParaRPr lang="en-GB" dirty="0"/>
          </a:p>
        </p:txBody>
      </p:sp>
    </p:spTree>
    <p:extLst>
      <p:ext uri="{BB962C8B-B14F-4D97-AF65-F5344CB8AC3E}">
        <p14:creationId xmlns:p14="http://schemas.microsoft.com/office/powerpoint/2010/main" val="4147758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solidFill>
        </p:spPr>
        <p:txBody>
          <a:bodyPr/>
          <a:lstStyle/>
          <a:p>
            <a:r>
              <a:rPr lang="en-GB" b="1" dirty="0" smtClean="0">
                <a:solidFill>
                  <a:schemeClr val="bg1"/>
                </a:solidFill>
              </a:rPr>
              <a:t>Classroom Culture</a:t>
            </a:r>
            <a:endParaRPr lang="en-GB" b="1" dirty="0">
              <a:solidFill>
                <a:schemeClr val="bg1"/>
              </a:solidFill>
            </a:endParaRPr>
          </a:p>
        </p:txBody>
      </p:sp>
      <p:sp>
        <p:nvSpPr>
          <p:cNvPr id="3" name="Content Placeholder 2"/>
          <p:cNvSpPr>
            <a:spLocks noGrp="1"/>
          </p:cNvSpPr>
          <p:nvPr>
            <p:ph idx="1"/>
          </p:nvPr>
        </p:nvSpPr>
        <p:spPr>
          <a:xfrm>
            <a:off x="767408" y="1711644"/>
            <a:ext cx="10657184" cy="4669684"/>
          </a:xfrm>
        </p:spPr>
        <p:txBody>
          <a:bodyPr>
            <a:normAutofit fontScale="77500" lnSpcReduction="20000"/>
          </a:bodyPr>
          <a:lstStyle/>
          <a:p>
            <a:pPr lvl="0"/>
            <a:r>
              <a:rPr lang="en-GB" dirty="0"/>
              <a:t>I bring my full attention and readiness to contribute. I bring my voice, the best of my thoughts and ideas at the right time and in the right way.</a:t>
            </a:r>
          </a:p>
          <a:p>
            <a:pPr lvl="0"/>
            <a:r>
              <a:rPr lang="en-GB" dirty="0"/>
              <a:t>I am </a:t>
            </a:r>
            <a:r>
              <a:rPr lang="en-GB" dirty="0" smtClean="0"/>
              <a:t>valuable </a:t>
            </a:r>
            <a:r>
              <a:rPr lang="en-GB" dirty="0"/>
              <a:t>and this gives me a secure identity. I have no need to prove my worth or impress others.</a:t>
            </a:r>
          </a:p>
          <a:p>
            <a:pPr lvl="0"/>
            <a:r>
              <a:rPr lang="en-GB" dirty="0"/>
              <a:t>My thoughts and actions must build up my friends and peers, because we are </a:t>
            </a:r>
            <a:r>
              <a:rPr lang="en-GB" dirty="0" smtClean="0"/>
              <a:t>one.</a:t>
            </a:r>
            <a:endParaRPr lang="en-GB" dirty="0"/>
          </a:p>
          <a:p>
            <a:pPr lvl="0"/>
            <a:r>
              <a:rPr lang="en-GB" dirty="0"/>
              <a:t>I listen to my teachers. I will follow their expectations and obey instructions straight away.</a:t>
            </a:r>
          </a:p>
          <a:p>
            <a:pPr lvl="0"/>
            <a:r>
              <a:rPr lang="en-GB" dirty="0"/>
              <a:t>I always choose to think, speak and act kindly and lovingly.</a:t>
            </a:r>
          </a:p>
          <a:p>
            <a:pPr lvl="0"/>
            <a:r>
              <a:rPr lang="en-GB" dirty="0"/>
              <a:t>In every situation I look to uphold the highest standards and set an example for others to follow.</a:t>
            </a:r>
          </a:p>
          <a:p>
            <a:pPr lvl="0"/>
            <a:r>
              <a:rPr lang="en-GB" dirty="0"/>
              <a:t>I will be strong and courageous because I know that I can achieve far more than I believe.</a:t>
            </a:r>
          </a:p>
        </p:txBody>
      </p:sp>
    </p:spTree>
    <p:extLst>
      <p:ext uri="{BB962C8B-B14F-4D97-AF65-F5344CB8AC3E}">
        <p14:creationId xmlns:p14="http://schemas.microsoft.com/office/powerpoint/2010/main" val="3073406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Energy &amp; Transfers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List three forms of energy and show two energy transfers which use them as a starting form and an end form</a:t>
            </a:r>
            <a:br>
              <a:rPr lang="en-GB" dirty="0" smtClean="0"/>
            </a:br>
            <a:r>
              <a:rPr lang="en-GB" dirty="0" smtClean="0"/>
              <a:t>		Heat </a:t>
            </a:r>
            <a:r>
              <a:rPr lang="en-GB" dirty="0" smtClean="0">
                <a:sym typeface="Wingdings" panose="05000000000000000000" pitchFamily="2" charset="2"/>
              </a:rPr>
              <a:t> Chemical + Sound – </a:t>
            </a:r>
            <a:r>
              <a:rPr lang="en-GB" i="1" dirty="0" smtClean="0">
                <a:sym typeface="Wingdings" panose="05000000000000000000" pitchFamily="2" charset="2"/>
              </a:rPr>
              <a:t>boiling pasta</a:t>
            </a:r>
          </a:p>
          <a:p>
            <a:r>
              <a:rPr lang="en-GB" dirty="0" smtClean="0">
                <a:sym typeface="Wingdings" panose="05000000000000000000" pitchFamily="2" charset="2"/>
              </a:rPr>
              <a:t>State the equation for efficiency</a:t>
            </a:r>
          </a:p>
          <a:p>
            <a:r>
              <a:rPr lang="en-GB" dirty="0" smtClean="0">
                <a:sym typeface="Wingdings" panose="05000000000000000000" pitchFamily="2" charset="2"/>
              </a:rPr>
              <a:t>State the principle of the conservation of energy</a:t>
            </a:r>
          </a:p>
          <a:p>
            <a:r>
              <a:rPr lang="en-GB" dirty="0" smtClean="0">
                <a:sym typeface="Wingdings" panose="05000000000000000000" pitchFamily="2" charset="2"/>
              </a:rPr>
              <a:t>A 10kg mass is dropped from a height of 50m and reaches a speed of 10m/s. What is the efficiency of the conversion into kinetic energy?</a:t>
            </a:r>
            <a:r>
              <a:rPr lang="en-GB" dirty="0">
                <a:sym typeface="Wingdings" panose="05000000000000000000" pitchFamily="2" charset="2"/>
              </a:rPr>
              <a:t/>
            </a:r>
            <a:br>
              <a:rPr lang="en-GB" dirty="0">
                <a:sym typeface="Wingdings" panose="05000000000000000000" pitchFamily="2" charset="2"/>
              </a:rPr>
            </a:br>
            <a:r>
              <a:rPr lang="en-GB" dirty="0" smtClean="0">
                <a:sym typeface="Wingdings" panose="05000000000000000000" pitchFamily="2" charset="2"/>
              </a:rPr>
              <a:t>Explain what has happened what has happened to the rest of the energy</a:t>
            </a:r>
          </a:p>
        </p:txBody>
      </p:sp>
    </p:spTree>
    <p:extLst>
      <p:ext uri="{BB962C8B-B14F-4D97-AF65-F5344CB8AC3E}">
        <p14:creationId xmlns:p14="http://schemas.microsoft.com/office/powerpoint/2010/main" val="7508946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514350" indent="-514350">
                  <a:buFont typeface="+mj-lt"/>
                  <a:buAutoNum type="arabicPeriod" startAt="2"/>
                </a:pPr>
                <a:r>
                  <a:rPr lang="en-GB" b="0" dirty="0" smtClean="0"/>
                  <a:t> </a:t>
                </a:r>
                <a14:m>
                  <m:oMath xmlns:m="http://schemas.openxmlformats.org/officeDocument/2006/math">
                    <m:r>
                      <a:rPr lang="en-GB" b="0" i="1" smtClean="0">
                        <a:latin typeface="Cambria Math" panose="02040503050406030204" pitchFamily="18" charset="0"/>
                      </a:rPr>
                      <m:t>𝐸𝑓𝑓𝑖𝑐𝑖𝑒𝑛𝑐𝑦</m:t>
                    </m:r>
                    <m:r>
                      <a:rPr lang="en-GB" b="0" i="1" smtClean="0">
                        <a:latin typeface="Cambria Math" panose="02040503050406030204" pitchFamily="18" charset="0"/>
                      </a:rPr>
                      <m:t>=</m:t>
                    </m:r>
                    <m:f>
                      <m:fPr>
                        <m:ctrlPr>
                          <a:rPr lang="en-GB" b="0" i="1" smtClean="0">
                            <a:latin typeface="Cambria Math" panose="02040503050406030204" pitchFamily="18" charset="0"/>
                          </a:rPr>
                        </m:ctrlPr>
                      </m:fPr>
                      <m:num>
                        <m:r>
                          <a:rPr lang="en-GB" i="1">
                            <a:latin typeface="Cambria Math" panose="02040503050406030204" pitchFamily="18" charset="0"/>
                          </a:rPr>
                          <m:t>𝑈𝑠𝑒𝑓𝑢𝑙</m:t>
                        </m:r>
                        <m:r>
                          <a:rPr lang="en-GB" i="1">
                            <a:latin typeface="Cambria Math" panose="02040503050406030204" pitchFamily="18" charset="0"/>
                          </a:rPr>
                          <m:t> </m:t>
                        </m:r>
                        <m:r>
                          <a:rPr lang="en-GB" i="1">
                            <a:latin typeface="Cambria Math" panose="02040503050406030204" pitchFamily="18" charset="0"/>
                          </a:rPr>
                          <m:t>𝑒𝑛𝑒𝑟𝑔𝑦</m:t>
                        </m:r>
                        <m:r>
                          <a:rPr lang="en-GB" b="0" i="1" smtClean="0">
                            <a:latin typeface="Cambria Math" panose="02040503050406030204" pitchFamily="18" charset="0"/>
                          </a:rPr>
                          <m:t> </m:t>
                        </m:r>
                        <m:r>
                          <a:rPr lang="en-GB" b="0" i="1" smtClean="0">
                            <a:latin typeface="Cambria Math" panose="02040503050406030204" pitchFamily="18" charset="0"/>
                          </a:rPr>
                          <m:t>𝑜𝑢𝑡</m:t>
                        </m:r>
                      </m:num>
                      <m:den>
                        <m:r>
                          <a:rPr lang="en-GB" b="0" i="1" smtClean="0">
                            <a:latin typeface="Cambria Math" panose="02040503050406030204" pitchFamily="18" charset="0"/>
                          </a:rPr>
                          <m:t>𝑡𝑜𝑡𝑎𝑙</m:t>
                        </m:r>
                        <m:r>
                          <a:rPr lang="en-GB" b="0" i="1" smtClean="0">
                            <a:latin typeface="Cambria Math" panose="02040503050406030204" pitchFamily="18" charset="0"/>
                          </a:rPr>
                          <m:t> </m:t>
                        </m:r>
                        <m:r>
                          <a:rPr lang="en-GB" b="0" i="1" smtClean="0">
                            <a:latin typeface="Cambria Math" panose="02040503050406030204" pitchFamily="18" charset="0"/>
                          </a:rPr>
                          <m:t>𝑒𝑛𝑒𝑟𝑔𝑦</m:t>
                        </m:r>
                        <m:r>
                          <a:rPr lang="en-GB" b="0" i="1" smtClean="0">
                            <a:latin typeface="Cambria Math" panose="02040503050406030204" pitchFamily="18" charset="0"/>
                          </a:rPr>
                          <m:t> </m:t>
                        </m:r>
                        <m:r>
                          <a:rPr lang="en-GB" b="0" i="1" smtClean="0">
                            <a:latin typeface="Cambria Math" panose="02040503050406030204" pitchFamily="18" charset="0"/>
                          </a:rPr>
                          <m:t>𝑖𝑛</m:t>
                        </m:r>
                      </m:den>
                    </m:f>
                  </m:oMath>
                </a14:m>
                <a:endParaRPr lang="en-GB" dirty="0" smtClean="0"/>
              </a:p>
              <a:p>
                <a:pPr marL="514350" indent="-514350">
                  <a:buFont typeface="+mj-lt"/>
                  <a:buAutoNum type="arabicPeriod" startAt="2"/>
                </a:pPr>
                <a:r>
                  <a:rPr lang="en-GB" dirty="0" smtClean="0"/>
                  <a:t>Energy cannot be created or destroyed</a:t>
                </a:r>
                <a:br>
                  <a:rPr lang="en-GB" dirty="0" smtClean="0"/>
                </a:br>
                <a:r>
                  <a:rPr lang="en-GB" dirty="0" smtClean="0"/>
                  <a:t>Only converted from one form to another</a:t>
                </a:r>
              </a:p>
              <a:p>
                <a:pPr marL="514350" indent="-514350">
                  <a:buFont typeface="+mj-lt"/>
                  <a:buAutoNum type="arabicPeriod" startAt="2"/>
                </a:pPr>
                <a:r>
                  <a:rPr lang="en-GB" dirty="0" smtClean="0"/>
                  <a:t>GPE at start = m x g x h = 10 x 9.81 x 50 = 4, 905J</a:t>
                </a:r>
                <a:br>
                  <a:rPr lang="en-GB" dirty="0" smtClean="0"/>
                </a:br>
                <a:r>
                  <a:rPr lang="en-GB" dirty="0" smtClean="0"/>
                  <a:t>KE at end = ½ m x v</a:t>
                </a:r>
                <a:r>
                  <a:rPr lang="en-GB" baseline="30000" dirty="0" smtClean="0"/>
                  <a:t>2</a:t>
                </a:r>
                <a:r>
                  <a:rPr lang="en-GB" dirty="0" smtClean="0"/>
                  <a:t> = 5 x  10</a:t>
                </a:r>
                <a:r>
                  <a:rPr lang="en-GB" baseline="30000" dirty="0" smtClean="0"/>
                  <a:t>2</a:t>
                </a:r>
                <a:r>
                  <a:rPr lang="en-GB" dirty="0" smtClean="0"/>
                  <a:t> = 500J</a:t>
                </a:r>
                <a:br>
                  <a:rPr lang="en-GB" dirty="0" smtClean="0"/>
                </a:br>
                <a:r>
                  <a:rPr lang="en-GB" dirty="0" smtClean="0"/>
                  <a:t>Efficiency = 500/4905 = 10.2%</a:t>
                </a:r>
                <a:br>
                  <a:rPr lang="en-GB" dirty="0" smtClean="0"/>
                </a:br>
                <a:r>
                  <a:rPr lang="en-GB" dirty="0" smtClean="0"/>
                  <a:t>The energy has been transferred into heat via air resistance and sound</a:t>
                </a: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444" b="-3100"/>
                </a:stretch>
              </a:blipFill>
            </p:spPr>
            <p:txBody>
              <a:bodyPr/>
              <a:lstStyle/>
              <a:p>
                <a:r>
                  <a:rPr lang="en-GB">
                    <a:noFill/>
                  </a:rPr>
                  <a:t> </a:t>
                </a:r>
              </a:p>
            </p:txBody>
          </p:sp>
        </mc:Fallback>
      </mc:AlternateContent>
    </p:spTree>
    <p:extLst>
      <p:ext uri="{BB962C8B-B14F-4D97-AF65-F5344CB8AC3E}">
        <p14:creationId xmlns:p14="http://schemas.microsoft.com/office/powerpoint/2010/main" val="2695380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Energy Calculations</a:t>
            </a:r>
            <a:endParaRPr lang="en-GB" dirty="0"/>
          </a:p>
        </p:txBody>
      </p:sp>
      <p:sp>
        <p:nvSpPr>
          <p:cNvPr id="3" name="Content Placeholder 2"/>
          <p:cNvSpPr>
            <a:spLocks noGrp="1"/>
          </p:cNvSpPr>
          <p:nvPr>
            <p:ph idx="1"/>
          </p:nvPr>
        </p:nvSpPr>
        <p:spPr/>
        <p:txBody>
          <a:bodyPr/>
          <a:lstStyle/>
          <a:p>
            <a:r>
              <a:rPr lang="en-GB" dirty="0" smtClean="0"/>
              <a:t>A spring is stretched 10cm and stores 100J of energy. What is its spring constant? (E = ½ k </a:t>
            </a:r>
            <a:r>
              <a:rPr lang="en-GB" i="1" dirty="0" smtClean="0"/>
              <a:t>x</a:t>
            </a:r>
            <a:r>
              <a:rPr lang="en-GB" baseline="30000" dirty="0" smtClean="0"/>
              <a:t>2</a:t>
            </a:r>
            <a:r>
              <a:rPr lang="en-GB" dirty="0" smtClean="0"/>
              <a:t>)</a:t>
            </a:r>
          </a:p>
          <a:p>
            <a:r>
              <a:rPr lang="en-GB" dirty="0" smtClean="0"/>
              <a:t>The spring launches a 100g projectile across the room. What is the maximum speed it can reach?</a:t>
            </a:r>
          </a:p>
          <a:p>
            <a:r>
              <a:rPr lang="en-GB" dirty="0" smtClean="0"/>
              <a:t>Assuming it is launched straight upwards what height will it reach?</a:t>
            </a:r>
            <a:endParaRPr lang="en-GB" dirty="0"/>
          </a:p>
        </p:txBody>
      </p:sp>
    </p:spTree>
    <p:extLst>
      <p:ext uri="{BB962C8B-B14F-4D97-AF65-F5344CB8AC3E}">
        <p14:creationId xmlns:p14="http://schemas.microsoft.com/office/powerpoint/2010/main" val="3821489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Energy Calculations</a:t>
            </a:r>
          </a:p>
        </p:txBody>
      </p:sp>
      <p:sp>
        <p:nvSpPr>
          <p:cNvPr id="5" name="Content Placeholder 4"/>
          <p:cNvSpPr>
            <a:spLocks noGrp="1"/>
          </p:cNvSpPr>
          <p:nvPr>
            <p:ph idx="1"/>
          </p:nvPr>
        </p:nvSpPr>
        <p:spPr/>
        <p:txBody>
          <a:bodyPr/>
          <a:lstStyle/>
          <a:p>
            <a:pPr marL="514350" indent="-514350">
              <a:buFont typeface="+mj-lt"/>
              <a:buAutoNum type="arabicPeriod"/>
            </a:pPr>
            <a:r>
              <a:rPr lang="en-GB" dirty="0" smtClean="0"/>
              <a:t>100 = 0.5 x k x 0.01 = 0.005k</a:t>
            </a:r>
            <a:br>
              <a:rPr lang="en-GB" dirty="0" smtClean="0"/>
            </a:br>
            <a:r>
              <a:rPr lang="en-GB" dirty="0" smtClean="0"/>
              <a:t>k = 20,000 N/m (J/m</a:t>
            </a:r>
            <a:r>
              <a:rPr lang="en-GB" baseline="30000" dirty="0" smtClean="0"/>
              <a:t>2</a:t>
            </a:r>
            <a:r>
              <a:rPr lang="en-GB" dirty="0" smtClean="0"/>
              <a:t>)</a:t>
            </a:r>
          </a:p>
          <a:p>
            <a:pPr marL="514350" indent="-514350">
              <a:buFont typeface="+mj-lt"/>
              <a:buAutoNum type="arabicPeriod"/>
            </a:pPr>
            <a:r>
              <a:rPr lang="en-GB" dirty="0" smtClean="0"/>
              <a:t>100 = ½ 0.100 x v</a:t>
            </a:r>
            <a:r>
              <a:rPr lang="en-GB" baseline="30000" dirty="0" smtClean="0"/>
              <a:t>2</a:t>
            </a:r>
            <a:r>
              <a:rPr lang="en-GB" dirty="0" smtClean="0"/>
              <a:t/>
            </a:r>
            <a:br>
              <a:rPr lang="en-GB" dirty="0" smtClean="0"/>
            </a:br>
            <a:r>
              <a:rPr lang="en-GB" dirty="0" smtClean="0"/>
              <a:t>v = 44.7m/s</a:t>
            </a:r>
          </a:p>
          <a:p>
            <a:pPr marL="514350" indent="-514350">
              <a:buFont typeface="+mj-lt"/>
              <a:buAutoNum type="arabicPeriod"/>
            </a:pPr>
            <a:r>
              <a:rPr lang="en-GB" dirty="0" smtClean="0"/>
              <a:t>100 = m x g x h</a:t>
            </a:r>
            <a:br>
              <a:rPr lang="en-GB" dirty="0" smtClean="0"/>
            </a:br>
            <a:r>
              <a:rPr lang="en-GB" dirty="0" err="1" smtClean="0"/>
              <a:t>h</a:t>
            </a:r>
            <a:r>
              <a:rPr lang="en-GB" dirty="0" smtClean="0"/>
              <a:t> = 102m</a:t>
            </a:r>
          </a:p>
        </p:txBody>
      </p:sp>
    </p:spTree>
    <p:extLst>
      <p:ext uri="{BB962C8B-B14F-4D97-AF65-F5344CB8AC3E}">
        <p14:creationId xmlns:p14="http://schemas.microsoft.com/office/powerpoint/2010/main" val="30614266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States of Matter</a:t>
            </a:r>
            <a:endParaRPr lang="en-GB" dirty="0"/>
          </a:p>
        </p:txBody>
      </p:sp>
      <p:sp>
        <p:nvSpPr>
          <p:cNvPr id="3" name="Content Placeholder 2"/>
          <p:cNvSpPr>
            <a:spLocks noGrp="1"/>
          </p:cNvSpPr>
          <p:nvPr>
            <p:ph idx="1"/>
          </p:nvPr>
        </p:nvSpPr>
        <p:spPr/>
        <p:txBody>
          <a:bodyPr/>
          <a:lstStyle/>
          <a:p>
            <a:r>
              <a:rPr lang="en-GB" dirty="0" smtClean="0"/>
              <a:t>Describe how the motion of particles changes as they are heated from a solid to a gas</a:t>
            </a:r>
          </a:p>
          <a:p>
            <a:r>
              <a:rPr lang="en-GB" dirty="0" smtClean="0"/>
              <a:t>Describe how their energy changes</a:t>
            </a:r>
          </a:p>
          <a:p>
            <a:r>
              <a:rPr lang="en-GB" dirty="0" smtClean="0"/>
              <a:t>Explain why a pure substance stays at constant temperature while it is being heated.</a:t>
            </a:r>
            <a:br>
              <a:rPr lang="en-GB" dirty="0" smtClean="0"/>
            </a:br>
            <a:r>
              <a:rPr lang="en-GB" dirty="0" smtClean="0"/>
              <a:t>Where is the heat energy going?</a:t>
            </a:r>
            <a:endParaRPr lang="en-GB" dirty="0"/>
          </a:p>
        </p:txBody>
      </p:sp>
    </p:spTree>
    <p:extLst>
      <p:ext uri="{BB962C8B-B14F-4D97-AF65-F5344CB8AC3E}">
        <p14:creationId xmlns:p14="http://schemas.microsoft.com/office/powerpoint/2010/main" val="3305399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Content Placeholder 4"/>
          <p:cNvSpPr>
            <a:spLocks noGrp="1"/>
          </p:cNvSpPr>
          <p:nvPr>
            <p:ph idx="1"/>
          </p:nvPr>
        </p:nvSpPr>
        <p:spPr/>
        <p:txBody>
          <a:bodyPr>
            <a:normAutofit fontScale="92500" lnSpcReduction="20000"/>
          </a:bodyPr>
          <a:lstStyle/>
          <a:p>
            <a:pPr marL="514350" indent="-514350">
              <a:buFont typeface="+mj-lt"/>
              <a:buAutoNum type="arabicPeriod"/>
            </a:pPr>
            <a:r>
              <a:rPr lang="en-GB" dirty="0" smtClean="0"/>
              <a:t>Particles in a solid vibrate in fixed positions; liquids can flow around one another, but still touching other particles; gases have no interactions between particles and move around the container at high speed</a:t>
            </a:r>
          </a:p>
          <a:p>
            <a:pPr marL="514350" indent="-514350">
              <a:buFont typeface="+mj-lt"/>
              <a:buAutoNum type="arabicPeriod"/>
            </a:pPr>
            <a:r>
              <a:rPr lang="en-GB" dirty="0" smtClean="0"/>
              <a:t>A gas has the highest kinetic energy and the lowest potential energy; solid has least kinetic energy and highest potential</a:t>
            </a:r>
          </a:p>
          <a:p>
            <a:pPr marL="514350" indent="-514350">
              <a:buFont typeface="+mj-lt"/>
              <a:buAutoNum type="arabicPeriod"/>
            </a:pPr>
            <a:r>
              <a:rPr lang="en-GB" dirty="0" smtClean="0"/>
              <a:t>The heat energy added to the substance goes into weakening/breaking the bonds between the particles rather than increasing the temperature</a:t>
            </a:r>
            <a:br>
              <a:rPr lang="en-GB" dirty="0" smtClean="0"/>
            </a:br>
            <a:r>
              <a:rPr lang="en-GB" dirty="0" smtClean="0"/>
              <a:t>Only once the material has all changed state will the temperature continue to rise again</a:t>
            </a:r>
            <a:endParaRPr lang="en-GB" dirty="0"/>
          </a:p>
        </p:txBody>
      </p:sp>
    </p:spTree>
    <p:extLst>
      <p:ext uri="{BB962C8B-B14F-4D97-AF65-F5344CB8AC3E}">
        <p14:creationId xmlns:p14="http://schemas.microsoft.com/office/powerpoint/2010/main" val="41450337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Kinetic Theory</a:t>
            </a:r>
            <a:endParaRPr lang="en-GB" dirty="0"/>
          </a:p>
        </p:txBody>
      </p:sp>
      <p:sp>
        <p:nvSpPr>
          <p:cNvPr id="3" name="Content Placeholder 2"/>
          <p:cNvSpPr>
            <a:spLocks noGrp="1"/>
          </p:cNvSpPr>
          <p:nvPr>
            <p:ph idx="1"/>
          </p:nvPr>
        </p:nvSpPr>
        <p:spPr/>
        <p:txBody>
          <a:bodyPr/>
          <a:lstStyle/>
          <a:p>
            <a:r>
              <a:rPr lang="en-GB" dirty="0" smtClean="0"/>
              <a:t>State Boyle’s Law</a:t>
            </a:r>
          </a:p>
          <a:p>
            <a:r>
              <a:rPr lang="en-GB" dirty="0" smtClean="0"/>
              <a:t>Explain what happens to the particles in a gas if they are compressed while at constant temperature</a:t>
            </a:r>
          </a:p>
          <a:p>
            <a:r>
              <a:rPr lang="en-GB" dirty="0" smtClean="0"/>
              <a:t>A gas occupies 100cm</a:t>
            </a:r>
            <a:r>
              <a:rPr lang="en-GB" baseline="30000" dirty="0" smtClean="0"/>
              <a:t>3</a:t>
            </a:r>
            <a:r>
              <a:rPr lang="en-GB" dirty="0" smtClean="0"/>
              <a:t> at a pressure of 100kPa. What volume will it take up if the pressure is increased to 350kPa?</a:t>
            </a:r>
          </a:p>
          <a:p>
            <a:r>
              <a:rPr lang="en-GB" dirty="0" smtClean="0"/>
              <a:t>Explain how the pressure can be increased without changing the volume of the container</a:t>
            </a:r>
            <a:endParaRPr lang="en-GB" dirty="0"/>
          </a:p>
        </p:txBody>
      </p:sp>
    </p:spTree>
    <p:extLst>
      <p:ext uri="{BB962C8B-B14F-4D97-AF65-F5344CB8AC3E}">
        <p14:creationId xmlns:p14="http://schemas.microsoft.com/office/powerpoint/2010/main" val="1773626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aching">
  <a:themeElements>
    <a:clrScheme name="Teaching">
      <a:dk1>
        <a:sysClr val="windowText" lastClr="000000"/>
      </a:dk1>
      <a:lt1>
        <a:sysClr val="window" lastClr="FFFFFF"/>
      </a:lt1>
      <a:dk2>
        <a:srgbClr val="000000"/>
      </a:dk2>
      <a:lt2>
        <a:srgbClr val="FFFFFF"/>
      </a:lt2>
      <a:accent1>
        <a:srgbClr val="FFFF00"/>
      </a:accent1>
      <a:accent2>
        <a:srgbClr val="00B050"/>
      </a:accent2>
      <a:accent3>
        <a:srgbClr val="00B0F0"/>
      </a:accent3>
      <a:accent4>
        <a:srgbClr val="7030A0"/>
      </a:accent4>
      <a:accent5>
        <a:srgbClr val="DC6E0E"/>
      </a:accent5>
      <a:accent6>
        <a:srgbClr val="FF0000"/>
      </a:accent6>
      <a:hlink>
        <a:srgbClr val="00206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aching" id="{C8D38DCF-8608-4950-8C03-CAC75F69EC6F}" vid="{17C1B9A1-EDDE-444A-84B4-D3B26B0B3A2D}"/>
    </a:ext>
  </a:extLst>
</a:theme>
</file>

<file path=ppt/theme/theme2.xml><?xml version="1.0" encoding="utf-8"?>
<a:theme xmlns:a="http://schemas.openxmlformats.org/drawingml/2006/main" name="1_Teaching">
  <a:themeElements>
    <a:clrScheme name="Teaching">
      <a:dk1>
        <a:sysClr val="windowText" lastClr="000000"/>
      </a:dk1>
      <a:lt1>
        <a:sysClr val="window" lastClr="FFFFFF"/>
      </a:lt1>
      <a:dk2>
        <a:srgbClr val="000000"/>
      </a:dk2>
      <a:lt2>
        <a:srgbClr val="FFFFFF"/>
      </a:lt2>
      <a:accent1>
        <a:srgbClr val="FFFF00"/>
      </a:accent1>
      <a:accent2>
        <a:srgbClr val="00B050"/>
      </a:accent2>
      <a:accent3>
        <a:srgbClr val="00B0F0"/>
      </a:accent3>
      <a:accent4>
        <a:srgbClr val="7030A0"/>
      </a:accent4>
      <a:accent5>
        <a:srgbClr val="DC6E0E"/>
      </a:accent5>
      <a:accent6>
        <a:srgbClr val="FF0000"/>
      </a:accent6>
      <a:hlink>
        <a:srgbClr val="00206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aching" id="{C8D38DCF-8608-4950-8C03-CAC75F69EC6F}" vid="{17C1B9A1-EDDE-444A-84B4-D3B26B0B3A2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Teaching</Template>
  <TotalTime>367</TotalTime>
  <Words>625</Words>
  <Application>Microsoft Office PowerPoint</Application>
  <PresentationFormat>Widescreen</PresentationFormat>
  <Paragraphs>71</Paragraphs>
  <Slides>17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Calibri</vt:lpstr>
      <vt:lpstr>Cambria Math</vt:lpstr>
      <vt:lpstr>Chewy</vt:lpstr>
      <vt:lpstr>Wingdings</vt:lpstr>
      <vt:lpstr>Teaching</vt:lpstr>
      <vt:lpstr>1_Teaching</vt:lpstr>
      <vt:lpstr>PowerPoint Presentation</vt:lpstr>
      <vt:lpstr>Classroom Culture</vt:lpstr>
      <vt:lpstr>Energy &amp; Transfers</vt:lpstr>
      <vt:lpstr>PowerPoint Presentation</vt:lpstr>
      <vt:lpstr>Energy Calculations</vt:lpstr>
      <vt:lpstr>Energy Calculations</vt:lpstr>
      <vt:lpstr>States of Matter</vt:lpstr>
      <vt:lpstr>PowerPoint Presentation</vt:lpstr>
      <vt:lpstr>Kinetic Theory</vt:lpstr>
      <vt:lpstr>PowerPoint Presentation</vt:lpstr>
      <vt:lpstr>Waves</vt:lpstr>
      <vt:lpstr>PowerPoint Presentation</vt:lpstr>
      <vt:lpstr>PowerPoint Presentation</vt:lpstr>
      <vt:lpstr>Waves</vt:lpstr>
      <vt:lpstr>PowerPoint Presentation</vt:lpstr>
      <vt:lpstr>Electricity</vt:lpstr>
      <vt:lpstr>PowerPoint Presentation</vt:lpstr>
    </vt:vector>
  </TitlesOfParts>
  <Company>President Kennedy School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Benjamin Wright</dc:creator>
  <cp:lastModifiedBy>ben.wright92@gmail.com</cp:lastModifiedBy>
  <cp:revision>45</cp:revision>
  <dcterms:created xsi:type="dcterms:W3CDTF">2017-02-27T12:37:39Z</dcterms:created>
  <dcterms:modified xsi:type="dcterms:W3CDTF">2018-02-11T17:57:06Z</dcterms:modified>
</cp:coreProperties>
</file>