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84" r:id="rId9"/>
    <p:sldId id="262" r:id="rId10"/>
    <p:sldId id="263" r:id="rId11"/>
    <p:sldId id="285" r:id="rId12"/>
    <p:sldId id="282" r:id="rId13"/>
    <p:sldId id="264" r:id="rId14"/>
    <p:sldId id="265" r:id="rId15"/>
    <p:sldId id="266" r:id="rId16"/>
    <p:sldId id="288" r:id="rId17"/>
    <p:sldId id="3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5C870-C369-45C6-8FF0-E500E46DC2F6}" v="213" dt="2021-09-26T16:16:05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3440" autoAdjust="0"/>
  </p:normalViewPr>
  <p:slideViewPr>
    <p:cSldViewPr snapToGrid="0">
      <p:cViewPr varScale="1">
        <p:scale>
          <a:sx n="83" d="100"/>
          <a:sy n="83" d="100"/>
        </p:scale>
        <p:origin x="6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Galvin" userId="2d39f159-777b-4bad-8899-bf8dfc77b0ad" providerId="ADAL" clId="{E703DA60-F32A-4CFD-945A-40B78D9F3647}"/>
    <pc:docChg chg="delSld modSld">
      <pc:chgData name="Anastasia Galvin" userId="2d39f159-777b-4bad-8899-bf8dfc77b0ad" providerId="ADAL" clId="{E703DA60-F32A-4CFD-945A-40B78D9F3647}" dt="2021-09-26T16:25:37.199" v="22" actId="6549"/>
      <pc:docMkLst>
        <pc:docMk/>
      </pc:docMkLst>
      <pc:sldChg chg="modNotesTx">
        <pc:chgData name="Anastasia Galvin" userId="2d39f159-777b-4bad-8899-bf8dfc77b0ad" providerId="ADAL" clId="{E703DA60-F32A-4CFD-945A-40B78D9F3647}" dt="2021-09-26T16:24:50.548" v="1" actId="6549"/>
        <pc:sldMkLst>
          <pc:docMk/>
          <pc:sldMk cId="4050843689" sldId="257"/>
        </pc:sldMkLst>
      </pc:sldChg>
      <pc:sldChg chg="modNotesTx">
        <pc:chgData name="Anastasia Galvin" userId="2d39f159-777b-4bad-8899-bf8dfc77b0ad" providerId="ADAL" clId="{E703DA60-F32A-4CFD-945A-40B78D9F3647}" dt="2021-09-26T16:24:53.499" v="2" actId="6549"/>
        <pc:sldMkLst>
          <pc:docMk/>
          <pc:sldMk cId="3066022038" sldId="258"/>
        </pc:sldMkLst>
      </pc:sldChg>
      <pc:sldChg chg="modNotesTx">
        <pc:chgData name="Anastasia Galvin" userId="2d39f159-777b-4bad-8899-bf8dfc77b0ad" providerId="ADAL" clId="{E703DA60-F32A-4CFD-945A-40B78D9F3647}" dt="2021-09-26T16:24:56.879" v="3" actId="6549"/>
        <pc:sldMkLst>
          <pc:docMk/>
          <pc:sldMk cId="2079461532" sldId="259"/>
        </pc:sldMkLst>
      </pc:sldChg>
      <pc:sldChg chg="modNotesTx">
        <pc:chgData name="Anastasia Galvin" userId="2d39f159-777b-4bad-8899-bf8dfc77b0ad" providerId="ADAL" clId="{E703DA60-F32A-4CFD-945A-40B78D9F3647}" dt="2021-09-26T16:24:59.018" v="4" actId="6549"/>
        <pc:sldMkLst>
          <pc:docMk/>
          <pc:sldMk cId="2124602566" sldId="260"/>
        </pc:sldMkLst>
      </pc:sldChg>
      <pc:sldChg chg="modNotesTx">
        <pc:chgData name="Anastasia Galvin" userId="2d39f159-777b-4bad-8899-bf8dfc77b0ad" providerId="ADAL" clId="{E703DA60-F32A-4CFD-945A-40B78D9F3647}" dt="2021-09-26T16:25:01.069" v="5" actId="6549"/>
        <pc:sldMkLst>
          <pc:docMk/>
          <pc:sldMk cId="3101948354" sldId="261"/>
        </pc:sldMkLst>
      </pc:sldChg>
      <pc:sldChg chg="modNotesTx">
        <pc:chgData name="Anastasia Galvin" userId="2d39f159-777b-4bad-8899-bf8dfc77b0ad" providerId="ADAL" clId="{E703DA60-F32A-4CFD-945A-40B78D9F3647}" dt="2021-09-26T16:25:04.428" v="6" actId="6549"/>
        <pc:sldMkLst>
          <pc:docMk/>
          <pc:sldMk cId="825251882" sldId="262"/>
        </pc:sldMkLst>
      </pc:sldChg>
      <pc:sldChg chg="modNotesTx">
        <pc:chgData name="Anastasia Galvin" userId="2d39f159-777b-4bad-8899-bf8dfc77b0ad" providerId="ADAL" clId="{E703DA60-F32A-4CFD-945A-40B78D9F3647}" dt="2021-09-26T16:25:06.739" v="7" actId="6549"/>
        <pc:sldMkLst>
          <pc:docMk/>
          <pc:sldMk cId="3792190483" sldId="263"/>
        </pc:sldMkLst>
      </pc:sldChg>
      <pc:sldChg chg="modNotesTx">
        <pc:chgData name="Anastasia Galvin" userId="2d39f159-777b-4bad-8899-bf8dfc77b0ad" providerId="ADAL" clId="{E703DA60-F32A-4CFD-945A-40B78D9F3647}" dt="2021-09-26T16:25:32.870" v="20" actId="6549"/>
        <pc:sldMkLst>
          <pc:docMk/>
          <pc:sldMk cId="2348100646" sldId="264"/>
        </pc:sldMkLst>
      </pc:sldChg>
      <pc:sldChg chg="modNotesTx">
        <pc:chgData name="Anastasia Galvin" userId="2d39f159-777b-4bad-8899-bf8dfc77b0ad" providerId="ADAL" clId="{E703DA60-F32A-4CFD-945A-40B78D9F3647}" dt="2021-09-26T16:25:35.161" v="21" actId="6549"/>
        <pc:sldMkLst>
          <pc:docMk/>
          <pc:sldMk cId="854984776" sldId="265"/>
        </pc:sldMkLst>
      </pc:sldChg>
      <pc:sldChg chg="modNotesTx">
        <pc:chgData name="Anastasia Galvin" userId="2d39f159-777b-4bad-8899-bf8dfc77b0ad" providerId="ADAL" clId="{E703DA60-F32A-4CFD-945A-40B78D9F3647}" dt="2021-09-26T16:25:37.199" v="22" actId="6549"/>
        <pc:sldMkLst>
          <pc:docMk/>
          <pc:sldMk cId="1318130848" sldId="266"/>
        </pc:sldMkLst>
      </pc:sldChg>
      <pc:sldChg chg="del">
        <pc:chgData name="Anastasia Galvin" userId="2d39f159-777b-4bad-8899-bf8dfc77b0ad" providerId="ADAL" clId="{E703DA60-F32A-4CFD-945A-40B78D9F3647}" dt="2021-09-26T16:25:22.215" v="11" actId="47"/>
        <pc:sldMkLst>
          <pc:docMk/>
          <pc:sldMk cId="0" sldId="267"/>
        </pc:sldMkLst>
      </pc:sldChg>
      <pc:sldChg chg="del">
        <pc:chgData name="Anastasia Galvin" userId="2d39f159-777b-4bad-8899-bf8dfc77b0ad" providerId="ADAL" clId="{E703DA60-F32A-4CFD-945A-40B78D9F3647}" dt="2021-09-26T16:25:25.512" v="17" actId="47"/>
        <pc:sldMkLst>
          <pc:docMk/>
          <pc:sldMk cId="0" sldId="271"/>
        </pc:sldMkLst>
      </pc:sldChg>
      <pc:sldChg chg="del">
        <pc:chgData name="Anastasia Galvin" userId="2d39f159-777b-4bad-8899-bf8dfc77b0ad" providerId="ADAL" clId="{E703DA60-F32A-4CFD-945A-40B78D9F3647}" dt="2021-09-26T16:25:27.479" v="19" actId="47"/>
        <pc:sldMkLst>
          <pc:docMk/>
          <pc:sldMk cId="0" sldId="272"/>
        </pc:sldMkLst>
      </pc:sldChg>
      <pc:sldChg chg="del">
        <pc:chgData name="Anastasia Galvin" userId="2d39f159-777b-4bad-8899-bf8dfc77b0ad" providerId="ADAL" clId="{E703DA60-F32A-4CFD-945A-40B78D9F3647}" dt="2021-09-26T16:25:26.076" v="18" actId="47"/>
        <pc:sldMkLst>
          <pc:docMk/>
          <pc:sldMk cId="0" sldId="273"/>
        </pc:sldMkLst>
      </pc:sldChg>
      <pc:sldChg chg="del">
        <pc:chgData name="Anastasia Galvin" userId="2d39f159-777b-4bad-8899-bf8dfc77b0ad" providerId="ADAL" clId="{E703DA60-F32A-4CFD-945A-40B78D9F3647}" dt="2021-09-26T16:25:23.236" v="13" actId="47"/>
        <pc:sldMkLst>
          <pc:docMk/>
          <pc:sldMk cId="0" sldId="274"/>
        </pc:sldMkLst>
      </pc:sldChg>
      <pc:sldChg chg="del">
        <pc:chgData name="Anastasia Galvin" userId="2d39f159-777b-4bad-8899-bf8dfc77b0ad" providerId="ADAL" clId="{E703DA60-F32A-4CFD-945A-40B78D9F3647}" dt="2021-09-26T16:25:22.806" v="12" actId="47"/>
        <pc:sldMkLst>
          <pc:docMk/>
          <pc:sldMk cId="0" sldId="276"/>
        </pc:sldMkLst>
      </pc:sldChg>
      <pc:sldChg chg="del">
        <pc:chgData name="Anastasia Galvin" userId="2d39f159-777b-4bad-8899-bf8dfc77b0ad" providerId="ADAL" clId="{E703DA60-F32A-4CFD-945A-40B78D9F3647}" dt="2021-09-26T16:25:24.840" v="16" actId="47"/>
        <pc:sldMkLst>
          <pc:docMk/>
          <pc:sldMk cId="0" sldId="277"/>
        </pc:sldMkLst>
      </pc:sldChg>
      <pc:sldChg chg="del">
        <pc:chgData name="Anastasia Galvin" userId="2d39f159-777b-4bad-8899-bf8dfc77b0ad" providerId="ADAL" clId="{E703DA60-F32A-4CFD-945A-40B78D9F3647}" dt="2021-09-26T16:25:21.786" v="10" actId="47"/>
        <pc:sldMkLst>
          <pc:docMk/>
          <pc:sldMk cId="0" sldId="278"/>
        </pc:sldMkLst>
      </pc:sldChg>
      <pc:sldChg chg="del">
        <pc:chgData name="Anastasia Galvin" userId="2d39f159-777b-4bad-8899-bf8dfc77b0ad" providerId="ADAL" clId="{E703DA60-F32A-4CFD-945A-40B78D9F3647}" dt="2021-09-26T16:25:24.414" v="15" actId="47"/>
        <pc:sldMkLst>
          <pc:docMk/>
          <pc:sldMk cId="0" sldId="279"/>
        </pc:sldMkLst>
      </pc:sldChg>
      <pc:sldChg chg="del">
        <pc:chgData name="Anastasia Galvin" userId="2d39f159-777b-4bad-8899-bf8dfc77b0ad" providerId="ADAL" clId="{E703DA60-F32A-4CFD-945A-40B78D9F3647}" dt="2021-09-26T16:25:23.735" v="14" actId="47"/>
        <pc:sldMkLst>
          <pc:docMk/>
          <pc:sldMk cId="0" sldId="280"/>
        </pc:sldMkLst>
      </pc:sldChg>
      <pc:sldChg chg="del">
        <pc:chgData name="Anastasia Galvin" userId="2d39f159-777b-4bad-8899-bf8dfc77b0ad" providerId="ADAL" clId="{E703DA60-F32A-4CFD-945A-40B78D9F3647}" dt="2021-09-26T16:25:21.399" v="9" actId="47"/>
        <pc:sldMkLst>
          <pc:docMk/>
          <pc:sldMk cId="0" sldId="281"/>
        </pc:sldMkLst>
      </pc:sldChg>
      <pc:sldChg chg="del">
        <pc:chgData name="Anastasia Galvin" userId="2d39f159-777b-4bad-8899-bf8dfc77b0ad" providerId="ADAL" clId="{E703DA60-F32A-4CFD-945A-40B78D9F3647}" dt="2021-09-26T16:25:20.742" v="8" actId="47"/>
        <pc:sldMkLst>
          <pc:docMk/>
          <pc:sldMk cId="0" sldId="283"/>
        </pc:sldMkLst>
      </pc:sldChg>
      <pc:sldChg chg="del">
        <pc:chgData name="Anastasia Galvin" userId="2d39f159-777b-4bad-8899-bf8dfc77b0ad" providerId="ADAL" clId="{E703DA60-F32A-4CFD-945A-40B78D9F3647}" dt="2021-09-26T16:24:44.797" v="0" actId="47"/>
        <pc:sldMkLst>
          <pc:docMk/>
          <pc:sldMk cId="3429397265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A9266-C978-42D0-A8E8-775C6F8F6E31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4B09F-C688-484C-A218-C422E6617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8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985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1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7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325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07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5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52CA7-B91E-414A-A806-5AAD0A523C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90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6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2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8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4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4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5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1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4B09F-C688-484C-A218-C422E66173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5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1CD3-D61E-4A9F-9ADA-21E20CD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7D10A-C655-4A2E-9839-4537585B4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1CCC4-04D9-41A9-8030-53C9265B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DEDAF-2CC9-4AD3-8D73-85A528AA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F0F1-5F48-48AC-A4F6-F33B2C5C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1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400D-2916-4835-89FA-C4D38ADC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68514-BFC8-42C7-ACAF-91CFF71DE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8E065-A479-4A74-AE73-6E8D5C9C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49FB-D7D2-42C1-946A-D329825C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8D017-5124-453E-BBD3-D1F7F40A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63B94-918A-47CA-A243-70B4FCD92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48ACE-03C7-4492-BB9E-4DED57E4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B0FE6-220B-46D4-9FB7-4EAF47E6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7976D-89CC-49B9-9ED5-1B79294B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D263-C0C1-4377-9273-07499E03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561-F585-4554-ABF3-8229F57C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F34A4-B3DB-4043-8769-86BC4A46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C1694-3519-45AB-AD0F-0140E221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7054-812D-4A49-8CD7-3999DD21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50632-66A2-43AB-A362-BF59085C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1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74B5-7A84-45C6-9DCF-EFF482A9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9CE25-60B5-4670-A027-A4846759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89B95-3C60-4216-8B06-FEFA19F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40BF5-D107-4600-8660-B6CEF798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572F8-35B3-431C-B7A0-4CED615F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63E1-29ED-45B2-8F5F-D093A921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3C87-F491-4D86-BFDE-842B789B4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8D8F8-1AFA-420F-9ADF-9B8B3D738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96388-D993-4673-9BCD-24BFA406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D2522-7008-476C-A387-3CCEAA81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67D92-0761-4918-83E6-754C4902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D41E-966E-429F-885F-D38BDD5B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BCE52-33F6-49CD-907C-D74FA37EC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B359F-CC33-4C24-AF11-1197726A1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EFCB9-D425-4B52-8EA6-EFE61BB4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1D9E-1662-47E6-A959-FA72AC396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82EFB-789E-4E5D-B5BC-BF8FE964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6CA84-4366-4294-9564-7ABA5E6E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221C19-4D31-4DBB-8ED1-4E755BD4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24ED-DEA3-4B75-AC63-D7C22507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9BF82-CC48-47B9-A5AF-56741302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040C2-B5B3-4DF0-997C-33AA7967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8117A-E30C-489F-813F-2D5517D2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0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B478E-A1A5-41F3-8FE7-C56F4DA3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53BEC-21F9-4216-826B-D56E37FE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C404-703A-49F0-94C0-5724546E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E0E0-40F6-4034-AE4E-5B4F8A4A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1BAFC-9A05-489D-BD5A-14C65AA07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B0F09-3B75-4FFD-9FBD-59AFB264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C65C-6358-4771-A2AE-67A1BC86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5F3B7-B780-4A16-B979-37C4DE57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B89EF-573C-445F-907C-7E517CF3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5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500C-DAE0-4B42-94CB-84C4B2A7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C7E95-7D7C-467B-B63B-57C46D24F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2C6C1-1F65-4B69-9226-1ACD9C80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CCFBE-B1CF-4AAD-A575-F2E149E2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F26A2-BB77-4D4F-B235-9EC6BCFA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A9FA4-07A1-4C1D-928E-2056D707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7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7A7BA3-DFDE-44A7-8026-C48FAAF4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82121-C517-4C6F-8F7F-EE229889E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21B1-3049-4DB9-B449-5AAC43D60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B0A1-5C4A-4B13-B40C-38ADBBAD846A}" type="datetimeFigureOut">
              <a:rPr lang="en-GB" smtClean="0"/>
              <a:t>26/09/2021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FBBE0-6F05-4F78-BC39-F8AF8D139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EC1A3-1DFB-4063-AA15-075E9803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0D9C-DCE2-4E22-B8A3-ABAB51D7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EFC88B7-A286-4C46-A9B4-01672230B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465441"/>
              </p:ext>
            </p:extLst>
          </p:nvPr>
        </p:nvGraphicFramePr>
        <p:xfrm>
          <a:off x="157161" y="91799"/>
          <a:ext cx="11901489" cy="6670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037">
                  <a:extLst>
                    <a:ext uri="{9D8B030D-6E8A-4147-A177-3AD203B41FA5}">
                      <a16:colId xmlns:a16="http://schemas.microsoft.com/office/drawing/2014/main" val="4011204381"/>
                    </a:ext>
                  </a:extLst>
                </a:gridCol>
                <a:gridCol w="7535452">
                  <a:extLst>
                    <a:ext uri="{9D8B030D-6E8A-4147-A177-3AD203B41FA5}">
                      <a16:colId xmlns:a16="http://schemas.microsoft.com/office/drawing/2014/main" val="654527705"/>
                    </a:ext>
                  </a:extLst>
                </a:gridCol>
              </a:tblGrid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Romania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A left-wing coalition won the elections in 1945 and led by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 a non-Communist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. In 1946 Communist became the largest party. In 1948, the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 Communists banned other parties and made the country a one party state.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36593"/>
                  </a:ext>
                </a:extLst>
              </a:tr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Bulgaria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Stalin had promised to set up a joint Communist/non-Communist government at Yalta. He invited non communist leaders to Moscow then arrested them. In 1947 the Communists won the election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97681"/>
                  </a:ext>
                </a:extLst>
              </a:tr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Poland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In 1945, a Communist was elected Prime Minister within a coalition government. In 1947 the Communists abolished the monarchy.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47148"/>
                  </a:ext>
                </a:extLst>
              </a:tr>
              <a:tr h="744831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Hungary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Soviet Communists immediately gained power after the war. 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45216"/>
                  </a:ext>
                </a:extLst>
              </a:tr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Czechoslovakia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At Yalta and Potsdam conferences agreed to USSR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 control of the east of the country. Run under the Red Army until the creation of the Democratic Republic in 1949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567360"/>
                  </a:ext>
                </a:extLst>
              </a:tr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Yugoslavia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A left-wing coalition won the elections in 1945.  However, the Soviet Communist 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then executed the leaders of the other parties.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69730"/>
                  </a:ext>
                </a:extLst>
              </a:tr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East Germany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Marshal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 Tito led war time resistance to the Nazi’s. He was elected president in 1945. However he was determined to apply his own form of communism (not Soviet led)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21808"/>
                  </a:ext>
                </a:extLst>
              </a:tr>
              <a:tr h="846589">
                <a:tc>
                  <a:txBody>
                    <a:bodyPr/>
                    <a:lstStyle/>
                    <a:p>
                      <a:r>
                        <a:rPr lang="en-GB" sz="2800" b="0" i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Albania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Non-communists won the 1945 election however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 Rákosi, leader of the communists, took control of the secret police and executed and arrested opponents.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latin typeface="The Hand Extrablack" panose="03070A02030502020204" pitchFamily="66" charset="0"/>
                        </a:rPr>
                        <a:t> By 1948 Rákosi had complete control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65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65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3B774-1F45-4FA5-AE1C-1E7DEABB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49" y="195443"/>
            <a:ext cx="5737217" cy="135055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‘Novikov’s Telegram’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71A1A-BE3C-4847-95EF-6AA94569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6" y="1616859"/>
            <a:ext cx="5776274" cy="504569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he Hand Extrablack" panose="03070A02030502020204" pitchFamily="66" charset="0"/>
              </a:rPr>
              <a:t>Novikov was ambassador of the Soviet Union to the United States.</a:t>
            </a:r>
          </a:p>
          <a:p>
            <a:r>
              <a:rPr lang="en-GB" sz="3200" dirty="0">
                <a:latin typeface="The Hand Extrablack" panose="03070A02030502020204" pitchFamily="66" charset="0"/>
              </a:rPr>
              <a:t>The telegram was dispatched in September 1946, but not released until the Cold War was ending.</a:t>
            </a:r>
          </a:p>
          <a:p>
            <a:r>
              <a:rPr lang="en-GB" sz="3200" dirty="0">
                <a:latin typeface="The Hand Extrablack" panose="03070A02030502020204" pitchFamily="66" charset="0"/>
              </a:rPr>
              <a:t>Novikov labelled US FP as “imperialist,” “striving for world supremacy,” and suggested the US were preparing for war against Russia.</a:t>
            </a:r>
          </a:p>
          <a:p>
            <a:r>
              <a:rPr lang="en-GB" sz="3200" dirty="0">
                <a:latin typeface="The Hand Extrablack" panose="03070A02030502020204" pitchFamily="66" charset="0"/>
              </a:rPr>
              <a:t>The telegram itself seems to be a stronger reflection of Soviet Minister of Foreign Affairs (1939-49) Molotov’s wording.</a:t>
            </a:r>
          </a:p>
        </p:txBody>
      </p:sp>
      <p:pic>
        <p:nvPicPr>
          <p:cNvPr id="33794" name="Picture 2" descr="Nikolai Vasilevich Novikov - Alchetron, the free social encyclopedia">
            <a:extLst>
              <a:ext uri="{FF2B5EF4-FFF2-40B4-BE49-F238E27FC236}">
                <a16:creationId xmlns:a16="http://schemas.microsoft.com/office/drawing/2014/main" id="{06971488-A321-4E42-A23D-223D2776A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1" r="11988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904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C3451-D221-4003-BF0F-4B51926A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289535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6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E3CF3-55C2-436A-994B-EFD028ABF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88" y="643466"/>
            <a:ext cx="449675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62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inston Churchill's Iron Curtain: From Russia with Labour | All About  History">
            <a:extLst>
              <a:ext uri="{FF2B5EF4-FFF2-40B4-BE49-F238E27FC236}">
                <a16:creationId xmlns:a16="http://schemas.microsoft.com/office/drawing/2014/main" id="{E7D8CBFF-9FA5-4DD6-AB4A-B737B8CA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5600"/>
            <a:ext cx="7272337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Winston Churchill&amp;#39;s Iron Curtain Speech—March 5, 1946 | The National WWII  Museum | New Orleans">
            <a:extLst>
              <a:ext uri="{FF2B5EF4-FFF2-40B4-BE49-F238E27FC236}">
                <a16:creationId xmlns:a16="http://schemas.microsoft.com/office/drawing/2014/main" id="{C0332B7B-EC8C-41C9-90D7-1C21E1D28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90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BDFB4-C3D2-4BFF-93F6-3CE5A877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267145"/>
            <a:ext cx="3469849" cy="1899912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The ‘Iron Curtain Speech’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A105-21FB-4CD2-99A9-C5120BFA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2" y="2321079"/>
            <a:ext cx="3469848" cy="4269776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he Hand Extrablack" panose="03070A02030502020204" pitchFamily="66" charset="0"/>
              </a:rPr>
              <a:t>On 5</a:t>
            </a:r>
            <a:r>
              <a:rPr lang="en-GB" sz="3200" baseline="30000" dirty="0">
                <a:latin typeface="The Hand Extrablack" panose="03070A02030502020204" pitchFamily="66" charset="0"/>
              </a:rPr>
              <a:t>th</a:t>
            </a:r>
            <a:r>
              <a:rPr lang="en-GB" sz="3200" dirty="0">
                <a:latin typeface="The Hand Extrablack" panose="03070A02030502020204" pitchFamily="66" charset="0"/>
              </a:rPr>
              <a:t> March 1946, in Truman’s home state of Missouri, Churchill delivered his ‘Iron Curtain Speech.’</a:t>
            </a:r>
          </a:p>
          <a:p>
            <a:r>
              <a:rPr lang="en-GB" sz="3200" dirty="0">
                <a:latin typeface="The Hand Extrablack" panose="03070A02030502020204" pitchFamily="66" charset="0"/>
              </a:rPr>
              <a:t>He attacked the Soviet Union’s expansion, suggesting it was the duty of free countries to prevent the further spread of communism.</a:t>
            </a:r>
          </a:p>
        </p:txBody>
      </p:sp>
    </p:spTree>
    <p:extLst>
      <p:ext uri="{BB962C8B-B14F-4D97-AF65-F5344CB8AC3E}">
        <p14:creationId xmlns:p14="http://schemas.microsoft.com/office/powerpoint/2010/main" val="23481006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4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8E723-9BFF-43CD-BBF6-334D7081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186016"/>
            <a:ext cx="4840010" cy="1190298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Soviet reaction</a:t>
            </a:r>
          </a:p>
        </p:txBody>
      </p:sp>
      <p:pic>
        <p:nvPicPr>
          <p:cNvPr id="35842" name="Picture 2" descr="Cold War at Nuremberg: &amp;#39;Iron Curtain Speech&amp;#39; That Nearly Killed Trial | Era  | Nuremberg. Casus pacis">
            <a:extLst>
              <a:ext uri="{FF2B5EF4-FFF2-40B4-BE49-F238E27FC236}">
                <a16:creationId xmlns:a16="http://schemas.microsoft.com/office/drawing/2014/main" id="{D3113E4C-F4E5-4F33-B3F2-842BC820D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" r="-2" b="567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24864-B36D-476B-A0E3-2BA7C773B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543" y="1809946"/>
            <a:ext cx="5608949" cy="4666269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he Hand Extrablack" panose="03070A02030502020204" pitchFamily="66" charset="0"/>
              </a:rPr>
              <a:t>In </a:t>
            </a:r>
            <a:r>
              <a:rPr lang="en-GB" sz="3600" i="1" dirty="0">
                <a:latin typeface="The Hand Extrablack" panose="03070A02030502020204" pitchFamily="66" charset="0"/>
              </a:rPr>
              <a:t>Pravda </a:t>
            </a:r>
            <a:r>
              <a:rPr lang="en-GB" sz="3600" dirty="0">
                <a:latin typeface="The Hand Extrablack" panose="03070A02030502020204" pitchFamily="66" charset="0"/>
              </a:rPr>
              <a:t>Stalin accused the British of having desires for world domination.</a:t>
            </a:r>
          </a:p>
          <a:p>
            <a:r>
              <a:rPr lang="en-GB" sz="3600" dirty="0">
                <a:latin typeface="The Hand Extrablack" panose="03070A02030502020204" pitchFamily="66" charset="0"/>
              </a:rPr>
              <a:t>This alerted the Us government to the potential of further conflict.</a:t>
            </a:r>
          </a:p>
          <a:p>
            <a:r>
              <a:rPr lang="en-GB" sz="3600" dirty="0">
                <a:latin typeface="The Hand Extrablack" panose="03070A02030502020204" pitchFamily="66" charset="0"/>
              </a:rPr>
              <a:t>Kennan’s assessments and advice was passed to Truman’s advisers who began work on a policy based on the recommendations of the Long Telegram.</a:t>
            </a:r>
          </a:p>
        </p:txBody>
      </p:sp>
    </p:spTree>
    <p:extLst>
      <p:ext uri="{BB962C8B-B14F-4D97-AF65-F5344CB8AC3E}">
        <p14:creationId xmlns:p14="http://schemas.microsoft.com/office/powerpoint/2010/main" val="8549847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E1E4E-DB76-4387-AE57-1C0BDBDC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he Hand Extrablack" panose="03070A02030502020204" pitchFamily="66" charset="0"/>
              </a:rPr>
              <a:t>Clifford-Elsey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AF89E-9CDA-4B2A-9647-79521756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290" y="216817"/>
            <a:ext cx="6532775" cy="633481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>
                <a:latin typeface="The Hand Extrablack" panose="03070A02030502020204" pitchFamily="66" charset="0"/>
              </a:rPr>
              <a:t>Given to Truman in September 1946, it was the basis of the policy of </a:t>
            </a:r>
            <a:r>
              <a:rPr lang="en-GB" sz="3600" b="1" dirty="0">
                <a:latin typeface="The Hand Extrablack" panose="03070A02030502020204" pitchFamily="66" charset="0"/>
              </a:rPr>
              <a:t>containment.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The Hand Extrablack" panose="03070A02030502020204" pitchFamily="66" charset="0"/>
              </a:rPr>
              <a:t>This went beyond Kennan’s recommendations to include a strong military component.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The Hand Extrablack" panose="03070A02030502020204" pitchFamily="66" charset="0"/>
              </a:rPr>
              <a:t>The US felt need to maintain superiority, but resist a land war against the Red Army.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The Hand Extrablack" panose="03070A02030502020204" pitchFamily="66" charset="0"/>
              </a:rPr>
              <a:t>It needed to maintain a force in Europe or establish a network of allies … the problem was that western European allies were in need of significant assistance…</a:t>
            </a:r>
          </a:p>
        </p:txBody>
      </p:sp>
    </p:spTree>
    <p:extLst>
      <p:ext uri="{BB962C8B-B14F-4D97-AF65-F5344CB8AC3E}">
        <p14:creationId xmlns:p14="http://schemas.microsoft.com/office/powerpoint/2010/main" val="13181308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C3451-D221-4003-BF0F-4B51926A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289535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GB" sz="6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Task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70CFB-6775-47AE-9EF2-E13557F0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44" y="250371"/>
            <a:ext cx="5434429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29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DF6FD6-A70B-44D7-9FC1-3B557389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952" y="1734429"/>
            <a:ext cx="7033310" cy="3025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latin typeface="The Hand Extrablack" panose="03070A02030502020204" pitchFamily="66" charset="0"/>
              </a:rPr>
              <a:t>‘The tensions that existed within the Grand Alliance by the end of 1946 were the result of conflicting ideologies.’ Explain why you agree or disagree with this view.</a:t>
            </a:r>
          </a:p>
        </p:txBody>
      </p:sp>
    </p:spTree>
    <p:extLst>
      <p:ext uri="{BB962C8B-B14F-4D97-AF65-F5344CB8AC3E}">
        <p14:creationId xmlns:p14="http://schemas.microsoft.com/office/powerpoint/2010/main" val="23924919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097F6-AE0D-4C39-BF08-EF611C0CF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92" y="325225"/>
            <a:ext cx="5531178" cy="2464794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The Hand Extrablack" panose="03070A02030502020204" pitchFamily="66" charset="0"/>
              </a:rPr>
              <a:t>The Cold War in motion?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55957-6AFD-4DB8-8860-36B89A3AB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92" y="3494946"/>
            <a:ext cx="5260975" cy="3037829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The Hand Extrablack" panose="03070A02030502020204" pitchFamily="66" charset="0"/>
              </a:rPr>
              <a:t>What role did </a:t>
            </a:r>
            <a:r>
              <a:rPr lang="en-GB" sz="4400" u="sng" dirty="0">
                <a:solidFill>
                  <a:schemeClr val="bg1"/>
                </a:solidFill>
                <a:latin typeface="The Hand Extrablack" panose="03070A02030502020204" pitchFamily="66" charset="0"/>
              </a:rPr>
              <a:t>Kennan’s Long Telegram</a:t>
            </a:r>
            <a:r>
              <a:rPr lang="en-GB" sz="4400" dirty="0">
                <a:solidFill>
                  <a:schemeClr val="bg1"/>
                </a:solidFill>
                <a:latin typeface="The Hand Extrablack" panose="03070A02030502020204" pitchFamily="66" charset="0"/>
              </a:rPr>
              <a:t> and </a:t>
            </a:r>
            <a:r>
              <a:rPr lang="en-GB" sz="4400" u="sng" dirty="0">
                <a:solidFill>
                  <a:schemeClr val="bg1"/>
                </a:solidFill>
                <a:latin typeface="The Hand Extrablack" panose="03070A02030502020204" pitchFamily="66" charset="0"/>
              </a:rPr>
              <a:t>Churchill’s Iron Curtain Speech</a:t>
            </a:r>
            <a:r>
              <a:rPr lang="en-GB" sz="4400" dirty="0">
                <a:solidFill>
                  <a:schemeClr val="bg1"/>
                </a:solidFill>
                <a:latin typeface="The Hand Extrablack" panose="03070A02030502020204" pitchFamily="66" charset="0"/>
              </a:rPr>
              <a:t> play in the origins of the Cold War?</a:t>
            </a:r>
          </a:p>
        </p:txBody>
      </p:sp>
      <p:pic>
        <p:nvPicPr>
          <p:cNvPr id="1026" name="Picture 2" descr="George F. Kennan&amp;#39;s Diaries, Reviewed | The New Republic">
            <a:extLst>
              <a:ext uri="{FF2B5EF4-FFF2-40B4-BE49-F238E27FC236}">
                <a16:creationId xmlns:a16="http://schemas.microsoft.com/office/drawing/2014/main" id="{FE84B32A-DA8A-4303-B89B-02D3D67D8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2686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8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4BF3-176A-436A-99AE-7EA0F59C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18" y="280475"/>
            <a:ext cx="4205875" cy="1622321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0F17-FC2E-41F0-9F70-F2C77BEC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17" y="2356701"/>
            <a:ext cx="4028045" cy="3271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The Hand Extrablack" panose="03070A02030502020204" pitchFamily="66" charset="0"/>
              </a:rPr>
              <a:t>In 1945/6 Stalin’s expansion was alarming, but there was a strong push for US demobilisation and withdrawal of troops from Europe.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ammer and scythe | The Economist">
            <a:extLst>
              <a:ext uri="{FF2B5EF4-FFF2-40B4-BE49-F238E27FC236}">
                <a16:creationId xmlns:a16="http://schemas.microsoft.com/office/drawing/2014/main" id="{C4569D4F-F0B1-491B-A539-D54D78B2A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05862" y="936879"/>
            <a:ext cx="6019331" cy="49809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436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6B510-CC52-46CF-B30F-CDD9BC38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Churchill alarmed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21AFF-D0CA-458B-B4F3-58D3FBC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04" y="2333297"/>
            <a:ext cx="5251316" cy="4010942"/>
          </a:xfrm>
        </p:spPr>
        <p:txBody>
          <a:bodyPr>
            <a:normAutofit/>
          </a:bodyPr>
          <a:lstStyle/>
          <a:p>
            <a:pPr marL="358775" indent="-358775"/>
            <a:r>
              <a:rPr lang="en-GB" sz="4000" dirty="0">
                <a:latin typeface="The Hand Extrablack" panose="03070A02030502020204" pitchFamily="66" charset="0"/>
              </a:rPr>
              <a:t>Churchill feared Soviet expansion.</a:t>
            </a:r>
          </a:p>
          <a:p>
            <a:pPr marL="358775" indent="-358775"/>
            <a:r>
              <a:rPr lang="en-GB" sz="4000" dirty="0">
                <a:latin typeface="The Hand Extrablack" panose="03070A02030502020204" pitchFamily="66" charset="0"/>
              </a:rPr>
              <a:t>Attlee was sympathetic but more concerned with domestic problems.</a:t>
            </a:r>
          </a:p>
          <a:p>
            <a:pPr marL="358775" indent="-358775"/>
            <a:r>
              <a:rPr lang="en-GB" sz="4000" dirty="0">
                <a:latin typeface="The Hand Extrablack" panose="03070A02030502020204" pitchFamily="66" charset="0"/>
              </a:rPr>
              <a:t>Churchill turned to Truman to persuade him to maintain his presence in Europe.</a:t>
            </a:r>
          </a:p>
        </p:txBody>
      </p:sp>
      <p:pic>
        <p:nvPicPr>
          <p:cNvPr id="28674" name="Picture 2" descr="Churchill caretaker ministry - Wikipedia">
            <a:extLst>
              <a:ext uri="{FF2B5EF4-FFF2-40B4-BE49-F238E27FC236}">
                <a16:creationId xmlns:a16="http://schemas.microsoft.com/office/drawing/2014/main" id="{9159633A-9300-4E06-8F2E-3345D85FC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220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DF998-DD1E-4C11-BB69-6DB8722B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972" y="262996"/>
            <a:ext cx="5571374" cy="1528097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Bretton Woods</a:t>
            </a:r>
          </a:p>
        </p:txBody>
      </p:sp>
      <p:pic>
        <p:nvPicPr>
          <p:cNvPr id="29698" name="Picture 2" descr="Has the Bretton Woods system provided stable global economic governance? –  INTERSTATE [SEE NEW SITE]">
            <a:extLst>
              <a:ext uri="{FF2B5EF4-FFF2-40B4-BE49-F238E27FC236}">
                <a16:creationId xmlns:a16="http://schemas.microsoft.com/office/drawing/2014/main" id="{EDC75870-9A43-4521-9861-DBA67ED9B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33915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1316-75B8-4244-BA5E-61DB7D1F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971" y="1692274"/>
            <a:ext cx="5571373" cy="49027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4000" dirty="0">
                <a:latin typeface="The Hand Extrablack" panose="03070A02030502020204" pitchFamily="66" charset="0"/>
              </a:rPr>
              <a:t>The conference was held in July 1944.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latin typeface="The Hand Extrablack" panose="03070A02030502020204" pitchFamily="66" charset="0"/>
              </a:rPr>
              <a:t>It set up the World Bank, International Trade Organisation (ITO) and International Monetary Fund (IMF) </a:t>
            </a:r>
            <a:r>
              <a:rPr lang="en-GB" sz="4000" dirty="0">
                <a:latin typeface="The Hand Extrablack" panose="03070A02030502020204" pitchFamily="66" charset="0"/>
                <a:sym typeface="Wingdings" panose="05000000000000000000" pitchFamily="2" charset="2"/>
              </a:rPr>
              <a:t> the US $ would take the place of gold in international exchange.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latin typeface="The Hand Extrablack" panose="03070A02030502020204" pitchFamily="66" charset="0"/>
                <a:sym typeface="Wingdings" panose="05000000000000000000" pitchFamily="2" charset="2"/>
              </a:rPr>
              <a:t>US representatives worked hard to persuade the SU to join the IMF for economic cooperation and post-war prosperity.</a:t>
            </a:r>
            <a:endParaRPr lang="en-GB" sz="4000" dirty="0">
              <a:latin typeface="The Hand Extrablack" panose="03070A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615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3E9D-6FA5-4A77-91C1-CB8C1811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39" y="4073360"/>
            <a:ext cx="2243332" cy="2452687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Soviet withdrawal</a:t>
            </a:r>
          </a:p>
        </p:txBody>
      </p:sp>
      <p:pic>
        <p:nvPicPr>
          <p:cNvPr id="30722" name="Picture 2" descr="Short snorter&amp;#39; signed by Harry Truman and Joseph Stalin and several Allied  figureheads up for auction - The Bid Catcher">
            <a:extLst>
              <a:ext uri="{FF2B5EF4-FFF2-40B4-BE49-F238E27FC236}">
                <a16:creationId xmlns:a16="http://schemas.microsoft.com/office/drawing/2014/main" id="{2E393679-01C8-4320-9C96-DA021B187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b="25665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C18F-7167-4CE7-A536-6F57B1101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802" y="3710613"/>
            <a:ext cx="8948159" cy="2954138"/>
          </a:xfrm>
        </p:spPr>
        <p:txBody>
          <a:bodyPr anchor="ctr">
            <a:normAutofit/>
          </a:bodyPr>
          <a:lstStyle/>
          <a:p>
            <a:r>
              <a:rPr lang="en-GB" sz="4000" dirty="0">
                <a:latin typeface="The Hand Extrablack" panose="03070A02030502020204" pitchFamily="66" charset="0"/>
              </a:rPr>
              <a:t>Stalin eventually refused to ratify the Bretton Woods articles.</a:t>
            </a:r>
          </a:p>
          <a:p>
            <a:r>
              <a:rPr lang="en-GB" sz="4000" dirty="0">
                <a:latin typeface="The Hand Extrablack" panose="03070A02030502020204" pitchFamily="66" charset="0"/>
              </a:rPr>
              <a:t>This was largely owing to Soviet fears of opening their economy and fund policies being controlled by the West.</a:t>
            </a:r>
          </a:p>
          <a:p>
            <a:r>
              <a:rPr lang="en-GB" sz="4000" dirty="0">
                <a:latin typeface="The Hand Extrablack" panose="03070A02030502020204" pitchFamily="66" charset="0"/>
              </a:rPr>
              <a:t>Economic incentives to cooperate with the west diminished.</a:t>
            </a:r>
          </a:p>
        </p:txBody>
      </p:sp>
    </p:spTree>
    <p:extLst>
      <p:ext uri="{BB962C8B-B14F-4D97-AF65-F5344CB8AC3E}">
        <p14:creationId xmlns:p14="http://schemas.microsoft.com/office/powerpoint/2010/main" val="21246025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C721-04F6-4541-86CB-2B53A26F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372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The Hand Extrablack" panose="03070A02030502020204" pitchFamily="66" charset="0"/>
              </a:rPr>
              <a:t>The ‘Long Telegram’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5D9F-9433-4671-94F9-841E2FCBD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6" y="1549285"/>
            <a:ext cx="11246963" cy="297261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he Hand Extrablack" panose="03070A02030502020204" pitchFamily="66" charset="0"/>
              </a:rPr>
              <a:t>George Kennan was the charge </a:t>
            </a:r>
            <a:r>
              <a:rPr lang="en-GB" sz="3600" dirty="0" err="1">
                <a:latin typeface="The Hand Extrablack" panose="03070A02030502020204" pitchFamily="66" charset="0"/>
              </a:rPr>
              <a:t>d’affaire</a:t>
            </a:r>
            <a:r>
              <a:rPr lang="en-GB" sz="3600" dirty="0">
                <a:latin typeface="The Hand Extrablack" panose="03070A02030502020204" pitchFamily="66" charset="0"/>
              </a:rPr>
              <a:t> to ambassador Averell Harriman in 1946.</a:t>
            </a:r>
          </a:p>
          <a:p>
            <a:r>
              <a:rPr lang="en-GB" sz="3600" dirty="0">
                <a:latin typeface="The Hand Extrablack" panose="03070A02030502020204" pitchFamily="66" charset="0"/>
              </a:rPr>
              <a:t>He was asked to clarify Soviet motives and possible actions.</a:t>
            </a:r>
          </a:p>
          <a:p>
            <a:r>
              <a:rPr lang="en-GB" sz="3600" dirty="0">
                <a:latin typeface="The Hand Extrablack" panose="03070A02030502020204" pitchFamily="66" charset="0"/>
              </a:rPr>
              <a:t>His 8,000 word telegram (dated 22</a:t>
            </a:r>
            <a:r>
              <a:rPr lang="en-GB" sz="3600" baseline="30000" dirty="0">
                <a:latin typeface="The Hand Extrablack" panose="03070A02030502020204" pitchFamily="66" charset="0"/>
              </a:rPr>
              <a:t>nd</a:t>
            </a:r>
            <a:r>
              <a:rPr lang="en-GB" sz="3600" dirty="0">
                <a:latin typeface="The Hand Extrablack" panose="03070A02030502020204" pitchFamily="66" charset="0"/>
              </a:rPr>
              <a:t> Feb 1946) suggested the driving forces of Soviet foreign policy were: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600" dirty="0">
              <a:latin typeface="The Hand Extrablack" panose="03070A020305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33E33-1BFD-4C95-9451-5C9A5AFD0EC6}"/>
              </a:ext>
            </a:extLst>
          </p:cNvPr>
          <p:cNvSpPr txBox="1"/>
          <p:nvPr/>
        </p:nvSpPr>
        <p:spPr>
          <a:xfrm>
            <a:off x="2038938" y="4071428"/>
            <a:ext cx="8114121" cy="2308324"/>
          </a:xfrm>
          <a:custGeom>
            <a:avLst/>
            <a:gdLst>
              <a:gd name="connsiteX0" fmla="*/ 0 w 8114121"/>
              <a:gd name="connsiteY0" fmla="*/ 0 h 2308324"/>
              <a:gd name="connsiteX1" fmla="*/ 579580 w 8114121"/>
              <a:gd name="connsiteY1" fmla="*/ 0 h 2308324"/>
              <a:gd name="connsiteX2" fmla="*/ 996878 w 8114121"/>
              <a:gd name="connsiteY2" fmla="*/ 0 h 2308324"/>
              <a:gd name="connsiteX3" fmla="*/ 1414175 w 8114121"/>
              <a:gd name="connsiteY3" fmla="*/ 0 h 2308324"/>
              <a:gd name="connsiteX4" fmla="*/ 2156038 w 8114121"/>
              <a:gd name="connsiteY4" fmla="*/ 0 h 2308324"/>
              <a:gd name="connsiteX5" fmla="*/ 2735618 w 8114121"/>
              <a:gd name="connsiteY5" fmla="*/ 0 h 2308324"/>
              <a:gd name="connsiteX6" fmla="*/ 3477480 w 8114121"/>
              <a:gd name="connsiteY6" fmla="*/ 0 h 2308324"/>
              <a:gd name="connsiteX7" fmla="*/ 4057060 w 8114121"/>
              <a:gd name="connsiteY7" fmla="*/ 0 h 2308324"/>
              <a:gd name="connsiteX8" fmla="*/ 4393217 w 8114121"/>
              <a:gd name="connsiteY8" fmla="*/ 0 h 2308324"/>
              <a:gd name="connsiteX9" fmla="*/ 4729373 w 8114121"/>
              <a:gd name="connsiteY9" fmla="*/ 0 h 2308324"/>
              <a:gd name="connsiteX10" fmla="*/ 5146671 w 8114121"/>
              <a:gd name="connsiteY10" fmla="*/ 0 h 2308324"/>
              <a:gd name="connsiteX11" fmla="*/ 5807392 w 8114121"/>
              <a:gd name="connsiteY11" fmla="*/ 0 h 2308324"/>
              <a:gd name="connsiteX12" fmla="*/ 6305831 w 8114121"/>
              <a:gd name="connsiteY12" fmla="*/ 0 h 2308324"/>
              <a:gd name="connsiteX13" fmla="*/ 6966552 w 8114121"/>
              <a:gd name="connsiteY13" fmla="*/ 0 h 2308324"/>
              <a:gd name="connsiteX14" fmla="*/ 7546133 w 8114121"/>
              <a:gd name="connsiteY14" fmla="*/ 0 h 2308324"/>
              <a:gd name="connsiteX15" fmla="*/ 8114121 w 8114121"/>
              <a:gd name="connsiteY15" fmla="*/ 0 h 2308324"/>
              <a:gd name="connsiteX16" fmla="*/ 8114121 w 8114121"/>
              <a:gd name="connsiteY16" fmla="*/ 553998 h 2308324"/>
              <a:gd name="connsiteX17" fmla="*/ 8114121 w 8114121"/>
              <a:gd name="connsiteY17" fmla="*/ 1131079 h 2308324"/>
              <a:gd name="connsiteX18" fmla="*/ 8114121 w 8114121"/>
              <a:gd name="connsiteY18" fmla="*/ 1638910 h 2308324"/>
              <a:gd name="connsiteX19" fmla="*/ 8114121 w 8114121"/>
              <a:gd name="connsiteY19" fmla="*/ 2308324 h 2308324"/>
              <a:gd name="connsiteX20" fmla="*/ 7615682 w 8114121"/>
              <a:gd name="connsiteY20" fmla="*/ 2308324 h 2308324"/>
              <a:gd name="connsiteX21" fmla="*/ 6954961 w 8114121"/>
              <a:gd name="connsiteY21" fmla="*/ 2308324 h 2308324"/>
              <a:gd name="connsiteX22" fmla="*/ 6456522 w 8114121"/>
              <a:gd name="connsiteY22" fmla="*/ 2308324 h 2308324"/>
              <a:gd name="connsiteX23" fmla="*/ 6039224 w 8114121"/>
              <a:gd name="connsiteY23" fmla="*/ 2308324 h 2308324"/>
              <a:gd name="connsiteX24" fmla="*/ 5621927 w 8114121"/>
              <a:gd name="connsiteY24" fmla="*/ 2308324 h 2308324"/>
              <a:gd name="connsiteX25" fmla="*/ 5123488 w 8114121"/>
              <a:gd name="connsiteY25" fmla="*/ 2308324 h 2308324"/>
              <a:gd name="connsiteX26" fmla="*/ 4543908 w 8114121"/>
              <a:gd name="connsiteY26" fmla="*/ 2308324 h 2308324"/>
              <a:gd name="connsiteX27" fmla="*/ 3802045 w 8114121"/>
              <a:gd name="connsiteY27" fmla="*/ 2308324 h 2308324"/>
              <a:gd name="connsiteX28" fmla="*/ 3222465 w 8114121"/>
              <a:gd name="connsiteY28" fmla="*/ 2308324 h 2308324"/>
              <a:gd name="connsiteX29" fmla="*/ 2480603 w 8114121"/>
              <a:gd name="connsiteY29" fmla="*/ 2308324 h 2308324"/>
              <a:gd name="connsiteX30" fmla="*/ 1738740 w 8114121"/>
              <a:gd name="connsiteY30" fmla="*/ 2308324 h 2308324"/>
              <a:gd name="connsiteX31" fmla="*/ 1240301 w 8114121"/>
              <a:gd name="connsiteY31" fmla="*/ 2308324 h 2308324"/>
              <a:gd name="connsiteX32" fmla="*/ 741862 w 8114121"/>
              <a:gd name="connsiteY32" fmla="*/ 2308324 h 2308324"/>
              <a:gd name="connsiteX33" fmla="*/ 0 w 8114121"/>
              <a:gd name="connsiteY33" fmla="*/ 2308324 h 2308324"/>
              <a:gd name="connsiteX34" fmla="*/ 0 w 8114121"/>
              <a:gd name="connsiteY34" fmla="*/ 1685077 h 2308324"/>
              <a:gd name="connsiteX35" fmla="*/ 0 w 8114121"/>
              <a:gd name="connsiteY35" fmla="*/ 1107996 h 2308324"/>
              <a:gd name="connsiteX36" fmla="*/ 0 w 8114121"/>
              <a:gd name="connsiteY36" fmla="*/ 530915 h 2308324"/>
              <a:gd name="connsiteX37" fmla="*/ 0 w 8114121"/>
              <a:gd name="connsiteY37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14121" h="2308324" fill="none" extrusionOk="0">
                <a:moveTo>
                  <a:pt x="0" y="0"/>
                </a:moveTo>
                <a:cubicBezTo>
                  <a:pt x="186768" y="-11480"/>
                  <a:pt x="395525" y="40106"/>
                  <a:pt x="579580" y="0"/>
                </a:cubicBezTo>
                <a:cubicBezTo>
                  <a:pt x="763635" y="-40106"/>
                  <a:pt x="865396" y="12932"/>
                  <a:pt x="996878" y="0"/>
                </a:cubicBezTo>
                <a:cubicBezTo>
                  <a:pt x="1128360" y="-12932"/>
                  <a:pt x="1312559" y="43908"/>
                  <a:pt x="1414175" y="0"/>
                </a:cubicBezTo>
                <a:cubicBezTo>
                  <a:pt x="1515791" y="-43908"/>
                  <a:pt x="1869982" y="78976"/>
                  <a:pt x="2156038" y="0"/>
                </a:cubicBezTo>
                <a:cubicBezTo>
                  <a:pt x="2442094" y="-78976"/>
                  <a:pt x="2490062" y="47065"/>
                  <a:pt x="2735618" y="0"/>
                </a:cubicBezTo>
                <a:cubicBezTo>
                  <a:pt x="2981174" y="-47065"/>
                  <a:pt x="3127611" y="77856"/>
                  <a:pt x="3477480" y="0"/>
                </a:cubicBezTo>
                <a:cubicBezTo>
                  <a:pt x="3827349" y="-77856"/>
                  <a:pt x="3839843" y="39557"/>
                  <a:pt x="4057060" y="0"/>
                </a:cubicBezTo>
                <a:cubicBezTo>
                  <a:pt x="4274277" y="-39557"/>
                  <a:pt x="4304402" y="7492"/>
                  <a:pt x="4393217" y="0"/>
                </a:cubicBezTo>
                <a:cubicBezTo>
                  <a:pt x="4482032" y="-7492"/>
                  <a:pt x="4583635" y="29432"/>
                  <a:pt x="4729373" y="0"/>
                </a:cubicBezTo>
                <a:cubicBezTo>
                  <a:pt x="4875111" y="-29432"/>
                  <a:pt x="5048930" y="27441"/>
                  <a:pt x="5146671" y="0"/>
                </a:cubicBezTo>
                <a:cubicBezTo>
                  <a:pt x="5244412" y="-27441"/>
                  <a:pt x="5596203" y="61826"/>
                  <a:pt x="5807392" y="0"/>
                </a:cubicBezTo>
                <a:cubicBezTo>
                  <a:pt x="6018581" y="-61826"/>
                  <a:pt x="6187069" y="59137"/>
                  <a:pt x="6305831" y="0"/>
                </a:cubicBezTo>
                <a:cubicBezTo>
                  <a:pt x="6424593" y="-59137"/>
                  <a:pt x="6780370" y="474"/>
                  <a:pt x="6966552" y="0"/>
                </a:cubicBezTo>
                <a:cubicBezTo>
                  <a:pt x="7152734" y="-474"/>
                  <a:pt x="7341707" y="44394"/>
                  <a:pt x="7546133" y="0"/>
                </a:cubicBezTo>
                <a:cubicBezTo>
                  <a:pt x="7750559" y="-44394"/>
                  <a:pt x="7913526" y="52749"/>
                  <a:pt x="8114121" y="0"/>
                </a:cubicBezTo>
                <a:cubicBezTo>
                  <a:pt x="8120189" y="240932"/>
                  <a:pt x="8098332" y="279514"/>
                  <a:pt x="8114121" y="553998"/>
                </a:cubicBezTo>
                <a:cubicBezTo>
                  <a:pt x="8129910" y="828482"/>
                  <a:pt x="8070178" y="1011317"/>
                  <a:pt x="8114121" y="1131079"/>
                </a:cubicBezTo>
                <a:cubicBezTo>
                  <a:pt x="8158064" y="1250841"/>
                  <a:pt x="8059501" y="1509674"/>
                  <a:pt x="8114121" y="1638910"/>
                </a:cubicBezTo>
                <a:cubicBezTo>
                  <a:pt x="8168741" y="1768146"/>
                  <a:pt x="8041769" y="2134415"/>
                  <a:pt x="8114121" y="2308324"/>
                </a:cubicBezTo>
                <a:cubicBezTo>
                  <a:pt x="7927656" y="2344627"/>
                  <a:pt x="7738541" y="2291146"/>
                  <a:pt x="7615682" y="2308324"/>
                </a:cubicBezTo>
                <a:cubicBezTo>
                  <a:pt x="7492823" y="2325502"/>
                  <a:pt x="7138371" y="2231987"/>
                  <a:pt x="6954961" y="2308324"/>
                </a:cubicBezTo>
                <a:cubicBezTo>
                  <a:pt x="6771551" y="2384661"/>
                  <a:pt x="6572674" y="2248859"/>
                  <a:pt x="6456522" y="2308324"/>
                </a:cubicBezTo>
                <a:cubicBezTo>
                  <a:pt x="6340370" y="2367789"/>
                  <a:pt x="6171354" y="2266416"/>
                  <a:pt x="6039224" y="2308324"/>
                </a:cubicBezTo>
                <a:cubicBezTo>
                  <a:pt x="5907094" y="2350232"/>
                  <a:pt x="5820808" y="2261369"/>
                  <a:pt x="5621927" y="2308324"/>
                </a:cubicBezTo>
                <a:cubicBezTo>
                  <a:pt x="5423046" y="2355279"/>
                  <a:pt x="5287738" y="2250551"/>
                  <a:pt x="5123488" y="2308324"/>
                </a:cubicBezTo>
                <a:cubicBezTo>
                  <a:pt x="4959238" y="2366097"/>
                  <a:pt x="4808069" y="2285132"/>
                  <a:pt x="4543908" y="2308324"/>
                </a:cubicBezTo>
                <a:cubicBezTo>
                  <a:pt x="4279747" y="2331516"/>
                  <a:pt x="4155057" y="2227370"/>
                  <a:pt x="3802045" y="2308324"/>
                </a:cubicBezTo>
                <a:cubicBezTo>
                  <a:pt x="3449033" y="2389278"/>
                  <a:pt x="3352485" y="2303983"/>
                  <a:pt x="3222465" y="2308324"/>
                </a:cubicBezTo>
                <a:cubicBezTo>
                  <a:pt x="3092445" y="2312665"/>
                  <a:pt x="2758744" y="2306552"/>
                  <a:pt x="2480603" y="2308324"/>
                </a:cubicBezTo>
                <a:cubicBezTo>
                  <a:pt x="2202462" y="2310096"/>
                  <a:pt x="2083002" y="2299064"/>
                  <a:pt x="1738740" y="2308324"/>
                </a:cubicBezTo>
                <a:cubicBezTo>
                  <a:pt x="1394478" y="2317584"/>
                  <a:pt x="1475961" y="2251474"/>
                  <a:pt x="1240301" y="2308324"/>
                </a:cubicBezTo>
                <a:cubicBezTo>
                  <a:pt x="1004641" y="2365174"/>
                  <a:pt x="946170" y="2265675"/>
                  <a:pt x="741862" y="2308324"/>
                </a:cubicBezTo>
                <a:cubicBezTo>
                  <a:pt x="537554" y="2350973"/>
                  <a:pt x="258285" y="2254605"/>
                  <a:pt x="0" y="2308324"/>
                </a:cubicBezTo>
                <a:cubicBezTo>
                  <a:pt x="-31890" y="2020189"/>
                  <a:pt x="66089" y="1820999"/>
                  <a:pt x="0" y="1685077"/>
                </a:cubicBezTo>
                <a:cubicBezTo>
                  <a:pt x="-66089" y="1549155"/>
                  <a:pt x="43664" y="1322596"/>
                  <a:pt x="0" y="1107996"/>
                </a:cubicBezTo>
                <a:cubicBezTo>
                  <a:pt x="-43664" y="893396"/>
                  <a:pt x="50997" y="650457"/>
                  <a:pt x="0" y="530915"/>
                </a:cubicBezTo>
                <a:cubicBezTo>
                  <a:pt x="-50997" y="411373"/>
                  <a:pt x="47583" y="165319"/>
                  <a:pt x="0" y="0"/>
                </a:cubicBezTo>
                <a:close/>
              </a:path>
              <a:path w="8114121" h="2308324" stroke="0" extrusionOk="0">
                <a:moveTo>
                  <a:pt x="0" y="0"/>
                </a:moveTo>
                <a:cubicBezTo>
                  <a:pt x="141898" y="-52635"/>
                  <a:pt x="420954" y="22810"/>
                  <a:pt x="579580" y="0"/>
                </a:cubicBezTo>
                <a:cubicBezTo>
                  <a:pt x="738206" y="-22810"/>
                  <a:pt x="960647" y="33456"/>
                  <a:pt x="1159160" y="0"/>
                </a:cubicBezTo>
                <a:cubicBezTo>
                  <a:pt x="1357673" y="-33456"/>
                  <a:pt x="1581649" y="38541"/>
                  <a:pt x="1901023" y="0"/>
                </a:cubicBezTo>
                <a:cubicBezTo>
                  <a:pt x="2220397" y="-38541"/>
                  <a:pt x="2089959" y="11027"/>
                  <a:pt x="2237179" y="0"/>
                </a:cubicBezTo>
                <a:cubicBezTo>
                  <a:pt x="2384399" y="-11027"/>
                  <a:pt x="2596784" y="34447"/>
                  <a:pt x="2816759" y="0"/>
                </a:cubicBezTo>
                <a:cubicBezTo>
                  <a:pt x="3036734" y="-34447"/>
                  <a:pt x="3195718" y="83636"/>
                  <a:pt x="3558622" y="0"/>
                </a:cubicBezTo>
                <a:cubicBezTo>
                  <a:pt x="3921526" y="-83636"/>
                  <a:pt x="3835442" y="8451"/>
                  <a:pt x="4057060" y="0"/>
                </a:cubicBezTo>
                <a:cubicBezTo>
                  <a:pt x="4278678" y="-8451"/>
                  <a:pt x="4446927" y="13224"/>
                  <a:pt x="4636641" y="0"/>
                </a:cubicBezTo>
                <a:cubicBezTo>
                  <a:pt x="4826355" y="-13224"/>
                  <a:pt x="5227701" y="1472"/>
                  <a:pt x="5378503" y="0"/>
                </a:cubicBezTo>
                <a:cubicBezTo>
                  <a:pt x="5529305" y="-1472"/>
                  <a:pt x="5832445" y="50098"/>
                  <a:pt x="5958083" y="0"/>
                </a:cubicBezTo>
                <a:cubicBezTo>
                  <a:pt x="6083721" y="-50098"/>
                  <a:pt x="6174151" y="39988"/>
                  <a:pt x="6375381" y="0"/>
                </a:cubicBezTo>
                <a:cubicBezTo>
                  <a:pt x="6576611" y="-39988"/>
                  <a:pt x="6948970" y="2752"/>
                  <a:pt x="7117243" y="0"/>
                </a:cubicBezTo>
                <a:cubicBezTo>
                  <a:pt x="7285516" y="-2752"/>
                  <a:pt x="7683082" y="51821"/>
                  <a:pt x="8114121" y="0"/>
                </a:cubicBezTo>
                <a:cubicBezTo>
                  <a:pt x="8152336" y="199043"/>
                  <a:pt x="8093624" y="277813"/>
                  <a:pt x="8114121" y="530915"/>
                </a:cubicBezTo>
                <a:cubicBezTo>
                  <a:pt x="8134618" y="784018"/>
                  <a:pt x="8086903" y="972556"/>
                  <a:pt x="8114121" y="1084912"/>
                </a:cubicBezTo>
                <a:cubicBezTo>
                  <a:pt x="8141339" y="1197268"/>
                  <a:pt x="8089451" y="1495078"/>
                  <a:pt x="8114121" y="1661993"/>
                </a:cubicBezTo>
                <a:cubicBezTo>
                  <a:pt x="8138791" y="1828908"/>
                  <a:pt x="8085243" y="2038458"/>
                  <a:pt x="8114121" y="2308324"/>
                </a:cubicBezTo>
                <a:cubicBezTo>
                  <a:pt x="7966778" y="2358217"/>
                  <a:pt x="7902555" y="2279512"/>
                  <a:pt x="7696823" y="2308324"/>
                </a:cubicBezTo>
                <a:cubicBezTo>
                  <a:pt x="7491091" y="2337136"/>
                  <a:pt x="7435419" y="2292074"/>
                  <a:pt x="7360667" y="2308324"/>
                </a:cubicBezTo>
                <a:cubicBezTo>
                  <a:pt x="7285915" y="2324574"/>
                  <a:pt x="7005738" y="2285786"/>
                  <a:pt x="6781087" y="2308324"/>
                </a:cubicBezTo>
                <a:cubicBezTo>
                  <a:pt x="6556436" y="2330862"/>
                  <a:pt x="6463861" y="2286447"/>
                  <a:pt x="6201507" y="2308324"/>
                </a:cubicBezTo>
                <a:cubicBezTo>
                  <a:pt x="5939153" y="2330201"/>
                  <a:pt x="5810131" y="2257496"/>
                  <a:pt x="5540785" y="2308324"/>
                </a:cubicBezTo>
                <a:cubicBezTo>
                  <a:pt x="5271439" y="2359152"/>
                  <a:pt x="5240131" y="2306216"/>
                  <a:pt x="5123488" y="2308324"/>
                </a:cubicBezTo>
                <a:cubicBezTo>
                  <a:pt x="5006845" y="2310432"/>
                  <a:pt x="4716035" y="2294291"/>
                  <a:pt x="4543908" y="2308324"/>
                </a:cubicBezTo>
                <a:cubicBezTo>
                  <a:pt x="4371781" y="2322357"/>
                  <a:pt x="4024286" y="2255928"/>
                  <a:pt x="3802045" y="2308324"/>
                </a:cubicBezTo>
                <a:cubicBezTo>
                  <a:pt x="3579804" y="2360720"/>
                  <a:pt x="3585218" y="2271119"/>
                  <a:pt x="3384748" y="2308324"/>
                </a:cubicBezTo>
                <a:cubicBezTo>
                  <a:pt x="3184278" y="2345529"/>
                  <a:pt x="3206781" y="2302437"/>
                  <a:pt x="3048591" y="2308324"/>
                </a:cubicBezTo>
                <a:cubicBezTo>
                  <a:pt x="2890401" y="2314211"/>
                  <a:pt x="2701535" y="2279156"/>
                  <a:pt x="2469011" y="2308324"/>
                </a:cubicBezTo>
                <a:cubicBezTo>
                  <a:pt x="2236487" y="2337492"/>
                  <a:pt x="2188160" y="2306708"/>
                  <a:pt x="2051713" y="2308324"/>
                </a:cubicBezTo>
                <a:cubicBezTo>
                  <a:pt x="1915266" y="2309940"/>
                  <a:pt x="1852419" y="2280028"/>
                  <a:pt x="1715557" y="2308324"/>
                </a:cubicBezTo>
                <a:cubicBezTo>
                  <a:pt x="1578695" y="2336620"/>
                  <a:pt x="1401368" y="2250920"/>
                  <a:pt x="1135977" y="2308324"/>
                </a:cubicBezTo>
                <a:cubicBezTo>
                  <a:pt x="870586" y="2365728"/>
                  <a:pt x="884703" y="2284954"/>
                  <a:pt x="637538" y="2308324"/>
                </a:cubicBezTo>
                <a:cubicBezTo>
                  <a:pt x="390373" y="2331694"/>
                  <a:pt x="199252" y="2297270"/>
                  <a:pt x="0" y="2308324"/>
                </a:cubicBezTo>
                <a:cubicBezTo>
                  <a:pt x="-33425" y="2163028"/>
                  <a:pt x="59035" y="1963844"/>
                  <a:pt x="0" y="1685077"/>
                </a:cubicBezTo>
                <a:cubicBezTo>
                  <a:pt x="-59035" y="1406310"/>
                  <a:pt x="67662" y="1283981"/>
                  <a:pt x="0" y="1107996"/>
                </a:cubicBezTo>
                <a:cubicBezTo>
                  <a:pt x="-67662" y="932011"/>
                  <a:pt x="49542" y="693151"/>
                  <a:pt x="0" y="577081"/>
                </a:cubicBezTo>
                <a:cubicBezTo>
                  <a:pt x="-49542" y="461012"/>
                  <a:pt x="65355" y="16793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075500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631825" indent="-631825">
              <a:buFont typeface="Wingdings" panose="05000000000000000000" pitchFamily="2" charset="2"/>
              <a:buChar char="Ø"/>
            </a:pPr>
            <a:r>
              <a:rPr lang="en-GB" sz="3600" dirty="0">
                <a:latin typeface="The Hand Extrablack" panose="03070A02030502020204" pitchFamily="66" charset="0"/>
              </a:rPr>
              <a:t>The inherent opposition of communist and capitalist systems,</a:t>
            </a:r>
          </a:p>
          <a:p>
            <a:pPr marL="631825" indent="-631825">
              <a:buFont typeface="Wingdings" panose="05000000000000000000" pitchFamily="2" charset="2"/>
              <a:buChar char="Ø"/>
            </a:pPr>
            <a:r>
              <a:rPr lang="en-GB" sz="3600" dirty="0">
                <a:latin typeface="The Hand Extrablack" panose="03070A02030502020204" pitchFamily="66" charset="0"/>
              </a:rPr>
              <a:t>the use of other Marxists against western, capitalist expansion,</a:t>
            </a:r>
          </a:p>
          <a:p>
            <a:pPr marL="631825" indent="-631825">
              <a:buFont typeface="Wingdings" panose="05000000000000000000" pitchFamily="2" charset="2"/>
              <a:buChar char="Ø"/>
            </a:pPr>
            <a:r>
              <a:rPr lang="en-GB" sz="3600" dirty="0">
                <a:latin typeface="The Hand Extrablack" panose="03070A02030502020204" pitchFamily="66" charset="0"/>
              </a:rPr>
              <a:t>Soviet FP was grounded in Russian expansionism, fear of invasion and desires for a security belt.</a:t>
            </a:r>
          </a:p>
        </p:txBody>
      </p:sp>
    </p:spTree>
    <p:extLst>
      <p:ext uri="{BB962C8B-B14F-4D97-AF65-F5344CB8AC3E}">
        <p14:creationId xmlns:p14="http://schemas.microsoft.com/office/powerpoint/2010/main" val="31019483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This Day in History: George Kennan Sends &amp;quot;Long Telegram&amp;quot;">
            <a:extLst>
              <a:ext uri="{FF2B5EF4-FFF2-40B4-BE49-F238E27FC236}">
                <a16:creationId xmlns:a16="http://schemas.microsoft.com/office/drawing/2014/main" id="{ABCCE5F5-19FC-4B15-A9CB-7EC800412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 r="-2" b="245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3ACA5-52B5-463A-B87C-6C558160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2121031"/>
            <a:ext cx="8652938" cy="24317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1500" dirty="0">
                <a:latin typeface="The Hand Extrablack" panose="03070A02030502020204" pitchFamily="66" charset="0"/>
              </a:rPr>
              <a:t>Task: Reading the Long Telegram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244987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In search of today&amp;#39;s George Kennan | Financial Times">
            <a:extLst>
              <a:ext uri="{FF2B5EF4-FFF2-40B4-BE49-F238E27FC236}">
                <a16:creationId xmlns:a16="http://schemas.microsoft.com/office/drawing/2014/main" id="{418C525A-4489-4A28-9706-2CAFB2CF5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DFBF5-D054-4C0A-B222-4C45A1A8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563" y="213779"/>
            <a:ext cx="3548405" cy="1899912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Kennan’s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BB92E-74A8-44F5-AAEC-3CBFFFF48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562" y="2594811"/>
            <a:ext cx="3548405" cy="3874415"/>
          </a:xfrm>
        </p:spPr>
        <p:txBody>
          <a:bodyPr>
            <a:noAutofit/>
          </a:bodyPr>
          <a:lstStyle/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sz="3300" dirty="0">
                <a:latin typeface="The Hand Extrablack" panose="03070A02030502020204" pitchFamily="66" charset="0"/>
              </a:rPr>
              <a:t>The USA should avoid direct military confrontation with the USSR.</a:t>
            </a:r>
          </a:p>
          <a:p>
            <a:pPr marL="442913" indent="-442913">
              <a:buFont typeface="Wingdings" panose="05000000000000000000" pitchFamily="2" charset="2"/>
              <a:buChar char="ü"/>
            </a:pPr>
            <a:r>
              <a:rPr lang="en-GB" sz="3300" dirty="0">
                <a:latin typeface="The Hand Extrablack" panose="03070A02030502020204" pitchFamily="66" charset="0"/>
              </a:rPr>
              <a:t>The USA should engage in a policy of positive propaganda: make capitalism and democracy attractive to vulnerable countries!</a:t>
            </a:r>
          </a:p>
        </p:txBody>
      </p:sp>
    </p:spTree>
    <p:extLst>
      <p:ext uri="{BB962C8B-B14F-4D97-AF65-F5344CB8AC3E}">
        <p14:creationId xmlns:p14="http://schemas.microsoft.com/office/powerpoint/2010/main" val="82525188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78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The Hand Extrablack</vt:lpstr>
      <vt:lpstr>Wingdings</vt:lpstr>
      <vt:lpstr>Office Theme</vt:lpstr>
      <vt:lpstr>PowerPoint Presentation</vt:lpstr>
      <vt:lpstr>The Cold War in motion?</vt:lpstr>
      <vt:lpstr>Recap</vt:lpstr>
      <vt:lpstr>Churchill alarmed</vt:lpstr>
      <vt:lpstr>Bretton Woods</vt:lpstr>
      <vt:lpstr>Soviet withdrawal</vt:lpstr>
      <vt:lpstr>The ‘Long Telegram’</vt:lpstr>
      <vt:lpstr>Task: Reading the Long Telegram</vt:lpstr>
      <vt:lpstr>Kennan’s suggestions</vt:lpstr>
      <vt:lpstr>‘Novikov’s Telegram’</vt:lpstr>
      <vt:lpstr>Task</vt:lpstr>
      <vt:lpstr>PowerPoint Presentation</vt:lpstr>
      <vt:lpstr>The ‘Iron Curtain Speech’</vt:lpstr>
      <vt:lpstr>Soviet reaction</vt:lpstr>
      <vt:lpstr>Clifford-Elsey report</vt:lpstr>
      <vt:lpstr>Task</vt:lpstr>
      <vt:lpstr>‘The tensions that existed within the Grand Alliance by the end of 1946 were the result of conflicting ideologies.’ Explain why you agree or disagree with this view.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Galvin</dc:creator>
  <cp:lastModifiedBy>Anastasia Galvin</cp:lastModifiedBy>
  <cp:revision>2</cp:revision>
  <dcterms:created xsi:type="dcterms:W3CDTF">2021-09-26T13:50:44Z</dcterms:created>
  <dcterms:modified xsi:type="dcterms:W3CDTF">2021-09-26T16:25:40Z</dcterms:modified>
</cp:coreProperties>
</file>