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m4v" ContentType="video/mp4"/>
  <Default Extension="mov" ContentType="video/quicktime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notesSlides/notesSlide13.xml" ContentType="application/vnd.openxmlformats-officedocument.presentationml.notesSl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061" r:id="rId1"/>
  </p:sldMasterIdLst>
  <p:notesMasterIdLst>
    <p:notesMasterId r:id="rId20"/>
  </p:notesMasterIdLst>
  <p:handoutMasterIdLst>
    <p:handoutMasterId r:id="rId21"/>
  </p:handoutMasterIdLst>
  <p:sldIdLst>
    <p:sldId id="317" r:id="rId2"/>
    <p:sldId id="307" r:id="rId3"/>
    <p:sldId id="257" r:id="rId4"/>
    <p:sldId id="305" r:id="rId5"/>
    <p:sldId id="258" r:id="rId6"/>
    <p:sldId id="306" r:id="rId7"/>
    <p:sldId id="316" r:id="rId8"/>
    <p:sldId id="275" r:id="rId9"/>
    <p:sldId id="260" r:id="rId10"/>
    <p:sldId id="269" r:id="rId11"/>
    <p:sldId id="270" r:id="rId12"/>
    <p:sldId id="272" r:id="rId13"/>
    <p:sldId id="271" r:id="rId14"/>
    <p:sldId id="273" r:id="rId15"/>
    <p:sldId id="274" r:id="rId16"/>
    <p:sldId id="262" r:id="rId17"/>
    <p:sldId id="304" r:id="rId18"/>
    <p:sldId id="308" r:id="rId19"/>
  </p:sldIdLst>
  <p:sldSz cx="9144000" cy="6858000" type="screen4x3"/>
  <p:notesSz cx="6858000" cy="9144000"/>
  <p:embeddedFontLst>
    <p:embeddedFont>
      <p:font typeface="Roboto Condensed" panose="020B0604020202020204" charset="0"/>
      <p:regular r:id="rId22"/>
      <p:bold r:id="rId23"/>
      <p:italic r:id="rId24"/>
      <p:boldItalic r:id="rId25"/>
    </p:embeddedFont>
    <p:embeddedFont>
      <p:font typeface="Roboto Condensed Light" panose="020B0604020202020204" charset="0"/>
      <p:regular r:id="rId26"/>
      <p:italic r:id="rId27"/>
    </p:embeddedFont>
    <p:embeddedFont>
      <p:font typeface="Rockwell" panose="02060603020205020403" pitchFamily="18" charset="0"/>
      <p:regular r:id="rId28"/>
      <p:bold r:id="rId29"/>
    </p:embeddedFont>
    <p:embeddedFont>
      <p:font typeface="Rockwell Condensed" panose="02060603050405020104" pitchFamily="18" charset="0"/>
      <p:regular r:id="rId30"/>
    </p:embeddedFont>
    <p:embeddedFont>
      <p:font typeface="Segoe Print" panose="02000600000000000000" pitchFamily="2" charset="0"/>
      <p:regular r:id="rId31"/>
      <p:bold r:id="rId32"/>
    </p:embeddedFont>
  </p:embeddedFontLst>
  <p:custDataLst>
    <p:tags r:id="rId3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Joints, Movements and Muscles" id="{39436497-C20D-4732-BF85-2F2AF9F450C2}">
          <p14:sldIdLst>
            <p14:sldId id="317"/>
            <p14:sldId id="307"/>
            <p14:sldId id="257"/>
            <p14:sldId id="305"/>
            <p14:sldId id="258"/>
            <p14:sldId id="306"/>
            <p14:sldId id="316"/>
            <p14:sldId id="275"/>
            <p14:sldId id="260"/>
            <p14:sldId id="269"/>
            <p14:sldId id="270"/>
            <p14:sldId id="272"/>
            <p14:sldId id="271"/>
            <p14:sldId id="273"/>
            <p14:sldId id="274"/>
            <p14:sldId id="262"/>
            <p14:sldId id="304"/>
            <p14:sldId id="3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am Howells" initials="AH" lastIdx="2" clrIdx="0">
    <p:extLst>
      <p:ext uri="{19B8F6BF-5375-455C-9EA6-DF929625EA0E}">
        <p15:presenceInfo xmlns:p15="http://schemas.microsoft.com/office/powerpoint/2012/main" userId="S-1-5-21-2820689681-846540486-1616979966-1459" providerId="AD"/>
      </p:ext>
    </p:extLst>
  </p:cmAuthor>
  <p:cmAuthor id="2" name="Naomi Laws" initials="NL" lastIdx="4" clrIdx="1">
    <p:extLst>
      <p:ext uri="{19B8F6BF-5375-455C-9EA6-DF929625EA0E}">
        <p15:presenceInfo xmlns:p15="http://schemas.microsoft.com/office/powerpoint/2012/main" userId="S-1-5-21-2820689681-846540486-1616979966-164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4EA"/>
    <a:srgbClr val="E3EEF2"/>
    <a:srgbClr val="BEDCE7"/>
    <a:srgbClr val="58927C"/>
    <a:srgbClr val="E9F1F0"/>
    <a:srgbClr val="EBEFEF"/>
    <a:srgbClr val="E5EFED"/>
    <a:srgbClr val="B1CFC8"/>
    <a:srgbClr val="4B716F"/>
    <a:srgbClr val="24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27" autoAdjust="0"/>
    <p:restoredTop sz="80623" autoAdjust="0"/>
  </p:normalViewPr>
  <p:slideViewPr>
    <p:cSldViewPr>
      <p:cViewPr varScale="1">
        <p:scale>
          <a:sx n="69" d="100"/>
          <a:sy n="69" d="100"/>
        </p:scale>
        <p:origin x="19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98" d="100"/>
          <a:sy n="98" d="100"/>
        </p:scale>
        <p:origin x="351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6878A-9329-435F-ADCB-0144115172E1}" type="datetimeFigureOut">
              <a:rPr lang="en-GB" smtClean="0">
                <a:latin typeface="Roboto Condensed" panose="02000000000000000000" pitchFamily="2" charset="0"/>
              </a:rPr>
              <a:t>24/04/2020</a:t>
            </a:fld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EA8CE-90DE-4747-AD72-8FEE56D4F893}" type="slidenum">
              <a:rPr lang="en-GB" smtClean="0">
                <a:latin typeface="Roboto Condensed" panose="02000000000000000000" pitchFamily="2" charset="0"/>
              </a:rPr>
              <a:t>‹#›</a:t>
            </a:fld>
            <a:endParaRPr lang="en-GB" dirty="0">
              <a:latin typeface="Roboto Condens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6613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 Condensed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 Condensed" panose="02000000000000000000" pitchFamily="2" charset="0"/>
              </a:defRPr>
            </a:lvl1pPr>
          </a:lstStyle>
          <a:p>
            <a:fld id="{90436802-1A97-4582-A2A9-92FE4E99E8C1}" type="datetimeFigureOut">
              <a:rPr lang="en-GB" smtClean="0"/>
              <a:pPr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 Condensed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 Condensed" panose="02000000000000000000" pitchFamily="2" charset="0"/>
              </a:defRPr>
            </a:lvl1pPr>
          </a:lstStyle>
          <a:p>
            <a:fld id="{8C5E9862-D56C-4F44-BE50-9B69531FB6F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0092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879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Recap the skeletal</a:t>
            </a:r>
            <a:r>
              <a:rPr lang="en-GB" baseline="0" dirty="0"/>
              <a:t> system for context.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Highlight that this is a recap and students are not required to know this for their exam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Explain that the skeletal system has many key functions (try to get students to identify/explain them from the given images).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whether they can think of examples in sport where these are important (e.g. protection in rugby). 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345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Recap the major bones of the skeletal system.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Highlight that this is a recap.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Click on each connecting arrow to reveal the bone (test your students’ knowledge).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119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Briefly introduce the muscular system and its functions.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/>
              <a:t>Highlight that this is a recap and students are not required to know this for their exam.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See whether students can identify any other functions besides movement (before clicking and revealing).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891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Discuss the joint types – see whether students can identify them.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Students are only required to learn the joints that are highlighted red.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provide other examples where each type of joint could be found.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Ask students to identify examples of the use of each joint type in sport.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2484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Introduce planes of movement (click on each plane to reveal more information).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Each plane allows different movements of the body.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Question students to see whether they can come up with any more sporting examples through each plane.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1404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Introduce the axes of rotation.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Each axis allows a different movement.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Question students to see whether they can come up with any more sporting examples through each axis.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26551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Ask students to identify the muscles. Click on each box to reveal the muscle, and then click again to reveal its movements.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identify a sporting example for each of the given movements.</a:t>
            </a:r>
            <a:endParaRPr lang="en-GB" baseline="0" dirty="0"/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143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Click on each video to see the movement being performed.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See whether students can recognise where these movements can be used in different sports.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167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Ask students to identify the muscles. Click on each box to reveal the muscle, and then click again to reveal its movements.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identify examples of these movements in sport.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4497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identify the muscles. Click on each box to reveal the muscle, and then click again to reveal its movements.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identify a sporting example for each of the given movements.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130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Click on each video to see the movement being performed.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See whether students can recognise where these movements can be used in different sports.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9243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Ask students to identify the muscles. Click on each box to reveal the muscle.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Ensure students are aware of the difference between flexion at the knee and flexion at the ankle.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Roboto Condensed" panose="02000000000000000000" pitchFamily="2" charset="0"/>
                <a:ea typeface="+mn-ea"/>
                <a:cs typeface="+mn-cs"/>
              </a:rPr>
              <a:t>Ask students to identify a sporting example for each of the given movements.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15496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Click on each video to see the movement being performed.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See whether students can recognise where these movements can be used in different sports.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6938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Take this opportunity to reflect on what</a:t>
            </a:r>
            <a:r>
              <a:rPr lang="en-GB" baseline="0" dirty="0"/>
              <a:t> has been learnt and how it </a:t>
            </a:r>
            <a:r>
              <a:rPr lang="en-GB" baseline="0"/>
              <a:t>impacts sport </a:t>
            </a:r>
            <a:r>
              <a:rPr lang="en-GB" baseline="0" dirty="0"/>
              <a:t>in a wider context.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7800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Click on the video and either discuss or get students to note down the movements involved, which muscles cause the movements and the plane the movement is through. </a:t>
            </a:r>
          </a:p>
          <a:p>
            <a:pPr marL="228600" indent="-228600">
              <a:buFont typeface="+mj-lt"/>
              <a:buAutoNum type="arabicPeriod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8312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Students to write</a:t>
            </a:r>
            <a:r>
              <a:rPr lang="en-GB" baseline="0" dirty="0">
                <a:solidFill>
                  <a:schemeClr val="tx1"/>
                </a:solidFill>
              </a:rPr>
              <a:t> answers to question on paper and check their answers.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>
                <a:solidFill>
                  <a:schemeClr val="tx1"/>
                </a:solidFill>
              </a:rPr>
              <a:t>Click to reveal answer. Students to peer-mark or self-mark answers.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GB" baseline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881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ABD6A-7D71-44F5-B1BF-67334A4109A6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8473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950D9-720E-4F01-BA7A-16E3CDAEA09F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750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19666A-296E-4C97-B612-5F37932A288F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38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4306-E4D0-4EDD-B446-05509E149246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737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48768-338A-453F-8132-2CC11B0A87AF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63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0F0C865-95C7-4F9B-BBB3-4D0EB9D5B71B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0738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5533D-3A0A-48EB-9CBB-E61348616A9A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516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C4761-FE44-4E5E-B3C8-C76E077D68D6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330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586-A868-4C19-8225-1BF94C7B768B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37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40BA6-8715-46D7-BB95-C56194E6360D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1858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B203-905C-4E7A-9A11-5C618564B6D8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54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EA803E-5795-449E-B066-7561C90559AA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051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20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20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slide" Target="slide10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13" Type="http://schemas.openxmlformats.org/officeDocument/2006/relationships/image" Target="../media/image24.png"/><Relationship Id="rId3" Type="http://schemas.microsoft.com/office/2007/relationships/media" Target="../media/media2.m4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3.png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6" Type="http://schemas.openxmlformats.org/officeDocument/2006/relationships/video" Target="../media/media3.mov"/><Relationship Id="rId11" Type="http://schemas.openxmlformats.org/officeDocument/2006/relationships/image" Target="../media/image15.png"/><Relationship Id="rId5" Type="http://schemas.microsoft.com/office/2007/relationships/media" Target="../media/media3.mov"/><Relationship Id="rId10" Type="http://schemas.openxmlformats.org/officeDocument/2006/relationships/image" Target="../media/image5.jpeg"/><Relationship Id="rId4" Type="http://schemas.openxmlformats.org/officeDocument/2006/relationships/video" Target="../media/media2.m4v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slide" Target="slide1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slide" Target="slide13.xml"/><Relationship Id="rId5" Type="http://schemas.openxmlformats.org/officeDocument/2006/relationships/image" Target="../media/image21.jp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microsoft.com/office/2007/relationships/media" Target="../media/media5.m4v"/><Relationship Id="rId7" Type="http://schemas.openxmlformats.org/officeDocument/2006/relationships/image" Target="../media/image5.jpeg"/><Relationship Id="rId2" Type="http://schemas.openxmlformats.org/officeDocument/2006/relationships/video" Target="../media/media4.m4v"/><Relationship Id="rId1" Type="http://schemas.microsoft.com/office/2007/relationships/media" Target="../media/media4.m4v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6.png"/><Relationship Id="rId4" Type="http://schemas.openxmlformats.org/officeDocument/2006/relationships/video" Target="../media/media5.m4v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microsoft.com/office/2007/relationships/hdphoto" Target="../media/hdphoto3.wdp"/><Relationship Id="rId5" Type="http://schemas.openxmlformats.org/officeDocument/2006/relationships/image" Target="../media/image27.png"/><Relationship Id="rId4" Type="http://schemas.openxmlformats.org/officeDocument/2006/relationships/image" Target="../media/image5.jpe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video" Target="../media/media6.m4v"/><Relationship Id="rId7" Type="http://schemas.openxmlformats.org/officeDocument/2006/relationships/notesSlide" Target="../notesSlides/notesSlide14.xml"/><Relationship Id="rId2" Type="http://schemas.microsoft.com/office/2007/relationships/media" Target="../media/media6.m4v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9.png"/><Relationship Id="rId5" Type="http://schemas.openxmlformats.org/officeDocument/2006/relationships/video" Target="../media/media7.m4v"/><Relationship Id="rId10" Type="http://schemas.openxmlformats.org/officeDocument/2006/relationships/image" Target="../media/image28.png"/><Relationship Id="rId4" Type="http://schemas.microsoft.com/office/2007/relationships/media" Target="../media/media7.m4v"/><Relationship Id="rId9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video" Target="../media/media8.m4v"/><Relationship Id="rId7" Type="http://schemas.openxmlformats.org/officeDocument/2006/relationships/image" Target="../media/image30.png"/><Relationship Id="rId2" Type="http://schemas.microsoft.com/office/2007/relationships/media" Target="../media/media8.m4v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A9164-0FA5-4877-926D-8F3B53B5C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expect from this </a:t>
            </a:r>
            <a:r>
              <a:rPr lang="en-GB" dirty="0" err="1"/>
              <a:t>PResentation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597C5-3C31-46EE-9506-71056B5CE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following 17 slides are an example of the type of presentation that we would go through and that you would use as a learning resource.</a:t>
            </a:r>
          </a:p>
          <a:p>
            <a:r>
              <a:rPr lang="en-GB" dirty="0"/>
              <a:t>It is very interactive and has good links to videos and online content too.</a:t>
            </a:r>
          </a:p>
          <a:p>
            <a:r>
              <a:rPr lang="en-GB" dirty="0"/>
              <a:t>You may find some of this familiar from GCSE Biology or GCSE PE (if studied)</a:t>
            </a:r>
          </a:p>
          <a:p>
            <a:r>
              <a:rPr lang="en-GB" dirty="0"/>
              <a:t>It is also a great topic to discuss in a practical sense:</a:t>
            </a:r>
          </a:p>
          <a:p>
            <a:r>
              <a:rPr lang="en-GB" dirty="0">
                <a:solidFill>
                  <a:srgbClr val="FF0000"/>
                </a:solidFill>
              </a:rPr>
              <a:t>Try and recreate the movements yourself using your own body. What does elbow extension look and feel like for example?</a:t>
            </a:r>
          </a:p>
          <a:p>
            <a:r>
              <a:rPr lang="en-GB" dirty="0">
                <a:solidFill>
                  <a:srgbClr val="FF0000"/>
                </a:solidFill>
              </a:rPr>
              <a:t>Can you think of any bodyweight exercises that you could do to train these movements?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03D36D-BF12-4AC5-8693-B35C108FE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358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76" b="938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-200478" y="-159202"/>
            <a:ext cx="8948127" cy="6770720"/>
            <a:chOff x="-839108" y="-565602"/>
            <a:chExt cx="8948127" cy="6770720"/>
          </a:xfrm>
        </p:grpSpPr>
        <p:sp>
          <p:nvSpPr>
            <p:cNvPr id="6" name="Title 3"/>
            <p:cNvSpPr txBox="1">
              <a:spLocks/>
            </p:cNvSpPr>
            <p:nvPr/>
          </p:nvSpPr>
          <p:spPr>
            <a:xfrm>
              <a:off x="-99078" y="3899524"/>
              <a:ext cx="8029320" cy="2305594"/>
            </a:xfrm>
            <a:prstGeom prst="rect">
              <a:avLst/>
            </a:prstGeom>
            <a:effectLst/>
          </p:spPr>
          <p:txBody>
            <a:bodyPr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r">
                <a:lnSpc>
                  <a:spcPct val="80000"/>
                </a:lnSpc>
              </a:pPr>
              <a: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</a:t>
              </a:r>
              <a:b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Movements, Muscles and Muscle Contractions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-839108" y="-565602"/>
              <a:ext cx="8845550" cy="6531040"/>
            </a:xfrm>
            <a:prstGeom prst="rect">
              <a:avLst/>
            </a:prstGeom>
            <a:noFill/>
            <a:ln w="19050">
              <a:solidFill>
                <a:schemeClr val="bg1"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Heavy" panose="020F0502020204030203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285298" y="3359809"/>
              <a:ext cx="4823721" cy="898524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000" dirty="0">
                  <a:solidFill>
                    <a:schemeClr val="bg1">
                      <a:alpha val="90000"/>
                    </a:schemeClr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  <a:cs typeface="Lato Light" panose="020F0502020204030203" pitchFamily="34" charset="0"/>
                </a:rPr>
                <a:t>3.1.1.5   The Skeletal and Muscular Systems</a:t>
              </a:r>
            </a:p>
            <a:p>
              <a:pPr algn="ctr"/>
              <a:endParaRPr lang="en-GB" sz="2000" dirty="0">
                <a:solidFill>
                  <a:schemeClr val="bg1">
                    <a:alpha val="90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Lato Light" panose="020F0502020204030203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2</a:t>
            </a:fld>
            <a:endParaRPr lang="en-GB" dirty="0"/>
          </a:p>
        </p:txBody>
      </p:sp>
      <p:grpSp>
        <p:nvGrpSpPr>
          <p:cNvPr id="14" name="Group 13"/>
          <p:cNvGrpSpPr/>
          <p:nvPr/>
        </p:nvGrpSpPr>
        <p:grpSpPr>
          <a:xfrm>
            <a:off x="7020271" y="243290"/>
            <a:ext cx="1440160" cy="1296144"/>
            <a:chOff x="6098944" y="658054"/>
            <a:chExt cx="1209359" cy="1186770"/>
          </a:xfrm>
        </p:grpSpPr>
        <p:sp>
          <p:nvSpPr>
            <p:cNvPr id="15" name="Oval 14"/>
            <p:cNvSpPr/>
            <p:nvPr/>
          </p:nvSpPr>
          <p:spPr>
            <a:xfrm>
              <a:off x="6110239" y="658054"/>
              <a:ext cx="1186770" cy="118677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Heavy" panose="020F0502020204030203" pitchFamily="34" charset="0"/>
              </a:endParaRPr>
            </a:p>
          </p:txBody>
        </p:sp>
        <p:sp>
          <p:nvSpPr>
            <p:cNvPr id="16" name="Subtitle 4"/>
            <p:cNvSpPr txBox="1">
              <a:spLocks/>
            </p:cNvSpPr>
            <p:nvPr/>
          </p:nvSpPr>
          <p:spPr>
            <a:xfrm>
              <a:off x="6098944" y="922716"/>
              <a:ext cx="1209359" cy="658381"/>
            </a:xfrm>
            <a:prstGeom prst="rect">
              <a:avLst/>
            </a:prstGeom>
            <a:noFill/>
            <a:ln w="38100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/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GB" sz="1400" b="1" dirty="0">
                  <a:latin typeface="Roboto Condensed" panose="02000000000000000000" pitchFamily="2" charset="0"/>
                  <a:ea typeface="Roboto Condensed" panose="02000000000000000000" pitchFamily="2" charset="0"/>
                </a:rPr>
                <a:t>Section A</a:t>
              </a:r>
              <a:br>
                <a:rPr lang="en-GB" sz="1400" b="1" dirty="0">
                  <a:latin typeface="Roboto Condensed" panose="02000000000000000000" pitchFamily="2" charset="0"/>
                  <a:ea typeface="Roboto Condensed" panose="02000000000000000000" pitchFamily="2" charset="0"/>
                </a:rPr>
              </a:br>
              <a:r>
                <a:rPr lang="en-GB" sz="1400" dirty="0">
                  <a:latin typeface="Roboto Condensed" panose="02000000000000000000" pitchFamily="2" charset="0"/>
                  <a:ea typeface="Roboto Condensed" panose="02000000000000000000" pitchFamily="2" charset="0"/>
                </a:rPr>
                <a:t>Applied Anatomy and Physiology</a:t>
              </a:r>
              <a:endParaRPr lang="en-GB" sz="1200" i="1" dirty="0">
                <a:latin typeface="Roboto Condensed" panose="02000000000000000000" pitchFamily="2" charset="0"/>
                <a:ea typeface="Roboto Condensed" panose="02000000000000000000" pitchFamily="2" charset="0"/>
              </a:endParaRPr>
            </a:p>
            <a:p>
              <a:pPr algn="ctr"/>
              <a:endParaRPr lang="en-GB" sz="1200" dirty="0">
                <a:latin typeface="Roboto Condensed" panose="02000000000000000000" pitchFamily="2" charset="0"/>
                <a:ea typeface="Roboto Condensed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969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2" y="4918190"/>
            <a:ext cx="9144002" cy="1939810"/>
            <a:chOff x="-2" y="4918191"/>
            <a:chExt cx="9144002" cy="1939810"/>
          </a:xfrm>
        </p:grpSpPr>
        <p:pic>
          <p:nvPicPr>
            <p:cNvPr id="35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0" y="-20326"/>
            <a:ext cx="9144000" cy="4639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512" y="1404670"/>
            <a:ext cx="6048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The skeletal system has six key roles in sport...</a:t>
            </a:r>
          </a:p>
        </p:txBody>
      </p:sp>
      <p:pic>
        <p:nvPicPr>
          <p:cNvPr id="29" name="Picture 28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83951" y="4529228"/>
            <a:ext cx="1190625" cy="1190625"/>
          </a:xfrm>
          <a:prstGeom prst="rect">
            <a:avLst/>
          </a:prstGeom>
        </p:spPr>
      </p:pic>
      <p:pic>
        <p:nvPicPr>
          <p:cNvPr id="28" name="Picture 27" descr="http://downloads.clipart.com/15069160.jpg?t=1468834958&amp;h=c9aafe7e6ffb2a41610c2b117623d0ac&amp;u=zigzageducation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98" y="4245633"/>
            <a:ext cx="1226185" cy="116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6150538" y="3742036"/>
            <a:ext cx="259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Protection of vital organs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76798" y="5413390"/>
            <a:ext cx="3078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Formation of joints to allow movement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455486" y="6417988"/>
            <a:ext cx="2484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Production of blood cells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47871" y="5590343"/>
            <a:ext cx="2479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Keeps the body supported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35705" y="3497999"/>
            <a:ext cx="3181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Allows for muscle attachment for movement</a:t>
            </a:r>
          </a:p>
        </p:txBody>
      </p:sp>
      <p:pic>
        <p:nvPicPr>
          <p:cNvPr id="23" name="Picture 22" descr="http://images.clipart.com/thb/thb17/74/qw1DQ6l4G3JCgBZ/109243970.thb.jpg?blood_cell_types_vector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975" y="5336646"/>
            <a:ext cx="1361440" cy="91567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400" y="2124474"/>
            <a:ext cx="1165860" cy="1410335"/>
          </a:xfrm>
          <a:prstGeom prst="rect">
            <a:avLst/>
          </a:prstGeom>
        </p:spPr>
      </p:pic>
      <p:pic>
        <p:nvPicPr>
          <p:cNvPr id="27" name="Picture 26" descr="http://downloads.clipart.com/24600802.gif?t=1468834889&amp;h=2745bad9ed5b5ab56f07468f6b98e5b6&amp;u=zigzageducation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03" y="2399082"/>
            <a:ext cx="1322070" cy="135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5074718" y="44624"/>
            <a:ext cx="3925774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Joints, Movements &amp; Muscles</a:t>
            </a:r>
            <a:b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</a:br>
            <a:endParaRPr lang="en-GB" sz="1800" dirty="0">
              <a:solidFill>
                <a:schemeClr val="bg1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Lato Medium" panose="020F0502020204030203" pitchFamily="34" charset="0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107503" y="549500"/>
            <a:ext cx="8108469" cy="8632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The Skeletal System: Recap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42" name="TextBox 41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46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22" y="1419791"/>
            <a:ext cx="1170117" cy="173708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3095261" y="2586983"/>
            <a:ext cx="3420955" cy="2617401"/>
            <a:chOff x="3095261" y="2586983"/>
            <a:chExt cx="3420955" cy="2617401"/>
          </a:xfrm>
        </p:grpSpPr>
        <p:grpSp>
          <p:nvGrpSpPr>
            <p:cNvPr id="25" name="Group 24"/>
            <p:cNvGrpSpPr/>
            <p:nvPr/>
          </p:nvGrpSpPr>
          <p:grpSpPr>
            <a:xfrm>
              <a:off x="3095261" y="2974003"/>
              <a:ext cx="3420955" cy="2230381"/>
              <a:chOff x="1370382" y="2854803"/>
              <a:chExt cx="3420955" cy="2230381"/>
            </a:xfrm>
          </p:grpSpPr>
          <p:cxnSp>
            <p:nvCxnSpPr>
              <p:cNvPr id="9" name="Straight Arrow Connector 8"/>
              <p:cNvCxnSpPr/>
              <p:nvPr/>
            </p:nvCxnSpPr>
            <p:spPr>
              <a:xfrm flipH="1" flipV="1">
                <a:off x="1370382" y="2854803"/>
                <a:ext cx="1043353" cy="560798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miter lim="800000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Arrow Connector 9"/>
              <p:cNvCxnSpPr/>
              <p:nvPr/>
            </p:nvCxnSpPr>
            <p:spPr>
              <a:xfrm flipH="1">
                <a:off x="1730608" y="3858923"/>
                <a:ext cx="971159" cy="652063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miter lim="800000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>
                <a:off x="3349839" y="3934922"/>
                <a:ext cx="757033" cy="502190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miter lim="800000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V="1">
                <a:off x="3603159" y="3135202"/>
                <a:ext cx="1188178" cy="258634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miter lim="800000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>
                <a:stCxn id="6" idx="4"/>
              </p:cNvCxnSpPr>
              <p:nvPr/>
            </p:nvCxnSpPr>
            <p:spPr>
              <a:xfrm>
                <a:off x="2915816" y="4295329"/>
                <a:ext cx="0" cy="789855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miter lim="800000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TextBox 5"/>
              <p:cNvSpPr txBox="1"/>
              <p:nvPr/>
            </p:nvSpPr>
            <p:spPr>
              <a:xfrm>
                <a:off x="2051720" y="2996952"/>
                <a:ext cx="1728192" cy="1298377"/>
              </a:xfrm>
              <a:prstGeom prst="ellipse">
                <a:avLst/>
              </a:prstGeom>
              <a:solidFill>
                <a:srgbClr val="E9F1F0"/>
              </a:solidFill>
              <a:ln w="12700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Roboto Condensed" panose="02000000000000000000" pitchFamily="2" charset="0"/>
                  </a:defRPr>
                </a:lvl1pPr>
              </a:lstStyle>
              <a:p>
                <a:r>
                  <a:rPr lang="en-GB" dirty="0"/>
                  <a:t>Skeletal Muscle Functions</a:t>
                </a:r>
              </a:p>
            </p:txBody>
          </p:sp>
        </p:grpSp>
        <p:cxnSp>
          <p:nvCxnSpPr>
            <p:cNvPr id="36" name="Straight Arrow Connector 35"/>
            <p:cNvCxnSpPr/>
            <p:nvPr/>
          </p:nvCxnSpPr>
          <p:spPr>
            <a:xfrm flipH="1" flipV="1">
              <a:off x="4684542" y="2586983"/>
              <a:ext cx="2276" cy="555043"/>
            </a:xfrm>
            <a:prstGeom prst="straightConnector1">
              <a:avLst/>
            </a:prstGeom>
            <a:ln w="57150">
              <a:solidFill>
                <a:schemeClr val="tx1"/>
              </a:solidFill>
              <a:miter lim="800000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/>
          <p:cNvSpPr txBox="1"/>
          <p:nvPr/>
        </p:nvSpPr>
        <p:spPr>
          <a:xfrm>
            <a:off x="4569719" y="2189693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Mineral storage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7" grpId="0"/>
      <p:bldP spid="38" grpId="0"/>
      <p:bldP spid="39" grpId="0"/>
      <p:bldP spid="40" grpId="0"/>
      <p:bldP spid="41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64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65" name="Rectangle 64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2" name="Rectangle 1">
            <a:hlinkClick r:id="rId4" action="ppaction://hlinksldjump"/>
          </p:cNvPr>
          <p:cNvSpPr/>
          <p:nvPr/>
        </p:nvSpPr>
        <p:spPr>
          <a:xfrm>
            <a:off x="-2" y="0"/>
            <a:ext cx="9144002" cy="6853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45531" y="1415284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Identify the main bones you should be aware of…</a:t>
            </a:r>
          </a:p>
        </p:txBody>
      </p:sp>
      <p:pic>
        <p:nvPicPr>
          <p:cNvPr id="7" name="Picture 6" descr="http://downloads.clipart.com/780359.jpg?t=1467890019&amp;h=02e4007327fe48bfe17bbdd5d04d8943&amp;u=zigzageducation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0856">
            <a:off x="2377967" y="5251567"/>
            <a:ext cx="464761" cy="87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://downloads.clipart.com/780371.jpg?t=1467889905&amp;h=ef48288ceba9e880ae764551c1cac432&amp;u=zigzageducatio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417" y="3381492"/>
            <a:ext cx="691427" cy="916093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 Box 1492"/>
          <p:cNvSpPr txBox="1"/>
          <p:nvPr/>
        </p:nvSpPr>
        <p:spPr>
          <a:xfrm>
            <a:off x="4576392" y="2072011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Scapula</a:t>
            </a:r>
          </a:p>
        </p:txBody>
      </p:sp>
      <p:pic>
        <p:nvPicPr>
          <p:cNvPr id="23" name="Picture 22" descr="U:\3. Resource ideas for all subjects\Graphics\123rf downloads\Skeleton 12895077_M.jpg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1" r="42365"/>
          <a:stretch/>
        </p:blipFill>
        <p:spPr bwMode="auto">
          <a:xfrm>
            <a:off x="2735388" y="1802898"/>
            <a:ext cx="1692596" cy="48365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 descr="U:\3. Resource ideas for all subjects\Graphics\123rf downloads\Skeleton 12895077_M.jpg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0"/>
          <a:stretch/>
        </p:blipFill>
        <p:spPr bwMode="auto">
          <a:xfrm>
            <a:off x="5612810" y="1857465"/>
            <a:ext cx="2009470" cy="48365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Text Box 1495"/>
          <p:cNvSpPr txBox="1"/>
          <p:nvPr/>
        </p:nvSpPr>
        <p:spPr>
          <a:xfrm>
            <a:off x="4597600" y="2857151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Sternum</a:t>
            </a:r>
          </a:p>
        </p:txBody>
      </p:sp>
      <p:sp>
        <p:nvSpPr>
          <p:cNvPr id="27" name="Text Box 1496"/>
          <p:cNvSpPr txBox="1"/>
          <p:nvPr/>
        </p:nvSpPr>
        <p:spPr>
          <a:xfrm>
            <a:off x="4620749" y="3200335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 err="1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Humerus</a:t>
            </a:r>
            <a:endParaRPr lang="en-GB" sz="1200" dirty="0">
              <a:latin typeface="Roboto Condensed" panose="02000000000000000000" pitchFamily="2" charset="0"/>
              <a:ea typeface="Roboto Condensed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28" name="Text Box 1497"/>
          <p:cNvSpPr txBox="1"/>
          <p:nvPr/>
        </p:nvSpPr>
        <p:spPr>
          <a:xfrm>
            <a:off x="4017272" y="3426274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Ribs</a:t>
            </a:r>
          </a:p>
        </p:txBody>
      </p:sp>
      <p:sp>
        <p:nvSpPr>
          <p:cNvPr id="29" name="Text Box 1498"/>
          <p:cNvSpPr txBox="1"/>
          <p:nvPr/>
        </p:nvSpPr>
        <p:spPr>
          <a:xfrm>
            <a:off x="7173010" y="3391076"/>
            <a:ext cx="1032970" cy="579233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Vertebrae</a:t>
            </a:r>
          </a:p>
        </p:txBody>
      </p:sp>
      <p:sp>
        <p:nvSpPr>
          <p:cNvPr id="30" name="Text Box 1499"/>
          <p:cNvSpPr txBox="1"/>
          <p:nvPr/>
        </p:nvSpPr>
        <p:spPr>
          <a:xfrm>
            <a:off x="4167764" y="3921008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Radius</a:t>
            </a:r>
          </a:p>
        </p:txBody>
      </p:sp>
      <p:sp>
        <p:nvSpPr>
          <p:cNvPr id="31" name="Text Box 1500"/>
          <p:cNvSpPr txBox="1"/>
          <p:nvPr/>
        </p:nvSpPr>
        <p:spPr>
          <a:xfrm>
            <a:off x="4931612" y="3931022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Ulna</a:t>
            </a:r>
          </a:p>
        </p:txBody>
      </p:sp>
      <p:sp>
        <p:nvSpPr>
          <p:cNvPr id="32" name="Text Box 1501"/>
          <p:cNvSpPr txBox="1"/>
          <p:nvPr/>
        </p:nvSpPr>
        <p:spPr>
          <a:xfrm>
            <a:off x="4576392" y="4381202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Pelvis</a:t>
            </a:r>
          </a:p>
        </p:txBody>
      </p:sp>
      <p:sp>
        <p:nvSpPr>
          <p:cNvPr id="33" name="Text Box 1502"/>
          <p:cNvSpPr txBox="1"/>
          <p:nvPr/>
        </p:nvSpPr>
        <p:spPr>
          <a:xfrm>
            <a:off x="4576392" y="5126439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Patella</a:t>
            </a:r>
          </a:p>
        </p:txBody>
      </p:sp>
      <p:sp>
        <p:nvSpPr>
          <p:cNvPr id="34" name="Text Box 1503"/>
          <p:cNvSpPr txBox="1"/>
          <p:nvPr/>
        </p:nvSpPr>
        <p:spPr>
          <a:xfrm>
            <a:off x="4118459" y="5402501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Tibia</a:t>
            </a:r>
          </a:p>
        </p:txBody>
      </p:sp>
      <p:sp>
        <p:nvSpPr>
          <p:cNvPr id="35" name="Text Box 142"/>
          <p:cNvSpPr txBox="1"/>
          <p:nvPr/>
        </p:nvSpPr>
        <p:spPr>
          <a:xfrm>
            <a:off x="5056943" y="5430623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Fibula</a:t>
            </a:r>
          </a:p>
        </p:txBody>
      </p:sp>
      <p:sp>
        <p:nvSpPr>
          <p:cNvPr id="36" name="Text Box Cranium"/>
          <p:cNvSpPr txBox="1"/>
          <p:nvPr/>
        </p:nvSpPr>
        <p:spPr>
          <a:xfrm>
            <a:off x="4576392" y="1772816"/>
            <a:ext cx="1032970" cy="46019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Cranium</a:t>
            </a:r>
          </a:p>
        </p:txBody>
      </p:sp>
      <p:cxnSp>
        <p:nvCxnSpPr>
          <p:cNvPr id="37" name="Straight Connector Cranium"/>
          <p:cNvCxnSpPr/>
          <p:nvPr/>
        </p:nvCxnSpPr>
        <p:spPr>
          <a:xfrm flipH="1">
            <a:off x="3621763" y="2036782"/>
            <a:ext cx="998922" cy="242212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Radius"/>
          <p:cNvCxnSpPr/>
          <p:nvPr/>
        </p:nvCxnSpPr>
        <p:spPr>
          <a:xfrm>
            <a:off x="4140006" y="3971946"/>
            <a:ext cx="233733" cy="159628"/>
          </a:xfrm>
          <a:prstGeom prst="line">
            <a:avLst/>
          </a:prstGeom>
          <a:ln>
            <a:headEnd type="triangle" w="med" len="med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Ulna"/>
          <p:cNvCxnSpPr/>
          <p:nvPr/>
        </p:nvCxnSpPr>
        <p:spPr>
          <a:xfrm flipV="1">
            <a:off x="5653721" y="3971946"/>
            <a:ext cx="374254" cy="212440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Ribs"/>
          <p:cNvCxnSpPr/>
          <p:nvPr/>
        </p:nvCxnSpPr>
        <p:spPr>
          <a:xfrm>
            <a:off x="3785442" y="3398991"/>
            <a:ext cx="520588" cy="223186"/>
          </a:xfrm>
          <a:prstGeom prst="line">
            <a:avLst/>
          </a:prstGeom>
          <a:ln>
            <a:headEnd type="triangle" w="med" len="med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Sternum"/>
          <p:cNvCxnSpPr/>
          <p:nvPr/>
        </p:nvCxnSpPr>
        <p:spPr>
          <a:xfrm>
            <a:off x="3563504" y="3140866"/>
            <a:ext cx="1158041" cy="1"/>
          </a:xfrm>
          <a:prstGeom prst="line">
            <a:avLst/>
          </a:prstGeom>
          <a:ln>
            <a:headEnd type="triangle" w="med" len="med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Scapula"/>
          <p:cNvCxnSpPr/>
          <p:nvPr/>
        </p:nvCxnSpPr>
        <p:spPr>
          <a:xfrm>
            <a:off x="5489987" y="2410113"/>
            <a:ext cx="743944" cy="580414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Pelvis"/>
          <p:cNvCxnSpPr/>
          <p:nvPr/>
        </p:nvCxnSpPr>
        <p:spPr>
          <a:xfrm flipH="1" flipV="1">
            <a:off x="3785442" y="3999229"/>
            <a:ext cx="956181" cy="568727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Fibula"/>
          <p:cNvCxnSpPr/>
          <p:nvPr/>
        </p:nvCxnSpPr>
        <p:spPr>
          <a:xfrm>
            <a:off x="5865130" y="5661248"/>
            <a:ext cx="318144" cy="0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Femur"/>
          <p:cNvCxnSpPr/>
          <p:nvPr/>
        </p:nvCxnSpPr>
        <p:spPr>
          <a:xfrm>
            <a:off x="3799079" y="4804097"/>
            <a:ext cx="944936" cy="223186"/>
          </a:xfrm>
          <a:prstGeom prst="line">
            <a:avLst/>
          </a:prstGeom>
          <a:ln>
            <a:headEnd type="triangle" w="med" len="med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Tibia"/>
          <p:cNvCxnSpPr/>
          <p:nvPr/>
        </p:nvCxnSpPr>
        <p:spPr>
          <a:xfrm flipH="1" flipV="1">
            <a:off x="3799080" y="5609124"/>
            <a:ext cx="574659" cy="7475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 Box Femur"/>
          <p:cNvSpPr txBox="1"/>
          <p:nvPr/>
        </p:nvSpPr>
        <p:spPr>
          <a:xfrm>
            <a:off x="4567354" y="4802558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Femur</a:t>
            </a:r>
          </a:p>
        </p:txBody>
      </p:sp>
      <p:cxnSp>
        <p:nvCxnSpPr>
          <p:cNvPr id="52" name="Straight Connector Patella"/>
          <p:cNvCxnSpPr/>
          <p:nvPr/>
        </p:nvCxnSpPr>
        <p:spPr>
          <a:xfrm>
            <a:off x="3799080" y="5212420"/>
            <a:ext cx="944936" cy="142293"/>
          </a:xfrm>
          <a:prstGeom prst="line">
            <a:avLst/>
          </a:prstGeom>
          <a:ln>
            <a:headEnd type="triangle" w="med" len="med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 Box Clavicle"/>
          <p:cNvSpPr txBox="1"/>
          <p:nvPr/>
        </p:nvSpPr>
        <p:spPr>
          <a:xfrm>
            <a:off x="4576392" y="2465000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Clavicle</a:t>
            </a:r>
          </a:p>
        </p:txBody>
      </p:sp>
      <p:cxnSp>
        <p:nvCxnSpPr>
          <p:cNvPr id="54" name="Straight Connector Clavicle"/>
          <p:cNvCxnSpPr/>
          <p:nvPr/>
        </p:nvCxnSpPr>
        <p:spPr>
          <a:xfrm flipH="1">
            <a:off x="3722625" y="2717426"/>
            <a:ext cx="1021392" cy="139724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Vertebrae"/>
          <p:cNvCxnSpPr>
            <a:stCxn id="29" idx="1"/>
          </p:cNvCxnSpPr>
          <p:nvPr/>
        </p:nvCxnSpPr>
        <p:spPr>
          <a:xfrm flipH="1" flipV="1">
            <a:off x="6538586" y="3664863"/>
            <a:ext cx="634123" cy="15654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 Box Carpals"/>
          <p:cNvSpPr txBox="1"/>
          <p:nvPr/>
        </p:nvSpPr>
        <p:spPr>
          <a:xfrm>
            <a:off x="922542" y="2802203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Carpals</a:t>
            </a:r>
          </a:p>
        </p:txBody>
      </p:sp>
      <p:sp>
        <p:nvSpPr>
          <p:cNvPr id="57" name="Text Box Metacarpals"/>
          <p:cNvSpPr txBox="1"/>
          <p:nvPr/>
        </p:nvSpPr>
        <p:spPr>
          <a:xfrm>
            <a:off x="969933" y="3126629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Metacarpals</a:t>
            </a:r>
          </a:p>
        </p:txBody>
      </p:sp>
      <p:sp>
        <p:nvSpPr>
          <p:cNvPr id="58" name="Text Box Phalanges (Hand)"/>
          <p:cNvSpPr txBox="1"/>
          <p:nvPr/>
        </p:nvSpPr>
        <p:spPr>
          <a:xfrm>
            <a:off x="970146" y="3511782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Phalanges</a:t>
            </a:r>
          </a:p>
        </p:txBody>
      </p:sp>
      <p:sp>
        <p:nvSpPr>
          <p:cNvPr id="59" name="Text Box Metatarsals"/>
          <p:cNvSpPr txBox="1"/>
          <p:nvPr/>
        </p:nvSpPr>
        <p:spPr>
          <a:xfrm>
            <a:off x="1014036" y="5437707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Metatarsals</a:t>
            </a:r>
          </a:p>
        </p:txBody>
      </p:sp>
      <p:sp>
        <p:nvSpPr>
          <p:cNvPr id="60" name="Text Box Tarsals"/>
          <p:cNvSpPr txBox="1"/>
          <p:nvPr/>
        </p:nvSpPr>
        <p:spPr>
          <a:xfrm>
            <a:off x="1034530" y="5091107"/>
            <a:ext cx="1032971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Tarsals</a:t>
            </a:r>
          </a:p>
        </p:txBody>
      </p:sp>
      <p:sp>
        <p:nvSpPr>
          <p:cNvPr id="61" name="Text Box Phalanges (Foot)"/>
          <p:cNvSpPr txBox="1"/>
          <p:nvPr/>
        </p:nvSpPr>
        <p:spPr>
          <a:xfrm>
            <a:off x="1104034" y="5895998"/>
            <a:ext cx="1032970" cy="4601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Phalanges</a:t>
            </a:r>
          </a:p>
        </p:txBody>
      </p:sp>
      <p:cxnSp>
        <p:nvCxnSpPr>
          <p:cNvPr id="62" name="Straight Connector Tarsals"/>
          <p:cNvCxnSpPr/>
          <p:nvPr/>
        </p:nvCxnSpPr>
        <p:spPr>
          <a:xfrm>
            <a:off x="1944728" y="5354715"/>
            <a:ext cx="686747" cy="231919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Humerus"/>
          <p:cNvCxnSpPr/>
          <p:nvPr/>
        </p:nvCxnSpPr>
        <p:spPr>
          <a:xfrm flipV="1">
            <a:off x="5499627" y="3427337"/>
            <a:ext cx="528349" cy="1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Callout 9"/>
          <p:cNvSpPr/>
          <p:nvPr/>
        </p:nvSpPr>
        <p:spPr>
          <a:xfrm>
            <a:off x="1977959" y="3376966"/>
            <a:ext cx="1034189" cy="944721"/>
          </a:xfrm>
          <a:prstGeom prst="wedgeEllipseCallout">
            <a:avLst>
              <a:gd name="adj1" fmla="val 44017"/>
              <a:gd name="adj2" fmla="val 4794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2048225" y="5206608"/>
            <a:ext cx="1033648" cy="944661"/>
          </a:xfrm>
          <a:prstGeom prst="wedgeEllipseCallout">
            <a:avLst>
              <a:gd name="adj1" fmla="val 72586"/>
              <a:gd name="adj2" fmla="val 4950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  <a:ea typeface="Roboto Condensed" panose="02000000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cxnSp>
        <p:nvCxnSpPr>
          <p:cNvPr id="12" name="Straight Connector Phalanges (Foot)"/>
          <p:cNvCxnSpPr/>
          <p:nvPr/>
        </p:nvCxnSpPr>
        <p:spPr>
          <a:xfrm flipV="1">
            <a:off x="2048225" y="5895995"/>
            <a:ext cx="495528" cy="227860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Metatarsals"/>
          <p:cNvCxnSpPr/>
          <p:nvPr/>
        </p:nvCxnSpPr>
        <p:spPr>
          <a:xfrm>
            <a:off x="2048225" y="5716155"/>
            <a:ext cx="584416" cy="19638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Phalanges (Hand)"/>
          <p:cNvCxnSpPr/>
          <p:nvPr/>
        </p:nvCxnSpPr>
        <p:spPr>
          <a:xfrm>
            <a:off x="1944691" y="3764254"/>
            <a:ext cx="359740" cy="234570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Metacarpals"/>
          <p:cNvCxnSpPr>
            <a:stCxn id="57" idx="3"/>
          </p:cNvCxnSpPr>
          <p:nvPr/>
        </p:nvCxnSpPr>
        <p:spPr>
          <a:xfrm>
            <a:off x="2002861" y="3356577"/>
            <a:ext cx="417273" cy="407861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Carpals"/>
          <p:cNvCxnSpPr>
            <a:stCxn id="56" idx="3"/>
          </p:cNvCxnSpPr>
          <p:nvPr/>
        </p:nvCxnSpPr>
        <p:spPr>
          <a:xfrm>
            <a:off x="1955473" y="3032178"/>
            <a:ext cx="588160" cy="628003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0" y="-20326"/>
            <a:ext cx="9144000" cy="4639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4017272" y="44624"/>
            <a:ext cx="4983220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Joints, Movements &amp; Muscles</a:t>
            </a:r>
            <a:b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</a:br>
            <a:endParaRPr lang="en-GB" sz="1800" dirty="0">
              <a:solidFill>
                <a:schemeClr val="bg1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Lato Medium" panose="020F0502020204030203" pitchFamily="34" charset="0"/>
            </a:endParaRPr>
          </a:p>
        </p:txBody>
      </p:sp>
      <p:grpSp>
        <p:nvGrpSpPr>
          <p:cNvPr id="70" name="Group 69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71" name="TextBox 70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72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107503" y="549500"/>
            <a:ext cx="8565709" cy="8632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The Skeletal System: Recap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6901603" y="1597332"/>
            <a:ext cx="1759885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100" dirty="0">
                <a:latin typeface="Roboto Condensed" panose="02000000000000000000" pitchFamily="2" charset="0"/>
              </a:rPr>
              <a:t>Click on each connecting arrow to reveal the bones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895" y="1860659"/>
            <a:ext cx="372318" cy="586584"/>
          </a:xfrm>
          <a:prstGeom prst="rect">
            <a:avLst/>
          </a:prstGeom>
        </p:spPr>
      </p:pic>
      <p:sp>
        <p:nvSpPr>
          <p:cNvPr id="75" name="TextBox 74">
            <a:hlinkClick r:id="" action="ppaction://hlinkshowjump?jump=nextslide"/>
          </p:cNvPr>
          <p:cNvSpPr txBox="1"/>
          <p:nvPr/>
        </p:nvSpPr>
        <p:spPr>
          <a:xfrm>
            <a:off x="7104699" y="6160266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cxnSp>
        <p:nvCxnSpPr>
          <p:cNvPr id="76" name="Straight Connector Vertebrae"/>
          <p:cNvCxnSpPr/>
          <p:nvPr/>
        </p:nvCxnSpPr>
        <p:spPr>
          <a:xfrm flipH="1" flipV="1">
            <a:off x="6501230" y="3101284"/>
            <a:ext cx="665538" cy="571406"/>
          </a:xfrm>
          <a:prstGeom prst="line">
            <a:avLst/>
          </a:prstGeom>
          <a:ln>
            <a:headEnd type="oval" w="lg" len="lg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89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51" grpId="0"/>
      <p:bldP spid="53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22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 rot="21161709">
            <a:off x="330147" y="894535"/>
            <a:ext cx="2695576" cy="3674149"/>
            <a:chOff x="6370094" y="2532606"/>
            <a:chExt cx="2695576" cy="3674149"/>
          </a:xfrm>
        </p:grpSpPr>
        <p:pic>
          <p:nvPicPr>
            <p:cNvPr id="2052" name="Picture 4" descr="https://upload.wikimedia.org/wikipedia/commons/f/fb/Animation_biceps.gif"/>
            <p:cNvPicPr>
              <a:picLocks noChangeAspect="1" noChangeArrowheads="1" noCrop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70094" y="2532606"/>
              <a:ext cx="2695576" cy="3674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489370" y="5613240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519848" y="1426361"/>
            <a:ext cx="8844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The skeletal system has to work with the muscular system to cause movement.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16653" y="1839477"/>
            <a:ext cx="38395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Muscular system</a:t>
            </a:r>
          </a:p>
          <a:p>
            <a:r>
              <a:rPr lang="en-GB" dirty="0">
                <a:latin typeface="Roboto Condensed" panose="02000000000000000000" pitchFamily="2" charset="0"/>
              </a:rPr>
              <a:t>The muscular system is important to ensure our body moves efficiently.</a:t>
            </a:r>
          </a:p>
          <a:p>
            <a:endParaRPr lang="en-GB" dirty="0">
              <a:latin typeface="Roboto Condensed" panose="02000000000000000000" pitchFamily="2" charset="0"/>
            </a:endParaRPr>
          </a:p>
          <a:p>
            <a:r>
              <a:rPr lang="en-GB" dirty="0">
                <a:latin typeface="Roboto Condensed" panose="02000000000000000000" pitchFamily="2" charset="0"/>
              </a:rPr>
              <a:t>Muscles pull on the bones of the skeletal system via tendons to cause movement.</a:t>
            </a:r>
          </a:p>
          <a:p>
            <a:endParaRPr lang="en-GB" dirty="0">
              <a:latin typeface="Roboto Condensed" panose="02000000000000000000" pitchFamily="2" charset="0"/>
            </a:endParaRPr>
          </a:p>
          <a:p>
            <a:r>
              <a:rPr lang="en-GB" dirty="0">
                <a:latin typeface="Roboto Condensed" panose="02000000000000000000" pitchFamily="2" charset="0"/>
              </a:rPr>
              <a:t>Muscles also have other roles including: </a:t>
            </a:r>
          </a:p>
          <a:p>
            <a:endParaRPr lang="en-GB" dirty="0">
              <a:latin typeface="Roboto Condensed" panose="02000000000000000000" pitchFamily="2" charset="0"/>
            </a:endParaRPr>
          </a:p>
          <a:p>
            <a:r>
              <a:rPr lang="en-GB" b="1" dirty="0">
                <a:latin typeface="Roboto Condensed" panose="02000000000000000000" pitchFamily="2" charset="0"/>
              </a:rPr>
              <a:t>   </a:t>
            </a:r>
          </a:p>
        </p:txBody>
      </p:sp>
      <p:pic>
        <p:nvPicPr>
          <p:cNvPr id="2050" name="Picture 2" descr="https://upload.wikimedia.org/wikipedia/commons/d/d9/Quadricep-animation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8949" flipH="1">
            <a:off x="-117592" y="3520201"/>
            <a:ext cx="2731365" cy="372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601043" y="2130872"/>
            <a:ext cx="2179098" cy="1634490"/>
          </a:xfrm>
          <a:prstGeom prst="roundRect">
            <a:avLst/>
          </a:prstGeom>
          <a:solidFill>
            <a:srgbClr val="E9F1F0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Maintaining posture:</a:t>
            </a:r>
          </a:p>
          <a:p>
            <a:r>
              <a:rPr lang="en-GB" b="0" dirty="0"/>
              <a:t>Muscles maintain </a:t>
            </a:r>
            <a:br>
              <a:rPr lang="en-GB" b="0" dirty="0"/>
            </a:br>
            <a:r>
              <a:rPr lang="en-GB" b="0" dirty="0"/>
              <a:t>our posture and keep us upright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84451" y="4651837"/>
            <a:ext cx="1767780" cy="1923990"/>
          </a:xfrm>
          <a:prstGeom prst="roundRect">
            <a:avLst/>
          </a:prstGeom>
          <a:solidFill>
            <a:srgbClr val="E9F1F0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Respiration:</a:t>
            </a:r>
          </a:p>
          <a:p>
            <a:r>
              <a:rPr lang="en-GB" b="0" dirty="0"/>
              <a:t>Intercostal muscles of the ribs support mechanics of breathing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55976" y="4671463"/>
            <a:ext cx="2075687" cy="1940957"/>
          </a:xfrm>
          <a:prstGeom prst="roundRect">
            <a:avLst/>
          </a:prstGeom>
          <a:solidFill>
            <a:srgbClr val="E9F1F0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Heat production:</a:t>
            </a:r>
          </a:p>
          <a:p>
            <a:r>
              <a:rPr lang="en-GB" b="0" dirty="0"/>
              <a:t>Muscles produce heat when they contract to help maintain body temperature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01845" y="3923020"/>
            <a:ext cx="2178296" cy="2227778"/>
          </a:xfrm>
          <a:prstGeom prst="roundRect">
            <a:avLst/>
          </a:prstGeom>
          <a:solidFill>
            <a:srgbClr val="E9F1F0"/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Constricting blood vessels:</a:t>
            </a:r>
          </a:p>
          <a:p>
            <a:r>
              <a:rPr lang="en-GB" b="0" dirty="0"/>
              <a:t>Skeletal muscles constrict blood vessels supporting the movement of blood</a:t>
            </a:r>
          </a:p>
        </p:txBody>
      </p:sp>
      <p:sp>
        <p:nvSpPr>
          <p:cNvPr id="29" name="Rectangle 28"/>
          <p:cNvSpPr/>
          <p:nvPr/>
        </p:nvSpPr>
        <p:spPr>
          <a:xfrm>
            <a:off x="0" y="-20326"/>
            <a:ext cx="9144000" cy="4639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0" y="44624"/>
            <a:ext cx="442849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Joints, Movements &amp; Muscles</a:t>
            </a:r>
            <a:b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</a:br>
            <a:endParaRPr lang="en-GB" sz="1800" dirty="0">
              <a:solidFill>
                <a:schemeClr val="bg1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Lato Medium" panose="020F0502020204030203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3" name="TextBox 32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5" name="Title 1"/>
          <p:cNvSpPr txBox="1">
            <a:spLocks/>
          </p:cNvSpPr>
          <p:nvPr/>
        </p:nvSpPr>
        <p:spPr>
          <a:xfrm>
            <a:off x="107504" y="549500"/>
            <a:ext cx="8892988" cy="8632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The Muscular System: Recap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5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60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62" name="Rectangle 61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65" name="Rectangle 64">
            <a:hlinkClick r:id="rId4" action="ppaction://hlinksldjump"/>
          </p:cNvPr>
          <p:cNvSpPr/>
          <p:nvPr/>
        </p:nvSpPr>
        <p:spPr>
          <a:xfrm>
            <a:off x="-2" y="271693"/>
            <a:ext cx="9144002" cy="6853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5" name="Picture 10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1982" y="2041950"/>
            <a:ext cx="4151736" cy="40176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7511" y="1326259"/>
            <a:ext cx="86409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You may have noticed that not all our joints allow the same degree of movement.</a:t>
            </a:r>
          </a:p>
          <a:p>
            <a:r>
              <a:rPr lang="en-GB" dirty="0">
                <a:latin typeface="Roboto Condensed" panose="02000000000000000000" pitchFamily="2" charset="0"/>
              </a:rPr>
              <a:t>The movement that can occur at a joint depends on the type of joint it is. </a:t>
            </a:r>
          </a:p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1027" name="Elbow"/>
          <p:cNvSpPr/>
          <p:nvPr/>
        </p:nvSpPr>
        <p:spPr>
          <a:xfrm>
            <a:off x="3997810" y="3337908"/>
            <a:ext cx="216024" cy="224174"/>
          </a:xfrm>
          <a:prstGeom prst="rect">
            <a:avLst/>
          </a:prstGeom>
          <a:solidFill>
            <a:srgbClr val="FF0000">
              <a:alpha val="31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7" name="Hip"/>
          <p:cNvSpPr/>
          <p:nvPr/>
        </p:nvSpPr>
        <p:spPr>
          <a:xfrm>
            <a:off x="4618761" y="3698467"/>
            <a:ext cx="216024" cy="224174"/>
          </a:xfrm>
          <a:prstGeom prst="rect">
            <a:avLst/>
          </a:prstGeom>
          <a:solidFill>
            <a:srgbClr val="FF0000">
              <a:alpha val="31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9" name="Ankle"/>
          <p:cNvSpPr/>
          <p:nvPr/>
        </p:nvSpPr>
        <p:spPr>
          <a:xfrm>
            <a:off x="4585633" y="5581497"/>
            <a:ext cx="216024" cy="224174"/>
          </a:xfrm>
          <a:prstGeom prst="rect">
            <a:avLst/>
          </a:prstGeom>
          <a:solidFill>
            <a:srgbClr val="FF0000">
              <a:alpha val="31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grpSp>
        <p:nvGrpSpPr>
          <p:cNvPr id="1029" name="Group 1028"/>
          <p:cNvGrpSpPr/>
          <p:nvPr/>
        </p:nvGrpSpPr>
        <p:grpSpPr>
          <a:xfrm>
            <a:off x="1732209" y="3078774"/>
            <a:ext cx="1891600" cy="1887856"/>
            <a:chOff x="749231" y="3849567"/>
            <a:chExt cx="1891600" cy="1887856"/>
          </a:xfrm>
        </p:grpSpPr>
        <p:pic>
          <p:nvPicPr>
            <p:cNvPr id="21" name="Picture 2" descr="909 Types of Synovial Joints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828" t="29053" r="82890" b="47980"/>
            <a:stretch/>
          </p:blipFill>
          <p:spPr bwMode="auto">
            <a:xfrm>
              <a:off x="1291092" y="4091216"/>
              <a:ext cx="704971" cy="921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TextBox 40"/>
            <p:cNvSpPr txBox="1"/>
            <p:nvPr/>
          </p:nvSpPr>
          <p:spPr>
            <a:xfrm>
              <a:off x="749231" y="4998759"/>
              <a:ext cx="1891600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Roboto Condensed" panose="02000000000000000000" pitchFamily="2" charset="0"/>
                </a:rPr>
                <a:t>Movement in one plane: </a:t>
              </a:r>
              <a:r>
                <a:rPr lang="en-GB" sz="1400" i="1" dirty="0">
                  <a:latin typeface="Roboto Condensed" panose="02000000000000000000" pitchFamily="2" charset="0"/>
                </a:rPr>
                <a:t>flexion</a:t>
              </a:r>
              <a:r>
                <a:rPr lang="en-GB" sz="1400" dirty="0">
                  <a:latin typeface="Roboto Condensed" panose="02000000000000000000" pitchFamily="2" charset="0"/>
                </a:rPr>
                <a:t> and </a:t>
              </a:r>
              <a:r>
                <a:rPr lang="en-GB" sz="1400" i="1" dirty="0">
                  <a:latin typeface="Roboto Condensed" panose="02000000000000000000" pitchFamily="2" charset="0"/>
                </a:rPr>
                <a:t>extension</a:t>
              </a:r>
              <a:r>
                <a:rPr lang="en-GB" sz="1400" dirty="0">
                  <a:latin typeface="Roboto Condensed" panose="02000000000000000000" pitchFamily="2" charset="0"/>
                </a:rPr>
                <a:t> (and </a:t>
              </a:r>
              <a:r>
                <a:rPr lang="en-GB" sz="1400" i="1" dirty="0">
                  <a:latin typeface="Roboto Condensed" panose="02000000000000000000" pitchFamily="2" charset="0"/>
                </a:rPr>
                <a:t>hyperextension</a:t>
              </a:r>
              <a:r>
                <a:rPr lang="en-GB" sz="1400" dirty="0">
                  <a:latin typeface="Roboto Condensed" panose="02000000000000000000" pitchFamily="2" charset="0"/>
                </a:rPr>
                <a:t>)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81142" y="3849567"/>
              <a:ext cx="150178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latin typeface="Roboto Condensed" panose="02000000000000000000" pitchFamily="2" charset="0"/>
                </a:rPr>
                <a:t>Hinge joint</a:t>
              </a:r>
            </a:p>
          </p:txBody>
        </p:sp>
      </p:grpSp>
      <p:grpSp>
        <p:nvGrpSpPr>
          <p:cNvPr id="1031" name="Group 1030"/>
          <p:cNvGrpSpPr/>
          <p:nvPr/>
        </p:nvGrpSpPr>
        <p:grpSpPr>
          <a:xfrm>
            <a:off x="4944769" y="2236831"/>
            <a:ext cx="3498907" cy="1749945"/>
            <a:chOff x="4788024" y="2483162"/>
            <a:chExt cx="3498907" cy="1749945"/>
          </a:xfrm>
        </p:grpSpPr>
        <p:pic>
          <p:nvPicPr>
            <p:cNvPr id="25" name="Picture 2" descr="909 Types of Synovial Joints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226" t="-203" r="6664" b="73297"/>
            <a:stretch/>
          </p:blipFill>
          <p:spPr bwMode="auto">
            <a:xfrm rot="3913631">
              <a:off x="5657062" y="2594392"/>
              <a:ext cx="576064" cy="1080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TextBox 47"/>
            <p:cNvSpPr txBox="1"/>
            <p:nvPr/>
          </p:nvSpPr>
          <p:spPr>
            <a:xfrm>
              <a:off x="4788024" y="2483162"/>
              <a:ext cx="129614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latin typeface="Roboto Condensed" panose="02000000000000000000" pitchFamily="2" charset="0"/>
                </a:rPr>
                <a:t>Ball-and-socket joint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986447" y="2848112"/>
              <a:ext cx="2300484" cy="13849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Roboto Condensed" panose="02000000000000000000" pitchFamily="2" charset="0"/>
                </a:rPr>
                <a:t>Allows </a:t>
              </a:r>
              <a:r>
                <a:rPr lang="en-GB" sz="1400" u="sng" dirty="0">
                  <a:latin typeface="Roboto Condensed" panose="02000000000000000000" pitchFamily="2" charset="0"/>
                </a:rPr>
                <a:t>all </a:t>
              </a:r>
              <a:r>
                <a:rPr lang="en-GB" sz="1400" dirty="0">
                  <a:latin typeface="Roboto Condensed" panose="02000000000000000000" pitchFamily="2" charset="0"/>
                </a:rPr>
                <a:t>movements:</a:t>
              </a:r>
            </a:p>
            <a:p>
              <a:pPr algn="ctr"/>
              <a:r>
                <a:rPr lang="en-GB" sz="1400" i="1" dirty="0">
                  <a:latin typeface="Roboto Condensed" panose="02000000000000000000" pitchFamily="2" charset="0"/>
                </a:rPr>
                <a:t>flexion, extension, hyperextension, adduction, abduction, horizontal abduction </a:t>
              </a:r>
              <a:r>
                <a:rPr lang="en-GB" sz="1400" dirty="0">
                  <a:latin typeface="Roboto Condensed" panose="02000000000000000000" pitchFamily="2" charset="0"/>
                </a:rPr>
                <a:t>and </a:t>
              </a:r>
              <a:r>
                <a:rPr lang="en-GB" sz="1400" i="1" dirty="0">
                  <a:latin typeface="Roboto Condensed" panose="02000000000000000000" pitchFamily="2" charset="0"/>
                </a:rPr>
                <a:t>horizontal adduction</a:t>
              </a: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2323062" y="5139287"/>
            <a:ext cx="1745455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The ankle is also a hinge joint and allows </a:t>
            </a:r>
            <a:r>
              <a:rPr lang="en-GB" sz="1400" i="1" dirty="0">
                <a:latin typeface="Roboto Condensed" panose="02000000000000000000" pitchFamily="2" charset="0"/>
              </a:rPr>
              <a:t>plantar flexion </a:t>
            </a:r>
            <a:r>
              <a:rPr lang="en-GB" sz="1400" dirty="0">
                <a:latin typeface="Roboto Condensed" panose="02000000000000000000" pitchFamily="2" charset="0"/>
              </a:rPr>
              <a:t>and </a:t>
            </a:r>
            <a:r>
              <a:rPr lang="en-GB" sz="1400" i="1" dirty="0">
                <a:latin typeface="Roboto Condensed" panose="02000000000000000000" pitchFamily="2" charset="0"/>
              </a:rPr>
              <a:t>dorsiflexion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108312" y="1659185"/>
            <a:ext cx="1324065" cy="74914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red boxes to reveal the joint types you need to be aware of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0" y="-27384"/>
            <a:ext cx="9144000" cy="571460"/>
            <a:chOff x="0" y="-27384"/>
            <a:chExt cx="9144000" cy="571460"/>
          </a:xfrm>
        </p:grpSpPr>
        <p:sp>
          <p:nvSpPr>
            <p:cNvPr id="46" name="Rectangle 45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4618760" y="44624"/>
              <a:ext cx="4381732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Movements &amp; Muscles</a:t>
              </a:r>
              <a:b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endPara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179512" y="-27384"/>
              <a:ext cx="822748" cy="561356"/>
              <a:chOff x="179512" y="-12676"/>
              <a:chExt cx="822748" cy="561356"/>
            </a:xfrm>
          </p:grpSpPr>
          <p:sp>
            <p:nvSpPr>
              <p:cNvPr id="53" name="TextBox 52">
                <a:hlinkClick r:id="" action="ppaction://noaction"/>
              </p:cNvPr>
              <p:cNvSpPr txBox="1"/>
              <p:nvPr/>
            </p:nvSpPr>
            <p:spPr>
              <a:xfrm>
                <a:off x="179512" y="-12676"/>
                <a:ext cx="822748" cy="561356"/>
              </a:xfrm>
              <a:prstGeom prst="rect">
                <a:avLst/>
              </a:prstGeom>
              <a:solidFill>
                <a:srgbClr val="4B716F"/>
              </a:solidFill>
              <a:ln>
                <a:noFill/>
              </a:ln>
              <a:effectLst/>
            </p:spPr>
            <p:txBody>
              <a:bodyPr wrap="square" rtlCol="0">
                <a:spAutoFit/>
              </a:bodyPr>
              <a:lstStyle/>
              <a:p>
                <a:pPr algn="r"/>
                <a:endParaRPr lang="en-GB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Aharoni" pitchFamily="2" charset="-79"/>
                </a:endParaRPr>
              </a:p>
            </p:txBody>
          </p:sp>
          <p:sp>
            <p:nvSpPr>
              <p:cNvPr id="56" name="Title 1"/>
              <p:cNvSpPr txBox="1">
                <a:spLocks/>
              </p:cNvSpPr>
              <p:nvPr/>
            </p:nvSpPr>
            <p:spPr>
              <a:xfrm>
                <a:off x="179512" y="188640"/>
                <a:ext cx="822748" cy="35543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ct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Learn</a:t>
                </a:r>
              </a:p>
            </p:txBody>
          </p:sp>
        </p:grpSp>
      </p:grpSp>
      <p:sp>
        <p:nvSpPr>
          <p:cNvPr id="57" name="Title 1"/>
          <p:cNvSpPr txBox="1">
            <a:spLocks/>
          </p:cNvSpPr>
          <p:nvPr/>
        </p:nvSpPr>
        <p:spPr>
          <a:xfrm>
            <a:off x="107504" y="549500"/>
            <a:ext cx="8892988" cy="8632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Movement at Joints</a:t>
            </a: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1738" y="1994157"/>
            <a:ext cx="372318" cy="586584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66" name="TextBox 65">
            <a:hlinkClick r:id="" action="ppaction://hlinkshowjump?jump=nextslide"/>
          </p:cNvPr>
          <p:cNvSpPr txBox="1"/>
          <p:nvPr/>
        </p:nvSpPr>
        <p:spPr>
          <a:xfrm>
            <a:off x="7293434" y="5965931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pic>
        <p:nvPicPr>
          <p:cNvPr id="36" name="Picture 35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087" t="71019" r="23303" b="11128"/>
          <a:stretch/>
        </p:blipFill>
        <p:spPr>
          <a:xfrm rot="20431977" flipH="1">
            <a:off x="3869688" y="5161847"/>
            <a:ext cx="648072" cy="71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hlinkClick r:id="rId3" action="ppaction://hlinksldjump"/>
          </p:cNvPr>
          <p:cNvSpPr/>
          <p:nvPr/>
        </p:nvSpPr>
        <p:spPr>
          <a:xfrm>
            <a:off x="-2" y="0"/>
            <a:ext cx="9144002" cy="6853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25" name="Picture Placeholder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79512" y="1348059"/>
            <a:ext cx="6258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Each of our joints performs various degrees of movement in all directions, but each movement is through one of three planes.</a:t>
            </a:r>
          </a:p>
        </p:txBody>
      </p:sp>
      <p:pic>
        <p:nvPicPr>
          <p:cNvPr id="14" name="Picture 13" descr="https://upload.wikimedia.org/wikipedia/commons/3/34/BodyPlanes.jpg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7" y="2216759"/>
            <a:ext cx="3744416" cy="4133621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44"/>
          <p:cNvSpPr txBox="1"/>
          <p:nvPr/>
        </p:nvSpPr>
        <p:spPr>
          <a:xfrm>
            <a:off x="2605854" y="2608321"/>
            <a:ext cx="1570331" cy="397482"/>
          </a:xfrm>
          <a:prstGeom prst="rect">
            <a:avLst/>
          </a:prstGeom>
          <a:solidFill>
            <a:srgbClr val="E3EEF2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Frontal plane</a:t>
            </a:r>
          </a:p>
        </p:txBody>
      </p:sp>
      <p:sp>
        <p:nvSpPr>
          <p:cNvPr id="16" name="Text Box 44"/>
          <p:cNvSpPr txBox="1"/>
          <p:nvPr/>
        </p:nvSpPr>
        <p:spPr>
          <a:xfrm>
            <a:off x="1053599" y="2262091"/>
            <a:ext cx="1440160" cy="363319"/>
          </a:xfrm>
          <a:prstGeom prst="rect">
            <a:avLst/>
          </a:prstGeom>
          <a:solidFill>
            <a:srgbClr val="CFD4EA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Sagittal plane</a:t>
            </a:r>
          </a:p>
        </p:txBody>
      </p:sp>
      <p:sp>
        <p:nvSpPr>
          <p:cNvPr id="17" name="transverse"/>
          <p:cNvSpPr txBox="1"/>
          <p:nvPr/>
        </p:nvSpPr>
        <p:spPr>
          <a:xfrm>
            <a:off x="2286206" y="3357664"/>
            <a:ext cx="1791737" cy="431600"/>
          </a:xfrm>
          <a:prstGeom prst="rect">
            <a:avLst/>
          </a:prstGeom>
          <a:solidFill>
            <a:srgbClr val="BEDCE7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Transverse plane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12382" y="4670070"/>
            <a:ext cx="1440160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each of the planes to reveal more information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26" name="Group 25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29" name="Title 1"/>
              <p:cNvSpPr txBox="1">
                <a:spLocks/>
              </p:cNvSpPr>
              <p:nvPr/>
            </p:nvSpPr>
            <p:spPr>
              <a:xfrm>
                <a:off x="4860032" y="44624"/>
                <a:ext cx="4140460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31" name="TextBox 30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32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Planes of Movement</a:t>
              </a:r>
            </a:p>
          </p:txBody>
        </p:sp>
      </p:grpSp>
      <p:sp>
        <p:nvSpPr>
          <p:cNvPr id="33" name="Text Box 44"/>
          <p:cNvSpPr txBox="1"/>
          <p:nvPr/>
        </p:nvSpPr>
        <p:spPr>
          <a:xfrm>
            <a:off x="2220443" y="5777426"/>
            <a:ext cx="1569460" cy="3633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BODY PLANES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176" y="5082143"/>
            <a:ext cx="372318" cy="58658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37" name="TextBox 36">
            <a:hlinkClick r:id="" action="ppaction://hlinkshowjump?jump=nextslide"/>
          </p:cNvPr>
          <p:cNvSpPr txBox="1"/>
          <p:nvPr/>
        </p:nvSpPr>
        <p:spPr>
          <a:xfrm>
            <a:off x="7563093" y="1432602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sp>
        <p:nvSpPr>
          <p:cNvPr id="39" name="Text Box 8">
            <a:extLst>
              <a:ext uri="{FF2B5EF4-FFF2-40B4-BE49-F238E27FC236}">
                <a16:creationId xmlns:a16="http://schemas.microsoft.com/office/drawing/2014/main" id="{452E9F49-987D-E149-BFC3-E617AE1462AE}"/>
              </a:ext>
            </a:extLst>
          </p:cNvPr>
          <p:cNvSpPr txBox="1"/>
          <p:nvPr/>
        </p:nvSpPr>
        <p:spPr>
          <a:xfrm>
            <a:off x="4285189" y="2053243"/>
            <a:ext cx="4660259" cy="1479411"/>
          </a:xfrm>
          <a:prstGeom prst="roundRect">
            <a:avLst>
              <a:gd name="adj" fmla="val 2792"/>
            </a:avLst>
          </a:prstGeom>
          <a:solidFill>
            <a:srgbClr val="CFD4E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1000"/>
              </a:spcAft>
            </a:pPr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Sagittal plane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Divides the body into a right side and a left side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Forwards or backwards motion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Plantar flexion, dorsiflexion, extension and flexion, hyperextension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Shoulder and hip: </a:t>
            </a: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flexion, extension and hyperextension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Elbow and knee: </a:t>
            </a: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flexion and extension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Ankle:</a:t>
            </a: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 plantar flexion and dorsiflexion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100" i="1" dirty="0">
              <a:solidFill>
                <a:schemeClr val="tx1"/>
              </a:solidFill>
              <a:latin typeface="Roboto Condensed" panose="02000000000000000000" pitchFamily="2" charset="0"/>
            </a:endParaRPr>
          </a:p>
        </p:txBody>
      </p:sp>
      <p:sp>
        <p:nvSpPr>
          <p:cNvPr id="40" name="Text Box 8">
            <a:extLst>
              <a:ext uri="{FF2B5EF4-FFF2-40B4-BE49-F238E27FC236}">
                <a16:creationId xmlns:a16="http://schemas.microsoft.com/office/drawing/2014/main" id="{CED2DD0A-4F38-A14F-BFFE-C4BB20082ECA}"/>
              </a:ext>
            </a:extLst>
          </p:cNvPr>
          <p:cNvSpPr txBox="1"/>
          <p:nvPr/>
        </p:nvSpPr>
        <p:spPr>
          <a:xfrm>
            <a:off x="4297276" y="4015141"/>
            <a:ext cx="2385050" cy="2160095"/>
          </a:xfrm>
          <a:prstGeom prst="roundRect">
            <a:avLst>
              <a:gd name="adj" fmla="val 1801"/>
            </a:avLst>
          </a:prstGeom>
          <a:solidFill>
            <a:srgbClr val="E3EEF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Frontal plane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Divides the body into front and back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Sideways motion 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Adduction and abduction are the common movements which take place in this plane.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Shoulder and hip: </a:t>
            </a: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adduction and abduction</a:t>
            </a:r>
          </a:p>
        </p:txBody>
      </p:sp>
      <p:sp>
        <p:nvSpPr>
          <p:cNvPr id="41" name="Text Box 8">
            <a:extLst>
              <a:ext uri="{FF2B5EF4-FFF2-40B4-BE49-F238E27FC236}">
                <a16:creationId xmlns:a16="http://schemas.microsoft.com/office/drawing/2014/main" id="{0FF0369F-0B9F-6B4B-8EA0-41D04180BFFE}"/>
              </a:ext>
            </a:extLst>
          </p:cNvPr>
          <p:cNvSpPr txBox="1"/>
          <p:nvPr/>
        </p:nvSpPr>
        <p:spPr>
          <a:xfrm>
            <a:off x="6838715" y="3979852"/>
            <a:ext cx="2203335" cy="2195384"/>
          </a:xfrm>
          <a:prstGeom prst="roundRect">
            <a:avLst>
              <a:gd name="adj" fmla="val 1845"/>
            </a:avLst>
          </a:prstGeom>
          <a:solidFill>
            <a:srgbClr val="BEDC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Transverse plane</a:t>
            </a:r>
          </a:p>
          <a:p>
            <a:endParaRPr lang="en-GB" sz="12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Divides the body into upper and lower parts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Rotational motion 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Horizontal extension, horizontal flexion, and rotation are common movements.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Shoulder and hip: </a:t>
            </a:r>
            <a:r>
              <a:rPr lang="en-GB" sz="1200" dirty="0">
                <a:solidFill>
                  <a:schemeClr val="tx1"/>
                </a:solidFill>
                <a:latin typeface="Roboto Condensed" panose="02000000000000000000" pitchFamily="2" charset="0"/>
              </a:rPr>
              <a:t>horizontal abduction and adduction</a:t>
            </a:r>
          </a:p>
        </p:txBody>
      </p:sp>
    </p:spTree>
    <p:extLst>
      <p:ext uri="{BB962C8B-B14F-4D97-AF65-F5344CB8AC3E}">
        <p14:creationId xmlns:p14="http://schemas.microsoft.com/office/powerpoint/2010/main" val="149665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hlinkClick r:id="rId3" action="ppaction://hlinksldjump"/>
          </p:cNvPr>
          <p:cNvSpPr/>
          <p:nvPr/>
        </p:nvSpPr>
        <p:spPr>
          <a:xfrm>
            <a:off x="-2" y="324305"/>
            <a:ext cx="9144002" cy="6853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25" name="Picture Placeholder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pic>
        <p:nvPicPr>
          <p:cNvPr id="14" name="Picture 13" descr="https://upload.wikimedia.org/wikipedia/commons/3/34/BodyPlanes.jpg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2" y="1694560"/>
            <a:ext cx="3744416" cy="4133621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"/>
          <p:cNvSpPr txBox="1"/>
          <p:nvPr/>
        </p:nvSpPr>
        <p:spPr>
          <a:xfrm>
            <a:off x="4723402" y="3725585"/>
            <a:ext cx="1878396" cy="2243199"/>
          </a:xfrm>
          <a:prstGeom prst="roundRect">
            <a:avLst>
              <a:gd name="adj" fmla="val 8200"/>
            </a:avLst>
          </a:prstGeom>
          <a:solidFill>
            <a:srgbClr val="CFD4E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Transverse axis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Runs through the body from one side to the other side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The movements of flexion, extension, hyperextension, plantar flexion and dorsiflexion all occur in the sagittal plane about the transverse axis</a:t>
            </a:r>
            <a:endParaRPr lang="en-GB" sz="16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Roboto Condensed" panose="02000000000000000000" pitchFamily="2" charset="0"/>
            </a:endParaRPr>
          </a:p>
          <a:p>
            <a:pPr>
              <a:tabLst>
                <a:tab pos="457200" algn="l"/>
              </a:tabLst>
            </a:pPr>
            <a:endParaRPr lang="en-GB" sz="1200" dirty="0">
              <a:solidFill>
                <a:schemeClr val="tx1"/>
              </a:solidFill>
              <a:latin typeface="Roboto Condensed" panose="02000000000000000000" pitchFamily="2" charset="0"/>
            </a:endParaRPr>
          </a:p>
        </p:txBody>
      </p:sp>
      <p:sp>
        <p:nvSpPr>
          <p:cNvPr id="20" name="Text Box 8"/>
          <p:cNvSpPr txBox="1"/>
          <p:nvPr/>
        </p:nvSpPr>
        <p:spPr>
          <a:xfrm>
            <a:off x="4660083" y="2496137"/>
            <a:ext cx="4160390" cy="1091830"/>
          </a:xfrm>
          <a:prstGeom prst="roundRect">
            <a:avLst>
              <a:gd name="adj" fmla="val 16426"/>
            </a:avLst>
          </a:prstGeom>
          <a:solidFill>
            <a:srgbClr val="E3EEF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1000"/>
              </a:spcAft>
            </a:pPr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Sagittal axis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Runs through the body from the back to the front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The movements of abduction and adduction result in the frontal plane about the sagittal axis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100" dirty="0">
              <a:solidFill>
                <a:schemeClr val="tx1"/>
              </a:solidFill>
              <a:latin typeface="Roboto Condensed" panose="02000000000000000000" pitchFamily="2" charset="0"/>
            </a:endParaRPr>
          </a:p>
          <a:p>
            <a:pPr marL="171450" indent="-171450" algn="ctr"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Roboto Condensed" panose="02000000000000000000" pitchFamily="2" charset="0"/>
            </a:endParaRPr>
          </a:p>
        </p:txBody>
      </p:sp>
      <p:sp>
        <p:nvSpPr>
          <p:cNvPr id="21" name="Text Box 8"/>
          <p:cNvSpPr txBox="1"/>
          <p:nvPr/>
        </p:nvSpPr>
        <p:spPr>
          <a:xfrm>
            <a:off x="7043876" y="3736624"/>
            <a:ext cx="1735283" cy="2221120"/>
          </a:xfrm>
          <a:prstGeom prst="roundRect">
            <a:avLst>
              <a:gd name="adj" fmla="val 8141"/>
            </a:avLst>
          </a:prstGeom>
          <a:solidFill>
            <a:srgbClr val="BEDC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rPr>
              <a:t>Longitudinal axis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Runs through the body from the top to the bottom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latin typeface="Roboto Condensed" panose="02000000000000000000" pitchFamily="2" charset="0"/>
              </a:rPr>
              <a:t>The movements of horizontal abduction and adduction occur in the transverse plane about the longitudinal axis</a:t>
            </a:r>
          </a:p>
          <a:p>
            <a:pPr algn="ctr"/>
            <a:endParaRPr lang="en-GB" sz="16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Roboto Condensed" panose="02000000000000000000" pitchFamily="2" charset="0"/>
            </a:endParaRPr>
          </a:p>
          <a:p>
            <a:endParaRPr lang="en-GB" sz="12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27802" y="5731750"/>
            <a:ext cx="1440160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each of the axis to reveal more information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26" name="Group 25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29" name="Title 1"/>
              <p:cNvSpPr txBox="1">
                <a:spLocks/>
              </p:cNvSpPr>
              <p:nvPr/>
            </p:nvSpPr>
            <p:spPr>
              <a:xfrm>
                <a:off x="4860032" y="44624"/>
                <a:ext cx="4140460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31" name="TextBox 30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32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Axes of Rotation</a:t>
              </a: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942" y="6161599"/>
            <a:ext cx="372318" cy="58658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37" name="TextBox 36">
            <a:hlinkClick r:id="" action="ppaction://hlinkshowjump?jump=nextslide"/>
          </p:cNvPr>
          <p:cNvSpPr txBox="1"/>
          <p:nvPr/>
        </p:nvSpPr>
        <p:spPr>
          <a:xfrm>
            <a:off x="7563093" y="1432602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583280" y="3406950"/>
            <a:ext cx="2077085" cy="662940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ransverse"/>
          <p:cNvSpPr txBox="1"/>
          <p:nvPr/>
        </p:nvSpPr>
        <p:spPr>
          <a:xfrm>
            <a:off x="103329" y="4557276"/>
            <a:ext cx="1208256" cy="724538"/>
          </a:xfrm>
          <a:prstGeom prst="rect">
            <a:avLst/>
          </a:prstGeom>
          <a:solidFill>
            <a:srgbClr val="CFD4EA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15000"/>
              </a:lnSpc>
              <a:spcAft>
                <a:spcPts val="1000"/>
              </a:spcAft>
              <a:defRPr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Transverse axis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616656" y="4069890"/>
            <a:ext cx="120825" cy="485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99455" y="3402927"/>
            <a:ext cx="2018665" cy="783590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sagital"/>
          <p:cNvSpPr txBox="1"/>
          <p:nvPr/>
        </p:nvSpPr>
        <p:spPr>
          <a:xfrm>
            <a:off x="2992595" y="4108847"/>
            <a:ext cx="1019926" cy="656872"/>
          </a:xfrm>
          <a:prstGeom prst="rect">
            <a:avLst/>
          </a:prstGeom>
          <a:solidFill>
            <a:srgbClr val="E3EEF2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15000"/>
              </a:lnSpc>
              <a:spcAft>
                <a:spcPts val="1000"/>
              </a:spcAft>
              <a:defRPr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Sagittal axis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flipH="1" flipV="1">
            <a:off x="2674690" y="4179763"/>
            <a:ext cx="317906" cy="1056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1550243" y="2170559"/>
            <a:ext cx="104522" cy="3468841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ongitudinal"/>
          <p:cNvSpPr txBox="1"/>
          <p:nvPr/>
        </p:nvSpPr>
        <p:spPr>
          <a:xfrm>
            <a:off x="552794" y="5942286"/>
            <a:ext cx="1445561" cy="690489"/>
          </a:xfrm>
          <a:prstGeom prst="rect">
            <a:avLst/>
          </a:prstGeom>
          <a:solidFill>
            <a:srgbClr val="BEDCE7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15000"/>
              </a:lnSpc>
              <a:spcAft>
                <a:spcPts val="1000"/>
              </a:spcAft>
              <a:defRPr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Longitudinal axis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V="1">
            <a:off x="1311585" y="5589240"/>
            <a:ext cx="238658" cy="3725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70123" y="1472191"/>
            <a:ext cx="1904274" cy="570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282704" y="1819978"/>
            <a:ext cx="336968" cy="5107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43257" y="2073244"/>
            <a:ext cx="1471299" cy="14020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467527" y="3363666"/>
            <a:ext cx="1419037" cy="1912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79512" y="1348059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In addition to planes of movement, movement also occurs about one of three axes of rotation.  Click on each axis below to learn more.</a:t>
            </a:r>
          </a:p>
        </p:txBody>
      </p:sp>
    </p:spTree>
    <p:extLst>
      <p:ext uri="{BB962C8B-B14F-4D97-AF65-F5344CB8AC3E}">
        <p14:creationId xmlns:p14="http://schemas.microsoft.com/office/powerpoint/2010/main" val="126753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51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52" name="Rectangle 51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4879023" y="4667226"/>
            <a:ext cx="1357714" cy="576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251520" y="2232248"/>
            <a:ext cx="8568952" cy="4005064"/>
            <a:chOff x="251520" y="2060848"/>
            <a:chExt cx="8568952" cy="40050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037" r="2381"/>
            <a:stretch/>
          </p:blipFill>
          <p:spPr>
            <a:xfrm>
              <a:off x="6717321" y="2060848"/>
              <a:ext cx="2103151" cy="400506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" r="48963"/>
            <a:stretch/>
          </p:blipFill>
          <p:spPr>
            <a:xfrm>
              <a:off x="251520" y="2060848"/>
              <a:ext cx="2232249" cy="4005064"/>
            </a:xfrm>
            <a:prstGeom prst="rect">
              <a:avLst/>
            </a:prstGeom>
          </p:spPr>
        </p:pic>
        <p:cxnSp>
          <p:nvCxnSpPr>
            <p:cNvPr id="6" name="Straight Connector 5"/>
            <p:cNvCxnSpPr>
              <a:stCxn id="21" idx="6"/>
              <a:endCxn id="32" idx="1"/>
            </p:cNvCxnSpPr>
            <p:nvPr/>
          </p:nvCxnSpPr>
          <p:spPr>
            <a:xfrm flipV="1">
              <a:off x="1952165" y="2765257"/>
              <a:ext cx="676166" cy="87679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18" idx="5"/>
              <a:endCxn id="34" idx="1"/>
            </p:cNvCxnSpPr>
            <p:nvPr/>
          </p:nvCxnSpPr>
          <p:spPr>
            <a:xfrm>
              <a:off x="1647955" y="3170795"/>
              <a:ext cx="957008" cy="83326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/>
            <p:cNvSpPr/>
            <p:nvPr/>
          </p:nvSpPr>
          <p:spPr>
            <a:xfrm>
              <a:off x="1393105" y="2924944"/>
              <a:ext cx="298575" cy="288032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653590" y="2708920"/>
              <a:ext cx="298575" cy="288032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285029" y="2852936"/>
              <a:ext cx="167291" cy="131644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7441777" y="3196548"/>
              <a:ext cx="298575" cy="288032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cxnSp>
          <p:nvCxnSpPr>
            <p:cNvPr id="25" name="Straight Connector 24"/>
            <p:cNvCxnSpPr>
              <a:stCxn id="36" idx="3"/>
              <a:endCxn id="22" idx="3"/>
            </p:cNvCxnSpPr>
            <p:nvPr/>
          </p:nvCxnSpPr>
          <p:spPr>
            <a:xfrm flipV="1">
              <a:off x="6108520" y="2965301"/>
              <a:ext cx="1201008" cy="43877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48" idx="3"/>
              <a:endCxn id="23" idx="3"/>
            </p:cNvCxnSpPr>
            <p:nvPr/>
          </p:nvCxnSpPr>
          <p:spPr>
            <a:xfrm flipV="1">
              <a:off x="6236737" y="3442399"/>
              <a:ext cx="1248765" cy="1341427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2628331" y="2732345"/>
            <a:ext cx="1357714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604963" y="3861112"/>
            <a:ext cx="1460344" cy="576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4750806" y="2976266"/>
            <a:ext cx="1357714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00339" y="276773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b="1" dirty="0"/>
              <a:t>Deltoid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650343" y="3821641"/>
            <a:ext cx="1387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Pectoralis Major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32638" y="2944086"/>
            <a:ext cx="1362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Teres Minor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43842" y="4673042"/>
            <a:ext cx="131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Latissimus Dorsi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76161" y="1340768"/>
            <a:ext cx="5980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The shoulder joint allows the largest range of movement and requires four main muscles to enable these movements to occur. 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494148" y="3155980"/>
            <a:ext cx="1501788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	Abduction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Hyperextension</a:t>
            </a:r>
          </a:p>
          <a:p>
            <a:pPr marL="180975" indent="-180975" algn="ctr"/>
            <a:endParaRPr lang="en-GB" sz="1400" i="1" dirty="0">
              <a:latin typeface="Roboto Condensed" panose="02000000000000000000" pitchFamily="2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172205" y="4509835"/>
            <a:ext cx="2145673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	Flexion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	Adduction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Horizontal abduction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4522025" y="3497254"/>
            <a:ext cx="180773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	Adduction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4063251" y="5243226"/>
            <a:ext cx="2908698" cy="11695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	Extension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	Adduction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Hyperextension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Horizontal abduction</a:t>
            </a:r>
          </a:p>
          <a:p>
            <a:pPr marL="180975" indent="-180975" algn="ctr"/>
            <a:r>
              <a:rPr lang="en-GB" sz="14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4" name="TextBox 3">
            <a:hlinkClick r:id="rId5" action="ppaction://hlinksldjump"/>
          </p:cNvPr>
          <p:cNvSpPr txBox="1"/>
          <p:nvPr/>
        </p:nvSpPr>
        <p:spPr>
          <a:xfrm>
            <a:off x="7104699" y="6160266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0" y="-27384"/>
            <a:ext cx="9144000" cy="571460"/>
            <a:chOff x="0" y="-27384"/>
            <a:chExt cx="9144000" cy="571460"/>
          </a:xfrm>
        </p:grpSpPr>
        <p:sp>
          <p:nvSpPr>
            <p:cNvPr id="47" name="Rectangle 46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49" name="Title 1"/>
            <p:cNvSpPr txBox="1">
              <a:spLocks/>
            </p:cNvSpPr>
            <p:nvPr/>
          </p:nvSpPr>
          <p:spPr>
            <a:xfrm>
              <a:off x="4879023" y="44624"/>
              <a:ext cx="4121469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Movements &amp; Muscles</a:t>
              </a:r>
              <a:b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endPara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79512" y="-27384"/>
              <a:ext cx="822748" cy="561356"/>
              <a:chOff x="179512" y="-12676"/>
              <a:chExt cx="822748" cy="561356"/>
            </a:xfrm>
          </p:grpSpPr>
          <p:sp>
            <p:nvSpPr>
              <p:cNvPr id="54" name="TextBox 53">
                <a:hlinkClick r:id="" action="ppaction://noaction"/>
              </p:cNvPr>
              <p:cNvSpPr txBox="1"/>
              <p:nvPr/>
            </p:nvSpPr>
            <p:spPr>
              <a:xfrm>
                <a:off x="179512" y="-12676"/>
                <a:ext cx="822748" cy="561356"/>
              </a:xfrm>
              <a:prstGeom prst="rect">
                <a:avLst/>
              </a:prstGeom>
              <a:solidFill>
                <a:srgbClr val="4B716F"/>
              </a:solidFill>
              <a:ln>
                <a:noFill/>
              </a:ln>
              <a:effectLst/>
            </p:spPr>
            <p:txBody>
              <a:bodyPr wrap="square" rtlCol="0">
                <a:spAutoFit/>
              </a:bodyPr>
              <a:lstStyle/>
              <a:p>
                <a:pPr algn="r"/>
                <a:endParaRPr lang="en-GB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Aharoni" pitchFamily="2" charset="-79"/>
                </a:endParaRPr>
              </a:p>
            </p:txBody>
          </p:sp>
          <p:sp>
            <p:nvSpPr>
              <p:cNvPr id="58" name="Title 1"/>
              <p:cNvSpPr txBox="1">
                <a:spLocks/>
              </p:cNvSpPr>
              <p:nvPr/>
            </p:nvSpPr>
            <p:spPr>
              <a:xfrm>
                <a:off x="179512" y="188640"/>
                <a:ext cx="822748" cy="35543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ct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Learn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107504" y="549500"/>
            <a:ext cx="8892988" cy="8632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The Shoulder Joint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76256" y="847755"/>
            <a:ext cx="1920315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boxes to reveal the muscles, and click again to reveal their movements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942" y="1279118"/>
            <a:ext cx="372318" cy="586584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9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8" grpId="0" animBg="1"/>
      <p:bldP spid="40" grpId="0"/>
      <p:bldP spid="41" grpId="0"/>
      <p:bldP spid="42" grpId="0"/>
      <p:bldP spid="120" grpId="0"/>
      <p:bldP spid="122" grpId="0"/>
      <p:bldP spid="123" grpId="0"/>
      <p:bldP spid="124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houlder (extension &amp; Flexion) - Jacques Robertson-4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rcRect t="20472" b="11279"/>
          <a:stretch/>
        </p:blipFill>
        <p:spPr>
          <a:xfrm>
            <a:off x="489699" y="2486369"/>
            <a:ext cx="1559932" cy="1892692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7" name="Group 26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36" name="Picture Placeholder 5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79512" y="1299793"/>
            <a:ext cx="625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Let’s take a look at these </a:t>
            </a:r>
            <a:r>
              <a:rPr lang="en-GB" u="sng" dirty="0">
                <a:latin typeface="Roboto Condensed" panose="02000000000000000000" pitchFamily="2" charset="0"/>
              </a:rPr>
              <a:t>shoulder</a:t>
            </a:r>
            <a:r>
              <a:rPr lang="en-GB" dirty="0">
                <a:latin typeface="Roboto Condensed" panose="02000000000000000000" pitchFamily="2" charset="0"/>
              </a:rPr>
              <a:t> movements in action.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516984" y="1683599"/>
            <a:ext cx="2207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Abduction </a:t>
            </a:r>
            <a:r>
              <a:rPr lang="en-GB" sz="1100" dirty="0">
                <a:latin typeface="Roboto Condensed" panose="02000000000000000000" pitchFamily="2" charset="0"/>
              </a:rPr>
              <a:t>(away)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Adduction </a:t>
            </a:r>
            <a:r>
              <a:rPr lang="en-GB" sz="1100" dirty="0">
                <a:latin typeface="Roboto Condensed" panose="02000000000000000000" pitchFamily="2" charset="0"/>
              </a:rPr>
              <a:t>(towards)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19513" y="1724896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Flexion </a:t>
            </a:r>
            <a:r>
              <a:rPr lang="en-GB" sz="1100" dirty="0">
                <a:latin typeface="Roboto Condensed" panose="02000000000000000000" pitchFamily="2" charset="0"/>
              </a:rPr>
              <a:t>(forwards) </a:t>
            </a:r>
            <a:endParaRPr lang="en-GB" b="1" dirty="0">
              <a:latin typeface="Roboto Condensed" panose="02000000000000000000" pitchFamily="2" charset="0"/>
            </a:endParaRP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 Extension </a:t>
            </a:r>
            <a:r>
              <a:rPr lang="en-GB" sz="1100" dirty="0">
                <a:latin typeface="Roboto Condensed" panose="02000000000000000000" pitchFamily="2" charset="0"/>
              </a:rPr>
              <a:t>(backwards)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2864" y="5700040"/>
            <a:ext cx="1440160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Hover over each of the videos and click to play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28" name="Group 27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30" name="Title 1"/>
              <p:cNvSpPr txBox="1">
                <a:spLocks/>
              </p:cNvSpPr>
              <p:nvPr/>
            </p:nvSpPr>
            <p:spPr>
              <a:xfrm>
                <a:off x="4932040" y="44624"/>
                <a:ext cx="4068452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32" name="TextBox 31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33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Shoulder Joint</a:t>
              </a: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865" y="5958977"/>
            <a:ext cx="372318" cy="58658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10</a:t>
            </a:fld>
            <a:endParaRPr lang="en-GB" dirty="0"/>
          </a:p>
        </p:txBody>
      </p:sp>
      <p:pic>
        <p:nvPicPr>
          <p:cNvPr id="14" name="Shoulder (abudction &amp; Adduction) - Jacques Robertson-39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12"/>
          <a:srcRect l="8545" t="25459" b="32310"/>
          <a:stretch/>
        </p:blipFill>
        <p:spPr>
          <a:xfrm>
            <a:off x="6516984" y="2354158"/>
            <a:ext cx="2312036" cy="189802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68411D-2790-C641-9723-73D110AB50CD}"/>
              </a:ext>
            </a:extLst>
          </p:cNvPr>
          <p:cNvSpPr txBox="1"/>
          <p:nvPr/>
        </p:nvSpPr>
        <p:spPr>
          <a:xfrm>
            <a:off x="215566" y="4571834"/>
            <a:ext cx="2444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Flexion and extension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plane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axis</a:t>
            </a:r>
            <a:endParaRPr lang="en-US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5CC583-D3C9-3349-BF14-7EB47AE463F4}"/>
              </a:ext>
            </a:extLst>
          </p:cNvPr>
          <p:cNvSpPr txBox="1"/>
          <p:nvPr/>
        </p:nvSpPr>
        <p:spPr>
          <a:xfrm>
            <a:off x="6297727" y="4550658"/>
            <a:ext cx="26462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Abduction and adduction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frontal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axis</a:t>
            </a:r>
            <a:endParaRPr lang="en-US" sz="1400" dirty="0"/>
          </a:p>
        </p:txBody>
      </p:sp>
      <p:pic>
        <p:nvPicPr>
          <p:cNvPr id="3" name="Shoulder (Horizontal Extension &amp; Flexion) - Jacques Robertson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498883" y="2713606"/>
            <a:ext cx="1568849" cy="278906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128062" y="1870165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Horizontal abduction </a:t>
            </a:r>
            <a:r>
              <a:rPr lang="en-GB" sz="1100" dirty="0">
                <a:latin typeface="Roboto Condensed" panose="02000000000000000000" pitchFamily="2" charset="0"/>
              </a:rPr>
              <a:t>(away) </a:t>
            </a:r>
            <a:endParaRPr lang="en-GB" b="1" dirty="0">
              <a:latin typeface="Roboto Condensed" panose="02000000000000000000" pitchFamily="2" charset="0"/>
            </a:endParaRP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Horizontal adduction</a:t>
            </a:r>
            <a:r>
              <a:rPr lang="en-GB" sz="1100" dirty="0">
                <a:latin typeface="Roboto Condensed" panose="02000000000000000000" pitchFamily="2" charset="0"/>
              </a:rPr>
              <a:t> (towards)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C5CC583-D3C9-3349-BF14-7EB47AE463F4}"/>
              </a:ext>
            </a:extLst>
          </p:cNvPr>
          <p:cNvSpPr txBox="1"/>
          <p:nvPr/>
        </p:nvSpPr>
        <p:spPr>
          <a:xfrm>
            <a:off x="2817498" y="5589645"/>
            <a:ext cx="3455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Horizontal abduction and adduction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longitudinal axis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62015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42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49" name="Rectangle 48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51520" y="2232248"/>
            <a:ext cx="8568952" cy="4005064"/>
            <a:chOff x="251520" y="2060848"/>
            <a:chExt cx="8568952" cy="40050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037" r="2381"/>
            <a:stretch/>
          </p:blipFill>
          <p:spPr>
            <a:xfrm>
              <a:off x="6717321" y="2060848"/>
              <a:ext cx="2103151" cy="4005064"/>
            </a:xfrm>
            <a:prstGeom prst="rect">
              <a:avLst/>
            </a:prstGeom>
            <a:effectLst>
              <a:softEdge rad="6350"/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" r="48963"/>
            <a:stretch/>
          </p:blipFill>
          <p:spPr>
            <a:xfrm>
              <a:off x="251520" y="2060848"/>
              <a:ext cx="2232249" cy="4005064"/>
            </a:xfrm>
            <a:prstGeom prst="rect">
              <a:avLst/>
            </a:prstGeom>
            <a:effectLst>
              <a:softEdge rad="6350"/>
            </a:effectLst>
          </p:spPr>
        </p:pic>
        <p:cxnSp>
          <p:nvCxnSpPr>
            <p:cNvPr id="6" name="Straight Connector 5"/>
            <p:cNvCxnSpPr>
              <a:stCxn id="21" idx="6"/>
              <a:endCxn id="32" idx="1"/>
            </p:cNvCxnSpPr>
            <p:nvPr/>
          </p:nvCxnSpPr>
          <p:spPr>
            <a:xfrm flipV="1">
              <a:off x="2016037" y="2923082"/>
              <a:ext cx="612294" cy="295686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35" idx="3"/>
              <a:endCxn id="24" idx="2"/>
            </p:cNvCxnSpPr>
            <p:nvPr/>
          </p:nvCxnSpPr>
          <p:spPr>
            <a:xfrm>
              <a:off x="6061325" y="2904998"/>
              <a:ext cx="964094" cy="307824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1717462" y="3074752"/>
              <a:ext cx="298575" cy="288032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7025419" y="3068806"/>
              <a:ext cx="298575" cy="288032"/>
            </a:xfrm>
            <a:prstGeom prst="ellipse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32" name="Rounded Rectangle 31"/>
          <p:cNvSpPr/>
          <p:nvPr/>
        </p:nvSpPr>
        <p:spPr>
          <a:xfrm>
            <a:off x="2628331" y="2806482"/>
            <a:ext cx="1357714" cy="576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703611" y="2788398"/>
            <a:ext cx="1357714" cy="576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00339" y="2767747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Biceps Brachii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62178" y="276671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Triceps Brachii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79290" y="1428574"/>
            <a:ext cx="6284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The elbow is a hinge joint. It is limited in its movement and relies on only two muscles each to be able to move. 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665982" y="3468895"/>
            <a:ext cx="123955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- Flexion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623417" y="3468895"/>
            <a:ext cx="150165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 - Extension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719628" y="1478571"/>
            <a:ext cx="2208348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boxes to reveal the muscles, and click again to reveal their movements</a:t>
            </a:r>
          </a:p>
        </p:txBody>
      </p:sp>
      <p:sp>
        <p:nvSpPr>
          <p:cNvPr id="46" name="TextBox 45">
            <a:hlinkClick r:id="rId5" action="ppaction://hlinksldjump"/>
          </p:cNvPr>
          <p:cNvSpPr txBox="1"/>
          <p:nvPr/>
        </p:nvSpPr>
        <p:spPr>
          <a:xfrm>
            <a:off x="7131470" y="6151800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defRPr>
            </a:lvl1pPr>
          </a:lstStyle>
          <a:p>
            <a:r>
              <a:rPr lang="en-GB" dirty="0"/>
              <a:t>Next Slide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47" name="Group 46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54" name="Rectangle 53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55" name="Title 1"/>
              <p:cNvSpPr txBox="1">
                <a:spLocks/>
              </p:cNvSpPr>
              <p:nvPr/>
            </p:nvSpPr>
            <p:spPr>
              <a:xfrm>
                <a:off x="6156176" y="44624"/>
                <a:ext cx="2844316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56" name="Group 55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57" name="TextBox 56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58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48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Elbow Joint</a:t>
              </a: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059" y="1880394"/>
            <a:ext cx="372318" cy="586584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EBCA1B-4F20-314C-8C65-05C7B8302145}"/>
              </a:ext>
            </a:extLst>
          </p:cNvPr>
          <p:cNvSpPr txBox="1"/>
          <p:nvPr/>
        </p:nvSpPr>
        <p:spPr>
          <a:xfrm>
            <a:off x="3479297" y="3814764"/>
            <a:ext cx="195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These movements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plane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axis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03656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8" grpId="0"/>
      <p:bldP spid="44" grpId="0"/>
      <p:bldP spid="120" grpId="0"/>
      <p:bldP spid="1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54" name="Picture Placeholder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56" name="Rectangle 55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4784241" y="4950512"/>
            <a:ext cx="1849171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237396" y="2395908"/>
            <a:ext cx="8588962" cy="4300720"/>
            <a:chOff x="237396" y="2224508"/>
            <a:chExt cx="8588962" cy="430072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17" t="39912" r="14265" b="-2137"/>
            <a:stretch/>
          </p:blipFill>
          <p:spPr>
            <a:xfrm>
              <a:off x="6895687" y="2263890"/>
              <a:ext cx="1930671" cy="4176218"/>
            </a:xfrm>
            <a:prstGeom prst="rect">
              <a:avLst/>
            </a:prstGeom>
            <a:effectLst>
              <a:softEdge rad="12700"/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55" t="41352" r="60126" b="-2481"/>
            <a:stretch/>
          </p:blipFill>
          <p:spPr>
            <a:xfrm>
              <a:off x="237396" y="2252312"/>
              <a:ext cx="2010784" cy="4272916"/>
            </a:xfrm>
            <a:prstGeom prst="rect">
              <a:avLst/>
            </a:prstGeom>
            <a:effectLst>
              <a:softEdge rad="12700"/>
            </a:effectLst>
          </p:spPr>
        </p:pic>
        <p:cxnSp>
          <p:nvCxnSpPr>
            <p:cNvPr id="6" name="Straight Connector 5"/>
            <p:cNvCxnSpPr>
              <a:endCxn id="32" idx="1"/>
            </p:cNvCxnSpPr>
            <p:nvPr/>
          </p:nvCxnSpPr>
          <p:spPr>
            <a:xfrm>
              <a:off x="1588662" y="2532684"/>
              <a:ext cx="929944" cy="299552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35" idx="3"/>
            </p:cNvCxnSpPr>
            <p:nvPr/>
          </p:nvCxnSpPr>
          <p:spPr>
            <a:xfrm>
              <a:off x="6325936" y="2224508"/>
              <a:ext cx="1081541" cy="178707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endCxn id="34" idx="1"/>
            </p:cNvCxnSpPr>
            <p:nvPr/>
          </p:nvCxnSpPr>
          <p:spPr>
            <a:xfrm>
              <a:off x="1465402" y="2726921"/>
              <a:ext cx="1130574" cy="1872186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>
            <a:xfrm>
              <a:off x="7456811" y="2740197"/>
              <a:ext cx="298575" cy="288032"/>
            </a:xfrm>
            <a:prstGeom prst="ellips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cxnSp>
          <p:nvCxnSpPr>
            <p:cNvPr id="25" name="Straight Connector 24"/>
            <p:cNvCxnSpPr>
              <a:stCxn id="36" idx="3"/>
            </p:cNvCxnSpPr>
            <p:nvPr/>
          </p:nvCxnSpPr>
          <p:spPr>
            <a:xfrm flipV="1">
              <a:off x="6432497" y="2597062"/>
              <a:ext cx="956823" cy="89135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48" idx="3"/>
              <a:endCxn id="23" idx="3"/>
            </p:cNvCxnSpPr>
            <p:nvPr/>
          </p:nvCxnSpPr>
          <p:spPr>
            <a:xfrm flipV="1">
              <a:off x="6633412" y="2986048"/>
              <a:ext cx="867124" cy="1997376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2518606" y="2799324"/>
            <a:ext cx="1905606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595976" y="4566195"/>
            <a:ext cx="1933415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512465" y="2191596"/>
            <a:ext cx="1813471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4623541" y="3455500"/>
            <a:ext cx="1808956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488093" y="2819724"/>
            <a:ext cx="1915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Adductor Brevis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36374" y="4575500"/>
            <a:ext cx="1959236" cy="369332"/>
          </a:xfrm>
          <a:prstGeom prst="rect">
            <a:avLst/>
          </a:prstGeom>
          <a:noFill/>
          <a:ln w="9525">
            <a:noFill/>
          </a:ln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Adductor Longus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653694" y="3483822"/>
            <a:ext cx="1820345" cy="369332"/>
          </a:xfrm>
          <a:prstGeom prst="rect">
            <a:avLst/>
          </a:prstGeom>
          <a:noFill/>
          <a:ln w="9525">
            <a:noFill/>
          </a:ln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Gluteus Medius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734294" y="4967134"/>
            <a:ext cx="198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Gluteus Maximus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466319" y="2182306"/>
            <a:ext cx="1898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Gluteus Minimus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9571" y="1412776"/>
            <a:ext cx="6708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The hip joint, like the shoulder, is a ball-and-socket joint and has a wide range of movements that are initiated with the help of certain muscles.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382700" y="3217252"/>
            <a:ext cx="2088533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 </a:t>
            </a:r>
            <a:r>
              <a:rPr lang="en-GB" sz="1200" i="1" dirty="0">
                <a:latin typeface="Roboto Condensed" panose="02000000000000000000" pitchFamily="2" charset="0"/>
              </a:rPr>
              <a:t>– Adduction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427984" y="2598003"/>
            <a:ext cx="1968808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Abduction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Hyperextension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abduction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adduction</a:t>
            </a:r>
            <a:endParaRPr lang="en-GB" sz="1400" i="1" dirty="0">
              <a:latin typeface="Roboto Condensed" panose="02000000000000000000" pitchFamily="2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483254" y="4995106"/>
            <a:ext cx="203600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Flexion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Adduction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4525411" y="3866482"/>
            <a:ext cx="207127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Extension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Abduction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Hyperextension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abduction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071068" y="5398594"/>
            <a:ext cx="1357715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Extension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Adduction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Hyperextension</a:t>
            </a:r>
          </a:p>
          <a:p>
            <a:pPr algn="ctr"/>
            <a:endParaRPr lang="en-GB" sz="1200" i="1" dirty="0">
              <a:latin typeface="Roboto Condensed" panose="02000000000000000000" pitchFamily="2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2528360" y="5615718"/>
            <a:ext cx="2043989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96861" y="5660501"/>
            <a:ext cx="2133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Adductor Magnus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386003" y="6035731"/>
            <a:ext cx="215877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Flexion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Adduction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adduction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2745191" y="2047475"/>
            <a:ext cx="1357714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11980" y="204747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Iliopsoas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759669" y="2468863"/>
            <a:ext cx="122413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Flexion</a:t>
            </a:r>
          </a:p>
        </p:txBody>
      </p:sp>
      <p:cxnSp>
        <p:nvCxnSpPr>
          <p:cNvPr id="60" name="Straight Connector 59"/>
          <p:cNvCxnSpPr>
            <a:stCxn id="61" idx="6"/>
            <a:endCxn id="50" idx="1"/>
          </p:cNvCxnSpPr>
          <p:nvPr/>
        </p:nvCxnSpPr>
        <p:spPr>
          <a:xfrm flipV="1">
            <a:off x="1348749" y="2251787"/>
            <a:ext cx="1396442" cy="259617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1167607" y="2439396"/>
            <a:ext cx="181142" cy="144016"/>
          </a:xfrm>
          <a:prstGeom prst="ellips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cxnSp>
        <p:nvCxnSpPr>
          <p:cNvPr id="65" name="Straight Connector 64"/>
          <p:cNvCxnSpPr>
            <a:endCxn id="46" idx="1"/>
          </p:cNvCxnSpPr>
          <p:nvPr/>
        </p:nvCxnSpPr>
        <p:spPr>
          <a:xfrm>
            <a:off x="1390545" y="3219337"/>
            <a:ext cx="1137815" cy="2600693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6686738" y="692696"/>
            <a:ext cx="2188090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boxes to reveal the muscles, and click again to reveal their movements</a:t>
            </a:r>
          </a:p>
        </p:txBody>
      </p:sp>
      <p:sp>
        <p:nvSpPr>
          <p:cNvPr id="57" name="TextBox 56">
            <a:hlinkClick r:id="rId6" action="ppaction://hlinksldjump"/>
          </p:cNvPr>
          <p:cNvSpPr txBox="1"/>
          <p:nvPr/>
        </p:nvSpPr>
        <p:spPr>
          <a:xfrm>
            <a:off x="6917711" y="6173362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rPr>
              <a:t>Next Slide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59" name="Group 58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70" name="Rectangle 69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71" name="Title 1"/>
              <p:cNvSpPr txBox="1">
                <a:spLocks/>
              </p:cNvSpPr>
              <p:nvPr/>
            </p:nvSpPr>
            <p:spPr>
              <a:xfrm>
                <a:off x="6156176" y="44624"/>
                <a:ext cx="2844316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73" name="Group 72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74" name="TextBox 73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75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62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Hip Joint</a:t>
              </a:r>
            </a:p>
          </p:txBody>
        </p:sp>
      </p:grpSp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674" y="1165794"/>
            <a:ext cx="372318" cy="586584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67" name="Rounded Rectangle 66"/>
          <p:cNvSpPr/>
          <p:nvPr/>
        </p:nvSpPr>
        <p:spPr>
          <a:xfrm>
            <a:off x="2496861" y="3698886"/>
            <a:ext cx="2043989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542150" y="3753376"/>
            <a:ext cx="1959236" cy="338554"/>
          </a:xfrm>
          <a:prstGeom prst="rect">
            <a:avLst/>
          </a:prstGeom>
          <a:noFill/>
          <a:ln w="9525">
            <a:noFill/>
          </a:ln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sz="1600" dirty="0"/>
              <a:t>Tensor Fascia </a:t>
            </a:r>
            <a:r>
              <a:rPr lang="en-GB" sz="1600" dirty="0" err="1"/>
              <a:t>Latae</a:t>
            </a:r>
            <a:endParaRPr lang="en-GB" sz="1600" dirty="0"/>
          </a:p>
        </p:txBody>
      </p:sp>
      <p:sp>
        <p:nvSpPr>
          <p:cNvPr id="83" name="TextBox 82"/>
          <p:cNvSpPr txBox="1"/>
          <p:nvPr/>
        </p:nvSpPr>
        <p:spPr>
          <a:xfrm>
            <a:off x="2448811" y="4074549"/>
            <a:ext cx="208853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 – Horizontal adduction</a:t>
            </a:r>
          </a:p>
          <a:p>
            <a:pPr algn="ctr"/>
            <a:r>
              <a:rPr lang="en-GB" sz="1200" i="1" dirty="0">
                <a:latin typeface="Roboto Condensed" panose="02000000000000000000" pitchFamily="2" charset="0"/>
              </a:rPr>
              <a:t>– Horizontal abduction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1768608" y="3110549"/>
            <a:ext cx="766247" cy="56908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790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44" grpId="0"/>
      <p:bldP spid="120" grpId="0"/>
      <p:bldP spid="121" grpId="0"/>
      <p:bldP spid="122" grpId="0"/>
      <p:bldP spid="123" grpId="0"/>
      <p:bldP spid="124" grpId="0"/>
      <p:bldP spid="47" grpId="0"/>
      <p:bldP spid="51" grpId="0"/>
      <p:bldP spid="52" grpId="0"/>
      <p:bldP spid="64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31" name="Picture Placeholder 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pic>
        <p:nvPicPr>
          <p:cNvPr id="8" name="Hip (extension &amp; Flexion) - Jacques Robertson-2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8"/>
          <a:srcRect t="17726" b="13456"/>
          <a:stretch/>
        </p:blipFill>
        <p:spPr>
          <a:xfrm>
            <a:off x="755575" y="2552699"/>
            <a:ext cx="2305421" cy="282051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5" name="TextBox 44"/>
          <p:cNvSpPr txBox="1"/>
          <p:nvPr/>
        </p:nvSpPr>
        <p:spPr>
          <a:xfrm>
            <a:off x="179512" y="1372744"/>
            <a:ext cx="625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Let’s take a look at these movements of the </a:t>
            </a:r>
            <a:r>
              <a:rPr lang="en-GB" u="sng" dirty="0">
                <a:latin typeface="Roboto Condensed" panose="02000000000000000000" pitchFamily="2" charset="0"/>
              </a:rPr>
              <a:t>hip</a:t>
            </a:r>
            <a:r>
              <a:rPr lang="en-GB" dirty="0">
                <a:latin typeface="Roboto Condensed" panose="02000000000000000000" pitchFamily="2" charset="0"/>
              </a:rPr>
              <a:t> in action!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1600" y="1844824"/>
            <a:ext cx="1960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Flexion </a:t>
            </a:r>
            <a:r>
              <a:rPr lang="en-GB" sz="1100" dirty="0">
                <a:latin typeface="Roboto Condensed" panose="02000000000000000000" pitchFamily="2" charset="0"/>
              </a:rPr>
              <a:t>(backwards)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Extension </a:t>
            </a:r>
            <a:r>
              <a:rPr lang="en-GB" sz="1100" dirty="0">
                <a:latin typeface="Roboto Condensed" panose="02000000000000000000" pitchFamily="2" charset="0"/>
              </a:rPr>
              <a:t>(forwards)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84168" y="1844824"/>
            <a:ext cx="2207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Abduction </a:t>
            </a:r>
            <a:r>
              <a:rPr lang="en-GB" sz="1100" dirty="0">
                <a:latin typeface="Roboto Condensed" panose="02000000000000000000" pitchFamily="2" charset="0"/>
              </a:rPr>
              <a:t>(away) 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 Adduction </a:t>
            </a:r>
            <a:r>
              <a:rPr lang="en-GB" sz="1100" dirty="0">
                <a:latin typeface="Roboto Condensed" panose="02000000000000000000" pitchFamily="2" charset="0"/>
              </a:rPr>
              <a:t>(towards)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92280" y="5751201"/>
            <a:ext cx="1440160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Hover over each of the videos and click to play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22" name="Group 21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25" name="Title 1"/>
              <p:cNvSpPr txBox="1">
                <a:spLocks/>
              </p:cNvSpPr>
              <p:nvPr/>
            </p:nvSpPr>
            <p:spPr>
              <a:xfrm>
                <a:off x="6156176" y="44624"/>
                <a:ext cx="2844316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27" name="TextBox 26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28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Hip Joint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6021288"/>
            <a:ext cx="372318" cy="5865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13</a:t>
            </a:fld>
            <a:endParaRPr lang="en-GB" dirty="0"/>
          </a:p>
        </p:txBody>
      </p:sp>
      <p:pic>
        <p:nvPicPr>
          <p:cNvPr id="14" name="Hip (abduction &amp; Adduction) - Jacques Robertson-22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10"/>
          <a:srcRect l="3468" t="12128" r="2927" b="14373"/>
          <a:stretch/>
        </p:blipFill>
        <p:spPr>
          <a:xfrm>
            <a:off x="6228184" y="2545675"/>
            <a:ext cx="2016224" cy="28275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9165E63-40A2-4045-BF08-CD86F716EB96}"/>
              </a:ext>
            </a:extLst>
          </p:cNvPr>
          <p:cNvSpPr txBox="1"/>
          <p:nvPr/>
        </p:nvSpPr>
        <p:spPr>
          <a:xfrm>
            <a:off x="3068256" y="2491155"/>
            <a:ext cx="2116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Flexion and extension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axis</a:t>
            </a:r>
            <a:endParaRPr lang="en-US" sz="14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EBCA1B-4F20-314C-8C65-05C7B8302145}"/>
              </a:ext>
            </a:extLst>
          </p:cNvPr>
          <p:cNvSpPr txBox="1"/>
          <p:nvPr/>
        </p:nvSpPr>
        <p:spPr>
          <a:xfrm>
            <a:off x="4221035" y="4340702"/>
            <a:ext cx="20071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Abduction and adduction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frontal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axis</a:t>
            </a:r>
            <a:endParaRPr 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334680" y="5720722"/>
            <a:ext cx="6491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The hip also performs </a:t>
            </a:r>
            <a:r>
              <a:rPr lang="en-GB" b="1" dirty="0">
                <a:latin typeface="Roboto Condensed" panose="02000000000000000000" pitchFamily="2" charset="0"/>
              </a:rPr>
              <a:t>horizontal abduction </a:t>
            </a:r>
            <a:r>
              <a:rPr lang="en-GB" dirty="0">
                <a:latin typeface="Roboto Condensed" panose="02000000000000000000" pitchFamily="2" charset="0"/>
              </a:rPr>
              <a:t>and </a:t>
            </a:r>
            <a:r>
              <a:rPr lang="en-GB" b="1" dirty="0">
                <a:latin typeface="Roboto Condensed" panose="02000000000000000000" pitchFamily="2" charset="0"/>
              </a:rPr>
              <a:t>horizontal adduction</a:t>
            </a:r>
            <a:r>
              <a:rPr lang="en-GB" dirty="0">
                <a:latin typeface="Roboto Condensed" panose="02000000000000000000" pitchFamily="2" charset="0"/>
              </a:rPr>
              <a:t> in the </a:t>
            </a:r>
            <a:r>
              <a:rPr lang="en-GB" i="1" dirty="0">
                <a:latin typeface="Roboto Condensed" panose="02000000000000000000" pitchFamily="2" charset="0"/>
              </a:rPr>
              <a:t>transverse plane </a:t>
            </a:r>
            <a:r>
              <a:rPr lang="en-GB" dirty="0">
                <a:latin typeface="Roboto Condensed" panose="02000000000000000000" pitchFamily="2" charset="0"/>
              </a:rPr>
              <a:t>about the </a:t>
            </a:r>
            <a:r>
              <a:rPr lang="en-GB" i="1" dirty="0">
                <a:latin typeface="Roboto Condensed" panose="02000000000000000000" pitchFamily="2" charset="0"/>
              </a:rPr>
              <a:t>longitudinal axis</a:t>
            </a:r>
            <a:r>
              <a:rPr lang="en-GB" dirty="0">
                <a:latin typeface="Roboto Condensed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445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64" name="Picture Placeholder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67" name="Rectangle 66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4885173" y="3845203"/>
            <a:ext cx="2042090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279924" y="2041262"/>
            <a:ext cx="8561103" cy="4446741"/>
            <a:chOff x="517436" y="1900839"/>
            <a:chExt cx="8561103" cy="444674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9724" b="96933" l="60000" r="8421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17" t="39912" r="14265" b="-2137"/>
            <a:stretch/>
          </p:blipFill>
          <p:spPr>
            <a:xfrm>
              <a:off x="7147868" y="2171362"/>
              <a:ext cx="1930671" cy="41762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55" t="41352" r="60126" b="-2481"/>
            <a:stretch/>
          </p:blipFill>
          <p:spPr>
            <a:xfrm>
              <a:off x="517436" y="1900839"/>
              <a:ext cx="2010784" cy="4272916"/>
            </a:xfrm>
            <a:prstGeom prst="rect">
              <a:avLst/>
            </a:prstGeom>
          </p:spPr>
        </p:pic>
        <p:cxnSp>
          <p:nvCxnSpPr>
            <p:cNvPr id="6" name="Straight Connector 5"/>
            <p:cNvCxnSpPr>
              <a:endCxn id="32" idx="1"/>
            </p:cNvCxnSpPr>
            <p:nvPr/>
          </p:nvCxnSpPr>
          <p:spPr>
            <a:xfrm flipV="1">
              <a:off x="2154439" y="3052305"/>
              <a:ext cx="796918" cy="134318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35" idx="3"/>
            </p:cNvCxnSpPr>
            <p:nvPr/>
          </p:nvCxnSpPr>
          <p:spPr>
            <a:xfrm>
              <a:off x="7066742" y="2349066"/>
              <a:ext cx="551090" cy="1056803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endCxn id="34" idx="1"/>
            </p:cNvCxnSpPr>
            <p:nvPr/>
          </p:nvCxnSpPr>
          <p:spPr>
            <a:xfrm>
              <a:off x="1975084" y="3222864"/>
              <a:ext cx="989280" cy="471598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6" idx="3"/>
            </p:cNvCxnSpPr>
            <p:nvPr/>
          </p:nvCxnSpPr>
          <p:spPr>
            <a:xfrm>
              <a:off x="7164782" y="3076624"/>
              <a:ext cx="525058" cy="62816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48" idx="3"/>
            </p:cNvCxnSpPr>
            <p:nvPr/>
          </p:nvCxnSpPr>
          <p:spPr>
            <a:xfrm>
              <a:off x="7164775" y="3909092"/>
              <a:ext cx="525065" cy="188822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2713845" y="2988416"/>
            <a:ext cx="1664858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726852" y="3630573"/>
            <a:ext cx="1845148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885181" y="2285177"/>
            <a:ext cx="1944049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4885181" y="3012735"/>
            <a:ext cx="2042089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42390" y="3028174"/>
            <a:ext cx="2025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Vastus Lateralis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484481" y="3663942"/>
            <a:ext cx="2325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Vastus Intermedius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820827" y="3044285"/>
            <a:ext cx="2117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Semimembranosus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20750" y="3890817"/>
            <a:ext cx="183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Semitendinosus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986547" y="2299405"/>
            <a:ext cx="1813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Biceps Femoris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75176" y="1336537"/>
            <a:ext cx="7925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The knee and ankle are, again, both hinge joints and allow only two movements.</a:t>
            </a:r>
          </a:p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2762526" y="4381785"/>
            <a:ext cx="1597598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594325" y="4402939"/>
            <a:ext cx="1986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Vastus Medialis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2741365" y="2250095"/>
            <a:ext cx="1618760" cy="40862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656311" y="2268959"/>
            <a:ext cx="17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Rectus Femoris</a:t>
            </a:r>
          </a:p>
        </p:txBody>
      </p:sp>
      <p:cxnSp>
        <p:nvCxnSpPr>
          <p:cNvPr id="60" name="Straight Connector 59"/>
          <p:cNvCxnSpPr>
            <a:endCxn id="50" idx="1"/>
          </p:cNvCxnSpPr>
          <p:nvPr/>
        </p:nvCxnSpPr>
        <p:spPr>
          <a:xfrm flipV="1">
            <a:off x="1845024" y="2454407"/>
            <a:ext cx="896341" cy="43229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endCxn id="46" idx="1"/>
          </p:cNvCxnSpPr>
          <p:nvPr/>
        </p:nvCxnSpPr>
        <p:spPr>
          <a:xfrm>
            <a:off x="1583338" y="3578963"/>
            <a:ext cx="1179188" cy="100713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ounded Rectangle 80"/>
          <p:cNvSpPr/>
          <p:nvPr/>
        </p:nvSpPr>
        <p:spPr>
          <a:xfrm>
            <a:off x="4719090" y="5287536"/>
            <a:ext cx="1927474" cy="40862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85601" y="5287367"/>
            <a:ext cx="183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Gastrocnemius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4730693" y="5772284"/>
            <a:ext cx="1927474" cy="40862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776683" y="5795385"/>
            <a:ext cx="183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Soleus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2626724" y="5749090"/>
            <a:ext cx="1927474" cy="40862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Roboto Condensed" panose="02000000000000000000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12194" y="5777443"/>
            <a:ext cx="1942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Tibialis Anterior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884346" y="4367674"/>
            <a:ext cx="19756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All work together to perform flexion at </a:t>
            </a:r>
            <a:br>
              <a:rPr lang="en-GB" sz="1400" i="1" dirty="0">
                <a:latin typeface="Roboto Condensed" panose="02000000000000000000" pitchFamily="2" charset="0"/>
              </a:rPr>
            </a:br>
            <a:r>
              <a:rPr lang="en-GB" sz="1400" i="1" dirty="0">
                <a:latin typeface="Roboto Condensed" panose="02000000000000000000" pitchFamily="2" charset="0"/>
              </a:rPr>
              <a:t>the knee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4484660" y="6185608"/>
            <a:ext cx="2620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Both muscles work together to perform plantar flexion of the ankle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2880432" y="6207164"/>
            <a:ext cx="1320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- Dorsiflexion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747758" y="4901171"/>
            <a:ext cx="15857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Roboto Condensed" panose="02000000000000000000" pitchFamily="2" charset="0"/>
              </a:rPr>
              <a:t>All work together to perform extension at the knee</a:t>
            </a:r>
          </a:p>
        </p:txBody>
      </p:sp>
      <p:cxnSp>
        <p:nvCxnSpPr>
          <p:cNvPr id="91" name="Straight Connector 90"/>
          <p:cNvCxnSpPr>
            <a:endCxn id="85" idx="1"/>
          </p:cNvCxnSpPr>
          <p:nvPr/>
        </p:nvCxnSpPr>
        <p:spPr>
          <a:xfrm>
            <a:off x="1988692" y="4679210"/>
            <a:ext cx="638032" cy="127419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stCxn id="81" idx="3"/>
          </p:cNvCxnSpPr>
          <p:nvPr/>
        </p:nvCxnSpPr>
        <p:spPr>
          <a:xfrm flipV="1">
            <a:off x="6646564" y="4762202"/>
            <a:ext cx="496228" cy="72964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>
            <a:stCxn id="83" idx="3"/>
          </p:cNvCxnSpPr>
          <p:nvPr/>
        </p:nvCxnSpPr>
        <p:spPr>
          <a:xfrm flipV="1">
            <a:off x="6658167" y="5231660"/>
            <a:ext cx="516147" cy="74493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2565238" y="1904910"/>
            <a:ext cx="15857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Roboto Condensed" panose="02000000000000000000" pitchFamily="2" charset="0"/>
              </a:rPr>
              <a:t>Quadriceps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352751" y="1918350"/>
            <a:ext cx="15857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Roboto Condensed" panose="02000000000000000000" pitchFamily="2" charset="0"/>
              </a:rPr>
              <a:t>Hamstrings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94321" y="722843"/>
            <a:ext cx="1347486" cy="936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boxes to reveal the muscles, and click again to reveal their movements</a:t>
            </a:r>
          </a:p>
        </p:txBody>
      </p:sp>
      <p:sp>
        <p:nvSpPr>
          <p:cNvPr id="55" name="TextBox 54">
            <a:hlinkClick r:id="rId8" action="ppaction://hlinksldjump"/>
          </p:cNvPr>
          <p:cNvSpPr txBox="1"/>
          <p:nvPr/>
        </p:nvSpPr>
        <p:spPr>
          <a:xfrm>
            <a:off x="7057563" y="6108402"/>
            <a:ext cx="1382355" cy="456426"/>
          </a:xfrm>
          <a:prstGeom prst="rightArrow">
            <a:avLst>
              <a:gd name="adj1" fmla="val 73579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rPr>
              <a:t>Next Slide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57" name="Group 56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61" name="Title 1"/>
              <p:cNvSpPr txBox="1">
                <a:spLocks/>
              </p:cNvSpPr>
              <p:nvPr/>
            </p:nvSpPr>
            <p:spPr>
              <a:xfrm>
                <a:off x="6156176" y="44624"/>
                <a:ext cx="2844316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62" name="Group 61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63" name="TextBox 62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66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58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Knee and Ankle Joints</a:t>
              </a:r>
            </a:p>
          </p:txBody>
        </p:sp>
      </p:grpSp>
      <p:pic>
        <p:nvPicPr>
          <p:cNvPr id="73" name="Picture 7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358" y="1402256"/>
            <a:ext cx="372318" cy="586584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96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44" grpId="0"/>
      <p:bldP spid="47" grpId="0"/>
      <p:bldP spid="51" grpId="0"/>
      <p:bldP spid="82" grpId="0"/>
      <p:bldP spid="84" grpId="0"/>
      <p:bldP spid="86" grpId="0"/>
      <p:bldP spid="87" grpId="0"/>
      <p:bldP spid="88" grpId="0"/>
      <p:bldP spid="89" grpId="0"/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25" name="Picture Placeholder 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79512" y="1367630"/>
            <a:ext cx="625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Let’s take a look at the movement at the </a:t>
            </a:r>
            <a:r>
              <a:rPr lang="en-GB" u="sng" dirty="0">
                <a:latin typeface="Roboto Condensed" panose="02000000000000000000" pitchFamily="2" charset="0"/>
              </a:rPr>
              <a:t>knee</a:t>
            </a:r>
            <a:r>
              <a:rPr lang="en-GB" dirty="0">
                <a:latin typeface="Roboto Condensed" panose="02000000000000000000" pitchFamily="2" charset="0"/>
              </a:rPr>
              <a:t> and at the </a:t>
            </a:r>
            <a:r>
              <a:rPr lang="en-GB" u="sng" dirty="0">
                <a:latin typeface="Roboto Condensed" panose="02000000000000000000" pitchFamily="2" charset="0"/>
              </a:rPr>
              <a:t>ankle</a:t>
            </a:r>
            <a:r>
              <a:rPr lang="en-GB" dirty="0">
                <a:latin typeface="Roboto Condensed" panose="02000000000000000000" pitchFamily="2" charset="0"/>
              </a:rPr>
              <a:t>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59873" y="2145167"/>
            <a:ext cx="233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Flexion </a:t>
            </a:r>
            <a:r>
              <a:rPr lang="en-GB" sz="1100" dirty="0">
                <a:latin typeface="Roboto Condensed" panose="02000000000000000000" pitchFamily="2" charset="0"/>
              </a:rPr>
              <a:t>(bending)</a:t>
            </a:r>
            <a:r>
              <a:rPr lang="en-GB" b="1" dirty="0">
                <a:latin typeface="Roboto Condensed" panose="02000000000000000000" pitchFamily="2" charset="0"/>
              </a:rPr>
              <a:t> Extension </a:t>
            </a:r>
            <a:r>
              <a:rPr lang="en-GB" sz="1100" dirty="0">
                <a:latin typeface="Roboto Condensed" panose="02000000000000000000" pitchFamily="2" charset="0"/>
              </a:rPr>
              <a:t>(straightening)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413078" y="2145168"/>
            <a:ext cx="2448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Plantar flexion </a:t>
            </a:r>
            <a:r>
              <a:rPr lang="en-GB" sz="1100" dirty="0">
                <a:latin typeface="Roboto Condensed" panose="02000000000000000000" pitchFamily="2" charset="0"/>
              </a:rPr>
              <a:t>(pointing toes)</a:t>
            </a:r>
          </a:p>
          <a:p>
            <a:pPr algn="ctr"/>
            <a:r>
              <a:rPr lang="en-GB" b="1" dirty="0">
                <a:latin typeface="Roboto Condensed" panose="02000000000000000000" pitchFamily="2" charset="0"/>
              </a:rPr>
              <a:t>Dorsiflexion </a:t>
            </a:r>
            <a:r>
              <a:rPr lang="en-GB" sz="1100" dirty="0">
                <a:latin typeface="Roboto Condensed" panose="02000000000000000000" pitchFamily="2" charset="0"/>
              </a:rPr>
              <a:t>(toe-to-shin)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25503" y="1502637"/>
            <a:ext cx="1714358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Hover over each of the videos and click to play 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0" y="-27384"/>
            <a:ext cx="9144000" cy="1440160"/>
            <a:chOff x="0" y="-27384"/>
            <a:chExt cx="9144000" cy="1440160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-27384"/>
              <a:ext cx="9144000" cy="571460"/>
              <a:chOff x="0" y="-27384"/>
              <a:chExt cx="9144000" cy="57146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19" name="Title 1"/>
              <p:cNvSpPr txBox="1">
                <a:spLocks/>
              </p:cNvSpPr>
              <p:nvPr/>
            </p:nvSpPr>
            <p:spPr>
              <a:xfrm>
                <a:off x="4716016" y="44624"/>
                <a:ext cx="4284476" cy="499452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Joints, Movements &amp; Muscles</a:t>
                </a:r>
                <a:b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</a:br>
                <a:endPara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endParaRPr>
              </a:p>
            </p:txBody>
          </p:sp>
          <p:grpSp>
            <p:nvGrpSpPr>
              <p:cNvPr id="20" name="Group 19"/>
              <p:cNvGrpSpPr/>
              <p:nvPr/>
            </p:nvGrpSpPr>
            <p:grpSpPr>
              <a:xfrm>
                <a:off x="179512" y="-27384"/>
                <a:ext cx="822748" cy="561356"/>
                <a:chOff x="179512" y="-12676"/>
                <a:chExt cx="822748" cy="561356"/>
              </a:xfrm>
            </p:grpSpPr>
            <p:sp>
              <p:nvSpPr>
                <p:cNvPr id="21" name="TextBox 20">
                  <a:hlinkClick r:id="" action="ppaction://noaction"/>
                </p:cNvPr>
                <p:cNvSpPr txBox="1"/>
                <p:nvPr/>
              </p:nvSpPr>
              <p:spPr>
                <a:xfrm>
                  <a:off x="179512" y="-12676"/>
                  <a:ext cx="822748" cy="561356"/>
                </a:xfrm>
                <a:prstGeom prst="rect">
                  <a:avLst/>
                </a:prstGeom>
                <a:solidFill>
                  <a:srgbClr val="4B716F"/>
                </a:solidFill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r"/>
                  <a:endParaRPr lang="en-GB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Aharoni" pitchFamily="2" charset="-79"/>
                  </a:endParaRPr>
                </a:p>
              </p:txBody>
            </p:sp>
            <p:sp>
              <p:nvSpPr>
                <p:cNvPr id="22" name="Title 1"/>
                <p:cNvSpPr txBox="1">
                  <a:spLocks/>
                </p:cNvSpPr>
                <p:nvPr/>
              </p:nvSpPr>
              <p:spPr>
                <a:xfrm>
                  <a:off x="179512" y="188640"/>
                  <a:ext cx="822748" cy="35543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t">
                  <a:noAutofit/>
                </a:bodyPr>
                <a:lstStyle>
                  <a:lvl1pPr algn="l" defTabSz="457200" rtl="0" eaLnBrk="1" latinLnBrk="0" hangingPunct="1">
                    <a:spcBef>
                      <a:spcPct val="0"/>
                    </a:spcBef>
                    <a:buNone/>
                    <a:defRPr sz="3600" kern="1200">
                      <a:solidFill>
                        <a:schemeClr val="accent1"/>
                      </a:solidFill>
                      <a:latin typeface="+mj-lt"/>
                      <a:ea typeface="+mj-ea"/>
                      <a:cs typeface="+mj-cs"/>
                    </a:defRPr>
                  </a:lvl1pPr>
                  <a:lvl2pPr eaLnBrk="1" hangingPunct="1">
                    <a:defRPr>
                      <a:solidFill>
                        <a:schemeClr val="tx2"/>
                      </a:solidFill>
                    </a:defRPr>
                  </a:lvl2pPr>
                  <a:lvl3pPr eaLnBrk="1" hangingPunct="1">
                    <a:defRPr>
                      <a:solidFill>
                        <a:schemeClr val="tx2"/>
                      </a:solidFill>
                    </a:defRPr>
                  </a:lvl3pPr>
                  <a:lvl4pPr eaLnBrk="1" hangingPunct="1">
                    <a:defRPr>
                      <a:solidFill>
                        <a:schemeClr val="tx2"/>
                      </a:solidFill>
                    </a:defRPr>
                  </a:lvl4pPr>
                  <a:lvl5pPr eaLnBrk="1" hangingPunct="1">
                    <a:defRPr>
                      <a:solidFill>
                        <a:schemeClr val="tx2"/>
                      </a:solidFill>
                    </a:defRPr>
                  </a:lvl5pPr>
                  <a:lvl6pPr eaLnBrk="1" hangingPunct="1">
                    <a:defRPr>
                      <a:solidFill>
                        <a:schemeClr val="tx2"/>
                      </a:solidFill>
                    </a:defRPr>
                  </a:lvl6pPr>
                  <a:lvl7pPr eaLnBrk="1" hangingPunct="1">
                    <a:defRPr>
                      <a:solidFill>
                        <a:schemeClr val="tx2"/>
                      </a:solidFill>
                    </a:defRPr>
                  </a:lvl7pPr>
                  <a:lvl8pPr eaLnBrk="1" hangingPunct="1">
                    <a:defRPr>
                      <a:solidFill>
                        <a:schemeClr val="tx2"/>
                      </a:solidFill>
                    </a:defRPr>
                  </a:lvl8pPr>
                  <a:lvl9pPr eaLnBrk="1" hangingPunct="1">
                    <a:defRPr>
                      <a:solidFill>
                        <a:schemeClr val="tx2"/>
                      </a:solidFill>
                    </a:defRPr>
                  </a:lvl9pPr>
                </a:lstStyle>
                <a:p>
                  <a:pPr algn="ctr"/>
                  <a:r>
                    <a:rPr lang="en-GB" sz="1800" dirty="0">
                      <a:solidFill>
                        <a:schemeClr val="bg1"/>
                      </a:solidFill>
                      <a:latin typeface="Roboto Condensed" panose="02000000000000000000" pitchFamily="2" charset="0"/>
                      <a:ea typeface="Roboto Condensed" panose="02000000000000000000" pitchFamily="2" charset="0"/>
                      <a:cs typeface="Lato Medium" panose="020F0502020204030203" pitchFamily="34" charset="0"/>
                    </a:rPr>
                    <a:t>Learn</a:t>
                  </a:r>
                </a:p>
              </p:txBody>
            </p:sp>
          </p:grpSp>
        </p:grpSp>
        <p:sp>
          <p:nvSpPr>
            <p:cNvPr id="17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The Knee and Ankle Joints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543" y="1767480"/>
            <a:ext cx="372318" cy="58658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15</a:t>
            </a:fld>
            <a:endParaRPr lang="en-GB" dirty="0"/>
          </a:p>
        </p:txBody>
      </p:sp>
      <p:pic>
        <p:nvPicPr>
          <p:cNvPr id="6" name="Knee (flexion &amp; Extension) - Jacques Robertson-28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 rotWithShape="1">
          <a:blip r:embed="rId10"/>
          <a:srcRect l="15545" t="48958" r="17256" b="18492"/>
          <a:stretch/>
        </p:blipFill>
        <p:spPr>
          <a:xfrm>
            <a:off x="1571121" y="2888128"/>
            <a:ext cx="2420425" cy="20842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Ankle (plantar Flexion &amp; Dorsiflexion) - Jacques Robertson-2">
            <a:hlinkClick r:id="" action="ppaction://media"/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 rotWithShape="1">
          <a:blip r:embed="rId11"/>
          <a:srcRect l="33156" t="32904" r="16445" b="37697"/>
          <a:stretch/>
        </p:blipFill>
        <p:spPr>
          <a:xfrm>
            <a:off x="5574543" y="2854055"/>
            <a:ext cx="2320015" cy="21900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F49D582-39DF-3147-9237-6EBC7E418A45}"/>
              </a:ext>
            </a:extLst>
          </p:cNvPr>
          <p:cNvSpPr txBox="1"/>
          <p:nvPr/>
        </p:nvSpPr>
        <p:spPr>
          <a:xfrm>
            <a:off x="1571121" y="5148662"/>
            <a:ext cx="2444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Flexion and extension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axis</a:t>
            </a:r>
            <a:endParaRPr lang="en-US" sz="14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5349FF3-3745-6F49-9D75-2A9AFC800C9D}"/>
              </a:ext>
            </a:extLst>
          </p:cNvPr>
          <p:cNvSpPr txBox="1"/>
          <p:nvPr/>
        </p:nvSpPr>
        <p:spPr>
          <a:xfrm>
            <a:off x="5518550" y="5196758"/>
            <a:ext cx="2444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Flexion and extension occur in/around the: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sagittal plane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transverse axis</a:t>
            </a:r>
            <a:endParaRPr lang="en-US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939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-2" y="444014"/>
            <a:ext cx="9144002" cy="6413987"/>
            <a:chOff x="-2" y="444014"/>
            <a:chExt cx="9144002" cy="6413987"/>
          </a:xfrm>
        </p:grpSpPr>
        <p:pic>
          <p:nvPicPr>
            <p:cNvPr id="14" name="Picture Placeholder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4424" b="9388"/>
            <a:stretch/>
          </p:blipFill>
          <p:spPr>
            <a:xfrm>
              <a:off x="0" y="476672"/>
              <a:ext cx="9144000" cy="6381328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 rot="10800000" flipV="1">
              <a:off x="-2" y="444014"/>
              <a:ext cx="9144002" cy="6413987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088731" y="3875681"/>
            <a:ext cx="2853028" cy="1687890"/>
          </a:xfrm>
          <a:prstGeom prst="wedgeEllipseCallout">
            <a:avLst>
              <a:gd name="adj1" fmla="val -25284"/>
              <a:gd name="adj2" fmla="val 60995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How can injury impact on joints, movements and muscles?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87546" y="2901124"/>
            <a:ext cx="2804427" cy="1687890"/>
          </a:xfrm>
          <a:prstGeom prst="wedgeEllipseCallout">
            <a:avLst>
              <a:gd name="adj1" fmla="val 30340"/>
              <a:gd name="adj2" fmla="val 6701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How can knowledge about planes of movement be used in sport?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1015" y="980728"/>
            <a:ext cx="3224956" cy="2077403"/>
          </a:xfrm>
          <a:prstGeom prst="wedgeEllipseCallou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Roboto Condensed" panose="02000000000000000000" pitchFamily="2" charset="0"/>
              </a:rPr>
              <a:t>Other than movement, what roles do the muscles have in allowing us to exercise?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0" y="-27011"/>
            <a:ext cx="9144000" cy="1620000"/>
            <a:chOff x="0" y="-27384"/>
            <a:chExt cx="9144000" cy="1620000"/>
          </a:xfrm>
        </p:grpSpPr>
        <p:sp>
          <p:nvSpPr>
            <p:cNvPr id="18" name="Rectangle 17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6156176" y="44624"/>
              <a:ext cx="2844316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Movements &amp; Muscles</a:t>
              </a:r>
              <a:b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endPara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122834" y="-27384"/>
              <a:ext cx="936104" cy="1620000"/>
              <a:chOff x="122834" y="-12676"/>
              <a:chExt cx="936104" cy="1620000"/>
            </a:xfrm>
          </p:grpSpPr>
          <p:sp>
            <p:nvSpPr>
              <p:cNvPr id="21" name="TextBox 20">
                <a:hlinkClick r:id="" action="ppaction://noaction"/>
              </p:cNvPr>
              <p:cNvSpPr txBox="1"/>
              <p:nvPr/>
            </p:nvSpPr>
            <p:spPr>
              <a:xfrm>
                <a:off x="179512" y="-12676"/>
                <a:ext cx="822748" cy="1620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square" rtlCol="0">
                <a:spAutoFit/>
              </a:bodyPr>
              <a:lstStyle/>
              <a:p>
                <a:pPr algn="r"/>
                <a:endParaRPr lang="en-GB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Aharoni" pitchFamily="2" charset="-79"/>
                </a:endParaRPr>
              </a:p>
            </p:txBody>
          </p:sp>
          <p:sp>
            <p:nvSpPr>
              <p:cNvPr id="22" name="Title 1"/>
              <p:cNvSpPr txBox="1">
                <a:spLocks/>
              </p:cNvSpPr>
              <p:nvPr/>
            </p:nvSpPr>
            <p:spPr>
              <a:xfrm>
                <a:off x="122834" y="1225972"/>
                <a:ext cx="936104" cy="35543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ct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discuss</a:t>
                </a: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16</a:t>
            </a:fld>
            <a:endParaRPr lang="en-GB" dirty="0"/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30" name="Picture Placeholder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pic>
        <p:nvPicPr>
          <p:cNvPr id="3" name="Throwing Ball (slow Motion) - Adam Howells-53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 rotWithShape="1">
          <a:blip r:embed="rId7">
            <a:lum bright="20000" contrast="20000"/>
          </a:blip>
          <a:srcRect t="22757" b="11094"/>
          <a:stretch/>
        </p:blipFill>
        <p:spPr>
          <a:xfrm>
            <a:off x="3173266" y="2057153"/>
            <a:ext cx="3052508" cy="35897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1080642" y="865272"/>
            <a:ext cx="6371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Identify the five movements observed at the left hip, right shoulder and right elbow as the performer throws the ball. </a:t>
            </a:r>
          </a:p>
        </p:txBody>
      </p:sp>
      <p:sp>
        <p:nvSpPr>
          <p:cNvPr id="14" name="Abduction"/>
          <p:cNvSpPr txBox="1"/>
          <p:nvPr/>
        </p:nvSpPr>
        <p:spPr>
          <a:xfrm>
            <a:off x="5736534" y="1946009"/>
            <a:ext cx="2953908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15" name="Lateral Rotation"/>
          <p:cNvSpPr txBox="1"/>
          <p:nvPr/>
        </p:nvSpPr>
        <p:spPr>
          <a:xfrm>
            <a:off x="5736533" y="2413465"/>
            <a:ext cx="2953909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16" name="Medial Rotation"/>
          <p:cNvSpPr txBox="1"/>
          <p:nvPr/>
        </p:nvSpPr>
        <p:spPr>
          <a:xfrm>
            <a:off x="5736535" y="4190769"/>
            <a:ext cx="224464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17" name="Horizontal Extension"/>
          <p:cNvSpPr txBox="1"/>
          <p:nvPr/>
        </p:nvSpPr>
        <p:spPr>
          <a:xfrm>
            <a:off x="5736535" y="3637060"/>
            <a:ext cx="224464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18" name="Horizontal Flexion"/>
          <p:cNvSpPr txBox="1"/>
          <p:nvPr/>
        </p:nvSpPr>
        <p:spPr>
          <a:xfrm>
            <a:off x="5736535" y="4744479"/>
            <a:ext cx="224464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74021" y="1910378"/>
            <a:ext cx="1717179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1. Hover over the video and click to play on loop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10101" y="5496566"/>
            <a:ext cx="1931816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2. Click on the boxes to reveal the movements in the order they appear in video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80621" y="1967269"/>
            <a:ext cx="2930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Abduction </a:t>
            </a:r>
            <a:r>
              <a:rPr lang="en-GB" sz="1200" i="1" dirty="0">
                <a:latin typeface="Roboto Condensed" panose="02000000000000000000" pitchFamily="2" charset="0"/>
              </a:rPr>
              <a:t>(arm out)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82022" y="2439966"/>
            <a:ext cx="3029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Horizontal adduction </a:t>
            </a:r>
            <a:r>
              <a:rPr lang="en-GB" sz="1200" i="1" dirty="0">
                <a:latin typeface="Roboto Condensed" panose="02000000000000000000" pitchFamily="2" charset="0"/>
              </a:rPr>
              <a:t>(arm across)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36534" y="3656358"/>
            <a:ext cx="232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Flexion </a:t>
            </a:r>
            <a:r>
              <a:rPr lang="en-GB" sz="1200" i="1" dirty="0">
                <a:latin typeface="Roboto Condensed" panose="02000000000000000000" pitchFamily="2" charset="0"/>
              </a:rPr>
              <a:t>(leg up)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36534" y="4200418"/>
            <a:ext cx="2329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Adduction </a:t>
            </a:r>
            <a:r>
              <a:rPr lang="en-GB" sz="1200" i="1" dirty="0">
                <a:latin typeface="Roboto Condensed" panose="02000000000000000000" pitchFamily="2" charset="0"/>
              </a:rPr>
              <a:t>(leg in)</a:t>
            </a:r>
          </a:p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36533" y="4750343"/>
            <a:ext cx="232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Abduction </a:t>
            </a:r>
            <a:r>
              <a:rPr lang="en-GB" sz="1200" i="1" dirty="0">
                <a:latin typeface="Roboto Condensed" panose="02000000000000000000" pitchFamily="2" charset="0"/>
              </a:rPr>
              <a:t>(leg out)</a:t>
            </a:r>
          </a:p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0" y="-27011"/>
            <a:ext cx="9144000" cy="1728000"/>
            <a:chOff x="0" y="-27384"/>
            <a:chExt cx="9144000" cy="1728000"/>
          </a:xfrm>
        </p:grpSpPr>
        <p:sp>
          <p:nvSpPr>
            <p:cNvPr id="33" name="Rectangle 32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644008" y="44624"/>
              <a:ext cx="4356484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Movements &amp; Muscles</a:t>
              </a:r>
              <a:b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endPara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122834" y="-27384"/>
              <a:ext cx="936104" cy="1728000"/>
              <a:chOff x="122834" y="-12676"/>
              <a:chExt cx="936104" cy="1728000"/>
            </a:xfrm>
          </p:grpSpPr>
          <p:sp>
            <p:nvSpPr>
              <p:cNvPr id="36" name="TextBox 35">
                <a:hlinkClick r:id="" action="ppaction://noaction"/>
              </p:cNvPr>
              <p:cNvSpPr txBox="1"/>
              <p:nvPr/>
            </p:nvSpPr>
            <p:spPr>
              <a:xfrm>
                <a:off x="179512" y="-12676"/>
                <a:ext cx="822748" cy="172800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wrap="square" rtlCol="0">
                <a:spAutoFit/>
              </a:bodyPr>
              <a:lstStyle/>
              <a:p>
                <a:pPr algn="r"/>
                <a:endParaRPr lang="en-GB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Aharoni" pitchFamily="2" charset="-79"/>
                </a:endParaRPr>
              </a:p>
            </p:txBody>
          </p:sp>
          <p:sp>
            <p:nvSpPr>
              <p:cNvPr id="37" name="Title 1"/>
              <p:cNvSpPr txBox="1">
                <a:spLocks/>
              </p:cNvSpPr>
              <p:nvPr/>
            </p:nvSpPr>
            <p:spPr>
              <a:xfrm>
                <a:off x="122834" y="1359707"/>
                <a:ext cx="936104" cy="35543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ctr"/>
                <a:r>
                  <a:rPr lang="en-GB" sz="18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activity</a:t>
                </a:r>
              </a:p>
            </p:txBody>
          </p:sp>
        </p:grp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563" y="2110812"/>
            <a:ext cx="372318" cy="5865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140" y="5969263"/>
            <a:ext cx="372318" cy="58658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40" name="Medial Rotation"/>
          <p:cNvSpPr txBox="1"/>
          <p:nvPr/>
        </p:nvSpPr>
        <p:spPr>
          <a:xfrm>
            <a:off x="600494" y="3656287"/>
            <a:ext cx="224464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41" name="Horizontal Extension"/>
          <p:cNvSpPr txBox="1"/>
          <p:nvPr/>
        </p:nvSpPr>
        <p:spPr>
          <a:xfrm>
            <a:off x="600494" y="3102578"/>
            <a:ext cx="224464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89657" y="3110567"/>
            <a:ext cx="225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Flexion </a:t>
            </a:r>
            <a:r>
              <a:rPr lang="en-GB" sz="1200" i="1" dirty="0">
                <a:latin typeface="Roboto Condensed" panose="02000000000000000000" pitchFamily="2" charset="0"/>
              </a:rPr>
              <a:t>(arm bent)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9658" y="3665936"/>
            <a:ext cx="2247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Extension </a:t>
            </a:r>
            <a:r>
              <a:rPr lang="en-GB" sz="1200" i="1" dirty="0">
                <a:latin typeface="Roboto Condensed" panose="02000000000000000000" pitchFamily="2" charset="0"/>
              </a:rPr>
              <a:t>(arm straight)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91099" y="2749224"/>
            <a:ext cx="1022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Elbow: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11388" y="1621398"/>
            <a:ext cx="1236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Shoulder: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264060" y="3290664"/>
            <a:ext cx="1236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Hip: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20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3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8" grpId="0"/>
      <p:bldP spid="29" grpId="0"/>
      <p:bldP spid="42" grpId="0"/>
      <p:bldP spid="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-2" y="4918191"/>
            <a:ext cx="9144002" cy="1939810"/>
            <a:chOff x="-2" y="4918191"/>
            <a:chExt cx="9144002" cy="1939810"/>
          </a:xfrm>
        </p:grpSpPr>
        <p:pic>
          <p:nvPicPr>
            <p:cNvPr id="13" name="Picture Placeholder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738" b="9388"/>
            <a:stretch/>
          </p:blipFill>
          <p:spPr>
            <a:xfrm>
              <a:off x="0" y="4941168"/>
              <a:ext cx="9144000" cy="191683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10800000" flipV="1">
              <a:off x="-2" y="4918191"/>
              <a:ext cx="9144002" cy="1939810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111318" y="791232"/>
            <a:ext cx="7889174" cy="646331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7716838" algn="r"/>
              </a:tabLst>
            </a:pPr>
            <a:r>
              <a:rPr lang="en-GB" b="1" dirty="0">
                <a:latin typeface="Roboto Condensed" panose="02000000000000000000" pitchFamily="2" charset="0"/>
              </a:rPr>
              <a:t>Identify the main agonist and plane and axis of movement at the right hip as the athlete moves from position A to position B	(3 marks)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23728" y="3760652"/>
            <a:ext cx="5550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3 marks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egoe Print" panose="02000600000000000000" pitchFamily="2" charset="0"/>
              </a:rPr>
              <a:t>Agonist - Adductors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egoe Print" panose="02000600000000000000" pitchFamily="2" charset="0"/>
              </a:rPr>
              <a:t>Plane of movement – Sagittal plane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egoe Print" panose="02000600000000000000" pitchFamily="2" charset="0"/>
              </a:rPr>
              <a:t>Axis of </a:t>
            </a:r>
            <a:r>
              <a:rPr lang="en-GB" dirty="0" err="1">
                <a:latin typeface="Segoe Print" panose="02000600000000000000" pitchFamily="2" charset="0"/>
              </a:rPr>
              <a:t>rotaion</a:t>
            </a:r>
            <a:r>
              <a:rPr lang="en-GB" dirty="0">
                <a:latin typeface="Segoe Print" panose="02000600000000000000" pitchFamily="2" charset="0"/>
              </a:rPr>
              <a:t> – Transverse Axis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31640" y="3400044"/>
            <a:ext cx="7134644" cy="2070616"/>
          </a:xfrm>
          <a:prstGeom prst="roundRect">
            <a:avLst>
              <a:gd name="adj" fmla="val 10681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  <a:latin typeface="Roboto Condensed" panose="02000000000000000000" pitchFamily="2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Click to reveal answer!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12" name="Group 11"/>
          <p:cNvGrpSpPr/>
          <p:nvPr/>
        </p:nvGrpSpPr>
        <p:grpSpPr>
          <a:xfrm>
            <a:off x="0" y="-27011"/>
            <a:ext cx="9144000" cy="1728000"/>
            <a:chOff x="0" y="-27384"/>
            <a:chExt cx="9144000" cy="1728000"/>
          </a:xfrm>
        </p:grpSpPr>
        <p:sp>
          <p:nvSpPr>
            <p:cNvPr id="15" name="Rectangle 14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6" name="Title 1"/>
            <p:cNvSpPr txBox="1">
              <a:spLocks/>
            </p:cNvSpPr>
            <p:nvPr/>
          </p:nvSpPr>
          <p:spPr>
            <a:xfrm>
              <a:off x="6156176" y="44624"/>
              <a:ext cx="2844316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Joints, Movements &amp; Muscles</a:t>
              </a:r>
              <a:b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endPara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22834" y="-27384"/>
              <a:ext cx="936104" cy="1728000"/>
              <a:chOff x="122834" y="-12676"/>
              <a:chExt cx="936104" cy="1728000"/>
            </a:xfrm>
          </p:grpSpPr>
          <p:sp>
            <p:nvSpPr>
              <p:cNvPr id="18" name="TextBox 17">
                <a:hlinkClick r:id="" action="ppaction://noaction"/>
              </p:cNvPr>
              <p:cNvSpPr txBox="1"/>
              <p:nvPr/>
            </p:nvSpPr>
            <p:spPr>
              <a:xfrm>
                <a:off x="179512" y="-12676"/>
                <a:ext cx="822748" cy="1728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txBody>
              <a:bodyPr wrap="square" rtlCol="0">
                <a:spAutoFit/>
              </a:bodyPr>
              <a:lstStyle/>
              <a:p>
                <a:pPr algn="r"/>
                <a:endParaRPr lang="en-GB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Aharoni" pitchFamily="2" charset="-79"/>
                </a:endParaRPr>
              </a:p>
            </p:txBody>
          </p:sp>
          <p:sp>
            <p:nvSpPr>
              <p:cNvPr id="19" name="Title 1"/>
              <p:cNvSpPr txBox="1">
                <a:spLocks/>
              </p:cNvSpPr>
              <p:nvPr/>
            </p:nvSpPr>
            <p:spPr>
              <a:xfrm>
                <a:off x="122834" y="855651"/>
                <a:ext cx="936104" cy="35543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ctr"/>
                <a:r>
                  <a:rPr lang="en-GB" sz="1600" dirty="0">
                    <a:solidFill>
                      <a:schemeClr val="bg1"/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Exam-style Question</a:t>
                </a:r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41DA97-E963-034A-9AB7-E2C773B25AE7}"/>
              </a:ext>
            </a:extLst>
          </p:cNvPr>
          <p:cNvSpPr txBox="1"/>
          <p:nvPr/>
        </p:nvSpPr>
        <p:spPr>
          <a:xfrm>
            <a:off x="1979712" y="1961004"/>
            <a:ext cx="1257108" cy="369332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7716838" algn="r"/>
              </a:tabLst>
            </a:pPr>
            <a:r>
              <a:rPr lang="en-GB" b="1" dirty="0">
                <a:latin typeface="Roboto Condensed" panose="02000000000000000000" pitchFamily="2" charset="0"/>
              </a:rPr>
              <a:t>Position 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C9B6C8-7CD3-A543-994A-6B72492094EC}"/>
              </a:ext>
            </a:extLst>
          </p:cNvPr>
          <p:cNvSpPr txBox="1"/>
          <p:nvPr/>
        </p:nvSpPr>
        <p:spPr>
          <a:xfrm>
            <a:off x="4427351" y="1976717"/>
            <a:ext cx="1257108" cy="369332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7716838" algn="r"/>
              </a:tabLst>
            </a:pPr>
            <a:r>
              <a:rPr lang="en-GB" b="1" dirty="0">
                <a:latin typeface="Roboto Condensed" panose="02000000000000000000" pitchFamily="2" charset="0"/>
              </a:rPr>
              <a:t>Position B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0" t="9051" r="56300" b="8000"/>
          <a:stretch/>
        </p:blipFill>
        <p:spPr>
          <a:xfrm>
            <a:off x="3195262" y="1649611"/>
            <a:ext cx="656658" cy="1621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68" r="8234" b="11234"/>
          <a:stretch/>
        </p:blipFill>
        <p:spPr>
          <a:xfrm>
            <a:off x="5458272" y="1652762"/>
            <a:ext cx="881472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1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5136</TotalTime>
  <Words>2374</Words>
  <Application>Microsoft Office PowerPoint</Application>
  <PresentationFormat>On-screen Show (4:3)</PresentationFormat>
  <Paragraphs>403</Paragraphs>
  <Slides>18</Slides>
  <Notes>17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Roboto Condensed</vt:lpstr>
      <vt:lpstr>Arial</vt:lpstr>
      <vt:lpstr>Rockwell</vt:lpstr>
      <vt:lpstr>Segoe Print</vt:lpstr>
      <vt:lpstr>Wingdings</vt:lpstr>
      <vt:lpstr>Roboto Condensed Light</vt:lpstr>
      <vt:lpstr>Rockwell Condensed</vt:lpstr>
      <vt:lpstr>Wood Type</vt:lpstr>
      <vt:lpstr>What to expect from this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Applied Anatomy and Exercise Physiology</dc:title>
  <dc:creator>Adam Howells</dc:creator>
  <cp:lastModifiedBy>lukewarwickgardiner@outlook.com</cp:lastModifiedBy>
  <cp:revision>345</cp:revision>
  <dcterms:created xsi:type="dcterms:W3CDTF">2016-05-10T20:25:22Z</dcterms:created>
  <dcterms:modified xsi:type="dcterms:W3CDTF">2020-04-24T08:47:06Z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E2029B73-A68F-4C1B-B305-001E7CC3D021</vt:lpwstr>
  </property>
  <property fmtid="{D5CDD505-2E9C-101B-9397-08002B2CF9AE}" pid="3" name="ArticulatePath">
    <vt:lpwstr>PP6_Joints_movements_muscles</vt:lpwstr>
  </property>
</Properties>
</file>